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257" r:id="rId2"/>
    <p:sldId id="258" r:id="rId3"/>
    <p:sldId id="259" r:id="rId4"/>
    <p:sldId id="260" r:id="rId5"/>
    <p:sldId id="262" r:id="rId6"/>
    <p:sldId id="308" r:id="rId7"/>
    <p:sldId id="309" r:id="rId8"/>
    <p:sldId id="265" r:id="rId9"/>
    <p:sldId id="266" r:id="rId10"/>
    <p:sldId id="267" r:id="rId11"/>
    <p:sldId id="268" r:id="rId12"/>
    <p:sldId id="270" r:id="rId13"/>
    <p:sldId id="271" r:id="rId14"/>
    <p:sldId id="272" r:id="rId15"/>
    <p:sldId id="273" r:id="rId16"/>
    <p:sldId id="274" r:id="rId17"/>
    <p:sldId id="307" r:id="rId18"/>
    <p:sldId id="279" r:id="rId19"/>
    <p:sldId id="278" r:id="rId20"/>
    <p:sldId id="280" r:id="rId21"/>
    <p:sldId id="281" r:id="rId22"/>
    <p:sldId id="282" r:id="rId23"/>
    <p:sldId id="283" r:id="rId24"/>
    <p:sldId id="310" r:id="rId25"/>
    <p:sldId id="285" r:id="rId26"/>
    <p:sldId id="286" r:id="rId27"/>
    <p:sldId id="287" r:id="rId28"/>
    <p:sldId id="288" r:id="rId29"/>
    <p:sldId id="289" r:id="rId30"/>
    <p:sldId id="290" r:id="rId31"/>
    <p:sldId id="291" r:id="rId32"/>
    <p:sldId id="311" r:id="rId33"/>
    <p:sldId id="293" r:id="rId34"/>
    <p:sldId id="306" r:id="rId35"/>
    <p:sldId id="297" r:id="rId36"/>
    <p:sldId id="298" r:id="rId37"/>
    <p:sldId id="299" r:id="rId38"/>
    <p:sldId id="300" r:id="rId39"/>
    <p:sldId id="301" r:id="rId40"/>
    <p:sldId id="302" r:id="rId41"/>
    <p:sldId id="303" r:id="rId42"/>
    <p:sldId id="304" r:id="rId43"/>
    <p:sldId id="312" r:id="rId44"/>
    <p:sldId id="305" r:id="rId45"/>
    <p:sldId id="314" r:id="rId46"/>
  </p:sldIdLst>
  <p:sldSz cx="12192000" cy="6858000"/>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2168"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C226A4A-2483-48DF-B21D-9E6B5F0E1B60}" type="datetimeFigureOut">
              <a:rPr lang="zh-TW" altLang="en-US"/>
              <a:pPr>
                <a:defRPr/>
              </a:pPr>
              <a:t>2026/1/15</a:t>
            </a:fld>
            <a:endParaRPr lang="zh-TW" alt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1EA16763-16C8-4B5B-AA93-2A5C7AD671AE}"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7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26D29A3-4ACF-421A-97B3-4B88B845C8F9}"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69A8F36A-07AE-457E-BC2B-1E9BBA94795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10</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97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522BCC3-0E73-4C83-A741-5AF5DFC7548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694CB48-0EA1-41AC-BD60-39029A862BF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C2837DF-1B80-4381-9EA4-2D650E94A922}"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13</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7004728-A706-4667-B0B7-AF3493A1627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14</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000"/>
              </a:lnSpc>
              <a:spcBef>
                <a:spcPct val="0"/>
              </a:spcBef>
            </a:pPr>
            <a:r>
              <a:rPr lang="zh-CN" altLang="en-US" b="1" dirty="0">
                <a:latin typeface="SimSun" panose="02010600030101010101" pitchFamily="2" charset="-122"/>
                <a:sym typeface="SimSun" panose="02010600030101010101" pitchFamily="2" charset="-122"/>
              </a:rPr>
              <a:t>參見許錫揮、陳麗君、朱德新著：《香港簡史（</a:t>
            </a:r>
            <a:r>
              <a:rPr lang="en-US" altLang="zh-CN" b="1" dirty="0">
                <a:latin typeface="SimSun" panose="02010600030101010101" pitchFamily="2" charset="-122"/>
                <a:sym typeface="SimSun" panose="02010600030101010101" pitchFamily="2" charset="-122"/>
              </a:rPr>
              <a:t>1840-1997</a:t>
            </a:r>
            <a:r>
              <a:rPr lang="zh-CN" altLang="en-US" b="1" dirty="0">
                <a:latin typeface="SimSun" panose="02010600030101010101" pitchFamily="2" charset="-122"/>
                <a:sym typeface="SimSun" panose="02010600030101010101" pitchFamily="2" charset="-122"/>
              </a:rPr>
              <a:t>）》，廣東省出版集團、廣東人民出版社</a:t>
            </a:r>
            <a:r>
              <a:rPr lang="en-US" altLang="zh-CN" b="1" dirty="0">
                <a:latin typeface="SimSun" panose="02010600030101010101" pitchFamily="2" charset="-122"/>
                <a:sym typeface="SimSun" panose="02010600030101010101" pitchFamily="2" charset="-122"/>
              </a:rPr>
              <a:t>2015</a:t>
            </a:r>
            <a:r>
              <a:rPr lang="zh-CN" altLang="en-US" b="1" dirty="0">
                <a:latin typeface="SimSun" panose="02010600030101010101" pitchFamily="2" charset="-122"/>
                <a:sym typeface="SimSun" panose="02010600030101010101" pitchFamily="2" charset="-122"/>
              </a:rPr>
              <a:t>年，第</a:t>
            </a:r>
            <a:r>
              <a:rPr lang="en-US" altLang="zh-CN" b="1" dirty="0">
                <a:latin typeface="SimSun" panose="02010600030101010101" pitchFamily="2" charset="-122"/>
                <a:sym typeface="SimSun" panose="02010600030101010101" pitchFamily="2" charset="-122"/>
              </a:rPr>
              <a:t>59-63</a:t>
            </a:r>
            <a:r>
              <a:rPr lang="zh-CN" altLang="en-US" b="1" dirty="0">
                <a:latin typeface="SimSun" panose="02010600030101010101" pitchFamily="2" charset="-122"/>
                <a:sym typeface="SimSun" panose="02010600030101010101" pitchFamily="2" charset="-122"/>
              </a:rPr>
              <a:t>頁。</a:t>
            </a:r>
            <a:endParaRPr lang="zh-CN" altLang="en-US" dirty="0">
              <a:latin typeface="楷体" panose="02010609060101010101" pitchFamily="49" charset="-122"/>
              <a:ea typeface="楷体" panose="02010609060101010101" pitchFamily="49" charset="-122"/>
            </a:endParaRPr>
          </a:p>
          <a:p>
            <a:pPr eaLnBrk="1" hangingPunct="1">
              <a:lnSpc>
                <a:spcPts val="3000"/>
              </a:lnSpc>
              <a:spcBef>
                <a:spcPct val="0"/>
              </a:spcBef>
            </a:pPr>
            <a:endParaRPr lang="en-US" altLang="zh-CN" dirty="0">
              <a:latin typeface="楷体" panose="02010609060101010101" pitchFamily="49" charset="-122"/>
              <a:ea typeface="楷体" panose="02010609060101010101" pitchFamily="49" charset="-122"/>
            </a:endParaRPr>
          </a:p>
          <a:p>
            <a:pPr eaLnBrk="1" hangingPunct="1">
              <a:spcBef>
                <a:spcPct val="0"/>
              </a:spcBef>
            </a:pPr>
            <a:endParaRPr lang="zh-CN" altLang="en-US" dirty="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F3B508A-D4B2-4864-AE01-F07D29F054BD}" type="slidenum">
              <a:rPr lang="en-US" altLang="en-US"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15</a:t>
            </a:fld>
            <a:endParaRPr lang="en-US" altLang="en-US" dirty="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A9B0D4A-87EC-4806-9B32-43A4AC677CD0}"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16</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A2B5683-F0E0-4672-9677-0115A872A04F}" type="slidenum">
              <a:rPr lang="en-US" altLang="zh-TW" sz="1200"/>
              <a:pPr/>
              <a:t>17</a:t>
            </a:fld>
            <a:endParaRPr lang="en-US" altLang="zh-TW" sz="1200" dirty="0"/>
          </a:p>
        </p:txBody>
      </p:sp>
    </p:spTree>
    <p:extLst>
      <p:ext uri="{BB962C8B-B14F-4D97-AF65-F5344CB8AC3E}">
        <p14:creationId xmlns:p14="http://schemas.microsoft.com/office/powerpoint/2010/main" val="279973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352B95C9-4C20-4069-8EED-5ED2A68CFFA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8C7140D-F999-4B8F-96F5-69EC10DB579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19</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92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D3C39B8-3245-4C62-BF48-11F9CFCACF16}"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36"/>
          <p:cNvSpPr>
            <a:spLocks noGrp="1" noRot="1" noChangeAspect="1" noTextEdit="1"/>
          </p:cNvSpPr>
          <p:nvPr>
            <p:ph type="sldImg" idx="2"/>
          </p:nvPr>
        </p:nvSpPr>
        <p:spPr bwMode="auto">
          <a:xfrm>
            <a:off x="2697163" y="509588"/>
            <a:ext cx="4532312" cy="25495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227" name="Shape 37"/>
          <p:cNvSpPr>
            <a:spLocks noGrp="1"/>
          </p:cNvSpPr>
          <p:nvPr>
            <p:ph type="body" idx="1"/>
          </p:nvPr>
        </p:nvSpPr>
        <p:spPr bwMode="auto">
          <a:xfrm>
            <a:off x="992188" y="3228975"/>
            <a:ext cx="7942262"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zh-HK"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245B11C-8778-43C4-A0F3-FE5E43CE3F55}"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75715B1-72F4-41D4-A27C-5AD730044CDD}"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F77BB8A-F271-4A0E-87F2-818FC2C898D3}"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23</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08D973-83F3-454C-8A61-A86D3342688C}" type="slidenum">
              <a:rPr lang="zh-CN" altLang="en-US" sz="1200">
                <a:ea typeface="SimSun" panose="02010600030101010101" pitchFamily="2" charset="-122"/>
              </a:rPr>
              <a:pPr/>
              <a:t>24</a:t>
            </a:fld>
            <a:endParaRPr lang="zh-CN" altLang="en-US" sz="1200" dirty="0">
              <a:ea typeface="SimSun" panose="02010600030101010101" pitchFamily="2" charset="-122"/>
            </a:endParaRPr>
          </a:p>
        </p:txBody>
      </p:sp>
    </p:spTree>
    <p:extLst>
      <p:ext uri="{BB962C8B-B14F-4D97-AF65-F5344CB8AC3E}">
        <p14:creationId xmlns:p14="http://schemas.microsoft.com/office/powerpoint/2010/main" val="93815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34DDE61-68A8-4BFB-AD71-04513E49AA95}"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25</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64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966F0C4-CBF8-4AC5-B276-F65486508176}"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26</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3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6563" name="Shape 3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7E22D54-BD02-4941-B98F-B94E8C6E054C}"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2CB2067-A888-490A-AE85-85E70E69647A}"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30</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40963A1-8DF9-4CE8-B8BE-FECEEA0CA71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FA4A751-D8CB-4E90-A3D4-7EFC1EC9F80F}" type="slidenum">
              <a:rPr lang="zh-CN" altLang="en-US" smtClean="0">
                <a:solidFill>
                  <a:srgbClr val="000000"/>
                </a:solidFill>
                <a:ea typeface="SimSun" panose="02010600030101010101" pitchFamily="2" charset="-122"/>
              </a:rPr>
              <a:pPr fontAlgn="base">
                <a:spcBef>
                  <a:spcPct val="0"/>
                </a:spcBef>
                <a:spcAft>
                  <a:spcPct val="0"/>
                </a:spcAft>
              </a:pPr>
              <a:t>35</a:t>
            </a:fld>
            <a:endParaRPr lang="zh-CN" altLang="en-US" dirty="0">
              <a:solidFill>
                <a:srgbClr val="000000"/>
              </a:solidFill>
              <a:ea typeface="SimSun"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7F755E08-B338-400E-A0DF-1E87EAEDFF4C}" type="slidenum">
              <a:rPr lang="en-US" altLang="zh-CN"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37</a:t>
            </a:fld>
            <a:endParaRPr lang="en-US" altLang="zh-CN" dirty="0">
              <a:solidFill>
                <a:srgbClr val="000000"/>
              </a:solidFill>
              <a:latin typeface="Arial" panose="020B0604020202020204" pitchFamily="34" charset="0"/>
              <a:ea typeface="SimSun" panose="02010600030101010101" pitchFamily="2" charset="-122"/>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E85DAEA-90F7-41E6-AF0F-538EB12C1C7E}"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E0A3F75-9EB5-471D-B24E-7D4F8A51B73C}" type="slidenum">
              <a:rPr lang="en-US" altLang="zh-CN"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39</a:t>
            </a:fld>
            <a:endParaRPr lang="en-US" altLang="zh-CN" dirty="0">
              <a:solidFill>
                <a:srgbClr val="000000"/>
              </a:solidFill>
              <a:latin typeface="Arial" panose="020B0604020202020204" pitchFamily="34" charset="0"/>
              <a:ea typeface="SimSun" panose="02010600030101010101" pitchFamily="2" charset="-122"/>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BDA2AE5-3ADE-491C-9C78-2CF8C19989A0}"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40</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890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85274DF-16BA-476D-BC64-8C07403A85B1}"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256B7EB-B6F1-4A7D-9739-D4BC1D91127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931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8C6887F-CB89-4764-A115-491B251784E9}"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44</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2A2BE28-F0EB-4CE8-9FA3-A5AE9D726991}"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A9DE973-B67F-4556-990A-1158DEE6348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5</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C39599-1B2C-44B8-89EF-F609585D3824}" type="slidenum">
              <a:rPr lang="en-US" altLang="zh-TW" sz="1200"/>
              <a:pPr/>
              <a:t>6</a:t>
            </a:fld>
            <a:endParaRPr lang="en-US" altLang="zh-TW" sz="1200" dirty="0"/>
          </a:p>
        </p:txBody>
      </p:sp>
    </p:spTree>
    <p:extLst>
      <p:ext uri="{BB962C8B-B14F-4D97-AF65-F5344CB8AC3E}">
        <p14:creationId xmlns:p14="http://schemas.microsoft.com/office/powerpoint/2010/main" val="281989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0416C4-A676-4C19-9926-3195831DD308}" type="slidenum">
              <a:rPr lang="en-US" altLang="zh-TW" sz="1200"/>
              <a:pPr/>
              <a:t>7</a:t>
            </a:fld>
            <a:endParaRPr lang="en-US" altLang="zh-TW" sz="1200" dirty="0"/>
          </a:p>
        </p:txBody>
      </p:sp>
    </p:spTree>
    <p:extLst>
      <p:ext uri="{BB962C8B-B14F-4D97-AF65-F5344CB8AC3E}">
        <p14:creationId xmlns:p14="http://schemas.microsoft.com/office/powerpoint/2010/main" val="43222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E15339F-A226-43C0-B883-E97871A1751A}"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722B5BB-94E3-4DE0-9CBC-5F41F455012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9</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C005096-447F-4E30-95D0-7DB4E6EB3452}" type="datetime1">
              <a:rPr lang="en-US" altLang="zh-TW"/>
              <a:pPr>
                <a:defRPr/>
              </a:pPr>
              <a:t>1/15/2026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F5B77397-2A20-48F8-8FA9-E4D805840FDF}" type="slidenum">
              <a:rPr lang="en-US" altLang="zh-TW"/>
              <a:pPr>
                <a:defRPr/>
              </a:pPr>
              <a:t>‹#›</a:t>
            </a:fld>
            <a:endParaRPr lang="en-US" altLang="zh-TW" dirty="0"/>
          </a:p>
        </p:txBody>
      </p:sp>
    </p:spTree>
    <p:extLst>
      <p:ext uri="{BB962C8B-B14F-4D97-AF65-F5344CB8AC3E}">
        <p14:creationId xmlns:p14="http://schemas.microsoft.com/office/powerpoint/2010/main" val="22367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F1D4E8-417A-4DAB-963D-14759B82383E}" type="datetime1">
              <a:rPr lang="en-US" altLang="zh-TW"/>
              <a:pPr>
                <a:defRPr/>
              </a:pPr>
              <a:t>1/15/2026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FDFD2807-2EA5-4EE9-A327-3EC8556DB4A6}" type="slidenum">
              <a:rPr lang="en-US" altLang="zh-TW"/>
              <a:pPr>
                <a:defRPr/>
              </a:pPr>
              <a:t>‹#›</a:t>
            </a:fld>
            <a:endParaRPr lang="en-US" altLang="zh-TW" dirty="0"/>
          </a:p>
        </p:txBody>
      </p:sp>
    </p:spTree>
    <p:extLst>
      <p:ext uri="{BB962C8B-B14F-4D97-AF65-F5344CB8AC3E}">
        <p14:creationId xmlns:p14="http://schemas.microsoft.com/office/powerpoint/2010/main" val="16846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5E2C2F-AFDD-4D96-80CB-72AECF270F2C}" type="datetime1">
              <a:rPr lang="en-US" altLang="zh-TW"/>
              <a:pPr>
                <a:defRPr/>
              </a:pPr>
              <a:t>1/15/2026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800063A5-DE6D-4D7F-86A5-B1507A4382FA}" type="slidenum">
              <a:rPr lang="en-US" altLang="zh-TW"/>
              <a:pPr>
                <a:defRPr/>
              </a:pPr>
              <a:t>‹#›</a:t>
            </a:fld>
            <a:endParaRPr lang="en-US" altLang="zh-TW" dirty="0"/>
          </a:p>
        </p:txBody>
      </p:sp>
    </p:spTree>
    <p:extLst>
      <p:ext uri="{BB962C8B-B14F-4D97-AF65-F5344CB8AC3E}">
        <p14:creationId xmlns:p14="http://schemas.microsoft.com/office/powerpoint/2010/main" val="327300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lstStyle>
            <a:lvl1pPr lvl="0">
              <a:spcBef>
                <a:spcPts val="0"/>
              </a:spcBef>
              <a:buSzPct val="100000"/>
              <a:defRPr sz="6000" b="0"/>
            </a:lvl1pPr>
            <a:lvl2pPr lvl="1">
              <a:spcBef>
                <a:spcPts val="0"/>
              </a:spcBef>
              <a:buSzPct val="100000"/>
              <a:defRPr sz="6000" b="0"/>
            </a:lvl2pPr>
            <a:lvl3pPr lvl="2">
              <a:spcBef>
                <a:spcPts val="0"/>
              </a:spcBef>
              <a:buSzPct val="100000"/>
              <a:defRPr sz="6000" b="0"/>
            </a:lvl3pPr>
            <a:lvl4pPr lvl="3">
              <a:spcBef>
                <a:spcPts val="0"/>
              </a:spcBef>
              <a:buSzPct val="100000"/>
              <a:defRPr sz="6000" b="0"/>
            </a:lvl4pPr>
            <a:lvl5pPr lvl="4">
              <a:spcBef>
                <a:spcPts val="0"/>
              </a:spcBef>
              <a:buSzPct val="100000"/>
              <a:defRPr sz="6000" b="0"/>
            </a:lvl5pPr>
            <a:lvl6pPr lvl="5">
              <a:spcBef>
                <a:spcPts val="0"/>
              </a:spcBef>
              <a:buSzPct val="100000"/>
              <a:defRPr sz="6000" b="0"/>
            </a:lvl6pPr>
            <a:lvl7pPr lvl="6">
              <a:spcBef>
                <a:spcPts val="0"/>
              </a:spcBef>
              <a:buSzPct val="100000"/>
              <a:defRPr sz="6000" b="0"/>
            </a:lvl7pPr>
            <a:lvl8pPr lvl="7">
              <a:spcBef>
                <a:spcPts val="0"/>
              </a:spcBef>
              <a:buSzPct val="100000"/>
              <a:defRPr sz="6000" b="0"/>
            </a:lvl8pPr>
            <a:lvl9pPr lvl="8">
              <a:spcBef>
                <a:spcPts val="0"/>
              </a:spcBef>
              <a:buSzPct val="100000"/>
              <a:defRPr sz="6000" b="0"/>
            </a:lvl9pPr>
          </a:lstStyle>
          <a:p>
            <a:endParaRPr/>
          </a:p>
        </p:txBody>
      </p:sp>
    </p:spTree>
    <p:extLst>
      <p:ext uri="{BB962C8B-B14F-4D97-AF65-F5344CB8AC3E}">
        <p14:creationId xmlns:p14="http://schemas.microsoft.com/office/powerpoint/2010/main" val="320205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
        <p:nvSpPr>
          <p:cNvPr id="4" name="矩形 6"/>
          <p:cNvSpPr/>
          <p:nvPr userDrawn="1"/>
        </p:nvSpPr>
        <p:spPr>
          <a:xfrm>
            <a:off x="0" y="0"/>
            <a:ext cx="12192000" cy="1092200"/>
          </a:xfrm>
          <a:prstGeom prst="rect">
            <a:avLst/>
          </a:prstGeom>
          <a:solidFill>
            <a:srgbClr val="1C2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endParaRPr lang="zh-CN" altLang="en-US" sz="1000">
              <a:solidFill>
                <a:srgbClr val="FFFFFF"/>
              </a:solidFill>
              <a:ea typeface="SimSun" panose="02010600030101010101" pitchFamily="2" charset="-122"/>
            </a:endParaRPr>
          </a:p>
        </p:txBody>
      </p:sp>
      <p:sp>
        <p:nvSpPr>
          <p:cNvPr id="5" name="任意多边形 7"/>
          <p:cNvSpPr/>
          <p:nvPr userDrawn="1"/>
        </p:nvSpPr>
        <p:spPr>
          <a:xfrm>
            <a:off x="1030288" y="0"/>
            <a:ext cx="1117600" cy="1092200"/>
          </a:xfrm>
          <a:custGeom>
            <a:avLst/>
            <a:gdLst>
              <a:gd name="connsiteX0" fmla="*/ 0 w 1031487"/>
              <a:gd name="connsiteY0" fmla="*/ 0 h 1020813"/>
              <a:gd name="connsiteX1" fmla="*/ 618893 w 1031487"/>
              <a:gd name="connsiteY1" fmla="*/ 0 h 1020813"/>
              <a:gd name="connsiteX2" fmla="*/ 618893 w 1031487"/>
              <a:gd name="connsiteY2" fmla="*/ 17205 h 1020813"/>
              <a:gd name="connsiteX3" fmla="*/ 1031487 w 1031487"/>
              <a:gd name="connsiteY3" fmla="*/ 1020813 h 1020813"/>
              <a:gd name="connsiteX4" fmla="*/ 618893 w 1031487"/>
              <a:gd name="connsiteY4" fmla="*/ 1020813 h 1020813"/>
              <a:gd name="connsiteX5" fmla="*/ 618892 w 1031487"/>
              <a:gd name="connsiteY5" fmla="*/ 1020813 h 1020813"/>
              <a:gd name="connsiteX6" fmla="*/ 0 w 1031487"/>
              <a:gd name="connsiteY6" fmla="*/ 1020813 h 102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487" h="1020813">
                <a:moveTo>
                  <a:pt x="0" y="0"/>
                </a:moveTo>
                <a:lnTo>
                  <a:pt x="618893" y="0"/>
                </a:lnTo>
                <a:lnTo>
                  <a:pt x="618893" y="17205"/>
                </a:lnTo>
                <a:lnTo>
                  <a:pt x="1031487" y="1020813"/>
                </a:lnTo>
                <a:lnTo>
                  <a:pt x="618893" y="1020813"/>
                </a:lnTo>
                <a:lnTo>
                  <a:pt x="618892" y="1020813"/>
                </a:lnTo>
                <a:lnTo>
                  <a:pt x="0" y="1020813"/>
                </a:lnTo>
                <a:close/>
              </a:path>
            </a:pathLst>
          </a:custGeom>
          <a:solidFill>
            <a:srgbClr val="CA13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3">
              <a:solidFill>
                <a:srgbClr val="920240"/>
              </a:solidFill>
            </a:endParaRPr>
          </a:p>
        </p:txBody>
      </p:sp>
      <p:sp>
        <p:nvSpPr>
          <p:cNvPr id="6" name="文本框 8"/>
          <p:cNvSpPr txBox="1">
            <a:spLocks noChangeArrowheads="1"/>
          </p:cNvSpPr>
          <p:nvPr userDrawn="1"/>
        </p:nvSpPr>
        <p:spPr bwMode="auto">
          <a:xfrm>
            <a:off x="1135063" y="254000"/>
            <a:ext cx="573087" cy="4619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zh-CN" altLang="en-US">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1031493" y="1244913"/>
            <a:ext cx="10322313" cy="4932057"/>
          </a:xfrm>
        </p:spPr>
        <p:txBody>
          <a:bodyPr>
            <a:normAutofit/>
          </a:bodyPr>
          <a:lstStyle>
            <a:lvl1pPr marL="0" indent="0">
              <a:buNone/>
              <a:defRPr sz="1350">
                <a:latin typeface="+mj-ea"/>
                <a:ea typeface="+mj-ea"/>
              </a:defRPr>
            </a:lvl1pPr>
          </a:lstStyle>
          <a:p>
            <a:pPr lvl="0"/>
            <a:endParaRPr lang="zh-CN" altLang="en-US" dirty="0"/>
          </a:p>
        </p:txBody>
      </p:sp>
      <p:sp>
        <p:nvSpPr>
          <p:cNvPr id="7" name="Date Placeholder 3"/>
          <p:cNvSpPr>
            <a:spLocks noGrp="1"/>
          </p:cNvSpPr>
          <p:nvPr>
            <p:ph type="dt" sz="half" idx="10"/>
          </p:nvPr>
        </p:nvSpPr>
        <p:spPr/>
        <p:txBody>
          <a:bodyPr/>
          <a:lstStyle>
            <a:lvl1pPr>
              <a:defRPr/>
            </a:lvl1pPr>
          </a:lstStyle>
          <a:p>
            <a:pPr>
              <a:defRPr/>
            </a:pPr>
            <a:fld id="{D01CA6BD-4EC1-4CF8-ADE7-74C34563CD48}" type="datetime1">
              <a:rPr lang="en-US" altLang="zh-HK"/>
              <a:pPr>
                <a:defRPr/>
              </a:pPr>
              <a:t>1/15/2026</a:t>
            </a:fld>
            <a:endParaRPr lang="zh-HK" altLang="en-US" dirty="0"/>
          </a:p>
        </p:txBody>
      </p:sp>
      <p:sp>
        <p:nvSpPr>
          <p:cNvPr id="8" name="Footer Placeholder 4"/>
          <p:cNvSpPr>
            <a:spLocks noGrp="1"/>
          </p:cNvSpPr>
          <p:nvPr>
            <p:ph type="ftr" sz="quarter" idx="11"/>
          </p:nvPr>
        </p:nvSpPr>
        <p:spPr/>
        <p:txBody>
          <a:bodyPr/>
          <a:lstStyle>
            <a:lvl1pPr>
              <a:defRPr/>
            </a:lvl1pPr>
          </a:lstStyle>
          <a:p>
            <a:pPr>
              <a:defRPr/>
            </a:pPr>
            <a:r>
              <a:rPr lang="en-HK" altLang="zh-HK" dirty="0"/>
              <a:t>Confidential</a:t>
            </a:r>
            <a:endParaRPr lang="zh-HK" altLang="en-US" dirty="0"/>
          </a:p>
        </p:txBody>
      </p:sp>
      <p:sp>
        <p:nvSpPr>
          <p:cNvPr id="9" name="Slide Number Placeholder 5"/>
          <p:cNvSpPr>
            <a:spLocks noGrp="1"/>
          </p:cNvSpPr>
          <p:nvPr>
            <p:ph type="sldNum" sz="quarter" idx="12"/>
          </p:nvPr>
        </p:nvSpPr>
        <p:spPr/>
        <p:txBody>
          <a:bodyPr/>
          <a:lstStyle>
            <a:lvl1pPr>
              <a:defRPr/>
            </a:lvl1pPr>
          </a:lstStyle>
          <a:p>
            <a:pPr>
              <a:defRPr/>
            </a:pPr>
            <a:fld id="{46F05FCC-FD8F-49C4-8F7D-ABB3B2DD8DD4}" type="slidenum">
              <a:rPr lang="zh-CN" altLang="en-US"/>
              <a:pPr>
                <a:defRPr/>
              </a:pPr>
              <a:t>‹#›</a:t>
            </a:fld>
            <a:endParaRPr lang="zh-CN" altLang="en-US" dirty="0"/>
          </a:p>
        </p:txBody>
      </p:sp>
    </p:spTree>
    <p:extLst>
      <p:ext uri="{BB962C8B-B14F-4D97-AF65-F5344CB8AC3E}">
        <p14:creationId xmlns:p14="http://schemas.microsoft.com/office/powerpoint/2010/main" val="190968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6"/>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endParaRPr lang="zh-CN" altLang="en-US" sz="1800">
              <a:solidFill>
                <a:srgbClr val="FFFFFF"/>
              </a:solidFill>
              <a:latin typeface="Calibri" panose="020F0502020204030204" pitchFamily="34" charset="0"/>
              <a:ea typeface="SimSun" panose="02010600030101010101" pitchFamily="2" charset="-122"/>
            </a:endParaRPr>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6E1B8474-2DB3-4B48-9704-3F35DFA2E282}" type="slidenum">
              <a:rPr lang="en-US" altLang="en-US"/>
              <a:pPr>
                <a:defRPr/>
              </a:pPr>
              <a:t>‹#›</a:t>
            </a:fld>
            <a:endParaRPr lang="en-US" altLang="en-US" dirty="0"/>
          </a:p>
        </p:txBody>
      </p:sp>
    </p:spTree>
    <p:extLst>
      <p:ext uri="{BB962C8B-B14F-4D97-AF65-F5344CB8AC3E}">
        <p14:creationId xmlns:p14="http://schemas.microsoft.com/office/powerpoint/2010/main" val="25011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ED4C84-0CCA-40EA-A246-4CB442A50607}" type="datetime1">
              <a:rPr lang="en-US" altLang="zh-TW"/>
              <a:pPr>
                <a:defRPr/>
              </a:pPr>
              <a:t>1/15/2026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7225742F-C5D7-439F-897B-061F7DADA50B}" type="slidenum">
              <a:rPr lang="en-US" altLang="zh-TW"/>
              <a:pPr>
                <a:defRPr/>
              </a:pPr>
              <a:t>‹#›</a:t>
            </a:fld>
            <a:endParaRPr lang="en-US" altLang="zh-TW" dirty="0"/>
          </a:p>
        </p:txBody>
      </p:sp>
    </p:spTree>
    <p:extLst>
      <p:ext uri="{BB962C8B-B14F-4D97-AF65-F5344CB8AC3E}">
        <p14:creationId xmlns:p14="http://schemas.microsoft.com/office/powerpoint/2010/main" val="337559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EA9E4D-A6BA-43D0-B29F-6FE30BCA4E77}" type="datetime1">
              <a:rPr lang="en-US" altLang="zh-TW"/>
              <a:pPr>
                <a:defRPr/>
              </a:pPr>
              <a:t>1/15/2026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35B7906C-8CDD-41F3-B9DC-29C6FFDDB77D}" type="slidenum">
              <a:rPr lang="en-US" altLang="zh-TW"/>
              <a:pPr>
                <a:defRPr/>
              </a:pPr>
              <a:t>‹#›</a:t>
            </a:fld>
            <a:endParaRPr lang="en-US" altLang="zh-TW" dirty="0"/>
          </a:p>
        </p:txBody>
      </p:sp>
    </p:spTree>
    <p:extLst>
      <p:ext uri="{BB962C8B-B14F-4D97-AF65-F5344CB8AC3E}">
        <p14:creationId xmlns:p14="http://schemas.microsoft.com/office/powerpoint/2010/main" val="311276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2C68D0-E649-41D2-80E9-E74CCA3A004B}" type="datetime1">
              <a:rPr lang="en-US" altLang="zh-TW"/>
              <a:pPr>
                <a:defRPr/>
              </a:pPr>
              <a:t>1/15/2026</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4C06D9F0-ED09-4CDB-9E0E-031C6814C25B}" type="slidenum">
              <a:rPr lang="en-US" altLang="zh-TW"/>
              <a:pPr>
                <a:defRPr/>
              </a:pPr>
              <a:t>‹#›</a:t>
            </a:fld>
            <a:endParaRPr lang="en-US" altLang="zh-TW" dirty="0"/>
          </a:p>
        </p:txBody>
      </p:sp>
    </p:spTree>
    <p:extLst>
      <p:ext uri="{BB962C8B-B14F-4D97-AF65-F5344CB8AC3E}">
        <p14:creationId xmlns:p14="http://schemas.microsoft.com/office/powerpoint/2010/main" val="8648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25FAB7-A60D-4F7E-A04E-7E39E571D582}" type="datetime1">
              <a:rPr lang="en-US" altLang="zh-TW"/>
              <a:pPr>
                <a:defRPr/>
              </a:pPr>
              <a:t>1/15/2026</a:t>
            </a:fld>
            <a:endParaRPr lang="en-US" altLang="zh-TW" dirty="0"/>
          </a:p>
        </p:txBody>
      </p:sp>
      <p:sp>
        <p:nvSpPr>
          <p:cNvPr id="8"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9" name="Slide Number Placeholder 5"/>
          <p:cNvSpPr>
            <a:spLocks noGrp="1"/>
          </p:cNvSpPr>
          <p:nvPr>
            <p:ph type="sldNum" sz="quarter" idx="12"/>
          </p:nvPr>
        </p:nvSpPr>
        <p:spPr/>
        <p:txBody>
          <a:bodyPr/>
          <a:lstStyle>
            <a:lvl1pPr>
              <a:defRPr/>
            </a:lvl1pPr>
          </a:lstStyle>
          <a:p>
            <a:pPr>
              <a:defRPr/>
            </a:pPr>
            <a:fld id="{5DD88566-8639-4CB2-B279-21CE2CA1F41E}" type="slidenum">
              <a:rPr lang="en-US" altLang="zh-TW"/>
              <a:pPr>
                <a:defRPr/>
              </a:pPr>
              <a:t>‹#›</a:t>
            </a:fld>
            <a:endParaRPr lang="en-US" altLang="zh-TW" dirty="0"/>
          </a:p>
        </p:txBody>
      </p:sp>
    </p:spTree>
    <p:extLst>
      <p:ext uri="{BB962C8B-B14F-4D97-AF65-F5344CB8AC3E}">
        <p14:creationId xmlns:p14="http://schemas.microsoft.com/office/powerpoint/2010/main" val="300549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52280F-3CDB-408D-9FA3-E661F9C0BD35}" type="datetime1">
              <a:rPr lang="en-US" altLang="zh-TW"/>
              <a:pPr>
                <a:defRPr/>
              </a:pPr>
              <a:t>1/15/2026</a:t>
            </a:fld>
            <a:endParaRPr lang="en-US" altLang="zh-TW" dirty="0"/>
          </a:p>
        </p:txBody>
      </p:sp>
      <p:sp>
        <p:nvSpPr>
          <p:cNvPr id="4"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5" name="Slide Number Placeholder 5"/>
          <p:cNvSpPr>
            <a:spLocks noGrp="1"/>
          </p:cNvSpPr>
          <p:nvPr>
            <p:ph type="sldNum" sz="quarter" idx="12"/>
          </p:nvPr>
        </p:nvSpPr>
        <p:spPr/>
        <p:txBody>
          <a:bodyPr/>
          <a:lstStyle>
            <a:lvl1pPr>
              <a:defRPr/>
            </a:lvl1pPr>
          </a:lstStyle>
          <a:p>
            <a:pPr>
              <a:defRPr/>
            </a:pPr>
            <a:fld id="{A84CD03C-9D7B-4E0A-A6CF-57D32115E459}" type="slidenum">
              <a:rPr lang="en-US" altLang="zh-TW"/>
              <a:pPr>
                <a:defRPr/>
              </a:pPr>
              <a:t>‹#›</a:t>
            </a:fld>
            <a:endParaRPr lang="en-US" altLang="zh-TW" dirty="0"/>
          </a:p>
        </p:txBody>
      </p:sp>
    </p:spTree>
    <p:extLst>
      <p:ext uri="{BB962C8B-B14F-4D97-AF65-F5344CB8AC3E}">
        <p14:creationId xmlns:p14="http://schemas.microsoft.com/office/powerpoint/2010/main" val="246439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07FDD6-C5A7-49B6-B693-AF6D7988CC1B}" type="datetime1">
              <a:rPr lang="en-US" altLang="zh-TW"/>
              <a:pPr>
                <a:defRPr/>
              </a:pPr>
              <a:t>1/15/2026</a:t>
            </a:fld>
            <a:endParaRPr lang="en-US" altLang="zh-TW" dirty="0"/>
          </a:p>
        </p:txBody>
      </p:sp>
      <p:sp>
        <p:nvSpPr>
          <p:cNvPr id="3"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4" name="Slide Number Placeholder 5"/>
          <p:cNvSpPr>
            <a:spLocks noGrp="1"/>
          </p:cNvSpPr>
          <p:nvPr>
            <p:ph type="sldNum" sz="quarter" idx="12"/>
          </p:nvPr>
        </p:nvSpPr>
        <p:spPr/>
        <p:txBody>
          <a:bodyPr/>
          <a:lstStyle>
            <a:lvl1pPr>
              <a:defRPr/>
            </a:lvl1pPr>
          </a:lstStyle>
          <a:p>
            <a:pPr>
              <a:defRPr/>
            </a:pPr>
            <a:fld id="{6276BA6B-2B78-49A7-B4F6-DE94A6F313BA}" type="slidenum">
              <a:rPr lang="en-US" altLang="zh-TW"/>
              <a:pPr>
                <a:defRPr/>
              </a:pPr>
              <a:t>‹#›</a:t>
            </a:fld>
            <a:endParaRPr lang="en-US" altLang="zh-TW" dirty="0"/>
          </a:p>
        </p:txBody>
      </p:sp>
    </p:spTree>
    <p:extLst>
      <p:ext uri="{BB962C8B-B14F-4D97-AF65-F5344CB8AC3E}">
        <p14:creationId xmlns:p14="http://schemas.microsoft.com/office/powerpoint/2010/main" val="60612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86990-08FC-4135-8A1B-6D67DC2B10B6}" type="datetime1">
              <a:rPr lang="en-US" altLang="zh-TW"/>
              <a:pPr>
                <a:defRPr/>
              </a:pPr>
              <a:t>1/15/2026</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3EEEAC1C-5B2A-4343-8B68-C277416BA27E}" type="slidenum">
              <a:rPr lang="en-US" altLang="zh-TW"/>
              <a:pPr>
                <a:defRPr/>
              </a:pPr>
              <a:t>‹#›</a:t>
            </a:fld>
            <a:endParaRPr lang="en-US" altLang="zh-TW" dirty="0"/>
          </a:p>
        </p:txBody>
      </p:sp>
    </p:spTree>
    <p:extLst>
      <p:ext uri="{BB962C8B-B14F-4D97-AF65-F5344CB8AC3E}">
        <p14:creationId xmlns:p14="http://schemas.microsoft.com/office/powerpoint/2010/main" val="271772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62D0E7-2952-46FA-B336-2B59D4F3B24A}" type="datetime1">
              <a:rPr lang="en-US" altLang="zh-TW"/>
              <a:pPr>
                <a:defRPr/>
              </a:pPr>
              <a:t>1/15/2026</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028C885C-C070-454B-8A9A-470E14330F4B}" type="slidenum">
              <a:rPr lang="en-US" altLang="zh-TW"/>
              <a:pPr>
                <a:defRPr/>
              </a:pPr>
              <a:t>‹#›</a:t>
            </a:fld>
            <a:endParaRPr lang="en-US" altLang="zh-TW" dirty="0"/>
          </a:p>
        </p:txBody>
      </p:sp>
    </p:spTree>
    <p:extLst>
      <p:ext uri="{BB962C8B-B14F-4D97-AF65-F5344CB8AC3E}">
        <p14:creationId xmlns:p14="http://schemas.microsoft.com/office/powerpoint/2010/main" val="52006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Calibri" pitchFamily="34" charset="0"/>
                <a:ea typeface="+mn-ea"/>
              </a:defRPr>
            </a:lvl1pPr>
          </a:lstStyle>
          <a:p>
            <a:pPr>
              <a:defRPr/>
            </a:pPr>
            <a:fld id="{95734718-B26C-4DC3-9901-5B3AEB06B991}" type="datetime1">
              <a:rPr lang="en-US" altLang="zh-TW"/>
              <a:pPr>
                <a:defRPr/>
              </a:pPr>
              <a:t>1/15/2026</a:t>
            </a:fld>
            <a:endParaRPr lang="en-US" altLang="zh-TW"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rgbClr val="898989"/>
                </a:solidFill>
                <a:latin typeface="Calibri" pitchFamily="34" charset="0"/>
                <a:ea typeface="+mn-ea"/>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Calibri" pitchFamily="34" charset="0"/>
                <a:ea typeface="+mn-ea"/>
              </a:defRPr>
            </a:lvl1pPr>
          </a:lstStyle>
          <a:p>
            <a:pPr>
              <a:defRPr/>
            </a:pPr>
            <a:fld id="{0EF766FE-3FBE-4E6C-9A01-0F35F6C8E0F0}"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Geneva"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uments-dds-ny.un.org/doc/RESOLUTION/GEN/NR0/267/91/IMG/NR026791.pdf?OpenElement"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db.gov.hk/tc/curriculum-development/kla/pshe/basic-law-education/cble_wallcharts/index.html" TargetMode="External"/><Relationship Id="rId5" Type="http://schemas.openxmlformats.org/officeDocument/2006/relationships/image" Target="../media/image20.png"/><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ab.gov.hk/tc/issues/jd2.htm"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gif"/><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标题 1"/>
          <p:cNvSpPr>
            <a:spLocks noGrp="1" noChangeArrowheads="1"/>
          </p:cNvSpPr>
          <p:nvPr>
            <p:ph type="ctrTitle" idx="4294967295"/>
          </p:nvPr>
        </p:nvSpPr>
        <p:spPr>
          <a:xfrm>
            <a:off x="914400" y="2492375"/>
            <a:ext cx="9097963" cy="1831975"/>
          </a:xfrm>
        </p:spPr>
        <p:txBody>
          <a:bodyPr/>
          <a:lstStyle/>
          <a:p>
            <a:pPr eaLnBrk="1" hangingPunct="1"/>
            <a:br>
              <a:rPr lang="en-US" altLang="zh-CN" sz="4500" b="1" dirty="0">
                <a:latin typeface="Microsoft YaHei" panose="020B0503020204020204" pitchFamily="34" charset="-122"/>
                <a:ea typeface="Microsoft YaHei" panose="020B0503020204020204" pitchFamily="34" charset="-122"/>
              </a:rPr>
            </a:br>
            <a:r>
              <a:rPr lang="zh-TW" altLang="en-US" sz="3600" dirty="0">
                <a:latin typeface="標楷體" panose="03000509000000000000" pitchFamily="65" charset="-120"/>
                <a:ea typeface="標楷體" panose="03000509000000000000" pitchFamily="65" charset="-120"/>
              </a:rPr>
              <a:t>學習重點</a:t>
            </a:r>
            <a:r>
              <a:rPr lang="en-US" altLang="zh-TW" sz="3600" dirty="0">
                <a:latin typeface="標楷體" panose="03000509000000000000" pitchFamily="65" charset="-120"/>
                <a:ea typeface="標楷體" panose="03000509000000000000" pitchFamily="65" charset="-120"/>
              </a:rPr>
              <a:t>:</a:t>
            </a:r>
            <a:br>
              <a:rPr lang="en-US" altLang="zh-TW"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香港問題的由來（三條不平等條約及其背景）和回歸歷程概略</a:t>
            </a:r>
            <a:br>
              <a:rPr lang="zh-CN" altLang="zh-CN" sz="3600" dirty="0">
                <a:latin typeface="標楷體" panose="03000509000000000000" pitchFamily="65" charset="-120"/>
                <a:ea typeface="標楷體" panose="03000509000000000000" pitchFamily="65" charset="-120"/>
              </a:rPr>
            </a:br>
            <a:endParaRPr lang="zh-CN" altLang="zh-CN" sz="3600" dirty="0">
              <a:latin typeface="標楷體" panose="03000509000000000000" pitchFamily="65" charset="-120"/>
              <a:ea typeface="標楷體" panose="03000509000000000000" pitchFamily="65" charset="-120"/>
            </a:endParaRPr>
          </a:p>
        </p:txBody>
      </p:sp>
      <p:sp>
        <p:nvSpPr>
          <p:cNvPr id="61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0B060BD6-56BB-49E8-887D-03622283FBB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148" name="Rectangle 3"/>
          <p:cNvSpPr>
            <a:spLocks noChangeArrowheads="1"/>
          </p:cNvSpPr>
          <p:nvPr/>
        </p:nvSpPr>
        <p:spPr bwMode="auto">
          <a:xfrm>
            <a:off x="368906" y="268115"/>
            <a:ext cx="66659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公民與社會發展科</a:t>
            </a:r>
            <a:r>
              <a:rPr lang="en-US" altLang="zh-TW" sz="2800" dirty="0">
                <a:solidFill>
                  <a:srgbClr val="000000"/>
                </a:solidFill>
                <a:latin typeface="標楷體" panose="03000509000000000000" pitchFamily="65" charset="-120"/>
                <a:ea typeface="標楷體" panose="03000509000000000000" pitchFamily="65" charset="-120"/>
              </a:rPr>
              <a:t>:</a:t>
            </a:r>
          </a:p>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主題</a:t>
            </a: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solidFill>
                  <a:srgbClr val="000000"/>
                </a:solidFill>
                <a:latin typeface="標楷體" panose="03000509000000000000" pitchFamily="65" charset="-120"/>
                <a:ea typeface="標楷體" panose="03000509000000000000" pitchFamily="65" charset="-120"/>
              </a:rPr>
              <a:t>「一國兩制」下的香港</a:t>
            </a:r>
            <a:endParaRPr lang="en-US" altLang="zh-TW" sz="2800"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課題</a:t>
            </a:r>
            <a:r>
              <a:rPr lang="en-US" altLang="zh-TW" sz="2800" dirty="0">
                <a:solidFill>
                  <a:srgbClr val="000000"/>
                </a:solidFill>
                <a:latin typeface="標楷體" panose="03000509000000000000" pitchFamily="65" charset="-120"/>
                <a:ea typeface="標楷體" panose="03000509000000000000" pitchFamily="65" charset="-120"/>
              </a:rPr>
              <a:t>: </a:t>
            </a:r>
            <a:r>
              <a:rPr lang="zh-TW" altLang="en-US" sz="2800" dirty="0">
                <a:solidFill>
                  <a:srgbClr val="000000"/>
                </a:solidFill>
                <a:latin typeface="標楷體" panose="03000509000000000000" pitchFamily="65" charset="-120"/>
                <a:ea typeface="標楷體" panose="03000509000000000000" pitchFamily="65" charset="-120"/>
              </a:rPr>
              <a:t>「一國兩制」的內涵和實踐</a:t>
            </a:r>
            <a:endParaRPr lang="en-US" altLang="en-US" sz="2800" dirty="0">
              <a:solidFill>
                <a:srgbClr val="000000"/>
              </a:solidFill>
              <a:latin typeface="標楷體" panose="03000509000000000000" pitchFamily="65" charset="-120"/>
              <a:ea typeface="標楷體" panose="03000509000000000000" pitchFamily="65" charset="-120"/>
            </a:endParaRPr>
          </a:p>
        </p:txBody>
      </p:sp>
      <p:sp>
        <p:nvSpPr>
          <p:cNvPr id="6150" name="Rectangle 1"/>
          <p:cNvSpPr>
            <a:spLocks noChangeArrowheads="1"/>
          </p:cNvSpPr>
          <p:nvPr/>
        </p:nvSpPr>
        <p:spPr bwMode="auto">
          <a:xfrm>
            <a:off x="4332288" y="5346700"/>
            <a:ext cx="2262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月</a:t>
            </a:r>
            <a:endParaRPr lang="zh-HK"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标题 1"/>
          <p:cNvSpPr>
            <a:spLocks noGrp="1" noChangeArrowheads="1"/>
          </p:cNvSpPr>
          <p:nvPr>
            <p:ph type="title"/>
          </p:nvPr>
        </p:nvSpPr>
        <p:spPr>
          <a:xfrm>
            <a:off x="1806575" y="274638"/>
            <a:ext cx="8404225" cy="841375"/>
          </a:xfrm>
        </p:spPr>
        <p:txBody>
          <a:bodyPr/>
          <a:lstStyle/>
          <a:p>
            <a:pPr eaLnBrk="1" hangingPunct="1"/>
            <a:r>
              <a:rPr lang="zh-TW" altLang="en-US" sz="3200" b="1" dirty="0">
                <a:latin typeface="標楷體" panose="03000509000000000000" pitchFamily="65" charset="-120"/>
                <a:ea typeface="標楷體" panose="03000509000000000000" pitchFamily="65" charset="-120"/>
                <a:sym typeface="SimSun" panose="02010600030101010101" pitchFamily="2" charset="-122"/>
              </a:rPr>
              <a:t>三條不平等條約及其背景</a:t>
            </a:r>
            <a:endParaRPr lang="zh-CN" altLang="en-US" sz="3200" b="1" dirty="0">
              <a:latin typeface="標楷體" panose="03000509000000000000" pitchFamily="65" charset="-120"/>
              <a:ea typeface="標楷體" panose="03000509000000000000" pitchFamily="65" charset="-120"/>
            </a:endParaRPr>
          </a:p>
        </p:txBody>
      </p:sp>
      <p:sp>
        <p:nvSpPr>
          <p:cNvPr id="26627" name="内容占位符 2"/>
          <p:cNvSpPr>
            <a:spLocks noGrp="1" noChangeArrowheads="1"/>
          </p:cNvSpPr>
          <p:nvPr>
            <p:ph idx="1"/>
          </p:nvPr>
        </p:nvSpPr>
        <p:spPr>
          <a:xfrm>
            <a:off x="2070476" y="1475234"/>
            <a:ext cx="7738687" cy="3420961"/>
          </a:xfrm>
          <a:ln w="12700">
            <a:solidFill>
              <a:srgbClr val="FF0000"/>
            </a:solidFill>
          </a:ln>
        </p:spPr>
        <p:txBody>
          <a:bodyPr/>
          <a:lstStyle/>
          <a:p>
            <a:pPr eaLnBrk="1" hangingPunct="1">
              <a:lnSpc>
                <a:spcPct val="120000"/>
              </a:lnSpc>
              <a:spcBef>
                <a:spcPct val="0"/>
              </a:spcBef>
            </a:pPr>
            <a:r>
              <a:rPr lang="en-US" altLang="zh-CN" sz="22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15</a:t>
            </a:r>
            <a:r>
              <a:rPr lang="zh-CN" altLang="en-US"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世紀末</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隨著新航路的開闢</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歐洲通往亞洲的航路開通。</a:t>
            </a:r>
            <a:endParaRPr lang="en-US" altLang="zh-CN"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endParaRPr>
          </a:p>
          <a:p>
            <a:pPr eaLnBrk="1" hangingPunct="1">
              <a:lnSpc>
                <a:spcPct val="120000"/>
              </a:lnSpc>
              <a:spcBef>
                <a:spcPct val="0"/>
              </a:spcBef>
            </a:pPr>
            <a:r>
              <a:rPr lang="en-US" altLang="zh-CN" sz="22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a:t>
            </a:r>
            <a:r>
              <a:rPr lang="zh-CN" altLang="en-US" sz="2200" dirty="0">
                <a:latin typeface="標楷體" panose="03000509000000000000" pitchFamily="65" charset="-120"/>
                <a:ea typeface="標楷體" panose="03000509000000000000" pitchFamily="65" charset="-120"/>
                <a:sym typeface="SimSun" panose="02010600030101010101" pitchFamily="2" charset="-122"/>
              </a:rPr>
              <a:t>世紀工業革命使西方一些國家迅速崛起</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並進行殖民擴張。</a:t>
            </a:r>
            <a:endParaRPr lang="en-US" altLang="zh-CN" sz="22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20000"/>
              </a:lnSpc>
              <a:spcBef>
                <a:spcPct val="0"/>
              </a:spcBef>
            </a:pPr>
            <a:r>
              <a:rPr lang="zh-CN" altLang="en-US" sz="2200" dirty="0">
                <a:latin typeface="標楷體" panose="03000509000000000000" pitchFamily="65" charset="-120"/>
                <a:ea typeface="標楷體" panose="03000509000000000000" pitchFamily="65" charset="-120"/>
                <a:sym typeface="SimSun" panose="02010600030101010101" pitchFamily="2" charset="-122"/>
              </a:rPr>
              <a:t>清朝實行閉關鎖國的政策</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國力衰弱</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逐漸落後於西方。</a:t>
            </a:r>
          </a:p>
          <a:p>
            <a:pPr eaLnBrk="1" hangingPunct="1">
              <a:lnSpc>
                <a:spcPct val="120000"/>
              </a:lnSpc>
              <a:spcBef>
                <a:spcPct val="0"/>
              </a:spcBef>
            </a:pPr>
            <a:r>
              <a:rPr lang="zh-CN" altLang="en-US" sz="2200" dirty="0">
                <a:latin typeface="標楷體" panose="03000509000000000000" pitchFamily="65" charset="-120"/>
                <a:ea typeface="標楷體" panose="03000509000000000000" pitchFamily="65" charset="-120"/>
                <a:sym typeface="SimSun" panose="02010600030101010101" pitchFamily="2" charset="-122"/>
              </a:rPr>
              <a:t>香港在地理位置、交通、海防上具有特殊的重要地位</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西方殖民主義者對它垂涎三尺。</a:t>
            </a:r>
            <a:endParaRPr lang="en-US" altLang="zh-CN" sz="22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20000"/>
              </a:lnSpc>
              <a:spcBef>
                <a:spcPct val="0"/>
              </a:spcBef>
            </a:pPr>
            <a:r>
              <a:rPr lang="zh-CN" altLang="en-US" sz="2200" dirty="0">
                <a:latin typeface="標楷體" panose="03000509000000000000" pitchFamily="65" charset="-120"/>
                <a:ea typeface="標楷體" panose="03000509000000000000" pitchFamily="65" charset="-120"/>
                <a:sym typeface="SimSun" panose="02010600030101010101" pitchFamily="2" charset="-122"/>
              </a:rPr>
              <a:t>先後有葡萄牙人、荷蘭人和日本人侵擾過香港</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但對香港覬覦已久</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並最終從中國手中</a:t>
            </a:r>
            <a:r>
              <a:rPr lang="zh-TW" altLang="en-US" sz="2200" dirty="0">
                <a:latin typeface="標楷體" panose="03000509000000000000" pitchFamily="65" charset="-120"/>
                <a:ea typeface="標楷體" panose="03000509000000000000" pitchFamily="65" charset="-120"/>
                <a:sym typeface="SimSun" panose="02010600030101010101" pitchFamily="2" charset="-122"/>
              </a:rPr>
              <a:t>侵佔</a:t>
            </a:r>
            <a:r>
              <a:rPr lang="zh-CN" altLang="en-US" sz="2200" dirty="0">
                <a:latin typeface="標楷體" panose="03000509000000000000" pitchFamily="65" charset="-120"/>
                <a:ea typeface="標楷體" panose="03000509000000000000" pitchFamily="65" charset="-120"/>
                <a:sym typeface="SimSun" panose="02010600030101010101" pitchFamily="2" charset="-122"/>
              </a:rPr>
              <a:t>香港地區的卻是英</a:t>
            </a:r>
            <a:r>
              <a:rPr lang="zh-TW" altLang="en-US" sz="2200" dirty="0">
                <a:latin typeface="標楷體" panose="03000509000000000000" pitchFamily="65" charset="-120"/>
                <a:ea typeface="標楷體" panose="03000509000000000000" pitchFamily="65" charset="-120"/>
                <a:sym typeface="SimSun" panose="02010600030101010101" pitchFamily="2" charset="-122"/>
              </a:rPr>
              <a:t>國</a:t>
            </a:r>
            <a:r>
              <a:rPr lang="zh-CN" altLang="en-US" sz="2200" dirty="0">
                <a:latin typeface="標楷體" panose="03000509000000000000" pitchFamily="65" charset="-120"/>
                <a:ea typeface="標楷體" panose="03000509000000000000" pitchFamily="65" charset="-120"/>
                <a:sym typeface="SimSun" panose="02010600030101010101" pitchFamily="2" charset="-122"/>
              </a:rPr>
              <a:t>。</a:t>
            </a:r>
          </a:p>
          <a:p>
            <a:pPr eaLnBrk="1" hangingPunct="1">
              <a:lnSpc>
                <a:spcPct val="120000"/>
              </a:lnSpc>
              <a:spcBef>
                <a:spcPct val="0"/>
              </a:spcBef>
            </a:pPr>
            <a:endParaRPr lang="zh-CN" altLang="en-US" sz="2400" b="1" dirty="0">
              <a:latin typeface="標楷體" panose="03000509000000000000" pitchFamily="65" charset="-120"/>
              <a:ea typeface="標楷體" panose="03000509000000000000" pitchFamily="65" charset="-120"/>
            </a:endParaRPr>
          </a:p>
        </p:txBody>
      </p:sp>
      <p:sp>
        <p:nvSpPr>
          <p:cNvPr id="2662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CA9AC59-72D0-4BD7-8A53-2025AFD359D2}"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10</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26630" name="矩形 1"/>
          <p:cNvSpPr>
            <a:spLocks noChangeArrowheads="1"/>
          </p:cNvSpPr>
          <p:nvPr/>
        </p:nvSpPr>
        <p:spPr bwMode="auto">
          <a:xfrm>
            <a:off x="2112962" y="5867056"/>
            <a:ext cx="7567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800" dirty="0">
                <a:latin typeface="標楷體" panose="03000509000000000000" pitchFamily="65" charset="-120"/>
                <a:ea typeface="標楷體" panose="03000509000000000000" pitchFamily="65" charset="-120"/>
              </a:rPr>
              <a:t>中國歷史科：</a:t>
            </a:r>
            <a:endParaRPr lang="en-US" altLang="zh-TW" sz="1800" dirty="0">
              <a:latin typeface="標楷體" panose="03000509000000000000" pitchFamily="65" charset="-120"/>
              <a:ea typeface="標楷體" panose="03000509000000000000" pitchFamily="65" charset="-120"/>
            </a:endParaRPr>
          </a:p>
          <a:p>
            <a:pPr>
              <a:spcBef>
                <a:spcPct val="0"/>
              </a:spcBef>
              <a:buFontTx/>
              <a:buNone/>
            </a:pPr>
            <a:r>
              <a:rPr lang="zh-TW" altLang="en-US" sz="1800" dirty="0">
                <a:latin typeface="標楷體" panose="03000509000000000000" pitchFamily="65" charset="-120"/>
                <a:ea typeface="標楷體" panose="03000509000000000000" pitchFamily="65" charset="-120"/>
              </a:rPr>
              <a:t>中二級：清</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外力衝擊與內憂</a:t>
            </a:r>
            <a:endParaRPr lang="en-US" altLang="zh-TW" sz="1800" dirty="0">
              <a:latin typeface="標楷體" panose="03000509000000000000" pitchFamily="65" charset="-120"/>
              <a:ea typeface="標楷體" panose="03000509000000000000" pitchFamily="65" charset="-120"/>
            </a:endParaRPr>
          </a:p>
        </p:txBody>
      </p:sp>
      <p:sp>
        <p:nvSpPr>
          <p:cNvPr id="26631" name="矩形 2"/>
          <p:cNvSpPr>
            <a:spLocks noChangeArrowheads="1"/>
          </p:cNvSpPr>
          <p:nvPr/>
        </p:nvSpPr>
        <p:spPr bwMode="auto">
          <a:xfrm>
            <a:off x="6008687" y="586546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800" dirty="0">
                <a:latin typeface="標楷體" panose="03000509000000000000" pitchFamily="65" charset="-120"/>
                <a:ea typeface="標楷體" panose="03000509000000000000" pitchFamily="65" charset="-120"/>
              </a:rPr>
              <a:t>歷史科：</a:t>
            </a:r>
            <a:endParaRPr lang="en-US" altLang="zh-TW" sz="1800" dirty="0">
              <a:latin typeface="標楷體" panose="03000509000000000000" pitchFamily="65" charset="-120"/>
              <a:ea typeface="標楷體" panose="03000509000000000000" pitchFamily="65" charset="-120"/>
            </a:endParaRPr>
          </a:p>
          <a:p>
            <a:pPr>
              <a:spcBef>
                <a:spcPct val="0"/>
              </a:spcBef>
              <a:buFontTx/>
              <a:buNone/>
            </a:pPr>
            <a:r>
              <a:rPr lang="zh-TW" altLang="en-US" sz="1800" dirty="0">
                <a:latin typeface="標楷體" panose="03000509000000000000" pitchFamily="65" charset="-120"/>
                <a:ea typeface="標楷體" panose="03000509000000000000" pitchFamily="65" charset="-120"/>
              </a:rPr>
              <a:t>中二級：課題</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6</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歐洲國家的殖民擴張</a:t>
            </a:r>
            <a:endParaRPr lang="en-US" altLang="zh-TW" sz="1800" dirty="0">
              <a:latin typeface="標楷體" panose="03000509000000000000" pitchFamily="65" charset="-120"/>
              <a:ea typeface="標楷體" panose="03000509000000000000" pitchFamily="65" charset="-120"/>
            </a:endParaRPr>
          </a:p>
        </p:txBody>
      </p:sp>
      <p:sp>
        <p:nvSpPr>
          <p:cNvPr id="26632" name="矩形 3"/>
          <p:cNvSpPr>
            <a:spLocks noChangeArrowheads="1"/>
          </p:cNvSpPr>
          <p:nvPr/>
        </p:nvSpPr>
        <p:spPr bwMode="auto">
          <a:xfrm>
            <a:off x="3167856" y="5385489"/>
            <a:ext cx="56816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20000"/>
              </a:lnSpc>
              <a:spcBef>
                <a:spcPct val="0"/>
              </a:spcBef>
              <a:buFontTx/>
              <a:buNone/>
            </a:pPr>
            <a:r>
              <a:rPr lang="zh-TW" altLang="en-US" sz="2000" dirty="0">
                <a:latin typeface="標楷體" panose="03000509000000000000" pitchFamily="65" charset="-120"/>
                <a:ea typeface="標楷體" panose="03000509000000000000" pitchFamily="65" charset="-120"/>
              </a:rPr>
              <a:t>學生可重溫初中中國歷史科與歷史科相關內容：</a:t>
            </a:r>
            <a:endParaRPr lang="en-US" altLang="zh-TW" sz="2000" dirty="0">
              <a:latin typeface="標楷體" panose="03000509000000000000" pitchFamily="65" charset="-120"/>
              <a:ea typeface="標楷體" panose="03000509000000000000"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BF623F1-6625-4D16-80D9-9FE573B64200}"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11</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28675" name="标题 1"/>
          <p:cNvSpPr txBox="1">
            <a:spLocks noChangeArrowheads="1"/>
          </p:cNvSpPr>
          <p:nvPr/>
        </p:nvSpPr>
        <p:spPr bwMode="auto">
          <a:xfrm>
            <a:off x="2224088" y="728663"/>
            <a:ext cx="76946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914400" indent="-91440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9144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914400" indent="-9144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914400" indent="-9144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13716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18288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2860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27432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sym typeface="Calibri" panose="020F0502020204030204" pitchFamily="34" charset="0"/>
              </a:rPr>
              <a:t>重溫：</a:t>
            </a:r>
            <a:r>
              <a:rPr lang="zh-CN" altLang="en-US" sz="2800" dirty="0">
                <a:latin typeface="標楷體" panose="03000509000000000000" pitchFamily="65" charset="-120"/>
                <a:ea typeface="標楷體" panose="03000509000000000000" pitchFamily="65" charset="-120"/>
                <a:sym typeface="Calibri" panose="020F0502020204030204" pitchFamily="34" charset="0"/>
              </a:rPr>
              <a:t>英國為侵佔香港所做的準備</a:t>
            </a:r>
          </a:p>
        </p:txBody>
      </p:sp>
      <p:sp>
        <p:nvSpPr>
          <p:cNvPr id="11" name="内容占位符 2"/>
          <p:cNvSpPr>
            <a:spLocks noGrp="1" noChangeArrowheads="1"/>
          </p:cNvSpPr>
          <p:nvPr>
            <p:ph idx="1"/>
          </p:nvPr>
        </p:nvSpPr>
        <p:spPr>
          <a:xfrm>
            <a:off x="1503361" y="1447800"/>
            <a:ext cx="9668943" cy="2484120"/>
          </a:xfrm>
          <a:solidFill>
            <a:schemeClr val="accent3">
              <a:lumMod val="95000"/>
            </a:schemeClr>
          </a:solidFill>
        </p:spPr>
        <p:txBody>
          <a:bodyPr/>
          <a:lstStyle/>
          <a:p>
            <a:pPr marL="0" indent="0">
              <a:lnSpc>
                <a:spcPct val="120000"/>
              </a:lnSpc>
              <a:spcBef>
                <a:spcPct val="0"/>
              </a:spcBef>
              <a:buFont typeface="Arial" panose="020B0604020202020204" pitchFamily="34" charset="0"/>
              <a:buNone/>
            </a:pPr>
            <a:r>
              <a:rPr lang="en-US" altLang="zh-CN" sz="1800" dirty="0"/>
              <a:t> </a:t>
            </a:r>
            <a:r>
              <a:rPr lang="en-US" altLang="zh-CN" sz="2000" dirty="0">
                <a:latin typeface="Times New Roman" panose="02020603050405020304" pitchFamily="18" charset="0"/>
                <a:ea typeface="標楷體" panose="03000509000000000000" pitchFamily="65" charset="-120"/>
                <a:cs typeface="Times New Roman" panose="02020603050405020304" pitchFamily="18" charset="0"/>
              </a:rPr>
              <a:t>1816</a:t>
            </a:r>
            <a:r>
              <a:rPr lang="zh-CN" altLang="zh-CN" sz="2000" dirty="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000" dirty="0">
                <a:latin typeface="標楷體" panose="03000509000000000000" pitchFamily="65" charset="-120"/>
                <a:ea typeface="標楷體" panose="03000509000000000000" pitchFamily="65" charset="-120"/>
              </a:rPr>
              <a:t>，</a:t>
            </a:r>
            <a:r>
              <a:rPr lang="zh-CN" altLang="zh-CN" sz="2000" dirty="0">
                <a:latin typeface="標楷體" panose="03000509000000000000" pitchFamily="65" charset="-120"/>
                <a:ea typeface="標楷體" panose="03000509000000000000" pitchFamily="65" charset="-120"/>
              </a:rPr>
              <a:t>英國政府派遣阿美士德為首的使團來華。使團曾在香港停留</a:t>
            </a:r>
            <a:r>
              <a:rPr lang="zh-TW" altLang="en-US" sz="2000" dirty="0">
                <a:latin typeface="標楷體" panose="03000509000000000000" pitchFamily="65" charset="-120"/>
                <a:ea typeface="標楷體" panose="03000509000000000000" pitchFamily="65" charset="-120"/>
              </a:rPr>
              <a:t>，</a:t>
            </a:r>
            <a:r>
              <a:rPr lang="zh-CN" altLang="zh-CN" sz="2000" dirty="0">
                <a:latin typeface="標楷體" panose="03000509000000000000" pitchFamily="65" charset="-120"/>
                <a:ea typeface="標楷體" panose="03000509000000000000" pitchFamily="65" charset="-120"/>
              </a:rPr>
              <a:t>並詳細調查香港島及其附近水域</a:t>
            </a:r>
            <a:r>
              <a:rPr lang="zh-TW" altLang="en-US" sz="2000" dirty="0">
                <a:latin typeface="標楷體" panose="03000509000000000000" pitchFamily="65" charset="-120"/>
                <a:ea typeface="標楷體" panose="03000509000000000000" pitchFamily="65" charset="-120"/>
              </a:rPr>
              <a:t>，</a:t>
            </a:r>
            <a:r>
              <a:rPr lang="zh-CN" altLang="zh-CN" sz="2000" dirty="0">
                <a:latin typeface="標楷體" panose="03000509000000000000" pitchFamily="65" charset="-120"/>
                <a:ea typeface="標楷體" panose="03000509000000000000" pitchFamily="65" charset="-120"/>
              </a:rPr>
              <a:t>認為香港島的港口是世界上無與倫比的港口。</a:t>
            </a:r>
            <a:endParaRPr lang="en-US" altLang="zh-CN" sz="2000" dirty="0">
              <a:latin typeface="標楷體" panose="03000509000000000000" pitchFamily="65" charset="-120"/>
              <a:ea typeface="標楷體" panose="03000509000000000000" pitchFamily="65" charset="-120"/>
            </a:endParaRPr>
          </a:p>
          <a:p>
            <a:pPr marL="0" indent="0">
              <a:lnSpc>
                <a:spcPct val="120000"/>
              </a:lnSpc>
              <a:spcBef>
                <a:spcPct val="0"/>
              </a:spcBef>
              <a:buFont typeface="Arial" panose="020B0604020202020204" pitchFamily="34" charset="0"/>
              <a:buNone/>
            </a:pPr>
            <a:endParaRPr lang="zh-CN" altLang="zh-CN" sz="2000" dirty="0">
              <a:latin typeface="標楷體" panose="03000509000000000000" pitchFamily="65" charset="-120"/>
              <a:ea typeface="標楷體" panose="03000509000000000000" pitchFamily="65" charset="-120"/>
            </a:endParaRPr>
          </a:p>
          <a:p>
            <a:pPr marL="0" indent="0">
              <a:lnSpc>
                <a:spcPct val="120000"/>
              </a:lnSpc>
              <a:spcBef>
                <a:spcPct val="0"/>
              </a:spcBef>
              <a:buFont typeface="Arial" panose="020B0604020202020204" pitchFamily="34" charset="0"/>
              <a:buNone/>
            </a:pPr>
            <a:r>
              <a:rPr lang="zh-CN" altLang="en-US" sz="2000" dirty="0">
                <a:latin typeface="Times New Roman" panose="02020603050405020304" pitchFamily="18" charset="0"/>
                <a:ea typeface="標楷體" panose="03000509000000000000" pitchFamily="65" charset="-120"/>
                <a:sym typeface="SimSun" panose="02010600030101010101" pitchFamily="2" charset="-122"/>
              </a:rPr>
              <a:t>1834年8月21</a:t>
            </a:r>
            <a:r>
              <a:rPr lang="zh-CN" altLang="en-US" sz="2000" dirty="0">
                <a:latin typeface="標楷體" panose="03000509000000000000" pitchFamily="65" charset="-120"/>
                <a:ea typeface="標楷體" panose="03000509000000000000" pitchFamily="65" charset="-120"/>
                <a:sym typeface="SimSun" panose="02010600030101010101" pitchFamily="2" charset="-122"/>
              </a:rPr>
              <a:t>日</a:t>
            </a:r>
            <a:r>
              <a:rPr lang="zh-TW"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英國駐華商務監督律勞卑正式提出侵佔香港的主張</a:t>
            </a:r>
            <a:r>
              <a:rPr lang="zh-TW"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他致函外交大臣巴麥尊說</a:t>
            </a:r>
            <a:r>
              <a:rPr lang="zh-TW"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英國該出兵</a:t>
            </a:r>
            <a:r>
              <a:rPr lang="zh-HK"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佔據珠江口東部入口處的香港</a:t>
            </a:r>
            <a:r>
              <a:rPr lang="zh-HK" altLang="en-US" sz="2000" dirty="0">
                <a:latin typeface="標楷體" panose="03000509000000000000" pitchFamily="65" charset="-120"/>
                <a:ea typeface="標楷體" panose="03000509000000000000" pitchFamily="65" charset="-120"/>
              </a:rPr>
              <a:t>」 </a:t>
            </a:r>
            <a:r>
              <a:rPr lang="zh-CN" altLang="en-US" sz="2000" dirty="0">
                <a:latin typeface="標楷體" panose="03000509000000000000" pitchFamily="65" charset="-120"/>
                <a:ea typeface="標楷體" panose="03000509000000000000" pitchFamily="65" charset="-120"/>
                <a:sym typeface="SimSun" panose="02010600030101010101" pitchFamily="2" charset="-122"/>
              </a:rPr>
              <a:t>。</a:t>
            </a:r>
            <a:endParaRPr lang="en-US" altLang="zh-CN" sz="2000" dirty="0">
              <a:latin typeface="標楷體" panose="03000509000000000000" pitchFamily="65" charset="-120"/>
              <a:ea typeface="標楷體" panose="03000509000000000000" pitchFamily="65" charset="-120"/>
              <a:sym typeface="SimSun" panose="02010600030101010101" pitchFamily="2" charset="-122"/>
            </a:endParaRPr>
          </a:p>
          <a:p>
            <a:pPr marL="0" indent="0" eaLnBrk="1" hangingPunct="1">
              <a:buFont typeface="Arial" panose="020B0604020202020204" pitchFamily="34" charset="0"/>
              <a:buNone/>
            </a:pPr>
            <a:endParaRPr lang="en-US" altLang="zh-CN" sz="1200" dirty="0">
              <a:latin typeface="標楷體" panose="03000509000000000000" pitchFamily="65" charset="-120"/>
              <a:ea typeface="標楷體" panose="03000509000000000000" pitchFamily="65" charset="-120"/>
            </a:endParaRPr>
          </a:p>
          <a:p>
            <a:pPr marL="0" indent="0" eaLnBrk="1" hangingPunct="1">
              <a:buFont typeface="Arial" panose="020B0604020202020204" pitchFamily="34" charset="0"/>
              <a:buNone/>
            </a:pPr>
            <a:r>
              <a:rPr lang="zh-TW" altLang="en-US" sz="1600" dirty="0">
                <a:latin typeface="標楷體" panose="03000509000000000000" pitchFamily="65" charset="-120"/>
                <a:ea typeface="標楷體" panose="03000509000000000000" pitchFamily="65" charset="-120"/>
              </a:rPr>
              <a:t>來源</a:t>
            </a:r>
            <a:r>
              <a:rPr lang="en-US" altLang="zh-TW" sz="1600" dirty="0">
                <a:latin typeface="標楷體" panose="03000509000000000000" pitchFamily="65" charset="-120"/>
                <a:ea typeface="標楷體" panose="03000509000000000000" pitchFamily="65" charset="-120"/>
              </a:rPr>
              <a:t>:</a:t>
            </a:r>
            <a:r>
              <a:rPr lang="zh-CN" altLang="en-US" sz="1600" dirty="0">
                <a:latin typeface="標楷體" panose="03000509000000000000" pitchFamily="65" charset="-120"/>
                <a:ea typeface="標楷體" panose="03000509000000000000" pitchFamily="65" charset="-120"/>
              </a:rPr>
              <a:t>劉智鵬、劉蜀永編著：《香港史——從遠古到九七》，香港城市大學出版社</a:t>
            </a:r>
            <a:r>
              <a:rPr lang="zh-CN" altLang="en-US" sz="1600" dirty="0">
                <a:latin typeface="Times New Roman" panose="02020603050405020304" pitchFamily="18" charset="0"/>
                <a:ea typeface="標楷體" panose="03000509000000000000" pitchFamily="65" charset="-120"/>
              </a:rPr>
              <a:t>2019年版，第</a:t>
            </a:r>
            <a:r>
              <a:rPr lang="en-US" altLang="zh-CN" sz="1600" dirty="0">
                <a:latin typeface="Times New Roman" panose="02020603050405020304" pitchFamily="18" charset="0"/>
                <a:ea typeface="標楷體" panose="03000509000000000000" pitchFamily="65" charset="-120"/>
              </a:rPr>
              <a:t>65</a:t>
            </a:r>
            <a:r>
              <a:rPr lang="zh-CN" altLang="en-US" sz="1600" dirty="0">
                <a:latin typeface="標楷體" panose="03000509000000000000" pitchFamily="65" charset="-120"/>
                <a:ea typeface="標楷體" panose="03000509000000000000" pitchFamily="65" charset="-120"/>
              </a:rPr>
              <a:t>頁。</a:t>
            </a:r>
          </a:p>
        </p:txBody>
      </p:sp>
      <p:sp>
        <p:nvSpPr>
          <p:cNvPr id="6" name="文本框 7"/>
          <p:cNvSpPr txBox="1"/>
          <p:nvPr/>
        </p:nvSpPr>
        <p:spPr>
          <a:xfrm>
            <a:off x="1503361" y="4111798"/>
            <a:ext cx="9668943" cy="2308225"/>
          </a:xfrm>
          <a:prstGeom prst="rect">
            <a:avLst/>
          </a:prstGeom>
          <a:solidFill>
            <a:schemeClr val="accent3">
              <a:lumMod val="95000"/>
            </a:schemeClr>
          </a:solidFill>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20000"/>
              </a:lnSpc>
              <a:spcBef>
                <a:spcPct val="0"/>
              </a:spcBef>
              <a:buFontTx/>
              <a:buNone/>
            </a:pPr>
            <a:r>
              <a:rPr lang="zh-CN" altLang="en-US" sz="1800" dirty="0">
                <a:latin typeface="標楷體" panose="03000509000000000000" pitchFamily="65" charset="-120"/>
                <a:ea typeface="標楷體" panose="03000509000000000000" pitchFamily="65" charset="-120"/>
              </a:rPr>
              <a:t>據現有資料，英國船隻進入廣東沿海的最早記錄是</a:t>
            </a:r>
            <a:r>
              <a:rPr lang="en-US" altLang="zh-CN" sz="1800" dirty="0">
                <a:latin typeface="標楷體" panose="03000509000000000000" pitchFamily="65" charset="-120"/>
                <a:ea typeface="標楷體" panose="03000509000000000000" pitchFamily="65" charset="-120"/>
              </a:rPr>
              <a:t>1637</a:t>
            </a:r>
            <a:r>
              <a:rPr lang="zh-CN" altLang="en-US" sz="1800" dirty="0">
                <a:latin typeface="標楷體" panose="03000509000000000000" pitchFamily="65" charset="-120"/>
                <a:ea typeface="標楷體" panose="03000509000000000000" pitchFamily="65" charset="-120"/>
              </a:rPr>
              <a:t>年（明崇禎十年）。</a:t>
            </a:r>
          </a:p>
          <a:p>
            <a:pPr eaLnBrk="1" hangingPunct="1">
              <a:lnSpc>
                <a:spcPct val="120000"/>
              </a:lnSpc>
              <a:spcBef>
                <a:spcPct val="0"/>
              </a:spcBef>
              <a:buFontTx/>
              <a:buNone/>
            </a:pPr>
            <a:r>
              <a:rPr lang="en-US" altLang="zh-CN" sz="1800" dirty="0">
                <a:latin typeface="標楷體" panose="03000509000000000000" pitchFamily="65" charset="-120"/>
                <a:ea typeface="標楷體" panose="03000509000000000000" pitchFamily="65" charset="-120"/>
              </a:rPr>
              <a:t>1741</a:t>
            </a:r>
            <a:r>
              <a:rPr lang="zh-CN" altLang="en-US" sz="1800" dirty="0">
                <a:latin typeface="標楷體" panose="03000509000000000000" pitchFamily="65" charset="-120"/>
                <a:ea typeface="標楷體" panose="03000509000000000000" pitchFamily="65" charset="-120"/>
              </a:rPr>
              <a:t>年（清康熙六年）</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英國兵船</a:t>
            </a:r>
            <a:r>
              <a:rPr lang="zh-HK"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latin typeface="標楷體" panose="03000509000000000000" pitchFamily="65" charset="-120"/>
                <a:ea typeface="標楷體" panose="03000509000000000000" pitchFamily="65" charset="-120"/>
              </a:rPr>
              <a:t>星它</a:t>
            </a:r>
            <a:r>
              <a:rPr lang="zh-HK"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號進入中國南部海域，曾在香港附近停泊，趁機進行窺探。</a:t>
            </a:r>
          </a:p>
          <a:p>
            <a:pPr eaLnBrk="1" hangingPunct="1">
              <a:lnSpc>
                <a:spcPct val="120000"/>
              </a:lnSpc>
              <a:spcBef>
                <a:spcPct val="0"/>
              </a:spcBef>
              <a:buFontTx/>
              <a:buNone/>
            </a:pPr>
            <a:r>
              <a:rPr lang="en-US" altLang="zh-CN" sz="1800" dirty="0">
                <a:latin typeface="標楷體" panose="03000509000000000000" pitchFamily="65" charset="-120"/>
                <a:ea typeface="標楷體" panose="03000509000000000000" pitchFamily="65" charset="-120"/>
              </a:rPr>
              <a:t>1799</a:t>
            </a:r>
            <a:r>
              <a:rPr lang="zh-CN" altLang="en-US" sz="1800" dirty="0">
                <a:latin typeface="標楷體" panose="03000509000000000000" pitchFamily="65" charset="-120"/>
                <a:ea typeface="標楷體" panose="03000509000000000000" pitchFamily="65" charset="-120"/>
              </a:rPr>
              <a:t>年（清嘉慶四年）</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英國兵船闖入黃埔</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準備武力佔領</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經粵海關派洋商傳令阻止</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英國企圖未得逞。</a:t>
            </a:r>
            <a:endParaRPr lang="en-US" altLang="zh-CN" sz="1800" dirty="0">
              <a:latin typeface="標楷體" panose="03000509000000000000" pitchFamily="65" charset="-120"/>
              <a:ea typeface="標楷體" panose="03000509000000000000" pitchFamily="65" charset="-120"/>
            </a:endParaRPr>
          </a:p>
          <a:p>
            <a:pPr eaLnBrk="1" hangingPunct="1">
              <a:lnSpc>
                <a:spcPct val="120000"/>
              </a:lnSpc>
              <a:spcBef>
                <a:spcPct val="0"/>
              </a:spcBef>
              <a:buFontTx/>
              <a:buNone/>
            </a:pPr>
            <a:endParaRPr lang="en-US" altLang="zh-CN" sz="1800" dirty="0">
              <a:latin typeface="標楷體" panose="03000509000000000000" pitchFamily="65" charset="-120"/>
              <a:ea typeface="標楷體" panose="03000509000000000000" pitchFamily="65" charset="-120"/>
            </a:endParaRPr>
          </a:p>
          <a:p>
            <a:pPr eaLnBrk="1" hangingPunct="1">
              <a:lnSpc>
                <a:spcPct val="120000"/>
              </a:lnSpc>
              <a:spcBef>
                <a:spcPct val="0"/>
              </a:spcBef>
              <a:buFontTx/>
              <a:buNone/>
            </a:pPr>
            <a:r>
              <a:rPr lang="zh-CN" altLang="en-US" sz="1200" dirty="0">
                <a:latin typeface="標楷體" panose="03000509000000000000" pitchFamily="65" charset="-120"/>
                <a:ea typeface="標楷體" panose="03000509000000000000" pitchFamily="65" charset="-120"/>
              </a:rPr>
              <a:t>參見許錫揮、陳麗君、朱德新著：</a:t>
            </a:r>
            <a:r>
              <a:rPr lang="en-US" altLang="zh-CN" sz="1200" dirty="0">
                <a:latin typeface="標楷體" panose="03000509000000000000" pitchFamily="65" charset="-120"/>
                <a:ea typeface="標楷體" panose="03000509000000000000" pitchFamily="65" charset="-120"/>
              </a:rPr>
              <a:t>《</a:t>
            </a:r>
            <a:r>
              <a:rPr lang="zh-CN" altLang="en-US" sz="1200" dirty="0">
                <a:latin typeface="標楷體" panose="03000509000000000000" pitchFamily="65" charset="-120"/>
                <a:ea typeface="標楷體" panose="03000509000000000000" pitchFamily="65" charset="-120"/>
              </a:rPr>
              <a:t>香港簡史（</a:t>
            </a:r>
            <a:r>
              <a:rPr lang="en-US" altLang="zh-CN" sz="1200" dirty="0">
                <a:latin typeface="標楷體" panose="03000509000000000000" pitchFamily="65" charset="-120"/>
                <a:ea typeface="標楷體" panose="03000509000000000000" pitchFamily="65" charset="-120"/>
              </a:rPr>
              <a:t>1840-1997</a:t>
            </a:r>
            <a:r>
              <a:rPr lang="zh-CN" altLang="en-US" sz="1200" dirty="0">
                <a:latin typeface="標楷體" panose="03000509000000000000" pitchFamily="65" charset="-120"/>
                <a:ea typeface="標楷體" panose="03000509000000000000" pitchFamily="65" charset="-120"/>
              </a:rPr>
              <a:t>）</a:t>
            </a:r>
            <a:r>
              <a:rPr lang="en-US" altLang="zh-CN" sz="1200" dirty="0">
                <a:latin typeface="標楷體" panose="03000509000000000000" pitchFamily="65" charset="-120"/>
                <a:ea typeface="標楷體" panose="03000509000000000000" pitchFamily="65" charset="-120"/>
              </a:rPr>
              <a:t>》</a:t>
            </a:r>
            <a:r>
              <a:rPr lang="zh-CN" altLang="en-US" sz="1200" dirty="0">
                <a:latin typeface="標楷體" panose="03000509000000000000" pitchFamily="65" charset="-120"/>
                <a:ea typeface="標楷體" panose="03000509000000000000" pitchFamily="65" charset="-120"/>
              </a:rPr>
              <a:t>，廣東省出版集團、廣東人民出版社</a:t>
            </a:r>
            <a:r>
              <a:rPr lang="en-US" altLang="zh-CN" sz="1200" dirty="0">
                <a:latin typeface="標楷體" panose="03000509000000000000" pitchFamily="65" charset="-120"/>
                <a:ea typeface="標楷體" panose="03000509000000000000" pitchFamily="65" charset="-120"/>
              </a:rPr>
              <a:t>2015</a:t>
            </a:r>
            <a:r>
              <a:rPr lang="zh-CN" altLang="en-US" sz="1200" dirty="0">
                <a:latin typeface="標楷體" panose="03000509000000000000" pitchFamily="65" charset="-120"/>
                <a:ea typeface="標楷體" panose="03000509000000000000" pitchFamily="65" charset="-120"/>
              </a:rPr>
              <a:t>年，第</a:t>
            </a:r>
            <a:r>
              <a:rPr lang="en-US" altLang="zh-CN" sz="1200" dirty="0">
                <a:latin typeface="標楷體" panose="03000509000000000000" pitchFamily="65" charset="-120"/>
                <a:ea typeface="標楷體" panose="03000509000000000000" pitchFamily="65" charset="-120"/>
              </a:rPr>
              <a:t>24-25</a:t>
            </a:r>
            <a:r>
              <a:rPr lang="zh-CN" altLang="en-US" sz="1200" dirty="0">
                <a:latin typeface="標楷體" panose="03000509000000000000" pitchFamily="65" charset="-120"/>
                <a:ea typeface="標楷體" panose="03000509000000000000" pitchFamily="65" charset="-120"/>
              </a:rPr>
              <a:t>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5D6991C-C63F-4691-9183-D0AE5791BFDB}"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12</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32771" name="标题 1"/>
          <p:cNvSpPr>
            <a:spLocks noGrp="1" noChangeArrowheads="1"/>
          </p:cNvSpPr>
          <p:nvPr>
            <p:ph type="title"/>
          </p:nvPr>
        </p:nvSpPr>
        <p:spPr>
          <a:xfrm>
            <a:off x="1992313" y="407988"/>
            <a:ext cx="8404225" cy="841375"/>
          </a:xfrm>
        </p:spPr>
        <p:txBody>
          <a:bodyPr/>
          <a:lstStyle/>
          <a:p>
            <a:pPr eaLnBrk="1" hangingPunct="1"/>
            <a:r>
              <a:rPr lang="en-US" altLang="zh-CN" sz="2800" b="1" dirty="0">
                <a:latin typeface="Microsoft YaHei" panose="020B0503020204020204" pitchFamily="34" charset="-122"/>
                <a:ea typeface="Microsoft YaHei" panose="020B0503020204020204" pitchFamily="34" charset="-122"/>
                <a:sym typeface="SimSun" panose="02010600030101010101" pitchFamily="2" charset="-122"/>
              </a:rPr>
              <a:t> </a:t>
            </a:r>
            <a:r>
              <a:rPr lang="zh-CN" altLang="en-US" sz="3600" b="1" dirty="0">
                <a:latin typeface="標楷體" panose="03000509000000000000" pitchFamily="65" charset="-120"/>
                <a:ea typeface="標楷體" panose="03000509000000000000" pitchFamily="65" charset="-120"/>
                <a:sym typeface="SimSun" panose="02010600030101010101" pitchFamily="2" charset="-122"/>
              </a:rPr>
              <a:t>三</a:t>
            </a:r>
            <a:r>
              <a:rPr lang="zh-TW" altLang="en-US" sz="3600" b="1" dirty="0">
                <a:latin typeface="標楷體" panose="03000509000000000000" pitchFamily="65" charset="-120"/>
                <a:ea typeface="標楷體" panose="03000509000000000000" pitchFamily="65" charset="-120"/>
                <a:sym typeface="SimSun" panose="02010600030101010101" pitchFamily="2" charset="-122"/>
              </a:rPr>
              <a:t>條</a:t>
            </a:r>
            <a:r>
              <a:rPr lang="zh-CN" altLang="en-US" sz="3600" b="1" dirty="0">
                <a:latin typeface="標楷體" panose="03000509000000000000" pitchFamily="65" charset="-120"/>
                <a:ea typeface="標楷體" panose="03000509000000000000" pitchFamily="65" charset="-120"/>
                <a:sym typeface="SimSun" panose="02010600030101010101" pitchFamily="2" charset="-122"/>
              </a:rPr>
              <a:t>不平等條約的簽訂</a:t>
            </a:r>
            <a:endParaRPr lang="zh-CN" altLang="en-US" sz="3600" b="1" dirty="0">
              <a:latin typeface="標楷體" panose="03000509000000000000" pitchFamily="65" charset="-120"/>
              <a:ea typeface="標楷體" panose="03000509000000000000" pitchFamily="65" charset="-120"/>
            </a:endParaRPr>
          </a:p>
        </p:txBody>
      </p:sp>
      <p:sp>
        <p:nvSpPr>
          <p:cNvPr id="32772" name="文本框 7"/>
          <p:cNvSpPr txBox="1">
            <a:spLocks noChangeArrowheads="1"/>
          </p:cNvSpPr>
          <p:nvPr/>
        </p:nvSpPr>
        <p:spPr bwMode="auto">
          <a:xfrm>
            <a:off x="2314575" y="1681163"/>
            <a:ext cx="75612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800" dirty="0">
                <a:solidFill>
                  <a:srgbClr val="000000"/>
                </a:solidFill>
                <a:latin typeface="標楷體" panose="03000509000000000000" pitchFamily="65" charset="-120"/>
                <a:ea typeface="標楷體" panose="03000509000000000000" pitchFamily="65" charset="-120"/>
              </a:rPr>
              <a:t>英國通過</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南京條約</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北京條約</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展拓香港界址專條</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三</a:t>
            </a:r>
            <a:r>
              <a:rPr lang="zh-TW" altLang="en-US" sz="2800" dirty="0">
                <a:solidFill>
                  <a:srgbClr val="000000"/>
                </a:solidFill>
                <a:latin typeface="標楷體" panose="03000509000000000000" pitchFamily="65" charset="-120"/>
                <a:ea typeface="標楷體" panose="03000509000000000000" pitchFamily="65" charset="-120"/>
              </a:rPr>
              <a:t>條</a:t>
            </a:r>
            <a:r>
              <a:rPr lang="zh-CN" altLang="en-US" sz="2800" dirty="0">
                <a:solidFill>
                  <a:srgbClr val="000000"/>
                </a:solidFill>
                <a:latin typeface="標楷體" panose="03000509000000000000" pitchFamily="65" charset="-120"/>
                <a:ea typeface="標楷體" panose="03000509000000000000" pitchFamily="65" charset="-120"/>
              </a:rPr>
              <a:t>不平等條約</a:t>
            </a:r>
            <a:r>
              <a:rPr lang="zh-TW" altLang="en-US" sz="2800" dirty="0">
                <a:solidFill>
                  <a:srgbClr val="000000"/>
                </a:solidFill>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分別</a:t>
            </a:r>
            <a:r>
              <a:rPr lang="zh-CN" altLang="en-US" sz="2800" dirty="0">
                <a:latin typeface="標楷體" panose="03000509000000000000" pitchFamily="65" charset="-120"/>
                <a:ea typeface="標楷體" panose="03000509000000000000" pitchFamily="65" charset="-120"/>
              </a:rPr>
              <a:t>侵佔屬中國領土的香港島、九龍和新界。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a:xfrm>
            <a:off x="1930400" y="442913"/>
            <a:ext cx="8148638" cy="698500"/>
          </a:xfrm>
        </p:spPr>
        <p:txBody>
          <a:bodyPr/>
          <a:lstStyle/>
          <a:p>
            <a:pPr eaLnBrk="1" hangingPunct="1"/>
            <a:r>
              <a:rPr lang="en-US" altLang="zh-CN" sz="2800" b="1" dirty="0">
                <a:latin typeface="標楷體" panose="03000509000000000000" pitchFamily="65" charset="-120"/>
                <a:ea typeface="標楷體" panose="03000509000000000000" pitchFamily="65" charset="-120"/>
                <a:sym typeface="SimSun" panose="02010600030101010101" pitchFamily="2" charset="-122"/>
              </a:rPr>
              <a:t>《</a:t>
            </a:r>
            <a:r>
              <a:rPr lang="en-US" altLang="zh-CN" sz="2800" b="1" dirty="0" err="1">
                <a:latin typeface="標楷體" panose="03000509000000000000" pitchFamily="65" charset="-120"/>
                <a:ea typeface="標楷體" panose="03000509000000000000" pitchFamily="65" charset="-120"/>
                <a:sym typeface="SimSun" panose="02010600030101010101" pitchFamily="2" charset="-122"/>
              </a:rPr>
              <a:t>南京條約》簽訂及其背景</a:t>
            </a:r>
            <a:endParaRPr lang="zh-CN" altLang="en-US" sz="2800" b="1" dirty="0">
              <a:latin typeface="標楷體" panose="03000509000000000000" pitchFamily="65" charset="-120"/>
              <a:ea typeface="標楷體" panose="03000509000000000000" pitchFamily="65" charset="-120"/>
            </a:endParaRPr>
          </a:p>
        </p:txBody>
      </p:sp>
      <p:sp>
        <p:nvSpPr>
          <p:cNvPr id="74756" name="文本框 99"/>
          <p:cNvSpPr txBox="1">
            <a:spLocks noChangeArrowheads="1"/>
          </p:cNvSpPr>
          <p:nvPr/>
        </p:nvSpPr>
        <p:spPr bwMode="auto">
          <a:xfrm>
            <a:off x="1662113" y="1639888"/>
            <a:ext cx="2528887" cy="3170237"/>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1839</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年</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清朝道光皇帝派遣欽差大臣林則徐到廣東禁煙</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林則徐在虎門海灘銷毀鴉片</a:t>
            </a:r>
            <a:r>
              <a:rPr lang="zh-CN"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CN" altLang="zh-CN" sz="2000" dirty="0">
                <a:solidFill>
                  <a:srgbClr val="000000"/>
                </a:solidFill>
                <a:latin typeface="標楷體" panose="03000509000000000000" pitchFamily="65" charset="-120"/>
                <a:ea typeface="標楷體" panose="03000509000000000000" pitchFamily="65" charset="-120"/>
              </a:rPr>
              <a:t>萬餘箱。</a:t>
            </a:r>
            <a:r>
              <a:rPr lang="en-US" altLang="zh-CN" sz="2000" dirty="0">
                <a:solidFill>
                  <a:srgbClr val="000000"/>
                </a:solidFill>
                <a:latin typeface="Times New Roman" panose="02020603050405020304" pitchFamily="18" charset="0"/>
                <a:ea typeface="標楷體" panose="03000509000000000000" pitchFamily="65" charset="-120"/>
              </a:rPr>
              <a:t>1840</a:t>
            </a:r>
            <a:r>
              <a:rPr lang="zh-CN" altLang="zh-CN" sz="2000" dirty="0">
                <a:solidFill>
                  <a:srgbClr val="000000"/>
                </a:solidFill>
                <a:latin typeface="標楷體" panose="03000509000000000000" pitchFamily="65" charset="-120"/>
                <a:ea typeface="標楷體" panose="03000509000000000000" pitchFamily="65" charset="-120"/>
              </a:rPr>
              <a:t>年初</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英國政府應英商要求</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派出</a:t>
            </a:r>
            <a:r>
              <a:rPr lang="zh-HK"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東方遠征軍</a:t>
            </a:r>
            <a:r>
              <a:rPr lang="zh-HK"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對中國發動戰爭</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史稱</a:t>
            </a:r>
            <a:r>
              <a:rPr lang="zh-HK"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第一次</a:t>
            </a:r>
            <a:r>
              <a:rPr lang="zh-CN" altLang="zh-CN" sz="2000" dirty="0">
                <a:solidFill>
                  <a:srgbClr val="000000"/>
                </a:solidFill>
                <a:latin typeface="標楷體" panose="03000509000000000000" pitchFamily="65" charset="-120"/>
                <a:ea typeface="標楷體" panose="03000509000000000000" pitchFamily="65" charset="-120"/>
              </a:rPr>
              <a:t>鴉片戰爭</a:t>
            </a:r>
            <a:r>
              <a:rPr lang="zh-HK" altLang="en-US" sz="2000" dirty="0">
                <a:solidFill>
                  <a:srgbClr val="000000"/>
                </a:solidFill>
                <a:latin typeface="標楷體" panose="03000509000000000000" pitchFamily="65" charset="-120"/>
                <a:ea typeface="標楷體" panose="03000509000000000000" pitchFamily="65" charset="-120"/>
              </a:rPr>
              <a:t>」 </a:t>
            </a:r>
            <a:r>
              <a:rPr lang="zh-CN" altLang="en-US" sz="2000" dirty="0">
                <a:solidFill>
                  <a:srgbClr val="000000"/>
                </a:solidFill>
                <a:latin typeface="標楷體" panose="03000509000000000000" pitchFamily="65" charset="-120"/>
                <a:ea typeface="標楷體" panose="03000509000000000000" pitchFamily="65" charset="-120"/>
              </a:rPr>
              <a:t>。</a:t>
            </a:r>
          </a:p>
        </p:txBody>
      </p:sp>
      <p:sp>
        <p:nvSpPr>
          <p:cNvPr id="34820" name="标题 1"/>
          <p:cNvSpPr txBox="1">
            <a:spLocks noChangeArrowheads="1"/>
          </p:cNvSpPr>
          <p:nvPr/>
        </p:nvSpPr>
        <p:spPr bwMode="auto">
          <a:xfrm>
            <a:off x="1698625" y="4897438"/>
            <a:ext cx="252888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CN" altLang="en-US" sz="1600" b="1" dirty="0">
                <a:solidFill>
                  <a:srgbClr val="000000"/>
                </a:solidFill>
                <a:latin typeface="標楷體" panose="03000509000000000000" pitchFamily="65" charset="-120"/>
                <a:ea typeface="標楷體" panose="03000509000000000000" pitchFamily="65" charset="-120"/>
              </a:rPr>
              <a:t>虎門禁煙成為英國</a:t>
            </a:r>
            <a:endParaRPr lang="en-US" altLang="zh-CN" sz="1600" b="1" dirty="0">
              <a:solidFill>
                <a:srgbClr val="000000"/>
              </a:solidFill>
              <a:latin typeface="標楷體" panose="03000509000000000000" pitchFamily="65" charset="-120"/>
              <a:ea typeface="標楷體" panose="03000509000000000000" pitchFamily="65" charset="-120"/>
            </a:endParaRPr>
          </a:p>
          <a:p>
            <a:pPr algn="ctr" eaLnBrk="1" hangingPunct="1">
              <a:spcBef>
                <a:spcPct val="0"/>
              </a:spcBef>
              <a:buFont typeface="Arial" panose="020B0604020202020204" pitchFamily="34" charset="0"/>
              <a:buNone/>
            </a:pPr>
            <a:r>
              <a:rPr lang="zh-CN" altLang="en-US" sz="1600" b="1" dirty="0">
                <a:solidFill>
                  <a:srgbClr val="000000"/>
                </a:solidFill>
                <a:latin typeface="標楷體" panose="03000509000000000000" pitchFamily="65" charset="-120"/>
                <a:ea typeface="標楷體" panose="03000509000000000000" pitchFamily="65" charset="-120"/>
              </a:rPr>
              <a:t>發動鴉片戰爭的藉口</a:t>
            </a:r>
          </a:p>
        </p:txBody>
      </p:sp>
      <p:sp>
        <p:nvSpPr>
          <p:cNvPr id="3482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E439C81-6411-4B54-B194-DEBBB992036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13</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9" name="文本框 8"/>
          <p:cNvSpPr txBox="1"/>
          <p:nvPr/>
        </p:nvSpPr>
        <p:spPr>
          <a:xfrm>
            <a:off x="5278438" y="2117725"/>
            <a:ext cx="1925637" cy="1200150"/>
          </a:xfrm>
          <a:prstGeom prst="rect">
            <a:avLst/>
          </a:prstGeom>
          <a:solidFill>
            <a:schemeClr val="accent3">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1841</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26</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英軍在香港舉行佔領儀式</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宣</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布</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佔領香港。</a:t>
            </a:r>
            <a:endParaRPr lang="en-US"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 name="文本框 10"/>
          <p:cNvSpPr txBox="1"/>
          <p:nvPr/>
        </p:nvSpPr>
        <p:spPr>
          <a:xfrm>
            <a:off x="8016875" y="2041525"/>
            <a:ext cx="2528888" cy="1477963"/>
          </a:xfrm>
          <a:prstGeom prst="rect">
            <a:avLst/>
          </a:prstGeom>
          <a:solidFill>
            <a:schemeClr val="accent3">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1842</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29</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清政府被迫簽訂中國近代史上第一個不平等條約——《南京條約》</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latin typeface="標楷體" panose="03000509000000000000" pitchFamily="65" charset="-120"/>
                <a:ea typeface="標楷體" panose="03000509000000000000" pitchFamily="65" charset="-120"/>
                <a:cs typeface="Times New Roman" panose="02020603050405020304" pitchFamily="18" charset="0"/>
              </a:rPr>
              <a:t>英國</a:t>
            </a:r>
            <a:r>
              <a:rPr lang="zh-CN" altLang="en-US" sz="1800" dirty="0">
                <a:latin typeface="標楷體" panose="03000509000000000000" pitchFamily="65" charset="-120"/>
                <a:ea typeface="標楷體" panose="03000509000000000000" pitchFamily="65" charset="-120"/>
                <a:cs typeface="Times New Roman" panose="02020603050405020304" pitchFamily="18" charset="0"/>
              </a:rPr>
              <a:t>侵</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佔</a:t>
            </a:r>
            <a:r>
              <a:rPr lang="zh-CN" altLang="zh-CN" sz="1800" dirty="0">
                <a:latin typeface="標楷體" panose="03000509000000000000" pitchFamily="65" charset="-120"/>
                <a:ea typeface="標楷體" panose="03000509000000000000" pitchFamily="65" charset="-120"/>
                <a:cs typeface="Times New Roman" panose="02020603050405020304" pitchFamily="18" charset="0"/>
              </a:rPr>
              <a:t>香港島。</a:t>
            </a:r>
            <a:endParaRPr lang="zh-CN" altLang="en-US" sz="1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Right Arrow 12"/>
          <p:cNvSpPr/>
          <p:nvPr/>
        </p:nvSpPr>
        <p:spPr>
          <a:xfrm>
            <a:off x="4227513" y="2219325"/>
            <a:ext cx="989012"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14" name="Right Arrow 13"/>
          <p:cNvSpPr/>
          <p:nvPr/>
        </p:nvSpPr>
        <p:spPr>
          <a:xfrm>
            <a:off x="7115175" y="2244725"/>
            <a:ext cx="989013"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34826" name="群組 5"/>
          <p:cNvGrpSpPr>
            <a:grpSpLocks/>
          </p:cNvGrpSpPr>
          <p:nvPr/>
        </p:nvGrpSpPr>
        <p:grpSpPr bwMode="auto">
          <a:xfrm>
            <a:off x="4648200" y="3894138"/>
            <a:ext cx="2849563" cy="2470150"/>
            <a:chOff x="5231652" y="1738460"/>
            <a:chExt cx="2711936" cy="2352474"/>
          </a:xfrm>
        </p:grpSpPr>
        <p:sp>
          <p:nvSpPr>
            <p:cNvPr id="34830" name="文字方塊 14"/>
            <p:cNvSpPr txBox="1">
              <a:spLocks noChangeArrowheads="1"/>
            </p:cNvSpPr>
            <p:nvPr/>
          </p:nvSpPr>
          <p:spPr bwMode="auto">
            <a:xfrm>
              <a:off x="5231652" y="1738460"/>
              <a:ext cx="2711936" cy="2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1840-42</a:t>
              </a:r>
              <a:r>
                <a:rPr lang="zh-TW" altLang="en-US"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第一次鴉片戰爭</a:t>
              </a:r>
              <a:endParaRPr lang="en-US" altLang="zh-TW"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pic>
          <p:nvPicPr>
            <p:cNvPr id="16" name="圖片 7" descr="E:\images\pic\A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596" y="2154717"/>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832" name="文字方塊 12"/>
            <p:cNvSpPr txBox="1">
              <a:spLocks noChangeArrowheads="1"/>
            </p:cNvSpPr>
            <p:nvPr/>
          </p:nvSpPr>
          <p:spPr bwMode="auto">
            <a:xfrm>
              <a:off x="5234674" y="3768563"/>
              <a:ext cx="2575961" cy="32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1841</a:t>
              </a:r>
              <a:r>
                <a:rPr lang="zh-TW"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年</a:t>
              </a:r>
              <a:r>
                <a:rPr lang="zh-TW"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英國攻佔定海</a:t>
              </a:r>
              <a:endParaRPr lang="en-US" altLang="zh-TW"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E14B548-D1C7-42D4-ABF4-8071E84E737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14</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36867" name="标题 1"/>
          <p:cNvSpPr>
            <a:spLocks noGrp="1" noChangeArrowheads="1"/>
          </p:cNvSpPr>
          <p:nvPr>
            <p:ph type="title"/>
          </p:nvPr>
        </p:nvSpPr>
        <p:spPr>
          <a:xfrm>
            <a:off x="1885950" y="454025"/>
            <a:ext cx="8148638" cy="700088"/>
          </a:xfrm>
        </p:spPr>
        <p:txBody>
          <a:bodyPr/>
          <a:lstStyle/>
          <a:p>
            <a:pPr eaLnBrk="1" hangingPunct="1"/>
            <a:r>
              <a:rPr lang="en-US" altLang="zh-CN" sz="2800" b="1" dirty="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latin typeface="標楷體" panose="03000509000000000000" pitchFamily="65" charset="-120"/>
                <a:ea typeface="標楷體" panose="03000509000000000000" pitchFamily="65" charset="-120"/>
                <a:sym typeface="SimSun" panose="02010600030101010101" pitchFamily="2" charset="-122"/>
              </a:rPr>
              <a:t>北京</a:t>
            </a:r>
            <a:r>
              <a:rPr lang="en-US" altLang="zh-CN" sz="2800" b="1" dirty="0" err="1">
                <a:latin typeface="標楷體" panose="03000509000000000000" pitchFamily="65" charset="-120"/>
                <a:ea typeface="標楷體" panose="03000509000000000000" pitchFamily="65" charset="-120"/>
                <a:sym typeface="SimSun" panose="02010600030101010101" pitchFamily="2" charset="-122"/>
              </a:rPr>
              <a:t>條約》簽訂及其背景</a:t>
            </a:r>
            <a:endParaRPr lang="zh-CN" altLang="en-US" sz="2800" b="1" dirty="0">
              <a:latin typeface="標楷體" panose="03000509000000000000" pitchFamily="65" charset="-120"/>
              <a:ea typeface="標楷體" panose="03000509000000000000" pitchFamily="65" charset="-120"/>
            </a:endParaRPr>
          </a:p>
        </p:txBody>
      </p:sp>
      <p:sp>
        <p:nvSpPr>
          <p:cNvPr id="6" name="内容占位符 2"/>
          <p:cNvSpPr>
            <a:spLocks noGrp="1" noChangeArrowheads="1"/>
          </p:cNvSpPr>
          <p:nvPr>
            <p:ph idx="1"/>
          </p:nvPr>
        </p:nvSpPr>
        <p:spPr>
          <a:xfrm>
            <a:off x="1624013" y="2020888"/>
            <a:ext cx="2409825" cy="1016000"/>
          </a:xfrm>
          <a:solidFill>
            <a:schemeClr val="accent3">
              <a:lumMod val="95000"/>
            </a:schemeClr>
          </a:solidFill>
        </p:spPr>
        <p:txBody>
          <a:bodyPr>
            <a:spAutoFit/>
          </a:bodyPr>
          <a:lstStyle/>
          <a:p>
            <a:pPr marL="0" indent="0" eaLnBrk="1" hangingPunct="1">
              <a:spcBef>
                <a:spcPct val="0"/>
              </a:spcBef>
              <a:buFont typeface="Arial" panose="020B0604020202020204" pitchFamily="34" charset="0"/>
              <a:buNone/>
            </a:pPr>
            <a:r>
              <a:rPr lang="zh-CN" altLang="en-US" sz="2000" dirty="0">
                <a:latin typeface="Times New Roman" panose="02020603050405020304" pitchFamily="18" charset="0"/>
                <a:ea typeface="標楷體" panose="03000509000000000000" pitchFamily="65" charset="-120"/>
                <a:cs typeface="Times New Roman" panose="02020603050405020304" pitchFamily="18" charset="0"/>
              </a:rPr>
              <a:t>1856</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年</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英法聯軍發動第二次鴉片戰爭。</a:t>
            </a:r>
          </a:p>
        </p:txBody>
      </p:sp>
      <p:sp>
        <p:nvSpPr>
          <p:cNvPr id="9" name="文本框 2"/>
          <p:cNvSpPr txBox="1">
            <a:spLocks noChangeArrowheads="1"/>
          </p:cNvSpPr>
          <p:nvPr/>
        </p:nvSpPr>
        <p:spPr bwMode="auto">
          <a:xfrm>
            <a:off x="4533900" y="3008313"/>
            <a:ext cx="2182813" cy="1016000"/>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1860年10月</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英法聯軍攻陷北京</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火燒圓明園。</a:t>
            </a:r>
            <a:endPar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文本框 11"/>
          <p:cNvSpPr txBox="1"/>
          <p:nvPr/>
        </p:nvSpPr>
        <p:spPr>
          <a:xfrm>
            <a:off x="8005763" y="3516313"/>
            <a:ext cx="2274887" cy="2246769"/>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1860</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24</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英國迫使清政府簽訂</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北京條約</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侵佔九龍半島南端即今界限街以南的地區</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包括昂船洲在內）。</a:t>
            </a:r>
          </a:p>
        </p:txBody>
      </p:sp>
      <p:sp>
        <p:nvSpPr>
          <p:cNvPr id="2" name="Right Arrow 1"/>
          <p:cNvSpPr/>
          <p:nvPr/>
        </p:nvSpPr>
        <p:spPr>
          <a:xfrm>
            <a:off x="3433763" y="3117850"/>
            <a:ext cx="989012"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13" name="Right Arrow 12"/>
          <p:cNvSpPr/>
          <p:nvPr/>
        </p:nvSpPr>
        <p:spPr>
          <a:xfrm>
            <a:off x="6826250" y="3659188"/>
            <a:ext cx="989013"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36873" name="群組 3"/>
          <p:cNvGrpSpPr>
            <a:grpSpLocks/>
          </p:cNvGrpSpPr>
          <p:nvPr/>
        </p:nvGrpSpPr>
        <p:grpSpPr bwMode="auto">
          <a:xfrm>
            <a:off x="2725738" y="4510088"/>
            <a:ext cx="2616200" cy="2214562"/>
            <a:chOff x="8100622" y="2544749"/>
            <a:chExt cx="2673229" cy="2408973"/>
          </a:xfrm>
        </p:grpSpPr>
        <p:pic>
          <p:nvPicPr>
            <p:cNvPr id="11" name="圖片 8" descr="E:\images\pic\A0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6343" y="2975445"/>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878" name="文字方塊 10"/>
            <p:cNvSpPr txBox="1">
              <a:spLocks noChangeArrowheads="1"/>
            </p:cNvSpPr>
            <p:nvPr/>
          </p:nvSpPr>
          <p:spPr bwMode="auto">
            <a:xfrm>
              <a:off x="8100622" y="2544749"/>
              <a:ext cx="2673229" cy="33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1856-60</a:t>
              </a:r>
              <a:r>
                <a:rPr lang="zh-TW" altLang="en-US"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第二次鴉片戰爭</a:t>
              </a:r>
              <a:endParaRPr lang="en-US" altLang="zh-TW"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sp>
          <p:nvSpPr>
            <p:cNvPr id="36879" name="文字方塊 13"/>
            <p:cNvSpPr txBox="1">
              <a:spLocks noChangeArrowheads="1"/>
            </p:cNvSpPr>
            <p:nvPr/>
          </p:nvSpPr>
          <p:spPr bwMode="auto">
            <a:xfrm>
              <a:off x="8507770" y="4618896"/>
              <a:ext cx="1907595" cy="33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1860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年</a:t>
              </a:r>
              <a:r>
                <a:rPr lang="zh-TW" altLang="en-US"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八</a:t>
              </a:r>
              <a:r>
                <a:rPr lang="zh-CN" altLang="en-US"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里</a:t>
              </a:r>
              <a:r>
                <a:rPr lang="zh-TW" altLang="en-US"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橋戰役</a:t>
              </a:r>
              <a:endParaRPr lang="en-US" altLang="zh-TW"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标题 1"/>
          <p:cNvSpPr>
            <a:spLocks noGrp="1" noChangeArrowheads="1"/>
          </p:cNvSpPr>
          <p:nvPr>
            <p:ph type="title"/>
          </p:nvPr>
        </p:nvSpPr>
        <p:spPr>
          <a:xfrm>
            <a:off x="1981200" y="274638"/>
            <a:ext cx="8229600" cy="890587"/>
          </a:xfrm>
        </p:spPr>
        <p:txBody>
          <a:bodyPr/>
          <a:lstStyle/>
          <a:p>
            <a:r>
              <a:rPr lang="zh-CN" altLang="en-US" sz="2800" dirty="0">
                <a:latin typeface="標楷體" panose="03000509000000000000" pitchFamily="65" charset="-120"/>
                <a:ea typeface="標楷體" panose="03000509000000000000" pitchFamily="65" charset="-120"/>
              </a:rPr>
              <a:t>《展拓香港界址專條》簽訂及背景</a:t>
            </a:r>
          </a:p>
        </p:txBody>
      </p:sp>
      <p:sp>
        <p:nvSpPr>
          <p:cNvPr id="80899" name="内容占位符 2"/>
          <p:cNvSpPr>
            <a:spLocks noGrp="1" noChangeArrowheads="1"/>
          </p:cNvSpPr>
          <p:nvPr>
            <p:ph idx="1"/>
          </p:nvPr>
        </p:nvSpPr>
        <p:spPr>
          <a:xfrm>
            <a:off x="2371724" y="3840150"/>
            <a:ext cx="7449705" cy="904875"/>
          </a:xfrm>
          <a:solidFill>
            <a:schemeClr val="accent3">
              <a:lumMod val="95000"/>
            </a:schemeClr>
          </a:solidFill>
        </p:spPr>
        <p:txBody>
          <a:bodyPr/>
          <a:lstStyle/>
          <a:p>
            <a:pPr marL="0" indent="0" eaLnBrk="1" hangingPunct="1">
              <a:lnSpc>
                <a:spcPts val="3000"/>
              </a:lnSpc>
              <a:buNone/>
            </a:pPr>
            <a:r>
              <a:rPr lang="zh-CN" altLang="en-US" sz="1800" dirty="0">
                <a:latin typeface="標楷體" panose="03000509000000000000" pitchFamily="65" charset="-120"/>
                <a:ea typeface="標楷體" panose="03000509000000000000" pitchFamily="65" charset="-120"/>
              </a:rPr>
              <a:t>甲午戰爭，中國慘敗，特別是中日《馬關條約》簽訂後</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英、日、俄、德、法等列強掀起瓜分中國的狂潮</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在中國劃分勢力範圍和強佔租界地。</a:t>
            </a:r>
            <a:endParaRPr lang="zh-CN" altLang="en-US" sz="1600" dirty="0">
              <a:latin typeface="標楷體" panose="03000509000000000000" pitchFamily="65" charset="-120"/>
              <a:ea typeface="標楷體" panose="03000509000000000000" pitchFamily="65" charset="-120"/>
            </a:endParaRPr>
          </a:p>
        </p:txBody>
      </p:sp>
      <p:sp>
        <p:nvSpPr>
          <p:cNvPr id="3891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30AD385-60D3-4A37-8B23-1D5AFFD5F6A9}"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15</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 name="文本框 5"/>
          <p:cNvSpPr txBox="1"/>
          <p:nvPr/>
        </p:nvSpPr>
        <p:spPr>
          <a:xfrm>
            <a:off x="2371725" y="1130300"/>
            <a:ext cx="7395728" cy="862013"/>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1864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英方私自拓展邊界</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將所轄地盤延伸至西北部的深水埗</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將其撥給陸軍使用</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港府與海軍則管轄九龍半島。</a:t>
            </a:r>
          </a:p>
        </p:txBody>
      </p:sp>
      <p:sp>
        <p:nvSpPr>
          <p:cNvPr id="8" name="文本框 7"/>
          <p:cNvSpPr txBox="1"/>
          <p:nvPr/>
        </p:nvSpPr>
        <p:spPr>
          <a:xfrm>
            <a:off x="2371725" y="2137767"/>
            <a:ext cx="7395728" cy="477054"/>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1884</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英方薩特金少校向陸軍部第一次提出攫取整個九龍半島的建議。</a:t>
            </a:r>
            <a:endPar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文本框 9"/>
          <p:cNvSpPr txBox="1"/>
          <p:nvPr/>
        </p:nvSpPr>
        <p:spPr>
          <a:xfrm>
            <a:off x="2371724" y="2804720"/>
            <a:ext cx="7442165" cy="862013"/>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1894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港督羅便臣兩次上書英國政府</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建議趁中日甲午戰爭機會</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抓緊擴大佔領地的活動。</a:t>
            </a:r>
          </a:p>
        </p:txBody>
      </p:sp>
      <p:sp>
        <p:nvSpPr>
          <p:cNvPr id="5" name="矩形 4"/>
          <p:cNvSpPr/>
          <p:nvPr/>
        </p:nvSpPr>
        <p:spPr>
          <a:xfrm rot="16200000">
            <a:off x="-663575" y="3708401"/>
            <a:ext cx="5400675" cy="88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defTabSz="457200" eaLnBrk="1" hangingPunct="1">
              <a:spcBef>
                <a:spcPct val="0"/>
              </a:spcBef>
              <a:buFont typeface="Arial" panose="020B0604020202020204" pitchFamily="34" charset="0"/>
              <a:buNone/>
              <a:defRPr/>
            </a:pPr>
            <a:endParaRPr lang="zh-CN" altLang="en-US" sz="2400">
              <a:solidFill>
                <a:srgbClr val="FFFFFF"/>
              </a:solidFill>
              <a:latin typeface="Arial" panose="020B0604020202020204" pitchFamily="34" charset="0"/>
              <a:ea typeface="SimSun" panose="02010600030101010101" pitchFamily="2" charset="-122"/>
            </a:endParaRPr>
          </a:p>
        </p:txBody>
      </p:sp>
      <p:grpSp>
        <p:nvGrpSpPr>
          <p:cNvPr id="22" name="组合 25"/>
          <p:cNvGrpSpPr>
            <a:grpSpLocks/>
          </p:cNvGrpSpPr>
          <p:nvPr/>
        </p:nvGrpSpPr>
        <p:grpSpPr bwMode="auto">
          <a:xfrm rot="16200000" flipH="1">
            <a:off x="1904207" y="3226594"/>
            <a:ext cx="357187" cy="358775"/>
            <a:chOff x="1792756" y="4149080"/>
            <a:chExt cx="2304000" cy="2304000"/>
          </a:xfrm>
        </p:grpSpPr>
        <p:grpSp>
          <p:nvGrpSpPr>
            <p:cNvPr id="38968" name="组合 26"/>
            <p:cNvGrpSpPr>
              <a:grpSpLocks/>
            </p:cNvGrpSpPr>
            <p:nvPr/>
          </p:nvGrpSpPr>
          <p:grpSpPr bwMode="auto">
            <a:xfrm>
              <a:off x="1792756" y="4149080"/>
              <a:ext cx="2304000" cy="2304000"/>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26" name="椭圆 2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24" name="椭圆 23"/>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sp>
        <p:nvSpPr>
          <p:cNvPr id="32" name="内容占位符 2"/>
          <p:cNvSpPr txBox="1">
            <a:spLocks/>
          </p:cNvSpPr>
          <p:nvPr/>
        </p:nvSpPr>
        <p:spPr bwMode="auto">
          <a:xfrm>
            <a:off x="2371724" y="4888378"/>
            <a:ext cx="7442165" cy="1631216"/>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None/>
            </a:pPr>
            <a:r>
              <a:rPr lang="zh-HK" altLang="en-US" sz="1800" noProof="1">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mn-ea"/>
              </a:rPr>
              <a:t>1898年6月9日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noProof="1">
                <a:solidFill>
                  <a:srgbClr val="000000"/>
                </a:solidFill>
                <a:latin typeface="標楷體" panose="03000509000000000000" pitchFamily="65" charset="-120"/>
                <a:ea typeface="標楷體" panose="03000509000000000000" pitchFamily="65" charset="-120"/>
                <a:cs typeface="Times New Roman" panose="02020603050405020304" pitchFamily="18" charset="0"/>
              </a:rPr>
              <a:t>英國強迫清政府簽訂《展拓香港界址專條》</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noProof="1">
                <a:solidFill>
                  <a:srgbClr val="000000"/>
                </a:solidFill>
                <a:latin typeface="標楷體" panose="03000509000000000000" pitchFamily="65" charset="-120"/>
                <a:ea typeface="標楷體" panose="03000509000000000000" pitchFamily="65" charset="-120"/>
                <a:cs typeface="Times New Roman" panose="02020603050405020304" pitchFamily="18" charset="0"/>
              </a:rPr>
              <a:t>從</a:t>
            </a:r>
            <a:r>
              <a:rPr lang="zh-TW" altLang="zh-CN" sz="1800" noProof="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1898</a:t>
            </a:r>
            <a:r>
              <a:rPr lang="zh-TW" altLang="en-US" sz="1800" noProof="1">
                <a:solidFill>
                  <a:srgbClr val="000000"/>
                </a:solidFill>
                <a:latin typeface="標楷體" panose="03000509000000000000" pitchFamily="65" charset="-120"/>
                <a:ea typeface="標楷體" panose="03000509000000000000" pitchFamily="65" charset="-120"/>
              </a:rPr>
              <a:t>年（清光緒二十四年）</a:t>
            </a:r>
            <a:r>
              <a:rPr lang="zh-TW" altLang="zh-CN" sz="1800" noProof="1">
                <a:solidFill>
                  <a:srgbClr val="000000"/>
                </a:solidFill>
                <a:latin typeface="Times New Roman" panose="02020603050405020304" pitchFamily="18" charset="0"/>
                <a:ea typeface="標楷體" panose="03000509000000000000" pitchFamily="65" charset="-120"/>
              </a:rPr>
              <a:t>7</a:t>
            </a:r>
            <a:r>
              <a:rPr lang="zh-TW" altLang="en-US" sz="1800" noProof="1">
                <a:solidFill>
                  <a:srgbClr val="000000"/>
                </a:solidFill>
                <a:latin typeface="Times New Roman" panose="02020603050405020304" pitchFamily="18" charset="0"/>
                <a:ea typeface="標楷體" panose="03000509000000000000" pitchFamily="65" charset="-120"/>
              </a:rPr>
              <a:t>月</a:t>
            </a:r>
            <a:r>
              <a:rPr lang="zh-TW" altLang="zh-CN" sz="1800" noProof="1">
                <a:solidFill>
                  <a:srgbClr val="000000"/>
                </a:solidFill>
                <a:latin typeface="Times New Roman" panose="02020603050405020304" pitchFamily="18" charset="0"/>
                <a:ea typeface="標楷體" panose="03000509000000000000" pitchFamily="65" charset="-120"/>
              </a:rPr>
              <a:t>1</a:t>
            </a:r>
            <a:r>
              <a:rPr lang="zh-TW" altLang="en-US" sz="1800" noProof="1">
                <a:solidFill>
                  <a:srgbClr val="000000"/>
                </a:solidFill>
                <a:latin typeface="Times New Roman" panose="02020603050405020304" pitchFamily="18" charset="0"/>
                <a:ea typeface="標楷體" panose="03000509000000000000" pitchFamily="65" charset="-120"/>
              </a:rPr>
              <a:t>日</a:t>
            </a:r>
            <a:r>
              <a:rPr lang="zh-TW" altLang="en-US" sz="1800" noProof="1">
                <a:solidFill>
                  <a:srgbClr val="000000"/>
                </a:solidFill>
                <a:latin typeface="標楷體" panose="03000509000000000000" pitchFamily="65" charset="-120"/>
                <a:ea typeface="標楷體" panose="03000509000000000000" pitchFamily="65" charset="-120"/>
              </a:rPr>
              <a:t>起</a:t>
            </a:r>
            <a:r>
              <a:rPr lang="zh-TW" altLang="en-US" sz="1800" dirty="0">
                <a:solidFill>
                  <a:srgbClr val="000000"/>
                </a:solidFill>
                <a:latin typeface="標楷體" panose="03000509000000000000" pitchFamily="65" charset="-120"/>
                <a:ea typeface="標楷體" panose="03000509000000000000" pitchFamily="65" charset="-120"/>
              </a:rPr>
              <a:t>，</a:t>
            </a:r>
            <a:r>
              <a:rPr lang="zh-CN" altLang="en-US" sz="1800" noProof="1">
                <a:latin typeface="標楷體" panose="03000509000000000000" pitchFamily="65" charset="-120"/>
                <a:ea typeface="標楷體" panose="03000509000000000000" pitchFamily="65" charset="-120"/>
              </a:rPr>
              <a:t>强行</a:t>
            </a:r>
            <a:r>
              <a:rPr lang="zh-TW" altLang="en-US" sz="1800" noProof="1">
                <a:latin typeface="標楷體" panose="03000509000000000000" pitchFamily="65" charset="-120"/>
                <a:ea typeface="標楷體" panose="03000509000000000000" pitchFamily="65" charset="-120"/>
                <a:sym typeface="+mn-ea"/>
              </a:rPr>
              <a:t>租借</a:t>
            </a:r>
            <a:r>
              <a:rPr lang="zh-CN" altLang="en-US" sz="1800" noProof="1">
                <a:latin typeface="標楷體" panose="03000509000000000000" pitchFamily="65" charset="-120"/>
                <a:ea typeface="標楷體" panose="03000509000000000000" pitchFamily="65" charset="-120"/>
                <a:sym typeface="+mn-ea"/>
              </a:rPr>
              <a:t>位於</a:t>
            </a:r>
            <a:r>
              <a:rPr lang="zh-TW" altLang="en-US" sz="1800" noProof="1">
                <a:solidFill>
                  <a:srgbClr val="000000"/>
                </a:solidFill>
                <a:latin typeface="標楷體" panose="03000509000000000000" pitchFamily="65" charset="-120"/>
                <a:ea typeface="標楷體" panose="03000509000000000000" pitchFamily="65" charset="-120"/>
              </a:rPr>
              <a:t>深圳河以南、界限街以北</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rPr>
              <a:t>以及附近的</a:t>
            </a:r>
            <a:r>
              <a:rPr lang="zh-TW" altLang="en-US" sz="1800" noProof="1">
                <a:solidFill>
                  <a:srgbClr val="000000"/>
                </a:solidFill>
                <a:latin typeface="Times New Roman" panose="02020603050405020304" pitchFamily="18" charset="0"/>
                <a:ea typeface="標楷體" panose="03000509000000000000" pitchFamily="65" charset="-120"/>
                <a:sym typeface="+mn-ea"/>
              </a:rPr>
              <a:t>235</a:t>
            </a:r>
            <a:r>
              <a:rPr lang="zh-TW" altLang="en-US" sz="1800" noProof="1">
                <a:solidFill>
                  <a:srgbClr val="000000"/>
                </a:solidFill>
                <a:latin typeface="標楷體" panose="03000509000000000000" pitchFamily="65" charset="-120"/>
                <a:ea typeface="標楷體" panose="03000509000000000000" pitchFamily="65" charset="-120"/>
                <a:sym typeface="+mn-ea"/>
              </a:rPr>
              <a:t>個島嶼</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sym typeface="+mn-ea"/>
              </a:rPr>
              <a:t>包括大鵬灣、深圳灣在內的</a:t>
            </a:r>
            <a:r>
              <a:rPr lang="zh-TW" altLang="zh-CN" sz="1800" noProof="1">
                <a:solidFill>
                  <a:srgbClr val="000000"/>
                </a:solidFill>
                <a:latin typeface="Times New Roman" panose="02020603050405020304" pitchFamily="18" charset="0"/>
                <a:ea typeface="標楷體" panose="03000509000000000000" pitchFamily="65" charset="-120"/>
                <a:sym typeface="+mn-ea"/>
              </a:rPr>
              <a:t>975.1</a:t>
            </a:r>
            <a:r>
              <a:rPr lang="zh-TW" altLang="en-US" sz="1800" noProof="1">
                <a:solidFill>
                  <a:srgbClr val="000000"/>
                </a:solidFill>
                <a:latin typeface="標楷體" panose="03000509000000000000" pitchFamily="65" charset="-120"/>
                <a:ea typeface="標楷體" panose="03000509000000000000" pitchFamily="65" charset="-120"/>
                <a:sym typeface="+mn-ea"/>
              </a:rPr>
              <a:t>平方公里的新地方</a:t>
            </a:r>
            <a:r>
              <a:rPr lang="zh-TW" altLang="zh-CN" sz="1800" noProof="1">
                <a:solidFill>
                  <a:srgbClr val="000000"/>
                </a:solidFill>
                <a:latin typeface="標楷體" panose="03000509000000000000" pitchFamily="65" charset="-120"/>
                <a:ea typeface="標楷體" panose="03000509000000000000" pitchFamily="65" charset="-120"/>
                <a:sym typeface="+mn-ea"/>
              </a:rPr>
              <a:t>(</a:t>
            </a:r>
            <a:r>
              <a:rPr lang="zh-TW" altLang="en-US" sz="1800" noProof="1">
                <a:solidFill>
                  <a:srgbClr val="000000"/>
                </a:solidFill>
                <a:latin typeface="標楷體" panose="03000509000000000000" pitchFamily="65" charset="-120"/>
                <a:ea typeface="標楷體" panose="03000509000000000000" pitchFamily="65" charset="-120"/>
                <a:sym typeface="+mn-ea"/>
              </a:rPr>
              <a:t>簡稱新界）</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sym typeface="+mn-ea"/>
              </a:rPr>
              <a:t>租期</a:t>
            </a:r>
            <a:r>
              <a:rPr lang="zh-TW" altLang="en-US" sz="1800" noProof="1">
                <a:solidFill>
                  <a:srgbClr val="000000"/>
                </a:solidFill>
                <a:latin typeface="Times New Roman" panose="02020603050405020304" pitchFamily="18" charset="0"/>
                <a:ea typeface="標楷體" panose="03000509000000000000" pitchFamily="65" charset="-120"/>
              </a:rPr>
              <a:t>99</a:t>
            </a:r>
            <a:r>
              <a:rPr lang="zh-TW" altLang="en-US" sz="1800" noProof="1">
                <a:solidFill>
                  <a:srgbClr val="000000"/>
                </a:solidFill>
                <a:latin typeface="標楷體" panose="03000509000000000000" pitchFamily="65" charset="-120"/>
                <a:ea typeface="標楷體" panose="03000509000000000000" pitchFamily="65" charset="-120"/>
              </a:rPr>
              <a:t>年（至</a:t>
            </a:r>
            <a:r>
              <a:rPr lang="zh-TW" altLang="en-US" sz="1800" noProof="1">
                <a:solidFill>
                  <a:srgbClr val="000000"/>
                </a:solidFill>
                <a:latin typeface="Times New Roman" panose="02020603050405020304" pitchFamily="18" charset="0"/>
                <a:ea typeface="標楷體" panose="03000509000000000000" pitchFamily="65" charset="-120"/>
              </a:rPr>
              <a:t>1997年6月30日</a:t>
            </a:r>
            <a:r>
              <a:rPr lang="zh-TW" altLang="en-US" sz="1800" noProof="1">
                <a:solidFill>
                  <a:srgbClr val="000000"/>
                </a:solidFill>
                <a:latin typeface="標楷體" panose="03000509000000000000" pitchFamily="65" charset="-120"/>
                <a:ea typeface="標楷體" panose="03000509000000000000" pitchFamily="65" charset="-120"/>
              </a:rPr>
              <a:t>為止）。</a:t>
            </a:r>
          </a:p>
        </p:txBody>
      </p:sp>
      <p:grpSp>
        <p:nvGrpSpPr>
          <p:cNvPr id="38" name="组合 25"/>
          <p:cNvGrpSpPr>
            <a:grpSpLocks/>
          </p:cNvGrpSpPr>
          <p:nvPr/>
        </p:nvGrpSpPr>
        <p:grpSpPr bwMode="auto">
          <a:xfrm rot="16200000" flipH="1">
            <a:off x="1904207" y="5376069"/>
            <a:ext cx="357187" cy="358775"/>
            <a:chOff x="1792756" y="4149080"/>
            <a:chExt cx="2304000" cy="2304000"/>
          </a:xfrm>
        </p:grpSpPr>
        <p:grpSp>
          <p:nvGrpSpPr>
            <p:cNvPr id="38958" name="组合 26"/>
            <p:cNvGrpSpPr>
              <a:grpSpLocks/>
            </p:cNvGrpSpPr>
            <p:nvPr/>
          </p:nvGrpSpPr>
          <p:grpSpPr bwMode="auto">
            <a:xfrm>
              <a:off x="1792756" y="4149080"/>
              <a:ext cx="2304000" cy="2304000"/>
              <a:chOff x="1827622" y="1343919"/>
              <a:chExt cx="2304000" cy="2304000"/>
            </a:xfrm>
          </p:grpSpPr>
          <p:sp>
            <p:nvSpPr>
              <p:cNvPr id="41" name="椭圆 4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42" name="椭圆 4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40" name="椭圆 39"/>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43" name="组合 25"/>
          <p:cNvGrpSpPr>
            <a:grpSpLocks/>
          </p:cNvGrpSpPr>
          <p:nvPr/>
        </p:nvGrpSpPr>
        <p:grpSpPr bwMode="auto">
          <a:xfrm rot="16200000" flipH="1">
            <a:off x="1904207" y="4188619"/>
            <a:ext cx="357187" cy="358775"/>
            <a:chOff x="1792756" y="4149080"/>
            <a:chExt cx="2304000" cy="2304000"/>
          </a:xfrm>
        </p:grpSpPr>
        <p:grpSp>
          <p:nvGrpSpPr>
            <p:cNvPr id="38948" name="组合 26"/>
            <p:cNvGrpSpPr>
              <a:grpSpLocks/>
            </p:cNvGrpSpPr>
            <p:nvPr/>
          </p:nvGrpSpPr>
          <p:grpSpPr bwMode="auto">
            <a:xfrm>
              <a:off x="1792756" y="4149080"/>
              <a:ext cx="2304000" cy="2304000"/>
              <a:chOff x="1827622" y="1343919"/>
              <a:chExt cx="2304000" cy="2304000"/>
            </a:xfrm>
          </p:grpSpPr>
          <p:sp>
            <p:nvSpPr>
              <p:cNvPr id="46" name="椭圆 4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47" name="椭圆 4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45" name="椭圆 44"/>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48" name="组合 25"/>
          <p:cNvGrpSpPr>
            <a:grpSpLocks/>
          </p:cNvGrpSpPr>
          <p:nvPr/>
        </p:nvGrpSpPr>
        <p:grpSpPr bwMode="auto">
          <a:xfrm rot="16200000" flipH="1">
            <a:off x="1904207" y="2264569"/>
            <a:ext cx="357187" cy="358775"/>
            <a:chOff x="1792756" y="4149080"/>
            <a:chExt cx="2304000" cy="2304000"/>
          </a:xfrm>
        </p:grpSpPr>
        <p:grpSp>
          <p:nvGrpSpPr>
            <p:cNvPr id="38938" name="组合 26"/>
            <p:cNvGrpSpPr>
              <a:grpSpLocks/>
            </p:cNvGrpSpPr>
            <p:nvPr/>
          </p:nvGrpSpPr>
          <p:grpSpPr bwMode="auto">
            <a:xfrm>
              <a:off x="1792756" y="4149080"/>
              <a:ext cx="2304000" cy="2304000"/>
              <a:chOff x="1827622" y="1343919"/>
              <a:chExt cx="2304000" cy="2304000"/>
            </a:xfrm>
          </p:grpSpPr>
          <p:sp>
            <p:nvSpPr>
              <p:cNvPr id="51" name="椭圆 5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52" name="椭圆 5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50" name="椭圆 49"/>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53" name="组合 25"/>
          <p:cNvGrpSpPr>
            <a:grpSpLocks/>
          </p:cNvGrpSpPr>
          <p:nvPr/>
        </p:nvGrpSpPr>
        <p:grpSpPr bwMode="auto">
          <a:xfrm rot="16200000" flipH="1">
            <a:off x="1903413" y="1301750"/>
            <a:ext cx="358775" cy="358775"/>
            <a:chOff x="1792756" y="4149080"/>
            <a:chExt cx="2304000" cy="2304000"/>
          </a:xfrm>
        </p:grpSpPr>
        <p:grpSp>
          <p:nvGrpSpPr>
            <p:cNvPr id="38928" name="组合 26"/>
            <p:cNvGrpSpPr>
              <a:grpSpLocks/>
            </p:cNvGrpSpPr>
            <p:nvPr/>
          </p:nvGrpSpPr>
          <p:grpSpPr bwMode="auto">
            <a:xfrm>
              <a:off x="1792756" y="4149080"/>
              <a:ext cx="2304000" cy="2304000"/>
              <a:chOff x="1827622" y="1343919"/>
              <a:chExt cx="2304000" cy="2304000"/>
            </a:xfrm>
          </p:grpSpPr>
          <p:sp>
            <p:nvSpPr>
              <p:cNvPr id="56" name="椭圆 5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57" name="椭圆 5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55" name="椭圆 54"/>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5D73215-64A4-4E1E-80A4-29537195D1A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16</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40963" name="文本框 1"/>
          <p:cNvSpPr txBox="1">
            <a:spLocks noChangeArrowheads="1"/>
          </p:cNvSpPr>
          <p:nvPr/>
        </p:nvSpPr>
        <p:spPr bwMode="auto">
          <a:xfrm>
            <a:off x="1808220" y="456913"/>
            <a:ext cx="85819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b="1" dirty="0">
                <a:latin typeface="標楷體" panose="03000509000000000000" pitchFamily="65" charset="-120"/>
                <a:ea typeface="標楷體" panose="03000509000000000000" pitchFamily="65" charset="-120"/>
              </a:rPr>
              <a:t>中華人民共和國對三條不平等條約的</a:t>
            </a:r>
            <a:r>
              <a:rPr lang="zh-CN" altLang="en-US" b="1" dirty="0">
                <a:latin typeface="標楷體" panose="03000509000000000000" pitchFamily="65" charset="-120"/>
                <a:ea typeface="標楷體" panose="03000509000000000000" pitchFamily="65" charset="-120"/>
              </a:rPr>
              <a:t>基本態度</a:t>
            </a:r>
          </a:p>
        </p:txBody>
      </p:sp>
      <p:sp>
        <p:nvSpPr>
          <p:cNvPr id="40964" name="内容占位符 2"/>
          <p:cNvSpPr txBox="1">
            <a:spLocks noChangeArrowheads="1"/>
          </p:cNvSpPr>
          <p:nvPr/>
        </p:nvSpPr>
        <p:spPr bwMode="auto">
          <a:xfrm>
            <a:off x="1987550" y="1773238"/>
            <a:ext cx="82232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400" dirty="0">
                <a:latin typeface="標楷體" panose="03000509000000000000" pitchFamily="65" charset="-120"/>
                <a:ea typeface="標楷體" panose="03000509000000000000" pitchFamily="65" charset="-120"/>
                <a:cs typeface="楷体" panose="02010609060101010101" pitchFamily="49" charset="-122"/>
                <a:sym typeface="+mn-ea"/>
              </a:rPr>
              <a:t>涉及香港問題的三</a:t>
            </a:r>
            <a:r>
              <a:rPr lang="zh-TW" altLang="en-US" sz="2400" dirty="0">
                <a:latin typeface="標楷體" panose="03000509000000000000" pitchFamily="65" charset="-120"/>
                <a:ea typeface="標楷體" panose="03000509000000000000" pitchFamily="65" charset="-120"/>
                <a:cs typeface="楷体" panose="02010609060101010101" pitchFamily="49" charset="-122"/>
                <a:sym typeface="+mn-ea"/>
              </a:rPr>
              <a:t>條</a:t>
            </a:r>
            <a:r>
              <a:rPr lang="zh-CN" altLang="en-US" sz="2400" dirty="0">
                <a:latin typeface="標楷體" panose="03000509000000000000" pitchFamily="65" charset="-120"/>
                <a:ea typeface="標楷體" panose="03000509000000000000" pitchFamily="65" charset="-120"/>
                <a:cs typeface="楷体" panose="02010609060101010101" pitchFamily="49" charset="-122"/>
                <a:sym typeface="+mn-ea"/>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是西方列強強加給中國的不平等條約。</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 typeface="Arial" panose="020B0604020202020204" pitchFamily="34" charset="0"/>
              <a:buNone/>
            </a:pP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 typeface="Arial" panose="020B0604020202020204" pitchFamily="34" charset="0"/>
              <a:buNone/>
            </a:pPr>
            <a:r>
              <a:rPr lang="zh-TW" altLang="en-US" sz="2400" dirty="0">
                <a:latin typeface="標楷體" panose="03000509000000000000" pitchFamily="65" charset="-120"/>
                <a:ea typeface="標楷體" panose="03000509000000000000" pitchFamily="65" charset="-120"/>
                <a:sym typeface="SimSun" panose="02010600030101010101" pitchFamily="2" charset="-122"/>
              </a:rPr>
              <a:t>中華人民共和國</a:t>
            </a:r>
            <a:r>
              <a:rPr lang="zh-CN" altLang="en-US" sz="2400" dirty="0">
                <a:latin typeface="標楷體" panose="03000509000000000000" pitchFamily="65" charset="-120"/>
                <a:ea typeface="標楷體" panose="03000509000000000000" pitchFamily="65" charset="-120"/>
                <a:sym typeface="SimSun" panose="02010600030101010101" pitchFamily="2" charset="-122"/>
              </a:rPr>
              <a:t>成立後</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中國政府主張</a:t>
            </a:r>
            <a:r>
              <a:rPr lang="en-US" altLang="zh-TW"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香港是中國的領土</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中國不承認</a:t>
            </a:r>
            <a:r>
              <a:rPr lang="zh-TW" altLang="en-US" sz="2400" dirty="0">
                <a:latin typeface="標楷體" panose="03000509000000000000" pitchFamily="65" charset="-120"/>
                <a:ea typeface="標楷體" panose="03000509000000000000" pitchFamily="65" charset="-120"/>
                <a:sym typeface="SimSun" panose="02010600030101010101" pitchFamily="2" charset="-122"/>
              </a:rPr>
              <a:t>英國</a:t>
            </a:r>
            <a:r>
              <a:rPr lang="zh-CN" altLang="en-US" sz="2400" dirty="0">
                <a:latin typeface="標楷體" panose="03000509000000000000" pitchFamily="65" charset="-120"/>
                <a:ea typeface="標楷體" panose="03000509000000000000" pitchFamily="65" charset="-120"/>
                <a:sym typeface="SimSun" panose="02010600030101010101" pitchFamily="2" charset="-122"/>
              </a:rPr>
              <a:t>強加的三</a:t>
            </a:r>
            <a:r>
              <a:rPr lang="zh-TW" altLang="en-US" sz="2400" dirty="0">
                <a:latin typeface="標楷體" panose="03000509000000000000" pitchFamily="65" charset="-120"/>
                <a:ea typeface="標楷體" panose="03000509000000000000" pitchFamily="65" charset="-120"/>
                <a:sym typeface="SimSun" panose="02010600030101010101" pitchFamily="2" charset="-122"/>
              </a:rPr>
              <a:t>條</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中國對香港始終擁有主權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僅僅是由於英國的佔領而無法行使主權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因此中國要求英國交還香港</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以便對香港恢復行使主權。</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Tx/>
              <a:buChar char="•"/>
            </a:pPr>
            <a:endParaRPr lang="en-US" altLang="zh-CN" sz="2800" dirty="0">
              <a:solidFill>
                <a:srgbClr val="000000"/>
              </a:solidFill>
              <a:latin typeface="SimHei" panose="02010609060101010101" pitchFamily="49" charset="-122"/>
              <a:ea typeface="SimHei" panose="02010609060101010101" pitchFamily="49" charset="-122"/>
              <a:sym typeface="SimSun" panose="02010600030101010101" pitchFamily="2" charset="-122"/>
            </a:endParaRPr>
          </a:p>
          <a:p>
            <a:pPr eaLnBrk="1" hangingPunct="1">
              <a:lnSpc>
                <a:spcPct val="150000"/>
              </a:lnSpc>
              <a:spcBef>
                <a:spcPct val="0"/>
              </a:spcBef>
              <a:buFont typeface="Arial" panose="020B0604020202020204" pitchFamily="34" charset="0"/>
              <a:buNone/>
            </a:pPr>
            <a:endParaRPr lang="zh-CN" altLang="en-US" sz="1400" dirty="0">
              <a:solidFill>
                <a:srgbClr val="000000"/>
              </a:solidFill>
              <a:latin typeface="Times New Roman" panose="02020603050405020304" pitchFamily="18" charset="0"/>
              <a:ea typeface="SimHei"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16"/>
          <p:cNvGrpSpPr>
            <a:grpSpLocks/>
          </p:cNvGrpSpPr>
          <p:nvPr/>
        </p:nvGrpSpPr>
        <p:grpSpPr bwMode="auto">
          <a:xfrm>
            <a:off x="3521076" y="695326"/>
            <a:ext cx="5345113" cy="931863"/>
            <a:chOff x="2222916" y="447674"/>
            <a:chExt cx="5344696" cy="931863"/>
          </a:xfrm>
        </p:grpSpPr>
        <p:sp>
          <p:nvSpPr>
            <p:cNvPr id="18" name="Rectangle 17"/>
            <p:cNvSpPr/>
            <p:nvPr/>
          </p:nvSpPr>
          <p:spPr>
            <a:xfrm>
              <a:off x="2483246" y="447674"/>
              <a:ext cx="4838323" cy="931863"/>
            </a:xfrm>
            <a:prstGeom prst="rect">
              <a:avLst/>
            </a:prstGeom>
            <a:solidFill>
              <a:srgbClr val="EF858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sp>
          <p:nvSpPr>
            <p:cNvPr id="19" name="Rectangle 18"/>
            <p:cNvSpPr/>
            <p:nvPr/>
          </p:nvSpPr>
          <p:spPr>
            <a:xfrm>
              <a:off x="2222916" y="736599"/>
              <a:ext cx="411131" cy="29051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sp>
          <p:nvSpPr>
            <p:cNvPr id="20" name="Rectangle 19"/>
            <p:cNvSpPr/>
            <p:nvPr/>
          </p:nvSpPr>
          <p:spPr>
            <a:xfrm>
              <a:off x="7156481" y="736599"/>
              <a:ext cx="411131" cy="29051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grpSp>
      <p:pic>
        <p:nvPicPr>
          <p:cNvPr id="38915"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44323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9751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43561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526" y="3862388"/>
            <a:ext cx="210661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2"/>
          <p:cNvSpPr txBox="1">
            <a:spLocks noChangeArrowheads="1"/>
          </p:cNvSpPr>
          <p:nvPr/>
        </p:nvSpPr>
        <p:spPr bwMode="auto">
          <a:xfrm>
            <a:off x="4171951" y="857251"/>
            <a:ext cx="4156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CN" altLang="en-US" sz="3600" baseline="30000" dirty="0">
                <a:latin typeface="標楷體" panose="03000509000000000000" pitchFamily="65" charset="-120"/>
                <a:ea typeface="標楷體" panose="03000509000000000000" pitchFamily="65" charset="-120"/>
              </a:rPr>
              <a:t>爲甚麽說中英間的三條條約是不平等條約？</a:t>
            </a:r>
            <a:endParaRPr lang="en-US" altLang="zh-CN" sz="3600" baseline="30000" dirty="0">
              <a:latin typeface="標楷體" panose="03000509000000000000" pitchFamily="65" charset="-120"/>
              <a:ea typeface="標楷體" panose="03000509000000000000" pitchFamily="65" charset="-120"/>
            </a:endParaRPr>
          </a:p>
        </p:txBody>
      </p:sp>
      <p:sp>
        <p:nvSpPr>
          <p:cNvPr id="38920" name="TextBox 14"/>
          <p:cNvSpPr txBox="1">
            <a:spLocks noChangeArrowheads="1"/>
          </p:cNvSpPr>
          <p:nvPr/>
        </p:nvSpPr>
        <p:spPr bwMode="auto">
          <a:xfrm>
            <a:off x="2376488" y="4189414"/>
            <a:ext cx="1712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簽約談判過程中一方或多方採取武力或武力威脅的方式施壓，強迫對方簽署</a:t>
            </a:r>
            <a:endParaRPr lang="en-US" altLang="zh-TW" sz="2400" baseline="30000" dirty="0">
              <a:latin typeface="標楷體" panose="03000509000000000000" pitchFamily="65" charset="-120"/>
              <a:ea typeface="標楷體" panose="03000509000000000000" pitchFamily="65" charset="-120"/>
            </a:endParaRPr>
          </a:p>
        </p:txBody>
      </p:sp>
      <p:sp>
        <p:nvSpPr>
          <p:cNvPr id="38921" name="TextBox 15"/>
          <p:cNvSpPr txBox="1">
            <a:spLocks noChangeArrowheads="1"/>
          </p:cNvSpPr>
          <p:nvPr/>
        </p:nvSpPr>
        <p:spPr bwMode="auto">
          <a:xfrm>
            <a:off x="4500563" y="5002213"/>
            <a:ext cx="1384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締約國</a:t>
            </a:r>
            <a:r>
              <a:rPr lang="zh-CN" altLang="en-US" sz="2400" baseline="30000" dirty="0">
                <a:latin typeface="標楷體" panose="03000509000000000000" pitchFamily="65" charset="-120"/>
                <a:ea typeface="標楷體" panose="03000509000000000000" pitchFamily="65" charset="-120"/>
              </a:rPr>
              <a:t>之間</a:t>
            </a:r>
            <a:r>
              <a:rPr lang="zh-TW" altLang="en-US" sz="2400" baseline="30000" dirty="0">
                <a:latin typeface="標楷體" panose="03000509000000000000" pitchFamily="65" charset="-120"/>
                <a:ea typeface="標楷體" panose="03000509000000000000" pitchFamily="65" charset="-120"/>
              </a:rPr>
              <a:t>沒有對等的談判地位</a:t>
            </a:r>
          </a:p>
        </p:txBody>
      </p:sp>
      <p:sp>
        <p:nvSpPr>
          <p:cNvPr id="38922" name="TextBox 16"/>
          <p:cNvSpPr txBox="1">
            <a:spLocks noChangeArrowheads="1"/>
          </p:cNvSpPr>
          <p:nvPr/>
        </p:nvSpPr>
        <p:spPr bwMode="auto">
          <a:xfrm>
            <a:off x="6510338" y="4586288"/>
            <a:ext cx="1566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條約內容反映不平等的權利義務關係</a:t>
            </a:r>
          </a:p>
        </p:txBody>
      </p:sp>
      <p:sp>
        <p:nvSpPr>
          <p:cNvPr id="38923" name="TextBox 17"/>
          <p:cNvSpPr txBox="1">
            <a:spLocks noChangeArrowheads="1"/>
          </p:cNvSpPr>
          <p:nvPr/>
        </p:nvSpPr>
        <p:spPr bwMode="auto">
          <a:xfrm>
            <a:off x="8493125" y="5002213"/>
            <a:ext cx="1695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條約明顯侵害某締約方的國家主權或利益</a:t>
            </a:r>
          </a:p>
        </p:txBody>
      </p:sp>
      <p:sp>
        <p:nvSpPr>
          <p:cNvPr id="38924" name="Rectangle 24"/>
          <p:cNvSpPr>
            <a:spLocks noChangeArrowheads="1"/>
          </p:cNvSpPr>
          <p:nvPr/>
        </p:nvSpPr>
        <p:spPr bwMode="auto">
          <a:xfrm>
            <a:off x="2508250" y="2224495"/>
            <a:ext cx="7153275"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baseline="30000" dirty="0">
                <a:latin typeface="標楷體" panose="03000509000000000000" pitchFamily="65" charset="-120"/>
                <a:ea typeface="標楷體" panose="03000509000000000000" pitchFamily="65" charset="-120"/>
              </a:rPr>
              <a:t>甚麼是「不平等條約」呢？</a:t>
            </a:r>
            <a:endParaRPr lang="en-US" altLang="zh-TW" baseline="300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baseline="30000" dirty="0">
                <a:latin typeface="標楷體" panose="03000509000000000000" pitchFamily="65" charset="-120"/>
                <a:ea typeface="標楷體" panose="03000509000000000000" pitchFamily="65" charset="-120"/>
              </a:rPr>
              <a:t>一般來說，「不平等條約」有以下四個特徵：</a:t>
            </a:r>
            <a:endParaRPr lang="zh-TW" altLang="en-US" dirty="0">
              <a:latin typeface="標楷體" panose="03000509000000000000" pitchFamily="65" charset="-120"/>
              <a:ea typeface="標楷體" panose="03000509000000000000" pitchFamily="65" charset="-120"/>
            </a:endParaRPr>
          </a:p>
        </p:txBody>
      </p:sp>
      <p:pic>
        <p:nvPicPr>
          <p:cNvPr id="38925"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544888"/>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2799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703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2799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灯片编号占位符 1"/>
          <p:cNvSpPr>
            <a:spLocks noGrp="1" noChangeArrowheads="1"/>
          </p:cNvSpPr>
          <p:nvPr>
            <p:ph type="sldNum" sz="quarter" idx="12"/>
          </p:nvPr>
        </p:nvSpPr>
        <p:spPr bwMode="auto">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5D73215-64A4-4E1E-80A4-29537195D1A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17</a:t>
            </a:fld>
            <a:endParaRPr lang="en-US" altLang="en-US" sz="1400" dirty="0">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36694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a:xfrm>
            <a:off x="4412330" y="727548"/>
            <a:ext cx="2404105" cy="523220"/>
          </a:xfrm>
        </p:spPr>
        <p:style>
          <a:lnRef idx="0">
            <a:schemeClr val="accent3"/>
          </a:lnRef>
          <a:fillRef idx="3">
            <a:schemeClr val="accent3"/>
          </a:fillRef>
          <a:effectRef idx="3">
            <a:schemeClr val="accent3"/>
          </a:effectRef>
          <a:fontRef idx="minor">
            <a:schemeClr val="lt1"/>
          </a:fontRef>
        </p:style>
        <p:txBody>
          <a:bodyPr wrap="square">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l" eaLnBrk="1" hangingPunct="1"/>
            <a:r>
              <a:rPr lang="zh-CN" altLang="en-US" sz="2800" dirty="0">
                <a:solidFill>
                  <a:srgbClr val="0D0D0D"/>
                </a:solidFill>
                <a:latin typeface="標楷體" panose="03000509000000000000" pitchFamily="65" charset="-120"/>
                <a:ea typeface="標楷體" panose="03000509000000000000" pitchFamily="65" charset="-120"/>
              </a:rPr>
              <a:t>國際法的規定</a:t>
            </a:r>
          </a:p>
        </p:txBody>
      </p:sp>
      <p:sp>
        <p:nvSpPr>
          <p:cNvPr id="49157" name="内容占位符 2"/>
          <p:cNvSpPr>
            <a:spLocks noGrp="1" noChangeArrowheads="1"/>
          </p:cNvSpPr>
          <p:nvPr>
            <p:ph idx="1"/>
          </p:nvPr>
        </p:nvSpPr>
        <p:spPr>
          <a:xfrm>
            <a:off x="1679632" y="1751648"/>
            <a:ext cx="8644775" cy="4251325"/>
          </a:xfrm>
        </p:spPr>
        <p:txBody>
          <a:bodyPr/>
          <a:lstStyle/>
          <a:p>
            <a:pPr>
              <a:lnSpc>
                <a:spcPct val="120000"/>
              </a:lnSpc>
              <a:spcBef>
                <a:spcPct val="0"/>
              </a:spcBef>
            </a:pP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1969</a:t>
            </a:r>
            <a:r>
              <a:rPr lang="zh-CN" altLang="en-US" sz="2400" dirty="0">
                <a:latin typeface="標楷體" panose="03000509000000000000" pitchFamily="65" charset="-120"/>
                <a:ea typeface="標楷體" panose="03000509000000000000" pitchFamily="65" charset="-120"/>
                <a:cs typeface="Times New Roman" panose="02020603050405020304" pitchFamily="18" charset="0"/>
              </a:rPr>
              <a:t>年</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400" dirty="0">
                <a:latin typeface="標楷體" panose="03000509000000000000" pitchFamily="65" charset="-120"/>
                <a:ea typeface="標楷體" panose="03000509000000000000" pitchFamily="65" charset="-120"/>
                <a:cs typeface="Times New Roman" panose="02020603050405020304" pitchFamily="18" charset="0"/>
              </a:rPr>
              <a:t>《維也納條約法公約》規定：以威脅或強迫而取得的條約無法律效果（第</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51</a:t>
            </a:r>
            <a:r>
              <a:rPr lang="zh-CN" altLang="en-US" sz="2400" dirty="0">
                <a:latin typeface="標楷體" panose="03000509000000000000" pitchFamily="65" charset="-120"/>
                <a:ea typeface="標楷體" panose="03000509000000000000" pitchFamily="65" charset="-120"/>
              </a:rPr>
              <a:t>條）；違反聯合國憲章所含國際法原則、以威脅或使用武力而獲締結的條約無效（第</a:t>
            </a:r>
            <a:r>
              <a:rPr lang="zh-CN" altLang="en-US" sz="2400" dirty="0">
                <a:latin typeface="Times New Roman" panose="02020603050405020304" pitchFamily="18" charset="0"/>
                <a:ea typeface="標楷體" panose="03000509000000000000" pitchFamily="65" charset="-120"/>
              </a:rPr>
              <a:t>52</a:t>
            </a:r>
            <a:r>
              <a:rPr lang="zh-CN" altLang="en-US" sz="2400" dirty="0">
                <a:latin typeface="標楷體" panose="03000509000000000000" pitchFamily="65" charset="-120"/>
                <a:ea typeface="標楷體" panose="03000509000000000000" pitchFamily="65" charset="-120"/>
              </a:rPr>
              <a:t>條）。</a:t>
            </a:r>
            <a:endParaRPr lang="en-US" altLang="zh-CN" sz="2400" dirty="0">
              <a:latin typeface="標楷體" panose="03000509000000000000" pitchFamily="65" charset="-120"/>
              <a:ea typeface="標楷體" panose="03000509000000000000" pitchFamily="65" charset="-120"/>
            </a:endParaRPr>
          </a:p>
          <a:p>
            <a:pPr>
              <a:lnSpc>
                <a:spcPct val="120000"/>
              </a:lnSpc>
              <a:spcBef>
                <a:spcPct val="0"/>
              </a:spcBef>
              <a:buFont typeface="Arial" panose="020B0604020202020204" pitchFamily="34" charset="0"/>
              <a:buNone/>
            </a:pPr>
            <a:r>
              <a:rPr lang="en-US" altLang="zh-CN" sz="1800" dirty="0">
                <a:latin typeface="標楷體" panose="03000509000000000000" pitchFamily="65" charset="-120"/>
                <a:ea typeface="標楷體" panose="03000509000000000000" pitchFamily="65" charset="-120"/>
              </a:rPr>
              <a:t>   </a:t>
            </a:r>
            <a:r>
              <a:rPr lang="en-US" altLang="zh-CN" sz="1600" dirty="0">
                <a:latin typeface="Times New Roman" panose="02020603050405020304" pitchFamily="18" charset="0"/>
                <a:ea typeface="標楷體" panose="03000509000000000000" pitchFamily="65" charset="-120"/>
              </a:rPr>
              <a:t>https://www.un.org/zh/documents/treaty/ILC-1969-3</a:t>
            </a:r>
          </a:p>
          <a:p>
            <a:pPr>
              <a:lnSpc>
                <a:spcPct val="120000"/>
              </a:lnSpc>
              <a:spcBef>
                <a:spcPct val="0"/>
              </a:spcBef>
              <a:buFont typeface="Arial" panose="020B0604020202020204" pitchFamily="34" charset="0"/>
              <a:buNone/>
            </a:pPr>
            <a:endParaRPr lang="en-US" altLang="zh-CN" sz="1800" dirty="0">
              <a:latin typeface="標楷體" panose="03000509000000000000" pitchFamily="65" charset="-120"/>
              <a:ea typeface="標楷體" panose="03000509000000000000" pitchFamily="65" charset="-120"/>
            </a:endParaRPr>
          </a:p>
          <a:p>
            <a:pPr>
              <a:lnSpc>
                <a:spcPct val="120000"/>
              </a:lnSpc>
              <a:spcBef>
                <a:spcPct val="0"/>
              </a:spcBef>
            </a:pPr>
            <a:r>
              <a:rPr lang="zh-CN" altLang="en-US" sz="2400" dirty="0">
                <a:latin typeface="Times New Roman" panose="02020603050405020304" pitchFamily="18" charset="0"/>
                <a:ea typeface="標楷體" panose="03000509000000000000" pitchFamily="65" charset="-120"/>
              </a:rPr>
              <a:t>1974</a:t>
            </a:r>
            <a:r>
              <a:rPr lang="zh-CN" altLang="en-US" sz="2400" dirty="0">
                <a:latin typeface="標楷體" panose="03000509000000000000" pitchFamily="65" charset="-120"/>
                <a:ea typeface="標楷體" panose="03000509000000000000" pitchFamily="65" charset="-120"/>
              </a:rPr>
              <a:t>年</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第九屆聯</a:t>
            </a:r>
            <a:r>
              <a:rPr lang="zh-TW" altLang="en-US" sz="2400" dirty="0">
                <a:latin typeface="標楷體" panose="03000509000000000000" pitchFamily="65" charset="-120"/>
                <a:ea typeface="標楷體" panose="03000509000000000000" pitchFamily="65" charset="-120"/>
              </a:rPr>
              <a:t>合國</a:t>
            </a:r>
            <a:r>
              <a:rPr lang="zh-CN" altLang="en-US" sz="2400" dirty="0">
                <a:latin typeface="標楷體" panose="03000509000000000000" pitchFamily="65" charset="-120"/>
                <a:ea typeface="標楷體" panose="03000509000000000000" pitchFamily="65" charset="-120"/>
              </a:rPr>
              <a:t>大</a:t>
            </a:r>
            <a:r>
              <a:rPr lang="zh-TW" altLang="en-US" sz="2400" dirty="0">
                <a:latin typeface="標楷體" panose="03000509000000000000" pitchFamily="65" charset="-120"/>
                <a:ea typeface="標楷體" panose="03000509000000000000" pitchFamily="65" charset="-120"/>
              </a:rPr>
              <a:t>會</a:t>
            </a:r>
            <a:r>
              <a:rPr lang="zh-CN" altLang="en-US" sz="2400" dirty="0">
                <a:latin typeface="標楷體" panose="03000509000000000000" pitchFamily="65" charset="-120"/>
                <a:ea typeface="標楷體" panose="03000509000000000000" pitchFamily="65" charset="-120"/>
              </a:rPr>
              <a:t>通過的《關於侵略定義的決議》規定</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rPr>
              <a:t>因侵略行為而取得的任何領土或特殊利益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均不得亦不應承認為合法</a:t>
            </a:r>
            <a:r>
              <a:rPr lang="zh-TW" altLang="en-US"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buFont typeface="Arial" panose="020B0604020202020204" pitchFamily="34" charset="0"/>
              <a:buNone/>
            </a:pPr>
            <a:r>
              <a:rPr lang="en-US" altLang="zh-CN" sz="1800" dirty="0">
                <a:latin typeface="標楷體" panose="03000509000000000000" pitchFamily="65" charset="-120"/>
                <a:ea typeface="標楷體" panose="03000509000000000000" pitchFamily="65" charset="-120"/>
              </a:rPr>
              <a:t>   </a:t>
            </a:r>
            <a:r>
              <a:rPr lang="en-US" altLang="zh-CN" sz="1600" dirty="0">
                <a:latin typeface="Times New Roman" panose="02020603050405020304" pitchFamily="18" charset="0"/>
                <a:ea typeface="標楷體" panose="03000509000000000000" pitchFamily="65" charset="-120"/>
              </a:rPr>
              <a:t>https://legal.un.org/avl/ha/da/da.html</a:t>
            </a:r>
            <a:endParaRPr lang="en-US" altLang="zh-CN" sz="1600" dirty="0">
              <a:latin typeface="標楷體" panose="03000509000000000000" pitchFamily="65" charset="-120"/>
              <a:ea typeface="標楷體" panose="03000509000000000000" pitchFamily="65" charset="-120"/>
            </a:endParaRPr>
          </a:p>
          <a:p>
            <a:pPr>
              <a:lnSpc>
                <a:spcPct val="120000"/>
              </a:lnSpc>
              <a:spcBef>
                <a:spcPct val="0"/>
              </a:spcBef>
              <a:buFont typeface="Arial" panose="020B0604020202020204" pitchFamily="34" charset="0"/>
              <a:buNone/>
            </a:pPr>
            <a:endParaRPr lang="zh-CN" altLang="en-US" sz="1800" dirty="0">
              <a:latin typeface="標楷體" panose="03000509000000000000" pitchFamily="65" charset="-120"/>
              <a:ea typeface="標楷體" panose="03000509000000000000" pitchFamily="65" charset="-120"/>
            </a:endParaRPr>
          </a:p>
          <a:p>
            <a:endParaRPr lang="zh-CN" altLang="en-US" dirty="0">
              <a:latin typeface="楷体" panose="02010609060101010101" pitchFamily="49" charset="-122"/>
              <a:ea typeface="楷体" panose="02010609060101010101" pitchFamily="49" charset="-122"/>
            </a:endParaRPr>
          </a:p>
        </p:txBody>
      </p:sp>
      <p:sp>
        <p:nvSpPr>
          <p:cNvPr id="4915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E139554-C50D-47D0-AC3C-3D68B117D42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18</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49159" name="图形 4" descr="男性形象 轮廓"/>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8686" y="36047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标题 1"/>
          <p:cNvSpPr>
            <a:spLocks noGrp="1" noChangeArrowheads="1"/>
          </p:cNvSpPr>
          <p:nvPr>
            <p:ph type="title"/>
          </p:nvPr>
        </p:nvSpPr>
        <p:spPr>
          <a:xfrm>
            <a:off x="1992313" y="920126"/>
            <a:ext cx="8731250" cy="523220"/>
          </a:xfrm>
        </p:spPr>
        <p:style>
          <a:lnRef idx="0">
            <a:schemeClr val="accent3"/>
          </a:lnRef>
          <a:fillRef idx="3">
            <a:schemeClr val="accent3"/>
          </a:fillRef>
          <a:effectRef idx="3">
            <a:schemeClr val="accent3"/>
          </a:effectRef>
          <a:fontRef idx="minor">
            <a:schemeClr val="lt1"/>
          </a:fontRef>
        </p:style>
        <p:txBody>
          <a:bodyPr wrap="square">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l" eaLnBrk="1" hangingPunct="1"/>
            <a:r>
              <a:rPr lang="zh-CN" altLang="en-US" sz="2800" dirty="0">
                <a:latin typeface="標楷體" panose="03000509000000000000" pitchFamily="65" charset="-120"/>
                <a:ea typeface="標楷體" panose="03000509000000000000" pitchFamily="65" charset="-120"/>
              </a:rPr>
              <a:t>三條條約的簽訂方式及內容說明三條條約是不平等條約</a:t>
            </a:r>
            <a:endParaRPr lang="en-US" altLang="zh-CN" sz="2800" dirty="0">
              <a:latin typeface="標楷體" panose="03000509000000000000" pitchFamily="65" charset="-120"/>
              <a:ea typeface="標楷體" panose="03000509000000000000" pitchFamily="65" charset="-120"/>
            </a:endParaRPr>
          </a:p>
        </p:txBody>
      </p:sp>
      <p:sp>
        <p:nvSpPr>
          <p:cNvPr id="47109" name="内容占位符 2"/>
          <p:cNvSpPr>
            <a:spLocks noGrp="1" noChangeArrowheads="1"/>
          </p:cNvSpPr>
          <p:nvPr>
            <p:ph idx="1"/>
          </p:nvPr>
        </p:nvSpPr>
        <p:spPr>
          <a:xfrm>
            <a:off x="1992313" y="1851025"/>
            <a:ext cx="8731250" cy="4505325"/>
          </a:xfrm>
        </p:spPr>
        <p:txBody>
          <a:bodyPr/>
          <a:lstStyle/>
          <a:p>
            <a:pPr>
              <a:lnSpc>
                <a:spcPct val="120000"/>
              </a:lnSpc>
              <a:spcBef>
                <a:spcPct val="0"/>
              </a:spcBef>
            </a:pPr>
            <a:r>
              <a:rPr lang="zh-CN" altLang="en-US" sz="2400" dirty="0">
                <a:latin typeface="標楷體" panose="03000509000000000000" pitchFamily="65" charset="-120"/>
                <a:ea typeface="標楷體" panose="03000509000000000000" pitchFamily="65" charset="-120"/>
                <a:sym typeface="SimSun" panose="02010600030101010101" pitchFamily="2" charset="-122"/>
              </a:rPr>
              <a:t>英方採取的是</a:t>
            </a:r>
            <a:r>
              <a:rPr lang="zh-TW" altLang="en-US" sz="2400" dirty="0">
                <a:latin typeface="標楷體" panose="03000509000000000000" pitchFamily="65" charset="-120"/>
                <a:ea typeface="標楷體" panose="03000509000000000000" pitchFamily="65" charset="-120"/>
                <a:sym typeface="SimSun" panose="02010600030101010101" pitchFamily="2" charset="-122"/>
              </a:rPr>
              <a:t>軍事侵略</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再強迫清政府簽約的方式</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簽約雙方地位及方式顯然不平等。</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pPr>
            <a:r>
              <a:rPr lang="zh-TW" altLang="en-US" sz="2400" dirty="0">
                <a:latin typeface="標楷體" panose="03000509000000000000" pitchFamily="65" charset="-120"/>
                <a:ea typeface="標楷體" panose="03000509000000000000" pitchFamily="65" charset="-120"/>
                <a:sym typeface="SimSun" panose="02010600030101010101" pitchFamily="2" charset="-122"/>
              </a:rPr>
              <a:t>三份條約寫著「割讓」或「租借」的</a:t>
            </a:r>
            <a:r>
              <a:rPr lang="zh-CN" altLang="en-US" sz="2400" dirty="0">
                <a:latin typeface="標楷體" panose="03000509000000000000" pitchFamily="65" charset="-120"/>
                <a:ea typeface="標楷體" panose="03000509000000000000" pitchFamily="65" charset="-120"/>
                <a:sym typeface="SimSun" panose="02010600030101010101" pitchFamily="2" charset="-122"/>
              </a:rPr>
              <a:t>內容</a:t>
            </a:r>
            <a:r>
              <a:rPr lang="en-US" altLang="zh-CN"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條文</a:t>
            </a:r>
            <a:r>
              <a:rPr lang="zh-TW" altLang="en-US" sz="2400" dirty="0">
                <a:latin typeface="標楷體" panose="03000509000000000000" pitchFamily="65" charset="-120"/>
                <a:ea typeface="標楷體" panose="03000509000000000000" pitchFamily="65" charset="-120"/>
              </a:rPr>
              <a:t>，表明英國</a:t>
            </a:r>
            <a:r>
              <a:rPr lang="zh-CN" altLang="en-US" sz="2400" dirty="0">
                <a:latin typeface="標楷體" panose="03000509000000000000" pitchFamily="65" charset="-120"/>
                <a:ea typeface="標楷體" panose="03000509000000000000" pitchFamily="65" charset="-120"/>
              </a:rPr>
              <a:t>透過戰爭</a:t>
            </a:r>
            <a:r>
              <a:rPr lang="zh-TW" altLang="en-US" sz="2400" dirty="0">
                <a:latin typeface="標楷體" panose="03000509000000000000" pitchFamily="65" charset="-120"/>
                <a:ea typeface="標楷體" panose="03000509000000000000" pitchFamily="65" charset="-120"/>
                <a:sym typeface="SimSun" panose="02010600030101010101" pitchFamily="2" charset="-122"/>
              </a:rPr>
              <a:t>侵</a:t>
            </a:r>
            <a:r>
              <a:rPr lang="zh-TW" altLang="en-US" sz="2400" dirty="0">
                <a:latin typeface="標楷體" panose="03000509000000000000" pitchFamily="65" charset="-120"/>
                <a:ea typeface="標楷體" panose="03000509000000000000" pitchFamily="65" charset="-120"/>
              </a:rPr>
              <a:t>佔的香港地區原本就是屬中國的領土，條約內容嚴重侵犯了中國主權的獨立和領土的完整。</a:t>
            </a:r>
            <a:endParaRPr lang="zh-CN" altLang="en-US" sz="2400" dirty="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pPr>
            <a:r>
              <a:rPr lang="zh-CN" altLang="en-US" sz="2400" dirty="0">
                <a:latin typeface="標楷體" panose="03000509000000000000" pitchFamily="65" charset="-120"/>
                <a:ea typeface="標楷體" panose="03000509000000000000" pitchFamily="65" charset="-120"/>
              </a:rPr>
              <a:t>即使</a:t>
            </a:r>
            <a:r>
              <a:rPr lang="zh-CN" altLang="zh-CN" sz="2400" dirty="0">
                <a:latin typeface="標楷體" panose="03000509000000000000" pitchFamily="65" charset="-120"/>
                <a:ea typeface="標楷體" panose="03000509000000000000" pitchFamily="65" charset="-120"/>
              </a:rPr>
              <a:t>《展拓香港界址專條》</a:t>
            </a:r>
            <a:r>
              <a:rPr lang="zh-CN" altLang="en-US" sz="2400" dirty="0">
                <a:latin typeface="標楷體" panose="03000509000000000000" pitchFamily="65" charset="-120"/>
                <a:ea typeface="標楷體" panose="03000509000000000000" pitchFamily="65" charset="-120"/>
              </a:rPr>
              <a:t>名為租借條約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實際也是</a:t>
            </a:r>
            <a:r>
              <a:rPr lang="zh-CN" altLang="zh-CN" sz="2400" dirty="0">
                <a:latin typeface="標楷體" panose="03000509000000000000" pitchFamily="65" charset="-120"/>
                <a:ea typeface="標楷體" panose="03000509000000000000" pitchFamily="65" charset="-120"/>
              </a:rPr>
              <a:t>典型的不平等條約。</a:t>
            </a:r>
            <a:r>
              <a:rPr lang="zh-CN" altLang="en-US" sz="2400" dirty="0">
                <a:latin typeface="標楷體" panose="03000509000000000000" pitchFamily="65" charset="-120"/>
                <a:ea typeface="標楷體" panose="03000509000000000000" pitchFamily="65" charset="-120"/>
              </a:rPr>
              <a:t>因為</a:t>
            </a:r>
            <a:r>
              <a:rPr lang="zh-CN" altLang="zh-CN" sz="2400" dirty="0">
                <a:latin typeface="標楷體" panose="03000509000000000000" pitchFamily="65" charset="-120"/>
                <a:ea typeface="標楷體" panose="03000509000000000000" pitchFamily="65" charset="-120"/>
              </a:rPr>
              <a:t>它</a:t>
            </a:r>
            <a:r>
              <a:rPr lang="zh-CN" altLang="en-US" sz="2400" dirty="0">
                <a:latin typeface="標楷體" panose="03000509000000000000" pitchFamily="65" charset="-120"/>
                <a:ea typeface="標楷體" panose="03000509000000000000" pitchFamily="65" charset="-120"/>
              </a:rPr>
              <a:t>也</a:t>
            </a:r>
            <a:r>
              <a:rPr lang="zh-CN" altLang="zh-CN" sz="2400" dirty="0">
                <a:latin typeface="標楷體" panose="03000509000000000000" pitchFamily="65" charset="-120"/>
                <a:ea typeface="標楷體" panose="03000509000000000000" pitchFamily="65" charset="-120"/>
              </a:rPr>
              <a:t>是強權政治的結果</a:t>
            </a:r>
            <a:r>
              <a:rPr lang="zh-TW" altLang="en-US" sz="2400" dirty="0">
                <a:latin typeface="標楷體" panose="03000509000000000000" pitchFamily="65" charset="-120"/>
                <a:ea typeface="標楷體" panose="03000509000000000000" pitchFamily="65" charset="-120"/>
              </a:rPr>
              <a:t>，</a:t>
            </a:r>
            <a:r>
              <a:rPr lang="zh-CN" altLang="zh-CN" sz="2400" dirty="0">
                <a:latin typeface="標楷體" panose="03000509000000000000" pitchFamily="65" charset="-120"/>
                <a:ea typeface="標楷體" panose="03000509000000000000" pitchFamily="65" charset="-120"/>
              </a:rPr>
              <a:t>締約雙方並非處於平等地位</a:t>
            </a:r>
            <a:r>
              <a:rPr lang="zh-CN" altLang="en-US" sz="2400" dirty="0">
                <a:latin typeface="標楷體" panose="03000509000000000000" pitchFamily="65" charset="-120"/>
                <a:ea typeface="標楷體" panose="03000509000000000000" pitchFamily="65" charset="-120"/>
              </a:rPr>
              <a:t>，且</a:t>
            </a:r>
            <a:r>
              <a:rPr lang="zh-CN" altLang="zh-CN" sz="2400" dirty="0">
                <a:latin typeface="標楷體" panose="03000509000000000000" pitchFamily="65" charset="-120"/>
                <a:ea typeface="標楷體" panose="03000509000000000000" pitchFamily="65" charset="-120"/>
              </a:rPr>
              <a:t>只有英方從中得到</a:t>
            </a:r>
            <a:r>
              <a:rPr lang="zh-CN" altLang="en-US" sz="2400" dirty="0">
                <a:latin typeface="標楷體" panose="03000509000000000000" pitchFamily="65" charset="-120"/>
                <a:ea typeface="標楷體" panose="03000509000000000000" pitchFamily="65" charset="-120"/>
              </a:rPr>
              <a:t>利益</a:t>
            </a:r>
            <a:r>
              <a:rPr lang="zh-TW" altLang="en-US" sz="2400" dirty="0">
                <a:latin typeface="標楷體" panose="03000509000000000000" pitchFamily="65" charset="-120"/>
                <a:ea typeface="標楷體" panose="03000509000000000000" pitchFamily="65" charset="-120"/>
              </a:rPr>
              <a:t>，</a:t>
            </a:r>
            <a:r>
              <a:rPr lang="zh-CN" altLang="zh-CN" sz="2400" dirty="0">
                <a:latin typeface="標楷體" panose="03000509000000000000" pitchFamily="65" charset="-120"/>
                <a:ea typeface="標楷體" panose="03000509000000000000" pitchFamily="65" charset="-120"/>
              </a:rPr>
              <a:t>中國不僅喪失了土地</a:t>
            </a:r>
            <a:r>
              <a:rPr lang="zh-TW" altLang="en-US" sz="2400" dirty="0">
                <a:latin typeface="標楷體" panose="03000509000000000000" pitchFamily="65" charset="-120"/>
                <a:ea typeface="標楷體" panose="03000509000000000000" pitchFamily="65" charset="-120"/>
              </a:rPr>
              <a:t>，並</a:t>
            </a:r>
            <a:r>
              <a:rPr lang="zh-CN" altLang="zh-CN" sz="2400" dirty="0">
                <a:latin typeface="標楷體" panose="03000509000000000000" pitchFamily="65" charset="-120"/>
                <a:ea typeface="標楷體" panose="03000509000000000000" pitchFamily="65" charset="-120"/>
              </a:rPr>
              <a:t>未得到任何補償</a:t>
            </a:r>
            <a:r>
              <a:rPr lang="zh-TW" altLang="en-US" sz="2400" dirty="0">
                <a:latin typeface="標楷體" panose="03000509000000000000" pitchFamily="65" charset="-120"/>
                <a:ea typeface="標楷體" panose="03000509000000000000" pitchFamily="65" charset="-120"/>
              </a:rPr>
              <a:t>，</a:t>
            </a:r>
            <a:r>
              <a:rPr lang="zh-CN" altLang="zh-CN" sz="2400" dirty="0">
                <a:latin typeface="標楷體" panose="03000509000000000000" pitchFamily="65" charset="-120"/>
                <a:ea typeface="標楷體" panose="03000509000000000000" pitchFamily="65" charset="-120"/>
              </a:rPr>
              <a:t>條約中隻字未提租金問題。 </a:t>
            </a:r>
            <a:endParaRPr lang="zh-CN" altLang="en-US" sz="2400" dirty="0">
              <a:latin typeface="標楷體" panose="03000509000000000000" pitchFamily="65" charset="-120"/>
              <a:ea typeface="標楷體" panose="03000509000000000000" pitchFamily="65" charset="-120"/>
            </a:endParaRPr>
          </a:p>
        </p:txBody>
      </p:sp>
      <p:sp>
        <p:nvSpPr>
          <p:cNvPr id="4711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E5A419F2-AFF9-415F-B8C3-C4E324C496B3}"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19</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47111" name="图形 2" descr="男性形象 轮廓"/>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639" y="815976"/>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0532" y="1478684"/>
            <a:ext cx="9166137" cy="3792538"/>
          </a:xfrm>
        </p:spPr>
        <p:txBody>
          <a:bodyPr/>
          <a:lstStyle/>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知識</a:t>
            </a:r>
            <a:endParaRPr lang="en-US" altLang="zh-CN" sz="2800" b="1"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認識</a:t>
            </a:r>
            <a:r>
              <a:rPr lang="zh-CN" altLang="en-US" sz="2800" dirty="0">
                <a:latin typeface="標楷體" panose="03000509000000000000" pitchFamily="65" charset="-120"/>
                <a:ea typeface="標楷體" panose="03000509000000000000" pitchFamily="65" charset="-120"/>
              </a:rPr>
              <a:t>香港問題的由來</a:t>
            </a:r>
            <a:r>
              <a:rPr lang="zh-TW" altLang="en-US" sz="2800" dirty="0">
                <a:latin typeface="標楷體" panose="03000509000000000000" pitchFamily="65" charset="-120"/>
                <a:ea typeface="標楷體" panose="03000509000000000000" pitchFamily="65" charset="-120"/>
              </a:rPr>
              <a:t>，了</a:t>
            </a:r>
            <a:r>
              <a:rPr lang="zh-CN" altLang="en-US" sz="2800" dirty="0">
                <a:latin typeface="標楷體" panose="03000509000000000000" pitchFamily="65" charset="-120"/>
                <a:ea typeface="標楷體" panose="03000509000000000000" pitchFamily="65" charset="-120"/>
              </a:rPr>
              <a:t>解香港回歸祖國的歷程。</a:t>
            </a:r>
            <a:endParaRPr lang="en-US" altLang="zh-CN" sz="2800"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endParaRPr lang="en-US" altLang="zh-CN" sz="2800"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技能</a:t>
            </a:r>
            <a:endParaRPr lang="en-US" altLang="zh-CN" sz="2800" b="1"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清楚表達自己的論據，並根據事實和證據，以客觀、持平和具同理心的態度來看待其他人所持的意見和觀點。</a:t>
            </a:r>
          </a:p>
          <a:p>
            <a:pPr marL="0" indent="0">
              <a:lnSpc>
                <a:spcPts val="3075"/>
              </a:lnSpc>
              <a:buFont typeface="Arial" panose="020B0604020202020204" pitchFamily="34" charset="0"/>
              <a:buNone/>
            </a:pPr>
            <a:endParaRPr lang="en-US" altLang="zh-CN" sz="2800"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價值觀</a:t>
            </a:r>
            <a:endParaRPr lang="en-US" altLang="zh-CN" sz="2800" b="1" dirty="0">
              <a:latin typeface="標楷體" panose="03000509000000000000" pitchFamily="65" charset="-120"/>
              <a:ea typeface="標楷體" panose="03000509000000000000" pitchFamily="65" charset="-120"/>
            </a:endParaRPr>
          </a:p>
          <a:p>
            <a:pPr marL="0" indent="0">
              <a:lnSpc>
                <a:spcPts val="3075"/>
              </a:lnSpc>
              <a:buNone/>
            </a:pPr>
            <a:r>
              <a:rPr lang="zh-CN" altLang="en-US" sz="2800" dirty="0">
                <a:latin typeface="標楷體" panose="03000509000000000000" pitchFamily="65" charset="-120"/>
                <a:ea typeface="標楷體" panose="03000509000000000000" pitchFamily="65" charset="-120"/>
              </a:rPr>
              <a:t>  增強對於國家、</a:t>
            </a:r>
            <a:r>
              <a:rPr lang="zh-TW" altLang="en-US" sz="2800" dirty="0">
                <a:latin typeface="標楷體" panose="03000509000000000000" pitchFamily="65" charset="-120"/>
                <a:ea typeface="標楷體" panose="03000509000000000000" pitchFamily="65" charset="-120"/>
              </a:rPr>
              <a:t>中華</a:t>
            </a:r>
            <a:r>
              <a:rPr lang="zh-CN" altLang="en-US" sz="2800" dirty="0">
                <a:latin typeface="標楷體" panose="03000509000000000000" pitchFamily="65" charset="-120"/>
                <a:ea typeface="標楷體" panose="03000509000000000000" pitchFamily="65" charset="-120"/>
              </a:rPr>
              <a:t>民族的認同感和歸屬感。</a:t>
            </a:r>
            <a:endParaRPr lang="en-US" altLang="zh-CN" sz="2800" dirty="0">
              <a:latin typeface="標楷體" panose="03000509000000000000" pitchFamily="65" charset="-120"/>
              <a:ea typeface="標楷體" panose="03000509000000000000" pitchFamily="65" charset="-120"/>
            </a:endParaRPr>
          </a:p>
          <a:p>
            <a:pPr marL="0" indent="0">
              <a:lnSpc>
                <a:spcPct val="80000"/>
              </a:lnSpc>
              <a:buFont typeface="Arial" panose="020B0604020202020204" pitchFamily="34" charset="0"/>
              <a:buNone/>
            </a:pPr>
            <a:r>
              <a:rPr lang="en-US" altLang="zh-CN" sz="2800" b="1" dirty="0">
                <a:latin typeface="標楷體" panose="03000509000000000000" pitchFamily="65" charset="-120"/>
                <a:ea typeface="標楷體" panose="03000509000000000000" pitchFamily="65" charset="-120"/>
              </a:rPr>
              <a:t> </a:t>
            </a:r>
            <a:endParaRPr lang="zh-CN" altLang="en-US" sz="2800" b="1" dirty="0">
              <a:latin typeface="標楷體" panose="03000509000000000000" pitchFamily="65" charset="-120"/>
              <a:ea typeface="標楷體" panose="03000509000000000000" pitchFamily="65" charset="-120"/>
            </a:endParaRPr>
          </a:p>
        </p:txBody>
      </p:sp>
      <p:sp>
        <p:nvSpPr>
          <p:cNvPr id="5" name="矩形: 圆角 4"/>
          <p:cNvSpPr/>
          <p:nvPr/>
        </p:nvSpPr>
        <p:spPr bwMode="auto">
          <a:xfrm>
            <a:off x="4649874" y="504162"/>
            <a:ext cx="2216150" cy="636587"/>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b="1" dirty="0">
                <a:solidFill>
                  <a:srgbClr val="000000"/>
                </a:solidFill>
                <a:latin typeface="SimHei" panose="02010609060101010101" pitchFamily="49" charset="-122"/>
                <a:ea typeface="SimHei" panose="02010609060101010101" pitchFamily="49" charset="-122"/>
              </a:rPr>
              <a:t> </a:t>
            </a:r>
            <a:r>
              <a:rPr lang="zh-CN" altLang="en-US" b="1" dirty="0">
                <a:solidFill>
                  <a:srgbClr val="000000"/>
                </a:solidFill>
                <a:latin typeface="標楷體" panose="03000509000000000000" pitchFamily="65" charset="-120"/>
                <a:ea typeface="標楷體" panose="03000509000000000000" pitchFamily="65" charset="-120"/>
              </a:rPr>
              <a:t>學習目標</a:t>
            </a:r>
            <a:endParaRPr lang="zh-CN" altLang="en-US" sz="2400" b="1"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endParaRPr lang="zh-CN" altLang="en-US" sz="2400" b="1" dirty="0">
              <a:solidFill>
                <a:srgbClr val="000000"/>
              </a:solidFill>
              <a:latin typeface="SimHei" panose="02010609060101010101" pitchFamily="49" charset="-122"/>
              <a:ea typeface="SimHei" panose="02010609060101010101" pitchFamily="49" charset="-122"/>
            </a:endParaRPr>
          </a:p>
        </p:txBody>
      </p:sp>
      <p:sp>
        <p:nvSpPr>
          <p:cNvPr id="819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52F0BCE6-EF37-42C5-BB10-12117BCD56A4}"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標題 1"/>
          <p:cNvSpPr>
            <a:spLocks noGrp="1" noChangeArrowheads="1"/>
          </p:cNvSpPr>
          <p:nvPr>
            <p:ph type="ctrTitle" idx="4294967295"/>
          </p:nvPr>
        </p:nvSpPr>
        <p:spPr>
          <a:xfrm>
            <a:off x="1462434" y="386160"/>
            <a:ext cx="8738841" cy="309563"/>
          </a:xfrm>
        </p:spPr>
        <p:txBody>
          <a:bodyPr/>
          <a:lstStyle/>
          <a:p>
            <a:pPr eaLnBrk="1" hangingPunct="1"/>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3200" b="1" dirty="0">
                <a:latin typeface="標楷體" panose="03000509000000000000" pitchFamily="65" charset="-120"/>
                <a:ea typeface="標楷體" panose="03000509000000000000" pitchFamily="65" charset="-120"/>
                <a:cs typeface="Times New Roman" panose="02020603050405020304" pitchFamily="18" charset="0"/>
              </a:rPr>
              <a:t>聯合國</a:t>
            </a:r>
            <a:r>
              <a:rPr lang="zh-TW" altLang="en-US" sz="3200" b="1" dirty="0">
                <a:latin typeface="標楷體" panose="03000509000000000000" pitchFamily="65" charset="-120"/>
                <a:ea typeface="標楷體" panose="03000509000000000000" pitchFamily="65" charset="-120"/>
                <a:cs typeface="Times New Roman" panose="02020603050405020304" pitchFamily="18" charset="0"/>
              </a:rPr>
              <a:t>從殖民地名單中刪去香港和澳門</a:t>
            </a:r>
            <a:endParaRPr lang="zh-HK" altLang="en-US" sz="3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51203" name="文字方塊 1"/>
          <p:cNvSpPr txBox="1">
            <a:spLocks noChangeArrowheads="1"/>
          </p:cNvSpPr>
          <p:nvPr/>
        </p:nvSpPr>
        <p:spPr bwMode="auto">
          <a:xfrm>
            <a:off x="2100263" y="3328988"/>
            <a:ext cx="81010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p"/>
            </a:pP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聯合國從殖民地名單中刪除香港和澳門。</a:t>
            </a:r>
            <a:endParaRPr lang="en-US" altLang="zh-CN"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hangingPunct="1">
              <a:spcBef>
                <a:spcPct val="0"/>
              </a:spcBef>
              <a:buFontTx/>
              <a:buNone/>
            </a:pP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聯合國非殖民化特別委員會於</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180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通過</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決議，向聯合國大會建議從殖民地名單中刪去香港和澳門。</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180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聯合國大會以</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票對</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票，通過了聯合國非殖民化特別委員會的有關報告。</a:t>
            </a:r>
          </a:p>
        </p:txBody>
      </p:sp>
      <p:sp>
        <p:nvSpPr>
          <p:cNvPr id="51204" name="文字方塊 2"/>
          <p:cNvSpPr txBox="1">
            <a:spLocks noChangeArrowheads="1"/>
          </p:cNvSpPr>
          <p:nvPr/>
        </p:nvSpPr>
        <p:spPr bwMode="auto">
          <a:xfrm>
            <a:off x="2100263" y="1162447"/>
            <a:ext cx="7985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p"/>
            </a:pP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中國要求從殖民地名單中刪除香港和澳門。</a:t>
            </a:r>
            <a:endParaRPr lang="en-US" altLang="zh-CN"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hangingPunct="1">
              <a:spcBef>
                <a:spcPct val="0"/>
              </a:spcBef>
              <a:buFontTx/>
              <a:buNone/>
            </a:pP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中國常駐聯合國代表致函聯合國非殖民化特別委員會主席</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宣</a:t>
            </a:r>
            <a:r>
              <a:rPr lang="zh-CN" altLang="en-US" sz="1800" dirty="0">
                <a:latin typeface="標楷體" panose="03000509000000000000" pitchFamily="65" charset="-120"/>
                <a:ea typeface="標楷體" panose="03000509000000000000" pitchFamily="65" charset="-120"/>
                <a:cs typeface="Times New Roman" panose="02020603050405020304" pitchFamily="18" charset="0"/>
              </a:rPr>
              <a:t>布</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：「香港、澳門是屬於歷史上</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遺留下來的帝國主義強加於中國的一系列不平等條約的結果。香港和澳門是被英國和葡萄牙當局佔領的中國領土的一部分，解決香港、澳門問題完全是屬於中國主權範圍內的問題，根本不屬於通常的</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所謂</a:t>
            </a:r>
            <a:r>
              <a:rPr lang="en-US" altLang="zh-TW"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殖民地</a:t>
            </a:r>
            <a:r>
              <a:rPr lang="en-US" altLang="zh-TW"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範疇。因此，不應列入反殖宣言中適用的殖民地地區的名單之內。」</a:t>
            </a:r>
          </a:p>
        </p:txBody>
      </p:sp>
      <p:sp>
        <p:nvSpPr>
          <p:cNvPr id="51205" name="文本框 50"/>
          <p:cNvSpPr txBox="1">
            <a:spLocks noChangeArrowheads="1"/>
          </p:cNvSpPr>
          <p:nvPr/>
        </p:nvSpPr>
        <p:spPr bwMode="auto">
          <a:xfrm>
            <a:off x="2100263" y="4843284"/>
            <a:ext cx="7993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n"/>
            </a:pP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a:t>
            </a: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把</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香港從殖民地名單中刪除，這就從國際法上進一步確認了中國對香港主權的立場和要求</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400" b="1" dirty="0">
                <a:latin typeface="標楷體" panose="03000509000000000000" pitchFamily="65" charset="-120"/>
                <a:ea typeface="標楷體" panose="03000509000000000000" pitchFamily="65" charset="-120"/>
                <a:cs typeface="Times New Roman" panose="02020603050405020304" pitchFamily="18" charset="0"/>
              </a:rPr>
              <a:t>香港不具有殖民地地位，也就不存在所謂民族自決權。</a:t>
            </a:r>
            <a:endParaRPr lang="en-US" altLang="zh-TW" sz="24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51206"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9E5D72E1-85CF-400D-AABB-B13A815F7B82}"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20</a:t>
            </a:fld>
            <a:endParaRPr lang="en-US" altLang="en-US" sz="1200" dirty="0">
              <a:solidFill>
                <a:srgbClr val="898989"/>
              </a:solidFill>
              <a:latin typeface="Arial" panose="020B0604020202020204" pitchFamily="34" charset="0"/>
              <a:ea typeface="SimSun" panose="02010600030101010101" pitchFamily="2" charset="-122"/>
            </a:endParaRPr>
          </a:p>
        </p:txBody>
      </p:sp>
      <p:sp>
        <p:nvSpPr>
          <p:cNvPr id="51207" name="矩形 1"/>
          <p:cNvSpPr>
            <a:spLocks noChangeArrowheads="1"/>
          </p:cNvSpPr>
          <p:nvPr/>
        </p:nvSpPr>
        <p:spPr bwMode="auto">
          <a:xfrm>
            <a:off x="923867" y="6241006"/>
            <a:ext cx="8320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endParaRPr lang="en-US" altLang="zh-TW" sz="1600" dirty="0">
              <a:latin typeface="Times New Roman" panose="02020603050405020304" pitchFamily="18" charset="0"/>
              <a:cs typeface="Times New Roman" panose="02020603050405020304" pitchFamily="18" charset="0"/>
              <a:hlinkClick r:id="rId3"/>
            </a:endParaRPr>
          </a:p>
          <a:p>
            <a:pPr>
              <a:spcBef>
                <a:spcPct val="0"/>
              </a:spcBef>
              <a:buFontTx/>
              <a:buNone/>
            </a:pPr>
            <a:r>
              <a:rPr lang="en-US" altLang="zh-TW" sz="1600" dirty="0">
                <a:latin typeface="Times New Roman" panose="02020603050405020304" pitchFamily="18" charset="0"/>
                <a:cs typeface="Times New Roman" panose="02020603050405020304" pitchFamily="18" charset="0"/>
              </a:rPr>
              <a:t>https://undocs.org/zh/A/RES/2908(XXVII)</a:t>
            </a:r>
          </a:p>
        </p:txBody>
      </p:sp>
      <p:sp>
        <p:nvSpPr>
          <p:cNvPr id="51208" name="文字方塊 2"/>
          <p:cNvSpPr txBox="1">
            <a:spLocks noChangeArrowheads="1"/>
          </p:cNvSpPr>
          <p:nvPr/>
        </p:nvSpPr>
        <p:spPr bwMode="auto">
          <a:xfrm>
            <a:off x="923867" y="6226174"/>
            <a:ext cx="2516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600" dirty="0">
                <a:latin typeface="標楷體" panose="03000509000000000000" pitchFamily="65" charset="-120"/>
                <a:ea typeface="標楷體" panose="03000509000000000000" pitchFamily="65" charset="-120"/>
              </a:rPr>
              <a:t>聯合國第</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2908</a:t>
            </a:r>
            <a:r>
              <a:rPr lang="zh-TW" altLang="en-US" sz="1600" dirty="0">
                <a:latin typeface="標楷體" panose="03000509000000000000" pitchFamily="65" charset="-120"/>
                <a:ea typeface="標楷體" panose="03000509000000000000" pitchFamily="65" charset="-120"/>
              </a:rPr>
              <a:t>號決議</a:t>
            </a:r>
            <a:endParaRPr lang="en-US" altLang="en-US" sz="1600" dirty="0">
              <a:latin typeface="標楷體" panose="03000509000000000000" pitchFamily="65" charset="-120"/>
              <a:ea typeface="標楷體" panose="03000509000000000000"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7" descr="shutterstock_73489210b_op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0216" y="2262187"/>
            <a:ext cx="437038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rot="1163062">
            <a:off x="7815812" y="2863046"/>
            <a:ext cx="1041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證明香港自古以來就是中國的領土</a:t>
            </a:r>
          </a:p>
          <a:p>
            <a:pPr eaLnBrk="1" hangingPunct="1">
              <a:spcBef>
                <a:spcPct val="0"/>
              </a:spcBef>
              <a:buFont typeface="Arial" panose="020B0604020202020204" pitchFamily="34" charset="0"/>
              <a:buNone/>
            </a:pPr>
            <a:endParaRPr lang="en-US" altLang="zh-TW" sz="1800" b="1" dirty="0">
              <a:solidFill>
                <a:srgbClr val="FFFFFF"/>
              </a:solidFill>
              <a:latin typeface="標楷體" panose="03000509000000000000" pitchFamily="65" charset="-120"/>
              <a:ea typeface="標楷體" panose="03000509000000000000" pitchFamily="65" charset="-120"/>
            </a:endParaRPr>
          </a:p>
        </p:txBody>
      </p:sp>
      <p:sp>
        <p:nvSpPr>
          <p:cNvPr id="17415" name="TextBox 6"/>
          <p:cNvSpPr txBox="1">
            <a:spLocks noChangeArrowheads="1"/>
          </p:cNvSpPr>
          <p:nvPr/>
        </p:nvSpPr>
        <p:spPr bwMode="auto">
          <a:xfrm>
            <a:off x="7018887" y="3863020"/>
            <a:ext cx="13176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探討三條不平等條約的歷史背景</a:t>
            </a:r>
          </a:p>
          <a:p>
            <a:pPr eaLnBrk="1" hangingPunct="1">
              <a:spcBef>
                <a:spcPct val="0"/>
              </a:spcBef>
              <a:buFont typeface="Arial" panose="020B0604020202020204" pitchFamily="34" charset="0"/>
              <a:buNone/>
            </a:pPr>
            <a:endParaRPr lang="en-US" altLang="zh-TW" sz="1800" b="1" dirty="0">
              <a:solidFill>
                <a:srgbClr val="FFFFFF"/>
              </a:solidFill>
              <a:latin typeface="標楷體" panose="03000509000000000000" pitchFamily="65" charset="-120"/>
              <a:ea typeface="標楷體" panose="03000509000000000000" pitchFamily="65" charset="-120"/>
            </a:endParaRPr>
          </a:p>
        </p:txBody>
      </p:sp>
      <p:sp>
        <p:nvSpPr>
          <p:cNvPr id="17416" name="TextBox 7"/>
          <p:cNvSpPr txBox="1">
            <a:spLocks noChangeArrowheads="1"/>
          </p:cNvSpPr>
          <p:nvPr/>
        </p:nvSpPr>
        <p:spPr bwMode="auto">
          <a:xfrm>
            <a:off x="7018887" y="4930557"/>
            <a:ext cx="13176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歷史文獻考證</a:t>
            </a:r>
          </a:p>
        </p:txBody>
      </p:sp>
      <p:sp>
        <p:nvSpPr>
          <p:cNvPr id="17417" name="TextBox 8"/>
          <p:cNvSpPr txBox="1">
            <a:spLocks noChangeArrowheads="1"/>
          </p:cNvSpPr>
          <p:nvPr/>
        </p:nvSpPr>
        <p:spPr bwMode="auto">
          <a:xfrm>
            <a:off x="7207784" y="5812304"/>
            <a:ext cx="13176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考古發現</a:t>
            </a:r>
          </a:p>
        </p:txBody>
      </p:sp>
      <p:pic>
        <p:nvPicPr>
          <p:cNvPr id="5325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0963" y="601663"/>
            <a:ext cx="3963987"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363538"/>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4"/>
          <p:cNvSpPr txBox="1">
            <a:spLocks noChangeArrowheads="1"/>
          </p:cNvSpPr>
          <p:nvPr/>
        </p:nvSpPr>
        <p:spPr bwMode="auto">
          <a:xfrm>
            <a:off x="1504950" y="1271588"/>
            <a:ext cx="3603625" cy="460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30000"/>
              </a:lnSpc>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sym typeface="+mn-ea"/>
              </a:rPr>
              <a:t>英國以武力迫使中國清朝政府簽署的三</a:t>
            </a:r>
            <a:r>
              <a:rPr lang="zh-TW" altLang="en-US" sz="2000" dirty="0">
                <a:solidFill>
                  <a:srgbClr val="000000"/>
                </a:solidFill>
                <a:latin typeface="標楷體" panose="03000509000000000000" pitchFamily="65" charset="-120"/>
                <a:ea typeface="標楷體" panose="03000509000000000000" pitchFamily="65" charset="-120"/>
                <a:sym typeface="+mn-ea"/>
              </a:rPr>
              <a:t>條</a:t>
            </a:r>
            <a:r>
              <a:rPr lang="zh-CN" altLang="en-US" sz="2000" dirty="0">
                <a:solidFill>
                  <a:srgbClr val="000000"/>
                </a:solidFill>
                <a:latin typeface="標楷體" panose="03000509000000000000" pitchFamily="65" charset="-120"/>
                <a:ea typeface="標楷體" panose="03000509000000000000" pitchFamily="65" charset="-120"/>
                <a:sym typeface="+mn-ea"/>
              </a:rPr>
              <a:t>不平等條約無疑是非法、無效的。</a:t>
            </a:r>
            <a:r>
              <a:rPr lang="zh-CN" altLang="zh-CN" sz="2000" dirty="0">
                <a:solidFill>
                  <a:srgbClr val="000000"/>
                </a:solidFill>
                <a:latin typeface="標楷體" panose="03000509000000000000" pitchFamily="65" charset="-120"/>
                <a:ea typeface="標楷體" panose="03000509000000000000" pitchFamily="65" charset="-120"/>
                <a:sym typeface="+mn-ea"/>
              </a:rPr>
              <a:t>英國侵佔香港</a:t>
            </a:r>
            <a:r>
              <a:rPr lang="zh-CN" altLang="en-US" sz="2000" dirty="0">
                <a:solidFill>
                  <a:srgbClr val="000000"/>
                </a:solidFill>
                <a:latin typeface="標楷體" panose="03000509000000000000" pitchFamily="65" charset="-120"/>
                <a:ea typeface="標楷體" panose="03000509000000000000" pitchFamily="65" charset="-120"/>
                <a:sym typeface="+mn-ea"/>
              </a:rPr>
              <a:t>地區</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sym typeface="+mn-ea"/>
              </a:rPr>
              <a:t>不改變香港是中國領土不可分割部分的法律地位。</a:t>
            </a:r>
            <a:endParaRPr lang="zh-CN" altLang="en-US" sz="20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30000"/>
              </a:lnSpc>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中國對香港始終擁有主權</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僅僅是由於英國的佔領而無法行使主權。因此</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中國要求英國交還香港</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恢復對香港行使主權</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這一立場是有充分理據的</a:t>
            </a:r>
            <a:r>
              <a:rPr lang="zh-CN"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endParaRPr lang="zh-CN" altLang="en-US" sz="2400" dirty="0">
              <a:solidFill>
                <a:srgbClr val="000000"/>
              </a:solidFill>
              <a:latin typeface="標楷體" panose="03000509000000000000" pitchFamily="65" charset="-120"/>
              <a:ea typeface="標楷體" panose="03000509000000000000" pitchFamily="65" charset="-120"/>
              <a:sym typeface="+mn-ea"/>
            </a:endParaRPr>
          </a:p>
          <a:p>
            <a:pPr algn="ctr" eaLnBrk="1" hangingPunct="1">
              <a:spcBef>
                <a:spcPct val="0"/>
              </a:spcBef>
              <a:buFont typeface="Arial" panose="020B0604020202020204" pitchFamily="34" charset="0"/>
              <a:buNone/>
            </a:pPr>
            <a:endParaRPr lang="en-US" altLang="zh-TW" sz="2400" dirty="0">
              <a:solidFill>
                <a:srgbClr val="000000"/>
              </a:solidFill>
              <a:latin typeface="標楷體" panose="03000509000000000000" pitchFamily="65" charset="-120"/>
              <a:ea typeface="標楷體" panose="03000509000000000000" pitchFamily="65" charset="-120"/>
            </a:endParaRPr>
          </a:p>
        </p:txBody>
      </p:sp>
      <p:sp>
        <p:nvSpPr>
          <p:cNvPr id="532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815656F-A902-4F97-9E7A-A7C340E3D387}" type="slidenum">
              <a:rPr lang="en-US" altLang="zh-TW" sz="1200" smtClean="0">
                <a:solidFill>
                  <a:srgbClr val="898989"/>
                </a:solidFill>
              </a:rPr>
              <a:pPr fontAlgn="base">
                <a:spcBef>
                  <a:spcPct val="0"/>
                </a:spcBef>
                <a:spcAft>
                  <a:spcPct val="0"/>
                </a:spcAft>
                <a:buFont typeface="Arial" panose="020B0604020202020204" pitchFamily="34" charset="0"/>
                <a:buNone/>
              </a:pPr>
              <a:t>21</a:t>
            </a:fld>
            <a:endParaRPr lang="en-US" altLang="zh-TW" sz="1200" dirty="0">
              <a:solidFill>
                <a:srgbClr val="898989"/>
              </a:solidFill>
            </a:endParaRPr>
          </a:p>
        </p:txBody>
      </p:sp>
      <p:sp>
        <p:nvSpPr>
          <p:cNvPr id="2" name="Rectangle 1"/>
          <p:cNvSpPr/>
          <p:nvPr/>
        </p:nvSpPr>
        <p:spPr>
          <a:xfrm>
            <a:off x="5689600" y="885266"/>
            <a:ext cx="6096000" cy="1107996"/>
          </a:xfrm>
          <a:prstGeom prst="rect">
            <a:avLst/>
          </a:prstGeom>
        </p:spPr>
        <p:txBody>
          <a:bodyPr>
            <a:spAutoFit/>
          </a:bodyPr>
          <a:lstStyle/>
          <a:p>
            <a:pPr eaLnBrk="1" hangingPunct="1"/>
            <a:r>
              <a:rPr lang="zh-CN" altLang="en-US" sz="2000" b="1" dirty="0">
                <a:solidFill>
                  <a:srgbClr val="2279C0"/>
                </a:solidFill>
                <a:latin typeface="標楷體" panose="03000509000000000000" pitchFamily="65" charset="-120"/>
                <a:ea typeface="標楷體" panose="03000509000000000000" pitchFamily="65" charset="-120"/>
              </a:rPr>
              <a:t>有關</a:t>
            </a:r>
            <a:r>
              <a:rPr lang="zh-TW" altLang="en-US" sz="2000" b="1" dirty="0">
                <a:solidFill>
                  <a:srgbClr val="2279C0"/>
                </a:solidFill>
                <a:latin typeface="標楷體" panose="03000509000000000000" pitchFamily="65" charset="-120"/>
                <a:ea typeface="標楷體" panose="03000509000000000000" pitchFamily="65" charset="-120"/>
              </a:rPr>
              <a:t>回歸</a:t>
            </a:r>
            <a:r>
              <a:rPr lang="zh-CN" altLang="en-US" sz="2000" b="1" dirty="0">
                <a:solidFill>
                  <a:srgbClr val="2279C0"/>
                </a:solidFill>
                <a:latin typeface="標楷體" panose="03000509000000000000" pitchFamily="65" charset="-120"/>
                <a:ea typeface="標楷體" panose="03000509000000000000" pitchFamily="65" charset="-120"/>
              </a:rPr>
              <a:t>過程，可參看教育局編制的</a:t>
            </a:r>
            <a:r>
              <a:rPr lang="zh-TW" altLang="en-US" sz="2000" b="1" dirty="0">
                <a:solidFill>
                  <a:srgbClr val="2279C0"/>
                </a:solidFill>
                <a:latin typeface="標楷體" panose="03000509000000000000" pitchFamily="65" charset="-120"/>
                <a:ea typeface="標楷體" panose="03000509000000000000" pitchFamily="65" charset="-120"/>
              </a:rPr>
              <a:t>回歸事件簿</a:t>
            </a:r>
            <a:endParaRPr lang="en-US" altLang="zh-TW" sz="2000" b="1" dirty="0">
              <a:solidFill>
                <a:srgbClr val="2279C0"/>
              </a:solidFill>
              <a:latin typeface="標楷體" panose="03000509000000000000" pitchFamily="65" charset="-120"/>
              <a:ea typeface="標楷體" panose="03000509000000000000" pitchFamily="65" charset="-120"/>
            </a:endParaRPr>
          </a:p>
          <a:p>
            <a:pPr eaLnBrk="1" hangingPunct="1"/>
            <a:endParaRPr lang="en-US" altLang="zh-HK" b="1" dirty="0">
              <a:solidFill>
                <a:srgbClr val="2279C0"/>
              </a:solidFill>
              <a:latin typeface="微軟正黑體" panose="020B0604030504040204" pitchFamily="34" charset="-120"/>
              <a:ea typeface="微軟正黑體" panose="020B0604030504040204" pitchFamily="34" charset="-120"/>
            </a:endParaRPr>
          </a:p>
          <a:p>
            <a:pPr eaLnBrk="1" hangingPunct="1"/>
            <a:r>
              <a:rPr lang="en-GB" altLang="zh-HK" sz="1400" dirty="0">
                <a:latin typeface="Times New Roman" panose="02020603050405020304" pitchFamily="18" charset="0"/>
                <a:ea typeface="SimSun" panose="02010600030101010101" pitchFamily="2" charset="-122"/>
                <a:cs typeface="Times New Roman" panose="02020603050405020304" pitchFamily="18" charset="0"/>
                <a:hlinkClick r:id="rId6"/>
              </a:rPr>
              <a:t>https://www.edb.gov.hk/tc/curriculum-development/kla/pshe/basic-law-education/cble_wallcharts/index.html</a:t>
            </a:r>
            <a:endParaRPr lang="en-GB" altLang="zh-HK" sz="14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slide(fromTop)">
                                      <p:cBhvr>
                                        <p:cTn id="7" dur="500"/>
                                        <p:tgtEl>
                                          <p:spTgt spid="37899"/>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7417"/>
                                        </p:tgtEl>
                                        <p:attrNameLst>
                                          <p:attrName>style.visibility</p:attrName>
                                        </p:attrNameLst>
                                      </p:cBhvr>
                                      <p:to>
                                        <p:strVal val="visible"/>
                                      </p:to>
                                    </p:set>
                                    <p:animEffect transition="in" filter="fade">
                                      <p:cBhvr>
                                        <p:cTn id="10" dur="500"/>
                                        <p:tgtEl>
                                          <p:spTgt spid="17417"/>
                                        </p:tgtEl>
                                      </p:cBhvr>
                                    </p:animEffect>
                                    <p:anim calcmode="lin" valueType="num">
                                      <p:cBhvr>
                                        <p:cTn id="11" dur="500" fill="hold"/>
                                        <p:tgtEl>
                                          <p:spTgt spid="17417"/>
                                        </p:tgtEl>
                                        <p:attrNameLst>
                                          <p:attrName>ppt_x</p:attrName>
                                        </p:attrNameLst>
                                      </p:cBhvr>
                                      <p:tavLst>
                                        <p:tav tm="0">
                                          <p:val>
                                            <p:strVal val="#ppt_x"/>
                                          </p:val>
                                        </p:tav>
                                        <p:tav tm="100000">
                                          <p:val>
                                            <p:strVal val="#ppt_x"/>
                                          </p:val>
                                        </p:tav>
                                      </p:tavLst>
                                    </p:anim>
                                    <p:anim calcmode="lin" valueType="num">
                                      <p:cBhvr>
                                        <p:cTn id="12" dur="450" decel="100000" fill="hold"/>
                                        <p:tgtEl>
                                          <p:spTgt spid="17417"/>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7417"/>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500"/>
                            </p:stCondLst>
                            <p:childTnLst>
                              <p:par>
                                <p:cTn id="15" presetID="37" presetClass="entr" presetSubtype="0" fill="hold" grpId="0" nodeType="after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fade">
                                      <p:cBhvr>
                                        <p:cTn id="17" dur="500"/>
                                        <p:tgtEl>
                                          <p:spTgt spid="17416"/>
                                        </p:tgtEl>
                                      </p:cBhvr>
                                    </p:animEffect>
                                    <p:anim calcmode="lin" valueType="num">
                                      <p:cBhvr>
                                        <p:cTn id="18" dur="500" fill="hold"/>
                                        <p:tgtEl>
                                          <p:spTgt spid="17416"/>
                                        </p:tgtEl>
                                        <p:attrNameLst>
                                          <p:attrName>ppt_x</p:attrName>
                                        </p:attrNameLst>
                                      </p:cBhvr>
                                      <p:tavLst>
                                        <p:tav tm="0">
                                          <p:val>
                                            <p:strVal val="#ppt_x"/>
                                          </p:val>
                                        </p:tav>
                                        <p:tav tm="100000">
                                          <p:val>
                                            <p:strVal val="#ppt_x"/>
                                          </p:val>
                                        </p:tav>
                                      </p:tavLst>
                                    </p:anim>
                                    <p:anim calcmode="lin" valueType="num">
                                      <p:cBhvr>
                                        <p:cTn id="19" dur="450" decel="100000" fill="hold"/>
                                        <p:tgtEl>
                                          <p:spTgt spid="17416"/>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7416"/>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1000"/>
                            </p:stCondLst>
                            <p:childTnLst>
                              <p:par>
                                <p:cTn id="22" presetID="37" presetClass="entr" presetSubtype="0" fill="hold" grpId="0" nodeType="afterEffect">
                                  <p:stCondLst>
                                    <p:cond delay="0"/>
                                  </p:stCondLst>
                                  <p:childTnLst>
                                    <p:set>
                                      <p:cBhvr>
                                        <p:cTn id="23" dur="1" fill="hold">
                                          <p:stCondLst>
                                            <p:cond delay="0"/>
                                          </p:stCondLst>
                                        </p:cTn>
                                        <p:tgtEl>
                                          <p:spTgt spid="17415"/>
                                        </p:tgtEl>
                                        <p:attrNameLst>
                                          <p:attrName>style.visibility</p:attrName>
                                        </p:attrNameLst>
                                      </p:cBhvr>
                                      <p:to>
                                        <p:strVal val="visible"/>
                                      </p:to>
                                    </p:set>
                                    <p:animEffect transition="in" filter="fade">
                                      <p:cBhvr>
                                        <p:cTn id="24" dur="500"/>
                                        <p:tgtEl>
                                          <p:spTgt spid="17415"/>
                                        </p:tgtEl>
                                      </p:cBhvr>
                                    </p:animEffect>
                                    <p:anim calcmode="lin" valueType="num">
                                      <p:cBhvr>
                                        <p:cTn id="25" dur="500" fill="hold"/>
                                        <p:tgtEl>
                                          <p:spTgt spid="17415"/>
                                        </p:tgtEl>
                                        <p:attrNameLst>
                                          <p:attrName>ppt_x</p:attrName>
                                        </p:attrNameLst>
                                      </p:cBhvr>
                                      <p:tavLst>
                                        <p:tav tm="0">
                                          <p:val>
                                            <p:strVal val="#ppt_x"/>
                                          </p:val>
                                        </p:tav>
                                        <p:tav tm="100000">
                                          <p:val>
                                            <p:strVal val="#ppt_x"/>
                                          </p:val>
                                        </p:tav>
                                      </p:tavLst>
                                    </p:anim>
                                    <p:anim calcmode="lin" valueType="num">
                                      <p:cBhvr>
                                        <p:cTn id="26" dur="450" decel="100000" fill="hold"/>
                                        <p:tgtEl>
                                          <p:spTgt spid="17415"/>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17415"/>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1500"/>
                            </p:stCondLst>
                            <p:childTnLst>
                              <p:par>
                                <p:cTn id="29" presetID="37" presetClass="entr" presetSubtype="0" fill="hold" grpId="0" nodeType="afterEffect">
                                  <p:stCondLst>
                                    <p:cond delay="0"/>
                                  </p:stCondLst>
                                  <p:childTnLst>
                                    <p:set>
                                      <p:cBhvr>
                                        <p:cTn id="30" dur="1" fill="hold">
                                          <p:stCondLst>
                                            <p:cond delay="0"/>
                                          </p:stCondLst>
                                        </p:cTn>
                                        <p:tgtEl>
                                          <p:spTgt spid="17414"/>
                                        </p:tgtEl>
                                        <p:attrNameLst>
                                          <p:attrName>style.visibility</p:attrName>
                                        </p:attrNameLst>
                                      </p:cBhvr>
                                      <p:to>
                                        <p:strVal val="visible"/>
                                      </p:to>
                                    </p:set>
                                    <p:animEffect transition="in" filter="fade">
                                      <p:cBhvr>
                                        <p:cTn id="31" dur="500"/>
                                        <p:tgtEl>
                                          <p:spTgt spid="17414"/>
                                        </p:tgtEl>
                                      </p:cBhvr>
                                    </p:animEffect>
                                    <p:anim calcmode="lin" valueType="num">
                                      <p:cBhvr>
                                        <p:cTn id="32" dur="500" fill="hold"/>
                                        <p:tgtEl>
                                          <p:spTgt spid="17414"/>
                                        </p:tgtEl>
                                        <p:attrNameLst>
                                          <p:attrName>ppt_x</p:attrName>
                                        </p:attrNameLst>
                                      </p:cBhvr>
                                      <p:tavLst>
                                        <p:tav tm="0">
                                          <p:val>
                                            <p:strVal val="#ppt_x"/>
                                          </p:val>
                                        </p:tav>
                                        <p:tav tm="100000">
                                          <p:val>
                                            <p:strVal val="#ppt_x"/>
                                          </p:val>
                                        </p:tav>
                                      </p:tavLst>
                                    </p:anim>
                                    <p:anim calcmode="lin" valueType="num">
                                      <p:cBhvr>
                                        <p:cTn id="33" dur="450" decel="100000" fill="hold"/>
                                        <p:tgtEl>
                                          <p:spTgt spid="17414"/>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174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P spid="17417" grpId="0"/>
      <p:bldP spid="3789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0" y="2922588"/>
            <a:ext cx="22145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矩形 4"/>
          <p:cNvSpPr>
            <a:spLocks noChangeArrowheads="1"/>
          </p:cNvSpPr>
          <p:nvPr/>
        </p:nvSpPr>
        <p:spPr bwMode="auto">
          <a:xfrm>
            <a:off x="5049838" y="2568575"/>
            <a:ext cx="544082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1949</a:t>
            </a: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中國人民政治協商會議</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共同綱領》宣告</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對於舊中國政府與外國政府所訂的各種條約和協定</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中華人民共和國中央人民政府應加以審查</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按其內容</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分別予以承認，或廢除</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或修</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改，</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或重訂</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 </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endPar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endParaRPr>
          </a:p>
        </p:txBody>
      </p:sp>
      <p:sp>
        <p:nvSpPr>
          <p:cNvPr id="55300" name="矩形 1"/>
          <p:cNvSpPr>
            <a:spLocks noChangeArrowheads="1"/>
          </p:cNvSpPr>
          <p:nvPr/>
        </p:nvSpPr>
        <p:spPr bwMode="auto">
          <a:xfrm>
            <a:off x="2754255" y="1724750"/>
            <a:ext cx="7539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中華人民共和國</a:t>
            </a:r>
            <a:r>
              <a:rPr lang="zh-CN" altLang="en-US" sz="2800" dirty="0">
                <a:solidFill>
                  <a:srgbClr val="000000"/>
                </a:solidFill>
                <a:latin typeface="標楷體" panose="03000509000000000000" pitchFamily="65" charset="-120"/>
                <a:ea typeface="標楷體" panose="03000509000000000000" pitchFamily="65" charset="-120"/>
              </a:rPr>
              <a:t>對香港問題的基本立場</a:t>
            </a:r>
          </a:p>
        </p:txBody>
      </p:sp>
      <p:sp>
        <p:nvSpPr>
          <p:cNvPr id="5530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7481B68-ED17-48DE-B046-570AD8E7D766}" type="slidenum">
              <a:rPr lang="zh-CN"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22</a:t>
            </a:fld>
            <a:endParaRPr lang="zh-CN" altLang="en-US" sz="1400" dirty="0">
              <a:solidFill>
                <a:srgbClr val="000000"/>
              </a:solidFill>
              <a:latin typeface="Arial" panose="020B0604020202020204" pitchFamily="34" charset="0"/>
              <a:ea typeface="SimSun" panose="02010600030101010101" pitchFamily="2" charset="-122"/>
            </a:endParaRPr>
          </a:p>
        </p:txBody>
      </p:sp>
      <p:sp>
        <p:nvSpPr>
          <p:cNvPr id="55303" name="标题 1"/>
          <p:cNvSpPr txBox="1">
            <a:spLocks noChangeArrowheads="1"/>
          </p:cNvSpPr>
          <p:nvPr/>
        </p:nvSpPr>
        <p:spPr bwMode="auto">
          <a:xfrm>
            <a:off x="2470670" y="653257"/>
            <a:ext cx="68516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CN" altLang="en-US" sz="4400" b="1" dirty="0">
                <a:solidFill>
                  <a:srgbClr val="000000"/>
                </a:solidFill>
                <a:latin typeface="標楷體" panose="03000509000000000000" pitchFamily="65" charset="-120"/>
                <a:ea typeface="標楷體" panose="03000509000000000000" pitchFamily="65" charset="-120"/>
              </a:rPr>
              <a:t>香港回歸祖國的歷程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r>
              <a:rPr lang="zh-TW" altLang="en-US" sz="3200" dirty="0">
                <a:latin typeface="標楷體" panose="03000509000000000000" pitchFamily="65" charset="-120"/>
                <a:ea typeface="標楷體" panose="03000509000000000000" pitchFamily="65" charset="-120"/>
                <a:cs typeface="SimSun" panose="02010600030101010101" pitchFamily="2" charset="-122"/>
                <a:sym typeface="+mn-ea"/>
              </a:rPr>
              <a:t>中華人民共和國</a:t>
            </a:r>
            <a:r>
              <a:rPr lang="zh-CN" altLang="en-US" sz="3200" dirty="0">
                <a:latin typeface="標楷體" panose="03000509000000000000" pitchFamily="65" charset="-120"/>
                <a:ea typeface="標楷體" panose="03000509000000000000" pitchFamily="65" charset="-120"/>
                <a:cs typeface="SimSun" panose="02010600030101010101" pitchFamily="2" charset="-122"/>
                <a:sym typeface="+mn-ea"/>
              </a:rPr>
              <a:t>對香港問題的基本政策立場</a:t>
            </a:r>
          </a:p>
        </p:txBody>
      </p:sp>
      <p:sp>
        <p:nvSpPr>
          <p:cNvPr id="57347"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E0C6140E-1E4C-429F-9F09-9500920B8701}"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23</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57348" name="Rectangle 5"/>
          <p:cNvSpPr>
            <a:spLocks noChangeArrowheads="1"/>
          </p:cNvSpPr>
          <p:nvPr/>
        </p:nvSpPr>
        <p:spPr bwMode="auto">
          <a:xfrm>
            <a:off x="2351088" y="1928813"/>
            <a:ext cx="73453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Char char="•"/>
            </a:pPr>
            <a:r>
              <a:rPr lang="zh-CN" altLang="en-US" sz="2800" dirty="0">
                <a:solidFill>
                  <a:srgbClr val="000000"/>
                </a:solidFill>
                <a:latin typeface="標楷體" panose="03000509000000000000" pitchFamily="65" charset="-120"/>
                <a:ea typeface="標楷體" panose="03000509000000000000" pitchFamily="65" charset="-120"/>
                <a:sym typeface="+mn-ea"/>
              </a:rPr>
              <a:t>香港自古以來就是中國的領土</a:t>
            </a:r>
            <a:r>
              <a:rPr lang="zh-TW" altLang="en-US"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sym typeface="+mn-ea"/>
              </a:rPr>
              <a:t>中國不承認</a:t>
            </a:r>
            <a:r>
              <a:rPr lang="zh-TW" altLang="en-US" sz="2800" dirty="0">
                <a:solidFill>
                  <a:srgbClr val="000000"/>
                </a:solidFill>
                <a:latin typeface="標楷體" panose="03000509000000000000" pitchFamily="65" charset="-120"/>
                <a:ea typeface="標楷體" panose="03000509000000000000" pitchFamily="65" charset="-120"/>
                <a:sym typeface="+mn-ea"/>
              </a:rPr>
              <a:t>外國</a:t>
            </a:r>
            <a:r>
              <a:rPr lang="zh-CN" altLang="en-US" sz="2800" dirty="0">
                <a:solidFill>
                  <a:srgbClr val="000000"/>
                </a:solidFill>
                <a:latin typeface="標楷體" panose="03000509000000000000" pitchFamily="65" charset="-120"/>
                <a:ea typeface="標楷體" panose="03000509000000000000" pitchFamily="65" charset="-120"/>
                <a:sym typeface="+mn-ea"/>
              </a:rPr>
              <a:t>強加於中國的一切不平等條約。</a:t>
            </a:r>
            <a:endParaRPr lang="en-US" altLang="zh-CN" sz="28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50000"/>
              </a:lnSpc>
              <a:spcBef>
                <a:spcPct val="0"/>
              </a:spcBef>
              <a:buFont typeface="Arial" panose="020B0604020202020204" pitchFamily="34" charset="0"/>
              <a:buNone/>
            </a:pPr>
            <a:endParaRPr lang="en-US" altLang="zh-CN" sz="28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50000"/>
              </a:lnSpc>
              <a:spcBef>
                <a:spcPct val="0"/>
              </a:spcBef>
              <a:buFontTx/>
              <a:buChar char="•"/>
            </a:pPr>
            <a:r>
              <a:rPr lang="zh-CN" altLang="en-US" sz="2800" dirty="0">
                <a:solidFill>
                  <a:srgbClr val="000000"/>
                </a:solidFill>
                <a:latin typeface="標楷體" panose="03000509000000000000" pitchFamily="65" charset="-120"/>
                <a:ea typeface="標楷體" panose="03000509000000000000" pitchFamily="65" charset="-120"/>
                <a:sym typeface="+mn-ea"/>
              </a:rPr>
              <a:t>中國政府將在條件成熟時</a:t>
            </a:r>
            <a:r>
              <a:rPr lang="zh-TW" altLang="en-US"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sym typeface="+mn-ea"/>
              </a:rPr>
              <a:t>通過與英國政府談判解決香港問題。</a:t>
            </a:r>
            <a:endParaRPr lang="en-US" altLang="zh-CN" sz="2800" dirty="0">
              <a:solidFill>
                <a:srgbClr val="000000"/>
              </a:solidFill>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图片 2"/>
          <p:cNvPicPr>
            <a:picLocks noChangeAspect="1" noChangeArrowheads="1"/>
          </p:cNvPicPr>
          <p:nvPr/>
        </p:nvPicPr>
        <p:blipFill>
          <a:blip r:embed="rId3"/>
          <a:srcRect/>
          <a:stretch>
            <a:fillRect/>
          </a:stretch>
        </p:blipFill>
        <p:spPr bwMode="auto">
          <a:xfrm>
            <a:off x="7337425" y="2363789"/>
            <a:ext cx="2755900" cy="2924175"/>
          </a:xfrm>
          <a:prstGeom prst="rect">
            <a:avLst/>
          </a:prstGeom>
          <a:ln>
            <a:noFill/>
          </a:ln>
          <a:effectLst>
            <a:outerShdw blurRad="292100" dist="139700" dir="2700000" algn="tl" rotWithShape="0">
              <a:srgbClr val="333333">
                <a:alpha val="65000"/>
              </a:srgbClr>
            </a:outerShdw>
          </a:effectLst>
        </p:spPr>
      </p:pic>
      <p:sp>
        <p:nvSpPr>
          <p:cNvPr id="116739" name="矩形 4"/>
          <p:cNvSpPr>
            <a:spLocks noChangeArrowheads="1"/>
          </p:cNvSpPr>
          <p:nvPr/>
        </p:nvSpPr>
        <p:spPr bwMode="auto">
          <a:xfrm>
            <a:off x="1830389" y="1843089"/>
            <a:ext cx="5400675" cy="439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20000"/>
              </a:lnSpc>
              <a:spcBef>
                <a:spcPct val="0"/>
              </a:spcBef>
              <a:buFontTx/>
              <a:buNone/>
            </a:pP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1979</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3</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29</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日上午，</a:t>
            </a:r>
            <a:r>
              <a:rPr lang="zh-CN" altLang="zh-CN" sz="1800" dirty="0">
                <a:latin typeface="Times New Roman" panose="02020603050405020304" pitchFamily="18" charset="0"/>
                <a:ea typeface="標楷體" panose="03000509000000000000" pitchFamily="65" charset="-120"/>
                <a:cs typeface="Times New Roman" panose="02020603050405020304" pitchFamily="18" charset="0"/>
              </a:rPr>
              <a:t>鄧小平</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會見香港總督麥理浩，明確提出</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1997</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年中國收回香港後，香港還可以搞資本主義</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鄧小平</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指出：</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現在有人開始擔心香港將來的前途和地位問題。對這個問題，我們有一貫的立場。我們歷來認為，香港主權屬於中華人民共和國，但香港又有它的特殊地位。香港是中國的一部分，這個問題本身不能討論。但可以肯定一點，就是即使到了</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1997</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解決這個問題時，我們也會尊重香港的特殊地位。現在人們擔心的，是在香港繼續投資靠不靠得住。這一點，中國政府可以明確地告訴你，告訴英國政府，即使那時作出某種政治解決，也不會傷害繼續投資人的利益。請投資的人放心，這是一個長期的政策。</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endParaRPr lang="zh-CN" altLang="en-US"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252" name="矩形 6"/>
          <p:cNvSpPr>
            <a:spLocks noChangeArrowheads="1"/>
          </p:cNvSpPr>
          <p:nvPr/>
        </p:nvSpPr>
        <p:spPr bwMode="auto">
          <a:xfrm>
            <a:off x="2586038" y="1247776"/>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zh-CN" altLang="en-US" sz="2400" b="1" dirty="0">
                <a:latin typeface="標楷體" panose="03000509000000000000" pitchFamily="65" charset="-120"/>
                <a:ea typeface="標楷體" panose="03000509000000000000" pitchFamily="65" charset="-120"/>
              </a:rPr>
              <a:t>中</a:t>
            </a:r>
            <a:r>
              <a:rPr lang="zh-TW" altLang="en-US" sz="2400" b="1" dirty="0">
                <a:latin typeface="標楷體" panose="03000509000000000000" pitchFamily="65" charset="-120"/>
                <a:ea typeface="標楷體" panose="03000509000000000000" pitchFamily="65" charset="-120"/>
              </a:rPr>
              <a:t>英雙方</a:t>
            </a:r>
            <a:r>
              <a:rPr lang="zh-CN" altLang="en-US" sz="2400" b="1" dirty="0">
                <a:latin typeface="標楷體" panose="03000509000000000000" pitchFamily="65" charset="-120"/>
                <a:ea typeface="標楷體" panose="03000509000000000000" pitchFamily="65" charset="-120"/>
              </a:rPr>
              <a:t>初步會面</a:t>
            </a:r>
          </a:p>
        </p:txBody>
      </p:sp>
      <p:sp>
        <p:nvSpPr>
          <p:cNvPr id="53253" name="文本框 7"/>
          <p:cNvSpPr txBox="1">
            <a:spLocks noChangeArrowheads="1"/>
          </p:cNvSpPr>
          <p:nvPr/>
        </p:nvSpPr>
        <p:spPr bwMode="auto">
          <a:xfrm>
            <a:off x="6961188" y="5481638"/>
            <a:ext cx="370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zh-CN" altLang="en-US" sz="1800" dirty="0">
                <a:latin typeface="標楷體" panose="03000509000000000000" pitchFamily="65" charset="-120"/>
                <a:ea typeface="標楷體" panose="03000509000000000000" pitchFamily="65" charset="-120"/>
              </a:rPr>
              <a:t>鄧小平會見麥</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理</a:t>
            </a:r>
            <a:r>
              <a:rPr lang="zh-CN" altLang="en-US" sz="1800" dirty="0">
                <a:latin typeface="標楷體" panose="03000509000000000000" pitchFamily="65" charset="-120"/>
                <a:ea typeface="標楷體" panose="03000509000000000000" pitchFamily="65" charset="-120"/>
              </a:rPr>
              <a:t>浩</a:t>
            </a:r>
            <a:endParaRPr lang="en-US" altLang="zh-CN" sz="1800" dirty="0">
              <a:latin typeface="標楷體" panose="03000509000000000000" pitchFamily="65" charset="-120"/>
              <a:ea typeface="標楷體" panose="03000509000000000000" pitchFamily="65" charset="-120"/>
            </a:endParaRPr>
          </a:p>
        </p:txBody>
      </p:sp>
      <p:sp>
        <p:nvSpPr>
          <p:cNvPr id="53254" name="文本框 7"/>
          <p:cNvSpPr txBox="1">
            <a:spLocks noChangeArrowheads="1"/>
          </p:cNvSpPr>
          <p:nvPr/>
        </p:nvSpPr>
        <p:spPr bwMode="auto">
          <a:xfrm>
            <a:off x="1915101" y="6410423"/>
            <a:ext cx="9689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1979</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29</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鄧小平會見香港總督麥理浩，</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鄧小平</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年譜（</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1975-1979</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中央文獻</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出版社</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年版，第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500-501</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頁。</a:t>
            </a:r>
          </a:p>
        </p:txBody>
      </p:sp>
      <p:sp>
        <p:nvSpPr>
          <p:cNvPr id="53255"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1A8499-3666-4507-A4C5-EC9B913EBE84}" type="slidenum">
              <a:rPr lang="en-US" altLang="en-US" sz="1200">
                <a:solidFill>
                  <a:srgbClr val="898989"/>
                </a:solidFill>
                <a:ea typeface="SimSun" panose="02010600030101010101" pitchFamily="2" charset="-122"/>
              </a:rPr>
              <a:pPr/>
              <a:t>24</a:t>
            </a:fld>
            <a:endParaRPr lang="en-US" altLang="en-US" sz="1200" dirty="0">
              <a:solidFill>
                <a:srgbClr val="898989"/>
              </a:solidFill>
              <a:ea typeface="SimSun" panose="02010600030101010101" pitchFamily="2" charset="-122"/>
            </a:endParaRPr>
          </a:p>
        </p:txBody>
      </p:sp>
      <p:sp>
        <p:nvSpPr>
          <p:cNvPr id="53256" name="矩形 1"/>
          <p:cNvSpPr>
            <a:spLocks noChangeArrowheads="1"/>
          </p:cNvSpPr>
          <p:nvPr/>
        </p:nvSpPr>
        <p:spPr bwMode="auto">
          <a:xfrm>
            <a:off x="3055938" y="363538"/>
            <a:ext cx="591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dirty="0">
                <a:latin typeface="標楷體" panose="03000509000000000000" pitchFamily="65" charset="-120"/>
                <a:ea typeface="標楷體" panose="03000509000000000000" pitchFamily="65" charset="-120"/>
                <a:sym typeface="SimSun" panose="02010600030101010101" pitchFamily="2" charset="-122"/>
              </a:rPr>
              <a:t>「</a:t>
            </a:r>
            <a:r>
              <a:rPr lang="zh-CN" altLang="en-US" b="1" dirty="0">
                <a:latin typeface="標楷體" panose="03000509000000000000" pitchFamily="65" charset="-120"/>
                <a:ea typeface="標楷體" panose="03000509000000000000" pitchFamily="65" charset="-120"/>
              </a:rPr>
              <a:t>一國兩制</a:t>
            </a:r>
            <a:r>
              <a:rPr lang="zh-TW" altLang="en-US" dirty="0">
                <a:latin typeface="標楷體" panose="03000509000000000000" pitchFamily="65" charset="-120"/>
                <a:ea typeface="標楷體" panose="03000509000000000000" pitchFamily="65" charset="-120"/>
                <a:sym typeface="SimSun" panose="02010600030101010101" pitchFamily="2" charset="-122"/>
              </a:rPr>
              <a:t>」</a:t>
            </a:r>
            <a:r>
              <a:rPr lang="zh-CN" altLang="en-US" b="1" dirty="0">
                <a:latin typeface="標楷體" panose="03000509000000000000" pitchFamily="65" charset="-120"/>
                <a:ea typeface="標楷體" panose="03000509000000000000" pitchFamily="65" charset="-120"/>
              </a:rPr>
              <a:t>方針解決香港問題</a:t>
            </a:r>
            <a:endParaRPr lang="en-US" altLang="en-US" dirty="0">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16509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062163" y="2381135"/>
            <a:ext cx="8097837" cy="2862262"/>
          </a:xfrm>
          <a:prstGeom prst="rect">
            <a:avLst/>
          </a:prstGeom>
          <a:solidFill>
            <a:schemeClr val="bg1">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None/>
            </a:pP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世紀</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年代初，為實現國家和平統一，國家領導人鄧小平創造性地提出了「一國兩制」的構想，並首先用於解決香港問題。按照鄧小平的論述，「一國兩制」是指在一個中國的前提下，國家的主體堅持社會主義制度，香港、澳門、台灣保持原有的資本主義制度長期不變。</a:t>
            </a:r>
            <a:endPar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144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CE5893F-B41F-4A6C-8949-87FAB4D864FA}"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25</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1444" name="矩形 1"/>
          <p:cNvSpPr>
            <a:spLocks noChangeArrowheads="1"/>
          </p:cNvSpPr>
          <p:nvPr/>
        </p:nvSpPr>
        <p:spPr bwMode="auto">
          <a:xfrm>
            <a:off x="4139796" y="1542435"/>
            <a:ext cx="489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1" dirty="0">
                <a:solidFill>
                  <a:srgbClr val="000000"/>
                </a:solidFill>
                <a:latin typeface="標楷體" panose="03000509000000000000" pitchFamily="65" charset="-120"/>
                <a:ea typeface="標楷體" panose="03000509000000000000" pitchFamily="65" charset="-120"/>
              </a:rPr>
              <a:t>「一國兩制」的提出</a:t>
            </a:r>
            <a:endParaRPr lang="zh-CN" altLang="en-US" sz="2800" b="1" dirty="0">
              <a:solidFill>
                <a:srgbClr val="000000"/>
              </a:solidFill>
              <a:latin typeface="標楷體" panose="03000509000000000000" pitchFamily="65" charset="-120"/>
              <a:ea typeface="標楷體" panose="03000509000000000000" pitchFamily="65" charset="-120"/>
            </a:endParaRPr>
          </a:p>
        </p:txBody>
      </p:sp>
      <p:sp>
        <p:nvSpPr>
          <p:cNvPr id="61445" name="Rectangle 2"/>
          <p:cNvSpPr>
            <a:spLocks noChangeArrowheads="1"/>
          </p:cNvSpPr>
          <p:nvPr/>
        </p:nvSpPr>
        <p:spPr bwMode="auto">
          <a:xfrm>
            <a:off x="3340215" y="5735811"/>
            <a:ext cx="7280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1600" b="1" dirty="0">
                <a:solidFill>
                  <a:srgbClr val="000000"/>
                </a:solidFill>
                <a:latin typeface="標楷體" panose="03000509000000000000" pitchFamily="65" charset="-120"/>
                <a:ea typeface="標楷體" panose="03000509000000000000" pitchFamily="65" charset="-120"/>
              </a:rPr>
              <a:t>來源節錄自</a:t>
            </a:r>
            <a:r>
              <a:rPr lang="en-US" altLang="zh-TW" sz="1600" b="1" dirty="0">
                <a:solidFill>
                  <a:srgbClr val="000000"/>
                </a:solidFill>
                <a:latin typeface="標楷體" panose="03000509000000000000" pitchFamily="65" charset="-120"/>
                <a:ea typeface="標楷體" panose="03000509000000000000" pitchFamily="65" charset="-120"/>
              </a:rPr>
              <a:t>:</a:t>
            </a:r>
            <a:r>
              <a:rPr lang="en-US" altLang="zh-CN" sz="1600" b="1" dirty="0">
                <a:solidFill>
                  <a:srgbClr val="000000"/>
                </a:solidFill>
                <a:latin typeface="標楷體" panose="03000509000000000000" pitchFamily="65" charset="-120"/>
                <a:ea typeface="標楷體" panose="03000509000000000000" pitchFamily="65" charset="-120"/>
              </a:rPr>
              <a:t>《</a:t>
            </a:r>
            <a:r>
              <a:rPr lang="zh-TW" altLang="en-US" sz="1600" b="1" dirty="0">
                <a:solidFill>
                  <a:srgbClr val="000000"/>
                </a:solidFill>
                <a:latin typeface="標楷體" panose="03000509000000000000" pitchFamily="65" charset="-120"/>
                <a:ea typeface="標楷體" panose="03000509000000000000" pitchFamily="65" charset="-120"/>
              </a:rPr>
              <a:t>「一國兩制」</a:t>
            </a:r>
            <a:r>
              <a:rPr lang="zh-CN" altLang="en-US" sz="1600" b="1" dirty="0">
                <a:solidFill>
                  <a:srgbClr val="000000"/>
                </a:solidFill>
                <a:latin typeface="標楷體" panose="03000509000000000000" pitchFamily="65" charset="-120"/>
                <a:ea typeface="標楷體" panose="03000509000000000000" pitchFamily="65" charset="-120"/>
              </a:rPr>
              <a:t>在香港特別行政區的實踐</a:t>
            </a:r>
            <a:r>
              <a:rPr lang="en-US" altLang="zh-CN" sz="1600" b="1" dirty="0">
                <a:solidFill>
                  <a:srgbClr val="000000"/>
                </a:solidFill>
                <a:latin typeface="標楷體" panose="03000509000000000000" pitchFamily="65" charset="-120"/>
                <a:ea typeface="標楷體" panose="03000509000000000000" pitchFamily="65" charset="-120"/>
              </a:rPr>
              <a:t>》</a:t>
            </a:r>
            <a:r>
              <a:rPr lang="zh-CN" altLang="en-US" sz="1600" b="1" dirty="0">
                <a:solidFill>
                  <a:srgbClr val="000000"/>
                </a:solidFill>
                <a:latin typeface="標楷體" panose="03000509000000000000" pitchFamily="65" charset="-120"/>
                <a:ea typeface="標楷體" panose="03000509000000000000" pitchFamily="65" charset="-120"/>
              </a:rPr>
              <a:t>白皮書</a:t>
            </a:r>
            <a:r>
              <a:rPr lang="en-US" altLang="zh-CN" sz="1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http://www.scio.gov.cn/zfbps/ndhf/2014/Document/1373164/1373164.htm</a:t>
            </a:r>
            <a:endParaRPr lang="zh-HK" altLang="en-US" sz="1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47" name="标题 1"/>
          <p:cNvSpPr txBox="1">
            <a:spLocks noChangeArrowheads="1"/>
          </p:cNvSpPr>
          <p:nvPr/>
        </p:nvSpPr>
        <p:spPr bwMode="auto">
          <a:xfrm>
            <a:off x="1978487" y="575180"/>
            <a:ext cx="7908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4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4000" b="1" dirty="0">
                <a:solidFill>
                  <a:srgbClr val="000000"/>
                </a:solidFill>
                <a:latin typeface="標楷體" panose="03000509000000000000" pitchFamily="65" charset="-120"/>
                <a:ea typeface="標楷體" panose="03000509000000000000" pitchFamily="65" charset="-120"/>
                <a:sym typeface="+mn-ea"/>
              </a:rPr>
              <a:t>一國兩制</a:t>
            </a:r>
            <a:r>
              <a:rPr lang="zh-TW" altLang="en-US" sz="40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」的</a:t>
            </a:r>
            <a:r>
              <a:rPr lang="zh-CN" altLang="en-US" sz="4000" b="1" dirty="0">
                <a:solidFill>
                  <a:srgbClr val="000000"/>
                </a:solidFill>
                <a:latin typeface="標楷體" panose="03000509000000000000" pitchFamily="65" charset="-120"/>
                <a:ea typeface="標楷體" panose="03000509000000000000" pitchFamily="65" charset="-120"/>
                <a:sym typeface="+mn-ea"/>
              </a:rPr>
              <a:t>構想</a:t>
            </a:r>
            <a:endParaRPr lang="zh-CN" altLang="en-US" sz="4000" b="1"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2276475"/>
            <a:ext cx="2640012"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AutoShape 13"/>
          <p:cNvSpPr>
            <a:spLocks noChangeArrowheads="1"/>
          </p:cNvSpPr>
          <p:nvPr/>
        </p:nvSpPr>
        <p:spPr bwMode="gray">
          <a:xfrm>
            <a:off x="6049963" y="2925763"/>
            <a:ext cx="3155950" cy="2618826"/>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endParaRPr lang="zh-CN" altLang="en-US" sz="1800">
              <a:solidFill>
                <a:srgbClr val="000000"/>
              </a:solidFill>
              <a:latin typeface="Arial" panose="020B0604020202020204" pitchFamily="34" charset="0"/>
              <a:ea typeface="SimSun" panose="02010600030101010101" pitchFamily="2" charset="-122"/>
            </a:endParaRPr>
          </a:p>
        </p:txBody>
      </p:sp>
      <p:sp>
        <p:nvSpPr>
          <p:cNvPr id="73732" name="AutoShape 14"/>
          <p:cNvSpPr>
            <a:spLocks noChangeArrowheads="1"/>
          </p:cNvSpPr>
          <p:nvPr/>
        </p:nvSpPr>
        <p:spPr bwMode="ltGray">
          <a:xfrm>
            <a:off x="6019800" y="2144713"/>
            <a:ext cx="3155950" cy="625475"/>
          </a:xfrm>
          <a:prstGeom prst="roundRect">
            <a:avLst>
              <a:gd name="adj" fmla="val 16667"/>
            </a:avLst>
          </a:prstGeom>
          <a:solidFill>
            <a:schemeClr val="bg1">
              <a:lumMod val="95000"/>
            </a:schemeClr>
          </a:solidFill>
          <a:ln w="38100" algn="ctr">
            <a:solidFill>
              <a:srgbClr val="FFFFFF">
                <a:alpha val="70195"/>
              </a:srgbClr>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defTabSz="457200" eaLnBrk="1" hangingPunct="1">
              <a:spcBef>
                <a:spcPct val="0"/>
              </a:spcBef>
              <a:buFont typeface="Arial" panose="020B0604020202020204" pitchFamily="34" charset="0"/>
              <a:buNone/>
              <a:defRPr/>
            </a:pPr>
            <a:endParaRPr lang="zh-CN" altLang="en-US" sz="1800">
              <a:solidFill>
                <a:prstClr val="black"/>
              </a:solidFill>
              <a:latin typeface="Arial" panose="020B0604020202020204" pitchFamily="34" charset="0"/>
              <a:ea typeface="SimSun" panose="02010600030101010101" pitchFamily="2" charset="-122"/>
            </a:endParaRPr>
          </a:p>
        </p:txBody>
      </p:sp>
      <p:sp>
        <p:nvSpPr>
          <p:cNvPr id="73733" name="AutoShape 15"/>
          <p:cNvSpPr>
            <a:spLocks noChangeArrowheads="1"/>
          </p:cNvSpPr>
          <p:nvPr/>
        </p:nvSpPr>
        <p:spPr bwMode="ltGray">
          <a:xfrm>
            <a:off x="6665913" y="2616200"/>
            <a:ext cx="2225675" cy="150813"/>
          </a:xfrm>
          <a:prstGeom prst="roundRect">
            <a:avLst>
              <a:gd name="adj" fmla="val 28356"/>
            </a:avLst>
          </a:prstGeom>
          <a:solidFill>
            <a:schemeClr val="bg1">
              <a:lumMod val="95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defTabSz="457200" eaLnBrk="1" hangingPunct="1">
              <a:spcBef>
                <a:spcPct val="0"/>
              </a:spcBef>
              <a:buFont typeface="Arial" panose="020B0604020202020204" pitchFamily="34" charset="0"/>
              <a:buNone/>
              <a:defRPr/>
            </a:pPr>
            <a:endParaRPr lang="zh-CN" altLang="en-US" sz="1800">
              <a:solidFill>
                <a:prstClr val="black"/>
              </a:solidFill>
              <a:latin typeface="Arial" panose="020B0604020202020204" pitchFamily="34" charset="0"/>
              <a:ea typeface="SimSun" panose="02010600030101010101" pitchFamily="2" charset="-122"/>
            </a:endParaRPr>
          </a:p>
        </p:txBody>
      </p:sp>
      <p:sp>
        <p:nvSpPr>
          <p:cNvPr id="63494" name="Text Box 18"/>
          <p:cNvSpPr txBox="1">
            <a:spLocks noChangeArrowheads="1"/>
          </p:cNvSpPr>
          <p:nvPr/>
        </p:nvSpPr>
        <p:spPr bwMode="gray">
          <a:xfrm>
            <a:off x="6275388" y="3124200"/>
            <a:ext cx="28416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TW" altLang="en-US" sz="1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1800" b="1" dirty="0">
                <a:solidFill>
                  <a:srgbClr val="000000"/>
                </a:solidFill>
                <a:latin typeface="標楷體" panose="03000509000000000000" pitchFamily="65" charset="-120"/>
                <a:ea typeface="標楷體" panose="03000509000000000000" pitchFamily="65" charset="-120"/>
              </a:rPr>
              <a:t>國家在必要時得設立特別行政區。在特別行政區內實行的制度按照具體情況由全國人民代表大會以法律規定。</a:t>
            </a:r>
            <a:r>
              <a:rPr lang="zh-TW" altLang="en-US" sz="1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1800" b="1" dirty="0">
                <a:solidFill>
                  <a:srgbClr val="000000"/>
                </a:solidFill>
                <a:latin typeface="標楷體" panose="03000509000000000000" pitchFamily="65" charset="-120"/>
                <a:ea typeface="標楷體" panose="03000509000000000000" pitchFamily="65" charset="-120"/>
              </a:rPr>
              <a:t> </a:t>
            </a:r>
            <a:endParaRPr lang="en-US" altLang="zh-CN" sz="1800" b="1" dirty="0">
              <a:solidFill>
                <a:srgbClr val="000000"/>
              </a:solidFill>
              <a:latin typeface="標楷體" panose="03000509000000000000" pitchFamily="65" charset="-120"/>
              <a:ea typeface="標楷體" panose="03000509000000000000" pitchFamily="65" charset="-120"/>
            </a:endParaRPr>
          </a:p>
        </p:txBody>
      </p:sp>
      <p:sp>
        <p:nvSpPr>
          <p:cNvPr id="63495" name="文本框 7"/>
          <p:cNvSpPr txBox="1">
            <a:spLocks noChangeArrowheads="1"/>
          </p:cNvSpPr>
          <p:nvPr/>
        </p:nvSpPr>
        <p:spPr bwMode="auto">
          <a:xfrm>
            <a:off x="6592887" y="2249487"/>
            <a:ext cx="21447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100" b="1" dirty="0">
                <a:solidFill>
                  <a:srgbClr val="000000"/>
                </a:solidFill>
                <a:latin typeface="標楷體" panose="03000509000000000000" pitchFamily="65" charset="-120"/>
                <a:ea typeface="標楷體" panose="03000509000000000000" pitchFamily="65" charset="-120"/>
              </a:rPr>
              <a:t>憲法第</a:t>
            </a:r>
            <a:r>
              <a:rPr lang="zh-CN" altLang="en-US" sz="2100" b="1" dirty="0">
                <a:latin typeface="Times New Roman" panose="02020603050405020304" pitchFamily="18" charset="0"/>
                <a:ea typeface="標楷體" panose="03000509000000000000" pitchFamily="65" charset="-120"/>
                <a:cs typeface="Times New Roman" panose="02020603050405020304" pitchFamily="18" charset="0"/>
              </a:rPr>
              <a:t>三十一</a:t>
            </a:r>
            <a:r>
              <a:rPr lang="zh-CN" altLang="en-US" sz="2100" b="1" dirty="0">
                <a:solidFill>
                  <a:srgbClr val="000000"/>
                </a:solidFill>
                <a:latin typeface="標楷體" panose="03000509000000000000" pitchFamily="65" charset="-120"/>
                <a:ea typeface="標楷體" panose="03000509000000000000" pitchFamily="65" charset="-120"/>
              </a:rPr>
              <a:t>條</a:t>
            </a:r>
          </a:p>
        </p:txBody>
      </p:sp>
      <p:sp>
        <p:nvSpPr>
          <p:cNvPr id="63496" name="文本框 99"/>
          <p:cNvSpPr txBox="1">
            <a:spLocks noChangeArrowheads="1"/>
          </p:cNvSpPr>
          <p:nvPr/>
        </p:nvSpPr>
        <p:spPr bwMode="auto">
          <a:xfrm>
            <a:off x="2243138" y="619125"/>
            <a:ext cx="770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2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solidFill>
                  <a:srgbClr val="000000"/>
                </a:solidFill>
                <a:latin typeface="標楷體" panose="03000509000000000000" pitchFamily="65" charset="-120"/>
                <a:ea typeface="標楷體" panose="03000509000000000000" pitchFamily="65" charset="-120"/>
                <a:sym typeface="+mn-ea"/>
              </a:rPr>
              <a:t>一國兩制</a:t>
            </a:r>
            <a:r>
              <a:rPr lang="zh-TW" altLang="en-US" sz="2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solidFill>
                  <a:srgbClr val="000000"/>
                </a:solidFill>
                <a:latin typeface="標楷體" panose="03000509000000000000" pitchFamily="65" charset="-120"/>
                <a:ea typeface="標楷體" panose="03000509000000000000" pitchFamily="65" charset="-120"/>
              </a:rPr>
              <a:t>成為基本國策</a:t>
            </a:r>
          </a:p>
        </p:txBody>
      </p:sp>
      <p:sp>
        <p:nvSpPr>
          <p:cNvPr id="6349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4B5FDA65-40EC-43B1-9837-7A974F94E267}"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26</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3498" name="文本框 1"/>
          <p:cNvSpPr txBox="1">
            <a:spLocks noChangeArrowheads="1"/>
          </p:cNvSpPr>
          <p:nvPr/>
        </p:nvSpPr>
        <p:spPr bwMode="auto">
          <a:xfrm>
            <a:off x="2341563" y="1422400"/>
            <a:ext cx="8256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4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b="1" dirty="0">
                <a:solidFill>
                  <a:srgbClr val="000000"/>
                </a:solidFill>
                <a:latin typeface="標楷體" panose="03000509000000000000" pitchFamily="65" charset="-120"/>
                <a:ea typeface="標楷體" panose="03000509000000000000" pitchFamily="65" charset="-120"/>
                <a:sym typeface="+mn-ea"/>
              </a:rPr>
              <a:t>一國兩制</a:t>
            </a:r>
            <a:r>
              <a:rPr lang="zh-TW" altLang="en-US" sz="24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b="1" dirty="0">
                <a:solidFill>
                  <a:srgbClr val="000000"/>
                </a:solidFill>
                <a:latin typeface="標楷體" panose="03000509000000000000" pitchFamily="65" charset="-120"/>
                <a:ea typeface="標楷體" panose="03000509000000000000" pitchFamily="65" charset="-120"/>
              </a:rPr>
              <a:t>構想被</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憲法</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確認</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獲得</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憲法</a:t>
            </a:r>
            <a:r>
              <a:rPr lang="en-US" altLang="zh-CN" sz="2400" b="1" dirty="0">
                <a:solidFill>
                  <a:srgbClr val="000000"/>
                </a:solidFill>
                <a:latin typeface="標楷體" panose="03000509000000000000" pitchFamily="65" charset="-120"/>
                <a:ea typeface="標楷體" panose="03000509000000000000" pitchFamily="65" charset="-120"/>
              </a:rPr>
              <a:t>》</a:t>
            </a:r>
            <a:r>
              <a:rPr lang="zh-TW" altLang="en-US" sz="2400" b="1" dirty="0">
                <a:solidFill>
                  <a:srgbClr val="000000"/>
                </a:solidFill>
                <a:latin typeface="標楷體" panose="03000509000000000000" pitchFamily="65" charset="-120"/>
                <a:ea typeface="標楷體" panose="03000509000000000000" pitchFamily="65" charset="-120"/>
              </a:rPr>
              <a:t>上的依據。</a:t>
            </a:r>
            <a:endParaRPr lang="zh-CN" altLang="en-US" sz="2400" b="1"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endParaRPr lang="zh-CN" altLang="en-US" sz="2400" b="1"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標題 1"/>
          <p:cNvSpPr>
            <a:spLocks noGrp="1"/>
          </p:cNvSpPr>
          <p:nvPr>
            <p:ph type="ctrTitle"/>
          </p:nvPr>
        </p:nvSpPr>
        <p:spPr>
          <a:xfrm>
            <a:off x="2593975" y="392793"/>
            <a:ext cx="7058025" cy="817563"/>
          </a:xfrm>
        </p:spPr>
        <p:txBody>
          <a:bodyPr/>
          <a:lstStyle/>
          <a:p>
            <a:pPr>
              <a:spcBef>
                <a:spcPct val="0"/>
              </a:spcBef>
              <a:buSzTx/>
            </a:pP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是</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的依據</a:t>
            </a:r>
          </a:p>
        </p:txBody>
      </p:sp>
      <p:sp>
        <p:nvSpPr>
          <p:cNvPr id="65539" name="文字方塊 8"/>
          <p:cNvSpPr txBox="1">
            <a:spLocks noChangeArrowheads="1"/>
          </p:cNvSpPr>
          <p:nvPr/>
        </p:nvSpPr>
        <p:spPr bwMode="auto">
          <a:xfrm>
            <a:off x="2073100" y="3268201"/>
            <a:ext cx="8232775" cy="3046988"/>
          </a:xfrm>
          <a:prstGeom prst="rect">
            <a:avLst/>
          </a:prstGeom>
          <a:noFill/>
          <a:ln w="25400" cmpd="thickThin">
            <a:solidFill>
              <a:srgbClr val="7030A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1982</a:t>
            </a:r>
            <a:r>
              <a:rPr lang="zh-TW"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日第五屆全國人民代表大會第五次會議通過的八二憲法加入了</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第</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三十一</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條</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國家在必要時得設立特別行政區。在特別行政區內實行的制度按照具體情況由全國人民代表大會以法律規定。</a:t>
            </a:r>
          </a:p>
          <a:p>
            <a:pPr algn="just">
              <a:spcBef>
                <a:spcPct val="0"/>
              </a:spcBef>
              <a:buFont typeface="Arial" panose="020B0604020202020204" pitchFamily="34" charset="0"/>
              <a:buNone/>
            </a:pPr>
            <a:endPar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a:spcBef>
                <a:spcPct val="0"/>
              </a:spcBef>
              <a:buNone/>
            </a:pP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第</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三十一</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條</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為</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的制定提供了法律依據。香港特別行政區的憲制基礎，建基於國家</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和</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的</a:t>
            </a:r>
            <a:r>
              <a:rPr lang="zh-CN" altLang="en-US" sz="2400" b="1" dirty="0">
                <a:latin typeface="標楷體" panose="03000509000000000000" pitchFamily="65" charset="-120"/>
                <a:ea typeface="標楷體" panose="03000509000000000000" pitchFamily="65" charset="-120"/>
                <a:cs typeface="Times New Roman" panose="02020603050405020304" pitchFamily="18" charset="0"/>
              </a:rPr>
              <a:t>法律</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依據。</a:t>
            </a:r>
            <a:endParaRPr lang="zh-HK"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5540" name="文字方塊 4"/>
          <p:cNvSpPr txBox="1">
            <a:spLocks noChangeArrowheads="1"/>
          </p:cNvSpPr>
          <p:nvPr/>
        </p:nvSpPr>
        <p:spPr bwMode="auto">
          <a:xfrm>
            <a:off x="3023391" y="1639114"/>
            <a:ext cx="6199187" cy="1200329"/>
          </a:xfrm>
          <a:prstGeom prst="rect">
            <a:avLst/>
          </a:prstGeom>
          <a:noFill/>
          <a:ln w="25400" cmpd="thickThin">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en-US" altLang="zh-TW"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HK"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是國家的根本法，是治國安邦的總章程，具有最高的法律地位、法律權威、法律效力。</a:t>
            </a:r>
            <a:endParaRPr lang="zh-HK" altLang="en-US" sz="2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标题 1"/>
          <p:cNvSpPr>
            <a:spLocks noGrp="1" noChangeArrowheads="1"/>
          </p:cNvSpPr>
          <p:nvPr>
            <p:ph type="title"/>
          </p:nvPr>
        </p:nvSpPr>
        <p:spPr>
          <a:xfrm>
            <a:off x="2062163" y="1412875"/>
            <a:ext cx="8067675" cy="920750"/>
          </a:xfrm>
        </p:spPr>
        <p:txBody>
          <a:bodyPr/>
          <a:lstStyle/>
          <a:p>
            <a:r>
              <a:rPr lang="zh-TW" altLang="en-US" sz="2800" b="1" dirty="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latin typeface="標楷體" panose="03000509000000000000" pitchFamily="65" charset="-120"/>
                <a:ea typeface="標楷體" panose="03000509000000000000" pitchFamily="65" charset="-120"/>
                <a:sym typeface="+mn-ea"/>
              </a:rPr>
              <a:t>一國兩制</a:t>
            </a:r>
            <a:r>
              <a:rPr lang="zh-TW" altLang="en-US" sz="2800" b="1" dirty="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latin typeface="標楷體" panose="03000509000000000000" pitchFamily="65" charset="-120"/>
                <a:ea typeface="標楷體" panose="03000509000000000000" pitchFamily="65" charset="-120"/>
              </a:rPr>
              <a:t>成為基本國策</a:t>
            </a:r>
          </a:p>
        </p:txBody>
      </p:sp>
      <p:sp>
        <p:nvSpPr>
          <p:cNvPr id="67587" name="文本框 1"/>
          <p:cNvSpPr txBox="1">
            <a:spLocks noChangeArrowheads="1"/>
          </p:cNvSpPr>
          <p:nvPr/>
        </p:nvSpPr>
        <p:spPr bwMode="auto">
          <a:xfrm>
            <a:off x="2476500" y="2608263"/>
            <a:ext cx="7445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1984</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年</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第六屆全國人大二次會議通過的《政府工作報告》，首次闡述了</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mn-ea"/>
              </a:rPr>
              <a:t>一國兩制</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的方針</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這一方針成為基本國策。</a:t>
            </a:r>
          </a:p>
        </p:txBody>
      </p:sp>
      <p:sp>
        <p:nvSpPr>
          <p:cNvPr id="6758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F216D40-FD39-4A02-9126-27446525E28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28</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标题 1"/>
          <p:cNvSpPr txBox="1">
            <a:spLocks noChangeArrowheads="1"/>
          </p:cNvSpPr>
          <p:nvPr/>
        </p:nvSpPr>
        <p:spPr bwMode="auto">
          <a:xfrm>
            <a:off x="3078163" y="840769"/>
            <a:ext cx="57832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lnSpc>
                <a:spcPct val="90000"/>
              </a:lnSpc>
              <a:spcBef>
                <a:spcPct val="0"/>
              </a:spcBef>
              <a:buFont typeface="Arial" panose="020B0604020202020204" pitchFamily="34" charset="0"/>
              <a:buNone/>
            </a:pPr>
            <a:r>
              <a:rPr lang="zh-TW" altLang="en-US" b="1" dirty="0">
                <a:solidFill>
                  <a:srgbClr val="000000"/>
                </a:solidFill>
                <a:latin typeface="標楷體" panose="03000509000000000000" pitchFamily="65" charset="-120"/>
                <a:ea typeface="標楷體" panose="03000509000000000000" pitchFamily="65" charset="-120"/>
              </a:rPr>
              <a:t>香港順利回歸祖國</a:t>
            </a:r>
            <a:endParaRPr lang="zh-CN" altLang="en-US" dirty="0">
              <a:solidFill>
                <a:srgbClr val="FFFFFF"/>
              </a:solidFill>
              <a:latin typeface="標楷體" panose="03000509000000000000" pitchFamily="65" charset="-120"/>
              <a:ea typeface="標楷體" panose="03000509000000000000" pitchFamily="65" charset="-120"/>
              <a:cs typeface="SimSun" panose="02010600030101010101" pitchFamily="2" charset="-122"/>
            </a:endParaRPr>
          </a:p>
        </p:txBody>
      </p:sp>
      <p:sp>
        <p:nvSpPr>
          <p:cNvPr id="69635" name="内容占位符 2"/>
          <p:cNvSpPr>
            <a:spLocks noGrp="1" noChangeArrowheads="1"/>
          </p:cNvSpPr>
          <p:nvPr>
            <p:ph idx="4294967295"/>
          </p:nvPr>
        </p:nvSpPr>
        <p:spPr>
          <a:xfrm>
            <a:off x="2054225" y="1682346"/>
            <a:ext cx="7831137" cy="3605213"/>
          </a:xfrm>
        </p:spPr>
        <p:txBody>
          <a:bodyPr/>
          <a:lstStyle/>
          <a:p>
            <a:pPr eaLnBrk="1" hangingPunct="1">
              <a:lnSpc>
                <a:spcPct val="140000"/>
              </a:lnSpc>
            </a:pP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1982</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年9月22日</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英國首相戴卓爾夫人飛抵北京</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24</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2400" dirty="0">
                <a:latin typeface="標楷體" panose="03000509000000000000" pitchFamily="65" charset="-120"/>
                <a:ea typeface="標楷體" panose="03000509000000000000" pitchFamily="65" charset="-120"/>
                <a:cs typeface="楷体" panose="02010609060101010101" pitchFamily="49" charset="-122"/>
              </a:rPr>
              <a:t>與鄧小平就香港問題進行了會談</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拉開了中英雙方通過正式談判解決香港問題的序幕</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也定下了未來正式談判的基調和底線。</a:t>
            </a:r>
            <a:endParaRPr lang="en-US" altLang="zh-CN" sz="2400" dirty="0">
              <a:latin typeface="標楷體" panose="03000509000000000000" pitchFamily="65" charset="-120"/>
              <a:ea typeface="標楷體" panose="03000509000000000000" pitchFamily="65" charset="-120"/>
              <a:cs typeface="楷体" panose="02010609060101010101" pitchFamily="49" charset="-122"/>
            </a:endParaRPr>
          </a:p>
          <a:p>
            <a:pPr eaLnBrk="1" hangingPunct="1">
              <a:lnSpc>
                <a:spcPct val="140000"/>
              </a:lnSpc>
            </a:pPr>
            <a:endParaRPr lang="en-US" altLang="zh-CN" sz="2400" dirty="0">
              <a:latin typeface="標楷體" panose="03000509000000000000" pitchFamily="65" charset="-120"/>
              <a:ea typeface="標楷體" panose="03000509000000000000" pitchFamily="65" charset="-120"/>
              <a:cs typeface="楷体" panose="02010609060101010101" pitchFamily="49" charset="-122"/>
            </a:endParaRPr>
          </a:p>
          <a:p>
            <a:pPr eaLnBrk="1" hangingPunct="1">
              <a:lnSpc>
                <a:spcPct val="140000"/>
              </a:lnSpc>
            </a:pPr>
            <a:r>
              <a:rPr lang="zh-CN" altLang="en-US" sz="2400" dirty="0">
                <a:latin typeface="標楷體" panose="03000509000000000000" pitchFamily="65" charset="-120"/>
                <a:ea typeface="標楷體" panose="03000509000000000000" pitchFamily="65" charset="-120"/>
                <a:cs typeface="楷体" panose="02010609060101010101" pitchFamily="49" charset="-122"/>
              </a:rPr>
              <a:t>在會談中</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鄧小平就</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a:latin typeface="標楷體" panose="03000509000000000000" pitchFamily="65" charset="-120"/>
                <a:ea typeface="標楷體" panose="03000509000000000000" pitchFamily="65" charset="-120"/>
                <a:cs typeface="楷体" panose="02010609060101010101" pitchFamily="49" charset="-122"/>
              </a:rPr>
              <a:t>香港政權交接</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 </a:t>
            </a:r>
            <a:r>
              <a:rPr lang="zh-CN" altLang="en-US" sz="2400" dirty="0">
                <a:latin typeface="標楷體" panose="03000509000000000000" pitchFamily="65" charset="-120"/>
                <a:ea typeface="標楷體" panose="03000509000000000000" pitchFamily="65" charset="-120"/>
                <a:cs typeface="楷体" panose="02010609060101010101" pitchFamily="49" charset="-122"/>
              </a:rPr>
              <a:t>、</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a:latin typeface="標楷體" panose="03000509000000000000" pitchFamily="65" charset="-120"/>
                <a:ea typeface="標楷體" panose="03000509000000000000" pitchFamily="65" charset="-120"/>
                <a:cs typeface="楷体" panose="02010609060101010101" pitchFamily="49" charset="-122"/>
              </a:rPr>
              <a:t>後的香港管理</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a:latin typeface="標楷體" panose="03000509000000000000" pitchFamily="65" charset="-120"/>
                <a:ea typeface="標楷體" panose="03000509000000000000" pitchFamily="65" charset="-120"/>
                <a:cs typeface="楷体" panose="02010609060101010101" pitchFamily="49" charset="-122"/>
              </a:rPr>
              <a:t>前過渡期安排</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等三大議題進行了系統闡</a:t>
            </a:r>
            <a:r>
              <a:rPr lang="zh-TW" altLang="en-US" sz="2400" dirty="0">
                <a:latin typeface="標楷體" panose="03000509000000000000" pitchFamily="65" charset="-120"/>
                <a:ea typeface="標楷體" panose="03000509000000000000" pitchFamily="65" charset="-120"/>
                <a:cs typeface="楷体" panose="02010609060101010101" pitchFamily="49" charset="-122"/>
              </a:rPr>
              <a:t>述</a:t>
            </a:r>
            <a:r>
              <a:rPr lang="zh-CN" altLang="en-US" sz="2400" dirty="0">
                <a:latin typeface="標楷體" panose="03000509000000000000" pitchFamily="65" charset="-120"/>
                <a:ea typeface="標楷體" panose="03000509000000000000" pitchFamily="65" charset="-120"/>
                <a:cs typeface="楷体" panose="02010609060101010101" pitchFamily="49" charset="-122"/>
              </a:rPr>
              <a:t>。</a:t>
            </a:r>
          </a:p>
        </p:txBody>
      </p:sp>
      <p:sp>
        <p:nvSpPr>
          <p:cNvPr id="69636"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7BD491CE-2960-451A-9CAA-2047623C5712}"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29</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注意</a:t>
            </a:r>
            <a:endParaRPr lang="en-US" altLang="en-US" dirty="0">
              <a:latin typeface="標楷體" panose="03000509000000000000" pitchFamily="65" charset="-120"/>
              <a:ea typeface="標楷體" panose="03000509000000000000" pitchFamily="65" charset="-120"/>
            </a:endParaRPr>
          </a:p>
        </p:txBody>
      </p:sp>
      <p:sp>
        <p:nvSpPr>
          <p:cNvPr id="10243" name="Content Placeholder 2"/>
          <p:cNvSpPr>
            <a:spLocks noGrp="1"/>
          </p:cNvSpPr>
          <p:nvPr>
            <p:ph idx="1"/>
          </p:nvPr>
        </p:nvSpPr>
        <p:spPr>
          <a:xfrm>
            <a:off x="1779588" y="1600200"/>
            <a:ext cx="8650287" cy="4525963"/>
          </a:xfrm>
        </p:spPr>
        <p:txBody>
          <a:bodyPr/>
          <a:lstStyle/>
          <a:p>
            <a:pPr marL="0" indent="0">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本課題重點讓學生認識香港問題的由來與回歸歷程概略，學生應在基礎學習階段已經學習與此課題有關的歷史背景，所以教師可按學生的學習需要與認知程度作出適切教學安排。</a:t>
            </a:r>
            <a:endParaRPr lang="en-US" altLang="en-US" dirty="0">
              <a:latin typeface="標楷體" panose="03000509000000000000" pitchFamily="65" charset="-120"/>
              <a:ea typeface="標楷體" panose="03000509000000000000" pitchFamily="65" charset="-120"/>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FE9052F-AAE6-4763-8A6B-9CDDE25F3143}"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文本框 3"/>
          <p:cNvSpPr txBox="1">
            <a:spLocks noChangeArrowheads="1"/>
          </p:cNvSpPr>
          <p:nvPr/>
        </p:nvSpPr>
        <p:spPr bwMode="auto">
          <a:xfrm>
            <a:off x="3778250" y="643942"/>
            <a:ext cx="438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b="1" dirty="0">
                <a:latin typeface="標楷體" panose="03000509000000000000" pitchFamily="65" charset="-120"/>
                <a:ea typeface="標楷體" panose="03000509000000000000" pitchFamily="65" charset="-120"/>
              </a:rPr>
              <a:t>中英兩國領導人會面</a:t>
            </a:r>
            <a:endParaRPr lang="zh-CN" altLang="en-US" b="1" dirty="0">
              <a:latin typeface="標楷體" panose="03000509000000000000" pitchFamily="65" charset="-120"/>
              <a:ea typeface="標楷體" panose="03000509000000000000" pitchFamily="65" charset="-120"/>
              <a:sym typeface="+mn-ea"/>
            </a:endParaRPr>
          </a:p>
        </p:txBody>
      </p:sp>
      <p:sp>
        <p:nvSpPr>
          <p:cNvPr id="7065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7C1F8EE4-FA8A-41F7-ADCE-F349D3D95FDB}" type="slidenum">
              <a:rPr lang="zh-CN"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30</a:t>
            </a:fld>
            <a:endParaRPr lang="zh-CN" altLang="en-US" sz="1400" dirty="0">
              <a:solidFill>
                <a:srgbClr val="000000"/>
              </a:solidFill>
              <a:latin typeface="Arial" panose="020B0604020202020204" pitchFamily="34" charset="0"/>
              <a:ea typeface="SimSun" panose="02010600030101010101" pitchFamily="2" charset="-122"/>
            </a:endParaRPr>
          </a:p>
        </p:txBody>
      </p:sp>
      <p:sp>
        <p:nvSpPr>
          <p:cNvPr id="77840" name="矩形 4"/>
          <p:cNvSpPr>
            <a:spLocks noChangeArrowheads="1"/>
          </p:cNvSpPr>
          <p:nvPr/>
        </p:nvSpPr>
        <p:spPr bwMode="auto">
          <a:xfrm>
            <a:off x="418640" y="2004721"/>
            <a:ext cx="5461229" cy="287123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a:lnSpc>
                <a:spcPct val="150000"/>
              </a:lnSpc>
              <a:spcBef>
                <a:spcPct val="20000"/>
              </a:spcBef>
            </a:pPr>
            <a:r>
              <a:rPr lang="zh-TW" altLang="en-US" sz="2400" dirty="0">
                <a:solidFill>
                  <a:srgbClr val="000000"/>
                </a:solidFill>
                <a:latin typeface="標楷體" panose="03000509000000000000" pitchFamily="65" charset="-120"/>
                <a:ea typeface="標楷體" panose="03000509000000000000" pitchFamily="65" charset="-120"/>
              </a:rPr>
              <a:t>戴卓爾夫人</a:t>
            </a:r>
            <a:r>
              <a:rPr lang="zh-CN" altLang="en-US" sz="2400" dirty="0">
                <a:solidFill>
                  <a:srgbClr val="000000"/>
                </a:solidFill>
                <a:latin typeface="標楷體" panose="03000509000000000000" pitchFamily="65" charset="-120"/>
                <a:ea typeface="標楷體" panose="03000509000000000000" pitchFamily="65" charset="-120"/>
              </a:rPr>
              <a:t>提出所謂三</a:t>
            </a:r>
            <a:r>
              <a:rPr lang="zh-TW" altLang="en-US" sz="2400" dirty="0">
                <a:solidFill>
                  <a:srgbClr val="000000"/>
                </a:solidFill>
                <a:latin typeface="標楷體" panose="03000509000000000000" pitchFamily="65" charset="-120"/>
                <a:ea typeface="標楷體" panose="03000509000000000000" pitchFamily="65" charset="-120"/>
              </a:rPr>
              <a:t>條</a:t>
            </a:r>
            <a:r>
              <a:rPr lang="zh-CN" altLang="en-US" sz="2400" dirty="0">
                <a:solidFill>
                  <a:srgbClr val="000000"/>
                </a:solidFill>
                <a:latin typeface="標楷體" panose="03000509000000000000" pitchFamily="65" charset="-120"/>
                <a:ea typeface="標楷體" panose="03000509000000000000" pitchFamily="65" charset="-120"/>
              </a:rPr>
              <a:t>條約「有效論」</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任何修訂應以三個條約為根據；香港的信心和繁榮依賴英國的管理</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否則可能導致災難性後果。</a:t>
            </a:r>
            <a:endParaRPr lang="en-US" altLang="zh-CN" sz="2400" dirty="0">
              <a:solidFill>
                <a:srgbClr val="000000"/>
              </a:solidFill>
              <a:latin typeface="標楷體" panose="03000509000000000000" pitchFamily="65" charset="-120"/>
              <a:ea typeface="標楷體" panose="03000509000000000000" pitchFamily="65" charset="-120"/>
            </a:endParaRPr>
          </a:p>
          <a:p>
            <a:pPr algn="just" eaLnBrk="1">
              <a:lnSpc>
                <a:spcPct val="150000"/>
              </a:lnSpc>
              <a:spcBef>
                <a:spcPct val="20000"/>
              </a:spcBef>
            </a:pPr>
            <a:r>
              <a:rPr lang="zh-CN" altLang="en-US" sz="2400" dirty="0">
                <a:solidFill>
                  <a:srgbClr val="000000"/>
                </a:solidFill>
                <a:latin typeface="標楷體" panose="03000509000000000000" pitchFamily="65" charset="-120"/>
                <a:ea typeface="標楷體" panose="03000509000000000000" pitchFamily="65" charset="-120"/>
              </a:rPr>
              <a:t>對此，鄧小平給予有力駁斥。</a:t>
            </a:r>
          </a:p>
        </p:txBody>
      </p:sp>
      <p:grpSp>
        <p:nvGrpSpPr>
          <p:cNvPr id="70663" name="群組 8"/>
          <p:cNvGrpSpPr>
            <a:grpSpLocks/>
          </p:cNvGrpSpPr>
          <p:nvPr/>
        </p:nvGrpSpPr>
        <p:grpSpPr bwMode="auto">
          <a:xfrm>
            <a:off x="6466681" y="2004721"/>
            <a:ext cx="4541837" cy="3575050"/>
            <a:chOff x="5956245" y="1763407"/>
            <a:chExt cx="4038642" cy="3214201"/>
          </a:xfrm>
        </p:grpSpPr>
        <p:sp>
          <p:nvSpPr>
            <p:cNvPr id="70667" name="文字方塊 2"/>
            <p:cNvSpPr txBox="1">
              <a:spLocks noChangeArrowheads="1"/>
            </p:cNvSpPr>
            <p:nvPr/>
          </p:nvSpPr>
          <p:spPr bwMode="auto">
            <a:xfrm>
              <a:off x="6223450" y="4451853"/>
              <a:ext cx="3272182" cy="5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zh-HK"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鄧小平在</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1982</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9</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24</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a:t>
              </a:r>
              <a:r>
                <a:rPr lang="zh-HK"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會見英國首相戴卓爾夫人</a:t>
              </a:r>
              <a:endParaRPr lang="en-US" altLang="zh-TW"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pic>
          <p:nvPicPr>
            <p:cNvPr id="70668"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6245" y="1763407"/>
              <a:ext cx="4038642" cy="260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矩形 3"/>
          <p:cNvSpPr>
            <a:spLocks noChangeArrowheads="1"/>
          </p:cNvSpPr>
          <p:nvPr/>
        </p:nvSpPr>
        <p:spPr bwMode="auto">
          <a:xfrm>
            <a:off x="1819275" y="290513"/>
            <a:ext cx="9037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 typeface="Arial" panose="020B0604020202020204" pitchFamily="34" charset="0"/>
              <a:buNone/>
            </a:pPr>
            <a:r>
              <a:rPr lang="zh-CN" altLang="en-US" sz="3600" b="1" dirty="0">
                <a:solidFill>
                  <a:srgbClr val="000000"/>
                </a:solidFill>
                <a:latin typeface="標楷體" panose="03000509000000000000" pitchFamily="65" charset="-120"/>
                <a:ea typeface="標楷體" panose="03000509000000000000" pitchFamily="65" charset="-120"/>
              </a:rPr>
              <a:t>鄧小平從三個方面闡述中國政府的基本立場</a:t>
            </a:r>
            <a:endParaRPr lang="zh-CN" altLang="en-US" sz="3600" b="1" dirty="0">
              <a:solidFill>
                <a:srgbClr val="FF0000"/>
              </a:solidFill>
              <a:latin typeface="標楷體" panose="03000509000000000000" pitchFamily="65" charset="-120"/>
              <a:ea typeface="標楷體" panose="03000509000000000000" pitchFamily="65" charset="-120"/>
            </a:endParaRPr>
          </a:p>
        </p:txBody>
      </p:sp>
      <p:sp>
        <p:nvSpPr>
          <p:cNvPr id="22" name="MH_SubTitle_1"/>
          <p:cNvSpPr/>
          <p:nvPr>
            <p:custDataLst>
              <p:tags r:id="rId1"/>
            </p:custDataLst>
          </p:nvPr>
        </p:nvSpPr>
        <p:spPr>
          <a:xfrm>
            <a:off x="2370138" y="1379538"/>
            <a:ext cx="7397750" cy="911225"/>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spcBef>
                <a:spcPct val="0"/>
              </a:spcBef>
              <a:buFontTx/>
              <a:buNone/>
            </a:pPr>
            <a:r>
              <a:rPr lang="zh-CN" altLang="en-US" sz="2400" dirty="0">
                <a:solidFill>
                  <a:srgbClr val="1C1C1C"/>
                </a:solidFill>
                <a:latin typeface="標楷體" panose="03000509000000000000" pitchFamily="65" charset="-120"/>
                <a:ea typeface="標楷體" panose="03000509000000000000" pitchFamily="65" charset="-120"/>
              </a:rPr>
              <a:t>主權問題不是一個可以討論的問題。</a:t>
            </a:r>
            <a:r>
              <a:rPr lang="zh-CN" altLang="en-US"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400" dirty="0">
                <a:solidFill>
                  <a:srgbClr val="1C1C1C"/>
                </a:solidFill>
                <a:latin typeface="標楷體" panose="03000509000000000000" pitchFamily="65" charset="-120"/>
                <a:ea typeface="標楷體" panose="03000509000000000000" pitchFamily="65" charset="-120"/>
              </a:rPr>
              <a:t>年中國將收回香港</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不僅是新界</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而且包括香港島、九龍。</a:t>
            </a:r>
          </a:p>
        </p:txBody>
      </p:sp>
      <p:sp>
        <p:nvSpPr>
          <p:cNvPr id="25" name="MH_SubTitle_2"/>
          <p:cNvSpPr/>
          <p:nvPr>
            <p:custDataLst>
              <p:tags r:id="rId2"/>
            </p:custDataLst>
          </p:nvPr>
        </p:nvSpPr>
        <p:spPr>
          <a:xfrm>
            <a:off x="2370138" y="2559050"/>
            <a:ext cx="7397750" cy="800100"/>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spcBef>
                <a:spcPct val="0"/>
              </a:spcBef>
              <a:buFontTx/>
              <a:buNone/>
            </a:pPr>
            <a:r>
              <a:rPr lang="en-US" altLang="zh-CN" sz="2400" dirty="0" err="1">
                <a:solidFill>
                  <a:srgbClr val="1C1C1C"/>
                </a:solidFill>
                <a:latin typeface="DFKai-SB" panose="03000509000000000000" pitchFamily="65" charset="-120"/>
                <a:ea typeface="DFKai-SB" panose="03000509000000000000" pitchFamily="65" charset="-120"/>
              </a:rPr>
              <a:t>我們在宣</a:t>
            </a:r>
            <a:r>
              <a:rPr lang="zh-TW" altLang="en-US" sz="2400" dirty="0">
                <a:solidFill>
                  <a:srgbClr val="1C1C1C"/>
                </a:solidFill>
                <a:latin typeface="DFKai-SB" panose="03000509000000000000" pitchFamily="65" charset="-120"/>
                <a:ea typeface="DFKai-SB" panose="03000509000000000000" pitchFamily="65" charset="-120"/>
              </a:rPr>
              <a:t>布</a:t>
            </a:r>
            <a:r>
              <a:rPr lang="en-US" altLang="zh-CN" sz="2400" dirty="0">
                <a:solidFill>
                  <a:srgbClr val="1C1C1C"/>
                </a:solidFill>
                <a:latin typeface="DFKai-SB" panose="03000509000000000000" pitchFamily="65" charset="-120"/>
                <a:ea typeface="DFKai-SB" panose="03000509000000000000" pitchFamily="65" charset="-120"/>
                <a:cs typeface="Times New Roman" panose="02020603050405020304" pitchFamily="18" charset="0"/>
              </a:rPr>
              <a:t>1997</a:t>
            </a:r>
            <a:r>
              <a:rPr lang="en-US" altLang="zh-CN" sz="2400" dirty="0">
                <a:solidFill>
                  <a:srgbClr val="1C1C1C"/>
                </a:solidFill>
                <a:latin typeface="DFKai-SB" panose="03000509000000000000" pitchFamily="65" charset="-120"/>
                <a:ea typeface="DFKai-SB" panose="03000509000000000000" pitchFamily="65" charset="-120"/>
              </a:rPr>
              <a:t>年收回香港的同時</a:t>
            </a:r>
            <a:r>
              <a:rPr lang="zh-TW" altLang="en-US" sz="2400" dirty="0">
                <a:solidFill>
                  <a:srgbClr val="000000"/>
                </a:solidFill>
                <a:latin typeface="DFKai-SB" panose="03000509000000000000" pitchFamily="65" charset="-120"/>
                <a:ea typeface="DFKai-SB" panose="03000509000000000000" pitchFamily="65" charset="-120"/>
              </a:rPr>
              <a:t>，</a:t>
            </a:r>
            <a:r>
              <a:rPr lang="en-US" altLang="zh-CN" sz="2400" dirty="0" err="1">
                <a:solidFill>
                  <a:srgbClr val="1C1C1C"/>
                </a:solidFill>
                <a:latin typeface="DFKai-SB" panose="03000509000000000000" pitchFamily="65" charset="-120"/>
                <a:ea typeface="DFKai-SB" panose="03000509000000000000" pitchFamily="65" charset="-120"/>
              </a:rPr>
              <a:t>還要宣</a:t>
            </a:r>
            <a:r>
              <a:rPr lang="zh-TW" altLang="en-US" sz="2400" dirty="0">
                <a:solidFill>
                  <a:srgbClr val="1C1C1C"/>
                </a:solidFill>
                <a:latin typeface="DFKai-SB" panose="03000509000000000000" pitchFamily="65" charset="-120"/>
                <a:ea typeface="DFKai-SB" panose="03000509000000000000" pitchFamily="65" charset="-120"/>
              </a:rPr>
              <a:t>布</a:t>
            </a:r>
            <a:r>
              <a:rPr lang="en-US" altLang="zh-CN" sz="2400" dirty="0">
                <a:solidFill>
                  <a:srgbClr val="1C1C1C"/>
                </a:solidFill>
                <a:latin typeface="DFKai-SB" panose="03000509000000000000" pitchFamily="65" charset="-120"/>
                <a:ea typeface="DFKai-SB" panose="03000509000000000000" pitchFamily="65" charset="-120"/>
              </a:rPr>
              <a:t>1997年後香港所實行的制度和政策</a:t>
            </a:r>
            <a:r>
              <a:rPr lang="zh-TW" altLang="en-US" sz="2400" dirty="0">
                <a:solidFill>
                  <a:srgbClr val="000000"/>
                </a:solidFill>
                <a:latin typeface="DFKai-SB" panose="03000509000000000000" pitchFamily="65" charset="-120"/>
                <a:ea typeface="DFKai-SB" panose="03000509000000000000" pitchFamily="65" charset="-120"/>
              </a:rPr>
              <a:t>，</a:t>
            </a:r>
            <a:r>
              <a:rPr lang="zh-CN" altLang="en-US" sz="2400" dirty="0">
                <a:solidFill>
                  <a:srgbClr val="1C1C1C"/>
                </a:solidFill>
                <a:latin typeface="DFKai-SB" panose="03000509000000000000" pitchFamily="65" charset="-120"/>
                <a:ea typeface="DFKai-SB" panose="03000509000000000000" pitchFamily="65" charset="-120"/>
              </a:rPr>
              <a:t>以繼續保持香港繁榮。</a:t>
            </a:r>
          </a:p>
        </p:txBody>
      </p:sp>
      <p:sp>
        <p:nvSpPr>
          <p:cNvPr id="28" name="MH_SubTitle_3"/>
          <p:cNvSpPr/>
          <p:nvPr>
            <p:custDataLst>
              <p:tags r:id="rId3"/>
            </p:custDataLst>
          </p:nvPr>
        </p:nvSpPr>
        <p:spPr>
          <a:xfrm>
            <a:off x="2370138" y="3640138"/>
            <a:ext cx="7397750" cy="1528762"/>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spcBef>
                <a:spcPct val="0"/>
              </a:spcBef>
              <a:buFontTx/>
              <a:buNone/>
            </a:pPr>
            <a:r>
              <a:rPr lang="zh-CN" altLang="en-US" sz="2400" dirty="0">
                <a:solidFill>
                  <a:srgbClr val="1C1C1C"/>
                </a:solidFill>
                <a:latin typeface="標楷體" panose="03000509000000000000" pitchFamily="65" charset="-120"/>
                <a:ea typeface="標楷體" panose="03000509000000000000" pitchFamily="65" charset="-120"/>
              </a:rPr>
              <a:t>兩國政府要妥善商談如何使香港從現在到</a:t>
            </a:r>
            <a:r>
              <a:rPr lang="en-US" altLang="zh-CN"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dirty="0">
                <a:solidFill>
                  <a:srgbClr val="1C1C1C"/>
                </a:solidFill>
                <a:latin typeface="標楷體" panose="03000509000000000000" pitchFamily="65" charset="-120"/>
                <a:ea typeface="標楷體" panose="03000509000000000000" pitchFamily="65" charset="-120"/>
              </a:rPr>
              <a:t>的</a:t>
            </a:r>
            <a:r>
              <a:rPr lang="en-US" altLang="zh-CN" sz="2400" dirty="0">
                <a:solidFill>
                  <a:srgbClr val="1C1C1C"/>
                </a:solidFill>
                <a:latin typeface="Times New Roman" panose="02020603050405020304" pitchFamily="18" charset="0"/>
                <a:ea typeface="標楷體" panose="03000509000000000000" pitchFamily="65" charset="-120"/>
              </a:rPr>
              <a:t>15</a:t>
            </a:r>
            <a:r>
              <a:rPr lang="zh-CN" altLang="en-US" sz="2400" dirty="0">
                <a:solidFill>
                  <a:srgbClr val="1C1C1C"/>
                </a:solidFill>
                <a:latin typeface="Times New Roman" panose="02020603050405020304" pitchFamily="18" charset="0"/>
                <a:ea typeface="標楷體" panose="03000509000000000000" pitchFamily="65" charset="-120"/>
              </a:rPr>
              <a:t>年</a:t>
            </a:r>
            <a:r>
              <a:rPr lang="zh-CN" altLang="en-US" sz="2400" dirty="0">
                <a:solidFill>
                  <a:srgbClr val="1C1C1C"/>
                </a:solidFill>
                <a:latin typeface="標楷體" panose="03000509000000000000" pitchFamily="65" charset="-120"/>
                <a:ea typeface="標楷體" panose="03000509000000000000" pitchFamily="65" charset="-120"/>
              </a:rPr>
              <a:t>中不出現大的波動。如果在過渡時期內香港發生嚴重的波動</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中國政府將被迫不得不對收回的時間和方式另作考慮。</a:t>
            </a:r>
          </a:p>
        </p:txBody>
      </p:sp>
      <p:sp>
        <p:nvSpPr>
          <p:cNvPr id="78862" name="矩形 4"/>
          <p:cNvSpPr>
            <a:spLocks noChangeArrowheads="1"/>
          </p:cNvSpPr>
          <p:nvPr/>
        </p:nvSpPr>
        <p:spPr bwMode="auto">
          <a:xfrm>
            <a:off x="2370138" y="5407025"/>
            <a:ext cx="7397750" cy="1200150"/>
          </a:xfrm>
          <a:prstGeom prst="rect">
            <a:avLst/>
          </a:prstGeom>
          <a:solidFill>
            <a:schemeClr val="tx2">
              <a:lumMod val="20000"/>
              <a:lumOff val="80000"/>
            </a:schemeClr>
          </a:solidFill>
          <a:ln>
            <a:solidFill>
              <a:schemeClr val="bg1"/>
            </a:solid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2400" dirty="0">
                <a:solidFill>
                  <a:srgbClr val="000000"/>
                </a:solidFill>
                <a:latin typeface="標楷體" panose="03000509000000000000" pitchFamily="65" charset="-120"/>
                <a:ea typeface="標楷體" panose="03000509000000000000" pitchFamily="65" charset="-120"/>
              </a:rPr>
              <a:t>最後</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鄧小平建議達成一個協議</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即雙方同意通過外交途徑開始進行香港問題的磋商。前提是</a:t>
            </a:r>
            <a:r>
              <a:rPr lang="en-US" altLang="zh-CN" sz="2400" dirty="0">
                <a:solidFill>
                  <a:srgbClr val="000000"/>
                </a:solidFill>
                <a:latin typeface="標楷體" panose="03000509000000000000" pitchFamily="65" charset="-120"/>
                <a:ea typeface="標楷體" panose="03000509000000000000" pitchFamily="65" charset="-120"/>
              </a:rPr>
              <a:t>1997</a:t>
            </a:r>
            <a:r>
              <a:rPr lang="zh-CN" altLang="en-US" sz="2400" dirty="0">
                <a:solidFill>
                  <a:srgbClr val="000000"/>
                </a:solidFill>
                <a:latin typeface="標楷體" panose="03000509000000000000" pitchFamily="65" charset="-120"/>
                <a:ea typeface="標楷體" panose="03000509000000000000" pitchFamily="65" charset="-120"/>
              </a:rPr>
              <a:t>年中國收回香港。</a:t>
            </a:r>
            <a:endParaRPr lang="zh-CN" altLang="en-US" sz="1800" dirty="0">
              <a:solidFill>
                <a:srgbClr val="000000"/>
              </a:solidFill>
              <a:latin typeface="標楷體" panose="03000509000000000000" pitchFamily="65" charset="-120"/>
              <a:ea typeface="標楷體" panose="03000509000000000000" pitchFamily="65" charset="-120"/>
            </a:endParaRPr>
          </a:p>
        </p:txBody>
      </p:sp>
      <p:sp>
        <p:nvSpPr>
          <p:cNvPr id="72711"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DA50ADE9-BFA0-46F4-8A3C-4EB5E76FCBEF}"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31</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388630" y="2895859"/>
            <a:ext cx="8944089" cy="3785652"/>
          </a:xfrm>
          <a:prstGeom prst="rect">
            <a:avLst/>
          </a:prstGeom>
          <a:noFill/>
          <a:ln w="635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50000"/>
              </a:lnSpc>
              <a:spcBef>
                <a:spcPct val="0"/>
              </a:spcBef>
              <a:buFontTx/>
              <a:buNone/>
            </a:pPr>
            <a:r>
              <a:rPr lang="zh-CN" altLang="en-US" sz="2000" dirty="0">
                <a:solidFill>
                  <a:srgbClr val="000000"/>
                </a:solidFill>
                <a:latin typeface="標楷體" panose="03000509000000000000" pitchFamily="65" charset="-120"/>
                <a:ea typeface="標楷體" panose="03000509000000000000" pitchFamily="65" charset="-120"/>
              </a:rPr>
              <a:t>    一、中華人民共和國政府聲明：收回香港地區（</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包括香港島、九龍和「新界」，以下稱香港）是全中國人民的共同願望，中華人民共和國政府決定</a:t>
            </a:r>
            <a:r>
              <a:rPr lang="zh-CN" altLang="en-US" sz="2000" dirty="0">
                <a:latin typeface="DFKai-SB" panose="03000509000000000000" pitchFamily="65" charset="-120"/>
                <a:ea typeface="DFKai-SB" panose="03000509000000000000" pitchFamily="65" charset="-120"/>
                <a:cs typeface="Times New Roman" panose="02020603050405020304" pitchFamily="18" charset="0"/>
              </a:rPr>
              <a:t>於</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日對香港恢復行使主權。</a:t>
            </a:r>
          </a:p>
          <a:p>
            <a:pPr>
              <a:lnSpc>
                <a:spcPct val="150000"/>
              </a:lnSpc>
              <a:spcBef>
                <a:spcPct val="0"/>
              </a:spcBef>
              <a:buFontTx/>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二、聯合王國政府聲明：聯合王國政府</a:t>
            </a:r>
            <a:r>
              <a:rPr lang="zh-CN" altLang="en-US" sz="2000" dirty="0">
                <a:latin typeface="DFKai-SB" panose="03000509000000000000" pitchFamily="65" charset="-120"/>
                <a:ea typeface="DFKai-SB" panose="03000509000000000000" pitchFamily="65" charset="-120"/>
                <a:cs typeface="Times New Roman" panose="02020603050405020304" pitchFamily="18" charset="0"/>
              </a:rPr>
              <a:t>於</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日將香港交還給中華人民共和國。</a:t>
            </a:r>
          </a:p>
          <a:p>
            <a:pPr>
              <a:lnSpc>
                <a:spcPct val="150000"/>
              </a:lnSpc>
              <a:spcBef>
                <a:spcPct val="0"/>
              </a:spcBef>
              <a:buFontTx/>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三、中華人民共和國政府聲明，中華人民共和國對香港的基本方針政策如下：</a:t>
            </a:r>
            <a:endPar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spcBef>
                <a:spcPct val="0"/>
              </a:spcBef>
              <a:buFontTx/>
              <a:buNone/>
            </a:pPr>
            <a:r>
              <a:rPr lang="en-US" altLang="zh-CN" sz="2000" dirty="0">
                <a:solidFill>
                  <a:srgbClr val="000000"/>
                </a:solidFill>
                <a:latin typeface="標楷體" panose="03000509000000000000" pitchFamily="65" charset="-120"/>
                <a:ea typeface="標楷體" panose="03000509000000000000" pitchFamily="65" charset="-120"/>
              </a:rPr>
              <a:t>    ……</a:t>
            </a:r>
          </a:p>
        </p:txBody>
      </p:sp>
      <p:sp>
        <p:nvSpPr>
          <p:cNvPr id="67587" name="矩形 1"/>
          <p:cNvSpPr>
            <a:spLocks noChangeArrowheads="1"/>
          </p:cNvSpPr>
          <p:nvPr/>
        </p:nvSpPr>
        <p:spPr bwMode="auto">
          <a:xfrm>
            <a:off x="2689081" y="299432"/>
            <a:ext cx="607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en-US" altLang="zh-CN"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rPr>
              <a:t>中英聯合聲明</a:t>
            </a:r>
            <a:r>
              <a:rPr lang="en-US" altLang="zh-CN"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rPr>
              <a:t>的簽署</a:t>
            </a:r>
            <a:endParaRPr lang="zh-CN" altLang="en-US" sz="2800" b="1" dirty="0">
              <a:solidFill>
                <a:srgbClr val="FF0000"/>
              </a:solidFill>
              <a:latin typeface="標楷體" panose="03000509000000000000" pitchFamily="65" charset="-120"/>
              <a:ea typeface="標楷體" panose="03000509000000000000" pitchFamily="65" charset="-120"/>
            </a:endParaRPr>
          </a:p>
        </p:txBody>
      </p:sp>
      <p:sp>
        <p:nvSpPr>
          <p:cNvPr id="67588" name="文本框 4"/>
          <p:cNvSpPr txBox="1">
            <a:spLocks noChangeArrowheads="1"/>
          </p:cNvSpPr>
          <p:nvPr/>
        </p:nvSpPr>
        <p:spPr bwMode="auto">
          <a:xfrm>
            <a:off x="880513" y="2382808"/>
            <a:ext cx="10191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中華人民共和國政府和大不列顛及北愛爾蘭聯合王國政府關</a:t>
            </a:r>
            <a:r>
              <a:rPr lang="zh-CN" altLang="en-US" sz="2000" dirty="0">
                <a:latin typeface="標楷體" panose="03000509000000000000" pitchFamily="65" charset="-120"/>
                <a:ea typeface="標楷體" panose="03000509000000000000" pitchFamily="65" charset="-120"/>
              </a:rPr>
              <a:t>於</a:t>
            </a:r>
            <a:r>
              <a:rPr lang="zh-TW" altLang="en-US" sz="2000" dirty="0">
                <a:latin typeface="標楷體" panose="03000509000000000000" pitchFamily="65" charset="-120"/>
                <a:ea typeface="標楷體" panose="03000509000000000000" pitchFamily="65" charset="-120"/>
              </a:rPr>
              <a:t>香港問題的聯合聲明</a:t>
            </a:r>
            <a:r>
              <a:rPr lang="en-US" altLang="zh-TW" sz="2000" dirty="0">
                <a:latin typeface="標楷體" panose="03000509000000000000" pitchFamily="65" charset="-120"/>
                <a:ea typeface="標楷體" panose="03000509000000000000" pitchFamily="65" charset="-120"/>
              </a:rPr>
              <a:t>》</a:t>
            </a:r>
            <a:endParaRPr lang="zh-CN" altLang="en-US" sz="2000" dirty="0">
              <a:latin typeface="標楷體" panose="03000509000000000000" pitchFamily="65" charset="-120"/>
              <a:ea typeface="標楷體" panose="03000509000000000000" pitchFamily="65" charset="-120"/>
            </a:endParaRPr>
          </a:p>
        </p:txBody>
      </p:sp>
      <p:sp>
        <p:nvSpPr>
          <p:cNvPr id="67589" name="灯片编号占位符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953813-2E99-4122-A892-94AE64C42814}" type="slidenum">
              <a:rPr lang="en-US" altLang="en-US" sz="1200">
                <a:solidFill>
                  <a:srgbClr val="898989"/>
                </a:solidFill>
                <a:ea typeface="SimSun" panose="02010600030101010101" pitchFamily="2" charset="-122"/>
              </a:rPr>
              <a:pPr/>
              <a:t>32</a:t>
            </a:fld>
            <a:endParaRPr lang="en-US" altLang="en-US" sz="1200" dirty="0">
              <a:solidFill>
                <a:srgbClr val="898989"/>
              </a:solidFill>
              <a:ea typeface="SimSun" panose="02010600030101010101" pitchFamily="2" charset="-122"/>
            </a:endParaRPr>
          </a:p>
        </p:txBody>
      </p:sp>
      <p:sp>
        <p:nvSpPr>
          <p:cNvPr id="67590" name="文字方塊 2"/>
          <p:cNvSpPr txBox="1">
            <a:spLocks noChangeArrowheads="1"/>
          </p:cNvSpPr>
          <p:nvPr/>
        </p:nvSpPr>
        <p:spPr bwMode="auto">
          <a:xfrm>
            <a:off x="6745145" y="6066390"/>
            <a:ext cx="3457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600" dirty="0">
                <a:latin typeface="標楷體" panose="03000509000000000000" pitchFamily="65" charset="-120"/>
                <a:ea typeface="標楷體" panose="03000509000000000000" pitchFamily="65" charset="-120"/>
              </a:rPr>
              <a:t>中英聯合聲明的原文詳見：</a:t>
            </a:r>
            <a:endParaRPr lang="en-US" altLang="zh-TW" sz="1600" dirty="0">
              <a:latin typeface="標楷體" panose="03000509000000000000" pitchFamily="65" charset="-120"/>
              <a:ea typeface="標楷體" panose="03000509000000000000" pitchFamily="65" charset="-120"/>
            </a:endParaRPr>
          </a:p>
          <a:p>
            <a:pPr>
              <a:spcBef>
                <a:spcPct val="0"/>
              </a:spcBef>
              <a:buFontTx/>
              <a:buNone/>
            </a:pPr>
            <a:r>
              <a:rPr lang="en-US" altLang="zh-TW" sz="1400" dirty="0">
                <a:latin typeface="Times New Roman" panose="02020603050405020304" pitchFamily="18" charset="0"/>
                <a:ea typeface="新細明體" panose="02020500000000000000" pitchFamily="18" charset="-120"/>
                <a:cs typeface="Times New Roman" panose="02020603050405020304" pitchFamily="18" charset="0"/>
                <a:hlinkClick r:id="rId2"/>
              </a:rPr>
              <a:t>https://www.cmab.gov.hk/tc/issues/jd2.htm</a:t>
            </a:r>
            <a:endParaRPr lang="en-US" altLang="zh-TW" sz="1400" dirty="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7591" name="矩形 4"/>
          <p:cNvSpPr>
            <a:spLocks noChangeArrowheads="1"/>
          </p:cNvSpPr>
          <p:nvPr/>
        </p:nvSpPr>
        <p:spPr bwMode="auto">
          <a:xfrm>
            <a:off x="990341" y="1069538"/>
            <a:ext cx="9501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None/>
            </a:pPr>
            <a:r>
              <a:rPr lang="zh-CN" altLang="en-US" sz="2400" dirty="0">
                <a:latin typeface="標楷體" panose="03000509000000000000" pitchFamily="65" charset="-120"/>
                <a:ea typeface="標楷體" panose="03000509000000000000" pitchFamily="65" charset="-120"/>
                <a:cs typeface="楷体" panose="02010609060101010101" pitchFamily="49" charset="-122"/>
              </a:rPr>
              <a:t>經過</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22輪談判</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1984年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12</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月1</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中英兩國政府</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在人民大會堂舉行</a:t>
            </a:r>
            <a:r>
              <a:rPr lang="zh-CN" altLang="zh-CN"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中英</a:t>
            </a:r>
            <a:r>
              <a:rPr lang="zh-CN" altLang="zh-CN" sz="2400" dirty="0">
                <a:latin typeface="Times New Roman" panose="02020603050405020304" pitchFamily="18" charset="0"/>
                <a:ea typeface="標楷體" panose="03000509000000000000" pitchFamily="65" charset="-120"/>
                <a:cs typeface="Times New Roman" panose="02020603050405020304" pitchFamily="18" charset="0"/>
              </a:rPr>
              <a:t>聯合聲明》</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的正式簽字儀式。</a:t>
            </a:r>
            <a:endParaRPr lang="zh-CN"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1227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128" y="1747347"/>
            <a:ext cx="6195744" cy="30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矩形 3"/>
          <p:cNvSpPr>
            <a:spLocks noChangeArrowheads="1"/>
          </p:cNvSpPr>
          <p:nvPr/>
        </p:nvSpPr>
        <p:spPr bwMode="auto">
          <a:xfrm>
            <a:off x="2717532" y="4934123"/>
            <a:ext cx="6951662" cy="15335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30000"/>
              </a:lnSpc>
              <a:spcBef>
                <a:spcPct val="0"/>
              </a:spcBef>
              <a:buFontTx/>
              <a:buNone/>
            </a:pP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全國人大六屆三次會議經過審議</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批准中英兩國政府簽署的關</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於</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香港問題的</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中英</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聯合聲明</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p:txBody>
      </p:sp>
      <p:sp>
        <p:nvSpPr>
          <p:cNvPr id="74756" name="矩形 1"/>
          <p:cNvSpPr>
            <a:spLocks noChangeArrowheads="1"/>
          </p:cNvSpPr>
          <p:nvPr/>
        </p:nvSpPr>
        <p:spPr bwMode="auto">
          <a:xfrm>
            <a:off x="3063875" y="730250"/>
            <a:ext cx="5556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CN" sz="2800" b="1" dirty="0">
                <a:solidFill>
                  <a:srgbClr val="000000"/>
                </a:solidFill>
                <a:latin typeface="標楷體" panose="03000509000000000000" pitchFamily="65" charset="-120"/>
                <a:ea typeface="標楷體" panose="03000509000000000000" pitchFamily="65" charset="-120"/>
              </a:rPr>
              <a:t>  </a:t>
            </a:r>
            <a:r>
              <a:rPr lang="zh-CN" altLang="en-US" sz="4000" b="1" dirty="0">
                <a:solidFill>
                  <a:srgbClr val="000000"/>
                </a:solidFill>
                <a:latin typeface="標楷體" panose="03000509000000000000" pitchFamily="65" charset="-120"/>
                <a:ea typeface="標楷體" panose="03000509000000000000" pitchFamily="65" charset="-120"/>
              </a:rPr>
              <a:t>全國人大審議通過</a:t>
            </a:r>
          </a:p>
        </p:txBody>
      </p:sp>
      <p:sp>
        <p:nvSpPr>
          <p:cNvPr id="74757"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4D12A901-B76B-4339-8D1D-D08984B6B67C}"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33</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矩形 3"/>
          <p:cNvSpPr>
            <a:spLocks noChangeArrowheads="1"/>
          </p:cNvSpPr>
          <p:nvPr/>
        </p:nvSpPr>
        <p:spPr bwMode="auto">
          <a:xfrm>
            <a:off x="4184390" y="174475"/>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b="1" dirty="0">
                <a:latin typeface="標楷體" panose="03000509000000000000" pitchFamily="65" charset="-120"/>
                <a:ea typeface="標楷體" panose="03000509000000000000" pitchFamily="65" charset="-120"/>
              </a:rPr>
              <a:t>處理香港過渡期的事務</a:t>
            </a:r>
          </a:p>
        </p:txBody>
      </p:sp>
      <p:sp>
        <p:nvSpPr>
          <p:cNvPr id="19" name="任意多边形 112"/>
          <p:cNvSpPr/>
          <p:nvPr/>
        </p:nvSpPr>
        <p:spPr>
          <a:xfrm>
            <a:off x="2317746" y="3707461"/>
            <a:ext cx="8021643" cy="469614"/>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ysClr val="window" lastClr="FFFFFF">
              <a:lumMod val="75000"/>
              <a:alpha val="50000"/>
            </a:sysClr>
          </a:solidFill>
          <a:ln w="25400" cap="flat" cmpd="sng" algn="ctr">
            <a:noFill/>
            <a:prstDash val="solid"/>
          </a:ln>
          <a:effectLst>
            <a:innerShdw blurRad="63500" dist="50800" dir="13500000">
              <a:prstClr val="black">
                <a:alpha val="50000"/>
              </a:prstClr>
            </a:innerShdw>
          </a:effectLst>
        </p:spPr>
        <p:txBody>
          <a:bodyPr lIns="64817" tIns="32409" rIns="64817" bIns="32409" anchor="ctr"/>
          <a:lstStyle>
            <a:lvl1pPr defTabSz="1150938">
              <a:defRPr>
                <a:solidFill>
                  <a:schemeClr val="tx1"/>
                </a:solidFill>
                <a:latin typeface="Arial" panose="020B0604020202020204" pitchFamily="34" charset="0"/>
                <a:ea typeface="SimSun" panose="02010600030101010101" pitchFamily="2" charset="-122"/>
              </a:defRPr>
            </a:lvl1pPr>
            <a:lvl2pPr marL="742950" indent="-285750" defTabSz="1150938">
              <a:defRPr>
                <a:solidFill>
                  <a:schemeClr val="tx1"/>
                </a:solidFill>
                <a:latin typeface="Arial" panose="020B0604020202020204" pitchFamily="34" charset="0"/>
                <a:ea typeface="SimSun" panose="02010600030101010101" pitchFamily="2" charset="-122"/>
              </a:defRPr>
            </a:lvl2pPr>
            <a:lvl3pPr marL="1143000" indent="-228600" defTabSz="1150938">
              <a:defRPr>
                <a:solidFill>
                  <a:schemeClr val="tx1"/>
                </a:solidFill>
                <a:latin typeface="Arial" panose="020B0604020202020204" pitchFamily="34" charset="0"/>
                <a:ea typeface="SimSun" panose="02010600030101010101" pitchFamily="2" charset="-122"/>
              </a:defRPr>
            </a:lvl3pPr>
            <a:lvl4pPr marL="1600200" indent="-228600" defTabSz="1150938">
              <a:defRPr>
                <a:solidFill>
                  <a:schemeClr val="tx1"/>
                </a:solidFill>
                <a:latin typeface="Arial" panose="020B0604020202020204" pitchFamily="34" charset="0"/>
                <a:ea typeface="SimSun" panose="02010600030101010101" pitchFamily="2" charset="-122"/>
              </a:defRPr>
            </a:lvl4pPr>
            <a:lvl5pPr marL="2057400" indent="-228600" defTabSz="1150938">
              <a:defRPr>
                <a:solidFill>
                  <a:schemeClr val="tx1"/>
                </a:solidFill>
                <a:latin typeface="Arial" panose="020B0604020202020204" pitchFamily="34" charset="0"/>
                <a:ea typeface="SimSun" panose="02010600030101010101" pitchFamily="2" charset="-122"/>
              </a:defRPr>
            </a:lvl5pPr>
            <a:lvl6pPr marL="25146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defRPr/>
            </a:pPr>
            <a:endParaRPr lang="zh-CN" altLang="en-US" sz="1725">
              <a:solidFill>
                <a:srgbClr val="FFFFFF"/>
              </a:solidFill>
              <a:latin typeface="Microsoft YaHei" panose="020B0503020204020204" pitchFamily="34" charset="-122"/>
              <a:ea typeface="Microsoft YaHei" panose="020B0503020204020204" pitchFamily="34" charset="-122"/>
              <a:cs typeface="等线" pitchFamily="2" charset="-122"/>
              <a:sym typeface="+mn-lt"/>
            </a:endParaRPr>
          </a:p>
        </p:txBody>
      </p:sp>
      <p:grpSp>
        <p:nvGrpSpPr>
          <p:cNvPr id="75782" name="组合 19"/>
          <p:cNvGrpSpPr>
            <a:grpSpLocks/>
          </p:cNvGrpSpPr>
          <p:nvPr/>
        </p:nvGrpSpPr>
        <p:grpSpPr bwMode="auto">
          <a:xfrm>
            <a:off x="4729163" y="3668713"/>
            <a:ext cx="622300" cy="620712"/>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24" name="椭圆 2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22" name="椭圆 21"/>
            <p:cNvSpPr/>
            <p:nvPr/>
          </p:nvSpPr>
          <p:spPr>
            <a:xfrm>
              <a:off x="4483177" y="2680639"/>
              <a:ext cx="1535084" cy="1535638"/>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grpSp>
        <p:nvGrpSpPr>
          <p:cNvPr id="75783" name="组合 24"/>
          <p:cNvGrpSpPr>
            <a:grpSpLocks/>
          </p:cNvGrpSpPr>
          <p:nvPr/>
        </p:nvGrpSpPr>
        <p:grpSpPr bwMode="auto">
          <a:xfrm>
            <a:off x="8234363" y="3697288"/>
            <a:ext cx="642937" cy="642937"/>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7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29" name="椭圆 2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27" name="椭圆 26"/>
            <p:cNvSpPr/>
            <p:nvPr/>
          </p:nvSpPr>
          <p:spPr>
            <a:xfrm>
              <a:off x="4466846" y="2664303"/>
              <a:ext cx="1567743" cy="1568310"/>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grpSp>
        <p:nvGrpSpPr>
          <p:cNvPr id="75784" name="组合 29"/>
          <p:cNvGrpSpPr>
            <a:grpSpLocks/>
          </p:cNvGrpSpPr>
          <p:nvPr/>
        </p:nvGrpSpPr>
        <p:grpSpPr bwMode="auto">
          <a:xfrm>
            <a:off x="6456363" y="3697288"/>
            <a:ext cx="644525" cy="642937"/>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34" name="椭圆 3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32" name="椭圆 31"/>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w="25400" cap="flat" cmpd="sng" algn="ctr">
              <a:gradFill>
                <a:gsLst>
                  <a:gs pos="0">
                    <a:srgbClr val="163B67"/>
                  </a:gs>
                  <a:gs pos="100000">
                    <a:srgbClr val="0C2A4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cxnSp>
        <p:nvCxnSpPr>
          <p:cNvPr id="75785" name="直接连接符 34"/>
          <p:cNvCxnSpPr>
            <a:cxnSpLocks/>
          </p:cNvCxnSpPr>
          <p:nvPr/>
        </p:nvCxnSpPr>
        <p:spPr bwMode="auto">
          <a:xfrm flipV="1">
            <a:off x="3233738" y="3284538"/>
            <a:ext cx="0" cy="214312"/>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6" name="直接连接符 35"/>
          <p:cNvCxnSpPr>
            <a:cxnSpLocks/>
          </p:cNvCxnSpPr>
          <p:nvPr/>
        </p:nvCxnSpPr>
        <p:spPr bwMode="auto">
          <a:xfrm flipV="1">
            <a:off x="6799263" y="3335338"/>
            <a:ext cx="0" cy="215900"/>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7" name="直接连接符 36"/>
          <p:cNvCxnSpPr>
            <a:cxnSpLocks/>
          </p:cNvCxnSpPr>
          <p:nvPr/>
        </p:nvCxnSpPr>
        <p:spPr bwMode="auto">
          <a:xfrm>
            <a:off x="5008563" y="4400550"/>
            <a:ext cx="0" cy="217488"/>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8" name="直接连接符 37"/>
          <p:cNvCxnSpPr>
            <a:cxnSpLocks/>
          </p:cNvCxnSpPr>
          <p:nvPr/>
        </p:nvCxnSpPr>
        <p:spPr bwMode="auto">
          <a:xfrm>
            <a:off x="8580438" y="4400550"/>
            <a:ext cx="0" cy="217488"/>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sp>
        <p:nvSpPr>
          <p:cNvPr id="75789" name="文本框 38"/>
          <p:cNvSpPr txBox="1">
            <a:spLocks noChangeArrowheads="1"/>
          </p:cNvSpPr>
          <p:nvPr/>
        </p:nvSpPr>
        <p:spPr bwMode="auto">
          <a:xfrm>
            <a:off x="1582074" y="1477050"/>
            <a:ext cx="3619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spcBef>
                <a:spcPct val="0"/>
              </a:spcBef>
              <a:buFontTx/>
              <a:buNone/>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1984</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年</a:t>
            </a:r>
            <a:r>
              <a:rPr lang="zh-TW" altLang="en-US" sz="1800" dirty="0">
                <a:latin typeface="標楷體" panose="03000509000000000000" pitchFamily="65" charset="-120"/>
                <a:ea typeface="標楷體" panose="03000509000000000000" pitchFamily="65" charset="-120"/>
                <a:cs typeface="SimSun" panose="02010600030101010101" pitchFamily="2" charset="-122"/>
              </a:rPr>
              <a:t>中英聯合聲明的簽署，標誌著香港進入回歸祖國前的過渡期。在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dirty="0">
                <a:latin typeface="標楷體" panose="03000509000000000000" pitchFamily="65" charset="-120"/>
                <a:ea typeface="標楷體" panose="03000509000000000000" pitchFamily="65" charset="-120"/>
                <a:cs typeface="SimSun" panose="02010600030101010101" pitchFamily="2" charset="-122"/>
              </a:rPr>
              <a:t>年的過渡期內，中國政府堅定不移地遵循「一國兩制」方針政策，有條不紊地推進對香港恢復行使主權的各項準備工作。</a:t>
            </a:r>
            <a:endParaRPr lang="zh-CN" altLang="en-US" sz="1800" dirty="0">
              <a:latin typeface="Arial" panose="020B0604020202020204" pitchFamily="34" charset="0"/>
              <a:ea typeface="標楷體" panose="03000509000000000000" pitchFamily="65" charset="-120"/>
              <a:cs typeface="SimSun" panose="02010600030101010101" pitchFamily="2" charset="-122"/>
            </a:endParaRPr>
          </a:p>
        </p:txBody>
      </p:sp>
      <p:sp>
        <p:nvSpPr>
          <p:cNvPr id="75790" name="文本框 39"/>
          <p:cNvSpPr txBox="1">
            <a:spLocks noChangeArrowheads="1"/>
          </p:cNvSpPr>
          <p:nvPr/>
        </p:nvSpPr>
        <p:spPr bwMode="auto">
          <a:xfrm>
            <a:off x="3767138" y="4622800"/>
            <a:ext cx="229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1990年4月4日</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香港基本法頒</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布</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後</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中國政府著手籌備成立香港特別行政區的工作。</a:t>
            </a:r>
            <a:endParaRPr lang="zh-CN" altLang="en-US" sz="1800" dirty="0">
              <a:solidFill>
                <a:srgbClr val="FF0000"/>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5791" name="文本框 40"/>
          <p:cNvSpPr txBox="1">
            <a:spLocks noChangeArrowheads="1"/>
          </p:cNvSpPr>
          <p:nvPr/>
        </p:nvSpPr>
        <p:spPr bwMode="auto">
          <a:xfrm>
            <a:off x="5732463" y="2195513"/>
            <a:ext cx="3144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1993年7月</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全國人大常委會設立香港特別行政區籌備委員會預備工作委員會（預委會）。</a:t>
            </a:r>
            <a:endParaRPr lang="zh-CN" altLang="en-US" sz="1800" dirty="0">
              <a:solidFill>
                <a:srgbClr val="FF0000"/>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5792" name="文本框 41"/>
          <p:cNvSpPr txBox="1">
            <a:spLocks noChangeArrowheads="1"/>
          </p:cNvSpPr>
          <p:nvPr/>
        </p:nvSpPr>
        <p:spPr bwMode="auto">
          <a:xfrm>
            <a:off x="6881813" y="4589463"/>
            <a:ext cx="34575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1996年1月</a:t>
            </a:r>
            <a:r>
              <a:rPr lang="zh-TW"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全國人民代表大會香港特別行政區籌備委員會（籌委會）成立。</a:t>
            </a:r>
            <a:r>
              <a:rPr lang="zh-CN" altLang="en-US" sz="1800" dirty="0">
                <a:latin typeface="標楷體" panose="03000509000000000000" pitchFamily="65" charset="-120"/>
                <a:ea typeface="標楷體" panose="03000509000000000000" pitchFamily="65" charset="-120"/>
                <a:cs typeface="SimSun" panose="02010600030101010101" pitchFamily="2" charset="-122"/>
              </a:rPr>
              <a:t>預委會和籌委會為香港平穩過渡和政權順利交接做了大量工作。</a:t>
            </a:r>
          </a:p>
        </p:txBody>
      </p:sp>
      <p:grpSp>
        <p:nvGrpSpPr>
          <p:cNvPr id="75793" name="组合 42"/>
          <p:cNvGrpSpPr>
            <a:grpSpLocks/>
          </p:cNvGrpSpPr>
          <p:nvPr/>
        </p:nvGrpSpPr>
        <p:grpSpPr bwMode="auto">
          <a:xfrm>
            <a:off x="2922588" y="3697288"/>
            <a:ext cx="644525" cy="642937"/>
            <a:chOff x="4345444" y="2542859"/>
            <a:chExt cx="1810550" cy="1811205"/>
          </a:xfrm>
        </p:grpSpPr>
        <p:grpSp>
          <p:nvGrpSpPr>
            <p:cNvPr id="44"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6" name="同心圆 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47" name="椭圆 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45" name="椭圆 44"/>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w="25400" cap="flat" cmpd="sng" algn="ctr">
              <a:gradFill>
                <a:gsLst>
                  <a:gs pos="0">
                    <a:srgbClr val="163B67"/>
                  </a:gs>
                  <a:gs pos="100000">
                    <a:srgbClr val="0C2A4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sp>
        <p:nvSpPr>
          <p:cNvPr id="75794"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557213" indent="-214313">
              <a:defRPr>
                <a:solidFill>
                  <a:schemeClr val="tx1"/>
                </a:solidFill>
                <a:latin typeface="Calibri" panose="020F0502020204030204" pitchFamily="34" charset="0"/>
                <a:ea typeface="新細明體" panose="02020500000000000000" pitchFamily="18" charset="-120"/>
              </a:defRPr>
            </a:lvl2pPr>
            <a:lvl3pPr marL="857250" indent="-171450">
              <a:defRPr>
                <a:solidFill>
                  <a:schemeClr val="tx1"/>
                </a:solidFill>
                <a:latin typeface="Calibri" panose="020F0502020204030204" pitchFamily="34" charset="0"/>
                <a:ea typeface="新細明體" panose="02020500000000000000" pitchFamily="18" charset="-120"/>
              </a:defRPr>
            </a:lvl3pPr>
            <a:lvl4pPr marL="1200150" indent="-171450">
              <a:defRPr>
                <a:solidFill>
                  <a:schemeClr val="tx1"/>
                </a:solidFill>
                <a:latin typeface="Calibri" panose="020F0502020204030204" pitchFamily="34" charset="0"/>
                <a:ea typeface="新細明體" panose="02020500000000000000" pitchFamily="18" charset="-120"/>
              </a:defRPr>
            </a:lvl4pPr>
            <a:lvl5pPr marL="1543050" indent="-171450">
              <a:defRPr>
                <a:solidFill>
                  <a:schemeClr val="tx1"/>
                </a:solidFill>
                <a:latin typeface="Calibri" panose="020F0502020204030204" pitchFamily="34" charset="0"/>
                <a:ea typeface="新細明體" panose="02020500000000000000" pitchFamily="18" charset="-120"/>
              </a:defRPr>
            </a:lvl5pPr>
            <a:lvl6pPr marL="20002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4574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9146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3718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4EE630D-5F01-4BA0-A2B0-3ACA01FCDC2F}" type="slidenum">
              <a:rPr lang="en-US" altLang="en-US" smtClean="0">
                <a:solidFill>
                  <a:srgbClr val="898989"/>
                </a:solidFill>
                <a:latin typeface="Arial" panose="020B0604020202020204" pitchFamily="34" charset="0"/>
                <a:ea typeface="SimSun" panose="02010600030101010101" pitchFamily="2" charset="-122"/>
              </a:rPr>
              <a:pPr fontAlgn="base">
                <a:spcBef>
                  <a:spcPct val="0"/>
                </a:spcBef>
                <a:spcAft>
                  <a:spcPct val="0"/>
                </a:spcAft>
              </a:pPr>
              <a:t>34</a:t>
            </a:fld>
            <a:endParaRPr lang="en-US" altLang="en-US"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矩形 1"/>
          <p:cNvSpPr>
            <a:spLocks noChangeArrowheads="1"/>
          </p:cNvSpPr>
          <p:nvPr/>
        </p:nvSpPr>
        <p:spPr bwMode="auto">
          <a:xfrm>
            <a:off x="1477963" y="1133476"/>
            <a:ext cx="9595716"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30000"/>
              </a:lnSpc>
              <a:spcBef>
                <a:spcPct val="0"/>
              </a:spcBef>
              <a:buFont typeface="Arial" panose="020B0604020202020204" pitchFamily="34" charset="0"/>
              <a:buNone/>
            </a:pPr>
            <a:r>
              <a:rPr lang="zh-CN" altLang="en-US" sz="2400" dirty="0">
                <a:solidFill>
                  <a:srgbClr val="000000"/>
                </a:solidFill>
                <a:latin typeface="標楷體" panose="03000509000000000000" pitchFamily="65" charset="-120"/>
                <a:ea typeface="標楷體" panose="03000509000000000000" pitchFamily="65" charset="-120"/>
              </a:rPr>
              <a:t>根據</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憲法</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起草和制定</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基本法</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，完成</a:t>
            </a:r>
            <a:r>
              <a:rPr lang="zh-TW"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solidFill>
                  <a:srgbClr val="000000"/>
                </a:solidFill>
                <a:latin typeface="標楷體" panose="03000509000000000000" pitchFamily="65" charset="-120"/>
                <a:ea typeface="標楷體" panose="03000509000000000000" pitchFamily="65" charset="-120"/>
              </a:rPr>
              <a:t>一國兩制</a:t>
            </a:r>
            <a:r>
              <a:rPr lang="zh-TW"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solidFill>
                  <a:srgbClr val="000000"/>
                </a:solidFill>
                <a:latin typeface="標楷體" panose="03000509000000000000" pitchFamily="65" charset="-120"/>
                <a:ea typeface="標楷體" panose="03000509000000000000" pitchFamily="65" charset="-120"/>
              </a:rPr>
              <a:t>方針的制度化、法律化。</a:t>
            </a:r>
          </a:p>
        </p:txBody>
      </p:sp>
      <p:sp>
        <p:nvSpPr>
          <p:cNvPr id="76803" name="矩形 1"/>
          <p:cNvSpPr>
            <a:spLocks noChangeArrowheads="1"/>
          </p:cNvSpPr>
          <p:nvPr/>
        </p:nvSpPr>
        <p:spPr bwMode="auto">
          <a:xfrm>
            <a:off x="2557463" y="266126"/>
            <a:ext cx="6372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CN" b="1" dirty="0">
                <a:solidFill>
                  <a:srgbClr val="000000"/>
                </a:solidFill>
                <a:latin typeface="標楷體" panose="03000509000000000000" pitchFamily="65" charset="-120"/>
                <a:ea typeface="標楷體" panose="03000509000000000000" pitchFamily="65" charset="-120"/>
              </a:rPr>
              <a:t>《</a:t>
            </a:r>
            <a:r>
              <a:rPr lang="zh-CN" altLang="en-US" b="1" dirty="0">
                <a:solidFill>
                  <a:srgbClr val="000000"/>
                </a:solidFill>
                <a:latin typeface="標楷體" panose="03000509000000000000" pitchFamily="65" charset="-120"/>
                <a:ea typeface="標楷體" panose="03000509000000000000" pitchFamily="65" charset="-120"/>
              </a:rPr>
              <a:t>基本法</a:t>
            </a:r>
            <a:r>
              <a:rPr lang="en-US" altLang="zh-CN" b="1" dirty="0">
                <a:solidFill>
                  <a:srgbClr val="000000"/>
                </a:solidFill>
                <a:latin typeface="標楷體" panose="03000509000000000000" pitchFamily="65" charset="-120"/>
                <a:ea typeface="標楷體" panose="03000509000000000000" pitchFamily="65" charset="-120"/>
              </a:rPr>
              <a:t>》</a:t>
            </a:r>
            <a:r>
              <a:rPr lang="zh-CN" altLang="en-US" b="1" dirty="0">
                <a:solidFill>
                  <a:srgbClr val="000000"/>
                </a:solidFill>
                <a:latin typeface="標楷體" panose="03000509000000000000" pitchFamily="65" charset="-120"/>
                <a:ea typeface="標楷體" panose="03000509000000000000" pitchFamily="65" charset="-120"/>
              </a:rPr>
              <a:t>的制定</a:t>
            </a:r>
            <a:endParaRPr lang="zh-CN" altLang="en-US" b="1" dirty="0">
              <a:solidFill>
                <a:srgbClr val="FF0000"/>
              </a:solidFill>
              <a:latin typeface="標楷體" panose="03000509000000000000" pitchFamily="65" charset="-120"/>
              <a:ea typeface="標楷體" panose="03000509000000000000" pitchFamily="65" charset="-120"/>
            </a:endParaRPr>
          </a:p>
        </p:txBody>
      </p:sp>
      <p:sp>
        <p:nvSpPr>
          <p:cNvPr id="76804" name="内容占位符 5"/>
          <p:cNvSpPr txBox="1">
            <a:spLocks noChangeArrowheads="1"/>
          </p:cNvSpPr>
          <p:nvPr/>
        </p:nvSpPr>
        <p:spPr bwMode="auto">
          <a:xfrm>
            <a:off x="5390429" y="2037894"/>
            <a:ext cx="5683250" cy="424731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50000"/>
              </a:lnSpc>
              <a:spcBef>
                <a:spcPct val="0"/>
              </a:spcBef>
              <a:buFont typeface="Arial" panose="020B0604020202020204" pitchFamily="34" charset="0"/>
              <a:buNone/>
            </a:pPr>
            <a:r>
              <a:rPr lang="en-US"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    </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我們的</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一國兩制</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能不能夠真正成功</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要體現在香港特別行政區基本法裡面。這個基本法還要為澳門、</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台灣</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作出一個範例。所以</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這個基本法很重要。世界</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歷史</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上還沒有這樣一個法</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這是一個新的事物</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endParaRPr lang="en-US"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endParaRPr>
          </a:p>
          <a:p>
            <a:pPr eaLnBrk="1">
              <a:lnSpc>
                <a:spcPct val="150000"/>
              </a:lnSpc>
              <a:spcBef>
                <a:spcPct val="0"/>
              </a:spcBef>
              <a:buFont typeface="Arial" panose="020B0604020202020204" pitchFamily="34" charset="0"/>
              <a:buNone/>
            </a:pPr>
            <a:r>
              <a:rPr lang="zh-TW"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來源</a:t>
            </a:r>
            <a:r>
              <a:rPr lang="en-US" altLang="zh-TW"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en-US" altLang="zh-CN"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鄧小平</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文選</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第三卷，人民出版社</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1993</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年版，第</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215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頁。</a:t>
            </a:r>
          </a:p>
        </p:txBody>
      </p:sp>
      <p:pic>
        <p:nvPicPr>
          <p:cNvPr id="76805" name="内容占位符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854" y="2422160"/>
            <a:ext cx="35131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矩形 1"/>
          <p:cNvSpPr>
            <a:spLocks noChangeArrowheads="1"/>
          </p:cNvSpPr>
          <p:nvPr/>
        </p:nvSpPr>
        <p:spPr bwMode="auto">
          <a:xfrm>
            <a:off x="1599854" y="525124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 typeface="Arial" panose="020B0604020202020204" pitchFamily="34" charset="0"/>
              <a:buNone/>
            </a:pP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1987</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16</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鄧小平接見</a:t>
            </a:r>
            <a:r>
              <a:rPr lang="en-US"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a:p>
            <a:pPr>
              <a:spcBef>
                <a:spcPct val="0"/>
              </a:spcBef>
              <a:buFont typeface="Arial" panose="020B0604020202020204" pitchFamily="34" charset="0"/>
              <a:buNone/>
            </a:pP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起草委員會委員</a:t>
            </a:r>
            <a:endParaRPr lang="zh-CN" altLang="en-US"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76807"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29C399FF-3DC5-4A0A-B27F-283C346DDD87}"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35</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7" name="Straight Arrow Connector 48"/>
          <p:cNvCxnSpPr/>
          <p:nvPr/>
        </p:nvCxnSpPr>
        <p:spPr>
          <a:xfrm>
            <a:off x="1528632" y="1854807"/>
            <a:ext cx="8385175" cy="0"/>
          </a:xfrm>
          <a:prstGeom prst="straightConnector1">
            <a:avLst/>
          </a:prstGeom>
          <a:noFill/>
          <a:ln w="114300" cap="flat" cmpd="sng" algn="ctr">
            <a:solidFill>
              <a:srgbClr val="FFFFFF">
                <a:lumMod val="75000"/>
              </a:srgbClr>
            </a:solidFill>
            <a:prstDash val="solid"/>
            <a:miter lim="800000"/>
            <a:tailEnd type="triangle"/>
          </a:ln>
          <a:effectLst>
            <a:outerShdw blurRad="177800" dist="203200" dir="2700000" algn="ctr" rotWithShape="0">
              <a:srgbClr val="000000">
                <a:alpha val="43137"/>
              </a:srgbClr>
            </a:outerShdw>
          </a:effectLst>
        </p:spPr>
      </p:cxnSp>
      <p:sp>
        <p:nvSpPr>
          <p:cNvPr id="78851" name="文本框 1"/>
          <p:cNvSpPr txBox="1">
            <a:spLocks noChangeArrowheads="1"/>
          </p:cNvSpPr>
          <p:nvPr/>
        </p:nvSpPr>
        <p:spPr bwMode="auto">
          <a:xfrm>
            <a:off x="1253212" y="512418"/>
            <a:ext cx="4448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CN" altLang="en-US" sz="2800" b="1" dirty="0">
                <a:solidFill>
                  <a:srgbClr val="000000"/>
                </a:solidFill>
                <a:latin typeface="標楷體" panose="03000509000000000000" pitchFamily="65" charset="-120"/>
                <a:ea typeface="標楷體" panose="03000509000000000000" pitchFamily="65" charset="-120"/>
              </a:rPr>
              <a:t>《基本法》的起草過程 </a:t>
            </a:r>
            <a:endParaRPr lang="zh-CN" altLang="en-US" sz="2800" b="1" dirty="0">
              <a:solidFill>
                <a:srgbClr val="FF0000"/>
              </a:solidFill>
              <a:latin typeface="標楷體" panose="03000509000000000000" pitchFamily="65" charset="-120"/>
              <a:ea typeface="標楷體" panose="03000509000000000000" pitchFamily="65" charset="-120"/>
            </a:endParaRPr>
          </a:p>
        </p:txBody>
      </p:sp>
      <p:sp>
        <p:nvSpPr>
          <p:cNvPr id="26" name="矩形 25"/>
          <p:cNvSpPr/>
          <p:nvPr/>
        </p:nvSpPr>
        <p:spPr>
          <a:xfrm>
            <a:off x="1463105" y="699435"/>
            <a:ext cx="273050" cy="2730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27" name="矩形 26"/>
          <p:cNvSpPr/>
          <p:nvPr/>
        </p:nvSpPr>
        <p:spPr>
          <a:xfrm>
            <a:off x="1521035" y="812801"/>
            <a:ext cx="228600" cy="217488"/>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cxnSp>
        <p:nvCxnSpPr>
          <p:cNvPr id="29" name="直接连接符 28"/>
          <p:cNvCxnSpPr/>
          <p:nvPr/>
        </p:nvCxnSpPr>
        <p:spPr>
          <a:xfrm>
            <a:off x="1681055" y="1061693"/>
            <a:ext cx="1079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 name="Group 10"/>
          <p:cNvGrpSpPr/>
          <p:nvPr/>
        </p:nvGrpSpPr>
        <p:grpSpPr>
          <a:xfrm>
            <a:off x="7074779" y="2346735"/>
            <a:ext cx="2511632" cy="191020"/>
            <a:chOff x="7508430" y="3786692"/>
            <a:chExt cx="3349463" cy="254634"/>
          </a:xfrm>
          <a:solidFill>
            <a:srgbClr val="6A3C7C"/>
          </a:solidFill>
          <a:effectLst>
            <a:outerShdw blurRad="177800" dist="203200" dir="2700000" algn="ctr" rotWithShape="0">
              <a:srgbClr val="000000">
                <a:alpha val="43137"/>
              </a:srgbClr>
            </a:outerShdw>
          </a:effectLst>
        </p:grpSpPr>
        <p:sp>
          <p:nvSpPr>
            <p:cNvPr id="31" name="Rectangle 72"/>
            <p:cNvSpPr/>
            <p:nvPr/>
          </p:nvSpPr>
          <p:spPr>
            <a:xfrm>
              <a:off x="7508430" y="3883837"/>
              <a:ext cx="3125550" cy="84178"/>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Oval 78"/>
            <p:cNvSpPr/>
            <p:nvPr/>
          </p:nvSpPr>
          <p:spPr>
            <a:xfrm>
              <a:off x="10603259" y="378669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3" name="Group 9"/>
          <p:cNvGrpSpPr/>
          <p:nvPr/>
        </p:nvGrpSpPr>
        <p:grpSpPr>
          <a:xfrm>
            <a:off x="5359236" y="2346735"/>
            <a:ext cx="1696447" cy="191020"/>
            <a:chOff x="5028485" y="3834942"/>
            <a:chExt cx="2262348" cy="254634"/>
          </a:xfrm>
          <a:solidFill>
            <a:srgbClr val="01B3C5"/>
          </a:solidFill>
          <a:effectLst>
            <a:outerShdw blurRad="177800" dist="203200" dir="2700000" algn="ctr" rotWithShape="0">
              <a:srgbClr val="000000">
                <a:alpha val="43137"/>
              </a:srgbClr>
            </a:outerShdw>
          </a:effectLst>
        </p:grpSpPr>
        <p:sp>
          <p:nvSpPr>
            <p:cNvPr id="34" name="Rectangle 71"/>
            <p:cNvSpPr/>
            <p:nvPr/>
          </p:nvSpPr>
          <p:spPr>
            <a:xfrm>
              <a:off x="5028485" y="3908259"/>
              <a:ext cx="2097777" cy="108000"/>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Oval 77"/>
            <p:cNvSpPr/>
            <p:nvPr/>
          </p:nvSpPr>
          <p:spPr>
            <a:xfrm>
              <a:off x="7036199" y="383494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6" name="Group 5"/>
          <p:cNvGrpSpPr/>
          <p:nvPr/>
        </p:nvGrpSpPr>
        <p:grpSpPr>
          <a:xfrm>
            <a:off x="3786194" y="2346735"/>
            <a:ext cx="1637025" cy="191020"/>
            <a:chOff x="2972698" y="3834942"/>
            <a:chExt cx="2183104" cy="254634"/>
          </a:xfrm>
          <a:solidFill>
            <a:srgbClr val="F17475"/>
          </a:solidFill>
          <a:effectLst>
            <a:outerShdw blurRad="177800" dist="203200" dir="2700000" algn="ctr" rotWithShape="0">
              <a:srgbClr val="000000">
                <a:alpha val="43137"/>
              </a:srgbClr>
            </a:outerShdw>
          </a:effectLst>
        </p:grpSpPr>
        <p:sp>
          <p:nvSpPr>
            <p:cNvPr id="37" name="Rectangle 74"/>
            <p:cNvSpPr/>
            <p:nvPr/>
          </p:nvSpPr>
          <p:spPr>
            <a:xfrm>
              <a:off x="2972698" y="3908259"/>
              <a:ext cx="2097777" cy="108000"/>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9" name="Oval 75"/>
            <p:cNvSpPr/>
            <p:nvPr/>
          </p:nvSpPr>
          <p:spPr>
            <a:xfrm>
              <a:off x="4901168" y="383494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45" name="Group 2"/>
          <p:cNvGrpSpPr/>
          <p:nvPr/>
        </p:nvGrpSpPr>
        <p:grpSpPr>
          <a:xfrm>
            <a:off x="1521035" y="2346735"/>
            <a:ext cx="2265159" cy="191020"/>
            <a:chOff x="0" y="3834942"/>
            <a:chExt cx="3020771" cy="254634"/>
          </a:xfrm>
          <a:effectLst>
            <a:outerShdw blurRad="177800" dist="203200" dir="2700000" algn="ctr" rotWithShape="0">
              <a:srgbClr val="000000">
                <a:alpha val="43137"/>
              </a:srgbClr>
            </a:outerShdw>
          </a:effectLst>
        </p:grpSpPr>
        <p:sp>
          <p:nvSpPr>
            <p:cNvPr id="48" name="Rectangle 73"/>
            <p:cNvSpPr/>
            <p:nvPr/>
          </p:nvSpPr>
          <p:spPr>
            <a:xfrm>
              <a:off x="0" y="3908259"/>
              <a:ext cx="2924175" cy="108000"/>
            </a:xfrm>
            <a:prstGeom prst="rect">
              <a:avLst/>
            </a:prstGeom>
            <a:solidFill>
              <a:srgbClr val="FFBF53"/>
            </a:solid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0" name="Oval 76"/>
            <p:cNvSpPr/>
            <p:nvPr/>
          </p:nvSpPr>
          <p:spPr>
            <a:xfrm>
              <a:off x="2766137" y="3834942"/>
              <a:ext cx="254634" cy="254634"/>
            </a:xfrm>
            <a:prstGeom prst="ellipse">
              <a:avLst/>
            </a:prstGeom>
            <a:solidFill>
              <a:srgbClr val="FFBF53"/>
            </a:solid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78860" name="文本框 56"/>
          <p:cNvSpPr txBox="1">
            <a:spLocks noChangeArrowheads="1"/>
          </p:cNvSpPr>
          <p:nvPr/>
        </p:nvSpPr>
        <p:spPr bwMode="auto">
          <a:xfrm>
            <a:off x="7924801" y="2857439"/>
            <a:ext cx="11953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1989</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月到</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1990</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是全國人大通過階段</a:t>
            </a:r>
          </a:p>
        </p:txBody>
      </p:sp>
      <p:sp>
        <p:nvSpPr>
          <p:cNvPr id="78861" name="文本框 57"/>
          <p:cNvSpPr txBox="1">
            <a:spLocks noChangeArrowheads="1"/>
          </p:cNvSpPr>
          <p:nvPr/>
        </p:nvSpPr>
        <p:spPr bwMode="auto">
          <a:xfrm>
            <a:off x="1463105" y="3029683"/>
            <a:ext cx="1246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1986</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是前期工作階段</a:t>
            </a:r>
          </a:p>
        </p:txBody>
      </p:sp>
      <p:sp>
        <p:nvSpPr>
          <p:cNvPr id="78862" name="文本框 58"/>
          <p:cNvSpPr txBox="1">
            <a:spLocks noChangeArrowheads="1"/>
          </p:cNvSpPr>
          <p:nvPr/>
        </p:nvSpPr>
        <p:spPr bwMode="auto">
          <a:xfrm>
            <a:off x="5872653" y="2857439"/>
            <a:ext cx="1287462"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1988</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1989</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是形成基本法草案階段</a:t>
            </a:r>
          </a:p>
        </p:txBody>
      </p:sp>
      <p:sp>
        <p:nvSpPr>
          <p:cNvPr id="78863" name="文本框 59"/>
          <p:cNvSpPr txBox="1">
            <a:spLocks noChangeArrowheads="1"/>
          </p:cNvSpPr>
          <p:nvPr/>
        </p:nvSpPr>
        <p:spPr bwMode="auto">
          <a:xfrm>
            <a:off x="3797828" y="3017012"/>
            <a:ext cx="1285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1986</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1988</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是第二階段</a:t>
            </a:r>
          </a:p>
        </p:txBody>
      </p:sp>
      <p:sp>
        <p:nvSpPr>
          <p:cNvPr id="78864" name="灯片编号占位符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AC946886-670F-4A73-8A01-ED73BCB85031}" type="slidenum">
              <a:rPr lang="en-US" altLang="en-US" sz="1400" smtClean="0">
                <a:latin typeface="Arial" panose="020B0604020202020204" pitchFamily="34" charset="0"/>
                <a:ea typeface="SimSun" panose="02010600030101010101" pitchFamily="2" charset="-122"/>
              </a:rPr>
              <a:pPr fontAlgn="base">
                <a:spcBef>
                  <a:spcPct val="0"/>
                </a:spcBef>
                <a:spcAft>
                  <a:spcPct val="0"/>
                </a:spcAft>
                <a:buFontTx/>
                <a:buNone/>
              </a:pPr>
              <a:t>36</a:t>
            </a:fld>
            <a:endParaRPr lang="en-US" altLang="en-US" sz="1400" dirty="0">
              <a:latin typeface="Arial" panose="020B0604020202020204" pitchFamily="34" charset="0"/>
              <a:ea typeface="SimSun" panose="02010600030101010101" pitchFamily="2" charset="-122"/>
            </a:endParaRPr>
          </a:p>
        </p:txBody>
      </p:sp>
      <p:sp>
        <p:nvSpPr>
          <p:cNvPr id="78867" name="文字方塊 1"/>
          <p:cNvSpPr txBox="1">
            <a:spLocks noChangeArrowheads="1"/>
          </p:cNvSpPr>
          <p:nvPr/>
        </p:nvSpPr>
        <p:spPr bwMode="auto">
          <a:xfrm>
            <a:off x="3548063" y="5562600"/>
            <a:ext cx="5062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endParaRPr lang="zh-TW" altLang="en-US" sz="2400">
              <a:solidFill>
                <a:srgbClr val="000000"/>
              </a:solidFill>
              <a:latin typeface="Arial" panose="020B0604020202020204" pitchFamily="34" charset="0"/>
            </a:endParaRPr>
          </a:p>
        </p:txBody>
      </p:sp>
      <p:sp>
        <p:nvSpPr>
          <p:cNvPr id="78868" name="文字方塊 37"/>
          <p:cNvSpPr txBox="1">
            <a:spLocks noChangeArrowheads="1"/>
          </p:cNvSpPr>
          <p:nvPr/>
        </p:nvSpPr>
        <p:spPr bwMode="auto">
          <a:xfrm>
            <a:off x="1760720" y="5080636"/>
            <a:ext cx="7581900"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Tx/>
              <a:buNone/>
            </a:pPr>
            <a:r>
              <a:rPr lang="en-US"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第六屆全國人民代表大會成立基本法起草委員會，並委</a:t>
            </a:r>
            <a:r>
              <a:rPr lang="zh-CN"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托</a:t>
            </a:r>
            <a:r>
              <a:rPr lang="zh-TW"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該委員會的香港委員籌組一個有廣泛代表性的基本法諮詢委員會。後者在香港前後進行兩次諮詢，共收到近八萬份的意見和建議。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2066925" y="152400"/>
            <a:ext cx="7886700" cy="688975"/>
          </a:xfrm>
        </p:spPr>
        <p:txBody>
          <a:bodyPr/>
          <a:lstStyle/>
          <a:p>
            <a:r>
              <a:rPr lang="en-US" altLang="zh-CN"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基本法</a:t>
            </a:r>
            <a:r>
              <a:rPr lang="en-US" altLang="zh-CN" sz="3200" b="1" dirty="0">
                <a:latin typeface="標楷體" panose="03000509000000000000" pitchFamily="65" charset="-120"/>
                <a:ea typeface="標楷體" panose="03000509000000000000" pitchFamily="65" charset="-120"/>
              </a:rPr>
              <a:t>》</a:t>
            </a:r>
            <a:r>
              <a:rPr lang="zh-CN" altLang="en-US" sz="3200" b="1" dirty="0">
                <a:latin typeface="標楷體" panose="03000509000000000000" pitchFamily="65" charset="-120"/>
                <a:ea typeface="標楷體" panose="03000509000000000000" pitchFamily="65" charset="-120"/>
              </a:rPr>
              <a:t>的主要內容</a:t>
            </a:r>
            <a:endParaRPr lang="zh-TW" altLang="en-US" sz="3200" b="1" dirty="0">
              <a:latin typeface="標楷體" panose="03000509000000000000" pitchFamily="65" charset="-120"/>
              <a:ea typeface="標楷體" panose="03000509000000000000" pitchFamily="65" charset="-120"/>
            </a:endParaRPr>
          </a:p>
        </p:txBody>
      </p:sp>
      <p:sp>
        <p:nvSpPr>
          <p:cNvPr id="17412" name="Rectangle 4"/>
          <p:cNvSpPr>
            <a:spLocks noGrp="1" noChangeArrowheads="1"/>
          </p:cNvSpPr>
          <p:nvPr>
            <p:ph type="body" idx="1"/>
          </p:nvPr>
        </p:nvSpPr>
        <p:spPr>
          <a:xfrm>
            <a:off x="721070" y="1114019"/>
            <a:ext cx="6402938" cy="5353283"/>
          </a:xfrm>
          <a:solidFill>
            <a:schemeClr val="bg2">
              <a:lumMod val="20000"/>
              <a:lumOff val="80000"/>
            </a:schemeClr>
          </a:solidFill>
        </p:spPr>
        <p:txBody>
          <a:bodyPr/>
          <a:lstStyle/>
          <a:p>
            <a:pPr>
              <a:lnSpc>
                <a:spcPct val="150000"/>
              </a:lnSpc>
            </a:pPr>
            <a:r>
              <a:rPr lang="zh-TW" altLang="en-US" sz="2000" dirty="0">
                <a:latin typeface="標楷體" panose="03000509000000000000" pitchFamily="65" charset="-120"/>
                <a:ea typeface="標楷體" panose="03000509000000000000" pitchFamily="65" charset="-120"/>
                <a:cs typeface="楷体" panose="02010609060101010101" pitchFamily="49" charset="-122"/>
              </a:rPr>
              <a:t>規定了</a:t>
            </a:r>
            <a:r>
              <a:rPr lang="zh-CN" altLang="en-US" sz="2000" dirty="0">
                <a:latin typeface="標楷體" panose="03000509000000000000" pitchFamily="65" charset="-120"/>
                <a:ea typeface="標楷體" panose="03000509000000000000" pitchFamily="65" charset="-120"/>
                <a:cs typeface="楷体" panose="02010609060101010101" pitchFamily="49" charset="-122"/>
              </a:rPr>
              <a:t>香港特別行政區</a:t>
            </a:r>
            <a:r>
              <a:rPr lang="zh-TW" altLang="en-US" sz="2000" dirty="0">
                <a:latin typeface="標楷體" panose="03000509000000000000" pitchFamily="65" charset="-120"/>
                <a:ea typeface="標楷體" panose="03000509000000000000" pitchFamily="65" charset="-120"/>
                <a:cs typeface="楷体" panose="02010609060101010101" pitchFamily="49" charset="-122"/>
              </a:rPr>
              <a:t>實行的制度，以保障</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000" dirty="0">
                <a:latin typeface="標楷體" panose="03000509000000000000" pitchFamily="65" charset="-120"/>
                <a:ea typeface="標楷體" panose="03000509000000000000" pitchFamily="65" charset="-120"/>
                <a:cs typeface="楷体" panose="02010609060101010101" pitchFamily="49" charset="-122"/>
              </a:rPr>
              <a:t>一國兩制</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TW" altLang="en-US" sz="2000" dirty="0">
                <a:latin typeface="標楷體" panose="03000509000000000000" pitchFamily="65" charset="-120"/>
                <a:ea typeface="標楷體" panose="03000509000000000000" pitchFamily="65" charset="-120"/>
                <a:cs typeface="楷体" panose="02010609060101010101" pitchFamily="49" charset="-122"/>
              </a:rPr>
              <a:t>方針的實施。</a:t>
            </a:r>
          </a:p>
          <a:p>
            <a:pPr>
              <a:lnSpc>
                <a:spcPct val="150000"/>
              </a:lnSpc>
            </a:pPr>
            <a:r>
              <a:rPr lang="zh-CN" altLang="en-US" sz="2000" dirty="0">
                <a:latin typeface="標楷體" panose="03000509000000000000" pitchFamily="65" charset="-120"/>
                <a:ea typeface="標楷體" panose="03000509000000000000" pitchFamily="65" charset="-120"/>
                <a:cs typeface="楷体" panose="02010609060101010101" pitchFamily="49" charset="-122"/>
              </a:rPr>
              <a:t>明確了中央和香港特別行政區的憲制關係</a:t>
            </a:r>
            <a:r>
              <a:rPr lang="zh-TW" altLang="en-US" sz="2000" dirty="0">
                <a:latin typeface="標楷體" panose="03000509000000000000" pitchFamily="65" charset="-120"/>
                <a:ea typeface="標楷體" panose="03000509000000000000" pitchFamily="65" charset="-120"/>
                <a:cs typeface="楷体" panose="02010609060101010101" pitchFamily="49" charset="-122"/>
              </a:rPr>
              <a:t>，</a:t>
            </a:r>
            <a:r>
              <a:rPr lang="zh-CN" altLang="en-US" sz="2000" dirty="0">
                <a:latin typeface="標楷體" panose="03000509000000000000" pitchFamily="65" charset="-120"/>
                <a:ea typeface="標楷體" panose="03000509000000000000" pitchFamily="65" charset="-120"/>
                <a:cs typeface="楷体" panose="02010609060101010101" pitchFamily="49" charset="-122"/>
              </a:rPr>
              <a:t>規定了香港特別行政區的法律地位。</a:t>
            </a:r>
            <a:endParaRPr lang="en-US" altLang="zh-CN" sz="2000" dirty="0">
              <a:latin typeface="標楷體" panose="03000509000000000000" pitchFamily="65" charset="-120"/>
              <a:ea typeface="標楷體" panose="03000509000000000000" pitchFamily="65" charset="-120"/>
              <a:cs typeface="楷体" panose="02010609060101010101" pitchFamily="49" charset="-122"/>
            </a:endParaRPr>
          </a:p>
          <a:p>
            <a:pPr>
              <a:lnSpc>
                <a:spcPct val="150000"/>
              </a:lnSpc>
            </a:pPr>
            <a:r>
              <a:rPr lang="zh-CN" altLang="en-US" sz="2000" dirty="0">
                <a:latin typeface="標楷體" panose="03000509000000000000" pitchFamily="65" charset="-120"/>
                <a:ea typeface="標楷體" panose="03000509000000000000" pitchFamily="65" charset="-120"/>
                <a:cs typeface="楷体" panose="02010609060101010101" pitchFamily="49" charset="-122"/>
              </a:rPr>
              <a:t>規定了中央管治香港特別行政區的憲制權力。</a:t>
            </a:r>
            <a:endParaRPr lang="en-US" altLang="zh-CN" sz="2000" dirty="0">
              <a:latin typeface="標楷體" panose="03000509000000000000" pitchFamily="65" charset="-120"/>
              <a:ea typeface="標楷體" panose="03000509000000000000" pitchFamily="65" charset="-120"/>
              <a:cs typeface="楷体" panose="02010609060101010101" pitchFamily="49" charset="-122"/>
            </a:endParaRPr>
          </a:p>
          <a:p>
            <a:pPr>
              <a:lnSpc>
                <a:spcPct val="150000"/>
              </a:lnSpc>
            </a:pPr>
            <a:r>
              <a:rPr lang="zh-TW" altLang="en-US" sz="2000" dirty="0">
                <a:latin typeface="標楷體" panose="03000509000000000000" pitchFamily="65" charset="-120"/>
                <a:ea typeface="標楷體" panose="03000509000000000000" pitchFamily="65" charset="-120"/>
                <a:cs typeface="楷体" panose="02010609060101010101" pitchFamily="49" charset="-122"/>
              </a:rPr>
              <a:t>明確了香港特別行政區是中華人民共和國的一個享有高度自治權的地方行政區域，直轄於中央人民政府。</a:t>
            </a:r>
          </a:p>
          <a:p>
            <a:pPr>
              <a:lnSpc>
                <a:spcPct val="150000"/>
              </a:lnSpc>
            </a:pP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保障了</a:t>
            </a:r>
            <a:r>
              <a:rPr lang="zh-CN" altLang="en-US" sz="2000" dirty="0">
                <a:latin typeface="標楷體" panose="03000509000000000000" pitchFamily="65" charset="-120"/>
                <a:ea typeface="標楷體" panose="03000509000000000000" pitchFamily="65" charset="-120"/>
                <a:cs typeface="楷体" panose="02010609060101010101" pitchFamily="49" charset="-122"/>
                <a:sym typeface="+mn-ea"/>
              </a:rPr>
              <a:t>香港</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居民</a:t>
            </a:r>
            <a:r>
              <a:rPr lang="zh-CN" altLang="en-US" sz="2000" dirty="0">
                <a:latin typeface="標楷體" panose="03000509000000000000" pitchFamily="65" charset="-120"/>
                <a:ea typeface="標楷體" panose="03000509000000000000" pitchFamily="65" charset="-120"/>
                <a:cs typeface="楷体" panose="02010609060101010101" pitchFamily="49" charset="-122"/>
                <a:sym typeface="+mn-ea"/>
              </a:rPr>
              <a:t>的</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基本權利與自由</a:t>
            </a:r>
            <a:r>
              <a:rPr lang="zh-TW" altLang="en-US" sz="2000" dirty="0">
                <a:latin typeface="標楷體" panose="03000509000000000000" pitchFamily="65" charset="-120"/>
                <a:ea typeface="標楷體" panose="03000509000000000000" pitchFamily="65" charset="-120"/>
                <a:cs typeface="楷体" panose="02010609060101010101" pitchFamily="49" charset="-122"/>
              </a:rPr>
              <a:t>，</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也確定了</a:t>
            </a:r>
            <a:r>
              <a:rPr lang="zh-CN" altLang="en-US" sz="2000" dirty="0">
                <a:latin typeface="標楷體" panose="03000509000000000000" pitchFamily="65" charset="-120"/>
                <a:ea typeface="標楷體" panose="03000509000000000000" pitchFamily="65" charset="-120"/>
                <a:cs typeface="楷体" panose="02010609060101010101" pitchFamily="49" charset="-122"/>
                <a:sym typeface="+mn-ea"/>
              </a:rPr>
              <a:t>香港</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居民的義務。</a:t>
            </a:r>
            <a:endParaRPr lang="zh-TW" altLang="en-US" sz="2000" dirty="0">
              <a:latin typeface="標楷體" panose="03000509000000000000" pitchFamily="65" charset="-120"/>
              <a:ea typeface="標楷體" panose="03000509000000000000" pitchFamily="65" charset="-120"/>
              <a:cs typeface="楷体" panose="02010609060101010101" pitchFamily="49" charset="-122"/>
            </a:endParaRPr>
          </a:p>
        </p:txBody>
      </p:sp>
      <p:sp>
        <p:nvSpPr>
          <p:cNvPr id="7987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6AA364B-D28A-4A23-B3FE-A5909A7C07D9}"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37</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7987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7163" y="1114019"/>
            <a:ext cx="3616759" cy="53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 to="" calcmode="lin" valueType="num">
                                      <p:cBhvr>
                                        <p:cTn id="12" dur="1" fill="hold"/>
                                        <p:tgtEl>
                                          <p:spTgt spid="17412">
                                            <p:txEl>
                                              <p:pRg st="0" end="0"/>
                                            </p:txEl>
                                          </p:spTgt>
                                        </p:tgtEl>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 to="" calcmode="lin" valueType="num">
                                      <p:cBhvr>
                                        <p:cTn id="17" dur="1" fill="hold"/>
                                        <p:tgtEl>
                                          <p:spTgt spid="17412">
                                            <p:txEl>
                                              <p:pRg st="1" end="1"/>
                                            </p:txEl>
                                          </p:spTgt>
                                        </p:tgtEl>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 to="" calcmode="lin" valueType="num">
                                      <p:cBhvr>
                                        <p:cTn id="22" dur="1" fill="hold"/>
                                        <p:tgtEl>
                                          <p:spTgt spid="17412">
                                            <p:txEl>
                                              <p:pRg st="2" end="2"/>
                                            </p:txEl>
                                          </p:spTgt>
                                        </p:tgtEl>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 to="" calcmode="lin" valueType="num">
                                      <p:cBhvr>
                                        <p:cTn id="27" dur="1" fill="hold"/>
                                        <p:tgtEl>
                                          <p:spTgt spid="17412">
                                            <p:txEl>
                                              <p:pRg st="3" end="3"/>
                                            </p:txEl>
                                          </p:spTgt>
                                        </p:tgtEl>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7412">
                                            <p:txEl>
                                              <p:pRg st="4" end="4"/>
                                            </p:txEl>
                                          </p:spTgt>
                                        </p:tgtEl>
                                        <p:attrNameLst>
                                          <p:attrName>style.visibility</p:attrName>
                                        </p:attrNameLst>
                                      </p:cBhvr>
                                      <p:to>
                                        <p:strVal val="visible"/>
                                      </p:to>
                                    </p:set>
                                    <p:anim to="" calcmode="lin" valueType="num">
                                      <p:cBhvr>
                                        <p:cTn id="32" dur="1" fill="hold"/>
                                        <p:tgtEl>
                                          <p:spTgt spid="17412">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标题 1"/>
          <p:cNvSpPr>
            <a:spLocks noGrp="1" noChangeArrowheads="1"/>
          </p:cNvSpPr>
          <p:nvPr>
            <p:ph type="title"/>
          </p:nvPr>
        </p:nvSpPr>
        <p:spPr>
          <a:xfrm>
            <a:off x="1825625" y="598488"/>
            <a:ext cx="8229600" cy="1143000"/>
          </a:xfrm>
        </p:spPr>
        <p:txBody>
          <a:bodyPr/>
          <a:lstStyle/>
          <a:p>
            <a:r>
              <a:rPr lang="en-US" altLang="zh-CN" sz="3600" b="1" dirty="0">
                <a:latin typeface="標楷體" panose="03000509000000000000" pitchFamily="65" charset="-120"/>
                <a:ea typeface="標楷體" panose="03000509000000000000" pitchFamily="65" charset="-120"/>
              </a:rPr>
              <a:t>《</a:t>
            </a:r>
            <a:r>
              <a:rPr lang="zh-CN" altLang="en-US" sz="3600" b="1" dirty="0">
                <a:latin typeface="標楷體" panose="03000509000000000000" pitchFamily="65" charset="-120"/>
                <a:ea typeface="標楷體" panose="03000509000000000000" pitchFamily="65" charset="-120"/>
              </a:rPr>
              <a:t>基本法</a:t>
            </a:r>
            <a:r>
              <a:rPr lang="en-US" altLang="zh-CN" sz="3600" b="1" dirty="0">
                <a:latin typeface="標楷體" panose="03000509000000000000" pitchFamily="65" charset="-120"/>
                <a:ea typeface="標楷體" panose="03000509000000000000" pitchFamily="65" charset="-120"/>
              </a:rPr>
              <a:t>》</a:t>
            </a:r>
            <a:r>
              <a:rPr lang="zh-CN" altLang="en-US" sz="3600" b="1" dirty="0">
                <a:latin typeface="標楷體" panose="03000509000000000000" pitchFamily="65" charset="-120"/>
                <a:ea typeface="標楷體" panose="03000509000000000000" pitchFamily="65" charset="-120"/>
              </a:rPr>
              <a:t>制定的意義</a:t>
            </a:r>
          </a:p>
        </p:txBody>
      </p:sp>
      <p:sp>
        <p:nvSpPr>
          <p:cNvPr id="4" name="内容占位符 3"/>
          <p:cNvSpPr>
            <a:spLocks noGrp="1"/>
          </p:cNvSpPr>
          <p:nvPr>
            <p:ph sz="half" idx="2"/>
          </p:nvPr>
        </p:nvSpPr>
        <p:spPr>
          <a:xfrm>
            <a:off x="2089149" y="1854200"/>
            <a:ext cx="7520363" cy="2460625"/>
          </a:xfrm>
          <a:solidFill>
            <a:schemeClr val="bg2">
              <a:lumMod val="20000"/>
              <a:lumOff val="80000"/>
            </a:schemeClr>
          </a:solidFill>
        </p:spPr>
        <p:txBody>
          <a:bodyPr>
            <a:normAutofit/>
          </a:bodyPr>
          <a:lstStyle/>
          <a:p>
            <a:pPr marL="0" indent="0">
              <a:buFont typeface="Arial" panose="020B0604020202020204" pitchFamily="34" charset="0"/>
              <a:buNone/>
            </a:pPr>
            <a:r>
              <a:rPr lang="en-US" altLang="zh-CN"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基本法</a:t>
            </a:r>
            <a:r>
              <a:rPr lang="en-US" altLang="zh-CN"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是</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rPr>
              <a:t>一部具有歷史意義和國際意義的法律。說它具有歷史意義，不只對過去、現在，而且包括將來；說國際意義，不只對第三世界，而且對全人類都具有長遠意義。這是一個具有創造性的傑作。</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a:p>
            <a:pPr marL="0" indent="0">
              <a:buFont typeface="Arial" panose="020B0604020202020204" pitchFamily="34" charset="0"/>
              <a:buNone/>
            </a:pPr>
            <a:endParaRPr lang="en-US" altLang="zh-CN" sz="2000" dirty="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2000" dirty="0">
                <a:latin typeface="標楷體" panose="03000509000000000000" pitchFamily="65" charset="-120"/>
                <a:ea typeface="標楷體" panose="03000509000000000000" pitchFamily="65" charset="-120"/>
              </a:rPr>
              <a:t>來源</a:t>
            </a:r>
            <a:r>
              <a:rPr lang="en-US" altLang="zh-TW" sz="2000" dirty="0">
                <a:latin typeface="標楷體" panose="03000509000000000000" pitchFamily="65" charset="-120"/>
                <a:ea typeface="標楷體" panose="03000509000000000000" pitchFamily="65" charset="-120"/>
              </a:rPr>
              <a:t>:</a:t>
            </a:r>
            <a:r>
              <a:rPr lang="en-US" altLang="zh-CN"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rPr>
              <a:t>鄧小平文選</a:t>
            </a:r>
            <a:r>
              <a:rPr lang="en-US" altLang="zh-CN"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rPr>
              <a:t>第三卷，人民出版社</a:t>
            </a:r>
            <a:r>
              <a:rPr lang="en-US" altLang="zh-CN" sz="2000" dirty="0">
                <a:latin typeface="Times New Roman" panose="02020603050405020304" pitchFamily="18" charset="0"/>
                <a:ea typeface="標楷體" panose="03000509000000000000" pitchFamily="65" charset="-120"/>
                <a:cs typeface="Times New Roman" panose="02020603050405020304" pitchFamily="18" charset="0"/>
              </a:rPr>
              <a:t>1993</a:t>
            </a:r>
            <a:r>
              <a:rPr lang="zh-CN" altLang="en-US" sz="2000" dirty="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000" dirty="0">
                <a:latin typeface="標楷體" panose="03000509000000000000" pitchFamily="65" charset="-120"/>
                <a:ea typeface="標楷體" panose="03000509000000000000" pitchFamily="65" charset="-120"/>
              </a:rPr>
              <a:t>版，第</a:t>
            </a:r>
            <a:r>
              <a:rPr lang="en-US" altLang="zh-CN" sz="2000" dirty="0">
                <a:latin typeface="Times New Roman" panose="02020603050405020304" pitchFamily="18" charset="0"/>
                <a:ea typeface="標楷體" panose="03000509000000000000" pitchFamily="65" charset="-120"/>
              </a:rPr>
              <a:t>352</a:t>
            </a:r>
            <a:r>
              <a:rPr lang="zh-CN" altLang="en-US" sz="2000" dirty="0">
                <a:latin typeface="標楷體" panose="03000509000000000000" pitchFamily="65" charset="-120"/>
                <a:ea typeface="標楷體" panose="03000509000000000000" pitchFamily="65" charset="-120"/>
              </a:rPr>
              <a:t>頁。</a:t>
            </a:r>
          </a:p>
        </p:txBody>
      </p:sp>
      <p:sp>
        <p:nvSpPr>
          <p:cNvPr id="81924"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022C3EF-72CF-4EF2-B59C-180E74033D14}"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38</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81925" name="Picture 4" descr="1b-ope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4570673"/>
            <a:ext cx="28765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76250"/>
            <a:ext cx="84137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1919288" y="841375"/>
            <a:ext cx="8229600" cy="635000"/>
          </a:xfrm>
        </p:spPr>
        <p:txBody>
          <a:bodyPr/>
          <a:lstStyle/>
          <a:p>
            <a:r>
              <a:rPr lang="zh-CN" altLang="en-US" sz="3600" b="1" dirty="0">
                <a:latin typeface="標楷體" panose="03000509000000000000" pitchFamily="65" charset="-120"/>
                <a:ea typeface="標楷體" panose="03000509000000000000" pitchFamily="65" charset="-120"/>
              </a:rPr>
              <a:t>全國人大決定成立香港特別行政區</a:t>
            </a:r>
            <a:endParaRPr lang="zh-TW" altLang="en-US" sz="3600" b="1" dirty="0">
              <a:latin typeface="標楷體" panose="03000509000000000000" pitchFamily="65" charset="-120"/>
              <a:ea typeface="標楷體" panose="03000509000000000000" pitchFamily="65" charset="-120"/>
            </a:endParaRPr>
          </a:p>
        </p:txBody>
      </p:sp>
      <p:sp>
        <p:nvSpPr>
          <p:cNvPr id="83972" name="Rectangle 4"/>
          <p:cNvSpPr>
            <a:spLocks noGrp="1" noChangeArrowheads="1"/>
          </p:cNvSpPr>
          <p:nvPr>
            <p:ph type="body" idx="1"/>
          </p:nvPr>
        </p:nvSpPr>
        <p:spPr>
          <a:xfrm>
            <a:off x="2043113" y="1798638"/>
            <a:ext cx="8374062" cy="3900487"/>
          </a:xfrm>
        </p:spPr>
        <p:txBody>
          <a:bodyPr/>
          <a:lstStyle/>
          <a:p>
            <a:pPr>
              <a:lnSpc>
                <a:spcPct val="60000"/>
              </a:lnSpc>
            </a:pPr>
            <a:endParaRPr lang="en-US" altLang="zh-TW" sz="2700" dirty="0">
              <a:latin typeface="Microsoft YaHei" panose="020B0503020204020204" pitchFamily="34" charset="-122"/>
              <a:ea typeface="Microsoft YaHei" panose="020B0503020204020204" pitchFamily="34" charset="-122"/>
            </a:endParaRPr>
          </a:p>
          <a:p>
            <a:pPr>
              <a:lnSpc>
                <a:spcPct val="130000"/>
              </a:lnSpc>
              <a:buFontTx/>
              <a:buNone/>
            </a:pPr>
            <a:r>
              <a:rPr lang="zh-CN" altLang="en-US" sz="2700" dirty="0">
                <a:latin typeface="FangSong" panose="02010609060101010101" pitchFamily="49" charset="-122"/>
                <a:ea typeface="FangSong" panose="02010609060101010101" pitchFamily="49" charset="-122"/>
              </a:rPr>
              <a:t>    </a:t>
            </a:r>
            <a:r>
              <a:rPr lang="zh-CN" altLang="en-US" sz="2700" dirty="0">
                <a:latin typeface="標楷體" panose="03000509000000000000" pitchFamily="65" charset="-120"/>
                <a:ea typeface="標楷體" panose="03000509000000000000" pitchFamily="65" charset="-120"/>
              </a:rPr>
              <a:t>全國人大根據</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憲法</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於</a:t>
            </a:r>
            <a:r>
              <a:rPr lang="en-US" altLang="zh-CN" sz="2700" dirty="0">
                <a:latin typeface="Times New Roman" panose="02020603050405020304" pitchFamily="18" charset="0"/>
                <a:ea typeface="標楷體" panose="03000509000000000000" pitchFamily="65" charset="-120"/>
                <a:cs typeface="Times New Roman" panose="02020603050405020304" pitchFamily="18" charset="0"/>
              </a:rPr>
              <a:t>1990</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7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7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700" dirty="0">
                <a:latin typeface="標楷體" panose="03000509000000000000" pitchFamily="65" charset="-120"/>
                <a:ea typeface="標楷體" panose="03000509000000000000" pitchFamily="65" charset="-120"/>
              </a:rPr>
              <a:t>日</a:t>
            </a:r>
            <a:r>
              <a:rPr lang="zh-CN" altLang="en-US" sz="2700" dirty="0">
                <a:latin typeface="標楷體" panose="03000509000000000000" pitchFamily="65" charset="-120"/>
                <a:ea typeface="標楷體" panose="03000509000000000000" pitchFamily="65" charset="-120"/>
              </a:rPr>
              <a:t>通過</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全國人大關於設立香港特別行政區的決定</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a:t>
            </a:r>
          </a:p>
          <a:p>
            <a:pPr>
              <a:lnSpc>
                <a:spcPct val="130000"/>
              </a:lnSpc>
              <a:buFontTx/>
              <a:buNone/>
            </a:pPr>
            <a:r>
              <a:rPr lang="zh-CN" altLang="en-US" sz="2700" dirty="0">
                <a:latin typeface="標楷體" panose="03000509000000000000" pitchFamily="65" charset="-120"/>
                <a:ea typeface="標楷體" panose="03000509000000000000" pitchFamily="65" charset="-120"/>
              </a:rPr>
              <a:t>    一、自</a:t>
            </a:r>
            <a:r>
              <a:rPr lang="en-US" altLang="zh-CN" sz="2700" dirty="0">
                <a:latin typeface="Times New Roman" panose="02020603050405020304" pitchFamily="18" charset="0"/>
                <a:ea typeface="標楷體" panose="03000509000000000000" pitchFamily="65" charset="-120"/>
              </a:rPr>
              <a:t>1997</a:t>
            </a:r>
            <a:r>
              <a:rPr lang="zh-CN" altLang="en-US" sz="2700" dirty="0">
                <a:latin typeface="Times New Roman" panose="02020603050405020304" pitchFamily="18" charset="0"/>
                <a:ea typeface="標楷體" panose="03000509000000000000" pitchFamily="65" charset="-120"/>
              </a:rPr>
              <a:t>年</a:t>
            </a:r>
            <a:r>
              <a:rPr lang="en-US" altLang="zh-CN" sz="2700" dirty="0">
                <a:latin typeface="Times New Roman" panose="02020603050405020304" pitchFamily="18" charset="0"/>
                <a:ea typeface="標楷體" panose="03000509000000000000" pitchFamily="65" charset="-120"/>
              </a:rPr>
              <a:t>7</a:t>
            </a:r>
            <a:r>
              <a:rPr lang="zh-CN" altLang="en-US" sz="2700" dirty="0">
                <a:latin typeface="Times New Roman" panose="02020603050405020304" pitchFamily="18" charset="0"/>
                <a:ea typeface="標楷體" panose="03000509000000000000" pitchFamily="65" charset="-120"/>
              </a:rPr>
              <a:t>月</a:t>
            </a:r>
            <a:r>
              <a:rPr lang="en-US" altLang="zh-CN" sz="2700" dirty="0">
                <a:latin typeface="Times New Roman" panose="02020603050405020304" pitchFamily="18" charset="0"/>
                <a:ea typeface="標楷體" panose="03000509000000000000" pitchFamily="65" charset="-120"/>
              </a:rPr>
              <a:t>1</a:t>
            </a:r>
            <a:r>
              <a:rPr lang="zh-CN" altLang="en-US" sz="2700" dirty="0">
                <a:latin typeface="Times New Roman" panose="02020603050405020304" pitchFamily="18" charset="0"/>
                <a:ea typeface="標楷體" panose="03000509000000000000" pitchFamily="65" charset="-120"/>
              </a:rPr>
              <a:t>日</a:t>
            </a:r>
            <a:r>
              <a:rPr lang="zh-CN" altLang="en-US" sz="2700" dirty="0">
                <a:latin typeface="標楷體" panose="03000509000000000000" pitchFamily="65" charset="-120"/>
                <a:ea typeface="標楷體" panose="03000509000000000000" pitchFamily="65" charset="-120"/>
              </a:rPr>
              <a:t>起設立香港特別行政區。</a:t>
            </a:r>
          </a:p>
          <a:p>
            <a:pPr>
              <a:lnSpc>
                <a:spcPct val="130000"/>
              </a:lnSpc>
              <a:buFontTx/>
              <a:buNone/>
            </a:pPr>
            <a:r>
              <a:rPr lang="zh-CN" altLang="en-US" sz="2700" dirty="0">
                <a:latin typeface="標楷體" panose="03000509000000000000" pitchFamily="65" charset="-120"/>
                <a:ea typeface="標楷體" panose="03000509000000000000" pitchFamily="65" charset="-120"/>
              </a:rPr>
              <a:t>    二、香港特別行政區的區域包括香港島、九龍半島，以及所轄的島嶼和附近海域。香港特別行政區的行政區域圖由國務院另行公布</a:t>
            </a:r>
            <a:r>
              <a:rPr lang="zh-TW" altLang="en-US" sz="2700" dirty="0">
                <a:latin typeface="標楷體" panose="03000509000000000000" pitchFamily="65" charset="-120"/>
                <a:ea typeface="標楷體" panose="03000509000000000000" pitchFamily="65" charset="-120"/>
              </a:rPr>
              <a:t>。</a:t>
            </a:r>
          </a:p>
          <a:p>
            <a:pPr>
              <a:lnSpc>
                <a:spcPct val="60000"/>
              </a:lnSpc>
              <a:buFontTx/>
              <a:buNone/>
            </a:pPr>
            <a:endParaRPr lang="en-US" altLang="zh-TW" sz="2700" dirty="0">
              <a:latin typeface="Microsoft YaHei" panose="020B0503020204020204" pitchFamily="34" charset="-122"/>
              <a:ea typeface="Microsoft YaHei" panose="020B0503020204020204" pitchFamily="34" charset="-122"/>
            </a:endParaRPr>
          </a:p>
          <a:p>
            <a:pPr>
              <a:lnSpc>
                <a:spcPct val="60000"/>
              </a:lnSpc>
            </a:pPr>
            <a:endParaRPr lang="en-US" altLang="zh-TW" sz="2700" dirty="0">
              <a:latin typeface="Microsoft YaHei" panose="020B0503020204020204" pitchFamily="34" charset="-122"/>
              <a:ea typeface="Microsoft YaHei" panose="020B0503020204020204" pitchFamily="34" charset="-122"/>
            </a:endParaRPr>
          </a:p>
        </p:txBody>
      </p:sp>
      <p:sp>
        <p:nvSpPr>
          <p:cNvPr id="839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52B3829-4C3E-4E58-9359-A428EB3948F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39</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Group 20"/>
          <p:cNvGrpSpPr>
            <a:grpSpLocks/>
          </p:cNvGrpSpPr>
          <p:nvPr/>
        </p:nvGrpSpPr>
        <p:grpSpPr bwMode="auto">
          <a:xfrm>
            <a:off x="3305175" y="350838"/>
            <a:ext cx="5345113" cy="933450"/>
            <a:chOff x="2222916" y="447674"/>
            <a:chExt cx="5344696" cy="931863"/>
          </a:xfrm>
        </p:grpSpPr>
        <p:sp>
          <p:nvSpPr>
            <p:cNvPr id="17" name="Rectangle 16"/>
            <p:cNvSpPr/>
            <p:nvPr/>
          </p:nvSpPr>
          <p:spPr>
            <a:xfrm>
              <a:off x="2483246" y="447674"/>
              <a:ext cx="4838323" cy="931863"/>
            </a:xfrm>
            <a:prstGeom prst="rect">
              <a:avLst/>
            </a:prstGeom>
            <a:solidFill>
              <a:srgbClr val="EF858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sp>
          <p:nvSpPr>
            <p:cNvPr id="18" name="Rectangle 17"/>
            <p:cNvSpPr/>
            <p:nvPr/>
          </p:nvSpPr>
          <p:spPr>
            <a:xfrm>
              <a:off x="2222916" y="736108"/>
              <a:ext cx="411131" cy="29160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sp>
          <p:nvSpPr>
            <p:cNvPr id="19" name="Rectangle 18"/>
            <p:cNvSpPr/>
            <p:nvPr/>
          </p:nvSpPr>
          <p:spPr>
            <a:xfrm>
              <a:off x="7156481" y="736108"/>
              <a:ext cx="411131" cy="29160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grpSp>
      <p:pic>
        <p:nvPicPr>
          <p:cNvPr id="122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3615" y="1396305"/>
            <a:ext cx="7290233" cy="53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9"/>
          <p:cNvSpPr txBox="1">
            <a:spLocks noChangeArrowheads="1"/>
          </p:cNvSpPr>
          <p:nvPr/>
        </p:nvSpPr>
        <p:spPr bwMode="auto">
          <a:xfrm>
            <a:off x="3509963" y="674688"/>
            <a:ext cx="4948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3600" baseline="30000" dirty="0">
                <a:solidFill>
                  <a:srgbClr val="000000"/>
                </a:solidFill>
                <a:latin typeface="標楷體" panose="03000509000000000000" pitchFamily="65" charset="-120"/>
                <a:ea typeface="標楷體" panose="03000509000000000000" pitchFamily="65" charset="-120"/>
              </a:rPr>
              <a:t>背景</a:t>
            </a:r>
            <a:r>
              <a:rPr lang="en-US" altLang="zh-TW" sz="3600" baseline="30000" dirty="0">
                <a:solidFill>
                  <a:srgbClr val="000000"/>
                </a:solidFill>
                <a:latin typeface="標楷體" panose="03000509000000000000" pitchFamily="65" charset="-120"/>
                <a:ea typeface="標楷體" panose="03000509000000000000" pitchFamily="65" charset="-120"/>
              </a:rPr>
              <a:t>:</a:t>
            </a:r>
            <a:r>
              <a:rPr lang="zh-TW" altLang="en-US" sz="3600" baseline="30000" dirty="0">
                <a:solidFill>
                  <a:srgbClr val="000000"/>
                </a:solidFill>
                <a:latin typeface="標楷體" panose="03000509000000000000" pitchFamily="65" charset="-120"/>
                <a:ea typeface="標楷體" panose="03000509000000000000" pitchFamily="65" charset="-120"/>
              </a:rPr>
              <a:t>香港自古以來是中國的一部分</a:t>
            </a:r>
          </a:p>
        </p:txBody>
      </p:sp>
      <p:pic>
        <p:nvPicPr>
          <p:cNvPr id="12293" name="Picture 3" descr="1A-00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463" y="2345709"/>
            <a:ext cx="182721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1A-004.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0450" y="1198563"/>
            <a:ext cx="13843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Rectangle 10"/>
          <p:cNvSpPr>
            <a:spLocks noChangeArrowheads="1"/>
          </p:cNvSpPr>
          <p:nvPr/>
        </p:nvSpPr>
        <p:spPr bwMode="auto">
          <a:xfrm>
            <a:off x="2751384" y="1748730"/>
            <a:ext cx="226119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aseline="30000" dirty="0">
                <a:solidFill>
                  <a:srgbClr val="000000"/>
                </a:solidFill>
                <a:latin typeface="標楷體" panose="03000509000000000000" pitchFamily="65" charset="-120"/>
                <a:ea typeface="標楷體" panose="03000509000000000000" pitchFamily="65" charset="-120"/>
              </a:rPr>
              <a:t>英國人管治香港之後，香港才</a:t>
            </a:r>
            <a:r>
              <a:rPr lang="zh-TW" altLang="en-US" sz="2800" baseline="30000" dirty="0">
                <a:latin typeface="標楷體" panose="03000509000000000000" pitchFamily="65" charset="-120"/>
                <a:ea typeface="標楷體" panose="03000509000000000000" pitchFamily="65" charset="-120"/>
              </a:rPr>
              <a:t>開始有文明和發展。香港</a:t>
            </a:r>
            <a:r>
              <a:rPr lang="zh-CN" altLang="en-US" sz="2800" baseline="30000" dirty="0">
                <a:latin typeface="標楷體" panose="03000509000000000000" pitchFamily="65" charset="-120"/>
                <a:ea typeface="標楷體" panose="03000509000000000000" pitchFamily="65" charset="-120"/>
              </a:rPr>
              <a:t>的</a:t>
            </a:r>
            <a:r>
              <a:rPr lang="zh-TW" altLang="en-US" sz="2800" baseline="30000" dirty="0">
                <a:latin typeface="標楷體" panose="03000509000000000000" pitchFamily="65" charset="-120"/>
                <a:ea typeface="標楷體" panose="03000509000000000000" pitchFamily="65" charset="-120"/>
              </a:rPr>
              <a:t>歷史應</a:t>
            </a:r>
            <a:r>
              <a:rPr lang="zh-CN" altLang="en-US" sz="2800" baseline="30000" dirty="0">
                <a:latin typeface="標楷體" panose="03000509000000000000" pitchFamily="65" charset="-120"/>
                <a:ea typeface="標楷體" panose="03000509000000000000" pitchFamily="65" charset="-120"/>
              </a:rPr>
              <a:t>從英國佔領香港</a:t>
            </a:r>
            <a:r>
              <a:rPr lang="zh-TW" altLang="en-US" sz="2800" baseline="30000" dirty="0">
                <a:latin typeface="標楷體" panose="03000509000000000000" pitchFamily="65" charset="-120"/>
                <a:ea typeface="標楷體" panose="03000509000000000000" pitchFamily="65" charset="-120"/>
              </a:rPr>
              <a:t>開始。</a:t>
            </a:r>
          </a:p>
        </p:txBody>
      </p:sp>
      <p:pic>
        <p:nvPicPr>
          <p:cNvPr id="12296"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59538" y="3263900"/>
            <a:ext cx="4218667" cy="246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1A-005.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09924" y="4843128"/>
            <a:ext cx="2297112"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1"/>
          <p:cNvSpPr>
            <a:spLocks noChangeArrowheads="1"/>
          </p:cNvSpPr>
          <p:nvPr/>
        </p:nvSpPr>
        <p:spPr bwMode="auto">
          <a:xfrm>
            <a:off x="7079262" y="3787397"/>
            <a:ext cx="2979218"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aseline="30000" dirty="0">
                <a:solidFill>
                  <a:srgbClr val="000000"/>
                </a:solidFill>
                <a:latin typeface="標楷體" panose="03000509000000000000" pitchFamily="65" charset="-120"/>
                <a:ea typeface="標楷體" panose="03000509000000000000" pitchFamily="65" charset="-120"/>
              </a:rPr>
              <a:t>我不同意。根據考古發現和實地考察，香港有很悠久的歷史，而且自遠古以來與內地便有很密切的關係。</a:t>
            </a:r>
            <a:r>
              <a:rPr lang="zh-CN" altLang="en-US" sz="2800" baseline="30000" dirty="0">
                <a:solidFill>
                  <a:srgbClr val="000000"/>
                </a:solidFill>
                <a:latin typeface="標楷體" panose="03000509000000000000" pitchFamily="65" charset="-120"/>
                <a:ea typeface="標楷體" panose="03000509000000000000" pitchFamily="65" charset="-120"/>
              </a:rPr>
              <a:t>香港是中國的一部分。</a:t>
            </a:r>
            <a:endParaRPr lang="zh-TW" altLang="en-US" sz="2800" baseline="30000" dirty="0">
              <a:solidFill>
                <a:srgbClr val="000000"/>
              </a:solidFill>
              <a:latin typeface="標楷體" panose="03000509000000000000" pitchFamily="65" charset="-120"/>
              <a:ea typeface="標楷體" panose="03000509000000000000" pitchFamily="65" charset="-120"/>
            </a:endParaRPr>
          </a:p>
        </p:txBody>
      </p:sp>
      <p:sp>
        <p:nvSpPr>
          <p:cNvPr id="123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B184711-7CBB-42D8-8F66-5470E91226D1}" type="slidenum">
              <a:rPr lang="en-US" altLang="zh-TW" sz="1200" smtClean="0">
                <a:solidFill>
                  <a:srgbClr val="898989"/>
                </a:solidFill>
              </a:rPr>
              <a:pPr fontAlgn="base">
                <a:spcBef>
                  <a:spcPct val="0"/>
                </a:spcBef>
                <a:spcAft>
                  <a:spcPct val="0"/>
                </a:spcAft>
                <a:buFont typeface="Arial" panose="020B0604020202020204" pitchFamily="34" charset="0"/>
                <a:buNone/>
              </a:pPr>
              <a:t>4</a:t>
            </a:fld>
            <a:endParaRPr lang="en-US" altLang="zh-TW" sz="1200"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448"/>
                                        </p:tgtEl>
                                        <p:attrNameLst>
                                          <p:attrName>style.visibility</p:attrName>
                                        </p:attrNameLst>
                                      </p:cBhvr>
                                      <p:to>
                                        <p:strVal val="visible"/>
                                      </p:to>
                                    </p:set>
                                    <p:animEffect transition="in" filter="slide(fromLeft)">
                                      <p:cBhvr>
                                        <p:cTn id="7" dur="500"/>
                                        <p:tgtEl>
                                          <p:spTgt spid="18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8446"/>
                                        </p:tgtEl>
                                        <p:attrNameLst>
                                          <p:attrName>style.visibility</p:attrName>
                                        </p:attrNameLst>
                                      </p:cBhvr>
                                      <p:to>
                                        <p:strVal val="visible"/>
                                      </p:to>
                                    </p:set>
                                    <p:animEffect transition="in" filter="slide(fromRight)">
                                      <p:cBhvr>
                                        <p:cTn id="12"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P spid="1844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619DCEE-080C-4E5D-9218-2AA216A49A6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40</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86019" name="文本框 1"/>
          <p:cNvSpPr txBox="1">
            <a:spLocks noChangeArrowheads="1"/>
          </p:cNvSpPr>
          <p:nvPr/>
        </p:nvSpPr>
        <p:spPr bwMode="auto">
          <a:xfrm>
            <a:off x="813737" y="423396"/>
            <a:ext cx="10849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800" b="1" dirty="0">
                <a:solidFill>
                  <a:srgbClr val="000000"/>
                </a:solidFill>
                <a:latin typeface="標楷體" panose="03000509000000000000" pitchFamily="65" charset="-120"/>
                <a:ea typeface="標楷體" panose="03000509000000000000" pitchFamily="65" charset="-120"/>
              </a:rPr>
              <a:t>觀看</a:t>
            </a:r>
            <a:r>
              <a:rPr lang="en-US" altLang="zh-CN" sz="28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800" b="1" dirty="0">
                <a:solidFill>
                  <a:srgbClr val="000000"/>
                </a:solidFill>
                <a:latin typeface="標楷體" panose="03000509000000000000" pitchFamily="65" charset="-120"/>
                <a:ea typeface="標楷體" panose="03000509000000000000" pitchFamily="65" charset="-120"/>
              </a:rPr>
              <a:t>香港回歸交接儀式的視頻</a:t>
            </a:r>
            <a:r>
              <a:rPr lang="zh-TW" altLang="en-US" sz="2800" b="1" dirty="0">
                <a:solidFill>
                  <a:srgbClr val="000000"/>
                </a:solidFill>
                <a:latin typeface="標楷體" panose="03000509000000000000" pitchFamily="65" charset="-120"/>
                <a:ea typeface="標楷體" panose="03000509000000000000" pitchFamily="65" charset="-120"/>
              </a:rPr>
              <a:t>以瞭解</a:t>
            </a:r>
            <a:r>
              <a:rPr lang="zh-TW" altLang="en-US" sz="2800" b="1" dirty="0">
                <a:latin typeface="標楷體" panose="03000509000000000000" pitchFamily="65" charset="-120"/>
                <a:ea typeface="標楷體" panose="03000509000000000000" pitchFamily="65" charset="-120"/>
              </a:rPr>
              <a:t>香港回歸</a:t>
            </a:r>
            <a:r>
              <a:rPr lang="zh-CN" altLang="en-US" sz="2800" b="1" dirty="0">
                <a:latin typeface="標楷體" panose="03000509000000000000" pitchFamily="65" charset="-120"/>
                <a:ea typeface="標楷體" panose="03000509000000000000" pitchFamily="65" charset="-120"/>
              </a:rPr>
              <a:t>祖</a:t>
            </a:r>
            <a:r>
              <a:rPr lang="zh-TW" altLang="en-US" sz="2800" b="1" dirty="0">
                <a:latin typeface="標楷體" panose="03000509000000000000" pitchFamily="65" charset="-120"/>
                <a:ea typeface="標楷體" panose="03000509000000000000" pitchFamily="65" charset="-120"/>
              </a:rPr>
              <a:t>國</a:t>
            </a:r>
            <a:r>
              <a:rPr lang="zh-TW" altLang="en-US" sz="2800" b="1" dirty="0">
                <a:solidFill>
                  <a:srgbClr val="000000"/>
                </a:solidFill>
                <a:latin typeface="標楷體" panose="03000509000000000000" pitchFamily="65" charset="-120"/>
                <a:ea typeface="標楷體" panose="03000509000000000000" pitchFamily="65" charset="-120"/>
              </a:rPr>
              <a:t>的歷史時刻</a:t>
            </a:r>
            <a:r>
              <a:rPr lang="zh-CN" altLang="en-US" sz="2800" b="1" dirty="0">
                <a:solidFill>
                  <a:srgbClr val="000000"/>
                </a:solidFill>
                <a:latin typeface="標楷體" panose="03000509000000000000" pitchFamily="65" charset="-120"/>
                <a:ea typeface="標楷體" panose="03000509000000000000" pitchFamily="65" charset="-120"/>
              </a:rPr>
              <a:t>。</a:t>
            </a:r>
          </a:p>
        </p:txBody>
      </p:sp>
      <p:sp>
        <p:nvSpPr>
          <p:cNvPr id="86020" name="矩形 1"/>
          <p:cNvSpPr>
            <a:spLocks noChangeArrowheads="1"/>
          </p:cNvSpPr>
          <p:nvPr/>
        </p:nvSpPr>
        <p:spPr bwMode="auto">
          <a:xfrm>
            <a:off x="1324868" y="5655772"/>
            <a:ext cx="72596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Arial" panose="020B0604020202020204" pitchFamily="34" charset="0"/>
              <a:buNone/>
            </a:pPr>
            <a:r>
              <a:rPr lang="zh-CN" altLang="zh-CN" sz="16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香港回歸政權交接儀式</a:t>
            </a:r>
          </a:p>
          <a:p>
            <a:pPr algn="just" eaLnBrk="1" hangingPunct="1">
              <a:spcBef>
                <a:spcPct val="0"/>
              </a:spcBef>
              <a:buFont typeface="Arial" panose="020B0604020202020204" pitchFamily="34" charset="0"/>
              <a:buNone/>
            </a:pPr>
            <a:r>
              <a:rPr lang="en-US" altLang="zh-CN" sz="1400" u="sng" dirty="0">
                <a:latin typeface="Times New Roman" panose="02020603050405020304" pitchFamily="18" charset="0"/>
                <a:ea typeface="標楷體" panose="03000509000000000000" pitchFamily="65" charset="-120"/>
                <a:cs typeface="Times New Roman" panose="02020603050405020304" pitchFamily="18" charset="0"/>
              </a:rPr>
              <a:t>https://tv.cctv.com/2018/10/01/VIDErCiFqI3Mdyoyh4zUpm40181001.shtml</a:t>
            </a:r>
            <a:endParaRPr lang="zh-CN" altLang="zh-CN"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6021"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356" y="3415111"/>
            <a:ext cx="3970337"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357" y="1233065"/>
            <a:ext cx="3970337"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文本框 2"/>
          <p:cNvSpPr txBox="1">
            <a:spLocks noChangeArrowheads="1"/>
          </p:cNvSpPr>
          <p:nvPr/>
        </p:nvSpPr>
        <p:spPr bwMode="auto">
          <a:xfrm>
            <a:off x="5723082" y="2076283"/>
            <a:ext cx="55489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lnSpc>
                <a:spcPct val="140000"/>
              </a:lnSpc>
              <a:spcBef>
                <a:spcPct val="0"/>
              </a:spcBef>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rPr>
              <a:t>    </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1997年7月1日零</a:t>
            </a:r>
            <a:r>
              <a:rPr lang="zh-CN" altLang="en-US" sz="2000" dirty="0">
                <a:solidFill>
                  <a:srgbClr val="000000"/>
                </a:solidFill>
                <a:latin typeface="標楷體" panose="03000509000000000000" pitchFamily="65" charset="-120"/>
                <a:ea typeface="標楷體" panose="03000509000000000000" pitchFamily="65" charset="-120"/>
              </a:rPr>
              <a:t>時，中華人民共和國國旗和中華人民共和國香港特別行政區區旗在香港升起。從此，中國政府對香港恢復行使主權，中華人民共和國香港特別行政區正式成立，</a:t>
            </a:r>
            <a:r>
              <a:rPr lang="en-US" altLang="zh-CN"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基本法</a:t>
            </a:r>
            <a:r>
              <a:rPr lang="en-US" altLang="zh-CN"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開始實施，香港進入了</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一國兩制</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港人治港</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 </a:t>
            </a:r>
            <a:r>
              <a:rPr lang="zh-CN" altLang="en-US" sz="2000" dirty="0">
                <a:solidFill>
                  <a:srgbClr val="000000"/>
                </a:solidFill>
                <a:latin typeface="標楷體" panose="03000509000000000000" pitchFamily="65" charset="-120"/>
                <a:ea typeface="標楷體" panose="03000509000000000000" pitchFamily="65" charset="-120"/>
              </a:rPr>
              <a:t>、高度自治的歷史新</a:t>
            </a:r>
            <a:r>
              <a:rPr lang="zh-TW" altLang="en-US" sz="2000" dirty="0">
                <a:solidFill>
                  <a:srgbClr val="000000"/>
                </a:solidFill>
                <a:latin typeface="標楷體" panose="03000509000000000000" pitchFamily="65" charset="-120"/>
                <a:ea typeface="標楷體" panose="03000509000000000000" pitchFamily="65" charset="-120"/>
              </a:rPr>
              <a:t>時代</a:t>
            </a:r>
            <a:r>
              <a:rPr lang="zh-CN" altLang="en-US" sz="2000" dirty="0">
                <a:solidFill>
                  <a:srgbClr val="000000"/>
                </a:solidFill>
                <a:latin typeface="標楷體" panose="03000509000000000000" pitchFamily="65" charset="-120"/>
                <a:ea typeface="標楷體" panose="03000509000000000000" pitchFamily="65" charset="-12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7C95E33-D385-4003-89C3-5D7AA690FF0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41</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88067" name="矩形 2"/>
          <p:cNvSpPr>
            <a:spLocks noChangeArrowheads="1"/>
          </p:cNvSpPr>
          <p:nvPr/>
        </p:nvSpPr>
        <p:spPr bwMode="auto">
          <a:xfrm>
            <a:off x="1597776" y="350983"/>
            <a:ext cx="8548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3600" b="1" dirty="0">
                <a:solidFill>
                  <a:srgbClr val="000000"/>
                </a:solidFill>
                <a:latin typeface="標楷體" panose="03000509000000000000" pitchFamily="65" charset="-120"/>
                <a:ea typeface="標楷體" panose="03000509000000000000" pitchFamily="65" charset="-120"/>
              </a:rPr>
              <a:t>「一國兩制」構思有助順利</a:t>
            </a:r>
            <a:r>
              <a:rPr lang="zh-CN" altLang="en-US" sz="3600" b="1" dirty="0">
                <a:solidFill>
                  <a:srgbClr val="000000"/>
                </a:solidFill>
                <a:latin typeface="標楷體" panose="03000509000000000000" pitchFamily="65" charset="-120"/>
                <a:ea typeface="標楷體" panose="03000509000000000000" pitchFamily="65" charset="-120"/>
              </a:rPr>
              <a:t>解決香港問題 </a:t>
            </a:r>
          </a:p>
        </p:txBody>
      </p:sp>
      <p:sp>
        <p:nvSpPr>
          <p:cNvPr id="6" name="矩形 5"/>
          <p:cNvSpPr/>
          <p:nvPr/>
        </p:nvSpPr>
        <p:spPr>
          <a:xfrm>
            <a:off x="1148887" y="1691673"/>
            <a:ext cx="9582843"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Char char="•"/>
            </a:pPr>
            <a:r>
              <a:rPr lang="zh-CN" altLang="en-US" sz="2600" dirty="0">
                <a:latin typeface="標楷體" panose="03000509000000000000" pitchFamily="65" charset="-120"/>
                <a:ea typeface="標楷體" panose="03000509000000000000" pitchFamily="65" charset="-120"/>
              </a:rPr>
              <a:t>香港回</a:t>
            </a:r>
            <a:r>
              <a:rPr lang="zh-TW" altLang="en-US" sz="2600" dirty="0">
                <a:latin typeface="標楷體" panose="03000509000000000000" pitchFamily="65" charset="-120"/>
                <a:ea typeface="標楷體" panose="03000509000000000000" pitchFamily="65" charset="-120"/>
              </a:rPr>
              <a:t>歸</a:t>
            </a:r>
            <a:r>
              <a:rPr lang="zh-CN" altLang="en-US" sz="2600" dirty="0">
                <a:latin typeface="標楷體" panose="03000509000000000000" pitchFamily="65" charset="-120"/>
                <a:ea typeface="標楷體" panose="03000509000000000000" pitchFamily="65" charset="-120"/>
              </a:rPr>
              <a:t>祖國有利於推進</a:t>
            </a:r>
            <a:r>
              <a:rPr lang="zh-TW" altLang="en-US" sz="2600" dirty="0">
                <a:latin typeface="標楷體" panose="03000509000000000000" pitchFamily="65" charset="-120"/>
                <a:ea typeface="標楷體" panose="03000509000000000000" pitchFamily="65" charset="-120"/>
              </a:rPr>
              <a:t>國家</a:t>
            </a:r>
            <a:r>
              <a:rPr lang="zh-CN" altLang="en-US" sz="2600" dirty="0">
                <a:latin typeface="標楷體" panose="03000509000000000000" pitchFamily="65" charset="-120"/>
                <a:ea typeface="標楷體" panose="03000509000000000000" pitchFamily="65" charset="-120"/>
              </a:rPr>
              <a:t>統一。鄧小平提出的</a:t>
            </a:r>
            <a:r>
              <a:rPr lang="zh-TW" altLang="en-US" sz="2600" dirty="0">
                <a:latin typeface="標楷體" panose="03000509000000000000" pitchFamily="65" charset="-120"/>
                <a:ea typeface="標楷體" panose="03000509000000000000" pitchFamily="65" charset="-120"/>
              </a:rPr>
              <a:t>「一國兩制」</a:t>
            </a:r>
            <a:r>
              <a:rPr lang="zh-CN" altLang="en-US" sz="2600" dirty="0">
                <a:latin typeface="標楷體" panose="03000509000000000000" pitchFamily="65" charset="-120"/>
                <a:ea typeface="標楷體" panose="03000509000000000000" pitchFamily="65" charset="-120"/>
              </a:rPr>
              <a:t>構想為和平解決歷史遺留問題提供了範例。</a:t>
            </a:r>
          </a:p>
          <a:p>
            <a:pPr eaLnBrk="1" hangingPunct="1">
              <a:spcBef>
                <a:spcPct val="0"/>
              </a:spcBef>
              <a:buFontTx/>
              <a:buChar char="•"/>
            </a:pPr>
            <a:endParaRPr lang="en-US" altLang="zh-TW" sz="2600" dirty="0">
              <a:latin typeface="標楷體" panose="03000509000000000000" pitchFamily="65" charset="-120"/>
              <a:ea typeface="標楷體" panose="03000509000000000000" pitchFamily="65" charset="-120"/>
              <a:sym typeface="SimSun" panose="02010600030101010101" pitchFamily="2" charset="-122"/>
            </a:endParaRPr>
          </a:p>
          <a:p>
            <a:pPr eaLnBrk="1" hangingPunct="1">
              <a:spcBef>
                <a:spcPct val="0"/>
              </a:spcBef>
              <a:buFontTx/>
              <a:buChar char="•"/>
            </a:pP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一國兩制</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方針納入</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憲法</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基本法</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的頒布</a:t>
            </a:r>
            <a:r>
              <a:rPr lang="zh-TW" altLang="en-US" sz="2600" dirty="0">
                <a:latin typeface="標楷體" panose="03000509000000000000" pitchFamily="65" charset="-120"/>
                <a:ea typeface="標楷體" panose="03000509000000000000" pitchFamily="65" charset="-120"/>
              </a:rPr>
              <a:t>，保障香港特別行政區在一國之下被授予享有高度自治。</a:t>
            </a:r>
            <a:endParaRPr lang="en-US" altLang="zh-TW" sz="2600" dirty="0">
              <a:latin typeface="標楷體" panose="03000509000000000000" pitchFamily="65" charset="-120"/>
              <a:ea typeface="標楷體" panose="03000509000000000000" pitchFamily="65" charset="-120"/>
            </a:endParaRPr>
          </a:p>
          <a:p>
            <a:pPr eaLnBrk="1" hangingPunct="1">
              <a:spcBef>
                <a:spcPct val="0"/>
              </a:spcBef>
              <a:buFont typeface="Wingdings" panose="05000000000000000000" pitchFamily="2" charset="2"/>
              <a:buChar char="Ø"/>
            </a:pPr>
            <a:endParaRPr lang="en-US" altLang="zh-CN" sz="2600" dirty="0">
              <a:latin typeface="標楷體" panose="03000509000000000000" pitchFamily="65" charset="-120"/>
              <a:ea typeface="標楷體" panose="03000509000000000000" pitchFamily="65" charset="-120"/>
            </a:endParaRPr>
          </a:p>
          <a:p>
            <a:pPr eaLnBrk="1" hangingPunct="1">
              <a:spcBef>
                <a:spcPct val="0"/>
              </a:spcBef>
              <a:buFontTx/>
              <a:buChar char="•"/>
            </a:pPr>
            <a:r>
              <a:rPr lang="zh-CN" altLang="en-US" sz="2600" dirty="0">
                <a:latin typeface="標楷體" panose="03000509000000000000" pitchFamily="65" charset="-120"/>
                <a:ea typeface="標楷體" panose="03000509000000000000" pitchFamily="65" charset="-120"/>
              </a:rPr>
              <a:t>有利於促進香港的繁榮穩定與發展。香港回歸後，</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一國兩制</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sym typeface="SimSun" panose="02010600030101010101" pitchFamily="2" charset="-122"/>
              </a:rPr>
              <a:t> 「</a:t>
            </a:r>
            <a:r>
              <a:rPr lang="zh-CN" altLang="en-US" sz="2600" dirty="0">
                <a:latin typeface="標楷體" panose="03000509000000000000" pitchFamily="65" charset="-120"/>
                <a:ea typeface="標楷體" panose="03000509000000000000" pitchFamily="65" charset="-120"/>
              </a:rPr>
              <a:t>港人治港</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、高度自治</a:t>
            </a:r>
            <a:r>
              <a:rPr lang="zh-TW" altLang="en-US" sz="2600" dirty="0">
                <a:latin typeface="標楷體" panose="03000509000000000000" pitchFamily="65" charset="-120"/>
                <a:ea typeface="標楷體" panose="03000509000000000000" pitchFamily="65" charset="-120"/>
              </a:rPr>
              <a:t>方針有助確保</a:t>
            </a:r>
            <a:r>
              <a:rPr lang="zh-CN" altLang="en-US" sz="2600" dirty="0">
                <a:latin typeface="標楷體" panose="03000509000000000000" pitchFamily="65" charset="-120"/>
                <a:ea typeface="標楷體" panose="03000509000000000000" pitchFamily="65" charset="-120"/>
              </a:rPr>
              <a:t>香港發展繼續繁榮穩定。</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63741918"/>
              </p:ext>
            </p:extLst>
          </p:nvPr>
        </p:nvGraphicFramePr>
        <p:xfrm>
          <a:off x="1082675" y="1023938"/>
          <a:ext cx="9780588" cy="5665796"/>
        </p:xfrm>
        <a:graphic>
          <a:graphicData uri="http://schemas.openxmlformats.org/drawingml/2006/table">
            <a:tbl>
              <a:tblPr/>
              <a:tblGrid>
                <a:gridCol w="5658947">
                  <a:extLst>
                    <a:ext uri="{9D8B030D-6E8A-4147-A177-3AD203B41FA5}">
                      <a16:colId xmlns:a16="http://schemas.microsoft.com/office/drawing/2014/main" val="3438173132"/>
                    </a:ext>
                  </a:extLst>
                </a:gridCol>
                <a:gridCol w="4121641">
                  <a:extLst>
                    <a:ext uri="{9D8B030D-6E8A-4147-A177-3AD203B41FA5}">
                      <a16:colId xmlns:a16="http://schemas.microsoft.com/office/drawing/2014/main" val="216594790"/>
                    </a:ext>
                  </a:extLst>
                </a:gridCol>
              </a:tblGrid>
              <a:tr h="4572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參考資料</a:t>
                      </a:r>
                      <a:endParaRPr kumimoji="0" lang="zh-HK"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網址</a:t>
                      </a:r>
                      <a:endParaRPr kumimoji="0" lang="zh-HK"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32605564"/>
                  </a:ext>
                </a:extLst>
              </a:tr>
              <a:tr h="90646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中華人民共和國政府和大不列顛及北愛爾蘭聯合王國政府關於香港問題的聯合聲明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1984</a:t>
                      </a:r>
                      <a:r>
                        <a:rPr kumimoji="0"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kumimoji="0"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kumimoji="0" lang="en-US" altLang="zh-TW"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r>
                        <a:rPr kumimoji="0"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HK"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https://www.cmab.gov.hk/tc/issues/jd2.htm</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81634757"/>
                  </a:ext>
                </a:extLst>
              </a:tr>
              <a:tr h="9969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中華人民共和國憲法</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及</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中華人民共和國香港特別行政區基本法</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全文</a:t>
                      </a:r>
                      <a:endParaRPr kumimoji="0" lang="zh-HK"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https://www.basiclaw.gov.hk/tc/basiclawtext/index.html</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038829833"/>
                  </a:ext>
                </a:extLst>
              </a:tr>
              <a:tr h="9652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MS PGothic" panose="020B0600070205080204" pitchFamily="34" charset="-128"/>
                          <a:sym typeface="SimSun" panose="02010600030101010101" pitchFamily="2" charset="-122"/>
                        </a:rPr>
                        <a:t>「</a:t>
                      </a:r>
                      <a:r>
                        <a:rPr kumimoji="0" lang="zh-CN"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一國兩制」在香港特別行政區的實踐</a:t>
                      </a:r>
                      <a:r>
                        <a:rPr kumimoji="0" lang="en-US" altLang="zh-CN"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CN"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白皮書 </a:t>
                      </a:r>
                      <a:r>
                        <a:rPr kumimoji="0" lang="en-US" altLang="zh-CN"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CN"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全文</a:t>
                      </a:r>
                      <a:r>
                        <a:rPr kumimoji="0" lang="en-US" altLang="zh-CN"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http://www.scio.gov.cn/tt/Document/1372801/1372801.htm</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960465434"/>
                  </a:ext>
                </a:extLst>
              </a:tr>
              <a:tr h="10287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有關回歸過程，可參看教育局編制的回歸事件簿</a:t>
                      </a:r>
                      <a:endPar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https://www.edb.gov.hk/tc/curriculum</a:t>
                      </a:r>
                      <a:r>
                        <a:rPr kumimoji="0" lang="en-US" altLang="zh-TW"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development/</a:t>
                      </a:r>
                      <a:r>
                        <a:rPr kumimoji="0" lang="en-GB" altLang="zh-HK" sz="1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kla</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GB" altLang="zh-HK" sz="1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pshe</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/basic-law-education/</a:t>
                      </a:r>
                      <a:r>
                        <a:rPr kumimoji="0" lang="en-GB" altLang="zh-HK" sz="1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cble_wallcharts</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/index.html</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043157243"/>
                  </a:ext>
                </a:extLst>
              </a:tr>
              <a:tr h="1311275">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教育局 憲法與</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基本法</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教育資源</a:t>
                      </a: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https://www.edb.gov.hk/tc/curriculum-development/kla/pshe/basic-law-education/constitution-basiclaw/index.html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zh-HK"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85400617"/>
                  </a:ext>
                </a:extLst>
              </a:tr>
            </a:tbl>
          </a:graphicData>
        </a:graphic>
      </p:graphicFrame>
      <p:sp>
        <p:nvSpPr>
          <p:cNvPr id="90137" name="標題 1"/>
          <p:cNvSpPr txBox="1">
            <a:spLocks/>
          </p:cNvSpPr>
          <p:nvPr/>
        </p:nvSpPr>
        <p:spPr bwMode="auto">
          <a:xfrm>
            <a:off x="3106738" y="211138"/>
            <a:ext cx="57324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TW" altLang="en-US" sz="4000" b="1" dirty="0">
                <a:latin typeface="標楷體" panose="03000509000000000000" pitchFamily="65" charset="-120"/>
                <a:ea typeface="標楷體" panose="03000509000000000000" pitchFamily="65" charset="-120"/>
              </a:rPr>
              <a:t>參考資料網址</a:t>
            </a:r>
            <a:endParaRPr lang="zh-HK" altLang="en-US" sz="4000" b="1" dirty="0">
              <a:latin typeface="標楷體" panose="03000509000000000000" pitchFamily="65" charset="-120"/>
              <a:ea typeface="標楷體" panose="03000509000000000000" pitchFamily="65" charset="-120"/>
            </a:endParaRPr>
          </a:p>
        </p:txBody>
      </p:sp>
      <p:sp>
        <p:nvSpPr>
          <p:cNvPr id="90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2464F3C-157A-43E7-939F-3053C00CDCA6}" type="slidenum">
              <a:rPr lang="en-US" altLang="zh-TW" sz="1400" smtClean="0"/>
              <a:pPr fontAlgn="base">
                <a:spcBef>
                  <a:spcPct val="0"/>
                </a:spcBef>
                <a:spcAft>
                  <a:spcPct val="0"/>
                </a:spcAft>
                <a:buFont typeface="Arial" panose="020B0604020202020204" pitchFamily="34" charset="0"/>
                <a:buNone/>
              </a:pPr>
              <a:t>42</a:t>
            </a:fld>
            <a:endParaRPr lang="en-US" altLang="zh-TW"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276BA6B-2B78-49A7-B4F6-DE94A6F313BA}" type="slidenum">
              <a:rPr lang="en-US" altLang="zh-TW" sz="1400" smtClean="0">
                <a:solidFill>
                  <a:schemeClr val="tx1"/>
                </a:solidFill>
              </a:rPr>
              <a:pPr>
                <a:defRPr/>
              </a:pPr>
              <a:t>43</a:t>
            </a:fld>
            <a:endParaRPr lang="en-US" altLang="zh-TW" sz="1400" dirty="0">
              <a:solidFill>
                <a:schemeClr val="tx1"/>
              </a:solidFill>
            </a:endParaRPr>
          </a:p>
        </p:txBody>
      </p:sp>
      <p:sp>
        <p:nvSpPr>
          <p:cNvPr id="4" name="Rectangle 3"/>
          <p:cNvSpPr/>
          <p:nvPr/>
        </p:nvSpPr>
        <p:spPr>
          <a:xfrm>
            <a:off x="1925780" y="2493818"/>
            <a:ext cx="8115993" cy="1815882"/>
          </a:xfrm>
          <a:prstGeom prst="rect">
            <a:avLst/>
          </a:prstGeom>
        </p:spPr>
        <p:txBody>
          <a:bodyPr wrap="square">
            <a:spAutoFit/>
          </a:bodyPr>
          <a:lstStyle/>
          <a:p>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以上書籍</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香港史</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從遠古到九七</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香港城市大學出版社，</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2019</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年，國際書號：</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978-962-937-420-4 ﹞</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，承蒙香港城市大學出版社允許轉載上述文章的內容，特此鳴謝。 </a:t>
            </a:r>
            <a:endParaRPr lang="en-US" sz="2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Rectangle 4"/>
          <p:cNvSpPr/>
          <p:nvPr/>
        </p:nvSpPr>
        <p:spPr>
          <a:xfrm>
            <a:off x="5057940" y="1207716"/>
            <a:ext cx="1210588" cy="707886"/>
          </a:xfrm>
          <a:prstGeom prst="rect">
            <a:avLst/>
          </a:prstGeom>
        </p:spPr>
        <p:txBody>
          <a:bodyPr wrap="none">
            <a:spAutoFit/>
          </a:bodyPr>
          <a:lstStyle/>
          <a:p>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鳴謝</a:t>
            </a:r>
            <a:endParaRPr lang="en-US" sz="4000" dirty="0"/>
          </a:p>
        </p:txBody>
      </p:sp>
    </p:spTree>
    <p:extLst>
      <p:ext uri="{BB962C8B-B14F-4D97-AF65-F5344CB8AC3E}">
        <p14:creationId xmlns:p14="http://schemas.microsoft.com/office/powerpoint/2010/main" val="3823567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7B0F792C-2353-4966-A7AA-04527ECDC247}"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44</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92163" name="Rectangle 2"/>
          <p:cNvSpPr>
            <a:spLocks noChangeArrowheads="1"/>
          </p:cNvSpPr>
          <p:nvPr/>
        </p:nvSpPr>
        <p:spPr bwMode="auto">
          <a:xfrm>
            <a:off x="5448300" y="2708275"/>
            <a:ext cx="120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8000" dirty="0">
                <a:solidFill>
                  <a:srgbClr val="000000"/>
                </a:solidFill>
                <a:latin typeface="標楷體" panose="03000509000000000000" pitchFamily="65" charset="-120"/>
                <a:ea typeface="標楷體" panose="03000509000000000000" pitchFamily="65" charset="-120"/>
              </a:rPr>
              <a:t>完</a:t>
            </a:r>
            <a:endParaRPr lang="en-US" altLang="en-US" sz="8000"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0388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543" y="417512"/>
            <a:ext cx="856974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6914"/>
          <p:cNvSpPr/>
          <p:nvPr/>
        </p:nvSpPr>
        <p:spPr>
          <a:xfrm>
            <a:off x="4721225" y="2312988"/>
            <a:ext cx="1455738" cy="1322387"/>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18245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28" name="Shape 6915"/>
          <p:cNvSpPr/>
          <p:nvPr/>
        </p:nvSpPr>
        <p:spPr>
          <a:xfrm>
            <a:off x="6072188" y="2308225"/>
            <a:ext cx="1319212" cy="1466850"/>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CB4D5E"/>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29" name="Shape 6916"/>
          <p:cNvSpPr/>
          <p:nvPr/>
        </p:nvSpPr>
        <p:spPr>
          <a:xfrm>
            <a:off x="4721225" y="3589338"/>
            <a:ext cx="1311275" cy="1455737"/>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CB4D5E"/>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30" name="Shape 6917"/>
          <p:cNvSpPr/>
          <p:nvPr/>
        </p:nvSpPr>
        <p:spPr>
          <a:xfrm>
            <a:off x="5999163" y="3732213"/>
            <a:ext cx="1465262" cy="1312862"/>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18245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31" name="Shape 6926"/>
          <p:cNvSpPr>
            <a:spLocks noChangeShapeType="1"/>
          </p:cNvSpPr>
          <p:nvPr/>
        </p:nvSpPr>
        <p:spPr bwMode="auto">
          <a:xfrm>
            <a:off x="4275138" y="2619375"/>
            <a:ext cx="957262" cy="4763"/>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2" name="Shape 6927"/>
          <p:cNvSpPr>
            <a:spLocks noChangeShapeType="1"/>
          </p:cNvSpPr>
          <p:nvPr/>
        </p:nvSpPr>
        <p:spPr bwMode="auto">
          <a:xfrm>
            <a:off x="4275138" y="4330700"/>
            <a:ext cx="741362"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3" name="Shape 6928"/>
          <p:cNvSpPr>
            <a:spLocks noChangeShapeType="1"/>
          </p:cNvSpPr>
          <p:nvPr/>
        </p:nvSpPr>
        <p:spPr bwMode="auto">
          <a:xfrm flipH="1">
            <a:off x="7058025" y="2619375"/>
            <a:ext cx="879475"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4" name="Shape 6929"/>
          <p:cNvSpPr>
            <a:spLocks noChangeShapeType="1"/>
          </p:cNvSpPr>
          <p:nvPr/>
        </p:nvSpPr>
        <p:spPr bwMode="auto">
          <a:xfrm flipH="1">
            <a:off x="7210425" y="4330700"/>
            <a:ext cx="727075"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6" name="Content Placeholder 2"/>
          <p:cNvSpPr txBox="1">
            <a:spLocks noChangeArrowheads="1"/>
          </p:cNvSpPr>
          <p:nvPr/>
        </p:nvSpPr>
        <p:spPr bwMode="auto">
          <a:xfrm>
            <a:off x="2185988" y="1887538"/>
            <a:ext cx="270986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2663"/>
              </a:lnSpc>
              <a:spcBef>
                <a:spcPct val="0"/>
              </a:spcBef>
              <a:spcAft>
                <a:spcPts val="600"/>
              </a:spcAft>
              <a:buClr>
                <a:srgbClr val="72BFC5"/>
              </a:buClr>
              <a:buSzPct val="145000"/>
              <a:buFont typeface="Arial" panose="020B0604020202020204" pitchFamily="34" charset="0"/>
              <a:buNone/>
            </a:pPr>
            <a:r>
              <a:rPr lang="zh-CN" altLang="en-US" sz="2400" b="1" dirty="0">
                <a:solidFill>
                  <a:srgbClr val="000000"/>
                </a:solidFill>
                <a:latin typeface="標楷體" panose="03000509000000000000" pitchFamily="65" charset="-120"/>
                <a:ea typeface="標楷體" panose="03000509000000000000" pitchFamily="65" charset="-120"/>
              </a:rPr>
              <a:t>一、屬番禺縣管轄時期（前</a:t>
            </a:r>
            <a:r>
              <a:rPr lang="en-US" altLang="zh-CN"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214-331</a:t>
            </a:r>
            <a:r>
              <a:rPr lang="zh-CN"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b="1" dirty="0">
                <a:solidFill>
                  <a:srgbClr val="000000"/>
                </a:solidFill>
                <a:latin typeface="標楷體" panose="03000509000000000000" pitchFamily="65" charset="-120"/>
                <a:ea typeface="標楷體" panose="03000509000000000000" pitchFamily="65" charset="-120"/>
              </a:rPr>
              <a:t>，約</a:t>
            </a:r>
            <a:r>
              <a:rPr lang="en-US" altLang="zh-CN" sz="2400" b="1" dirty="0">
                <a:solidFill>
                  <a:srgbClr val="000000"/>
                </a:solidFill>
                <a:latin typeface="Times New Roman" panose="02020603050405020304" pitchFamily="18" charset="0"/>
                <a:ea typeface="標楷體" panose="03000509000000000000" pitchFamily="65" charset="-120"/>
              </a:rPr>
              <a:t>545</a:t>
            </a:r>
            <a:r>
              <a:rPr lang="zh-CN" altLang="en-US" sz="2400" b="1" dirty="0">
                <a:solidFill>
                  <a:srgbClr val="000000"/>
                </a:solidFill>
                <a:latin typeface="Times New Roman" panose="02020603050405020304" pitchFamily="18" charset="0"/>
                <a:ea typeface="標楷體" panose="03000509000000000000" pitchFamily="65" charset="-120"/>
              </a:rPr>
              <a:t>年</a:t>
            </a:r>
            <a:r>
              <a:rPr lang="zh-CN" altLang="en-US" sz="2400" b="1" dirty="0">
                <a:solidFill>
                  <a:srgbClr val="000000"/>
                </a:solidFill>
                <a:latin typeface="標楷體" panose="03000509000000000000" pitchFamily="65" charset="-120"/>
                <a:ea typeface="標楷體" panose="03000509000000000000" pitchFamily="65" charset="-120"/>
              </a:rPr>
              <a:t>）</a:t>
            </a:r>
          </a:p>
        </p:txBody>
      </p:sp>
      <p:sp>
        <p:nvSpPr>
          <p:cNvPr id="37" name="Content Placeholder 2"/>
          <p:cNvSpPr txBox="1">
            <a:spLocks noChangeArrowheads="1"/>
          </p:cNvSpPr>
          <p:nvPr/>
        </p:nvSpPr>
        <p:spPr bwMode="auto">
          <a:xfrm>
            <a:off x="2185988" y="3910013"/>
            <a:ext cx="24606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2675"/>
              </a:lnSpc>
              <a:spcBef>
                <a:spcPct val="0"/>
              </a:spcBef>
              <a:spcAft>
                <a:spcPts val="600"/>
              </a:spcAft>
              <a:buClr>
                <a:srgbClr val="72BFC5"/>
              </a:buClr>
              <a:buSzPct val="145000"/>
              <a:buFont typeface="Arial" panose="020B0604020202020204" pitchFamily="34" charset="0"/>
              <a:buNone/>
            </a:pPr>
            <a:r>
              <a:rPr lang="zh-CN" altLang="en-US" sz="2400" b="1" dirty="0">
                <a:solidFill>
                  <a:srgbClr val="00B050"/>
                </a:solidFill>
                <a:latin typeface="標楷體" panose="03000509000000000000" pitchFamily="65" charset="-120"/>
                <a:ea typeface="標楷體" panose="03000509000000000000" pitchFamily="65" charset="-120"/>
                <a:sym typeface="SimSun" panose="02010600030101010101" pitchFamily="2" charset="-122"/>
              </a:rPr>
              <a:t>四、屬新安縣管轄時期（</a:t>
            </a:r>
            <a:r>
              <a:rPr lang="en-US" altLang="zh-CN"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1572-1841</a:t>
            </a:r>
            <a:r>
              <a:rPr lang="zh-CN" altLang="en-US"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年，約</a:t>
            </a:r>
            <a:r>
              <a:rPr lang="en-US" altLang="zh-CN"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268</a:t>
            </a:r>
            <a:r>
              <a:rPr lang="zh-CN" altLang="en-US"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a:t>
            </a:r>
            <a:r>
              <a:rPr lang="zh-CN" altLang="en-US" sz="2400" b="1" dirty="0">
                <a:solidFill>
                  <a:srgbClr val="00B050"/>
                </a:solidFill>
                <a:latin typeface="標楷體" panose="03000509000000000000" pitchFamily="65" charset="-120"/>
                <a:ea typeface="標楷體" panose="03000509000000000000" pitchFamily="65" charset="-120"/>
                <a:sym typeface="SimSun" panose="02010600030101010101" pitchFamily="2" charset="-122"/>
              </a:rPr>
              <a:t>）</a:t>
            </a:r>
          </a:p>
        </p:txBody>
      </p:sp>
      <p:sp>
        <p:nvSpPr>
          <p:cNvPr id="38" name="Content Placeholder 2"/>
          <p:cNvSpPr txBox="1"/>
          <p:nvPr/>
        </p:nvSpPr>
        <p:spPr>
          <a:xfrm>
            <a:off x="7463791" y="1887855"/>
            <a:ext cx="2546985" cy="1645920"/>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ts val="2680"/>
              </a:lnSpc>
              <a:spcBef>
                <a:spcPts val="0"/>
              </a:spcBef>
              <a:buClr>
                <a:srgbClr val="4F81BD">
                  <a:lumMod val="75000"/>
                </a:srgbClr>
              </a:buClr>
              <a:defRPr/>
            </a:pPr>
            <a:r>
              <a:rPr lang="zh-CN" altLang="en-US" sz="2400" b="1" noProof="1">
                <a:gradFill>
                  <a:gsLst>
                    <a:gs pos="50000">
                      <a:srgbClr val="D87085"/>
                    </a:gs>
                    <a:gs pos="0">
                      <a:srgbClr val="E5A0AE"/>
                    </a:gs>
                    <a:gs pos="100000">
                      <a:srgbClr val="CA405C"/>
                    </a:gs>
                  </a:gsLst>
                  <a:lin scaled="1"/>
                </a:gradFill>
                <a:latin typeface="DFKai-SB" panose="03000509000000000000" pitchFamily="65" charset="-120"/>
                <a:ea typeface="DFKai-SB" panose="03000509000000000000" pitchFamily="65" charset="-120"/>
                <a:cs typeface="Arial" panose="020B0604020202020204" pitchFamily="34" charset="0"/>
                <a:sym typeface="+mn-ea"/>
              </a:rPr>
              <a:t>二、屬寶安縣管轄時期（</a:t>
            </a:r>
            <a:r>
              <a:rPr lang="en-US" altLang="zh-CN"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331-757</a:t>
            </a:r>
            <a:r>
              <a:rPr lang="zh-CN" altLang="en-US"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年，約</a:t>
            </a:r>
            <a:r>
              <a:rPr lang="en-US" altLang="zh-CN"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426</a:t>
            </a:r>
            <a:r>
              <a:rPr lang="zh-CN" altLang="en-US"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zh-CN" altLang="en-US" sz="2400" b="1" noProof="1">
                <a:gradFill>
                  <a:gsLst>
                    <a:gs pos="50000">
                      <a:srgbClr val="D87085"/>
                    </a:gs>
                    <a:gs pos="0">
                      <a:srgbClr val="E5A0AE"/>
                    </a:gs>
                    <a:gs pos="100000">
                      <a:srgbClr val="CA405C"/>
                    </a:gs>
                  </a:gsLst>
                  <a:lin scaled="1"/>
                </a:gradFill>
                <a:latin typeface="DFKai-SB" panose="03000509000000000000" pitchFamily="65" charset="-120"/>
                <a:ea typeface="DFKai-SB" panose="03000509000000000000" pitchFamily="65" charset="-120"/>
                <a:cs typeface="Arial" panose="020B0604020202020204" pitchFamily="34" charset="0"/>
                <a:sym typeface="+mn-ea"/>
              </a:rPr>
              <a:t>）</a:t>
            </a:r>
          </a:p>
        </p:txBody>
      </p:sp>
      <p:sp>
        <p:nvSpPr>
          <p:cNvPr id="39" name="Content Placeholder 2"/>
          <p:cNvSpPr txBox="1">
            <a:spLocks noChangeArrowheads="1"/>
          </p:cNvSpPr>
          <p:nvPr/>
        </p:nvSpPr>
        <p:spPr bwMode="auto">
          <a:xfrm>
            <a:off x="7562850" y="3933825"/>
            <a:ext cx="258445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Aft>
                <a:spcPts val="600"/>
              </a:spcAft>
              <a:buClr>
                <a:srgbClr val="72BFC5"/>
              </a:buClr>
              <a:buSzPct val="145000"/>
              <a:buFont typeface="Arial" panose="020B0604020202020204" pitchFamily="34" charset="0"/>
              <a:buNone/>
            </a:pPr>
            <a:r>
              <a:rPr lang="zh-CN" altLang="en-US" sz="2400" b="1" dirty="0">
                <a:solidFill>
                  <a:srgbClr val="C0504D"/>
                </a:solidFill>
                <a:latin typeface="標楷體" panose="03000509000000000000" pitchFamily="65" charset="-120"/>
                <a:ea typeface="標楷體" panose="03000509000000000000" pitchFamily="65" charset="-120"/>
              </a:rPr>
              <a:t>三、屬東莞縣管轄時期（</a:t>
            </a:r>
            <a:r>
              <a:rPr lang="en-US" altLang="zh-CN"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757-1572</a:t>
            </a:r>
            <a:r>
              <a:rPr lang="zh-CN" altLang="en-US"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年，約</a:t>
            </a:r>
            <a:r>
              <a:rPr lang="en-US" altLang="zh-CN"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816</a:t>
            </a:r>
            <a:r>
              <a:rPr lang="zh-CN" altLang="en-US"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b="1" dirty="0">
                <a:solidFill>
                  <a:srgbClr val="C0504D"/>
                </a:solidFill>
                <a:latin typeface="標楷體" panose="03000509000000000000" pitchFamily="65" charset="-120"/>
                <a:ea typeface="標楷體" panose="03000509000000000000" pitchFamily="65" charset="-120"/>
              </a:rPr>
              <a:t>）</a:t>
            </a:r>
          </a:p>
        </p:txBody>
      </p:sp>
      <p:sp>
        <p:nvSpPr>
          <p:cNvPr id="41" name="椭圆 40"/>
          <p:cNvSpPr/>
          <p:nvPr/>
        </p:nvSpPr>
        <p:spPr>
          <a:xfrm>
            <a:off x="3246438" y="555625"/>
            <a:ext cx="5505450" cy="1412875"/>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HK" altLang="en-US" sz="2800" b="1" noProof="1">
                <a:solidFill>
                  <a:srgbClr val="000000"/>
                </a:solidFill>
                <a:latin typeface="標楷體" panose="03000509000000000000" pitchFamily="65" charset="-120"/>
                <a:ea typeface="標楷體" panose="03000509000000000000" pitchFamily="65" charset="-120"/>
                <a:sym typeface="+mn-ea"/>
              </a:rPr>
              <a:t>香港先後歸屬四個縣治</a:t>
            </a:r>
          </a:p>
        </p:txBody>
      </p:sp>
      <p:sp>
        <p:nvSpPr>
          <p:cNvPr id="1640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D8A1493-9FEC-4791-9C4A-8B71976FDB8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5</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1"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2" fill="hold" nodeType="withEffect">
                                  <p:stCondLst>
                                    <p:cond delay="1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4" fill="hold"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nodeType="afterGroup">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2000"/>
                                        <p:tgtEl>
                                          <p:spTgt spid="41"/>
                                        </p:tgtEl>
                                      </p:cBhvr>
                                    </p:animEffect>
                                    <p:anim calcmode="lin" valueType="num">
                                      <p:cBhvr>
                                        <p:cTn id="21" dur="2000" fill="hold"/>
                                        <p:tgtEl>
                                          <p:spTgt spid="41"/>
                                        </p:tgtEl>
                                        <p:attrNameLst>
                                          <p:attrName>ppt_w</p:attrName>
                                        </p:attrNameLst>
                                      </p:cBhvr>
                                      <p:tavLst>
                                        <p:tav tm="0" fmla="#ppt_w*sin(2.5*pi*$)">
                                          <p:val>
                                            <p:fltVal val="0"/>
                                          </p:val>
                                        </p:tav>
                                        <p:tav tm="100000">
                                          <p:val>
                                            <p:fltVal val="1"/>
                                          </p:val>
                                        </p:tav>
                                      </p:tavLst>
                                    </p:anim>
                                    <p:anim calcmode="lin" valueType="num">
                                      <p:cBhvr>
                                        <p:cTn id="22" dur="2000" fill="hold"/>
                                        <p:tgtEl>
                                          <p:spTgt spid="4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4000"/>
                            </p:stCondLst>
                            <p:childTnLst>
                              <p:par>
                                <p:cTn id="24" presetID="2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2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500"/>
                                        <p:tgtEl>
                                          <p:spTgt spid="32"/>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nodeType="afterGroup">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500"/>
                            </p:stCondLst>
                            <p:childTnLst>
                              <p:par>
                                <p:cTn id="49" presetID="42"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274638"/>
            <a:ext cx="8229600" cy="850900"/>
          </a:xfrm>
        </p:spPr>
        <p:txBody>
          <a:bodyPr/>
          <a:lstStyle/>
          <a:p>
            <a:r>
              <a:rPr lang="zh-TW" altLang="en-US" sz="3200" dirty="0">
                <a:latin typeface="標楷體" panose="03000509000000000000" pitchFamily="65" charset="-120"/>
                <a:ea typeface="標楷體" panose="03000509000000000000" pitchFamily="65" charset="-120"/>
              </a:rPr>
              <a:t>認識</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基本法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及其制定背景</a:t>
            </a:r>
            <a:endParaRPr lang="en-US" altLang="en-US" sz="3200" dirty="0">
              <a:latin typeface="標楷體" panose="03000509000000000000" pitchFamily="65" charset="-120"/>
              <a:ea typeface="標楷體" panose="03000509000000000000" pitchFamily="65" charset="-120"/>
            </a:endParaRPr>
          </a:p>
        </p:txBody>
      </p:sp>
      <p:sp>
        <p:nvSpPr>
          <p:cNvPr id="16387" name="Content Placeholder 2"/>
          <p:cNvSpPr>
            <a:spLocks noGrp="1"/>
          </p:cNvSpPr>
          <p:nvPr>
            <p:ph idx="1"/>
          </p:nvPr>
        </p:nvSpPr>
        <p:spPr>
          <a:xfrm>
            <a:off x="1981200" y="1366838"/>
            <a:ext cx="8229600" cy="4064000"/>
          </a:xfrm>
        </p:spPr>
        <p:txBody>
          <a:bodyPr/>
          <a:lstStyle/>
          <a:p>
            <a:pPr marL="0" indent="0" algn="ctr" eaLnBrk="1" hangingPunct="1">
              <a:spcBef>
                <a:spcPts val="600"/>
              </a:spcBef>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基本法</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序言</a:t>
            </a:r>
            <a:endParaRPr lang="en-US" altLang="zh-TW" sz="2000" dirty="0">
              <a:latin typeface="標楷體" panose="03000509000000000000" pitchFamily="65" charset="-120"/>
              <a:ea typeface="標楷體" panose="03000509000000000000" pitchFamily="65" charset="-120"/>
            </a:endParaRP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香港自古以來就是中國的領土，一八四○年鴉片戰爭以後被英國佔領。一九八四年十二月十九日，中英兩國政府簽署了關於香港問題的聯合聲明，確認中華人民共和國政府於一九九七年七月一日恢復對香港行使主權，從而實現了長期以來中國人民收回香港的共同願望。</a:t>
            </a: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為了維護國家的統一和領土完整，保持香港的繁榮和穩定，並考慮到香港的歷史和現實情況，國家決定，在對香港恢復行使主權時，根據中華人民共和國憲法第三十一條的規定，設立香港特別行政區，並按照「一</a:t>
            </a:r>
            <a:r>
              <a:rPr lang="zh-CN" altLang="en-US" sz="2000" dirty="0">
                <a:latin typeface="標楷體" panose="03000509000000000000" pitchFamily="65" charset="-120"/>
                <a:ea typeface="標楷體" panose="03000509000000000000" pitchFamily="65" charset="-120"/>
              </a:rPr>
              <a:t>個</a:t>
            </a:r>
            <a:r>
              <a:rPr lang="zh-TW" altLang="en-US" sz="2000" dirty="0">
                <a:latin typeface="標楷體" panose="03000509000000000000" pitchFamily="65" charset="-120"/>
                <a:ea typeface="標楷體" panose="03000509000000000000" pitchFamily="65" charset="-120"/>
              </a:rPr>
              <a:t>國</a:t>
            </a:r>
            <a:r>
              <a:rPr lang="zh-CN" altLang="en-US" sz="2000" dirty="0">
                <a:latin typeface="標楷體" panose="03000509000000000000" pitchFamily="65" charset="-120"/>
                <a:ea typeface="標楷體" panose="03000509000000000000" pitchFamily="65" charset="-120"/>
              </a:rPr>
              <a:t>家</a:t>
            </a:r>
            <a:r>
              <a:rPr lang="zh-TW" altLang="en-US" sz="2000" dirty="0">
                <a:latin typeface="標楷體" panose="03000509000000000000" pitchFamily="65" charset="-120"/>
                <a:ea typeface="標楷體" panose="03000509000000000000" pitchFamily="65" charset="-120"/>
              </a:rPr>
              <a:t>，兩種制度」的方針，不在香港實行社會主義的制度和政策。國家對香港的基本方針政策，已由中國政府在中英聯合聲明中予以闡明。</a:t>
            </a: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根據中華人民共和國憲法，全國人民代表大會特制定中華人民共和國香港特別行政區基本法，規定香港特別行政區實行的制度，以保障國家對香港的基本方針政策的實施。</a:t>
            </a:r>
            <a:endParaRPr lang="en-US" altLang="zh-TW" sz="2000" dirty="0">
              <a:latin typeface="標楷體" panose="03000509000000000000" pitchFamily="65" charset="-120"/>
              <a:ea typeface="標楷體" panose="03000509000000000000" pitchFamily="65" charset="-12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fld id="{79DAA9F4-28D2-474A-B13C-387A49B85D0A}" type="slidenum">
              <a:rPr lang="en-US" altLang="en-US" sz="1400">
                <a:latin typeface="Arial" panose="020B0604020202020204" pitchFamily="34" charset="0"/>
                <a:ea typeface="SimSun" panose="02010600030101010101" pitchFamily="2" charset="-122"/>
              </a:rPr>
              <a:pPr>
                <a:spcBef>
                  <a:spcPct val="0"/>
                </a:spcBef>
                <a:buFontTx/>
                <a:buNone/>
              </a:pPr>
              <a:t>6</a:t>
            </a:fld>
            <a:endParaRPr lang="en-US" altLang="en-US" sz="1400" dirty="0">
              <a:latin typeface="Arial" panose="020B0604020202020204" pitchFamily="34" charset="0"/>
              <a:ea typeface="SimSun" panose="02010600030101010101" pitchFamily="2" charset="-122"/>
            </a:endParaRPr>
          </a:p>
        </p:txBody>
      </p:sp>
      <p:sp>
        <p:nvSpPr>
          <p:cNvPr id="16389" name="Rectangle 6"/>
          <p:cNvSpPr>
            <a:spLocks noChangeArrowheads="1"/>
          </p:cNvSpPr>
          <p:nvPr/>
        </p:nvSpPr>
        <p:spPr bwMode="auto">
          <a:xfrm>
            <a:off x="1981200" y="6075999"/>
            <a:ext cx="705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思考問題：</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基本法</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制定的背景與意義為何</a:t>
            </a:r>
            <a:r>
              <a:rPr lang="zh-CN" altLang="en-US" sz="1800" dirty="0">
                <a:latin typeface="標楷體" panose="03000509000000000000" pitchFamily="65" charset="-120"/>
                <a:ea typeface="標楷體" panose="03000509000000000000" pitchFamily="65" charset="-120"/>
              </a:rPr>
              <a:t>？</a:t>
            </a:r>
            <a:endParaRPr lang="en-US"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3886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矩形: 圆角 4"/>
          <p:cNvSpPr/>
          <p:nvPr/>
        </p:nvSpPr>
        <p:spPr bwMode="auto">
          <a:xfrm>
            <a:off x="4921251" y="390525"/>
            <a:ext cx="2206625" cy="685800"/>
          </a:xfrm>
          <a:prstGeom prst="roundRect">
            <a:avLst/>
          </a:prstGeom>
          <a:solidFill>
            <a:schemeClr val="accent1">
              <a:lumMod val="20000"/>
              <a:lumOff val="80000"/>
            </a:schemeClr>
          </a:solidFill>
          <a:ln w="50800" cap="flat" cmpd="sng" algn="ctr">
            <a:solidFill>
              <a:srgbClr val="FF0000"/>
            </a:solidFill>
            <a:prstDash val="solid"/>
            <a:round/>
            <a:headEnd type="none" w="med" len="med"/>
            <a:tailEnd type="none" w="med" len="med"/>
          </a:ln>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CN" altLang="en-US" sz="3300" b="1" dirty="0">
                <a:solidFill>
                  <a:srgbClr val="002060"/>
                </a:solidFill>
                <a:effectLst>
                  <a:outerShdw blurRad="38100" dist="38100" dir="2700000" algn="tl">
                    <a:srgbClr val="000000"/>
                  </a:outerShdw>
                </a:effectLst>
                <a:latin typeface="SimHei" panose="02010609060101010101" pitchFamily="49" charset="-122"/>
                <a:ea typeface="SimHei" panose="02010609060101010101" pitchFamily="49" charset="-122"/>
              </a:rPr>
              <a:t> </a:t>
            </a:r>
            <a:r>
              <a:rPr lang="zh-TW" altLang="en-US" sz="3300" b="1" dirty="0">
                <a:solidFill>
                  <a:srgbClr val="002060"/>
                </a:solidFill>
                <a:effectLst>
                  <a:outerShdw blurRad="38100" dist="38100" dir="2700000" algn="tl">
                    <a:srgbClr val="000000"/>
                  </a:outerShdw>
                </a:effectLst>
                <a:latin typeface="標楷體" panose="03000509000000000000" pitchFamily="65" charset="-120"/>
                <a:ea typeface="標楷體" panose="03000509000000000000" pitchFamily="65" charset="-120"/>
              </a:rPr>
              <a:t>想一想</a:t>
            </a:r>
            <a:endParaRPr lang="zh-CN" altLang="en-US" sz="3300" b="1" dirty="0">
              <a:solidFill>
                <a:srgbClr val="002060"/>
              </a:solidFill>
              <a:effectLst>
                <a:outerShdw blurRad="38100" dist="38100" dir="2700000" algn="tl">
                  <a:srgbClr val="000000"/>
                </a:outerShdw>
              </a:effectLst>
              <a:latin typeface="標楷體" panose="03000509000000000000" pitchFamily="65" charset="-120"/>
              <a:ea typeface="標楷體" panose="03000509000000000000" pitchFamily="65" charset="-120"/>
            </a:endParaRPr>
          </a:p>
          <a:p>
            <a:pPr eaLnBrk="1" hangingPunct="1">
              <a:spcBef>
                <a:spcPct val="0"/>
              </a:spcBef>
              <a:buFontTx/>
              <a:buNone/>
            </a:pPr>
            <a:endParaRPr lang="zh-CN" altLang="en-US" sz="1800" dirty="0">
              <a:latin typeface="Arial" panose="020B0604020202020204" pitchFamily="34" charset="0"/>
              <a:ea typeface="SimSun" panose="02010600030101010101" pitchFamily="2" charset="-122"/>
            </a:endParaRPr>
          </a:p>
        </p:txBody>
      </p:sp>
      <p:sp>
        <p:nvSpPr>
          <p:cNvPr id="1843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fld id="{1F8CE905-0226-483F-831B-CC4E2D72FC99}" type="slidenum">
              <a:rPr lang="en-US" altLang="en-US" sz="1400">
                <a:latin typeface="Arial" panose="020B0604020202020204" pitchFamily="34" charset="0"/>
                <a:ea typeface="SimSun" panose="02010600030101010101" pitchFamily="2" charset="-122"/>
              </a:rPr>
              <a:pPr>
                <a:spcBef>
                  <a:spcPct val="0"/>
                </a:spcBef>
                <a:buFontTx/>
                <a:buNone/>
              </a:pPr>
              <a:t>7</a:t>
            </a:fld>
            <a:endParaRPr lang="en-US" altLang="en-US" sz="1400" dirty="0">
              <a:latin typeface="Arial" panose="020B0604020202020204" pitchFamily="34" charset="0"/>
              <a:ea typeface="SimSun" panose="02010600030101010101" pitchFamily="2" charset="-122"/>
            </a:endParaRPr>
          </a:p>
        </p:txBody>
      </p:sp>
      <p:sp>
        <p:nvSpPr>
          <p:cNvPr id="18436" name="矩形 8"/>
          <p:cNvSpPr>
            <a:spLocks noChangeArrowheads="1"/>
          </p:cNvSpPr>
          <p:nvPr/>
        </p:nvSpPr>
        <p:spPr bwMode="auto">
          <a:xfrm>
            <a:off x="2084388" y="4738687"/>
            <a:ext cx="78803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75"/>
              </a:lnSpc>
              <a:spcBef>
                <a:spcPct val="0"/>
              </a:spcBef>
              <a:buNone/>
            </a:pPr>
            <a:r>
              <a:rPr lang="zh-CN" altLang="en-US" sz="2000" b="1" dirty="0">
                <a:solidFill>
                  <a:srgbClr val="6600FF"/>
                </a:solidFill>
                <a:latin typeface="標楷體" panose="03000509000000000000" pitchFamily="65" charset="-120"/>
                <a:ea typeface="標楷體" panose="03000509000000000000" pitchFamily="65" charset="-120"/>
              </a:rPr>
              <a:t>問題思考</a:t>
            </a:r>
            <a:endParaRPr lang="en-US" altLang="zh-CN" sz="2000" b="1" dirty="0">
              <a:solidFill>
                <a:srgbClr val="6600FF"/>
              </a:solidFill>
              <a:latin typeface="標楷體" panose="03000509000000000000" pitchFamily="65" charset="-120"/>
              <a:ea typeface="標楷體" panose="03000509000000000000" pitchFamily="65" charset="-120"/>
            </a:endParaRPr>
          </a:p>
          <a:p>
            <a:pPr eaLnBrk="1" hangingPunct="1">
              <a:lnSpc>
                <a:spcPts val="3075"/>
              </a:lnSpc>
              <a:spcBef>
                <a:spcPct val="0"/>
              </a:spcBef>
              <a:buNone/>
            </a:pPr>
            <a:r>
              <a:rPr lang="en-US" altLang="zh-CN" sz="2000" b="1" dirty="0">
                <a:latin typeface="標楷體" panose="03000509000000000000" pitchFamily="65" charset="-120"/>
                <a:ea typeface="標楷體" panose="03000509000000000000" pitchFamily="65" charset="-120"/>
              </a:rPr>
              <a:t>1.</a:t>
            </a:r>
            <a:r>
              <a:rPr lang="zh-CN" altLang="en-US" sz="2000" b="1" dirty="0">
                <a:latin typeface="標楷體" panose="03000509000000000000" pitchFamily="65" charset="-120"/>
                <a:ea typeface="標楷體" panose="03000509000000000000" pitchFamily="65" charset="-120"/>
              </a:rPr>
              <a:t>香港有</a:t>
            </a:r>
            <a:r>
              <a:rPr lang="zh-TW" altLang="en-US" sz="2000" b="1" dirty="0">
                <a:latin typeface="標楷體" panose="03000509000000000000" pitchFamily="65" charset="-120"/>
                <a:ea typeface="標楷體" panose="03000509000000000000" pitchFamily="65" charset="-120"/>
              </a:rPr>
              <a:t>不少地方是在英國佔領香港時命名，請舉出相關例子說明。</a:t>
            </a:r>
            <a:endParaRPr lang="en-US" altLang="zh-CN" sz="2000" b="1" dirty="0">
              <a:latin typeface="標楷體" panose="03000509000000000000" pitchFamily="65" charset="-120"/>
              <a:ea typeface="標楷體" panose="03000509000000000000" pitchFamily="65" charset="-120"/>
            </a:endParaRPr>
          </a:p>
          <a:p>
            <a:pPr eaLnBrk="1" hangingPunct="1">
              <a:lnSpc>
                <a:spcPts val="3075"/>
              </a:lnSpc>
              <a:spcBef>
                <a:spcPct val="0"/>
              </a:spcBef>
              <a:buNone/>
            </a:pPr>
            <a:r>
              <a:rPr lang="en-US" altLang="zh-CN" sz="2000" b="1" dirty="0">
                <a:latin typeface="標楷體" panose="03000509000000000000" pitchFamily="65" charset="-120"/>
                <a:ea typeface="標楷體" panose="03000509000000000000" pitchFamily="65" charset="-120"/>
              </a:rPr>
              <a:t>2.</a:t>
            </a:r>
            <a:r>
              <a:rPr lang="zh-TW" altLang="en-US" sz="2000" b="1" dirty="0">
                <a:latin typeface="標楷體" panose="03000509000000000000" pitchFamily="65" charset="-120"/>
                <a:ea typeface="標楷體" panose="03000509000000000000" pitchFamily="65" charset="-120"/>
              </a:rPr>
              <a:t>香港亦有不少地方能顯示香港與國家的關係，請舉出相關例子說明</a:t>
            </a:r>
            <a:r>
              <a:rPr lang="zh-CN" altLang="en-US" sz="2000" b="1" dirty="0">
                <a:latin typeface="標楷體" panose="03000509000000000000" pitchFamily="65" charset="-120"/>
                <a:ea typeface="標楷體" panose="03000509000000000000" pitchFamily="65" charset="-120"/>
              </a:rPr>
              <a:t>。</a:t>
            </a:r>
            <a:endParaRPr lang="en-US" altLang="zh-CN" sz="2000" b="1" dirty="0">
              <a:latin typeface="標楷體" panose="03000509000000000000" pitchFamily="65" charset="-120"/>
              <a:ea typeface="標楷體" panose="03000509000000000000" pitchFamily="65" charset="-120"/>
            </a:endParaRPr>
          </a:p>
        </p:txBody>
      </p:sp>
      <p:sp>
        <p:nvSpPr>
          <p:cNvPr id="3" name="矩形 2"/>
          <p:cNvSpPr/>
          <p:nvPr/>
        </p:nvSpPr>
        <p:spPr>
          <a:xfrm>
            <a:off x="1557193" y="2155826"/>
            <a:ext cx="4719638"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b="1" dirty="0">
                <a:solidFill>
                  <a:srgbClr val="000000"/>
                </a:solidFill>
                <a:latin typeface="標楷體" panose="03000509000000000000" pitchFamily="65" charset="-120"/>
                <a:ea typeface="標楷體" panose="03000509000000000000" pitchFamily="65" charset="-120"/>
              </a:rPr>
              <a:t>香港上環有一條街名爲「水坑口街」，其英文是</a:t>
            </a:r>
            <a:r>
              <a:rPr lang="en-US" altLang="zh-CN"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Possession Point</a:t>
            </a:r>
            <a:r>
              <a:rPr lang="zh-CN" altLang="en-US" sz="2400" b="1" dirty="0">
                <a:solidFill>
                  <a:srgbClr val="000000"/>
                </a:solidFill>
                <a:latin typeface="標楷體" panose="03000509000000000000" pitchFamily="65" charset="-120"/>
                <a:ea typeface="標楷體" panose="03000509000000000000" pitchFamily="65" charset="-120"/>
              </a:rPr>
              <a:t>，意爲「佔領角」。這條街名的中英文字面意思不相符，是與英國侵佔香港島相關的。</a:t>
            </a:r>
            <a:endParaRPr lang="zh-CN" altLang="en-US" sz="2400" dirty="0">
              <a:solidFill>
                <a:srgbClr val="000000"/>
              </a:solidFill>
              <a:latin typeface="標楷體" panose="03000509000000000000" pitchFamily="65" charset="-120"/>
              <a:ea typeface="標楷體" panose="03000509000000000000" pitchFamily="65" charset="-120"/>
            </a:endParaRPr>
          </a:p>
        </p:txBody>
      </p:sp>
      <p:pic>
        <p:nvPicPr>
          <p:cNvPr id="18439" name="Picture 10" descr="mainsite_tushuojindai_xianggangshi4.5_nov22"/>
          <p:cNvPicPr>
            <a:picLocks noChangeAspect="1" noChangeArrowheads="1"/>
          </p:cNvPicPr>
          <p:nvPr/>
        </p:nvPicPr>
        <p:blipFill>
          <a:blip r:embed="rId3" cstate="print">
            <a:extLst>
              <a:ext uri="{28A0092B-C50C-407E-A947-70E740481C1C}">
                <a14:useLocalDpi xmlns:a14="http://schemas.microsoft.com/office/drawing/2010/main" val="0"/>
              </a:ext>
            </a:extLst>
          </a:blip>
          <a:srcRect r="8167"/>
          <a:stretch>
            <a:fillRect/>
          </a:stretch>
        </p:blipFill>
        <p:spPr bwMode="auto">
          <a:xfrm>
            <a:off x="6526214" y="1511301"/>
            <a:ext cx="40655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93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任意多边形 1"/>
          <p:cNvSpPr/>
          <p:nvPr/>
        </p:nvSpPr>
        <p:spPr bwMode="auto">
          <a:xfrm flipV="1">
            <a:off x="2073275" y="2960688"/>
            <a:ext cx="7154863" cy="26987"/>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 name="任意多边形 2"/>
          <p:cNvSpPr/>
          <p:nvPr/>
        </p:nvSpPr>
        <p:spPr bwMode="auto">
          <a:xfrm>
            <a:off x="2073275" y="3960813"/>
            <a:ext cx="7154863" cy="28575"/>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2" name="任意多边形 3"/>
          <p:cNvSpPr/>
          <p:nvPr/>
        </p:nvSpPr>
        <p:spPr bwMode="auto">
          <a:xfrm>
            <a:off x="2073275" y="5267325"/>
            <a:ext cx="7154863" cy="28575"/>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2533" name="组合 797"/>
          <p:cNvGrpSpPr>
            <a:grpSpLocks/>
          </p:cNvGrpSpPr>
          <p:nvPr/>
        </p:nvGrpSpPr>
        <p:grpSpPr bwMode="auto">
          <a:xfrm flipH="1">
            <a:off x="9299575" y="2830513"/>
            <a:ext cx="468313" cy="301625"/>
            <a:chOff x="7502850" y="1762125"/>
            <a:chExt cx="4027488" cy="3060700"/>
          </a:xfrm>
        </p:grpSpPr>
        <p:sp>
          <p:nvSpPr>
            <p:cNvPr id="39"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40"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grpSp>
        <p:nvGrpSpPr>
          <p:cNvPr id="22534" name="组合 797"/>
          <p:cNvGrpSpPr>
            <a:grpSpLocks/>
          </p:cNvGrpSpPr>
          <p:nvPr/>
        </p:nvGrpSpPr>
        <p:grpSpPr bwMode="auto">
          <a:xfrm flipH="1">
            <a:off x="9286037" y="3784173"/>
            <a:ext cx="468313" cy="301625"/>
            <a:chOff x="7502850" y="1762125"/>
            <a:chExt cx="4027488" cy="3060700"/>
          </a:xfrm>
        </p:grpSpPr>
        <p:sp>
          <p:nvSpPr>
            <p:cNvPr id="44"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45"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grpSp>
        <p:nvGrpSpPr>
          <p:cNvPr id="22535" name="组合 797"/>
          <p:cNvGrpSpPr>
            <a:grpSpLocks/>
          </p:cNvGrpSpPr>
          <p:nvPr/>
        </p:nvGrpSpPr>
        <p:grpSpPr bwMode="auto">
          <a:xfrm flipH="1">
            <a:off x="9299575" y="5094605"/>
            <a:ext cx="468313" cy="300037"/>
            <a:chOff x="7502850" y="1762125"/>
            <a:chExt cx="4027488" cy="3060700"/>
          </a:xfrm>
        </p:grpSpPr>
        <p:sp>
          <p:nvSpPr>
            <p:cNvPr id="49"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50"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sp>
        <p:nvSpPr>
          <p:cNvPr id="22536" name="文本框 50"/>
          <p:cNvSpPr txBox="1">
            <a:spLocks noChangeArrowheads="1"/>
          </p:cNvSpPr>
          <p:nvPr/>
        </p:nvSpPr>
        <p:spPr bwMode="auto">
          <a:xfrm>
            <a:off x="1964531" y="3103989"/>
            <a:ext cx="737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None/>
            </a:pPr>
            <a:r>
              <a:rPr lang="zh-CN" altLang="en-US" sz="2400" dirty="0">
                <a:solidFill>
                  <a:srgbClr val="000000"/>
                </a:solidFill>
                <a:latin typeface="標楷體" panose="03000509000000000000" pitchFamily="65" charset="-120"/>
                <a:ea typeface="標楷體" panose="03000509000000000000" pitchFamily="65" charset="-120"/>
              </a:rPr>
              <a:t>十九世紀，</a:t>
            </a:r>
            <a:r>
              <a:rPr lang="zh-CN" altLang="en-US" sz="2400" dirty="0">
                <a:latin typeface="標楷體" panose="03000509000000000000" pitchFamily="65" charset="-120"/>
                <a:ea typeface="標楷體" panose="03000509000000000000" pitchFamily="65" charset="-120"/>
              </a:rPr>
              <a:t>英國通過</a:t>
            </a:r>
            <a:r>
              <a:rPr lang="zh-TW" altLang="en-US" sz="2400" dirty="0">
                <a:latin typeface="標楷體" panose="03000509000000000000" pitchFamily="65" charset="-120"/>
                <a:ea typeface="標楷體" panose="03000509000000000000" pitchFamily="65" charset="-120"/>
              </a:rPr>
              <a:t>軍事侵略</a:t>
            </a:r>
            <a:r>
              <a:rPr lang="zh-CN" altLang="en-US" sz="2400" dirty="0">
                <a:latin typeface="標楷體" panose="03000509000000000000" pitchFamily="65" charset="-120"/>
                <a:ea typeface="標楷體" panose="03000509000000000000" pitchFamily="65" charset="-120"/>
              </a:rPr>
              <a:t>等手段</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強迫清政府簽訂三</a:t>
            </a:r>
            <a:r>
              <a:rPr lang="zh-TW" altLang="en-US" sz="2400" dirty="0">
                <a:latin typeface="標楷體" panose="03000509000000000000" pitchFamily="65" charset="-120"/>
                <a:ea typeface="標楷體" panose="03000509000000000000" pitchFamily="65" charset="-120"/>
              </a:rPr>
              <a:t>條</a:t>
            </a:r>
            <a:r>
              <a:rPr lang="zh-CN" altLang="en-US" sz="2400" dirty="0">
                <a:latin typeface="標楷體" panose="03000509000000000000" pitchFamily="65" charset="-120"/>
                <a:ea typeface="標楷體" panose="03000509000000000000" pitchFamily="65" charset="-120"/>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先後強行</a:t>
            </a:r>
            <a:r>
              <a:rPr lang="zh-TW" altLang="en-US" sz="2400" dirty="0">
                <a:latin typeface="標楷體" panose="03000509000000000000" pitchFamily="65" charset="-120"/>
                <a:ea typeface="標楷體" panose="03000509000000000000" pitchFamily="65" charset="-120"/>
              </a:rPr>
              <a:t>侵佔</a:t>
            </a:r>
            <a:r>
              <a:rPr lang="zh-CN" altLang="en-US" sz="2400" dirty="0">
                <a:latin typeface="標楷體" panose="03000509000000000000" pitchFamily="65" charset="-120"/>
                <a:ea typeface="標楷體" panose="03000509000000000000" pitchFamily="65" charset="-120"/>
              </a:rPr>
              <a:t>了香港。</a:t>
            </a:r>
            <a:endParaRPr lang="en-US" altLang="zh-CN" sz="2400" dirty="0">
              <a:latin typeface="標楷體" panose="03000509000000000000" pitchFamily="65" charset="-120"/>
              <a:ea typeface="標楷體" panose="03000509000000000000" pitchFamily="65" charset="-120"/>
            </a:endParaRPr>
          </a:p>
        </p:txBody>
      </p:sp>
      <p:sp>
        <p:nvSpPr>
          <p:cNvPr id="22537" name="文本框 52"/>
          <p:cNvSpPr txBox="1">
            <a:spLocks noChangeArrowheads="1"/>
          </p:cNvSpPr>
          <p:nvPr/>
        </p:nvSpPr>
        <p:spPr bwMode="auto">
          <a:xfrm>
            <a:off x="1964531" y="4000991"/>
            <a:ext cx="7240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dirty="0">
                <a:solidFill>
                  <a:srgbClr val="262626"/>
                </a:solidFill>
                <a:latin typeface="標楷體" panose="03000509000000000000" pitchFamily="65" charset="-120"/>
                <a:ea typeface="標楷體" panose="03000509000000000000" pitchFamily="65" charset="-120"/>
              </a:rPr>
              <a:t>中國在</a:t>
            </a:r>
            <a:r>
              <a:rPr lang="zh-TW" altLang="en-US" sz="2400" dirty="0">
                <a:solidFill>
                  <a:srgbClr val="262626"/>
                </a:solidFill>
                <a:latin typeface="標楷體" panose="03000509000000000000" pitchFamily="65" charset="-120"/>
                <a:ea typeface="標楷體" panose="03000509000000000000" pitchFamily="65" charset="-120"/>
              </a:rPr>
              <a:t>甚</a:t>
            </a:r>
            <a:r>
              <a:rPr lang="zh-CN" altLang="en-US" sz="2400" dirty="0">
                <a:solidFill>
                  <a:srgbClr val="262626"/>
                </a:solidFill>
                <a:latin typeface="標楷體" panose="03000509000000000000" pitchFamily="65" charset="-120"/>
                <a:ea typeface="標楷體" panose="03000509000000000000" pitchFamily="65" charset="-120"/>
              </a:rPr>
              <a:t>麼時間、以</a:t>
            </a:r>
            <a:r>
              <a:rPr lang="zh-TW" altLang="en-US" sz="2400" dirty="0">
                <a:solidFill>
                  <a:srgbClr val="262626"/>
                </a:solidFill>
                <a:latin typeface="標楷體" panose="03000509000000000000" pitchFamily="65" charset="-120"/>
                <a:ea typeface="標楷體" panose="03000509000000000000" pitchFamily="65" charset="-120"/>
              </a:rPr>
              <a:t>甚</a:t>
            </a:r>
            <a:r>
              <a:rPr lang="zh-CN" altLang="en-US" sz="2400" dirty="0">
                <a:solidFill>
                  <a:srgbClr val="262626"/>
                </a:solidFill>
                <a:latin typeface="標楷體" panose="03000509000000000000" pitchFamily="65" charset="-120"/>
                <a:ea typeface="標楷體" panose="03000509000000000000" pitchFamily="65" charset="-120"/>
              </a:rPr>
              <a:t>麼方式收回被英國佔領的香港地區</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262626"/>
                </a:solidFill>
                <a:latin typeface="標楷體" panose="03000509000000000000" pitchFamily="65" charset="-120"/>
                <a:ea typeface="標楷體" panose="03000509000000000000" pitchFamily="65" charset="-120"/>
              </a:rPr>
              <a:t>恢復對香港行使主權</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262626"/>
                </a:solidFill>
                <a:latin typeface="標楷體" panose="03000509000000000000" pitchFamily="65" charset="-120"/>
                <a:ea typeface="標楷體" panose="03000509000000000000" pitchFamily="65" charset="-120"/>
              </a:rPr>
              <a:t>以維護國家主權、統一與領土完整，由中國自主決定。</a:t>
            </a:r>
            <a:endParaRPr lang="en-US" altLang="zh-CN" sz="2400" dirty="0">
              <a:solidFill>
                <a:srgbClr val="262626"/>
              </a:solidFill>
              <a:latin typeface="標楷體" panose="03000509000000000000" pitchFamily="65" charset="-120"/>
              <a:ea typeface="標楷體" panose="03000509000000000000" pitchFamily="65" charset="-120"/>
            </a:endParaRPr>
          </a:p>
        </p:txBody>
      </p:sp>
      <p:sp>
        <p:nvSpPr>
          <p:cNvPr id="22538" name="文本框 54"/>
          <p:cNvSpPr txBox="1">
            <a:spLocks noChangeArrowheads="1"/>
          </p:cNvSpPr>
          <p:nvPr/>
        </p:nvSpPr>
        <p:spPr bwMode="auto">
          <a:xfrm>
            <a:off x="1984375" y="2573338"/>
            <a:ext cx="6727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dirty="0">
                <a:solidFill>
                  <a:srgbClr val="262626"/>
                </a:solidFill>
                <a:latin typeface="標楷體" panose="03000509000000000000" pitchFamily="65" charset="-120"/>
                <a:ea typeface="標楷體" panose="03000509000000000000" pitchFamily="65" charset="-120"/>
              </a:rPr>
              <a:t>香港問題是一個歷史遺留問題。</a:t>
            </a:r>
            <a:endParaRPr lang="en-US" altLang="zh-CN" sz="2400" dirty="0">
              <a:solidFill>
                <a:srgbClr val="262626"/>
              </a:solidFill>
              <a:latin typeface="標楷體" panose="03000509000000000000" pitchFamily="65" charset="-120"/>
              <a:ea typeface="標楷體" panose="03000509000000000000" pitchFamily="65" charset="-120"/>
            </a:endParaRPr>
          </a:p>
        </p:txBody>
      </p:sp>
      <p:sp>
        <p:nvSpPr>
          <p:cNvPr id="22539" name="文本框 19"/>
          <p:cNvSpPr txBox="1">
            <a:spLocks noChangeArrowheads="1"/>
          </p:cNvSpPr>
          <p:nvPr/>
        </p:nvSpPr>
        <p:spPr bwMode="auto">
          <a:xfrm>
            <a:off x="3500005" y="1516857"/>
            <a:ext cx="457358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77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977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977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3600" b="1" dirty="0">
                <a:solidFill>
                  <a:srgbClr val="000000"/>
                </a:solidFill>
                <a:latin typeface="標楷體" panose="03000509000000000000" pitchFamily="65" charset="-120"/>
                <a:ea typeface="標楷體" panose="03000509000000000000" pitchFamily="65" charset="-120"/>
              </a:rPr>
              <a:t>香港問題</a:t>
            </a:r>
            <a:endParaRPr lang="zh-CN" altLang="en-US" sz="3600" b="1" dirty="0">
              <a:solidFill>
                <a:srgbClr val="FF0000"/>
              </a:solidFill>
              <a:latin typeface="標楷體" panose="03000509000000000000" pitchFamily="65" charset="-120"/>
              <a:ea typeface="標楷體" panose="03000509000000000000" pitchFamily="65" charset="-120"/>
            </a:endParaRPr>
          </a:p>
        </p:txBody>
      </p:sp>
      <p:sp>
        <p:nvSpPr>
          <p:cNvPr id="22540"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01AF1E51-2D80-4AB6-89D2-00E37B4CAE8D}"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8</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319088"/>
            <a:ext cx="9144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0538" y="3876675"/>
            <a:ext cx="344011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a:grpSpLocks/>
          </p:cNvGrpSpPr>
          <p:nvPr/>
        </p:nvGrpSpPr>
        <p:grpSpPr bwMode="auto">
          <a:xfrm>
            <a:off x="1987550" y="1957388"/>
            <a:ext cx="2898775" cy="2678112"/>
            <a:chOff x="858838" y="3540125"/>
            <a:chExt cx="1778000" cy="1739900"/>
          </a:xfrm>
        </p:grpSpPr>
        <p:pic>
          <p:nvPicPr>
            <p:cNvPr id="2458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838" y="3540125"/>
              <a:ext cx="1778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Box 28"/>
            <p:cNvSpPr txBox="1">
              <a:spLocks noChangeArrowheads="1"/>
            </p:cNvSpPr>
            <p:nvPr/>
          </p:nvSpPr>
          <p:spPr bwMode="auto">
            <a:xfrm>
              <a:off x="1214509" y="4034493"/>
              <a:ext cx="1276350" cy="93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4400" baseline="30000" dirty="0">
                  <a:latin typeface="標楷體" panose="03000509000000000000" pitchFamily="65" charset="-120"/>
                  <a:ea typeface="標楷體" panose="03000509000000000000" pitchFamily="65" charset="-120"/>
                </a:rPr>
                <a:t>香港自古</a:t>
              </a:r>
              <a:r>
                <a:rPr lang="zh-CN" altLang="en-US" sz="4400" baseline="30000" dirty="0">
                  <a:latin typeface="標楷體" panose="03000509000000000000" pitchFamily="65" charset="-120"/>
                  <a:ea typeface="標楷體" panose="03000509000000000000" pitchFamily="65" charset="-120"/>
                </a:rPr>
                <a:t>就</a:t>
              </a:r>
              <a:r>
                <a:rPr lang="zh-TW" altLang="en-US" sz="4400" baseline="30000" dirty="0">
                  <a:latin typeface="標楷體" panose="03000509000000000000" pitchFamily="65" charset="-120"/>
                  <a:ea typeface="標楷體" panose="03000509000000000000" pitchFamily="65" charset="-120"/>
                </a:rPr>
                <a:t>是中國的領土；</a:t>
              </a:r>
            </a:p>
          </p:txBody>
        </p:sp>
      </p:grpSp>
      <p:grpSp>
        <p:nvGrpSpPr>
          <p:cNvPr id="3" name="群組 2"/>
          <p:cNvGrpSpPr>
            <a:grpSpLocks/>
          </p:cNvGrpSpPr>
          <p:nvPr/>
        </p:nvGrpSpPr>
        <p:grpSpPr bwMode="auto">
          <a:xfrm>
            <a:off x="6021388" y="1957388"/>
            <a:ext cx="4189412" cy="2836862"/>
            <a:chOff x="2915730" y="2785643"/>
            <a:chExt cx="2203450" cy="2718991"/>
          </a:xfrm>
        </p:grpSpPr>
        <p:pic>
          <p:nvPicPr>
            <p:cNvPr id="2458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5730" y="2785643"/>
              <a:ext cx="2203450" cy="271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29"/>
            <p:cNvSpPr txBox="1">
              <a:spLocks noChangeArrowheads="1"/>
            </p:cNvSpPr>
            <p:nvPr/>
          </p:nvSpPr>
          <p:spPr bwMode="auto">
            <a:xfrm>
              <a:off x="3099495" y="3691227"/>
              <a:ext cx="1880204" cy="13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4400" baseline="30000" dirty="0">
                  <a:solidFill>
                    <a:srgbClr val="000000"/>
                  </a:solidFill>
                  <a:latin typeface="標楷體" panose="03000509000000000000" pitchFamily="65" charset="-120"/>
                  <a:ea typeface="標楷體" panose="03000509000000000000" pitchFamily="65" charset="-120"/>
                </a:rPr>
                <a:t>即使香港在鴉片戰爭後為英國所</a:t>
              </a:r>
              <a:r>
                <a:rPr lang="zh-TW" altLang="en-US" sz="4400" baseline="30000" dirty="0">
                  <a:latin typeface="標楷體" panose="03000509000000000000" pitchFamily="65" charset="-120"/>
                  <a:ea typeface="標楷體" panose="03000509000000000000" pitchFamily="65" charset="-120"/>
                </a:rPr>
                <a:t>佔領</a:t>
              </a:r>
              <a:r>
                <a:rPr lang="zh-TW" altLang="en-US" sz="4400" baseline="30000" dirty="0">
                  <a:solidFill>
                    <a:srgbClr val="000000"/>
                  </a:solidFill>
                  <a:latin typeface="標楷體" panose="03000509000000000000" pitchFamily="65" charset="-120"/>
                  <a:ea typeface="標楷體" panose="03000509000000000000" pitchFamily="65" charset="-120"/>
                </a:rPr>
                <a:t>，但它仍是中國的領土。</a:t>
              </a:r>
            </a:p>
          </p:txBody>
        </p:sp>
      </p:grpSp>
      <p:sp>
        <p:nvSpPr>
          <p:cNvPr id="24582" name="TextBox 14"/>
          <p:cNvSpPr txBox="1">
            <a:spLocks noChangeArrowheads="1"/>
          </p:cNvSpPr>
          <p:nvPr/>
        </p:nvSpPr>
        <p:spPr bwMode="auto">
          <a:xfrm>
            <a:off x="2566988" y="623888"/>
            <a:ext cx="66357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TW" sz="4000" baseline="30000" dirty="0">
                <a:solidFill>
                  <a:srgbClr val="FFFFFF"/>
                </a:solidFill>
                <a:latin typeface="標楷體" panose="03000509000000000000" pitchFamily="65" charset="-120"/>
                <a:ea typeface="標楷體" panose="03000509000000000000" pitchFamily="65" charset="-120"/>
              </a:rPr>
              <a:t>《</a:t>
            </a:r>
            <a:r>
              <a:rPr lang="zh-TW" altLang="en-US" sz="4000" baseline="30000" dirty="0">
                <a:solidFill>
                  <a:srgbClr val="FFFFFF"/>
                </a:solidFill>
                <a:latin typeface="標楷體" panose="03000509000000000000" pitchFamily="65" charset="-120"/>
                <a:ea typeface="標楷體" panose="03000509000000000000" pitchFamily="65" charset="-120"/>
              </a:rPr>
              <a:t>基本法</a:t>
            </a:r>
            <a:r>
              <a:rPr lang="en-US" altLang="zh-TW" sz="4000" baseline="30000" dirty="0">
                <a:solidFill>
                  <a:srgbClr val="FFFFFF"/>
                </a:solidFill>
                <a:latin typeface="標楷體" panose="03000509000000000000" pitchFamily="65" charset="-120"/>
                <a:ea typeface="標楷體" panose="03000509000000000000" pitchFamily="65" charset="-120"/>
              </a:rPr>
              <a:t>》</a:t>
            </a:r>
            <a:r>
              <a:rPr lang="zh-TW" altLang="en-US" sz="4000" baseline="30000" dirty="0">
                <a:solidFill>
                  <a:srgbClr val="FFFFFF"/>
                </a:solidFill>
                <a:latin typeface="標楷體" panose="03000509000000000000" pitchFamily="65" charset="-120"/>
                <a:ea typeface="標楷體" panose="03000509000000000000" pitchFamily="65" charset="-120"/>
              </a:rPr>
              <a:t>的序言說：「香港自古以來就是中國的領土」，這句說話包括了兩個涵義：</a:t>
            </a:r>
          </a:p>
        </p:txBody>
      </p:sp>
      <p:sp>
        <p:nvSpPr>
          <p:cNvPr id="245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5B1B327-D3C3-4FE5-944B-871208D9C36B}" type="slidenum">
              <a:rPr lang="en-US" altLang="zh-TW" sz="1200" smtClean="0">
                <a:solidFill>
                  <a:srgbClr val="898989"/>
                </a:solidFill>
              </a:rPr>
              <a:pPr fontAlgn="base">
                <a:spcBef>
                  <a:spcPct val="0"/>
                </a:spcBef>
                <a:spcAft>
                  <a:spcPct val="0"/>
                </a:spcAft>
                <a:buFont typeface="Arial" panose="020B0604020202020204" pitchFamily="34" charset="0"/>
                <a:buNone/>
              </a:pPr>
              <a:t>9</a:t>
            </a:fld>
            <a:endParaRPr lang="en-US" altLang="zh-TW" sz="1200"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FF0000"/>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5858</Words>
  <Application>Microsoft Office PowerPoint</Application>
  <PresentationFormat>寬螢幕</PresentationFormat>
  <Paragraphs>322</Paragraphs>
  <Slides>45</Slides>
  <Notes>37</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45</vt:i4>
      </vt:variant>
    </vt:vector>
  </HeadingPairs>
  <TitlesOfParts>
    <vt:vector size="62" baseType="lpstr">
      <vt:lpstr>DIN Mittelschrift Std</vt:lpstr>
      <vt:lpstr>FangSong</vt:lpstr>
      <vt:lpstr>楷体</vt:lpstr>
      <vt:lpstr>微软雅黑</vt:lpstr>
      <vt:lpstr>微软雅黑</vt:lpstr>
      <vt:lpstr>SimHei</vt:lpstr>
      <vt:lpstr>SimSun</vt:lpstr>
      <vt:lpstr>SimSun</vt:lpstr>
      <vt:lpstr>微軟正黑體</vt:lpstr>
      <vt:lpstr>DFKai-SB</vt:lpstr>
      <vt:lpstr>DFKai-SB</vt:lpstr>
      <vt:lpstr>Agency FB</vt:lpstr>
      <vt:lpstr>Arial</vt:lpstr>
      <vt:lpstr>Calibri</vt:lpstr>
      <vt:lpstr>Times New Roman</vt:lpstr>
      <vt:lpstr>Wingdings</vt:lpstr>
      <vt:lpstr>Office Theme</vt:lpstr>
      <vt:lpstr> 學習重點: 香港問題的由來（三條不平等條約及其背景）和回歸歷程概略 </vt:lpstr>
      <vt:lpstr>PowerPoint 簡報</vt:lpstr>
      <vt:lpstr>注意</vt:lpstr>
      <vt:lpstr>PowerPoint 簡報</vt:lpstr>
      <vt:lpstr>PowerPoint 簡報</vt:lpstr>
      <vt:lpstr>認識《基本法》及其制定背景</vt:lpstr>
      <vt:lpstr>PowerPoint 簡報</vt:lpstr>
      <vt:lpstr>PowerPoint 簡報</vt:lpstr>
      <vt:lpstr>PowerPoint 簡報</vt:lpstr>
      <vt:lpstr>三條不平等條約及其背景</vt:lpstr>
      <vt:lpstr>PowerPoint 簡報</vt:lpstr>
      <vt:lpstr> 三條不平等條約的簽訂</vt:lpstr>
      <vt:lpstr>《南京條約》簽訂及其背景</vt:lpstr>
      <vt:lpstr>《北京條約》簽訂及其背景</vt:lpstr>
      <vt:lpstr>《展拓香港界址專條》簽訂及背景</vt:lpstr>
      <vt:lpstr>PowerPoint 簡報</vt:lpstr>
      <vt:lpstr>PowerPoint 簡報</vt:lpstr>
      <vt:lpstr>國際法的規定</vt:lpstr>
      <vt:lpstr>三條條約的簽訂方式及內容說明三條條約是不平等條約</vt:lpstr>
      <vt:lpstr>1972年聯合國從殖民地名單中刪去香港和澳門</vt:lpstr>
      <vt:lpstr>PowerPoint 簡報</vt:lpstr>
      <vt:lpstr>PowerPoint 簡報</vt:lpstr>
      <vt:lpstr>中華人民共和國對香港問題的基本政策立場</vt:lpstr>
      <vt:lpstr>PowerPoint 簡報</vt:lpstr>
      <vt:lpstr>PowerPoint 簡報</vt:lpstr>
      <vt:lpstr>PowerPoint 簡報</vt:lpstr>
      <vt:lpstr>《憲法》是《基本法》的依據</vt:lpstr>
      <vt:lpstr>「一國兩制」成為基本國策</vt:lpstr>
      <vt:lpstr>PowerPoint 簡報</vt:lpstr>
      <vt:lpstr>PowerPoint 簡報</vt:lpstr>
      <vt:lpstr>PowerPoint 簡報</vt:lpstr>
      <vt:lpstr>PowerPoint 簡報</vt:lpstr>
      <vt:lpstr>PowerPoint 簡報</vt:lpstr>
      <vt:lpstr>PowerPoint 簡報</vt:lpstr>
      <vt:lpstr>PowerPoint 簡報</vt:lpstr>
      <vt:lpstr>PowerPoint 簡報</vt:lpstr>
      <vt:lpstr>《基本法》的主要內容</vt:lpstr>
      <vt:lpstr>《基本法》制定的意義</vt:lpstr>
      <vt:lpstr>全國人大決定成立香港特別行政區</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2021-06-02T10:40:45Z</dcterms:created>
  <dcterms:modified xsi:type="dcterms:W3CDTF">2026-01-15T02:36:25Z</dcterms:modified>
</cp:coreProperties>
</file>