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9926638" cy="6797675"/>
  <p:embeddedFontLst>
    <p:embeddedFont>
      <p:font typeface="標楷體" panose="03000509000000000000" pitchFamily="65" charset="-120"/>
      <p:regular r:id="rId46"/>
    </p:embeddedFont>
    <p:embeddedFont>
      <p:font typeface="MS PGothic" panose="020B0600070205080204" pitchFamily="34" charset="-128"/>
      <p:regular r:id="rId47"/>
    </p:embeddedFont>
    <p:embeddedFont>
      <p:font typeface="標楷體" panose="03000509000000000000" pitchFamily="65" charset="-120"/>
      <p:regular r:id="rId46"/>
    </p:embeddedFont>
    <p:embeddedFont>
      <p:font typeface="Rubik" panose="02020500000000000000" charset="-79"/>
      <p:regular r:id="rId48"/>
      <p:bold r:id="rId49"/>
      <p:italic r:id="rId50"/>
      <p:boldItalic r:id="rId51"/>
    </p:embeddedFont>
    <p:embeddedFont>
      <p:font typeface="Yu Gothic UI Semibold" panose="020B0700000000000000" pitchFamily="34" charset="-128"/>
      <p:bold r:id="rId52"/>
    </p:embeddedFont>
    <p:embeddedFont>
      <p:font typeface="微軟正黑體" panose="020B0604030504040204" pitchFamily="34" charset="-120"/>
      <p:regular r:id="rId53"/>
      <p:bold r:id="rId54"/>
    </p:embeddedFont>
    <p:embeddedFont>
      <p:font typeface="Calibri" panose="020F0502020204030204" pitchFamily="34" charset="0"/>
      <p:regular r:id="rId55"/>
      <p:bold r:id="rId56"/>
      <p:italic r:id="rId57"/>
      <p:boldItalic r:id="rId58"/>
    </p:embeddedFont>
    <p:embeddedFont>
      <p:font typeface="KaiTi" panose="02020500000000000000" charset="-122"/>
      <p:regular r:id="rId59"/>
    </p:embeddedFont>
    <p:embeddedFont>
      <p:font typeface="微軟正黑體" panose="020B0604030504040204" pitchFamily="34" charset="-120"/>
      <p:regular r:id="rId53"/>
      <p:bold r:id="rId54"/>
    </p:embeddedFont>
    <p:embeddedFont>
      <p:font typeface="SimSun" panose="02010600030101010101" pitchFamily="2" charset="-122"/>
      <p:regular r:id="rId60"/>
    </p:embeddedFont>
    <p:embeddedFont>
      <p:font typeface="Teko" panose="02020500000000000000"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17" autoAdjust="0"/>
    <p:restoredTop sz="94660"/>
  </p:normalViewPr>
  <p:slideViewPr>
    <p:cSldViewPr snapToGrid="0">
      <p:cViewPr varScale="1">
        <p:scale>
          <a:sx n="113" d="100"/>
          <a:sy n="113" d="100"/>
        </p:scale>
        <p:origin x="8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02125" cy="34131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5622925" y="0"/>
            <a:ext cx="4302125" cy="34131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456363"/>
            <a:ext cx="4302125" cy="34131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p10: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1: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3" name="Google Shape;233;p12: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3: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9" name="Google Shape;269;p14: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p15: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6: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p16: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17: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5" name="Google Shape;345;p18: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9" name="Google Shape;369;p19: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9" name="Google Shape;389;p20: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1: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p21: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2: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2: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8" name="Google Shape;418;p22: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3: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2" name="Google Shape;452;p23: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4: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1" name="Google Shape;471;p24: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5: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5: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1" name="Google Shape;481;p25: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6: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26: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1" name="Google Shape;491;p26: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7: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27: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2" name="Google Shape;512;p27: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8: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28: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4" name="Google Shape;524;p28: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9: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29: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4" name="Google Shape;554;p29: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3: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0: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4" name="Google Shape;564;p30: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1: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6" name="Google Shape;576;p31: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2: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5" name="Google Shape;595;p32: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3: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6" name="Google Shape;616;p33: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4: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1" name="Google Shape;631;p34: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5: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35: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1" name="Google Shape;651;p35: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6: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36: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3" name="Google Shape;673;p36: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7: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37: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6" name="Google Shape;686;p37: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8: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38: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dirty="0">
              <a:latin typeface="KaiTi"/>
              <a:ea typeface="KaiTi"/>
              <a:cs typeface="KaiTi"/>
              <a:sym typeface="KaiTi"/>
            </a:endParaRPr>
          </a:p>
        </p:txBody>
      </p:sp>
      <p:sp>
        <p:nvSpPr>
          <p:cNvPr id="704" name="Google Shape;704;p38: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9: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39: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3" name="Google Shape;723;p39: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4: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0: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8" name="Google Shape;738;p40: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1: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0" name="Google Shape;750;p41: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2: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0" name="Google Shape;760;p42: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992188" y="3271838"/>
            <a:ext cx="7942262" cy="2676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p5:notes"/>
          <p:cNvSpPr txBox="1">
            <a:spLocks noGrp="1"/>
          </p:cNvSpPr>
          <p:nvPr>
            <p:ph type="sldNum" idx="12"/>
          </p:nvPr>
        </p:nvSpPr>
        <p:spPr>
          <a:xfrm>
            <a:off x="5622925" y="6456363"/>
            <a:ext cx="4302125" cy="3413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6: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7: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8: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992188" y="3271838"/>
            <a:ext cx="7942262" cy="267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9: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5183188" y="987425"/>
            <a:ext cx="6172200" cy="4873625"/>
          </a:xfrm>
          <a:prstGeom prst="rect">
            <a:avLst/>
          </a:prstGeom>
          <a:noFill/>
          <a:ln>
            <a:noFill/>
          </a:ln>
        </p:spPr>
      </p:sp>
      <p:sp>
        <p:nvSpPr>
          <p:cNvPr id="70" name="Google Shape;7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dirty="0"/>
          </a:p>
        </p:txBody>
      </p:sp>
      <p:sp>
        <p:nvSpPr>
          <p:cNvPr id="15" name="Google Shape;15;p1"/>
          <p:cNvSpPr/>
          <p:nvPr/>
        </p:nvSpPr>
        <p:spPr>
          <a:xfrm>
            <a:off x="0" y="0"/>
            <a:ext cx="12192000" cy="6858000"/>
          </a:xfrm>
          <a:prstGeom prst="rect">
            <a:avLst/>
          </a:prstGeom>
          <a:solidFill>
            <a:srgbClr val="FFF2C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1"/>
          <p:cNvSpPr txBox="1"/>
          <p:nvPr/>
        </p:nvSpPr>
        <p:spPr>
          <a:xfrm>
            <a:off x="9120188" y="63817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zh-TW" sz="1200" b="0" i="0" u="none" strike="noStrike" cap="none">
                <a:solidFill>
                  <a:srgbClr val="888888"/>
                </a:solidFill>
                <a:latin typeface="Calibri"/>
                <a:ea typeface="Calibri"/>
                <a:cs typeface="Calibri"/>
                <a:sym typeface="Calibri"/>
              </a:rPr>
              <a:t>‹#›</a:t>
            </a:fld>
            <a:endParaRPr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ange4health.gov.hk/en/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https://www.cfs.gov.hk/english/nutrient/searchmenu.php" TargetMode="External"/><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restaurant.eatsmart.gov.hk/b5/home.aspx" TargetMode="External"/><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restaurant.eatsmart.gov.hk/eng/home.aspx" TargetMode="External"/><Relationship Id="rId4" Type="http://schemas.openxmlformats.org/officeDocument/2006/relationships/image" Target="../media/image15.pn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b.gov.hk/en/curriculum-development/kla/pe/asap/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who.int/news-room/facts-in-pictures/detail/physical-activity" TargetMode="External"/><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cs.edb.edcity.hk/file/redirect/230331_05.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podcast.rthk.hk/podcast/item.php?pid=244&amp;eid=76085&amp;year=2016&amp;display=all&amp;lang=zh-CN"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cs.edb.edcity.hk/file/redirect/230331_06.php" TargetMode="External"/><Relationship Id="rId7" Type="http://schemas.openxmlformats.org/officeDocument/2006/relationships/hyperlink" Target="https://www.livetobaccofree.hk/en/ex-smokers/bladder_cancer.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emm.edcity.hk/media/%E9%81%A0%E9%9B%A2%E8%97%A5%E7%89%A9%E8%88%87%E9%85%92%E7%B2%BE/0_5j01kidu"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s.edb.edcity.hk/file/redirect/230331_07.ph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qVeZOKqULZ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www.shallwetalk.hk/en/mental-health-information/psychological-distress-tes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podcast.rthk.hk/podcast/item.php?pid=244&amp;eid=197745&amp;year=2022&amp;lang=zh-CN" TargetMode="External"/><Relationship Id="rId7" Type="http://schemas.openxmlformats.org/officeDocument/2006/relationships/hyperlink" Target="https://www.youtube.com/watch?v=2q_WbHomd3g&amp;t=69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chinacurrent.com/hk/story/20352/mental-health-china" TargetMode="Externa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hyperlink" Target="https://chinacurrent.com/hk/story/20529/qingdao-to-test-11-million-in-five-day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hyperlink" Target="https://www.healthbureau.gov.hk/blog/en/2022/post_20220630.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mm.edcity.hk/media/%E5%85%AC%E5%85%B1%E8%A1%9B%E7%94%9F+%28%E4%B8%AD%E6%96%87%E5%AD%97%E5%B9%95%E5%8F%AF%E4%BE%9B%E9%81%B8%E6%93%87%29/1_td5s9pq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chinacdc.cn/" TargetMode="External"/><Relationship Id="rId3" Type="http://schemas.openxmlformats.org/officeDocument/2006/relationships/image" Target="../media/image45.png"/><Relationship Id="rId7" Type="http://schemas.openxmlformats.org/officeDocument/2006/relationships/image" Target="../media/image47.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who.int/home" TargetMode="External"/><Relationship Id="rId5" Type="http://schemas.openxmlformats.org/officeDocument/2006/relationships/image" Target="../media/image46.jpg"/><Relationship Id="rId10" Type="http://schemas.openxmlformats.org/officeDocument/2006/relationships/image" Target="../media/image49.png"/><Relationship Id="rId4" Type="http://schemas.openxmlformats.org/officeDocument/2006/relationships/hyperlink" Target="https://www.coronavirus.gov.hk/eng/index.html" TargetMode="External"/><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hyperlink" Target="https://www.youtube.com/watch?v=BOmX2dc7hI4" TargetMode="Externa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cs.edb.edcity.hk/file/redirect/230331_10.php" TargetMode="External"/><Relationship Id="rId7" Type="http://schemas.openxmlformats.org/officeDocument/2006/relationships/hyperlink" Target="https://cs.edb.edcity.hk/file/redirect/230331_12.ph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hyperlink" Target="https://cs.edb.edcity.hk/file/redirect/230331_11.php" TargetMode="Externa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5Iq2k6O3A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9nadnOxvE7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hyperlink" Target="https://www.chp.gov.hk/en/features/17980.html" TargetMode="External"/><Relationship Id="rId4" Type="http://schemas.openxmlformats.org/officeDocument/2006/relationships/image" Target="../media/image58.JPG"/></Relationships>
</file>

<file path=ppt/slides/_rels/slide38.xml.rels><?xml version="1.0" encoding="UTF-8" standalone="yes"?>
<Relationships xmlns="http://schemas.openxmlformats.org/package/2006/relationships"><Relationship Id="rId3" Type="http://schemas.openxmlformats.org/officeDocument/2006/relationships/hyperlink" Target="https://www.coronavirus.gov.hk/eng/index.html#Health_Tip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hyperlink" Target="https://www.chp.gov.hk/en/features/106934.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4.xml.rels><?xml version="1.0" encoding="UTF-8" standalone="yes"?>
<Relationships xmlns="http://schemas.openxmlformats.org/package/2006/relationships"><Relationship Id="rId3" Type="http://schemas.openxmlformats.org/officeDocument/2006/relationships/hyperlink" Target="https://www.change4health.gov.hk/en/saptowards202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s.edb.edcity.hk/file/redirect/230331_03.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studenthealth.gov.hk/english/resources/resources_bl/files/bl_hea_lif_sty.pdf"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QwxNCyeV9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p:nvPr/>
        </p:nvSpPr>
        <p:spPr>
          <a:xfrm>
            <a:off x="463727" y="2505433"/>
            <a:ext cx="11095624" cy="2400617"/>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150000"/>
              </a:lnSpc>
              <a:spcBef>
                <a:spcPts val="0"/>
              </a:spcBef>
              <a:spcAft>
                <a:spcPts val="0"/>
              </a:spcAft>
              <a:buClr>
                <a:srgbClr val="000000"/>
              </a:buClr>
              <a:buSzPts val="3600"/>
              <a:buFont typeface="Arial"/>
              <a:buNone/>
            </a:pPr>
            <a:r>
              <a:rPr lang="en-us" sz="3600" b="1" i="0" u="none" strike="noStrike" cap="none" baseline="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Learning focus:</a:t>
            </a:r>
            <a:endParaRPr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gn="ctr">
              <a:lnSpc>
                <a:spcPct val="150000"/>
              </a:lnSpc>
            </a:pPr>
            <a:r>
              <a:rPr lang="en-US" sz="320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Individuals</a:t>
            </a:r>
            <a:r>
              <a:rPr lang="en-US" sz="320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 </a:t>
            </a:r>
            <a:r>
              <a:rPr lang="en-us" sz="3200" b="0" i="0" u="none" strike="noStrike" cap="none" baseline="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responsibilities </a:t>
            </a:r>
            <a:r>
              <a:rPr lang="en-US" sz="320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in </a:t>
            </a:r>
            <a:r>
              <a:rPr lang="en-US" sz="320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promoting </a:t>
            </a:r>
            <a:r>
              <a:rPr lang="en-us" sz="3200" b="0" i="0" u="none" strike="noStrike" cap="none" baseline="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public </a:t>
            </a:r>
            <a:r>
              <a:rPr lang="en-us" sz="3200" b="0" i="0" u="none" strike="noStrike" cap="none" baseline="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health </a:t>
            </a:r>
            <a:r>
              <a:rPr lang="en-us" sz="3200" b="0" i="0" u="none" strike="noStrike" cap="none" baseline="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a:t>
            </a:r>
            <a:r>
              <a:rPr lang="en-US" sz="320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particularly </a:t>
            </a:r>
            <a:r>
              <a:rPr lang="en-US" sz="320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in responding </a:t>
            </a:r>
            <a:r>
              <a:rPr lang="en-us" sz="3200" b="0" i="0" u="none" strike="noStrike" cap="none" baseline="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to </a:t>
            </a:r>
            <a:r>
              <a:rPr lang="en-us" sz="3200" b="0" i="0" u="none" strike="noStrike" cap="none" baseline="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infectious diseases)</a:t>
            </a:r>
            <a:endParaRPr sz="3200" b="0" i="0" u="none" strike="noStrike" cap="none"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endParaRPr>
          </a:p>
        </p:txBody>
      </p:sp>
      <p:sp>
        <p:nvSpPr>
          <p:cNvPr id="92" name="Google Shape;92;p13"/>
          <p:cNvSpPr/>
          <p:nvPr/>
        </p:nvSpPr>
        <p:spPr>
          <a:xfrm>
            <a:off x="74022" y="73070"/>
            <a:ext cx="11916695" cy="138499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2400" b="0" i="0" u="none" strike="noStrike" cap="none" baseline="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Citizenship and Social Development</a:t>
            </a:r>
            <a:endParaRPr sz="2400" b="0" i="0" u="none" strike="noStrike" cap="none"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endParaRPr>
          </a:p>
          <a:p>
            <a:pPr lvl="0">
              <a:lnSpc>
                <a:spcPct val="120000"/>
              </a:lnSpc>
            </a:pPr>
            <a:r>
              <a:rPr lang="en-us" sz="2400" b="0" i="0" u="none" strike="noStrike" cap="none" baseline="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Theme 3</a:t>
            </a:r>
            <a:r>
              <a:rPr lang="en-us" sz="2400" b="0" i="0" u="none" strike="noStrike" cap="none" baseline="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a:t>
            </a:r>
            <a:r>
              <a:rPr lang="en-US" sz="240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 </a:t>
            </a:r>
            <a:r>
              <a:rPr lang="en-US" sz="240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Interconnectedness and Interdependence of the </a:t>
            </a:r>
            <a:r>
              <a:rPr lang="en-us" sz="2400" b="0" i="0" u="none" cap="none" baseline="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Contemporary World </a:t>
            </a:r>
          </a:p>
          <a:p>
            <a:pPr marL="0" marR="0" lvl="0" indent="0" algn="l" rtl="0">
              <a:lnSpc>
                <a:spcPct val="120000"/>
              </a:lnSpc>
              <a:spcBef>
                <a:spcPts val="0"/>
              </a:spcBef>
              <a:spcAft>
                <a:spcPts val="0"/>
              </a:spcAft>
              <a:buNone/>
            </a:pPr>
            <a:r>
              <a:rPr lang="en-us" sz="2400" b="0" i="0" u="none" strike="noStrike" cap="none" baseline="0" dirty="0" smtClean="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Topic</a:t>
            </a:r>
            <a:r>
              <a:rPr lang="en-us" sz="2400" b="0" i="0" u="none" strike="noStrike" cap="none" baseline="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 Public health and human health</a:t>
            </a:r>
            <a:endParaRPr sz="2400" b="0" i="0" u="none" strike="noStrike" cap="none"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endParaRPr>
          </a:p>
        </p:txBody>
      </p:sp>
      <p:sp>
        <p:nvSpPr>
          <p:cNvPr id="93" name="Google Shape;93;p13"/>
          <p:cNvSpPr txBox="1"/>
          <p:nvPr/>
        </p:nvSpPr>
        <p:spPr>
          <a:xfrm>
            <a:off x="5073775" y="5467007"/>
            <a:ext cx="23241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smtClean="0">
                <a:solidFill>
                  <a:schemeClr val="tx1">
                    <a:lumMod val="95000"/>
                    <a:lumOff val="5000"/>
                  </a:schemeClr>
                </a:solidFill>
                <a:latin typeface="Times New Roman"/>
                <a:ea typeface="Times New Roman"/>
                <a:cs typeface="Times New Roman"/>
                <a:sym typeface="Times New Roman"/>
              </a:rPr>
              <a:t>Mar</a:t>
            </a:r>
            <a:r>
              <a:rPr lang="en-us" sz="3200" b="0" i="0" u="none" strike="noStrike" cap="none" baseline="0" dirty="0" smtClean="0">
                <a:solidFill>
                  <a:schemeClr val="tx1">
                    <a:lumMod val="95000"/>
                    <a:lumOff val="5000"/>
                  </a:schemeClr>
                </a:solidFill>
                <a:latin typeface="Times New Roman"/>
                <a:ea typeface="Times New Roman"/>
                <a:cs typeface="Times New Roman"/>
                <a:sym typeface="Times New Roman"/>
              </a:rPr>
              <a:t> 2024</a:t>
            </a:r>
            <a:endParaRPr sz="3200" dirty="0">
              <a:solidFill>
                <a:schemeClr val="tx1">
                  <a:lumMod val="95000"/>
                  <a:lumOff val="5000"/>
                </a:schemeClr>
              </a:solidFill>
              <a:latin typeface="Times New Roman"/>
              <a:ea typeface="Times New Roman"/>
              <a:cs typeface="Times New Roman"/>
              <a:sym typeface="Times New Roman"/>
            </a:endParaRPr>
          </a:p>
        </p:txBody>
      </p:sp>
      <p:sp>
        <p:nvSpPr>
          <p:cNvPr id="2" name="矩形 1"/>
          <p:cNvSpPr/>
          <p:nvPr/>
        </p:nvSpPr>
        <p:spPr>
          <a:xfrm>
            <a:off x="4583653" y="6051782"/>
            <a:ext cx="3501280" cy="584775"/>
          </a:xfrm>
          <a:prstGeom prst="rect">
            <a:avLst/>
          </a:prstGeom>
        </p:spPr>
        <p:txBody>
          <a:bodyPr wrap="none">
            <a:spAutoFit/>
          </a:bodyPr>
          <a:lstStyle/>
          <a:p>
            <a:pPr lvl="0" algn="ctr"/>
            <a:r>
              <a:rPr lang="en-US" altLang="zh-HK" sz="3200" dirty="0">
                <a:solidFill>
                  <a:srgbClr val="7030A0"/>
                </a:solidFill>
                <a:latin typeface="Times New Roman"/>
                <a:ea typeface="Times New Roman"/>
                <a:cs typeface="Times New Roman"/>
                <a:sym typeface="Times New Roman"/>
              </a:rPr>
              <a:t>(Translated version)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22"/>
          <p:cNvSpPr/>
          <p:nvPr/>
        </p:nvSpPr>
        <p:spPr>
          <a:xfrm>
            <a:off x="7014560" y="4763652"/>
            <a:ext cx="4811891"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learn more.</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206" name="Google Shape;206;p22"/>
          <p:cNvSpPr/>
          <p:nvPr/>
        </p:nvSpPr>
        <p:spPr>
          <a:xfrm>
            <a:off x="7759336" y="5465992"/>
            <a:ext cx="372141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The Department of Health’s “Change for Health” website </a:t>
            </a:r>
            <a:r>
              <a:rPr lang="en-us" sz="1200" b="0" i="0" u="none" strike="sngStrik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www.change4health.gov.hk/en/index.html)</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207" name="Google Shape;207;p22"/>
          <p:cNvSpPr/>
          <p:nvPr/>
        </p:nvSpPr>
        <p:spPr>
          <a:xfrm>
            <a:off x="495835" y="2115216"/>
            <a:ext cx="6048400" cy="3600163"/>
          </a:xfrm>
          <a:prstGeom prst="rect">
            <a:avLst/>
          </a:prstGeom>
          <a:solidFill>
            <a:srgbClr val="D8E2F3"/>
          </a:solid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20000"/>
              </a:lnSpc>
              <a:spcBef>
                <a:spcPts val="120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The Department of Health launched the “Change for Health” website to disseminate the latest information on NCD prevention and control actions to the public and to provide appropriate knowledge and skills to help the public adopt and practise healthy </a:t>
            </a:r>
            <a:r>
              <a:rPr lang="en-us" sz="20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lifestyle.</a:t>
            </a: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a:p>
            <a:pPr marL="0" marR="0" lvl="0" indent="0" algn="just" rtl="0">
              <a:lnSpc>
                <a:spcPct val="120000"/>
              </a:lnSpc>
              <a:spcBef>
                <a:spcPts val="120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We can refer to the professional health advice provided by the Department of Health to reflect on our lifestyle and practise healthy living.</a:t>
            </a: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210" name="Google Shape;210;p22"/>
          <p:cNvSpPr/>
          <p:nvPr/>
        </p:nvSpPr>
        <p:spPr>
          <a:xfrm>
            <a:off x="2492018" y="1174718"/>
            <a:ext cx="727160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baseline="0" dirty="0">
                <a:solidFill>
                  <a:schemeClr val="dk1"/>
                </a:solidFill>
                <a:latin typeface="Times New Roman" panose="02020603050405020304" pitchFamily="18" charset="0"/>
                <a:ea typeface="DFKai-SB"/>
                <a:cs typeface="Times New Roman" panose="02020603050405020304" pitchFamily="18" charset="0"/>
                <a:sym typeface="DFKai-SB"/>
              </a:rPr>
              <a:t>The Department of Health’s “Change for Health” website</a:t>
            </a:r>
            <a:endParaRPr sz="24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9" name="文字方塊 8"/>
          <p:cNvSpPr txBox="1"/>
          <p:nvPr/>
        </p:nvSpPr>
        <p:spPr>
          <a:xfrm>
            <a:off x="399078" y="491356"/>
            <a:ext cx="1560947" cy="338554"/>
          </a:xfrm>
          <a:prstGeom prst="rect">
            <a:avLst/>
          </a:prstGeom>
          <a:solidFill>
            <a:schemeClr val="bg1"/>
          </a:solidFill>
          <a:ln w="38100">
            <a:solidFill>
              <a:srgbClr val="FF0000"/>
            </a:solidFill>
          </a:ln>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Reference</a:t>
            </a:r>
            <a:endParaRPr lang="en-US" sz="1600" b="1" dirty="0">
              <a:latin typeface="Times New Roman" panose="02020603050405020304" pitchFamily="18" charset="0"/>
              <a:cs typeface="Times New Roman" panose="02020603050405020304" pitchFamily="18" charset="0"/>
            </a:endParaRPr>
          </a:p>
        </p:txBody>
      </p:sp>
      <p:pic>
        <p:nvPicPr>
          <p:cNvPr id="2" name="圖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05" y="2175940"/>
            <a:ext cx="5256000" cy="2421208"/>
          </a:xfrm>
          <a:prstGeom prst="rect">
            <a:avLst/>
          </a:prstGeom>
        </p:spPr>
      </p:pic>
      <p:sp>
        <p:nvSpPr>
          <p:cNvPr id="11" name="Google Shape;197;p21"/>
          <p:cNvSpPr/>
          <p:nvPr/>
        </p:nvSpPr>
        <p:spPr>
          <a:xfrm>
            <a:off x="2192754" y="146854"/>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p:nvPr/>
        </p:nvSpPr>
        <p:spPr>
          <a:xfrm>
            <a:off x="587067" y="1347696"/>
            <a:ext cx="11067051" cy="1638374"/>
          </a:xfrm>
          <a:prstGeom prst="rect">
            <a:avLst/>
          </a:prstGeom>
          <a:solidFill>
            <a:srgbClr val="FBE4D4"/>
          </a:solid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20000"/>
              </a:lnSpc>
              <a:spcBef>
                <a:spcPts val="600"/>
              </a:spcBef>
              <a:spcAft>
                <a:spcPts val="0"/>
              </a:spcAft>
              <a:buNone/>
            </a:pPr>
            <a:r>
              <a:rPr lang="en-us" sz="2000" b="0" i="0" u="none" baseline="0" dirty="0">
                <a:solidFill>
                  <a:schemeClr val="tx1">
                    <a:lumMod val="85000"/>
                    <a:lumOff val="15000"/>
                  </a:schemeClr>
                </a:solidFill>
                <a:latin typeface="Times New Roman"/>
                <a:ea typeface="Times New Roman"/>
                <a:cs typeface="Times New Roman"/>
                <a:sym typeface="Times New Roman"/>
              </a:rPr>
              <a:t>Healthy </a:t>
            </a:r>
            <a:r>
              <a:rPr lang="en-us" sz="2000" b="0" i="0" u="none" dirty="0">
                <a:solidFill>
                  <a:schemeClr val="tx1">
                    <a:lumMod val="85000"/>
                    <a:lumOff val="15000"/>
                  </a:schemeClr>
                </a:solidFill>
                <a:latin typeface="Times New Roman"/>
                <a:ea typeface="Times New Roman"/>
                <a:cs typeface="Times New Roman"/>
                <a:sym typeface="Times New Roman"/>
              </a:rPr>
              <a:t>eating</a:t>
            </a:r>
            <a:r>
              <a:rPr lang="en-us" sz="2000" b="0" i="0" u="none" baseline="0" dirty="0">
                <a:solidFill>
                  <a:schemeClr val="tx1">
                    <a:lumMod val="85000"/>
                    <a:lumOff val="15000"/>
                  </a:schemeClr>
                </a:solidFill>
                <a:latin typeface="Times New Roman"/>
                <a:ea typeface="Times New Roman"/>
                <a:cs typeface="Times New Roman"/>
                <a:sym typeface="Times New Roman"/>
              </a:rPr>
              <a:t> </a:t>
            </a:r>
            <a:r>
              <a:rPr lang="en-us" sz="2000" b="0" i="0" u="none" baseline="0" dirty="0" smtClean="0">
                <a:solidFill>
                  <a:schemeClr val="tx1">
                    <a:lumMod val="85000"/>
                    <a:lumOff val="15000"/>
                  </a:schemeClr>
                </a:solidFill>
                <a:latin typeface="Times New Roman"/>
                <a:ea typeface="Times New Roman"/>
                <a:cs typeface="Times New Roman"/>
                <a:sym typeface="Times New Roman"/>
              </a:rPr>
              <a:t>refers </a:t>
            </a:r>
            <a:r>
              <a:rPr lang="en-us" sz="2000" b="0" i="0" u="none" baseline="0" dirty="0">
                <a:solidFill>
                  <a:schemeClr val="tx1">
                    <a:lumMod val="85000"/>
                    <a:lumOff val="15000"/>
                  </a:schemeClr>
                </a:solidFill>
                <a:latin typeface="Times New Roman"/>
                <a:ea typeface="Times New Roman"/>
                <a:cs typeface="Times New Roman"/>
                <a:sym typeface="Times New Roman"/>
              </a:rPr>
              <a:t>to the maintenance of a reasonable </a:t>
            </a:r>
            <a:r>
              <a:rPr lang="en-us" sz="2000" b="0" i="0" u="none" baseline="0" dirty="0" smtClean="0">
                <a:solidFill>
                  <a:schemeClr val="tx1">
                    <a:lumMod val="85000"/>
                    <a:lumOff val="15000"/>
                  </a:schemeClr>
                </a:solidFill>
                <a:latin typeface="Times New Roman"/>
                <a:ea typeface="Times New Roman"/>
                <a:cs typeface="Times New Roman"/>
                <a:sym typeface="Times New Roman"/>
              </a:rPr>
              <a:t>dietary </a:t>
            </a:r>
            <a:r>
              <a:rPr lang="en-us" sz="2000" b="0" i="0" u="none" baseline="0" dirty="0">
                <a:solidFill>
                  <a:schemeClr val="tx1">
                    <a:lumMod val="85000"/>
                    <a:lumOff val="15000"/>
                  </a:schemeClr>
                </a:solidFill>
                <a:latin typeface="Times New Roman"/>
                <a:ea typeface="Times New Roman"/>
                <a:cs typeface="Times New Roman"/>
                <a:sym typeface="Times New Roman"/>
              </a:rPr>
              <a:t>and </a:t>
            </a:r>
            <a:r>
              <a:rPr lang="en-us" sz="2000" b="0" i="0" u="none" dirty="0" smtClean="0">
                <a:solidFill>
                  <a:schemeClr val="tx1">
                    <a:lumMod val="85000"/>
                    <a:lumOff val="15000"/>
                  </a:schemeClr>
                </a:solidFill>
                <a:latin typeface="Times New Roman"/>
                <a:ea typeface="Times New Roman"/>
                <a:cs typeface="Times New Roman"/>
                <a:sym typeface="Times New Roman"/>
              </a:rPr>
              <a:t>nutrient </a:t>
            </a:r>
            <a:r>
              <a:rPr lang="en-us" sz="2000" b="0" i="0" u="none" baseline="0" dirty="0" smtClean="0">
                <a:solidFill>
                  <a:schemeClr val="tx1">
                    <a:lumMod val="85000"/>
                    <a:lumOff val="15000"/>
                  </a:schemeClr>
                </a:solidFill>
                <a:latin typeface="Times New Roman"/>
                <a:ea typeface="Times New Roman"/>
                <a:cs typeface="Times New Roman"/>
                <a:sym typeface="Times New Roman"/>
              </a:rPr>
              <a:t>structure</a:t>
            </a:r>
            <a:r>
              <a:rPr lang="en-us" sz="2000" b="0" i="0" u="none" baseline="0" dirty="0">
                <a:solidFill>
                  <a:schemeClr val="tx1">
                    <a:lumMod val="85000"/>
                    <a:lumOff val="15000"/>
                  </a:schemeClr>
                </a:solidFill>
                <a:latin typeface="Times New Roman"/>
                <a:ea typeface="Times New Roman"/>
                <a:cs typeface="Times New Roman"/>
                <a:sym typeface="Times New Roman"/>
              </a:rPr>
              <a:t>. </a:t>
            </a:r>
            <a:r>
              <a:rPr lang="en-us" sz="2000" b="0" i="0" u="none" baseline="0" dirty="0" smtClean="0">
                <a:solidFill>
                  <a:schemeClr val="tx1">
                    <a:lumMod val="85000"/>
                    <a:lumOff val="15000"/>
                  </a:schemeClr>
                </a:solidFill>
                <a:latin typeface="Times New Roman"/>
                <a:ea typeface="Times New Roman"/>
                <a:cs typeface="Times New Roman"/>
                <a:sym typeface="Times New Roman"/>
              </a:rPr>
              <a:t> Each kind </a:t>
            </a:r>
            <a:r>
              <a:rPr lang="en-us" sz="2000" b="0" i="0" u="none" baseline="0" dirty="0">
                <a:solidFill>
                  <a:schemeClr val="tx1">
                    <a:lumMod val="85000"/>
                    <a:lumOff val="15000"/>
                  </a:schemeClr>
                </a:solidFill>
                <a:latin typeface="Times New Roman"/>
                <a:ea typeface="Times New Roman"/>
                <a:cs typeface="Times New Roman"/>
                <a:sym typeface="Times New Roman"/>
              </a:rPr>
              <a:t>of food provides </a:t>
            </a:r>
            <a:r>
              <a:rPr lang="en-us" sz="2000" b="0" i="0" u="none" baseline="0" dirty="0" smtClean="0">
                <a:solidFill>
                  <a:schemeClr val="tx1">
                    <a:lumMod val="85000"/>
                    <a:lumOff val="15000"/>
                  </a:schemeClr>
                </a:solidFill>
                <a:latin typeface="Times New Roman"/>
                <a:ea typeface="Times New Roman"/>
                <a:cs typeface="Times New Roman"/>
                <a:sym typeface="Times New Roman"/>
              </a:rPr>
              <a:t>various </a:t>
            </a:r>
            <a:r>
              <a:rPr lang="en-us" sz="2000" b="0" i="0" u="none" baseline="0" dirty="0">
                <a:solidFill>
                  <a:schemeClr val="tx1">
                    <a:lumMod val="85000"/>
                    <a:lumOff val="15000"/>
                  </a:schemeClr>
                </a:solidFill>
                <a:latin typeface="Times New Roman"/>
                <a:ea typeface="Times New Roman"/>
                <a:cs typeface="Times New Roman"/>
                <a:sym typeface="Times New Roman"/>
              </a:rPr>
              <a:t>nutrients and should be eaten </a:t>
            </a:r>
            <a:r>
              <a:rPr lang="en-us" sz="2000" b="0" i="0" u="none" baseline="0" dirty="0" smtClean="0">
                <a:solidFill>
                  <a:schemeClr val="tx1">
                    <a:lumMod val="85000"/>
                    <a:lumOff val="15000"/>
                  </a:schemeClr>
                </a:solidFill>
                <a:latin typeface="Times New Roman"/>
                <a:ea typeface="Times New Roman"/>
                <a:cs typeface="Times New Roman"/>
                <a:sym typeface="Times New Roman"/>
              </a:rPr>
              <a:t>according to the proportion indicated</a:t>
            </a:r>
            <a:r>
              <a:rPr lang="en-us" sz="2000" b="0" i="0" u="none" dirty="0" smtClean="0">
                <a:solidFill>
                  <a:schemeClr val="tx1">
                    <a:lumMod val="85000"/>
                    <a:lumOff val="15000"/>
                  </a:schemeClr>
                </a:solidFill>
                <a:latin typeface="Times New Roman"/>
                <a:ea typeface="Times New Roman"/>
                <a:cs typeface="Times New Roman"/>
                <a:sym typeface="Times New Roman"/>
              </a:rPr>
              <a:t> in </a:t>
            </a:r>
            <a:r>
              <a:rPr lang="en-us" sz="2000" b="0" i="0" u="none" baseline="0" dirty="0" smtClean="0">
                <a:solidFill>
                  <a:schemeClr val="tx1">
                    <a:lumMod val="85000"/>
                    <a:lumOff val="15000"/>
                  </a:schemeClr>
                </a:solidFill>
                <a:latin typeface="Times New Roman"/>
                <a:ea typeface="Times New Roman"/>
                <a:cs typeface="Times New Roman"/>
                <a:sym typeface="Times New Roman"/>
              </a:rPr>
              <a:t>the </a:t>
            </a:r>
            <a:r>
              <a:rPr lang="en-us" sz="2000" b="0" i="0" u="none" baseline="0" dirty="0">
                <a:solidFill>
                  <a:schemeClr val="tx1">
                    <a:lumMod val="85000"/>
                    <a:lumOff val="15000"/>
                  </a:schemeClr>
                </a:solidFill>
                <a:latin typeface="Times New Roman"/>
                <a:ea typeface="Times New Roman"/>
                <a:cs typeface="Times New Roman"/>
                <a:sym typeface="Times New Roman"/>
              </a:rPr>
              <a:t>“Healthy </a:t>
            </a:r>
            <a:r>
              <a:rPr lang="en-us" sz="2000" b="0" i="0" u="none" baseline="0" dirty="0" smtClean="0">
                <a:solidFill>
                  <a:schemeClr val="tx1">
                    <a:lumMod val="85000"/>
                    <a:lumOff val="15000"/>
                  </a:schemeClr>
                </a:solidFill>
                <a:latin typeface="Times New Roman"/>
                <a:ea typeface="Times New Roman"/>
                <a:cs typeface="Times New Roman"/>
                <a:sym typeface="Times New Roman"/>
              </a:rPr>
              <a:t>Eating Food </a:t>
            </a:r>
            <a:r>
              <a:rPr lang="en-us" sz="2000" b="0" i="0" u="none" baseline="0" dirty="0">
                <a:solidFill>
                  <a:schemeClr val="tx1">
                    <a:lumMod val="85000"/>
                    <a:lumOff val="15000"/>
                  </a:schemeClr>
                </a:solidFill>
                <a:latin typeface="Times New Roman"/>
                <a:ea typeface="Times New Roman"/>
                <a:cs typeface="Times New Roman"/>
                <a:sym typeface="Times New Roman"/>
              </a:rPr>
              <a:t>Pyramid”; drink 6 to 8 glasses of </a:t>
            </a:r>
            <a:r>
              <a:rPr lang="en-us" sz="2000" b="0" i="0" u="none" baseline="0" dirty="0" smtClean="0">
                <a:solidFill>
                  <a:schemeClr val="tx1">
                    <a:lumMod val="85000"/>
                    <a:lumOff val="15000"/>
                  </a:schemeClr>
                </a:solidFill>
                <a:latin typeface="Times New Roman"/>
                <a:ea typeface="Times New Roman"/>
                <a:cs typeface="Times New Roman"/>
                <a:sym typeface="Times New Roman"/>
              </a:rPr>
              <a:t>fluids (</a:t>
            </a:r>
            <a:r>
              <a:rPr lang="en-us" sz="2000" b="0" i="0" u="none" baseline="0" dirty="0">
                <a:solidFill>
                  <a:schemeClr val="tx1">
                    <a:lumMod val="85000"/>
                    <a:lumOff val="15000"/>
                  </a:schemeClr>
                </a:solidFill>
                <a:latin typeface="Times New Roman"/>
                <a:ea typeface="Times New Roman"/>
                <a:cs typeface="Times New Roman"/>
                <a:sym typeface="Times New Roman"/>
              </a:rPr>
              <a:t>including water and </a:t>
            </a:r>
            <a:r>
              <a:rPr lang="en-us" sz="2000" b="0" i="0" u="none" baseline="0" dirty="0" smtClean="0">
                <a:solidFill>
                  <a:schemeClr val="tx1">
                    <a:lumMod val="85000"/>
                    <a:lumOff val="15000"/>
                  </a:schemeClr>
                </a:solidFill>
                <a:latin typeface="Times New Roman"/>
                <a:ea typeface="Times New Roman"/>
                <a:cs typeface="Times New Roman"/>
                <a:sym typeface="Times New Roman"/>
              </a:rPr>
              <a:t>clear</a:t>
            </a:r>
            <a:r>
              <a:rPr lang="en-us" sz="2000" dirty="0">
                <a:solidFill>
                  <a:schemeClr val="tx1">
                    <a:lumMod val="85000"/>
                    <a:lumOff val="15000"/>
                  </a:schemeClr>
                </a:solidFill>
                <a:latin typeface="Times New Roman"/>
                <a:ea typeface="Times New Roman"/>
                <a:cs typeface="Times New Roman"/>
                <a:sym typeface="Times New Roman"/>
              </a:rPr>
              <a:t> </a:t>
            </a:r>
            <a:r>
              <a:rPr lang="en-us" sz="2000" b="0" i="0" u="none" baseline="0" dirty="0" smtClean="0">
                <a:solidFill>
                  <a:schemeClr val="tx1">
                    <a:lumMod val="85000"/>
                    <a:lumOff val="15000"/>
                  </a:schemeClr>
                </a:solidFill>
                <a:latin typeface="Times New Roman"/>
                <a:ea typeface="Times New Roman"/>
                <a:cs typeface="Times New Roman"/>
                <a:sym typeface="Times New Roman"/>
              </a:rPr>
              <a:t>soup) daily</a:t>
            </a:r>
            <a:r>
              <a:rPr lang="en-us" sz="2000" b="0" i="0" u="none" dirty="0" smtClean="0">
                <a:solidFill>
                  <a:schemeClr val="tx1">
                    <a:lumMod val="85000"/>
                    <a:lumOff val="15000"/>
                  </a:schemeClr>
                </a:solidFill>
                <a:latin typeface="Times New Roman"/>
                <a:ea typeface="Times New Roman"/>
                <a:cs typeface="Times New Roman"/>
                <a:sym typeface="Times New Roman"/>
              </a:rPr>
              <a:t> </a:t>
            </a:r>
            <a:r>
              <a:rPr lang="en-us" sz="2000" b="0" i="0" u="none" baseline="0" dirty="0" smtClean="0">
                <a:solidFill>
                  <a:schemeClr val="tx1">
                    <a:lumMod val="85000"/>
                    <a:lumOff val="15000"/>
                  </a:schemeClr>
                </a:solidFill>
                <a:latin typeface="Times New Roman"/>
                <a:ea typeface="Times New Roman"/>
                <a:cs typeface="Times New Roman"/>
                <a:sym typeface="Times New Roman"/>
              </a:rPr>
              <a:t>to </a:t>
            </a:r>
            <a:r>
              <a:rPr lang="en-us" sz="2000" b="0" i="0" u="none" baseline="0" dirty="0">
                <a:solidFill>
                  <a:schemeClr val="tx1">
                    <a:lumMod val="85000"/>
                    <a:lumOff val="15000"/>
                  </a:schemeClr>
                </a:solidFill>
                <a:latin typeface="Times New Roman"/>
                <a:ea typeface="Times New Roman"/>
                <a:cs typeface="Times New Roman"/>
                <a:sym typeface="Times New Roman"/>
              </a:rPr>
              <a:t>promote physical health.</a:t>
            </a:r>
            <a:endParaRPr sz="2000" dirty="0">
              <a:solidFill>
                <a:schemeClr val="tx1">
                  <a:lumMod val="85000"/>
                  <a:lumOff val="15000"/>
                </a:schemeClr>
              </a:solidFill>
              <a:latin typeface="Times New Roman"/>
              <a:ea typeface="Times New Roman"/>
              <a:cs typeface="Times New Roman"/>
              <a:sym typeface="Times New Roman"/>
            </a:endParaRPr>
          </a:p>
        </p:txBody>
      </p:sp>
      <p:sp>
        <p:nvSpPr>
          <p:cNvPr id="216" name="Google Shape;216;p23"/>
          <p:cNvSpPr txBox="1"/>
          <p:nvPr/>
        </p:nvSpPr>
        <p:spPr>
          <a:xfrm>
            <a:off x="4468318" y="831759"/>
            <a:ext cx="3418117" cy="51593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DFKai-SB"/>
              <a:buNone/>
            </a:pPr>
            <a:r>
              <a:rPr lang="en-us" sz="24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Healthy </a:t>
            </a:r>
            <a:r>
              <a:rPr lang="en-us" sz="24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E</a:t>
            </a:r>
            <a:r>
              <a:rPr lang="en-us" sz="2400" b="1"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ating</a:t>
            </a:r>
            <a:endParaRPr sz="24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218" name="Google Shape;218;p23"/>
          <p:cNvSpPr/>
          <p:nvPr/>
        </p:nvSpPr>
        <p:spPr>
          <a:xfrm>
            <a:off x="6292957" y="6346282"/>
            <a:ext cx="5243879"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learn more.</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219" name="Google Shape;219;p23"/>
          <p:cNvSpPr/>
          <p:nvPr/>
        </p:nvSpPr>
        <p:spPr>
          <a:xfrm>
            <a:off x="601310" y="3733536"/>
            <a:ext cx="5272458" cy="149361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Do you know the nutrients contained in the food you eat every day? </a:t>
            </a:r>
            <a:r>
              <a:rPr lang="en-us" sz="20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 Try </a:t>
            </a: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the “Food Nutrition Finder” to understand the nutrient content of different foods.</a:t>
            </a: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220" name="Google Shape;220;p23"/>
          <p:cNvSpPr txBox="1"/>
          <p:nvPr/>
        </p:nvSpPr>
        <p:spPr>
          <a:xfrm>
            <a:off x="601310" y="5411452"/>
            <a:ext cx="518701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Source:</a:t>
            </a:r>
            <a:endParaRPr sz="1200" dirty="0">
              <a:solidFill>
                <a:schemeClr val="dk1"/>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200"/>
              <a:buFont typeface="Arial"/>
              <a:buChar char="•"/>
            </a:pPr>
            <a:r>
              <a:rPr lang="en-us" sz="1200" b="0" i="0" u="none" baseline="0" dirty="0">
                <a:solidFill>
                  <a:schemeClr val="tx1">
                    <a:lumMod val="85000"/>
                    <a:lumOff val="15000"/>
                  </a:schemeClr>
                </a:solidFill>
                <a:latin typeface="Times New Roman"/>
                <a:ea typeface="Times New Roman"/>
                <a:cs typeface="Times New Roman"/>
                <a:sym typeface="Times New Roman"/>
              </a:rPr>
              <a:t>Student Health Service of the Department of Health - “Health Information” </a:t>
            </a: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www.studenthealth.gov.hk/english/health/health_dn/health_dn_eat_hea.html)</a:t>
            </a:r>
            <a:endParaRPr sz="1200" dirty="0">
              <a:solidFill>
                <a:schemeClr val="tx1">
                  <a:lumMod val="85000"/>
                  <a:lumOff val="15000"/>
                </a:schemeClr>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200"/>
              <a:buFont typeface="Arial"/>
              <a:buChar char="•"/>
            </a:pPr>
            <a:r>
              <a:rPr lang="en-us" sz="1200" b="0" i="0" u="none" baseline="0" dirty="0">
                <a:solidFill>
                  <a:schemeClr val="tx1">
                    <a:lumMod val="85000"/>
                    <a:lumOff val="15000"/>
                  </a:schemeClr>
                </a:solidFill>
                <a:latin typeface="Times New Roman"/>
                <a:ea typeface="Times New Roman"/>
                <a:cs typeface="Times New Roman"/>
                <a:sym typeface="Times New Roman"/>
              </a:rPr>
              <a:t>The Centre for Food Safety - “Nutrient Information Inquiry” </a:t>
            </a:r>
            <a:r>
              <a:rPr lang="en-us" sz="1200" b="0" i="0" u="none" strike="sngStrike" baseline="0" dirty="0" smtClean="0">
                <a:solidFill>
                  <a:schemeClr val="tx1">
                    <a:lumMod val="85000"/>
                    <a:lumOff val="15000"/>
                  </a:schemeClr>
                </a:solidFill>
                <a:latin typeface="Times New Roman"/>
                <a:ea typeface="Times New Roman"/>
                <a:cs typeface="Times New Roman"/>
                <a:sym typeface="Times New Roman"/>
              </a:rPr>
              <a:t> </a:t>
            </a: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www.cfs.gov.hk/english/nutrient/searchmenu.php)</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222" name="Google Shape;222;p23"/>
          <p:cNvSpPr/>
          <p:nvPr/>
        </p:nvSpPr>
        <p:spPr>
          <a:xfrm>
            <a:off x="4485325" y="930437"/>
            <a:ext cx="417189" cy="366571"/>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DFKai-SB"/>
              <a:ea typeface="DFKai-SB"/>
              <a:cs typeface="DFKai-SB"/>
              <a:sym typeface="DFKai-SB"/>
            </a:endParaRPr>
          </a:p>
        </p:txBody>
      </p:sp>
      <p:grpSp>
        <p:nvGrpSpPr>
          <p:cNvPr id="226" name="Google Shape;226;p23"/>
          <p:cNvGrpSpPr/>
          <p:nvPr/>
        </p:nvGrpSpPr>
        <p:grpSpPr>
          <a:xfrm>
            <a:off x="587067" y="3060581"/>
            <a:ext cx="1934839" cy="515638"/>
            <a:chOff x="1193537" y="1503313"/>
            <a:chExt cx="1934839" cy="515638"/>
          </a:xfrm>
        </p:grpSpPr>
        <p:sp>
          <p:nvSpPr>
            <p:cNvPr id="227" name="Google Shape;227;p23"/>
            <p:cNvSpPr/>
            <p:nvPr/>
          </p:nvSpPr>
          <p:spPr>
            <a:xfrm>
              <a:off x="1193537" y="1593501"/>
              <a:ext cx="363537" cy="36353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sp>
          <p:nvSpPr>
            <p:cNvPr id="228" name="Google Shape;228;p23"/>
            <p:cNvSpPr/>
            <p:nvPr/>
          </p:nvSpPr>
          <p:spPr>
            <a:xfrm>
              <a:off x="1317362" y="1728439"/>
              <a:ext cx="303212" cy="290512"/>
            </a:xfrm>
            <a:prstGeom prst="rect">
              <a:avLst/>
            </a:prstGeom>
            <a:solidFill>
              <a:srgbClr val="C8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sp>
          <p:nvSpPr>
            <p:cNvPr id="229" name="Google Shape;229;p23"/>
            <p:cNvSpPr txBox="1"/>
            <p:nvPr/>
          </p:nvSpPr>
          <p:spPr>
            <a:xfrm>
              <a:off x="1680900" y="1503313"/>
              <a:ext cx="14474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Activity</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cxnSp>
          <p:nvCxnSpPr>
            <p:cNvPr id="230" name="Google Shape;230;p23"/>
            <p:cNvCxnSpPr/>
            <p:nvPr/>
          </p:nvCxnSpPr>
          <p:spPr>
            <a:xfrm>
              <a:off x="1620574" y="1991964"/>
              <a:ext cx="1405091" cy="0"/>
            </a:xfrm>
            <a:prstGeom prst="straightConnector1">
              <a:avLst/>
            </a:prstGeom>
            <a:noFill/>
            <a:ln w="57150" cap="flat" cmpd="sng">
              <a:solidFill>
                <a:srgbClr val="C00000"/>
              </a:solidFill>
              <a:prstDash val="solid"/>
              <a:miter lim="800000"/>
              <a:headEnd type="none" w="sm" len="sm"/>
              <a:tailEnd type="none" w="sm" len="sm"/>
            </a:ln>
          </p:spPr>
        </p:cxnSp>
      </p:grpSp>
      <p:pic>
        <p:nvPicPr>
          <p:cNvPr id="2" name="圖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957" y="5202954"/>
            <a:ext cx="5281140" cy="1056228"/>
          </a:xfrm>
          <a:prstGeom prst="rect">
            <a:avLst/>
          </a:prstGeom>
        </p:spPr>
      </p:pic>
      <p:pic>
        <p:nvPicPr>
          <p:cNvPr id="3" name="圖片 2">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957" y="3649442"/>
            <a:ext cx="1509962" cy="1509962"/>
          </a:xfrm>
          <a:prstGeom prst="rect">
            <a:avLst/>
          </a:prstGeom>
        </p:spPr>
      </p:pic>
      <p:pic>
        <p:nvPicPr>
          <p:cNvPr id="4" name="圖片 3">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5038" y="3617265"/>
            <a:ext cx="1541798" cy="1541798"/>
          </a:xfrm>
          <a:prstGeom prst="rect">
            <a:avLst/>
          </a:prstGeom>
        </p:spPr>
      </p:pic>
      <p:pic>
        <p:nvPicPr>
          <p:cNvPr id="7" name="圖片 6">
            <a:hlinkClick r:id="rId3"/>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661699" y="3008015"/>
            <a:ext cx="4329614" cy="597877"/>
          </a:xfrm>
          <a:prstGeom prst="rect">
            <a:avLst/>
          </a:prstGeom>
        </p:spPr>
      </p:pic>
      <p:sp>
        <p:nvSpPr>
          <p:cNvPr id="18" name="Google Shape;197;p21"/>
          <p:cNvSpPr/>
          <p:nvPr/>
        </p:nvSpPr>
        <p:spPr>
          <a:xfrm>
            <a:off x="2192754" y="146854"/>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p:nvPr/>
        </p:nvSpPr>
        <p:spPr>
          <a:xfrm rot="10800000" flipH="1">
            <a:off x="712716" y="2602602"/>
            <a:ext cx="5347425" cy="3401224"/>
          </a:xfrm>
          <a:prstGeom prst="roundRect">
            <a:avLst>
              <a:gd name="adj" fmla="val 10000"/>
            </a:avLst>
          </a:prstGeom>
          <a:solidFill>
            <a:srgbClr val="FFC000">
              <a:alpha val="1294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24"/>
          <p:cNvSpPr txBox="1"/>
          <p:nvPr/>
        </p:nvSpPr>
        <p:spPr>
          <a:xfrm>
            <a:off x="2923953" y="1503546"/>
            <a:ext cx="7002827" cy="5232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DFKai-SB"/>
              <a:buNone/>
            </a:pPr>
            <a:r>
              <a:rPr lang="en-us" sz="24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Check against the “Healthy Eating </a:t>
            </a:r>
            <a:r>
              <a:rPr lang="en-us" sz="24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Food Pyramid</a:t>
            </a:r>
            <a:r>
              <a:rPr lang="en-us" sz="24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endParaRPr sz="24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grpSp>
        <p:nvGrpSpPr>
          <p:cNvPr id="237" name="Google Shape;237;p24"/>
          <p:cNvGrpSpPr/>
          <p:nvPr/>
        </p:nvGrpSpPr>
        <p:grpSpPr>
          <a:xfrm>
            <a:off x="773416" y="1840298"/>
            <a:ext cx="1832128" cy="537947"/>
            <a:chOff x="1193537" y="1481004"/>
            <a:chExt cx="1832128" cy="537947"/>
          </a:xfrm>
        </p:grpSpPr>
        <p:sp>
          <p:nvSpPr>
            <p:cNvPr id="238" name="Google Shape;238;p24"/>
            <p:cNvSpPr/>
            <p:nvPr/>
          </p:nvSpPr>
          <p:spPr>
            <a:xfrm>
              <a:off x="1193537" y="1593501"/>
              <a:ext cx="363537" cy="36353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9" name="Google Shape;239;p24"/>
            <p:cNvSpPr/>
            <p:nvPr/>
          </p:nvSpPr>
          <p:spPr>
            <a:xfrm>
              <a:off x="1317362" y="1728439"/>
              <a:ext cx="303212" cy="290512"/>
            </a:xfrm>
            <a:prstGeom prst="rect">
              <a:avLst/>
            </a:prstGeom>
            <a:solidFill>
              <a:srgbClr val="C8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0" name="Google Shape;240;p24"/>
            <p:cNvSpPr txBox="1"/>
            <p:nvPr/>
          </p:nvSpPr>
          <p:spPr>
            <a:xfrm>
              <a:off x="1609334" y="1481004"/>
              <a:ext cx="14163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Activity</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cxnSp>
          <p:nvCxnSpPr>
            <p:cNvPr id="241" name="Google Shape;241;p24"/>
            <p:cNvCxnSpPr/>
            <p:nvPr/>
          </p:nvCxnSpPr>
          <p:spPr>
            <a:xfrm>
              <a:off x="1620574" y="1991964"/>
              <a:ext cx="1405091" cy="0"/>
            </a:xfrm>
            <a:prstGeom prst="straightConnector1">
              <a:avLst/>
            </a:prstGeom>
            <a:noFill/>
            <a:ln w="57150" cap="flat" cmpd="sng">
              <a:solidFill>
                <a:srgbClr val="C00000"/>
              </a:solidFill>
              <a:prstDash val="solid"/>
              <a:miter lim="800000"/>
              <a:headEnd type="none" w="sm" len="sm"/>
              <a:tailEnd type="none" w="sm" len="sm"/>
            </a:ln>
          </p:spPr>
        </p:cxnSp>
      </p:grpSp>
      <p:sp>
        <p:nvSpPr>
          <p:cNvPr id="242" name="Google Shape;242;p24"/>
          <p:cNvSpPr txBox="1"/>
          <p:nvPr/>
        </p:nvSpPr>
        <p:spPr>
          <a:xfrm>
            <a:off x="324263" y="6133333"/>
            <a:ext cx="848881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Student Health Service of the Department of Health - “Health Information” </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www.studenthealth.gov.hk/english/health/health_dn/health_dn_eat_hea.html)</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245" name="Google Shape;245;p24"/>
          <p:cNvSpPr/>
          <p:nvPr/>
        </p:nvSpPr>
        <p:spPr>
          <a:xfrm>
            <a:off x="897241" y="2400554"/>
            <a:ext cx="4823189"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solidFill>
                <a:schemeClr val="dk1"/>
              </a:solidFill>
              <a:latin typeface="DFKai-SB"/>
              <a:ea typeface="DFKai-SB"/>
              <a:cs typeface="DFKai-SB"/>
              <a:sym typeface="DFKai-SB"/>
            </a:endParaRPr>
          </a:p>
          <a:p>
            <a:pPr marL="342900" marR="0" lvl="0" indent="-342900" algn="just" rtl="0">
              <a:lnSpc>
                <a:spcPct val="120000"/>
              </a:lnSpc>
              <a:spcBef>
                <a:spcPts val="600"/>
              </a:spcBef>
              <a:spcAft>
                <a:spcPts val="0"/>
              </a:spcAft>
              <a:buClr>
                <a:schemeClr val="dk1"/>
              </a:buClr>
              <a:buSzPts val="2800"/>
              <a:buFont typeface="Arial"/>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Check against the “Healthy Eating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Food Pyramid</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and count the food intake of yourself and your family members by item yesterday.</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342900" marR="0" lvl="0" indent="-342900" algn="just" rtl="0">
              <a:lnSpc>
                <a:spcPct val="120000"/>
              </a:lnSpc>
              <a:spcBef>
                <a:spcPts val="600"/>
              </a:spcBef>
              <a:spcAft>
                <a:spcPts val="0"/>
              </a:spcAft>
              <a:buClr>
                <a:schemeClr val="dk1"/>
              </a:buClr>
              <a:buSzPts val="2800"/>
              <a:buFont typeface="Arial"/>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Exchange your statistics and compare differences within your group, and discuss the relations between different food intake and health.</a:t>
            </a:r>
            <a:endParaRPr sz="2000" dirty="0">
              <a:solidFill>
                <a:schemeClr val="tx1">
                  <a:lumMod val="85000"/>
                  <a:lumOff val="15000"/>
                </a:schemeClr>
              </a:solidFill>
              <a:latin typeface="Times New Roman" panose="02020603050405020304" pitchFamily="18" charset="0"/>
              <a:ea typeface="Calibri"/>
              <a:cs typeface="Times New Roman" panose="02020603050405020304" pitchFamily="18" charset="0"/>
              <a:sym typeface="Calibri"/>
            </a:endParaRPr>
          </a:p>
        </p:txBody>
      </p:sp>
      <p:sp>
        <p:nvSpPr>
          <p:cNvPr id="246" name="Google Shape;246;p24"/>
          <p:cNvSpPr txBox="1"/>
          <p:nvPr/>
        </p:nvSpPr>
        <p:spPr>
          <a:xfrm>
            <a:off x="4698443" y="865054"/>
            <a:ext cx="2723396" cy="51593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DFKai-SB"/>
              <a:buNone/>
            </a:pPr>
            <a:r>
              <a:rPr lang="en-us" sz="24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Healthy </a:t>
            </a:r>
            <a:r>
              <a:rPr lang="en-us" sz="2400" b="1"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Eating</a:t>
            </a:r>
            <a:endParaRPr sz="24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247" name="Google Shape;247;p24"/>
          <p:cNvSpPr/>
          <p:nvPr/>
        </p:nvSpPr>
        <p:spPr>
          <a:xfrm>
            <a:off x="4097160" y="875889"/>
            <a:ext cx="608468" cy="4402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DFKai-SB"/>
              <a:ea typeface="DFKai-SB"/>
              <a:cs typeface="DFKai-SB"/>
              <a:sym typeface="DFKai-SB"/>
            </a:endParaRPr>
          </a:p>
        </p:txBody>
      </p:sp>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1018" t="-253"/>
          <a:stretch/>
        </p:blipFill>
        <p:spPr>
          <a:xfrm>
            <a:off x="6425367" y="2316333"/>
            <a:ext cx="5137262" cy="4105238"/>
          </a:xfrm>
          <a:prstGeom prst="rect">
            <a:avLst/>
          </a:prstGeom>
        </p:spPr>
      </p:pic>
      <p:sp>
        <p:nvSpPr>
          <p:cNvPr id="15" name="Google Shape;197;p21"/>
          <p:cNvSpPr/>
          <p:nvPr/>
        </p:nvSpPr>
        <p:spPr>
          <a:xfrm>
            <a:off x="2192754" y="146854"/>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66" name="Google Shape;266;p25">
            <a:hlinkClick r:id="rId3"/>
          </p:cNvPr>
          <p:cNvPicPr preferRelativeResize="0"/>
          <p:nvPr/>
        </p:nvPicPr>
        <p:blipFill rotWithShape="1">
          <a:blip r:embed="rId4">
            <a:alphaModFix/>
          </a:blip>
          <a:srcRect/>
          <a:stretch/>
        </p:blipFill>
        <p:spPr>
          <a:xfrm>
            <a:off x="10574479" y="2309875"/>
            <a:ext cx="1192184" cy="887972"/>
          </a:xfrm>
          <a:prstGeom prst="rect">
            <a:avLst/>
          </a:prstGeom>
          <a:noFill/>
          <a:ln>
            <a:noFill/>
          </a:ln>
        </p:spPr>
      </p:pic>
      <p:pic>
        <p:nvPicPr>
          <p:cNvPr id="3" name="圖片 2">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376968" y="2319297"/>
            <a:ext cx="1271884" cy="865773"/>
          </a:xfrm>
          <a:prstGeom prst="rect">
            <a:avLst/>
          </a:prstGeom>
        </p:spPr>
      </p:pic>
      <p:sp>
        <p:nvSpPr>
          <p:cNvPr id="252" name="Google Shape;252;p25"/>
          <p:cNvSpPr/>
          <p:nvPr/>
        </p:nvSpPr>
        <p:spPr>
          <a:xfrm>
            <a:off x="7329054" y="5749723"/>
            <a:ext cx="4412208"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learn more.</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253" name="Google Shape;253;p25"/>
          <p:cNvSpPr txBox="1"/>
          <p:nvPr/>
        </p:nvSpPr>
        <p:spPr>
          <a:xfrm>
            <a:off x="1546329" y="1110329"/>
            <a:ext cx="10220334" cy="400069"/>
          </a:xfrm>
          <a:prstGeom prst="rect">
            <a:avLst/>
          </a:prstGeom>
          <a:noFill/>
          <a:ln>
            <a:noFill/>
          </a:ln>
        </p:spPr>
        <p:txBody>
          <a:bodyPr spcFirstLastPara="1" wrap="square" lIns="91425" tIns="45700" rIns="91425" bIns="45700" anchor="t" anchorCtr="0">
            <a:spAutoFit/>
          </a:bodyPr>
          <a:lstStyle/>
          <a:p>
            <a:pPr lvl="0"/>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Department of Health’s “EatSmart Restaurant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Star</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Campaign</a:t>
            </a:r>
            <a:r>
              <a:rPr lang="en-HK" altLang="zh-HK" dirty="0">
                <a:solidFill>
                  <a:schemeClr val="tx1">
                    <a:lumMod val="85000"/>
                    <a:lumOff val="15000"/>
                  </a:schemeClr>
                </a:solidFill>
              </a:rPr>
              <a:t> (</a:t>
            </a:r>
            <a:r>
              <a:rPr lang="en-HK" altLang="zh-HK"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rPr>
              <a:t>ESR Star+ Campaign)</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259" name="Google Shape;259;p25"/>
          <p:cNvSpPr/>
          <p:nvPr/>
        </p:nvSpPr>
        <p:spPr>
          <a:xfrm>
            <a:off x="605266" y="6119055"/>
            <a:ext cx="420195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The Department of Health’s “ESR Star+” Campaign </a:t>
            </a:r>
            <a:endParaRPr lang="en-us" sz="1200" b="0" i="0" u="none" baseline="0" dirty="0" smtClean="0">
              <a:solidFill>
                <a:schemeClr val="tx1">
                  <a:lumMod val="85000"/>
                  <a:lumOff val="15000"/>
                </a:schemeClr>
              </a:solidFill>
              <a:latin typeface="Times New Roman"/>
              <a:ea typeface="Times New Roman"/>
              <a:cs typeface="Times New Roman"/>
              <a:sym typeface="Times New Roman"/>
            </a:endParaRPr>
          </a:p>
          <a:p>
            <a:pPr lvl="0"/>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restaurant.eatsmart.gov.hk/eng/home.aspx)</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260" name="Google Shape;260;p25"/>
          <p:cNvSpPr/>
          <p:nvPr/>
        </p:nvSpPr>
        <p:spPr>
          <a:xfrm>
            <a:off x="399078" y="1739153"/>
            <a:ext cx="6789691" cy="4134050"/>
          </a:xfrm>
          <a:prstGeom prst="rect">
            <a:avLst/>
          </a:prstGeom>
          <a:solidFill>
            <a:srgbClr val="EDEDED"/>
          </a:solid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457200" lvl="0" indent="-457200" algn="just">
              <a:lnSpc>
                <a:spcPct val="120000"/>
              </a:lnSpc>
              <a:spcBef>
                <a:spcPts val="1200"/>
              </a:spcBef>
              <a:buClr>
                <a:schemeClr val="dk1"/>
              </a:buClr>
              <a:buSzPts val="2600"/>
              <a:buFont typeface="Arial"/>
              <a:buChar char="•"/>
            </a:pPr>
            <a:r>
              <a:rPr lang="en-us" sz="2000" b="0" i="0" u="none" baseline="0" dirty="0">
                <a:solidFill>
                  <a:schemeClr val="tx1">
                    <a:lumMod val="85000"/>
                    <a:lumOff val="15000"/>
                  </a:schemeClr>
                </a:solidFill>
                <a:latin typeface="Times New Roman"/>
                <a:ea typeface="Times New Roman"/>
                <a:cs typeface="Times New Roman"/>
                <a:sym typeface="Times New Roman"/>
              </a:rPr>
              <a:t>Since April 2008, the Department of Health has launched the </a:t>
            </a:r>
            <a:r>
              <a:rPr lang="en-us" sz="2000" b="0" i="0" u="none" baseline="0" dirty="0" smtClean="0">
                <a:solidFill>
                  <a:schemeClr val="tx1">
                    <a:lumMod val="85000"/>
                    <a:lumOff val="15000"/>
                  </a:schemeClr>
                </a:solidFill>
                <a:latin typeface="Times New Roman"/>
                <a:ea typeface="Times New Roman"/>
                <a:cs typeface="Times New Roman"/>
                <a:sym typeface="Times New Roman"/>
              </a:rPr>
              <a:t>“</a:t>
            </a:r>
            <a:r>
              <a:rPr lang="en-US" altLang="zh-HK" sz="2000" dirty="0" smtClean="0">
                <a:solidFill>
                  <a:schemeClr val="tx1">
                    <a:lumMod val="85000"/>
                    <a:lumOff val="15000"/>
                  </a:schemeClr>
                </a:solidFill>
                <a:latin typeface="Times New Roman"/>
                <a:ea typeface="Times New Roman"/>
                <a:cs typeface="Times New Roman"/>
              </a:rPr>
              <a:t>EatSmart@restaurant.hk</a:t>
            </a:r>
            <a:r>
              <a:rPr lang="en-us" sz="2000" b="0" i="0" u="none" baseline="0" dirty="0" smtClean="0">
                <a:solidFill>
                  <a:schemeClr val="tx1">
                    <a:lumMod val="85000"/>
                    <a:lumOff val="15000"/>
                  </a:schemeClr>
                </a:solidFill>
                <a:latin typeface="Times New Roman"/>
                <a:ea typeface="Times New Roman"/>
                <a:cs typeface="Times New Roman"/>
                <a:sym typeface="Times New Roman"/>
              </a:rPr>
              <a:t>” </a:t>
            </a:r>
            <a:r>
              <a:rPr lang="en-us" sz="2000" b="0" i="0" u="none" baseline="0" dirty="0">
                <a:solidFill>
                  <a:schemeClr val="tx1">
                    <a:lumMod val="85000"/>
                    <a:lumOff val="15000"/>
                  </a:schemeClr>
                </a:solidFill>
                <a:latin typeface="Times New Roman"/>
                <a:ea typeface="Times New Roman"/>
                <a:cs typeface="Times New Roman"/>
                <a:sym typeface="Times New Roman"/>
              </a:rPr>
              <a:t>Campaign </a:t>
            </a:r>
            <a:r>
              <a:rPr lang="en-us" sz="2000" b="0" i="0" u="none" baseline="0" dirty="0" smtClean="0">
                <a:solidFill>
                  <a:schemeClr val="tx1">
                    <a:lumMod val="85000"/>
                    <a:lumOff val="15000"/>
                  </a:schemeClr>
                </a:solidFill>
                <a:latin typeface="Times New Roman"/>
                <a:ea typeface="Times New Roman"/>
                <a:cs typeface="Times New Roman"/>
                <a:sym typeface="Times New Roman"/>
              </a:rPr>
              <a:t>(</a:t>
            </a:r>
            <a:r>
              <a:rPr lang="en-US" sz="2000" dirty="0" smtClean="0">
                <a:solidFill>
                  <a:schemeClr val="tx1">
                    <a:lumMod val="85000"/>
                    <a:lumOff val="15000"/>
                  </a:schemeClr>
                </a:solidFill>
                <a:latin typeface="Times New Roman"/>
                <a:ea typeface="Times New Roman"/>
                <a:cs typeface="Times New Roman"/>
                <a:sym typeface="Times New Roman"/>
              </a:rPr>
              <a:t>ESR Campaign) </a:t>
            </a:r>
            <a:r>
              <a:rPr lang="en-us" sz="2000" b="0" i="0" u="none" baseline="0" dirty="0" smtClean="0">
                <a:solidFill>
                  <a:schemeClr val="tx1">
                    <a:lumMod val="85000"/>
                    <a:lumOff val="15000"/>
                  </a:schemeClr>
                </a:solidFill>
                <a:latin typeface="Times New Roman"/>
                <a:ea typeface="Times New Roman"/>
                <a:cs typeface="Times New Roman"/>
                <a:sym typeface="Times New Roman"/>
              </a:rPr>
              <a:t>whereby the public </a:t>
            </a:r>
            <a:r>
              <a:rPr lang="en-us" sz="2000" dirty="0" smtClean="0">
                <a:solidFill>
                  <a:schemeClr val="tx1">
                    <a:lumMod val="85000"/>
                    <a:lumOff val="15000"/>
                  </a:schemeClr>
                </a:solidFill>
                <a:latin typeface="Times New Roman"/>
                <a:ea typeface="Times New Roman"/>
                <a:cs typeface="Times New Roman"/>
                <a:sym typeface="Times New Roman"/>
              </a:rPr>
              <a:t>can easily </a:t>
            </a:r>
            <a:r>
              <a:rPr lang="en-us" sz="2000" b="0" i="0" u="none" baseline="0" dirty="0" err="1" smtClean="0">
                <a:solidFill>
                  <a:schemeClr val="tx1">
                    <a:lumMod val="85000"/>
                    <a:lumOff val="15000"/>
                  </a:schemeClr>
                </a:solidFill>
                <a:latin typeface="Times New Roman"/>
                <a:ea typeface="Times New Roman"/>
                <a:cs typeface="Times New Roman"/>
                <a:sym typeface="Times New Roman"/>
              </a:rPr>
              <a:t>savour</a:t>
            </a:r>
            <a:r>
              <a:rPr lang="en-us" sz="2000" b="0" i="0" u="none" baseline="0" dirty="0" smtClean="0">
                <a:solidFill>
                  <a:schemeClr val="tx1">
                    <a:lumMod val="85000"/>
                    <a:lumOff val="15000"/>
                  </a:schemeClr>
                </a:solidFill>
                <a:latin typeface="Times New Roman"/>
                <a:ea typeface="Times New Roman"/>
                <a:cs typeface="Times New Roman"/>
                <a:sym typeface="Times New Roman"/>
              </a:rPr>
              <a:t> “</a:t>
            </a:r>
            <a:r>
              <a:rPr lang="en-us" sz="2000" b="0" i="0" u="none" baseline="0" dirty="0">
                <a:solidFill>
                  <a:schemeClr val="tx1">
                    <a:lumMod val="85000"/>
                    <a:lumOff val="15000"/>
                  </a:schemeClr>
                </a:solidFill>
                <a:latin typeface="Times New Roman"/>
                <a:ea typeface="Times New Roman"/>
                <a:cs typeface="Times New Roman"/>
                <a:sym typeface="Times New Roman"/>
              </a:rPr>
              <a:t>EatSmart Dishes</a:t>
            </a:r>
            <a:r>
              <a:rPr lang="en-us" sz="2000" b="0" i="0" u="none" baseline="0" dirty="0" smtClean="0">
                <a:solidFill>
                  <a:schemeClr val="tx1">
                    <a:lumMod val="85000"/>
                    <a:lumOff val="15000"/>
                  </a:schemeClr>
                </a:solidFill>
                <a:latin typeface="Times New Roman"/>
                <a:ea typeface="Times New Roman"/>
                <a:cs typeface="Times New Roman"/>
                <a:sym typeface="Times New Roman"/>
              </a:rPr>
              <a:t>”, </a:t>
            </a:r>
            <a:r>
              <a:rPr lang="en-us" sz="2000" b="0" i="0" u="none" baseline="0" dirty="0">
                <a:solidFill>
                  <a:schemeClr val="tx1">
                    <a:lumMod val="85000"/>
                    <a:lumOff val="15000"/>
                  </a:schemeClr>
                </a:solidFill>
                <a:latin typeface="Times New Roman"/>
                <a:ea typeface="Times New Roman"/>
                <a:cs typeface="Times New Roman"/>
                <a:sym typeface="Times New Roman"/>
              </a:rPr>
              <a:t>including </a:t>
            </a:r>
            <a:r>
              <a:rPr lang="en-us" sz="2000" b="0" i="0" u="none" baseline="0" dirty="0" smtClean="0">
                <a:solidFill>
                  <a:schemeClr val="tx1">
                    <a:lumMod val="85000"/>
                    <a:lumOff val="15000"/>
                  </a:schemeClr>
                </a:solidFill>
                <a:latin typeface="Times New Roman"/>
                <a:ea typeface="Times New Roman"/>
                <a:cs typeface="Times New Roman"/>
                <a:sym typeface="Times New Roman"/>
              </a:rPr>
              <a:t>“More </a:t>
            </a:r>
            <a:r>
              <a:rPr lang="en-us" sz="2000" b="0" i="0" u="none" baseline="0" dirty="0">
                <a:solidFill>
                  <a:schemeClr val="tx1">
                    <a:lumMod val="85000"/>
                    <a:lumOff val="15000"/>
                  </a:schemeClr>
                </a:solidFill>
                <a:latin typeface="Times New Roman"/>
                <a:ea typeface="Times New Roman"/>
                <a:cs typeface="Times New Roman"/>
                <a:sym typeface="Times New Roman"/>
              </a:rPr>
              <a:t>Fruit and Vegetables” </a:t>
            </a:r>
            <a:r>
              <a:rPr lang="en-us" sz="2000" dirty="0">
                <a:solidFill>
                  <a:schemeClr val="tx1">
                    <a:lumMod val="85000"/>
                    <a:lumOff val="15000"/>
                  </a:schemeClr>
                </a:solidFill>
                <a:latin typeface="Times New Roman"/>
                <a:ea typeface="Times New Roman"/>
                <a:cs typeface="Times New Roman"/>
                <a:sym typeface="Times New Roman"/>
              </a:rPr>
              <a:t>d</a:t>
            </a:r>
            <a:r>
              <a:rPr lang="en-us" altLang="zh-HK" sz="2000" dirty="0" smtClean="0">
                <a:solidFill>
                  <a:schemeClr val="tx1">
                    <a:lumMod val="85000"/>
                    <a:lumOff val="15000"/>
                  </a:schemeClr>
                </a:solidFill>
                <a:latin typeface="Times New Roman"/>
                <a:ea typeface="Times New Roman"/>
                <a:cs typeface="Times New Roman"/>
                <a:sym typeface="Times New Roman"/>
              </a:rPr>
              <a:t>ishes </a:t>
            </a:r>
            <a:r>
              <a:rPr lang="en-us" sz="2000" b="0" i="0" u="none" baseline="0" dirty="0" smtClean="0">
                <a:solidFill>
                  <a:schemeClr val="tx1">
                    <a:lumMod val="85000"/>
                    <a:lumOff val="15000"/>
                  </a:schemeClr>
                </a:solidFill>
                <a:latin typeface="Times New Roman"/>
                <a:ea typeface="Times New Roman"/>
                <a:cs typeface="Times New Roman"/>
                <a:sym typeface="Times New Roman"/>
              </a:rPr>
              <a:t>and </a:t>
            </a:r>
            <a:r>
              <a:rPr lang="en-us" sz="2000" b="0" i="0" u="none" baseline="0" dirty="0">
                <a:solidFill>
                  <a:schemeClr val="tx1">
                    <a:lumMod val="85000"/>
                    <a:lumOff val="15000"/>
                  </a:schemeClr>
                </a:solidFill>
                <a:latin typeface="Times New Roman"/>
                <a:ea typeface="Times New Roman"/>
                <a:cs typeface="Times New Roman"/>
                <a:sym typeface="Times New Roman"/>
              </a:rPr>
              <a:t>“3 </a:t>
            </a:r>
            <a:r>
              <a:rPr lang="en-us" sz="2000" b="0" i="0" u="none" baseline="0" dirty="0" smtClean="0">
                <a:solidFill>
                  <a:schemeClr val="tx1">
                    <a:lumMod val="85000"/>
                    <a:lumOff val="15000"/>
                  </a:schemeClr>
                </a:solidFill>
                <a:latin typeface="Times New Roman"/>
                <a:ea typeface="Times New Roman"/>
                <a:cs typeface="Times New Roman"/>
                <a:sym typeface="Times New Roman"/>
              </a:rPr>
              <a:t>Less”</a:t>
            </a:r>
            <a:r>
              <a:rPr lang="en-us" altLang="zh-HK" sz="2000" dirty="0" smtClean="0">
                <a:solidFill>
                  <a:schemeClr val="tx1">
                    <a:lumMod val="85000"/>
                    <a:lumOff val="15000"/>
                  </a:schemeClr>
                </a:solidFill>
                <a:latin typeface="Times New Roman"/>
                <a:ea typeface="Times New Roman"/>
                <a:cs typeface="Times New Roman"/>
                <a:sym typeface="Times New Roman"/>
              </a:rPr>
              <a:t> </a:t>
            </a:r>
            <a:r>
              <a:rPr lang="en-us" altLang="zh-HK" sz="2000" dirty="0">
                <a:solidFill>
                  <a:schemeClr val="tx1">
                    <a:lumMod val="85000"/>
                    <a:lumOff val="15000"/>
                  </a:schemeClr>
                </a:solidFill>
                <a:latin typeface="Times New Roman"/>
                <a:ea typeface="Times New Roman"/>
                <a:cs typeface="Times New Roman"/>
                <a:sym typeface="Times New Roman"/>
              </a:rPr>
              <a:t>d</a:t>
            </a:r>
            <a:r>
              <a:rPr lang="en-us" altLang="zh-HK" sz="2000" dirty="0" smtClean="0">
                <a:solidFill>
                  <a:schemeClr val="tx1">
                    <a:lumMod val="85000"/>
                    <a:lumOff val="15000"/>
                  </a:schemeClr>
                </a:solidFill>
                <a:latin typeface="Times New Roman"/>
                <a:ea typeface="Times New Roman"/>
                <a:cs typeface="Times New Roman"/>
                <a:sym typeface="Times New Roman"/>
              </a:rPr>
              <a:t>ishes</a:t>
            </a:r>
            <a:r>
              <a:rPr lang="en-us" sz="2000" b="0" i="0" u="none" baseline="0" dirty="0" smtClean="0">
                <a:solidFill>
                  <a:schemeClr val="tx1">
                    <a:lumMod val="85000"/>
                    <a:lumOff val="15000"/>
                  </a:schemeClr>
                </a:solidFill>
                <a:latin typeface="Times New Roman"/>
                <a:ea typeface="Times New Roman"/>
                <a:cs typeface="Times New Roman"/>
                <a:sym typeface="Times New Roman"/>
              </a:rPr>
              <a:t> </a:t>
            </a:r>
            <a:r>
              <a:rPr lang="en-us" sz="2000" b="0" i="0" u="none" baseline="0" dirty="0">
                <a:solidFill>
                  <a:schemeClr val="tx1">
                    <a:lumMod val="85000"/>
                    <a:lumOff val="15000"/>
                  </a:schemeClr>
                </a:solidFill>
                <a:latin typeface="Times New Roman"/>
                <a:ea typeface="Times New Roman"/>
                <a:cs typeface="Times New Roman"/>
                <a:sym typeface="Times New Roman"/>
              </a:rPr>
              <a:t>(dishes with less fat or oil, salt and </a:t>
            </a:r>
            <a:r>
              <a:rPr lang="en-us" sz="2000" b="0" i="0" u="none" baseline="0" dirty="0" smtClean="0">
                <a:solidFill>
                  <a:schemeClr val="tx1">
                    <a:lumMod val="85000"/>
                    <a:lumOff val="15000"/>
                  </a:schemeClr>
                </a:solidFill>
                <a:latin typeface="Times New Roman"/>
                <a:ea typeface="Times New Roman"/>
                <a:cs typeface="Times New Roman"/>
                <a:sym typeface="Times New Roman"/>
              </a:rPr>
              <a:t>sugar)</a:t>
            </a:r>
            <a:r>
              <a:rPr lang="en-us" altLang="zh-HK" sz="2000" dirty="0">
                <a:solidFill>
                  <a:schemeClr val="tx1">
                    <a:lumMod val="85000"/>
                    <a:lumOff val="15000"/>
                  </a:schemeClr>
                </a:solidFill>
                <a:latin typeface="Times New Roman"/>
                <a:ea typeface="Times New Roman"/>
                <a:cs typeface="Times New Roman"/>
                <a:sym typeface="Times New Roman"/>
              </a:rPr>
              <a:t> when eating out</a:t>
            </a:r>
            <a:r>
              <a:rPr lang="en-us" sz="2000" b="0" i="0" u="none" baseline="0" dirty="0" smtClean="0">
                <a:solidFill>
                  <a:schemeClr val="tx1">
                    <a:lumMod val="85000"/>
                    <a:lumOff val="15000"/>
                  </a:schemeClr>
                </a:solidFill>
                <a:latin typeface="Times New Roman"/>
                <a:ea typeface="Times New Roman"/>
                <a:cs typeface="Times New Roman"/>
                <a:sym typeface="Times New Roman"/>
              </a:rPr>
              <a:t>.</a:t>
            </a:r>
            <a:endParaRPr sz="2000" dirty="0">
              <a:solidFill>
                <a:schemeClr val="tx1">
                  <a:lumMod val="85000"/>
                  <a:lumOff val="15000"/>
                </a:schemeClr>
              </a:solidFill>
              <a:latin typeface="Times New Roman"/>
              <a:ea typeface="Times New Roman"/>
              <a:cs typeface="Times New Roman"/>
              <a:sym typeface="Times New Roman"/>
            </a:endParaRPr>
          </a:p>
          <a:p>
            <a:pPr marL="457200" lvl="0" indent="-457200" algn="just">
              <a:lnSpc>
                <a:spcPct val="120000"/>
              </a:lnSpc>
              <a:spcBef>
                <a:spcPts val="1200"/>
              </a:spcBef>
              <a:buClr>
                <a:schemeClr val="dk1"/>
              </a:buClr>
              <a:buSzPts val="2600"/>
              <a:buFont typeface="Arial"/>
              <a:buChar char="•"/>
            </a:pPr>
            <a:r>
              <a:rPr lang="en-us" sz="2000" b="0" i="0" u="none" baseline="0" dirty="0">
                <a:solidFill>
                  <a:schemeClr val="tx1">
                    <a:lumMod val="85000"/>
                    <a:lumOff val="15000"/>
                  </a:schemeClr>
                </a:solidFill>
                <a:latin typeface="Times New Roman"/>
                <a:ea typeface="Times New Roman"/>
                <a:cs typeface="Times New Roman"/>
                <a:sym typeface="Times New Roman"/>
              </a:rPr>
              <a:t>In 2019, the Department of Health </a:t>
            </a:r>
            <a:r>
              <a:rPr lang="en-us" sz="2000" b="0" i="0" u="none" baseline="0" dirty="0" smtClean="0">
                <a:solidFill>
                  <a:schemeClr val="tx1">
                    <a:lumMod val="85000"/>
                    <a:lumOff val="15000"/>
                  </a:schemeClr>
                </a:solidFill>
                <a:latin typeface="Times New Roman"/>
                <a:ea typeface="Times New Roman"/>
                <a:cs typeface="Times New Roman"/>
                <a:sym typeface="Times New Roman"/>
              </a:rPr>
              <a:t>launched </a:t>
            </a:r>
            <a:r>
              <a:rPr lang="en-us" sz="2000" b="0" i="0" u="none" baseline="0" dirty="0">
                <a:solidFill>
                  <a:schemeClr val="tx1">
                    <a:lumMod val="85000"/>
                    <a:lumOff val="15000"/>
                  </a:schemeClr>
                </a:solidFill>
                <a:latin typeface="Times New Roman"/>
                <a:ea typeface="Times New Roman"/>
                <a:cs typeface="Times New Roman"/>
                <a:sym typeface="Times New Roman"/>
              </a:rPr>
              <a:t>the </a:t>
            </a:r>
            <a:r>
              <a:rPr lang="en-us" sz="2000" b="0" i="0" u="none" baseline="0" dirty="0" smtClean="0">
                <a:solidFill>
                  <a:schemeClr val="tx1">
                    <a:lumMod val="85000"/>
                    <a:lumOff val="15000"/>
                  </a:schemeClr>
                </a:solidFill>
                <a:latin typeface="Times New Roman"/>
                <a:ea typeface="Times New Roman"/>
                <a:cs typeface="Times New Roman"/>
                <a:sym typeface="Times New Roman"/>
              </a:rPr>
              <a:t>ESR </a:t>
            </a:r>
            <a:r>
              <a:rPr lang="en-us" sz="2000" b="0" i="0" u="none" baseline="0" dirty="0" err="1" smtClean="0">
                <a:solidFill>
                  <a:schemeClr val="tx1">
                    <a:lumMod val="85000"/>
                    <a:lumOff val="15000"/>
                  </a:schemeClr>
                </a:solidFill>
                <a:latin typeface="Times New Roman"/>
                <a:ea typeface="Times New Roman"/>
                <a:cs typeface="Times New Roman"/>
                <a:sym typeface="Times New Roman"/>
              </a:rPr>
              <a:t>Star+</a:t>
            </a:r>
            <a:r>
              <a:rPr lang="en-US" sz="2000" dirty="0" err="1" smtClean="0">
                <a:solidFill>
                  <a:schemeClr val="tx1">
                    <a:lumMod val="85000"/>
                    <a:lumOff val="15000"/>
                  </a:schemeClr>
                </a:solidFill>
                <a:latin typeface="Times New Roman"/>
                <a:ea typeface="Times New Roman"/>
                <a:cs typeface="Times New Roman"/>
                <a:sym typeface="Times New Roman"/>
              </a:rPr>
              <a:t>Campaign</a:t>
            </a:r>
            <a:r>
              <a:rPr lang="en-US" sz="2000" dirty="0" smtClean="0">
                <a:solidFill>
                  <a:schemeClr val="tx1">
                    <a:lumMod val="85000"/>
                    <a:lumOff val="15000"/>
                  </a:schemeClr>
                </a:solidFill>
                <a:latin typeface="Times New Roman"/>
                <a:ea typeface="Times New Roman"/>
                <a:cs typeface="Times New Roman"/>
                <a:sym typeface="Times New Roman"/>
              </a:rPr>
              <a:t> </a:t>
            </a:r>
            <a:r>
              <a:rPr lang="en-US" sz="2000" dirty="0">
                <a:solidFill>
                  <a:schemeClr val="tx1">
                    <a:lumMod val="85000"/>
                    <a:lumOff val="15000"/>
                  </a:schemeClr>
                </a:solidFill>
                <a:latin typeface="Times New Roman"/>
                <a:ea typeface="Times New Roman"/>
                <a:cs typeface="Times New Roman"/>
                <a:sym typeface="Times New Roman"/>
              </a:rPr>
              <a:t>as the enhanced version of the ESR </a:t>
            </a:r>
            <a:r>
              <a:rPr lang="en-US" sz="2000" dirty="0" smtClean="0">
                <a:solidFill>
                  <a:schemeClr val="tx1">
                    <a:lumMod val="85000"/>
                    <a:lumOff val="15000"/>
                  </a:schemeClr>
                </a:solidFill>
                <a:latin typeface="Times New Roman"/>
                <a:ea typeface="Times New Roman"/>
                <a:cs typeface="Times New Roman"/>
                <a:sym typeface="Times New Roman"/>
              </a:rPr>
              <a:t>Campaign.</a:t>
            </a:r>
            <a:r>
              <a:rPr lang="en-us" sz="2000" b="0" i="0" u="none" baseline="0" dirty="0" smtClean="0">
                <a:solidFill>
                  <a:schemeClr val="tx1">
                    <a:lumMod val="85000"/>
                    <a:lumOff val="15000"/>
                  </a:schemeClr>
                </a:solidFill>
                <a:latin typeface="Times New Roman"/>
                <a:ea typeface="Times New Roman"/>
                <a:cs typeface="Times New Roman"/>
                <a:sym typeface="Times New Roman"/>
              </a:rPr>
              <a:t>  Under a </a:t>
            </a:r>
            <a:r>
              <a:rPr lang="en-us" sz="2000" b="0" i="0" u="none" baseline="0" dirty="0">
                <a:solidFill>
                  <a:schemeClr val="tx1">
                    <a:lumMod val="85000"/>
                    <a:lumOff val="15000"/>
                  </a:schemeClr>
                </a:solidFill>
                <a:latin typeface="Times New Roman"/>
                <a:ea typeface="Times New Roman"/>
                <a:cs typeface="Times New Roman"/>
                <a:sym typeface="Times New Roman"/>
              </a:rPr>
              <a:t>new star-rating scheme, </a:t>
            </a:r>
            <a:r>
              <a:rPr lang="en-us" sz="2000" b="0" i="0" u="none" baseline="0" dirty="0" smtClean="0">
                <a:solidFill>
                  <a:schemeClr val="tx1">
                    <a:lumMod val="85000"/>
                    <a:lumOff val="15000"/>
                  </a:schemeClr>
                </a:solidFill>
                <a:latin typeface="Times New Roman"/>
                <a:ea typeface="Times New Roman"/>
                <a:cs typeface="Times New Roman"/>
                <a:sym typeface="Times New Roman"/>
              </a:rPr>
              <a:t>ESRs </a:t>
            </a:r>
            <a:r>
              <a:rPr lang="en-us" sz="2000" b="0" i="0" u="none" baseline="0" dirty="0">
                <a:solidFill>
                  <a:schemeClr val="tx1">
                    <a:lumMod val="85000"/>
                    <a:lumOff val="15000"/>
                  </a:schemeClr>
                </a:solidFill>
                <a:latin typeface="Times New Roman"/>
                <a:ea typeface="Times New Roman"/>
                <a:cs typeface="Times New Roman"/>
                <a:sym typeface="Times New Roman"/>
              </a:rPr>
              <a:t>are classified into one-star, two-star or three-star.</a:t>
            </a:r>
            <a:endParaRPr sz="2000" dirty="0">
              <a:solidFill>
                <a:schemeClr val="tx1">
                  <a:lumMod val="85000"/>
                  <a:lumOff val="15000"/>
                </a:schemeClr>
              </a:solidFill>
              <a:latin typeface="Times New Roman"/>
              <a:ea typeface="Times New Roman"/>
              <a:cs typeface="Times New Roman"/>
              <a:sym typeface="Times New Roman"/>
            </a:endParaRPr>
          </a:p>
        </p:txBody>
      </p:sp>
      <p:pic>
        <p:nvPicPr>
          <p:cNvPr id="263" name="Google Shape;263;p25">
            <a:hlinkClick r:id="rId3"/>
          </p:cNvPr>
          <p:cNvPicPr preferRelativeResize="0"/>
          <p:nvPr/>
        </p:nvPicPr>
        <p:blipFill rotWithShape="1">
          <a:blip r:embed="rId7">
            <a:alphaModFix/>
          </a:blip>
          <a:srcRect/>
          <a:stretch/>
        </p:blipFill>
        <p:spPr>
          <a:xfrm>
            <a:off x="7329054" y="2284610"/>
            <a:ext cx="1552792" cy="866896"/>
          </a:xfrm>
          <a:prstGeom prst="rect">
            <a:avLst/>
          </a:prstGeom>
          <a:noFill/>
          <a:ln>
            <a:noFill/>
          </a:ln>
        </p:spPr>
      </p:pic>
      <p:pic>
        <p:nvPicPr>
          <p:cNvPr id="264" name="Google Shape;264;p25">
            <a:hlinkClick r:id="rId3"/>
          </p:cNvPr>
          <p:cNvPicPr preferRelativeResize="0"/>
          <p:nvPr/>
        </p:nvPicPr>
        <p:blipFill rotWithShape="1">
          <a:blip r:embed="rId8">
            <a:alphaModFix/>
          </a:blip>
          <a:srcRect/>
          <a:stretch/>
        </p:blipFill>
        <p:spPr>
          <a:xfrm>
            <a:off x="8589532" y="2330398"/>
            <a:ext cx="889601" cy="878550"/>
          </a:xfrm>
          <a:prstGeom prst="rect">
            <a:avLst/>
          </a:prstGeom>
          <a:noFill/>
          <a:ln>
            <a:noFill/>
          </a:ln>
        </p:spPr>
      </p:pic>
      <p:sp>
        <p:nvSpPr>
          <p:cNvPr id="18" name="文字方塊 17"/>
          <p:cNvSpPr txBox="1"/>
          <p:nvPr/>
        </p:nvSpPr>
        <p:spPr>
          <a:xfrm>
            <a:off x="399078" y="491356"/>
            <a:ext cx="1560947" cy="338554"/>
          </a:xfrm>
          <a:prstGeom prst="rect">
            <a:avLst/>
          </a:prstGeom>
          <a:solidFill>
            <a:schemeClr val="bg1"/>
          </a:solidFill>
          <a:ln w="38100">
            <a:solidFill>
              <a:srgbClr val="FF0000"/>
            </a:solidFill>
          </a:ln>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Reference</a:t>
            </a:r>
            <a:endParaRPr lang="en-US" sz="1600" b="1" dirty="0">
              <a:latin typeface="Times New Roman" panose="02020603050405020304" pitchFamily="18" charset="0"/>
              <a:cs typeface="Times New Roman" panose="02020603050405020304" pitchFamily="18" charset="0"/>
            </a:endParaRPr>
          </a:p>
        </p:txBody>
      </p:sp>
      <p:pic>
        <p:nvPicPr>
          <p:cNvPr id="2" name="圖片 1">
            <a:hlinkClick r:id="rId5"/>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329054" y="3208948"/>
            <a:ext cx="4412208" cy="2529674"/>
          </a:xfrm>
          <a:prstGeom prst="rect">
            <a:avLst/>
          </a:prstGeom>
        </p:spPr>
      </p:pic>
      <p:sp>
        <p:nvSpPr>
          <p:cNvPr id="14" name="Google Shape;197;p21"/>
          <p:cNvSpPr/>
          <p:nvPr/>
        </p:nvSpPr>
        <p:spPr>
          <a:xfrm>
            <a:off x="2192754" y="146854"/>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p:nvPr/>
        </p:nvSpPr>
        <p:spPr>
          <a:xfrm>
            <a:off x="411102" y="1425907"/>
            <a:ext cx="11087266" cy="1016612"/>
          </a:xfrm>
          <a:prstGeom prst="rect">
            <a:avLst/>
          </a:prstGeom>
          <a:solidFill>
            <a:srgbClr val="F7CAAC"/>
          </a:solid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1800" b="0" i="0" u="none" baseline="0" dirty="0">
                <a:solidFill>
                  <a:schemeClr val="dk1"/>
                </a:solidFill>
                <a:latin typeface="Times New Roman" panose="02020603050405020304" pitchFamily="18" charset="0"/>
                <a:ea typeface="DFKai-SB"/>
                <a:cs typeface="Times New Roman" panose="02020603050405020304" pitchFamily="18" charset="0"/>
                <a:sym typeface="DFKai-SB"/>
              </a:rPr>
              <a:t>Regular physical activities mean doing regular and appropriate physical activities and sports on a persistent basis. Sports are an important element of healthy living and closely related to social, emotional, physical and mental development.</a:t>
            </a:r>
            <a:endParaRPr sz="18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272" name="Google Shape;272;p26"/>
          <p:cNvSpPr txBox="1"/>
          <p:nvPr/>
        </p:nvSpPr>
        <p:spPr>
          <a:xfrm>
            <a:off x="411102" y="6147084"/>
            <a:ext cx="5119115"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GovHK - </a:t>
            </a:r>
            <a:r>
              <a:rPr lang="en-us" sz="1200" b="0" i="1" u="none" baseline="0" dirty="0">
                <a:solidFill>
                  <a:schemeClr val="tx1">
                    <a:lumMod val="85000"/>
                    <a:lumOff val="15000"/>
                  </a:schemeClr>
                </a:solidFill>
                <a:latin typeface="Times New Roman"/>
                <a:ea typeface="Times New Roman"/>
                <a:cs typeface="Times New Roman"/>
                <a:sym typeface="Times New Roman"/>
              </a:rPr>
              <a:t>The Enjoyment of Sports and Sports Safety</a:t>
            </a:r>
            <a:endParaRPr sz="1200" dirty="0">
              <a:solidFill>
                <a:schemeClr val="tx1">
                  <a:lumMod val="85000"/>
                  <a:lumOff val="15000"/>
                </a:schemeClr>
              </a:solidFill>
              <a:latin typeface="Times New Roman"/>
              <a:ea typeface="Times New Roman"/>
              <a:cs typeface="Times New Roman"/>
              <a:sym typeface="Times New Roman"/>
            </a:endParaRPr>
          </a:p>
          <a:p>
            <a:pPr lvl="0">
              <a:lnSpc>
                <a:spcPct val="120000"/>
              </a:lnSpc>
            </a:pP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://www.gov.hk/en/residents/culture/recreation/activities/benefitsport.htm</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endParaRPr sz="1200" dirty="0">
              <a:solidFill>
                <a:schemeClr val="tx1">
                  <a:lumMod val="85000"/>
                  <a:lumOff val="15000"/>
                </a:schemeClr>
              </a:solidFill>
              <a:latin typeface="Times New Roman"/>
              <a:ea typeface="Times New Roman"/>
              <a:cs typeface="Times New Roman"/>
              <a:sym typeface="Times New Roman"/>
            </a:endParaRPr>
          </a:p>
        </p:txBody>
      </p:sp>
      <p:grpSp>
        <p:nvGrpSpPr>
          <p:cNvPr id="273" name="Google Shape;273;p26"/>
          <p:cNvGrpSpPr/>
          <p:nvPr/>
        </p:nvGrpSpPr>
        <p:grpSpPr>
          <a:xfrm>
            <a:off x="411103" y="2487085"/>
            <a:ext cx="11087265" cy="3532864"/>
            <a:chOff x="2225336" y="695528"/>
            <a:chExt cx="7439486" cy="5478036"/>
          </a:xfrm>
        </p:grpSpPr>
        <p:grpSp>
          <p:nvGrpSpPr>
            <p:cNvPr id="274" name="Google Shape;274;p26"/>
            <p:cNvGrpSpPr/>
            <p:nvPr/>
          </p:nvGrpSpPr>
          <p:grpSpPr>
            <a:xfrm>
              <a:off x="2225336" y="695528"/>
              <a:ext cx="7439486" cy="5424757"/>
              <a:chOff x="2606041" y="776818"/>
              <a:chExt cx="6449181" cy="4999026"/>
            </a:xfrm>
          </p:grpSpPr>
          <p:sp>
            <p:nvSpPr>
              <p:cNvPr id="275" name="Google Shape;275;p26"/>
              <p:cNvSpPr/>
              <p:nvPr/>
            </p:nvSpPr>
            <p:spPr>
              <a:xfrm>
                <a:off x="6902310" y="4104195"/>
                <a:ext cx="2152912" cy="1671649"/>
              </a:xfrm>
              <a:custGeom>
                <a:avLst/>
                <a:gdLst/>
                <a:ahLst/>
                <a:cxnLst/>
                <a:rect l="l" t="t" r="r" b="b"/>
                <a:pathLst>
                  <a:path w="676" h="525" extrusionOk="0">
                    <a:moveTo>
                      <a:pt x="0" y="0"/>
                    </a:moveTo>
                    <a:lnTo>
                      <a:pt x="273" y="0"/>
                    </a:lnTo>
                    <a:lnTo>
                      <a:pt x="279" y="3"/>
                    </a:lnTo>
                    <a:lnTo>
                      <a:pt x="283" y="6"/>
                    </a:lnTo>
                    <a:lnTo>
                      <a:pt x="287" y="9"/>
                    </a:lnTo>
                    <a:lnTo>
                      <a:pt x="288" y="10"/>
                    </a:lnTo>
                    <a:lnTo>
                      <a:pt x="289" y="12"/>
                    </a:lnTo>
                    <a:lnTo>
                      <a:pt x="290" y="15"/>
                    </a:lnTo>
                    <a:lnTo>
                      <a:pt x="290" y="19"/>
                    </a:lnTo>
                    <a:lnTo>
                      <a:pt x="290" y="22"/>
                    </a:lnTo>
                    <a:lnTo>
                      <a:pt x="289" y="26"/>
                    </a:lnTo>
                    <a:lnTo>
                      <a:pt x="287" y="30"/>
                    </a:lnTo>
                    <a:lnTo>
                      <a:pt x="285" y="33"/>
                    </a:lnTo>
                    <a:lnTo>
                      <a:pt x="279" y="41"/>
                    </a:lnTo>
                    <a:lnTo>
                      <a:pt x="274" y="49"/>
                    </a:lnTo>
                    <a:lnTo>
                      <a:pt x="269" y="55"/>
                    </a:lnTo>
                    <a:lnTo>
                      <a:pt x="264" y="65"/>
                    </a:lnTo>
                    <a:lnTo>
                      <a:pt x="262" y="70"/>
                    </a:lnTo>
                    <a:lnTo>
                      <a:pt x="261" y="74"/>
                    </a:lnTo>
                    <a:lnTo>
                      <a:pt x="260" y="78"/>
                    </a:lnTo>
                    <a:lnTo>
                      <a:pt x="259" y="82"/>
                    </a:lnTo>
                    <a:lnTo>
                      <a:pt x="259" y="87"/>
                    </a:lnTo>
                    <a:lnTo>
                      <a:pt x="259" y="91"/>
                    </a:lnTo>
                    <a:lnTo>
                      <a:pt x="260" y="93"/>
                    </a:lnTo>
                    <a:lnTo>
                      <a:pt x="262" y="101"/>
                    </a:lnTo>
                    <a:lnTo>
                      <a:pt x="265" y="108"/>
                    </a:lnTo>
                    <a:lnTo>
                      <a:pt x="270" y="114"/>
                    </a:lnTo>
                    <a:lnTo>
                      <a:pt x="276" y="120"/>
                    </a:lnTo>
                    <a:lnTo>
                      <a:pt x="280" y="123"/>
                    </a:lnTo>
                    <a:lnTo>
                      <a:pt x="283" y="126"/>
                    </a:lnTo>
                    <a:lnTo>
                      <a:pt x="287" y="128"/>
                    </a:lnTo>
                    <a:lnTo>
                      <a:pt x="291" y="130"/>
                    </a:lnTo>
                    <a:lnTo>
                      <a:pt x="296" y="132"/>
                    </a:lnTo>
                    <a:lnTo>
                      <a:pt x="300" y="134"/>
                    </a:lnTo>
                    <a:lnTo>
                      <a:pt x="309" y="137"/>
                    </a:lnTo>
                    <a:lnTo>
                      <a:pt x="319" y="139"/>
                    </a:lnTo>
                    <a:lnTo>
                      <a:pt x="329" y="141"/>
                    </a:lnTo>
                    <a:lnTo>
                      <a:pt x="340" y="141"/>
                    </a:lnTo>
                    <a:lnTo>
                      <a:pt x="350" y="141"/>
                    </a:lnTo>
                    <a:lnTo>
                      <a:pt x="360" y="139"/>
                    </a:lnTo>
                    <a:lnTo>
                      <a:pt x="371" y="137"/>
                    </a:lnTo>
                    <a:lnTo>
                      <a:pt x="381" y="133"/>
                    </a:lnTo>
                    <a:lnTo>
                      <a:pt x="385" y="131"/>
                    </a:lnTo>
                    <a:lnTo>
                      <a:pt x="390" y="128"/>
                    </a:lnTo>
                    <a:lnTo>
                      <a:pt x="396" y="124"/>
                    </a:lnTo>
                    <a:lnTo>
                      <a:pt x="402" y="119"/>
                    </a:lnTo>
                    <a:lnTo>
                      <a:pt x="407" y="114"/>
                    </a:lnTo>
                    <a:lnTo>
                      <a:pt x="411" y="108"/>
                    </a:lnTo>
                    <a:lnTo>
                      <a:pt x="414" y="104"/>
                    </a:lnTo>
                    <a:lnTo>
                      <a:pt x="416" y="99"/>
                    </a:lnTo>
                    <a:lnTo>
                      <a:pt x="417" y="95"/>
                    </a:lnTo>
                    <a:lnTo>
                      <a:pt x="417" y="91"/>
                    </a:lnTo>
                    <a:lnTo>
                      <a:pt x="417" y="87"/>
                    </a:lnTo>
                    <a:lnTo>
                      <a:pt x="417" y="82"/>
                    </a:lnTo>
                    <a:lnTo>
                      <a:pt x="415" y="73"/>
                    </a:lnTo>
                    <a:lnTo>
                      <a:pt x="411" y="66"/>
                    </a:lnTo>
                    <a:lnTo>
                      <a:pt x="406" y="58"/>
                    </a:lnTo>
                    <a:lnTo>
                      <a:pt x="396" y="43"/>
                    </a:lnTo>
                    <a:lnTo>
                      <a:pt x="391" y="37"/>
                    </a:lnTo>
                    <a:lnTo>
                      <a:pt x="387" y="30"/>
                    </a:lnTo>
                    <a:lnTo>
                      <a:pt x="384" y="24"/>
                    </a:lnTo>
                    <a:lnTo>
                      <a:pt x="383" y="21"/>
                    </a:lnTo>
                    <a:lnTo>
                      <a:pt x="383" y="18"/>
                    </a:lnTo>
                    <a:lnTo>
                      <a:pt x="383" y="16"/>
                    </a:lnTo>
                    <a:lnTo>
                      <a:pt x="384" y="13"/>
                    </a:lnTo>
                    <a:lnTo>
                      <a:pt x="385" y="11"/>
                    </a:lnTo>
                    <a:lnTo>
                      <a:pt x="387" y="8"/>
                    </a:lnTo>
                    <a:lnTo>
                      <a:pt x="389" y="6"/>
                    </a:lnTo>
                    <a:lnTo>
                      <a:pt x="393" y="4"/>
                    </a:lnTo>
                    <a:lnTo>
                      <a:pt x="397" y="2"/>
                    </a:lnTo>
                    <a:lnTo>
                      <a:pt x="402" y="0"/>
                    </a:lnTo>
                    <a:lnTo>
                      <a:pt x="676" y="0"/>
                    </a:lnTo>
                    <a:lnTo>
                      <a:pt x="676" y="525"/>
                    </a:lnTo>
                    <a:lnTo>
                      <a:pt x="0" y="525"/>
                    </a:lnTo>
                    <a:lnTo>
                      <a:pt x="0" y="329"/>
                    </a:lnTo>
                    <a:lnTo>
                      <a:pt x="2" y="322"/>
                    </a:lnTo>
                    <a:lnTo>
                      <a:pt x="5" y="316"/>
                    </a:lnTo>
                    <a:lnTo>
                      <a:pt x="8" y="312"/>
                    </a:lnTo>
                    <a:lnTo>
                      <a:pt x="10" y="310"/>
                    </a:lnTo>
                    <a:lnTo>
                      <a:pt x="12" y="309"/>
                    </a:lnTo>
                    <a:lnTo>
                      <a:pt x="15" y="307"/>
                    </a:lnTo>
                    <a:lnTo>
                      <a:pt x="19" y="307"/>
                    </a:lnTo>
                    <a:lnTo>
                      <a:pt x="23" y="307"/>
                    </a:lnTo>
                    <a:lnTo>
                      <a:pt x="27" y="309"/>
                    </a:lnTo>
                    <a:lnTo>
                      <a:pt x="35" y="314"/>
                    </a:lnTo>
                    <a:lnTo>
                      <a:pt x="44" y="320"/>
                    </a:lnTo>
                    <a:lnTo>
                      <a:pt x="58" y="330"/>
                    </a:lnTo>
                    <a:lnTo>
                      <a:pt x="66" y="335"/>
                    </a:lnTo>
                    <a:lnTo>
                      <a:pt x="73" y="338"/>
                    </a:lnTo>
                    <a:lnTo>
                      <a:pt x="79" y="340"/>
                    </a:lnTo>
                    <a:lnTo>
                      <a:pt x="82" y="341"/>
                    </a:lnTo>
                    <a:lnTo>
                      <a:pt x="85" y="341"/>
                    </a:lnTo>
                    <a:lnTo>
                      <a:pt x="92" y="341"/>
                    </a:lnTo>
                    <a:lnTo>
                      <a:pt x="98" y="340"/>
                    </a:lnTo>
                    <a:lnTo>
                      <a:pt x="103" y="338"/>
                    </a:lnTo>
                    <a:lnTo>
                      <a:pt x="107" y="336"/>
                    </a:lnTo>
                    <a:lnTo>
                      <a:pt x="112" y="334"/>
                    </a:lnTo>
                    <a:lnTo>
                      <a:pt x="115" y="331"/>
                    </a:lnTo>
                    <a:lnTo>
                      <a:pt x="119" y="328"/>
                    </a:lnTo>
                    <a:lnTo>
                      <a:pt x="122" y="324"/>
                    </a:lnTo>
                    <a:lnTo>
                      <a:pt x="125" y="320"/>
                    </a:lnTo>
                    <a:lnTo>
                      <a:pt x="128" y="316"/>
                    </a:lnTo>
                    <a:lnTo>
                      <a:pt x="131" y="311"/>
                    </a:lnTo>
                    <a:lnTo>
                      <a:pt x="133" y="306"/>
                    </a:lnTo>
                    <a:lnTo>
                      <a:pt x="135" y="301"/>
                    </a:lnTo>
                    <a:lnTo>
                      <a:pt x="137" y="296"/>
                    </a:lnTo>
                    <a:lnTo>
                      <a:pt x="139" y="285"/>
                    </a:lnTo>
                    <a:lnTo>
                      <a:pt x="140" y="278"/>
                    </a:lnTo>
                    <a:lnTo>
                      <a:pt x="141" y="272"/>
                    </a:lnTo>
                    <a:lnTo>
                      <a:pt x="141" y="260"/>
                    </a:lnTo>
                    <a:lnTo>
                      <a:pt x="141" y="248"/>
                    </a:lnTo>
                    <a:lnTo>
                      <a:pt x="139" y="237"/>
                    </a:lnTo>
                    <a:lnTo>
                      <a:pt x="135" y="225"/>
                    </a:lnTo>
                    <a:lnTo>
                      <a:pt x="133" y="220"/>
                    </a:lnTo>
                    <a:lnTo>
                      <a:pt x="131" y="215"/>
                    </a:lnTo>
                    <a:lnTo>
                      <a:pt x="128" y="210"/>
                    </a:lnTo>
                    <a:lnTo>
                      <a:pt x="125" y="205"/>
                    </a:lnTo>
                    <a:lnTo>
                      <a:pt x="121" y="201"/>
                    </a:lnTo>
                    <a:lnTo>
                      <a:pt x="117" y="197"/>
                    </a:lnTo>
                    <a:lnTo>
                      <a:pt x="113" y="193"/>
                    </a:lnTo>
                    <a:lnTo>
                      <a:pt x="107" y="190"/>
                    </a:lnTo>
                    <a:lnTo>
                      <a:pt x="102" y="187"/>
                    </a:lnTo>
                    <a:lnTo>
                      <a:pt x="98" y="185"/>
                    </a:lnTo>
                    <a:lnTo>
                      <a:pt x="93" y="184"/>
                    </a:lnTo>
                    <a:lnTo>
                      <a:pt x="89" y="182"/>
                    </a:lnTo>
                    <a:lnTo>
                      <a:pt x="84" y="182"/>
                    </a:lnTo>
                    <a:lnTo>
                      <a:pt x="80" y="184"/>
                    </a:lnTo>
                    <a:lnTo>
                      <a:pt x="76" y="184"/>
                    </a:lnTo>
                    <a:lnTo>
                      <a:pt x="72" y="186"/>
                    </a:lnTo>
                    <a:lnTo>
                      <a:pt x="64" y="189"/>
                    </a:lnTo>
                    <a:lnTo>
                      <a:pt x="56" y="193"/>
                    </a:lnTo>
                    <a:lnTo>
                      <a:pt x="49" y="198"/>
                    </a:lnTo>
                    <a:lnTo>
                      <a:pt x="42" y="203"/>
                    </a:lnTo>
                    <a:lnTo>
                      <a:pt x="36" y="208"/>
                    </a:lnTo>
                    <a:lnTo>
                      <a:pt x="29" y="211"/>
                    </a:lnTo>
                    <a:lnTo>
                      <a:pt x="24" y="214"/>
                    </a:lnTo>
                    <a:lnTo>
                      <a:pt x="21" y="215"/>
                    </a:lnTo>
                    <a:lnTo>
                      <a:pt x="18" y="215"/>
                    </a:lnTo>
                    <a:lnTo>
                      <a:pt x="15" y="215"/>
                    </a:lnTo>
                    <a:lnTo>
                      <a:pt x="13" y="214"/>
                    </a:lnTo>
                    <a:lnTo>
                      <a:pt x="11" y="213"/>
                    </a:lnTo>
                    <a:lnTo>
                      <a:pt x="8" y="210"/>
                    </a:lnTo>
                    <a:lnTo>
                      <a:pt x="6" y="208"/>
                    </a:lnTo>
                    <a:lnTo>
                      <a:pt x="4" y="204"/>
                    </a:lnTo>
                    <a:lnTo>
                      <a:pt x="2" y="200"/>
                    </a:lnTo>
                    <a:lnTo>
                      <a:pt x="0" y="194"/>
                    </a:lnTo>
                    <a:lnTo>
                      <a:pt x="0" y="0"/>
                    </a:lnTo>
                    <a:close/>
                  </a:path>
                </a:pathLst>
              </a:custGeom>
              <a:solidFill>
                <a:srgbClr val="FEEEEE"/>
              </a:solid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6" name="Google Shape;276;p26"/>
              <p:cNvSpPr/>
              <p:nvPr/>
            </p:nvSpPr>
            <p:spPr>
              <a:xfrm>
                <a:off x="6453256" y="1989957"/>
                <a:ext cx="2601966" cy="2566379"/>
              </a:xfrm>
              <a:custGeom>
                <a:avLst/>
                <a:gdLst/>
                <a:ahLst/>
                <a:cxnLst/>
                <a:rect l="l" t="t" r="r" b="b"/>
                <a:pathLst>
                  <a:path w="817" h="806" extrusionOk="0">
                    <a:moveTo>
                      <a:pt x="33" y="330"/>
                    </a:moveTo>
                    <a:lnTo>
                      <a:pt x="38" y="327"/>
                    </a:lnTo>
                    <a:lnTo>
                      <a:pt x="43" y="325"/>
                    </a:lnTo>
                    <a:lnTo>
                      <a:pt x="47" y="324"/>
                    </a:lnTo>
                    <a:lnTo>
                      <a:pt x="51" y="323"/>
                    </a:lnTo>
                    <a:lnTo>
                      <a:pt x="56" y="323"/>
                    </a:lnTo>
                    <a:lnTo>
                      <a:pt x="60" y="323"/>
                    </a:lnTo>
                    <a:lnTo>
                      <a:pt x="64" y="324"/>
                    </a:lnTo>
                    <a:lnTo>
                      <a:pt x="68" y="325"/>
                    </a:lnTo>
                    <a:lnTo>
                      <a:pt x="76" y="329"/>
                    </a:lnTo>
                    <a:lnTo>
                      <a:pt x="84" y="333"/>
                    </a:lnTo>
                    <a:lnTo>
                      <a:pt x="91" y="338"/>
                    </a:lnTo>
                    <a:lnTo>
                      <a:pt x="98" y="343"/>
                    </a:lnTo>
                    <a:lnTo>
                      <a:pt x="104" y="347"/>
                    </a:lnTo>
                    <a:lnTo>
                      <a:pt x="110" y="351"/>
                    </a:lnTo>
                    <a:lnTo>
                      <a:pt x="116" y="354"/>
                    </a:lnTo>
                    <a:lnTo>
                      <a:pt x="119" y="355"/>
                    </a:lnTo>
                    <a:lnTo>
                      <a:pt x="122" y="355"/>
                    </a:lnTo>
                    <a:lnTo>
                      <a:pt x="128" y="354"/>
                    </a:lnTo>
                    <a:lnTo>
                      <a:pt x="130" y="353"/>
                    </a:lnTo>
                    <a:lnTo>
                      <a:pt x="132" y="351"/>
                    </a:lnTo>
                    <a:lnTo>
                      <a:pt x="135" y="348"/>
                    </a:lnTo>
                    <a:lnTo>
                      <a:pt x="137" y="345"/>
                    </a:lnTo>
                    <a:lnTo>
                      <a:pt x="139" y="341"/>
                    </a:lnTo>
                    <a:lnTo>
                      <a:pt x="141" y="336"/>
                    </a:lnTo>
                    <a:lnTo>
                      <a:pt x="141" y="141"/>
                    </a:lnTo>
                    <a:lnTo>
                      <a:pt x="412" y="141"/>
                    </a:lnTo>
                    <a:lnTo>
                      <a:pt x="418" y="138"/>
                    </a:lnTo>
                    <a:lnTo>
                      <a:pt x="423" y="136"/>
                    </a:lnTo>
                    <a:lnTo>
                      <a:pt x="427" y="133"/>
                    </a:lnTo>
                    <a:lnTo>
                      <a:pt x="430" y="129"/>
                    </a:lnTo>
                    <a:lnTo>
                      <a:pt x="432" y="126"/>
                    </a:lnTo>
                    <a:lnTo>
                      <a:pt x="432" y="122"/>
                    </a:lnTo>
                    <a:lnTo>
                      <a:pt x="432" y="119"/>
                    </a:lnTo>
                    <a:lnTo>
                      <a:pt x="431" y="115"/>
                    </a:lnTo>
                    <a:lnTo>
                      <a:pt x="427" y="108"/>
                    </a:lnTo>
                    <a:lnTo>
                      <a:pt x="422" y="100"/>
                    </a:lnTo>
                    <a:lnTo>
                      <a:pt x="416" y="92"/>
                    </a:lnTo>
                    <a:lnTo>
                      <a:pt x="410" y="84"/>
                    </a:lnTo>
                    <a:lnTo>
                      <a:pt x="407" y="77"/>
                    </a:lnTo>
                    <a:lnTo>
                      <a:pt x="404" y="71"/>
                    </a:lnTo>
                    <a:lnTo>
                      <a:pt x="403" y="67"/>
                    </a:lnTo>
                    <a:lnTo>
                      <a:pt x="402" y="64"/>
                    </a:lnTo>
                    <a:lnTo>
                      <a:pt x="401" y="57"/>
                    </a:lnTo>
                    <a:lnTo>
                      <a:pt x="401" y="51"/>
                    </a:lnTo>
                    <a:lnTo>
                      <a:pt x="402" y="45"/>
                    </a:lnTo>
                    <a:lnTo>
                      <a:pt x="403" y="39"/>
                    </a:lnTo>
                    <a:lnTo>
                      <a:pt x="406" y="34"/>
                    </a:lnTo>
                    <a:lnTo>
                      <a:pt x="409" y="29"/>
                    </a:lnTo>
                    <a:lnTo>
                      <a:pt x="413" y="25"/>
                    </a:lnTo>
                    <a:lnTo>
                      <a:pt x="417" y="21"/>
                    </a:lnTo>
                    <a:lnTo>
                      <a:pt x="422" y="17"/>
                    </a:lnTo>
                    <a:lnTo>
                      <a:pt x="427" y="13"/>
                    </a:lnTo>
                    <a:lnTo>
                      <a:pt x="433" y="10"/>
                    </a:lnTo>
                    <a:lnTo>
                      <a:pt x="439" y="7"/>
                    </a:lnTo>
                    <a:lnTo>
                      <a:pt x="446" y="5"/>
                    </a:lnTo>
                    <a:lnTo>
                      <a:pt x="452" y="3"/>
                    </a:lnTo>
                    <a:lnTo>
                      <a:pt x="459" y="1"/>
                    </a:lnTo>
                    <a:lnTo>
                      <a:pt x="467" y="0"/>
                    </a:lnTo>
                    <a:lnTo>
                      <a:pt x="474" y="0"/>
                    </a:lnTo>
                    <a:lnTo>
                      <a:pt x="481" y="0"/>
                    </a:lnTo>
                    <a:lnTo>
                      <a:pt x="489" y="0"/>
                    </a:lnTo>
                    <a:lnTo>
                      <a:pt x="496" y="1"/>
                    </a:lnTo>
                    <a:lnTo>
                      <a:pt x="503" y="2"/>
                    </a:lnTo>
                    <a:lnTo>
                      <a:pt x="511" y="4"/>
                    </a:lnTo>
                    <a:lnTo>
                      <a:pt x="518" y="6"/>
                    </a:lnTo>
                    <a:lnTo>
                      <a:pt x="521" y="8"/>
                    </a:lnTo>
                    <a:lnTo>
                      <a:pt x="524" y="9"/>
                    </a:lnTo>
                    <a:lnTo>
                      <a:pt x="531" y="13"/>
                    </a:lnTo>
                    <a:lnTo>
                      <a:pt x="537" y="17"/>
                    </a:lnTo>
                    <a:lnTo>
                      <a:pt x="542" y="21"/>
                    </a:lnTo>
                    <a:lnTo>
                      <a:pt x="545" y="24"/>
                    </a:lnTo>
                    <a:lnTo>
                      <a:pt x="547" y="26"/>
                    </a:lnTo>
                    <a:lnTo>
                      <a:pt x="551" y="32"/>
                    </a:lnTo>
                    <a:lnTo>
                      <a:pt x="554" y="37"/>
                    </a:lnTo>
                    <a:lnTo>
                      <a:pt x="556" y="42"/>
                    </a:lnTo>
                    <a:lnTo>
                      <a:pt x="557" y="47"/>
                    </a:lnTo>
                    <a:lnTo>
                      <a:pt x="557" y="54"/>
                    </a:lnTo>
                    <a:lnTo>
                      <a:pt x="557" y="60"/>
                    </a:lnTo>
                    <a:lnTo>
                      <a:pt x="556" y="64"/>
                    </a:lnTo>
                    <a:lnTo>
                      <a:pt x="555" y="68"/>
                    </a:lnTo>
                    <a:lnTo>
                      <a:pt x="551" y="75"/>
                    </a:lnTo>
                    <a:lnTo>
                      <a:pt x="549" y="79"/>
                    </a:lnTo>
                    <a:lnTo>
                      <a:pt x="547" y="83"/>
                    </a:lnTo>
                    <a:lnTo>
                      <a:pt x="537" y="96"/>
                    </a:lnTo>
                    <a:lnTo>
                      <a:pt x="530" y="106"/>
                    </a:lnTo>
                    <a:lnTo>
                      <a:pt x="528" y="110"/>
                    </a:lnTo>
                    <a:lnTo>
                      <a:pt x="525" y="114"/>
                    </a:lnTo>
                    <a:lnTo>
                      <a:pt x="524" y="118"/>
                    </a:lnTo>
                    <a:lnTo>
                      <a:pt x="523" y="122"/>
                    </a:lnTo>
                    <a:lnTo>
                      <a:pt x="523" y="126"/>
                    </a:lnTo>
                    <a:lnTo>
                      <a:pt x="524" y="128"/>
                    </a:lnTo>
                    <a:lnTo>
                      <a:pt x="525" y="129"/>
                    </a:lnTo>
                    <a:lnTo>
                      <a:pt x="526" y="131"/>
                    </a:lnTo>
                    <a:lnTo>
                      <a:pt x="528" y="133"/>
                    </a:lnTo>
                    <a:lnTo>
                      <a:pt x="532" y="136"/>
                    </a:lnTo>
                    <a:lnTo>
                      <a:pt x="534" y="137"/>
                    </a:lnTo>
                    <a:lnTo>
                      <a:pt x="537" y="139"/>
                    </a:lnTo>
                    <a:lnTo>
                      <a:pt x="545" y="141"/>
                    </a:lnTo>
                    <a:lnTo>
                      <a:pt x="817" y="141"/>
                    </a:lnTo>
                    <a:lnTo>
                      <a:pt x="817" y="664"/>
                    </a:lnTo>
                    <a:lnTo>
                      <a:pt x="545" y="664"/>
                    </a:lnTo>
                    <a:lnTo>
                      <a:pt x="535" y="668"/>
                    </a:lnTo>
                    <a:lnTo>
                      <a:pt x="531" y="670"/>
                    </a:lnTo>
                    <a:lnTo>
                      <a:pt x="528" y="672"/>
                    </a:lnTo>
                    <a:lnTo>
                      <a:pt x="526" y="675"/>
                    </a:lnTo>
                    <a:lnTo>
                      <a:pt x="524" y="677"/>
                    </a:lnTo>
                    <a:lnTo>
                      <a:pt x="524" y="680"/>
                    </a:lnTo>
                    <a:lnTo>
                      <a:pt x="523" y="682"/>
                    </a:lnTo>
                    <a:lnTo>
                      <a:pt x="524" y="685"/>
                    </a:lnTo>
                    <a:lnTo>
                      <a:pt x="524" y="688"/>
                    </a:lnTo>
                    <a:lnTo>
                      <a:pt x="527" y="694"/>
                    </a:lnTo>
                    <a:lnTo>
                      <a:pt x="531" y="701"/>
                    </a:lnTo>
                    <a:lnTo>
                      <a:pt x="536" y="708"/>
                    </a:lnTo>
                    <a:lnTo>
                      <a:pt x="542" y="715"/>
                    </a:lnTo>
                    <a:lnTo>
                      <a:pt x="547" y="722"/>
                    </a:lnTo>
                    <a:lnTo>
                      <a:pt x="551" y="730"/>
                    </a:lnTo>
                    <a:lnTo>
                      <a:pt x="555" y="738"/>
                    </a:lnTo>
                    <a:lnTo>
                      <a:pt x="558" y="746"/>
                    </a:lnTo>
                    <a:lnTo>
                      <a:pt x="558" y="752"/>
                    </a:lnTo>
                    <a:lnTo>
                      <a:pt x="558" y="756"/>
                    </a:lnTo>
                    <a:lnTo>
                      <a:pt x="557" y="760"/>
                    </a:lnTo>
                    <a:lnTo>
                      <a:pt x="556" y="764"/>
                    </a:lnTo>
                    <a:lnTo>
                      <a:pt x="554" y="769"/>
                    </a:lnTo>
                    <a:lnTo>
                      <a:pt x="552" y="773"/>
                    </a:lnTo>
                    <a:lnTo>
                      <a:pt x="545" y="781"/>
                    </a:lnTo>
                    <a:lnTo>
                      <a:pt x="541" y="785"/>
                    </a:lnTo>
                    <a:lnTo>
                      <a:pt x="537" y="788"/>
                    </a:lnTo>
                    <a:lnTo>
                      <a:pt x="529" y="794"/>
                    </a:lnTo>
                    <a:lnTo>
                      <a:pt x="524" y="796"/>
                    </a:lnTo>
                    <a:lnTo>
                      <a:pt x="520" y="798"/>
                    </a:lnTo>
                    <a:lnTo>
                      <a:pt x="510" y="802"/>
                    </a:lnTo>
                    <a:lnTo>
                      <a:pt x="503" y="803"/>
                    </a:lnTo>
                    <a:lnTo>
                      <a:pt x="498" y="804"/>
                    </a:lnTo>
                    <a:lnTo>
                      <a:pt x="488" y="805"/>
                    </a:lnTo>
                    <a:lnTo>
                      <a:pt x="477" y="806"/>
                    </a:lnTo>
                    <a:lnTo>
                      <a:pt x="466" y="805"/>
                    </a:lnTo>
                    <a:lnTo>
                      <a:pt x="456" y="803"/>
                    </a:lnTo>
                    <a:lnTo>
                      <a:pt x="446" y="800"/>
                    </a:lnTo>
                    <a:lnTo>
                      <a:pt x="441" y="798"/>
                    </a:lnTo>
                    <a:lnTo>
                      <a:pt x="436" y="796"/>
                    </a:lnTo>
                    <a:lnTo>
                      <a:pt x="427" y="792"/>
                    </a:lnTo>
                    <a:lnTo>
                      <a:pt x="423" y="789"/>
                    </a:lnTo>
                    <a:lnTo>
                      <a:pt x="419" y="786"/>
                    </a:lnTo>
                    <a:lnTo>
                      <a:pt x="412" y="780"/>
                    </a:lnTo>
                    <a:lnTo>
                      <a:pt x="409" y="776"/>
                    </a:lnTo>
                    <a:lnTo>
                      <a:pt x="407" y="772"/>
                    </a:lnTo>
                    <a:lnTo>
                      <a:pt x="404" y="767"/>
                    </a:lnTo>
                    <a:lnTo>
                      <a:pt x="402" y="763"/>
                    </a:lnTo>
                    <a:lnTo>
                      <a:pt x="401" y="758"/>
                    </a:lnTo>
                    <a:lnTo>
                      <a:pt x="400" y="754"/>
                    </a:lnTo>
                    <a:lnTo>
                      <a:pt x="400" y="750"/>
                    </a:lnTo>
                    <a:lnTo>
                      <a:pt x="400" y="744"/>
                    </a:lnTo>
                    <a:lnTo>
                      <a:pt x="401" y="740"/>
                    </a:lnTo>
                    <a:lnTo>
                      <a:pt x="402" y="736"/>
                    </a:lnTo>
                    <a:lnTo>
                      <a:pt x="406" y="728"/>
                    </a:lnTo>
                    <a:lnTo>
                      <a:pt x="410" y="721"/>
                    </a:lnTo>
                    <a:lnTo>
                      <a:pt x="415" y="713"/>
                    </a:lnTo>
                    <a:lnTo>
                      <a:pt x="420" y="706"/>
                    </a:lnTo>
                    <a:lnTo>
                      <a:pt x="424" y="700"/>
                    </a:lnTo>
                    <a:lnTo>
                      <a:pt x="428" y="694"/>
                    </a:lnTo>
                    <a:lnTo>
                      <a:pt x="431" y="688"/>
                    </a:lnTo>
                    <a:lnTo>
                      <a:pt x="432" y="685"/>
                    </a:lnTo>
                    <a:lnTo>
                      <a:pt x="432" y="682"/>
                    </a:lnTo>
                    <a:lnTo>
                      <a:pt x="432" y="680"/>
                    </a:lnTo>
                    <a:lnTo>
                      <a:pt x="431" y="677"/>
                    </a:lnTo>
                    <a:lnTo>
                      <a:pt x="430" y="675"/>
                    </a:lnTo>
                    <a:lnTo>
                      <a:pt x="428" y="673"/>
                    </a:lnTo>
                    <a:lnTo>
                      <a:pt x="425" y="670"/>
                    </a:lnTo>
                    <a:lnTo>
                      <a:pt x="421" y="668"/>
                    </a:lnTo>
                    <a:lnTo>
                      <a:pt x="417" y="666"/>
                    </a:lnTo>
                    <a:lnTo>
                      <a:pt x="412" y="664"/>
                    </a:lnTo>
                    <a:lnTo>
                      <a:pt x="141" y="664"/>
                    </a:lnTo>
                    <a:lnTo>
                      <a:pt x="141" y="468"/>
                    </a:lnTo>
                    <a:lnTo>
                      <a:pt x="137" y="458"/>
                    </a:lnTo>
                    <a:lnTo>
                      <a:pt x="135" y="453"/>
                    </a:lnTo>
                    <a:lnTo>
                      <a:pt x="133" y="451"/>
                    </a:lnTo>
                    <a:lnTo>
                      <a:pt x="130" y="448"/>
                    </a:lnTo>
                    <a:lnTo>
                      <a:pt x="128" y="447"/>
                    </a:lnTo>
                    <a:lnTo>
                      <a:pt x="125" y="446"/>
                    </a:lnTo>
                    <a:lnTo>
                      <a:pt x="122" y="446"/>
                    </a:lnTo>
                    <a:lnTo>
                      <a:pt x="119" y="447"/>
                    </a:lnTo>
                    <a:lnTo>
                      <a:pt x="116" y="448"/>
                    </a:lnTo>
                    <a:lnTo>
                      <a:pt x="110" y="451"/>
                    </a:lnTo>
                    <a:lnTo>
                      <a:pt x="103" y="456"/>
                    </a:lnTo>
                    <a:lnTo>
                      <a:pt x="96" y="461"/>
                    </a:lnTo>
                    <a:lnTo>
                      <a:pt x="82" y="471"/>
                    </a:lnTo>
                    <a:lnTo>
                      <a:pt x="74" y="476"/>
                    </a:lnTo>
                    <a:lnTo>
                      <a:pt x="70" y="478"/>
                    </a:lnTo>
                    <a:lnTo>
                      <a:pt x="66" y="479"/>
                    </a:lnTo>
                    <a:lnTo>
                      <a:pt x="58" y="482"/>
                    </a:lnTo>
                    <a:lnTo>
                      <a:pt x="54" y="482"/>
                    </a:lnTo>
                    <a:lnTo>
                      <a:pt x="50" y="482"/>
                    </a:lnTo>
                    <a:lnTo>
                      <a:pt x="45" y="481"/>
                    </a:lnTo>
                    <a:lnTo>
                      <a:pt x="41" y="480"/>
                    </a:lnTo>
                    <a:lnTo>
                      <a:pt x="37" y="478"/>
                    </a:lnTo>
                    <a:lnTo>
                      <a:pt x="32" y="476"/>
                    </a:lnTo>
                    <a:lnTo>
                      <a:pt x="24" y="469"/>
                    </a:lnTo>
                    <a:lnTo>
                      <a:pt x="21" y="465"/>
                    </a:lnTo>
                    <a:lnTo>
                      <a:pt x="17" y="461"/>
                    </a:lnTo>
                    <a:lnTo>
                      <a:pt x="12" y="452"/>
                    </a:lnTo>
                    <a:lnTo>
                      <a:pt x="9" y="447"/>
                    </a:lnTo>
                    <a:lnTo>
                      <a:pt x="7" y="443"/>
                    </a:lnTo>
                    <a:lnTo>
                      <a:pt x="4" y="433"/>
                    </a:lnTo>
                    <a:lnTo>
                      <a:pt x="2" y="427"/>
                    </a:lnTo>
                    <a:lnTo>
                      <a:pt x="1" y="422"/>
                    </a:lnTo>
                    <a:lnTo>
                      <a:pt x="0" y="412"/>
                    </a:lnTo>
                    <a:lnTo>
                      <a:pt x="0" y="401"/>
                    </a:lnTo>
                    <a:lnTo>
                      <a:pt x="1" y="390"/>
                    </a:lnTo>
                    <a:lnTo>
                      <a:pt x="2" y="380"/>
                    </a:lnTo>
                    <a:lnTo>
                      <a:pt x="5" y="370"/>
                    </a:lnTo>
                    <a:lnTo>
                      <a:pt x="7" y="365"/>
                    </a:lnTo>
                    <a:lnTo>
                      <a:pt x="9" y="360"/>
                    </a:lnTo>
                    <a:lnTo>
                      <a:pt x="14" y="350"/>
                    </a:lnTo>
                    <a:lnTo>
                      <a:pt x="16" y="346"/>
                    </a:lnTo>
                    <a:lnTo>
                      <a:pt x="19" y="342"/>
                    </a:lnTo>
                    <a:lnTo>
                      <a:pt x="26" y="335"/>
                    </a:lnTo>
                    <a:lnTo>
                      <a:pt x="29" y="332"/>
                    </a:lnTo>
                    <a:lnTo>
                      <a:pt x="33" y="330"/>
                    </a:lnTo>
                    <a:close/>
                  </a:path>
                </a:pathLst>
              </a:custGeom>
              <a:solidFill>
                <a:srgbClr val="E8F3EE"/>
              </a:solid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7" name="Google Shape;277;p26"/>
              <p:cNvSpPr/>
              <p:nvPr/>
            </p:nvSpPr>
            <p:spPr>
              <a:xfrm>
                <a:off x="4309899" y="3652054"/>
                <a:ext cx="3041466" cy="2123790"/>
              </a:xfrm>
              <a:custGeom>
                <a:avLst/>
                <a:gdLst/>
                <a:ahLst/>
                <a:cxnLst/>
                <a:rect l="l" t="t" r="r" b="b"/>
                <a:pathLst>
                  <a:path w="955" h="667" extrusionOk="0">
                    <a:moveTo>
                      <a:pt x="142" y="471"/>
                    </a:moveTo>
                    <a:lnTo>
                      <a:pt x="138" y="461"/>
                    </a:lnTo>
                    <a:lnTo>
                      <a:pt x="136" y="457"/>
                    </a:lnTo>
                    <a:lnTo>
                      <a:pt x="134" y="454"/>
                    </a:lnTo>
                    <a:lnTo>
                      <a:pt x="131" y="451"/>
                    </a:lnTo>
                    <a:lnTo>
                      <a:pt x="129" y="450"/>
                    </a:lnTo>
                    <a:lnTo>
                      <a:pt x="126" y="449"/>
                    </a:lnTo>
                    <a:lnTo>
                      <a:pt x="123" y="449"/>
                    </a:lnTo>
                    <a:lnTo>
                      <a:pt x="121" y="449"/>
                    </a:lnTo>
                    <a:lnTo>
                      <a:pt x="118" y="450"/>
                    </a:lnTo>
                    <a:lnTo>
                      <a:pt x="112" y="452"/>
                    </a:lnTo>
                    <a:lnTo>
                      <a:pt x="105" y="457"/>
                    </a:lnTo>
                    <a:lnTo>
                      <a:pt x="98" y="461"/>
                    </a:lnTo>
                    <a:lnTo>
                      <a:pt x="91" y="467"/>
                    </a:lnTo>
                    <a:lnTo>
                      <a:pt x="83" y="472"/>
                    </a:lnTo>
                    <a:lnTo>
                      <a:pt x="76" y="477"/>
                    </a:lnTo>
                    <a:lnTo>
                      <a:pt x="68" y="481"/>
                    </a:lnTo>
                    <a:lnTo>
                      <a:pt x="59" y="483"/>
                    </a:lnTo>
                    <a:lnTo>
                      <a:pt x="55" y="483"/>
                    </a:lnTo>
                    <a:lnTo>
                      <a:pt x="51" y="483"/>
                    </a:lnTo>
                    <a:lnTo>
                      <a:pt x="47" y="483"/>
                    </a:lnTo>
                    <a:lnTo>
                      <a:pt x="42" y="482"/>
                    </a:lnTo>
                    <a:lnTo>
                      <a:pt x="38" y="480"/>
                    </a:lnTo>
                    <a:lnTo>
                      <a:pt x="33" y="477"/>
                    </a:lnTo>
                    <a:lnTo>
                      <a:pt x="25" y="470"/>
                    </a:lnTo>
                    <a:lnTo>
                      <a:pt x="21" y="467"/>
                    </a:lnTo>
                    <a:lnTo>
                      <a:pt x="18" y="463"/>
                    </a:lnTo>
                    <a:lnTo>
                      <a:pt x="12" y="454"/>
                    </a:lnTo>
                    <a:lnTo>
                      <a:pt x="10" y="450"/>
                    </a:lnTo>
                    <a:lnTo>
                      <a:pt x="7" y="445"/>
                    </a:lnTo>
                    <a:lnTo>
                      <a:pt x="4" y="435"/>
                    </a:lnTo>
                    <a:lnTo>
                      <a:pt x="3" y="430"/>
                    </a:lnTo>
                    <a:lnTo>
                      <a:pt x="2" y="425"/>
                    </a:lnTo>
                    <a:lnTo>
                      <a:pt x="0" y="413"/>
                    </a:lnTo>
                    <a:lnTo>
                      <a:pt x="0" y="402"/>
                    </a:lnTo>
                    <a:lnTo>
                      <a:pt x="1" y="391"/>
                    </a:lnTo>
                    <a:lnTo>
                      <a:pt x="3" y="381"/>
                    </a:lnTo>
                    <a:lnTo>
                      <a:pt x="5" y="371"/>
                    </a:lnTo>
                    <a:lnTo>
                      <a:pt x="7" y="366"/>
                    </a:lnTo>
                    <a:lnTo>
                      <a:pt x="9" y="361"/>
                    </a:lnTo>
                    <a:lnTo>
                      <a:pt x="14" y="353"/>
                    </a:lnTo>
                    <a:lnTo>
                      <a:pt x="17" y="348"/>
                    </a:lnTo>
                    <a:lnTo>
                      <a:pt x="19" y="345"/>
                    </a:lnTo>
                    <a:lnTo>
                      <a:pt x="26" y="338"/>
                    </a:lnTo>
                    <a:lnTo>
                      <a:pt x="30" y="335"/>
                    </a:lnTo>
                    <a:lnTo>
                      <a:pt x="34" y="332"/>
                    </a:lnTo>
                    <a:lnTo>
                      <a:pt x="39" y="329"/>
                    </a:lnTo>
                    <a:lnTo>
                      <a:pt x="44" y="327"/>
                    </a:lnTo>
                    <a:lnTo>
                      <a:pt x="48" y="326"/>
                    </a:lnTo>
                    <a:lnTo>
                      <a:pt x="53" y="326"/>
                    </a:lnTo>
                    <a:lnTo>
                      <a:pt x="57" y="324"/>
                    </a:lnTo>
                    <a:lnTo>
                      <a:pt x="61" y="326"/>
                    </a:lnTo>
                    <a:lnTo>
                      <a:pt x="70" y="328"/>
                    </a:lnTo>
                    <a:lnTo>
                      <a:pt x="78" y="331"/>
                    </a:lnTo>
                    <a:lnTo>
                      <a:pt x="85" y="336"/>
                    </a:lnTo>
                    <a:lnTo>
                      <a:pt x="92" y="341"/>
                    </a:lnTo>
                    <a:lnTo>
                      <a:pt x="99" y="345"/>
                    </a:lnTo>
                    <a:lnTo>
                      <a:pt x="106" y="350"/>
                    </a:lnTo>
                    <a:lnTo>
                      <a:pt x="112" y="354"/>
                    </a:lnTo>
                    <a:lnTo>
                      <a:pt x="118" y="356"/>
                    </a:lnTo>
                    <a:lnTo>
                      <a:pt x="121" y="357"/>
                    </a:lnTo>
                    <a:lnTo>
                      <a:pt x="123" y="357"/>
                    </a:lnTo>
                    <a:lnTo>
                      <a:pt x="126" y="357"/>
                    </a:lnTo>
                    <a:lnTo>
                      <a:pt x="129" y="356"/>
                    </a:lnTo>
                    <a:lnTo>
                      <a:pt x="131" y="355"/>
                    </a:lnTo>
                    <a:lnTo>
                      <a:pt x="133" y="353"/>
                    </a:lnTo>
                    <a:lnTo>
                      <a:pt x="136" y="350"/>
                    </a:lnTo>
                    <a:lnTo>
                      <a:pt x="138" y="346"/>
                    </a:lnTo>
                    <a:lnTo>
                      <a:pt x="140" y="342"/>
                    </a:lnTo>
                    <a:lnTo>
                      <a:pt x="142" y="336"/>
                    </a:lnTo>
                    <a:lnTo>
                      <a:pt x="142" y="142"/>
                    </a:lnTo>
                    <a:lnTo>
                      <a:pt x="412" y="142"/>
                    </a:lnTo>
                    <a:lnTo>
                      <a:pt x="418" y="140"/>
                    </a:lnTo>
                    <a:lnTo>
                      <a:pt x="422" y="138"/>
                    </a:lnTo>
                    <a:lnTo>
                      <a:pt x="425" y="136"/>
                    </a:lnTo>
                    <a:lnTo>
                      <a:pt x="428" y="134"/>
                    </a:lnTo>
                    <a:lnTo>
                      <a:pt x="429" y="131"/>
                    </a:lnTo>
                    <a:lnTo>
                      <a:pt x="430" y="128"/>
                    </a:lnTo>
                    <a:lnTo>
                      <a:pt x="431" y="123"/>
                    </a:lnTo>
                    <a:lnTo>
                      <a:pt x="431" y="120"/>
                    </a:lnTo>
                    <a:lnTo>
                      <a:pt x="430" y="117"/>
                    </a:lnTo>
                    <a:lnTo>
                      <a:pt x="427" y="112"/>
                    </a:lnTo>
                    <a:lnTo>
                      <a:pt x="423" y="105"/>
                    </a:lnTo>
                    <a:lnTo>
                      <a:pt x="419" y="99"/>
                    </a:lnTo>
                    <a:lnTo>
                      <a:pt x="413" y="92"/>
                    </a:lnTo>
                    <a:lnTo>
                      <a:pt x="408" y="85"/>
                    </a:lnTo>
                    <a:lnTo>
                      <a:pt x="404" y="77"/>
                    </a:lnTo>
                    <a:lnTo>
                      <a:pt x="401" y="70"/>
                    </a:lnTo>
                    <a:lnTo>
                      <a:pt x="399" y="66"/>
                    </a:lnTo>
                    <a:lnTo>
                      <a:pt x="399" y="61"/>
                    </a:lnTo>
                    <a:lnTo>
                      <a:pt x="398" y="57"/>
                    </a:lnTo>
                    <a:lnTo>
                      <a:pt x="398" y="53"/>
                    </a:lnTo>
                    <a:lnTo>
                      <a:pt x="399" y="51"/>
                    </a:lnTo>
                    <a:lnTo>
                      <a:pt x="399" y="49"/>
                    </a:lnTo>
                    <a:lnTo>
                      <a:pt x="400" y="44"/>
                    </a:lnTo>
                    <a:lnTo>
                      <a:pt x="402" y="40"/>
                    </a:lnTo>
                    <a:lnTo>
                      <a:pt x="405" y="35"/>
                    </a:lnTo>
                    <a:lnTo>
                      <a:pt x="408" y="30"/>
                    </a:lnTo>
                    <a:lnTo>
                      <a:pt x="411" y="27"/>
                    </a:lnTo>
                    <a:lnTo>
                      <a:pt x="414" y="23"/>
                    </a:lnTo>
                    <a:lnTo>
                      <a:pt x="418" y="20"/>
                    </a:lnTo>
                    <a:lnTo>
                      <a:pt x="426" y="14"/>
                    </a:lnTo>
                    <a:lnTo>
                      <a:pt x="435" y="10"/>
                    </a:lnTo>
                    <a:lnTo>
                      <a:pt x="440" y="8"/>
                    </a:lnTo>
                    <a:lnTo>
                      <a:pt x="445" y="6"/>
                    </a:lnTo>
                    <a:lnTo>
                      <a:pt x="455" y="3"/>
                    </a:lnTo>
                    <a:lnTo>
                      <a:pt x="465" y="1"/>
                    </a:lnTo>
                    <a:lnTo>
                      <a:pt x="476" y="0"/>
                    </a:lnTo>
                    <a:lnTo>
                      <a:pt x="487" y="1"/>
                    </a:lnTo>
                    <a:lnTo>
                      <a:pt x="497" y="2"/>
                    </a:lnTo>
                    <a:lnTo>
                      <a:pt x="508" y="4"/>
                    </a:lnTo>
                    <a:lnTo>
                      <a:pt x="518" y="8"/>
                    </a:lnTo>
                    <a:lnTo>
                      <a:pt x="522" y="10"/>
                    </a:lnTo>
                    <a:lnTo>
                      <a:pt x="527" y="12"/>
                    </a:lnTo>
                    <a:lnTo>
                      <a:pt x="531" y="15"/>
                    </a:lnTo>
                    <a:lnTo>
                      <a:pt x="536" y="18"/>
                    </a:lnTo>
                    <a:lnTo>
                      <a:pt x="540" y="21"/>
                    </a:lnTo>
                    <a:lnTo>
                      <a:pt x="544" y="25"/>
                    </a:lnTo>
                    <a:lnTo>
                      <a:pt x="548" y="29"/>
                    </a:lnTo>
                    <a:lnTo>
                      <a:pt x="551" y="34"/>
                    </a:lnTo>
                    <a:lnTo>
                      <a:pt x="553" y="38"/>
                    </a:lnTo>
                    <a:lnTo>
                      <a:pt x="555" y="43"/>
                    </a:lnTo>
                    <a:lnTo>
                      <a:pt x="557" y="47"/>
                    </a:lnTo>
                    <a:lnTo>
                      <a:pt x="557" y="51"/>
                    </a:lnTo>
                    <a:lnTo>
                      <a:pt x="557" y="55"/>
                    </a:lnTo>
                    <a:lnTo>
                      <a:pt x="557" y="59"/>
                    </a:lnTo>
                    <a:lnTo>
                      <a:pt x="555" y="67"/>
                    </a:lnTo>
                    <a:lnTo>
                      <a:pt x="551" y="75"/>
                    </a:lnTo>
                    <a:lnTo>
                      <a:pt x="546" y="83"/>
                    </a:lnTo>
                    <a:lnTo>
                      <a:pt x="535" y="98"/>
                    </a:lnTo>
                    <a:lnTo>
                      <a:pt x="530" y="104"/>
                    </a:lnTo>
                    <a:lnTo>
                      <a:pt x="526" y="111"/>
                    </a:lnTo>
                    <a:lnTo>
                      <a:pt x="523" y="117"/>
                    </a:lnTo>
                    <a:lnTo>
                      <a:pt x="522" y="123"/>
                    </a:lnTo>
                    <a:lnTo>
                      <a:pt x="522" y="125"/>
                    </a:lnTo>
                    <a:lnTo>
                      <a:pt x="522" y="128"/>
                    </a:lnTo>
                    <a:lnTo>
                      <a:pt x="523" y="131"/>
                    </a:lnTo>
                    <a:lnTo>
                      <a:pt x="525" y="134"/>
                    </a:lnTo>
                    <a:lnTo>
                      <a:pt x="528" y="136"/>
                    </a:lnTo>
                    <a:lnTo>
                      <a:pt x="531" y="138"/>
                    </a:lnTo>
                    <a:lnTo>
                      <a:pt x="535" y="140"/>
                    </a:lnTo>
                    <a:lnTo>
                      <a:pt x="540" y="142"/>
                    </a:lnTo>
                    <a:lnTo>
                      <a:pt x="814" y="142"/>
                    </a:lnTo>
                    <a:lnTo>
                      <a:pt x="814" y="338"/>
                    </a:lnTo>
                    <a:lnTo>
                      <a:pt x="816" y="343"/>
                    </a:lnTo>
                    <a:lnTo>
                      <a:pt x="818" y="347"/>
                    </a:lnTo>
                    <a:lnTo>
                      <a:pt x="820" y="350"/>
                    </a:lnTo>
                    <a:lnTo>
                      <a:pt x="822" y="353"/>
                    </a:lnTo>
                    <a:lnTo>
                      <a:pt x="825" y="355"/>
                    </a:lnTo>
                    <a:lnTo>
                      <a:pt x="827" y="356"/>
                    </a:lnTo>
                    <a:lnTo>
                      <a:pt x="830" y="357"/>
                    </a:lnTo>
                    <a:lnTo>
                      <a:pt x="832" y="357"/>
                    </a:lnTo>
                    <a:lnTo>
                      <a:pt x="835" y="357"/>
                    </a:lnTo>
                    <a:lnTo>
                      <a:pt x="838" y="356"/>
                    </a:lnTo>
                    <a:lnTo>
                      <a:pt x="843" y="354"/>
                    </a:lnTo>
                    <a:lnTo>
                      <a:pt x="850" y="350"/>
                    </a:lnTo>
                    <a:lnTo>
                      <a:pt x="856" y="345"/>
                    </a:lnTo>
                    <a:lnTo>
                      <a:pt x="870" y="335"/>
                    </a:lnTo>
                    <a:lnTo>
                      <a:pt x="878" y="331"/>
                    </a:lnTo>
                    <a:lnTo>
                      <a:pt x="882" y="329"/>
                    </a:lnTo>
                    <a:lnTo>
                      <a:pt x="886" y="328"/>
                    </a:lnTo>
                    <a:lnTo>
                      <a:pt x="890" y="327"/>
                    </a:lnTo>
                    <a:lnTo>
                      <a:pt x="894" y="326"/>
                    </a:lnTo>
                    <a:lnTo>
                      <a:pt x="898" y="324"/>
                    </a:lnTo>
                    <a:lnTo>
                      <a:pt x="903" y="326"/>
                    </a:lnTo>
                    <a:lnTo>
                      <a:pt x="907" y="326"/>
                    </a:lnTo>
                    <a:lnTo>
                      <a:pt x="911" y="327"/>
                    </a:lnTo>
                    <a:lnTo>
                      <a:pt x="916" y="329"/>
                    </a:lnTo>
                    <a:lnTo>
                      <a:pt x="921" y="332"/>
                    </a:lnTo>
                    <a:lnTo>
                      <a:pt x="925" y="335"/>
                    </a:lnTo>
                    <a:lnTo>
                      <a:pt x="929" y="338"/>
                    </a:lnTo>
                    <a:lnTo>
                      <a:pt x="932" y="341"/>
                    </a:lnTo>
                    <a:lnTo>
                      <a:pt x="936" y="345"/>
                    </a:lnTo>
                    <a:lnTo>
                      <a:pt x="941" y="353"/>
                    </a:lnTo>
                    <a:lnTo>
                      <a:pt x="946" y="361"/>
                    </a:lnTo>
                    <a:lnTo>
                      <a:pt x="948" y="366"/>
                    </a:lnTo>
                    <a:lnTo>
                      <a:pt x="950" y="371"/>
                    </a:lnTo>
                    <a:lnTo>
                      <a:pt x="953" y="381"/>
                    </a:lnTo>
                    <a:lnTo>
                      <a:pt x="954" y="391"/>
                    </a:lnTo>
                    <a:lnTo>
                      <a:pt x="955" y="397"/>
                    </a:lnTo>
                    <a:lnTo>
                      <a:pt x="955" y="402"/>
                    </a:lnTo>
                    <a:lnTo>
                      <a:pt x="955" y="413"/>
                    </a:lnTo>
                    <a:lnTo>
                      <a:pt x="954" y="425"/>
                    </a:lnTo>
                    <a:lnTo>
                      <a:pt x="951" y="435"/>
                    </a:lnTo>
                    <a:lnTo>
                      <a:pt x="948" y="445"/>
                    </a:lnTo>
                    <a:lnTo>
                      <a:pt x="946" y="450"/>
                    </a:lnTo>
                    <a:lnTo>
                      <a:pt x="943" y="454"/>
                    </a:lnTo>
                    <a:lnTo>
                      <a:pt x="940" y="459"/>
                    </a:lnTo>
                    <a:lnTo>
                      <a:pt x="937" y="463"/>
                    </a:lnTo>
                    <a:lnTo>
                      <a:pt x="934" y="467"/>
                    </a:lnTo>
                    <a:lnTo>
                      <a:pt x="931" y="470"/>
                    </a:lnTo>
                    <a:lnTo>
                      <a:pt x="927" y="474"/>
                    </a:lnTo>
                    <a:lnTo>
                      <a:pt x="922" y="477"/>
                    </a:lnTo>
                    <a:lnTo>
                      <a:pt x="917" y="480"/>
                    </a:lnTo>
                    <a:lnTo>
                      <a:pt x="913" y="482"/>
                    </a:lnTo>
                    <a:lnTo>
                      <a:pt x="909" y="483"/>
                    </a:lnTo>
                    <a:lnTo>
                      <a:pt x="904" y="483"/>
                    </a:lnTo>
                    <a:lnTo>
                      <a:pt x="900" y="483"/>
                    </a:lnTo>
                    <a:lnTo>
                      <a:pt x="896" y="483"/>
                    </a:lnTo>
                    <a:lnTo>
                      <a:pt x="888" y="481"/>
                    </a:lnTo>
                    <a:lnTo>
                      <a:pt x="880" y="477"/>
                    </a:lnTo>
                    <a:lnTo>
                      <a:pt x="872" y="472"/>
                    </a:lnTo>
                    <a:lnTo>
                      <a:pt x="857" y="462"/>
                    </a:lnTo>
                    <a:lnTo>
                      <a:pt x="851" y="457"/>
                    </a:lnTo>
                    <a:lnTo>
                      <a:pt x="844" y="453"/>
                    </a:lnTo>
                    <a:lnTo>
                      <a:pt x="838" y="450"/>
                    </a:lnTo>
                    <a:lnTo>
                      <a:pt x="835" y="449"/>
                    </a:lnTo>
                    <a:lnTo>
                      <a:pt x="832" y="449"/>
                    </a:lnTo>
                    <a:lnTo>
                      <a:pt x="830" y="449"/>
                    </a:lnTo>
                    <a:lnTo>
                      <a:pt x="827" y="450"/>
                    </a:lnTo>
                    <a:lnTo>
                      <a:pt x="824" y="451"/>
                    </a:lnTo>
                    <a:lnTo>
                      <a:pt x="822" y="453"/>
                    </a:lnTo>
                    <a:lnTo>
                      <a:pt x="820" y="456"/>
                    </a:lnTo>
                    <a:lnTo>
                      <a:pt x="818" y="459"/>
                    </a:lnTo>
                    <a:lnTo>
                      <a:pt x="816" y="464"/>
                    </a:lnTo>
                    <a:lnTo>
                      <a:pt x="814" y="469"/>
                    </a:lnTo>
                    <a:lnTo>
                      <a:pt x="814" y="667"/>
                    </a:lnTo>
                    <a:lnTo>
                      <a:pt x="142" y="667"/>
                    </a:lnTo>
                    <a:lnTo>
                      <a:pt x="142" y="471"/>
                    </a:lnTo>
                    <a:close/>
                  </a:path>
                </a:pathLst>
              </a:custGeom>
              <a:solidFill>
                <a:srgbClr val="FFF8E7"/>
              </a:solid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8" name="Google Shape;278;p26"/>
              <p:cNvSpPr/>
              <p:nvPr/>
            </p:nvSpPr>
            <p:spPr>
              <a:xfrm>
                <a:off x="4758953" y="1989957"/>
                <a:ext cx="2143357" cy="2114238"/>
              </a:xfrm>
              <a:custGeom>
                <a:avLst/>
                <a:gdLst/>
                <a:ahLst/>
                <a:cxnLst/>
                <a:rect l="l" t="t" r="r" b="b"/>
                <a:pathLst>
                  <a:path w="673" h="664" extrusionOk="0">
                    <a:moveTo>
                      <a:pt x="1" y="468"/>
                    </a:moveTo>
                    <a:lnTo>
                      <a:pt x="4" y="458"/>
                    </a:lnTo>
                    <a:lnTo>
                      <a:pt x="7" y="454"/>
                    </a:lnTo>
                    <a:lnTo>
                      <a:pt x="9" y="451"/>
                    </a:lnTo>
                    <a:lnTo>
                      <a:pt x="11" y="449"/>
                    </a:lnTo>
                    <a:lnTo>
                      <a:pt x="13" y="447"/>
                    </a:lnTo>
                    <a:lnTo>
                      <a:pt x="16" y="447"/>
                    </a:lnTo>
                    <a:lnTo>
                      <a:pt x="19" y="446"/>
                    </a:lnTo>
                    <a:lnTo>
                      <a:pt x="23" y="447"/>
                    </a:lnTo>
                    <a:lnTo>
                      <a:pt x="27" y="448"/>
                    </a:lnTo>
                    <a:lnTo>
                      <a:pt x="30" y="450"/>
                    </a:lnTo>
                    <a:lnTo>
                      <a:pt x="34" y="452"/>
                    </a:lnTo>
                    <a:lnTo>
                      <a:pt x="42" y="459"/>
                    </a:lnTo>
                    <a:lnTo>
                      <a:pt x="51" y="465"/>
                    </a:lnTo>
                    <a:lnTo>
                      <a:pt x="60" y="471"/>
                    </a:lnTo>
                    <a:lnTo>
                      <a:pt x="65" y="474"/>
                    </a:lnTo>
                    <a:lnTo>
                      <a:pt x="70" y="477"/>
                    </a:lnTo>
                    <a:lnTo>
                      <a:pt x="75" y="479"/>
                    </a:lnTo>
                    <a:lnTo>
                      <a:pt x="80" y="481"/>
                    </a:lnTo>
                    <a:lnTo>
                      <a:pt x="85" y="482"/>
                    </a:lnTo>
                    <a:lnTo>
                      <a:pt x="90" y="482"/>
                    </a:lnTo>
                    <a:lnTo>
                      <a:pt x="95" y="482"/>
                    </a:lnTo>
                    <a:lnTo>
                      <a:pt x="100" y="481"/>
                    </a:lnTo>
                    <a:lnTo>
                      <a:pt x="104" y="479"/>
                    </a:lnTo>
                    <a:lnTo>
                      <a:pt x="109" y="476"/>
                    </a:lnTo>
                    <a:lnTo>
                      <a:pt x="117" y="469"/>
                    </a:lnTo>
                    <a:lnTo>
                      <a:pt x="121" y="465"/>
                    </a:lnTo>
                    <a:lnTo>
                      <a:pt x="124" y="461"/>
                    </a:lnTo>
                    <a:lnTo>
                      <a:pt x="130" y="452"/>
                    </a:lnTo>
                    <a:lnTo>
                      <a:pt x="132" y="447"/>
                    </a:lnTo>
                    <a:lnTo>
                      <a:pt x="134" y="443"/>
                    </a:lnTo>
                    <a:lnTo>
                      <a:pt x="138" y="433"/>
                    </a:lnTo>
                    <a:lnTo>
                      <a:pt x="139" y="427"/>
                    </a:lnTo>
                    <a:lnTo>
                      <a:pt x="140" y="422"/>
                    </a:lnTo>
                    <a:lnTo>
                      <a:pt x="142" y="412"/>
                    </a:lnTo>
                    <a:lnTo>
                      <a:pt x="142" y="401"/>
                    </a:lnTo>
                    <a:lnTo>
                      <a:pt x="141" y="390"/>
                    </a:lnTo>
                    <a:lnTo>
                      <a:pt x="139" y="380"/>
                    </a:lnTo>
                    <a:lnTo>
                      <a:pt x="136" y="370"/>
                    </a:lnTo>
                    <a:lnTo>
                      <a:pt x="135" y="365"/>
                    </a:lnTo>
                    <a:lnTo>
                      <a:pt x="133" y="360"/>
                    </a:lnTo>
                    <a:lnTo>
                      <a:pt x="128" y="350"/>
                    </a:lnTo>
                    <a:lnTo>
                      <a:pt x="125" y="346"/>
                    </a:lnTo>
                    <a:lnTo>
                      <a:pt x="122" y="342"/>
                    </a:lnTo>
                    <a:lnTo>
                      <a:pt x="116" y="335"/>
                    </a:lnTo>
                    <a:lnTo>
                      <a:pt x="112" y="332"/>
                    </a:lnTo>
                    <a:lnTo>
                      <a:pt x="108" y="330"/>
                    </a:lnTo>
                    <a:lnTo>
                      <a:pt x="103" y="327"/>
                    </a:lnTo>
                    <a:lnTo>
                      <a:pt x="98" y="325"/>
                    </a:lnTo>
                    <a:lnTo>
                      <a:pt x="92" y="323"/>
                    </a:lnTo>
                    <a:lnTo>
                      <a:pt x="87" y="323"/>
                    </a:lnTo>
                    <a:lnTo>
                      <a:pt x="82" y="323"/>
                    </a:lnTo>
                    <a:lnTo>
                      <a:pt x="77" y="324"/>
                    </a:lnTo>
                    <a:lnTo>
                      <a:pt x="72" y="326"/>
                    </a:lnTo>
                    <a:lnTo>
                      <a:pt x="67" y="328"/>
                    </a:lnTo>
                    <a:lnTo>
                      <a:pt x="58" y="333"/>
                    </a:lnTo>
                    <a:lnTo>
                      <a:pt x="49" y="339"/>
                    </a:lnTo>
                    <a:lnTo>
                      <a:pt x="41" y="345"/>
                    </a:lnTo>
                    <a:lnTo>
                      <a:pt x="33" y="350"/>
                    </a:lnTo>
                    <a:lnTo>
                      <a:pt x="26" y="354"/>
                    </a:lnTo>
                    <a:lnTo>
                      <a:pt x="23" y="355"/>
                    </a:lnTo>
                    <a:lnTo>
                      <a:pt x="19" y="355"/>
                    </a:lnTo>
                    <a:lnTo>
                      <a:pt x="16" y="355"/>
                    </a:lnTo>
                    <a:lnTo>
                      <a:pt x="14" y="354"/>
                    </a:lnTo>
                    <a:lnTo>
                      <a:pt x="11" y="352"/>
                    </a:lnTo>
                    <a:lnTo>
                      <a:pt x="9" y="350"/>
                    </a:lnTo>
                    <a:lnTo>
                      <a:pt x="7" y="347"/>
                    </a:lnTo>
                    <a:lnTo>
                      <a:pt x="4" y="344"/>
                    </a:lnTo>
                    <a:lnTo>
                      <a:pt x="2" y="339"/>
                    </a:lnTo>
                    <a:lnTo>
                      <a:pt x="0" y="334"/>
                    </a:lnTo>
                    <a:lnTo>
                      <a:pt x="1" y="141"/>
                    </a:lnTo>
                    <a:lnTo>
                      <a:pt x="269" y="141"/>
                    </a:lnTo>
                    <a:lnTo>
                      <a:pt x="276" y="139"/>
                    </a:lnTo>
                    <a:lnTo>
                      <a:pt x="280" y="137"/>
                    </a:lnTo>
                    <a:lnTo>
                      <a:pt x="283" y="135"/>
                    </a:lnTo>
                    <a:lnTo>
                      <a:pt x="286" y="133"/>
                    </a:lnTo>
                    <a:lnTo>
                      <a:pt x="288" y="130"/>
                    </a:lnTo>
                    <a:lnTo>
                      <a:pt x="289" y="128"/>
                    </a:lnTo>
                    <a:lnTo>
                      <a:pt x="290" y="125"/>
                    </a:lnTo>
                    <a:lnTo>
                      <a:pt x="290" y="123"/>
                    </a:lnTo>
                    <a:lnTo>
                      <a:pt x="290" y="120"/>
                    </a:lnTo>
                    <a:lnTo>
                      <a:pt x="289" y="117"/>
                    </a:lnTo>
                    <a:lnTo>
                      <a:pt x="286" y="112"/>
                    </a:lnTo>
                    <a:lnTo>
                      <a:pt x="283" y="105"/>
                    </a:lnTo>
                    <a:lnTo>
                      <a:pt x="278" y="99"/>
                    </a:lnTo>
                    <a:lnTo>
                      <a:pt x="267" y="85"/>
                    </a:lnTo>
                    <a:lnTo>
                      <a:pt x="263" y="77"/>
                    </a:lnTo>
                    <a:lnTo>
                      <a:pt x="261" y="73"/>
                    </a:lnTo>
                    <a:lnTo>
                      <a:pt x="260" y="69"/>
                    </a:lnTo>
                    <a:lnTo>
                      <a:pt x="258" y="65"/>
                    </a:lnTo>
                    <a:lnTo>
                      <a:pt x="258" y="60"/>
                    </a:lnTo>
                    <a:lnTo>
                      <a:pt x="257" y="56"/>
                    </a:lnTo>
                    <a:lnTo>
                      <a:pt x="257" y="51"/>
                    </a:lnTo>
                    <a:lnTo>
                      <a:pt x="258" y="47"/>
                    </a:lnTo>
                    <a:lnTo>
                      <a:pt x="259" y="43"/>
                    </a:lnTo>
                    <a:lnTo>
                      <a:pt x="261" y="38"/>
                    </a:lnTo>
                    <a:lnTo>
                      <a:pt x="264" y="33"/>
                    </a:lnTo>
                    <a:lnTo>
                      <a:pt x="267" y="30"/>
                    </a:lnTo>
                    <a:lnTo>
                      <a:pt x="270" y="26"/>
                    </a:lnTo>
                    <a:lnTo>
                      <a:pt x="273" y="22"/>
                    </a:lnTo>
                    <a:lnTo>
                      <a:pt x="277" y="19"/>
                    </a:lnTo>
                    <a:lnTo>
                      <a:pt x="285" y="14"/>
                    </a:lnTo>
                    <a:lnTo>
                      <a:pt x="294" y="9"/>
                    </a:lnTo>
                    <a:lnTo>
                      <a:pt x="299" y="7"/>
                    </a:lnTo>
                    <a:lnTo>
                      <a:pt x="304" y="5"/>
                    </a:lnTo>
                    <a:lnTo>
                      <a:pt x="314" y="2"/>
                    </a:lnTo>
                    <a:lnTo>
                      <a:pt x="324" y="1"/>
                    </a:lnTo>
                    <a:lnTo>
                      <a:pt x="335" y="0"/>
                    </a:lnTo>
                    <a:lnTo>
                      <a:pt x="346" y="0"/>
                    </a:lnTo>
                    <a:lnTo>
                      <a:pt x="356" y="1"/>
                    </a:lnTo>
                    <a:lnTo>
                      <a:pt x="367" y="4"/>
                    </a:lnTo>
                    <a:lnTo>
                      <a:pt x="377" y="7"/>
                    </a:lnTo>
                    <a:lnTo>
                      <a:pt x="381" y="9"/>
                    </a:lnTo>
                    <a:lnTo>
                      <a:pt x="386" y="12"/>
                    </a:lnTo>
                    <a:lnTo>
                      <a:pt x="390" y="15"/>
                    </a:lnTo>
                    <a:lnTo>
                      <a:pt x="395" y="17"/>
                    </a:lnTo>
                    <a:lnTo>
                      <a:pt x="399" y="21"/>
                    </a:lnTo>
                    <a:lnTo>
                      <a:pt x="403" y="24"/>
                    </a:lnTo>
                    <a:lnTo>
                      <a:pt x="407" y="28"/>
                    </a:lnTo>
                    <a:lnTo>
                      <a:pt x="410" y="32"/>
                    </a:lnTo>
                    <a:lnTo>
                      <a:pt x="412" y="37"/>
                    </a:lnTo>
                    <a:lnTo>
                      <a:pt x="414" y="41"/>
                    </a:lnTo>
                    <a:lnTo>
                      <a:pt x="416" y="45"/>
                    </a:lnTo>
                    <a:lnTo>
                      <a:pt x="416" y="50"/>
                    </a:lnTo>
                    <a:lnTo>
                      <a:pt x="416" y="54"/>
                    </a:lnTo>
                    <a:lnTo>
                      <a:pt x="416" y="58"/>
                    </a:lnTo>
                    <a:lnTo>
                      <a:pt x="413" y="67"/>
                    </a:lnTo>
                    <a:lnTo>
                      <a:pt x="410" y="75"/>
                    </a:lnTo>
                    <a:lnTo>
                      <a:pt x="405" y="83"/>
                    </a:lnTo>
                    <a:lnTo>
                      <a:pt x="394" y="98"/>
                    </a:lnTo>
                    <a:lnTo>
                      <a:pt x="389" y="104"/>
                    </a:lnTo>
                    <a:lnTo>
                      <a:pt x="385" y="111"/>
                    </a:lnTo>
                    <a:lnTo>
                      <a:pt x="382" y="117"/>
                    </a:lnTo>
                    <a:lnTo>
                      <a:pt x="381" y="120"/>
                    </a:lnTo>
                    <a:lnTo>
                      <a:pt x="381" y="123"/>
                    </a:lnTo>
                    <a:lnTo>
                      <a:pt x="381" y="125"/>
                    </a:lnTo>
                    <a:lnTo>
                      <a:pt x="381" y="128"/>
                    </a:lnTo>
                    <a:lnTo>
                      <a:pt x="383" y="131"/>
                    </a:lnTo>
                    <a:lnTo>
                      <a:pt x="385" y="133"/>
                    </a:lnTo>
                    <a:lnTo>
                      <a:pt x="388" y="135"/>
                    </a:lnTo>
                    <a:lnTo>
                      <a:pt x="391" y="137"/>
                    </a:lnTo>
                    <a:lnTo>
                      <a:pt x="396" y="139"/>
                    </a:lnTo>
                    <a:lnTo>
                      <a:pt x="401" y="141"/>
                    </a:lnTo>
                    <a:lnTo>
                      <a:pt x="673" y="141"/>
                    </a:lnTo>
                    <a:lnTo>
                      <a:pt x="673" y="334"/>
                    </a:lnTo>
                    <a:lnTo>
                      <a:pt x="671" y="340"/>
                    </a:lnTo>
                    <a:lnTo>
                      <a:pt x="669" y="344"/>
                    </a:lnTo>
                    <a:lnTo>
                      <a:pt x="667" y="348"/>
                    </a:lnTo>
                    <a:lnTo>
                      <a:pt x="665" y="350"/>
                    </a:lnTo>
                    <a:lnTo>
                      <a:pt x="662" y="353"/>
                    </a:lnTo>
                    <a:lnTo>
                      <a:pt x="660" y="354"/>
                    </a:lnTo>
                    <a:lnTo>
                      <a:pt x="657" y="355"/>
                    </a:lnTo>
                    <a:lnTo>
                      <a:pt x="654" y="355"/>
                    </a:lnTo>
                    <a:lnTo>
                      <a:pt x="651" y="355"/>
                    </a:lnTo>
                    <a:lnTo>
                      <a:pt x="648" y="354"/>
                    </a:lnTo>
                    <a:lnTo>
                      <a:pt x="642" y="351"/>
                    </a:lnTo>
                    <a:lnTo>
                      <a:pt x="636" y="348"/>
                    </a:lnTo>
                    <a:lnTo>
                      <a:pt x="630" y="343"/>
                    </a:lnTo>
                    <a:lnTo>
                      <a:pt x="623" y="338"/>
                    </a:lnTo>
                    <a:lnTo>
                      <a:pt x="615" y="333"/>
                    </a:lnTo>
                    <a:lnTo>
                      <a:pt x="608" y="329"/>
                    </a:lnTo>
                    <a:lnTo>
                      <a:pt x="600" y="326"/>
                    </a:lnTo>
                    <a:lnTo>
                      <a:pt x="596" y="324"/>
                    </a:lnTo>
                    <a:lnTo>
                      <a:pt x="592" y="323"/>
                    </a:lnTo>
                    <a:lnTo>
                      <a:pt x="587" y="323"/>
                    </a:lnTo>
                    <a:lnTo>
                      <a:pt x="583" y="323"/>
                    </a:lnTo>
                    <a:lnTo>
                      <a:pt x="579" y="324"/>
                    </a:lnTo>
                    <a:lnTo>
                      <a:pt x="574" y="325"/>
                    </a:lnTo>
                    <a:lnTo>
                      <a:pt x="570" y="327"/>
                    </a:lnTo>
                    <a:lnTo>
                      <a:pt x="565" y="330"/>
                    </a:lnTo>
                    <a:lnTo>
                      <a:pt x="561" y="332"/>
                    </a:lnTo>
                    <a:lnTo>
                      <a:pt x="557" y="335"/>
                    </a:lnTo>
                    <a:lnTo>
                      <a:pt x="554" y="339"/>
                    </a:lnTo>
                    <a:lnTo>
                      <a:pt x="551" y="342"/>
                    </a:lnTo>
                    <a:lnTo>
                      <a:pt x="545" y="350"/>
                    </a:lnTo>
                    <a:lnTo>
                      <a:pt x="540" y="360"/>
                    </a:lnTo>
                    <a:lnTo>
                      <a:pt x="538" y="365"/>
                    </a:lnTo>
                    <a:lnTo>
                      <a:pt x="537" y="370"/>
                    </a:lnTo>
                    <a:lnTo>
                      <a:pt x="534" y="380"/>
                    </a:lnTo>
                    <a:lnTo>
                      <a:pt x="532" y="390"/>
                    </a:lnTo>
                    <a:lnTo>
                      <a:pt x="532" y="395"/>
                    </a:lnTo>
                    <a:lnTo>
                      <a:pt x="531" y="401"/>
                    </a:lnTo>
                    <a:lnTo>
                      <a:pt x="532" y="412"/>
                    </a:lnTo>
                    <a:lnTo>
                      <a:pt x="533" y="422"/>
                    </a:lnTo>
                    <a:lnTo>
                      <a:pt x="535" y="433"/>
                    </a:lnTo>
                    <a:lnTo>
                      <a:pt x="539" y="443"/>
                    </a:lnTo>
                    <a:lnTo>
                      <a:pt x="541" y="447"/>
                    </a:lnTo>
                    <a:lnTo>
                      <a:pt x="543" y="452"/>
                    </a:lnTo>
                    <a:lnTo>
                      <a:pt x="546" y="457"/>
                    </a:lnTo>
                    <a:lnTo>
                      <a:pt x="549" y="461"/>
                    </a:lnTo>
                    <a:lnTo>
                      <a:pt x="552" y="465"/>
                    </a:lnTo>
                    <a:lnTo>
                      <a:pt x="556" y="469"/>
                    </a:lnTo>
                    <a:lnTo>
                      <a:pt x="560" y="473"/>
                    </a:lnTo>
                    <a:lnTo>
                      <a:pt x="564" y="476"/>
                    </a:lnTo>
                    <a:lnTo>
                      <a:pt x="568" y="478"/>
                    </a:lnTo>
                    <a:lnTo>
                      <a:pt x="573" y="480"/>
                    </a:lnTo>
                    <a:lnTo>
                      <a:pt x="577" y="481"/>
                    </a:lnTo>
                    <a:lnTo>
                      <a:pt x="581" y="482"/>
                    </a:lnTo>
                    <a:lnTo>
                      <a:pt x="585" y="482"/>
                    </a:lnTo>
                    <a:lnTo>
                      <a:pt x="590" y="482"/>
                    </a:lnTo>
                    <a:lnTo>
                      <a:pt x="598" y="479"/>
                    </a:lnTo>
                    <a:lnTo>
                      <a:pt x="602" y="478"/>
                    </a:lnTo>
                    <a:lnTo>
                      <a:pt x="606" y="475"/>
                    </a:lnTo>
                    <a:lnTo>
                      <a:pt x="614" y="471"/>
                    </a:lnTo>
                    <a:lnTo>
                      <a:pt x="628" y="460"/>
                    </a:lnTo>
                    <a:lnTo>
                      <a:pt x="635" y="454"/>
                    </a:lnTo>
                    <a:lnTo>
                      <a:pt x="642" y="450"/>
                    </a:lnTo>
                    <a:lnTo>
                      <a:pt x="645" y="449"/>
                    </a:lnTo>
                    <a:lnTo>
                      <a:pt x="648" y="447"/>
                    </a:lnTo>
                    <a:lnTo>
                      <a:pt x="651" y="447"/>
                    </a:lnTo>
                    <a:lnTo>
                      <a:pt x="654" y="446"/>
                    </a:lnTo>
                    <a:lnTo>
                      <a:pt x="657" y="447"/>
                    </a:lnTo>
                    <a:lnTo>
                      <a:pt x="660" y="447"/>
                    </a:lnTo>
                    <a:lnTo>
                      <a:pt x="662" y="449"/>
                    </a:lnTo>
                    <a:lnTo>
                      <a:pt x="665" y="451"/>
                    </a:lnTo>
                    <a:lnTo>
                      <a:pt x="667" y="454"/>
                    </a:lnTo>
                    <a:lnTo>
                      <a:pt x="669" y="459"/>
                    </a:lnTo>
                    <a:lnTo>
                      <a:pt x="671" y="463"/>
                    </a:lnTo>
                    <a:lnTo>
                      <a:pt x="673" y="469"/>
                    </a:lnTo>
                    <a:lnTo>
                      <a:pt x="673" y="664"/>
                    </a:lnTo>
                    <a:lnTo>
                      <a:pt x="403" y="664"/>
                    </a:lnTo>
                    <a:lnTo>
                      <a:pt x="392" y="660"/>
                    </a:lnTo>
                    <a:lnTo>
                      <a:pt x="388" y="658"/>
                    </a:lnTo>
                    <a:lnTo>
                      <a:pt x="385" y="656"/>
                    </a:lnTo>
                    <a:lnTo>
                      <a:pt x="383" y="654"/>
                    </a:lnTo>
                    <a:lnTo>
                      <a:pt x="382" y="650"/>
                    </a:lnTo>
                    <a:lnTo>
                      <a:pt x="381" y="648"/>
                    </a:lnTo>
                    <a:lnTo>
                      <a:pt x="380" y="645"/>
                    </a:lnTo>
                    <a:lnTo>
                      <a:pt x="381" y="642"/>
                    </a:lnTo>
                    <a:lnTo>
                      <a:pt x="382" y="639"/>
                    </a:lnTo>
                    <a:lnTo>
                      <a:pt x="384" y="633"/>
                    </a:lnTo>
                    <a:lnTo>
                      <a:pt x="388" y="626"/>
                    </a:lnTo>
                    <a:lnTo>
                      <a:pt x="393" y="620"/>
                    </a:lnTo>
                    <a:lnTo>
                      <a:pt x="399" y="612"/>
                    </a:lnTo>
                    <a:lnTo>
                      <a:pt x="405" y="605"/>
                    </a:lnTo>
                    <a:lnTo>
                      <a:pt x="410" y="597"/>
                    </a:lnTo>
                    <a:lnTo>
                      <a:pt x="413" y="589"/>
                    </a:lnTo>
                    <a:lnTo>
                      <a:pt x="416" y="581"/>
                    </a:lnTo>
                    <a:lnTo>
                      <a:pt x="416" y="577"/>
                    </a:lnTo>
                    <a:lnTo>
                      <a:pt x="416" y="572"/>
                    </a:lnTo>
                    <a:lnTo>
                      <a:pt x="416" y="568"/>
                    </a:lnTo>
                    <a:lnTo>
                      <a:pt x="414" y="564"/>
                    </a:lnTo>
                    <a:lnTo>
                      <a:pt x="413" y="559"/>
                    </a:lnTo>
                    <a:lnTo>
                      <a:pt x="410" y="555"/>
                    </a:lnTo>
                    <a:lnTo>
                      <a:pt x="403" y="546"/>
                    </a:lnTo>
                    <a:lnTo>
                      <a:pt x="399" y="542"/>
                    </a:lnTo>
                    <a:lnTo>
                      <a:pt x="395" y="539"/>
                    </a:lnTo>
                    <a:lnTo>
                      <a:pt x="386" y="534"/>
                    </a:lnTo>
                    <a:lnTo>
                      <a:pt x="381" y="531"/>
                    </a:lnTo>
                    <a:lnTo>
                      <a:pt x="377" y="529"/>
                    </a:lnTo>
                    <a:lnTo>
                      <a:pt x="367" y="525"/>
                    </a:lnTo>
                    <a:lnTo>
                      <a:pt x="362" y="524"/>
                    </a:lnTo>
                    <a:lnTo>
                      <a:pt x="356" y="523"/>
                    </a:lnTo>
                    <a:lnTo>
                      <a:pt x="346" y="522"/>
                    </a:lnTo>
                    <a:lnTo>
                      <a:pt x="335" y="522"/>
                    </a:lnTo>
                    <a:lnTo>
                      <a:pt x="324" y="522"/>
                    </a:lnTo>
                    <a:lnTo>
                      <a:pt x="314" y="524"/>
                    </a:lnTo>
                    <a:lnTo>
                      <a:pt x="304" y="527"/>
                    </a:lnTo>
                    <a:lnTo>
                      <a:pt x="299" y="529"/>
                    </a:lnTo>
                    <a:lnTo>
                      <a:pt x="294" y="531"/>
                    </a:lnTo>
                    <a:lnTo>
                      <a:pt x="285" y="535"/>
                    </a:lnTo>
                    <a:lnTo>
                      <a:pt x="281" y="538"/>
                    </a:lnTo>
                    <a:lnTo>
                      <a:pt x="277" y="541"/>
                    </a:lnTo>
                    <a:lnTo>
                      <a:pt x="270" y="548"/>
                    </a:lnTo>
                    <a:lnTo>
                      <a:pt x="267" y="551"/>
                    </a:lnTo>
                    <a:lnTo>
                      <a:pt x="264" y="556"/>
                    </a:lnTo>
                    <a:lnTo>
                      <a:pt x="261" y="561"/>
                    </a:lnTo>
                    <a:lnTo>
                      <a:pt x="259" y="565"/>
                    </a:lnTo>
                    <a:lnTo>
                      <a:pt x="258" y="570"/>
                    </a:lnTo>
                    <a:lnTo>
                      <a:pt x="257" y="574"/>
                    </a:lnTo>
                    <a:lnTo>
                      <a:pt x="257" y="579"/>
                    </a:lnTo>
                    <a:lnTo>
                      <a:pt x="258" y="583"/>
                    </a:lnTo>
                    <a:lnTo>
                      <a:pt x="258" y="587"/>
                    </a:lnTo>
                    <a:lnTo>
                      <a:pt x="260" y="591"/>
                    </a:lnTo>
                    <a:lnTo>
                      <a:pt x="263" y="599"/>
                    </a:lnTo>
                    <a:lnTo>
                      <a:pt x="267" y="607"/>
                    </a:lnTo>
                    <a:lnTo>
                      <a:pt x="272" y="614"/>
                    </a:lnTo>
                    <a:lnTo>
                      <a:pt x="278" y="621"/>
                    </a:lnTo>
                    <a:lnTo>
                      <a:pt x="283" y="627"/>
                    </a:lnTo>
                    <a:lnTo>
                      <a:pt x="287" y="634"/>
                    </a:lnTo>
                    <a:lnTo>
                      <a:pt x="289" y="639"/>
                    </a:lnTo>
                    <a:lnTo>
                      <a:pt x="290" y="642"/>
                    </a:lnTo>
                    <a:lnTo>
                      <a:pt x="290" y="645"/>
                    </a:lnTo>
                    <a:lnTo>
                      <a:pt x="290" y="647"/>
                    </a:lnTo>
                    <a:lnTo>
                      <a:pt x="289" y="650"/>
                    </a:lnTo>
                    <a:lnTo>
                      <a:pt x="288" y="653"/>
                    </a:lnTo>
                    <a:lnTo>
                      <a:pt x="286" y="656"/>
                    </a:lnTo>
                    <a:lnTo>
                      <a:pt x="283" y="658"/>
                    </a:lnTo>
                    <a:lnTo>
                      <a:pt x="279" y="660"/>
                    </a:lnTo>
                    <a:lnTo>
                      <a:pt x="274" y="662"/>
                    </a:lnTo>
                    <a:lnTo>
                      <a:pt x="268" y="664"/>
                    </a:lnTo>
                    <a:lnTo>
                      <a:pt x="1" y="664"/>
                    </a:lnTo>
                    <a:lnTo>
                      <a:pt x="1" y="468"/>
                    </a:lnTo>
                    <a:close/>
                  </a:path>
                </a:pathLst>
              </a:custGeom>
              <a:solidFill>
                <a:srgbClr val="00B050"/>
              </a:solid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9" name="Google Shape;279;p26"/>
              <p:cNvSpPr/>
              <p:nvPr/>
            </p:nvSpPr>
            <p:spPr>
              <a:xfrm>
                <a:off x="2606041" y="4107379"/>
                <a:ext cx="2156097" cy="1668465"/>
              </a:xfrm>
              <a:custGeom>
                <a:avLst/>
                <a:gdLst/>
                <a:ahLst/>
                <a:cxnLst/>
                <a:rect l="l" t="t" r="r" b="b"/>
                <a:pathLst>
                  <a:path w="677" h="524" extrusionOk="0">
                    <a:moveTo>
                      <a:pt x="677" y="0"/>
                    </a:moveTo>
                    <a:lnTo>
                      <a:pt x="677" y="195"/>
                    </a:lnTo>
                    <a:lnTo>
                      <a:pt x="673" y="204"/>
                    </a:lnTo>
                    <a:lnTo>
                      <a:pt x="670" y="207"/>
                    </a:lnTo>
                    <a:lnTo>
                      <a:pt x="668" y="210"/>
                    </a:lnTo>
                    <a:lnTo>
                      <a:pt x="666" y="212"/>
                    </a:lnTo>
                    <a:lnTo>
                      <a:pt x="663" y="213"/>
                    </a:lnTo>
                    <a:lnTo>
                      <a:pt x="658" y="214"/>
                    </a:lnTo>
                    <a:lnTo>
                      <a:pt x="656" y="213"/>
                    </a:lnTo>
                    <a:lnTo>
                      <a:pt x="653" y="212"/>
                    </a:lnTo>
                    <a:lnTo>
                      <a:pt x="647" y="210"/>
                    </a:lnTo>
                    <a:lnTo>
                      <a:pt x="641" y="206"/>
                    </a:lnTo>
                    <a:lnTo>
                      <a:pt x="634" y="201"/>
                    </a:lnTo>
                    <a:lnTo>
                      <a:pt x="628" y="196"/>
                    </a:lnTo>
                    <a:lnTo>
                      <a:pt x="620" y="192"/>
                    </a:lnTo>
                    <a:lnTo>
                      <a:pt x="613" y="187"/>
                    </a:lnTo>
                    <a:lnTo>
                      <a:pt x="605" y="184"/>
                    </a:lnTo>
                    <a:lnTo>
                      <a:pt x="601" y="183"/>
                    </a:lnTo>
                    <a:lnTo>
                      <a:pt x="597" y="181"/>
                    </a:lnTo>
                    <a:lnTo>
                      <a:pt x="593" y="181"/>
                    </a:lnTo>
                    <a:lnTo>
                      <a:pt x="588" y="181"/>
                    </a:lnTo>
                    <a:lnTo>
                      <a:pt x="584" y="183"/>
                    </a:lnTo>
                    <a:lnTo>
                      <a:pt x="580" y="184"/>
                    </a:lnTo>
                    <a:lnTo>
                      <a:pt x="575" y="186"/>
                    </a:lnTo>
                    <a:lnTo>
                      <a:pt x="569" y="188"/>
                    </a:lnTo>
                    <a:lnTo>
                      <a:pt x="566" y="191"/>
                    </a:lnTo>
                    <a:lnTo>
                      <a:pt x="562" y="194"/>
                    </a:lnTo>
                    <a:lnTo>
                      <a:pt x="559" y="197"/>
                    </a:lnTo>
                    <a:lnTo>
                      <a:pt x="555" y="201"/>
                    </a:lnTo>
                    <a:lnTo>
                      <a:pt x="550" y="209"/>
                    </a:lnTo>
                    <a:lnTo>
                      <a:pt x="545" y="218"/>
                    </a:lnTo>
                    <a:lnTo>
                      <a:pt x="543" y="222"/>
                    </a:lnTo>
                    <a:lnTo>
                      <a:pt x="541" y="227"/>
                    </a:lnTo>
                    <a:lnTo>
                      <a:pt x="538" y="237"/>
                    </a:lnTo>
                    <a:lnTo>
                      <a:pt x="537" y="248"/>
                    </a:lnTo>
                    <a:lnTo>
                      <a:pt x="536" y="253"/>
                    </a:lnTo>
                    <a:lnTo>
                      <a:pt x="536" y="259"/>
                    </a:lnTo>
                    <a:lnTo>
                      <a:pt x="536" y="269"/>
                    </a:lnTo>
                    <a:lnTo>
                      <a:pt x="537" y="281"/>
                    </a:lnTo>
                    <a:lnTo>
                      <a:pt x="540" y="291"/>
                    </a:lnTo>
                    <a:lnTo>
                      <a:pt x="543" y="301"/>
                    </a:lnTo>
                    <a:lnTo>
                      <a:pt x="545" y="306"/>
                    </a:lnTo>
                    <a:lnTo>
                      <a:pt x="548" y="311"/>
                    </a:lnTo>
                    <a:lnTo>
                      <a:pt x="551" y="315"/>
                    </a:lnTo>
                    <a:lnTo>
                      <a:pt x="554" y="319"/>
                    </a:lnTo>
                    <a:lnTo>
                      <a:pt x="557" y="323"/>
                    </a:lnTo>
                    <a:lnTo>
                      <a:pt x="560" y="327"/>
                    </a:lnTo>
                    <a:lnTo>
                      <a:pt x="564" y="330"/>
                    </a:lnTo>
                    <a:lnTo>
                      <a:pt x="568" y="333"/>
                    </a:lnTo>
                    <a:lnTo>
                      <a:pt x="574" y="336"/>
                    </a:lnTo>
                    <a:lnTo>
                      <a:pt x="578" y="338"/>
                    </a:lnTo>
                    <a:lnTo>
                      <a:pt x="582" y="339"/>
                    </a:lnTo>
                    <a:lnTo>
                      <a:pt x="587" y="340"/>
                    </a:lnTo>
                    <a:lnTo>
                      <a:pt x="591" y="340"/>
                    </a:lnTo>
                    <a:lnTo>
                      <a:pt x="595" y="339"/>
                    </a:lnTo>
                    <a:lnTo>
                      <a:pt x="603" y="337"/>
                    </a:lnTo>
                    <a:lnTo>
                      <a:pt x="611" y="333"/>
                    </a:lnTo>
                    <a:lnTo>
                      <a:pt x="619" y="329"/>
                    </a:lnTo>
                    <a:lnTo>
                      <a:pt x="633" y="318"/>
                    </a:lnTo>
                    <a:lnTo>
                      <a:pt x="640" y="314"/>
                    </a:lnTo>
                    <a:lnTo>
                      <a:pt x="646" y="309"/>
                    </a:lnTo>
                    <a:lnTo>
                      <a:pt x="653" y="306"/>
                    </a:lnTo>
                    <a:lnTo>
                      <a:pt x="658" y="305"/>
                    </a:lnTo>
                    <a:lnTo>
                      <a:pt x="661" y="305"/>
                    </a:lnTo>
                    <a:lnTo>
                      <a:pt x="664" y="306"/>
                    </a:lnTo>
                    <a:lnTo>
                      <a:pt x="666" y="307"/>
                    </a:lnTo>
                    <a:lnTo>
                      <a:pt x="668" y="309"/>
                    </a:lnTo>
                    <a:lnTo>
                      <a:pt x="671" y="311"/>
                    </a:lnTo>
                    <a:lnTo>
                      <a:pt x="673" y="315"/>
                    </a:lnTo>
                    <a:lnTo>
                      <a:pt x="675" y="319"/>
                    </a:lnTo>
                    <a:lnTo>
                      <a:pt x="677" y="324"/>
                    </a:lnTo>
                    <a:lnTo>
                      <a:pt x="677" y="523"/>
                    </a:lnTo>
                    <a:lnTo>
                      <a:pt x="0" y="524"/>
                    </a:lnTo>
                    <a:lnTo>
                      <a:pt x="0" y="0"/>
                    </a:lnTo>
                    <a:lnTo>
                      <a:pt x="274" y="0"/>
                    </a:lnTo>
                    <a:lnTo>
                      <a:pt x="278" y="2"/>
                    </a:lnTo>
                    <a:lnTo>
                      <a:pt x="282" y="4"/>
                    </a:lnTo>
                    <a:lnTo>
                      <a:pt x="285" y="6"/>
                    </a:lnTo>
                    <a:lnTo>
                      <a:pt x="288" y="8"/>
                    </a:lnTo>
                    <a:lnTo>
                      <a:pt x="290" y="10"/>
                    </a:lnTo>
                    <a:lnTo>
                      <a:pt x="291" y="13"/>
                    </a:lnTo>
                    <a:lnTo>
                      <a:pt x="291" y="15"/>
                    </a:lnTo>
                    <a:lnTo>
                      <a:pt x="291" y="18"/>
                    </a:lnTo>
                    <a:lnTo>
                      <a:pt x="291" y="21"/>
                    </a:lnTo>
                    <a:lnTo>
                      <a:pt x="290" y="23"/>
                    </a:lnTo>
                    <a:lnTo>
                      <a:pt x="287" y="29"/>
                    </a:lnTo>
                    <a:lnTo>
                      <a:pt x="283" y="35"/>
                    </a:lnTo>
                    <a:lnTo>
                      <a:pt x="279" y="42"/>
                    </a:lnTo>
                    <a:lnTo>
                      <a:pt x="274" y="49"/>
                    </a:lnTo>
                    <a:lnTo>
                      <a:pt x="269" y="56"/>
                    </a:lnTo>
                    <a:lnTo>
                      <a:pt x="265" y="63"/>
                    </a:lnTo>
                    <a:lnTo>
                      <a:pt x="262" y="71"/>
                    </a:lnTo>
                    <a:lnTo>
                      <a:pt x="261" y="75"/>
                    </a:lnTo>
                    <a:lnTo>
                      <a:pt x="260" y="79"/>
                    </a:lnTo>
                    <a:lnTo>
                      <a:pt x="259" y="83"/>
                    </a:lnTo>
                    <a:lnTo>
                      <a:pt x="260" y="89"/>
                    </a:lnTo>
                    <a:lnTo>
                      <a:pt x="260" y="91"/>
                    </a:lnTo>
                    <a:lnTo>
                      <a:pt x="260" y="93"/>
                    </a:lnTo>
                    <a:lnTo>
                      <a:pt x="262" y="98"/>
                    </a:lnTo>
                    <a:lnTo>
                      <a:pt x="263" y="102"/>
                    </a:lnTo>
                    <a:lnTo>
                      <a:pt x="266" y="107"/>
                    </a:lnTo>
                    <a:lnTo>
                      <a:pt x="269" y="110"/>
                    </a:lnTo>
                    <a:lnTo>
                      <a:pt x="272" y="114"/>
                    </a:lnTo>
                    <a:lnTo>
                      <a:pt x="275" y="118"/>
                    </a:lnTo>
                    <a:lnTo>
                      <a:pt x="279" y="121"/>
                    </a:lnTo>
                    <a:lnTo>
                      <a:pt x="287" y="126"/>
                    </a:lnTo>
                    <a:lnTo>
                      <a:pt x="295" y="131"/>
                    </a:lnTo>
                    <a:lnTo>
                      <a:pt x="300" y="133"/>
                    </a:lnTo>
                    <a:lnTo>
                      <a:pt x="305" y="135"/>
                    </a:lnTo>
                    <a:lnTo>
                      <a:pt x="315" y="138"/>
                    </a:lnTo>
                    <a:lnTo>
                      <a:pt x="327" y="139"/>
                    </a:lnTo>
                    <a:lnTo>
                      <a:pt x="337" y="140"/>
                    </a:lnTo>
                    <a:lnTo>
                      <a:pt x="348" y="140"/>
                    </a:lnTo>
                    <a:lnTo>
                      <a:pt x="359" y="139"/>
                    </a:lnTo>
                    <a:lnTo>
                      <a:pt x="369" y="136"/>
                    </a:lnTo>
                    <a:lnTo>
                      <a:pt x="379" y="133"/>
                    </a:lnTo>
                    <a:lnTo>
                      <a:pt x="384" y="131"/>
                    </a:lnTo>
                    <a:lnTo>
                      <a:pt x="388" y="128"/>
                    </a:lnTo>
                    <a:lnTo>
                      <a:pt x="393" y="125"/>
                    </a:lnTo>
                    <a:lnTo>
                      <a:pt x="397" y="122"/>
                    </a:lnTo>
                    <a:lnTo>
                      <a:pt x="401" y="119"/>
                    </a:lnTo>
                    <a:lnTo>
                      <a:pt x="404" y="116"/>
                    </a:lnTo>
                    <a:lnTo>
                      <a:pt x="408" y="112"/>
                    </a:lnTo>
                    <a:lnTo>
                      <a:pt x="411" y="108"/>
                    </a:lnTo>
                    <a:lnTo>
                      <a:pt x="414" y="103"/>
                    </a:lnTo>
                    <a:lnTo>
                      <a:pt x="416" y="99"/>
                    </a:lnTo>
                    <a:lnTo>
                      <a:pt x="417" y="95"/>
                    </a:lnTo>
                    <a:lnTo>
                      <a:pt x="417" y="91"/>
                    </a:lnTo>
                    <a:lnTo>
                      <a:pt x="417" y="86"/>
                    </a:lnTo>
                    <a:lnTo>
                      <a:pt x="417" y="81"/>
                    </a:lnTo>
                    <a:lnTo>
                      <a:pt x="416" y="77"/>
                    </a:lnTo>
                    <a:lnTo>
                      <a:pt x="415" y="73"/>
                    </a:lnTo>
                    <a:lnTo>
                      <a:pt x="411" y="65"/>
                    </a:lnTo>
                    <a:lnTo>
                      <a:pt x="407" y="58"/>
                    </a:lnTo>
                    <a:lnTo>
                      <a:pt x="396" y="43"/>
                    </a:lnTo>
                    <a:lnTo>
                      <a:pt x="391" y="36"/>
                    </a:lnTo>
                    <a:lnTo>
                      <a:pt x="387" y="30"/>
                    </a:lnTo>
                    <a:lnTo>
                      <a:pt x="384" y="24"/>
                    </a:lnTo>
                    <a:lnTo>
                      <a:pt x="383" y="18"/>
                    </a:lnTo>
                    <a:lnTo>
                      <a:pt x="383" y="15"/>
                    </a:lnTo>
                    <a:lnTo>
                      <a:pt x="383" y="13"/>
                    </a:lnTo>
                    <a:lnTo>
                      <a:pt x="384" y="10"/>
                    </a:lnTo>
                    <a:lnTo>
                      <a:pt x="386" y="8"/>
                    </a:lnTo>
                    <a:lnTo>
                      <a:pt x="389" y="6"/>
                    </a:lnTo>
                    <a:lnTo>
                      <a:pt x="392" y="4"/>
                    </a:lnTo>
                    <a:lnTo>
                      <a:pt x="396" y="2"/>
                    </a:lnTo>
                    <a:lnTo>
                      <a:pt x="401" y="0"/>
                    </a:lnTo>
                    <a:lnTo>
                      <a:pt x="677" y="0"/>
                    </a:lnTo>
                    <a:close/>
                  </a:path>
                </a:pathLst>
              </a:custGeom>
              <a:solidFill>
                <a:srgbClr val="E9F6FE"/>
              </a:solid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0" name="Google Shape;280;p26"/>
              <p:cNvSpPr/>
              <p:nvPr/>
            </p:nvSpPr>
            <p:spPr>
              <a:xfrm>
                <a:off x="6453256" y="776818"/>
                <a:ext cx="2601966" cy="1662097"/>
              </a:xfrm>
              <a:custGeom>
                <a:avLst/>
                <a:gdLst/>
                <a:ahLst/>
                <a:cxnLst/>
                <a:rect l="l" t="t" r="r" b="b"/>
                <a:pathLst>
                  <a:path w="817" h="522" extrusionOk="0">
                    <a:moveTo>
                      <a:pt x="817" y="522"/>
                    </a:moveTo>
                    <a:lnTo>
                      <a:pt x="546" y="522"/>
                    </a:lnTo>
                    <a:lnTo>
                      <a:pt x="538" y="519"/>
                    </a:lnTo>
                    <a:lnTo>
                      <a:pt x="533" y="517"/>
                    </a:lnTo>
                    <a:lnTo>
                      <a:pt x="528" y="513"/>
                    </a:lnTo>
                    <a:lnTo>
                      <a:pt x="527" y="512"/>
                    </a:lnTo>
                    <a:lnTo>
                      <a:pt x="526" y="510"/>
                    </a:lnTo>
                    <a:lnTo>
                      <a:pt x="524" y="507"/>
                    </a:lnTo>
                    <a:lnTo>
                      <a:pt x="524" y="503"/>
                    </a:lnTo>
                    <a:lnTo>
                      <a:pt x="524" y="499"/>
                    </a:lnTo>
                    <a:lnTo>
                      <a:pt x="525" y="495"/>
                    </a:lnTo>
                    <a:lnTo>
                      <a:pt x="530" y="487"/>
                    </a:lnTo>
                    <a:lnTo>
                      <a:pt x="537" y="477"/>
                    </a:lnTo>
                    <a:lnTo>
                      <a:pt x="547" y="464"/>
                    </a:lnTo>
                    <a:lnTo>
                      <a:pt x="551" y="456"/>
                    </a:lnTo>
                    <a:lnTo>
                      <a:pt x="555" y="449"/>
                    </a:lnTo>
                    <a:lnTo>
                      <a:pt x="557" y="442"/>
                    </a:lnTo>
                    <a:lnTo>
                      <a:pt x="557" y="439"/>
                    </a:lnTo>
                    <a:lnTo>
                      <a:pt x="558" y="435"/>
                    </a:lnTo>
                    <a:lnTo>
                      <a:pt x="558" y="429"/>
                    </a:lnTo>
                    <a:lnTo>
                      <a:pt x="556" y="423"/>
                    </a:lnTo>
                    <a:lnTo>
                      <a:pt x="556" y="420"/>
                    </a:lnTo>
                    <a:lnTo>
                      <a:pt x="555" y="418"/>
                    </a:lnTo>
                    <a:lnTo>
                      <a:pt x="553" y="414"/>
                    </a:lnTo>
                    <a:lnTo>
                      <a:pt x="551" y="410"/>
                    </a:lnTo>
                    <a:lnTo>
                      <a:pt x="548" y="406"/>
                    </a:lnTo>
                    <a:lnTo>
                      <a:pt x="545" y="403"/>
                    </a:lnTo>
                    <a:lnTo>
                      <a:pt x="541" y="400"/>
                    </a:lnTo>
                    <a:lnTo>
                      <a:pt x="533" y="394"/>
                    </a:lnTo>
                    <a:lnTo>
                      <a:pt x="528" y="391"/>
                    </a:lnTo>
                    <a:lnTo>
                      <a:pt x="523" y="389"/>
                    </a:lnTo>
                    <a:lnTo>
                      <a:pt x="518" y="387"/>
                    </a:lnTo>
                    <a:lnTo>
                      <a:pt x="513" y="385"/>
                    </a:lnTo>
                    <a:lnTo>
                      <a:pt x="500" y="382"/>
                    </a:lnTo>
                    <a:lnTo>
                      <a:pt x="495" y="381"/>
                    </a:lnTo>
                    <a:lnTo>
                      <a:pt x="489" y="381"/>
                    </a:lnTo>
                    <a:lnTo>
                      <a:pt x="477" y="380"/>
                    </a:lnTo>
                    <a:lnTo>
                      <a:pt x="465" y="381"/>
                    </a:lnTo>
                    <a:lnTo>
                      <a:pt x="453" y="383"/>
                    </a:lnTo>
                    <a:lnTo>
                      <a:pt x="442" y="386"/>
                    </a:lnTo>
                    <a:lnTo>
                      <a:pt x="437" y="389"/>
                    </a:lnTo>
                    <a:lnTo>
                      <a:pt x="432" y="391"/>
                    </a:lnTo>
                    <a:lnTo>
                      <a:pt x="427" y="394"/>
                    </a:lnTo>
                    <a:lnTo>
                      <a:pt x="422" y="397"/>
                    </a:lnTo>
                    <a:lnTo>
                      <a:pt x="418" y="401"/>
                    </a:lnTo>
                    <a:lnTo>
                      <a:pt x="413" y="405"/>
                    </a:lnTo>
                    <a:lnTo>
                      <a:pt x="410" y="409"/>
                    </a:lnTo>
                    <a:lnTo>
                      <a:pt x="406" y="414"/>
                    </a:lnTo>
                    <a:lnTo>
                      <a:pt x="404" y="418"/>
                    </a:lnTo>
                    <a:lnTo>
                      <a:pt x="402" y="423"/>
                    </a:lnTo>
                    <a:lnTo>
                      <a:pt x="401" y="428"/>
                    </a:lnTo>
                    <a:lnTo>
                      <a:pt x="400" y="432"/>
                    </a:lnTo>
                    <a:lnTo>
                      <a:pt x="400" y="436"/>
                    </a:lnTo>
                    <a:lnTo>
                      <a:pt x="400" y="441"/>
                    </a:lnTo>
                    <a:lnTo>
                      <a:pt x="401" y="446"/>
                    </a:lnTo>
                    <a:lnTo>
                      <a:pt x="402" y="450"/>
                    </a:lnTo>
                    <a:lnTo>
                      <a:pt x="406" y="458"/>
                    </a:lnTo>
                    <a:lnTo>
                      <a:pt x="410" y="466"/>
                    </a:lnTo>
                    <a:lnTo>
                      <a:pt x="415" y="473"/>
                    </a:lnTo>
                    <a:lnTo>
                      <a:pt x="420" y="480"/>
                    </a:lnTo>
                    <a:lnTo>
                      <a:pt x="424" y="486"/>
                    </a:lnTo>
                    <a:lnTo>
                      <a:pt x="428" y="492"/>
                    </a:lnTo>
                    <a:lnTo>
                      <a:pt x="431" y="498"/>
                    </a:lnTo>
                    <a:lnTo>
                      <a:pt x="431" y="501"/>
                    </a:lnTo>
                    <a:lnTo>
                      <a:pt x="432" y="504"/>
                    </a:lnTo>
                    <a:lnTo>
                      <a:pt x="431" y="506"/>
                    </a:lnTo>
                    <a:lnTo>
                      <a:pt x="431" y="509"/>
                    </a:lnTo>
                    <a:lnTo>
                      <a:pt x="429" y="511"/>
                    </a:lnTo>
                    <a:lnTo>
                      <a:pt x="427" y="514"/>
                    </a:lnTo>
                    <a:lnTo>
                      <a:pt x="424" y="516"/>
                    </a:lnTo>
                    <a:lnTo>
                      <a:pt x="421" y="518"/>
                    </a:lnTo>
                    <a:lnTo>
                      <a:pt x="416" y="520"/>
                    </a:lnTo>
                    <a:lnTo>
                      <a:pt x="411" y="522"/>
                    </a:lnTo>
                    <a:lnTo>
                      <a:pt x="141" y="522"/>
                    </a:lnTo>
                    <a:lnTo>
                      <a:pt x="141" y="325"/>
                    </a:lnTo>
                    <a:lnTo>
                      <a:pt x="137" y="315"/>
                    </a:lnTo>
                    <a:lnTo>
                      <a:pt x="133" y="309"/>
                    </a:lnTo>
                    <a:lnTo>
                      <a:pt x="130" y="307"/>
                    </a:lnTo>
                    <a:lnTo>
                      <a:pt x="128" y="306"/>
                    </a:lnTo>
                    <a:lnTo>
                      <a:pt x="125" y="305"/>
                    </a:lnTo>
                    <a:lnTo>
                      <a:pt x="122" y="305"/>
                    </a:lnTo>
                    <a:lnTo>
                      <a:pt x="119" y="306"/>
                    </a:lnTo>
                    <a:lnTo>
                      <a:pt x="116" y="307"/>
                    </a:lnTo>
                    <a:lnTo>
                      <a:pt x="110" y="310"/>
                    </a:lnTo>
                    <a:lnTo>
                      <a:pt x="103" y="314"/>
                    </a:lnTo>
                    <a:lnTo>
                      <a:pt x="96" y="319"/>
                    </a:lnTo>
                    <a:lnTo>
                      <a:pt x="82" y="329"/>
                    </a:lnTo>
                    <a:lnTo>
                      <a:pt x="78" y="331"/>
                    </a:lnTo>
                    <a:lnTo>
                      <a:pt x="74" y="334"/>
                    </a:lnTo>
                    <a:lnTo>
                      <a:pt x="70" y="336"/>
                    </a:lnTo>
                    <a:lnTo>
                      <a:pt x="66" y="337"/>
                    </a:lnTo>
                    <a:lnTo>
                      <a:pt x="58" y="340"/>
                    </a:lnTo>
                    <a:lnTo>
                      <a:pt x="54" y="340"/>
                    </a:lnTo>
                    <a:lnTo>
                      <a:pt x="50" y="340"/>
                    </a:lnTo>
                    <a:lnTo>
                      <a:pt x="45" y="339"/>
                    </a:lnTo>
                    <a:lnTo>
                      <a:pt x="41" y="338"/>
                    </a:lnTo>
                    <a:lnTo>
                      <a:pt x="37" y="336"/>
                    </a:lnTo>
                    <a:lnTo>
                      <a:pt x="32" y="334"/>
                    </a:lnTo>
                    <a:lnTo>
                      <a:pt x="24" y="327"/>
                    </a:lnTo>
                    <a:lnTo>
                      <a:pt x="21" y="323"/>
                    </a:lnTo>
                    <a:lnTo>
                      <a:pt x="18" y="319"/>
                    </a:lnTo>
                    <a:lnTo>
                      <a:pt x="12" y="311"/>
                    </a:lnTo>
                    <a:lnTo>
                      <a:pt x="10" y="306"/>
                    </a:lnTo>
                    <a:lnTo>
                      <a:pt x="7" y="302"/>
                    </a:lnTo>
                    <a:lnTo>
                      <a:pt x="4" y="292"/>
                    </a:lnTo>
                    <a:lnTo>
                      <a:pt x="3" y="286"/>
                    </a:lnTo>
                    <a:lnTo>
                      <a:pt x="2" y="281"/>
                    </a:lnTo>
                    <a:lnTo>
                      <a:pt x="0" y="271"/>
                    </a:lnTo>
                    <a:lnTo>
                      <a:pt x="0" y="260"/>
                    </a:lnTo>
                    <a:lnTo>
                      <a:pt x="1" y="249"/>
                    </a:lnTo>
                    <a:lnTo>
                      <a:pt x="3" y="238"/>
                    </a:lnTo>
                    <a:lnTo>
                      <a:pt x="5" y="228"/>
                    </a:lnTo>
                    <a:lnTo>
                      <a:pt x="7" y="223"/>
                    </a:lnTo>
                    <a:lnTo>
                      <a:pt x="9" y="218"/>
                    </a:lnTo>
                    <a:lnTo>
                      <a:pt x="14" y="209"/>
                    </a:lnTo>
                    <a:lnTo>
                      <a:pt x="17" y="205"/>
                    </a:lnTo>
                    <a:lnTo>
                      <a:pt x="19" y="201"/>
                    </a:lnTo>
                    <a:lnTo>
                      <a:pt x="26" y="194"/>
                    </a:lnTo>
                    <a:lnTo>
                      <a:pt x="30" y="191"/>
                    </a:lnTo>
                    <a:lnTo>
                      <a:pt x="33" y="189"/>
                    </a:lnTo>
                    <a:lnTo>
                      <a:pt x="38" y="186"/>
                    </a:lnTo>
                    <a:lnTo>
                      <a:pt x="43" y="184"/>
                    </a:lnTo>
                    <a:lnTo>
                      <a:pt x="47" y="183"/>
                    </a:lnTo>
                    <a:lnTo>
                      <a:pt x="52" y="182"/>
                    </a:lnTo>
                    <a:lnTo>
                      <a:pt x="56" y="182"/>
                    </a:lnTo>
                    <a:lnTo>
                      <a:pt x="60" y="182"/>
                    </a:lnTo>
                    <a:lnTo>
                      <a:pt x="64" y="183"/>
                    </a:lnTo>
                    <a:lnTo>
                      <a:pt x="68" y="184"/>
                    </a:lnTo>
                    <a:lnTo>
                      <a:pt x="76" y="188"/>
                    </a:lnTo>
                    <a:lnTo>
                      <a:pt x="84" y="192"/>
                    </a:lnTo>
                    <a:lnTo>
                      <a:pt x="91" y="197"/>
                    </a:lnTo>
                    <a:lnTo>
                      <a:pt x="98" y="202"/>
                    </a:lnTo>
                    <a:lnTo>
                      <a:pt x="104" y="206"/>
                    </a:lnTo>
                    <a:lnTo>
                      <a:pt x="110" y="210"/>
                    </a:lnTo>
                    <a:lnTo>
                      <a:pt x="116" y="213"/>
                    </a:lnTo>
                    <a:lnTo>
                      <a:pt x="119" y="214"/>
                    </a:lnTo>
                    <a:lnTo>
                      <a:pt x="122" y="214"/>
                    </a:lnTo>
                    <a:lnTo>
                      <a:pt x="125" y="214"/>
                    </a:lnTo>
                    <a:lnTo>
                      <a:pt x="128" y="213"/>
                    </a:lnTo>
                    <a:lnTo>
                      <a:pt x="130" y="212"/>
                    </a:lnTo>
                    <a:lnTo>
                      <a:pt x="132" y="210"/>
                    </a:lnTo>
                    <a:lnTo>
                      <a:pt x="137" y="204"/>
                    </a:lnTo>
                    <a:lnTo>
                      <a:pt x="139" y="200"/>
                    </a:lnTo>
                    <a:lnTo>
                      <a:pt x="141" y="195"/>
                    </a:lnTo>
                    <a:lnTo>
                      <a:pt x="141" y="0"/>
                    </a:lnTo>
                    <a:lnTo>
                      <a:pt x="817" y="0"/>
                    </a:lnTo>
                    <a:lnTo>
                      <a:pt x="817" y="522"/>
                    </a:lnTo>
                    <a:close/>
                  </a:path>
                </a:pathLst>
              </a:custGeom>
              <a:solidFill>
                <a:srgbClr val="FFF8E7"/>
              </a:solid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1" name="Google Shape;281;p26"/>
              <p:cNvSpPr/>
              <p:nvPr/>
            </p:nvSpPr>
            <p:spPr>
              <a:xfrm>
                <a:off x="4309899" y="776818"/>
                <a:ext cx="2592412" cy="1662097"/>
              </a:xfrm>
              <a:custGeom>
                <a:avLst/>
                <a:gdLst/>
                <a:ahLst/>
                <a:cxnLst/>
                <a:rect l="l" t="t" r="r" b="b"/>
                <a:pathLst>
                  <a:path w="814" h="522" extrusionOk="0">
                    <a:moveTo>
                      <a:pt x="142" y="327"/>
                    </a:moveTo>
                    <a:lnTo>
                      <a:pt x="138" y="317"/>
                    </a:lnTo>
                    <a:lnTo>
                      <a:pt x="136" y="313"/>
                    </a:lnTo>
                    <a:lnTo>
                      <a:pt x="133" y="310"/>
                    </a:lnTo>
                    <a:lnTo>
                      <a:pt x="131" y="308"/>
                    </a:lnTo>
                    <a:lnTo>
                      <a:pt x="129" y="306"/>
                    </a:lnTo>
                    <a:lnTo>
                      <a:pt x="126" y="305"/>
                    </a:lnTo>
                    <a:lnTo>
                      <a:pt x="123" y="305"/>
                    </a:lnTo>
                    <a:lnTo>
                      <a:pt x="121" y="306"/>
                    </a:lnTo>
                    <a:lnTo>
                      <a:pt x="118" y="306"/>
                    </a:lnTo>
                    <a:lnTo>
                      <a:pt x="112" y="309"/>
                    </a:lnTo>
                    <a:lnTo>
                      <a:pt x="105" y="313"/>
                    </a:lnTo>
                    <a:lnTo>
                      <a:pt x="98" y="318"/>
                    </a:lnTo>
                    <a:lnTo>
                      <a:pt x="91" y="324"/>
                    </a:lnTo>
                    <a:lnTo>
                      <a:pt x="83" y="329"/>
                    </a:lnTo>
                    <a:lnTo>
                      <a:pt x="76" y="333"/>
                    </a:lnTo>
                    <a:lnTo>
                      <a:pt x="68" y="337"/>
                    </a:lnTo>
                    <a:lnTo>
                      <a:pt x="59" y="340"/>
                    </a:lnTo>
                    <a:lnTo>
                      <a:pt x="55" y="340"/>
                    </a:lnTo>
                    <a:lnTo>
                      <a:pt x="51" y="340"/>
                    </a:lnTo>
                    <a:lnTo>
                      <a:pt x="47" y="339"/>
                    </a:lnTo>
                    <a:lnTo>
                      <a:pt x="42" y="338"/>
                    </a:lnTo>
                    <a:lnTo>
                      <a:pt x="38" y="336"/>
                    </a:lnTo>
                    <a:lnTo>
                      <a:pt x="33" y="334"/>
                    </a:lnTo>
                    <a:lnTo>
                      <a:pt x="25" y="327"/>
                    </a:lnTo>
                    <a:lnTo>
                      <a:pt x="21" y="323"/>
                    </a:lnTo>
                    <a:lnTo>
                      <a:pt x="18" y="319"/>
                    </a:lnTo>
                    <a:lnTo>
                      <a:pt x="12" y="311"/>
                    </a:lnTo>
                    <a:lnTo>
                      <a:pt x="10" y="306"/>
                    </a:lnTo>
                    <a:lnTo>
                      <a:pt x="8" y="302"/>
                    </a:lnTo>
                    <a:lnTo>
                      <a:pt x="4" y="292"/>
                    </a:lnTo>
                    <a:lnTo>
                      <a:pt x="3" y="286"/>
                    </a:lnTo>
                    <a:lnTo>
                      <a:pt x="2" y="281"/>
                    </a:lnTo>
                    <a:lnTo>
                      <a:pt x="0" y="271"/>
                    </a:lnTo>
                    <a:lnTo>
                      <a:pt x="0" y="260"/>
                    </a:lnTo>
                    <a:lnTo>
                      <a:pt x="1" y="249"/>
                    </a:lnTo>
                    <a:lnTo>
                      <a:pt x="3" y="238"/>
                    </a:lnTo>
                    <a:lnTo>
                      <a:pt x="6" y="228"/>
                    </a:lnTo>
                    <a:lnTo>
                      <a:pt x="7" y="223"/>
                    </a:lnTo>
                    <a:lnTo>
                      <a:pt x="9" y="218"/>
                    </a:lnTo>
                    <a:lnTo>
                      <a:pt x="14" y="209"/>
                    </a:lnTo>
                    <a:lnTo>
                      <a:pt x="17" y="205"/>
                    </a:lnTo>
                    <a:lnTo>
                      <a:pt x="20" y="201"/>
                    </a:lnTo>
                    <a:lnTo>
                      <a:pt x="26" y="194"/>
                    </a:lnTo>
                    <a:lnTo>
                      <a:pt x="30" y="191"/>
                    </a:lnTo>
                    <a:lnTo>
                      <a:pt x="34" y="189"/>
                    </a:lnTo>
                    <a:lnTo>
                      <a:pt x="39" y="186"/>
                    </a:lnTo>
                    <a:lnTo>
                      <a:pt x="44" y="184"/>
                    </a:lnTo>
                    <a:lnTo>
                      <a:pt x="48" y="183"/>
                    </a:lnTo>
                    <a:lnTo>
                      <a:pt x="53" y="182"/>
                    </a:lnTo>
                    <a:lnTo>
                      <a:pt x="57" y="182"/>
                    </a:lnTo>
                    <a:lnTo>
                      <a:pt x="61" y="182"/>
                    </a:lnTo>
                    <a:lnTo>
                      <a:pt x="66" y="183"/>
                    </a:lnTo>
                    <a:lnTo>
                      <a:pt x="70" y="184"/>
                    </a:lnTo>
                    <a:lnTo>
                      <a:pt x="78" y="188"/>
                    </a:lnTo>
                    <a:lnTo>
                      <a:pt x="85" y="192"/>
                    </a:lnTo>
                    <a:lnTo>
                      <a:pt x="92" y="197"/>
                    </a:lnTo>
                    <a:lnTo>
                      <a:pt x="99" y="202"/>
                    </a:lnTo>
                    <a:lnTo>
                      <a:pt x="106" y="206"/>
                    </a:lnTo>
                    <a:lnTo>
                      <a:pt x="112" y="210"/>
                    </a:lnTo>
                    <a:lnTo>
                      <a:pt x="118" y="213"/>
                    </a:lnTo>
                    <a:lnTo>
                      <a:pt x="121" y="214"/>
                    </a:lnTo>
                    <a:lnTo>
                      <a:pt x="123" y="214"/>
                    </a:lnTo>
                    <a:lnTo>
                      <a:pt x="126" y="214"/>
                    </a:lnTo>
                    <a:lnTo>
                      <a:pt x="129" y="213"/>
                    </a:lnTo>
                    <a:lnTo>
                      <a:pt x="131" y="212"/>
                    </a:lnTo>
                    <a:lnTo>
                      <a:pt x="133" y="210"/>
                    </a:lnTo>
                    <a:lnTo>
                      <a:pt x="136" y="207"/>
                    </a:lnTo>
                    <a:lnTo>
                      <a:pt x="138" y="203"/>
                    </a:lnTo>
                    <a:lnTo>
                      <a:pt x="140" y="199"/>
                    </a:lnTo>
                    <a:lnTo>
                      <a:pt x="142" y="194"/>
                    </a:lnTo>
                    <a:lnTo>
                      <a:pt x="142" y="0"/>
                    </a:lnTo>
                    <a:lnTo>
                      <a:pt x="814" y="0"/>
                    </a:lnTo>
                    <a:lnTo>
                      <a:pt x="814" y="195"/>
                    </a:lnTo>
                    <a:lnTo>
                      <a:pt x="812" y="200"/>
                    </a:lnTo>
                    <a:lnTo>
                      <a:pt x="810" y="204"/>
                    </a:lnTo>
                    <a:lnTo>
                      <a:pt x="808" y="207"/>
                    </a:lnTo>
                    <a:lnTo>
                      <a:pt x="805" y="210"/>
                    </a:lnTo>
                    <a:lnTo>
                      <a:pt x="803" y="212"/>
                    </a:lnTo>
                    <a:lnTo>
                      <a:pt x="801" y="213"/>
                    </a:lnTo>
                    <a:lnTo>
                      <a:pt x="798" y="214"/>
                    </a:lnTo>
                    <a:lnTo>
                      <a:pt x="795" y="214"/>
                    </a:lnTo>
                    <a:lnTo>
                      <a:pt x="792" y="214"/>
                    </a:lnTo>
                    <a:lnTo>
                      <a:pt x="789" y="213"/>
                    </a:lnTo>
                    <a:lnTo>
                      <a:pt x="783" y="210"/>
                    </a:lnTo>
                    <a:lnTo>
                      <a:pt x="777" y="206"/>
                    </a:lnTo>
                    <a:lnTo>
                      <a:pt x="771" y="202"/>
                    </a:lnTo>
                    <a:lnTo>
                      <a:pt x="757" y="192"/>
                    </a:lnTo>
                    <a:lnTo>
                      <a:pt x="749" y="188"/>
                    </a:lnTo>
                    <a:lnTo>
                      <a:pt x="745" y="186"/>
                    </a:lnTo>
                    <a:lnTo>
                      <a:pt x="741" y="184"/>
                    </a:lnTo>
                    <a:lnTo>
                      <a:pt x="737" y="183"/>
                    </a:lnTo>
                    <a:lnTo>
                      <a:pt x="733" y="182"/>
                    </a:lnTo>
                    <a:lnTo>
                      <a:pt x="729" y="182"/>
                    </a:lnTo>
                    <a:lnTo>
                      <a:pt x="724" y="182"/>
                    </a:lnTo>
                    <a:lnTo>
                      <a:pt x="720" y="183"/>
                    </a:lnTo>
                    <a:lnTo>
                      <a:pt x="715" y="184"/>
                    </a:lnTo>
                    <a:lnTo>
                      <a:pt x="711" y="186"/>
                    </a:lnTo>
                    <a:lnTo>
                      <a:pt x="706" y="189"/>
                    </a:lnTo>
                    <a:lnTo>
                      <a:pt x="702" y="191"/>
                    </a:lnTo>
                    <a:lnTo>
                      <a:pt x="699" y="194"/>
                    </a:lnTo>
                    <a:lnTo>
                      <a:pt x="695" y="198"/>
                    </a:lnTo>
                    <a:lnTo>
                      <a:pt x="692" y="201"/>
                    </a:lnTo>
                    <a:lnTo>
                      <a:pt x="687" y="209"/>
                    </a:lnTo>
                    <a:lnTo>
                      <a:pt x="682" y="218"/>
                    </a:lnTo>
                    <a:lnTo>
                      <a:pt x="680" y="223"/>
                    </a:lnTo>
                    <a:lnTo>
                      <a:pt x="678" y="228"/>
                    </a:lnTo>
                    <a:lnTo>
                      <a:pt x="675" y="238"/>
                    </a:lnTo>
                    <a:lnTo>
                      <a:pt x="674" y="249"/>
                    </a:lnTo>
                    <a:lnTo>
                      <a:pt x="673" y="254"/>
                    </a:lnTo>
                    <a:lnTo>
                      <a:pt x="673" y="260"/>
                    </a:lnTo>
                    <a:lnTo>
                      <a:pt x="673" y="271"/>
                    </a:lnTo>
                    <a:lnTo>
                      <a:pt x="674" y="281"/>
                    </a:lnTo>
                    <a:lnTo>
                      <a:pt x="677" y="292"/>
                    </a:lnTo>
                    <a:lnTo>
                      <a:pt x="680" y="302"/>
                    </a:lnTo>
                    <a:lnTo>
                      <a:pt x="682" y="306"/>
                    </a:lnTo>
                    <a:lnTo>
                      <a:pt x="685" y="311"/>
                    </a:lnTo>
                    <a:lnTo>
                      <a:pt x="687" y="315"/>
                    </a:lnTo>
                    <a:lnTo>
                      <a:pt x="690" y="319"/>
                    </a:lnTo>
                    <a:lnTo>
                      <a:pt x="694" y="323"/>
                    </a:lnTo>
                    <a:lnTo>
                      <a:pt x="697" y="327"/>
                    </a:lnTo>
                    <a:lnTo>
                      <a:pt x="701" y="331"/>
                    </a:lnTo>
                    <a:lnTo>
                      <a:pt x="705" y="334"/>
                    </a:lnTo>
                    <a:lnTo>
                      <a:pt x="710" y="336"/>
                    </a:lnTo>
                    <a:lnTo>
                      <a:pt x="714" y="338"/>
                    </a:lnTo>
                    <a:lnTo>
                      <a:pt x="718" y="339"/>
                    </a:lnTo>
                    <a:lnTo>
                      <a:pt x="722" y="340"/>
                    </a:lnTo>
                    <a:lnTo>
                      <a:pt x="727" y="340"/>
                    </a:lnTo>
                    <a:lnTo>
                      <a:pt x="731" y="340"/>
                    </a:lnTo>
                    <a:lnTo>
                      <a:pt x="739" y="337"/>
                    </a:lnTo>
                    <a:lnTo>
                      <a:pt x="747" y="334"/>
                    </a:lnTo>
                    <a:lnTo>
                      <a:pt x="755" y="329"/>
                    </a:lnTo>
                    <a:lnTo>
                      <a:pt x="762" y="324"/>
                    </a:lnTo>
                    <a:lnTo>
                      <a:pt x="769" y="319"/>
                    </a:lnTo>
                    <a:lnTo>
                      <a:pt x="776" y="314"/>
                    </a:lnTo>
                    <a:lnTo>
                      <a:pt x="783" y="309"/>
                    </a:lnTo>
                    <a:lnTo>
                      <a:pt x="789" y="307"/>
                    </a:lnTo>
                    <a:lnTo>
                      <a:pt x="792" y="306"/>
                    </a:lnTo>
                    <a:lnTo>
                      <a:pt x="795" y="305"/>
                    </a:lnTo>
                    <a:lnTo>
                      <a:pt x="801" y="306"/>
                    </a:lnTo>
                    <a:lnTo>
                      <a:pt x="803" y="307"/>
                    </a:lnTo>
                    <a:lnTo>
                      <a:pt x="806" y="310"/>
                    </a:lnTo>
                    <a:lnTo>
                      <a:pt x="808" y="312"/>
                    </a:lnTo>
                    <a:lnTo>
                      <a:pt x="810" y="316"/>
                    </a:lnTo>
                    <a:lnTo>
                      <a:pt x="812" y="320"/>
                    </a:lnTo>
                    <a:lnTo>
                      <a:pt x="814" y="326"/>
                    </a:lnTo>
                    <a:lnTo>
                      <a:pt x="814" y="522"/>
                    </a:lnTo>
                    <a:lnTo>
                      <a:pt x="544" y="522"/>
                    </a:lnTo>
                    <a:lnTo>
                      <a:pt x="533" y="518"/>
                    </a:lnTo>
                    <a:lnTo>
                      <a:pt x="529" y="516"/>
                    </a:lnTo>
                    <a:lnTo>
                      <a:pt x="526" y="514"/>
                    </a:lnTo>
                    <a:lnTo>
                      <a:pt x="524" y="512"/>
                    </a:lnTo>
                    <a:lnTo>
                      <a:pt x="523" y="509"/>
                    </a:lnTo>
                    <a:lnTo>
                      <a:pt x="522" y="506"/>
                    </a:lnTo>
                    <a:lnTo>
                      <a:pt x="521" y="504"/>
                    </a:lnTo>
                    <a:lnTo>
                      <a:pt x="522" y="501"/>
                    </a:lnTo>
                    <a:lnTo>
                      <a:pt x="523" y="498"/>
                    </a:lnTo>
                    <a:lnTo>
                      <a:pt x="525" y="492"/>
                    </a:lnTo>
                    <a:lnTo>
                      <a:pt x="530" y="485"/>
                    </a:lnTo>
                    <a:lnTo>
                      <a:pt x="534" y="479"/>
                    </a:lnTo>
                    <a:lnTo>
                      <a:pt x="540" y="471"/>
                    </a:lnTo>
                    <a:lnTo>
                      <a:pt x="546" y="464"/>
                    </a:lnTo>
                    <a:lnTo>
                      <a:pt x="551" y="456"/>
                    </a:lnTo>
                    <a:lnTo>
                      <a:pt x="554" y="448"/>
                    </a:lnTo>
                    <a:lnTo>
                      <a:pt x="557" y="439"/>
                    </a:lnTo>
                    <a:lnTo>
                      <a:pt x="557" y="435"/>
                    </a:lnTo>
                    <a:lnTo>
                      <a:pt x="557" y="430"/>
                    </a:lnTo>
                    <a:lnTo>
                      <a:pt x="557" y="426"/>
                    </a:lnTo>
                    <a:lnTo>
                      <a:pt x="555" y="422"/>
                    </a:lnTo>
                    <a:lnTo>
                      <a:pt x="554" y="418"/>
                    </a:lnTo>
                    <a:lnTo>
                      <a:pt x="551" y="413"/>
                    </a:lnTo>
                    <a:lnTo>
                      <a:pt x="544" y="405"/>
                    </a:lnTo>
                    <a:lnTo>
                      <a:pt x="540" y="402"/>
                    </a:lnTo>
                    <a:lnTo>
                      <a:pt x="536" y="398"/>
                    </a:lnTo>
                    <a:lnTo>
                      <a:pt x="527" y="393"/>
                    </a:lnTo>
                    <a:lnTo>
                      <a:pt x="522" y="390"/>
                    </a:lnTo>
                    <a:lnTo>
                      <a:pt x="518" y="388"/>
                    </a:lnTo>
                    <a:lnTo>
                      <a:pt x="508" y="385"/>
                    </a:lnTo>
                    <a:lnTo>
                      <a:pt x="503" y="383"/>
                    </a:lnTo>
                    <a:lnTo>
                      <a:pt x="497" y="382"/>
                    </a:lnTo>
                    <a:lnTo>
                      <a:pt x="487" y="381"/>
                    </a:lnTo>
                    <a:lnTo>
                      <a:pt x="476" y="381"/>
                    </a:lnTo>
                    <a:lnTo>
                      <a:pt x="465" y="381"/>
                    </a:lnTo>
                    <a:lnTo>
                      <a:pt x="455" y="383"/>
                    </a:lnTo>
                    <a:lnTo>
                      <a:pt x="445" y="386"/>
                    </a:lnTo>
                    <a:lnTo>
                      <a:pt x="440" y="388"/>
                    </a:lnTo>
                    <a:lnTo>
                      <a:pt x="435" y="390"/>
                    </a:lnTo>
                    <a:lnTo>
                      <a:pt x="426" y="394"/>
                    </a:lnTo>
                    <a:lnTo>
                      <a:pt x="422" y="397"/>
                    </a:lnTo>
                    <a:lnTo>
                      <a:pt x="418" y="400"/>
                    </a:lnTo>
                    <a:lnTo>
                      <a:pt x="411" y="407"/>
                    </a:lnTo>
                    <a:lnTo>
                      <a:pt x="408" y="410"/>
                    </a:lnTo>
                    <a:lnTo>
                      <a:pt x="405" y="414"/>
                    </a:lnTo>
                    <a:lnTo>
                      <a:pt x="402" y="419"/>
                    </a:lnTo>
                    <a:lnTo>
                      <a:pt x="400" y="423"/>
                    </a:lnTo>
                    <a:lnTo>
                      <a:pt x="399" y="428"/>
                    </a:lnTo>
                    <a:lnTo>
                      <a:pt x="398" y="432"/>
                    </a:lnTo>
                    <a:lnTo>
                      <a:pt x="398" y="437"/>
                    </a:lnTo>
                    <a:lnTo>
                      <a:pt x="399" y="441"/>
                    </a:lnTo>
                    <a:lnTo>
                      <a:pt x="399" y="446"/>
                    </a:lnTo>
                    <a:lnTo>
                      <a:pt x="401" y="450"/>
                    </a:lnTo>
                    <a:lnTo>
                      <a:pt x="404" y="458"/>
                    </a:lnTo>
                    <a:lnTo>
                      <a:pt x="408" y="466"/>
                    </a:lnTo>
                    <a:lnTo>
                      <a:pt x="413" y="473"/>
                    </a:lnTo>
                    <a:lnTo>
                      <a:pt x="419" y="480"/>
                    </a:lnTo>
                    <a:lnTo>
                      <a:pt x="423" y="486"/>
                    </a:lnTo>
                    <a:lnTo>
                      <a:pt x="427" y="492"/>
                    </a:lnTo>
                    <a:lnTo>
                      <a:pt x="430" y="498"/>
                    </a:lnTo>
                    <a:lnTo>
                      <a:pt x="431" y="501"/>
                    </a:lnTo>
                    <a:lnTo>
                      <a:pt x="431" y="504"/>
                    </a:lnTo>
                    <a:lnTo>
                      <a:pt x="431" y="506"/>
                    </a:lnTo>
                    <a:lnTo>
                      <a:pt x="430" y="509"/>
                    </a:lnTo>
                    <a:lnTo>
                      <a:pt x="429" y="511"/>
                    </a:lnTo>
                    <a:lnTo>
                      <a:pt x="427" y="514"/>
                    </a:lnTo>
                    <a:lnTo>
                      <a:pt x="424" y="516"/>
                    </a:lnTo>
                    <a:lnTo>
                      <a:pt x="420" y="518"/>
                    </a:lnTo>
                    <a:lnTo>
                      <a:pt x="415" y="520"/>
                    </a:lnTo>
                    <a:lnTo>
                      <a:pt x="410" y="522"/>
                    </a:lnTo>
                    <a:lnTo>
                      <a:pt x="142" y="522"/>
                    </a:lnTo>
                    <a:lnTo>
                      <a:pt x="142" y="327"/>
                    </a:lnTo>
                    <a:close/>
                  </a:path>
                </a:pathLst>
              </a:custGeom>
              <a:solidFill>
                <a:srgbClr val="E9F6FE"/>
              </a:solid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2" name="Google Shape;282;p26"/>
              <p:cNvSpPr/>
              <p:nvPr/>
            </p:nvSpPr>
            <p:spPr>
              <a:xfrm>
                <a:off x="2606041" y="1986773"/>
                <a:ext cx="2605151" cy="2569563"/>
              </a:xfrm>
              <a:custGeom>
                <a:avLst/>
                <a:gdLst/>
                <a:ahLst/>
                <a:cxnLst/>
                <a:rect l="l" t="t" r="r" b="b"/>
                <a:pathLst>
                  <a:path w="818" h="807" extrusionOk="0">
                    <a:moveTo>
                      <a:pt x="405" y="665"/>
                    </a:moveTo>
                    <a:lnTo>
                      <a:pt x="395" y="669"/>
                    </a:lnTo>
                    <a:lnTo>
                      <a:pt x="391" y="671"/>
                    </a:lnTo>
                    <a:lnTo>
                      <a:pt x="388" y="673"/>
                    </a:lnTo>
                    <a:lnTo>
                      <a:pt x="385" y="676"/>
                    </a:lnTo>
                    <a:lnTo>
                      <a:pt x="384" y="678"/>
                    </a:lnTo>
                    <a:lnTo>
                      <a:pt x="383" y="681"/>
                    </a:lnTo>
                    <a:lnTo>
                      <a:pt x="383" y="683"/>
                    </a:lnTo>
                    <a:lnTo>
                      <a:pt x="383" y="686"/>
                    </a:lnTo>
                    <a:lnTo>
                      <a:pt x="384" y="689"/>
                    </a:lnTo>
                    <a:lnTo>
                      <a:pt x="387" y="695"/>
                    </a:lnTo>
                    <a:lnTo>
                      <a:pt x="391" y="702"/>
                    </a:lnTo>
                    <a:lnTo>
                      <a:pt x="395" y="709"/>
                    </a:lnTo>
                    <a:lnTo>
                      <a:pt x="401" y="716"/>
                    </a:lnTo>
                    <a:lnTo>
                      <a:pt x="406" y="723"/>
                    </a:lnTo>
                    <a:lnTo>
                      <a:pt x="411" y="731"/>
                    </a:lnTo>
                    <a:lnTo>
                      <a:pt x="415" y="739"/>
                    </a:lnTo>
                    <a:lnTo>
                      <a:pt x="417" y="747"/>
                    </a:lnTo>
                    <a:lnTo>
                      <a:pt x="417" y="753"/>
                    </a:lnTo>
                    <a:lnTo>
                      <a:pt x="417" y="757"/>
                    </a:lnTo>
                    <a:lnTo>
                      <a:pt x="417" y="761"/>
                    </a:lnTo>
                    <a:lnTo>
                      <a:pt x="416" y="766"/>
                    </a:lnTo>
                    <a:lnTo>
                      <a:pt x="414" y="770"/>
                    </a:lnTo>
                    <a:lnTo>
                      <a:pt x="411" y="774"/>
                    </a:lnTo>
                    <a:lnTo>
                      <a:pt x="404" y="782"/>
                    </a:lnTo>
                    <a:lnTo>
                      <a:pt x="401" y="786"/>
                    </a:lnTo>
                    <a:lnTo>
                      <a:pt x="397" y="789"/>
                    </a:lnTo>
                    <a:lnTo>
                      <a:pt x="388" y="795"/>
                    </a:lnTo>
                    <a:lnTo>
                      <a:pt x="384" y="797"/>
                    </a:lnTo>
                    <a:lnTo>
                      <a:pt x="379" y="799"/>
                    </a:lnTo>
                    <a:lnTo>
                      <a:pt x="369" y="803"/>
                    </a:lnTo>
                    <a:lnTo>
                      <a:pt x="364" y="804"/>
                    </a:lnTo>
                    <a:lnTo>
                      <a:pt x="359" y="805"/>
                    </a:lnTo>
                    <a:lnTo>
                      <a:pt x="348" y="807"/>
                    </a:lnTo>
                    <a:lnTo>
                      <a:pt x="337" y="807"/>
                    </a:lnTo>
                    <a:lnTo>
                      <a:pt x="327" y="806"/>
                    </a:lnTo>
                    <a:lnTo>
                      <a:pt x="315" y="804"/>
                    </a:lnTo>
                    <a:lnTo>
                      <a:pt x="305" y="801"/>
                    </a:lnTo>
                    <a:lnTo>
                      <a:pt x="300" y="800"/>
                    </a:lnTo>
                    <a:lnTo>
                      <a:pt x="295" y="798"/>
                    </a:lnTo>
                    <a:lnTo>
                      <a:pt x="287" y="793"/>
                    </a:lnTo>
                    <a:lnTo>
                      <a:pt x="282" y="790"/>
                    </a:lnTo>
                    <a:lnTo>
                      <a:pt x="279" y="787"/>
                    </a:lnTo>
                    <a:lnTo>
                      <a:pt x="272" y="781"/>
                    </a:lnTo>
                    <a:lnTo>
                      <a:pt x="269" y="777"/>
                    </a:lnTo>
                    <a:lnTo>
                      <a:pt x="266" y="773"/>
                    </a:lnTo>
                    <a:lnTo>
                      <a:pt x="263" y="769"/>
                    </a:lnTo>
                    <a:lnTo>
                      <a:pt x="261" y="764"/>
                    </a:lnTo>
                    <a:lnTo>
                      <a:pt x="260" y="760"/>
                    </a:lnTo>
                    <a:lnTo>
                      <a:pt x="260" y="755"/>
                    </a:lnTo>
                    <a:lnTo>
                      <a:pt x="259" y="751"/>
                    </a:lnTo>
                    <a:lnTo>
                      <a:pt x="260" y="745"/>
                    </a:lnTo>
                    <a:lnTo>
                      <a:pt x="262" y="737"/>
                    </a:lnTo>
                    <a:lnTo>
                      <a:pt x="265" y="729"/>
                    </a:lnTo>
                    <a:lnTo>
                      <a:pt x="270" y="722"/>
                    </a:lnTo>
                    <a:lnTo>
                      <a:pt x="275" y="714"/>
                    </a:lnTo>
                    <a:lnTo>
                      <a:pt x="279" y="707"/>
                    </a:lnTo>
                    <a:lnTo>
                      <a:pt x="284" y="701"/>
                    </a:lnTo>
                    <a:lnTo>
                      <a:pt x="288" y="695"/>
                    </a:lnTo>
                    <a:lnTo>
                      <a:pt x="290" y="689"/>
                    </a:lnTo>
                    <a:lnTo>
                      <a:pt x="291" y="686"/>
                    </a:lnTo>
                    <a:lnTo>
                      <a:pt x="291" y="683"/>
                    </a:lnTo>
                    <a:lnTo>
                      <a:pt x="291" y="681"/>
                    </a:lnTo>
                    <a:lnTo>
                      <a:pt x="290" y="678"/>
                    </a:lnTo>
                    <a:lnTo>
                      <a:pt x="289" y="676"/>
                    </a:lnTo>
                    <a:lnTo>
                      <a:pt x="287" y="673"/>
                    </a:lnTo>
                    <a:lnTo>
                      <a:pt x="284" y="671"/>
                    </a:lnTo>
                    <a:lnTo>
                      <a:pt x="280" y="669"/>
                    </a:lnTo>
                    <a:lnTo>
                      <a:pt x="276" y="667"/>
                    </a:lnTo>
                    <a:lnTo>
                      <a:pt x="270" y="665"/>
                    </a:lnTo>
                    <a:lnTo>
                      <a:pt x="0" y="665"/>
                    </a:lnTo>
                    <a:lnTo>
                      <a:pt x="0" y="142"/>
                    </a:lnTo>
                    <a:lnTo>
                      <a:pt x="270" y="142"/>
                    </a:lnTo>
                    <a:lnTo>
                      <a:pt x="276" y="140"/>
                    </a:lnTo>
                    <a:lnTo>
                      <a:pt x="280" y="138"/>
                    </a:lnTo>
                    <a:lnTo>
                      <a:pt x="284" y="136"/>
                    </a:lnTo>
                    <a:lnTo>
                      <a:pt x="287" y="134"/>
                    </a:lnTo>
                    <a:lnTo>
                      <a:pt x="289" y="131"/>
                    </a:lnTo>
                    <a:lnTo>
                      <a:pt x="290" y="129"/>
                    </a:lnTo>
                    <a:lnTo>
                      <a:pt x="291" y="126"/>
                    </a:lnTo>
                    <a:lnTo>
                      <a:pt x="291" y="124"/>
                    </a:lnTo>
                    <a:lnTo>
                      <a:pt x="291" y="121"/>
                    </a:lnTo>
                    <a:lnTo>
                      <a:pt x="290" y="118"/>
                    </a:lnTo>
                    <a:lnTo>
                      <a:pt x="289" y="115"/>
                    </a:lnTo>
                    <a:lnTo>
                      <a:pt x="288" y="113"/>
                    </a:lnTo>
                    <a:lnTo>
                      <a:pt x="284" y="106"/>
                    </a:lnTo>
                    <a:lnTo>
                      <a:pt x="279" y="100"/>
                    </a:lnTo>
                    <a:lnTo>
                      <a:pt x="275" y="93"/>
                    </a:lnTo>
                    <a:lnTo>
                      <a:pt x="270" y="86"/>
                    </a:lnTo>
                    <a:lnTo>
                      <a:pt x="265" y="78"/>
                    </a:lnTo>
                    <a:lnTo>
                      <a:pt x="262" y="70"/>
                    </a:lnTo>
                    <a:lnTo>
                      <a:pt x="261" y="66"/>
                    </a:lnTo>
                    <a:lnTo>
                      <a:pt x="260" y="61"/>
                    </a:lnTo>
                    <a:lnTo>
                      <a:pt x="259" y="56"/>
                    </a:lnTo>
                    <a:lnTo>
                      <a:pt x="260" y="52"/>
                    </a:lnTo>
                    <a:lnTo>
                      <a:pt x="260" y="48"/>
                    </a:lnTo>
                    <a:lnTo>
                      <a:pt x="261" y="43"/>
                    </a:lnTo>
                    <a:lnTo>
                      <a:pt x="263" y="39"/>
                    </a:lnTo>
                    <a:lnTo>
                      <a:pt x="266" y="34"/>
                    </a:lnTo>
                    <a:lnTo>
                      <a:pt x="269" y="30"/>
                    </a:lnTo>
                    <a:lnTo>
                      <a:pt x="272" y="26"/>
                    </a:lnTo>
                    <a:lnTo>
                      <a:pt x="275" y="23"/>
                    </a:lnTo>
                    <a:lnTo>
                      <a:pt x="279" y="20"/>
                    </a:lnTo>
                    <a:lnTo>
                      <a:pt x="287" y="14"/>
                    </a:lnTo>
                    <a:lnTo>
                      <a:pt x="295" y="9"/>
                    </a:lnTo>
                    <a:lnTo>
                      <a:pt x="300" y="7"/>
                    </a:lnTo>
                    <a:lnTo>
                      <a:pt x="305" y="6"/>
                    </a:lnTo>
                    <a:lnTo>
                      <a:pt x="315" y="3"/>
                    </a:lnTo>
                    <a:lnTo>
                      <a:pt x="327" y="1"/>
                    </a:lnTo>
                    <a:lnTo>
                      <a:pt x="337" y="0"/>
                    </a:lnTo>
                    <a:lnTo>
                      <a:pt x="348" y="1"/>
                    </a:lnTo>
                    <a:lnTo>
                      <a:pt x="359" y="2"/>
                    </a:lnTo>
                    <a:lnTo>
                      <a:pt x="369" y="4"/>
                    </a:lnTo>
                    <a:lnTo>
                      <a:pt x="379" y="8"/>
                    </a:lnTo>
                    <a:lnTo>
                      <a:pt x="384" y="10"/>
                    </a:lnTo>
                    <a:lnTo>
                      <a:pt x="388" y="12"/>
                    </a:lnTo>
                    <a:lnTo>
                      <a:pt x="393" y="15"/>
                    </a:lnTo>
                    <a:lnTo>
                      <a:pt x="397" y="18"/>
                    </a:lnTo>
                    <a:lnTo>
                      <a:pt x="401" y="21"/>
                    </a:lnTo>
                    <a:lnTo>
                      <a:pt x="404" y="25"/>
                    </a:lnTo>
                    <a:lnTo>
                      <a:pt x="408" y="29"/>
                    </a:lnTo>
                    <a:lnTo>
                      <a:pt x="411" y="33"/>
                    </a:lnTo>
                    <a:lnTo>
                      <a:pt x="414" y="37"/>
                    </a:lnTo>
                    <a:lnTo>
                      <a:pt x="416" y="42"/>
                    </a:lnTo>
                    <a:lnTo>
                      <a:pt x="417" y="46"/>
                    </a:lnTo>
                    <a:lnTo>
                      <a:pt x="417" y="50"/>
                    </a:lnTo>
                    <a:lnTo>
                      <a:pt x="417" y="55"/>
                    </a:lnTo>
                    <a:lnTo>
                      <a:pt x="417" y="59"/>
                    </a:lnTo>
                    <a:lnTo>
                      <a:pt x="415" y="68"/>
                    </a:lnTo>
                    <a:lnTo>
                      <a:pt x="413" y="72"/>
                    </a:lnTo>
                    <a:lnTo>
                      <a:pt x="411" y="76"/>
                    </a:lnTo>
                    <a:lnTo>
                      <a:pt x="406" y="84"/>
                    </a:lnTo>
                    <a:lnTo>
                      <a:pt x="395" y="99"/>
                    </a:lnTo>
                    <a:lnTo>
                      <a:pt x="391" y="105"/>
                    </a:lnTo>
                    <a:lnTo>
                      <a:pt x="387" y="112"/>
                    </a:lnTo>
                    <a:lnTo>
                      <a:pt x="385" y="115"/>
                    </a:lnTo>
                    <a:lnTo>
                      <a:pt x="384" y="118"/>
                    </a:lnTo>
                    <a:lnTo>
                      <a:pt x="383" y="121"/>
                    </a:lnTo>
                    <a:lnTo>
                      <a:pt x="383" y="124"/>
                    </a:lnTo>
                    <a:lnTo>
                      <a:pt x="383" y="127"/>
                    </a:lnTo>
                    <a:lnTo>
                      <a:pt x="384" y="129"/>
                    </a:lnTo>
                    <a:lnTo>
                      <a:pt x="385" y="132"/>
                    </a:lnTo>
                    <a:lnTo>
                      <a:pt x="388" y="134"/>
                    </a:lnTo>
                    <a:lnTo>
                      <a:pt x="391" y="136"/>
                    </a:lnTo>
                    <a:lnTo>
                      <a:pt x="395" y="138"/>
                    </a:lnTo>
                    <a:lnTo>
                      <a:pt x="399" y="140"/>
                    </a:lnTo>
                    <a:lnTo>
                      <a:pt x="405" y="142"/>
                    </a:lnTo>
                    <a:lnTo>
                      <a:pt x="677" y="142"/>
                    </a:lnTo>
                    <a:lnTo>
                      <a:pt x="677" y="336"/>
                    </a:lnTo>
                    <a:lnTo>
                      <a:pt x="679" y="341"/>
                    </a:lnTo>
                    <a:lnTo>
                      <a:pt x="681" y="345"/>
                    </a:lnTo>
                    <a:lnTo>
                      <a:pt x="683" y="349"/>
                    </a:lnTo>
                    <a:lnTo>
                      <a:pt x="685" y="352"/>
                    </a:lnTo>
                    <a:lnTo>
                      <a:pt x="687" y="354"/>
                    </a:lnTo>
                    <a:lnTo>
                      <a:pt x="690" y="355"/>
                    </a:lnTo>
                    <a:lnTo>
                      <a:pt x="692" y="356"/>
                    </a:lnTo>
                    <a:lnTo>
                      <a:pt x="695" y="356"/>
                    </a:lnTo>
                    <a:lnTo>
                      <a:pt x="699" y="356"/>
                    </a:lnTo>
                    <a:lnTo>
                      <a:pt x="701" y="355"/>
                    </a:lnTo>
                    <a:lnTo>
                      <a:pt x="707" y="352"/>
                    </a:lnTo>
                    <a:lnTo>
                      <a:pt x="713" y="348"/>
                    </a:lnTo>
                    <a:lnTo>
                      <a:pt x="720" y="344"/>
                    </a:lnTo>
                    <a:lnTo>
                      <a:pt x="734" y="334"/>
                    </a:lnTo>
                    <a:lnTo>
                      <a:pt x="742" y="330"/>
                    </a:lnTo>
                    <a:lnTo>
                      <a:pt x="750" y="327"/>
                    </a:lnTo>
                    <a:lnTo>
                      <a:pt x="754" y="325"/>
                    </a:lnTo>
                    <a:lnTo>
                      <a:pt x="758" y="324"/>
                    </a:lnTo>
                    <a:lnTo>
                      <a:pt x="762" y="324"/>
                    </a:lnTo>
                    <a:lnTo>
                      <a:pt x="766" y="324"/>
                    </a:lnTo>
                    <a:lnTo>
                      <a:pt x="771" y="325"/>
                    </a:lnTo>
                    <a:lnTo>
                      <a:pt x="775" y="326"/>
                    </a:lnTo>
                    <a:lnTo>
                      <a:pt x="780" y="328"/>
                    </a:lnTo>
                    <a:lnTo>
                      <a:pt x="785" y="331"/>
                    </a:lnTo>
                    <a:lnTo>
                      <a:pt x="788" y="333"/>
                    </a:lnTo>
                    <a:lnTo>
                      <a:pt x="792" y="336"/>
                    </a:lnTo>
                    <a:lnTo>
                      <a:pt x="795" y="340"/>
                    </a:lnTo>
                    <a:lnTo>
                      <a:pt x="799" y="343"/>
                    </a:lnTo>
                    <a:lnTo>
                      <a:pt x="804" y="351"/>
                    </a:lnTo>
                    <a:lnTo>
                      <a:pt x="809" y="361"/>
                    </a:lnTo>
                    <a:lnTo>
                      <a:pt x="811" y="366"/>
                    </a:lnTo>
                    <a:lnTo>
                      <a:pt x="813" y="371"/>
                    </a:lnTo>
                    <a:lnTo>
                      <a:pt x="815" y="381"/>
                    </a:lnTo>
                    <a:lnTo>
                      <a:pt x="817" y="391"/>
                    </a:lnTo>
                    <a:lnTo>
                      <a:pt x="818" y="396"/>
                    </a:lnTo>
                    <a:lnTo>
                      <a:pt x="818" y="402"/>
                    </a:lnTo>
                    <a:lnTo>
                      <a:pt x="818" y="413"/>
                    </a:lnTo>
                    <a:lnTo>
                      <a:pt x="816" y="423"/>
                    </a:lnTo>
                    <a:lnTo>
                      <a:pt x="814" y="434"/>
                    </a:lnTo>
                    <a:lnTo>
                      <a:pt x="811" y="444"/>
                    </a:lnTo>
                    <a:lnTo>
                      <a:pt x="809" y="448"/>
                    </a:lnTo>
                    <a:lnTo>
                      <a:pt x="806" y="453"/>
                    </a:lnTo>
                    <a:lnTo>
                      <a:pt x="803" y="458"/>
                    </a:lnTo>
                    <a:lnTo>
                      <a:pt x="800" y="462"/>
                    </a:lnTo>
                    <a:lnTo>
                      <a:pt x="797" y="466"/>
                    </a:lnTo>
                    <a:lnTo>
                      <a:pt x="794" y="470"/>
                    </a:lnTo>
                    <a:lnTo>
                      <a:pt x="790" y="474"/>
                    </a:lnTo>
                    <a:lnTo>
                      <a:pt x="786" y="477"/>
                    </a:lnTo>
                    <a:lnTo>
                      <a:pt x="781" y="479"/>
                    </a:lnTo>
                    <a:lnTo>
                      <a:pt x="777" y="481"/>
                    </a:lnTo>
                    <a:lnTo>
                      <a:pt x="773" y="482"/>
                    </a:lnTo>
                    <a:lnTo>
                      <a:pt x="768" y="483"/>
                    </a:lnTo>
                    <a:lnTo>
                      <a:pt x="764" y="483"/>
                    </a:lnTo>
                    <a:lnTo>
                      <a:pt x="760" y="483"/>
                    </a:lnTo>
                    <a:lnTo>
                      <a:pt x="752" y="480"/>
                    </a:lnTo>
                    <a:lnTo>
                      <a:pt x="744" y="477"/>
                    </a:lnTo>
                    <a:lnTo>
                      <a:pt x="736" y="472"/>
                    </a:lnTo>
                    <a:lnTo>
                      <a:pt x="721" y="461"/>
                    </a:lnTo>
                    <a:lnTo>
                      <a:pt x="714" y="455"/>
                    </a:lnTo>
                    <a:lnTo>
                      <a:pt x="708" y="451"/>
                    </a:lnTo>
                    <a:lnTo>
                      <a:pt x="705" y="450"/>
                    </a:lnTo>
                    <a:lnTo>
                      <a:pt x="702" y="448"/>
                    </a:lnTo>
                    <a:lnTo>
                      <a:pt x="699" y="448"/>
                    </a:lnTo>
                    <a:lnTo>
                      <a:pt x="695" y="447"/>
                    </a:lnTo>
                    <a:lnTo>
                      <a:pt x="692" y="448"/>
                    </a:lnTo>
                    <a:lnTo>
                      <a:pt x="690" y="448"/>
                    </a:lnTo>
                    <a:lnTo>
                      <a:pt x="687" y="450"/>
                    </a:lnTo>
                    <a:lnTo>
                      <a:pt x="685" y="452"/>
                    </a:lnTo>
                    <a:lnTo>
                      <a:pt x="683" y="455"/>
                    </a:lnTo>
                    <a:lnTo>
                      <a:pt x="681" y="459"/>
                    </a:lnTo>
                    <a:lnTo>
                      <a:pt x="679" y="464"/>
                    </a:lnTo>
                    <a:lnTo>
                      <a:pt x="677" y="469"/>
                    </a:lnTo>
                    <a:lnTo>
                      <a:pt x="677" y="665"/>
                    </a:lnTo>
                    <a:lnTo>
                      <a:pt x="405" y="665"/>
                    </a:lnTo>
                    <a:close/>
                  </a:path>
                </a:pathLst>
              </a:custGeom>
              <a:solidFill>
                <a:srgbClr val="EBFAF0"/>
              </a:solid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3" name="Google Shape;283;p26"/>
              <p:cNvSpPr/>
              <p:nvPr/>
            </p:nvSpPr>
            <p:spPr>
              <a:xfrm>
                <a:off x="2606041" y="776818"/>
                <a:ext cx="2156097" cy="1662097"/>
              </a:xfrm>
              <a:custGeom>
                <a:avLst/>
                <a:gdLst/>
                <a:ahLst/>
                <a:cxnLst/>
                <a:rect l="l" t="t" r="r" b="b"/>
                <a:pathLst>
                  <a:path w="677" h="522" extrusionOk="0">
                    <a:moveTo>
                      <a:pt x="677" y="0"/>
                    </a:moveTo>
                    <a:lnTo>
                      <a:pt x="677" y="193"/>
                    </a:lnTo>
                    <a:lnTo>
                      <a:pt x="675" y="196"/>
                    </a:lnTo>
                    <a:lnTo>
                      <a:pt x="674" y="200"/>
                    </a:lnTo>
                    <a:lnTo>
                      <a:pt x="671" y="205"/>
                    </a:lnTo>
                    <a:lnTo>
                      <a:pt x="669" y="207"/>
                    </a:lnTo>
                    <a:lnTo>
                      <a:pt x="668" y="209"/>
                    </a:lnTo>
                    <a:lnTo>
                      <a:pt x="665" y="212"/>
                    </a:lnTo>
                    <a:lnTo>
                      <a:pt x="661" y="213"/>
                    </a:lnTo>
                    <a:lnTo>
                      <a:pt x="657" y="214"/>
                    </a:lnTo>
                    <a:lnTo>
                      <a:pt x="654" y="213"/>
                    </a:lnTo>
                    <a:lnTo>
                      <a:pt x="650" y="212"/>
                    </a:lnTo>
                    <a:lnTo>
                      <a:pt x="646" y="210"/>
                    </a:lnTo>
                    <a:lnTo>
                      <a:pt x="642" y="208"/>
                    </a:lnTo>
                    <a:lnTo>
                      <a:pt x="634" y="202"/>
                    </a:lnTo>
                    <a:lnTo>
                      <a:pt x="627" y="197"/>
                    </a:lnTo>
                    <a:lnTo>
                      <a:pt x="620" y="192"/>
                    </a:lnTo>
                    <a:lnTo>
                      <a:pt x="615" y="189"/>
                    </a:lnTo>
                    <a:lnTo>
                      <a:pt x="610" y="187"/>
                    </a:lnTo>
                    <a:lnTo>
                      <a:pt x="606" y="185"/>
                    </a:lnTo>
                    <a:lnTo>
                      <a:pt x="601" y="184"/>
                    </a:lnTo>
                    <a:lnTo>
                      <a:pt x="597" y="183"/>
                    </a:lnTo>
                    <a:lnTo>
                      <a:pt x="593" y="182"/>
                    </a:lnTo>
                    <a:lnTo>
                      <a:pt x="589" y="182"/>
                    </a:lnTo>
                    <a:lnTo>
                      <a:pt x="586" y="183"/>
                    </a:lnTo>
                    <a:lnTo>
                      <a:pt x="582" y="183"/>
                    </a:lnTo>
                    <a:lnTo>
                      <a:pt x="578" y="184"/>
                    </a:lnTo>
                    <a:lnTo>
                      <a:pt x="574" y="186"/>
                    </a:lnTo>
                    <a:lnTo>
                      <a:pt x="569" y="188"/>
                    </a:lnTo>
                    <a:lnTo>
                      <a:pt x="566" y="190"/>
                    </a:lnTo>
                    <a:lnTo>
                      <a:pt x="562" y="192"/>
                    </a:lnTo>
                    <a:lnTo>
                      <a:pt x="559" y="195"/>
                    </a:lnTo>
                    <a:lnTo>
                      <a:pt x="556" y="198"/>
                    </a:lnTo>
                    <a:lnTo>
                      <a:pt x="551" y="205"/>
                    </a:lnTo>
                    <a:lnTo>
                      <a:pt x="546" y="213"/>
                    </a:lnTo>
                    <a:lnTo>
                      <a:pt x="542" y="222"/>
                    </a:lnTo>
                    <a:lnTo>
                      <a:pt x="539" y="231"/>
                    </a:lnTo>
                    <a:lnTo>
                      <a:pt x="538" y="236"/>
                    </a:lnTo>
                    <a:lnTo>
                      <a:pt x="537" y="241"/>
                    </a:lnTo>
                    <a:lnTo>
                      <a:pt x="535" y="253"/>
                    </a:lnTo>
                    <a:lnTo>
                      <a:pt x="535" y="263"/>
                    </a:lnTo>
                    <a:lnTo>
                      <a:pt x="535" y="273"/>
                    </a:lnTo>
                    <a:lnTo>
                      <a:pt x="536" y="279"/>
                    </a:lnTo>
                    <a:lnTo>
                      <a:pt x="537" y="284"/>
                    </a:lnTo>
                    <a:lnTo>
                      <a:pt x="539" y="294"/>
                    </a:lnTo>
                    <a:lnTo>
                      <a:pt x="543" y="303"/>
                    </a:lnTo>
                    <a:lnTo>
                      <a:pt x="545" y="308"/>
                    </a:lnTo>
                    <a:lnTo>
                      <a:pt x="548" y="312"/>
                    </a:lnTo>
                    <a:lnTo>
                      <a:pt x="552" y="319"/>
                    </a:lnTo>
                    <a:lnTo>
                      <a:pt x="557" y="325"/>
                    </a:lnTo>
                    <a:lnTo>
                      <a:pt x="562" y="330"/>
                    </a:lnTo>
                    <a:lnTo>
                      <a:pt x="568" y="334"/>
                    </a:lnTo>
                    <a:lnTo>
                      <a:pt x="573" y="337"/>
                    </a:lnTo>
                    <a:lnTo>
                      <a:pt x="577" y="338"/>
                    </a:lnTo>
                    <a:lnTo>
                      <a:pt x="582" y="340"/>
                    </a:lnTo>
                    <a:lnTo>
                      <a:pt x="586" y="340"/>
                    </a:lnTo>
                    <a:lnTo>
                      <a:pt x="590" y="340"/>
                    </a:lnTo>
                    <a:lnTo>
                      <a:pt x="595" y="340"/>
                    </a:lnTo>
                    <a:lnTo>
                      <a:pt x="599" y="339"/>
                    </a:lnTo>
                    <a:lnTo>
                      <a:pt x="603" y="337"/>
                    </a:lnTo>
                    <a:lnTo>
                      <a:pt x="607" y="336"/>
                    </a:lnTo>
                    <a:lnTo>
                      <a:pt x="611" y="334"/>
                    </a:lnTo>
                    <a:lnTo>
                      <a:pt x="619" y="329"/>
                    </a:lnTo>
                    <a:lnTo>
                      <a:pt x="633" y="318"/>
                    </a:lnTo>
                    <a:lnTo>
                      <a:pt x="647" y="309"/>
                    </a:lnTo>
                    <a:lnTo>
                      <a:pt x="650" y="308"/>
                    </a:lnTo>
                    <a:lnTo>
                      <a:pt x="653" y="307"/>
                    </a:lnTo>
                    <a:lnTo>
                      <a:pt x="656" y="306"/>
                    </a:lnTo>
                    <a:lnTo>
                      <a:pt x="658" y="306"/>
                    </a:lnTo>
                    <a:lnTo>
                      <a:pt x="661" y="306"/>
                    </a:lnTo>
                    <a:lnTo>
                      <a:pt x="664" y="307"/>
                    </a:lnTo>
                    <a:lnTo>
                      <a:pt x="666" y="308"/>
                    </a:lnTo>
                    <a:lnTo>
                      <a:pt x="668" y="310"/>
                    </a:lnTo>
                    <a:lnTo>
                      <a:pt x="671" y="313"/>
                    </a:lnTo>
                    <a:lnTo>
                      <a:pt x="673" y="317"/>
                    </a:lnTo>
                    <a:lnTo>
                      <a:pt x="677" y="328"/>
                    </a:lnTo>
                    <a:lnTo>
                      <a:pt x="677" y="522"/>
                    </a:lnTo>
                    <a:lnTo>
                      <a:pt x="405" y="522"/>
                    </a:lnTo>
                    <a:lnTo>
                      <a:pt x="398" y="519"/>
                    </a:lnTo>
                    <a:lnTo>
                      <a:pt x="392" y="516"/>
                    </a:lnTo>
                    <a:lnTo>
                      <a:pt x="388" y="513"/>
                    </a:lnTo>
                    <a:lnTo>
                      <a:pt x="386" y="511"/>
                    </a:lnTo>
                    <a:lnTo>
                      <a:pt x="385" y="510"/>
                    </a:lnTo>
                    <a:lnTo>
                      <a:pt x="383" y="506"/>
                    </a:lnTo>
                    <a:lnTo>
                      <a:pt x="383" y="502"/>
                    </a:lnTo>
                    <a:lnTo>
                      <a:pt x="383" y="499"/>
                    </a:lnTo>
                    <a:lnTo>
                      <a:pt x="385" y="495"/>
                    </a:lnTo>
                    <a:lnTo>
                      <a:pt x="390" y="486"/>
                    </a:lnTo>
                    <a:lnTo>
                      <a:pt x="396" y="477"/>
                    </a:lnTo>
                    <a:lnTo>
                      <a:pt x="406" y="463"/>
                    </a:lnTo>
                    <a:lnTo>
                      <a:pt x="411" y="456"/>
                    </a:lnTo>
                    <a:lnTo>
                      <a:pt x="414" y="448"/>
                    </a:lnTo>
                    <a:lnTo>
                      <a:pt x="416" y="441"/>
                    </a:lnTo>
                    <a:lnTo>
                      <a:pt x="417" y="438"/>
                    </a:lnTo>
                    <a:lnTo>
                      <a:pt x="417" y="435"/>
                    </a:lnTo>
                    <a:lnTo>
                      <a:pt x="417" y="429"/>
                    </a:lnTo>
                    <a:lnTo>
                      <a:pt x="416" y="422"/>
                    </a:lnTo>
                    <a:lnTo>
                      <a:pt x="415" y="420"/>
                    </a:lnTo>
                    <a:lnTo>
                      <a:pt x="414" y="418"/>
                    </a:lnTo>
                    <a:lnTo>
                      <a:pt x="412" y="414"/>
                    </a:lnTo>
                    <a:lnTo>
                      <a:pt x="410" y="410"/>
                    </a:lnTo>
                    <a:lnTo>
                      <a:pt x="407" y="406"/>
                    </a:lnTo>
                    <a:lnTo>
                      <a:pt x="404" y="402"/>
                    </a:lnTo>
                    <a:lnTo>
                      <a:pt x="400" y="399"/>
                    </a:lnTo>
                    <a:lnTo>
                      <a:pt x="392" y="393"/>
                    </a:lnTo>
                    <a:lnTo>
                      <a:pt x="387" y="391"/>
                    </a:lnTo>
                    <a:lnTo>
                      <a:pt x="382" y="388"/>
                    </a:lnTo>
                    <a:lnTo>
                      <a:pt x="377" y="386"/>
                    </a:lnTo>
                    <a:lnTo>
                      <a:pt x="372" y="385"/>
                    </a:lnTo>
                    <a:lnTo>
                      <a:pt x="361" y="382"/>
                    </a:lnTo>
                    <a:lnTo>
                      <a:pt x="355" y="381"/>
                    </a:lnTo>
                    <a:lnTo>
                      <a:pt x="349" y="380"/>
                    </a:lnTo>
                    <a:lnTo>
                      <a:pt x="337" y="380"/>
                    </a:lnTo>
                    <a:lnTo>
                      <a:pt x="325" y="381"/>
                    </a:lnTo>
                    <a:lnTo>
                      <a:pt x="313" y="383"/>
                    </a:lnTo>
                    <a:lnTo>
                      <a:pt x="301" y="386"/>
                    </a:lnTo>
                    <a:lnTo>
                      <a:pt x="296" y="388"/>
                    </a:lnTo>
                    <a:lnTo>
                      <a:pt x="291" y="391"/>
                    </a:lnTo>
                    <a:lnTo>
                      <a:pt x="286" y="394"/>
                    </a:lnTo>
                    <a:lnTo>
                      <a:pt x="281" y="397"/>
                    </a:lnTo>
                    <a:lnTo>
                      <a:pt x="277" y="400"/>
                    </a:lnTo>
                    <a:lnTo>
                      <a:pt x="273" y="404"/>
                    </a:lnTo>
                    <a:lnTo>
                      <a:pt x="269" y="409"/>
                    </a:lnTo>
                    <a:lnTo>
                      <a:pt x="266" y="413"/>
                    </a:lnTo>
                    <a:lnTo>
                      <a:pt x="263" y="418"/>
                    </a:lnTo>
                    <a:lnTo>
                      <a:pt x="261" y="423"/>
                    </a:lnTo>
                    <a:lnTo>
                      <a:pt x="260" y="427"/>
                    </a:lnTo>
                    <a:lnTo>
                      <a:pt x="259" y="432"/>
                    </a:lnTo>
                    <a:lnTo>
                      <a:pt x="259" y="436"/>
                    </a:lnTo>
                    <a:lnTo>
                      <a:pt x="260" y="440"/>
                    </a:lnTo>
                    <a:lnTo>
                      <a:pt x="260" y="445"/>
                    </a:lnTo>
                    <a:lnTo>
                      <a:pt x="262" y="450"/>
                    </a:lnTo>
                    <a:lnTo>
                      <a:pt x="265" y="457"/>
                    </a:lnTo>
                    <a:lnTo>
                      <a:pt x="269" y="465"/>
                    </a:lnTo>
                    <a:lnTo>
                      <a:pt x="274" y="472"/>
                    </a:lnTo>
                    <a:lnTo>
                      <a:pt x="279" y="479"/>
                    </a:lnTo>
                    <a:lnTo>
                      <a:pt x="284" y="486"/>
                    </a:lnTo>
                    <a:lnTo>
                      <a:pt x="288" y="492"/>
                    </a:lnTo>
                    <a:lnTo>
                      <a:pt x="290" y="498"/>
                    </a:lnTo>
                    <a:lnTo>
                      <a:pt x="291" y="501"/>
                    </a:lnTo>
                    <a:lnTo>
                      <a:pt x="291" y="503"/>
                    </a:lnTo>
                    <a:lnTo>
                      <a:pt x="291" y="506"/>
                    </a:lnTo>
                    <a:lnTo>
                      <a:pt x="290" y="508"/>
                    </a:lnTo>
                    <a:lnTo>
                      <a:pt x="289" y="511"/>
                    </a:lnTo>
                    <a:lnTo>
                      <a:pt x="286" y="513"/>
                    </a:lnTo>
                    <a:lnTo>
                      <a:pt x="284" y="515"/>
                    </a:lnTo>
                    <a:lnTo>
                      <a:pt x="280" y="517"/>
                    </a:lnTo>
                    <a:lnTo>
                      <a:pt x="276" y="520"/>
                    </a:lnTo>
                    <a:lnTo>
                      <a:pt x="270" y="521"/>
                    </a:lnTo>
                    <a:lnTo>
                      <a:pt x="0" y="522"/>
                    </a:lnTo>
                    <a:lnTo>
                      <a:pt x="0" y="0"/>
                    </a:lnTo>
                    <a:lnTo>
                      <a:pt x="677" y="0"/>
                    </a:lnTo>
                    <a:close/>
                  </a:path>
                </a:pathLst>
              </a:custGeom>
              <a:solidFill>
                <a:srgbClr val="FEEEEE"/>
              </a:solid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84" name="Google Shape;284;p26"/>
            <p:cNvSpPr txBox="1"/>
            <p:nvPr/>
          </p:nvSpPr>
          <p:spPr>
            <a:xfrm>
              <a:off x="5028427" y="3009420"/>
              <a:ext cx="1805134" cy="763515"/>
            </a:xfrm>
            <a:prstGeom prst="rect">
              <a:avLst/>
            </a:prstGeom>
            <a:noFill/>
            <a:ln>
              <a:noFill/>
            </a:ln>
          </p:spPr>
          <p:txBody>
            <a:bodyPr spcFirstLastPara="1" wrap="square" lIns="91425" tIns="45700" rIns="91425" bIns="45700" anchor="ctr" anchorCtr="0">
              <a:spAutoFit/>
            </a:bodyPr>
            <a:lstStyle/>
            <a:p>
              <a:pPr marL="0" marR="0" lvl="0" indent="0" algn="ctr" rtl="0">
                <a:lnSpc>
                  <a:spcPct val="130000"/>
                </a:lnSpc>
                <a:spcBef>
                  <a:spcPts val="0"/>
                </a:spcBef>
                <a:spcAft>
                  <a:spcPts val="0"/>
                </a:spcAft>
                <a:buClr>
                  <a:schemeClr val="lt1"/>
                </a:buClr>
                <a:buSzPts val="3200"/>
                <a:buFont typeface="DFKai-SB"/>
                <a:buNone/>
              </a:pPr>
              <a:r>
                <a:rPr lang="en-us" sz="2000" b="0" i="0" u="none" baseline="0" dirty="0">
                  <a:solidFill>
                    <a:schemeClr val="lt1"/>
                  </a:solidFill>
                  <a:latin typeface="Times New Roman" panose="02020603050405020304" pitchFamily="18" charset="0"/>
                  <a:ea typeface="DFKai-SB"/>
                  <a:cs typeface="Times New Roman" panose="02020603050405020304" pitchFamily="18" charset="0"/>
                  <a:sym typeface="DFKai-SB"/>
                </a:rPr>
                <a:t>Benefits of exercise</a:t>
              </a:r>
              <a:endParaRPr sz="2000" dirty="0">
                <a:solidFill>
                  <a:schemeClr val="lt1"/>
                </a:solidFill>
                <a:latin typeface="Times New Roman" panose="02020603050405020304" pitchFamily="18" charset="0"/>
                <a:ea typeface="DFKai-SB"/>
                <a:cs typeface="Times New Roman" panose="02020603050405020304" pitchFamily="18" charset="0"/>
                <a:sym typeface="DFKai-SB"/>
              </a:endParaRPr>
            </a:p>
          </p:txBody>
        </p:sp>
        <p:sp>
          <p:nvSpPr>
            <p:cNvPr id="285" name="Google Shape;285;p26"/>
            <p:cNvSpPr txBox="1"/>
            <p:nvPr/>
          </p:nvSpPr>
          <p:spPr>
            <a:xfrm>
              <a:off x="2326730" y="749543"/>
              <a:ext cx="2023328" cy="16702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DFKai-SB"/>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Strengthening your body immunity, reducing the chance of getting sick and enhancing work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efficiency</a:t>
              </a:r>
              <a:endParaRPr sz="1600" strike="sngStrike" dirty="0">
                <a:solidFill>
                  <a:schemeClr val="accent1"/>
                </a:solidFill>
                <a:latin typeface="Times New Roman" panose="02020603050405020304" pitchFamily="18" charset="0"/>
                <a:ea typeface="DFKai-SB"/>
                <a:cs typeface="Times New Roman" panose="02020603050405020304" pitchFamily="18" charset="0"/>
                <a:sym typeface="DFKai-SB"/>
              </a:endParaRPr>
            </a:p>
          </p:txBody>
        </p:sp>
        <p:sp>
          <p:nvSpPr>
            <p:cNvPr id="286" name="Google Shape;286;p26"/>
            <p:cNvSpPr txBox="1"/>
            <p:nvPr/>
          </p:nvSpPr>
          <p:spPr>
            <a:xfrm>
              <a:off x="4810691" y="973121"/>
              <a:ext cx="2025115" cy="1135760"/>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Clr>
                  <a:schemeClr val="dk1"/>
                </a:buClr>
                <a:buSzPts val="2000"/>
                <a:buFont typeface="DFKai-SB"/>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Burning calories to help you maintain a healthy body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weight</a:t>
              </a:r>
              <a:endParaRPr sz="1600" strike="sngStrike" dirty="0">
                <a:solidFill>
                  <a:schemeClr val="accent1"/>
                </a:solidFill>
                <a:latin typeface="Times New Roman" panose="02020603050405020304" pitchFamily="18" charset="0"/>
                <a:ea typeface="DFKai-SB"/>
                <a:cs typeface="Times New Roman" panose="02020603050405020304" pitchFamily="18" charset="0"/>
                <a:sym typeface="DFKai-SB"/>
              </a:endParaRPr>
            </a:p>
          </p:txBody>
        </p:sp>
        <p:sp>
          <p:nvSpPr>
            <p:cNvPr id="287" name="Google Shape;287;p26"/>
            <p:cNvSpPr txBox="1"/>
            <p:nvPr/>
          </p:nvSpPr>
          <p:spPr>
            <a:xfrm>
              <a:off x="7306686" y="934398"/>
              <a:ext cx="2256743" cy="1135760"/>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Clr>
                  <a:schemeClr val="dk1"/>
                </a:buClr>
                <a:buSzPts val="2000"/>
                <a:buFont typeface="DFKai-SB"/>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Improving your cardiopulmonary functions and blood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circulation</a:t>
              </a:r>
              <a:endParaRPr sz="1600" strike="sngStrike" dirty="0">
                <a:solidFill>
                  <a:schemeClr val="accent1"/>
                </a:solidFill>
                <a:latin typeface="Times New Roman" panose="02020603050405020304" pitchFamily="18" charset="0"/>
                <a:ea typeface="DFKai-SB"/>
                <a:cs typeface="Times New Roman" panose="02020603050405020304" pitchFamily="18" charset="0"/>
                <a:sym typeface="DFKai-SB"/>
              </a:endParaRPr>
            </a:p>
          </p:txBody>
        </p:sp>
        <p:sp>
          <p:nvSpPr>
            <p:cNvPr id="288" name="Google Shape;288;p26"/>
            <p:cNvSpPr txBox="1"/>
            <p:nvPr/>
          </p:nvSpPr>
          <p:spPr>
            <a:xfrm>
              <a:off x="2332745" y="2866249"/>
              <a:ext cx="2023328" cy="90668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DFKai-SB"/>
                <a:buNone/>
              </a:pPr>
              <a:r>
                <a:rPr lang="en-us" sz="1600" b="0" i="0" u="none" baseline="0" dirty="0">
                  <a:solidFill>
                    <a:schemeClr val="dk1"/>
                  </a:solidFill>
                  <a:latin typeface="Times New Roman" panose="02020603050405020304" pitchFamily="18" charset="0"/>
                  <a:ea typeface="Yu Gothic UI Semibold" panose="020B0700000000000000" pitchFamily="34" charset="-128"/>
                  <a:cs typeface="Times New Roman" panose="02020603050405020304" pitchFamily="18" charset="0"/>
                  <a:sym typeface="DFKai-SB"/>
                </a:rPr>
                <a:t>Strengthening your muscles and reducing the risk of </a:t>
              </a:r>
              <a:r>
                <a:rPr lang="en-us" sz="1600" b="0" i="0" u="none" baseline="0" dirty="0" smtClean="0">
                  <a:solidFill>
                    <a:schemeClr val="dk1"/>
                  </a:solidFill>
                  <a:latin typeface="Times New Roman" panose="02020603050405020304" pitchFamily="18" charset="0"/>
                  <a:ea typeface="Yu Gothic UI Semibold" panose="020B0700000000000000" pitchFamily="34" charset="-128"/>
                  <a:cs typeface="Times New Roman" panose="02020603050405020304" pitchFamily="18" charset="0"/>
                  <a:sym typeface="DFKai-SB"/>
                </a:rPr>
                <a:t>osteoporosis</a:t>
              </a:r>
              <a:endParaRPr sz="1600" strike="sngStrike" dirty="0">
                <a:solidFill>
                  <a:schemeClr val="accent1"/>
                </a:solidFill>
                <a:latin typeface="Times New Roman" panose="02020603050405020304" pitchFamily="18" charset="0"/>
                <a:ea typeface="Yu Gothic UI Semibold" panose="020B0700000000000000" pitchFamily="34" charset="-128"/>
                <a:cs typeface="Times New Roman" panose="02020603050405020304" pitchFamily="18" charset="0"/>
                <a:sym typeface="DFKai-SB"/>
              </a:endParaRPr>
            </a:p>
          </p:txBody>
        </p:sp>
        <p:sp>
          <p:nvSpPr>
            <p:cNvPr id="289" name="Google Shape;289;p26"/>
            <p:cNvSpPr txBox="1"/>
            <p:nvPr/>
          </p:nvSpPr>
          <p:spPr>
            <a:xfrm>
              <a:off x="7306686" y="2754863"/>
              <a:ext cx="2256743" cy="128847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DFKai-SB"/>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Enhancing the mobility and flexibility of joints to lower the risk of injuries and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falls</a:t>
              </a:r>
              <a:endParaRPr sz="1600" strike="sngStrike" dirty="0">
                <a:solidFill>
                  <a:schemeClr val="accent1"/>
                </a:solidFill>
                <a:latin typeface="Times New Roman" panose="02020603050405020304" pitchFamily="18" charset="0"/>
                <a:ea typeface="DFKai-SB"/>
                <a:cs typeface="Times New Roman" panose="02020603050405020304" pitchFamily="18" charset="0"/>
                <a:sym typeface="DFKai-SB"/>
              </a:endParaRPr>
            </a:p>
          </p:txBody>
        </p:sp>
        <p:sp>
          <p:nvSpPr>
            <p:cNvPr id="290" name="Google Shape;290;p26"/>
            <p:cNvSpPr txBox="1"/>
            <p:nvPr/>
          </p:nvSpPr>
          <p:spPr>
            <a:xfrm>
              <a:off x="2295450" y="4503299"/>
              <a:ext cx="2256743" cy="16702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DFKai-SB"/>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Reducing the risk of developing cardiovascular disease, hypertension, stroke and diabetes mellitus, and preventing some types of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cancer</a:t>
              </a:r>
              <a:endParaRPr sz="1600" strike="sngStrike" dirty="0">
                <a:solidFill>
                  <a:schemeClr val="accent1"/>
                </a:solidFill>
                <a:latin typeface="Times New Roman" panose="02020603050405020304" pitchFamily="18" charset="0"/>
                <a:ea typeface="DFKai-SB"/>
                <a:cs typeface="Times New Roman" panose="02020603050405020304" pitchFamily="18" charset="0"/>
                <a:sym typeface="DFKai-SB"/>
              </a:endParaRPr>
            </a:p>
          </p:txBody>
        </p:sp>
        <p:sp>
          <p:nvSpPr>
            <p:cNvPr id="291" name="Google Shape;291;p26"/>
            <p:cNvSpPr txBox="1"/>
            <p:nvPr/>
          </p:nvSpPr>
          <p:spPr>
            <a:xfrm>
              <a:off x="4945227" y="4565527"/>
              <a:ext cx="2025115" cy="128847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DFKai-SB"/>
                <a:buNone/>
              </a:pPr>
              <a:r>
                <a:rPr lang="en-us" sz="1600" b="0" i="0" u="none" baseline="0" dirty="0">
                  <a:solidFill>
                    <a:schemeClr val="dk1"/>
                  </a:solidFill>
                  <a:latin typeface="Times New Roman" panose="02020603050405020304" pitchFamily="18" charset="0"/>
                  <a:ea typeface="Yu Gothic UI Semibold" panose="020B0700000000000000" pitchFamily="34" charset="-128"/>
                  <a:cs typeface="Times New Roman" panose="02020603050405020304" pitchFamily="18" charset="0"/>
                  <a:sym typeface="DFKai-SB"/>
                </a:rPr>
                <a:t>Relieving stress, boosting confidence and improving mental </a:t>
              </a:r>
              <a:r>
                <a:rPr lang="en-us" sz="1600" b="0" i="0" u="none" baseline="0" dirty="0" smtClean="0">
                  <a:solidFill>
                    <a:schemeClr val="dk1"/>
                  </a:solidFill>
                  <a:latin typeface="Times New Roman" panose="02020603050405020304" pitchFamily="18" charset="0"/>
                  <a:ea typeface="Yu Gothic UI Semibold" panose="020B0700000000000000" pitchFamily="34" charset="-128"/>
                  <a:cs typeface="Times New Roman" panose="02020603050405020304" pitchFamily="18" charset="0"/>
                  <a:sym typeface="DFKai-SB"/>
                </a:rPr>
                <a:t>health</a:t>
              </a:r>
              <a:endParaRPr sz="1600" strike="sngStrike" dirty="0">
                <a:solidFill>
                  <a:schemeClr val="accent1"/>
                </a:solidFill>
                <a:latin typeface="Times New Roman" panose="02020603050405020304" pitchFamily="18" charset="0"/>
                <a:ea typeface="Yu Gothic UI Semibold" panose="020B0700000000000000" pitchFamily="34" charset="-128"/>
                <a:cs typeface="Times New Roman" panose="02020603050405020304" pitchFamily="18" charset="0"/>
                <a:sym typeface="DFKai-SB"/>
              </a:endParaRPr>
            </a:p>
          </p:txBody>
        </p:sp>
        <p:sp>
          <p:nvSpPr>
            <p:cNvPr id="292" name="Google Shape;292;p26"/>
            <p:cNvSpPr txBox="1"/>
            <p:nvPr/>
          </p:nvSpPr>
          <p:spPr>
            <a:xfrm>
              <a:off x="7699327" y="4471524"/>
              <a:ext cx="1864102" cy="1632085"/>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Clr>
                  <a:schemeClr val="dk1"/>
                </a:buClr>
                <a:buSzPts val="2000"/>
                <a:buFont typeface="DFKai-SB"/>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Helping you broaden your social circle by participating more in group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exercises</a:t>
              </a:r>
              <a:endParaRPr sz="1600" strike="sngStrike" dirty="0">
                <a:solidFill>
                  <a:schemeClr val="accent1"/>
                </a:solidFill>
                <a:latin typeface="Times New Roman" panose="02020603050405020304" pitchFamily="18" charset="0"/>
                <a:ea typeface="DFKai-SB"/>
                <a:cs typeface="Times New Roman" panose="02020603050405020304" pitchFamily="18" charset="0"/>
                <a:sym typeface="DFKai-SB"/>
              </a:endParaRPr>
            </a:p>
          </p:txBody>
        </p:sp>
      </p:grpSp>
      <p:sp>
        <p:nvSpPr>
          <p:cNvPr id="293" name="Google Shape;293;p26"/>
          <p:cNvSpPr txBox="1"/>
          <p:nvPr/>
        </p:nvSpPr>
        <p:spPr>
          <a:xfrm>
            <a:off x="4588625" y="827521"/>
            <a:ext cx="3733372" cy="5159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Regular physical activities</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295" name="Google Shape;295;p26"/>
          <p:cNvSpPr/>
          <p:nvPr/>
        </p:nvSpPr>
        <p:spPr>
          <a:xfrm>
            <a:off x="3980157" y="888826"/>
            <a:ext cx="608468" cy="4402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DFKai-SB"/>
              <a:ea typeface="DFKai-SB"/>
              <a:cs typeface="DFKai-SB"/>
              <a:sym typeface="DFKai-SB"/>
            </a:endParaRPr>
          </a:p>
        </p:txBody>
      </p:sp>
      <p:sp>
        <p:nvSpPr>
          <p:cNvPr id="27" name="Google Shape;197;p21"/>
          <p:cNvSpPr/>
          <p:nvPr/>
        </p:nvSpPr>
        <p:spPr>
          <a:xfrm>
            <a:off x="2192754" y="146854"/>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p:nvPr/>
        </p:nvSpPr>
        <p:spPr>
          <a:xfrm>
            <a:off x="2604356" y="846383"/>
            <a:ext cx="737719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The Education Bureau</a:t>
            </a:r>
            <a:r>
              <a:rPr lang="en-us" sz="2000" b="0" i="0" u="none" dirty="0">
                <a:solidFill>
                  <a:schemeClr val="dk1"/>
                </a:solidFill>
                <a:latin typeface="Times New Roman" panose="02020603050405020304" pitchFamily="18" charset="0"/>
                <a:ea typeface="DFKai-SB"/>
                <a:cs typeface="Times New Roman" panose="02020603050405020304" pitchFamily="18" charset="0"/>
                <a:sym typeface="DFKai-SB"/>
              </a:rPr>
              <a:t>’s</a:t>
            </a: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 “Active Students, Active People” Campaign</a:t>
            </a: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301" name="Google Shape;301;p27"/>
          <p:cNvSpPr/>
          <p:nvPr/>
        </p:nvSpPr>
        <p:spPr>
          <a:xfrm>
            <a:off x="701723" y="6318468"/>
            <a:ext cx="500239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The Education Bureau</a:t>
            </a:r>
            <a:r>
              <a:rPr lang="en-us" sz="1200" b="0" i="0" u="none" strike="sngStrike" baseline="0" dirty="0">
                <a:solidFill>
                  <a:schemeClr val="tx1">
                    <a:lumMod val="85000"/>
                    <a:lumOff val="15000"/>
                  </a:schemeClr>
                </a:solidFill>
                <a:latin typeface="Times New Roman"/>
                <a:ea typeface="Times New Roman"/>
                <a:cs typeface="Times New Roman"/>
                <a:sym typeface="Times New Roman"/>
              </a:rPr>
              <a:t>’s</a:t>
            </a:r>
            <a:r>
              <a:rPr lang="en-us" sz="1200" b="0" i="0" u="none" baseline="0" dirty="0">
                <a:solidFill>
                  <a:schemeClr val="tx1">
                    <a:lumMod val="85000"/>
                    <a:lumOff val="15000"/>
                  </a:schemeClr>
                </a:solidFill>
                <a:latin typeface="Times New Roman"/>
                <a:ea typeface="Times New Roman"/>
                <a:cs typeface="Times New Roman"/>
                <a:sym typeface="Times New Roman"/>
              </a:rPr>
              <a:t> “Active Students, Active People” Campaign</a:t>
            </a:r>
            <a:endParaRPr sz="1200" dirty="0">
              <a:solidFill>
                <a:schemeClr val="tx1">
                  <a:lumMod val="85000"/>
                  <a:lumOff val="15000"/>
                </a:schemeClr>
              </a:solidFill>
              <a:latin typeface="Times New Roman"/>
              <a:ea typeface="Times New Roman"/>
              <a:cs typeface="Times New Roman"/>
              <a:sym typeface="Times New Roman"/>
            </a:endParaRPr>
          </a:p>
          <a:p>
            <a:pPr lvl="0"/>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www.edb.gov.hk/en/curriculum-development/kla/pe/asap/index.html)</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302" name="Google Shape;302;p27"/>
          <p:cNvSpPr/>
          <p:nvPr/>
        </p:nvSpPr>
        <p:spPr>
          <a:xfrm>
            <a:off x="2703873" y="5779224"/>
            <a:ext cx="6911929"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learn </a:t>
            </a:r>
            <a:r>
              <a:rPr lang="en-us" sz="1800" b="1" i="0" u="none" baseline="0" dirty="0" smtClean="0">
                <a:solidFill>
                  <a:srgbClr val="FF0000"/>
                </a:solidFill>
                <a:latin typeface="Times New Roman" panose="02020603050405020304" pitchFamily="18" charset="0"/>
                <a:ea typeface="DFKai-SB"/>
                <a:cs typeface="Times New Roman" panose="02020603050405020304" pitchFamily="18" charset="0"/>
                <a:sym typeface="DFKai-SB"/>
              </a:rPr>
              <a:t>mor</a:t>
            </a:r>
            <a:r>
              <a:rPr lang="en-us" sz="1800" b="1" i="0" u="none" baseline="0" dirty="0" smtClean="0">
                <a:solidFill>
                  <a:srgbClr val="FF0000"/>
                </a:solidFill>
                <a:latin typeface="DFKai-SB"/>
                <a:ea typeface="DFKai-SB"/>
                <a:cs typeface="DFKai-SB"/>
                <a:sym typeface="DFKai-SB"/>
              </a:rPr>
              <a:t>e</a:t>
            </a:r>
            <a:endParaRPr sz="1800" b="1" dirty="0">
              <a:solidFill>
                <a:srgbClr val="FF0000"/>
              </a:solidFill>
              <a:latin typeface="DFKai-SB"/>
              <a:ea typeface="DFKai-SB"/>
              <a:cs typeface="DFKai-SB"/>
              <a:sym typeface="DFKai-SB"/>
            </a:endParaRPr>
          </a:p>
        </p:txBody>
      </p:sp>
      <p:pic>
        <p:nvPicPr>
          <p:cNvPr id="303" name="Google Shape;303;p27">
            <a:hlinkClick r:id="rId3"/>
          </p:cNvPr>
          <p:cNvPicPr preferRelativeResize="0"/>
          <p:nvPr/>
        </p:nvPicPr>
        <p:blipFill rotWithShape="1">
          <a:blip r:embed="rId4">
            <a:alphaModFix/>
          </a:blip>
          <a:srcRect/>
          <a:stretch/>
        </p:blipFill>
        <p:spPr>
          <a:xfrm>
            <a:off x="2703873" y="3589306"/>
            <a:ext cx="6911929" cy="2189918"/>
          </a:xfrm>
          <a:prstGeom prst="rect">
            <a:avLst/>
          </a:prstGeom>
          <a:noFill/>
          <a:ln>
            <a:noFill/>
          </a:ln>
        </p:spPr>
      </p:pic>
      <p:sp>
        <p:nvSpPr>
          <p:cNvPr id="304" name="Google Shape;304;p27"/>
          <p:cNvSpPr/>
          <p:nvPr/>
        </p:nvSpPr>
        <p:spPr>
          <a:xfrm>
            <a:off x="399078" y="1291406"/>
            <a:ext cx="11314929" cy="2077306"/>
          </a:xfrm>
          <a:prstGeom prst="rect">
            <a:avLst/>
          </a:prstGeom>
          <a:solidFill>
            <a:srgbClr val="E1EFD8"/>
          </a:solid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2000" b="0" i="0" u="none" baseline="0" dirty="0">
                <a:solidFill>
                  <a:schemeClr val="dk1"/>
                </a:solidFill>
                <a:latin typeface="Times New Roman"/>
                <a:ea typeface="Times New Roman"/>
                <a:cs typeface="Times New Roman"/>
                <a:sym typeface="Times New Roman"/>
              </a:rPr>
              <a:t>To further engage students in developing an active and healthy lifestyle, the Education Bureau has launched the “Active Students, Active People” Campaign in the 2021/22 school year to rally the concerted efforts of schools, parents as well as other stakeholders to promote an optimised sports atmosphere in schools and in society, and encourage students to engage in regular exercise as soon as possible for the sake of maintaining good health, adopting an active and healthy lifestyle, and unleashing vitality with positive attitudes.</a:t>
            </a:r>
            <a:endParaRPr sz="2000" b="0" i="0" dirty="0">
              <a:solidFill>
                <a:schemeClr val="dk1"/>
              </a:solidFill>
              <a:latin typeface="Times New Roman"/>
              <a:ea typeface="Times New Roman"/>
              <a:cs typeface="Times New Roman"/>
              <a:sym typeface="Times New Roman"/>
            </a:endParaRPr>
          </a:p>
        </p:txBody>
      </p:sp>
      <p:pic>
        <p:nvPicPr>
          <p:cNvPr id="307" name="Google Shape;307;p27"/>
          <p:cNvPicPr preferRelativeResize="0"/>
          <p:nvPr/>
        </p:nvPicPr>
        <p:blipFill rotWithShape="1">
          <a:blip r:embed="rId5">
            <a:alphaModFix/>
          </a:blip>
          <a:srcRect/>
          <a:stretch/>
        </p:blipFill>
        <p:spPr>
          <a:xfrm>
            <a:off x="452846" y="3886323"/>
            <a:ext cx="2141689" cy="1595885"/>
          </a:xfrm>
          <a:prstGeom prst="rect">
            <a:avLst/>
          </a:prstGeom>
          <a:noFill/>
          <a:ln>
            <a:noFill/>
          </a:ln>
        </p:spPr>
      </p:pic>
      <p:pic>
        <p:nvPicPr>
          <p:cNvPr id="308" name="Google Shape;308;p27"/>
          <p:cNvPicPr preferRelativeResize="0"/>
          <p:nvPr/>
        </p:nvPicPr>
        <p:blipFill rotWithShape="1">
          <a:blip r:embed="rId6">
            <a:alphaModFix/>
          </a:blip>
          <a:srcRect/>
          <a:stretch/>
        </p:blipFill>
        <p:spPr>
          <a:xfrm>
            <a:off x="9810300" y="3785254"/>
            <a:ext cx="1957475" cy="1798022"/>
          </a:xfrm>
          <a:prstGeom prst="rect">
            <a:avLst/>
          </a:prstGeom>
          <a:noFill/>
          <a:ln>
            <a:noFill/>
          </a:ln>
        </p:spPr>
      </p:pic>
      <p:sp>
        <p:nvSpPr>
          <p:cNvPr id="14" name="文字方塊 13"/>
          <p:cNvSpPr txBox="1"/>
          <p:nvPr/>
        </p:nvSpPr>
        <p:spPr>
          <a:xfrm>
            <a:off x="399078" y="491356"/>
            <a:ext cx="1560947" cy="338554"/>
          </a:xfrm>
          <a:prstGeom prst="rect">
            <a:avLst/>
          </a:prstGeom>
          <a:solidFill>
            <a:schemeClr val="bg1"/>
          </a:solidFill>
          <a:ln w="38100">
            <a:solidFill>
              <a:srgbClr val="FF0000"/>
            </a:solidFill>
          </a:ln>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Reference</a:t>
            </a:r>
            <a:endParaRPr lang="en-US" sz="1600" b="1" dirty="0">
              <a:latin typeface="Times New Roman" panose="02020603050405020304" pitchFamily="18" charset="0"/>
              <a:cs typeface="Times New Roman" panose="02020603050405020304" pitchFamily="18" charset="0"/>
            </a:endParaRPr>
          </a:p>
        </p:txBody>
      </p:sp>
      <p:sp>
        <p:nvSpPr>
          <p:cNvPr id="11" name="Google Shape;197;p21"/>
          <p:cNvSpPr/>
          <p:nvPr/>
        </p:nvSpPr>
        <p:spPr>
          <a:xfrm>
            <a:off x="2311753" y="143837"/>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body" idx="1"/>
          </p:nvPr>
        </p:nvSpPr>
        <p:spPr>
          <a:xfrm>
            <a:off x="487177" y="1319165"/>
            <a:ext cx="11087018" cy="1569620"/>
          </a:xfrm>
          <a:prstGeom prst="rect">
            <a:avLst/>
          </a:prstGeom>
          <a:solidFill>
            <a:srgbClr val="EDEDED"/>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lvl="0" indent="0" algn="just" rtl="0">
              <a:lnSpc>
                <a:spcPct val="120000"/>
              </a:lnSpc>
              <a:spcBef>
                <a:spcPts val="0"/>
              </a:spcBef>
              <a:spcAft>
                <a:spcPts val="0"/>
              </a:spcAft>
              <a:buClr>
                <a:schemeClr val="dk1"/>
              </a:buClr>
              <a:buSzPts val="2400"/>
              <a:buNone/>
            </a:pPr>
            <a:r>
              <a:rPr lang="en-us" sz="2000" b="0" i="0" u="none" baseline="0" dirty="0">
                <a:latin typeface="Times New Roman" panose="02020603050405020304" pitchFamily="18" charset="0"/>
                <a:ea typeface="Times New Roman"/>
                <a:cs typeface="Times New Roman" panose="02020603050405020304" pitchFamily="18" charset="0"/>
                <a:sym typeface="Times New Roman"/>
              </a:rPr>
              <a:t>The WHO points out that a lack of physical activity is a significant risk factor for NCDs such as stroke, diabetes, and cancer. </a:t>
            </a:r>
            <a:r>
              <a:rPr lang="en-us" sz="2000" b="0" i="0" u="none" baseline="0" dirty="0" smtClean="0">
                <a:latin typeface="Times New Roman" panose="02020603050405020304" pitchFamily="18" charset="0"/>
                <a:ea typeface="Times New Roman"/>
                <a:cs typeface="Times New Roman" panose="02020603050405020304" pitchFamily="18" charset="0"/>
                <a:sym typeface="Times New Roman"/>
              </a:rPr>
              <a:t> Globally</a:t>
            </a:r>
            <a:r>
              <a:rPr lang="en-us" sz="2000" b="0" i="0" u="none" baseline="0" dirty="0">
                <a:latin typeface="Times New Roman" panose="02020603050405020304" pitchFamily="18" charset="0"/>
                <a:ea typeface="Times New Roman"/>
                <a:cs typeface="Times New Roman" panose="02020603050405020304" pitchFamily="18" charset="0"/>
                <a:sym typeface="Times New Roman"/>
              </a:rPr>
              <a:t>, 23% of adults and 81% school-going adolescents are not active enough. </a:t>
            </a:r>
            <a:r>
              <a:rPr lang="en-us" sz="2000" b="0" i="0" u="none" baseline="0" dirty="0" smtClean="0">
                <a:latin typeface="Times New Roman" panose="02020603050405020304" pitchFamily="18" charset="0"/>
                <a:ea typeface="Times New Roman"/>
                <a:cs typeface="Times New Roman" panose="02020603050405020304" pitchFamily="18" charset="0"/>
                <a:sym typeface="Times New Roman"/>
              </a:rPr>
              <a:t> To </a:t>
            </a:r>
            <a:r>
              <a:rPr lang="en-us" sz="2000" b="0" i="0" u="none" baseline="0" dirty="0">
                <a:latin typeface="Times New Roman" panose="02020603050405020304" pitchFamily="18" charset="0"/>
                <a:ea typeface="Times New Roman"/>
                <a:cs typeface="Times New Roman" panose="02020603050405020304" pitchFamily="18" charset="0"/>
                <a:sym typeface="Times New Roman"/>
              </a:rPr>
              <a:t>promote health, individuals must increase physical activity, while countries and communities must also take action to provide individuals with more opportunities to be active. </a:t>
            </a:r>
            <a:endParaRPr sz="2000" dirty="0">
              <a:latin typeface="Times New Roman" panose="02020603050405020304" pitchFamily="18" charset="0"/>
              <a:ea typeface="Times New Roman"/>
              <a:cs typeface="Times New Roman" panose="02020603050405020304" pitchFamily="18" charset="0"/>
              <a:sym typeface="Times New Roman"/>
            </a:endParaRPr>
          </a:p>
        </p:txBody>
      </p:sp>
      <p:sp>
        <p:nvSpPr>
          <p:cNvPr id="315" name="Google Shape;315;p28"/>
          <p:cNvSpPr txBox="1"/>
          <p:nvPr/>
        </p:nvSpPr>
        <p:spPr>
          <a:xfrm>
            <a:off x="3729304" y="817769"/>
            <a:ext cx="4575530" cy="51593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DFKai-SB"/>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Ten facts about physical activity</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316" name="Google Shape;316;p28"/>
          <p:cNvSpPr txBox="1"/>
          <p:nvPr/>
        </p:nvSpPr>
        <p:spPr>
          <a:xfrm>
            <a:off x="1262047" y="6475002"/>
            <a:ext cx="9868083" cy="295425"/>
          </a:xfrm>
          <a:prstGeom prst="rect">
            <a:avLst/>
          </a:prstGeom>
          <a:noFill/>
          <a:ln>
            <a:noFill/>
          </a:ln>
        </p:spPr>
        <p:txBody>
          <a:bodyPr spcFirstLastPara="1" wrap="square" lIns="91425" tIns="45700" rIns="91425" bIns="45700" anchor="t" anchorCtr="0">
            <a:spAutoFit/>
          </a:bodyPr>
          <a:lstStyle/>
          <a:p>
            <a:pPr lvl="0">
              <a:lnSpc>
                <a:spcPct val="110000"/>
              </a:lnSpc>
              <a:buClr>
                <a:schemeClr val="dk1"/>
              </a:buClr>
              <a:buSzPts val="1200"/>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WHO - </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Physical Activity” </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www.who.int/news-room/facts-in-pictures/detail/physical-activity)</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317" name="Google Shape;317;p28"/>
          <p:cNvSpPr/>
          <p:nvPr/>
        </p:nvSpPr>
        <p:spPr>
          <a:xfrm>
            <a:off x="473561" y="2837761"/>
            <a:ext cx="11087017" cy="2180588"/>
          </a:xfrm>
          <a:prstGeom prst="roundRect">
            <a:avLst>
              <a:gd name="adj" fmla="val 0"/>
            </a:avLst>
          </a:prstGeom>
          <a:solidFill>
            <a:srgbClr val="4472C4">
              <a:alpha val="1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18" name="Google Shape;318;p28"/>
          <p:cNvSpPr/>
          <p:nvPr/>
        </p:nvSpPr>
        <p:spPr>
          <a:xfrm>
            <a:off x="670561" y="2920387"/>
            <a:ext cx="10720250" cy="1894387"/>
          </a:xfrm>
          <a:prstGeom prst="rect">
            <a:avLst/>
          </a:prstGeom>
          <a:solidFill>
            <a:schemeClr val="lt1"/>
          </a:solidFill>
          <a:ln w="19050" cap="flat" cmpd="sng">
            <a:solidFill>
              <a:srgbClr val="7F7F7F"/>
            </a:solidFill>
            <a:prstDash val="solid"/>
            <a:miter lim="800000"/>
            <a:headEnd type="none" w="sm" len="sm"/>
            <a:tailEnd type="none" w="sm" len="sm"/>
          </a:ln>
          <a:effectLst>
            <a:outerShdw blurRad="50800" dist="38100" dir="2700000" algn="tl" rotWithShape="0">
              <a:srgbClr val="000000">
                <a:alpha val="1294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19" name="Google Shape;319;p28"/>
          <p:cNvSpPr txBox="1"/>
          <p:nvPr/>
        </p:nvSpPr>
        <p:spPr>
          <a:xfrm>
            <a:off x="3160105" y="2964398"/>
            <a:ext cx="6157820" cy="1754286"/>
          </a:xfrm>
          <a:prstGeom prst="rect">
            <a:avLst/>
          </a:prstGeom>
          <a:noFill/>
          <a:ln>
            <a:noFill/>
          </a:ln>
        </p:spPr>
        <p:txBody>
          <a:bodyPr spcFirstLastPara="1" wrap="square" lIns="91425" tIns="45700" rIns="91425" bIns="45700" anchor="t" anchorCtr="0">
            <a:spAutoFit/>
          </a:bodyPr>
          <a:lstStyle/>
          <a:p>
            <a:pPr marL="133350" marR="0" lvl="0" indent="-285750" algn="just" rtl="0">
              <a:lnSpc>
                <a:spcPct val="100000"/>
              </a:lnSpc>
              <a:spcBef>
                <a:spcPts val="0"/>
              </a:spcBef>
              <a:spcAft>
                <a:spcPts val="0"/>
              </a:spcAft>
              <a:buClr>
                <a:schemeClr val="dk1"/>
              </a:buClr>
              <a:buSzPct val="120000"/>
              <a:buFont typeface="Arial" panose="020B0604020202020204" pitchFamily="34" charset="0"/>
              <a:buChar char="•"/>
            </a:pPr>
            <a:r>
              <a:rPr lang="en-us" sz="1800" b="0" i="0" u="none" baseline="0" dirty="0">
                <a:solidFill>
                  <a:schemeClr val="dk1"/>
                </a:solidFill>
                <a:latin typeface="Times New Roman" panose="02020603050405020304" pitchFamily="18" charset="0"/>
                <a:ea typeface="DFKai-SB"/>
                <a:cs typeface="Times New Roman" panose="02020603050405020304" pitchFamily="18" charset="0"/>
                <a:sym typeface="DFKai-SB"/>
              </a:rPr>
              <a:t>Physical activity reduces the risk of disease </a:t>
            </a:r>
            <a:endParaRPr sz="1800" dirty="0">
              <a:solidFill>
                <a:schemeClr val="dk1"/>
              </a:solidFill>
              <a:latin typeface="Times New Roman" panose="02020603050405020304" pitchFamily="18" charset="0"/>
              <a:ea typeface="DFKai-SB"/>
              <a:cs typeface="Times New Roman" panose="02020603050405020304" pitchFamily="18" charset="0"/>
              <a:sym typeface="DFKai-SB"/>
            </a:endParaRPr>
          </a:p>
          <a:p>
            <a:pPr marL="133350" marR="0" lvl="0" indent="-285750" algn="just" rtl="0">
              <a:lnSpc>
                <a:spcPct val="100000"/>
              </a:lnSpc>
              <a:spcBef>
                <a:spcPts val="0"/>
              </a:spcBef>
              <a:spcAft>
                <a:spcPts val="0"/>
              </a:spcAft>
              <a:buClr>
                <a:schemeClr val="dk1"/>
              </a:buClr>
              <a:buSzPts val="2400"/>
              <a:buFont typeface="Arial" panose="020B0604020202020204" pitchFamily="34" charset="0"/>
              <a:buChar char="•"/>
            </a:pPr>
            <a:r>
              <a:rPr lang="en-us" sz="1800" b="0" i="0" u="none" baseline="0" dirty="0">
                <a:solidFill>
                  <a:schemeClr val="dk1"/>
                </a:solidFill>
                <a:latin typeface="Times New Roman" panose="02020603050405020304" pitchFamily="18" charset="0"/>
                <a:ea typeface="DFKai-SB"/>
                <a:cs typeface="Times New Roman" panose="02020603050405020304" pitchFamily="18" charset="0"/>
                <a:sym typeface="DFKai-SB"/>
              </a:rPr>
              <a:t>Regular physical activity helps to maintain a healthy </a:t>
            </a:r>
            <a:r>
              <a:rPr lang="en-us" sz="18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body</a:t>
            </a:r>
            <a:endParaRPr sz="1800" dirty="0">
              <a:solidFill>
                <a:schemeClr val="dk1"/>
              </a:solidFill>
              <a:latin typeface="Times New Roman" panose="02020603050405020304" pitchFamily="18" charset="0"/>
              <a:ea typeface="DFKai-SB"/>
              <a:cs typeface="Times New Roman" panose="02020603050405020304" pitchFamily="18" charset="0"/>
              <a:sym typeface="DFKai-SB"/>
            </a:endParaRPr>
          </a:p>
          <a:p>
            <a:pPr marL="133350" marR="0" lvl="0" indent="-285750" algn="just" rtl="0">
              <a:lnSpc>
                <a:spcPct val="100000"/>
              </a:lnSpc>
              <a:spcBef>
                <a:spcPts val="0"/>
              </a:spcBef>
              <a:spcAft>
                <a:spcPts val="0"/>
              </a:spcAft>
              <a:buClr>
                <a:schemeClr val="dk1"/>
              </a:buClr>
              <a:buSzPts val="2400"/>
              <a:buFont typeface="Arial" panose="020B0604020202020204" pitchFamily="34" charset="0"/>
              <a:buChar char="•"/>
            </a:pPr>
            <a:r>
              <a:rPr lang="en-us" sz="1800" b="0" i="0" u="none" baseline="0" dirty="0">
                <a:solidFill>
                  <a:schemeClr val="dk1"/>
                </a:solidFill>
                <a:latin typeface="Times New Roman" panose="02020603050405020304" pitchFamily="18" charset="0"/>
                <a:ea typeface="DFKai-SB"/>
                <a:cs typeface="Times New Roman" panose="02020603050405020304" pitchFamily="18" charset="0"/>
                <a:sym typeface="DFKai-SB"/>
              </a:rPr>
              <a:t>Physical activity is not the same as sport</a:t>
            </a:r>
            <a:endParaRPr sz="1800" dirty="0">
              <a:solidFill>
                <a:schemeClr val="dk1"/>
              </a:solidFill>
              <a:latin typeface="Times New Roman" panose="02020603050405020304" pitchFamily="18" charset="0"/>
              <a:ea typeface="DFKai-SB"/>
              <a:cs typeface="Times New Roman" panose="02020603050405020304" pitchFamily="18" charset="0"/>
              <a:sym typeface="DFKai-SB"/>
            </a:endParaRPr>
          </a:p>
          <a:p>
            <a:pPr marL="133350" marR="0" lvl="0" indent="-285750" algn="just" rtl="0">
              <a:lnSpc>
                <a:spcPct val="100000"/>
              </a:lnSpc>
              <a:spcBef>
                <a:spcPts val="0"/>
              </a:spcBef>
              <a:spcAft>
                <a:spcPts val="0"/>
              </a:spcAft>
              <a:buClr>
                <a:schemeClr val="dk1"/>
              </a:buClr>
              <a:buSzPts val="2400"/>
              <a:buFont typeface="Arial" panose="020B0604020202020204" pitchFamily="34" charset="0"/>
              <a:buChar char="•"/>
            </a:pPr>
            <a:r>
              <a:rPr lang="en-us" sz="1800" b="0" i="0" u="none" baseline="0" dirty="0">
                <a:solidFill>
                  <a:schemeClr val="dk1"/>
                </a:solidFill>
                <a:latin typeface="Times New Roman" panose="02020603050405020304" pitchFamily="18" charset="0"/>
                <a:ea typeface="DFKai-SB"/>
                <a:cs typeface="Times New Roman" panose="02020603050405020304" pitchFamily="18" charset="0"/>
                <a:sym typeface="DFKai-SB"/>
              </a:rPr>
              <a:t>Moderate and vigorous physical activity bring benefits</a:t>
            </a:r>
            <a:r>
              <a:rPr lang="en-us" sz="18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a:t>
            </a:r>
          </a:p>
          <a:p>
            <a:pPr marL="133350" marR="0" lvl="0" indent="-285750" algn="just" rtl="0">
              <a:lnSpc>
                <a:spcPct val="100000"/>
              </a:lnSpc>
              <a:spcBef>
                <a:spcPts val="0"/>
              </a:spcBef>
              <a:spcAft>
                <a:spcPts val="0"/>
              </a:spcAft>
              <a:buClr>
                <a:schemeClr val="dk1"/>
              </a:buClr>
              <a:buSzPts val="2400"/>
              <a:buFont typeface="Arial" panose="020B0604020202020204" pitchFamily="34" charset="0"/>
              <a:buChar char="•"/>
            </a:pPr>
            <a:endParaRPr sz="1800" dirty="0">
              <a:latin typeface="Times New Roman" panose="02020603050405020304" pitchFamily="18" charset="0"/>
              <a:cs typeface="Times New Roman" panose="02020603050405020304" pitchFamily="18" charset="0"/>
            </a:endParaRPr>
          </a:p>
          <a:p>
            <a:pPr marR="0" lvl="0" algn="ctr" rtl="0">
              <a:lnSpc>
                <a:spcPct val="100000"/>
              </a:lnSpc>
              <a:spcBef>
                <a:spcPts val="0"/>
              </a:spcBef>
              <a:spcAft>
                <a:spcPts val="0"/>
              </a:spcAft>
              <a:buClr>
                <a:srgbClr val="0000FF"/>
              </a:buClr>
              <a:buSzPts val="2400"/>
            </a:pPr>
            <a:r>
              <a:rPr lang="en-us" sz="1800" b="0" i="0" u="none" baseline="0" dirty="0">
                <a:solidFill>
                  <a:srgbClr val="0000FF"/>
                </a:solidFill>
                <a:latin typeface="Times New Roman" panose="02020603050405020304" pitchFamily="18" charset="0"/>
                <a:ea typeface="DFKai-SB"/>
                <a:cs typeface="Times New Roman" panose="02020603050405020304" pitchFamily="18" charset="0"/>
                <a:sym typeface="DFKai-SB"/>
              </a:rPr>
              <a:t>Click on the image to learn more about these ten facts.</a:t>
            </a:r>
            <a:endParaRPr sz="1800" dirty="0">
              <a:solidFill>
                <a:srgbClr val="0000FF"/>
              </a:solidFill>
              <a:latin typeface="Times New Roman" panose="02020603050405020304" pitchFamily="18" charset="0"/>
              <a:ea typeface="DFKai-SB"/>
              <a:cs typeface="Times New Roman" panose="02020603050405020304" pitchFamily="18" charset="0"/>
              <a:sym typeface="DFKai-SB"/>
            </a:endParaRPr>
          </a:p>
        </p:txBody>
      </p:sp>
      <p:pic>
        <p:nvPicPr>
          <p:cNvPr id="322" name="Google Shape;322;p28">
            <a:hlinkClick r:id="rId3"/>
          </p:cNvPr>
          <p:cNvPicPr preferRelativeResize="0"/>
          <p:nvPr/>
        </p:nvPicPr>
        <p:blipFill rotWithShape="1">
          <a:blip r:embed="rId4">
            <a:alphaModFix/>
          </a:blip>
          <a:srcRect/>
          <a:stretch/>
        </p:blipFill>
        <p:spPr>
          <a:xfrm>
            <a:off x="3067476" y="5018349"/>
            <a:ext cx="1673164" cy="1253078"/>
          </a:xfrm>
          <a:prstGeom prst="rect">
            <a:avLst/>
          </a:prstGeom>
          <a:noFill/>
          <a:ln>
            <a:noFill/>
          </a:ln>
        </p:spPr>
      </p:pic>
      <p:pic>
        <p:nvPicPr>
          <p:cNvPr id="323" name="Google Shape;323;p28">
            <a:hlinkClick r:id="rId3"/>
          </p:cNvPr>
          <p:cNvPicPr preferRelativeResize="0"/>
          <p:nvPr/>
        </p:nvPicPr>
        <p:blipFill rotWithShape="1">
          <a:blip r:embed="rId5">
            <a:alphaModFix/>
          </a:blip>
          <a:srcRect/>
          <a:stretch/>
        </p:blipFill>
        <p:spPr>
          <a:xfrm>
            <a:off x="7560970" y="4830512"/>
            <a:ext cx="2626130" cy="1474673"/>
          </a:xfrm>
          <a:prstGeom prst="rect">
            <a:avLst/>
          </a:prstGeom>
          <a:noFill/>
          <a:ln>
            <a:noFill/>
          </a:ln>
        </p:spPr>
      </p:pic>
      <p:pic>
        <p:nvPicPr>
          <p:cNvPr id="324" name="Google Shape;324;p28">
            <a:hlinkClick r:id="rId3"/>
          </p:cNvPr>
          <p:cNvPicPr preferRelativeResize="0"/>
          <p:nvPr/>
        </p:nvPicPr>
        <p:blipFill rotWithShape="1">
          <a:blip r:embed="rId6">
            <a:alphaModFix/>
          </a:blip>
          <a:srcRect/>
          <a:stretch/>
        </p:blipFill>
        <p:spPr>
          <a:xfrm>
            <a:off x="5367664" y="5257713"/>
            <a:ext cx="1238838" cy="1032365"/>
          </a:xfrm>
          <a:prstGeom prst="rect">
            <a:avLst/>
          </a:prstGeom>
          <a:noFill/>
          <a:ln>
            <a:noFill/>
          </a:ln>
        </p:spPr>
      </p:pic>
      <p:pic>
        <p:nvPicPr>
          <p:cNvPr id="325" name="Google Shape;325;p28">
            <a:hlinkClick r:id="rId3"/>
          </p:cNvPr>
          <p:cNvPicPr preferRelativeResize="0"/>
          <p:nvPr/>
        </p:nvPicPr>
        <p:blipFill rotWithShape="1">
          <a:blip r:embed="rId7">
            <a:alphaModFix/>
          </a:blip>
          <a:srcRect/>
          <a:stretch/>
        </p:blipFill>
        <p:spPr>
          <a:xfrm>
            <a:off x="842646" y="3457117"/>
            <a:ext cx="2006539" cy="2814310"/>
          </a:xfrm>
          <a:prstGeom prst="rect">
            <a:avLst/>
          </a:prstGeom>
          <a:noFill/>
          <a:ln>
            <a:noFill/>
          </a:ln>
        </p:spPr>
      </p:pic>
      <p:pic>
        <p:nvPicPr>
          <p:cNvPr id="326" name="Google Shape;326;p28">
            <a:hlinkClick r:id="rId3"/>
          </p:cNvPr>
          <p:cNvPicPr preferRelativeResize="0"/>
          <p:nvPr/>
        </p:nvPicPr>
        <p:blipFill rotWithShape="1">
          <a:blip r:embed="rId8">
            <a:alphaModFix/>
          </a:blip>
          <a:srcRect/>
          <a:stretch/>
        </p:blipFill>
        <p:spPr>
          <a:xfrm>
            <a:off x="10381707" y="2998651"/>
            <a:ext cx="1519722" cy="1953360"/>
          </a:xfrm>
          <a:prstGeom prst="rect">
            <a:avLst/>
          </a:prstGeom>
          <a:noFill/>
          <a:ln>
            <a:noFill/>
          </a:ln>
        </p:spPr>
      </p:pic>
      <p:sp>
        <p:nvSpPr>
          <p:cNvPr id="18" name="文字方塊 17"/>
          <p:cNvSpPr txBox="1"/>
          <p:nvPr/>
        </p:nvSpPr>
        <p:spPr>
          <a:xfrm>
            <a:off x="399078" y="491356"/>
            <a:ext cx="1560947" cy="338554"/>
          </a:xfrm>
          <a:prstGeom prst="rect">
            <a:avLst/>
          </a:prstGeom>
          <a:solidFill>
            <a:schemeClr val="bg1"/>
          </a:solidFill>
          <a:ln w="38100">
            <a:solidFill>
              <a:srgbClr val="FF0000"/>
            </a:solidFill>
          </a:ln>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Reference</a:t>
            </a:r>
            <a:endParaRPr lang="en-US" sz="1600" b="1" dirty="0">
              <a:latin typeface="Times New Roman" panose="02020603050405020304" pitchFamily="18" charset="0"/>
              <a:cs typeface="Times New Roman" panose="02020603050405020304" pitchFamily="18" charset="0"/>
            </a:endParaRPr>
          </a:p>
        </p:txBody>
      </p:sp>
      <p:sp>
        <p:nvSpPr>
          <p:cNvPr id="15" name="Google Shape;197;p21"/>
          <p:cNvSpPr/>
          <p:nvPr/>
        </p:nvSpPr>
        <p:spPr>
          <a:xfrm>
            <a:off x="2192754" y="146854"/>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9"/>
          <p:cNvSpPr/>
          <p:nvPr/>
        </p:nvSpPr>
        <p:spPr>
          <a:xfrm>
            <a:off x="230909" y="1520402"/>
            <a:ext cx="11961091" cy="52597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Reasonable daily routines mean upholding balanced daily routines; get enough sleep so as to cope with daily activities.  </a:t>
            </a: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332" name="Google Shape;332;p29"/>
          <p:cNvSpPr txBox="1"/>
          <p:nvPr/>
        </p:nvSpPr>
        <p:spPr>
          <a:xfrm>
            <a:off x="3790927" y="963549"/>
            <a:ext cx="5259940" cy="5159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Maintain reasonable daily routines</a:t>
            </a:r>
            <a:endParaRPr sz="2400" dirty="0">
              <a:latin typeface="Times New Roman" panose="02020603050405020304" pitchFamily="18" charset="0"/>
              <a:cs typeface="Times New Roman" panose="02020603050405020304" pitchFamily="18" charset="0"/>
            </a:endParaRPr>
          </a:p>
        </p:txBody>
      </p:sp>
      <p:sp>
        <p:nvSpPr>
          <p:cNvPr id="333" name="Google Shape;333;p29"/>
          <p:cNvSpPr txBox="1"/>
          <p:nvPr/>
        </p:nvSpPr>
        <p:spPr>
          <a:xfrm>
            <a:off x="6105325" y="5989326"/>
            <a:ext cx="483841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Source: The Radio Television Hong Kong (RTHK) - “Sleepless nights”</a:t>
            </a:r>
            <a:r>
              <a:rPr lang="en-us" sz="1200" b="0" i="1"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(2016-07-17) (https://podcast.rthk.hk/podcast/item.php?pid=244&amp;eid=76085&amp;year=2016&amp;display=all&amp;lang=zh-CN)</a:t>
            </a:r>
            <a:endParaRPr sz="12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34" name="Google Shape;334;p29"/>
          <p:cNvSpPr/>
          <p:nvPr/>
        </p:nvSpPr>
        <p:spPr>
          <a:xfrm>
            <a:off x="6106206" y="4749384"/>
            <a:ext cx="4837534"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335" name="Google Shape;335;p29"/>
          <p:cNvSpPr txBox="1"/>
          <p:nvPr/>
        </p:nvSpPr>
        <p:spPr>
          <a:xfrm>
            <a:off x="6105323" y="5111842"/>
            <a:ext cx="4838417"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Different medical studies have shown that lack of sleep can cause obesity, decreased concentration, cardiovascular disease, etc.; yet surveys show that children or adults in Hong Kong sleep less than </a:t>
            </a:r>
            <a:r>
              <a:rPr lang="en-us" b="0" i="0" u="none" baseline="0" dirty="0">
                <a:solidFill>
                  <a:schemeClr val="tx1"/>
                </a:solidFill>
                <a:latin typeface="Times New Roman" panose="02020603050405020304" pitchFamily="18" charset="0"/>
                <a:ea typeface="DFKai-SB"/>
                <a:cs typeface="Times New Roman" panose="02020603050405020304" pitchFamily="18" charset="0"/>
                <a:sym typeface="DFKai-SB"/>
              </a:rPr>
              <a:t>in </a:t>
            </a:r>
            <a:r>
              <a:rPr lang="en-us"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other </a:t>
            </a: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countries.</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336" name="Google Shape;336;p29"/>
          <p:cNvSpPr/>
          <p:nvPr/>
        </p:nvSpPr>
        <p:spPr>
          <a:xfrm>
            <a:off x="1123100" y="4790300"/>
            <a:ext cx="4255697"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337" name="Google Shape;337;p29"/>
          <p:cNvSpPr txBox="1"/>
          <p:nvPr/>
        </p:nvSpPr>
        <p:spPr>
          <a:xfrm>
            <a:off x="996077" y="5262762"/>
            <a:ext cx="4382721"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Good sleep is an important part of the fight against the epidemic. Psychologists share ways to sleep soundly.</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38" name="Google Shape;338;p29"/>
          <p:cNvSpPr txBox="1"/>
          <p:nvPr/>
        </p:nvSpPr>
        <p:spPr>
          <a:xfrm>
            <a:off x="996077" y="5918561"/>
            <a:ext cx="4721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Source: The Centre for Health Protection of the Department of Health - </a:t>
            </a:r>
            <a:r>
              <a:rPr lang="en-us" sz="1200" b="0" i="1"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Health Talk on “Sleeping Well to Fight the Epidemic”</a:t>
            </a:r>
            <a:endParaRPr sz="1200" b="0" i="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spcBef>
                <a:spcPts val="0"/>
              </a:spcBef>
              <a:spcAft>
                <a:spcPts val="0"/>
              </a:spcAft>
              <a:buNone/>
            </a:pP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(https://www.youtube.com/watch?v=Hi56bga9B5A)</a:t>
            </a:r>
            <a:endParaRPr sz="12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40" name="Google Shape;340;p29"/>
          <p:cNvSpPr/>
          <p:nvPr/>
        </p:nvSpPr>
        <p:spPr>
          <a:xfrm>
            <a:off x="3357005" y="954880"/>
            <a:ext cx="608468" cy="4402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DFKai-SB"/>
              <a:cs typeface="Times New Roman" panose="02020603050405020304" pitchFamily="18" charset="0"/>
              <a:sym typeface="DFKai-SB"/>
            </a:endParaRPr>
          </a:p>
        </p:txBody>
      </p:sp>
      <p:pic>
        <p:nvPicPr>
          <p:cNvPr id="341" name="Google Shape;341;p29">
            <a:hlinkClick r:id="rId3"/>
          </p:cNvPr>
          <p:cNvPicPr preferRelativeResize="0"/>
          <p:nvPr/>
        </p:nvPicPr>
        <p:blipFill rotWithShape="1">
          <a:blip r:embed="rId4">
            <a:alphaModFix/>
          </a:blip>
          <a:srcRect/>
          <a:stretch/>
        </p:blipFill>
        <p:spPr>
          <a:xfrm>
            <a:off x="1123100" y="2433127"/>
            <a:ext cx="4255697" cy="2316257"/>
          </a:xfrm>
          <a:prstGeom prst="rect">
            <a:avLst/>
          </a:prstGeom>
          <a:noFill/>
          <a:ln>
            <a:noFill/>
          </a:ln>
        </p:spPr>
      </p:pic>
      <p:pic>
        <p:nvPicPr>
          <p:cNvPr id="342" name="Google Shape;342;p29">
            <a:hlinkClick r:id="rId5"/>
          </p:cNvPr>
          <p:cNvPicPr preferRelativeResize="0"/>
          <p:nvPr/>
        </p:nvPicPr>
        <p:blipFill rotWithShape="1">
          <a:blip r:embed="rId6">
            <a:alphaModFix/>
          </a:blip>
          <a:srcRect/>
          <a:stretch/>
        </p:blipFill>
        <p:spPr>
          <a:xfrm>
            <a:off x="6105323" y="2375432"/>
            <a:ext cx="4838417" cy="2342834"/>
          </a:xfrm>
          <a:prstGeom prst="rect">
            <a:avLst/>
          </a:prstGeom>
          <a:noFill/>
          <a:ln>
            <a:noFill/>
          </a:ln>
        </p:spPr>
      </p:pic>
      <p:sp>
        <p:nvSpPr>
          <p:cNvPr id="14" name="Google Shape;197;p21"/>
          <p:cNvSpPr/>
          <p:nvPr/>
        </p:nvSpPr>
        <p:spPr>
          <a:xfrm>
            <a:off x="2124120" y="208269"/>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0"/>
          <p:cNvSpPr/>
          <p:nvPr/>
        </p:nvSpPr>
        <p:spPr>
          <a:xfrm>
            <a:off x="481858" y="1442582"/>
            <a:ext cx="1144448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Smoking, alcohol and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drug abuse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will not only cause a variety of diseases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seriously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damage </a:t>
            </a:r>
            <a:r>
              <a:rPr lang="en-us" sz="18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one’s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physical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health, but also affect the health of others and social security, violate the law and ruin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self prospects</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endParaRPr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348" name="Google Shape;348;p30"/>
          <p:cNvSpPr txBox="1"/>
          <p:nvPr/>
        </p:nvSpPr>
        <p:spPr>
          <a:xfrm>
            <a:off x="446521" y="6450261"/>
            <a:ext cx="9561786" cy="461624"/>
          </a:xfrm>
          <a:prstGeom prst="rect">
            <a:avLst/>
          </a:prstGeom>
          <a:noFill/>
          <a:ln>
            <a:noFill/>
          </a:ln>
        </p:spPr>
        <p:txBody>
          <a:bodyPr spcFirstLastPara="1" wrap="square" lIns="91425" tIns="45700" rIns="91425" bIns="45700" anchor="t" anchorCtr="0">
            <a:spAutoFit/>
          </a:bodyPr>
          <a:lstStyle/>
          <a:p>
            <a:pPr lvl="0"/>
            <a:r>
              <a:rPr lang="en-us" sz="1200" b="0" i="0" u="none" baseline="0" dirty="0">
                <a:solidFill>
                  <a:schemeClr val="tx1">
                    <a:lumMod val="85000"/>
                    <a:lumOff val="15000"/>
                  </a:schemeClr>
                </a:solidFill>
                <a:latin typeface="Times New Roman"/>
                <a:ea typeface="Times New Roman"/>
                <a:cs typeface="Times New Roman"/>
                <a:sym typeface="Times New Roman"/>
              </a:rPr>
              <a:t>Source of data in the right column: Student Health Service of the Department of Health - “Understanding Drug Abuse” </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www.studenthealth.gov.hk/english/health/health_sdsa/health_sdsa_usa.html)</a:t>
            </a:r>
            <a:endParaRPr sz="1200" dirty="0">
              <a:solidFill>
                <a:schemeClr val="tx1">
                  <a:lumMod val="85000"/>
                  <a:lumOff val="15000"/>
                </a:schemeClr>
              </a:solidFill>
              <a:latin typeface="Times New Roman"/>
              <a:ea typeface="Times New Roman"/>
              <a:cs typeface="Times New Roman"/>
              <a:sym typeface="Times New Roman"/>
            </a:endParaRPr>
          </a:p>
        </p:txBody>
      </p:sp>
      <p:grpSp>
        <p:nvGrpSpPr>
          <p:cNvPr id="349" name="Google Shape;349;p30"/>
          <p:cNvGrpSpPr/>
          <p:nvPr/>
        </p:nvGrpSpPr>
        <p:grpSpPr>
          <a:xfrm>
            <a:off x="446521" y="2236944"/>
            <a:ext cx="2540790" cy="4172606"/>
            <a:chOff x="1294364" y="1203265"/>
            <a:chExt cx="2540790" cy="4172606"/>
          </a:xfrm>
        </p:grpSpPr>
        <p:grpSp>
          <p:nvGrpSpPr>
            <p:cNvPr id="350" name="Google Shape;350;p30"/>
            <p:cNvGrpSpPr/>
            <p:nvPr/>
          </p:nvGrpSpPr>
          <p:grpSpPr>
            <a:xfrm>
              <a:off x="1294364" y="1214989"/>
              <a:ext cx="2540790" cy="4160882"/>
              <a:chOff x="1294363" y="1214989"/>
              <a:chExt cx="3010597" cy="4160882"/>
            </a:xfrm>
          </p:grpSpPr>
          <p:sp>
            <p:nvSpPr>
              <p:cNvPr id="351" name="Google Shape;351;p30"/>
              <p:cNvSpPr/>
              <p:nvPr/>
            </p:nvSpPr>
            <p:spPr>
              <a:xfrm>
                <a:off x="1294363" y="1214989"/>
                <a:ext cx="3010597" cy="4160882"/>
              </a:xfrm>
              <a:prstGeom prst="rect">
                <a:avLst/>
              </a:prstGeom>
              <a:solidFill>
                <a:schemeClr val="lt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b="0" dirty="0">
                  <a:solidFill>
                    <a:srgbClr val="000000"/>
                  </a:solidFill>
                  <a:latin typeface="Microsoft JhengHei"/>
                  <a:ea typeface="Microsoft JhengHei"/>
                  <a:cs typeface="Microsoft JhengHei"/>
                  <a:sym typeface="Microsoft JhengHei"/>
                </a:endParaRPr>
              </a:p>
            </p:txBody>
          </p:sp>
          <p:sp>
            <p:nvSpPr>
              <p:cNvPr id="352" name="Google Shape;352;p30"/>
              <p:cNvSpPr/>
              <p:nvPr/>
            </p:nvSpPr>
            <p:spPr>
              <a:xfrm>
                <a:off x="1294363" y="1218392"/>
                <a:ext cx="3010597" cy="380749"/>
              </a:xfrm>
              <a:prstGeom prst="roundRect">
                <a:avLst>
                  <a:gd name="adj" fmla="val 0"/>
                </a:avLst>
              </a:prstGeom>
              <a:solidFill>
                <a:srgbClr val="D0E7DD"/>
              </a:solidFill>
              <a:ln>
                <a:noFill/>
              </a:ln>
            </p:spPr>
            <p:txBody>
              <a:bodyPr spcFirstLastPara="1" wrap="square" lIns="137150"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b="1" i="0" u="none" strike="noStrike" cap="none" dirty="0">
                  <a:solidFill>
                    <a:schemeClr val="dk1"/>
                  </a:solidFill>
                  <a:latin typeface="Microsoft JhengHei"/>
                  <a:ea typeface="Microsoft JhengHei"/>
                  <a:cs typeface="Microsoft JhengHei"/>
                  <a:sym typeface="Microsoft JhengHei"/>
                </a:endParaRPr>
              </a:p>
            </p:txBody>
          </p:sp>
        </p:grpSp>
        <p:sp>
          <p:nvSpPr>
            <p:cNvPr id="353" name="Google Shape;353;p30"/>
            <p:cNvSpPr txBox="1"/>
            <p:nvPr/>
          </p:nvSpPr>
          <p:spPr>
            <a:xfrm>
              <a:off x="1329701" y="1203265"/>
              <a:ext cx="2428638" cy="397027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b="1" i="0" u="none" baseline="0" dirty="0">
                  <a:solidFill>
                    <a:schemeClr val="dk1"/>
                  </a:solidFill>
                  <a:latin typeface="Times New Roman" panose="02020603050405020304" pitchFamily="18" charset="0"/>
                  <a:ea typeface="DFKai-SB"/>
                  <a:cs typeface="Times New Roman" panose="02020603050405020304" pitchFamily="18" charset="0"/>
                  <a:sym typeface="DFKai-SB"/>
                </a:rPr>
                <a:t>Harmful effects of </a:t>
              </a:r>
              <a:r>
                <a:rPr lang="en-us"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smoking</a:t>
              </a:r>
            </a:p>
            <a:p>
              <a:pPr marL="0" marR="0" lvl="0" indent="0" algn="ctr" rtl="0">
                <a:lnSpc>
                  <a:spcPct val="120000"/>
                </a:lnSpc>
                <a:spcBef>
                  <a:spcPts val="0"/>
                </a:spcBef>
                <a:spcAft>
                  <a:spcPts val="0"/>
                </a:spcAft>
                <a:buNone/>
              </a:pPr>
              <a:endParaRPr b="1"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Harm the respiratory tract</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Cause lung cancer</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Cause mental decline</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Cause blood clots and strokes</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Cause heart disease</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Cause loss of appetite</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Make gastrointestinal diseases worse</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Cause oral cancer</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Increase the risk of contracting cancer</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a:p>
              <a:pPr marL="0" marR="0" lvl="0" indent="0" algn="l" rtl="0">
                <a:lnSpc>
                  <a:spcPct val="120000"/>
                </a:lnSpc>
                <a:spcBef>
                  <a:spcPts val="0"/>
                </a:spcBef>
                <a:spcAft>
                  <a:spcPts val="0"/>
                </a:spcAft>
                <a:buNone/>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p:txBody>
        </p:sp>
      </p:grpSp>
      <p:grpSp>
        <p:nvGrpSpPr>
          <p:cNvPr id="354" name="Google Shape;354;p30"/>
          <p:cNvGrpSpPr/>
          <p:nvPr/>
        </p:nvGrpSpPr>
        <p:grpSpPr>
          <a:xfrm>
            <a:off x="3103705" y="2248668"/>
            <a:ext cx="2932613" cy="4146637"/>
            <a:chOff x="4278740" y="1015795"/>
            <a:chExt cx="2567424" cy="4146637"/>
          </a:xfrm>
        </p:grpSpPr>
        <p:grpSp>
          <p:nvGrpSpPr>
            <p:cNvPr id="355" name="Google Shape;355;p30"/>
            <p:cNvGrpSpPr/>
            <p:nvPr/>
          </p:nvGrpSpPr>
          <p:grpSpPr>
            <a:xfrm>
              <a:off x="4278740" y="1015795"/>
              <a:ext cx="2567424" cy="4146637"/>
              <a:chOff x="1262804" y="1254012"/>
              <a:chExt cx="3042156" cy="4146637"/>
            </a:xfrm>
          </p:grpSpPr>
          <p:sp>
            <p:nvSpPr>
              <p:cNvPr id="356" name="Google Shape;356;p30"/>
              <p:cNvSpPr/>
              <p:nvPr/>
            </p:nvSpPr>
            <p:spPr>
              <a:xfrm>
                <a:off x="1294363" y="1254012"/>
                <a:ext cx="3010597" cy="4146637"/>
              </a:xfrm>
              <a:prstGeom prst="rect">
                <a:avLst/>
              </a:prstGeom>
              <a:solidFill>
                <a:schemeClr val="lt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b="0" dirty="0">
                  <a:solidFill>
                    <a:srgbClr val="000000"/>
                  </a:solidFill>
                  <a:latin typeface="Microsoft JhengHei"/>
                  <a:ea typeface="Microsoft JhengHei"/>
                  <a:cs typeface="Microsoft JhengHei"/>
                  <a:sym typeface="Microsoft JhengHei"/>
                </a:endParaRPr>
              </a:p>
            </p:txBody>
          </p:sp>
          <p:sp>
            <p:nvSpPr>
              <p:cNvPr id="357" name="Google Shape;357;p30"/>
              <p:cNvSpPr/>
              <p:nvPr/>
            </p:nvSpPr>
            <p:spPr>
              <a:xfrm>
                <a:off x="1262804" y="1257415"/>
                <a:ext cx="3010597" cy="380749"/>
              </a:xfrm>
              <a:prstGeom prst="roundRect">
                <a:avLst>
                  <a:gd name="adj" fmla="val 0"/>
                </a:avLst>
              </a:prstGeom>
              <a:solidFill>
                <a:srgbClr val="D0E7DD"/>
              </a:solidFill>
              <a:ln>
                <a:noFill/>
              </a:ln>
            </p:spPr>
            <p:txBody>
              <a:bodyPr spcFirstLastPara="1" wrap="square" lIns="137150"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b="1" i="0" u="none" strike="noStrike" cap="none" dirty="0">
                  <a:solidFill>
                    <a:schemeClr val="dk1"/>
                  </a:solidFill>
                  <a:latin typeface="Microsoft JhengHei"/>
                  <a:ea typeface="Microsoft JhengHei"/>
                  <a:cs typeface="Microsoft JhengHei"/>
                  <a:sym typeface="Microsoft JhengHei"/>
                </a:endParaRPr>
              </a:p>
            </p:txBody>
          </p:sp>
        </p:grpSp>
        <p:sp>
          <p:nvSpPr>
            <p:cNvPr id="358" name="Google Shape;358;p30"/>
            <p:cNvSpPr txBox="1"/>
            <p:nvPr/>
          </p:nvSpPr>
          <p:spPr>
            <a:xfrm>
              <a:off x="4295230" y="1023478"/>
              <a:ext cx="2514156" cy="35640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b="1" i="0" u="none" baseline="0" dirty="0">
                  <a:solidFill>
                    <a:schemeClr val="dk1"/>
                  </a:solidFill>
                  <a:latin typeface="Times New Roman" panose="02020603050405020304" pitchFamily="18" charset="0"/>
                  <a:ea typeface="DFKai-SB"/>
                  <a:cs typeface="Times New Roman" panose="02020603050405020304" pitchFamily="18" charset="0"/>
                  <a:sym typeface="DFKai-SB"/>
                </a:rPr>
                <a:t>Harmful effects of alcohol </a:t>
              </a:r>
              <a:r>
                <a:rPr lang="en-us"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abuse</a:t>
              </a:r>
            </a:p>
            <a:p>
              <a:pPr marL="0" marR="0" lvl="0" indent="0" algn="ctr" rtl="0">
                <a:lnSpc>
                  <a:spcPct val="120000"/>
                </a:lnSpc>
                <a:spcBef>
                  <a:spcPts val="0"/>
                </a:spcBef>
                <a:spcAft>
                  <a:spcPts val="0"/>
                </a:spcAft>
                <a:buNone/>
              </a:pPr>
              <a:endParaRPr b="1"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Increase fat</a:t>
              </a:r>
              <a:endParaRPr sz="1600" dirty="0">
                <a:latin typeface="Times New Roman" panose="02020603050405020304" pitchFamily="18" charset="0"/>
                <a:cs typeface="Times New Roman" panose="02020603050405020304" pitchFamily="18" charset="0"/>
              </a:endParaRPr>
            </a:p>
            <a:p>
              <a:pPr marL="342900" marR="0" lvl="0" indent="-342900" algn="l" rtl="0">
                <a:lnSpc>
                  <a:spcPct val="120000"/>
                </a:lnSpc>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Affect vision</a:t>
              </a:r>
              <a:endParaRPr sz="1600" dirty="0">
                <a:latin typeface="Times New Roman" panose="02020603050405020304" pitchFamily="18" charset="0"/>
                <a:cs typeface="Times New Roman" panose="02020603050405020304" pitchFamily="18" charset="0"/>
              </a:endParaRPr>
            </a:p>
            <a:p>
              <a:pPr marL="342900" marR="0" lvl="0" indent="-342900" algn="l" rtl="0">
                <a:lnSpc>
                  <a:spcPct val="120000"/>
                </a:lnSpc>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Cause osteoporosis</a:t>
              </a:r>
              <a:endParaRPr sz="1600" dirty="0">
                <a:latin typeface="Times New Roman" panose="02020603050405020304" pitchFamily="18" charset="0"/>
                <a:cs typeface="Times New Roman" panose="02020603050405020304" pitchFamily="18" charset="0"/>
              </a:endParaRPr>
            </a:p>
            <a:p>
              <a:pPr marL="342900" marR="0" lvl="0" indent="-342900" algn="l" rtl="0">
                <a:lnSpc>
                  <a:spcPct val="120000"/>
                </a:lnSpc>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Damage skin </a:t>
              </a:r>
              <a:endParaRPr sz="1600" dirty="0">
                <a:latin typeface="Times New Roman" panose="02020603050405020304" pitchFamily="18" charset="0"/>
                <a:cs typeface="Times New Roman" panose="02020603050405020304" pitchFamily="18" charset="0"/>
              </a:endParaRPr>
            </a:p>
            <a:p>
              <a:pPr marL="342900" marR="0" lvl="0" indent="-342900" algn="l" rtl="0">
                <a:lnSpc>
                  <a:spcPct val="120000"/>
                </a:lnSpc>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Cause liver cirrhosis</a:t>
              </a:r>
              <a:endParaRPr sz="1600" dirty="0">
                <a:latin typeface="Times New Roman" panose="02020603050405020304" pitchFamily="18" charset="0"/>
                <a:cs typeface="Times New Roman" panose="02020603050405020304" pitchFamily="18" charset="0"/>
              </a:endParaRPr>
            </a:p>
            <a:p>
              <a:pPr marL="342900" marR="0" lvl="0" indent="-342900" algn="l" rtl="0">
                <a:lnSpc>
                  <a:spcPct val="120000"/>
                </a:lnSpc>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Affect digestion</a:t>
              </a:r>
              <a:endParaRPr sz="1600" dirty="0">
                <a:latin typeface="Times New Roman" panose="02020603050405020304" pitchFamily="18" charset="0"/>
                <a:cs typeface="Times New Roman" panose="02020603050405020304" pitchFamily="18" charset="0"/>
              </a:endParaRPr>
            </a:p>
            <a:p>
              <a:pPr marL="342900" marR="0" lvl="0" indent="-342900" algn="l" rtl="0">
                <a:lnSpc>
                  <a:spcPct val="120000"/>
                </a:lnSpc>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Increase blood pressure</a:t>
              </a:r>
              <a:endParaRPr sz="1600" dirty="0">
                <a:latin typeface="Times New Roman" panose="02020603050405020304" pitchFamily="18" charset="0"/>
                <a:cs typeface="Times New Roman" panose="02020603050405020304" pitchFamily="18" charset="0"/>
              </a:endParaRPr>
            </a:p>
            <a:p>
              <a:pPr marL="342900" marR="0" lvl="0" indent="-342900" algn="l" rtl="0">
                <a:lnSpc>
                  <a:spcPct val="120000"/>
                </a:lnSpc>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Affect muscles</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l" rtl="0">
                <a:lnSpc>
                  <a:spcPct val="120000"/>
                </a:lnSpc>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Jeopardize society</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a:p>
              <a:pPr marL="0" marR="0" lvl="0" indent="0" algn="l" rtl="0">
                <a:lnSpc>
                  <a:spcPct val="120000"/>
                </a:lnSpc>
                <a:spcBef>
                  <a:spcPts val="0"/>
                </a:spcBef>
                <a:spcAft>
                  <a:spcPts val="0"/>
                </a:spcAft>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p:txBody>
        </p:sp>
      </p:grpSp>
      <p:grpSp>
        <p:nvGrpSpPr>
          <p:cNvPr id="359" name="Google Shape;359;p30"/>
          <p:cNvGrpSpPr/>
          <p:nvPr/>
        </p:nvGrpSpPr>
        <p:grpSpPr>
          <a:xfrm>
            <a:off x="6141125" y="2221320"/>
            <a:ext cx="5915466" cy="4208585"/>
            <a:chOff x="6461354" y="792395"/>
            <a:chExt cx="5343008" cy="3681951"/>
          </a:xfrm>
        </p:grpSpPr>
        <p:grpSp>
          <p:nvGrpSpPr>
            <p:cNvPr id="360" name="Google Shape;360;p30"/>
            <p:cNvGrpSpPr/>
            <p:nvPr/>
          </p:nvGrpSpPr>
          <p:grpSpPr>
            <a:xfrm>
              <a:off x="6471821" y="800697"/>
              <a:ext cx="5332541" cy="3673649"/>
              <a:chOff x="-368126" y="1214989"/>
              <a:chExt cx="5222605" cy="3115221"/>
            </a:xfrm>
          </p:grpSpPr>
          <p:sp>
            <p:nvSpPr>
              <p:cNvPr id="361" name="Google Shape;361;p30"/>
              <p:cNvSpPr/>
              <p:nvPr/>
            </p:nvSpPr>
            <p:spPr>
              <a:xfrm>
                <a:off x="-368126" y="1214989"/>
                <a:ext cx="5222605" cy="3115221"/>
              </a:xfrm>
              <a:prstGeom prst="rect">
                <a:avLst/>
              </a:prstGeom>
              <a:solidFill>
                <a:schemeClr val="lt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b="0" dirty="0">
                  <a:solidFill>
                    <a:srgbClr val="000000"/>
                  </a:solidFill>
                  <a:latin typeface="Microsoft JhengHei"/>
                  <a:ea typeface="Microsoft JhengHei"/>
                  <a:cs typeface="Microsoft JhengHei"/>
                  <a:sym typeface="Microsoft JhengHei"/>
                </a:endParaRPr>
              </a:p>
            </p:txBody>
          </p:sp>
          <p:sp>
            <p:nvSpPr>
              <p:cNvPr id="362" name="Google Shape;362;p30"/>
              <p:cNvSpPr/>
              <p:nvPr/>
            </p:nvSpPr>
            <p:spPr>
              <a:xfrm>
                <a:off x="-368126" y="1218392"/>
                <a:ext cx="5222605" cy="284555"/>
              </a:xfrm>
              <a:prstGeom prst="roundRect">
                <a:avLst>
                  <a:gd name="adj" fmla="val 0"/>
                </a:avLst>
              </a:prstGeom>
              <a:solidFill>
                <a:srgbClr val="D0E7DD"/>
              </a:solidFill>
              <a:ln>
                <a:noFill/>
              </a:ln>
            </p:spPr>
            <p:txBody>
              <a:bodyPr spcFirstLastPara="1" wrap="square" lIns="137150"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b="1" i="0" u="none" strike="noStrike" cap="none" dirty="0">
                  <a:solidFill>
                    <a:schemeClr val="dk1"/>
                  </a:solidFill>
                  <a:latin typeface="Microsoft JhengHei"/>
                  <a:ea typeface="Microsoft JhengHei"/>
                  <a:cs typeface="Microsoft JhengHei"/>
                  <a:sym typeface="Microsoft JhengHei"/>
                </a:endParaRPr>
              </a:p>
            </p:txBody>
          </p:sp>
        </p:grpSp>
        <p:sp>
          <p:nvSpPr>
            <p:cNvPr id="363" name="Google Shape;363;p30"/>
            <p:cNvSpPr txBox="1"/>
            <p:nvPr/>
          </p:nvSpPr>
          <p:spPr>
            <a:xfrm>
              <a:off x="6461354" y="792395"/>
              <a:ext cx="5279273" cy="358116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600" b="1" i="0" u="none" baseline="0" dirty="0">
                  <a:solidFill>
                    <a:schemeClr val="dk1"/>
                  </a:solidFill>
                  <a:latin typeface="Times New Roman" panose="02020603050405020304" pitchFamily="18" charset="0"/>
                  <a:ea typeface="DFKai-SB"/>
                  <a:cs typeface="Times New Roman" panose="02020603050405020304" pitchFamily="18" charset="0"/>
                  <a:sym typeface="DFKai-SB"/>
                </a:rPr>
                <a:t>Harmful effects of drug </a:t>
              </a:r>
              <a:r>
                <a:rPr lang="en-us" sz="1600"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abuse</a:t>
              </a:r>
            </a:p>
            <a:p>
              <a:pPr marL="0" marR="0" lvl="0" indent="0" algn="ctr" rtl="0">
                <a:lnSpc>
                  <a:spcPct val="120000"/>
                </a:lnSpc>
                <a:spcBef>
                  <a:spcPts val="0"/>
                </a:spcBef>
                <a:spcAft>
                  <a:spcPts val="0"/>
                </a:spcAft>
                <a:buNone/>
              </a:pPr>
              <a:endParaRPr dirty="0">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Contract diseases e.g. AIDS, Hepatitis B and Tetanus by sharing infected needles</a:t>
              </a:r>
              <a:endParaRPr sz="1600" dirty="0">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Alter behaviour</a:t>
              </a:r>
              <a:endParaRPr sz="1600" dirty="0">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Distort perception of and response to the environment, causing harm to oneself and to others</a:t>
              </a:r>
              <a:endParaRPr sz="1600" dirty="0">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Adversely affect liver, lung, kidney and heart health</a:t>
              </a:r>
              <a:endParaRPr sz="1600" dirty="0">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Acute intoxication and death</a:t>
              </a:r>
              <a:endParaRPr sz="1600" dirty="0">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Problems appear in interpersonal relationships and one can lose friends and even family</a:t>
              </a:r>
              <a:endParaRPr sz="1600" dirty="0">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School and work performance may deteriorate</a:t>
              </a:r>
              <a:endParaRPr sz="1600" dirty="0">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Lead to poor appetite and weight loss</a:t>
              </a:r>
              <a:endParaRPr sz="1600" dirty="0">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Become addicted</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a:p>
              <a:pPr marL="285750" marR="0" lvl="0" indent="-285750" algn="l" rtl="0">
                <a:spcBef>
                  <a:spcPts val="0"/>
                </a:spcBef>
                <a:spcAft>
                  <a:spcPts val="0"/>
                </a:spcAft>
                <a:buClr>
                  <a:schemeClr val="dk1"/>
                </a:buClr>
                <a:buSzPts val="2000"/>
                <a:buFont typeface="Arial"/>
                <a:buChar char="•"/>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Since a lot of money is needed to buy drugs, one may commit crimes, be imprisoned and destroy his/her future</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p:txBody>
        </p:sp>
      </p:grpSp>
      <p:sp>
        <p:nvSpPr>
          <p:cNvPr id="364" name="Google Shape;364;p30"/>
          <p:cNvSpPr txBox="1"/>
          <p:nvPr/>
        </p:nvSpPr>
        <p:spPr>
          <a:xfrm>
            <a:off x="1981200" y="992661"/>
            <a:ext cx="8812744" cy="483973"/>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dk1"/>
              </a:buClr>
              <a:buSzPts val="2800"/>
            </a:pP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Stay away from tobacco, alcohol and drugs (</a:t>
            </a: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including </a:t>
            </a:r>
            <a:r>
              <a:rPr lang="en-US" sz="2000" b="1"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cannabis</a:t>
            </a: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0" marR="0" lvl="0" indent="0" algn="ctr" rtl="0">
              <a:lnSpc>
                <a:spcPct val="90000"/>
              </a:lnSpc>
              <a:spcBef>
                <a:spcPts val="0"/>
              </a:spcBef>
              <a:spcAft>
                <a:spcPts val="0"/>
              </a:spcAft>
              <a:buClr>
                <a:schemeClr val="dk1"/>
              </a:buClr>
              <a:buSzPts val="2800"/>
              <a:buFont typeface="Calibri"/>
              <a:buNone/>
            </a:pPr>
            <a:endParaRPr sz="2000" b="1" dirty="0">
              <a:solidFill>
                <a:srgbClr val="00B050"/>
              </a:solidFill>
              <a:latin typeface="Times New Roman" panose="02020603050405020304" pitchFamily="18" charset="0"/>
              <a:ea typeface="DFKai-SB"/>
              <a:cs typeface="Times New Roman" panose="02020603050405020304" pitchFamily="18" charset="0"/>
              <a:sym typeface="DFKai-SB"/>
            </a:endParaRPr>
          </a:p>
        </p:txBody>
      </p:sp>
      <p:sp>
        <p:nvSpPr>
          <p:cNvPr id="366" name="Google Shape;366;p30"/>
          <p:cNvSpPr/>
          <p:nvPr/>
        </p:nvSpPr>
        <p:spPr>
          <a:xfrm>
            <a:off x="2192754" y="859900"/>
            <a:ext cx="608468" cy="4402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DFKai-SB"/>
              <a:ea typeface="DFKai-SB"/>
              <a:cs typeface="DFKai-SB"/>
              <a:sym typeface="DFKai-SB"/>
            </a:endParaRPr>
          </a:p>
        </p:txBody>
      </p:sp>
      <p:sp>
        <p:nvSpPr>
          <p:cNvPr id="22" name="Google Shape;197;p21"/>
          <p:cNvSpPr/>
          <p:nvPr/>
        </p:nvSpPr>
        <p:spPr>
          <a:xfrm>
            <a:off x="2192754" y="146854"/>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1"/>
          <p:cNvSpPr txBox="1"/>
          <p:nvPr/>
        </p:nvSpPr>
        <p:spPr>
          <a:xfrm>
            <a:off x="4109195" y="5757554"/>
            <a:ext cx="3997498"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Tobacco and Alcohol Control Office of the Department of Health - “Ex-smokers’ Testimonials 2 - Bladder Cancer and Smoking”</a:t>
            </a:r>
            <a:endParaRPr sz="1200" b="0" i="0" dirty="0">
              <a:solidFill>
                <a:schemeClr val="tx1">
                  <a:lumMod val="85000"/>
                  <a:lumOff val="15000"/>
                </a:schemeClr>
              </a:solidFill>
              <a:latin typeface="Times New Roman"/>
              <a:ea typeface="Times New Roman"/>
              <a:cs typeface="Times New Roman"/>
              <a:sym typeface="Times New Roman"/>
            </a:endParaRPr>
          </a:p>
          <a:p>
            <a:pPr lvl="0"/>
            <a:r>
              <a:rPr lang="en-us" sz="1200" b="0" i="0" u="none" baseline="0" dirty="0" smtClean="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www.livetobaccofree.hk/en/ex-smokers/bladder_cancer.html)</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372" name="Google Shape;372;p31"/>
          <p:cNvSpPr txBox="1"/>
          <p:nvPr/>
        </p:nvSpPr>
        <p:spPr>
          <a:xfrm>
            <a:off x="121104" y="5372834"/>
            <a:ext cx="376806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baseline="0" dirty="0">
                <a:solidFill>
                  <a:schemeClr val="dk1"/>
                </a:solidFill>
                <a:latin typeface="Times New Roman"/>
                <a:ea typeface="Times New Roman"/>
                <a:cs typeface="Times New Roman"/>
                <a:sym typeface="Times New Roman"/>
              </a:rPr>
              <a:t>Source: Educational MultiMedia - “Stay away from drugs and alcohol”</a:t>
            </a:r>
            <a:r>
              <a:rPr lang="en-us" sz="1100" b="0" i="1" u="none" baseline="0" dirty="0">
                <a:solidFill>
                  <a:schemeClr val="dk1"/>
                </a:solidFill>
                <a:latin typeface="Times New Roman"/>
                <a:ea typeface="Times New Roman"/>
                <a:cs typeface="Times New Roman"/>
                <a:sym typeface="Times New Roman"/>
              </a:rPr>
              <a:t> </a:t>
            </a:r>
            <a:r>
              <a:rPr lang="en-us" sz="1100" b="0" i="0" u="none" baseline="0" dirty="0">
                <a:solidFill>
                  <a:schemeClr val="dk1"/>
                </a:solidFill>
                <a:latin typeface="Times New Roman"/>
                <a:ea typeface="Times New Roman"/>
                <a:cs typeface="Times New Roman"/>
                <a:sym typeface="Times New Roman"/>
              </a:rPr>
              <a:t>(https://emm.edcity.hk/media/%E9%81%A0%E9%9B%A2%E8%97%A5%E7%89%A9%E8%88%87%E9%85%92%E7%B2%BE/0_5j01kidu)</a:t>
            </a:r>
            <a:endParaRPr sz="1100" dirty="0">
              <a:solidFill>
                <a:schemeClr val="dk1"/>
              </a:solidFill>
              <a:latin typeface="Times New Roman"/>
              <a:ea typeface="Times New Roman"/>
              <a:cs typeface="Times New Roman"/>
              <a:sym typeface="Times New Roman"/>
            </a:endParaRPr>
          </a:p>
        </p:txBody>
      </p:sp>
      <p:sp>
        <p:nvSpPr>
          <p:cNvPr id="373" name="Google Shape;373;p31"/>
          <p:cNvSpPr txBox="1"/>
          <p:nvPr/>
        </p:nvSpPr>
        <p:spPr>
          <a:xfrm>
            <a:off x="3998337" y="4585648"/>
            <a:ext cx="3999185" cy="11695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Mr. Cheung started smoking in his teens, was diagnosed with bladder cancer at the age of </a:t>
            </a:r>
            <a:r>
              <a:rPr lang="en-us"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60</a:t>
            </a: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 and had to undergo total cystectomy</a:t>
            </a:r>
            <a:r>
              <a:rPr lang="en-us"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  </a:t>
            </a: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Mr. Cheung will share his experience of and thinking on contracting the disease and quitting smoking in the short video.</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374" name="Google Shape;374;p31"/>
          <p:cNvSpPr txBox="1"/>
          <p:nvPr/>
        </p:nvSpPr>
        <p:spPr>
          <a:xfrm>
            <a:off x="8570848" y="5342055"/>
            <a:ext cx="3290226"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Source: Narcotics Division of the Security Bureau - “Anti-drug Community Awareness Building Programme of Wong Tai Sin District - Rehabilitee sharing“</a:t>
            </a:r>
            <a:endParaRPr dirty="0"/>
          </a:p>
          <a:p>
            <a:pPr marL="0" marR="0" lvl="0" indent="0" algn="l"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(https://www.youtube.com/watch?v=9voosI5-jVg)</a:t>
            </a:r>
            <a:endParaRPr sz="1200" dirty="0">
              <a:solidFill>
                <a:schemeClr val="dk1"/>
              </a:solidFill>
              <a:latin typeface="Times New Roman"/>
              <a:ea typeface="Times New Roman"/>
              <a:cs typeface="Times New Roman"/>
              <a:sym typeface="Times New Roman"/>
            </a:endParaRPr>
          </a:p>
        </p:txBody>
      </p:sp>
      <p:sp>
        <p:nvSpPr>
          <p:cNvPr id="375" name="Google Shape;375;p31"/>
          <p:cNvSpPr txBox="1"/>
          <p:nvPr/>
        </p:nvSpPr>
        <p:spPr>
          <a:xfrm>
            <a:off x="8321438" y="4647223"/>
            <a:ext cx="3789046"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Rehabilitees share the harmful effects of drug abuse; don't try it.</a:t>
            </a:r>
            <a:endParaRPr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376" name="Google Shape;376;p31"/>
          <p:cNvSpPr/>
          <p:nvPr/>
        </p:nvSpPr>
        <p:spPr>
          <a:xfrm>
            <a:off x="8315713" y="3878331"/>
            <a:ext cx="3754782" cy="63039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377" name="Google Shape;377;p31"/>
          <p:cNvSpPr/>
          <p:nvPr/>
        </p:nvSpPr>
        <p:spPr>
          <a:xfrm>
            <a:off x="4096407" y="3881203"/>
            <a:ext cx="3999185" cy="6275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378" name="Google Shape;378;p31"/>
          <p:cNvSpPr/>
          <p:nvPr/>
        </p:nvSpPr>
        <p:spPr>
          <a:xfrm>
            <a:off x="231876" y="3841802"/>
            <a:ext cx="3606754" cy="66692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379" name="Google Shape;379;p31"/>
          <p:cNvSpPr txBox="1"/>
          <p:nvPr/>
        </p:nvSpPr>
        <p:spPr>
          <a:xfrm>
            <a:off x="145531" y="4508728"/>
            <a:ext cx="3528890" cy="7386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harm of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drug </a:t>
            </a:r>
            <a:r>
              <a:rPr lang="en-us"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abuse </a:t>
            </a:r>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the body, mind and family; Alcohol is also harmful to the human body.</a:t>
            </a:r>
            <a:endParaRPr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pic>
        <p:nvPicPr>
          <p:cNvPr id="380" name="Google Shape;380;p31">
            <a:hlinkClick r:id="rId3"/>
          </p:cNvPr>
          <p:cNvPicPr preferRelativeResize="0"/>
          <p:nvPr/>
        </p:nvPicPr>
        <p:blipFill rotWithShape="1">
          <a:blip r:embed="rId4">
            <a:alphaModFix/>
          </a:blip>
          <a:srcRect/>
          <a:stretch/>
        </p:blipFill>
        <p:spPr>
          <a:xfrm>
            <a:off x="8281449" y="1670265"/>
            <a:ext cx="3789046" cy="2130542"/>
          </a:xfrm>
          <a:prstGeom prst="rect">
            <a:avLst/>
          </a:prstGeom>
          <a:noFill/>
          <a:ln>
            <a:noFill/>
          </a:ln>
        </p:spPr>
      </p:pic>
      <p:pic>
        <p:nvPicPr>
          <p:cNvPr id="381" name="Google Shape;381;p31">
            <a:hlinkClick r:id="rId5"/>
          </p:cNvPr>
          <p:cNvPicPr preferRelativeResize="0"/>
          <p:nvPr/>
        </p:nvPicPr>
        <p:blipFill rotWithShape="1">
          <a:blip r:embed="rId6">
            <a:alphaModFix/>
          </a:blip>
          <a:srcRect/>
          <a:stretch/>
        </p:blipFill>
        <p:spPr>
          <a:xfrm>
            <a:off x="231876" y="1667176"/>
            <a:ext cx="3606754" cy="2130542"/>
          </a:xfrm>
          <a:prstGeom prst="rect">
            <a:avLst/>
          </a:prstGeom>
          <a:noFill/>
          <a:ln>
            <a:noFill/>
          </a:ln>
        </p:spPr>
      </p:pic>
      <p:pic>
        <p:nvPicPr>
          <p:cNvPr id="384" name="Google Shape;384;p31">
            <a:hlinkClick r:id="rId7"/>
          </p:cNvPr>
          <p:cNvPicPr preferRelativeResize="0"/>
          <p:nvPr/>
        </p:nvPicPr>
        <p:blipFill rotWithShape="1">
          <a:blip r:embed="rId8">
            <a:alphaModFix/>
          </a:blip>
          <a:srcRect/>
          <a:stretch/>
        </p:blipFill>
        <p:spPr>
          <a:xfrm>
            <a:off x="4092745" y="1714132"/>
            <a:ext cx="4002847" cy="2127671"/>
          </a:xfrm>
          <a:prstGeom prst="rect">
            <a:avLst/>
          </a:prstGeom>
          <a:noFill/>
          <a:ln>
            <a:noFill/>
          </a:ln>
        </p:spPr>
      </p:pic>
      <p:sp>
        <p:nvSpPr>
          <p:cNvPr id="385" name="Google Shape;385;p31"/>
          <p:cNvSpPr txBox="1"/>
          <p:nvPr/>
        </p:nvSpPr>
        <p:spPr>
          <a:xfrm>
            <a:off x="2382866" y="977154"/>
            <a:ext cx="8673731" cy="5159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ct val="100000"/>
              <a:buFont typeface="DFKai-SB"/>
              <a:buNone/>
            </a:pP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Stay away from tobacco, alcohol and drugs (including </a:t>
            </a:r>
            <a:r>
              <a:rPr lang="en-us" sz="2000" b="1"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a:t>
            </a:r>
            <a:r>
              <a:rPr lang="en-us" sz="2000" b="1"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annabis</a:t>
            </a: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386" name="Google Shape;386;p31"/>
          <p:cNvSpPr/>
          <p:nvPr/>
        </p:nvSpPr>
        <p:spPr>
          <a:xfrm>
            <a:off x="2443873" y="984740"/>
            <a:ext cx="608468" cy="4402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DFKai-SB"/>
              <a:ea typeface="DFKai-SB"/>
              <a:cs typeface="DFKai-SB"/>
              <a:sym typeface="DFKai-SB"/>
            </a:endParaRPr>
          </a:p>
        </p:txBody>
      </p:sp>
      <p:sp>
        <p:nvSpPr>
          <p:cNvPr id="19" name="文字方塊 18"/>
          <p:cNvSpPr txBox="1"/>
          <p:nvPr/>
        </p:nvSpPr>
        <p:spPr>
          <a:xfrm>
            <a:off x="399078" y="491356"/>
            <a:ext cx="1560947" cy="369332"/>
          </a:xfrm>
          <a:prstGeom prst="rect">
            <a:avLst/>
          </a:prstGeom>
          <a:solidFill>
            <a:schemeClr val="bg1"/>
          </a:solidFill>
          <a:ln w="38100">
            <a:solidFill>
              <a:srgbClr val="FF0000"/>
            </a:solidFill>
          </a:ln>
        </p:spPr>
        <p:txBody>
          <a:bodyPr wrap="square" rtlCol="0">
            <a:spAutoFit/>
          </a:bodyPr>
          <a:lstStyle/>
          <a:p>
            <a:pPr algn="ctr"/>
            <a:r>
              <a:rPr lang="en-GB" sz="1800" b="1" dirty="0" smtClean="0">
                <a:latin typeface="Times New Roman" panose="02020603050405020304" pitchFamily="18" charset="0"/>
                <a:cs typeface="Times New Roman" panose="02020603050405020304" pitchFamily="18" charset="0"/>
              </a:rPr>
              <a:t>Reference</a:t>
            </a:r>
            <a:endParaRPr lang="en-US" sz="1800" b="1" dirty="0">
              <a:latin typeface="Times New Roman" panose="02020603050405020304" pitchFamily="18" charset="0"/>
              <a:cs typeface="Times New Roman" panose="02020603050405020304" pitchFamily="18" charset="0"/>
            </a:endParaRPr>
          </a:p>
        </p:txBody>
      </p:sp>
      <p:sp>
        <p:nvSpPr>
          <p:cNvPr id="18" name="Google Shape;197;p21"/>
          <p:cNvSpPr/>
          <p:nvPr/>
        </p:nvSpPr>
        <p:spPr>
          <a:xfrm>
            <a:off x="2253556" y="192228"/>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700311" y="1016356"/>
            <a:ext cx="10819335" cy="550551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600"/>
              </a:spcBef>
              <a:spcAft>
                <a:spcPts val="0"/>
              </a:spcAft>
              <a:buClr>
                <a:schemeClr val="dk1"/>
              </a:buClr>
              <a:buSzPts val="2800"/>
              <a:buNone/>
            </a:pP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Knowledge</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rtl="0">
              <a:lnSpc>
                <a:spcPct val="120000"/>
              </a:lnSpc>
              <a:spcBef>
                <a:spcPts val="600"/>
              </a:spcBef>
              <a:spcAft>
                <a:spcPts val="0"/>
              </a:spcAft>
              <a:buClr>
                <a:schemeClr val="dk1"/>
              </a:buClr>
              <a:buSzPts val="2400"/>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learn the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relationship between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individuals</a:t>
            </a:r>
            <a:r>
              <a:rPr lang="en-us" sz="2000" b="0"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and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public health, the legal and ethical responsibilities associated with it, and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how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respond to infectious diseases</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rtl="0">
              <a:lnSpc>
                <a:spcPct val="120000"/>
              </a:lnSpc>
              <a:spcBef>
                <a:spcPts val="600"/>
              </a:spcBef>
              <a:spcAft>
                <a:spcPts val="0"/>
              </a:spcAft>
              <a:buClr>
                <a:schemeClr val="dk1"/>
              </a:buClr>
              <a:buSzPts val="2400"/>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learn the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broad meaning of health</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0" lvl="0" indent="0" algn="just" rtl="0">
              <a:lnSpc>
                <a:spcPct val="120000"/>
              </a:lnSpc>
              <a:spcBef>
                <a:spcPts val="600"/>
              </a:spcBef>
              <a:spcAft>
                <a:spcPts val="0"/>
              </a:spcAft>
              <a:buClr>
                <a:schemeClr val="dk1"/>
              </a:buClr>
              <a:buSzPts val="2800"/>
              <a:buNone/>
            </a:pP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Skills</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rtl="0">
              <a:lnSpc>
                <a:spcPct val="120000"/>
              </a:lnSpc>
              <a:spcBef>
                <a:spcPts val="600"/>
              </a:spcBef>
              <a:spcAft>
                <a:spcPts val="0"/>
              </a:spcAft>
              <a:buClr>
                <a:schemeClr val="dk1"/>
              </a:buClr>
              <a:buSzPts val="2400"/>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a:t>
            </a:r>
            <a:r>
              <a:rPr lang="en-us" sz="2000" b="0" i="0" u="none" baseline="0" dirty="0" err="1"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analyse</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and judge the credibility of health information released by different media</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rtl="0">
              <a:lnSpc>
                <a:spcPct val="120000"/>
              </a:lnSpc>
              <a:spcBef>
                <a:spcPts val="600"/>
              </a:spcBef>
              <a:spcAft>
                <a:spcPts val="0"/>
              </a:spcAft>
              <a:buClr>
                <a:schemeClr val="dk1"/>
              </a:buClr>
              <a:buSzPts val="2400"/>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a:t>
            </a:r>
            <a:r>
              <a:rPr lang="en-us" sz="2000" b="0" i="0" u="none" baseline="0" dirty="0" err="1"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analyse</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impact of different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lifestyles</a:t>
            </a:r>
            <a:r>
              <a:rPr lang="en-us" sz="2000" b="0"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on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health and public health, and grasp the correct protective measures against infectious diseases based on credible and objective information</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0" lvl="0" indent="0" algn="just" rtl="0">
              <a:lnSpc>
                <a:spcPct val="120000"/>
              </a:lnSpc>
              <a:spcBef>
                <a:spcPts val="600"/>
              </a:spcBef>
              <a:spcAft>
                <a:spcPts val="0"/>
              </a:spcAft>
              <a:buClr>
                <a:schemeClr val="dk1"/>
              </a:buClr>
              <a:buSzPts val="2800"/>
              <a:buNone/>
            </a:pP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Values</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rtl="0">
              <a:lnSpc>
                <a:spcPct val="120000"/>
              </a:lnSpc>
              <a:spcBef>
                <a:spcPts val="600"/>
              </a:spcBef>
              <a:spcAft>
                <a:spcPts val="0"/>
              </a:spcAft>
              <a:buClr>
                <a:schemeClr val="dk1"/>
              </a:buClr>
              <a:buSzPts val="2400"/>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cultivate a scientific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outlook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on health, and be able to develop and practise a healthy lifestyle</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rtl="0">
              <a:lnSpc>
                <a:spcPct val="120000"/>
              </a:lnSpc>
              <a:spcBef>
                <a:spcPts val="600"/>
              </a:spcBef>
              <a:spcAft>
                <a:spcPts val="0"/>
              </a:spcAft>
              <a:buClr>
                <a:schemeClr val="dk1"/>
              </a:buClr>
              <a:buSzPts val="2400"/>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be willing to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co-operate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 the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protection of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public health and with government policies, and fulfill the sense of responsibility to fight the epidemic together</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50800" algn="l" rtl="0">
              <a:lnSpc>
                <a:spcPct val="120000"/>
              </a:lnSpc>
              <a:spcBef>
                <a:spcPts val="600"/>
              </a:spcBef>
              <a:spcAft>
                <a:spcPts val="0"/>
              </a:spcAft>
              <a:buClr>
                <a:schemeClr val="dk1"/>
              </a:buClr>
              <a:buSzPts val="2800"/>
              <a:buNone/>
            </a:pPr>
            <a:endParaRPr sz="2000" dirty="0">
              <a:latin typeface="Times New Roman" panose="02020603050405020304" pitchFamily="18" charset="0"/>
              <a:cs typeface="Times New Roman" panose="02020603050405020304" pitchFamily="18" charset="0"/>
            </a:endParaRPr>
          </a:p>
        </p:txBody>
      </p:sp>
      <p:sp>
        <p:nvSpPr>
          <p:cNvPr id="99" name="Google Shape;99;p14"/>
          <p:cNvSpPr/>
          <p:nvPr/>
        </p:nvSpPr>
        <p:spPr>
          <a:xfrm>
            <a:off x="3799194" y="301981"/>
            <a:ext cx="4652079" cy="1159674"/>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DFKai-SB"/>
              <a:buNone/>
            </a:pPr>
            <a:r>
              <a:rPr lang="en-us" sz="3600" b="1" i="0" u="none" baseline="0"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rPr>
              <a:t>Learning objectives</a:t>
            </a:r>
            <a:endParaRPr sz="3600" b="1" dirty="0">
              <a:solidFill>
                <a:schemeClr val="tx1">
                  <a:lumMod val="95000"/>
                  <a:lumOff val="5000"/>
                </a:schemeClr>
              </a:solidFill>
              <a:latin typeface="Times New Roman" panose="02020603050405020304" pitchFamily="18" charset="0"/>
              <a:ea typeface="DFKai-SB"/>
              <a:cs typeface="Times New Roman" panose="02020603050405020304" pitchFamily="18" charset="0"/>
              <a:sym typeface="DFKai-SB"/>
            </a:endParaRPr>
          </a:p>
        </p:txBody>
      </p:sp>
      <p:cxnSp>
        <p:nvCxnSpPr>
          <p:cNvPr id="100" name="Google Shape;100;p14"/>
          <p:cNvCxnSpPr/>
          <p:nvPr/>
        </p:nvCxnSpPr>
        <p:spPr>
          <a:xfrm>
            <a:off x="8896981" y="626394"/>
            <a:ext cx="1485900" cy="0"/>
          </a:xfrm>
          <a:prstGeom prst="straightConnector1">
            <a:avLst/>
          </a:prstGeom>
          <a:noFill/>
          <a:ln w="9525" cap="flat" cmpd="sng">
            <a:solidFill>
              <a:srgbClr val="2F2637"/>
            </a:solidFill>
            <a:prstDash val="solid"/>
            <a:miter lim="800000"/>
            <a:headEnd type="none" w="med" len="med"/>
            <a:tailEnd type="none" w="med" len="med"/>
          </a:ln>
        </p:spPr>
      </p:cxnSp>
      <p:cxnSp>
        <p:nvCxnSpPr>
          <p:cNvPr id="101" name="Google Shape;101;p14"/>
          <p:cNvCxnSpPr/>
          <p:nvPr/>
        </p:nvCxnSpPr>
        <p:spPr>
          <a:xfrm>
            <a:off x="1783390" y="695574"/>
            <a:ext cx="1590675" cy="0"/>
          </a:xfrm>
          <a:prstGeom prst="straightConnector1">
            <a:avLst/>
          </a:prstGeom>
          <a:noFill/>
          <a:ln w="9525" cap="flat" cmpd="sng">
            <a:solidFill>
              <a:srgbClr val="2F2637"/>
            </a:solidFill>
            <a:prstDash val="solid"/>
            <a:miter lim="800000"/>
            <a:headEnd type="none" w="med" len="med"/>
            <a:tailEnd type="none" w="med" len="med"/>
          </a:ln>
        </p:spPr>
      </p:cxnSp>
      <p:sp>
        <p:nvSpPr>
          <p:cNvPr id="102" name="Google Shape;102;p14"/>
          <p:cNvSpPr/>
          <p:nvPr/>
        </p:nvSpPr>
        <p:spPr>
          <a:xfrm>
            <a:off x="3509636" y="606242"/>
            <a:ext cx="153987" cy="15398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FFFFFF"/>
              </a:solidFill>
              <a:latin typeface="SimSun"/>
              <a:ea typeface="SimSun"/>
              <a:cs typeface="SimSun"/>
              <a:sym typeface="SimSun"/>
            </a:endParaRPr>
          </a:p>
        </p:txBody>
      </p:sp>
      <p:sp>
        <p:nvSpPr>
          <p:cNvPr id="103" name="Google Shape;103;p14"/>
          <p:cNvSpPr/>
          <p:nvPr/>
        </p:nvSpPr>
        <p:spPr>
          <a:xfrm>
            <a:off x="8530429" y="549400"/>
            <a:ext cx="153987" cy="15398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FFFFFF"/>
              </a:solidFill>
              <a:latin typeface="SimSun"/>
              <a:ea typeface="SimSun"/>
              <a:cs typeface="SimSun"/>
              <a:sym typeface="SimSu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2">
            <a:hlinkClick r:id="rId3"/>
          </p:cNvPr>
          <p:cNvPicPr preferRelativeResize="0"/>
          <p:nvPr/>
        </p:nvPicPr>
        <p:blipFill rotWithShape="1">
          <a:blip r:embed="rId4">
            <a:alphaModFix/>
          </a:blip>
          <a:srcRect/>
          <a:stretch/>
        </p:blipFill>
        <p:spPr>
          <a:xfrm>
            <a:off x="6858222" y="2107195"/>
            <a:ext cx="4425735" cy="2416268"/>
          </a:xfrm>
          <a:prstGeom prst="rect">
            <a:avLst/>
          </a:prstGeom>
          <a:noFill/>
          <a:ln>
            <a:noFill/>
          </a:ln>
        </p:spPr>
      </p:pic>
      <p:sp>
        <p:nvSpPr>
          <p:cNvPr id="392" name="Google Shape;392;p32"/>
          <p:cNvSpPr txBox="1"/>
          <p:nvPr/>
        </p:nvSpPr>
        <p:spPr>
          <a:xfrm>
            <a:off x="6858222" y="5024382"/>
            <a:ext cx="4535492"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Source: The Hong Kong Council on Smoking and Health - “Feature Story: Alternative smoking products – The tobacco industry's latest scam” (https://www.youtube.com/watch?v=qfAH2OhJWiI)</a:t>
            </a:r>
            <a:endParaRPr sz="1200" b="0" i="0" dirty="0">
              <a:solidFill>
                <a:schemeClr val="dk1"/>
              </a:solidFill>
              <a:latin typeface="Times New Roman"/>
              <a:ea typeface="Times New Roman"/>
              <a:cs typeface="Times New Roman"/>
              <a:sym typeface="Times New Roman"/>
            </a:endParaRPr>
          </a:p>
        </p:txBody>
      </p:sp>
      <p:sp>
        <p:nvSpPr>
          <p:cNvPr id="393" name="Google Shape;393;p32"/>
          <p:cNvSpPr txBox="1"/>
          <p:nvPr/>
        </p:nvSpPr>
        <p:spPr>
          <a:xfrm>
            <a:off x="399078" y="2139160"/>
            <a:ext cx="6085609"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0" i="0" u="none" baseline="0" dirty="0">
                <a:solidFill>
                  <a:schemeClr val="dk1"/>
                </a:solidFill>
                <a:latin typeface="Times New Roman"/>
                <a:ea typeface="Times New Roman"/>
                <a:cs typeface="Times New Roman"/>
                <a:sym typeface="Times New Roman"/>
              </a:rPr>
              <a:t>Both electronic and heated tobacco products are bad for health. The </a:t>
            </a:r>
            <a:r>
              <a:rPr lang="en-us" sz="2000" b="0" i="1" u="none" baseline="0" dirty="0">
                <a:solidFill>
                  <a:schemeClr val="dk1"/>
                </a:solidFill>
                <a:latin typeface="Times New Roman"/>
                <a:ea typeface="Times New Roman"/>
                <a:cs typeface="Times New Roman"/>
                <a:sym typeface="Times New Roman"/>
              </a:rPr>
              <a:t>Smoking (Public Health) (Amendment) Ordinance 2021</a:t>
            </a:r>
            <a:r>
              <a:rPr lang="en-us" sz="2000" b="0" i="0" u="none" baseline="0" dirty="0">
                <a:solidFill>
                  <a:schemeClr val="dk1"/>
                </a:solidFill>
                <a:latin typeface="Times New Roman"/>
                <a:ea typeface="Times New Roman"/>
                <a:cs typeface="Times New Roman"/>
                <a:sym typeface="Times New Roman"/>
              </a:rPr>
              <a:t> came into effect on April 30, 2022, which prohibits the import, promotion, manufacture, sale or possession for commercial purposes of alternative smoking products, including electronic cigarettes, heated tobacco products and herbal cigarettes.</a:t>
            </a:r>
            <a:endParaRPr sz="2000" dirty="0">
              <a:solidFill>
                <a:schemeClr val="dk1"/>
              </a:solidFill>
              <a:latin typeface="Times New Roman"/>
              <a:ea typeface="Times New Roman"/>
              <a:cs typeface="Times New Roman"/>
              <a:sym typeface="Times New Roman"/>
            </a:endParaRPr>
          </a:p>
        </p:txBody>
      </p:sp>
      <p:sp>
        <p:nvSpPr>
          <p:cNvPr id="394" name="Google Shape;394;p32"/>
          <p:cNvSpPr txBox="1"/>
          <p:nvPr/>
        </p:nvSpPr>
        <p:spPr>
          <a:xfrm>
            <a:off x="506778" y="5024382"/>
            <a:ext cx="501445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Tobacco and Alcohol Control Office of the Department of Health - </a:t>
            </a:r>
            <a:r>
              <a:rPr lang="en-us" sz="1200" b="0" i="1" u="none" baseline="0" dirty="0">
                <a:solidFill>
                  <a:schemeClr val="tx1">
                    <a:lumMod val="85000"/>
                    <a:lumOff val="15000"/>
                  </a:schemeClr>
                </a:solidFill>
                <a:latin typeface="Times New Roman"/>
                <a:ea typeface="Times New Roman"/>
                <a:cs typeface="Times New Roman"/>
                <a:sym typeface="Times New Roman"/>
              </a:rPr>
              <a:t>Smoking (Public Health) (Amendment) Ordinance 2021 </a:t>
            </a:r>
            <a:r>
              <a:rPr lang="en-us" sz="1200" b="0" i="0" u="none" strike="sngStrike" baseline="0" dirty="0" smtClean="0">
                <a:solidFill>
                  <a:schemeClr val="tx1">
                    <a:lumMod val="85000"/>
                    <a:lumOff val="15000"/>
                  </a:schemeClr>
                </a:solidFill>
                <a:latin typeface="Times New Roman"/>
                <a:ea typeface="Times New Roman"/>
                <a:cs typeface="Times New Roman"/>
                <a:sym typeface="Times New Roman"/>
              </a:rPr>
              <a:t> </a:t>
            </a: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www.taco.gov.hk/t/english/whatsnew/amendment_order_2021.html)</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395" name="Google Shape;395;p32"/>
          <p:cNvSpPr/>
          <p:nvPr/>
        </p:nvSpPr>
        <p:spPr>
          <a:xfrm>
            <a:off x="6865594" y="4523463"/>
            <a:ext cx="4418363"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398" name="Google Shape;398;p32"/>
          <p:cNvSpPr txBox="1"/>
          <p:nvPr/>
        </p:nvSpPr>
        <p:spPr>
          <a:xfrm>
            <a:off x="1547649" y="904899"/>
            <a:ext cx="10060421" cy="842709"/>
          </a:xfrm>
          <a:prstGeom prst="rect">
            <a:avLst/>
          </a:prstGeom>
          <a:noFill/>
          <a:ln>
            <a:noFill/>
          </a:ln>
        </p:spPr>
        <p:txBody>
          <a:bodyPr spcFirstLastPara="1" wrap="square" lIns="91425" tIns="45700" rIns="91425" bIns="45700" anchor="ctr" anchorCtr="0">
            <a:normAutofit/>
          </a:bodyPr>
          <a:lstStyle/>
          <a:p>
            <a:pPr lvl="0" algn="ctr">
              <a:lnSpc>
                <a:spcPct val="90000"/>
              </a:lnSpc>
              <a:buClr>
                <a:schemeClr val="dk1"/>
              </a:buClr>
              <a:buSzPts val="2800"/>
            </a:pPr>
            <a:r>
              <a:rPr lang="en-us" sz="24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Stay away from tobacco, alcohol and drugs (including </a:t>
            </a:r>
            <a:r>
              <a:rPr lang="en-us" altLang="zh-HK" sz="2400" b="1"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cannabis</a:t>
            </a:r>
            <a:r>
              <a:rPr lang="en-us" sz="24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endParaRPr sz="24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399" name="Google Shape;399;p32"/>
          <p:cNvSpPr/>
          <p:nvPr/>
        </p:nvSpPr>
        <p:spPr>
          <a:xfrm>
            <a:off x="1655791" y="1141558"/>
            <a:ext cx="608468" cy="4402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DFKai-SB"/>
              <a:ea typeface="DFKai-SB"/>
              <a:cs typeface="DFKai-SB"/>
              <a:sym typeface="DFKai-SB"/>
            </a:endParaRPr>
          </a:p>
        </p:txBody>
      </p:sp>
      <p:sp>
        <p:nvSpPr>
          <p:cNvPr id="12" name="文字方塊 11"/>
          <p:cNvSpPr txBox="1"/>
          <p:nvPr/>
        </p:nvSpPr>
        <p:spPr>
          <a:xfrm>
            <a:off x="399078" y="491356"/>
            <a:ext cx="1560947" cy="369332"/>
          </a:xfrm>
          <a:prstGeom prst="rect">
            <a:avLst/>
          </a:prstGeom>
          <a:solidFill>
            <a:schemeClr val="bg1"/>
          </a:solidFill>
          <a:ln w="38100">
            <a:solidFill>
              <a:srgbClr val="FF0000"/>
            </a:solidFill>
          </a:ln>
        </p:spPr>
        <p:txBody>
          <a:bodyPr wrap="square" rtlCol="0">
            <a:spAutoFit/>
          </a:bodyPr>
          <a:lstStyle/>
          <a:p>
            <a:pPr algn="ctr"/>
            <a:r>
              <a:rPr lang="en-GB" sz="1800" b="1" dirty="0" smtClean="0">
                <a:latin typeface="Times New Roman" panose="02020603050405020304" pitchFamily="18" charset="0"/>
                <a:cs typeface="Times New Roman" panose="02020603050405020304" pitchFamily="18" charset="0"/>
              </a:rPr>
              <a:t>Reference</a:t>
            </a:r>
            <a:endParaRPr lang="en-US" sz="1800" b="1" dirty="0">
              <a:latin typeface="Times New Roman" panose="02020603050405020304" pitchFamily="18" charset="0"/>
              <a:cs typeface="Times New Roman" panose="02020603050405020304" pitchFamily="18" charset="0"/>
            </a:endParaRPr>
          </a:p>
        </p:txBody>
      </p:sp>
      <p:sp>
        <p:nvSpPr>
          <p:cNvPr id="11" name="Google Shape;197;p21"/>
          <p:cNvSpPr/>
          <p:nvPr/>
        </p:nvSpPr>
        <p:spPr>
          <a:xfrm>
            <a:off x="2253556" y="192228"/>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3"/>
          <p:cNvSpPr txBox="1">
            <a:spLocks noGrp="1"/>
          </p:cNvSpPr>
          <p:nvPr>
            <p:ph type="body" idx="1"/>
          </p:nvPr>
        </p:nvSpPr>
        <p:spPr>
          <a:xfrm>
            <a:off x="268515" y="1308966"/>
            <a:ext cx="11690403" cy="2572972"/>
          </a:xfrm>
          <a:prstGeom prst="rect">
            <a:avLst/>
          </a:prstGeom>
          <a:solidFill>
            <a:srgbClr val="FCCCCC"/>
          </a:solidFill>
          <a:ln>
            <a:noFill/>
          </a:ln>
        </p:spPr>
        <p:txBody>
          <a:bodyPr spcFirstLastPara="1" wrap="square" lIns="91425" tIns="45700" rIns="91425" bIns="45700" anchor="t" anchorCtr="0">
            <a:spAutoFit/>
          </a:bodyPr>
          <a:lstStyle/>
          <a:p>
            <a:pPr marL="228600" lvl="0" indent="-228600" algn="just" rtl="0">
              <a:lnSpc>
                <a:spcPct val="120000"/>
              </a:lnSpc>
              <a:spcBef>
                <a:spcPts val="600"/>
              </a:spcBef>
              <a:spcAft>
                <a:spcPts val="0"/>
              </a:spcAft>
              <a:buClr>
                <a:schemeClr val="dk1"/>
              </a:buClr>
              <a:buSzPts val="2400"/>
              <a:buChar char="•"/>
            </a:pP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The WHO defines mental health as a state of mental well-being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in which an individual </a:t>
            </a:r>
            <a:r>
              <a:rPr lang="en-us" sz="1800" b="0" i="0" u="none" baseline="0" dirty="0" err="1"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realises</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 his or her own abilities</a:t>
            </a: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can cope </a:t>
            </a: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with the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normal</a:t>
            </a:r>
            <a:r>
              <a:rPr lang="en-us" sz="1800" b="0" i="0" u="none"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stresses </a:t>
            </a: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of life,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can work </a:t>
            </a: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productively, and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is able to make a</a:t>
            </a:r>
            <a:r>
              <a:rPr lang="en-us" sz="1800" b="0" i="0" u="none"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contribution </a:t>
            </a: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to their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communities.  </a:t>
            </a: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Mental health is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fundamental to maintaining personal</a:t>
            </a:r>
            <a:r>
              <a:rPr lang="en-us" sz="1800" b="0" i="0" u="none"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health</a:t>
            </a:r>
            <a:r>
              <a:rPr lang="en-us" sz="1800" b="0" i="0" u="none"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 as well as the functioning of the</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 communities.  </a:t>
            </a:r>
            <a:r>
              <a:rPr lang="en-us" sz="180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T</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here </a:t>
            </a: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is no health without mental health.   </a:t>
            </a:r>
            <a:endParaRPr sz="18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endParaRPr>
          </a:p>
          <a:p>
            <a:pPr marL="228600" lvl="0" indent="-228600" algn="just" rtl="0">
              <a:lnSpc>
                <a:spcPct val="120000"/>
              </a:lnSpc>
              <a:spcBef>
                <a:spcPts val="600"/>
              </a:spcBef>
              <a:spcAft>
                <a:spcPts val="0"/>
              </a:spcAft>
              <a:buClr>
                <a:schemeClr val="dk1"/>
              </a:buClr>
              <a:buSzPts val="2400"/>
              <a:buChar char="•"/>
            </a:pP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With an increasingly fast pace of life, the mounting pressure people face in study, work and life has resulted in a rise in bad moods and psychological problems, as well as in the prevalence rate of mental illnesses.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 So</a:t>
            </a: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 we should pay more attention to mental health, and </a:t>
            </a:r>
            <a:r>
              <a:rPr lang="en-us" sz="1800" b="0" i="0" u="none" baseline="0" dirty="0" smtClean="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actively </a:t>
            </a:r>
            <a:r>
              <a:rPr lang="en-us" sz="1800" b="0" i="0" u="none" baseline="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rPr>
              <a:t>take preventive measures for early identification, timely intervention and treatment.</a:t>
            </a:r>
            <a:endParaRPr sz="18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sym typeface="DFKai-SB"/>
            </a:endParaRPr>
          </a:p>
        </p:txBody>
      </p:sp>
      <p:sp>
        <p:nvSpPr>
          <p:cNvPr id="406" name="Google Shape;406;p33"/>
          <p:cNvSpPr txBox="1"/>
          <p:nvPr/>
        </p:nvSpPr>
        <p:spPr>
          <a:xfrm>
            <a:off x="4925932" y="768504"/>
            <a:ext cx="2570839" cy="5159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Mental health</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407" name="Google Shape;407;p33"/>
          <p:cNvSpPr txBox="1"/>
          <p:nvPr/>
        </p:nvSpPr>
        <p:spPr>
          <a:xfrm>
            <a:off x="268515" y="3860101"/>
            <a:ext cx="9324226" cy="461624"/>
          </a:xfrm>
          <a:prstGeom prst="rect">
            <a:avLst/>
          </a:prstGeom>
          <a:noFill/>
          <a:ln>
            <a:noFill/>
          </a:ln>
        </p:spPr>
        <p:txBody>
          <a:bodyPr spcFirstLastPara="1" wrap="square" lIns="91425" tIns="45700" rIns="91425" bIns="45700" anchor="t" anchorCtr="0">
            <a:spAutoFit/>
          </a:bodyPr>
          <a:lstStyle/>
          <a:p>
            <a:pPr lvl="0"/>
            <a:r>
              <a:rPr lang="en-us" sz="1200" b="0" i="0" u="none" baseline="0" dirty="0">
                <a:solidFill>
                  <a:schemeClr val="tx1">
                    <a:lumMod val="85000"/>
                    <a:lumOff val="15000"/>
                  </a:schemeClr>
                </a:solidFill>
                <a:latin typeface="Times New Roman"/>
                <a:ea typeface="Times New Roman"/>
                <a:cs typeface="Times New Roman"/>
                <a:sym typeface="Times New Roman"/>
              </a:rPr>
              <a:t>Source: The Advisory Committee on Mental Health - The “Shall We Talk” Initiative Background </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://www.shallwetalk.hk/en/about/background/</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endParaRPr sz="1200" dirty="0">
              <a:solidFill>
                <a:schemeClr val="tx1">
                  <a:lumMod val="85000"/>
                  <a:lumOff val="15000"/>
                </a:schemeClr>
              </a:solidFill>
              <a:latin typeface="Times New Roman"/>
              <a:ea typeface="Times New Roman"/>
              <a:cs typeface="Times New Roman"/>
              <a:sym typeface="Times New Roman"/>
            </a:endParaRPr>
          </a:p>
        </p:txBody>
      </p:sp>
      <p:pic>
        <p:nvPicPr>
          <p:cNvPr id="408" name="Google Shape;408;p33">
            <a:hlinkClick r:id="rId3"/>
          </p:cNvPr>
          <p:cNvPicPr preferRelativeResize="0"/>
          <p:nvPr/>
        </p:nvPicPr>
        <p:blipFill rotWithShape="1">
          <a:blip r:embed="rId4">
            <a:alphaModFix/>
          </a:blip>
          <a:srcRect/>
          <a:stretch/>
        </p:blipFill>
        <p:spPr>
          <a:xfrm>
            <a:off x="668045" y="4346250"/>
            <a:ext cx="3554654" cy="1834514"/>
          </a:xfrm>
          <a:prstGeom prst="rect">
            <a:avLst/>
          </a:prstGeom>
          <a:noFill/>
          <a:ln>
            <a:noFill/>
          </a:ln>
        </p:spPr>
      </p:pic>
      <p:sp>
        <p:nvSpPr>
          <p:cNvPr id="409" name="Google Shape;409;p33"/>
          <p:cNvSpPr txBox="1"/>
          <p:nvPr/>
        </p:nvSpPr>
        <p:spPr>
          <a:xfrm>
            <a:off x="6624378" y="6168181"/>
            <a:ext cx="478769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The Advisory Committee on Mental Health - Appeal video for “Shall We Talk”</a:t>
            </a:r>
            <a:endParaRPr sz="1200" b="0" i="0" dirty="0">
              <a:solidFill>
                <a:schemeClr val="tx1">
                  <a:lumMod val="85000"/>
                  <a:lumOff val="15000"/>
                </a:schemeClr>
              </a:solidFill>
              <a:latin typeface="Times New Roman"/>
              <a:ea typeface="Times New Roman"/>
              <a:cs typeface="Times New Roman"/>
              <a:sym typeface="Times New Roman"/>
            </a:endParaRPr>
          </a:p>
          <a:p>
            <a:pPr lvl="0"/>
            <a:r>
              <a:rPr lang="en-US" sz="1200" dirty="0" smtClean="0">
                <a:solidFill>
                  <a:schemeClr val="tx1">
                    <a:lumMod val="85000"/>
                    <a:lumOff val="15000"/>
                  </a:schemeClr>
                </a:solidFill>
                <a:latin typeface="Times New Roman"/>
                <a:ea typeface="Times New Roman"/>
                <a:cs typeface="Times New Roman"/>
                <a:sym typeface="Times New Roman"/>
              </a:rPr>
              <a:t>(</a:t>
            </a:r>
            <a:r>
              <a:rPr lang="en-US" sz="1200" dirty="0">
                <a:solidFill>
                  <a:schemeClr val="tx1">
                    <a:lumMod val="85000"/>
                    <a:lumOff val="15000"/>
                  </a:schemeClr>
                </a:solidFill>
                <a:latin typeface="Times New Roman"/>
                <a:ea typeface="Times New Roman"/>
                <a:cs typeface="Times New Roman"/>
                <a:sym typeface="Times New Roman"/>
              </a:rPr>
              <a:t>https://www.shallwetalk.hk/en/resources/videos/)</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410" name="Google Shape;410;p33"/>
          <p:cNvSpPr txBox="1"/>
          <p:nvPr/>
        </p:nvSpPr>
        <p:spPr>
          <a:xfrm>
            <a:off x="6523558" y="4478677"/>
            <a:ext cx="4815840" cy="1274155"/>
          </a:xfrm>
          <a:prstGeom prst="rect">
            <a:avLst/>
          </a:prstGeom>
          <a:solidFill>
            <a:srgbClr val="B3C6E7"/>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0" i="0" u="none" baseline="0" dirty="0">
                <a:solidFill>
                  <a:schemeClr val="dk1"/>
                </a:solidFill>
                <a:latin typeface="Times New Roman"/>
                <a:ea typeface="Times New Roman"/>
                <a:cs typeface="Times New Roman"/>
                <a:sym typeface="Times New Roman"/>
              </a:rPr>
              <a:t>“</a:t>
            </a:r>
            <a:r>
              <a:rPr lang="en-us" sz="1600" b="0" i="0" u="none" baseline="0" dirty="0">
                <a:solidFill>
                  <a:schemeClr val="tx1">
                    <a:lumMod val="85000"/>
                    <a:lumOff val="15000"/>
                  </a:schemeClr>
                </a:solidFill>
                <a:latin typeface="Times New Roman"/>
                <a:ea typeface="Times New Roman"/>
                <a:cs typeface="Times New Roman"/>
                <a:sym typeface="Times New Roman"/>
              </a:rPr>
              <a:t>Shall We Talk” is a mental health promotion and public education initiative launched by the Advisory Committee on Mental Health since July </a:t>
            </a:r>
            <a:r>
              <a:rPr lang="en-us" sz="1600" b="0" i="0" u="none" baseline="0" dirty="0" smtClean="0">
                <a:solidFill>
                  <a:schemeClr val="tx1">
                    <a:lumMod val="85000"/>
                    <a:lumOff val="15000"/>
                  </a:schemeClr>
                </a:solidFill>
                <a:latin typeface="Times New Roman"/>
                <a:ea typeface="Times New Roman"/>
                <a:cs typeface="Times New Roman"/>
                <a:sym typeface="Times New Roman"/>
              </a:rPr>
              <a:t>2020.  It aimed </a:t>
            </a:r>
            <a:r>
              <a:rPr lang="en-us" sz="1600" b="0" i="0" u="none" baseline="0" dirty="0">
                <a:solidFill>
                  <a:schemeClr val="tx1">
                    <a:lumMod val="85000"/>
                    <a:lumOff val="15000"/>
                  </a:schemeClr>
                </a:solidFill>
                <a:latin typeface="Times New Roman"/>
                <a:ea typeface="Times New Roman"/>
                <a:cs typeface="Times New Roman"/>
                <a:sym typeface="Times New Roman"/>
              </a:rPr>
              <a:t>to raise the public awareness of mental well-being.</a:t>
            </a:r>
            <a:endParaRPr sz="1600" dirty="0">
              <a:solidFill>
                <a:schemeClr val="tx1">
                  <a:lumMod val="85000"/>
                  <a:lumOff val="15000"/>
                </a:schemeClr>
              </a:solidFill>
              <a:latin typeface="Times New Roman"/>
              <a:ea typeface="Times New Roman"/>
              <a:cs typeface="Times New Roman"/>
              <a:sym typeface="Times New Roman"/>
            </a:endParaRPr>
          </a:p>
        </p:txBody>
      </p:sp>
      <p:sp>
        <p:nvSpPr>
          <p:cNvPr id="411" name="Google Shape;411;p33"/>
          <p:cNvSpPr/>
          <p:nvPr/>
        </p:nvSpPr>
        <p:spPr>
          <a:xfrm>
            <a:off x="668046" y="6180764"/>
            <a:ext cx="3554654" cy="39933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6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413" name="Google Shape;413;p33"/>
          <p:cNvSpPr/>
          <p:nvPr/>
        </p:nvSpPr>
        <p:spPr>
          <a:xfrm>
            <a:off x="4317464" y="836356"/>
            <a:ext cx="608468" cy="4402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DFKai-SB"/>
              <a:ea typeface="DFKai-SB"/>
              <a:cs typeface="DFKai-SB"/>
              <a:sym typeface="DFKai-SB"/>
            </a:endParaRPr>
          </a:p>
        </p:txBody>
      </p:sp>
      <p:pic>
        <p:nvPicPr>
          <p:cNvPr id="414" name="Google Shape;414;p33"/>
          <p:cNvPicPr preferRelativeResize="0"/>
          <p:nvPr/>
        </p:nvPicPr>
        <p:blipFill rotWithShape="1">
          <a:blip r:embed="rId5">
            <a:alphaModFix/>
          </a:blip>
          <a:srcRect/>
          <a:stretch/>
        </p:blipFill>
        <p:spPr>
          <a:xfrm>
            <a:off x="4626394" y="4883539"/>
            <a:ext cx="1584958" cy="1061553"/>
          </a:xfrm>
          <a:prstGeom prst="rect">
            <a:avLst/>
          </a:prstGeom>
          <a:noFill/>
          <a:ln>
            <a:noFill/>
          </a:ln>
        </p:spPr>
      </p:pic>
      <p:sp>
        <p:nvSpPr>
          <p:cNvPr id="12" name="Google Shape;197;p21"/>
          <p:cNvSpPr/>
          <p:nvPr/>
        </p:nvSpPr>
        <p:spPr>
          <a:xfrm>
            <a:off x="2253556" y="192228"/>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4"/>
          <p:cNvSpPr/>
          <p:nvPr/>
        </p:nvSpPr>
        <p:spPr>
          <a:xfrm rot="10800000" flipH="1">
            <a:off x="472338" y="1439766"/>
            <a:ext cx="10650983" cy="2947426"/>
          </a:xfrm>
          <a:prstGeom prst="roundRect">
            <a:avLst>
              <a:gd name="adj" fmla="val 7727"/>
            </a:avLst>
          </a:prstGeom>
          <a:solidFill>
            <a:srgbClr val="FFC000">
              <a:alpha val="1294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21" name="Google Shape;421;p34"/>
          <p:cNvSpPr/>
          <p:nvPr/>
        </p:nvSpPr>
        <p:spPr>
          <a:xfrm>
            <a:off x="4731275" y="1439766"/>
            <a:ext cx="234570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baseline="0" dirty="0">
                <a:solidFill>
                  <a:schemeClr val="dk1"/>
                </a:solidFill>
                <a:latin typeface="Times New Roman" panose="02020603050405020304" pitchFamily="18" charset="0"/>
                <a:ea typeface="DFKai-SB"/>
                <a:cs typeface="Times New Roman" panose="02020603050405020304" pitchFamily="18" charset="0"/>
                <a:sym typeface="DFKai-SB"/>
              </a:rPr>
              <a:t>Mental health tips</a:t>
            </a:r>
            <a:endParaRPr sz="2800" dirty="0">
              <a:solidFill>
                <a:schemeClr val="dk1"/>
              </a:solidFill>
              <a:latin typeface="Times New Roman" panose="02020603050405020304" pitchFamily="18" charset="0"/>
              <a:ea typeface="DFKai-SB"/>
              <a:cs typeface="Times New Roman" panose="02020603050405020304" pitchFamily="18" charset="0"/>
              <a:sym typeface="DFKai-SB"/>
            </a:endParaRPr>
          </a:p>
        </p:txBody>
      </p:sp>
      <p:grpSp>
        <p:nvGrpSpPr>
          <p:cNvPr id="422" name="Google Shape;422;p34"/>
          <p:cNvGrpSpPr/>
          <p:nvPr/>
        </p:nvGrpSpPr>
        <p:grpSpPr>
          <a:xfrm>
            <a:off x="842640" y="1768403"/>
            <a:ext cx="3498247" cy="2412655"/>
            <a:chOff x="1278341" y="1065721"/>
            <a:chExt cx="2936639" cy="2412655"/>
          </a:xfrm>
        </p:grpSpPr>
        <p:grpSp>
          <p:nvGrpSpPr>
            <p:cNvPr id="423" name="Google Shape;423;p34"/>
            <p:cNvGrpSpPr/>
            <p:nvPr/>
          </p:nvGrpSpPr>
          <p:grpSpPr>
            <a:xfrm>
              <a:off x="1278341" y="1065721"/>
              <a:ext cx="2852237" cy="2412655"/>
              <a:chOff x="1275377" y="1065721"/>
              <a:chExt cx="3379632" cy="2412655"/>
            </a:xfrm>
          </p:grpSpPr>
          <p:sp>
            <p:nvSpPr>
              <p:cNvPr id="424" name="Google Shape;424;p34"/>
              <p:cNvSpPr/>
              <p:nvPr/>
            </p:nvSpPr>
            <p:spPr>
              <a:xfrm>
                <a:off x="1294363" y="1214989"/>
                <a:ext cx="3360646" cy="2263387"/>
              </a:xfrm>
              <a:prstGeom prst="rect">
                <a:avLst/>
              </a:prstGeom>
              <a:solidFill>
                <a:schemeClr val="lt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1600" b="0" dirty="0">
                  <a:solidFill>
                    <a:srgbClr val="000000"/>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425" name="Google Shape;425;p34"/>
              <p:cNvSpPr/>
              <p:nvPr/>
            </p:nvSpPr>
            <p:spPr>
              <a:xfrm>
                <a:off x="1275377" y="1065721"/>
                <a:ext cx="3379630" cy="380749"/>
              </a:xfrm>
              <a:prstGeom prst="roundRect">
                <a:avLst>
                  <a:gd name="adj" fmla="val 0"/>
                </a:avLst>
              </a:prstGeom>
              <a:solidFill>
                <a:srgbClr val="D0E7DD"/>
              </a:solidFill>
              <a:ln>
                <a:noFill/>
              </a:ln>
            </p:spPr>
            <p:txBody>
              <a:bodyPr spcFirstLastPara="1" wrap="square" lIns="137150"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600" b="1" i="0" u="none" strike="noStrike" cap="none"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grpSp>
        <p:sp>
          <p:nvSpPr>
            <p:cNvPr id="426" name="Google Shape;426;p34"/>
            <p:cNvSpPr txBox="1"/>
            <p:nvPr/>
          </p:nvSpPr>
          <p:spPr>
            <a:xfrm>
              <a:off x="1294365" y="1137738"/>
              <a:ext cx="2920615" cy="1846619"/>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SzPct val="100000"/>
              </a:pP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Sharing</a:t>
              </a:r>
              <a:endParaRPr sz="16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457200" indent="-457200" algn="just">
                <a:buClr>
                  <a:schemeClr val="dk1"/>
                </a:buClr>
                <a:buSzPct val="100000"/>
                <a:buFont typeface="+mj-lt"/>
                <a:buAutoNum type="arabicPeriod"/>
              </a:pPr>
              <a:r>
                <a:rPr lang="en-us"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Express your gratitude or praise   others</a:t>
              </a:r>
              <a:endParaRPr dirty="0">
                <a:solidFill>
                  <a:schemeClr val="tx1">
                    <a:lumMod val="85000"/>
                    <a:lumOff val="15000"/>
                  </a:schemeClr>
                </a:solidFill>
                <a:latin typeface="Times New Roman" panose="02020603050405020304" pitchFamily="18" charset="0"/>
                <a:ea typeface="DFKai-SB"/>
                <a:cs typeface="Times New Roman" panose="02020603050405020304" pitchFamily="18" charset="0"/>
              </a:endParaRPr>
            </a:p>
            <a:p>
              <a:pPr marL="457200" indent="-457200" algn="just">
                <a:buClr>
                  <a:schemeClr val="dk1"/>
                </a:buClr>
                <a:buSzPct val="100000"/>
                <a:buFont typeface="+mj-lt"/>
                <a:buAutoNum type="arabicPeriod"/>
              </a:pPr>
              <a:r>
                <a:rPr lang="en-us"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Be kind and helpful</a:t>
              </a:r>
              <a:endParaRPr dirty="0">
                <a:solidFill>
                  <a:schemeClr val="tx1">
                    <a:lumMod val="85000"/>
                    <a:lumOff val="15000"/>
                  </a:schemeClr>
                </a:solidFill>
                <a:latin typeface="Times New Roman" panose="02020603050405020304" pitchFamily="18" charset="0"/>
                <a:ea typeface="DFKai-SB"/>
                <a:cs typeface="Times New Roman" panose="02020603050405020304" pitchFamily="18" charset="0"/>
              </a:endParaRPr>
            </a:p>
            <a:p>
              <a:pPr marL="457200" marR="0" lvl="0" indent="-457200" algn="just" rtl="0">
                <a:spcBef>
                  <a:spcPts val="0"/>
                </a:spcBef>
                <a:spcAft>
                  <a:spcPts val="0"/>
                </a:spcAft>
                <a:buClr>
                  <a:schemeClr val="dk1"/>
                </a:buClr>
                <a:buSzPct val="100000"/>
                <a:buFont typeface="+mj-lt"/>
                <a:buAutoNum type="arabicPeriod"/>
              </a:pPr>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Meet up with friends</a:t>
              </a:r>
              <a:endParaRPr dirty="0">
                <a:solidFill>
                  <a:schemeClr val="tx1">
                    <a:lumMod val="85000"/>
                    <a:lumOff val="15000"/>
                  </a:schemeClr>
                </a:solidFill>
                <a:latin typeface="Times New Roman" panose="02020603050405020304" pitchFamily="18" charset="0"/>
                <a:cs typeface="Times New Roman" panose="02020603050405020304" pitchFamily="18" charset="0"/>
              </a:endParaRPr>
            </a:p>
            <a:p>
              <a:pPr marL="457200" indent="-457200" algn="just">
                <a:buClr>
                  <a:schemeClr val="dk1"/>
                </a:buClr>
                <a:buSzPct val="100000"/>
                <a:buFont typeface="+mj-lt"/>
                <a:buAutoNum type="arabicPeriod"/>
              </a:pPr>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Voice out to gain support from </a:t>
              </a:r>
              <a:r>
                <a:rPr lang="en-us"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others</a:t>
              </a:r>
            </a:p>
            <a:p>
              <a:pPr marL="447675" indent="-447675">
                <a:buClr>
                  <a:schemeClr val="dk1"/>
                </a:buClr>
                <a:buSzPct val="100000"/>
              </a:pPr>
              <a:r>
                <a:rPr lang="en-US" altLang="zh-HK"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5.      Get </a:t>
              </a:r>
              <a:r>
                <a:rPr lang="en-US" altLang="zh-HK"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along and communicate with your family members</a:t>
              </a:r>
              <a:endParaRPr dirty="0">
                <a:solidFill>
                  <a:schemeClr val="tx1">
                    <a:lumMod val="85000"/>
                    <a:lumOff val="15000"/>
                  </a:schemeClr>
                </a:solidFill>
                <a:latin typeface="Times New Roman" panose="02020603050405020304" pitchFamily="18" charset="0"/>
                <a:ea typeface="DFKai-SB"/>
                <a:cs typeface="Times New Roman" panose="02020603050405020304" pitchFamily="18" charset="0"/>
              </a:endParaRPr>
            </a:p>
          </p:txBody>
        </p:sp>
      </p:grpSp>
      <p:grpSp>
        <p:nvGrpSpPr>
          <p:cNvPr id="427" name="Google Shape;427;p34"/>
          <p:cNvGrpSpPr/>
          <p:nvPr/>
        </p:nvGrpSpPr>
        <p:grpSpPr>
          <a:xfrm>
            <a:off x="4609179" y="1869114"/>
            <a:ext cx="2627985" cy="2339150"/>
            <a:chOff x="1294362" y="1139226"/>
            <a:chExt cx="2206090" cy="2339150"/>
          </a:xfrm>
        </p:grpSpPr>
        <p:grpSp>
          <p:nvGrpSpPr>
            <p:cNvPr id="428" name="Google Shape;428;p34"/>
            <p:cNvGrpSpPr/>
            <p:nvPr/>
          </p:nvGrpSpPr>
          <p:grpSpPr>
            <a:xfrm>
              <a:off x="1294362" y="1214121"/>
              <a:ext cx="2159476" cy="2264255"/>
              <a:chOff x="1294361" y="1214121"/>
              <a:chExt cx="2558775" cy="2264255"/>
            </a:xfrm>
          </p:grpSpPr>
          <p:sp>
            <p:nvSpPr>
              <p:cNvPr id="429" name="Google Shape;429;p34"/>
              <p:cNvSpPr/>
              <p:nvPr/>
            </p:nvSpPr>
            <p:spPr>
              <a:xfrm>
                <a:off x="1294363" y="1214989"/>
                <a:ext cx="2558773" cy="2263387"/>
              </a:xfrm>
              <a:prstGeom prst="rect">
                <a:avLst/>
              </a:prstGeom>
              <a:solidFill>
                <a:schemeClr val="lt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1600" b="0" dirty="0">
                  <a:solidFill>
                    <a:srgbClr val="000000"/>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430" name="Google Shape;430;p34"/>
              <p:cNvSpPr/>
              <p:nvPr/>
            </p:nvSpPr>
            <p:spPr>
              <a:xfrm>
                <a:off x="1294361" y="1214121"/>
                <a:ext cx="2558773" cy="380749"/>
              </a:xfrm>
              <a:prstGeom prst="roundRect">
                <a:avLst>
                  <a:gd name="adj" fmla="val 0"/>
                </a:avLst>
              </a:prstGeom>
              <a:solidFill>
                <a:srgbClr val="D0E7DD"/>
              </a:solidFill>
              <a:ln>
                <a:noFill/>
              </a:ln>
            </p:spPr>
            <p:txBody>
              <a:bodyPr spcFirstLastPara="1" wrap="square" lIns="137150"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600" b="1" i="0" u="none" strike="noStrike" cap="none"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grpSp>
        <p:sp>
          <p:nvSpPr>
            <p:cNvPr id="431" name="Google Shape;431;p34"/>
            <p:cNvSpPr txBox="1"/>
            <p:nvPr/>
          </p:nvSpPr>
          <p:spPr>
            <a:xfrm>
              <a:off x="1393890" y="1139226"/>
              <a:ext cx="2106562" cy="1938952"/>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en-us" sz="1600"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Mind</a:t>
              </a:r>
              <a:endPar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Be </a:t>
              </a: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hopeful</a:t>
              </a:r>
              <a:endParaRPr sz="16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Pay attention to yourself</a:t>
              </a:r>
              <a:endParaRPr sz="16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Believe in yourself</a:t>
              </a:r>
              <a:endParaRPr sz="16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Set goals in life</a:t>
              </a:r>
              <a:endParaRPr sz="16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Be grateful</a:t>
              </a:r>
              <a:endParaRPr sz="1600" dirty="0">
                <a:solidFill>
                  <a:srgbClr val="006600"/>
                </a:solidFill>
                <a:latin typeface="Times New Roman" panose="02020603050405020304" pitchFamily="18" charset="0"/>
                <a:ea typeface="DFKai-SB"/>
                <a:cs typeface="Times New Roman" panose="02020603050405020304" pitchFamily="18" charset="0"/>
                <a:sym typeface="DFKai-SB"/>
              </a:endParaRPr>
            </a:p>
          </p:txBody>
        </p:sp>
      </p:grpSp>
      <p:grpSp>
        <p:nvGrpSpPr>
          <p:cNvPr id="432" name="Google Shape;432;p34"/>
          <p:cNvGrpSpPr/>
          <p:nvPr/>
        </p:nvGrpSpPr>
        <p:grpSpPr>
          <a:xfrm>
            <a:off x="7528738" y="1970364"/>
            <a:ext cx="3539051" cy="2263387"/>
            <a:chOff x="1104642" y="1214989"/>
            <a:chExt cx="2970892" cy="2263387"/>
          </a:xfrm>
        </p:grpSpPr>
        <p:grpSp>
          <p:nvGrpSpPr>
            <p:cNvPr id="433" name="Google Shape;433;p34"/>
            <p:cNvGrpSpPr/>
            <p:nvPr/>
          </p:nvGrpSpPr>
          <p:grpSpPr>
            <a:xfrm>
              <a:off x="1104642" y="1214989"/>
              <a:ext cx="2924277" cy="2263387"/>
              <a:chOff x="1069560" y="1214989"/>
              <a:chExt cx="3464993" cy="2263387"/>
            </a:xfrm>
          </p:grpSpPr>
          <p:sp>
            <p:nvSpPr>
              <p:cNvPr id="434" name="Google Shape;434;p34"/>
              <p:cNvSpPr/>
              <p:nvPr/>
            </p:nvSpPr>
            <p:spPr>
              <a:xfrm>
                <a:off x="1069560" y="1214989"/>
                <a:ext cx="3464992" cy="2263387"/>
              </a:xfrm>
              <a:prstGeom prst="rect">
                <a:avLst/>
              </a:prstGeom>
              <a:solidFill>
                <a:schemeClr val="lt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1600" b="0" dirty="0">
                  <a:solidFill>
                    <a:srgbClr val="000000"/>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435" name="Google Shape;435;p34"/>
              <p:cNvSpPr/>
              <p:nvPr/>
            </p:nvSpPr>
            <p:spPr>
              <a:xfrm>
                <a:off x="1091183" y="1218392"/>
                <a:ext cx="3443370" cy="380749"/>
              </a:xfrm>
              <a:prstGeom prst="roundRect">
                <a:avLst>
                  <a:gd name="adj" fmla="val 0"/>
                </a:avLst>
              </a:prstGeom>
              <a:solidFill>
                <a:srgbClr val="D0E7DD"/>
              </a:solidFill>
              <a:ln>
                <a:noFill/>
              </a:ln>
            </p:spPr>
            <p:txBody>
              <a:bodyPr spcFirstLastPara="1" wrap="square" lIns="137150"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600" b="1" i="0" u="none" strike="noStrike" cap="none"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grpSp>
        <p:sp>
          <p:nvSpPr>
            <p:cNvPr id="436" name="Google Shape;436;p34"/>
            <p:cNvSpPr txBox="1"/>
            <p:nvPr/>
          </p:nvSpPr>
          <p:spPr>
            <a:xfrm>
              <a:off x="1161913" y="1284119"/>
              <a:ext cx="2913621" cy="2062063"/>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SzPct val="100000"/>
              </a:pPr>
              <a:r>
                <a:rPr lang="en-us" sz="1600" b="1" i="0" u="none" baseline="0" dirty="0">
                  <a:solidFill>
                    <a:schemeClr val="dk1"/>
                  </a:solidFill>
                  <a:latin typeface="Times New Roman" panose="02020603050405020304" pitchFamily="18" charset="0"/>
                  <a:ea typeface="DFKai-SB"/>
                  <a:cs typeface="Times New Roman" panose="02020603050405020304" pitchFamily="18" charset="0"/>
                  <a:sym typeface="DFKai-SB"/>
                </a:rPr>
                <a:t>Enjoyment</a:t>
              </a:r>
              <a:endParaRPr sz="1600" b="1" dirty="0">
                <a:solidFill>
                  <a:schemeClr val="dk1"/>
                </a:solidFill>
                <a:latin typeface="Times New Roman" panose="02020603050405020304" pitchFamily="18" charset="0"/>
                <a:ea typeface="DFKai-SB"/>
                <a:cs typeface="Times New Roman" panose="02020603050405020304" pitchFamily="18" charset="0"/>
                <a:sym typeface="DFKai-SB"/>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Discover and develop your interests</a:t>
              </a:r>
              <a:endParaRPr sz="16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Take notice of your surroundings</a:t>
              </a:r>
              <a:endParaRPr sz="16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Enjoy your private space and time</a:t>
              </a:r>
              <a:endParaRPr sz="16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Engage in physical activities</a:t>
              </a:r>
              <a:endParaRPr sz="16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dk1"/>
                </a:buClr>
                <a:buSzPct val="100000"/>
                <a:buFont typeface="+mj-lt"/>
                <a:buAutoNum type="arabicPeriod"/>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Engage in activities that can maximise your potential</a:t>
              </a:r>
              <a:endParaRPr sz="1600" dirty="0">
                <a:solidFill>
                  <a:srgbClr val="006600"/>
                </a:solidFill>
                <a:latin typeface="Times New Roman" panose="02020603050405020304" pitchFamily="18" charset="0"/>
                <a:ea typeface="DFKai-SB"/>
                <a:cs typeface="Times New Roman" panose="02020603050405020304" pitchFamily="18" charset="0"/>
                <a:sym typeface="DFKai-SB"/>
              </a:endParaRPr>
            </a:p>
          </p:txBody>
        </p:sp>
      </p:grpSp>
      <p:sp>
        <p:nvSpPr>
          <p:cNvPr id="437" name="Google Shape;437;p34"/>
          <p:cNvSpPr txBox="1"/>
          <p:nvPr/>
        </p:nvSpPr>
        <p:spPr>
          <a:xfrm>
            <a:off x="527544" y="4507172"/>
            <a:ext cx="625722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The Advisory Committee on Mental Health - “Shall We Talk” - Mental Well-Being &gt; Joyful Life &gt; Adolescents</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spcBef>
                <a:spcPts val="0"/>
              </a:spcBef>
              <a:spcAft>
                <a:spcPts val="0"/>
              </a:spcAft>
              <a:buNone/>
            </a:pP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://www.shallwetalk.hk/en/mental-well-being/adolescents</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438" name="Google Shape;438;p34"/>
          <p:cNvSpPr/>
          <p:nvPr/>
        </p:nvSpPr>
        <p:spPr>
          <a:xfrm>
            <a:off x="4388155" y="953838"/>
            <a:ext cx="572983" cy="453564"/>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Teko"/>
              <a:cs typeface="Times New Roman" panose="02020603050405020304" pitchFamily="18" charset="0"/>
              <a:sym typeface="Teko"/>
            </a:endParaRPr>
          </a:p>
        </p:txBody>
      </p:sp>
      <p:pic>
        <p:nvPicPr>
          <p:cNvPr id="439" name="Google Shape;439;p34" descr="陪我講">
            <a:hlinkClick r:id="rId3"/>
          </p:cNvPr>
          <p:cNvPicPr preferRelativeResize="0"/>
          <p:nvPr/>
        </p:nvPicPr>
        <p:blipFill rotWithShape="1">
          <a:blip r:embed="rId4">
            <a:alphaModFix/>
          </a:blip>
          <a:srcRect/>
          <a:stretch/>
        </p:blipFill>
        <p:spPr>
          <a:xfrm>
            <a:off x="4864379" y="4929915"/>
            <a:ext cx="1866900" cy="1171575"/>
          </a:xfrm>
          <a:prstGeom prst="rect">
            <a:avLst/>
          </a:prstGeom>
          <a:noFill/>
          <a:ln>
            <a:noFill/>
          </a:ln>
        </p:spPr>
      </p:pic>
      <p:sp>
        <p:nvSpPr>
          <p:cNvPr id="440" name="Google Shape;440;p34"/>
          <p:cNvSpPr txBox="1"/>
          <p:nvPr/>
        </p:nvSpPr>
        <p:spPr>
          <a:xfrm>
            <a:off x="3098351" y="6201088"/>
            <a:ext cx="604564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The Advisory Committee on Mental Health - “Shall We Talk” - Kessler Psychological Distress Scale (K10) </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lvl="0"/>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://www.shallwetalk.hk/en/mental-health-information/psychological-distress-test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441" name="Google Shape;441;p34"/>
          <p:cNvSpPr/>
          <p:nvPr/>
        </p:nvSpPr>
        <p:spPr>
          <a:xfrm>
            <a:off x="7353234" y="5160472"/>
            <a:ext cx="3576023" cy="83099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take a quick test to measure your level of psychological distress</a:t>
            </a:r>
            <a:endParaRPr sz="16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443" name="Google Shape;443;p34"/>
          <p:cNvSpPr txBox="1"/>
          <p:nvPr/>
        </p:nvSpPr>
        <p:spPr>
          <a:xfrm>
            <a:off x="4907926" y="837701"/>
            <a:ext cx="2273707" cy="5159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Mental health</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pic>
        <p:nvPicPr>
          <p:cNvPr id="444" name="Google Shape;444;p34">
            <a:hlinkClick r:id="rId3"/>
          </p:cNvPr>
          <p:cNvPicPr preferRelativeResize="0"/>
          <p:nvPr/>
        </p:nvPicPr>
        <p:blipFill rotWithShape="1">
          <a:blip r:embed="rId5">
            <a:alphaModFix/>
          </a:blip>
          <a:srcRect/>
          <a:stretch/>
        </p:blipFill>
        <p:spPr>
          <a:xfrm>
            <a:off x="747769" y="5258729"/>
            <a:ext cx="2173909" cy="1465479"/>
          </a:xfrm>
          <a:prstGeom prst="rect">
            <a:avLst/>
          </a:prstGeom>
          <a:noFill/>
          <a:ln>
            <a:noFill/>
          </a:ln>
        </p:spPr>
      </p:pic>
      <p:grpSp>
        <p:nvGrpSpPr>
          <p:cNvPr id="445" name="Google Shape;445;p34"/>
          <p:cNvGrpSpPr/>
          <p:nvPr/>
        </p:nvGrpSpPr>
        <p:grpSpPr>
          <a:xfrm>
            <a:off x="472338" y="764250"/>
            <a:ext cx="1832128" cy="537947"/>
            <a:chOff x="1193537" y="1481004"/>
            <a:chExt cx="1832128" cy="537947"/>
          </a:xfrm>
        </p:grpSpPr>
        <p:sp>
          <p:nvSpPr>
            <p:cNvPr id="446" name="Google Shape;446;p34"/>
            <p:cNvSpPr/>
            <p:nvPr/>
          </p:nvSpPr>
          <p:spPr>
            <a:xfrm>
              <a:off x="1193537" y="1593501"/>
              <a:ext cx="363537" cy="36353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47" name="Google Shape;447;p34"/>
            <p:cNvSpPr/>
            <p:nvPr/>
          </p:nvSpPr>
          <p:spPr>
            <a:xfrm>
              <a:off x="1317362" y="1728439"/>
              <a:ext cx="303212" cy="290512"/>
            </a:xfrm>
            <a:prstGeom prst="rect">
              <a:avLst/>
            </a:prstGeom>
            <a:solidFill>
              <a:srgbClr val="C8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48" name="Google Shape;448;p34"/>
            <p:cNvSpPr txBox="1"/>
            <p:nvPr/>
          </p:nvSpPr>
          <p:spPr>
            <a:xfrm>
              <a:off x="1609334" y="1481004"/>
              <a:ext cx="14163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Activity</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cxnSp>
          <p:nvCxnSpPr>
            <p:cNvPr id="449" name="Google Shape;449;p34"/>
            <p:cNvCxnSpPr/>
            <p:nvPr/>
          </p:nvCxnSpPr>
          <p:spPr>
            <a:xfrm>
              <a:off x="1620574" y="1991964"/>
              <a:ext cx="1405091" cy="0"/>
            </a:xfrm>
            <a:prstGeom prst="straightConnector1">
              <a:avLst/>
            </a:prstGeom>
            <a:noFill/>
            <a:ln w="57150" cap="flat" cmpd="sng">
              <a:solidFill>
                <a:srgbClr val="C00000"/>
              </a:solidFill>
              <a:prstDash val="solid"/>
              <a:miter lim="800000"/>
              <a:headEnd type="none" w="sm" len="sm"/>
              <a:tailEnd type="none" w="sm" len="sm"/>
            </a:ln>
          </p:spPr>
        </p:cxnSp>
      </p:grpSp>
      <p:sp>
        <p:nvSpPr>
          <p:cNvPr id="32" name="Google Shape;197;p21"/>
          <p:cNvSpPr/>
          <p:nvPr/>
        </p:nvSpPr>
        <p:spPr>
          <a:xfrm>
            <a:off x="2253556" y="192228"/>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5"/>
          <p:cNvSpPr txBox="1"/>
          <p:nvPr/>
        </p:nvSpPr>
        <p:spPr>
          <a:xfrm>
            <a:off x="8358297" y="5903636"/>
            <a:ext cx="3626366" cy="1015622"/>
          </a:xfrm>
          <a:prstGeom prst="rect">
            <a:avLst/>
          </a:prstGeom>
          <a:noFill/>
          <a:ln>
            <a:noFill/>
          </a:ln>
        </p:spPr>
        <p:txBody>
          <a:bodyPr spcFirstLastPara="1" wrap="square" lIns="91425" tIns="45700" rIns="91425" bIns="45700" anchor="t" anchorCtr="0">
            <a:spAutoFit/>
          </a:bodyPr>
          <a:lstStyle/>
          <a:p>
            <a:pPr lvl="0"/>
            <a:r>
              <a:rPr lang="en-us" sz="1200" b="0" i="0" u="none" baseline="0" dirty="0">
                <a:solidFill>
                  <a:schemeClr val="tx1">
                    <a:lumMod val="85000"/>
                    <a:lumOff val="15000"/>
                  </a:schemeClr>
                </a:solidFill>
                <a:latin typeface="Times New Roman"/>
                <a:ea typeface="Times New Roman"/>
                <a:cs typeface="Times New Roman"/>
                <a:sym typeface="Times New Roman"/>
              </a:rPr>
              <a:t>Source: The Centre for Health Protection of the Department of Health - “Depression Matters - Let’s Stand Together” </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r>
              <a:rPr lang="en-US" sz="1200" dirty="0">
                <a:solidFill>
                  <a:schemeClr val="tx1">
                    <a:lumMod val="85000"/>
                    <a:lumOff val="15000"/>
                  </a:schemeClr>
                </a:solidFill>
                <a:latin typeface="Times New Roman"/>
                <a:ea typeface="Times New Roman"/>
                <a:cs typeface="Times New Roman"/>
                <a:sym typeface="Times New Roman"/>
              </a:rPr>
              <a:t>https://www.youtube.com/watch?v=2q_WbHomd3g&amp;t=69s</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endParaRPr sz="1200" dirty="0">
              <a:solidFill>
                <a:schemeClr val="tx1">
                  <a:lumMod val="85000"/>
                  <a:lumOff val="15000"/>
                </a:schemeClr>
              </a:solidFill>
              <a:latin typeface="Times New Roman"/>
              <a:ea typeface="Times New Roman"/>
              <a:cs typeface="Times New Roman"/>
              <a:sym typeface="Times New Roman"/>
            </a:endParaRPr>
          </a:p>
        </p:txBody>
      </p:sp>
      <p:pic>
        <p:nvPicPr>
          <p:cNvPr id="455" name="Google Shape;455;p35">
            <a:hlinkClick r:id="rId3"/>
          </p:cNvPr>
          <p:cNvPicPr preferRelativeResize="0"/>
          <p:nvPr/>
        </p:nvPicPr>
        <p:blipFill rotWithShape="1">
          <a:blip r:embed="rId4">
            <a:alphaModFix/>
          </a:blip>
          <a:srcRect/>
          <a:stretch/>
        </p:blipFill>
        <p:spPr>
          <a:xfrm>
            <a:off x="204755" y="1699639"/>
            <a:ext cx="3424718" cy="2206973"/>
          </a:xfrm>
          <a:prstGeom prst="rect">
            <a:avLst/>
          </a:prstGeom>
          <a:noFill/>
          <a:ln>
            <a:noFill/>
          </a:ln>
        </p:spPr>
      </p:pic>
      <p:sp>
        <p:nvSpPr>
          <p:cNvPr id="456" name="Google Shape;456;p35"/>
          <p:cNvSpPr txBox="1"/>
          <p:nvPr/>
        </p:nvSpPr>
        <p:spPr>
          <a:xfrm>
            <a:off x="68408" y="5806632"/>
            <a:ext cx="369741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RTHK - “Hong Kong Connection </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r>
              <a:rPr lang="en-us" sz="1200" b="0" i="0" u="none" baseline="0" dirty="0" smtClean="0">
                <a:solidFill>
                  <a:schemeClr val="tx1">
                    <a:lumMod val="85000"/>
                    <a:lumOff val="15000"/>
                  </a:schemeClr>
                </a:solidFill>
                <a:latin typeface="Times New Roman"/>
                <a:ea typeface="Times New Roman"/>
                <a:cs typeface="Times New Roman"/>
                <a:sym typeface="Times New Roman"/>
              </a:rPr>
              <a:t> Mindfulness” </a:t>
            </a:r>
            <a:r>
              <a:rPr lang="en-us" sz="1200" b="0" i="0" u="none" baseline="0" dirty="0">
                <a:solidFill>
                  <a:schemeClr val="tx1">
                    <a:lumMod val="85000"/>
                    <a:lumOff val="15000"/>
                  </a:schemeClr>
                </a:solidFill>
                <a:latin typeface="Times New Roman"/>
                <a:ea typeface="Times New Roman"/>
                <a:cs typeface="Times New Roman"/>
                <a:sym typeface="Times New Roman"/>
              </a:rPr>
              <a:t>(https://podcast.rthk.hk/podcast/item.php?pid=244&amp;eid=197745&amp;year=2022&amp;lang=zh-CN</a:t>
            </a:r>
            <a:r>
              <a:rPr lang="en-us" sz="1200" b="0" i="0" u="none" baseline="0" dirty="0">
                <a:solidFill>
                  <a:schemeClr val="dk1"/>
                </a:solidFill>
                <a:latin typeface="Times New Roman"/>
                <a:ea typeface="Times New Roman"/>
                <a:cs typeface="Times New Roman"/>
                <a:sym typeface="Times New Roman"/>
              </a:rPr>
              <a:t>)</a:t>
            </a:r>
            <a:endParaRPr sz="1200" dirty="0">
              <a:solidFill>
                <a:schemeClr val="dk1"/>
              </a:solidFill>
              <a:latin typeface="Times New Roman"/>
              <a:ea typeface="Times New Roman"/>
              <a:cs typeface="Times New Roman"/>
              <a:sym typeface="Times New Roman"/>
            </a:endParaRPr>
          </a:p>
        </p:txBody>
      </p:sp>
      <p:sp>
        <p:nvSpPr>
          <p:cNvPr id="457" name="Google Shape;457;p35"/>
          <p:cNvSpPr txBox="1"/>
          <p:nvPr/>
        </p:nvSpPr>
        <p:spPr>
          <a:xfrm>
            <a:off x="3954411" y="6006988"/>
            <a:ext cx="415973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Source: China Current - “The Human Stories Behind the Headlines” (https://chinacurrent.com/hk/story/20352/mental-health-china)</a:t>
            </a:r>
            <a:endParaRPr dirty="0"/>
          </a:p>
        </p:txBody>
      </p:sp>
      <p:sp>
        <p:nvSpPr>
          <p:cNvPr id="458" name="Google Shape;458;p35"/>
          <p:cNvSpPr txBox="1"/>
          <p:nvPr/>
        </p:nvSpPr>
        <p:spPr>
          <a:xfrm>
            <a:off x="3962552" y="4616437"/>
            <a:ext cx="4199013"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Rapid economic growth has quickened the pace of life at the expense of mental health.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 Faced </a:t>
            </a: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with anxiety, depression, and even other more serious mental problems, more and more people are suffering from emotional problems.</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p:txBody>
      </p:sp>
      <p:pic>
        <p:nvPicPr>
          <p:cNvPr id="459" name="Google Shape;459;p35">
            <a:hlinkClick r:id="rId5"/>
          </p:cNvPr>
          <p:cNvPicPr preferRelativeResize="0"/>
          <p:nvPr/>
        </p:nvPicPr>
        <p:blipFill rotWithShape="1">
          <a:blip r:embed="rId6">
            <a:alphaModFix/>
          </a:blip>
          <a:srcRect/>
          <a:stretch/>
        </p:blipFill>
        <p:spPr>
          <a:xfrm>
            <a:off x="3833765" y="1671131"/>
            <a:ext cx="4291823" cy="2220322"/>
          </a:xfrm>
          <a:prstGeom prst="rect">
            <a:avLst/>
          </a:prstGeom>
          <a:noFill/>
          <a:ln>
            <a:noFill/>
          </a:ln>
        </p:spPr>
      </p:pic>
      <p:sp>
        <p:nvSpPr>
          <p:cNvPr id="460" name="Google Shape;460;p35"/>
          <p:cNvSpPr txBox="1"/>
          <p:nvPr/>
        </p:nvSpPr>
        <p:spPr>
          <a:xfrm>
            <a:off x="68408" y="4616437"/>
            <a:ext cx="3765357"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Community organisations, religious groups, primary and secondary schools have launched many </a:t>
            </a:r>
            <a:r>
              <a:rPr lang="en-us" sz="16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mindfulness activities </a:t>
            </a:r>
            <a:r>
              <a:rPr lang="en-us" sz="16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help reduce stress and concentrate.</a:t>
            </a:r>
            <a:endParaRPr sz="16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462" name="Google Shape;462;p35"/>
          <p:cNvSpPr/>
          <p:nvPr/>
        </p:nvSpPr>
        <p:spPr>
          <a:xfrm>
            <a:off x="783367" y="4013493"/>
            <a:ext cx="2031325" cy="46845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2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463" name="Google Shape;463;p35"/>
          <p:cNvSpPr/>
          <p:nvPr/>
        </p:nvSpPr>
        <p:spPr>
          <a:xfrm>
            <a:off x="4882727" y="3958699"/>
            <a:ext cx="2031325" cy="5232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2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464" name="Google Shape;464;p35"/>
          <p:cNvSpPr/>
          <p:nvPr/>
        </p:nvSpPr>
        <p:spPr>
          <a:xfrm>
            <a:off x="9209662" y="3999967"/>
            <a:ext cx="2031325" cy="4819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2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465" name="Google Shape;465;p35"/>
          <p:cNvSpPr txBox="1"/>
          <p:nvPr/>
        </p:nvSpPr>
        <p:spPr>
          <a:xfrm>
            <a:off x="8253873" y="4603531"/>
            <a:ext cx="3942901"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0" i="0" u="none" baseline="0" dirty="0">
                <a:solidFill>
                  <a:schemeClr val="dk1"/>
                </a:solidFill>
                <a:latin typeface="Times New Roman"/>
                <a:ea typeface="Times New Roman"/>
                <a:cs typeface="Times New Roman"/>
                <a:sym typeface="Times New Roman"/>
              </a:rPr>
              <a:t>Depression is a common mood disorder, and according to the </a:t>
            </a:r>
            <a:r>
              <a:rPr lang="en-us" sz="1600" b="0" i="1" u="none" baseline="0" dirty="0">
                <a:solidFill>
                  <a:schemeClr val="dk1"/>
                </a:solidFill>
                <a:latin typeface="Times New Roman"/>
                <a:ea typeface="Times New Roman"/>
                <a:cs typeface="Times New Roman"/>
                <a:sym typeface="Times New Roman"/>
              </a:rPr>
              <a:t>Hong Kong Mental Morbidity Survey 2010-2013</a:t>
            </a:r>
            <a:r>
              <a:rPr lang="en-us" sz="1600" b="0" i="0" u="none" baseline="0" dirty="0">
                <a:solidFill>
                  <a:schemeClr val="dk1"/>
                </a:solidFill>
                <a:latin typeface="Times New Roman"/>
                <a:ea typeface="Times New Roman"/>
                <a:cs typeface="Times New Roman"/>
                <a:sym typeface="Times New Roman"/>
              </a:rPr>
              <a:t>, about 3% of the local Chinese population aged 16 to 75 suffered from depression at that time.</a:t>
            </a:r>
            <a:endParaRPr sz="1600" dirty="0">
              <a:solidFill>
                <a:schemeClr val="dk1"/>
              </a:solidFill>
              <a:latin typeface="Times New Roman"/>
              <a:ea typeface="Times New Roman"/>
              <a:cs typeface="Times New Roman"/>
              <a:sym typeface="Times New Roman"/>
            </a:endParaRPr>
          </a:p>
        </p:txBody>
      </p:sp>
      <p:sp>
        <p:nvSpPr>
          <p:cNvPr id="467" name="Google Shape;467;p35"/>
          <p:cNvSpPr txBox="1"/>
          <p:nvPr/>
        </p:nvSpPr>
        <p:spPr>
          <a:xfrm>
            <a:off x="5091288" y="981577"/>
            <a:ext cx="2460979" cy="5159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Mental health</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468" name="Google Shape;468;p35"/>
          <p:cNvSpPr/>
          <p:nvPr/>
        </p:nvSpPr>
        <p:spPr>
          <a:xfrm>
            <a:off x="4518305" y="1019377"/>
            <a:ext cx="572983" cy="453564"/>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eko"/>
              <a:ea typeface="Teko"/>
              <a:cs typeface="Teko"/>
              <a:sym typeface="Teko"/>
            </a:endParaRPr>
          </a:p>
        </p:txBody>
      </p:sp>
      <p:pic>
        <p:nvPicPr>
          <p:cNvPr id="2" name="圖片 1">
            <a:hlinkClick r:id="rId7"/>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253873" y="1655151"/>
            <a:ext cx="3866894" cy="2236302"/>
          </a:xfrm>
          <a:prstGeom prst="rect">
            <a:avLst/>
          </a:prstGeom>
        </p:spPr>
      </p:pic>
      <p:sp>
        <p:nvSpPr>
          <p:cNvPr id="17" name="Google Shape;197;p21"/>
          <p:cNvSpPr/>
          <p:nvPr/>
        </p:nvSpPr>
        <p:spPr>
          <a:xfrm>
            <a:off x="2253556" y="192228"/>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p:nvPr/>
        </p:nvSpPr>
        <p:spPr>
          <a:xfrm>
            <a:off x="241540" y="1648057"/>
            <a:ext cx="6167549" cy="4465872"/>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20000"/>
              </a:lnSpc>
              <a:spcBef>
                <a:spcPts val="60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Today's world is fraught with a wide variety of public health risks, as the development of communicable and noncommunicable diseases has become complicated. Responding to major public health crises will be a long-term challenge.</a:t>
            </a: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a:p>
            <a:pPr marL="0" marR="0" lvl="0" indent="0" algn="just" rtl="0">
              <a:lnSpc>
                <a:spcPct val="120000"/>
              </a:lnSpc>
              <a:spcBef>
                <a:spcPts val="60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When an epidemic occurs, it requires the concerted efforts of the government, individuals and all sectors of society. Individuals should do their part, actively </a:t>
            </a:r>
            <a:r>
              <a:rPr lang="en-us" sz="20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co-operate </a:t>
            </a: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with government policies, abide by epidemic prevention laws, effectively take all-round protection measures, and fulfill their civic responsibility.</a:t>
            </a: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475" name="Google Shape;475;p36"/>
          <p:cNvSpPr txBox="1"/>
          <p:nvPr/>
        </p:nvSpPr>
        <p:spPr>
          <a:xfrm>
            <a:off x="6752514" y="5091846"/>
            <a:ext cx="48076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Source: China Current - “11M People Just Got Tested In 5 Days” (https://chinacurrent.com/hk/story/20529/qingdao-to-test-11-million-in-five-days)</a:t>
            </a:r>
            <a:endParaRPr dirty="0"/>
          </a:p>
        </p:txBody>
      </p:sp>
      <p:pic>
        <p:nvPicPr>
          <p:cNvPr id="476" name="Google Shape;476;p36">
            <a:hlinkClick r:id="rId3"/>
          </p:cNvPr>
          <p:cNvPicPr preferRelativeResize="0"/>
          <p:nvPr/>
        </p:nvPicPr>
        <p:blipFill rotWithShape="1">
          <a:blip r:embed="rId4">
            <a:alphaModFix/>
          </a:blip>
          <a:srcRect/>
          <a:stretch/>
        </p:blipFill>
        <p:spPr>
          <a:xfrm>
            <a:off x="6752514" y="1794960"/>
            <a:ext cx="4798770" cy="2527442"/>
          </a:xfrm>
          <a:prstGeom prst="rect">
            <a:avLst/>
          </a:prstGeom>
          <a:noFill/>
          <a:ln>
            <a:noFill/>
          </a:ln>
        </p:spPr>
      </p:pic>
      <p:sp>
        <p:nvSpPr>
          <p:cNvPr id="477" name="Google Shape;477;p36"/>
          <p:cNvSpPr/>
          <p:nvPr/>
        </p:nvSpPr>
        <p:spPr>
          <a:xfrm>
            <a:off x="6752514" y="4436569"/>
            <a:ext cx="4798770"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7" name="Google Shape;474;p36"/>
          <p:cNvSpPr/>
          <p:nvPr/>
        </p:nvSpPr>
        <p:spPr>
          <a:xfrm>
            <a:off x="2321859" y="201799"/>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120000"/>
              </a:lnSpc>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lnSpc>
                <a:spcPct val="120000"/>
              </a:lnSpc>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7"/>
          <p:cNvSpPr txBox="1"/>
          <p:nvPr/>
        </p:nvSpPr>
        <p:spPr>
          <a:xfrm>
            <a:off x="152400" y="1538836"/>
            <a:ext cx="11586039" cy="4388853"/>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lvl="0" indent="-342900" algn="just">
              <a:lnSpc>
                <a:spcPct val="120000"/>
              </a:lnSpc>
              <a:spcBef>
                <a:spcPts val="1200"/>
              </a:spcBef>
              <a:buClr>
                <a:schemeClr val="dk1"/>
              </a:buClr>
              <a:buSzPts val="2400"/>
              <a:buFont typeface="Arial"/>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a:t>
            </a:r>
            <a:r>
              <a:rPr lang="en-us" sz="2000" b="0" i="1"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International Health</a:t>
            </a:r>
            <a:r>
              <a:rPr lang="en-us" sz="2000" b="0" i="1"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Regulations (2005)</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(the “IHR”) are an instrument of international law that is legally-binding on all WHO Member States, including the People's Republic of China</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r>
              <a:rPr lang="en-US" altLang="zh-HK" sz="20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rPr>
              <a:t> </a:t>
            </a:r>
            <a:r>
              <a:rPr lang="en-US" altLang="zh-HK"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rPr>
              <a:t>which extends to cover Hong </a:t>
            </a:r>
            <a:r>
              <a:rPr lang="en-US" altLang="zh-HK" sz="20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rPr>
              <a:t>Kong</a:t>
            </a:r>
            <a:r>
              <a:rPr lang="en-us" sz="20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IHR </a:t>
            </a:r>
            <a:r>
              <a:rPr lang="en-US" altLang="zh-HK" sz="20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rPr>
              <a:t>define </a:t>
            </a:r>
            <a:r>
              <a:rPr lang="en-US" altLang="zh-HK"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rPr>
              <a:t>the roles of</a:t>
            </a:r>
            <a:r>
              <a:rPr lang="en-US" altLang="zh-HK"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altLang="zh-HK"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WHO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and Member States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 identifying and responding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public health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incidents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and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sharing concerned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information with each other, and require Member States to report to WHO on all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public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health emergencies of international concern, in particular smallpox,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polio caused by wild strains, novel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influenza and severe acute respiratory syndrome (SARS) and to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undertake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their own local examinations, so as to strengthen the capabilities of their public health surveillance and response systems to respond to public health emergencies of international concern, and to enable Member States' international airports,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seaports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and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ground crossings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meet the requirements set out in the IHR.</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342900" marR="0" lvl="0" indent="-342900" algn="just" rtl="0">
              <a:lnSpc>
                <a:spcPct val="120000"/>
              </a:lnSpc>
              <a:spcBef>
                <a:spcPts val="1200"/>
              </a:spcBef>
              <a:spcAft>
                <a:spcPts val="0"/>
              </a:spcAft>
              <a:buClr>
                <a:schemeClr val="dk1"/>
              </a:buClr>
              <a:buSzPts val="2400"/>
              <a:buFont typeface="Arial"/>
              <a:buChar char="•"/>
            </a:pP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For details of the Mainland and Hong Kong's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co-operation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the WHO </a:t>
            </a:r>
            <a:r>
              <a:rPr lang="en-us" sz="1800" b="0" i="1"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IHR</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please refer to the PowerPoint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slides for teaching on “Functions and roles of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World Health Organization in Global Public Health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Matters”.</a:t>
            </a:r>
            <a:endParaRPr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484" name="Google Shape;484;p37"/>
          <p:cNvSpPr txBox="1"/>
          <p:nvPr/>
        </p:nvSpPr>
        <p:spPr>
          <a:xfrm>
            <a:off x="340147" y="5919467"/>
            <a:ext cx="934071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lvl="0"/>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WHO - The </a:t>
            </a:r>
            <a:r>
              <a:rPr lang="en-us" sz="1200" b="0" i="1"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International Health Regulations (2005)</a:t>
            </a: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Page 1 </a:t>
            </a:r>
            <a:endPar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lvl="0"/>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https://iris.who.int/bitstream/handle/10665/246107/9789241580496-eng.pdf?sequence=1)</a:t>
            </a:r>
            <a:endParaRPr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lvl="0"/>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Department of Health (</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https://www.dh.gov.hk/textonly/english/useful/useful_Regulations/useful_Regulations.html</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485" name="Google Shape;485;p37"/>
          <p:cNvSpPr txBox="1"/>
          <p:nvPr/>
        </p:nvSpPr>
        <p:spPr>
          <a:xfrm>
            <a:off x="4193946" y="950668"/>
            <a:ext cx="4509062" cy="5159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Abiding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by epidemic prevention laws</a:t>
            </a:r>
            <a:endParaRPr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87" name="Google Shape;487;p37"/>
          <p:cNvSpPr/>
          <p:nvPr/>
        </p:nvSpPr>
        <p:spPr>
          <a:xfrm>
            <a:off x="3911657" y="1018953"/>
            <a:ext cx="409303" cy="379369"/>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Teko"/>
              <a:cs typeface="Times New Roman" panose="02020603050405020304" pitchFamily="18" charset="0"/>
              <a:sym typeface="Teko"/>
            </a:endParaRPr>
          </a:p>
        </p:txBody>
      </p:sp>
      <p:sp>
        <p:nvSpPr>
          <p:cNvPr id="7" name="Google Shape;474;p36"/>
          <p:cNvSpPr/>
          <p:nvPr/>
        </p:nvSpPr>
        <p:spPr>
          <a:xfrm>
            <a:off x="2438400" y="90686"/>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120000"/>
              </a:lnSpc>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lnSpc>
                <a:spcPct val="120000"/>
              </a:lnSpc>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38"/>
          <p:cNvPicPr preferRelativeResize="0"/>
          <p:nvPr/>
        </p:nvPicPr>
        <p:blipFill rotWithShape="1">
          <a:blip r:embed="rId3">
            <a:alphaModFix/>
          </a:blip>
          <a:srcRect/>
          <a:stretch/>
        </p:blipFill>
        <p:spPr>
          <a:xfrm>
            <a:off x="441379" y="3315164"/>
            <a:ext cx="11211745" cy="2888411"/>
          </a:xfrm>
          <a:prstGeom prst="rect">
            <a:avLst/>
          </a:prstGeom>
          <a:noFill/>
          <a:ln>
            <a:noFill/>
          </a:ln>
        </p:spPr>
      </p:pic>
      <p:sp>
        <p:nvSpPr>
          <p:cNvPr id="494" name="Google Shape;494;p38"/>
          <p:cNvSpPr txBox="1"/>
          <p:nvPr/>
        </p:nvSpPr>
        <p:spPr>
          <a:xfrm>
            <a:off x="334010" y="1625237"/>
            <a:ext cx="11306434" cy="1421887"/>
          </a:xfrm>
          <a:prstGeom prst="rect">
            <a:avLst/>
          </a:prstGeom>
          <a:solidFill>
            <a:srgbClr val="D8E2F3"/>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lvl="0" algn="just">
              <a:lnSpc>
                <a:spcPct val="120000"/>
              </a:lnSpc>
            </a:pP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a:t>
            </a:r>
            <a:r>
              <a:rPr lang="en-us" sz="1800" b="0" i="1"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Prevention and Control of Disease Ordinance</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Cap. 599) brings Hong Kong's legislation on disease prevention and control into line with the provisions of the IHR of WHO, which helps </a:t>
            </a:r>
            <a:r>
              <a:rPr lang="en-US" altLang="zh-HK" sz="1800" dirty="0" smtClean="0">
                <a:solidFill>
                  <a:schemeClr val="tx1">
                    <a:lumMod val="85000"/>
                    <a:lumOff val="15000"/>
                  </a:schemeClr>
                </a:solidFill>
                <a:latin typeface="Times New Roman" panose="02020603050405020304" pitchFamily="18" charset="0"/>
                <a:cs typeface="Times New Roman" panose="02020603050405020304" pitchFamily="18" charset="0"/>
              </a:rPr>
              <a:t>prevent </a:t>
            </a:r>
            <a:r>
              <a:rPr lang="en-US" altLang="zh-HK" sz="1800" dirty="0">
                <a:solidFill>
                  <a:schemeClr val="tx1">
                    <a:lumMod val="85000"/>
                    <a:lumOff val="15000"/>
                  </a:schemeClr>
                </a:solidFill>
                <a:latin typeface="Times New Roman" panose="02020603050405020304" pitchFamily="18" charset="0"/>
                <a:cs typeface="Times New Roman" panose="02020603050405020304" pitchFamily="18" charset="0"/>
              </a:rPr>
              <a:t>the introduction into, the spread in and the transmission from, Hong Kong of any disease, source of disease or contamination</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and plays a crucial role in strengthening the prevention and control of diseases in Hong Kong.</a:t>
            </a:r>
            <a:endParaRPr sz="18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495" name="Google Shape;495;p38"/>
          <p:cNvSpPr/>
          <p:nvPr/>
        </p:nvSpPr>
        <p:spPr>
          <a:xfrm>
            <a:off x="3117641" y="1023512"/>
            <a:ext cx="633575" cy="4923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Teko"/>
              <a:cs typeface="Times New Roman" panose="02020603050405020304" pitchFamily="18" charset="0"/>
              <a:sym typeface="Teko"/>
            </a:endParaRPr>
          </a:p>
        </p:txBody>
      </p:sp>
      <p:sp>
        <p:nvSpPr>
          <p:cNvPr id="496" name="Google Shape;496;p38"/>
          <p:cNvSpPr/>
          <p:nvPr/>
        </p:nvSpPr>
        <p:spPr>
          <a:xfrm>
            <a:off x="334010" y="3262842"/>
            <a:ext cx="10438493" cy="276999"/>
          </a:xfrm>
          <a:prstGeom prst="rect">
            <a:avLst/>
          </a:prstGeom>
          <a:noFill/>
          <a:ln>
            <a:noFill/>
          </a:ln>
        </p:spPr>
        <p:txBody>
          <a:bodyPr spcFirstLastPara="1" wrap="square" lIns="91425" tIns="45700" rIns="91425" bIns="45700" anchor="t" anchorCtr="0">
            <a:noAutofit/>
          </a:bodyPr>
          <a:lstStyle/>
          <a:p>
            <a:pPr lvl="0"/>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The </a:t>
            </a:r>
            <a:r>
              <a:rPr lang="en-us" sz="1200" b="0" i="1"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Prevention and Control of Disease Ordinance</a:t>
            </a: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(Cap. 599</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https://www.elegislation.gov.hk/hk/cap599!en?INDEX_CS=N</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497" name="Google Shape;497;p38"/>
          <p:cNvSpPr/>
          <p:nvPr/>
        </p:nvSpPr>
        <p:spPr>
          <a:xfrm>
            <a:off x="796543" y="6191374"/>
            <a:ext cx="8448403" cy="307777"/>
          </a:xfrm>
          <a:prstGeom prst="rect">
            <a:avLst/>
          </a:prstGeom>
          <a:noFill/>
          <a:ln>
            <a:noFill/>
          </a:ln>
        </p:spPr>
        <p:txBody>
          <a:bodyPr spcFirstLastPara="1" wrap="square" lIns="91425" tIns="45700" rIns="91425" bIns="45700" anchor="t" anchorCtr="0">
            <a:noAutofit/>
          </a:bodyPr>
          <a:lstStyle/>
          <a:p>
            <a:pPr lvl="0"/>
            <a:r>
              <a:rPr lang="en-us" sz="14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Health Bureau- </a:t>
            </a:r>
            <a:r>
              <a:rPr lang="en-US"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SFH's Blog </a:t>
            </a:r>
            <a:r>
              <a:rPr lang="en-us" sz="14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www.healthbureau.gov.hk/blog/en/2022/post_20220630.html</a:t>
            </a:r>
            <a:r>
              <a:rPr lang="en-us"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400" b="1"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499" name="Google Shape;499;p38"/>
          <p:cNvSpPr txBox="1"/>
          <p:nvPr/>
        </p:nvSpPr>
        <p:spPr>
          <a:xfrm>
            <a:off x="3567155" y="1023512"/>
            <a:ext cx="5455129" cy="5159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4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Abiding </a:t>
            </a:r>
            <a:r>
              <a:rPr lang="en-us" sz="24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by epidemic prevention laws</a:t>
            </a:r>
            <a:endParaRPr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00" name="Google Shape;500;p38"/>
          <p:cNvSpPr/>
          <p:nvPr/>
        </p:nvSpPr>
        <p:spPr>
          <a:xfrm>
            <a:off x="3344907" y="3569549"/>
            <a:ext cx="7675064" cy="230832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0" i="0" u="sng"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Think about </a:t>
            </a:r>
            <a:r>
              <a:rPr lang="en-us" sz="1800" b="0" i="0" u="sng"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it</a:t>
            </a:r>
            <a:endParaRPr sz="1800" u="sng" dirty="0">
              <a:latin typeface="Times New Roman" panose="02020603050405020304" pitchFamily="18" charset="0"/>
              <a:cs typeface="Times New Roman" panose="02020603050405020304" pitchFamily="18" charset="0"/>
            </a:endParaRPr>
          </a:p>
          <a:p>
            <a:pPr marL="342900" marR="0" lvl="0" indent="-342900" algn="just" rtl="0">
              <a:lnSpc>
                <a:spcPct val="120000"/>
              </a:lnSpc>
              <a:spcBef>
                <a:spcPts val="0"/>
              </a:spcBef>
              <a:spcAft>
                <a:spcPts val="0"/>
              </a:spcAft>
              <a:buClr>
                <a:schemeClr val="dk1"/>
              </a:buClr>
              <a:buSzPts val="2400"/>
              <a:buFont typeface="Arial"/>
              <a:buChar char="•"/>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In view of the COVID-19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epidemic,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what regulations have been put in place pursuant to the </a:t>
            </a:r>
            <a:r>
              <a:rPr lang="en-us" sz="1800" b="0" i="1"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Prevention and Control of Disease Ordinance</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(Cap. 599)?</a:t>
            </a:r>
            <a:endParaRPr sz="1800" i="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marL="342900" lvl="0" indent="-342900" algn="just">
              <a:lnSpc>
                <a:spcPct val="120000"/>
              </a:lnSpc>
              <a:buClr>
                <a:schemeClr val="dk1"/>
              </a:buClr>
              <a:buSzPts val="2400"/>
              <a:buFont typeface="Arial"/>
              <a:buChar char="•"/>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Under what circumstances will a person commit an offence in respect of </a:t>
            </a:r>
            <a:r>
              <a:rPr lang="en-US" sz="18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restrictions </a:t>
            </a:r>
            <a:r>
              <a:rPr lang="en-US" sz="18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on </a:t>
            </a:r>
            <a:r>
              <a:rPr lang="en-US" sz="18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group gathering</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800" i="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marL="342900" marR="0" lvl="0" indent="-342900" algn="just" rtl="0">
              <a:lnSpc>
                <a:spcPct val="120000"/>
              </a:lnSpc>
              <a:spcBef>
                <a:spcPts val="0"/>
              </a:spcBef>
              <a:spcAft>
                <a:spcPts val="0"/>
              </a:spcAft>
              <a:buClr>
                <a:schemeClr val="dk1"/>
              </a:buClr>
              <a:buSzPts val="2400"/>
              <a:buFont typeface="Arial"/>
              <a:buChar char="•"/>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Who can be exempted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from or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are not subject to the compulsory quarantine arrangement?</a:t>
            </a:r>
            <a:endParaRPr sz="18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lnSpc>
                <a:spcPct val="120000"/>
              </a:lnSpc>
              <a:spcBef>
                <a:spcPts val="0"/>
              </a:spcBef>
              <a:spcAft>
                <a:spcPts val="0"/>
              </a:spcAft>
              <a:buNone/>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Click on the image to find the answer.</a:t>
            </a:r>
            <a:endParaRPr sz="1800" i="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grpSp>
        <p:nvGrpSpPr>
          <p:cNvPr id="501" name="Google Shape;501;p38"/>
          <p:cNvGrpSpPr/>
          <p:nvPr/>
        </p:nvGrpSpPr>
        <p:grpSpPr>
          <a:xfrm>
            <a:off x="796543" y="3487518"/>
            <a:ext cx="1934839" cy="515638"/>
            <a:chOff x="1193537" y="1503313"/>
            <a:chExt cx="1934839" cy="515638"/>
          </a:xfrm>
        </p:grpSpPr>
        <p:sp>
          <p:nvSpPr>
            <p:cNvPr id="502" name="Google Shape;502;p38"/>
            <p:cNvSpPr/>
            <p:nvPr/>
          </p:nvSpPr>
          <p:spPr>
            <a:xfrm>
              <a:off x="1193537" y="1593501"/>
              <a:ext cx="363537" cy="36353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03" name="Google Shape;503;p38"/>
            <p:cNvSpPr/>
            <p:nvPr/>
          </p:nvSpPr>
          <p:spPr>
            <a:xfrm>
              <a:off x="1317362" y="1728439"/>
              <a:ext cx="303212" cy="290512"/>
            </a:xfrm>
            <a:prstGeom prst="rect">
              <a:avLst/>
            </a:prstGeom>
            <a:solidFill>
              <a:srgbClr val="C8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04" name="Google Shape;504;p38"/>
            <p:cNvSpPr txBox="1"/>
            <p:nvPr/>
          </p:nvSpPr>
          <p:spPr>
            <a:xfrm>
              <a:off x="1680900" y="1503313"/>
              <a:ext cx="14474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Activity</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cxnSp>
          <p:nvCxnSpPr>
            <p:cNvPr id="505" name="Google Shape;505;p38"/>
            <p:cNvCxnSpPr/>
            <p:nvPr/>
          </p:nvCxnSpPr>
          <p:spPr>
            <a:xfrm>
              <a:off x="1620574" y="1991964"/>
              <a:ext cx="1405091" cy="0"/>
            </a:xfrm>
            <a:prstGeom prst="straightConnector1">
              <a:avLst/>
            </a:prstGeom>
            <a:noFill/>
            <a:ln w="57150" cap="flat" cmpd="sng">
              <a:solidFill>
                <a:srgbClr val="C00000"/>
              </a:solidFill>
              <a:prstDash val="solid"/>
              <a:miter lim="800000"/>
              <a:headEnd type="none" w="sm" len="sm"/>
              <a:tailEnd type="none" w="sm" len="sm"/>
            </a:ln>
          </p:spPr>
        </p:cxnSp>
      </p:grpSp>
      <p:sp>
        <p:nvSpPr>
          <p:cNvPr id="508" name="Google Shape;508;p38"/>
          <p:cNvSpPr/>
          <p:nvPr/>
        </p:nvSpPr>
        <p:spPr>
          <a:xfrm>
            <a:off x="678873" y="6400976"/>
            <a:ext cx="1050199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0" i="0" u="none" baseline="0" dirty="0">
                <a:solidFill>
                  <a:srgbClr val="FF0000"/>
                </a:solidFill>
                <a:latin typeface="Times New Roman" panose="02020603050405020304" pitchFamily="18" charset="0"/>
                <a:ea typeface="Times New Roman"/>
                <a:cs typeface="Times New Roman" panose="02020603050405020304" pitchFamily="18" charset="0"/>
                <a:sym typeface="Times New Roman"/>
              </a:rPr>
              <a:t>Teachers are requested to pay attention to the latest update on epidemic prevention policies when teaching relevant </a:t>
            </a:r>
            <a:r>
              <a:rPr lang="en-us" b="0" i="0" u="none" baseline="0" dirty="0" smtClean="0">
                <a:solidFill>
                  <a:srgbClr val="FF0000"/>
                </a:solidFill>
                <a:latin typeface="Times New Roman" panose="02020603050405020304" pitchFamily="18" charset="0"/>
                <a:ea typeface="Times New Roman"/>
                <a:cs typeface="Times New Roman" panose="02020603050405020304" pitchFamily="18" charset="0"/>
                <a:sym typeface="Times New Roman"/>
              </a:rPr>
              <a:t>topic.</a:t>
            </a:r>
            <a:endParaRPr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9" name="文字方塊 18"/>
          <p:cNvSpPr txBox="1"/>
          <p:nvPr/>
        </p:nvSpPr>
        <p:spPr>
          <a:xfrm>
            <a:off x="291500" y="991997"/>
            <a:ext cx="1560947" cy="338554"/>
          </a:xfrm>
          <a:prstGeom prst="rect">
            <a:avLst/>
          </a:prstGeom>
          <a:solidFill>
            <a:schemeClr val="bg1"/>
          </a:solidFill>
          <a:ln w="38100">
            <a:solidFill>
              <a:srgbClr val="FF0000"/>
            </a:solidFill>
          </a:ln>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Reference</a:t>
            </a:r>
            <a:endParaRPr lang="en-US" sz="1600" b="1" dirty="0">
              <a:latin typeface="Times New Roman" panose="02020603050405020304" pitchFamily="18" charset="0"/>
              <a:cs typeface="Times New Roman" panose="02020603050405020304" pitchFamily="18" charset="0"/>
            </a:endParaRPr>
          </a:p>
        </p:txBody>
      </p:sp>
      <p:pic>
        <p:nvPicPr>
          <p:cNvPr id="20" name="圖片 19">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08" y="4562522"/>
            <a:ext cx="2872071" cy="495185"/>
          </a:xfrm>
          <a:prstGeom prst="rect">
            <a:avLst/>
          </a:prstGeom>
        </p:spPr>
      </p:pic>
      <p:sp>
        <p:nvSpPr>
          <p:cNvPr id="18" name="Google Shape;474;p36"/>
          <p:cNvSpPr/>
          <p:nvPr/>
        </p:nvSpPr>
        <p:spPr>
          <a:xfrm>
            <a:off x="2438400" y="90686"/>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120000"/>
              </a:lnSpc>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lnSpc>
                <a:spcPct val="120000"/>
              </a:lnSpc>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39"/>
          <p:cNvPicPr preferRelativeResize="0"/>
          <p:nvPr/>
        </p:nvPicPr>
        <p:blipFill rotWithShape="1">
          <a:blip r:embed="rId3">
            <a:alphaModFix/>
          </a:blip>
          <a:srcRect/>
          <a:stretch/>
        </p:blipFill>
        <p:spPr>
          <a:xfrm>
            <a:off x="562229" y="1181557"/>
            <a:ext cx="11107257" cy="5369269"/>
          </a:xfrm>
          <a:prstGeom prst="rect">
            <a:avLst/>
          </a:prstGeom>
          <a:noFill/>
          <a:ln>
            <a:noFill/>
          </a:ln>
        </p:spPr>
      </p:pic>
      <p:sp>
        <p:nvSpPr>
          <p:cNvPr id="515" name="Google Shape;515;p39"/>
          <p:cNvSpPr txBox="1"/>
          <p:nvPr/>
        </p:nvSpPr>
        <p:spPr>
          <a:xfrm>
            <a:off x="717123" y="1783951"/>
            <a:ext cx="10426148" cy="3724056"/>
          </a:xfrm>
          <a:prstGeom prst="rect">
            <a:avLst/>
          </a:prstGeom>
          <a:solidFill>
            <a:srgbClr val="E1EFD8"/>
          </a:solidFill>
          <a:ln w="38100"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342900" lvl="0" indent="-342900" algn="just">
              <a:lnSpc>
                <a:spcPct val="120000"/>
              </a:lnSpc>
              <a:spcBef>
                <a:spcPts val="1200"/>
              </a:spcBef>
              <a:buClr>
                <a:schemeClr val="dk1"/>
              </a:buClr>
              <a:buSzPts val="2400"/>
              <a:buFont typeface="Arial"/>
              <a:buChar char="•"/>
            </a:pPr>
            <a:r>
              <a:rPr lang="en-us" sz="2000" b="0" i="0" u="none" baseline="0" dirty="0">
                <a:solidFill>
                  <a:schemeClr val="tx1">
                    <a:lumMod val="85000"/>
                    <a:lumOff val="15000"/>
                  </a:schemeClr>
                </a:solidFill>
                <a:latin typeface="Times New Roman"/>
                <a:ea typeface="Times New Roman"/>
                <a:cs typeface="Times New Roman"/>
                <a:sym typeface="Times New Roman"/>
              </a:rPr>
              <a:t>Contravention of the compulsory quarantine order constitutes a criminal offence punishable by a fine of up to HK$25,000 and </a:t>
            </a:r>
            <a:r>
              <a:rPr lang="en-US" sz="2000" dirty="0" smtClean="0">
                <a:solidFill>
                  <a:schemeClr val="tx1">
                    <a:lumMod val="85000"/>
                    <a:lumOff val="15000"/>
                  </a:schemeClr>
                </a:solidFill>
                <a:latin typeface="Times New Roman"/>
                <a:ea typeface="Times New Roman"/>
                <a:cs typeface="Times New Roman"/>
                <a:sym typeface="Times New Roman"/>
              </a:rPr>
              <a:t>imprisonment </a:t>
            </a:r>
            <a:r>
              <a:rPr lang="en-US" sz="2000" dirty="0">
                <a:solidFill>
                  <a:schemeClr val="tx1">
                    <a:lumMod val="85000"/>
                    <a:lumOff val="15000"/>
                  </a:schemeClr>
                </a:solidFill>
                <a:latin typeface="Times New Roman"/>
                <a:ea typeface="Times New Roman"/>
                <a:cs typeface="Times New Roman"/>
                <a:sym typeface="Times New Roman"/>
              </a:rPr>
              <a:t>for six months</a:t>
            </a:r>
            <a:r>
              <a:rPr lang="en-us" sz="2000" b="0" i="0" u="none" baseline="0" dirty="0" smtClean="0">
                <a:solidFill>
                  <a:schemeClr val="tx1">
                    <a:lumMod val="85000"/>
                    <a:lumOff val="15000"/>
                  </a:schemeClr>
                </a:solidFill>
                <a:latin typeface="Times New Roman"/>
                <a:ea typeface="Times New Roman"/>
                <a:cs typeface="Times New Roman"/>
                <a:sym typeface="Times New Roman"/>
              </a:rPr>
              <a:t>.  A </a:t>
            </a:r>
            <a:r>
              <a:rPr lang="en-us" sz="2000" b="0" i="0" u="none" baseline="0" dirty="0">
                <a:solidFill>
                  <a:schemeClr val="tx1">
                    <a:lumMod val="85000"/>
                    <a:lumOff val="15000"/>
                  </a:schemeClr>
                </a:solidFill>
                <a:latin typeface="Times New Roman"/>
                <a:ea typeface="Times New Roman"/>
                <a:cs typeface="Times New Roman"/>
                <a:sym typeface="Times New Roman"/>
              </a:rPr>
              <a:t>spokesman for the Department of Health expressed that the </a:t>
            </a:r>
            <a:r>
              <a:rPr lang="en-us" sz="2000" b="0" i="0" baseline="0" dirty="0" smtClean="0">
                <a:solidFill>
                  <a:schemeClr val="tx1">
                    <a:lumMod val="85000"/>
                    <a:lumOff val="15000"/>
                  </a:schemeClr>
                </a:solidFill>
                <a:latin typeface="Times New Roman"/>
                <a:ea typeface="Times New Roman"/>
                <a:cs typeface="Times New Roman"/>
                <a:sym typeface="Times New Roman"/>
              </a:rPr>
              <a:t>sentence</a:t>
            </a:r>
            <a:r>
              <a:rPr lang="en-us" sz="2000" b="0" i="0" u="none" baseline="0" dirty="0" smtClean="0">
                <a:solidFill>
                  <a:schemeClr val="tx1">
                    <a:lumMod val="85000"/>
                    <a:lumOff val="15000"/>
                  </a:schemeClr>
                </a:solidFill>
                <a:latin typeface="Times New Roman"/>
                <a:ea typeface="Times New Roman"/>
                <a:cs typeface="Times New Roman"/>
                <a:sym typeface="Times New Roman"/>
              </a:rPr>
              <a:t> sends </a:t>
            </a:r>
            <a:r>
              <a:rPr lang="en-us" sz="2000" b="0" i="0" u="none" baseline="0" dirty="0">
                <a:solidFill>
                  <a:schemeClr val="tx1">
                    <a:lumMod val="85000"/>
                    <a:lumOff val="15000"/>
                  </a:schemeClr>
                </a:solidFill>
                <a:latin typeface="Times New Roman"/>
                <a:ea typeface="Times New Roman"/>
                <a:cs typeface="Times New Roman"/>
                <a:sym typeface="Times New Roman"/>
              </a:rPr>
              <a:t>a very clear message to the public that contravening the quarantine order is a criminal offence </a:t>
            </a:r>
            <a:r>
              <a:rPr lang="en-us" sz="2000" b="0" i="0" u="none" baseline="0" dirty="0" smtClean="0">
                <a:solidFill>
                  <a:schemeClr val="tx1">
                    <a:lumMod val="85000"/>
                    <a:lumOff val="15000"/>
                  </a:schemeClr>
                </a:solidFill>
                <a:latin typeface="Times New Roman"/>
                <a:ea typeface="Times New Roman"/>
                <a:cs typeface="Times New Roman"/>
                <a:sym typeface="Times New Roman"/>
              </a:rPr>
              <a:t>that </a:t>
            </a:r>
            <a:r>
              <a:rPr lang="en-us" sz="2000" b="0" i="0" u="none" baseline="0" dirty="0">
                <a:solidFill>
                  <a:schemeClr val="tx1">
                    <a:lumMod val="85000"/>
                    <a:lumOff val="15000"/>
                  </a:schemeClr>
                </a:solidFill>
                <a:latin typeface="Times New Roman"/>
                <a:ea typeface="Times New Roman"/>
                <a:cs typeface="Times New Roman"/>
                <a:sym typeface="Times New Roman"/>
              </a:rPr>
              <a:t>the Government </a:t>
            </a:r>
            <a:r>
              <a:rPr lang="en-us" sz="2000" b="0" i="0" u="none" baseline="0" dirty="0" smtClean="0">
                <a:solidFill>
                  <a:schemeClr val="tx1">
                    <a:lumMod val="85000"/>
                    <a:lumOff val="15000"/>
                  </a:schemeClr>
                </a:solidFill>
                <a:latin typeface="Times New Roman"/>
                <a:ea typeface="Times New Roman"/>
                <a:cs typeface="Times New Roman"/>
                <a:sym typeface="Times New Roman"/>
              </a:rPr>
              <a:t>will </a:t>
            </a:r>
            <a:r>
              <a:rPr lang="en-us" sz="2000" b="0" i="0" u="none" baseline="0" dirty="0">
                <a:solidFill>
                  <a:schemeClr val="tx1">
                    <a:lumMod val="85000"/>
                    <a:lumOff val="15000"/>
                  </a:schemeClr>
                </a:solidFill>
                <a:latin typeface="Times New Roman"/>
                <a:ea typeface="Times New Roman"/>
                <a:cs typeface="Times New Roman"/>
                <a:sym typeface="Times New Roman"/>
              </a:rPr>
              <a:t>not </a:t>
            </a:r>
            <a:r>
              <a:rPr lang="en-us" sz="2000" b="0" i="0" u="none" baseline="0" dirty="0" smtClean="0">
                <a:solidFill>
                  <a:schemeClr val="tx1">
                    <a:lumMod val="85000"/>
                    <a:lumOff val="15000"/>
                  </a:schemeClr>
                </a:solidFill>
                <a:latin typeface="Times New Roman"/>
                <a:ea typeface="Times New Roman"/>
                <a:cs typeface="Times New Roman"/>
                <a:sym typeface="Times New Roman"/>
              </a:rPr>
              <a:t>tolerate, </a:t>
            </a:r>
            <a:r>
              <a:rPr lang="en-us" sz="2000" b="0" i="0" u="none" baseline="0" dirty="0">
                <a:solidFill>
                  <a:schemeClr val="tx1">
                    <a:lumMod val="85000"/>
                    <a:lumOff val="15000"/>
                  </a:schemeClr>
                </a:solidFill>
                <a:latin typeface="Times New Roman"/>
                <a:ea typeface="Times New Roman"/>
                <a:cs typeface="Times New Roman"/>
                <a:sym typeface="Times New Roman"/>
              </a:rPr>
              <a:t>and solemnly </a:t>
            </a:r>
            <a:r>
              <a:rPr lang="en-us" sz="2000" b="0" i="0" u="none" baseline="0" dirty="0" smtClean="0">
                <a:solidFill>
                  <a:schemeClr val="tx1">
                    <a:lumMod val="85000"/>
                    <a:lumOff val="15000"/>
                  </a:schemeClr>
                </a:solidFill>
                <a:latin typeface="Times New Roman"/>
                <a:ea typeface="Times New Roman"/>
                <a:cs typeface="Times New Roman"/>
                <a:sym typeface="Times New Roman"/>
              </a:rPr>
              <a:t>remind </a:t>
            </a:r>
            <a:r>
              <a:rPr lang="en-us" sz="2000" b="0" i="0" u="none" baseline="0" dirty="0">
                <a:solidFill>
                  <a:schemeClr val="tx1">
                    <a:lumMod val="85000"/>
                    <a:lumOff val="15000"/>
                  </a:schemeClr>
                </a:solidFill>
                <a:latin typeface="Times New Roman"/>
                <a:ea typeface="Times New Roman"/>
                <a:cs typeface="Times New Roman"/>
                <a:sym typeface="Times New Roman"/>
              </a:rPr>
              <a:t>the public to comply with </a:t>
            </a:r>
            <a:r>
              <a:rPr lang="en-us" sz="2000" b="0" i="0" u="none" baseline="0" dirty="0" smtClean="0">
                <a:solidFill>
                  <a:schemeClr val="tx1">
                    <a:lumMod val="85000"/>
                    <a:lumOff val="15000"/>
                  </a:schemeClr>
                </a:solidFill>
                <a:latin typeface="Times New Roman"/>
                <a:ea typeface="Times New Roman"/>
                <a:cs typeface="Times New Roman"/>
                <a:sym typeface="Times New Roman"/>
              </a:rPr>
              <a:t>the </a:t>
            </a:r>
            <a:r>
              <a:rPr lang="en-us" sz="2000" b="0" i="0" u="none" baseline="0" dirty="0">
                <a:solidFill>
                  <a:schemeClr val="tx1">
                    <a:lumMod val="85000"/>
                    <a:lumOff val="15000"/>
                  </a:schemeClr>
                </a:solidFill>
                <a:latin typeface="Times New Roman"/>
                <a:ea typeface="Times New Roman"/>
                <a:cs typeface="Times New Roman"/>
                <a:sym typeface="Times New Roman"/>
              </a:rPr>
              <a:t>regulations.</a:t>
            </a:r>
            <a:endParaRPr sz="2000" dirty="0">
              <a:solidFill>
                <a:schemeClr val="tx1">
                  <a:lumMod val="85000"/>
                  <a:lumOff val="15000"/>
                </a:schemeClr>
              </a:solidFill>
              <a:latin typeface="Times New Roman"/>
              <a:ea typeface="Times New Roman"/>
              <a:cs typeface="Times New Roman"/>
              <a:sym typeface="Times New Roman"/>
            </a:endParaRPr>
          </a:p>
          <a:p>
            <a:pPr marL="342900" lvl="0" indent="-342900" algn="just">
              <a:lnSpc>
                <a:spcPct val="120000"/>
              </a:lnSpc>
              <a:spcBef>
                <a:spcPts val="1200"/>
              </a:spcBef>
              <a:buClr>
                <a:schemeClr val="dk1"/>
              </a:buClr>
              <a:buSzPts val="2400"/>
              <a:buFont typeface="Arial"/>
              <a:buChar char="•"/>
            </a:pPr>
            <a:r>
              <a:rPr lang="en-us" sz="2000" b="0" i="0" u="none" baseline="0" dirty="0">
                <a:solidFill>
                  <a:schemeClr val="tx1">
                    <a:lumMod val="85000"/>
                    <a:lumOff val="15000"/>
                  </a:schemeClr>
                </a:solidFill>
                <a:latin typeface="Times New Roman"/>
                <a:ea typeface="Times New Roman"/>
                <a:cs typeface="Times New Roman"/>
                <a:sym typeface="Times New Roman"/>
              </a:rPr>
              <a:t>As of January 3, 2022, a total of 212 persons had been convicted by the court for breaching the quarantine order and sentenced to immediate imprisonment </a:t>
            </a:r>
            <a:r>
              <a:rPr lang="en-us" sz="2000" b="0" i="0" u="none" baseline="0" dirty="0" smtClean="0">
                <a:solidFill>
                  <a:schemeClr val="tx1">
                    <a:lumMod val="85000"/>
                    <a:lumOff val="15000"/>
                  </a:schemeClr>
                </a:solidFill>
                <a:latin typeface="Times New Roman"/>
                <a:ea typeface="Times New Roman"/>
                <a:cs typeface="Times New Roman"/>
                <a:sym typeface="Times New Roman"/>
              </a:rPr>
              <a:t>for </a:t>
            </a:r>
            <a:r>
              <a:rPr lang="en-us" sz="2000" b="0" i="0" u="none" baseline="0" dirty="0">
                <a:solidFill>
                  <a:schemeClr val="tx1">
                    <a:lumMod val="85000"/>
                    <a:lumOff val="15000"/>
                  </a:schemeClr>
                </a:solidFill>
                <a:latin typeface="Times New Roman"/>
                <a:ea typeface="Times New Roman"/>
                <a:cs typeface="Times New Roman"/>
                <a:sym typeface="Times New Roman"/>
              </a:rPr>
              <a:t>up to 14 weeks or </a:t>
            </a:r>
            <a:r>
              <a:rPr lang="en-us" sz="2000" dirty="0" smtClean="0">
                <a:solidFill>
                  <a:schemeClr val="tx1">
                    <a:lumMod val="85000"/>
                    <a:lumOff val="15000"/>
                  </a:schemeClr>
                </a:solidFill>
                <a:latin typeface="Times New Roman"/>
                <a:ea typeface="Times New Roman"/>
                <a:cs typeface="Times New Roman"/>
                <a:sym typeface="Times New Roman"/>
              </a:rPr>
              <a:t>a </a:t>
            </a:r>
            <a:r>
              <a:rPr lang="en-us" sz="2000" b="0" i="0" u="none" baseline="0" dirty="0" smtClean="0">
                <a:solidFill>
                  <a:schemeClr val="tx1">
                    <a:lumMod val="85000"/>
                    <a:lumOff val="15000"/>
                  </a:schemeClr>
                </a:solidFill>
                <a:latin typeface="Times New Roman"/>
                <a:ea typeface="Times New Roman"/>
                <a:cs typeface="Times New Roman"/>
                <a:sym typeface="Times New Roman"/>
              </a:rPr>
              <a:t>fine </a:t>
            </a:r>
            <a:r>
              <a:rPr lang="en-us" sz="2000" b="0" i="0" u="none" baseline="0" dirty="0">
                <a:solidFill>
                  <a:schemeClr val="tx1">
                    <a:lumMod val="85000"/>
                    <a:lumOff val="15000"/>
                  </a:schemeClr>
                </a:solidFill>
                <a:latin typeface="Times New Roman"/>
                <a:ea typeface="Times New Roman"/>
                <a:cs typeface="Times New Roman"/>
                <a:sym typeface="Times New Roman"/>
              </a:rPr>
              <a:t>of up to HK$15,000. The </a:t>
            </a:r>
            <a:r>
              <a:rPr lang="en-us" altLang="zh-HK" sz="2000" dirty="0">
                <a:solidFill>
                  <a:schemeClr val="tx1">
                    <a:lumMod val="85000"/>
                    <a:lumOff val="15000"/>
                  </a:schemeClr>
                </a:solidFill>
                <a:latin typeface="Times New Roman"/>
                <a:ea typeface="Times New Roman"/>
                <a:cs typeface="Times New Roman"/>
                <a:sym typeface="Times New Roman"/>
              </a:rPr>
              <a:t>spokesman</a:t>
            </a:r>
            <a:r>
              <a:rPr lang="en-us" sz="2000" b="0" i="0" u="none" baseline="0" dirty="0" smtClean="0">
                <a:solidFill>
                  <a:schemeClr val="tx1">
                    <a:lumMod val="85000"/>
                    <a:lumOff val="15000"/>
                  </a:schemeClr>
                </a:solidFill>
                <a:latin typeface="Times New Roman"/>
                <a:ea typeface="Times New Roman"/>
                <a:cs typeface="Times New Roman"/>
                <a:sym typeface="Times New Roman"/>
              </a:rPr>
              <a:t> </a:t>
            </a:r>
            <a:r>
              <a:rPr lang="en-us" sz="2000" b="0" i="0" u="none" baseline="0" dirty="0">
                <a:solidFill>
                  <a:schemeClr val="tx1">
                    <a:lumMod val="85000"/>
                    <a:lumOff val="15000"/>
                  </a:schemeClr>
                </a:solidFill>
                <a:latin typeface="Times New Roman"/>
                <a:ea typeface="Times New Roman"/>
                <a:cs typeface="Times New Roman"/>
                <a:sym typeface="Times New Roman"/>
              </a:rPr>
              <a:t>reiterated that the Department of Health </a:t>
            </a:r>
            <a:r>
              <a:rPr lang="en-us" sz="2000" b="0" i="0" u="none" baseline="0" dirty="0" smtClean="0">
                <a:solidFill>
                  <a:schemeClr val="tx1">
                    <a:lumMod val="85000"/>
                    <a:lumOff val="15000"/>
                  </a:schemeClr>
                </a:solidFill>
                <a:latin typeface="Times New Roman"/>
                <a:ea typeface="Times New Roman"/>
                <a:cs typeface="Times New Roman"/>
                <a:sym typeface="Times New Roman"/>
              </a:rPr>
              <a:t>will </a:t>
            </a:r>
            <a:r>
              <a:rPr lang="en-us" sz="2000" b="0" i="0" u="none" baseline="0" dirty="0">
                <a:solidFill>
                  <a:schemeClr val="tx1">
                    <a:lumMod val="85000"/>
                    <a:lumOff val="15000"/>
                  </a:schemeClr>
                </a:solidFill>
                <a:latin typeface="Times New Roman"/>
                <a:ea typeface="Times New Roman"/>
                <a:cs typeface="Times New Roman"/>
                <a:sym typeface="Times New Roman"/>
              </a:rPr>
              <a:t>take serious follow-up measures against any person who </a:t>
            </a:r>
            <a:r>
              <a:rPr lang="en-us" sz="2000" b="0" i="0" u="none" baseline="0" dirty="0" smtClean="0">
                <a:solidFill>
                  <a:schemeClr val="tx1">
                    <a:lumMod val="85000"/>
                    <a:lumOff val="15000"/>
                  </a:schemeClr>
                </a:solidFill>
                <a:latin typeface="Times New Roman"/>
                <a:ea typeface="Times New Roman"/>
                <a:cs typeface="Times New Roman"/>
                <a:sym typeface="Times New Roman"/>
              </a:rPr>
              <a:t>contravened </a:t>
            </a:r>
            <a:r>
              <a:rPr lang="en-us" sz="2000" b="0" i="0" u="none" baseline="0" dirty="0">
                <a:solidFill>
                  <a:schemeClr val="tx1">
                    <a:lumMod val="85000"/>
                    <a:lumOff val="15000"/>
                  </a:schemeClr>
                </a:solidFill>
                <a:latin typeface="Times New Roman"/>
                <a:ea typeface="Times New Roman"/>
                <a:cs typeface="Times New Roman"/>
                <a:sym typeface="Times New Roman"/>
              </a:rPr>
              <a:t>the relevant regulations. </a:t>
            </a:r>
            <a:endParaRPr sz="2000" dirty="0">
              <a:solidFill>
                <a:schemeClr val="tx1">
                  <a:lumMod val="85000"/>
                  <a:lumOff val="15000"/>
                </a:schemeClr>
              </a:solidFill>
              <a:latin typeface="Times New Roman"/>
              <a:ea typeface="Times New Roman"/>
              <a:cs typeface="Times New Roman"/>
              <a:sym typeface="Times New Roman"/>
            </a:endParaRPr>
          </a:p>
        </p:txBody>
      </p:sp>
      <p:sp>
        <p:nvSpPr>
          <p:cNvPr id="516" name="Google Shape;516;p39"/>
          <p:cNvSpPr txBox="1">
            <a:spLocks noGrp="1"/>
          </p:cNvSpPr>
          <p:nvPr>
            <p:ph type="title"/>
          </p:nvPr>
        </p:nvSpPr>
        <p:spPr>
          <a:xfrm>
            <a:off x="1482437" y="1255445"/>
            <a:ext cx="9234054" cy="461624"/>
          </a:xfrm>
          <a:prstGeom prst="rect">
            <a:avLst/>
          </a:prstGeom>
          <a:noFill/>
          <a:ln>
            <a:noFill/>
          </a:ln>
        </p:spPr>
        <p:txBody>
          <a:bodyPr spcFirstLastPara="1" wrap="square" lIns="91425" tIns="45700" rIns="91425" bIns="45700" anchor="ctr" anchorCtr="0">
            <a:spAutoFit/>
          </a:bodyPr>
          <a:lstStyle/>
          <a:p>
            <a:pPr marL="0" lvl="0" indent="0" algn="ctr" rtl="0">
              <a:lnSpc>
                <a:spcPct val="120000"/>
              </a:lnSpc>
              <a:spcBef>
                <a:spcPts val="0"/>
              </a:spcBef>
              <a:spcAft>
                <a:spcPts val="0"/>
              </a:spcAft>
              <a:buClr>
                <a:srgbClr val="FF0000"/>
              </a:buClr>
              <a:buSzPts val="2800"/>
              <a:buFont typeface="DFKai-SB"/>
              <a:buNone/>
            </a:pPr>
            <a:r>
              <a:rPr lang="en-us" sz="20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 </a:t>
            </a:r>
            <a:r>
              <a:rPr lang="en-us" sz="2000" b="0" i="0" u="none" baseline="0" dirty="0">
                <a:latin typeface="Times New Roman" panose="02020603050405020304" pitchFamily="18" charset="0"/>
                <a:ea typeface="DFKai-SB"/>
                <a:cs typeface="Times New Roman" panose="02020603050405020304" pitchFamily="18" charset="0"/>
                <a:sym typeface="DFKai-SB"/>
              </a:rPr>
              <a:t>Contravention of the compulsory quarantine order constitutes a criminal offence</a:t>
            </a:r>
            <a:endParaRPr sz="2000" dirty="0">
              <a:latin typeface="Times New Roman" panose="02020603050405020304" pitchFamily="18" charset="0"/>
              <a:ea typeface="DFKai-SB"/>
              <a:cs typeface="Times New Roman" panose="02020603050405020304" pitchFamily="18" charset="0"/>
              <a:sym typeface="DFKai-SB"/>
            </a:endParaRPr>
          </a:p>
        </p:txBody>
      </p:sp>
      <p:sp>
        <p:nvSpPr>
          <p:cNvPr id="517" name="Google Shape;517;p39"/>
          <p:cNvSpPr txBox="1"/>
          <p:nvPr/>
        </p:nvSpPr>
        <p:spPr>
          <a:xfrm>
            <a:off x="954249" y="5463457"/>
            <a:ext cx="699969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HKSAR Government Press Release - “Man sentenced for breaching compulsory quarantine order” </a:t>
            </a:r>
            <a:endParaRPr lang="en-us" sz="1200" b="0" i="0" u="none" strike="sngStrike" baseline="0" dirty="0" smtClean="0">
              <a:solidFill>
                <a:schemeClr val="tx1">
                  <a:lumMod val="85000"/>
                  <a:lumOff val="15000"/>
                </a:schemeClr>
              </a:solidFill>
              <a:latin typeface="Times New Roman"/>
              <a:ea typeface="Times New Roman"/>
              <a:cs typeface="Times New Roman"/>
              <a:sym typeface="Times New Roman"/>
            </a:endParaRPr>
          </a:p>
          <a:p>
            <a:pPr lvl="0"/>
            <a:r>
              <a:rPr lang="en-US" sz="1200" dirty="0" smtClean="0">
                <a:solidFill>
                  <a:schemeClr val="tx1">
                    <a:lumMod val="85000"/>
                    <a:lumOff val="15000"/>
                  </a:schemeClr>
                </a:solidFill>
                <a:latin typeface="Times New Roman"/>
                <a:ea typeface="Times New Roman"/>
                <a:cs typeface="Times New Roman"/>
                <a:sym typeface="Times New Roman"/>
              </a:rPr>
              <a:t>(https://www.info.gov.hk/gia/general/202201/03/P2022010300447.htm)</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520" name="Google Shape;520;p39"/>
          <p:cNvSpPr/>
          <p:nvPr/>
        </p:nvSpPr>
        <p:spPr>
          <a:xfrm>
            <a:off x="835456" y="5960364"/>
            <a:ext cx="10560802" cy="70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baseline="0" dirty="0">
                <a:solidFill>
                  <a:srgbClr val="FF0000"/>
                </a:solidFill>
                <a:latin typeface="Times New Roman"/>
                <a:ea typeface="Times New Roman"/>
                <a:cs typeface="Times New Roman"/>
                <a:sym typeface="Times New Roman"/>
              </a:rPr>
              <a:t>Teachers are requested to pay attention to the latest update on epidemic prevention policies when teaching relevant topics.</a:t>
            </a:r>
            <a:endParaRPr sz="1600" dirty="0">
              <a:solidFill>
                <a:srgbClr val="FF0000"/>
              </a:solidFill>
              <a:latin typeface="Times New Roman"/>
              <a:ea typeface="Times New Roman"/>
              <a:cs typeface="Times New Roman"/>
              <a:sym typeface="Times New Roman"/>
            </a:endParaRPr>
          </a:p>
        </p:txBody>
      </p:sp>
      <p:sp>
        <p:nvSpPr>
          <p:cNvPr id="10" name="文字方塊 9"/>
          <p:cNvSpPr txBox="1"/>
          <p:nvPr/>
        </p:nvSpPr>
        <p:spPr>
          <a:xfrm>
            <a:off x="173776" y="337221"/>
            <a:ext cx="1560947" cy="338554"/>
          </a:xfrm>
          <a:prstGeom prst="rect">
            <a:avLst/>
          </a:prstGeom>
          <a:solidFill>
            <a:schemeClr val="bg1"/>
          </a:solidFill>
          <a:ln w="38100">
            <a:solidFill>
              <a:srgbClr val="FF0000"/>
            </a:solidFill>
          </a:ln>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Reference</a:t>
            </a:r>
            <a:endParaRPr lang="en-US" sz="1600" b="1" dirty="0">
              <a:latin typeface="Times New Roman" panose="02020603050405020304" pitchFamily="18" charset="0"/>
              <a:cs typeface="Times New Roman" panose="02020603050405020304" pitchFamily="18" charset="0"/>
            </a:endParaRPr>
          </a:p>
        </p:txBody>
      </p:sp>
      <p:sp>
        <p:nvSpPr>
          <p:cNvPr id="11" name="Google Shape;474;p36"/>
          <p:cNvSpPr/>
          <p:nvPr/>
        </p:nvSpPr>
        <p:spPr>
          <a:xfrm>
            <a:off x="2438400" y="90686"/>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120000"/>
              </a:lnSpc>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lnSpc>
                <a:spcPct val="120000"/>
              </a:lnSpc>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0"/>
          <p:cNvSpPr/>
          <p:nvPr/>
        </p:nvSpPr>
        <p:spPr>
          <a:xfrm>
            <a:off x="147895" y="922204"/>
            <a:ext cx="11826070" cy="2279492"/>
          </a:xfrm>
          <a:prstGeom prst="round2DiagRect">
            <a:avLst>
              <a:gd name="adj1" fmla="val 16667"/>
              <a:gd name="adj2" fmla="val 0"/>
            </a:avLst>
          </a:prstGeom>
          <a:solidFill>
            <a:srgbClr val="51BDC2">
              <a:alpha val="17647"/>
            </a:srgbClr>
          </a:solid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400"/>
              <a:buFont typeface="Arial"/>
              <a:buNone/>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To ensure that the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Government </a:t>
            </a:r>
            <a:r>
              <a:rPr lang="en-us" sz="1800" b="0" i="0" u="none" strike="sngStrik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has</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is equipped with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core capabilities to prevent, detect, </a:t>
            </a:r>
            <a:r>
              <a:rPr lang="en-us" sz="1800" b="0" i="0" u="none" baseline="0" dirty="0" err="1"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characterise</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and respond to the threat of novel infectious diseases in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an efficient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and coordinated manner, so as to reduce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mortality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or morbidity, the HKSAR Government promulgated the </a:t>
            </a:r>
            <a:r>
              <a:rPr lang="en-us" sz="1800" b="0" i="1"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Preparedness and Response Plan of the HKSAR Government for Novel Infectious Disease of Public Health Significance (2020)</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in 2020. The Plan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defines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three response levels, which respectively represent the graded risk of novel infectious diseases affecting Hong Kong and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its health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impact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on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society, and sets out each response level as well as the corresponding command structure for each of them.</a:t>
            </a:r>
            <a:endParaRPr sz="1800" b="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527" name="Google Shape;527;p40"/>
          <p:cNvSpPr txBox="1"/>
          <p:nvPr/>
        </p:nvSpPr>
        <p:spPr>
          <a:xfrm>
            <a:off x="276003" y="5654867"/>
            <a:ext cx="4389651"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Response levels of the HKSAR Government</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p:txBody>
      </p:sp>
      <p:grpSp>
        <p:nvGrpSpPr>
          <p:cNvPr id="528" name="Google Shape;528;p40"/>
          <p:cNvGrpSpPr/>
          <p:nvPr/>
        </p:nvGrpSpPr>
        <p:grpSpPr>
          <a:xfrm>
            <a:off x="527261" y="3010864"/>
            <a:ext cx="4253354" cy="2654794"/>
            <a:chOff x="811798" y="2691651"/>
            <a:chExt cx="4760327" cy="3013080"/>
          </a:xfrm>
        </p:grpSpPr>
        <p:grpSp>
          <p:nvGrpSpPr>
            <p:cNvPr id="529" name="Google Shape;529;p40"/>
            <p:cNvGrpSpPr/>
            <p:nvPr/>
          </p:nvGrpSpPr>
          <p:grpSpPr>
            <a:xfrm>
              <a:off x="811798" y="2691651"/>
              <a:ext cx="4474704" cy="3013080"/>
              <a:chOff x="811798" y="2691651"/>
              <a:chExt cx="4474704" cy="3013080"/>
            </a:xfrm>
          </p:grpSpPr>
          <p:sp>
            <p:nvSpPr>
              <p:cNvPr id="530" name="Google Shape;530;p40"/>
              <p:cNvSpPr/>
              <p:nvPr/>
            </p:nvSpPr>
            <p:spPr>
              <a:xfrm>
                <a:off x="1092909" y="4429636"/>
                <a:ext cx="2096366" cy="641365"/>
              </a:xfrm>
              <a:custGeom>
                <a:avLst/>
                <a:gdLst/>
                <a:ahLst/>
                <a:cxnLst/>
                <a:rect l="l" t="t" r="r" b="b"/>
                <a:pathLst>
                  <a:path w="2364" h="672" extrusionOk="0">
                    <a:moveTo>
                      <a:pt x="1166" y="0"/>
                    </a:moveTo>
                    <a:lnTo>
                      <a:pt x="0" y="246"/>
                    </a:lnTo>
                    <a:lnTo>
                      <a:pt x="1182" y="672"/>
                    </a:lnTo>
                    <a:lnTo>
                      <a:pt x="2364" y="246"/>
                    </a:lnTo>
                    <a:lnTo>
                      <a:pt x="1166" y="0"/>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531" name="Google Shape;531;p40"/>
              <p:cNvSpPr/>
              <p:nvPr/>
            </p:nvSpPr>
            <p:spPr>
              <a:xfrm>
                <a:off x="1374908" y="3803541"/>
                <a:ext cx="1533255" cy="629912"/>
              </a:xfrm>
              <a:custGeom>
                <a:avLst/>
                <a:gdLst/>
                <a:ahLst/>
                <a:cxnLst/>
                <a:rect l="l" t="t" r="r" b="b"/>
                <a:pathLst>
                  <a:path w="1729" h="660" extrusionOk="0">
                    <a:moveTo>
                      <a:pt x="864" y="0"/>
                    </a:moveTo>
                    <a:lnTo>
                      <a:pt x="0" y="351"/>
                    </a:lnTo>
                    <a:lnTo>
                      <a:pt x="864" y="660"/>
                    </a:lnTo>
                    <a:lnTo>
                      <a:pt x="1729" y="351"/>
                    </a:lnTo>
                    <a:lnTo>
                      <a:pt x="864" y="0"/>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532" name="Google Shape;532;p40"/>
              <p:cNvSpPr/>
              <p:nvPr/>
            </p:nvSpPr>
            <p:spPr>
              <a:xfrm>
                <a:off x="2141092" y="2691651"/>
                <a:ext cx="733373" cy="1661632"/>
              </a:xfrm>
              <a:custGeom>
                <a:avLst/>
                <a:gdLst/>
                <a:ahLst/>
                <a:cxnLst/>
                <a:rect l="l" t="t" r="r" b="b"/>
                <a:pathLst>
                  <a:path w="827" h="1741" extrusionOk="0">
                    <a:moveTo>
                      <a:pt x="0" y="0"/>
                    </a:moveTo>
                    <a:lnTo>
                      <a:pt x="0" y="1741"/>
                    </a:lnTo>
                    <a:lnTo>
                      <a:pt x="827" y="1445"/>
                    </a:lnTo>
                    <a:lnTo>
                      <a:pt x="0"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533" name="Google Shape;533;p40"/>
              <p:cNvSpPr/>
              <p:nvPr/>
            </p:nvSpPr>
            <p:spPr>
              <a:xfrm>
                <a:off x="1416140" y="2691651"/>
                <a:ext cx="733373" cy="1661632"/>
              </a:xfrm>
              <a:custGeom>
                <a:avLst/>
                <a:gdLst/>
                <a:ahLst/>
                <a:cxnLst/>
                <a:rect l="l" t="t" r="r" b="b"/>
                <a:pathLst>
                  <a:path w="827" h="1741" extrusionOk="0">
                    <a:moveTo>
                      <a:pt x="827" y="1741"/>
                    </a:moveTo>
                    <a:lnTo>
                      <a:pt x="827" y="0"/>
                    </a:lnTo>
                    <a:lnTo>
                      <a:pt x="0" y="1445"/>
                    </a:lnTo>
                    <a:lnTo>
                      <a:pt x="827" y="1741"/>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534" name="Google Shape;534;p40"/>
              <p:cNvSpPr/>
              <p:nvPr/>
            </p:nvSpPr>
            <p:spPr>
              <a:xfrm>
                <a:off x="2141092" y="4664421"/>
                <a:ext cx="1330181" cy="1040310"/>
              </a:xfrm>
              <a:custGeom>
                <a:avLst/>
                <a:gdLst/>
                <a:ahLst/>
                <a:cxnLst/>
                <a:rect l="l" t="t" r="r" b="b"/>
                <a:pathLst>
                  <a:path w="1500" h="1090" extrusionOk="0">
                    <a:moveTo>
                      <a:pt x="0" y="426"/>
                    </a:moveTo>
                    <a:lnTo>
                      <a:pt x="0" y="1090"/>
                    </a:lnTo>
                    <a:lnTo>
                      <a:pt x="1500" y="551"/>
                    </a:lnTo>
                    <a:lnTo>
                      <a:pt x="1182" y="0"/>
                    </a:lnTo>
                    <a:lnTo>
                      <a:pt x="0" y="42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535" name="Google Shape;535;p40"/>
              <p:cNvSpPr/>
              <p:nvPr/>
            </p:nvSpPr>
            <p:spPr>
              <a:xfrm>
                <a:off x="811798" y="4664421"/>
                <a:ext cx="1329294" cy="1040310"/>
              </a:xfrm>
              <a:custGeom>
                <a:avLst/>
                <a:gdLst/>
                <a:ahLst/>
                <a:cxnLst/>
                <a:rect l="l" t="t" r="r" b="b"/>
                <a:pathLst>
                  <a:path w="1499" h="1090" extrusionOk="0">
                    <a:moveTo>
                      <a:pt x="0" y="551"/>
                    </a:moveTo>
                    <a:lnTo>
                      <a:pt x="1499" y="1090"/>
                    </a:lnTo>
                    <a:lnTo>
                      <a:pt x="1499" y="426"/>
                    </a:lnTo>
                    <a:lnTo>
                      <a:pt x="317" y="0"/>
                    </a:lnTo>
                    <a:lnTo>
                      <a:pt x="0" y="551"/>
                    </a:lnTo>
                    <a:close/>
                  </a:path>
                </a:pathLst>
              </a:custGeom>
              <a:solidFill>
                <a:srgbClr val="A8D0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536" name="Google Shape;536;p40"/>
              <p:cNvSpPr/>
              <p:nvPr/>
            </p:nvSpPr>
            <p:spPr>
              <a:xfrm>
                <a:off x="2141092" y="4138541"/>
                <a:ext cx="1015371" cy="853245"/>
              </a:xfrm>
              <a:custGeom>
                <a:avLst/>
                <a:gdLst/>
                <a:ahLst/>
                <a:cxnLst/>
                <a:rect l="l" t="t" r="r" b="b"/>
                <a:pathLst>
                  <a:path w="1145" h="894" extrusionOk="0">
                    <a:moveTo>
                      <a:pt x="865" y="0"/>
                    </a:moveTo>
                    <a:lnTo>
                      <a:pt x="0" y="309"/>
                    </a:lnTo>
                    <a:lnTo>
                      <a:pt x="0" y="894"/>
                    </a:lnTo>
                    <a:lnTo>
                      <a:pt x="1145" y="484"/>
                    </a:lnTo>
                    <a:lnTo>
                      <a:pt x="865"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537" name="Google Shape;537;p40"/>
              <p:cNvSpPr/>
              <p:nvPr/>
            </p:nvSpPr>
            <p:spPr>
              <a:xfrm>
                <a:off x="1126607" y="4138541"/>
                <a:ext cx="1014485" cy="853245"/>
              </a:xfrm>
              <a:custGeom>
                <a:avLst/>
                <a:gdLst/>
                <a:ahLst/>
                <a:cxnLst/>
                <a:rect l="l" t="t" r="r" b="b"/>
                <a:pathLst>
                  <a:path w="1144" h="894" extrusionOk="0">
                    <a:moveTo>
                      <a:pt x="0" y="484"/>
                    </a:moveTo>
                    <a:lnTo>
                      <a:pt x="1144" y="894"/>
                    </a:lnTo>
                    <a:lnTo>
                      <a:pt x="1144" y="309"/>
                    </a:lnTo>
                    <a:lnTo>
                      <a:pt x="280" y="0"/>
                    </a:lnTo>
                    <a:lnTo>
                      <a:pt x="0" y="484"/>
                    </a:lnTo>
                    <a:close/>
                  </a:path>
                </a:pathLst>
              </a:custGeom>
              <a:solidFill>
                <a:srgbClr val="FFD9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cxnSp>
            <p:nvCxnSpPr>
              <p:cNvPr id="538" name="Google Shape;538;p40"/>
              <p:cNvCxnSpPr/>
              <p:nvPr/>
            </p:nvCxnSpPr>
            <p:spPr>
              <a:xfrm>
                <a:off x="2532605" y="3711070"/>
                <a:ext cx="1469035" cy="0"/>
              </a:xfrm>
              <a:prstGeom prst="straightConnector1">
                <a:avLst/>
              </a:prstGeom>
              <a:noFill/>
              <a:ln w="28575" cap="flat" cmpd="sng">
                <a:solidFill>
                  <a:schemeClr val="dk1"/>
                </a:solidFill>
                <a:prstDash val="dot"/>
                <a:miter lim="800000"/>
                <a:headEnd type="none" w="sm" len="sm"/>
                <a:tailEnd type="oval" w="med" len="med"/>
              </a:ln>
            </p:spPr>
          </p:cxnSp>
          <p:sp>
            <p:nvSpPr>
              <p:cNvPr id="539" name="Google Shape;539;p40"/>
              <p:cNvSpPr txBox="1"/>
              <p:nvPr/>
            </p:nvSpPr>
            <p:spPr>
              <a:xfrm>
                <a:off x="2590011" y="3091516"/>
                <a:ext cx="2261304" cy="445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3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Emergency</a:t>
                </a:r>
                <a:r>
                  <a:rPr lang="en-us" sz="1300" b="0" i="0" u="none" baseline="0" dirty="0">
                    <a:solidFill>
                      <a:schemeClr val="dk1"/>
                    </a:solidFill>
                    <a:latin typeface="Times New Roman" panose="02020603050405020304" pitchFamily="18" charset="0"/>
                    <a:ea typeface="DFKai-SB"/>
                    <a:cs typeface="Times New Roman" panose="02020603050405020304" pitchFamily="18" charset="0"/>
                    <a:sym typeface="DFKai-SB"/>
                  </a:rPr>
                  <a:t> response level</a:t>
                </a:r>
                <a:endParaRPr sz="1300" dirty="0">
                  <a:solidFill>
                    <a:schemeClr val="dk1"/>
                  </a:solidFill>
                  <a:latin typeface="Times New Roman" panose="02020603050405020304" pitchFamily="18" charset="0"/>
                  <a:ea typeface="DFKai-SB"/>
                  <a:cs typeface="Times New Roman" panose="02020603050405020304" pitchFamily="18" charset="0"/>
                  <a:sym typeface="DFKai-SB"/>
                </a:endParaRPr>
              </a:p>
            </p:txBody>
          </p:sp>
          <p:cxnSp>
            <p:nvCxnSpPr>
              <p:cNvPr id="540" name="Google Shape;540;p40"/>
              <p:cNvCxnSpPr/>
              <p:nvPr/>
            </p:nvCxnSpPr>
            <p:spPr>
              <a:xfrm>
                <a:off x="2905661" y="4427671"/>
                <a:ext cx="1726617" cy="0"/>
              </a:xfrm>
              <a:prstGeom prst="straightConnector1">
                <a:avLst/>
              </a:prstGeom>
              <a:noFill/>
              <a:ln w="28575" cap="flat" cmpd="sng">
                <a:solidFill>
                  <a:schemeClr val="dk1"/>
                </a:solidFill>
                <a:prstDash val="dot"/>
                <a:miter lim="800000"/>
                <a:headEnd type="none" w="sm" len="sm"/>
                <a:tailEnd type="oval" w="med" len="med"/>
              </a:ln>
            </p:spPr>
          </p:cxnSp>
          <p:sp>
            <p:nvSpPr>
              <p:cNvPr id="541" name="Google Shape;541;p40"/>
              <p:cNvSpPr txBox="1"/>
              <p:nvPr/>
            </p:nvSpPr>
            <p:spPr>
              <a:xfrm>
                <a:off x="3031711" y="3820323"/>
                <a:ext cx="2254791" cy="445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300" b="1" i="0" u="none" baseline="0" dirty="0" smtClean="0">
                    <a:solidFill>
                      <a:schemeClr val="accent4">
                        <a:lumMod val="50000"/>
                      </a:schemeClr>
                    </a:solidFill>
                    <a:latin typeface="Times New Roman" panose="02020603050405020304" pitchFamily="18" charset="0"/>
                    <a:ea typeface="DFKai-SB"/>
                    <a:cs typeface="Times New Roman" panose="02020603050405020304" pitchFamily="18" charset="0"/>
                    <a:sym typeface="DFKai-SB"/>
                  </a:rPr>
                  <a:t>Serious</a:t>
                </a:r>
                <a:r>
                  <a:rPr lang="en-us" sz="13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 </a:t>
                </a:r>
                <a:r>
                  <a:rPr lang="en-us" sz="1300" b="0" i="0" u="none" baseline="0" dirty="0">
                    <a:solidFill>
                      <a:schemeClr val="dk1"/>
                    </a:solidFill>
                    <a:latin typeface="Times New Roman" panose="02020603050405020304" pitchFamily="18" charset="0"/>
                    <a:ea typeface="DFKai-SB"/>
                    <a:cs typeface="Times New Roman" panose="02020603050405020304" pitchFamily="18" charset="0"/>
                    <a:sym typeface="DFKai-SB"/>
                  </a:rPr>
                  <a:t>response level</a:t>
                </a:r>
                <a:endParaRPr sz="1300" dirty="0">
                  <a:solidFill>
                    <a:schemeClr val="dk1"/>
                  </a:solidFill>
                  <a:latin typeface="Times New Roman" panose="02020603050405020304" pitchFamily="18" charset="0"/>
                  <a:ea typeface="DFKai-SB"/>
                  <a:cs typeface="Times New Roman" panose="02020603050405020304" pitchFamily="18" charset="0"/>
                  <a:sym typeface="DFKai-SB"/>
                </a:endParaRPr>
              </a:p>
            </p:txBody>
          </p:sp>
          <p:cxnSp>
            <p:nvCxnSpPr>
              <p:cNvPr id="542" name="Google Shape;542;p40"/>
              <p:cNvCxnSpPr/>
              <p:nvPr/>
            </p:nvCxnSpPr>
            <p:spPr>
              <a:xfrm>
                <a:off x="3103515" y="5230336"/>
                <a:ext cx="1961124" cy="0"/>
              </a:xfrm>
              <a:prstGeom prst="straightConnector1">
                <a:avLst/>
              </a:prstGeom>
              <a:noFill/>
              <a:ln w="28575" cap="flat" cmpd="sng">
                <a:solidFill>
                  <a:schemeClr val="dk1"/>
                </a:solidFill>
                <a:prstDash val="dot"/>
                <a:miter lim="800000"/>
                <a:headEnd type="none" w="sm" len="sm"/>
                <a:tailEnd type="oval" w="med" len="med"/>
              </a:ln>
            </p:spPr>
          </p:cxnSp>
        </p:grpSp>
        <p:sp>
          <p:nvSpPr>
            <p:cNvPr id="543" name="Google Shape;543;p40"/>
            <p:cNvSpPr txBox="1"/>
            <p:nvPr/>
          </p:nvSpPr>
          <p:spPr>
            <a:xfrm>
              <a:off x="3518813" y="4649810"/>
              <a:ext cx="2053312" cy="445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300" b="1" i="0" u="none" baseline="0" dirty="0">
                  <a:solidFill>
                    <a:srgbClr val="548135"/>
                  </a:solidFill>
                  <a:latin typeface="Times New Roman" panose="02020603050405020304" pitchFamily="18" charset="0"/>
                  <a:ea typeface="DFKai-SB"/>
                  <a:cs typeface="Times New Roman" panose="02020603050405020304" pitchFamily="18" charset="0"/>
                  <a:sym typeface="DFKai-SB"/>
                </a:rPr>
                <a:t>Alert</a:t>
              </a:r>
              <a:r>
                <a:rPr lang="en-us" sz="1300" b="0" i="0" u="none" baseline="0" dirty="0">
                  <a:solidFill>
                    <a:schemeClr val="dk1"/>
                  </a:solidFill>
                  <a:latin typeface="Times New Roman" panose="02020603050405020304" pitchFamily="18" charset="0"/>
                  <a:ea typeface="DFKai-SB"/>
                  <a:cs typeface="Times New Roman" panose="02020603050405020304" pitchFamily="18" charset="0"/>
                  <a:sym typeface="DFKai-SB"/>
                </a:rPr>
                <a:t> response level</a:t>
              </a:r>
              <a:endParaRPr sz="1300" dirty="0">
                <a:solidFill>
                  <a:schemeClr val="dk1"/>
                </a:solidFill>
                <a:latin typeface="Times New Roman" panose="02020603050405020304" pitchFamily="18" charset="0"/>
                <a:ea typeface="DFKai-SB"/>
                <a:cs typeface="Times New Roman" panose="02020603050405020304" pitchFamily="18" charset="0"/>
                <a:sym typeface="DFKai-SB"/>
              </a:endParaRPr>
            </a:p>
          </p:txBody>
        </p:sp>
      </p:grpSp>
      <p:sp>
        <p:nvSpPr>
          <p:cNvPr id="544" name="Google Shape;544;p40"/>
          <p:cNvSpPr txBox="1"/>
          <p:nvPr/>
        </p:nvSpPr>
        <p:spPr>
          <a:xfrm>
            <a:off x="360077" y="6258401"/>
            <a:ext cx="949802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Times New Roman"/>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a:t>
            </a:r>
            <a:r>
              <a:rPr lang="en-us" sz="1200" b="0" i="1"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Preparedness and Response Plan of the HKSAR Government for Novel Infectious Disease of Public Health Significance (2020)</a:t>
            </a: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 Pages 1, 3-5 </a:t>
            </a:r>
            <a:r>
              <a:rPr lang="en-US" sz="1200" dirty="0" smtClean="0">
                <a:solidFill>
                  <a:schemeClr val="tx1">
                    <a:lumMod val="85000"/>
                    <a:lumOff val="15000"/>
                  </a:schemeClr>
                </a:solidFill>
                <a:latin typeface="Times New Roman" panose="02020603050405020304" pitchFamily="18" charset="0"/>
                <a:cs typeface="Times New Roman" panose="02020603050405020304" pitchFamily="18" charset="0"/>
                <a:sym typeface="Times New Roman"/>
              </a:rPr>
              <a:t>(</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sym typeface="Times New Roman"/>
              </a:rPr>
              <a:t>https://www.chp.gov.hk/files/pdf/govt_preparedness_and_response_plan_for_novel_infectious_disease_of_public_health_significance_eng.pdf)</a:t>
            </a:r>
            <a:endParaRP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45" name="Google Shape;545;p40"/>
          <p:cNvSpPr/>
          <p:nvPr/>
        </p:nvSpPr>
        <p:spPr>
          <a:xfrm>
            <a:off x="5853379" y="4802451"/>
            <a:ext cx="6096000" cy="923330"/>
          </a:xfrm>
          <a:prstGeom prst="rect">
            <a:avLst/>
          </a:prstGeom>
          <a:noFill/>
          <a:ln w="2857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lvl="0" algn="just"/>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Alert response level refers to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 </a:t>
            </a:r>
            <a:r>
              <a:rPr lang="en-US"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situation where the immediate health impact caused by the novel infection on local population is low but there is risk of potential spread locally through human to human transmission or through vector/animal once the disease is introduced to Hong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Kong.</a:t>
            </a:r>
            <a:endParaRPr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546" name="Google Shape;546;p40"/>
          <p:cNvSpPr/>
          <p:nvPr/>
        </p:nvSpPr>
        <p:spPr>
          <a:xfrm>
            <a:off x="5321179" y="4086510"/>
            <a:ext cx="6096000" cy="611272"/>
          </a:xfrm>
          <a:prstGeom prst="rect">
            <a:avLst/>
          </a:prstGeom>
          <a:noFill/>
          <a:ln w="2857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lvl="0" algn="just"/>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a:t>
            </a:r>
            <a:r>
              <a:rPr lang="en-us"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Serious</a:t>
            </a:r>
            <a:r>
              <a:rPr lang="en-us" b="0"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response </a:t>
            </a:r>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level indicates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 </a:t>
            </a:r>
            <a:r>
              <a:rPr lang="en-US"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situation when there is limited spread of the disease in local population e.g. sporadic or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small cluster(s</a:t>
            </a:r>
            <a:r>
              <a:rPr lang="en-US"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of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infection.</a:t>
            </a:r>
            <a:endParaRPr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547" name="Google Shape;547;p40"/>
          <p:cNvSpPr/>
          <p:nvPr/>
        </p:nvSpPr>
        <p:spPr>
          <a:xfrm>
            <a:off x="4130944" y="3292539"/>
            <a:ext cx="6096000" cy="71278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lvl="0" algn="just"/>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a:t>
            </a:r>
            <a:r>
              <a:rPr lang="en-us"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Emergency </a:t>
            </a:r>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response level shows </a:t>
            </a:r>
            <a:r>
              <a:rPr lang="en-US"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 high risk of serious human infections caused by the novel infectious agent in Hong Kong, and serious infections may be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widespread.</a:t>
            </a:r>
            <a:endParaRPr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550" name="Google Shape;550;p40"/>
          <p:cNvSpPr/>
          <p:nvPr/>
        </p:nvSpPr>
        <p:spPr>
          <a:xfrm>
            <a:off x="5413552" y="5766718"/>
            <a:ext cx="65358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0" i="0" u="none" baseline="0" dirty="0">
                <a:solidFill>
                  <a:srgbClr val="FF0000"/>
                </a:solidFill>
                <a:latin typeface="Times New Roman" panose="02020603050405020304" pitchFamily="18" charset="0"/>
                <a:ea typeface="Times New Roman"/>
                <a:cs typeface="Times New Roman" panose="02020603050405020304" pitchFamily="18" charset="0"/>
                <a:sym typeface="Times New Roman"/>
              </a:rPr>
              <a:t>Teachers are requested to pay attention to the latest update on epidemic prevention policies when teaching relevant topics.</a:t>
            </a:r>
            <a:endParaRPr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28" name="文字方塊 27"/>
          <p:cNvSpPr txBox="1"/>
          <p:nvPr/>
        </p:nvSpPr>
        <p:spPr>
          <a:xfrm>
            <a:off x="161563" y="209175"/>
            <a:ext cx="1560947" cy="369332"/>
          </a:xfrm>
          <a:prstGeom prst="rect">
            <a:avLst/>
          </a:prstGeom>
          <a:solidFill>
            <a:schemeClr val="bg1"/>
          </a:solidFill>
          <a:ln w="38100">
            <a:solidFill>
              <a:srgbClr val="FF0000"/>
            </a:solidFill>
          </a:ln>
        </p:spPr>
        <p:txBody>
          <a:bodyPr wrap="square" rtlCol="0">
            <a:spAutoFit/>
          </a:bodyPr>
          <a:lstStyle/>
          <a:p>
            <a:pPr algn="ctr"/>
            <a:r>
              <a:rPr lang="en-GB" sz="1800" b="1" dirty="0" smtClean="0">
                <a:latin typeface="Times New Roman" panose="02020603050405020304" pitchFamily="18" charset="0"/>
                <a:cs typeface="Times New Roman" panose="02020603050405020304" pitchFamily="18" charset="0"/>
              </a:rPr>
              <a:t>Reference</a:t>
            </a:r>
            <a:endParaRPr lang="en-US" sz="1800" b="1" dirty="0">
              <a:latin typeface="Times New Roman" panose="02020603050405020304" pitchFamily="18" charset="0"/>
              <a:cs typeface="Times New Roman" panose="02020603050405020304" pitchFamily="18" charset="0"/>
            </a:endParaRPr>
          </a:p>
        </p:txBody>
      </p:sp>
      <p:sp>
        <p:nvSpPr>
          <p:cNvPr id="27" name="Google Shape;474;p36"/>
          <p:cNvSpPr/>
          <p:nvPr/>
        </p:nvSpPr>
        <p:spPr>
          <a:xfrm>
            <a:off x="2438400" y="90686"/>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120000"/>
              </a:lnSpc>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lnSpc>
                <a:spcPct val="120000"/>
              </a:lnSpc>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1"/>
          <p:cNvSpPr/>
          <p:nvPr/>
        </p:nvSpPr>
        <p:spPr>
          <a:xfrm>
            <a:off x="1147263" y="1672669"/>
            <a:ext cx="10024006" cy="4047504"/>
          </a:xfrm>
          <a:prstGeom prst="rect">
            <a:avLst/>
          </a:prstGeom>
          <a:solidFill>
            <a:srgbClr val="EDEDED"/>
          </a:solidFill>
          <a:ln w="38100"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lvl="0" algn="just">
              <a:lnSpc>
                <a:spcPct val="150000"/>
              </a:lnSpc>
            </a:pPr>
            <a:r>
              <a:rPr lang="en-us" sz="1800" b="0" i="0" u="none" baseline="0" dirty="0">
                <a:solidFill>
                  <a:schemeClr val="tx1">
                    <a:lumMod val="85000"/>
                    <a:lumOff val="15000"/>
                  </a:schemeClr>
                </a:solidFill>
                <a:latin typeface="Times New Roman"/>
                <a:ea typeface="Times New Roman"/>
                <a:cs typeface="Times New Roman"/>
                <a:sym typeface="Times New Roman"/>
              </a:rPr>
              <a:t>Take COVID-19 for example, in order to control the epidemic, the HKSAR Government has adopted a prevention and control strategy </a:t>
            </a:r>
            <a:r>
              <a:rPr lang="en-US" sz="1800" dirty="0" smtClean="0">
                <a:solidFill>
                  <a:schemeClr val="tx1">
                    <a:lumMod val="85000"/>
                    <a:lumOff val="15000"/>
                  </a:schemeClr>
                </a:solidFill>
                <a:latin typeface="Times New Roman"/>
                <a:ea typeface="Times New Roman"/>
                <a:cs typeface="Times New Roman"/>
                <a:sym typeface="Times New Roman"/>
              </a:rPr>
              <a:t>“preventing </a:t>
            </a:r>
            <a:r>
              <a:rPr lang="en-US" sz="1800" dirty="0">
                <a:solidFill>
                  <a:schemeClr val="tx1">
                    <a:lumMod val="85000"/>
                    <a:lumOff val="15000"/>
                  </a:schemeClr>
                </a:solidFill>
                <a:latin typeface="Times New Roman"/>
                <a:ea typeface="Times New Roman"/>
                <a:cs typeface="Times New Roman"/>
                <a:sym typeface="Times New Roman"/>
              </a:rPr>
              <a:t>the importation of cases and the spreading of the virus in the </a:t>
            </a:r>
            <a:r>
              <a:rPr lang="en-US" sz="1800" dirty="0" smtClean="0">
                <a:solidFill>
                  <a:schemeClr val="tx1">
                    <a:lumMod val="85000"/>
                    <a:lumOff val="15000"/>
                  </a:schemeClr>
                </a:solidFill>
                <a:latin typeface="Times New Roman"/>
                <a:ea typeface="Times New Roman"/>
                <a:cs typeface="Times New Roman"/>
                <a:sym typeface="Times New Roman"/>
              </a:rPr>
              <a:t>community”</a:t>
            </a:r>
            <a:r>
              <a:rPr lang="en-us" sz="1800" b="0" i="0" u="none" baseline="0" dirty="0" smtClean="0">
                <a:solidFill>
                  <a:schemeClr val="tx1">
                    <a:lumMod val="85000"/>
                    <a:lumOff val="15000"/>
                  </a:schemeClr>
                </a:solidFill>
                <a:latin typeface="Times New Roman"/>
                <a:ea typeface="Times New Roman"/>
                <a:cs typeface="Times New Roman"/>
                <a:sym typeface="Times New Roman"/>
              </a:rPr>
              <a:t>.  On </a:t>
            </a:r>
            <a:r>
              <a:rPr lang="en-us" sz="1800" b="0" i="0" u="none" baseline="0" dirty="0">
                <a:solidFill>
                  <a:schemeClr val="tx1">
                    <a:lumMod val="85000"/>
                    <a:lumOff val="15000"/>
                  </a:schemeClr>
                </a:solidFill>
                <a:latin typeface="Times New Roman"/>
                <a:ea typeface="Times New Roman"/>
                <a:cs typeface="Times New Roman"/>
                <a:sym typeface="Times New Roman"/>
              </a:rPr>
              <a:t>the one hand, the Government strictly implements epidemic </a:t>
            </a:r>
            <a:r>
              <a:rPr lang="en-us" sz="1800" b="0" i="0" u="none" baseline="0" dirty="0" smtClean="0">
                <a:solidFill>
                  <a:schemeClr val="tx1">
                    <a:lumMod val="85000"/>
                    <a:lumOff val="15000"/>
                  </a:schemeClr>
                </a:solidFill>
                <a:latin typeface="Times New Roman"/>
                <a:ea typeface="Times New Roman"/>
                <a:cs typeface="Times New Roman"/>
                <a:sym typeface="Times New Roman"/>
              </a:rPr>
              <a:t>control </a:t>
            </a:r>
            <a:r>
              <a:rPr lang="en-us" sz="1800" b="0" i="0" u="none" baseline="0" dirty="0">
                <a:solidFill>
                  <a:schemeClr val="tx1">
                    <a:lumMod val="85000"/>
                    <a:lumOff val="15000"/>
                  </a:schemeClr>
                </a:solidFill>
                <a:latin typeface="Times New Roman"/>
                <a:ea typeface="Times New Roman"/>
                <a:cs typeface="Times New Roman"/>
                <a:sym typeface="Times New Roman"/>
              </a:rPr>
              <a:t>measures at </a:t>
            </a:r>
            <a:r>
              <a:rPr lang="en-US" sz="1800" dirty="0" smtClean="0">
                <a:solidFill>
                  <a:schemeClr val="tx1">
                    <a:lumMod val="85000"/>
                    <a:lumOff val="15000"/>
                  </a:schemeClr>
                </a:solidFill>
                <a:latin typeface="Times New Roman"/>
                <a:ea typeface="Times New Roman"/>
                <a:cs typeface="Times New Roman"/>
                <a:sym typeface="Times New Roman"/>
              </a:rPr>
              <a:t>various </a:t>
            </a:r>
            <a:r>
              <a:rPr lang="en-US" sz="1800" dirty="0">
                <a:solidFill>
                  <a:schemeClr val="tx1">
                    <a:lumMod val="85000"/>
                    <a:lumOff val="15000"/>
                  </a:schemeClr>
                </a:solidFill>
                <a:latin typeface="Times New Roman"/>
                <a:ea typeface="Times New Roman"/>
                <a:cs typeface="Times New Roman"/>
                <a:sym typeface="Times New Roman"/>
              </a:rPr>
              <a:t>boundary control points</a:t>
            </a:r>
            <a:r>
              <a:rPr lang="en-us" sz="1800" b="0" i="0" u="none" baseline="0" dirty="0" smtClean="0">
                <a:solidFill>
                  <a:schemeClr val="tx1">
                    <a:lumMod val="85000"/>
                    <a:lumOff val="15000"/>
                  </a:schemeClr>
                </a:solidFill>
                <a:latin typeface="Times New Roman"/>
                <a:ea typeface="Times New Roman"/>
                <a:cs typeface="Times New Roman"/>
                <a:sym typeface="Times New Roman"/>
              </a:rPr>
              <a:t>, </a:t>
            </a:r>
            <a:r>
              <a:rPr lang="en-us" sz="1800" b="0" i="0" u="none" baseline="0" dirty="0">
                <a:solidFill>
                  <a:schemeClr val="tx1">
                    <a:lumMod val="85000"/>
                    <a:lumOff val="15000"/>
                  </a:schemeClr>
                </a:solidFill>
                <a:latin typeface="Times New Roman"/>
                <a:ea typeface="Times New Roman"/>
                <a:cs typeface="Times New Roman"/>
                <a:sym typeface="Times New Roman"/>
              </a:rPr>
              <a:t>including testing and quarantine </a:t>
            </a:r>
            <a:r>
              <a:rPr lang="en-us" sz="1800" dirty="0" smtClean="0">
                <a:solidFill>
                  <a:schemeClr val="tx1">
                    <a:lumMod val="85000"/>
                    <a:lumOff val="15000"/>
                  </a:schemeClr>
                </a:solidFill>
                <a:latin typeface="Times New Roman"/>
                <a:ea typeface="Times New Roman"/>
                <a:cs typeface="Times New Roman"/>
                <a:sym typeface="Times New Roman"/>
              </a:rPr>
              <a:t>for</a:t>
            </a:r>
            <a:r>
              <a:rPr lang="en-us" sz="1800" b="0" i="0" u="none" baseline="0" dirty="0" smtClean="0">
                <a:solidFill>
                  <a:schemeClr val="tx1">
                    <a:lumMod val="85000"/>
                    <a:lumOff val="15000"/>
                  </a:schemeClr>
                </a:solidFill>
                <a:latin typeface="Times New Roman"/>
                <a:ea typeface="Times New Roman"/>
                <a:cs typeface="Times New Roman"/>
                <a:sym typeface="Times New Roman"/>
              </a:rPr>
              <a:t> </a:t>
            </a:r>
            <a:r>
              <a:rPr lang="en-us" sz="1800" b="0" i="0" u="none" baseline="0" dirty="0">
                <a:solidFill>
                  <a:schemeClr val="tx1">
                    <a:lumMod val="85000"/>
                    <a:lumOff val="15000"/>
                  </a:schemeClr>
                </a:solidFill>
                <a:latin typeface="Times New Roman"/>
                <a:ea typeface="Times New Roman"/>
                <a:cs typeface="Times New Roman"/>
                <a:sym typeface="Times New Roman"/>
              </a:rPr>
              <a:t>inbound tourists, to </a:t>
            </a:r>
            <a:r>
              <a:rPr lang="en-US" sz="1800" dirty="0" smtClean="0">
                <a:solidFill>
                  <a:schemeClr val="tx1">
                    <a:lumMod val="85000"/>
                    <a:lumOff val="15000"/>
                  </a:schemeClr>
                </a:solidFill>
                <a:latin typeface="Times New Roman"/>
                <a:ea typeface="Times New Roman"/>
                <a:cs typeface="Times New Roman"/>
                <a:sym typeface="Times New Roman"/>
              </a:rPr>
              <a:t>suppress</a:t>
            </a:r>
            <a:r>
              <a:rPr lang="en-us" sz="1800" b="0" i="0" u="none" baseline="0" dirty="0" smtClean="0">
                <a:solidFill>
                  <a:schemeClr val="tx1">
                    <a:lumMod val="85000"/>
                    <a:lumOff val="15000"/>
                  </a:schemeClr>
                </a:solidFill>
                <a:latin typeface="Times New Roman"/>
                <a:ea typeface="Times New Roman"/>
                <a:cs typeface="Times New Roman"/>
                <a:sym typeface="Times New Roman"/>
              </a:rPr>
              <a:t> </a:t>
            </a:r>
            <a:r>
              <a:rPr lang="en-us" sz="1800" b="0" i="0" u="none" baseline="0" dirty="0">
                <a:solidFill>
                  <a:schemeClr val="tx1">
                    <a:lumMod val="85000"/>
                    <a:lumOff val="15000"/>
                  </a:schemeClr>
                </a:solidFill>
                <a:latin typeface="Times New Roman"/>
                <a:ea typeface="Times New Roman"/>
                <a:cs typeface="Times New Roman"/>
                <a:sym typeface="Times New Roman"/>
              </a:rPr>
              <a:t>any opportunity for the virus to enter </a:t>
            </a:r>
            <a:r>
              <a:rPr lang="en-us" sz="1800" b="0" i="0" u="none" baseline="0" dirty="0" smtClean="0">
                <a:solidFill>
                  <a:schemeClr val="tx1">
                    <a:lumMod val="85000"/>
                    <a:lumOff val="15000"/>
                  </a:schemeClr>
                </a:solidFill>
                <a:latin typeface="Times New Roman"/>
                <a:ea typeface="Times New Roman"/>
                <a:cs typeface="Times New Roman"/>
                <a:sym typeface="Times New Roman"/>
              </a:rPr>
              <a:t>the community; </a:t>
            </a:r>
            <a:r>
              <a:rPr lang="en-us" sz="1800" b="0" i="0" u="none" baseline="0" dirty="0">
                <a:solidFill>
                  <a:schemeClr val="tx1">
                    <a:lumMod val="85000"/>
                    <a:lumOff val="15000"/>
                  </a:schemeClr>
                </a:solidFill>
                <a:latin typeface="Times New Roman"/>
                <a:ea typeface="Times New Roman"/>
                <a:cs typeface="Times New Roman"/>
                <a:sym typeface="Times New Roman"/>
              </a:rPr>
              <a:t>on the other hand, the Government continues to implement various epidemic prevention and control measures in accordance with the principle of </a:t>
            </a:r>
            <a:r>
              <a:rPr lang="en-us" sz="1800" b="0" i="0" u="none" baseline="0" dirty="0" smtClean="0">
                <a:solidFill>
                  <a:schemeClr val="tx1">
                    <a:lumMod val="85000"/>
                    <a:lumOff val="15000"/>
                  </a:schemeClr>
                </a:solidFill>
                <a:latin typeface="Times New Roman"/>
                <a:ea typeface="Times New Roman"/>
                <a:cs typeface="Times New Roman"/>
                <a:sym typeface="Times New Roman"/>
              </a:rPr>
              <a:t>“</a:t>
            </a:r>
            <a:r>
              <a:rPr lang="en-US" sz="1800" dirty="0" smtClean="0">
                <a:solidFill>
                  <a:schemeClr val="tx1">
                    <a:lumMod val="85000"/>
                    <a:lumOff val="15000"/>
                  </a:schemeClr>
                </a:solidFill>
                <a:latin typeface="Times New Roman"/>
                <a:ea typeface="Times New Roman"/>
                <a:cs typeface="Times New Roman"/>
                <a:sym typeface="Times New Roman"/>
              </a:rPr>
              <a:t>early </a:t>
            </a:r>
            <a:r>
              <a:rPr lang="en-US" sz="1800" dirty="0">
                <a:solidFill>
                  <a:schemeClr val="tx1">
                    <a:lumMod val="85000"/>
                    <a:lumOff val="15000"/>
                  </a:schemeClr>
                </a:solidFill>
                <a:latin typeface="Times New Roman"/>
                <a:ea typeface="Times New Roman"/>
                <a:cs typeface="Times New Roman"/>
                <a:sym typeface="Times New Roman"/>
              </a:rPr>
              <a:t>identification, early isolation and early treatment of the infected</a:t>
            </a:r>
            <a:r>
              <a:rPr lang="en-us" sz="1800" b="0" i="0" u="none" baseline="0" dirty="0" smtClean="0">
                <a:solidFill>
                  <a:schemeClr val="tx1">
                    <a:lumMod val="85000"/>
                    <a:lumOff val="15000"/>
                  </a:schemeClr>
                </a:solidFill>
                <a:latin typeface="Times New Roman"/>
                <a:ea typeface="Times New Roman"/>
                <a:cs typeface="Times New Roman"/>
                <a:sym typeface="Times New Roman"/>
              </a:rPr>
              <a:t>”, </a:t>
            </a:r>
            <a:r>
              <a:rPr lang="en-us" sz="1800" b="0" i="0" u="none" baseline="0" dirty="0">
                <a:solidFill>
                  <a:schemeClr val="tx1">
                    <a:lumMod val="85000"/>
                    <a:lumOff val="15000"/>
                  </a:schemeClr>
                </a:solidFill>
                <a:latin typeface="Times New Roman"/>
                <a:ea typeface="Times New Roman"/>
                <a:cs typeface="Times New Roman"/>
                <a:sym typeface="Times New Roman"/>
              </a:rPr>
              <a:t>including </a:t>
            </a:r>
            <a:r>
              <a:rPr lang="en-US" sz="1800" dirty="0">
                <a:solidFill>
                  <a:schemeClr val="tx1">
                    <a:lumMod val="85000"/>
                    <a:lumOff val="15000"/>
                  </a:schemeClr>
                </a:solidFill>
                <a:latin typeface="Times New Roman"/>
                <a:ea typeface="Times New Roman"/>
                <a:cs typeface="Times New Roman"/>
                <a:sym typeface="Times New Roman"/>
              </a:rPr>
              <a:t>monitoring and surveillance, targeted group testing, social distancing measures</a:t>
            </a:r>
            <a:r>
              <a:rPr lang="en-us" sz="1800" b="0" i="0" u="none" baseline="0" dirty="0" smtClean="0">
                <a:solidFill>
                  <a:schemeClr val="tx1">
                    <a:lumMod val="85000"/>
                    <a:lumOff val="15000"/>
                  </a:schemeClr>
                </a:solidFill>
                <a:latin typeface="Times New Roman"/>
                <a:ea typeface="Times New Roman"/>
                <a:cs typeface="Times New Roman"/>
                <a:sym typeface="Times New Roman"/>
              </a:rPr>
              <a:t>, </a:t>
            </a:r>
            <a:r>
              <a:rPr lang="en-us" sz="1800" b="0" i="0" u="none" baseline="0" dirty="0">
                <a:solidFill>
                  <a:schemeClr val="tx1">
                    <a:lumMod val="85000"/>
                    <a:lumOff val="15000"/>
                  </a:schemeClr>
                </a:solidFill>
                <a:latin typeface="Times New Roman"/>
                <a:ea typeface="Times New Roman"/>
                <a:cs typeface="Times New Roman"/>
                <a:sym typeface="Times New Roman"/>
              </a:rPr>
              <a:t>etc., to prevent the spread of the virus in communities, all of which requires the support and </a:t>
            </a:r>
            <a:r>
              <a:rPr lang="en-us" sz="1800" b="0" i="0" u="none" baseline="0" dirty="0" smtClean="0">
                <a:solidFill>
                  <a:schemeClr val="tx1">
                    <a:lumMod val="85000"/>
                    <a:lumOff val="15000"/>
                  </a:schemeClr>
                </a:solidFill>
                <a:latin typeface="Times New Roman"/>
                <a:ea typeface="Times New Roman"/>
                <a:cs typeface="Times New Roman"/>
                <a:sym typeface="Times New Roman"/>
              </a:rPr>
              <a:t>co</a:t>
            </a:r>
            <a:r>
              <a:rPr lang="en-US" altLang="zh-TW" sz="1800" b="0" i="0" u="none" baseline="0" dirty="0" smtClean="0">
                <a:solidFill>
                  <a:schemeClr val="tx1">
                    <a:lumMod val="85000"/>
                    <a:lumOff val="15000"/>
                  </a:schemeClr>
                </a:solidFill>
                <a:latin typeface="Times New Roman"/>
                <a:ea typeface="Times New Roman"/>
                <a:cs typeface="Times New Roman"/>
                <a:sym typeface="Times New Roman"/>
              </a:rPr>
              <a:t>-</a:t>
            </a:r>
            <a:r>
              <a:rPr lang="en-us" sz="1800" b="0" i="0" u="none" baseline="0" dirty="0" smtClean="0">
                <a:solidFill>
                  <a:schemeClr val="tx1">
                    <a:lumMod val="85000"/>
                    <a:lumOff val="15000"/>
                  </a:schemeClr>
                </a:solidFill>
                <a:latin typeface="Times New Roman"/>
                <a:ea typeface="Times New Roman"/>
                <a:cs typeface="Times New Roman"/>
                <a:sym typeface="Times New Roman"/>
              </a:rPr>
              <a:t>operation </a:t>
            </a:r>
            <a:r>
              <a:rPr lang="en-us" sz="1800" b="0" i="0" u="none" baseline="0" dirty="0">
                <a:solidFill>
                  <a:schemeClr val="tx1">
                    <a:lumMod val="85000"/>
                    <a:lumOff val="15000"/>
                  </a:schemeClr>
                </a:solidFill>
                <a:latin typeface="Times New Roman"/>
                <a:ea typeface="Times New Roman"/>
                <a:cs typeface="Times New Roman"/>
                <a:sym typeface="Times New Roman"/>
              </a:rPr>
              <a:t>of individuals and the general public.</a:t>
            </a:r>
            <a:endParaRPr sz="1800" dirty="0">
              <a:solidFill>
                <a:schemeClr val="tx1">
                  <a:lumMod val="85000"/>
                  <a:lumOff val="15000"/>
                </a:schemeClr>
              </a:solidFill>
              <a:latin typeface="Times New Roman"/>
              <a:ea typeface="Times New Roman"/>
              <a:cs typeface="Times New Roman"/>
              <a:sym typeface="Times New Roman"/>
            </a:endParaRPr>
          </a:p>
        </p:txBody>
      </p:sp>
      <p:sp>
        <p:nvSpPr>
          <p:cNvPr id="557" name="Google Shape;557;p41"/>
          <p:cNvSpPr txBox="1">
            <a:spLocks noGrp="1"/>
          </p:cNvSpPr>
          <p:nvPr>
            <p:ph type="title"/>
          </p:nvPr>
        </p:nvSpPr>
        <p:spPr>
          <a:xfrm>
            <a:off x="2891245" y="1037253"/>
            <a:ext cx="7464063" cy="5685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DFKai-SB"/>
              <a:buNone/>
            </a:pPr>
            <a:r>
              <a:rPr lang="en-us" sz="24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a:t>
            </a:r>
            <a:r>
              <a:rPr lang="en-US" altLang="zh-TW" sz="24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r>
              <a:rPr lang="en-us" sz="24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operation </a:t>
            </a:r>
            <a:r>
              <a:rPr lang="en-us" sz="24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4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558" name="Google Shape;558;p41"/>
          <p:cNvSpPr txBox="1"/>
          <p:nvPr/>
        </p:nvSpPr>
        <p:spPr>
          <a:xfrm>
            <a:off x="1235173" y="5806726"/>
            <a:ext cx="697990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baseline="0" dirty="0">
                <a:solidFill>
                  <a:schemeClr val="tx1">
                    <a:lumMod val="85000"/>
                    <a:lumOff val="15000"/>
                  </a:schemeClr>
                </a:solidFill>
                <a:latin typeface="Times New Roman"/>
                <a:ea typeface="Times New Roman"/>
                <a:cs typeface="Times New Roman"/>
                <a:sym typeface="Times New Roman"/>
              </a:rPr>
              <a:t>Source: HKSAR Government Press Release - “LCQ3: Coping with the Coronavirus Disease” </a:t>
            </a:r>
            <a:r>
              <a:rPr lang="en-us" sz="1400" b="0" i="0" u="none" baseline="0" dirty="0" smtClean="0">
                <a:solidFill>
                  <a:schemeClr val="tx1">
                    <a:lumMod val="85000"/>
                    <a:lumOff val="15000"/>
                  </a:schemeClr>
                </a:solidFill>
                <a:latin typeface="Times New Roman"/>
                <a:ea typeface="Times New Roman"/>
                <a:cs typeface="Times New Roman"/>
                <a:sym typeface="Times New Roman"/>
              </a:rPr>
              <a:t>2019 </a:t>
            </a:r>
            <a:r>
              <a:rPr lang="en-US" dirty="0" smtClean="0">
                <a:solidFill>
                  <a:schemeClr val="tx1">
                    <a:lumMod val="85000"/>
                    <a:lumOff val="15000"/>
                  </a:schemeClr>
                </a:solidFill>
                <a:latin typeface="Times New Roman"/>
                <a:ea typeface="Times New Roman"/>
                <a:cs typeface="Times New Roman"/>
                <a:sym typeface="Times New Roman"/>
              </a:rPr>
              <a:t>(https</a:t>
            </a:r>
            <a:r>
              <a:rPr lang="en-US" dirty="0">
                <a:solidFill>
                  <a:schemeClr val="tx1">
                    <a:lumMod val="85000"/>
                    <a:lumOff val="15000"/>
                  </a:schemeClr>
                </a:solidFill>
                <a:latin typeface="Times New Roman"/>
                <a:ea typeface="Times New Roman"/>
                <a:cs typeface="Times New Roman"/>
                <a:sym typeface="Times New Roman"/>
              </a:rPr>
              <a:t>://</a:t>
            </a:r>
            <a:r>
              <a:rPr lang="en-US" dirty="0" smtClean="0">
                <a:solidFill>
                  <a:schemeClr val="tx1">
                    <a:lumMod val="85000"/>
                    <a:lumOff val="15000"/>
                  </a:schemeClr>
                </a:solidFill>
                <a:latin typeface="Times New Roman"/>
                <a:ea typeface="Times New Roman"/>
                <a:cs typeface="Times New Roman"/>
                <a:sym typeface="Times New Roman"/>
              </a:rPr>
              <a:t>www.info.gov.hk/gia/general/202011/11/P2020111100439.htm?fontSize=1)</a:t>
            </a:r>
            <a:endParaRPr sz="1400" dirty="0">
              <a:solidFill>
                <a:schemeClr val="tx1">
                  <a:lumMod val="85000"/>
                  <a:lumOff val="15000"/>
                </a:schemeClr>
              </a:solidFill>
              <a:latin typeface="Times New Roman"/>
              <a:ea typeface="Times New Roman"/>
              <a:cs typeface="Times New Roman"/>
              <a:sym typeface="Times New Roman"/>
            </a:endParaRPr>
          </a:p>
        </p:txBody>
      </p:sp>
      <p:sp>
        <p:nvSpPr>
          <p:cNvPr id="560" name="Google Shape;560;p41"/>
          <p:cNvSpPr/>
          <p:nvPr/>
        </p:nvSpPr>
        <p:spPr>
          <a:xfrm>
            <a:off x="2257670" y="1101525"/>
            <a:ext cx="633575" cy="4923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ctr"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eko"/>
              <a:ea typeface="Teko"/>
              <a:cs typeface="Teko"/>
              <a:sym typeface="Teko"/>
            </a:endParaRPr>
          </a:p>
        </p:txBody>
      </p:sp>
      <p:sp>
        <p:nvSpPr>
          <p:cNvPr id="561" name="Google Shape;561;p41"/>
          <p:cNvSpPr/>
          <p:nvPr/>
        </p:nvSpPr>
        <p:spPr>
          <a:xfrm>
            <a:off x="1293236" y="6272219"/>
            <a:ext cx="1042770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baseline="0" dirty="0">
                <a:solidFill>
                  <a:srgbClr val="FF0000"/>
                </a:solidFill>
                <a:latin typeface="Times New Roman"/>
                <a:ea typeface="Times New Roman"/>
                <a:cs typeface="Times New Roman"/>
                <a:sym typeface="Times New Roman"/>
              </a:rPr>
              <a:t>Teachers are requested to pay attention to the latest update on epidemic prevention policies when teaching relevant topics.</a:t>
            </a:r>
            <a:endParaRPr sz="1600" dirty="0">
              <a:solidFill>
                <a:srgbClr val="FF0000"/>
              </a:solidFill>
              <a:latin typeface="Times New Roman"/>
              <a:ea typeface="Times New Roman"/>
              <a:cs typeface="Times New Roman"/>
              <a:sym typeface="Times New Roman"/>
            </a:endParaRPr>
          </a:p>
        </p:txBody>
      </p:sp>
      <p:sp>
        <p:nvSpPr>
          <p:cNvPr id="8" name="Google Shape;474;p36"/>
          <p:cNvSpPr/>
          <p:nvPr/>
        </p:nvSpPr>
        <p:spPr>
          <a:xfrm>
            <a:off x="2438400" y="90686"/>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120000"/>
              </a:lnSpc>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lnSpc>
                <a:spcPct val="120000"/>
              </a:lnSpc>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15"/>
          <p:cNvGrpSpPr/>
          <p:nvPr/>
        </p:nvGrpSpPr>
        <p:grpSpPr>
          <a:xfrm>
            <a:off x="259917" y="120054"/>
            <a:ext cx="2483283" cy="617676"/>
            <a:chOff x="1193537" y="1401275"/>
            <a:chExt cx="2483283" cy="617676"/>
          </a:xfrm>
        </p:grpSpPr>
        <p:sp>
          <p:nvSpPr>
            <p:cNvPr id="109" name="Google Shape;109;p15"/>
            <p:cNvSpPr/>
            <p:nvPr/>
          </p:nvSpPr>
          <p:spPr>
            <a:xfrm>
              <a:off x="1193537" y="1593501"/>
              <a:ext cx="363537" cy="36353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rgbClr val="FF0000"/>
                </a:solidFill>
                <a:latin typeface="Calibri"/>
                <a:ea typeface="Calibri"/>
                <a:cs typeface="Calibri"/>
                <a:sym typeface="Calibri"/>
              </a:endParaRPr>
            </a:p>
          </p:txBody>
        </p:sp>
        <p:sp>
          <p:nvSpPr>
            <p:cNvPr id="110" name="Google Shape;110;p15"/>
            <p:cNvSpPr/>
            <p:nvPr/>
          </p:nvSpPr>
          <p:spPr>
            <a:xfrm>
              <a:off x="1317362" y="1728439"/>
              <a:ext cx="303212" cy="290512"/>
            </a:xfrm>
            <a:prstGeom prst="rect">
              <a:avLst/>
            </a:prstGeom>
            <a:solidFill>
              <a:srgbClr val="C8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rgbClr val="FF0000"/>
                </a:solidFill>
                <a:latin typeface="Calibri"/>
                <a:ea typeface="Calibri"/>
                <a:cs typeface="Calibri"/>
                <a:sym typeface="Calibri"/>
              </a:endParaRPr>
            </a:p>
          </p:txBody>
        </p:sp>
        <p:sp>
          <p:nvSpPr>
            <p:cNvPr id="111" name="Google Shape;111;p15"/>
            <p:cNvSpPr txBox="1"/>
            <p:nvPr/>
          </p:nvSpPr>
          <p:spPr>
            <a:xfrm>
              <a:off x="1680899" y="1401275"/>
              <a:ext cx="199592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dirty="0" smtClean="0">
                  <a:solidFill>
                    <a:schemeClr val="dk1"/>
                  </a:solidFill>
                  <a:latin typeface="Times New Roman" panose="02020603050405020304" pitchFamily="18" charset="0"/>
                  <a:ea typeface="DFKai-SB"/>
                  <a:cs typeface="Times New Roman" panose="02020603050405020304" pitchFamily="18" charset="0"/>
                  <a:sym typeface="DFKai-SB"/>
                </a:rPr>
                <a:t>Lead-i</a:t>
              </a:r>
              <a:r>
                <a:rPr lang="en-us" sz="2800"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n</a:t>
              </a:r>
              <a:endParaRPr strike="sngStrike" dirty="0">
                <a:latin typeface="Times New Roman" panose="02020603050405020304" pitchFamily="18" charset="0"/>
                <a:cs typeface="Times New Roman" panose="02020603050405020304" pitchFamily="18" charset="0"/>
              </a:endParaRPr>
            </a:p>
          </p:txBody>
        </p:sp>
        <p:cxnSp>
          <p:nvCxnSpPr>
            <p:cNvPr id="112" name="Google Shape;112;p15"/>
            <p:cNvCxnSpPr/>
            <p:nvPr/>
          </p:nvCxnSpPr>
          <p:spPr>
            <a:xfrm>
              <a:off x="1620574" y="1991964"/>
              <a:ext cx="1405091" cy="0"/>
            </a:xfrm>
            <a:prstGeom prst="straightConnector1">
              <a:avLst/>
            </a:prstGeom>
            <a:noFill/>
            <a:ln w="57150" cap="flat" cmpd="sng">
              <a:solidFill>
                <a:srgbClr val="C00000"/>
              </a:solidFill>
              <a:prstDash val="solid"/>
              <a:miter lim="800000"/>
              <a:headEnd type="none" w="sm" len="sm"/>
              <a:tailEnd type="none" w="sm" len="sm"/>
            </a:ln>
          </p:spPr>
        </p:cxnSp>
      </p:grpSp>
      <p:sp>
        <p:nvSpPr>
          <p:cNvPr id="113" name="Google Shape;113;p15"/>
          <p:cNvSpPr/>
          <p:nvPr/>
        </p:nvSpPr>
        <p:spPr>
          <a:xfrm>
            <a:off x="441684" y="6120016"/>
            <a:ext cx="1118672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Source: EDB Educational Multimedia - “Public Health”</a:t>
            </a:r>
            <a:endParaRPr dirty="0"/>
          </a:p>
          <a:p>
            <a:pPr marL="0" marR="0" lvl="0" indent="0" algn="l"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(https://emm.edcity.hk/media/%E5%85%AC%E5%85%B1%E8%A1%9B%E7%94%9F+%28%E4%B8%AD%E6%96%87%E5%AD%97%E5%B9%95%E5%8F%AF%E4%BE%9B%E9%81%B8%E6%93%87%29/1_td5s9pq7)</a:t>
            </a:r>
            <a:endParaRPr sz="1200" dirty="0">
              <a:solidFill>
                <a:schemeClr val="dk1"/>
              </a:solidFill>
              <a:latin typeface="Times New Roman"/>
              <a:ea typeface="Times New Roman"/>
              <a:cs typeface="Times New Roman"/>
              <a:sym typeface="Times New Roman"/>
            </a:endParaRPr>
          </a:p>
        </p:txBody>
      </p:sp>
      <p:sp>
        <p:nvSpPr>
          <p:cNvPr id="114" name="Google Shape;114;p15"/>
          <p:cNvSpPr/>
          <p:nvPr/>
        </p:nvSpPr>
        <p:spPr>
          <a:xfrm>
            <a:off x="2889027" y="5486484"/>
            <a:ext cx="5269937"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a:t>
            </a:r>
            <a:r>
              <a:rPr lang="en-us" sz="1800" b="1" dirty="0">
                <a:solidFill>
                  <a:srgbClr val="FF0000"/>
                </a:solidFill>
                <a:latin typeface="Times New Roman" panose="02020603050405020304" pitchFamily="18" charset="0"/>
                <a:ea typeface="DFKai-SB"/>
                <a:cs typeface="Times New Roman" panose="02020603050405020304" pitchFamily="18" charset="0"/>
                <a:sym typeface="DFKai-SB"/>
              </a:rPr>
              <a:t>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115" name="Google Shape;115;p15"/>
          <p:cNvSpPr txBox="1"/>
          <p:nvPr/>
        </p:nvSpPr>
        <p:spPr>
          <a:xfrm>
            <a:off x="1080480" y="991244"/>
            <a:ext cx="10547927" cy="113257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600"/>
              </a:spcBef>
              <a:spcAft>
                <a:spcPts val="0"/>
              </a:spcAft>
              <a:buNone/>
            </a:pPr>
            <a:r>
              <a:rPr lang="en-us" sz="24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Do you know what “public health” is? </a:t>
            </a:r>
            <a:endParaRPr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marR="0" lvl="0" indent="0" algn="l" rtl="0">
              <a:lnSpc>
                <a:spcPct val="120000"/>
              </a:lnSpc>
              <a:spcBef>
                <a:spcPts val="600"/>
              </a:spcBef>
              <a:spcAft>
                <a:spcPts val="0"/>
              </a:spcAft>
              <a:buNone/>
            </a:pPr>
            <a:r>
              <a:rPr lang="en-us" sz="24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Watch the </a:t>
            </a:r>
            <a:r>
              <a:rPr lang="en-us" sz="24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video </a:t>
            </a:r>
            <a:r>
              <a:rPr lang="en-us" sz="2400" b="0"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below </a:t>
            </a:r>
            <a:r>
              <a:rPr lang="en-us" sz="24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a:t>
            </a:r>
            <a:r>
              <a:rPr lang="en-us" sz="24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get an initial understanding of </a:t>
            </a:r>
            <a:r>
              <a:rPr lang="en-us" sz="24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a:t>
            </a:r>
            <a:r>
              <a:rPr lang="en-us" sz="24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concept.</a:t>
            </a:r>
            <a:endParaRPr sz="24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pic>
        <p:nvPicPr>
          <p:cNvPr id="116" name="Google Shape;116;p15">
            <a:hlinkClick r:id="rId3"/>
          </p:cNvPr>
          <p:cNvPicPr preferRelativeResize="0"/>
          <p:nvPr/>
        </p:nvPicPr>
        <p:blipFill rotWithShape="1">
          <a:blip r:embed="rId4">
            <a:alphaModFix/>
          </a:blip>
          <a:srcRect/>
          <a:stretch/>
        </p:blipFill>
        <p:spPr>
          <a:xfrm>
            <a:off x="2889027" y="2388021"/>
            <a:ext cx="5269938" cy="2990395"/>
          </a:xfrm>
          <a:prstGeom prst="rect">
            <a:avLst/>
          </a:prstGeom>
          <a:noFill/>
          <a:ln>
            <a:noFill/>
          </a:ln>
        </p:spPr>
      </p:pic>
      <p:sp>
        <p:nvSpPr>
          <p:cNvPr id="117" name="Google Shape;117;p15"/>
          <p:cNvSpPr/>
          <p:nvPr/>
        </p:nvSpPr>
        <p:spPr>
          <a:xfrm>
            <a:off x="3840865" y="242615"/>
            <a:ext cx="4173989" cy="618023"/>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90000"/>
              </a:lnSpc>
              <a:spcBef>
                <a:spcPts val="0"/>
              </a:spcBef>
              <a:spcAft>
                <a:spcPts val="0"/>
              </a:spcAft>
              <a:buNone/>
            </a:pPr>
            <a:r>
              <a:rPr lang="en-us" sz="4000" b="1" i="0" u="none" baseline="0" dirty="0">
                <a:solidFill>
                  <a:srgbClr val="FFFFFF"/>
                </a:solidFill>
                <a:latin typeface="Times New Roman" panose="02020603050405020304" pitchFamily="18" charset="0"/>
                <a:ea typeface="DFKai-SB"/>
                <a:cs typeface="Times New Roman" panose="02020603050405020304" pitchFamily="18" charset="0"/>
                <a:sym typeface="DFKai-SB"/>
              </a:rPr>
              <a:t>Public health</a:t>
            </a:r>
            <a:endParaRPr sz="4000" b="1" dirty="0">
              <a:solidFill>
                <a:srgbClr val="FFFFFF"/>
              </a:solidFill>
              <a:latin typeface="Times New Roman" panose="02020603050405020304" pitchFamily="18" charset="0"/>
              <a:ea typeface="DFKai-SB"/>
              <a:cs typeface="Times New Roman" panose="02020603050405020304" pitchFamily="18" charset="0"/>
              <a:sym typeface="DFKai-SB"/>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2"/>
          <p:cNvSpPr/>
          <p:nvPr/>
        </p:nvSpPr>
        <p:spPr>
          <a:xfrm>
            <a:off x="369822" y="2119288"/>
            <a:ext cx="5711109" cy="1746297"/>
          </a:xfrm>
          <a:prstGeom prst="round2DiagRect">
            <a:avLst>
              <a:gd name="adj1" fmla="val 16667"/>
              <a:gd name="adj2" fmla="val 0"/>
            </a:avLst>
          </a:prstGeom>
          <a:solidFill>
            <a:srgbClr val="51BDC2">
              <a:alpha val="17647"/>
            </a:srgbClr>
          </a:solid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400"/>
              <a:buFont typeface="Arial"/>
              <a:buNone/>
            </a:pP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grasp </a:t>
            </a:r>
            <a:r>
              <a:rPr lang="en-us" sz="16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accurate information and try all means to get the facts.</a:t>
            </a:r>
            <a:r>
              <a:rPr lang="en-us" sz="16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16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collect </a:t>
            </a:r>
            <a:r>
              <a:rPr lang="en-us" sz="16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epidemic prevention information from reliable sources such as government websites or professional groups, judge the actual risks, take appropriate preventive measures, and make sure not to spread, believe in or start rumors.</a:t>
            </a:r>
            <a:endParaRP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67" name="Google Shape;567;p42"/>
          <p:cNvSpPr/>
          <p:nvPr/>
        </p:nvSpPr>
        <p:spPr>
          <a:xfrm>
            <a:off x="6338237" y="2211818"/>
            <a:ext cx="5340067" cy="1905016"/>
          </a:xfrm>
          <a:prstGeom prst="round2DiagRect">
            <a:avLst>
              <a:gd name="adj1" fmla="val 16667"/>
              <a:gd name="adj2" fmla="val 0"/>
            </a:avLst>
          </a:prstGeom>
          <a:solidFill>
            <a:schemeClr val="accent2">
              <a:alpha val="17647"/>
            </a:schemeClr>
          </a:solidFill>
          <a:ln>
            <a:noFill/>
          </a:ln>
        </p:spPr>
        <p:txBody>
          <a:bodyPr spcFirstLastPara="1" wrap="square" lIns="91425" tIns="45700" rIns="91425" bIns="45700" anchor="t" anchorCtr="0">
            <a:noAutofit/>
          </a:bodyPr>
          <a:lstStyle/>
          <a:p>
            <a:pPr lvl="0" algn="just">
              <a:lnSpc>
                <a:spcPct val="120000"/>
              </a:lnSpc>
              <a:buClr>
                <a:schemeClr val="dk1"/>
              </a:buClr>
              <a:buSzPts val="2400"/>
            </a:pPr>
            <a:r>
              <a:rPr lang="en-us" sz="1600" b="1"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comply </a:t>
            </a: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a:t>
            </a:r>
            <a:r>
              <a:rPr lang="en-us" sz="16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altLang="zh-HK" sz="1600" b="1"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social </a:t>
            </a:r>
            <a:r>
              <a:rPr lang="en-us" altLang="zh-HK" sz="16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distancing </a:t>
            </a: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16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measures and effectively take personal protective measures</a:t>
            </a: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16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To adhere </a:t>
            </a:r>
            <a:r>
              <a:rPr lang="en-us" sz="16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wearing protective equipment, develop the habit of recording trips, comply with code scanning and registration requirements, and make sure not to touch or spread any virus.</a:t>
            </a:r>
            <a:endParaRPr sz="1600" b="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568" name="Google Shape;568;p42"/>
          <p:cNvSpPr/>
          <p:nvPr/>
        </p:nvSpPr>
        <p:spPr>
          <a:xfrm>
            <a:off x="369822" y="4116834"/>
            <a:ext cx="4544936" cy="2257072"/>
          </a:xfrm>
          <a:prstGeom prst="round2DiagRect">
            <a:avLst>
              <a:gd name="adj1" fmla="val 16667"/>
              <a:gd name="adj2" fmla="val 0"/>
            </a:avLst>
          </a:prstGeom>
          <a:solidFill>
            <a:srgbClr val="FFC000">
              <a:alpha val="17647"/>
            </a:srgbClr>
          </a:solid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400"/>
              <a:buFont typeface="Arial"/>
              <a:buNone/>
            </a:pP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comply with </a:t>
            </a:r>
            <a:r>
              <a:rPr lang="en-us" sz="16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tests and quarantines and obey </a:t>
            </a: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quarantine</a:t>
            </a:r>
            <a:r>
              <a:rPr lang="en-us" sz="1600" b="1"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management</a:t>
            </a:r>
            <a:r>
              <a:rPr lang="en-us" sz="16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r>
              <a:rPr lang="en-us" sz="16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16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co-operate with </a:t>
            </a:r>
            <a:r>
              <a:rPr lang="en-us" sz="16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professionals and follow stay-at-home and quarantine rules; seek prompt medical treatment and report your condition in time; achieve early identification, early quarantine and early treatment.</a:t>
            </a:r>
            <a:endParaRPr sz="1600" b="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569" name="Google Shape;569;p42"/>
          <p:cNvSpPr txBox="1"/>
          <p:nvPr/>
        </p:nvSpPr>
        <p:spPr>
          <a:xfrm>
            <a:off x="2688238" y="1419344"/>
            <a:ext cx="7299996" cy="5685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a:solidFill>
                  <a:schemeClr val="dk1"/>
                </a:solidFill>
                <a:latin typeface="Times New Roman" panose="02020603050405020304" pitchFamily="18" charset="0"/>
                <a:ea typeface="DFKai-SB"/>
                <a:cs typeface="Times New Roman" panose="02020603050405020304" pitchFamily="18" charset="0"/>
                <a:sym typeface="DFKai-SB"/>
              </a:rPr>
              <a:t> How to </a:t>
            </a:r>
            <a:r>
              <a:rPr lang="en-us" sz="2000"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co-operate </a:t>
            </a:r>
            <a:r>
              <a:rPr lang="en-us" sz="2000" b="1" i="0" u="none" baseline="0" dirty="0">
                <a:solidFill>
                  <a:schemeClr val="dk1"/>
                </a:solidFill>
                <a:latin typeface="Times New Roman" panose="02020603050405020304" pitchFamily="18" charset="0"/>
                <a:ea typeface="DFKai-SB"/>
                <a:cs typeface="Times New Roman" panose="02020603050405020304" pitchFamily="18" charset="0"/>
                <a:sym typeface="DFKai-SB"/>
              </a:rPr>
              <a:t>with </a:t>
            </a:r>
            <a:r>
              <a:rPr lang="en-us" sz="2000"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government’s </a:t>
            </a:r>
            <a:r>
              <a:rPr lang="en-us" sz="2000" b="1" i="0" u="none" baseline="0" dirty="0">
                <a:solidFill>
                  <a:schemeClr val="dk1"/>
                </a:solidFill>
                <a:latin typeface="Times New Roman" panose="02020603050405020304" pitchFamily="18" charset="0"/>
                <a:ea typeface="DFKai-SB"/>
                <a:cs typeface="Times New Roman" panose="02020603050405020304" pitchFamily="18" charset="0"/>
                <a:sym typeface="DFKai-SB"/>
              </a:rPr>
              <a:t>policies and management</a:t>
            </a:r>
            <a:endParaRPr sz="20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570" name="Google Shape;570;p42"/>
          <p:cNvSpPr/>
          <p:nvPr/>
        </p:nvSpPr>
        <p:spPr>
          <a:xfrm>
            <a:off x="2688238" y="1024743"/>
            <a:ext cx="726356" cy="498611"/>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eko"/>
              <a:ea typeface="Teko"/>
              <a:cs typeface="Teko"/>
              <a:sym typeface="Teko"/>
            </a:endParaRPr>
          </a:p>
        </p:txBody>
      </p:sp>
      <p:sp>
        <p:nvSpPr>
          <p:cNvPr id="571" name="Google Shape;571;p42"/>
          <p:cNvSpPr/>
          <p:nvPr/>
        </p:nvSpPr>
        <p:spPr>
          <a:xfrm>
            <a:off x="5373188" y="4461519"/>
            <a:ext cx="6294505" cy="2037893"/>
          </a:xfrm>
          <a:prstGeom prst="round2DiagRect">
            <a:avLst>
              <a:gd name="adj1" fmla="val 16667"/>
              <a:gd name="adj2" fmla="val 0"/>
            </a:avLst>
          </a:prstGeom>
          <a:solidFill>
            <a:schemeClr val="accent6">
              <a:alpha val="17647"/>
            </a:schemeClr>
          </a:solid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400"/>
              <a:buFont typeface="Arial"/>
              <a:buNone/>
            </a:pP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comply with </a:t>
            </a:r>
            <a:r>
              <a:rPr lang="en-us" sz="16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preventive measures and get vaccinated in a timely manner</a:t>
            </a:r>
            <a:r>
              <a:rPr lang="en-us" sz="1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16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To co-operate </a:t>
            </a:r>
            <a:r>
              <a:rPr lang="en-us" sz="16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the government's epidemic prevention strategy and measures, learn about the benefits and protective effects of vaccines on a scientific basis, understand the safety and effectiveness of vaccines, respond to the vaccination schemes implemented by the Government, and get vaccinated as soon as possible.</a:t>
            </a:r>
            <a:endParaRPr sz="1600" b="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572" name="Google Shape;572;p42"/>
          <p:cNvSpPr txBox="1">
            <a:spLocks noGrp="1"/>
          </p:cNvSpPr>
          <p:nvPr>
            <p:ph type="title"/>
          </p:nvPr>
        </p:nvSpPr>
        <p:spPr>
          <a:xfrm>
            <a:off x="3368644" y="988858"/>
            <a:ext cx="5939183" cy="5703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Co-operation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10" name="Google Shape;474;p36"/>
          <p:cNvSpPr/>
          <p:nvPr/>
        </p:nvSpPr>
        <p:spPr>
          <a:xfrm>
            <a:off x="2438400" y="90686"/>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3"/>
          <p:cNvSpPr/>
          <p:nvPr/>
        </p:nvSpPr>
        <p:spPr>
          <a:xfrm>
            <a:off x="2659124" y="1430758"/>
            <a:ext cx="7069667" cy="510778"/>
          </a:xfrm>
          <a:prstGeom prst="round2DiagRect">
            <a:avLst>
              <a:gd name="adj1" fmla="val 16667"/>
              <a:gd name="adj2" fmla="val 0"/>
            </a:avLst>
          </a:prstGeom>
          <a:solidFill>
            <a:srgbClr val="51BDC2">
              <a:alpha val="17647"/>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000" b="1" i="0" u="none" baseline="0" dirty="0">
                <a:solidFill>
                  <a:schemeClr val="dk1"/>
                </a:solidFill>
                <a:latin typeface="Times New Roman" panose="02020603050405020304" pitchFamily="18" charset="0"/>
                <a:ea typeface="DFKai-SB"/>
                <a:cs typeface="Times New Roman" panose="02020603050405020304" pitchFamily="18" charset="0"/>
                <a:sym typeface="DFKai-SB"/>
              </a:rPr>
              <a:t>Grasp accurate information and try all means to get the facts:</a:t>
            </a:r>
            <a:endParaRPr sz="2000" b="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579" name="Google Shape;579;p43"/>
          <p:cNvSpPr txBox="1"/>
          <p:nvPr/>
        </p:nvSpPr>
        <p:spPr>
          <a:xfrm>
            <a:off x="959645" y="845908"/>
            <a:ext cx="10712164" cy="568593"/>
          </a:xfrm>
          <a:prstGeom prst="rect">
            <a:avLst/>
          </a:prstGeom>
          <a:noFill/>
          <a:ln>
            <a:noFill/>
          </a:ln>
        </p:spPr>
        <p:txBody>
          <a:bodyPr spcFirstLastPara="1" wrap="square" lIns="91425" tIns="45700" rIns="91425" bIns="45700" anchor="ctr" anchorCtr="0">
            <a:normAutofit/>
          </a:bodyPr>
          <a:lstStyle/>
          <a:p>
            <a:pPr lvl="0">
              <a:lnSpc>
                <a:spcPct val="90000"/>
              </a:lnSpc>
              <a:buClr>
                <a:srgbClr val="FF0000"/>
              </a:buClr>
              <a:buSzPts val="2800"/>
            </a:pPr>
            <a:r>
              <a:rPr lang="en-us" sz="20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 </a:t>
            </a:r>
            <a:r>
              <a:rPr lang="en-us" sz="2000" b="1"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How to </a:t>
            </a:r>
            <a:r>
              <a:rPr lang="en-us" sz="2000" b="1"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co-operate </a:t>
            </a:r>
            <a:r>
              <a:rPr lang="en-us" sz="2000" b="1"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with </a:t>
            </a:r>
            <a:r>
              <a:rPr lang="en-us" sz="2000" b="1"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government’s </a:t>
            </a:r>
            <a:r>
              <a:rPr lang="en-us" sz="2000" b="1"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policies and </a:t>
            </a:r>
            <a:r>
              <a:rPr lang="en-us" sz="2000" b="1"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management </a:t>
            </a:r>
            <a:r>
              <a:rPr lang="en-us" sz="2000" b="1" dirty="0" smtClean="0">
                <a:solidFill>
                  <a:schemeClr val="tx1">
                    <a:lumMod val="85000"/>
                    <a:lumOff val="15000"/>
                  </a:schemeClr>
                </a:solidFill>
                <a:latin typeface="Times New Roman"/>
                <a:ea typeface="Times New Roman"/>
                <a:cs typeface="Times New Roman"/>
                <a:sym typeface="Times New Roman"/>
              </a:rPr>
              <a:t>(</a:t>
            </a:r>
            <a:r>
              <a:rPr lang="en-us" sz="1900" b="1" dirty="0" smtClean="0">
                <a:solidFill>
                  <a:schemeClr val="tx1">
                    <a:lumMod val="85000"/>
                    <a:lumOff val="15000"/>
                  </a:schemeClr>
                </a:solidFill>
                <a:latin typeface="Times New Roman"/>
                <a:ea typeface="Times New Roman"/>
                <a:cs typeface="Times New Roman"/>
                <a:sym typeface="Times New Roman"/>
              </a:rPr>
              <a:t>e.g</a:t>
            </a:r>
            <a:r>
              <a:rPr lang="en-us" sz="1900" b="1" dirty="0">
                <a:solidFill>
                  <a:schemeClr val="tx1">
                    <a:lumMod val="85000"/>
                    <a:lumOff val="15000"/>
                  </a:schemeClr>
                </a:solidFill>
                <a:latin typeface="Times New Roman"/>
                <a:ea typeface="Times New Roman"/>
                <a:cs typeface="Times New Roman"/>
                <a:sym typeface="Times New Roman"/>
              </a:rPr>
              <a:t>. in responding to </a:t>
            </a:r>
            <a:r>
              <a:rPr lang="en-us" sz="1900" b="1" dirty="0" smtClean="0">
                <a:solidFill>
                  <a:schemeClr val="tx1">
                    <a:lumMod val="85000"/>
                    <a:lumOff val="15000"/>
                  </a:schemeClr>
                </a:solidFill>
                <a:latin typeface="Times New Roman"/>
                <a:ea typeface="Times New Roman"/>
                <a:cs typeface="Times New Roman"/>
                <a:sym typeface="Times New Roman"/>
              </a:rPr>
              <a:t>COVID-19</a:t>
            </a:r>
            <a:r>
              <a:rPr lang="en-us" sz="2000" b="1" dirty="0" smtClean="0">
                <a:solidFill>
                  <a:schemeClr val="tx1">
                    <a:lumMod val="85000"/>
                    <a:lumOff val="15000"/>
                  </a:schemeClr>
                </a:solidFill>
                <a:latin typeface="Times New Roman"/>
                <a:ea typeface="Times New Roman"/>
                <a:cs typeface="Times New Roman"/>
                <a:sym typeface="Times New Roman"/>
              </a:rPr>
              <a:t>)</a:t>
            </a:r>
            <a:endParaRPr sz="2000" b="1"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580" name="Google Shape;580;p43"/>
          <p:cNvSpPr/>
          <p:nvPr/>
        </p:nvSpPr>
        <p:spPr>
          <a:xfrm>
            <a:off x="471966" y="916244"/>
            <a:ext cx="487679" cy="412058"/>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Teko"/>
              <a:cs typeface="Times New Roman" panose="02020603050405020304" pitchFamily="18" charset="0"/>
              <a:sym typeface="Teko"/>
            </a:endParaRPr>
          </a:p>
        </p:txBody>
      </p:sp>
      <p:sp>
        <p:nvSpPr>
          <p:cNvPr id="582" name="Google Shape;582;p43"/>
          <p:cNvSpPr/>
          <p:nvPr/>
        </p:nvSpPr>
        <p:spPr>
          <a:xfrm>
            <a:off x="2908663" y="1963855"/>
            <a:ext cx="6820128" cy="1991457"/>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Q1: </a:t>
            </a:r>
            <a:r>
              <a:rPr lang="en-us"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Where did you get information related to COVID-19?</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l" rtl="0">
              <a:spcBef>
                <a:spcPts val="0"/>
              </a:spcBef>
              <a:spcAft>
                <a:spcPts val="0"/>
              </a:spcAft>
              <a:buClr>
                <a:schemeClr val="dk1"/>
              </a:buClr>
              <a:buSzPts val="1800"/>
              <a:buFont typeface="Noto Sans Symbols"/>
              <a:buChar char="🞐"/>
            </a:pPr>
            <a:r>
              <a:rPr lang="en-us" b="0" i="0" u="none" baseline="0" dirty="0">
                <a:solidFill>
                  <a:schemeClr val="dk1"/>
                </a:solidFill>
                <a:latin typeface="Times New Roman" panose="02020603050405020304" pitchFamily="18" charset="0"/>
                <a:ea typeface="+mn-ea"/>
                <a:cs typeface="Times New Roman" panose="02020603050405020304" pitchFamily="18" charset="0"/>
                <a:sym typeface="Times New Roman"/>
              </a:rPr>
              <a:t>Mobile messaging software (e.g. WhatsApp, WeChat)</a:t>
            </a:r>
            <a:endParaRPr dirty="0">
              <a:latin typeface="Times New Roman" panose="02020603050405020304" pitchFamily="18" charset="0"/>
              <a:ea typeface="+mn-ea"/>
              <a:cs typeface="Times New Roman" panose="02020603050405020304" pitchFamily="18" charset="0"/>
            </a:endParaRPr>
          </a:p>
          <a:p>
            <a:pPr marL="285750" marR="0" lvl="0" indent="-285750" algn="l" rtl="0">
              <a:spcBef>
                <a:spcPts val="0"/>
              </a:spcBef>
              <a:spcAft>
                <a:spcPts val="0"/>
              </a:spcAft>
              <a:buClr>
                <a:schemeClr val="dk1"/>
              </a:buClr>
              <a:buSzPts val="1800"/>
              <a:buFont typeface="Noto Sans Symbols"/>
              <a:buChar char="🞐"/>
            </a:pPr>
            <a:r>
              <a:rPr lang="en-us" b="0" i="0" u="none" baseline="0" dirty="0">
                <a:solidFill>
                  <a:schemeClr val="dk1"/>
                </a:solidFill>
                <a:latin typeface="Times New Roman" panose="02020603050405020304" pitchFamily="18" charset="0"/>
                <a:ea typeface="+mn-ea"/>
                <a:cs typeface="Times New Roman" panose="02020603050405020304" pitchFamily="18" charset="0"/>
                <a:sym typeface="Times New Roman"/>
              </a:rPr>
              <a:t>Online communication tools (e.g. Facebook, Twitter)</a:t>
            </a:r>
            <a:endParaRPr dirty="0">
              <a:latin typeface="Times New Roman" panose="02020603050405020304" pitchFamily="18" charset="0"/>
              <a:ea typeface="+mn-ea"/>
              <a:cs typeface="Times New Roman" panose="02020603050405020304" pitchFamily="18" charset="0"/>
            </a:endParaRPr>
          </a:p>
          <a:p>
            <a:pPr marL="285750" indent="-285750">
              <a:buClr>
                <a:schemeClr val="dk1"/>
              </a:buClr>
              <a:buSzPts val="1800"/>
              <a:buFont typeface="Noto Sans Symbols"/>
              <a:buChar char="🞐"/>
            </a:pPr>
            <a:r>
              <a:rPr lang="en-us" b="0" i="0" u="none" baseline="0" dirty="0" smtClean="0">
                <a:solidFill>
                  <a:schemeClr val="dk1"/>
                </a:solidFill>
                <a:latin typeface="Times New Roman" panose="02020603050405020304" pitchFamily="18" charset="0"/>
                <a:ea typeface="+mn-ea"/>
                <a:cs typeface="Times New Roman" panose="02020603050405020304" pitchFamily="18" charset="0"/>
                <a:sym typeface="Times New Roman"/>
              </a:rPr>
              <a:t>Official websites (e.g. the website of WHO, </a:t>
            </a:r>
            <a:r>
              <a:rPr lang="en-US" altLang="zh-HK" dirty="0" smtClean="0">
                <a:latin typeface="Times New Roman" panose="02020603050405020304" pitchFamily="18" charset="0"/>
                <a:ea typeface="+mn-ea"/>
                <a:cs typeface="Times New Roman" panose="02020603050405020304" pitchFamily="18" charset="0"/>
              </a:rPr>
              <a:t>news.gov.hk</a:t>
            </a:r>
            <a:r>
              <a:rPr lang="en-us" b="0" i="0" u="none" baseline="0" dirty="0" smtClean="0">
                <a:solidFill>
                  <a:schemeClr val="dk1"/>
                </a:solidFill>
                <a:latin typeface="Times New Roman" panose="02020603050405020304" pitchFamily="18" charset="0"/>
                <a:ea typeface="+mn-ea"/>
                <a:cs typeface="Times New Roman" panose="02020603050405020304" pitchFamily="18" charset="0"/>
                <a:sym typeface="Times New Roman"/>
              </a:rPr>
              <a:t>, the Centre for Health Protection)</a:t>
            </a:r>
            <a:endParaRPr dirty="0" smtClean="0">
              <a:latin typeface="Times New Roman" panose="02020603050405020304" pitchFamily="18" charset="0"/>
              <a:ea typeface="+mn-ea"/>
              <a:cs typeface="Times New Roman" panose="02020603050405020304" pitchFamily="18" charset="0"/>
            </a:endParaRPr>
          </a:p>
          <a:p>
            <a:pPr marL="285750" marR="0" lvl="0" indent="-285750" algn="l" rtl="0">
              <a:spcBef>
                <a:spcPts val="0"/>
              </a:spcBef>
              <a:spcAft>
                <a:spcPts val="0"/>
              </a:spcAft>
              <a:buClr>
                <a:schemeClr val="dk1"/>
              </a:buClr>
              <a:buSzPts val="1800"/>
              <a:buFont typeface="Noto Sans Symbols"/>
              <a:buChar char="🞐"/>
            </a:pPr>
            <a:r>
              <a:rPr lang="en-us" b="0" i="0" u="none" baseline="0" dirty="0" smtClean="0">
                <a:solidFill>
                  <a:schemeClr val="dk1"/>
                </a:solidFill>
                <a:latin typeface="Times New Roman" panose="02020603050405020304" pitchFamily="18" charset="0"/>
                <a:ea typeface="+mn-ea"/>
                <a:cs typeface="Times New Roman" panose="02020603050405020304" pitchFamily="18" charset="0"/>
                <a:sym typeface="Times New Roman"/>
              </a:rPr>
              <a:t>Newspapers </a:t>
            </a:r>
            <a:r>
              <a:rPr lang="en-us" b="0" i="0" u="none" baseline="0" dirty="0">
                <a:solidFill>
                  <a:schemeClr val="dk1"/>
                </a:solidFill>
                <a:latin typeface="Times New Roman" panose="02020603050405020304" pitchFamily="18" charset="0"/>
                <a:ea typeface="+mn-ea"/>
                <a:cs typeface="Times New Roman" panose="02020603050405020304" pitchFamily="18" charset="0"/>
                <a:sym typeface="Times New Roman"/>
              </a:rPr>
              <a:t>and magazines (both online and in print)</a:t>
            </a:r>
            <a:endParaRPr dirty="0">
              <a:latin typeface="Times New Roman" panose="02020603050405020304" pitchFamily="18" charset="0"/>
              <a:ea typeface="+mn-ea"/>
              <a:cs typeface="Times New Roman" panose="02020603050405020304" pitchFamily="18" charset="0"/>
            </a:endParaRPr>
          </a:p>
          <a:p>
            <a:pPr marL="285750" marR="0" lvl="0" indent="-285750" algn="l" rtl="0">
              <a:spcBef>
                <a:spcPts val="0"/>
              </a:spcBef>
              <a:spcAft>
                <a:spcPts val="0"/>
              </a:spcAft>
              <a:buClr>
                <a:schemeClr val="dk1"/>
              </a:buClr>
              <a:buSzPts val="1800"/>
              <a:buFont typeface="Noto Sans Symbols"/>
              <a:buChar char="🞐"/>
            </a:pPr>
            <a:r>
              <a:rPr lang="en-us" b="0" i="0" u="none" baseline="0" dirty="0">
                <a:solidFill>
                  <a:schemeClr val="dk1"/>
                </a:solidFill>
                <a:latin typeface="Times New Roman" panose="02020603050405020304" pitchFamily="18" charset="0"/>
                <a:ea typeface="+mn-ea"/>
                <a:cs typeface="Times New Roman" panose="02020603050405020304" pitchFamily="18" charset="0"/>
                <a:sym typeface="Times New Roman"/>
              </a:rPr>
              <a:t>Online forums</a:t>
            </a:r>
            <a:endParaRPr dirty="0">
              <a:solidFill>
                <a:schemeClr val="dk1"/>
              </a:solidFill>
              <a:latin typeface="Times New Roman" panose="02020603050405020304" pitchFamily="18" charset="0"/>
              <a:ea typeface="+mn-ea"/>
              <a:cs typeface="Times New Roman" panose="02020603050405020304" pitchFamily="18" charset="0"/>
              <a:sym typeface="Times New Roman"/>
            </a:endParaRPr>
          </a:p>
          <a:p>
            <a:pPr marL="285750" marR="0" lvl="0" indent="-285750" algn="l" rtl="0">
              <a:spcBef>
                <a:spcPts val="0"/>
              </a:spcBef>
              <a:spcAft>
                <a:spcPts val="0"/>
              </a:spcAft>
              <a:buClr>
                <a:schemeClr val="dk1"/>
              </a:buClr>
              <a:buSzPts val="1800"/>
              <a:buFont typeface="Noto Sans Symbols"/>
              <a:buChar char="🞐"/>
            </a:pPr>
            <a:r>
              <a:rPr lang="en-us" b="0" i="0" u="none" baseline="0" dirty="0">
                <a:solidFill>
                  <a:schemeClr val="dk1"/>
                </a:solidFill>
                <a:latin typeface="Times New Roman" panose="02020603050405020304" pitchFamily="18" charset="0"/>
                <a:ea typeface="+mn-ea"/>
                <a:cs typeface="Times New Roman" panose="02020603050405020304" pitchFamily="18" charset="0"/>
                <a:sym typeface="Times New Roman"/>
              </a:rPr>
              <a:t>Others</a:t>
            </a:r>
            <a:endParaRPr dirty="0">
              <a:solidFill>
                <a:schemeClr val="dk1"/>
              </a:solidFill>
              <a:latin typeface="Times New Roman" panose="02020603050405020304" pitchFamily="18" charset="0"/>
              <a:ea typeface="+mn-ea"/>
              <a:cs typeface="Times New Roman" panose="02020603050405020304" pitchFamily="18" charset="0"/>
              <a:sym typeface="Times New Roman"/>
            </a:endParaRPr>
          </a:p>
        </p:txBody>
      </p:sp>
      <p:cxnSp>
        <p:nvCxnSpPr>
          <p:cNvPr id="586" name="Google Shape;586;p43"/>
          <p:cNvCxnSpPr>
            <a:stCxn id="582" idx="2"/>
          </p:cNvCxnSpPr>
          <p:nvPr/>
        </p:nvCxnSpPr>
        <p:spPr>
          <a:xfrm flipH="1">
            <a:off x="6315727" y="3955312"/>
            <a:ext cx="3000" cy="258600"/>
          </a:xfrm>
          <a:prstGeom prst="straightConnector1">
            <a:avLst/>
          </a:prstGeom>
          <a:noFill/>
          <a:ln w="28575" cap="flat" cmpd="sng">
            <a:solidFill>
              <a:schemeClr val="accent1"/>
            </a:solidFill>
            <a:prstDash val="solid"/>
            <a:miter lim="800000"/>
            <a:headEnd type="none" w="sm" len="sm"/>
            <a:tailEnd type="triangle" w="med" len="med"/>
          </a:ln>
        </p:spPr>
      </p:cxnSp>
      <p:grpSp>
        <p:nvGrpSpPr>
          <p:cNvPr id="2" name="群組 1"/>
          <p:cNvGrpSpPr/>
          <p:nvPr/>
        </p:nvGrpSpPr>
        <p:grpSpPr>
          <a:xfrm>
            <a:off x="191386" y="4229758"/>
            <a:ext cx="11861110" cy="2417622"/>
            <a:chOff x="191386" y="4229758"/>
            <a:chExt cx="11861110" cy="2417622"/>
          </a:xfrm>
        </p:grpSpPr>
        <p:sp>
          <p:nvSpPr>
            <p:cNvPr id="583" name="Google Shape;583;p43"/>
            <p:cNvSpPr/>
            <p:nvPr/>
          </p:nvSpPr>
          <p:spPr>
            <a:xfrm>
              <a:off x="3408421" y="4229758"/>
              <a:ext cx="5814612" cy="418083"/>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Q2: Have you ever forwarded any epidemic-related SMS to others?</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584" name="Google Shape;584;p43"/>
            <p:cNvSpPr/>
            <p:nvPr/>
          </p:nvSpPr>
          <p:spPr>
            <a:xfrm>
              <a:off x="191386" y="5235491"/>
              <a:ext cx="5904614" cy="1411889"/>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361950" lvl="0" indent="-361950" algn="just"/>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Q3: What is the content of </a:t>
              </a:r>
              <a:r>
                <a:rPr lang="en-us" altLang="zh-HK" sz="1600" dirty="0" smtClean="0">
                  <a:solidFill>
                    <a:schemeClr val="dk1"/>
                  </a:solidFill>
                  <a:latin typeface="Times New Roman" panose="02020603050405020304" pitchFamily="18" charset="0"/>
                  <a:ea typeface="DFKai-SB"/>
                  <a:cs typeface="Times New Roman" panose="02020603050405020304" pitchFamily="18" charset="0"/>
                  <a:sym typeface="DFKai-SB"/>
                </a:rPr>
                <a:t>(</a:t>
              </a:r>
              <a:r>
                <a:rPr lang="en-us" altLang="zh-HK" sz="1600" dirty="0">
                  <a:solidFill>
                    <a:schemeClr val="dk1"/>
                  </a:solidFill>
                  <a:latin typeface="Times New Roman" panose="02020603050405020304" pitchFamily="18" charset="0"/>
                  <a:ea typeface="DFKai-SB"/>
                  <a:cs typeface="Times New Roman" panose="02020603050405020304" pitchFamily="18" charset="0"/>
                  <a:sym typeface="DFKai-SB"/>
                </a:rPr>
                <a:t>epidemic-related)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SMS you forwarded </a:t>
              </a: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(take the latest forwarded SMS for example)?</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a:p>
              <a:pPr marL="361950" lvl="0" indent="-361950"/>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Q4: Why did you forward this </a:t>
              </a:r>
              <a:r>
                <a:rPr lang="en-us" altLang="zh-HK" sz="1600" dirty="0">
                  <a:solidFill>
                    <a:schemeClr val="dk1"/>
                  </a:solidFill>
                  <a:latin typeface="Times New Roman" panose="02020603050405020304" pitchFamily="18" charset="0"/>
                  <a:ea typeface="DFKai-SB"/>
                  <a:cs typeface="Times New Roman" panose="02020603050405020304" pitchFamily="18" charset="0"/>
                  <a:sym typeface="DFKai-SB"/>
                </a:rPr>
                <a:t>(epidemic-related</a:t>
              </a:r>
              <a:r>
                <a:rPr lang="en-us" altLang="zh-HK" sz="1600" dirty="0" smtClean="0">
                  <a:solidFill>
                    <a:schemeClr val="dk1"/>
                  </a:solidFill>
                  <a:latin typeface="Times New Roman" panose="02020603050405020304" pitchFamily="18" charset="0"/>
                  <a:ea typeface="DFKai-SB"/>
                  <a:cs typeface="Times New Roman" panose="02020603050405020304" pitchFamily="18" charset="0"/>
                  <a:sym typeface="DFKai-SB"/>
                </a:rPr>
                <a:t>)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SMS?</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a:p>
              <a:pPr marL="361950" marR="0" lvl="0" indent="-361950" algn="just" rtl="0">
                <a:spcBef>
                  <a:spcPts val="0"/>
                </a:spcBef>
                <a:spcAft>
                  <a:spcPts val="0"/>
                </a:spcAft>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Q5: Before forwarding this SMS, have you verified its source? </a:t>
              </a:r>
              <a:r>
                <a:rPr lang="en-us" sz="16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 If </a:t>
              </a: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so, please introduce the verification method.</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585" name="Google Shape;585;p43"/>
            <p:cNvSpPr/>
            <p:nvPr/>
          </p:nvSpPr>
          <p:spPr>
            <a:xfrm>
              <a:off x="6382821" y="5235491"/>
              <a:ext cx="5669675" cy="765467"/>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Q6: Why didn't you forward them?</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a:p>
              <a:pPr marL="361950" marR="0" lvl="0" indent="-361950" algn="just" rtl="0">
                <a:spcBef>
                  <a:spcPts val="0"/>
                </a:spcBef>
                <a:spcAft>
                  <a:spcPts val="0"/>
                </a:spcAft>
                <a:buNone/>
              </a:pP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Q7: </a:t>
              </a:r>
              <a:r>
                <a:rPr lang="en-us" sz="1600" dirty="0">
                  <a:solidFill>
                    <a:schemeClr val="dk1"/>
                  </a:solidFill>
                  <a:latin typeface="Times New Roman" panose="02020603050405020304" pitchFamily="18" charset="0"/>
                  <a:ea typeface="DFKai-SB"/>
                  <a:cs typeface="Times New Roman" panose="02020603050405020304" pitchFamily="18" charset="0"/>
                  <a:sym typeface="DFKai-SB"/>
                </a:rPr>
                <a:t>Under</a:t>
              </a:r>
              <a:r>
                <a:rPr lang="en-us" sz="1600" b="0" i="0" u="none" baseline="0" dirty="0">
                  <a:solidFill>
                    <a:schemeClr val="dk1"/>
                  </a:solidFill>
                  <a:latin typeface="Times New Roman" panose="02020603050405020304" pitchFamily="18" charset="0"/>
                  <a:ea typeface="DFKai-SB"/>
                  <a:cs typeface="Times New Roman" panose="02020603050405020304" pitchFamily="18" charset="0"/>
                  <a:sym typeface="DFKai-SB"/>
                </a:rPr>
                <a:t> what circumstances will you forward the received messages?</a:t>
              </a:r>
              <a:endParaRPr sz="1600" dirty="0">
                <a:solidFill>
                  <a:schemeClr val="dk1"/>
                </a:solidFill>
                <a:latin typeface="Times New Roman" panose="02020603050405020304" pitchFamily="18" charset="0"/>
                <a:ea typeface="DFKai-SB"/>
                <a:cs typeface="Times New Roman" panose="02020603050405020304" pitchFamily="18" charset="0"/>
                <a:sym typeface="DFKai-SB"/>
              </a:endParaRPr>
            </a:p>
          </p:txBody>
        </p:sp>
        <p:cxnSp>
          <p:nvCxnSpPr>
            <p:cNvPr id="587" name="Google Shape;587;p43"/>
            <p:cNvCxnSpPr/>
            <p:nvPr/>
          </p:nvCxnSpPr>
          <p:spPr>
            <a:xfrm flipH="1">
              <a:off x="3923960" y="4643936"/>
              <a:ext cx="978195" cy="556702"/>
            </a:xfrm>
            <a:prstGeom prst="straightConnector1">
              <a:avLst/>
            </a:prstGeom>
            <a:noFill/>
            <a:ln w="28575" cap="flat" cmpd="sng">
              <a:solidFill>
                <a:schemeClr val="accent1"/>
              </a:solidFill>
              <a:prstDash val="solid"/>
              <a:miter lim="800000"/>
              <a:headEnd type="none" w="sm" len="sm"/>
              <a:tailEnd type="triangle" w="med" len="med"/>
            </a:ln>
          </p:spPr>
        </p:cxnSp>
        <p:cxnSp>
          <p:nvCxnSpPr>
            <p:cNvPr id="588" name="Google Shape;588;p43"/>
            <p:cNvCxnSpPr/>
            <p:nvPr/>
          </p:nvCxnSpPr>
          <p:spPr>
            <a:xfrm>
              <a:off x="7559105" y="4641593"/>
              <a:ext cx="878957" cy="556702"/>
            </a:xfrm>
            <a:prstGeom prst="straightConnector1">
              <a:avLst/>
            </a:prstGeom>
            <a:noFill/>
            <a:ln w="28575" cap="flat" cmpd="sng">
              <a:solidFill>
                <a:schemeClr val="accent1"/>
              </a:solidFill>
              <a:prstDash val="solid"/>
              <a:miter lim="800000"/>
              <a:headEnd type="none" w="sm" len="sm"/>
              <a:tailEnd type="triangle" w="med" len="med"/>
            </a:ln>
          </p:spPr>
        </p:cxnSp>
        <p:sp>
          <p:nvSpPr>
            <p:cNvPr id="589" name="Google Shape;589;p43"/>
            <p:cNvSpPr/>
            <p:nvPr/>
          </p:nvSpPr>
          <p:spPr>
            <a:xfrm>
              <a:off x="2392326" y="4754122"/>
              <a:ext cx="1213883" cy="4180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baseline="0" dirty="0" smtClean="0">
                  <a:solidFill>
                    <a:schemeClr val="lt1"/>
                  </a:solidFill>
                  <a:latin typeface="Times New Roman" panose="02020603050405020304" pitchFamily="18" charset="0"/>
                  <a:ea typeface="DFKai-SB"/>
                  <a:cs typeface="Times New Roman" panose="02020603050405020304" pitchFamily="18" charset="0"/>
                  <a:sym typeface="DFKai-SB"/>
                </a:rPr>
                <a:t>Yes</a:t>
              </a:r>
              <a:endParaRPr sz="1800" dirty="0">
                <a:solidFill>
                  <a:schemeClr val="lt1"/>
                </a:solidFill>
                <a:latin typeface="Times New Roman" panose="02020603050405020304" pitchFamily="18" charset="0"/>
                <a:ea typeface="DFKai-SB"/>
                <a:cs typeface="Times New Roman" panose="02020603050405020304" pitchFamily="18" charset="0"/>
                <a:sym typeface="DFKai-SB"/>
              </a:endParaRPr>
            </a:p>
          </p:txBody>
        </p:sp>
        <p:sp>
          <p:nvSpPr>
            <p:cNvPr id="590" name="Google Shape;590;p43"/>
            <p:cNvSpPr/>
            <p:nvPr/>
          </p:nvSpPr>
          <p:spPr>
            <a:xfrm>
              <a:off x="8855051" y="4754121"/>
              <a:ext cx="1213883" cy="4180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baseline="0" dirty="0" smtClean="0">
                  <a:solidFill>
                    <a:schemeClr val="lt1"/>
                  </a:solidFill>
                  <a:latin typeface="Times New Roman" panose="02020603050405020304" pitchFamily="18" charset="0"/>
                  <a:ea typeface="DFKai-SB"/>
                  <a:cs typeface="Times New Roman" panose="02020603050405020304" pitchFamily="18" charset="0"/>
                  <a:sym typeface="DFKai-SB"/>
                </a:rPr>
                <a:t>No</a:t>
              </a:r>
              <a:endParaRPr sz="1800" dirty="0">
                <a:solidFill>
                  <a:schemeClr val="lt1"/>
                </a:solidFill>
                <a:latin typeface="Times New Roman" panose="02020603050405020304" pitchFamily="18" charset="0"/>
                <a:ea typeface="DFKai-SB"/>
                <a:cs typeface="Times New Roman" panose="02020603050405020304" pitchFamily="18" charset="0"/>
                <a:sym typeface="DFKai-SB"/>
              </a:endParaRPr>
            </a:p>
          </p:txBody>
        </p:sp>
      </p:grpSp>
      <p:sp>
        <p:nvSpPr>
          <p:cNvPr id="591" name="Google Shape;591;p43"/>
          <p:cNvSpPr/>
          <p:nvPr/>
        </p:nvSpPr>
        <p:spPr>
          <a:xfrm>
            <a:off x="249765" y="1832747"/>
            <a:ext cx="2287213" cy="2247401"/>
          </a:xfrm>
          <a:prstGeom prst="rect">
            <a:avLst/>
          </a:prstGeom>
          <a:solidFill>
            <a:srgbClr val="E1EFD8"/>
          </a:solidFill>
          <a:ln w="19050"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us" b="0" i="0" u="none" baseline="0" dirty="0" smtClean="0">
                <a:solidFill>
                  <a:srgbClr val="7030A0"/>
                </a:solidFill>
                <a:latin typeface="Times New Roman" panose="02020603050405020304" pitchFamily="18" charset="0"/>
                <a:ea typeface="DFKai-SB"/>
                <a:cs typeface="Times New Roman" panose="02020603050405020304" pitchFamily="18" charset="0"/>
                <a:sym typeface="DFKai-SB"/>
              </a:rPr>
              <a:t>To c</a:t>
            </a:r>
            <a:r>
              <a:rPr lang="en-us"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ollect </a:t>
            </a:r>
            <a:r>
              <a:rPr lang="en-us" b="0" i="0" u="none" baseline="0" dirty="0">
                <a:solidFill>
                  <a:schemeClr val="dk1"/>
                </a:solidFill>
                <a:latin typeface="Times New Roman" panose="02020603050405020304" pitchFamily="18" charset="0"/>
                <a:ea typeface="DFKai-SB"/>
                <a:cs typeface="Times New Roman" panose="02020603050405020304" pitchFamily="18" charset="0"/>
                <a:sym typeface="DFKai-SB"/>
              </a:rPr>
              <a:t>epidemic prevention information from reliable sources such as government websites or professional groups, judge the actual risks, take appropriate preventive measures, and make sure not to spread, believe in or start rumors.</a:t>
            </a:r>
            <a:endParaRPr dirty="0">
              <a:latin typeface="Times New Roman" panose="02020603050405020304" pitchFamily="18" charset="0"/>
              <a:cs typeface="Times New Roman" panose="02020603050405020304" pitchFamily="18" charset="0"/>
            </a:endParaRPr>
          </a:p>
        </p:txBody>
      </p:sp>
      <p:sp>
        <p:nvSpPr>
          <p:cNvPr id="19" name="Google Shape;474;p36"/>
          <p:cNvSpPr/>
          <p:nvPr/>
        </p:nvSpPr>
        <p:spPr>
          <a:xfrm>
            <a:off x="2371325" y="33314"/>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44"/>
          <p:cNvPicPr preferRelativeResize="0"/>
          <p:nvPr/>
        </p:nvPicPr>
        <p:blipFill rotWithShape="1">
          <a:blip r:embed="rId3">
            <a:alphaModFix/>
          </a:blip>
          <a:srcRect/>
          <a:stretch/>
        </p:blipFill>
        <p:spPr>
          <a:xfrm>
            <a:off x="215127" y="855828"/>
            <a:ext cx="11574902" cy="5567369"/>
          </a:xfrm>
          <a:prstGeom prst="rect">
            <a:avLst/>
          </a:prstGeom>
          <a:noFill/>
          <a:ln>
            <a:noFill/>
          </a:ln>
        </p:spPr>
      </p:pic>
      <p:sp>
        <p:nvSpPr>
          <p:cNvPr id="598" name="Google Shape;598;p44"/>
          <p:cNvSpPr txBox="1"/>
          <p:nvPr/>
        </p:nvSpPr>
        <p:spPr>
          <a:xfrm>
            <a:off x="5380489" y="5416132"/>
            <a:ext cx="4826804" cy="400069"/>
          </a:xfrm>
          <a:prstGeom prst="rect">
            <a:avLst/>
          </a:prstGeom>
          <a:noFill/>
          <a:ln>
            <a:noFill/>
          </a:ln>
        </p:spPr>
        <p:txBody>
          <a:bodyPr spcFirstLastPara="1" wrap="square" lIns="91425" tIns="45700" rIns="91425" bIns="45700" anchor="t" anchorCtr="0">
            <a:spAutoFit/>
          </a:bodyPr>
          <a:lstStyle/>
          <a:p>
            <a:pPr lvl="0"/>
            <a:r>
              <a:rPr lang="en-US" sz="1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a:t>
            </a:r>
            <a:r>
              <a:rPr lang="en-US" sz="1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altLang="zh-HK" sz="1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rPr>
              <a:t>Centre for Health Protection</a:t>
            </a:r>
            <a:endParaRPr lang="en-US" sz="1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lvl="0"/>
            <a:r>
              <a:rPr lang="en-US" sz="1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://www.chp.gov.hk/en</a:t>
            </a:r>
            <a:r>
              <a:rPr lang="en-US" sz="1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599" name="Google Shape;599;p44"/>
          <p:cNvSpPr txBox="1">
            <a:spLocks noGrp="1"/>
          </p:cNvSpPr>
          <p:nvPr>
            <p:ph type="title"/>
          </p:nvPr>
        </p:nvSpPr>
        <p:spPr>
          <a:xfrm>
            <a:off x="2304042" y="1392697"/>
            <a:ext cx="8161807" cy="6947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Times New Roman"/>
              <a:buNone/>
            </a:pPr>
            <a:r>
              <a:rPr lang="en-us" sz="16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Check out COVID-19 information from </a:t>
            </a:r>
            <a:r>
              <a:rPr lang="en-us" sz="16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reliable websites </a:t>
            </a:r>
            <a:r>
              <a:rPr lang="en-us" sz="16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(examples)</a:t>
            </a:r>
            <a:endParaRPr sz="16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600" name="Google Shape;600;p44"/>
          <p:cNvSpPr txBox="1"/>
          <p:nvPr/>
        </p:nvSpPr>
        <p:spPr>
          <a:xfrm>
            <a:off x="7439575" y="3210529"/>
            <a:ext cx="370947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HKSAR Government (COVID-19 dedicated website)</a:t>
            </a:r>
            <a:endParaRPr dirty="0">
              <a:solidFill>
                <a:schemeClr val="tx1">
                  <a:lumMod val="85000"/>
                  <a:lumOff val="15000"/>
                </a:schemeClr>
              </a:solidFill>
              <a:latin typeface="Times New Roman" panose="02020603050405020304" pitchFamily="18" charset="0"/>
              <a:cs typeface="Times New Roman" panose="02020603050405020304" pitchFamily="18" charset="0"/>
            </a:endParaRPr>
          </a:p>
          <a:p>
            <a:pPr lvl="0"/>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://www.coronavirus.gov.hk/eng/index.html</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601" name="Google Shape;601;p44" descr="同心抗疫">
            <a:hlinkClick r:id="rId4"/>
          </p:cNvPr>
          <p:cNvPicPr preferRelativeResize="0"/>
          <p:nvPr/>
        </p:nvPicPr>
        <p:blipFill rotWithShape="1">
          <a:blip r:embed="rId5">
            <a:alphaModFix/>
          </a:blip>
          <a:srcRect/>
          <a:stretch/>
        </p:blipFill>
        <p:spPr>
          <a:xfrm>
            <a:off x="4288550" y="3210529"/>
            <a:ext cx="2915840" cy="728960"/>
          </a:xfrm>
          <a:prstGeom prst="rect">
            <a:avLst/>
          </a:prstGeom>
          <a:noFill/>
          <a:ln>
            <a:noFill/>
          </a:ln>
        </p:spPr>
      </p:pic>
      <p:sp>
        <p:nvSpPr>
          <p:cNvPr id="602" name="Google Shape;602;p44"/>
          <p:cNvSpPr txBox="1"/>
          <p:nvPr/>
        </p:nvSpPr>
        <p:spPr>
          <a:xfrm>
            <a:off x="8996009" y="2275734"/>
            <a:ext cx="24225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WHO</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lvl="0"/>
            <a:r>
              <a:rPr lang="en-US" altLang="zh-HK" sz="1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(https</a:t>
            </a:r>
            <a:r>
              <a:rPr lang="en-US" altLang="zh-HK" sz="1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://www.who.int</a:t>
            </a:r>
            <a:r>
              <a:rPr lang="en-US" altLang="zh-HK" sz="1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pic>
        <p:nvPicPr>
          <p:cNvPr id="603" name="Google Shape;603;p44" descr="世界衞生組織 ">
            <a:hlinkClick r:id="rId6"/>
          </p:cNvPr>
          <p:cNvPicPr preferRelativeResize="0"/>
          <p:nvPr/>
        </p:nvPicPr>
        <p:blipFill rotWithShape="1">
          <a:blip r:embed="rId7">
            <a:alphaModFix/>
          </a:blip>
          <a:srcRect/>
          <a:stretch/>
        </p:blipFill>
        <p:spPr>
          <a:xfrm>
            <a:off x="6113415" y="2096969"/>
            <a:ext cx="2857500" cy="838200"/>
          </a:xfrm>
          <a:prstGeom prst="rect">
            <a:avLst/>
          </a:prstGeom>
          <a:noFill/>
          <a:ln>
            <a:noFill/>
          </a:ln>
        </p:spPr>
      </p:pic>
      <p:sp>
        <p:nvSpPr>
          <p:cNvPr id="604" name="Google Shape;604;p44"/>
          <p:cNvSpPr/>
          <p:nvPr/>
        </p:nvSpPr>
        <p:spPr>
          <a:xfrm>
            <a:off x="686916" y="3481897"/>
            <a:ext cx="2239164" cy="30656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learn more</a:t>
            </a:r>
            <a:endParaRPr sz="1200" dirty="0">
              <a:solidFill>
                <a:srgbClr val="FF0000"/>
              </a:solidFill>
              <a:latin typeface="Times New Roman" panose="02020603050405020304" pitchFamily="18" charset="0"/>
              <a:ea typeface="DFKai-SB"/>
              <a:cs typeface="Times New Roman" panose="02020603050405020304" pitchFamily="18" charset="0"/>
              <a:sym typeface="DFKai-SB"/>
            </a:endParaRPr>
          </a:p>
        </p:txBody>
      </p:sp>
      <p:pic>
        <p:nvPicPr>
          <p:cNvPr id="605" name="Google Shape;605;p44" descr="一張含有 文字 的圖片&#10;&#10;自動產生的描述">
            <a:hlinkClick r:id="rId8"/>
          </p:cNvPr>
          <p:cNvPicPr preferRelativeResize="0"/>
          <p:nvPr/>
        </p:nvPicPr>
        <p:blipFill rotWithShape="1">
          <a:blip r:embed="rId9">
            <a:alphaModFix/>
          </a:blip>
          <a:srcRect/>
          <a:stretch/>
        </p:blipFill>
        <p:spPr>
          <a:xfrm>
            <a:off x="2004904" y="1931483"/>
            <a:ext cx="3113491" cy="806643"/>
          </a:xfrm>
          <a:prstGeom prst="rect">
            <a:avLst/>
          </a:prstGeom>
          <a:noFill/>
          <a:ln>
            <a:noFill/>
          </a:ln>
        </p:spPr>
      </p:pic>
      <p:sp>
        <p:nvSpPr>
          <p:cNvPr id="606" name="Google Shape;606;p44"/>
          <p:cNvSpPr txBox="1"/>
          <p:nvPr/>
        </p:nvSpPr>
        <p:spPr>
          <a:xfrm>
            <a:off x="2076752" y="2773224"/>
            <a:ext cx="2078574"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Chinese Center for Disease Control and Prevention</a:t>
            </a:r>
            <a:endParaRPr sz="1000" b="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spcBef>
                <a:spcPts val="0"/>
              </a:spcBef>
              <a:spcAft>
                <a:spcPts val="0"/>
              </a:spcAft>
              <a:buNone/>
            </a:pPr>
            <a:r>
              <a:rPr lang="en-us" sz="10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(https://www.chinacdc.cn/)</a:t>
            </a:r>
            <a:endParaRPr sz="1000" b="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607" name="Google Shape;607;p44"/>
          <p:cNvSpPr txBox="1"/>
          <p:nvPr/>
        </p:nvSpPr>
        <p:spPr>
          <a:xfrm>
            <a:off x="5381897" y="4486449"/>
            <a:ext cx="6125380" cy="75709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0" i="0" u="none" baseline="0" dirty="0">
                <a:solidFill>
                  <a:schemeClr val="dk1"/>
                </a:solidFill>
                <a:latin typeface="Times New Roman" panose="02020603050405020304" pitchFamily="18" charset="0"/>
                <a:ea typeface="DFKai-SB"/>
                <a:cs typeface="Times New Roman" panose="02020603050405020304" pitchFamily="18" charset="0"/>
                <a:sym typeface="DFKai-SB"/>
              </a:rPr>
              <a:t>During the epidemic, false information may circulate online, and citizens should make rational judgments.</a:t>
            </a:r>
            <a:endParaRPr sz="18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610" name="Google Shape;610;p44"/>
          <p:cNvSpPr txBox="1"/>
          <p:nvPr/>
        </p:nvSpPr>
        <p:spPr>
          <a:xfrm>
            <a:off x="3568744" y="988905"/>
            <a:ext cx="5922250" cy="5685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a:t>
            </a:r>
            <a:r>
              <a:rPr lang="en-US" altLang="zh-TW"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operation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12" name="Google Shape;612;p44"/>
          <p:cNvSpPr/>
          <p:nvPr/>
        </p:nvSpPr>
        <p:spPr>
          <a:xfrm>
            <a:off x="535812" y="6032145"/>
            <a:ext cx="4364858"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lvl="0" algn="ct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a:t>
            </a:r>
            <a:r>
              <a:rPr lang="en-us" sz="1800" b="1" dirty="0">
                <a:solidFill>
                  <a:srgbClr val="FF0000"/>
                </a:solidFill>
                <a:latin typeface="Times New Roman" panose="02020603050405020304" pitchFamily="18" charset="0"/>
                <a:ea typeface="DFKai-SB"/>
                <a:cs typeface="Times New Roman" panose="02020603050405020304" pitchFamily="18" charset="0"/>
                <a:sym typeface="DFKai-SB"/>
              </a:rPr>
              <a:t>image to </a:t>
            </a:r>
            <a:r>
              <a:rPr lang="en-us" altLang="zh-HK" sz="1800" b="1" dirty="0">
                <a:solidFill>
                  <a:srgbClr val="FF0000"/>
                </a:solidFill>
                <a:latin typeface="Times New Roman" panose="02020603050405020304" pitchFamily="18" charset="0"/>
                <a:ea typeface="DFKai-SB"/>
                <a:cs typeface="Times New Roman" panose="02020603050405020304" pitchFamily="18" charset="0"/>
                <a:sym typeface="DFKai-SB"/>
              </a:rPr>
              <a:t>learn more</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20" name="文字方塊 19"/>
          <p:cNvSpPr txBox="1"/>
          <p:nvPr/>
        </p:nvSpPr>
        <p:spPr>
          <a:xfrm>
            <a:off x="327293" y="269733"/>
            <a:ext cx="1560947" cy="338554"/>
          </a:xfrm>
          <a:prstGeom prst="rect">
            <a:avLst/>
          </a:prstGeom>
          <a:solidFill>
            <a:schemeClr val="bg1"/>
          </a:solidFill>
          <a:ln w="38100">
            <a:solidFill>
              <a:srgbClr val="FF0000"/>
            </a:solidFill>
          </a:ln>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Reference</a:t>
            </a:r>
            <a:endParaRPr lang="en-US" sz="1600" b="1" dirty="0">
              <a:latin typeface="Times New Roman" panose="02020603050405020304" pitchFamily="18" charset="0"/>
              <a:cs typeface="Times New Roman" panose="02020603050405020304" pitchFamily="18" charset="0"/>
            </a:endParaRPr>
          </a:p>
        </p:txBody>
      </p:sp>
      <p:sp>
        <p:nvSpPr>
          <p:cNvPr id="21" name="Google Shape;620;p45"/>
          <p:cNvSpPr/>
          <p:nvPr/>
        </p:nvSpPr>
        <p:spPr>
          <a:xfrm>
            <a:off x="2992846" y="1038354"/>
            <a:ext cx="654497" cy="459438"/>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eko"/>
              <a:ea typeface="Teko"/>
              <a:cs typeface="Teko"/>
              <a:sym typeface="Teko"/>
            </a:endParaRPr>
          </a:p>
        </p:txBody>
      </p:sp>
      <p:pic>
        <p:nvPicPr>
          <p:cNvPr id="3" name="圖片 2"/>
          <p:cNvPicPr>
            <a:picLocks noChangeAspect="1"/>
          </p:cNvPicPr>
          <p:nvPr/>
        </p:nvPicPr>
        <p:blipFill rotWithShape="1">
          <a:blip r:embed="rId10"/>
          <a:srcRect l="2706" t="2406" r="1219" b="1710"/>
          <a:stretch/>
        </p:blipFill>
        <p:spPr>
          <a:xfrm>
            <a:off x="511443" y="3994576"/>
            <a:ext cx="4389227" cy="2046042"/>
          </a:xfrm>
          <a:prstGeom prst="rect">
            <a:avLst/>
          </a:prstGeom>
        </p:spPr>
      </p:pic>
      <p:sp>
        <p:nvSpPr>
          <p:cNvPr id="23" name="Google Shape;474;p36"/>
          <p:cNvSpPr/>
          <p:nvPr/>
        </p:nvSpPr>
        <p:spPr>
          <a:xfrm>
            <a:off x="2371325" y="33314"/>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5"/>
          <p:cNvSpPr/>
          <p:nvPr/>
        </p:nvSpPr>
        <p:spPr>
          <a:xfrm>
            <a:off x="250598" y="2083538"/>
            <a:ext cx="5859065" cy="2160381"/>
          </a:xfrm>
          <a:prstGeom prst="round2DiagRect">
            <a:avLst>
              <a:gd name="adj1" fmla="val 16667"/>
              <a:gd name="adj2" fmla="val 0"/>
            </a:avLst>
          </a:prstGeom>
          <a:solidFill>
            <a:srgbClr val="FFC000">
              <a:alpha val="17647"/>
            </a:srgbClr>
          </a:solid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400"/>
              <a:buFont typeface="Arial"/>
              <a:buNone/>
            </a:pPr>
            <a:r>
              <a:rPr lang="en-US" sz="1800" b="1"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a:t>
            </a:r>
            <a:r>
              <a:rPr lang="en-us" sz="1800" b="1"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comply </a:t>
            </a:r>
            <a:r>
              <a:rPr lang="en-us" sz="18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a:t>
            </a:r>
            <a:r>
              <a:rPr lang="en-us" sz="18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tests and quarantines and obey quarantine management.</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To co-operate with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professionals and follow stay-at-home and quarantine rules.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To</a:t>
            </a:r>
            <a:r>
              <a:rPr lang="en-us" sz="1800" b="0"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s</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eek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prompt medical treatment and report your condition in time; achieve early identification, early quarantine and early treatment.</a:t>
            </a:r>
            <a:endParaRPr sz="1800" b="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19" name="Google Shape;619;p45"/>
          <p:cNvSpPr txBox="1"/>
          <p:nvPr/>
        </p:nvSpPr>
        <p:spPr>
          <a:xfrm>
            <a:off x="948906" y="1332046"/>
            <a:ext cx="12059727" cy="56859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0000"/>
              </a:buClr>
              <a:buSzPts val="2800"/>
              <a:buFont typeface="DFKai-SB"/>
              <a:buNone/>
            </a:pPr>
            <a:r>
              <a:rPr lang="en-us" sz="2000" b="1" i="0" u="none" baseline="0" dirty="0">
                <a:solidFill>
                  <a:schemeClr val="tx1">
                    <a:lumMod val="85000"/>
                    <a:lumOff val="15000"/>
                  </a:schemeClr>
                </a:solidFill>
                <a:latin typeface="Times New Roman"/>
                <a:ea typeface="Times New Roman"/>
                <a:cs typeface="Times New Roman"/>
                <a:sym typeface="Times New Roman"/>
              </a:rPr>
              <a:t>How to </a:t>
            </a:r>
            <a:r>
              <a:rPr lang="en-us" sz="2000" b="1" i="0" u="none" baseline="0" dirty="0" smtClean="0">
                <a:solidFill>
                  <a:schemeClr val="tx1">
                    <a:lumMod val="85000"/>
                    <a:lumOff val="15000"/>
                  </a:schemeClr>
                </a:solidFill>
                <a:latin typeface="Times New Roman"/>
                <a:ea typeface="Times New Roman"/>
                <a:cs typeface="Times New Roman"/>
                <a:sym typeface="Times New Roman"/>
              </a:rPr>
              <a:t>co-operate </a:t>
            </a:r>
            <a:r>
              <a:rPr lang="en-us" sz="2000" b="1" i="0" u="none" baseline="0" dirty="0">
                <a:solidFill>
                  <a:schemeClr val="tx1">
                    <a:lumMod val="85000"/>
                    <a:lumOff val="15000"/>
                  </a:schemeClr>
                </a:solidFill>
                <a:latin typeface="Times New Roman"/>
                <a:ea typeface="Times New Roman"/>
                <a:cs typeface="Times New Roman"/>
                <a:sym typeface="Times New Roman"/>
              </a:rPr>
              <a:t>with government policies and </a:t>
            </a:r>
            <a:r>
              <a:rPr lang="en-us" sz="2000" b="1" i="0" u="none" baseline="0" dirty="0" smtClean="0">
                <a:solidFill>
                  <a:schemeClr val="tx1">
                    <a:lumMod val="85000"/>
                    <a:lumOff val="15000"/>
                  </a:schemeClr>
                </a:solidFill>
                <a:latin typeface="Times New Roman"/>
                <a:ea typeface="Times New Roman"/>
                <a:cs typeface="Times New Roman"/>
                <a:sym typeface="Times New Roman"/>
              </a:rPr>
              <a:t>management (e.g. in responding </a:t>
            </a:r>
            <a:r>
              <a:rPr lang="en-us" sz="2000" b="1" i="0" u="none" baseline="0" dirty="0">
                <a:solidFill>
                  <a:schemeClr val="tx1">
                    <a:lumMod val="85000"/>
                    <a:lumOff val="15000"/>
                  </a:schemeClr>
                </a:solidFill>
                <a:latin typeface="Times New Roman"/>
                <a:ea typeface="Times New Roman"/>
                <a:cs typeface="Times New Roman"/>
                <a:sym typeface="Times New Roman"/>
              </a:rPr>
              <a:t>to </a:t>
            </a:r>
            <a:r>
              <a:rPr lang="en-us" sz="2000" b="1" i="0" u="none" baseline="0" dirty="0" smtClean="0">
                <a:solidFill>
                  <a:schemeClr val="tx1">
                    <a:lumMod val="85000"/>
                    <a:lumOff val="15000"/>
                  </a:schemeClr>
                </a:solidFill>
                <a:latin typeface="Times New Roman"/>
                <a:ea typeface="Times New Roman"/>
                <a:cs typeface="Times New Roman"/>
                <a:sym typeface="Times New Roman"/>
              </a:rPr>
              <a:t>COVID-19)</a:t>
            </a:r>
            <a:endParaRPr sz="2000" b="1" dirty="0">
              <a:solidFill>
                <a:schemeClr val="tx1">
                  <a:lumMod val="85000"/>
                  <a:lumOff val="15000"/>
                </a:schemeClr>
              </a:solidFill>
              <a:latin typeface="Times New Roman"/>
              <a:ea typeface="Times New Roman"/>
              <a:cs typeface="Times New Roman"/>
              <a:sym typeface="Times New Roman"/>
            </a:endParaRPr>
          </a:p>
        </p:txBody>
      </p:sp>
      <p:sp>
        <p:nvSpPr>
          <p:cNvPr id="620" name="Google Shape;620;p45"/>
          <p:cNvSpPr/>
          <p:nvPr/>
        </p:nvSpPr>
        <p:spPr>
          <a:xfrm>
            <a:off x="2959850" y="994606"/>
            <a:ext cx="654497" cy="459438"/>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eko"/>
              <a:ea typeface="Teko"/>
              <a:cs typeface="Teko"/>
              <a:sym typeface="Teko"/>
            </a:endParaRPr>
          </a:p>
        </p:txBody>
      </p:sp>
      <p:sp>
        <p:nvSpPr>
          <p:cNvPr id="621" name="Google Shape;621;p45"/>
          <p:cNvSpPr txBox="1"/>
          <p:nvPr/>
        </p:nvSpPr>
        <p:spPr>
          <a:xfrm>
            <a:off x="6367633" y="5596634"/>
            <a:ext cx="555061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The Information Services Department - “Together, We Fight the Virus: Home quarantine health advice” (11.2.2022)</a:t>
            </a:r>
            <a:endParaRPr dirty="0">
              <a:solidFill>
                <a:schemeClr val="tx1">
                  <a:lumMod val="85000"/>
                  <a:lumOff val="15000"/>
                </a:schemeClr>
              </a:solidFill>
            </a:endParaRPr>
          </a:p>
          <a:p>
            <a:pPr lvl="0"/>
            <a:r>
              <a:rPr lang="en-us" sz="1200" b="0" i="0" u="none" baseline="0" dirty="0" smtClean="0">
                <a:solidFill>
                  <a:schemeClr val="tx1">
                    <a:lumMod val="85000"/>
                    <a:lumOff val="15000"/>
                  </a:schemeClr>
                </a:solidFill>
                <a:latin typeface="Times New Roman"/>
                <a:ea typeface="Times New Roman"/>
                <a:cs typeface="Times New Roman"/>
                <a:sym typeface="Times New Roman"/>
              </a:rPr>
              <a:t>(</a:t>
            </a: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://www.youtube.com/watch?v=BOmX2dc7hI4</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623" name="Google Shape;623;p45"/>
          <p:cNvSpPr/>
          <p:nvPr/>
        </p:nvSpPr>
        <p:spPr>
          <a:xfrm>
            <a:off x="6367633" y="5119580"/>
            <a:ext cx="5550614"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625" name="Google Shape;625;p45"/>
          <p:cNvSpPr txBox="1"/>
          <p:nvPr/>
        </p:nvSpPr>
        <p:spPr>
          <a:xfrm>
            <a:off x="3689515" y="940028"/>
            <a:ext cx="6205998" cy="5685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Co-operation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pic>
        <p:nvPicPr>
          <p:cNvPr id="626" name="Google Shape;626;p45"/>
          <p:cNvPicPr preferRelativeResize="0"/>
          <p:nvPr/>
        </p:nvPicPr>
        <p:blipFill rotWithShape="1">
          <a:blip r:embed="rId3">
            <a:alphaModFix/>
          </a:blip>
          <a:srcRect/>
          <a:stretch/>
        </p:blipFill>
        <p:spPr>
          <a:xfrm>
            <a:off x="250598" y="4340102"/>
            <a:ext cx="2345127" cy="2297620"/>
          </a:xfrm>
          <a:prstGeom prst="rect">
            <a:avLst/>
          </a:prstGeom>
          <a:noFill/>
          <a:ln>
            <a:noFill/>
          </a:ln>
        </p:spPr>
      </p:pic>
      <p:pic>
        <p:nvPicPr>
          <p:cNvPr id="627" name="Google Shape;627;p45"/>
          <p:cNvPicPr preferRelativeResize="0"/>
          <p:nvPr/>
        </p:nvPicPr>
        <p:blipFill rotWithShape="1">
          <a:blip r:embed="rId4">
            <a:alphaModFix/>
          </a:blip>
          <a:srcRect/>
          <a:stretch/>
        </p:blipFill>
        <p:spPr>
          <a:xfrm>
            <a:off x="2777578" y="4340102"/>
            <a:ext cx="3430700" cy="2297620"/>
          </a:xfrm>
          <a:prstGeom prst="rect">
            <a:avLst/>
          </a:prstGeom>
          <a:noFill/>
          <a:ln>
            <a:noFill/>
          </a:ln>
        </p:spPr>
      </p:pic>
      <p:sp>
        <p:nvSpPr>
          <p:cNvPr id="628" name="Google Shape;628;p45"/>
          <p:cNvSpPr/>
          <p:nvPr/>
        </p:nvSpPr>
        <p:spPr>
          <a:xfrm>
            <a:off x="6509446" y="6328607"/>
            <a:ext cx="5029411"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0" i="0" u="none" baseline="0" dirty="0">
                <a:solidFill>
                  <a:srgbClr val="FF0000"/>
                </a:solidFill>
                <a:latin typeface="Times New Roman"/>
                <a:ea typeface="Times New Roman"/>
                <a:cs typeface="Times New Roman"/>
                <a:sym typeface="Times New Roman"/>
              </a:rPr>
              <a:t>Teachers are requested to pay attention to the latest update on epidemic prevention policies when teaching relevant topics.</a:t>
            </a:r>
            <a:endParaRPr dirty="0">
              <a:solidFill>
                <a:srgbClr val="FF0000"/>
              </a:solidFill>
              <a:latin typeface="Times New Roman"/>
              <a:ea typeface="Times New Roman"/>
              <a:cs typeface="Times New Roman"/>
              <a:sym typeface="Times New Roman"/>
            </a:endParaRPr>
          </a:p>
        </p:txBody>
      </p:sp>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7633" y="2102596"/>
            <a:ext cx="5550614" cy="2909262"/>
          </a:xfrm>
          <a:prstGeom prst="rect">
            <a:avLst/>
          </a:prstGeom>
        </p:spPr>
      </p:pic>
      <p:sp>
        <p:nvSpPr>
          <p:cNvPr id="13" name="Google Shape;474;p36"/>
          <p:cNvSpPr/>
          <p:nvPr/>
        </p:nvSpPr>
        <p:spPr>
          <a:xfrm>
            <a:off x="2371325" y="33314"/>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6"/>
          <p:cNvSpPr/>
          <p:nvPr/>
        </p:nvSpPr>
        <p:spPr>
          <a:xfrm>
            <a:off x="283431" y="1998784"/>
            <a:ext cx="11409055" cy="982169"/>
          </a:xfrm>
          <a:prstGeom prst="round2DiagRect">
            <a:avLst>
              <a:gd name="adj1" fmla="val 16667"/>
              <a:gd name="adj2" fmla="val 0"/>
            </a:avLst>
          </a:prstGeom>
          <a:solidFill>
            <a:schemeClr val="accent2">
              <a:alpha val="17647"/>
            </a:schemeClr>
          </a:solid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400"/>
              <a:buFont typeface="Arial"/>
              <a:buNone/>
            </a:pP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a:t>
            </a:r>
            <a:r>
              <a:rPr lang="en-us" sz="2000" b="0"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comply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anti-epidemic measures and effectively take personal protective measures.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To adhere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wearing protective equipment, and scan the QR code of venues</a:t>
            </a:r>
            <a:r>
              <a:rPr lang="en-us" sz="2000" b="0" i="0" u="none" baseline="0" dirty="0">
                <a:solidFill>
                  <a:schemeClr val="tx1">
                    <a:lumMod val="85000"/>
                    <a:lumOff val="15000"/>
                  </a:schemeClr>
                </a:solidFill>
                <a:latin typeface="Times New Roman" panose="02020603050405020304" pitchFamily="18" charset="0"/>
                <a:ea typeface="Rubik"/>
                <a:cs typeface="Times New Roman" panose="02020603050405020304" pitchFamily="18" charset="0"/>
                <a:sym typeface="Rubik"/>
              </a:rPr>
              <a:t> using the “LeaveHomeSafe” mobile app.</a:t>
            </a:r>
            <a:endParaRPr sz="2000" b="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34" name="Google Shape;634;p46"/>
          <p:cNvSpPr txBox="1"/>
          <p:nvPr/>
        </p:nvSpPr>
        <p:spPr>
          <a:xfrm>
            <a:off x="1087098" y="1308105"/>
            <a:ext cx="12853759" cy="568593"/>
          </a:xfrm>
          <a:prstGeom prst="rect">
            <a:avLst/>
          </a:prstGeom>
          <a:noFill/>
          <a:ln>
            <a:noFill/>
          </a:ln>
        </p:spPr>
        <p:txBody>
          <a:bodyPr spcFirstLastPara="1" wrap="square" lIns="91425" tIns="45700" rIns="91425" bIns="45700" anchor="ctr" anchorCtr="0">
            <a:noAutofit/>
          </a:bodyPr>
          <a:lstStyle/>
          <a:p>
            <a:pPr lvl="0">
              <a:lnSpc>
                <a:spcPct val="90000"/>
              </a:lnSpc>
              <a:buClr>
                <a:schemeClr val="dk1"/>
              </a:buClr>
              <a:buSzPts val="2800"/>
            </a:pP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How to </a:t>
            </a: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co-operate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government policies and management </a:t>
            </a:r>
            <a:r>
              <a:rPr lang="en-us" sz="2000" b="1" dirty="0" smtClean="0">
                <a:solidFill>
                  <a:schemeClr val="tx1">
                    <a:lumMod val="85000"/>
                    <a:lumOff val="15000"/>
                  </a:schemeClr>
                </a:solidFill>
                <a:latin typeface="Times New Roman"/>
                <a:ea typeface="Times New Roman"/>
                <a:cs typeface="Times New Roman"/>
                <a:sym typeface="Times New Roman"/>
              </a:rPr>
              <a:t>(e.g</a:t>
            </a:r>
            <a:r>
              <a:rPr lang="en-us" sz="2000" b="1" dirty="0">
                <a:solidFill>
                  <a:schemeClr val="tx1">
                    <a:lumMod val="85000"/>
                    <a:lumOff val="15000"/>
                  </a:schemeClr>
                </a:solidFill>
                <a:latin typeface="Times New Roman"/>
                <a:ea typeface="Times New Roman"/>
                <a:cs typeface="Times New Roman"/>
                <a:sym typeface="Times New Roman"/>
              </a:rPr>
              <a:t>. in responding to </a:t>
            </a:r>
            <a:r>
              <a:rPr lang="en-us" sz="2000" b="1" dirty="0" smtClean="0">
                <a:solidFill>
                  <a:schemeClr val="tx1">
                    <a:lumMod val="85000"/>
                    <a:lumOff val="15000"/>
                  </a:schemeClr>
                </a:solidFill>
                <a:latin typeface="Times New Roman"/>
                <a:ea typeface="Times New Roman"/>
                <a:cs typeface="Times New Roman"/>
                <a:sym typeface="Times New Roman"/>
              </a:rPr>
              <a:t>COVID-19</a:t>
            </a: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35" name="Google Shape;635;p46"/>
          <p:cNvSpPr/>
          <p:nvPr/>
        </p:nvSpPr>
        <p:spPr>
          <a:xfrm>
            <a:off x="2628585" y="963425"/>
            <a:ext cx="643332" cy="4624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Teko"/>
              <a:cs typeface="Times New Roman" panose="02020603050405020304" pitchFamily="18" charset="0"/>
              <a:sym typeface="Teko"/>
            </a:endParaRPr>
          </a:p>
        </p:txBody>
      </p:sp>
      <p:sp>
        <p:nvSpPr>
          <p:cNvPr id="636" name="Google Shape;636;p46"/>
          <p:cNvSpPr txBox="1"/>
          <p:nvPr/>
        </p:nvSpPr>
        <p:spPr>
          <a:xfrm>
            <a:off x="283431" y="5442372"/>
            <a:ext cx="3363668"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Source: The Centre for Health Protection of the Department of Health</a:t>
            </a:r>
            <a:endParaRPr sz="1200" b="0" i="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spcBef>
                <a:spcPts val="0"/>
              </a:spcBef>
              <a:spcAft>
                <a:spcPts val="0"/>
              </a:spcAft>
              <a:buNone/>
            </a:pP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 “LeaveHomeSafe” mobile app (https://www.youtube.com/watch?v=UAJW7-Ett_c&amp;t=3s)</a:t>
            </a:r>
            <a:endParaRPr sz="12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pic>
        <p:nvPicPr>
          <p:cNvPr id="637" name="Google Shape;637;p46">
            <a:hlinkClick r:id="rId3"/>
          </p:cNvPr>
          <p:cNvPicPr preferRelativeResize="0"/>
          <p:nvPr/>
        </p:nvPicPr>
        <p:blipFill rotWithShape="1">
          <a:blip r:embed="rId4">
            <a:alphaModFix/>
          </a:blip>
          <a:srcRect/>
          <a:stretch/>
        </p:blipFill>
        <p:spPr>
          <a:xfrm>
            <a:off x="369691" y="3267699"/>
            <a:ext cx="3191149" cy="1744231"/>
          </a:xfrm>
          <a:prstGeom prst="rect">
            <a:avLst/>
          </a:prstGeom>
          <a:noFill/>
          <a:ln>
            <a:noFill/>
          </a:ln>
        </p:spPr>
      </p:pic>
      <p:sp>
        <p:nvSpPr>
          <p:cNvPr id="638" name="Google Shape;638;p46"/>
          <p:cNvSpPr txBox="1"/>
          <p:nvPr/>
        </p:nvSpPr>
        <p:spPr>
          <a:xfrm>
            <a:off x="3892098" y="5466943"/>
            <a:ext cx="339793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Source: The Centre for Health Protection of the Department of Health - “Epidemic Prevention Clinic - Surgical Mask” (https://www.youtube.com/watch?v=yobJIvRUzs4)</a:t>
            </a:r>
            <a:endParaRPr sz="1200" b="0" i="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pic>
        <p:nvPicPr>
          <p:cNvPr id="639" name="Google Shape;639;p46">
            <a:hlinkClick r:id="rId5"/>
          </p:cNvPr>
          <p:cNvPicPr preferRelativeResize="0"/>
          <p:nvPr/>
        </p:nvPicPr>
        <p:blipFill rotWithShape="1">
          <a:blip r:embed="rId6">
            <a:alphaModFix/>
          </a:blip>
          <a:srcRect/>
          <a:stretch/>
        </p:blipFill>
        <p:spPr>
          <a:xfrm>
            <a:off x="3892098" y="3267699"/>
            <a:ext cx="3323864" cy="1744231"/>
          </a:xfrm>
          <a:prstGeom prst="rect">
            <a:avLst/>
          </a:prstGeom>
          <a:noFill/>
          <a:ln>
            <a:noFill/>
          </a:ln>
        </p:spPr>
      </p:pic>
      <p:sp>
        <p:nvSpPr>
          <p:cNvPr id="640" name="Google Shape;640;p46"/>
          <p:cNvSpPr/>
          <p:nvPr/>
        </p:nvSpPr>
        <p:spPr>
          <a:xfrm>
            <a:off x="369692" y="5011930"/>
            <a:ext cx="3191149"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641" name="Google Shape;641;p46"/>
          <p:cNvSpPr/>
          <p:nvPr/>
        </p:nvSpPr>
        <p:spPr>
          <a:xfrm>
            <a:off x="3892098" y="5009311"/>
            <a:ext cx="3323864"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pic>
        <p:nvPicPr>
          <p:cNvPr id="642" name="Google Shape;642;p46">
            <a:hlinkClick r:id="rId7"/>
          </p:cNvPr>
          <p:cNvPicPr preferRelativeResize="0"/>
          <p:nvPr/>
        </p:nvPicPr>
        <p:blipFill rotWithShape="1">
          <a:blip r:embed="rId8">
            <a:alphaModFix/>
          </a:blip>
          <a:srcRect/>
          <a:stretch/>
        </p:blipFill>
        <p:spPr>
          <a:xfrm>
            <a:off x="7850065" y="3263379"/>
            <a:ext cx="3323865" cy="1744231"/>
          </a:xfrm>
          <a:prstGeom prst="rect">
            <a:avLst/>
          </a:prstGeom>
          <a:noFill/>
          <a:ln>
            <a:noFill/>
          </a:ln>
        </p:spPr>
      </p:pic>
      <p:sp>
        <p:nvSpPr>
          <p:cNvPr id="643" name="Google Shape;643;p46"/>
          <p:cNvSpPr/>
          <p:nvPr/>
        </p:nvSpPr>
        <p:spPr>
          <a:xfrm>
            <a:off x="7850066" y="5009311"/>
            <a:ext cx="3323865"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644" name="Google Shape;644;p46"/>
          <p:cNvSpPr txBox="1"/>
          <p:nvPr/>
        </p:nvSpPr>
        <p:spPr>
          <a:xfrm>
            <a:off x="7749739" y="5490081"/>
            <a:ext cx="352451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Source: The Centre for Health Protection of the Department of Health - “Together, We Fight the Virus - Reduce social contact” (https://www.youtube.com/watch?v=HZlLItWqLPQ)</a:t>
            </a:r>
            <a:endParaRPr sz="12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46" name="Google Shape;646;p46"/>
          <p:cNvSpPr txBox="1"/>
          <p:nvPr/>
        </p:nvSpPr>
        <p:spPr>
          <a:xfrm>
            <a:off x="3194782" y="939439"/>
            <a:ext cx="6377600" cy="5685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Co-operation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47" name="Google Shape;647;p46"/>
          <p:cNvSpPr/>
          <p:nvPr/>
        </p:nvSpPr>
        <p:spPr>
          <a:xfrm>
            <a:off x="1563305" y="6457994"/>
            <a:ext cx="899366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0" i="0" u="none" baseline="0" dirty="0">
                <a:solidFill>
                  <a:srgbClr val="FF0000"/>
                </a:solidFill>
                <a:latin typeface="Times New Roman" panose="02020603050405020304" pitchFamily="18" charset="0"/>
                <a:ea typeface="Times New Roman"/>
                <a:cs typeface="Times New Roman" panose="02020603050405020304" pitchFamily="18" charset="0"/>
                <a:sym typeface="Times New Roman"/>
              </a:rPr>
              <a:t>Teachers are requested to pay attention to the latest update on epidemic prevention policies when teaching relevant topics.</a:t>
            </a:r>
            <a:endParaRPr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7" name="Google Shape;474;p36"/>
          <p:cNvSpPr/>
          <p:nvPr/>
        </p:nvSpPr>
        <p:spPr>
          <a:xfrm>
            <a:off x="2371325" y="33314"/>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grpSp>
        <p:nvGrpSpPr>
          <p:cNvPr id="653" name="Google Shape;653;p47"/>
          <p:cNvGrpSpPr/>
          <p:nvPr/>
        </p:nvGrpSpPr>
        <p:grpSpPr>
          <a:xfrm>
            <a:off x="210684" y="1892153"/>
            <a:ext cx="6014887" cy="3120992"/>
            <a:chOff x="6462164" y="823710"/>
            <a:chExt cx="5646725" cy="3985212"/>
          </a:xfrm>
        </p:grpSpPr>
        <p:grpSp>
          <p:nvGrpSpPr>
            <p:cNvPr id="654" name="Google Shape;654;p47"/>
            <p:cNvGrpSpPr/>
            <p:nvPr/>
          </p:nvGrpSpPr>
          <p:grpSpPr>
            <a:xfrm>
              <a:off x="6462164" y="871097"/>
              <a:ext cx="5605776" cy="3937825"/>
              <a:chOff x="-377584" y="1274687"/>
              <a:chExt cx="5490207" cy="3339241"/>
            </a:xfrm>
          </p:grpSpPr>
          <p:sp>
            <p:nvSpPr>
              <p:cNvPr id="655" name="Google Shape;655;p47"/>
              <p:cNvSpPr/>
              <p:nvPr/>
            </p:nvSpPr>
            <p:spPr>
              <a:xfrm>
                <a:off x="-377584" y="1274687"/>
                <a:ext cx="5490207" cy="3339241"/>
              </a:xfrm>
              <a:prstGeom prst="rect">
                <a:avLst/>
              </a:prstGeom>
              <a:solidFill>
                <a:schemeClr val="lt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1800" b="0" dirty="0">
                  <a:solidFill>
                    <a:srgbClr val="000000"/>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656" name="Google Shape;656;p47"/>
              <p:cNvSpPr/>
              <p:nvPr/>
            </p:nvSpPr>
            <p:spPr>
              <a:xfrm>
                <a:off x="-356841" y="1274688"/>
                <a:ext cx="5469464" cy="380749"/>
              </a:xfrm>
              <a:prstGeom prst="roundRect">
                <a:avLst>
                  <a:gd name="adj" fmla="val 0"/>
                </a:avLst>
              </a:prstGeom>
              <a:solidFill>
                <a:srgbClr val="FFEBB6"/>
              </a:solidFill>
              <a:ln>
                <a:noFill/>
              </a:ln>
            </p:spPr>
            <p:txBody>
              <a:bodyPr spcFirstLastPara="1" wrap="square" lIns="137150"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800" b="1" i="0" u="none" strike="noStrike" cap="none"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grpSp>
        <p:sp>
          <p:nvSpPr>
            <p:cNvPr id="657" name="Google Shape;657;p47"/>
            <p:cNvSpPr txBox="1"/>
            <p:nvPr/>
          </p:nvSpPr>
          <p:spPr>
            <a:xfrm>
              <a:off x="6503113" y="823710"/>
              <a:ext cx="5605776" cy="393782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To take effective personal </a:t>
              </a:r>
              <a:r>
                <a:rPr lang="en-us" sz="1800" b="1" i="0" u="none" baseline="0" dirty="0">
                  <a:solidFill>
                    <a:schemeClr val="dk1"/>
                  </a:solidFill>
                  <a:latin typeface="Times New Roman" panose="02020603050405020304" pitchFamily="18" charset="0"/>
                  <a:ea typeface="DFKai-SB"/>
                  <a:cs typeface="Times New Roman" panose="02020603050405020304" pitchFamily="18" charset="0"/>
                  <a:sym typeface="DFKai-SB"/>
                </a:rPr>
                <a:t>protective measures</a:t>
              </a:r>
              <a:endParaRPr sz="1800" b="1" dirty="0">
                <a:solidFill>
                  <a:schemeClr val="dk1"/>
                </a:solidFill>
                <a:latin typeface="Times New Roman" panose="02020603050405020304" pitchFamily="18" charset="0"/>
                <a:ea typeface="DFKai-SB"/>
                <a:cs typeface="Times New Roman" panose="02020603050405020304" pitchFamily="18" charset="0"/>
                <a:sym typeface="DFKai-SB"/>
              </a:endParaRPr>
            </a:p>
            <a:p>
              <a:pPr marL="342900" marR="0" lvl="0" indent="-342900" algn="just" rtl="0">
                <a:lnSpc>
                  <a:spcPct val="120000"/>
                </a:lnSpc>
                <a:spcBef>
                  <a:spcPts val="0"/>
                </a:spcBef>
                <a:spcAft>
                  <a:spcPts val="0"/>
                </a:spcAft>
                <a:buClr>
                  <a:schemeClr val="dk1"/>
                </a:buClr>
                <a:buSzPts val="2400"/>
                <a:buFont typeface="Arial"/>
                <a:buChar char="•"/>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avoid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areas where the disease is endemic.</a:t>
              </a:r>
              <a:endParaRPr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marR="0" lvl="0" indent="-342900" algn="just" rtl="0">
                <a:lnSpc>
                  <a:spcPct val="120000"/>
                </a:lnSpc>
                <a:spcBef>
                  <a:spcPts val="0"/>
                </a:spcBef>
                <a:spcAft>
                  <a:spcPts val="0"/>
                </a:spcAft>
                <a:buClr>
                  <a:schemeClr val="dk1"/>
                </a:buClr>
                <a:buSzPts val="2400"/>
                <a:buFont typeface="Arial"/>
                <a:buChar char="•"/>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reduce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activities in public places with dense crowds and poor </a:t>
              </a:r>
              <a:r>
                <a:rPr lang="en-us" sz="1800" b="0"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ventilation</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such as shopping malls,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transport stations</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airports, docks, fitness rooms, etc.</a:t>
              </a:r>
              <a:endParaRPr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marR="0" lvl="0" indent="-342900" algn="just" rtl="0">
                <a:lnSpc>
                  <a:spcPct val="120000"/>
                </a:lnSpc>
                <a:spcBef>
                  <a:spcPts val="0"/>
                </a:spcBef>
                <a:spcAft>
                  <a:spcPts val="0"/>
                </a:spcAft>
                <a:buClr>
                  <a:schemeClr val="dk1"/>
                </a:buClr>
                <a:buSzPts val="2400"/>
                <a:buFont typeface="Arial"/>
                <a:buChar char="•"/>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cover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your mouth and nose when sneezing or coughing.</a:t>
              </a:r>
              <a:endParaRPr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marR="0" lvl="0" indent="-342900" algn="just" rtl="0">
                <a:lnSpc>
                  <a:spcPct val="120000"/>
                </a:lnSpc>
                <a:spcBef>
                  <a:spcPts val="0"/>
                </a:spcBef>
                <a:spcAft>
                  <a:spcPts val="0"/>
                </a:spcAft>
                <a:buClr>
                  <a:schemeClr val="dk1"/>
                </a:buClr>
                <a:buSzPts val="2400"/>
                <a:buFont typeface="Arial"/>
                <a:buChar char="•"/>
              </a:pP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Do not spit; mouth and nose secretions should be wrapped properly and disposed of in covered bins.</a:t>
              </a:r>
              <a:endParaRPr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342900" marR="0" lvl="0" indent="-342900" algn="just" rtl="0">
                <a:lnSpc>
                  <a:spcPct val="120000"/>
                </a:lnSpc>
                <a:spcBef>
                  <a:spcPts val="0"/>
                </a:spcBef>
                <a:spcAft>
                  <a:spcPts val="0"/>
                </a:spcAft>
                <a:buClr>
                  <a:schemeClr val="dk1"/>
                </a:buClr>
                <a:buSzPts val="2400"/>
                <a:buFont typeface="Arial"/>
                <a:buChar char="•"/>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pay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attention to nutrition and do regular exercise.</a:t>
              </a:r>
              <a:endParaRPr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grpSp>
      <p:grpSp>
        <p:nvGrpSpPr>
          <p:cNvPr id="658" name="Google Shape;658;p47"/>
          <p:cNvGrpSpPr/>
          <p:nvPr/>
        </p:nvGrpSpPr>
        <p:grpSpPr>
          <a:xfrm>
            <a:off x="6087251" y="1929264"/>
            <a:ext cx="5960185" cy="4081077"/>
            <a:chOff x="8512914" y="-66292"/>
            <a:chExt cx="5595371" cy="5007986"/>
          </a:xfrm>
        </p:grpSpPr>
        <p:grpSp>
          <p:nvGrpSpPr>
            <p:cNvPr id="659" name="Google Shape;659;p47"/>
            <p:cNvGrpSpPr/>
            <p:nvPr/>
          </p:nvGrpSpPr>
          <p:grpSpPr>
            <a:xfrm>
              <a:off x="8775743" y="-66292"/>
              <a:ext cx="5332542" cy="4971338"/>
              <a:chOff x="1888299" y="479790"/>
              <a:chExt cx="5222606" cy="4215651"/>
            </a:xfrm>
          </p:grpSpPr>
          <p:sp>
            <p:nvSpPr>
              <p:cNvPr id="660" name="Google Shape;660;p47"/>
              <p:cNvSpPr/>
              <p:nvPr/>
            </p:nvSpPr>
            <p:spPr>
              <a:xfrm>
                <a:off x="1888299" y="838810"/>
                <a:ext cx="5222605" cy="3856631"/>
              </a:xfrm>
              <a:prstGeom prst="rect">
                <a:avLst/>
              </a:prstGeom>
              <a:solidFill>
                <a:schemeClr val="lt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1800" b="0" dirty="0">
                  <a:solidFill>
                    <a:srgbClr val="000000"/>
                  </a:solidFill>
                  <a:latin typeface="Times New Roman" panose="02020603050405020304" pitchFamily="18" charset="0"/>
                  <a:ea typeface="Microsoft JhengHei"/>
                  <a:cs typeface="Times New Roman" panose="02020603050405020304" pitchFamily="18" charset="0"/>
                  <a:sym typeface="Microsoft JhengHei"/>
                </a:endParaRPr>
              </a:p>
            </p:txBody>
          </p:sp>
          <p:sp>
            <p:nvSpPr>
              <p:cNvPr id="661" name="Google Shape;661;p47"/>
              <p:cNvSpPr/>
              <p:nvPr/>
            </p:nvSpPr>
            <p:spPr>
              <a:xfrm>
                <a:off x="1888300" y="479790"/>
                <a:ext cx="5222605" cy="380749"/>
              </a:xfrm>
              <a:prstGeom prst="roundRect">
                <a:avLst>
                  <a:gd name="adj" fmla="val 0"/>
                </a:avLst>
              </a:prstGeom>
              <a:solidFill>
                <a:srgbClr val="FFEBB6"/>
              </a:solidFill>
              <a:ln>
                <a:noFill/>
              </a:ln>
            </p:spPr>
            <p:txBody>
              <a:bodyPr spcFirstLastPara="1" wrap="square" lIns="137150"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800" b="1" i="0" u="none" strike="noStrike" cap="none"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p:txBody>
          </p:sp>
        </p:grpSp>
        <p:sp>
          <p:nvSpPr>
            <p:cNvPr id="662" name="Google Shape;662;p47"/>
            <p:cNvSpPr txBox="1"/>
            <p:nvPr/>
          </p:nvSpPr>
          <p:spPr>
            <a:xfrm>
              <a:off x="8512914" y="-66292"/>
              <a:ext cx="5279273" cy="500798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To maintain </a:t>
              </a:r>
              <a:r>
                <a:rPr lang="en-us" sz="1800" b="1" i="0" u="none" baseline="0" dirty="0">
                  <a:solidFill>
                    <a:schemeClr val="dk1"/>
                  </a:solidFill>
                  <a:latin typeface="Times New Roman" panose="02020603050405020304" pitchFamily="18" charset="0"/>
                  <a:ea typeface="DFKai-SB"/>
                  <a:cs typeface="Times New Roman" panose="02020603050405020304" pitchFamily="18" charset="0"/>
                  <a:sym typeface="DFKai-SB"/>
                </a:rPr>
                <a:t>hygiene at home</a:t>
              </a:r>
              <a:endParaRPr sz="1800" dirty="0">
                <a:latin typeface="Times New Roman" panose="02020603050405020304" pitchFamily="18" charset="0"/>
                <a:cs typeface="Times New Roman" panose="02020603050405020304" pitchFamily="18" charset="0"/>
              </a:endParaRPr>
            </a:p>
            <a:p>
              <a:pPr marL="342900" marR="0" lvl="0" indent="-342900" algn="just" rtl="0">
                <a:lnSpc>
                  <a:spcPct val="110000"/>
                </a:lnSpc>
                <a:spcBef>
                  <a:spcPts val="0"/>
                </a:spcBef>
                <a:spcAft>
                  <a:spcPts val="0"/>
                </a:spcAft>
                <a:buClr>
                  <a:schemeClr val="dk1"/>
                </a:buClr>
                <a:buSzPts val="2400"/>
                <a:buFont typeface="Arial"/>
                <a:buChar char="•"/>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keep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your home clean and open windows frequently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for good ventilation.</a:t>
              </a:r>
              <a:endParaRPr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342900" marR="0" lvl="0" indent="-342900" algn="just" rtl="0">
                <a:lnSpc>
                  <a:spcPct val="110000"/>
                </a:lnSpc>
                <a:spcBef>
                  <a:spcPts val="0"/>
                </a:spcBef>
                <a:spcAft>
                  <a:spcPts val="0"/>
                </a:spcAft>
                <a:buClr>
                  <a:schemeClr val="dk1"/>
                </a:buClr>
                <a:buSzPts val="2400"/>
                <a:buFont typeface="Arial"/>
                <a:buChar char="•"/>
              </a:pP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Family members do not share towels, keep your furniture and tableware clean, and dry clothes and quilts frequently.</a:t>
              </a:r>
              <a:endParaRPr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marR="0" lvl="0" indent="-342900" algn="just" rtl="0">
                <a:lnSpc>
                  <a:spcPct val="110000"/>
                </a:lnSpc>
                <a:spcBef>
                  <a:spcPts val="0"/>
                </a:spcBef>
                <a:spcAft>
                  <a:spcPts val="0"/>
                </a:spcAft>
                <a:buClr>
                  <a:schemeClr val="dk1"/>
                </a:buClr>
                <a:buSzPts val="2400"/>
                <a:buFont typeface="Arial"/>
                <a:buChar char="•"/>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take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initiative to effectively monitor the health of yourself and your family members, measure body temperature when you have a fever, and seek medical treatment in time.</a:t>
              </a:r>
              <a:endParaRPr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marR="0" lvl="0" indent="-342900" algn="just" rtl="0">
                <a:lnSpc>
                  <a:spcPct val="110000"/>
                </a:lnSpc>
                <a:spcBef>
                  <a:spcPts val="0"/>
                </a:spcBef>
                <a:spcAft>
                  <a:spcPts val="0"/>
                </a:spcAft>
                <a:buClr>
                  <a:schemeClr val="dk1"/>
                </a:buClr>
                <a:buSzPts val="2400"/>
                <a:buFont typeface="Arial"/>
                <a:buChar char="•"/>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a:t>
              </a:r>
              <a:r>
                <a:rPr lang="en-us" sz="1800" b="0"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p</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repare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common supplies, such as household thermometers, disposable masks, household disinfectants, etc.</a:t>
              </a:r>
              <a:endParaRPr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sp>
        <p:nvSpPr>
          <p:cNvPr id="663" name="Google Shape;663;p47"/>
          <p:cNvSpPr txBox="1"/>
          <p:nvPr/>
        </p:nvSpPr>
        <p:spPr>
          <a:xfrm>
            <a:off x="6367216" y="6059310"/>
            <a:ext cx="484437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The Centre for Health Protection of the Department of Health - “Clean Your Hands  Prevent Infection”</a:t>
            </a:r>
            <a:endParaRPr sz="1200" b="0" i="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lvl="0"/>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https://www.youtube.com/watch?v=-5Iq2k6O3AY</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666" name="Google Shape;666;p47"/>
          <p:cNvSpPr txBox="1"/>
          <p:nvPr/>
        </p:nvSpPr>
        <p:spPr>
          <a:xfrm>
            <a:off x="3207598" y="881141"/>
            <a:ext cx="6394955" cy="5685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Co-operation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67" name="Google Shape;667;p47"/>
          <p:cNvSpPr txBox="1"/>
          <p:nvPr/>
        </p:nvSpPr>
        <p:spPr>
          <a:xfrm>
            <a:off x="1004048" y="1323560"/>
            <a:ext cx="12344400" cy="568593"/>
          </a:xfrm>
          <a:prstGeom prst="rect">
            <a:avLst/>
          </a:prstGeom>
          <a:noFill/>
          <a:ln>
            <a:noFill/>
          </a:ln>
        </p:spPr>
        <p:txBody>
          <a:bodyPr spcFirstLastPara="1" wrap="square" lIns="91425" tIns="45700" rIns="91425" bIns="45700" anchor="ctr" anchorCtr="0">
            <a:noAutofit/>
          </a:bodyPr>
          <a:lstStyle/>
          <a:p>
            <a:pPr lvl="0">
              <a:lnSpc>
                <a:spcPct val="90000"/>
              </a:lnSpc>
              <a:buClr>
                <a:schemeClr val="dk1"/>
              </a:buClr>
              <a:buSzPts val="2800"/>
            </a:pPr>
            <a:r>
              <a:rPr lang="en-us" sz="18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How to </a:t>
            </a: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co-operate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government policies and management </a:t>
            </a:r>
            <a:r>
              <a:rPr lang="en-us" sz="2000" b="1" dirty="0" smtClean="0">
                <a:solidFill>
                  <a:schemeClr val="tx1">
                    <a:lumMod val="85000"/>
                    <a:lumOff val="15000"/>
                  </a:schemeClr>
                </a:solidFill>
                <a:latin typeface="Times New Roman"/>
                <a:ea typeface="Times New Roman"/>
                <a:cs typeface="Times New Roman"/>
                <a:sym typeface="Times New Roman"/>
              </a:rPr>
              <a:t>(e.g</a:t>
            </a:r>
            <a:r>
              <a:rPr lang="en-us" sz="2000" b="1" dirty="0">
                <a:solidFill>
                  <a:schemeClr val="tx1">
                    <a:lumMod val="85000"/>
                    <a:lumOff val="15000"/>
                  </a:schemeClr>
                </a:solidFill>
                <a:latin typeface="Times New Roman"/>
                <a:ea typeface="Times New Roman"/>
                <a:cs typeface="Times New Roman"/>
                <a:sym typeface="Times New Roman"/>
              </a:rPr>
              <a:t>. in responding to </a:t>
            </a:r>
            <a:r>
              <a:rPr lang="en-us" sz="2000" b="1" dirty="0" smtClean="0">
                <a:solidFill>
                  <a:schemeClr val="tx1">
                    <a:lumMod val="85000"/>
                    <a:lumOff val="15000"/>
                  </a:schemeClr>
                </a:solidFill>
                <a:latin typeface="Times New Roman"/>
                <a:ea typeface="Times New Roman"/>
                <a:cs typeface="Times New Roman"/>
                <a:sym typeface="Times New Roman"/>
              </a:rPr>
              <a:t>COVID-19)</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68" name="Google Shape;668;p47"/>
          <p:cNvSpPr/>
          <p:nvPr/>
        </p:nvSpPr>
        <p:spPr>
          <a:xfrm>
            <a:off x="2738610" y="908552"/>
            <a:ext cx="643332" cy="4624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Teko"/>
              <a:cs typeface="Times New Roman" panose="02020603050405020304" pitchFamily="18" charset="0"/>
              <a:sym typeface="Teko"/>
            </a:endParaRPr>
          </a:p>
        </p:txBody>
      </p:sp>
      <p:sp>
        <p:nvSpPr>
          <p:cNvPr id="669" name="Google Shape;669;p47"/>
          <p:cNvSpPr/>
          <p:nvPr/>
        </p:nvSpPr>
        <p:spPr>
          <a:xfrm>
            <a:off x="148318" y="5674001"/>
            <a:ext cx="2031325" cy="66861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pic>
        <p:nvPicPr>
          <p:cNvPr id="2" name="圖片 1">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64907" y="4932713"/>
            <a:ext cx="3447736" cy="1772887"/>
          </a:xfrm>
          <a:prstGeom prst="rect">
            <a:avLst/>
          </a:prstGeom>
        </p:spPr>
      </p:pic>
      <p:sp>
        <p:nvSpPr>
          <p:cNvPr id="19" name="Google Shape;474;p36"/>
          <p:cNvSpPr/>
          <p:nvPr/>
        </p:nvSpPr>
        <p:spPr>
          <a:xfrm>
            <a:off x="2371325" y="33314"/>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48"/>
          <p:cNvPicPr preferRelativeResize="0"/>
          <p:nvPr/>
        </p:nvPicPr>
        <p:blipFill rotWithShape="1">
          <a:blip r:embed="rId3">
            <a:alphaModFix/>
          </a:blip>
          <a:srcRect/>
          <a:stretch/>
        </p:blipFill>
        <p:spPr>
          <a:xfrm>
            <a:off x="6634612" y="2749212"/>
            <a:ext cx="5020066" cy="2228598"/>
          </a:xfrm>
          <a:prstGeom prst="rect">
            <a:avLst/>
          </a:prstGeom>
          <a:noFill/>
          <a:ln>
            <a:noFill/>
          </a:ln>
        </p:spPr>
      </p:pic>
      <p:sp>
        <p:nvSpPr>
          <p:cNvPr id="676" name="Google Shape;676;p48"/>
          <p:cNvSpPr/>
          <p:nvPr/>
        </p:nvSpPr>
        <p:spPr>
          <a:xfrm>
            <a:off x="270610" y="2185947"/>
            <a:ext cx="6112774" cy="3291488"/>
          </a:xfrm>
          <a:prstGeom prst="round2DiagRect">
            <a:avLst>
              <a:gd name="adj1" fmla="val 16667"/>
              <a:gd name="adj2" fmla="val 0"/>
            </a:avLst>
          </a:prstGeom>
          <a:solidFill>
            <a:schemeClr val="accent6">
              <a:alpha val="17647"/>
            </a:schemeClr>
          </a:solid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800"/>
              <a:buFont typeface="Arial"/>
              <a:buNone/>
            </a:pP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a:t>
            </a:r>
            <a:r>
              <a:rPr lang="en-US" sz="20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comply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preventive measures and get vaccinated in a timely manner.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To </a:t>
            </a:r>
            <a:r>
              <a:rPr lang="en-US" sz="20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comply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government's epidemic prevention strategy and measures, learn about the benefits and protective effects of vaccines on a scientific basis, understand the safety and effectiveness of vaccines, respond to the vaccination schemes implemented by the Government, and get vaccinated as soon as possible.</a:t>
            </a:r>
            <a:endParaRPr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77" name="Google Shape;677;p48"/>
          <p:cNvSpPr txBox="1"/>
          <p:nvPr/>
        </p:nvSpPr>
        <p:spPr>
          <a:xfrm>
            <a:off x="1270580" y="1396330"/>
            <a:ext cx="12364738" cy="568593"/>
          </a:xfrm>
          <a:prstGeom prst="rect">
            <a:avLst/>
          </a:prstGeom>
          <a:noFill/>
          <a:ln>
            <a:noFill/>
          </a:ln>
        </p:spPr>
        <p:txBody>
          <a:bodyPr spcFirstLastPara="1" wrap="square" lIns="91425" tIns="45700" rIns="91425" bIns="45700" anchor="ctr" anchorCtr="0">
            <a:noAutofit/>
          </a:bodyPr>
          <a:lstStyle/>
          <a:p>
            <a:pPr lvl="0">
              <a:lnSpc>
                <a:spcPct val="90000"/>
              </a:lnSpc>
              <a:buClr>
                <a:srgbClr val="FF0000"/>
              </a:buClr>
              <a:buSzPts val="2800"/>
            </a:pPr>
            <a:r>
              <a:rPr lang="en-us" sz="1800" b="1" i="0" u="none" baseline="0" dirty="0" smtClean="0">
                <a:solidFill>
                  <a:srgbClr val="FF0000"/>
                </a:solidFill>
                <a:latin typeface="Times New Roman" panose="02020603050405020304" pitchFamily="18" charset="0"/>
                <a:ea typeface="DFKai-SB"/>
                <a:cs typeface="Times New Roman" panose="02020603050405020304" pitchFamily="18" charset="0"/>
                <a:sym typeface="DFKai-SB"/>
              </a:rPr>
              <a:t> </a:t>
            </a: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How to co-operate with government policies and management </a:t>
            </a:r>
            <a:r>
              <a:rPr lang="en-us" sz="2000" b="1" dirty="0" smtClean="0">
                <a:solidFill>
                  <a:schemeClr val="tx1">
                    <a:lumMod val="85000"/>
                    <a:lumOff val="15000"/>
                  </a:schemeClr>
                </a:solidFill>
                <a:latin typeface="Times New Roman"/>
                <a:ea typeface="Times New Roman"/>
                <a:cs typeface="Times New Roman"/>
                <a:sym typeface="Times New Roman"/>
              </a:rPr>
              <a:t>(e.g</a:t>
            </a:r>
            <a:r>
              <a:rPr lang="en-us" sz="2000" b="1" dirty="0">
                <a:solidFill>
                  <a:schemeClr val="tx1">
                    <a:lumMod val="85000"/>
                    <a:lumOff val="15000"/>
                  </a:schemeClr>
                </a:solidFill>
                <a:latin typeface="Times New Roman"/>
                <a:ea typeface="Times New Roman"/>
                <a:cs typeface="Times New Roman"/>
                <a:sym typeface="Times New Roman"/>
              </a:rPr>
              <a:t>. in responding to </a:t>
            </a:r>
            <a:r>
              <a:rPr lang="en-us" sz="2000" b="1" dirty="0" smtClean="0">
                <a:solidFill>
                  <a:schemeClr val="tx1">
                    <a:lumMod val="85000"/>
                    <a:lumOff val="15000"/>
                  </a:schemeClr>
                </a:solidFill>
                <a:latin typeface="Times New Roman"/>
                <a:ea typeface="Times New Roman"/>
                <a:cs typeface="Times New Roman"/>
                <a:sym typeface="Times New Roman"/>
              </a:rPr>
              <a:t>COVID-19)</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79" name="Google Shape;679;p48"/>
          <p:cNvSpPr txBox="1"/>
          <p:nvPr/>
        </p:nvSpPr>
        <p:spPr>
          <a:xfrm>
            <a:off x="6634612" y="2216518"/>
            <a:ext cx="5020066" cy="369291"/>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baseline="0" dirty="0">
                <a:solidFill>
                  <a:schemeClr val="dk1"/>
                </a:solidFill>
                <a:latin typeface="Times New Roman" panose="02020603050405020304" pitchFamily="18" charset="0"/>
                <a:ea typeface="DFKai-SB"/>
                <a:cs typeface="Times New Roman" panose="02020603050405020304" pitchFamily="18" charset="0"/>
                <a:sym typeface="DFKai-SB"/>
              </a:rPr>
              <a:t>Why should we get vaccinated? </a:t>
            </a:r>
            <a:endParaRPr sz="18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681" name="Google Shape;681;p48"/>
          <p:cNvSpPr txBox="1"/>
          <p:nvPr/>
        </p:nvSpPr>
        <p:spPr>
          <a:xfrm>
            <a:off x="3477491" y="943022"/>
            <a:ext cx="6562475" cy="5685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Co-operation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82" name="Google Shape;682;p48"/>
          <p:cNvSpPr/>
          <p:nvPr/>
        </p:nvSpPr>
        <p:spPr>
          <a:xfrm>
            <a:off x="450274" y="5671697"/>
            <a:ext cx="114715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baseline="0" dirty="0">
                <a:solidFill>
                  <a:srgbClr val="FF0000"/>
                </a:solidFill>
                <a:latin typeface="Times New Roman" panose="02020603050405020304" pitchFamily="18" charset="0"/>
                <a:ea typeface="Times New Roman"/>
                <a:cs typeface="Times New Roman" panose="02020603050405020304" pitchFamily="18" charset="0"/>
                <a:sym typeface="Times New Roman"/>
              </a:rPr>
              <a:t>Teachers are requested to pay attention to the latest update on epidemic prevention policies when teaching relevant topics.</a:t>
            </a:r>
            <a:endParaRPr sz="1800"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1" name="Google Shape;635;p46"/>
          <p:cNvSpPr/>
          <p:nvPr/>
        </p:nvSpPr>
        <p:spPr>
          <a:xfrm>
            <a:off x="3155825" y="980987"/>
            <a:ext cx="643332" cy="4624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Teko"/>
              <a:cs typeface="Times New Roman" panose="02020603050405020304" pitchFamily="18" charset="0"/>
              <a:sym typeface="Teko"/>
            </a:endParaRPr>
          </a:p>
        </p:txBody>
      </p:sp>
      <p:sp>
        <p:nvSpPr>
          <p:cNvPr id="10" name="Google Shape;474;p36"/>
          <p:cNvSpPr/>
          <p:nvPr/>
        </p:nvSpPr>
        <p:spPr>
          <a:xfrm>
            <a:off x="2703913" y="111702"/>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9"/>
          <p:cNvSpPr txBox="1"/>
          <p:nvPr/>
        </p:nvSpPr>
        <p:spPr>
          <a:xfrm>
            <a:off x="355210" y="1609295"/>
            <a:ext cx="11672047" cy="1975885"/>
          </a:xfrm>
          <a:prstGeom prst="rect">
            <a:avLst/>
          </a:prstGeom>
          <a:solidFill>
            <a:srgbClr val="E1EFD8"/>
          </a:solid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chemeClr val="dk1"/>
              </a:buClr>
              <a:buSzPts val="2400"/>
              <a:buFont typeface="Times New Roman"/>
              <a:buNone/>
            </a:pPr>
            <a:r>
              <a:rPr lang="en-us" sz="18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Vaccination reduces the chance of us contracting infectious diseases by producing antibodies in our body to fight the invasion of diseases</a:t>
            </a:r>
            <a:r>
              <a:rPr lang="en-us" sz="1800" b="0" i="0" u="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18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If the majority of people are vaccinated and become immune, the chance of infectious diseases spreading in the community can be reduced, and the health and life of individuals and the whole community can be protected. </a:t>
            </a:r>
            <a:r>
              <a:rPr lang="en-us" sz="1800" b="0" i="0" u="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Vaccines </a:t>
            </a:r>
            <a:r>
              <a:rPr lang="en-us" sz="18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are available against at least 20 diseases, including diphtheria, tetanus, pertussis, influenza and measles.</a:t>
            </a:r>
            <a:endParaRPr sz="1800" b="0" i="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spcBef>
                <a:spcPts val="0"/>
              </a:spcBef>
              <a:spcAft>
                <a:spcPts val="0"/>
              </a:spcAft>
              <a:buClr>
                <a:schemeClr val="dk1"/>
              </a:buClr>
              <a:buSzPts val="2400"/>
              <a:buFont typeface="Calibri"/>
              <a:buNone/>
            </a:pPr>
            <a:endParaRPr lang="en-US" sz="1800" b="0" i="0"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spcBef>
                <a:spcPts val="0"/>
              </a:spcBef>
              <a:spcAft>
                <a:spcPts val="0"/>
              </a:spcAft>
              <a:buClr>
                <a:schemeClr val="dk1"/>
              </a:buClr>
              <a:buSzPts val="2400"/>
              <a:buFont typeface="Calibri"/>
              <a:buNone/>
            </a:pPr>
            <a:endParaRPr sz="1800" b="0" i="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89" name="Google Shape;689;p49"/>
          <p:cNvSpPr txBox="1"/>
          <p:nvPr/>
        </p:nvSpPr>
        <p:spPr>
          <a:xfrm>
            <a:off x="5901249" y="2928130"/>
            <a:ext cx="6794743"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a:t>
            </a:r>
            <a:endParaRPr sz="11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l" rtl="0">
              <a:spcBef>
                <a:spcPts val="0"/>
              </a:spcBef>
              <a:spcAft>
                <a:spcPts val="0"/>
              </a:spcAft>
              <a:buClr>
                <a:schemeClr val="dk1"/>
              </a:buClr>
              <a:buSzPts val="1100"/>
              <a:buFont typeface="Arial"/>
              <a:buChar char="•"/>
            </a:pPr>
            <a:r>
              <a:rPr lang="en-us" sz="11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Department of Health (https://www.fhb.gov.hk/pho/files/child_care_tips_booklet.pdf)</a:t>
            </a:r>
            <a:endParaRPr dirty="0">
              <a:solidFill>
                <a:schemeClr val="tx1">
                  <a:lumMod val="85000"/>
                  <a:lumOff val="15000"/>
                </a:schemeClr>
              </a:solidFill>
              <a:latin typeface="Times New Roman" panose="02020603050405020304" pitchFamily="18" charset="0"/>
              <a:cs typeface="Times New Roman" panose="02020603050405020304" pitchFamily="18" charset="0"/>
            </a:endParaRPr>
          </a:p>
          <a:p>
            <a:pPr marL="285750" marR="0" lvl="0" indent="-285750" algn="l" rtl="0">
              <a:spcBef>
                <a:spcPts val="0"/>
              </a:spcBef>
              <a:spcAft>
                <a:spcPts val="0"/>
              </a:spcAft>
              <a:buClr>
                <a:schemeClr val="dk1"/>
              </a:buClr>
              <a:buSzPts val="1100"/>
              <a:buFont typeface="Arial"/>
              <a:buChar char="•"/>
            </a:pPr>
            <a:r>
              <a:rPr lang="en-us" sz="11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Food and Health </a:t>
            </a:r>
            <a:r>
              <a:rPr lang="en-us" sz="11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Bureau</a:t>
            </a:r>
            <a:r>
              <a:rPr lang="en-us" sz="1100" b="0" i="0" u="none"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1100" i="0" u="none"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1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https</a:t>
            </a:r>
            <a:r>
              <a:rPr lang="en-US" sz="11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r>
              <a:rPr lang="en-US" sz="11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www.healthbureau.gov.hk/blog/en/2020/post_20201220.html)</a:t>
            </a:r>
            <a:endParaRPr sz="11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91" name="Google Shape;691;p49"/>
          <p:cNvSpPr/>
          <p:nvPr/>
        </p:nvSpPr>
        <p:spPr>
          <a:xfrm>
            <a:off x="1167126" y="6247447"/>
            <a:ext cx="3983625" cy="461665"/>
          </a:xfrm>
          <a:prstGeom prst="rect">
            <a:avLst/>
          </a:prstGeom>
          <a:noFill/>
          <a:ln>
            <a:noFill/>
          </a:ln>
        </p:spPr>
        <p:txBody>
          <a:bodyPr spcFirstLastPara="1" wrap="square" lIns="91425" tIns="45700" rIns="91425" bIns="45700" anchor="t" anchorCtr="0">
            <a:noAutofit/>
          </a:bodyPr>
          <a:lstStyle/>
          <a:p>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WHO - </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altLang="zh-HK"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rPr>
              <a:t>Why should I get vaccinated</a:t>
            </a:r>
            <a:r>
              <a:rPr lang="en-US" altLang="zh-HK"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rPr>
              <a:t>?”</a:t>
            </a:r>
          </a:p>
          <a:p>
            <a:pPr lvl="0"/>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://www.youtube.com/watch?v=9nadnOxvE74</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692" name="Google Shape;692;p49"/>
          <p:cNvSpPr/>
          <p:nvPr/>
        </p:nvSpPr>
        <p:spPr>
          <a:xfrm>
            <a:off x="1167126" y="5858778"/>
            <a:ext cx="4094209"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693" name="Google Shape;693;p49"/>
          <p:cNvSpPr txBox="1"/>
          <p:nvPr/>
        </p:nvSpPr>
        <p:spPr>
          <a:xfrm>
            <a:off x="6191234" y="6241392"/>
            <a:ext cx="517345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The Centre for Health Protection of the Department of Health (Vaccination Schemes) </a:t>
            </a:r>
            <a:endParaRPr dirty="0">
              <a:solidFill>
                <a:schemeClr val="tx1">
                  <a:lumMod val="85000"/>
                  <a:lumOff val="15000"/>
                </a:schemeClr>
              </a:solidFill>
              <a:latin typeface="Times New Roman" panose="02020603050405020304" pitchFamily="18" charset="0"/>
              <a:cs typeface="Times New Roman" panose="02020603050405020304" pitchFamily="18" charset="0"/>
            </a:endParaRPr>
          </a:p>
          <a:p>
            <a:pPr lvl="0"/>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www.chp.gov.hk/en/features/17980.html)</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694" name="Google Shape;694;p49"/>
          <p:cNvSpPr/>
          <p:nvPr/>
        </p:nvSpPr>
        <p:spPr>
          <a:xfrm>
            <a:off x="6061164" y="5849765"/>
            <a:ext cx="3994141" cy="3693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learn more.</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697" name="Google Shape;697;p49"/>
          <p:cNvSpPr txBox="1"/>
          <p:nvPr/>
        </p:nvSpPr>
        <p:spPr>
          <a:xfrm>
            <a:off x="3342185" y="810573"/>
            <a:ext cx="6156458" cy="5685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Co-operation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698" name="Google Shape;698;p49"/>
          <p:cNvSpPr/>
          <p:nvPr/>
        </p:nvSpPr>
        <p:spPr>
          <a:xfrm>
            <a:off x="2989151" y="935581"/>
            <a:ext cx="471066" cy="344448"/>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Teko"/>
              <a:cs typeface="Times New Roman" panose="02020603050405020304" pitchFamily="18" charset="0"/>
              <a:sym typeface="Teko"/>
            </a:endParaRPr>
          </a:p>
        </p:txBody>
      </p:sp>
      <p:sp>
        <p:nvSpPr>
          <p:cNvPr id="699" name="Google Shape;699;p49"/>
          <p:cNvSpPr txBox="1"/>
          <p:nvPr/>
        </p:nvSpPr>
        <p:spPr>
          <a:xfrm>
            <a:off x="1579418" y="1165710"/>
            <a:ext cx="10081357" cy="568593"/>
          </a:xfrm>
          <a:prstGeom prst="rect">
            <a:avLst/>
          </a:prstGeom>
          <a:noFill/>
          <a:ln>
            <a:noFill/>
          </a:ln>
        </p:spPr>
        <p:txBody>
          <a:bodyPr spcFirstLastPara="1" wrap="square" lIns="91425" tIns="45700" rIns="91425" bIns="45700" anchor="ctr" anchorCtr="0">
            <a:noAutofit/>
          </a:bodyPr>
          <a:lstStyle/>
          <a:p>
            <a:pPr lvl="0">
              <a:lnSpc>
                <a:spcPct val="90000"/>
              </a:lnSpc>
              <a:buClr>
                <a:srgbClr val="FF0000"/>
              </a:buClr>
              <a:buSzPts val="2800"/>
            </a:pPr>
            <a:r>
              <a:rPr lang="en-us" sz="1800" b="1" i="0" u="none" baseline="0" dirty="0">
                <a:latin typeface="Times New Roman" panose="02020603050405020304" pitchFamily="18" charset="0"/>
                <a:ea typeface="DFKai-SB"/>
                <a:cs typeface="Times New Roman" panose="02020603050405020304" pitchFamily="18" charset="0"/>
                <a:sym typeface="DFKai-SB"/>
              </a:rPr>
              <a:t> </a:t>
            </a:r>
            <a:r>
              <a:rPr lang="en-us" sz="18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How to </a:t>
            </a:r>
            <a:r>
              <a:rPr lang="en-us" sz="18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co-operate </a:t>
            </a:r>
            <a:r>
              <a:rPr lang="en-us" sz="18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government policies and management </a:t>
            </a:r>
            <a:r>
              <a:rPr lang="en-us" sz="1800" b="1" dirty="0" smtClean="0">
                <a:solidFill>
                  <a:schemeClr val="tx1">
                    <a:lumMod val="85000"/>
                    <a:lumOff val="15000"/>
                  </a:schemeClr>
                </a:solidFill>
                <a:latin typeface="Times New Roman"/>
                <a:ea typeface="Times New Roman"/>
                <a:cs typeface="Times New Roman"/>
                <a:sym typeface="Times New Roman"/>
              </a:rPr>
              <a:t>(e.g</a:t>
            </a:r>
            <a:r>
              <a:rPr lang="en-us" sz="1800" b="1" dirty="0">
                <a:solidFill>
                  <a:schemeClr val="tx1">
                    <a:lumMod val="85000"/>
                    <a:lumOff val="15000"/>
                  </a:schemeClr>
                </a:solidFill>
                <a:latin typeface="Times New Roman"/>
                <a:ea typeface="Times New Roman"/>
                <a:cs typeface="Times New Roman"/>
                <a:sym typeface="Times New Roman"/>
              </a:rPr>
              <a:t>. in responding to </a:t>
            </a:r>
            <a:r>
              <a:rPr lang="en-us" sz="1800" b="1" dirty="0" smtClean="0">
                <a:solidFill>
                  <a:schemeClr val="tx1">
                    <a:lumMod val="85000"/>
                    <a:lumOff val="15000"/>
                  </a:schemeClr>
                </a:solidFill>
                <a:latin typeface="Times New Roman"/>
                <a:ea typeface="Times New Roman"/>
                <a:cs typeface="Times New Roman"/>
                <a:sym typeface="Times New Roman"/>
              </a:rPr>
              <a:t>COVID-19)</a:t>
            </a:r>
            <a:endParaRPr sz="18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700" name="Google Shape;700;p49"/>
          <p:cNvSpPr/>
          <p:nvPr/>
        </p:nvSpPr>
        <p:spPr>
          <a:xfrm>
            <a:off x="10133417" y="4064012"/>
            <a:ext cx="1985555" cy="156966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b="0" i="0" u="none" baseline="0" dirty="0">
                <a:solidFill>
                  <a:srgbClr val="FF0000"/>
                </a:solidFill>
                <a:latin typeface="Times New Roman" panose="02020603050405020304" pitchFamily="18" charset="0"/>
                <a:ea typeface="Times New Roman"/>
                <a:cs typeface="Times New Roman" panose="02020603050405020304" pitchFamily="18" charset="0"/>
                <a:sym typeface="Times New Roman"/>
              </a:rPr>
              <a:t>Teachers are requested to pay attention to the latest update on epidemic prevention policies when teaching relevant topics.</a:t>
            </a:r>
            <a:endParaRPr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pic>
        <p:nvPicPr>
          <p:cNvPr id="2" name="圖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034" y="3642894"/>
            <a:ext cx="4073301" cy="2110740"/>
          </a:xfrm>
          <a:prstGeom prst="rect">
            <a:avLst/>
          </a:prstGeom>
        </p:spPr>
      </p:pic>
      <p:pic>
        <p:nvPicPr>
          <p:cNvPr id="3" name="圖片 2">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68024" y="3642894"/>
            <a:ext cx="4180419" cy="2127105"/>
          </a:xfrm>
          <a:prstGeom prst="rect">
            <a:avLst/>
          </a:prstGeom>
        </p:spPr>
      </p:pic>
      <p:sp>
        <p:nvSpPr>
          <p:cNvPr id="15" name="Google Shape;474;p36"/>
          <p:cNvSpPr/>
          <p:nvPr/>
        </p:nvSpPr>
        <p:spPr>
          <a:xfrm>
            <a:off x="2371325" y="33314"/>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50"/>
          <p:cNvSpPr txBox="1"/>
          <p:nvPr/>
        </p:nvSpPr>
        <p:spPr>
          <a:xfrm>
            <a:off x="615267" y="2193665"/>
            <a:ext cx="10602599"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0" i="0" u="none" baseline="0" dirty="0">
                <a:solidFill>
                  <a:schemeClr val="dk1"/>
                </a:solidFill>
                <a:latin typeface="Times New Roman"/>
                <a:ea typeface="Times New Roman"/>
                <a:cs typeface="Times New Roman"/>
                <a:sym typeface="Times New Roman"/>
              </a:rPr>
              <a:t>Please visit the COVID-19 dedicated website to search for some promotional videos of the Government appealing to citizens to </a:t>
            </a:r>
            <a:r>
              <a:rPr lang="en-us" sz="2000" b="0" i="0" u="none" baseline="0" dirty="0" smtClean="0">
                <a:solidFill>
                  <a:schemeClr val="dk1"/>
                </a:solidFill>
                <a:latin typeface="Times New Roman"/>
                <a:ea typeface="Times New Roman"/>
                <a:cs typeface="Times New Roman"/>
                <a:sym typeface="Times New Roman"/>
              </a:rPr>
              <a:t>co-operate </a:t>
            </a:r>
            <a:r>
              <a:rPr lang="en-us" sz="2000" b="0" i="0" u="none" baseline="0" dirty="0">
                <a:solidFill>
                  <a:schemeClr val="dk1"/>
                </a:solidFill>
                <a:latin typeface="Times New Roman"/>
                <a:ea typeface="Times New Roman"/>
                <a:cs typeface="Times New Roman"/>
                <a:sym typeface="Times New Roman"/>
              </a:rPr>
              <a:t>with epidemic prevention measures and health advice, and share them with your classmates.</a:t>
            </a:r>
            <a:endParaRPr sz="2000" dirty="0">
              <a:solidFill>
                <a:schemeClr val="dk1"/>
              </a:solidFill>
              <a:latin typeface="Times New Roman"/>
              <a:ea typeface="Times New Roman"/>
              <a:cs typeface="Times New Roman"/>
              <a:sym typeface="Times New Roman"/>
            </a:endParaRPr>
          </a:p>
        </p:txBody>
      </p:sp>
      <p:grpSp>
        <p:nvGrpSpPr>
          <p:cNvPr id="707" name="Google Shape;707;p50"/>
          <p:cNvGrpSpPr/>
          <p:nvPr/>
        </p:nvGrpSpPr>
        <p:grpSpPr>
          <a:xfrm>
            <a:off x="4898001" y="1670445"/>
            <a:ext cx="2184553" cy="585132"/>
            <a:chOff x="1193537" y="1433819"/>
            <a:chExt cx="2184553" cy="585132"/>
          </a:xfrm>
        </p:grpSpPr>
        <p:sp>
          <p:nvSpPr>
            <p:cNvPr id="708" name="Google Shape;708;p50"/>
            <p:cNvSpPr/>
            <p:nvPr/>
          </p:nvSpPr>
          <p:spPr>
            <a:xfrm>
              <a:off x="1193537" y="1593501"/>
              <a:ext cx="363537" cy="36353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09" name="Google Shape;709;p50"/>
            <p:cNvSpPr/>
            <p:nvPr/>
          </p:nvSpPr>
          <p:spPr>
            <a:xfrm>
              <a:off x="1317362" y="1728439"/>
              <a:ext cx="303212" cy="290512"/>
            </a:xfrm>
            <a:prstGeom prst="rect">
              <a:avLst/>
            </a:prstGeom>
            <a:solidFill>
              <a:srgbClr val="C8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10" name="Google Shape;710;p50"/>
            <p:cNvSpPr txBox="1"/>
            <p:nvPr/>
          </p:nvSpPr>
          <p:spPr>
            <a:xfrm>
              <a:off x="1680899" y="1433819"/>
              <a:ext cx="169719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baseline="0" dirty="0">
                  <a:solidFill>
                    <a:schemeClr val="dk1"/>
                  </a:solidFill>
                  <a:latin typeface="Times New Roman" panose="02020603050405020304" pitchFamily="18" charset="0"/>
                  <a:ea typeface="DFKai-SB"/>
                  <a:cs typeface="Times New Roman" panose="02020603050405020304" pitchFamily="18" charset="0"/>
                  <a:sym typeface="DFKai-SB"/>
                </a:rPr>
                <a:t>Activity</a:t>
              </a:r>
              <a:endParaRPr dirty="0">
                <a:latin typeface="Times New Roman" panose="02020603050405020304" pitchFamily="18" charset="0"/>
                <a:cs typeface="Times New Roman" panose="02020603050405020304" pitchFamily="18" charset="0"/>
              </a:endParaRPr>
            </a:p>
          </p:txBody>
        </p:sp>
        <p:cxnSp>
          <p:nvCxnSpPr>
            <p:cNvPr id="711" name="Google Shape;711;p50"/>
            <p:cNvCxnSpPr/>
            <p:nvPr/>
          </p:nvCxnSpPr>
          <p:spPr>
            <a:xfrm>
              <a:off x="1620574" y="1991964"/>
              <a:ext cx="1405091" cy="0"/>
            </a:xfrm>
            <a:prstGeom prst="straightConnector1">
              <a:avLst/>
            </a:prstGeom>
            <a:noFill/>
            <a:ln w="57150" cap="flat" cmpd="sng">
              <a:solidFill>
                <a:srgbClr val="C00000"/>
              </a:solidFill>
              <a:prstDash val="solid"/>
              <a:miter lim="800000"/>
              <a:headEnd type="none" w="sm" len="sm"/>
              <a:tailEnd type="none" w="sm" len="sm"/>
            </a:ln>
          </p:spPr>
        </p:cxnSp>
      </p:grpSp>
      <p:pic>
        <p:nvPicPr>
          <p:cNvPr id="712" name="Google Shape;712;p50">
            <a:hlinkClick r:id="rId3"/>
          </p:cNvPr>
          <p:cNvPicPr preferRelativeResize="0"/>
          <p:nvPr/>
        </p:nvPicPr>
        <p:blipFill rotWithShape="1">
          <a:blip r:embed="rId4">
            <a:alphaModFix/>
          </a:blip>
          <a:srcRect/>
          <a:stretch/>
        </p:blipFill>
        <p:spPr>
          <a:xfrm>
            <a:off x="615267" y="3399211"/>
            <a:ext cx="10554186" cy="2171928"/>
          </a:xfrm>
          <a:prstGeom prst="rect">
            <a:avLst/>
          </a:prstGeom>
          <a:noFill/>
          <a:ln>
            <a:noFill/>
          </a:ln>
        </p:spPr>
      </p:pic>
      <p:sp>
        <p:nvSpPr>
          <p:cNvPr id="713" name="Google Shape;713;p50"/>
          <p:cNvSpPr/>
          <p:nvPr/>
        </p:nvSpPr>
        <p:spPr>
          <a:xfrm>
            <a:off x="501941" y="6098679"/>
            <a:ext cx="777701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Source: HKSAR Government - COVID-19 dedicated website</a:t>
            </a:r>
            <a:endParaRPr sz="1200" dirty="0">
              <a:solidFill>
                <a:schemeClr val="tx1">
                  <a:lumMod val="85000"/>
                  <a:lumOff val="15000"/>
                </a:schemeClr>
              </a:solidFill>
              <a:latin typeface="Times New Roman"/>
              <a:ea typeface="Times New Roman"/>
              <a:cs typeface="Times New Roman"/>
              <a:sym typeface="Times New Roman"/>
            </a:endParaRPr>
          </a:p>
          <a:p>
            <a:pPr lvl="0"/>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://www.coronavirus.gov.hk/eng/index.html#Health_Tips</a:t>
            </a:r>
            <a:r>
              <a:rPr lang="en-us" sz="1200" b="0" i="0" u="none" baseline="0" dirty="0" smtClean="0">
                <a:solidFill>
                  <a:schemeClr val="tx1">
                    <a:lumMod val="85000"/>
                    <a:lumOff val="15000"/>
                  </a:schemeClr>
                </a:solidFill>
                <a:latin typeface="Times New Roman"/>
                <a:ea typeface="Times New Roman"/>
                <a:cs typeface="Times New Roman"/>
                <a:sym typeface="Times New Roman"/>
              </a:rPr>
              <a:t>)</a:t>
            </a:r>
            <a:endParaRPr dirty="0">
              <a:solidFill>
                <a:schemeClr val="tx1">
                  <a:lumMod val="85000"/>
                  <a:lumOff val="15000"/>
                </a:schemeClr>
              </a:solidFill>
            </a:endParaRPr>
          </a:p>
        </p:txBody>
      </p:sp>
      <p:sp>
        <p:nvSpPr>
          <p:cNvPr id="714" name="Google Shape;714;p50"/>
          <p:cNvSpPr/>
          <p:nvPr/>
        </p:nvSpPr>
        <p:spPr>
          <a:xfrm>
            <a:off x="615267" y="5619023"/>
            <a:ext cx="2707196" cy="36423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learn </a:t>
            </a:r>
            <a:r>
              <a:rPr lang="en-us" b="1" i="0" u="none" baseline="0" dirty="0" smtClean="0">
                <a:solidFill>
                  <a:srgbClr val="FF0000"/>
                </a:solidFill>
                <a:latin typeface="Times New Roman" panose="02020603050405020304" pitchFamily="18" charset="0"/>
                <a:ea typeface="DFKai-SB"/>
                <a:cs typeface="Times New Roman" panose="02020603050405020304" pitchFamily="18" charset="0"/>
                <a:sym typeface="DFKai-SB"/>
              </a:rPr>
              <a:t>more</a:t>
            </a:r>
            <a:endParaRPr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716" name="Google Shape;716;p50"/>
          <p:cNvSpPr/>
          <p:nvPr/>
        </p:nvSpPr>
        <p:spPr>
          <a:xfrm>
            <a:off x="2851397" y="983091"/>
            <a:ext cx="471066" cy="344448"/>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eko"/>
              <a:ea typeface="Teko"/>
              <a:cs typeface="Teko"/>
              <a:sym typeface="Teko"/>
            </a:endParaRPr>
          </a:p>
        </p:txBody>
      </p:sp>
      <p:sp>
        <p:nvSpPr>
          <p:cNvPr id="717" name="Google Shape;717;p50"/>
          <p:cNvSpPr txBox="1"/>
          <p:nvPr/>
        </p:nvSpPr>
        <p:spPr>
          <a:xfrm>
            <a:off x="3322463" y="871019"/>
            <a:ext cx="5994713" cy="5685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Co-operation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718" name="Google Shape;718;p50"/>
          <p:cNvSpPr txBox="1"/>
          <p:nvPr/>
        </p:nvSpPr>
        <p:spPr>
          <a:xfrm>
            <a:off x="438225" y="1212951"/>
            <a:ext cx="11178715" cy="670639"/>
          </a:xfrm>
          <a:prstGeom prst="rect">
            <a:avLst/>
          </a:prstGeom>
          <a:noFill/>
          <a:ln>
            <a:noFill/>
          </a:ln>
        </p:spPr>
        <p:txBody>
          <a:bodyPr spcFirstLastPara="1" wrap="square" lIns="91425" tIns="45700" rIns="91425" bIns="45700" anchor="ctr" anchorCtr="0">
            <a:noAutofit/>
          </a:bodyPr>
          <a:lstStyle/>
          <a:p>
            <a:pPr lvl="0">
              <a:lnSpc>
                <a:spcPct val="90000"/>
              </a:lnSpc>
              <a:buClr>
                <a:srgbClr val="FF0000"/>
              </a:buClr>
              <a:buSzPts val="2800"/>
            </a:pPr>
            <a:r>
              <a:rPr lang="en-us" sz="20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How to </a:t>
            </a: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co-operate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government policies and management </a:t>
            </a:r>
            <a:r>
              <a:rPr lang="en-us" sz="2000" b="1" dirty="0" smtClean="0">
                <a:solidFill>
                  <a:schemeClr val="tx1">
                    <a:lumMod val="85000"/>
                    <a:lumOff val="15000"/>
                  </a:schemeClr>
                </a:solidFill>
                <a:latin typeface="Times New Roman"/>
                <a:ea typeface="Times New Roman"/>
                <a:cs typeface="Times New Roman"/>
                <a:sym typeface="Times New Roman"/>
              </a:rPr>
              <a:t>(e.g</a:t>
            </a:r>
            <a:r>
              <a:rPr lang="en-us" sz="2000" b="1" dirty="0">
                <a:solidFill>
                  <a:schemeClr val="tx1">
                    <a:lumMod val="85000"/>
                    <a:lumOff val="15000"/>
                  </a:schemeClr>
                </a:solidFill>
                <a:latin typeface="Times New Roman"/>
                <a:ea typeface="Times New Roman"/>
                <a:cs typeface="Times New Roman"/>
                <a:sym typeface="Times New Roman"/>
              </a:rPr>
              <a:t>. in responding to </a:t>
            </a:r>
            <a:r>
              <a:rPr lang="en-us" sz="2000" b="1" dirty="0" smtClean="0">
                <a:solidFill>
                  <a:schemeClr val="tx1">
                    <a:lumMod val="85000"/>
                    <a:lumOff val="15000"/>
                  </a:schemeClr>
                </a:solidFill>
                <a:latin typeface="Times New Roman"/>
                <a:ea typeface="Times New Roman"/>
                <a:cs typeface="Times New Roman"/>
                <a:sym typeface="Times New Roman"/>
              </a:rPr>
              <a:t>COVID-19)</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719" name="Google Shape;719;p50"/>
          <p:cNvSpPr/>
          <p:nvPr/>
        </p:nvSpPr>
        <p:spPr>
          <a:xfrm>
            <a:off x="4898001" y="5867846"/>
            <a:ext cx="6271452" cy="60282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600" b="0" i="0" u="none" baseline="0" dirty="0">
                <a:solidFill>
                  <a:srgbClr val="FF0000"/>
                </a:solidFill>
                <a:latin typeface="Times New Roman"/>
                <a:ea typeface="Times New Roman"/>
                <a:cs typeface="Times New Roman"/>
                <a:sym typeface="Times New Roman"/>
              </a:rPr>
              <a:t>Teachers are requested to pay attention to the latest update on epidemic prevention policies when teaching relevant topics.</a:t>
            </a:r>
            <a:endParaRPr sz="1600" dirty="0">
              <a:solidFill>
                <a:srgbClr val="FF0000"/>
              </a:solidFill>
              <a:latin typeface="Times New Roman"/>
              <a:ea typeface="Times New Roman"/>
              <a:cs typeface="Times New Roman"/>
              <a:sym typeface="Times New Roman"/>
            </a:endParaRPr>
          </a:p>
        </p:txBody>
      </p:sp>
      <p:sp>
        <p:nvSpPr>
          <p:cNvPr id="16" name="Google Shape;474;p36"/>
          <p:cNvSpPr/>
          <p:nvPr/>
        </p:nvSpPr>
        <p:spPr>
          <a:xfrm>
            <a:off x="2371325" y="33314"/>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1"/>
          <p:cNvSpPr txBox="1"/>
          <p:nvPr/>
        </p:nvSpPr>
        <p:spPr>
          <a:xfrm>
            <a:off x="4008196" y="1386145"/>
            <a:ext cx="3992748" cy="51593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a:solidFill>
                  <a:schemeClr val="dk1"/>
                </a:solidFill>
                <a:latin typeface="Times New Roman" panose="02020603050405020304" pitchFamily="18" charset="0"/>
                <a:ea typeface="DFKai-SB"/>
                <a:cs typeface="Times New Roman" panose="02020603050405020304" pitchFamily="18" charset="0"/>
                <a:sym typeface="DFKai-SB"/>
              </a:rPr>
              <a:t>Don't </a:t>
            </a:r>
            <a:r>
              <a:rPr lang="en-us" sz="2000"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hesitate!  </a:t>
            </a:r>
            <a:r>
              <a:rPr lang="en-us" sz="2000" b="1" i="0" u="none" baseline="0" dirty="0">
                <a:solidFill>
                  <a:schemeClr val="dk1"/>
                </a:solidFill>
                <a:latin typeface="Times New Roman" panose="02020603050405020304" pitchFamily="18" charset="0"/>
                <a:ea typeface="DFKai-SB"/>
                <a:cs typeface="Times New Roman" panose="02020603050405020304" pitchFamily="18" charset="0"/>
                <a:sym typeface="DFKai-SB"/>
              </a:rPr>
              <a:t>Get vaccinated </a:t>
            </a:r>
            <a:endParaRPr sz="2000" dirty="0">
              <a:latin typeface="Times New Roman" panose="02020603050405020304" pitchFamily="18" charset="0"/>
              <a:cs typeface="Times New Roman" panose="02020603050405020304" pitchFamily="18" charset="0"/>
            </a:endParaRPr>
          </a:p>
        </p:txBody>
      </p:sp>
      <p:pic>
        <p:nvPicPr>
          <p:cNvPr id="726" name="Google Shape;726;p51">
            <a:hlinkClick r:id="rId3"/>
          </p:cNvPr>
          <p:cNvPicPr preferRelativeResize="0"/>
          <p:nvPr/>
        </p:nvPicPr>
        <p:blipFill rotWithShape="1">
          <a:blip r:embed="rId4">
            <a:alphaModFix/>
          </a:blip>
          <a:srcRect/>
          <a:stretch/>
        </p:blipFill>
        <p:spPr>
          <a:xfrm>
            <a:off x="3407434" y="4066407"/>
            <a:ext cx="8044206" cy="1922927"/>
          </a:xfrm>
          <a:prstGeom prst="rect">
            <a:avLst/>
          </a:prstGeom>
          <a:noFill/>
          <a:ln>
            <a:noFill/>
          </a:ln>
        </p:spPr>
      </p:pic>
      <p:sp>
        <p:nvSpPr>
          <p:cNvPr id="727" name="Google Shape;727;p51"/>
          <p:cNvSpPr txBox="1"/>
          <p:nvPr/>
        </p:nvSpPr>
        <p:spPr>
          <a:xfrm>
            <a:off x="3988044" y="6060271"/>
            <a:ext cx="4833227" cy="75709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200"/>
              <a:buFont typeface="Arial"/>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The Centre for Health Protection of the Department of Health (COVID-2019 vaccination programme)</a:t>
            </a:r>
            <a:endParaRPr dirty="0">
              <a:solidFill>
                <a:schemeClr val="tx1">
                  <a:lumMod val="85000"/>
                  <a:lumOff val="15000"/>
                </a:schemeClr>
              </a:solidFill>
              <a:latin typeface="Times New Roman" panose="02020603050405020304" pitchFamily="18" charset="0"/>
              <a:cs typeface="Times New Roman" panose="02020603050405020304" pitchFamily="18" charset="0"/>
            </a:endParaRPr>
          </a:p>
          <a:p>
            <a:pPr lvl="0">
              <a:lnSpc>
                <a:spcPct val="120000"/>
              </a:lnSpc>
              <a:buClr>
                <a:schemeClr val="dk1"/>
              </a:buClr>
              <a:buSzPts val="1200"/>
            </a:pPr>
            <a:r>
              <a:rPr lang="en-US" sz="1200" dirty="0" smtClean="0">
                <a:solidFill>
                  <a:schemeClr val="tx1">
                    <a:lumMod val="85000"/>
                    <a:lumOff val="15000"/>
                  </a:schemeClr>
                </a:solidFill>
                <a:latin typeface="Times New Roman" panose="02020603050405020304" pitchFamily="18" charset="0"/>
                <a:cs typeface="Times New Roman" panose="02020603050405020304" pitchFamily="18" charset="0"/>
                <a:sym typeface="Times New Roman"/>
              </a:rPr>
              <a:t>(</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sym typeface="Times New Roman"/>
              </a:rPr>
              <a:t>https://www.chp.gov.hk/en/features/106934.html)</a:t>
            </a:r>
            <a:endParaRP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28" name="Google Shape;728;p51"/>
          <p:cNvSpPr/>
          <p:nvPr/>
        </p:nvSpPr>
        <p:spPr>
          <a:xfrm>
            <a:off x="541261" y="1951090"/>
            <a:ext cx="10926618" cy="1200329"/>
          </a:xfrm>
          <a:prstGeom prst="rect">
            <a:avLst/>
          </a:prstGeom>
          <a:solidFill>
            <a:srgbClr val="D8E2F3"/>
          </a:solidFill>
          <a:ln w="2857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20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Vaccination is part of an overall public health policy in response to COVID-19. Vaccination accompanied by non-pharmacological interventions, such as social distancing, good hand hygiene, and wearing masks in public places, provides the best protection against the virus.</a:t>
            </a:r>
            <a:endParaRPr sz="2000" b="0" i="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729" name="Google Shape;729;p51"/>
          <p:cNvSpPr/>
          <p:nvPr/>
        </p:nvSpPr>
        <p:spPr>
          <a:xfrm>
            <a:off x="541261" y="3434281"/>
            <a:ext cx="6585525" cy="461665"/>
          </a:xfrm>
          <a:prstGeom prst="rect">
            <a:avLst/>
          </a:prstGeom>
          <a:noFill/>
          <a:ln>
            <a:noFill/>
          </a:ln>
        </p:spPr>
        <p:txBody>
          <a:bodyPr spcFirstLastPara="1" wrap="square" lIns="91425" tIns="45700" rIns="91425" bIns="45700" anchor="t" anchorCtr="0">
            <a:noAutofit/>
          </a:bodyPr>
          <a:lstStyle/>
          <a:p>
            <a:pPr lvl="0"/>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The Centre for Health Protection of the Department of Health - Health Topics: Coronavirus Disease 2019 (COVID-19) </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://www.chp.gov.hk/en/healthtopics/content/24/102466.html</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730" name="Google Shape;730;p51"/>
          <p:cNvSpPr/>
          <p:nvPr/>
        </p:nvSpPr>
        <p:spPr>
          <a:xfrm>
            <a:off x="541261" y="5426224"/>
            <a:ext cx="2766714" cy="29258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learn </a:t>
            </a:r>
            <a:r>
              <a:rPr lang="en-us" b="1" i="0" u="none" baseline="0" dirty="0" smtClean="0">
                <a:solidFill>
                  <a:srgbClr val="FF0000"/>
                </a:solidFill>
                <a:latin typeface="Times New Roman" panose="02020603050405020304" pitchFamily="18" charset="0"/>
                <a:ea typeface="DFKai-SB"/>
                <a:cs typeface="Times New Roman" panose="02020603050405020304" pitchFamily="18" charset="0"/>
                <a:sym typeface="DFKai-SB"/>
              </a:rPr>
              <a:t>more</a:t>
            </a:r>
            <a:endParaRPr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733" name="Google Shape;733;p51"/>
          <p:cNvSpPr txBox="1"/>
          <p:nvPr/>
        </p:nvSpPr>
        <p:spPr>
          <a:xfrm>
            <a:off x="2988917" y="977938"/>
            <a:ext cx="6463542" cy="5685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DFKai-SB"/>
              <a:buNone/>
            </a:pPr>
            <a:r>
              <a:rPr lang="en-us" sz="20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Co-operation </a:t>
            </a:r>
            <a:r>
              <a:rPr lang="en-us" sz="2000" b="1"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with epidemic prevention management</a:t>
            </a:r>
            <a:endParaRPr sz="2000" b="1"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734" name="Google Shape;734;p51"/>
          <p:cNvSpPr/>
          <p:nvPr/>
        </p:nvSpPr>
        <p:spPr>
          <a:xfrm>
            <a:off x="2667095" y="1127299"/>
            <a:ext cx="471066" cy="344448"/>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Teko"/>
              <a:cs typeface="Times New Roman" panose="02020603050405020304" pitchFamily="18" charset="0"/>
              <a:sym typeface="Teko"/>
            </a:endParaRPr>
          </a:p>
        </p:txBody>
      </p:sp>
      <p:sp>
        <p:nvSpPr>
          <p:cNvPr id="735" name="Google Shape;735;p51"/>
          <p:cNvSpPr/>
          <p:nvPr/>
        </p:nvSpPr>
        <p:spPr>
          <a:xfrm>
            <a:off x="6976532" y="3385273"/>
            <a:ext cx="491066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0" i="0" u="none" baseline="0" dirty="0">
                <a:solidFill>
                  <a:srgbClr val="FF0000"/>
                </a:solidFill>
                <a:latin typeface="Times New Roman" panose="02020603050405020304" pitchFamily="18" charset="0"/>
                <a:ea typeface="Times New Roman"/>
                <a:cs typeface="Times New Roman" panose="02020603050405020304" pitchFamily="18" charset="0"/>
                <a:sym typeface="Times New Roman"/>
              </a:rPr>
              <a:t>Teachers are requested to pay attention to the latest update on epidemic prevention policies when teaching relevant topics.</a:t>
            </a:r>
            <a:endParaRPr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4" name="文字方塊 13"/>
          <p:cNvSpPr txBox="1"/>
          <p:nvPr/>
        </p:nvSpPr>
        <p:spPr>
          <a:xfrm>
            <a:off x="399078" y="491356"/>
            <a:ext cx="1560947" cy="338554"/>
          </a:xfrm>
          <a:prstGeom prst="rect">
            <a:avLst/>
          </a:prstGeom>
          <a:solidFill>
            <a:schemeClr val="bg1"/>
          </a:solidFill>
          <a:ln w="38100">
            <a:solidFill>
              <a:srgbClr val="FF0000"/>
            </a:solidFill>
          </a:ln>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Reference</a:t>
            </a:r>
            <a:endParaRPr lang="en-US" sz="1600" b="1" dirty="0">
              <a:latin typeface="Times New Roman" panose="02020603050405020304" pitchFamily="18" charset="0"/>
              <a:cs typeface="Times New Roman" panose="02020603050405020304" pitchFamily="18" charset="0"/>
            </a:endParaRPr>
          </a:p>
        </p:txBody>
      </p:sp>
      <p:sp>
        <p:nvSpPr>
          <p:cNvPr id="13" name="Google Shape;474;p36"/>
          <p:cNvSpPr/>
          <p:nvPr/>
        </p:nvSpPr>
        <p:spPr>
          <a:xfrm>
            <a:off x="2371325" y="33314"/>
            <a:ext cx="7645263" cy="882930"/>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spcBef>
                <a:spcPts val="0"/>
              </a:spcBef>
              <a:spcAft>
                <a:spcPts val="0"/>
              </a:spcAft>
              <a:buNone/>
            </a:pP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Fulfilling civic responsibilities and co-operating with </a:t>
            </a:r>
            <a:endPar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2400" b="1" dirty="0" smtClean="0">
                <a:solidFill>
                  <a:srgbClr val="FFFFFF"/>
                </a:solidFill>
                <a:latin typeface="Times New Roman" panose="02020603050405020304" pitchFamily="18" charset="0"/>
                <a:ea typeface="DFKai-SB"/>
                <a:cs typeface="Times New Roman" panose="02020603050405020304" pitchFamily="18" charset="0"/>
                <a:sym typeface="DFKai-SB"/>
              </a:rPr>
              <a:t>the </a:t>
            </a:r>
            <a:r>
              <a:rPr lang="en-us" sz="2400" b="1" dirty="0">
                <a:solidFill>
                  <a:srgbClr val="FFFFFF"/>
                </a:solidFill>
                <a:latin typeface="Times New Roman" panose="02020603050405020304" pitchFamily="18" charset="0"/>
                <a:ea typeface="DFKai-SB"/>
                <a:cs typeface="Times New Roman" panose="02020603050405020304" pitchFamily="18" charset="0"/>
                <a:sym typeface="DFKai-SB"/>
              </a:rPr>
              <a:t>government's policy to fight the epidemic together</a:t>
            </a:r>
            <a:endParaRPr sz="2400" b="1" dirty="0">
              <a:solidFill>
                <a:srgbClr val="FFFFFF"/>
              </a:solidFill>
              <a:latin typeface="Times New Roman" panose="02020603050405020304" pitchFamily="18" charset="0"/>
              <a:ea typeface="DFKai-SB"/>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p:nvPr/>
        </p:nvSpPr>
        <p:spPr>
          <a:xfrm>
            <a:off x="224689" y="1070426"/>
            <a:ext cx="8543864" cy="5619274"/>
          </a:xfrm>
          <a:prstGeom prst="round2DiagRect">
            <a:avLst>
              <a:gd name="adj1" fmla="val 11982"/>
              <a:gd name="adj2" fmla="val 0"/>
            </a:avLst>
          </a:prstGeom>
          <a:solidFill>
            <a:srgbClr val="51BDC2">
              <a:alpha val="17647"/>
            </a:srgbClr>
          </a:solidFill>
          <a:ln>
            <a:noFill/>
          </a:ln>
        </p:spPr>
        <p:txBody>
          <a:bodyPr spcFirstLastPara="1" wrap="square" lIns="91425" tIns="45700" rIns="91425" bIns="45700" anchor="t" anchorCtr="0">
            <a:noAutofit/>
          </a:bodyPr>
          <a:lstStyle/>
          <a:p>
            <a:pPr marL="342900" lvl="0" indent="-342900" algn="just">
              <a:lnSpc>
                <a:spcPct val="120000"/>
              </a:lnSpc>
              <a:spcBef>
                <a:spcPts val="600"/>
              </a:spcBef>
              <a:buClr>
                <a:schemeClr val="dk1"/>
              </a:buClr>
              <a:buSzPts val="2400"/>
              <a:buFont typeface="Arial"/>
              <a:buChar char="•"/>
            </a:pPr>
            <a:r>
              <a:rPr lang="en-us" sz="1700" b="0" i="0" u="none" baseline="0" dirty="0">
                <a:solidFill>
                  <a:schemeClr val="tx1">
                    <a:lumMod val="85000"/>
                    <a:lumOff val="15000"/>
                  </a:schemeClr>
                </a:solidFill>
                <a:latin typeface="Times New Roman"/>
                <a:ea typeface="Times New Roman"/>
                <a:cs typeface="Times New Roman"/>
                <a:sym typeface="Times New Roman"/>
              </a:rPr>
              <a:t>In May 2018, the HKSAR Government launched the </a:t>
            </a:r>
            <a:r>
              <a:rPr lang="en-us" sz="1700" b="0" i="1" u="none" baseline="0" dirty="0">
                <a:solidFill>
                  <a:schemeClr val="tx1">
                    <a:lumMod val="85000"/>
                    <a:lumOff val="15000"/>
                  </a:schemeClr>
                </a:solidFill>
                <a:latin typeface="Times New Roman"/>
                <a:ea typeface="Times New Roman"/>
                <a:cs typeface="Times New Roman"/>
                <a:sym typeface="Times New Roman"/>
              </a:rPr>
              <a:t>Towards 2025: Strategy and Action Plan to Prevent and Control </a:t>
            </a:r>
            <a:r>
              <a:rPr lang="en-us" altLang="zh-HK" sz="1700" i="1" dirty="0" smtClean="0">
                <a:solidFill>
                  <a:schemeClr val="tx1">
                    <a:lumMod val="85000"/>
                    <a:lumOff val="15000"/>
                  </a:schemeClr>
                </a:solidFill>
                <a:latin typeface="Times New Roman"/>
                <a:ea typeface="Times New Roman"/>
                <a:cs typeface="Times New Roman"/>
                <a:sym typeface="Times New Roman"/>
              </a:rPr>
              <a:t>Non-communicable </a:t>
            </a:r>
            <a:r>
              <a:rPr lang="en-us" altLang="zh-HK" sz="1700" i="1" dirty="0">
                <a:solidFill>
                  <a:schemeClr val="tx1">
                    <a:lumMod val="85000"/>
                    <a:lumOff val="15000"/>
                  </a:schemeClr>
                </a:solidFill>
                <a:latin typeface="Times New Roman"/>
                <a:ea typeface="Times New Roman"/>
                <a:cs typeface="Times New Roman"/>
                <a:sym typeface="Times New Roman"/>
              </a:rPr>
              <a:t>D</a:t>
            </a:r>
            <a:r>
              <a:rPr lang="en-us" altLang="zh-HK" sz="1700" i="1" dirty="0" smtClean="0">
                <a:solidFill>
                  <a:schemeClr val="tx1">
                    <a:lumMod val="85000"/>
                    <a:lumOff val="15000"/>
                  </a:schemeClr>
                </a:solidFill>
                <a:latin typeface="Times New Roman"/>
                <a:ea typeface="Times New Roman"/>
                <a:cs typeface="Times New Roman"/>
                <a:sym typeface="Times New Roman"/>
              </a:rPr>
              <a:t>iseases</a:t>
            </a:r>
            <a:r>
              <a:rPr lang="en-us" sz="1700" b="0" i="1" u="none" baseline="0" dirty="0" smtClean="0">
                <a:solidFill>
                  <a:schemeClr val="tx1">
                    <a:lumMod val="85000"/>
                    <a:lumOff val="15000"/>
                  </a:schemeClr>
                </a:solidFill>
                <a:latin typeface="Times New Roman"/>
                <a:ea typeface="Times New Roman"/>
                <a:cs typeface="Times New Roman"/>
                <a:sym typeface="Times New Roman"/>
              </a:rPr>
              <a:t> </a:t>
            </a:r>
            <a:r>
              <a:rPr lang="en-us" sz="1700" b="0" i="1" u="none" baseline="0" dirty="0">
                <a:solidFill>
                  <a:schemeClr val="tx1">
                    <a:lumMod val="85000"/>
                    <a:lumOff val="15000"/>
                  </a:schemeClr>
                </a:solidFill>
                <a:latin typeface="Times New Roman"/>
                <a:ea typeface="Times New Roman"/>
                <a:cs typeface="Times New Roman"/>
                <a:sym typeface="Times New Roman"/>
              </a:rPr>
              <a:t>in Hong Kong</a:t>
            </a:r>
            <a:r>
              <a:rPr lang="en-us" sz="1700" b="0" i="0" u="none" baseline="0" dirty="0">
                <a:solidFill>
                  <a:schemeClr val="tx1">
                    <a:lumMod val="85000"/>
                    <a:lumOff val="15000"/>
                  </a:schemeClr>
                </a:solidFill>
                <a:latin typeface="Times New Roman"/>
                <a:ea typeface="Times New Roman"/>
                <a:cs typeface="Times New Roman"/>
                <a:sym typeface="Times New Roman"/>
              </a:rPr>
              <a:t>, setting out nine targets and a series of measures to be achieved by 2025 to reduce the burden caused by non-communicable diseases (NCDs).</a:t>
            </a:r>
            <a:endParaRPr sz="1700" b="0" dirty="0">
              <a:solidFill>
                <a:schemeClr val="tx1">
                  <a:lumMod val="85000"/>
                  <a:lumOff val="15000"/>
                </a:schemeClr>
              </a:solidFill>
              <a:latin typeface="Times New Roman"/>
              <a:ea typeface="Times New Roman"/>
              <a:cs typeface="Times New Roman"/>
              <a:sym typeface="Times New Roman"/>
            </a:endParaRPr>
          </a:p>
          <a:p>
            <a:pPr marL="342900" marR="0" lvl="0" indent="-342900" algn="just" rtl="0">
              <a:lnSpc>
                <a:spcPct val="120000"/>
              </a:lnSpc>
              <a:spcBef>
                <a:spcPts val="600"/>
              </a:spcBef>
              <a:spcAft>
                <a:spcPts val="0"/>
              </a:spcAft>
              <a:buClr>
                <a:schemeClr val="dk1"/>
              </a:buClr>
              <a:buSzPts val="2400"/>
              <a:buFont typeface="Arial"/>
              <a:buChar char="•"/>
            </a:pPr>
            <a:r>
              <a:rPr lang="en-us" sz="1700" b="0" i="0" u="none" baseline="0" dirty="0">
                <a:solidFill>
                  <a:schemeClr val="tx1">
                    <a:lumMod val="85000"/>
                    <a:lumOff val="15000"/>
                  </a:schemeClr>
                </a:solidFill>
                <a:latin typeface="Times New Roman"/>
                <a:ea typeface="Times New Roman"/>
                <a:cs typeface="Times New Roman"/>
                <a:sym typeface="Times New Roman"/>
              </a:rPr>
              <a:t>The Government provides the public with up-to-date information and prevention advice on infectious diseases, and produces publicity materials in multiple languages to </a:t>
            </a:r>
            <a:r>
              <a:rPr lang="en-us" sz="1700" dirty="0" smtClean="0">
                <a:solidFill>
                  <a:schemeClr val="tx1">
                    <a:lumMod val="85000"/>
                    <a:lumOff val="15000"/>
                  </a:schemeClr>
                </a:solidFill>
                <a:latin typeface="Times New Roman"/>
                <a:ea typeface="Times New Roman"/>
                <a:cs typeface="Times New Roman"/>
                <a:sym typeface="Times New Roman"/>
              </a:rPr>
              <a:t>educate the public </a:t>
            </a:r>
            <a:r>
              <a:rPr lang="en-us" sz="1700" b="0" i="0" u="none" baseline="0" dirty="0" smtClean="0">
                <a:solidFill>
                  <a:schemeClr val="tx1">
                    <a:lumMod val="85000"/>
                    <a:lumOff val="15000"/>
                  </a:schemeClr>
                </a:solidFill>
                <a:latin typeface="Times New Roman"/>
                <a:ea typeface="Times New Roman"/>
                <a:cs typeface="Times New Roman"/>
                <a:sym typeface="Times New Roman"/>
              </a:rPr>
              <a:t>how </a:t>
            </a:r>
            <a:r>
              <a:rPr lang="en-us" sz="1700" b="0" i="0" u="none" baseline="0" dirty="0">
                <a:solidFill>
                  <a:schemeClr val="tx1">
                    <a:lumMod val="85000"/>
                    <a:lumOff val="15000"/>
                  </a:schemeClr>
                </a:solidFill>
                <a:latin typeface="Times New Roman"/>
                <a:ea typeface="Times New Roman"/>
                <a:cs typeface="Times New Roman"/>
                <a:sym typeface="Times New Roman"/>
              </a:rPr>
              <a:t>to prevent infectious diseases and </a:t>
            </a:r>
            <a:r>
              <a:rPr lang="en-us" sz="1700" b="0" i="0" u="none" baseline="0" dirty="0" smtClean="0">
                <a:solidFill>
                  <a:schemeClr val="tx1">
                    <a:lumMod val="85000"/>
                    <a:lumOff val="15000"/>
                  </a:schemeClr>
                </a:solidFill>
                <a:latin typeface="Times New Roman"/>
                <a:ea typeface="Times New Roman"/>
                <a:cs typeface="Times New Roman"/>
                <a:sym typeface="Times New Roman"/>
              </a:rPr>
              <a:t>develop a </a:t>
            </a:r>
            <a:r>
              <a:rPr lang="en-us" sz="1700" b="0" i="0" u="none" baseline="0" dirty="0">
                <a:solidFill>
                  <a:schemeClr val="tx1">
                    <a:lumMod val="85000"/>
                    <a:lumOff val="15000"/>
                  </a:schemeClr>
                </a:solidFill>
                <a:latin typeface="Times New Roman"/>
                <a:ea typeface="Times New Roman"/>
                <a:cs typeface="Times New Roman"/>
                <a:sym typeface="Times New Roman"/>
              </a:rPr>
              <a:t>healthy lifestyle.</a:t>
            </a:r>
            <a:endParaRPr sz="1700" b="0" dirty="0">
              <a:solidFill>
                <a:schemeClr val="tx1">
                  <a:lumMod val="85000"/>
                  <a:lumOff val="15000"/>
                </a:schemeClr>
              </a:solidFill>
              <a:latin typeface="Times New Roman"/>
              <a:ea typeface="Times New Roman"/>
              <a:cs typeface="Times New Roman"/>
              <a:sym typeface="Times New Roman"/>
            </a:endParaRPr>
          </a:p>
          <a:p>
            <a:pPr marL="342900" marR="0" lvl="0" indent="-342900" algn="just" rtl="0">
              <a:lnSpc>
                <a:spcPct val="120000"/>
              </a:lnSpc>
              <a:spcBef>
                <a:spcPts val="600"/>
              </a:spcBef>
              <a:spcAft>
                <a:spcPts val="0"/>
              </a:spcAft>
              <a:buClr>
                <a:schemeClr val="dk1"/>
              </a:buClr>
              <a:buSzPts val="2400"/>
              <a:buFont typeface="Arial"/>
              <a:buChar char="•"/>
            </a:pPr>
            <a:r>
              <a:rPr lang="en-us" sz="1700" b="0" i="0" u="none" baseline="0" dirty="0">
                <a:solidFill>
                  <a:schemeClr val="tx1">
                    <a:lumMod val="85000"/>
                    <a:lumOff val="15000"/>
                  </a:schemeClr>
                </a:solidFill>
                <a:latin typeface="Times New Roman"/>
                <a:ea typeface="Times New Roman"/>
                <a:cs typeface="Times New Roman"/>
                <a:sym typeface="Times New Roman"/>
              </a:rPr>
              <a:t>The Government implements </a:t>
            </a:r>
            <a:r>
              <a:rPr lang="en-us" sz="1700" b="0" i="0" u="none" baseline="0" dirty="0" smtClean="0">
                <a:solidFill>
                  <a:schemeClr val="tx1">
                    <a:lumMod val="85000"/>
                    <a:lumOff val="15000"/>
                  </a:schemeClr>
                </a:solidFill>
                <a:latin typeface="Times New Roman"/>
                <a:ea typeface="Times New Roman"/>
                <a:cs typeface="Times New Roman"/>
                <a:sym typeface="Times New Roman"/>
              </a:rPr>
              <a:t>health quarantine </a:t>
            </a:r>
            <a:r>
              <a:rPr lang="en-us" sz="1700" b="0" i="0" u="none" baseline="0" dirty="0">
                <a:solidFill>
                  <a:schemeClr val="tx1">
                    <a:lumMod val="85000"/>
                    <a:lumOff val="15000"/>
                  </a:schemeClr>
                </a:solidFill>
                <a:latin typeface="Times New Roman"/>
                <a:ea typeface="Times New Roman"/>
                <a:cs typeface="Times New Roman"/>
                <a:sym typeface="Times New Roman"/>
              </a:rPr>
              <a:t>measures in accordance with the </a:t>
            </a:r>
            <a:r>
              <a:rPr lang="en-us" sz="1700" b="0" i="1" u="none" baseline="0" dirty="0">
                <a:solidFill>
                  <a:schemeClr val="tx1">
                    <a:lumMod val="85000"/>
                    <a:lumOff val="15000"/>
                  </a:schemeClr>
                </a:solidFill>
                <a:latin typeface="Times New Roman"/>
                <a:ea typeface="Times New Roman"/>
                <a:cs typeface="Times New Roman"/>
                <a:sym typeface="Times New Roman"/>
              </a:rPr>
              <a:t>International Health Regulations</a:t>
            </a:r>
            <a:r>
              <a:rPr lang="en-us" sz="1700" b="0" i="0" u="none" baseline="0" dirty="0">
                <a:solidFill>
                  <a:schemeClr val="tx1">
                    <a:lumMod val="85000"/>
                    <a:lumOff val="15000"/>
                  </a:schemeClr>
                </a:solidFill>
                <a:latin typeface="Times New Roman"/>
                <a:ea typeface="Times New Roman"/>
                <a:cs typeface="Times New Roman"/>
                <a:sym typeface="Times New Roman"/>
              </a:rPr>
              <a:t> and the </a:t>
            </a:r>
            <a:r>
              <a:rPr lang="en-us" sz="1700" b="0" i="1" u="none" baseline="0" dirty="0">
                <a:solidFill>
                  <a:schemeClr val="tx1">
                    <a:lumMod val="85000"/>
                    <a:lumOff val="15000"/>
                  </a:schemeClr>
                </a:solidFill>
                <a:latin typeface="Times New Roman"/>
                <a:ea typeface="Times New Roman"/>
                <a:cs typeface="Times New Roman"/>
                <a:sym typeface="Times New Roman"/>
              </a:rPr>
              <a:t>Prevention and Control of Disease Ordinance</a:t>
            </a:r>
            <a:r>
              <a:rPr lang="en-us" sz="1700" b="0" i="0" u="none" baseline="0" dirty="0">
                <a:solidFill>
                  <a:schemeClr val="tx1">
                    <a:lumMod val="85000"/>
                    <a:lumOff val="15000"/>
                  </a:schemeClr>
                </a:solidFill>
                <a:latin typeface="Times New Roman"/>
                <a:ea typeface="Times New Roman"/>
                <a:cs typeface="Times New Roman"/>
                <a:sym typeface="Times New Roman"/>
              </a:rPr>
              <a:t> to prevent the introduction into and the transmission from Hong Kong of any infectious diseases and other serious diseases. All </a:t>
            </a:r>
            <a:r>
              <a:rPr lang="en-us" sz="1700" b="0" i="0" u="none" baseline="0" dirty="0" smtClean="0">
                <a:solidFill>
                  <a:schemeClr val="tx1">
                    <a:lumMod val="85000"/>
                    <a:lumOff val="15000"/>
                  </a:schemeClr>
                </a:solidFill>
                <a:latin typeface="Times New Roman"/>
                <a:ea typeface="Times New Roman"/>
                <a:cs typeface="Times New Roman"/>
                <a:sym typeface="Times New Roman"/>
              </a:rPr>
              <a:t>control </a:t>
            </a:r>
            <a:r>
              <a:rPr lang="en-us" sz="1700" b="0" i="0" u="none" baseline="0" dirty="0">
                <a:solidFill>
                  <a:schemeClr val="tx1">
                    <a:lumMod val="85000"/>
                    <a:lumOff val="15000"/>
                  </a:schemeClr>
                </a:solidFill>
                <a:latin typeface="Times New Roman"/>
                <a:ea typeface="Times New Roman"/>
                <a:cs typeface="Times New Roman"/>
                <a:sym typeface="Times New Roman"/>
              </a:rPr>
              <a:t>points are equipped with infrared thermal imaging cameras to monitor the temperature of inbound </a:t>
            </a:r>
            <a:r>
              <a:rPr lang="en-us" sz="1700" b="0" i="0" u="none" baseline="0" dirty="0" err="1" smtClean="0">
                <a:solidFill>
                  <a:schemeClr val="tx1">
                    <a:lumMod val="85000"/>
                    <a:lumOff val="15000"/>
                  </a:schemeClr>
                </a:solidFill>
                <a:latin typeface="Times New Roman"/>
                <a:ea typeface="Times New Roman"/>
                <a:cs typeface="Times New Roman"/>
                <a:sym typeface="Times New Roman"/>
              </a:rPr>
              <a:t>travellers</a:t>
            </a:r>
            <a:r>
              <a:rPr lang="en-us" sz="1700" b="0" i="0" u="none" baseline="0" dirty="0" smtClean="0">
                <a:solidFill>
                  <a:schemeClr val="tx1">
                    <a:lumMod val="85000"/>
                    <a:lumOff val="15000"/>
                  </a:schemeClr>
                </a:solidFill>
                <a:latin typeface="Times New Roman"/>
                <a:ea typeface="Times New Roman"/>
                <a:cs typeface="Times New Roman"/>
                <a:sym typeface="Times New Roman"/>
              </a:rPr>
              <a:t>.</a:t>
            </a:r>
            <a:endParaRPr sz="1700" b="0" u="sng" dirty="0">
              <a:solidFill>
                <a:schemeClr val="tx1">
                  <a:lumMod val="85000"/>
                  <a:lumOff val="15000"/>
                </a:schemeClr>
              </a:solidFill>
              <a:latin typeface="Times New Roman"/>
              <a:ea typeface="Times New Roman"/>
              <a:cs typeface="Times New Roman"/>
              <a:sym typeface="Times New Roman"/>
            </a:endParaRPr>
          </a:p>
          <a:p>
            <a:pPr marL="0" marR="0" lvl="0" indent="0" algn="l" rtl="0">
              <a:lnSpc>
                <a:spcPct val="120000"/>
              </a:lnSpc>
              <a:spcBef>
                <a:spcPts val="1200"/>
              </a:spcBef>
              <a:spcAft>
                <a:spcPts val="0"/>
              </a:spcAft>
              <a:buClr>
                <a:schemeClr val="dk1"/>
              </a:buClr>
              <a:buSzPts val="2400"/>
              <a:buFont typeface="Arial"/>
              <a:buNone/>
            </a:pPr>
            <a:r>
              <a:rPr lang="en-us" sz="1700" b="1" i="0" u="sng" baseline="0" dirty="0">
                <a:solidFill>
                  <a:schemeClr val="tx1">
                    <a:lumMod val="85000"/>
                    <a:lumOff val="15000"/>
                  </a:schemeClr>
                </a:solidFill>
                <a:latin typeface="Times New Roman"/>
                <a:ea typeface="Times New Roman"/>
                <a:cs typeface="Times New Roman"/>
                <a:sym typeface="Times New Roman"/>
              </a:rPr>
              <a:t>Think about </a:t>
            </a:r>
            <a:r>
              <a:rPr lang="en-us" sz="1700" b="1" i="0" u="sng" baseline="0" dirty="0" smtClean="0">
                <a:solidFill>
                  <a:schemeClr val="tx1">
                    <a:lumMod val="85000"/>
                    <a:lumOff val="15000"/>
                  </a:schemeClr>
                </a:solidFill>
                <a:latin typeface="Times New Roman"/>
                <a:ea typeface="Times New Roman"/>
                <a:cs typeface="Times New Roman"/>
                <a:sym typeface="Times New Roman"/>
              </a:rPr>
              <a:t>it</a:t>
            </a:r>
            <a:endParaRPr sz="1700" b="1" dirty="0">
              <a:solidFill>
                <a:schemeClr val="tx1">
                  <a:lumMod val="85000"/>
                  <a:lumOff val="15000"/>
                </a:schemeClr>
              </a:solidFill>
            </a:endParaRPr>
          </a:p>
          <a:p>
            <a:pPr marL="0" marR="0" lvl="0" indent="0" algn="just" rtl="0">
              <a:lnSpc>
                <a:spcPct val="120000"/>
              </a:lnSpc>
              <a:spcBef>
                <a:spcPts val="600"/>
              </a:spcBef>
              <a:spcAft>
                <a:spcPts val="0"/>
              </a:spcAft>
              <a:buClr>
                <a:schemeClr val="dk1"/>
              </a:buClr>
              <a:buSzPts val="2400"/>
              <a:buFont typeface="Arial"/>
              <a:buNone/>
            </a:pPr>
            <a:r>
              <a:rPr lang="en-us" sz="1700" b="0" i="0" u="none" baseline="0" dirty="0" smtClean="0">
                <a:solidFill>
                  <a:schemeClr val="tx1">
                    <a:lumMod val="85000"/>
                    <a:lumOff val="15000"/>
                  </a:schemeClr>
                </a:solidFill>
                <a:latin typeface="Times New Roman"/>
                <a:ea typeface="Times New Roman"/>
                <a:cs typeface="Times New Roman"/>
                <a:sym typeface="Times New Roman"/>
              </a:rPr>
              <a:t>Ho</a:t>
            </a:r>
            <a:r>
              <a:rPr lang="en-us" sz="1700" dirty="0" smtClean="0">
                <a:solidFill>
                  <a:schemeClr val="tx1">
                    <a:lumMod val="85000"/>
                    <a:lumOff val="15000"/>
                  </a:schemeClr>
                </a:solidFill>
                <a:latin typeface="Times New Roman"/>
                <a:ea typeface="Times New Roman"/>
                <a:cs typeface="Times New Roman"/>
                <a:sym typeface="Times New Roman"/>
              </a:rPr>
              <a:t>w are the health of citizens benefit from Government’s public hygien</a:t>
            </a:r>
            <a:r>
              <a:rPr lang="en-US" sz="1700" dirty="0" smtClean="0">
                <a:solidFill>
                  <a:schemeClr val="tx1">
                    <a:lumMod val="85000"/>
                    <a:lumOff val="15000"/>
                  </a:schemeClr>
                </a:solidFill>
                <a:latin typeface="Times New Roman"/>
                <a:ea typeface="Times New Roman"/>
                <a:cs typeface="Times New Roman"/>
                <a:sym typeface="Times New Roman"/>
              </a:rPr>
              <a:t>e</a:t>
            </a:r>
            <a:r>
              <a:rPr lang="en-us" sz="1700" dirty="0" smtClean="0">
                <a:solidFill>
                  <a:schemeClr val="tx1">
                    <a:lumMod val="85000"/>
                    <a:lumOff val="15000"/>
                  </a:schemeClr>
                </a:solidFill>
                <a:latin typeface="Times New Roman"/>
                <a:ea typeface="Times New Roman"/>
                <a:cs typeface="Times New Roman"/>
                <a:sym typeface="Times New Roman"/>
              </a:rPr>
              <a:t> policies and measures?</a:t>
            </a:r>
            <a:endParaRPr sz="1700" dirty="0">
              <a:solidFill>
                <a:schemeClr val="tx1">
                  <a:lumMod val="85000"/>
                  <a:lumOff val="15000"/>
                </a:schemeClr>
              </a:solidFill>
            </a:endParaRPr>
          </a:p>
        </p:txBody>
      </p:sp>
      <p:grpSp>
        <p:nvGrpSpPr>
          <p:cNvPr id="123" name="Google Shape;123;p16"/>
          <p:cNvGrpSpPr/>
          <p:nvPr/>
        </p:nvGrpSpPr>
        <p:grpSpPr>
          <a:xfrm>
            <a:off x="407963" y="109920"/>
            <a:ext cx="2178362" cy="563336"/>
            <a:chOff x="1193537" y="1455615"/>
            <a:chExt cx="2178362" cy="563336"/>
          </a:xfrm>
        </p:grpSpPr>
        <p:sp>
          <p:nvSpPr>
            <p:cNvPr id="124" name="Google Shape;124;p16"/>
            <p:cNvSpPr/>
            <p:nvPr/>
          </p:nvSpPr>
          <p:spPr>
            <a:xfrm>
              <a:off x="1193537" y="1593501"/>
              <a:ext cx="363537" cy="36353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sp>
          <p:nvSpPr>
            <p:cNvPr id="125" name="Google Shape;125;p16"/>
            <p:cNvSpPr/>
            <p:nvPr/>
          </p:nvSpPr>
          <p:spPr>
            <a:xfrm>
              <a:off x="1317362" y="1728439"/>
              <a:ext cx="303212" cy="290512"/>
            </a:xfrm>
            <a:prstGeom prst="rect">
              <a:avLst/>
            </a:prstGeom>
            <a:solidFill>
              <a:srgbClr val="C8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sp>
          <p:nvSpPr>
            <p:cNvPr id="126" name="Google Shape;126;p16"/>
            <p:cNvSpPr txBox="1"/>
            <p:nvPr/>
          </p:nvSpPr>
          <p:spPr>
            <a:xfrm>
              <a:off x="1674708" y="1455615"/>
              <a:ext cx="169719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dirty="0" smtClean="0">
                  <a:solidFill>
                    <a:schemeClr val="dk1"/>
                  </a:solidFill>
                  <a:latin typeface="Times New Roman" panose="02020603050405020304" pitchFamily="18" charset="0"/>
                  <a:ea typeface="DFKai-SB"/>
                  <a:cs typeface="Times New Roman" panose="02020603050405020304" pitchFamily="18" charset="0"/>
                  <a:sym typeface="DFKai-SB"/>
                </a:rPr>
                <a:t>Lead-in</a:t>
              </a:r>
              <a:endParaRPr strike="sngStrike" dirty="0"/>
            </a:p>
          </p:txBody>
        </p:sp>
        <p:cxnSp>
          <p:nvCxnSpPr>
            <p:cNvPr id="127" name="Google Shape;127;p16"/>
            <p:cNvCxnSpPr/>
            <p:nvPr/>
          </p:nvCxnSpPr>
          <p:spPr>
            <a:xfrm>
              <a:off x="1620574" y="1991964"/>
              <a:ext cx="1405091" cy="0"/>
            </a:xfrm>
            <a:prstGeom prst="straightConnector1">
              <a:avLst/>
            </a:prstGeom>
            <a:noFill/>
            <a:ln w="57150" cap="flat" cmpd="sng">
              <a:solidFill>
                <a:srgbClr val="C00000"/>
              </a:solidFill>
              <a:prstDash val="solid"/>
              <a:miter lim="800000"/>
              <a:headEnd type="none" w="sm" len="sm"/>
              <a:tailEnd type="none" w="sm" len="sm"/>
            </a:ln>
          </p:spPr>
        </p:cxnSp>
      </p:grpSp>
      <p:sp>
        <p:nvSpPr>
          <p:cNvPr id="128" name="Google Shape;128;p16"/>
          <p:cNvSpPr txBox="1"/>
          <p:nvPr/>
        </p:nvSpPr>
        <p:spPr>
          <a:xfrm>
            <a:off x="8953315" y="5390377"/>
            <a:ext cx="317113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Source:</a:t>
            </a:r>
            <a:endParaRPr sz="1200"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The Department of Health - </a:t>
            </a:r>
            <a:r>
              <a:rPr lang="en-us" sz="1200" b="0" i="1" u="none" baseline="0" dirty="0">
                <a:solidFill>
                  <a:schemeClr val="tx1">
                    <a:lumMod val="85000"/>
                    <a:lumOff val="15000"/>
                  </a:schemeClr>
                </a:solidFill>
                <a:latin typeface="Times New Roman"/>
                <a:ea typeface="Times New Roman"/>
                <a:cs typeface="Times New Roman"/>
                <a:sym typeface="Times New Roman"/>
              </a:rPr>
              <a:t>Towards 2025: Strategy and Action Plan to Prevent and Control NCD in Hong Kong </a:t>
            </a:r>
            <a:r>
              <a:rPr lang="en-US" sz="1200" dirty="0" smtClean="0">
                <a:solidFill>
                  <a:schemeClr val="tx1">
                    <a:lumMod val="85000"/>
                    <a:lumOff val="15000"/>
                  </a:schemeClr>
                </a:solidFill>
                <a:latin typeface="Times New Roman"/>
                <a:ea typeface="Times New Roman"/>
                <a:cs typeface="Times New Roman"/>
                <a:sym typeface="Times New Roman"/>
              </a:rPr>
              <a:t>(</a:t>
            </a:r>
            <a:r>
              <a:rPr lang="en-US" sz="1200" dirty="0">
                <a:solidFill>
                  <a:schemeClr val="tx1">
                    <a:lumMod val="85000"/>
                    <a:lumOff val="15000"/>
                  </a:schemeClr>
                </a:solidFill>
                <a:latin typeface="Times New Roman"/>
                <a:ea typeface="Times New Roman"/>
                <a:cs typeface="Times New Roman"/>
                <a:sym typeface="Times New Roman"/>
              </a:rPr>
              <a:t>https://www.change4health.gov.hk/en/saptowards2025/)</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130" name="Google Shape;130;p16"/>
          <p:cNvSpPr/>
          <p:nvPr/>
        </p:nvSpPr>
        <p:spPr>
          <a:xfrm>
            <a:off x="8768553" y="4758998"/>
            <a:ext cx="3355901" cy="6165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a:t>
            </a:r>
            <a:endParaRPr lang="en-us" sz="1800" b="1" i="0" u="none" baseline="0" dirty="0" smtClean="0">
              <a:solidFill>
                <a:srgbClr val="FF0000"/>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1800" b="1" i="0" u="none" baseline="0" dirty="0" smtClean="0">
                <a:solidFill>
                  <a:srgbClr val="FF0000"/>
                </a:solidFill>
                <a:latin typeface="Times New Roman" panose="02020603050405020304" pitchFamily="18" charset="0"/>
                <a:ea typeface="DFKai-SB"/>
                <a:cs typeface="Times New Roman" panose="02020603050405020304" pitchFamily="18" charset="0"/>
                <a:sym typeface="DFKai-SB"/>
              </a:rPr>
              <a:t>to </a:t>
            </a: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learn more.</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131" name="Google Shape;131;p16"/>
          <p:cNvSpPr/>
          <p:nvPr/>
        </p:nvSpPr>
        <p:spPr>
          <a:xfrm>
            <a:off x="4418063" y="190812"/>
            <a:ext cx="3425239" cy="618023"/>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90000"/>
              </a:lnSpc>
              <a:spcBef>
                <a:spcPts val="0"/>
              </a:spcBef>
              <a:spcAft>
                <a:spcPts val="0"/>
              </a:spcAft>
              <a:buNone/>
            </a:pPr>
            <a:r>
              <a:rPr lang="en-us" sz="3200" b="1" i="0" u="none" baseline="0" dirty="0">
                <a:solidFill>
                  <a:srgbClr val="FFFFFF"/>
                </a:solidFill>
                <a:latin typeface="Times New Roman" panose="02020603050405020304" pitchFamily="18" charset="0"/>
                <a:ea typeface="DFKai-SB"/>
                <a:cs typeface="Times New Roman" panose="02020603050405020304" pitchFamily="18" charset="0"/>
                <a:sym typeface="DFKai-SB"/>
              </a:rPr>
              <a:t>Public health</a:t>
            </a:r>
            <a:endParaRPr sz="3200" b="1" dirty="0">
              <a:solidFill>
                <a:srgbClr val="FFFFFF"/>
              </a:solidFill>
              <a:latin typeface="Times New Roman" panose="02020603050405020304" pitchFamily="18" charset="0"/>
              <a:ea typeface="DFKai-SB"/>
              <a:cs typeface="Times New Roman" panose="02020603050405020304" pitchFamily="18" charset="0"/>
              <a:sym typeface="DFKai-SB"/>
            </a:endParaRPr>
          </a:p>
        </p:txBody>
      </p:sp>
      <p:pic>
        <p:nvPicPr>
          <p:cNvPr id="3" name="圖片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553" y="1268230"/>
            <a:ext cx="3377946" cy="338846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52"/>
          <p:cNvSpPr txBox="1"/>
          <p:nvPr/>
        </p:nvSpPr>
        <p:spPr>
          <a:xfrm>
            <a:off x="4609537" y="215678"/>
            <a:ext cx="524872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Conclusion</a:t>
            </a:r>
            <a:endParaRPr strike="sngStrike"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nvGrpSpPr>
          <p:cNvPr id="741" name="Google Shape;741;p52"/>
          <p:cNvGrpSpPr/>
          <p:nvPr/>
        </p:nvGrpSpPr>
        <p:grpSpPr>
          <a:xfrm>
            <a:off x="650823" y="1199694"/>
            <a:ext cx="10401710" cy="4386160"/>
            <a:chOff x="1531113" y="1231234"/>
            <a:chExt cx="7518706" cy="6261262"/>
          </a:xfrm>
        </p:grpSpPr>
        <p:sp>
          <p:nvSpPr>
            <p:cNvPr id="742" name="Google Shape;742;p52"/>
            <p:cNvSpPr/>
            <p:nvPr/>
          </p:nvSpPr>
          <p:spPr>
            <a:xfrm>
              <a:off x="1907263" y="1520191"/>
              <a:ext cx="7142556" cy="2684557"/>
            </a:xfrm>
            <a:custGeom>
              <a:avLst/>
              <a:gdLst/>
              <a:ahLst/>
              <a:cxnLst/>
              <a:rect l="l" t="t" r="r" b="b"/>
              <a:pathLst>
                <a:path w="6903719" h="2157412" extrusionOk="0">
                  <a:moveTo>
                    <a:pt x="0" y="0"/>
                  </a:moveTo>
                  <a:lnTo>
                    <a:pt x="6903719" y="0"/>
                  </a:lnTo>
                  <a:lnTo>
                    <a:pt x="6903719" y="2157412"/>
                  </a:lnTo>
                  <a:lnTo>
                    <a:pt x="0" y="2157412"/>
                  </a:lnTo>
                  <a:lnTo>
                    <a:pt x="0" y="0"/>
                  </a:lnTo>
                  <a:close/>
                </a:path>
              </a:pathLst>
            </a:custGeom>
            <a:solidFill>
              <a:schemeClr val="lt1">
                <a:alpha val="40000"/>
              </a:schemeClr>
            </a:solidFill>
            <a:ln w="9525" cap="flat" cmpd="sng">
              <a:solidFill>
                <a:srgbClr val="14446E"/>
              </a:solidFill>
              <a:prstDash val="solid"/>
              <a:miter lim="800000"/>
              <a:headEnd type="none" w="sm" len="sm"/>
              <a:tailEnd type="none" w="sm" len="sm"/>
            </a:ln>
          </p:spPr>
          <p:txBody>
            <a:bodyPr spcFirstLastPara="1" wrap="square" lIns="1461275" tIns="247650" rIns="247650" bIns="247650" anchor="ctr" anchorCtr="0">
              <a:noAutofit/>
            </a:bodyPr>
            <a:lstStyle/>
            <a:p>
              <a:pPr marL="0" marR="0" lvl="0" indent="0" algn="l" rtl="0">
                <a:lnSpc>
                  <a:spcPct val="90000"/>
                </a:lnSpc>
                <a:spcBef>
                  <a:spcPts val="0"/>
                </a:spcBef>
                <a:spcAft>
                  <a:spcPts val="0"/>
                </a:spcAft>
                <a:buClr>
                  <a:schemeClr val="dk1"/>
                </a:buClr>
                <a:buSzPts val="6500"/>
                <a:buFont typeface="Calibri"/>
                <a:buNone/>
              </a:pPr>
              <a:endParaRPr sz="6500" b="0" i="0" u="none" strike="noStrike" cap="none" dirty="0">
                <a:solidFill>
                  <a:srgbClr val="000000"/>
                </a:solidFill>
                <a:latin typeface="Calibri"/>
                <a:ea typeface="Calibri"/>
                <a:cs typeface="Calibri"/>
                <a:sym typeface="Calibri"/>
              </a:endParaRPr>
            </a:p>
          </p:txBody>
        </p:sp>
        <p:sp>
          <p:nvSpPr>
            <p:cNvPr id="743" name="Google Shape;743;p52"/>
            <p:cNvSpPr/>
            <p:nvPr/>
          </p:nvSpPr>
          <p:spPr>
            <a:xfrm>
              <a:off x="1531113" y="1231234"/>
              <a:ext cx="945539" cy="1865053"/>
            </a:xfrm>
            <a:prstGeom prst="rect">
              <a:avLst/>
            </a:prstGeom>
            <a:solidFill>
              <a:srgbClr val="14446E"/>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44" name="Google Shape;744;p52"/>
            <p:cNvSpPr/>
            <p:nvPr/>
          </p:nvSpPr>
          <p:spPr>
            <a:xfrm>
              <a:off x="1907263" y="4854851"/>
              <a:ext cx="7142556" cy="2637645"/>
            </a:xfrm>
            <a:custGeom>
              <a:avLst/>
              <a:gdLst/>
              <a:ahLst/>
              <a:cxnLst/>
              <a:rect l="l" t="t" r="r" b="b"/>
              <a:pathLst>
                <a:path w="6903719" h="2157412" extrusionOk="0">
                  <a:moveTo>
                    <a:pt x="0" y="0"/>
                  </a:moveTo>
                  <a:lnTo>
                    <a:pt x="6903719" y="0"/>
                  </a:lnTo>
                  <a:lnTo>
                    <a:pt x="6903719" y="2157412"/>
                  </a:lnTo>
                  <a:lnTo>
                    <a:pt x="0" y="2157412"/>
                  </a:lnTo>
                  <a:lnTo>
                    <a:pt x="0" y="0"/>
                  </a:lnTo>
                  <a:close/>
                </a:path>
              </a:pathLst>
            </a:custGeom>
            <a:solidFill>
              <a:schemeClr val="lt1">
                <a:alpha val="40000"/>
              </a:schemeClr>
            </a:solidFill>
            <a:ln w="9525" cap="flat" cmpd="sng">
              <a:solidFill>
                <a:srgbClr val="C80404"/>
              </a:solidFill>
              <a:prstDash val="solid"/>
              <a:miter lim="800000"/>
              <a:headEnd type="none" w="sm" len="sm"/>
              <a:tailEnd type="none" w="sm" len="sm"/>
            </a:ln>
          </p:spPr>
          <p:txBody>
            <a:bodyPr spcFirstLastPara="1" wrap="square" lIns="1461275" tIns="247650" rIns="247650" bIns="247650" anchor="ctr" anchorCtr="0">
              <a:noAutofit/>
            </a:bodyPr>
            <a:lstStyle/>
            <a:p>
              <a:pPr marL="0" marR="0" lvl="0" indent="0" algn="l" rtl="0">
                <a:lnSpc>
                  <a:spcPct val="90000"/>
                </a:lnSpc>
                <a:spcBef>
                  <a:spcPts val="0"/>
                </a:spcBef>
                <a:spcAft>
                  <a:spcPts val="0"/>
                </a:spcAft>
                <a:buClr>
                  <a:schemeClr val="dk1"/>
                </a:buClr>
                <a:buSzPts val="6500"/>
                <a:buFont typeface="Calibri"/>
                <a:buNone/>
              </a:pPr>
              <a:endParaRPr sz="6500" b="0" i="0" u="none" strike="noStrike" cap="none" dirty="0">
                <a:solidFill>
                  <a:srgbClr val="000000"/>
                </a:solidFill>
                <a:latin typeface="Calibri"/>
                <a:ea typeface="Calibri"/>
                <a:cs typeface="Calibri"/>
                <a:sym typeface="Calibri"/>
              </a:endParaRPr>
            </a:p>
          </p:txBody>
        </p:sp>
        <p:sp>
          <p:nvSpPr>
            <p:cNvPr id="745" name="Google Shape;745;p52"/>
            <p:cNvSpPr/>
            <p:nvPr/>
          </p:nvSpPr>
          <p:spPr>
            <a:xfrm>
              <a:off x="1531113" y="3922324"/>
              <a:ext cx="945539" cy="1865053"/>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46" name="Google Shape;746;p52"/>
          <p:cNvSpPr txBox="1"/>
          <p:nvPr/>
        </p:nvSpPr>
        <p:spPr>
          <a:xfrm>
            <a:off x="2098938" y="1358132"/>
            <a:ext cx="8813580"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dk1"/>
              </a:buClr>
              <a:buSzPts val="2800"/>
              <a:buFont typeface="Arial"/>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Maintaining public health is both the responsibility of the government and society, as well as the responsibility of individuals, and requires the joint </a:t>
            </a:r>
            <a:r>
              <a:rPr lang="en-us" sz="20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co-operation </a:t>
            </a: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of the government, public and private institutions, communities, families and individuals. </a:t>
            </a: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747" name="Google Shape;747;p52"/>
          <p:cNvSpPr txBox="1"/>
          <p:nvPr/>
        </p:nvSpPr>
        <p:spPr>
          <a:xfrm>
            <a:off x="1958924" y="3628749"/>
            <a:ext cx="9093608"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dk1"/>
              </a:buClr>
              <a:buSzPts val="2800"/>
              <a:buFont typeface="Arial"/>
              <a:buNone/>
            </a:pPr>
            <a:r>
              <a:rPr lang="en-us" sz="20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 We </a:t>
            </a: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should enhance health literacy, maintain healthy </a:t>
            </a:r>
            <a:r>
              <a:rPr lang="en-us" sz="20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lifestyle, </a:t>
            </a: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promote physical and </a:t>
            </a:r>
            <a:r>
              <a:rPr lang="en-us" sz="20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 mental </a:t>
            </a: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health, actively respond to infectious diseases, </a:t>
            </a:r>
            <a:r>
              <a:rPr lang="en-us" sz="20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co-operate </a:t>
            </a: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with government policies and actions, protect ourselves and others, and assume personal responsibility for maintaining public health. </a:t>
            </a:r>
            <a:endParaRPr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53"/>
          <p:cNvSpPr txBox="1">
            <a:spLocks noGrp="1"/>
          </p:cNvSpPr>
          <p:nvPr>
            <p:ph type="body" idx="1"/>
          </p:nvPr>
        </p:nvSpPr>
        <p:spPr>
          <a:xfrm>
            <a:off x="618459" y="1518821"/>
            <a:ext cx="10824603" cy="4045956"/>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ct val="100000"/>
            </a:pPr>
            <a:r>
              <a:rPr lang="en-us" sz="20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Centre for Health Protection of the Department of Health Resources </a:t>
            </a: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2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://www.chp.gov.hk/en/index.html</a:t>
            </a: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marL="228600" lvl="0" indent="-228600">
              <a:buSzPct val="100000"/>
            </a:pPr>
            <a:r>
              <a:rPr lang="en-us" sz="20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Student Health Service of the Department of Health - Student Zone </a:t>
            </a:r>
            <a:r>
              <a:rPr lang="en-us"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2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://www.studenthealth.gov.hk/english/hot_topics/student_zone.html</a:t>
            </a: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20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228600" indent="-228600">
              <a:buSzPct val="100000"/>
            </a:pPr>
            <a:r>
              <a:rPr lang="en-us" sz="20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Advisory Committee on Mental Health - The “Shall We Talk” Initiative</a:t>
            </a:r>
            <a:r>
              <a:rPr lang="en-us"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r>
            <a:br>
              <a:rPr lang="en-us"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br>
            <a:r>
              <a:rPr lang="en-us" sz="20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altLang="zh-HK" sz="2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altLang="zh-HK"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www.shallwetalk.hk/en</a:t>
            </a:r>
            <a:r>
              <a:rPr lang="en-US" altLang="zh-HK" sz="2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altLang="zh-HK"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altLang="zh-HK"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endParaRPr lang="en-US" altLang="zh-HK" sz="20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228600" lvl="0" indent="-228600">
              <a:buSzPct val="100000"/>
            </a:pP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a:t>
            </a:r>
            <a:r>
              <a:rPr lang="en-us" sz="20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Tobacco and Alcohol Control Office of the Department of Health </a:t>
            </a: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2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://www.taco.gov.hk/main/english/index.html</a:t>
            </a: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20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marL="228600" lvl="0" indent="-228600">
              <a:buSzPct val="100000"/>
            </a:pP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Education Bureau's “Active Students, Active People” Campaign - Learning and Teaching Resources (</a:t>
            </a:r>
            <a:r>
              <a:rPr lang="en-US" sz="2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https://www.edb.gov.hk/en/curriculum-development/kla/pe/asap/index.html</a:t>
            </a: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20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ct val="100000"/>
              <a:buChar char="•"/>
            </a:pPr>
            <a:r>
              <a:rPr lang="en-us" sz="20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RTHK - “Hong Kong Connection - Children have put on some weight” (2021-11-21)</a:t>
            </a:r>
            <a:r>
              <a:rPr lang="en-us" sz="2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r>
            <a:br>
              <a:rPr lang="en-us" sz="20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br>
            <a:r>
              <a:rPr lang="en-us" sz="2000" b="0" i="0" u="none" baseline="0" dirty="0" smtClean="0">
                <a:latin typeface="Times New Roman" panose="02020603050405020304" pitchFamily="18" charset="0"/>
                <a:ea typeface="Times New Roman"/>
                <a:cs typeface="Times New Roman" panose="02020603050405020304" pitchFamily="18" charset="0"/>
                <a:sym typeface="Times New Roman"/>
              </a:rPr>
              <a:t>(https://podcast.rthk.hk/podcast/item.php?pid=244&amp;eid=191315&amp;year=2021&amp;lang=zh-CN)</a:t>
            </a:r>
            <a:endParaRPr sz="2000" dirty="0">
              <a:latin typeface="Times New Roman" panose="02020603050405020304" pitchFamily="18" charset="0"/>
              <a:ea typeface="Times New Roman"/>
              <a:cs typeface="Times New Roman" panose="02020603050405020304" pitchFamily="18" charset="0"/>
              <a:sym typeface="Times New Roman"/>
            </a:endParaRPr>
          </a:p>
        </p:txBody>
      </p:sp>
      <p:grpSp>
        <p:nvGrpSpPr>
          <p:cNvPr id="753" name="Google Shape;753;p53"/>
          <p:cNvGrpSpPr/>
          <p:nvPr/>
        </p:nvGrpSpPr>
        <p:grpSpPr>
          <a:xfrm>
            <a:off x="2885924" y="423155"/>
            <a:ext cx="6157041" cy="954067"/>
            <a:chOff x="1193537" y="1344264"/>
            <a:chExt cx="2887752" cy="954067"/>
          </a:xfrm>
        </p:grpSpPr>
        <p:sp>
          <p:nvSpPr>
            <p:cNvPr id="754" name="Google Shape;754;p53"/>
            <p:cNvSpPr/>
            <p:nvPr/>
          </p:nvSpPr>
          <p:spPr>
            <a:xfrm>
              <a:off x="1193537" y="1593501"/>
              <a:ext cx="363537" cy="36353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0000"/>
                </a:solidFill>
                <a:latin typeface="Times New Roman" panose="02020603050405020304" pitchFamily="18" charset="0"/>
                <a:ea typeface="Calibri"/>
                <a:cs typeface="Times New Roman" panose="02020603050405020304" pitchFamily="18" charset="0"/>
                <a:sym typeface="Calibri"/>
              </a:endParaRPr>
            </a:p>
          </p:txBody>
        </p:sp>
        <p:sp>
          <p:nvSpPr>
            <p:cNvPr id="755" name="Google Shape;755;p53"/>
            <p:cNvSpPr/>
            <p:nvPr/>
          </p:nvSpPr>
          <p:spPr>
            <a:xfrm>
              <a:off x="1317362" y="1728439"/>
              <a:ext cx="303212" cy="290512"/>
            </a:xfrm>
            <a:prstGeom prst="rect">
              <a:avLst/>
            </a:prstGeom>
            <a:solidFill>
              <a:srgbClr val="C8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0000"/>
                </a:solidFill>
                <a:latin typeface="Times New Roman" panose="02020603050405020304" pitchFamily="18" charset="0"/>
                <a:ea typeface="Calibri"/>
                <a:cs typeface="Times New Roman" panose="02020603050405020304" pitchFamily="18" charset="0"/>
                <a:sym typeface="Calibri"/>
              </a:endParaRPr>
            </a:p>
          </p:txBody>
        </p:sp>
        <p:sp>
          <p:nvSpPr>
            <p:cNvPr id="756" name="Google Shape;756;p53"/>
            <p:cNvSpPr txBox="1"/>
            <p:nvPr/>
          </p:nvSpPr>
          <p:spPr>
            <a:xfrm>
              <a:off x="1557074" y="1344264"/>
              <a:ext cx="252421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baseline="0" dirty="0">
                  <a:solidFill>
                    <a:schemeClr val="dk1"/>
                  </a:solidFill>
                  <a:latin typeface="Times New Roman" panose="02020603050405020304" pitchFamily="18" charset="0"/>
                  <a:ea typeface="DFKai-SB"/>
                  <a:cs typeface="Times New Roman" panose="02020603050405020304" pitchFamily="18" charset="0"/>
                  <a:sym typeface="DFKai-SB"/>
                </a:rPr>
                <a:t>Websites for extended references</a:t>
              </a:r>
              <a:endParaRPr sz="28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cxnSp>
          <p:nvCxnSpPr>
            <p:cNvPr id="757" name="Google Shape;757;p53"/>
            <p:cNvCxnSpPr/>
            <p:nvPr/>
          </p:nvCxnSpPr>
          <p:spPr>
            <a:xfrm>
              <a:off x="1620574" y="1991964"/>
              <a:ext cx="1405091" cy="0"/>
            </a:xfrm>
            <a:prstGeom prst="straightConnector1">
              <a:avLst/>
            </a:prstGeom>
            <a:noFill/>
            <a:ln w="57150" cap="flat" cmpd="sng">
              <a:solidFill>
                <a:srgbClr val="C00000"/>
              </a:solidFill>
              <a:prstDash val="solid"/>
              <a:miter lim="800000"/>
              <a:headEnd type="none" w="sm" len="sm"/>
              <a:tailEnd type="none" w="sm" len="sm"/>
            </a:ln>
          </p:spPr>
        </p:cxn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54"/>
          <p:cNvSpPr txBox="1"/>
          <p:nvPr/>
        </p:nvSpPr>
        <p:spPr>
          <a:xfrm>
            <a:off x="4356760" y="0"/>
            <a:ext cx="300153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85623"/>
              </a:buClr>
              <a:buSzPts val="4000"/>
              <a:buFont typeface="DFKai-SB"/>
              <a:buNone/>
            </a:pPr>
            <a:r>
              <a:rPr lang="en-us" sz="4000" b="1" i="0" u="none" strike="noStrike" cap="none" baseline="0" dirty="0">
                <a:solidFill>
                  <a:srgbClr val="385623"/>
                </a:solidFill>
                <a:latin typeface="Times New Roman" panose="02020603050405020304" pitchFamily="18" charset="0"/>
                <a:ea typeface="DFKai-SB"/>
                <a:cs typeface="Times New Roman" panose="02020603050405020304" pitchFamily="18" charset="0"/>
                <a:sym typeface="DFKai-SB"/>
              </a:rPr>
              <a:t>User Guide</a:t>
            </a:r>
            <a:endParaRPr sz="4000" b="1" i="0" u="none" strike="noStrike" cap="none" dirty="0">
              <a:solidFill>
                <a:srgbClr val="385623"/>
              </a:solidFill>
              <a:latin typeface="Times New Roman" panose="02020603050405020304" pitchFamily="18" charset="0"/>
              <a:ea typeface="DFKai-SB"/>
              <a:cs typeface="Times New Roman" panose="02020603050405020304" pitchFamily="18" charset="0"/>
              <a:sym typeface="DFKai-SB"/>
            </a:endParaRPr>
          </a:p>
        </p:txBody>
      </p:sp>
      <p:sp>
        <p:nvSpPr>
          <p:cNvPr id="763" name="Google Shape;763;p54"/>
          <p:cNvSpPr txBox="1"/>
          <p:nvPr/>
        </p:nvSpPr>
        <p:spPr>
          <a:xfrm>
            <a:off x="227195" y="707886"/>
            <a:ext cx="11576115" cy="6170880"/>
          </a:xfrm>
          <a:prstGeom prst="rect">
            <a:avLst/>
          </a:prstGeom>
          <a:noFill/>
          <a:ln>
            <a:noFill/>
          </a:ln>
        </p:spPr>
        <p:txBody>
          <a:bodyPr spcFirstLastPara="1" wrap="square" lIns="91425" tIns="45700" rIns="91425" bIns="45700" anchor="t" anchorCtr="0">
            <a:spAutoFit/>
          </a:bodyPr>
          <a:lstStyle/>
          <a:p>
            <a:pPr marL="285750" lvl="0" indent="-285750" algn="just">
              <a:spcBef>
                <a:spcPts val="600"/>
              </a:spcBef>
              <a:buFont typeface="Arial" panose="020B0604020202020204" pitchFamily="34" charset="0"/>
              <a:buChar char="•"/>
            </a:pPr>
            <a:r>
              <a:rPr lang="en-US" altLang="zh-CN" sz="1800" b="1" dirty="0">
                <a:solidFill>
                  <a:srgbClr val="70AD47">
                    <a:lumMod val="75000"/>
                  </a:srgbClr>
                </a:solidFill>
                <a:latin typeface="Times New Roman" panose="02020603050405020304" pitchFamily="18" charset="0"/>
                <a:ea typeface="標楷體" panose="03000509000000000000" pitchFamily="65" charset="-120"/>
                <a:cs typeface="Times New Roman" panose="02020603050405020304" pitchFamily="18" charset="0"/>
              </a:rPr>
              <a:t>The primary users of this resource are teachers. It aims to provide teachers with content knowledge relevant to the topic to enable teachers to have a deeper understanding of teaching content when preparing for their lessons. </a:t>
            </a:r>
          </a:p>
          <a:p>
            <a:pPr marL="285750" lvl="0" indent="-285750" algn="just">
              <a:spcBef>
                <a:spcPts val="600"/>
              </a:spcBef>
              <a:buFont typeface="Arial" panose="020B0604020202020204" pitchFamily="34" charset="0"/>
              <a:buChar char="•"/>
            </a:pPr>
            <a:r>
              <a:rPr lang="en-US" altLang="zh-TW" sz="1800" b="1" dirty="0">
                <a:solidFill>
                  <a:srgbClr val="70AD47">
                    <a:lumMod val="75000"/>
                  </a:srgbClr>
                </a:solidFill>
                <a:latin typeface="Times New Roman" panose="02020603050405020304" pitchFamily="18" charset="0"/>
                <a:ea typeface="標楷體" panose="03000509000000000000" pitchFamily="65" charset="-120"/>
                <a:cs typeface="Times New Roman" panose="02020603050405020304" pitchFamily="18" charset="0"/>
              </a:rPr>
              <a:t>All data, videos, photos, pictures, questions and suggested answers can be used for multiple purposes, such as teachers’ teaching materials, references for curriculum planning and learning and teaching, and student assignments, etc. To align with Citizenship and Social Development Curriculum and Assessment Guide (Secondary 4-6) (2021) (C&amp;A Guide), this resource should be adapted to cater for students’ learning diversity and the needs of classroom teaching, etc.  </a:t>
            </a:r>
          </a:p>
          <a:p>
            <a:pPr marL="285750" lvl="0" indent="-285750" algn="just">
              <a:spcBef>
                <a:spcPts val="600"/>
              </a:spcBef>
              <a:buFont typeface="Arial" panose="020B0604020202020204" pitchFamily="34" charset="0"/>
              <a:buChar char="•"/>
            </a:pPr>
            <a:r>
              <a:rPr lang="en-US" altLang="zh-CN" sz="1800" b="1" dirty="0">
                <a:solidFill>
                  <a:srgbClr val="70AD47">
                    <a:lumMod val="75000"/>
                  </a:srgbClr>
                </a:solidFill>
                <a:latin typeface="Times New Roman" panose="02020603050405020304" pitchFamily="18" charset="0"/>
                <a:ea typeface="標楷體" panose="03000509000000000000" pitchFamily="65" charset="-120"/>
                <a:cs typeface="Times New Roman" panose="02020603050405020304" pitchFamily="18" charset="0"/>
              </a:rPr>
              <a:t>Teachers may provide appropriate supplementary notes/ explanations to enrich this resource in order to enhance students’ understanding of the topic and information provided. </a:t>
            </a:r>
          </a:p>
          <a:p>
            <a:pPr marL="285750" lvl="0" indent="-285750" algn="just">
              <a:spcBef>
                <a:spcPts val="600"/>
              </a:spcBef>
              <a:buFont typeface="Arial" panose="020B0604020202020204" pitchFamily="34" charset="0"/>
              <a:buChar char="•"/>
            </a:pPr>
            <a:r>
              <a:rPr lang="en-US" altLang="zh-TW" sz="1800" b="1" dirty="0">
                <a:solidFill>
                  <a:srgbClr val="70AD47">
                    <a:lumMod val="75000"/>
                  </a:srgbClr>
                </a:solidFill>
                <a:latin typeface="Times New Roman" panose="02020603050405020304" pitchFamily="18" charset="0"/>
                <a:ea typeface="標楷體" panose="03000509000000000000" pitchFamily="65" charset="-120"/>
                <a:cs typeface="Times New Roman" panose="02020603050405020304" pitchFamily="18" charset="0"/>
              </a:rPr>
              <a:t>In accordance with the curriculum rationale and aims, teachers may select other learning and teaching resources which are correct, reliable, objective and impartial to help students build up a solid knowledge base, develop positive values and attitudes as well as enhance critical thinking and problem solving skills, and various generic skills. </a:t>
            </a:r>
          </a:p>
          <a:p>
            <a:pPr marL="285750" lvl="0" indent="-285750" algn="just">
              <a:spcBef>
                <a:spcPts val="600"/>
              </a:spcBef>
              <a:buFont typeface="Arial" panose="020B0604020202020204" pitchFamily="34" charset="0"/>
              <a:buChar char="•"/>
            </a:pPr>
            <a:r>
              <a:rPr lang="en-US" altLang="zh-CN" sz="1800" b="1" dirty="0">
                <a:solidFill>
                  <a:srgbClr val="70AD47">
                    <a:lumMod val="75000"/>
                  </a:srgbClr>
                </a:solidFill>
                <a:latin typeface="Times New Roman" panose="02020603050405020304" pitchFamily="18" charset="0"/>
                <a:ea typeface="標楷體" panose="03000509000000000000" pitchFamily="65" charset="-120"/>
                <a:cs typeface="Times New Roman" panose="02020603050405020304" pitchFamily="18" charset="0"/>
              </a:rPr>
              <a:t>If some information cannot be provided in this resource due to copyright issue, teachers may visit relevant websites provided. </a:t>
            </a:r>
          </a:p>
          <a:p>
            <a:pPr marL="285750" lvl="0" indent="-285750" algn="just">
              <a:spcBef>
                <a:spcPts val="600"/>
              </a:spcBef>
              <a:buFont typeface="Arial" panose="020B0604020202020204" pitchFamily="34" charset="0"/>
              <a:buChar char="•"/>
            </a:pPr>
            <a:r>
              <a:rPr lang="en-US" altLang="zh-CN" sz="1800" b="1" dirty="0">
                <a:solidFill>
                  <a:srgbClr val="70AD47">
                    <a:lumMod val="75000"/>
                  </a:srgbClr>
                </a:solidFill>
                <a:latin typeface="Times New Roman" panose="02020603050405020304" pitchFamily="18" charset="0"/>
                <a:ea typeface="標楷體" panose="03000509000000000000" pitchFamily="65" charset="-120"/>
                <a:cs typeface="Times New Roman" panose="02020603050405020304" pitchFamily="18" charset="0"/>
              </a:rPr>
              <a:t>Some information may have been updated when being used by teachers, teachers may visit the corresponding websites to obtain the up-to-date information.</a:t>
            </a:r>
          </a:p>
          <a:p>
            <a:pPr marL="285750" lvl="0" indent="-285750" algn="just">
              <a:spcBef>
                <a:spcPts val="600"/>
              </a:spcBef>
              <a:buFont typeface="Arial" panose="020B0604020202020204" pitchFamily="34" charset="0"/>
              <a:buChar char="•"/>
            </a:pPr>
            <a:r>
              <a:rPr lang="en-US" altLang="zh-TW" sz="1800" b="1" dirty="0">
                <a:solidFill>
                  <a:srgbClr val="70AD47">
                    <a:lumMod val="75000"/>
                  </a:srgbClr>
                </a:solidFill>
                <a:latin typeface="Times New Roman" panose="02020603050405020304" pitchFamily="18" charset="0"/>
                <a:ea typeface="標楷體" panose="03000509000000000000" pitchFamily="65" charset="-120"/>
                <a:cs typeface="Times New Roman" panose="02020603050405020304" pitchFamily="18" charset="0"/>
              </a:rPr>
              <a:t>Please also refer to the C&amp;A Guide to understand the requirements and arrangements of the learning and teaching of the curriculum. </a:t>
            </a:r>
            <a:r>
              <a:rPr lang="en-US" altLang="zh-CN" sz="1800" b="1" dirty="0">
                <a:solidFill>
                  <a:srgbClr val="70AD47">
                    <a:lumMod val="75000"/>
                  </a:srgbClr>
                </a:solidFill>
                <a:latin typeface="Times New Roman" panose="02020603050405020304" pitchFamily="18" charset="0"/>
                <a:ea typeface="標楷體" panose="03000509000000000000" pitchFamily="65" charset="-120"/>
                <a:cs typeface="Times New Roman" panose="02020603050405020304" pitchFamily="18" charset="0"/>
              </a:rPr>
              <a:t>Teachers are welcome to point out the areas need improvement, and welcome to provide updated information to enrich the content for all teachers’ reference.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43</a:t>
            </a:fld>
            <a:endParaRPr lang="zh-TW" altLang="en-US" dirty="0"/>
          </a:p>
        </p:txBody>
      </p:sp>
      <p:sp>
        <p:nvSpPr>
          <p:cNvPr id="3" name="Rectangle 3"/>
          <p:cNvSpPr>
            <a:spLocks noChangeArrowheads="1"/>
          </p:cNvSpPr>
          <p:nvPr/>
        </p:nvSpPr>
        <p:spPr bwMode="auto">
          <a:xfrm>
            <a:off x="4152657" y="554817"/>
            <a:ext cx="3779837" cy="466725"/>
          </a:xfrm>
          <a:prstGeom prst="rect">
            <a:avLst/>
          </a:prstGeom>
          <a:noFill/>
          <a:ln>
            <a:noFill/>
          </a:ln>
          <a:effectLst/>
          <a:extLst/>
        </p:spPr>
        <p:txBody>
          <a:bodyPr wrap="none" lIns="0" tIns="-12696" rIns="0" bIns="-12696"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a:spcBef>
                <a:spcPct val="0"/>
              </a:spcBef>
              <a:buFontTx/>
              <a:buNone/>
            </a:pPr>
            <a:r>
              <a:rPr lang="en-US" altLang="en-US" dirty="0">
                <a:solidFill>
                  <a:schemeClr val="tx1">
                    <a:lumMod val="85000"/>
                    <a:lumOff val="15000"/>
                  </a:schemeClr>
                </a:solidFill>
                <a:latin typeface="Times New Roman" panose="02020603050405020304" pitchFamily="18" charset="0"/>
                <a:cs typeface="Times New Roman" panose="02020603050405020304" pitchFamily="18" charset="0"/>
              </a:rPr>
              <a:t>Notice and Disclaimer</a:t>
            </a:r>
            <a:r>
              <a:rPr lang="en-US" altLang="en-US" sz="2400" dirty="0">
                <a:solidFill>
                  <a:schemeClr val="tx1">
                    <a:lumMod val="85000"/>
                    <a:lumOff val="15000"/>
                  </a:schemeClr>
                </a:solidFill>
                <a:latin typeface="Arial" panose="020B0604020202020204" pitchFamily="34" charset="0"/>
                <a:cs typeface="Times New Roman" panose="02020603050405020304" pitchFamily="18" charset="0"/>
              </a:rPr>
              <a:t> </a:t>
            </a:r>
          </a:p>
        </p:txBody>
      </p:sp>
      <p:sp>
        <p:nvSpPr>
          <p:cNvPr id="4" name="文本框 10"/>
          <p:cNvSpPr txBox="1">
            <a:spLocks noChangeArrowheads="1"/>
          </p:cNvSpPr>
          <p:nvPr/>
        </p:nvSpPr>
        <p:spPr bwMode="auto">
          <a:xfrm>
            <a:off x="1576874" y="1542111"/>
            <a:ext cx="862595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just">
              <a:spcBef>
                <a:spcPts val="450"/>
              </a:spcBef>
            </a:pPr>
            <a:r>
              <a:rPr lang="en-US" altLang="zh-CN"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Some sources were not translated into English as the official English version is not available.</a:t>
            </a:r>
          </a:p>
          <a:p>
            <a:pPr algn="just">
              <a:spcBef>
                <a:spcPts val="450"/>
              </a:spcBef>
            </a:pPr>
            <a:r>
              <a:rPr lang="en-US" altLang="zh-CN"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In case of any discrepancy between the Chinese and English versions, the Chinese version shall prevail.</a:t>
            </a:r>
            <a:endParaRPr lang="en-US" altLang="zh-CN" sz="2400" b="1" dirty="0">
              <a:solidFill>
                <a:schemeClr val="tx1">
                  <a:lumMod val="85000"/>
                  <a:lumOff val="15000"/>
                </a:schemeClr>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7434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body" idx="1"/>
          </p:nvPr>
        </p:nvSpPr>
        <p:spPr>
          <a:xfrm>
            <a:off x="214803" y="1081010"/>
            <a:ext cx="7739511" cy="5355272"/>
          </a:xfrm>
          <a:prstGeom prst="rect">
            <a:avLst/>
          </a:prstGeom>
          <a:noFill/>
          <a:ln>
            <a:noFill/>
          </a:ln>
        </p:spPr>
        <p:txBody>
          <a:bodyPr spcFirstLastPara="1" wrap="square" lIns="91425" tIns="45700" rIns="91425" bIns="45700" anchor="t" anchorCtr="0">
            <a:spAutoFit/>
          </a:bodyPr>
          <a:lstStyle/>
          <a:p>
            <a:pPr marL="0" lvl="0" indent="0">
              <a:lnSpc>
                <a:spcPct val="120000"/>
              </a:lnSpc>
              <a:spcBef>
                <a:spcPts val="1200"/>
              </a:spcBef>
              <a:buSzPts val="2800"/>
              <a:buNone/>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relationship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between </a:t>
            </a:r>
            <a:r>
              <a:rPr lang="en-us" sz="2000" b="0" i="0" u="none"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individuals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and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public health are very close and the two </a:t>
            </a:r>
            <a:r>
              <a:rPr lang="en-US" sz="20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reinforce</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each other.</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rtl="0">
              <a:lnSpc>
                <a:spcPct val="120000"/>
              </a:lnSpc>
              <a:spcBef>
                <a:spcPts val="1200"/>
              </a:spcBef>
              <a:spcAft>
                <a:spcPts val="0"/>
              </a:spcAft>
              <a:buClr>
                <a:schemeClr val="dk1"/>
              </a:buClr>
              <a:buSzPts val="2800"/>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public health system guarantees the health of individuals</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 sound public health system, sufficient public health resources and high-quality public health services can provide a strong guarantee for safeguarding personal and public health, thereby improving citizens’ quality of life, improving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productivity and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promoting the long-term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social development.</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rtl="0">
              <a:lnSpc>
                <a:spcPct val="120000"/>
              </a:lnSpc>
              <a:spcBef>
                <a:spcPts val="1200"/>
              </a:spcBef>
              <a:spcAft>
                <a:spcPts val="0"/>
              </a:spcAft>
              <a:buClr>
                <a:schemeClr val="dk1"/>
              </a:buClr>
              <a:buSzPts val="2800"/>
              <a:buChar char="•"/>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Individual participation and support are essential to safeguarding public health</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Citizens have the responsibility to maintain personal health, keep public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places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clean and prevent the spread of diseases so as to reduce the pressure on public health and maintain public health security.</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138" name="Google Shape;138;p17"/>
          <p:cNvSpPr txBox="1"/>
          <p:nvPr/>
        </p:nvSpPr>
        <p:spPr>
          <a:xfrm>
            <a:off x="8075516" y="5974617"/>
            <a:ext cx="37361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Source: The Hospital Authority - </a:t>
            </a:r>
            <a:r>
              <a:rPr lang="en-us" sz="1200" b="0" i="1"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Winter Service Surge</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1200" b="0" i="0" u="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(https://www.youtube.com/watch?v=-kH_jsc7eIA)</a:t>
            </a:r>
            <a:endParaRPr sz="12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pic>
        <p:nvPicPr>
          <p:cNvPr id="139" name="Google Shape;139;p17">
            <a:hlinkClick r:id="rId3"/>
          </p:cNvPr>
          <p:cNvPicPr preferRelativeResize="0"/>
          <p:nvPr/>
        </p:nvPicPr>
        <p:blipFill rotWithShape="1">
          <a:blip r:embed="rId4">
            <a:alphaModFix/>
          </a:blip>
          <a:srcRect/>
          <a:stretch/>
        </p:blipFill>
        <p:spPr>
          <a:xfrm>
            <a:off x="8075516" y="1548580"/>
            <a:ext cx="3822708" cy="2380153"/>
          </a:xfrm>
          <a:prstGeom prst="rect">
            <a:avLst/>
          </a:prstGeom>
          <a:noFill/>
          <a:ln>
            <a:noFill/>
          </a:ln>
        </p:spPr>
      </p:pic>
      <p:sp>
        <p:nvSpPr>
          <p:cNvPr id="140" name="Google Shape;140;p17"/>
          <p:cNvSpPr/>
          <p:nvPr/>
        </p:nvSpPr>
        <p:spPr>
          <a:xfrm>
            <a:off x="8075516" y="3953672"/>
            <a:ext cx="3803152" cy="6228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a:t>
            </a:r>
            <a:endParaRPr lang="en-us" sz="1800" b="1" i="0" u="none" baseline="0" dirty="0" smtClean="0">
              <a:solidFill>
                <a:srgbClr val="FF0000"/>
              </a:solidFill>
              <a:latin typeface="Times New Roman" panose="02020603050405020304" pitchFamily="18" charset="0"/>
              <a:ea typeface="DFKai-SB"/>
              <a:cs typeface="Times New Roman" panose="02020603050405020304" pitchFamily="18" charset="0"/>
              <a:sym typeface="DFKai-SB"/>
            </a:endParaRPr>
          </a:p>
          <a:p>
            <a:pPr marL="0" marR="0" lvl="0" indent="0" algn="ctr" rtl="0">
              <a:spcBef>
                <a:spcPts val="0"/>
              </a:spcBef>
              <a:spcAft>
                <a:spcPts val="0"/>
              </a:spcAft>
              <a:buNone/>
            </a:pPr>
            <a:r>
              <a:rPr lang="en-us" sz="1800" b="1" i="0" u="none" baseline="0" dirty="0" smtClean="0">
                <a:solidFill>
                  <a:srgbClr val="FF0000"/>
                </a:solidFill>
                <a:latin typeface="Times New Roman" panose="02020603050405020304" pitchFamily="18" charset="0"/>
                <a:ea typeface="DFKai-SB"/>
                <a:cs typeface="Times New Roman" panose="02020603050405020304" pitchFamily="18" charset="0"/>
                <a:sym typeface="DFKai-SB"/>
              </a:rPr>
              <a:t>to </a:t>
            </a: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watch the video</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141" name="Google Shape;141;p17"/>
          <p:cNvSpPr txBox="1"/>
          <p:nvPr/>
        </p:nvSpPr>
        <p:spPr>
          <a:xfrm>
            <a:off x="8080759" y="4551585"/>
            <a:ext cx="3822708" cy="1169511"/>
          </a:xfrm>
          <a:prstGeom prst="rect">
            <a:avLst/>
          </a:prstGeom>
          <a:noFill/>
          <a:ln>
            <a:noFill/>
          </a:ln>
        </p:spPr>
        <p:txBody>
          <a:bodyPr spcFirstLastPara="1" wrap="square" lIns="91425" tIns="45700" rIns="91425" bIns="45700" anchor="t" anchorCtr="0">
            <a:spAutoFit/>
          </a:bodyPr>
          <a:lstStyle/>
          <a:p>
            <a:pPr algn="just"/>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Affected by the continuous cold weather and </a:t>
            </a:r>
            <a:r>
              <a:rPr lang="en-us"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peak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season of </a:t>
            </a:r>
            <a:r>
              <a:rPr lang="en-us"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influenza, </a:t>
            </a:r>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there has been an increase in demand for visits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a:t>
            </a:r>
            <a:r>
              <a:rPr lang="en-us"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hospitals </a:t>
            </a:r>
            <a:r>
              <a:rPr lang="en-us"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and </a:t>
            </a:r>
            <a:r>
              <a:rPr lang="en-us"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admissions </a:t>
            </a:r>
            <a:r>
              <a:rPr lang="en-us"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to the Accident &amp; Emergency Department of the Hospital Authority</a:t>
            </a:r>
            <a:r>
              <a:rPr lang="en-us"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endParaRPr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142" name="Google Shape;142;p17"/>
          <p:cNvSpPr/>
          <p:nvPr/>
        </p:nvSpPr>
        <p:spPr>
          <a:xfrm>
            <a:off x="4484914" y="317537"/>
            <a:ext cx="3235630" cy="618023"/>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90000"/>
              </a:lnSpc>
              <a:spcBef>
                <a:spcPts val="0"/>
              </a:spcBef>
              <a:spcAft>
                <a:spcPts val="0"/>
              </a:spcAft>
              <a:buNone/>
            </a:pPr>
            <a:r>
              <a:rPr lang="en-us" sz="3200" b="1" i="0" u="none" baseline="0" dirty="0">
                <a:solidFill>
                  <a:srgbClr val="FFFFFF"/>
                </a:solidFill>
                <a:latin typeface="Times New Roman" panose="02020603050405020304" pitchFamily="18" charset="0"/>
                <a:ea typeface="DFKai-SB"/>
                <a:cs typeface="Times New Roman" panose="02020603050405020304" pitchFamily="18" charset="0"/>
                <a:sym typeface="DFKai-SB"/>
              </a:rPr>
              <a:t>Public health</a:t>
            </a:r>
            <a:endParaRPr sz="3200" b="1" dirty="0">
              <a:solidFill>
                <a:srgbClr val="FFFFFF"/>
              </a:solidFill>
              <a:latin typeface="Times New Roman" panose="02020603050405020304" pitchFamily="18" charset="0"/>
              <a:ea typeface="DFKai-SB"/>
              <a:cs typeface="Times New Roman" panose="02020603050405020304" pitchFamily="18" charset="0"/>
              <a:sym typeface="DFKai-SB"/>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p:nvPr/>
        </p:nvSpPr>
        <p:spPr>
          <a:xfrm>
            <a:off x="3864963" y="721033"/>
            <a:ext cx="4415389"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dirty="0">
                <a:solidFill>
                  <a:schemeClr val="dk1"/>
                </a:solidFill>
                <a:latin typeface="Times New Roman" panose="02020603050405020304" pitchFamily="18" charset="0"/>
                <a:ea typeface="DFKai-SB"/>
                <a:cs typeface="Times New Roman" panose="02020603050405020304" pitchFamily="18" charset="0"/>
                <a:sym typeface="DFKai-SB"/>
              </a:rPr>
              <a:t>Maintaining a healthy lifestyle</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148" name="Google Shape;148;p18"/>
          <p:cNvSpPr txBox="1"/>
          <p:nvPr/>
        </p:nvSpPr>
        <p:spPr>
          <a:xfrm>
            <a:off x="292838" y="1367323"/>
            <a:ext cx="8621085" cy="1200288"/>
          </a:xfrm>
          <a:prstGeom prst="rect">
            <a:avLst/>
          </a:prstGeom>
          <a:solidFill>
            <a:srgbClr val="E1EFD8"/>
          </a:solid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chemeClr val="dk1"/>
              </a:buClr>
              <a:buSzPts val="2600"/>
              <a:buFont typeface="Arial"/>
              <a:buNone/>
            </a:pP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Good health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is precious, and sought by all.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It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is everyone's responsibility to maintain a healthy lifestyle, reduce the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causes of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diseases, promote personal health, and maintain public health.</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149" name="Google Shape;149;p18"/>
          <p:cNvSpPr txBox="1"/>
          <p:nvPr/>
        </p:nvSpPr>
        <p:spPr>
          <a:xfrm>
            <a:off x="9226094" y="5598600"/>
            <a:ext cx="2688237" cy="1200288"/>
          </a:xfrm>
          <a:prstGeom prst="rect">
            <a:avLst/>
          </a:prstGeom>
          <a:noFill/>
          <a:ln>
            <a:noFill/>
          </a:ln>
        </p:spPr>
        <p:txBody>
          <a:bodyPr spcFirstLastPara="1" wrap="square" lIns="91425" tIns="45700" rIns="91425" bIns="45700" anchor="t" anchorCtr="0">
            <a:spAutoFit/>
          </a:bodyPr>
          <a:lstStyle/>
          <a:p>
            <a:pPr lvl="0"/>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Student Health Service of the Department of Health - “Healthy lifestyle” </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www.studenthealth.gov.hk/english/resources/resources_bl/files/bl_hea_lif_sty.pdf)</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151" name="Google Shape;151;p18"/>
          <p:cNvSpPr/>
          <p:nvPr/>
        </p:nvSpPr>
        <p:spPr>
          <a:xfrm>
            <a:off x="9171614" y="4961640"/>
            <a:ext cx="2714125" cy="63696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learn more.</a:t>
            </a:r>
            <a:endParaRPr sz="18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153" name="Google Shape;153;p18"/>
          <p:cNvSpPr txBox="1">
            <a:spLocks noGrp="1"/>
          </p:cNvSpPr>
          <p:nvPr>
            <p:ph type="title"/>
          </p:nvPr>
        </p:nvSpPr>
        <p:spPr>
          <a:xfrm>
            <a:off x="265467" y="3104711"/>
            <a:ext cx="8621085" cy="400069"/>
          </a:xfrm>
          <a:prstGeom prst="rect">
            <a:avLst/>
          </a:prstGeom>
          <a:solidFill>
            <a:srgbClr val="FBE4D4"/>
          </a:solid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SzPts val="2600"/>
              <a:buFont typeface="DFKai-SB"/>
              <a:buNone/>
            </a:pPr>
            <a:r>
              <a:rPr lang="en-us" sz="2000" b="0" i="0" u="none" baseline="0" dirty="0">
                <a:latin typeface="Times New Roman" panose="02020603050405020304" pitchFamily="18" charset="0"/>
                <a:ea typeface="DFKai-SB"/>
                <a:cs typeface="Times New Roman" panose="02020603050405020304" pitchFamily="18" charset="0"/>
                <a:sym typeface="DFKai-SB"/>
              </a:rPr>
              <a:t>What </a:t>
            </a:r>
            <a:r>
              <a:rPr lang="en-us" sz="2000" b="0" i="0" u="none" baseline="0" dirty="0" smtClean="0">
                <a:latin typeface="Times New Roman" panose="02020603050405020304" pitchFamily="18" charset="0"/>
                <a:ea typeface="DFKai-SB"/>
                <a:cs typeface="Times New Roman" panose="02020603050405020304" pitchFamily="18" charset="0"/>
                <a:sym typeface="DFKai-SB"/>
              </a:rPr>
              <a:t>is “staying </a:t>
            </a:r>
            <a:r>
              <a:rPr lang="en-us" sz="2000" b="0" i="0" u="none" baseline="0" dirty="0">
                <a:latin typeface="Times New Roman" panose="02020603050405020304" pitchFamily="18" charset="0"/>
                <a:ea typeface="DFKai-SB"/>
                <a:cs typeface="Times New Roman" panose="02020603050405020304" pitchFamily="18" charset="0"/>
                <a:sym typeface="DFKai-SB"/>
              </a:rPr>
              <a:t>healthy”? </a:t>
            </a:r>
            <a:r>
              <a:rPr lang="en-us" sz="2000" b="0" i="0" u="none" baseline="0" dirty="0" smtClean="0">
                <a:latin typeface="Times New Roman" panose="02020603050405020304" pitchFamily="18" charset="0"/>
                <a:ea typeface="DFKai-SB"/>
                <a:cs typeface="Times New Roman" panose="02020603050405020304" pitchFamily="18" charset="0"/>
                <a:sym typeface="DFKai-SB"/>
              </a:rPr>
              <a:t> On </a:t>
            </a:r>
            <a:r>
              <a:rPr lang="en-us" sz="2000" b="0" i="0" u="none" baseline="0" dirty="0">
                <a:latin typeface="Times New Roman" panose="02020603050405020304" pitchFamily="18" charset="0"/>
                <a:ea typeface="DFKai-SB"/>
                <a:cs typeface="Times New Roman" panose="02020603050405020304" pitchFamily="18" charset="0"/>
                <a:sym typeface="DFKai-SB"/>
              </a:rPr>
              <a:t>what basis can we assess health?</a:t>
            </a:r>
            <a:endParaRPr sz="2000" strike="sngStrike" dirty="0">
              <a:latin typeface="Times New Roman" panose="02020603050405020304" pitchFamily="18" charset="0"/>
              <a:ea typeface="DFKai-SB"/>
              <a:cs typeface="Times New Roman" panose="02020603050405020304" pitchFamily="18" charset="0"/>
              <a:sym typeface="DFKai-SB"/>
            </a:endParaRPr>
          </a:p>
        </p:txBody>
      </p:sp>
      <p:grpSp>
        <p:nvGrpSpPr>
          <p:cNvPr id="154" name="Google Shape;154;p18"/>
          <p:cNvGrpSpPr/>
          <p:nvPr/>
        </p:nvGrpSpPr>
        <p:grpSpPr>
          <a:xfrm>
            <a:off x="4275919" y="2446160"/>
            <a:ext cx="3130931" cy="515638"/>
            <a:chOff x="1193537" y="1503313"/>
            <a:chExt cx="1934839" cy="515638"/>
          </a:xfrm>
        </p:grpSpPr>
        <p:sp>
          <p:nvSpPr>
            <p:cNvPr id="155" name="Google Shape;155;p18"/>
            <p:cNvSpPr/>
            <p:nvPr/>
          </p:nvSpPr>
          <p:spPr>
            <a:xfrm>
              <a:off x="1193537" y="1593501"/>
              <a:ext cx="363537" cy="36353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6" name="Google Shape;156;p18"/>
            <p:cNvSpPr/>
            <p:nvPr/>
          </p:nvSpPr>
          <p:spPr>
            <a:xfrm>
              <a:off x="1317362" y="1728439"/>
              <a:ext cx="303212" cy="290512"/>
            </a:xfrm>
            <a:prstGeom prst="rect">
              <a:avLst/>
            </a:prstGeom>
            <a:solidFill>
              <a:srgbClr val="C8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7" name="Google Shape;157;p18"/>
            <p:cNvSpPr txBox="1"/>
            <p:nvPr/>
          </p:nvSpPr>
          <p:spPr>
            <a:xfrm>
              <a:off x="1680900" y="1503313"/>
              <a:ext cx="144747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baseline="0" dirty="0">
                  <a:solidFill>
                    <a:schemeClr val="dk1"/>
                  </a:solidFill>
                  <a:latin typeface="Times New Roman" panose="02020603050405020304" pitchFamily="18" charset="0"/>
                  <a:ea typeface="DFKai-SB"/>
                  <a:cs typeface="Times New Roman" panose="02020603050405020304" pitchFamily="18" charset="0"/>
                  <a:sym typeface="DFKai-SB"/>
                </a:rPr>
                <a:t>Think about </a:t>
              </a:r>
              <a:r>
                <a:rPr lang="en-us" sz="2400" b="1"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it</a:t>
              </a:r>
              <a:endParaRPr sz="24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cxnSp>
          <p:nvCxnSpPr>
            <p:cNvPr id="158" name="Google Shape;158;p18"/>
            <p:cNvCxnSpPr/>
            <p:nvPr/>
          </p:nvCxnSpPr>
          <p:spPr>
            <a:xfrm>
              <a:off x="1620574" y="1991964"/>
              <a:ext cx="1405091" cy="0"/>
            </a:xfrm>
            <a:prstGeom prst="straightConnector1">
              <a:avLst/>
            </a:prstGeom>
            <a:noFill/>
            <a:ln w="57150" cap="flat" cmpd="sng">
              <a:solidFill>
                <a:srgbClr val="C00000"/>
              </a:solidFill>
              <a:prstDash val="solid"/>
              <a:miter lim="800000"/>
              <a:headEnd type="none" w="sm" len="sm"/>
              <a:tailEnd type="none" w="sm" len="sm"/>
            </a:ln>
          </p:spPr>
        </p:cxnSp>
      </p:grpSp>
      <p:pic>
        <p:nvPicPr>
          <p:cNvPr id="159" name="Google Shape;159;p18"/>
          <p:cNvPicPr preferRelativeResize="0"/>
          <p:nvPr/>
        </p:nvPicPr>
        <p:blipFill rotWithShape="1">
          <a:blip r:embed="rId3">
            <a:alphaModFix/>
          </a:blip>
          <a:srcRect/>
          <a:stretch/>
        </p:blipFill>
        <p:spPr>
          <a:xfrm>
            <a:off x="448572" y="3761107"/>
            <a:ext cx="1275832" cy="1275832"/>
          </a:xfrm>
          <a:custGeom>
            <a:avLst/>
            <a:gdLst/>
            <a:ahLst/>
            <a:cxnLst/>
            <a:rect l="l" t="t" r="r" b="b"/>
            <a:pathLst>
              <a:path w="1275832" h="1275832" extrusionOk="0">
                <a:moveTo>
                  <a:pt x="637916" y="0"/>
                </a:moveTo>
                <a:cubicBezTo>
                  <a:pt x="990227" y="0"/>
                  <a:pt x="1275832" y="285605"/>
                  <a:pt x="1275832" y="637916"/>
                </a:cubicBezTo>
                <a:cubicBezTo>
                  <a:pt x="1275832" y="990227"/>
                  <a:pt x="990227" y="1275832"/>
                  <a:pt x="637916" y="1275832"/>
                </a:cubicBezTo>
                <a:cubicBezTo>
                  <a:pt x="285605" y="1275832"/>
                  <a:pt x="0" y="990227"/>
                  <a:pt x="0" y="637916"/>
                </a:cubicBezTo>
                <a:cubicBezTo>
                  <a:pt x="0" y="285605"/>
                  <a:pt x="285605" y="0"/>
                  <a:pt x="637916" y="0"/>
                </a:cubicBezTo>
                <a:close/>
              </a:path>
            </a:pathLst>
          </a:custGeom>
          <a:solidFill>
            <a:schemeClr val="lt1"/>
          </a:solidFill>
          <a:ln w="28575" cap="flat" cmpd="sng">
            <a:solidFill>
              <a:schemeClr val="lt1"/>
            </a:solidFill>
            <a:prstDash val="solid"/>
            <a:round/>
            <a:headEnd type="none" w="sm" len="sm"/>
            <a:tailEnd type="none" w="sm" len="sm"/>
          </a:ln>
        </p:spPr>
      </p:pic>
      <p:pic>
        <p:nvPicPr>
          <p:cNvPr id="160" name="Google Shape;160;p18"/>
          <p:cNvPicPr preferRelativeResize="0"/>
          <p:nvPr/>
        </p:nvPicPr>
        <p:blipFill rotWithShape="1">
          <a:blip r:embed="rId4">
            <a:alphaModFix/>
          </a:blip>
          <a:srcRect/>
          <a:stretch/>
        </p:blipFill>
        <p:spPr>
          <a:xfrm>
            <a:off x="7471362" y="3694145"/>
            <a:ext cx="1275832" cy="1275832"/>
          </a:xfrm>
          <a:custGeom>
            <a:avLst/>
            <a:gdLst/>
            <a:ahLst/>
            <a:cxnLst/>
            <a:rect l="l" t="t" r="r" b="b"/>
            <a:pathLst>
              <a:path w="1275832" h="1275832" extrusionOk="0">
                <a:moveTo>
                  <a:pt x="637916" y="0"/>
                </a:moveTo>
                <a:cubicBezTo>
                  <a:pt x="990227" y="0"/>
                  <a:pt x="1275832" y="285605"/>
                  <a:pt x="1275832" y="637916"/>
                </a:cubicBezTo>
                <a:cubicBezTo>
                  <a:pt x="1275832" y="990227"/>
                  <a:pt x="990227" y="1275832"/>
                  <a:pt x="637916" y="1275832"/>
                </a:cubicBezTo>
                <a:cubicBezTo>
                  <a:pt x="285605" y="1275832"/>
                  <a:pt x="0" y="990227"/>
                  <a:pt x="0" y="637916"/>
                </a:cubicBezTo>
                <a:cubicBezTo>
                  <a:pt x="0" y="285605"/>
                  <a:pt x="285605" y="0"/>
                  <a:pt x="637916" y="0"/>
                </a:cubicBezTo>
                <a:close/>
              </a:path>
            </a:pathLst>
          </a:custGeom>
          <a:solidFill>
            <a:schemeClr val="lt1"/>
          </a:solidFill>
          <a:ln w="28575" cap="flat" cmpd="sng">
            <a:solidFill>
              <a:schemeClr val="lt1"/>
            </a:solidFill>
            <a:prstDash val="solid"/>
            <a:round/>
            <a:headEnd type="none" w="sm" len="sm"/>
            <a:tailEnd type="none" w="sm" len="sm"/>
          </a:ln>
        </p:spPr>
      </p:pic>
      <p:sp>
        <p:nvSpPr>
          <p:cNvPr id="161" name="Google Shape;161;p18"/>
          <p:cNvSpPr/>
          <p:nvPr/>
        </p:nvSpPr>
        <p:spPr>
          <a:xfrm>
            <a:off x="1995806" y="4052270"/>
            <a:ext cx="2104732" cy="842497"/>
          </a:xfrm>
          <a:prstGeom prst="wedgeRoundRectCallout">
            <a:avLst>
              <a:gd name="adj1" fmla="val -61089"/>
              <a:gd name="adj2" fmla="val -15110"/>
              <a:gd name="adj3" fmla="val 16667"/>
            </a:avLst>
          </a:prstGeom>
          <a:solidFill>
            <a:srgbClr val="0070C0">
              <a:alpha val="17647"/>
            </a:srgbClr>
          </a:solidFill>
          <a:ln w="12700" cap="flat" cmpd="sng">
            <a:solidFill>
              <a:srgbClr val="0691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A body without disease is healthy.</a:t>
            </a:r>
            <a:endParaRPr sz="2000" dirty="0">
              <a:latin typeface="Times New Roman" panose="02020603050405020304" pitchFamily="18" charset="0"/>
              <a:cs typeface="Times New Roman" panose="02020603050405020304" pitchFamily="18" charset="0"/>
            </a:endParaRPr>
          </a:p>
        </p:txBody>
      </p:sp>
      <p:sp>
        <p:nvSpPr>
          <p:cNvPr id="162" name="Google Shape;162;p18"/>
          <p:cNvSpPr/>
          <p:nvPr/>
        </p:nvSpPr>
        <p:spPr>
          <a:xfrm>
            <a:off x="4248178" y="4041575"/>
            <a:ext cx="2908232" cy="821430"/>
          </a:xfrm>
          <a:prstGeom prst="wedgeRoundRectCallout">
            <a:avLst>
              <a:gd name="adj1" fmla="val 59620"/>
              <a:gd name="adj2" fmla="val -17616"/>
              <a:gd name="adj3" fmla="val 16667"/>
            </a:avLst>
          </a:prstGeom>
          <a:solidFill>
            <a:srgbClr val="FF3447">
              <a:alpha val="17647"/>
            </a:srgbClr>
          </a:solidFill>
          <a:ln w="12700" cap="flat" cmpd="sng">
            <a:solidFill>
              <a:srgbClr val="FF34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What modern society calls health is wellness.</a:t>
            </a: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163" name="Google Shape;163;p18"/>
          <p:cNvSpPr txBox="1"/>
          <p:nvPr/>
        </p:nvSpPr>
        <p:spPr>
          <a:xfrm>
            <a:off x="218012" y="5104328"/>
            <a:ext cx="8668540" cy="1569620"/>
          </a:xfrm>
          <a:prstGeom prst="rect">
            <a:avLst/>
          </a:prstGeom>
          <a:solidFill>
            <a:srgbClr val="DDEAF6"/>
          </a:solidFill>
          <a:ln>
            <a:noFill/>
          </a:ln>
        </p:spPr>
        <p:txBody>
          <a:bodyPr spcFirstLastPara="1" wrap="square" lIns="457200" tIns="45700" rIns="457200" bIns="45700" anchor="t" anchorCtr="0">
            <a:spAutoFit/>
          </a:bodyPr>
          <a:lstStyle/>
          <a:p>
            <a:pPr lvl="0" algn="just">
              <a:lnSpc>
                <a:spcPct val="120000"/>
              </a:lnSpc>
            </a:pP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concept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of health is constantly evolving, and people of different times and cultural backgrounds have different views on “physical health” and “what is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the state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of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healthy”.  </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Nowadays, health has multiple </a:t>
            </a:r>
            <a:r>
              <a:rPr lang="en-us" sz="20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definitions</a:t>
            </a:r>
            <a:r>
              <a:rPr lang="en-us" sz="20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involving different dimensions.</a:t>
            </a:r>
            <a:endParaRPr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165" name="Google Shape;165;p18"/>
          <p:cNvSpPr/>
          <p:nvPr/>
        </p:nvSpPr>
        <p:spPr>
          <a:xfrm>
            <a:off x="3492070" y="877434"/>
            <a:ext cx="608468" cy="4402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Times New Roman" panose="02020603050405020304" pitchFamily="18" charset="0"/>
              <a:ea typeface="DFKai-SB"/>
              <a:cs typeface="Times New Roman" panose="02020603050405020304" pitchFamily="18" charset="0"/>
              <a:sym typeface="DFKai-SB"/>
            </a:endParaRPr>
          </a:p>
        </p:txBody>
      </p:sp>
      <p:pic>
        <p:nvPicPr>
          <p:cNvPr id="2" name="圖片 1">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197436" y="1026702"/>
            <a:ext cx="2740311" cy="3776400"/>
          </a:xfrm>
          <a:prstGeom prst="rect">
            <a:avLst/>
          </a:prstGeom>
        </p:spPr>
      </p:pic>
      <p:sp>
        <p:nvSpPr>
          <p:cNvPr id="21" name="Google Shape;197;p21"/>
          <p:cNvSpPr/>
          <p:nvPr/>
        </p:nvSpPr>
        <p:spPr>
          <a:xfrm>
            <a:off x="2438562" y="129950"/>
            <a:ext cx="7826026" cy="581293"/>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i="0" u="none" baseline="0" dirty="0" smtClean="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body" idx="1"/>
          </p:nvPr>
        </p:nvSpPr>
        <p:spPr>
          <a:xfrm>
            <a:off x="366751" y="2826069"/>
            <a:ext cx="11360360" cy="3770294"/>
          </a:xfrm>
          <a:prstGeom prst="rect">
            <a:avLst/>
          </a:prstGeom>
          <a:solidFill>
            <a:srgbClr val="E1EFD8"/>
          </a:solidFill>
          <a:ln>
            <a:noFill/>
          </a:ln>
        </p:spPr>
        <p:txBody>
          <a:bodyPr spcFirstLastPara="1" wrap="square" lIns="91425" tIns="45700" rIns="91425" bIns="45700" anchor="t" anchorCtr="0">
            <a:noAutofit/>
          </a:bodyPr>
          <a:lstStyle/>
          <a:p>
            <a:pPr marL="0" lvl="0" indent="0" algn="just" rtl="0">
              <a:lnSpc>
                <a:spcPct val="120000"/>
              </a:lnSpc>
              <a:spcBef>
                <a:spcPts val="600"/>
              </a:spcBef>
              <a:spcAft>
                <a:spcPts val="0"/>
              </a:spcAft>
              <a:buClr>
                <a:schemeClr val="dk1"/>
              </a:buClr>
              <a:buSzPts val="2400"/>
              <a:buNone/>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WHO views health as a holistic concept, believing that each person's different aspects of health are interdependent, that is,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“holistic health”.  It includes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following four dimensions:</a:t>
            </a:r>
            <a:endParaRPr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228600" lvl="0" indent="-228600" algn="just" rtl="0">
              <a:lnSpc>
                <a:spcPct val="120000"/>
              </a:lnSpc>
              <a:spcBef>
                <a:spcPts val="600"/>
              </a:spcBef>
              <a:spcAft>
                <a:spcPts val="0"/>
              </a:spcAft>
              <a:buClr>
                <a:schemeClr val="dk1"/>
              </a:buClr>
              <a:buSzPts val="2400"/>
              <a:buChar char="•"/>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Physical health – refers to </a:t>
            </a:r>
            <a:r>
              <a:rPr lang="en-us" sz="18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the physical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functioning of the human</a:t>
            </a:r>
            <a:r>
              <a:rPr lang="en-us" sz="1800" b="0" i="0" u="none"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body</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which is relatively easy to measure.</a:t>
            </a:r>
            <a:endParaRPr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228600" lvl="0" indent="-228600" algn="just" rtl="0">
              <a:lnSpc>
                <a:spcPct val="120000"/>
              </a:lnSpc>
              <a:spcBef>
                <a:spcPts val="600"/>
              </a:spcBef>
              <a:spcAft>
                <a:spcPts val="0"/>
              </a:spcAft>
              <a:buClr>
                <a:schemeClr val="dk1"/>
              </a:buClr>
              <a:buSzPts val="2400"/>
              <a:buChar char="•"/>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Intellectual health – refers to the ability to </a:t>
            </a:r>
            <a:r>
              <a:rPr lang="en-us" sz="1800" b="0" i="0" u="none"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memorize</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reason, analyze and make </a:t>
            </a:r>
            <a:r>
              <a:rPr lang="en-us" sz="18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rational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decisions.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It also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influences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an individual's mental state.</a:t>
            </a:r>
            <a:endParaRPr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228600" lvl="0" indent="-228600" algn="just" rtl="0">
              <a:lnSpc>
                <a:spcPct val="120000"/>
              </a:lnSpc>
              <a:spcBef>
                <a:spcPts val="600"/>
              </a:spcBef>
              <a:spcAft>
                <a:spcPts val="0"/>
              </a:spcAft>
              <a:buClr>
                <a:schemeClr val="dk1"/>
              </a:buClr>
              <a:buSzPts val="2400"/>
              <a:buChar char="•"/>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Emotional health – refers to the ability to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recognize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and express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emotions properly,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including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joy,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anger,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grief, fear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and frustration; it also refers to the ability to cope with the stress,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worries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and depression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in </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daily life.</a:t>
            </a:r>
            <a:endParaRPr sz="18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marL="228600" lvl="0" indent="-228600" algn="just">
              <a:lnSpc>
                <a:spcPct val="120000"/>
              </a:lnSpc>
              <a:spcBef>
                <a:spcPts val="600"/>
              </a:spcBef>
              <a:buSzPts val="2400"/>
            </a:pP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Social health – refers to the ability to </a:t>
            </a:r>
            <a:r>
              <a:rPr lang="en-us" altLang="zh-HK" sz="18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establish</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and maintain good relationships with others, to actively care for and respect others, to show</a:t>
            </a:r>
            <a:r>
              <a:rPr lang="en-us" sz="18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 sense of belonging to the community and society where you belong</a:t>
            </a:r>
            <a:r>
              <a:rPr lang="en-us" sz="18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 and to communicate effectively with others</a:t>
            </a:r>
            <a:r>
              <a:rPr lang="en-us" sz="18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endParaRPr sz="18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172" name="Google Shape;172;p19"/>
          <p:cNvSpPr/>
          <p:nvPr/>
        </p:nvSpPr>
        <p:spPr>
          <a:xfrm>
            <a:off x="3870708" y="339935"/>
            <a:ext cx="4975419" cy="618023"/>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90000"/>
              </a:lnSpc>
              <a:spcBef>
                <a:spcPts val="0"/>
              </a:spcBef>
              <a:spcAft>
                <a:spcPts val="0"/>
              </a:spcAft>
              <a:buNone/>
            </a:pPr>
            <a:r>
              <a:rPr lang="en-us" sz="2800" b="1" i="0" u="none" baseline="0" dirty="0">
                <a:solidFill>
                  <a:srgbClr val="FFFFFF"/>
                </a:solidFill>
                <a:latin typeface="Times New Roman" panose="02020603050405020304" pitchFamily="18" charset="0"/>
                <a:ea typeface="DFKai-SB"/>
                <a:cs typeface="Times New Roman" panose="02020603050405020304" pitchFamily="18" charset="0"/>
                <a:sym typeface="DFKai-SB"/>
              </a:rPr>
              <a:t>Broad meaning of health</a:t>
            </a:r>
            <a:endParaRPr sz="2800" dirty="0">
              <a:latin typeface="Times New Roman" panose="02020603050405020304" pitchFamily="18" charset="0"/>
              <a:cs typeface="Times New Roman" panose="02020603050405020304" pitchFamily="18" charset="0"/>
            </a:endParaRPr>
          </a:p>
        </p:txBody>
      </p:sp>
      <p:sp>
        <p:nvSpPr>
          <p:cNvPr id="173" name="Google Shape;173;p19"/>
          <p:cNvSpPr txBox="1"/>
          <p:nvPr/>
        </p:nvSpPr>
        <p:spPr>
          <a:xfrm>
            <a:off x="366751" y="1153370"/>
            <a:ext cx="11360360" cy="1477287"/>
          </a:xfrm>
          <a:prstGeom prst="rect">
            <a:avLst/>
          </a:prstGeom>
          <a:solidFill>
            <a:srgbClr val="DDEAF6"/>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The World Health Organization (WHO) states that health is a state of complete physical, mental and social well-being, and not merely the absence of disease or infirmity</a:t>
            </a:r>
            <a:r>
              <a:rPr lang="en-us" sz="2000" b="0" i="0" u="none" baseline="0" dirty="0" smtClean="0">
                <a:solidFill>
                  <a:schemeClr val="dk1"/>
                </a:solidFill>
                <a:latin typeface="Times New Roman" panose="02020603050405020304" pitchFamily="18" charset="0"/>
                <a:ea typeface="DFKai-SB"/>
                <a:cs typeface="Times New Roman" panose="02020603050405020304" pitchFamily="18" charset="0"/>
                <a:sym typeface="DFKai-SB"/>
              </a:rPr>
              <a:t>.</a:t>
            </a:r>
          </a:p>
          <a:p>
            <a:pPr marL="0" marR="0" lvl="0" indent="0" algn="just" rtl="0">
              <a:lnSpc>
                <a:spcPct val="150000"/>
              </a:lnSpc>
              <a:spcBef>
                <a:spcPts val="0"/>
              </a:spcBef>
              <a:spcAft>
                <a:spcPts val="0"/>
              </a:spcAft>
              <a:buNone/>
            </a:pPr>
            <a:endParaRPr sz="2000"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174" name="Google Shape;174;p19"/>
          <p:cNvSpPr/>
          <p:nvPr/>
        </p:nvSpPr>
        <p:spPr>
          <a:xfrm>
            <a:off x="7371880" y="1955967"/>
            <a:ext cx="435523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Source: </a:t>
            </a:r>
            <a:r>
              <a:rPr lang="en-us" sz="1200" b="0" i="0"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WHO - the </a:t>
            </a:r>
            <a:r>
              <a:rPr lang="en-us" sz="1200" b="0" i="1" u="none" baseline="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Constitution of the World Health Organization</a:t>
            </a:r>
            <a:endParaRPr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a:p>
            <a:pPr lvl="0"/>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(https</a:t>
            </a:r>
            <a:r>
              <a:rPr lang="en-US"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a:t>
            </a:r>
            <a:r>
              <a:rPr lang="en-US" sz="1200" dirty="0" smtClean="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rPr>
              <a:t>www.who.int/about/accountability/governance/constitution)</a:t>
            </a:r>
            <a:endParaRPr sz="1200" dirty="0">
              <a:solidFill>
                <a:schemeClr val="tx1">
                  <a:lumMod val="85000"/>
                  <a:lumOff val="15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3" name="文字方塊 2"/>
          <p:cNvSpPr txBox="1"/>
          <p:nvPr/>
        </p:nvSpPr>
        <p:spPr>
          <a:xfrm>
            <a:off x="399078" y="491356"/>
            <a:ext cx="1560947" cy="369332"/>
          </a:xfrm>
          <a:prstGeom prst="rect">
            <a:avLst/>
          </a:prstGeom>
          <a:solidFill>
            <a:schemeClr val="bg1"/>
          </a:solidFill>
          <a:ln w="38100">
            <a:solidFill>
              <a:srgbClr val="FF0000"/>
            </a:solidFill>
          </a:ln>
        </p:spPr>
        <p:txBody>
          <a:bodyPr wrap="square" rtlCol="0">
            <a:spAutoFit/>
          </a:bodyPr>
          <a:lstStyle/>
          <a:p>
            <a:pPr algn="ctr"/>
            <a:r>
              <a:rPr lang="en-GB" sz="1800" b="1" dirty="0" smtClean="0">
                <a:latin typeface="Times New Roman" panose="02020603050405020304" pitchFamily="18" charset="0"/>
                <a:cs typeface="Times New Roman" panose="02020603050405020304" pitchFamily="18" charset="0"/>
              </a:rPr>
              <a:t>Reference</a:t>
            </a:r>
            <a:endParaRPr lang="en-US" sz="1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0"/>
          <p:cNvSpPr txBox="1"/>
          <p:nvPr/>
        </p:nvSpPr>
        <p:spPr>
          <a:xfrm>
            <a:off x="8846352" y="3292432"/>
            <a:ext cx="2370929"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baseline="0" dirty="0">
                <a:solidFill>
                  <a:schemeClr val="dk1"/>
                </a:solidFill>
                <a:latin typeface="Times New Roman" panose="02020603050405020304" pitchFamily="18" charset="0"/>
                <a:ea typeface="DFKai-SB"/>
                <a:cs typeface="Times New Roman" panose="02020603050405020304" pitchFamily="18" charset="0"/>
                <a:sym typeface="DFKai-SB"/>
              </a:rPr>
              <a:t>The main determinants of health</a:t>
            </a:r>
            <a:endParaRPr sz="1800" b="1"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182" name="Google Shape;182;p20"/>
          <p:cNvSpPr txBox="1"/>
          <p:nvPr/>
        </p:nvSpPr>
        <p:spPr>
          <a:xfrm>
            <a:off x="8110076" y="4278535"/>
            <a:ext cx="3843483"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Source:</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baseline="0" dirty="0">
                <a:solidFill>
                  <a:schemeClr val="tx1">
                    <a:lumMod val="85000"/>
                    <a:lumOff val="15000"/>
                  </a:schemeClr>
                </a:solidFill>
                <a:latin typeface="Times New Roman"/>
                <a:ea typeface="Times New Roman"/>
                <a:cs typeface="Times New Roman"/>
                <a:sym typeface="Times New Roman"/>
              </a:rPr>
              <a:t>The Department of Health - Preface of the </a:t>
            </a:r>
            <a:r>
              <a:rPr lang="en-us" sz="1200" b="0" i="1" u="none" baseline="0" dirty="0">
                <a:solidFill>
                  <a:schemeClr val="tx1">
                    <a:lumMod val="85000"/>
                    <a:lumOff val="15000"/>
                  </a:schemeClr>
                </a:solidFill>
                <a:latin typeface="Times New Roman"/>
                <a:ea typeface="Times New Roman"/>
                <a:cs typeface="Times New Roman"/>
                <a:sym typeface="Times New Roman"/>
              </a:rPr>
              <a:t>Action Plan to Promote Healthy Diet and Physical Activity Participation in Hong Kong</a:t>
            </a:r>
            <a:endParaRPr sz="1200" dirty="0">
              <a:solidFill>
                <a:schemeClr val="tx1">
                  <a:lumMod val="85000"/>
                  <a:lumOff val="15000"/>
                </a:schemeClr>
              </a:solidFill>
              <a:latin typeface="Times New Roman"/>
              <a:ea typeface="Times New Roman"/>
              <a:cs typeface="Times New Roman"/>
              <a:sym typeface="Times New Roman"/>
            </a:endParaRPr>
          </a:p>
          <a:p>
            <a:pPr marL="171450" lvl="0" indent="-171450">
              <a:buClr>
                <a:schemeClr val="dk1"/>
              </a:buClr>
              <a:buSzPts val="1200"/>
              <a:buFont typeface="Arial"/>
              <a:buChar char="•"/>
            </a:pPr>
            <a:r>
              <a:rPr lang="en-US" sz="1200" dirty="0" smtClean="0">
                <a:solidFill>
                  <a:schemeClr val="tx1">
                    <a:lumMod val="85000"/>
                    <a:lumOff val="15000"/>
                  </a:schemeClr>
                </a:solidFill>
                <a:latin typeface="Times New Roman" panose="02020603050405020304" pitchFamily="18" charset="0"/>
                <a:cs typeface="Times New Roman" panose="02020603050405020304" pitchFamily="18" charset="0"/>
              </a:rPr>
              <a:t>https</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://www.change4health.gov.hk/filemanager/common/image/strategic_framework/action_plan/action_plan_e.pdf</a:t>
            </a:r>
            <a:endParaRPr sz="12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71450" lvl="0" indent="-171450">
              <a:buClr>
                <a:schemeClr val="dk1"/>
              </a:buClr>
              <a:buSzPts val="1200"/>
              <a:buFont typeface="Arial"/>
              <a:buChar char="•"/>
            </a:pPr>
            <a:r>
              <a:rPr lang="en-US" sz="1200" dirty="0" smtClean="0">
                <a:solidFill>
                  <a:schemeClr val="tx1">
                    <a:lumMod val="85000"/>
                    <a:lumOff val="15000"/>
                  </a:schemeClr>
                </a:solidFill>
                <a:latin typeface="Times New Roman"/>
                <a:ea typeface="Times New Roman"/>
                <a:cs typeface="Times New Roman"/>
                <a:sym typeface="Times New Roman"/>
              </a:rPr>
              <a:t>https</a:t>
            </a:r>
            <a:r>
              <a:rPr lang="en-US" sz="1200" dirty="0">
                <a:solidFill>
                  <a:schemeClr val="tx1">
                    <a:lumMod val="85000"/>
                    <a:lumOff val="15000"/>
                  </a:schemeClr>
                </a:solidFill>
                <a:latin typeface="Times New Roman"/>
                <a:ea typeface="Times New Roman"/>
                <a:cs typeface="Times New Roman"/>
                <a:sym typeface="Times New Roman"/>
              </a:rPr>
              <a:t>://www.chp.gov.hk/files/pdf/hcp_health_determinants_en.pdf</a:t>
            </a:r>
            <a:endParaRPr sz="1200" dirty="0">
              <a:solidFill>
                <a:schemeClr val="tx1">
                  <a:lumMod val="85000"/>
                  <a:lumOff val="15000"/>
                </a:schemeClr>
              </a:solidFill>
              <a:latin typeface="Times New Roman"/>
              <a:ea typeface="Times New Roman"/>
              <a:cs typeface="Times New Roman"/>
              <a:sym typeface="Times New Roman"/>
            </a:endParaRPr>
          </a:p>
        </p:txBody>
      </p:sp>
      <p:sp>
        <p:nvSpPr>
          <p:cNvPr id="183" name="Google Shape;183;p20"/>
          <p:cNvSpPr/>
          <p:nvPr/>
        </p:nvSpPr>
        <p:spPr>
          <a:xfrm>
            <a:off x="3393174" y="76004"/>
            <a:ext cx="5543792" cy="726253"/>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marL="0" marR="0" lvl="0" indent="0" algn="ctr" rtl="0">
              <a:lnSpc>
                <a:spcPct val="90000"/>
              </a:lnSpc>
              <a:spcBef>
                <a:spcPts val="0"/>
              </a:spcBef>
              <a:spcAft>
                <a:spcPts val="0"/>
              </a:spcAft>
              <a:buNone/>
            </a:pPr>
            <a:r>
              <a:rPr lang="en-us" sz="3000" b="1" dirty="0">
                <a:solidFill>
                  <a:srgbClr val="FFFFFF"/>
                </a:solidFill>
                <a:latin typeface="Times New Roman" panose="02020603050405020304" pitchFamily="18" charset="0"/>
                <a:ea typeface="DFKai-SB"/>
                <a:cs typeface="Times New Roman" panose="02020603050405020304" pitchFamily="18" charset="0"/>
                <a:sym typeface="DFKai-SB"/>
              </a:rPr>
              <a:t>Factors affecting health</a:t>
            </a:r>
            <a:endParaRPr sz="3000" b="1" dirty="0">
              <a:solidFill>
                <a:srgbClr val="FFFFFF"/>
              </a:solidFill>
              <a:latin typeface="Times New Roman" panose="02020603050405020304" pitchFamily="18" charset="0"/>
              <a:ea typeface="DFKai-SB"/>
              <a:cs typeface="Times New Roman" panose="02020603050405020304" pitchFamily="18" charset="0"/>
            </a:endParaRPr>
          </a:p>
        </p:txBody>
      </p:sp>
      <p:sp>
        <p:nvSpPr>
          <p:cNvPr id="184" name="Google Shape;184;p20"/>
          <p:cNvSpPr/>
          <p:nvPr/>
        </p:nvSpPr>
        <p:spPr>
          <a:xfrm>
            <a:off x="193778" y="1097226"/>
            <a:ext cx="7851943" cy="748201"/>
          </a:xfrm>
          <a:prstGeom prst="rect">
            <a:avLst/>
          </a:prstGeom>
          <a:solidFill>
            <a:srgbClr val="E1EFD8"/>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b="0" i="0" u="none" baseline="0" dirty="0">
                <a:solidFill>
                  <a:schemeClr val="dk1"/>
                </a:solidFill>
                <a:latin typeface="Times New Roman" panose="02020603050405020304" pitchFamily="18" charset="0"/>
                <a:ea typeface="DFKai-SB"/>
                <a:cs typeface="Times New Roman" panose="02020603050405020304" pitchFamily="18" charset="0"/>
                <a:sym typeface="DFKai-SB"/>
              </a:rPr>
              <a:t>Factors affecting health mainly include lifestyle, genetics, social, economic, cultural, environmental conditions, etc.</a:t>
            </a:r>
            <a:endParaRPr sz="2000" strike="sngStrike" dirty="0">
              <a:solidFill>
                <a:schemeClr val="dk1"/>
              </a:solidFill>
              <a:latin typeface="Times New Roman" panose="02020603050405020304" pitchFamily="18" charset="0"/>
              <a:ea typeface="DFKai-SB"/>
              <a:cs typeface="Times New Roman" panose="02020603050405020304" pitchFamily="18" charset="0"/>
              <a:sym typeface="DFKai-SB"/>
            </a:endParaRPr>
          </a:p>
        </p:txBody>
      </p:sp>
      <p:sp>
        <p:nvSpPr>
          <p:cNvPr id="185" name="Google Shape;185;p20"/>
          <p:cNvSpPr txBox="1">
            <a:spLocks noGrp="1"/>
          </p:cNvSpPr>
          <p:nvPr>
            <p:ph type="body" idx="1"/>
          </p:nvPr>
        </p:nvSpPr>
        <p:spPr>
          <a:xfrm>
            <a:off x="153335" y="1992076"/>
            <a:ext cx="7851943" cy="4721252"/>
          </a:xfrm>
          <a:prstGeom prst="rect">
            <a:avLst/>
          </a:prstGeom>
          <a:noFill/>
          <a:ln w="38100"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228600" lvl="0" indent="-228600" algn="just">
              <a:lnSpc>
                <a:spcPct val="120000"/>
              </a:lnSpc>
              <a:spcBef>
                <a:spcPts val="600"/>
              </a:spcBef>
              <a:buSzPts val="2400"/>
            </a:pP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Age,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sex and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genetic factors: These </a:t>
            </a:r>
            <a:r>
              <a:rPr lang="en-us" altLang="zh-HK" sz="18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inborn factors plays a part in determining lifespan and likelihood of developing certain illness.</a:t>
            </a:r>
            <a:endParaRPr sz="1800" strike="sngStrike"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a:lnSpc>
                <a:spcPct val="120000"/>
              </a:lnSpc>
              <a:spcBef>
                <a:spcPts val="600"/>
              </a:spcBef>
              <a:buSzPts val="2400"/>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Individual lifestyle</a:t>
            </a:r>
            <a:r>
              <a:rPr lang="en-us" altLang="zh-HK"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a:t>
            </a:r>
            <a:r>
              <a:rPr lang="en-us" altLang="zh-HK" sz="18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factors</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These </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includes diet,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physical exercise</a:t>
            </a:r>
            <a:r>
              <a:rPr lang="en-us" sz="1800" b="0" i="0" u="none" baseline="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smoking, drinking, sexual behavior, </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etc.  </a:t>
            </a:r>
            <a:r>
              <a:rPr lang="en-US" sz="18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Individuals </a:t>
            </a:r>
            <a:r>
              <a:rPr lang="en-US"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may have more control over these factors by making choice to adopt a healthy lifestyle practice that enhance health</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t>
            </a:r>
            <a:endParaRPr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a:p>
            <a:pPr marL="228600" lvl="0" indent="-228600" algn="just">
              <a:lnSpc>
                <a:spcPct val="120000"/>
              </a:lnSpc>
              <a:spcBef>
                <a:spcPts val="600"/>
              </a:spcBef>
              <a:buSzPts val="2400"/>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Social and community networks: Greater support from families, friends and communities </a:t>
            </a:r>
            <a:r>
              <a:rPr lang="en-us" altLang="zh-HK" sz="18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are </a:t>
            </a:r>
            <a:r>
              <a:rPr lang="en-us" altLang="zh-HK"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linked with </a:t>
            </a:r>
            <a:r>
              <a:rPr lang="en-us" altLang="zh-HK" sz="18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better health. The caring and respect occur in such social relationship help people to cope with challenges and act as a buffer against health problems. </a:t>
            </a:r>
            <a:endParaRPr sz="1800" strike="sngStrike"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228600" lvl="0" indent="-228600" algn="just" rtl="0">
              <a:lnSpc>
                <a:spcPct val="120000"/>
              </a:lnSpc>
              <a:spcBef>
                <a:spcPts val="600"/>
              </a:spcBef>
              <a:spcAft>
                <a:spcPts val="0"/>
              </a:spcAft>
              <a:buClr>
                <a:schemeClr val="dk1"/>
              </a:buClr>
              <a:buSzPts val="2400"/>
              <a:buChar char="•"/>
            </a:pP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General socio-economic, cultural and environmental conditions: These factors are multiple and interactive.  Integrated and multi</a:t>
            </a:r>
            <a:r>
              <a:rPr lang="en-us" sz="18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-level of</a:t>
            </a:r>
            <a:r>
              <a:rPr lang="en-us" sz="1800" b="0" i="0" u="none" baseline="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rPr>
              <a:t> public health interventions are crucial to shape these factors for a positive health impact. </a:t>
            </a:r>
            <a:endParaRPr sz="18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sp>
        <p:nvSpPr>
          <p:cNvPr id="9" name="文字方塊 8"/>
          <p:cNvSpPr txBox="1"/>
          <p:nvPr/>
        </p:nvSpPr>
        <p:spPr>
          <a:xfrm>
            <a:off x="315951" y="277928"/>
            <a:ext cx="1560947" cy="369332"/>
          </a:xfrm>
          <a:prstGeom prst="rect">
            <a:avLst/>
          </a:prstGeom>
          <a:solidFill>
            <a:schemeClr val="bg1"/>
          </a:solidFill>
          <a:ln w="38100">
            <a:solidFill>
              <a:srgbClr val="FF0000"/>
            </a:solidFill>
          </a:ln>
        </p:spPr>
        <p:txBody>
          <a:bodyPr wrap="square" rtlCol="0">
            <a:spAutoFit/>
          </a:bodyPr>
          <a:lstStyle/>
          <a:p>
            <a:pPr algn="ctr"/>
            <a:r>
              <a:rPr lang="en-GB" sz="1800" b="1" dirty="0" smtClean="0">
                <a:latin typeface="Times New Roman" panose="02020603050405020304" pitchFamily="18" charset="0"/>
                <a:cs typeface="Times New Roman" panose="02020603050405020304" pitchFamily="18" charset="0"/>
              </a:rPr>
              <a:t>Reference</a:t>
            </a:r>
            <a:endParaRPr lang="en-US" sz="1800" b="1"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55316" y="1014097"/>
            <a:ext cx="3759789" cy="23748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p:nvPr/>
        </p:nvSpPr>
        <p:spPr>
          <a:xfrm>
            <a:off x="3986561" y="953129"/>
            <a:ext cx="4374793" cy="452437"/>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txBody>
          <a:bodyPr spcFirstLastPara="1" wrap="square" lIns="246750" tIns="31700" rIns="246750" bIns="31700" anchor="ctr" anchorCtr="0">
            <a:noAutofit/>
          </a:bodyPr>
          <a:lstStyle/>
          <a:p>
            <a:pPr marL="0" marR="0" lvl="0" indent="0" algn="ctr" rtl="0">
              <a:lnSpc>
                <a:spcPct val="90000"/>
              </a:lnSpc>
              <a:spcBef>
                <a:spcPts val="0"/>
              </a:spcBef>
              <a:spcAft>
                <a:spcPts val="0"/>
              </a:spcAft>
              <a:buNone/>
            </a:pPr>
            <a:r>
              <a:rPr lang="en-us" sz="2400" b="1" dirty="0">
                <a:solidFill>
                  <a:schemeClr val="dk1"/>
                </a:solidFill>
                <a:latin typeface="Times New Roman" panose="02020603050405020304" pitchFamily="18" charset="0"/>
                <a:ea typeface="DFKai-SB"/>
                <a:cs typeface="Times New Roman" panose="02020603050405020304" pitchFamily="18" charset="0"/>
                <a:sym typeface="DFKai-SB"/>
              </a:rPr>
              <a:t>Adopting a healthy lifestyle</a:t>
            </a:r>
            <a:endParaRPr sz="2400" b="1" dirty="0">
              <a:solidFill>
                <a:schemeClr val="dk1"/>
              </a:solidFill>
              <a:latin typeface="Times New Roman" panose="02020603050405020304" pitchFamily="18" charset="0"/>
              <a:ea typeface="DFKai-SB"/>
              <a:cs typeface="Times New Roman" panose="02020603050405020304" pitchFamily="18" charset="0"/>
            </a:endParaRPr>
          </a:p>
        </p:txBody>
      </p:sp>
      <p:sp>
        <p:nvSpPr>
          <p:cNvPr id="192" name="Google Shape;192;p21"/>
          <p:cNvSpPr txBox="1"/>
          <p:nvPr/>
        </p:nvSpPr>
        <p:spPr>
          <a:xfrm>
            <a:off x="397267" y="1504902"/>
            <a:ext cx="11220992" cy="1938952"/>
          </a:xfrm>
          <a:prstGeom prst="rect">
            <a:avLst/>
          </a:prstGeom>
          <a:solidFill>
            <a:srgbClr val="E1EFD8"/>
          </a:solid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chemeClr val="dk1"/>
              </a:buClr>
              <a:buSzPts val="2600"/>
              <a:buFont typeface="Arial"/>
              <a:buNone/>
            </a:pPr>
            <a:r>
              <a:rPr lang="en-us" sz="2000" b="0" i="0" u="none" baseline="0" dirty="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A healthy lifestyle refers to the adoption of healthy habits, which mainly include practising healthy eating and regular physical activities, maintaining personal hygiene, regular daily routines and mental health, and refusing tobacco, alcohol and substance abuse. </a:t>
            </a:r>
            <a:r>
              <a:rPr lang="en-us" sz="2000" b="0" i="0" u="none" baseline="0" dirty="0" smtClean="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 </a:t>
            </a:r>
            <a:r>
              <a:rPr lang="en-us" sz="2000" b="0" i="0" u="none" baseline="0" dirty="0" err="1" smtClean="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Practising</a:t>
            </a:r>
            <a:r>
              <a:rPr lang="en-us" sz="2000" b="0" i="0" u="none" baseline="0" dirty="0" smtClean="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 </a:t>
            </a:r>
            <a:r>
              <a:rPr lang="en-us" sz="2000" b="0" i="0" u="none" baseline="0" dirty="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healthy lifestyles and behaviours can reduce the risk of catching diseases, improve the quality of life, and achieve physical and mental health</a:t>
            </a:r>
            <a:r>
              <a:rPr lang="en-us" sz="2000" b="0" i="0" u="none" baseline="0" dirty="0" smtClean="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  </a:t>
            </a:r>
            <a:r>
              <a:rPr lang="en-us" sz="2000" b="0" i="0" u="none" baseline="0" dirty="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An unhealthy lifestyle </a:t>
            </a:r>
            <a:r>
              <a:rPr lang="en-us" sz="2000" b="0" i="0" u="none" baseline="0" dirty="0" smtClean="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not </a:t>
            </a:r>
            <a:r>
              <a:rPr lang="en-us" sz="2000" b="0" i="0" u="none" baseline="0" dirty="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only </a:t>
            </a:r>
            <a:r>
              <a:rPr lang="en-us" sz="2000" b="0" i="0" u="none" baseline="0" dirty="0" smtClean="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can harm </a:t>
            </a:r>
            <a:r>
              <a:rPr lang="en-us" sz="2000" b="0" i="0" u="none" baseline="0" dirty="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rPr>
              <a:t>personal health, but also affect family happiness and society as a whole.</a:t>
            </a:r>
            <a:endParaRPr sz="2000" dirty="0">
              <a:solidFill>
                <a:schemeClr val="tx1">
                  <a:lumMod val="85000"/>
                  <a:lumOff val="15000"/>
                </a:schemeClr>
              </a:solidFill>
              <a:latin typeface="Times New Roman" panose="02020603050405020304" pitchFamily="18" charset="0"/>
              <a:ea typeface="新細明體" panose="02020500000000000000" pitchFamily="18" charset="-120"/>
              <a:cs typeface="Times New Roman" panose="02020603050405020304" pitchFamily="18" charset="0"/>
              <a:sym typeface="DFKai-SB"/>
            </a:endParaRPr>
          </a:p>
        </p:txBody>
      </p:sp>
      <p:sp>
        <p:nvSpPr>
          <p:cNvPr id="194" name="Google Shape;194;p21"/>
          <p:cNvSpPr txBox="1"/>
          <p:nvPr/>
        </p:nvSpPr>
        <p:spPr>
          <a:xfrm>
            <a:off x="7668826" y="6303211"/>
            <a:ext cx="4024559" cy="430887"/>
          </a:xfrm>
          <a:prstGeom prst="rect">
            <a:avLst/>
          </a:prstGeom>
          <a:noFill/>
          <a:ln>
            <a:noFill/>
          </a:ln>
        </p:spPr>
        <p:txBody>
          <a:bodyPr spcFirstLastPara="1" wrap="square" lIns="91425" tIns="45700" rIns="91425" bIns="45700" anchor="t" anchorCtr="0">
            <a:spAutoFit/>
          </a:bodyPr>
          <a:lstStyle/>
          <a:p>
            <a:pPr lvl="0"/>
            <a:r>
              <a:rPr lang="en-us" sz="1100" b="0" i="0" u="none" baseline="0" dirty="0">
                <a:solidFill>
                  <a:schemeClr val="tx1">
                    <a:lumMod val="85000"/>
                    <a:lumOff val="15000"/>
                  </a:schemeClr>
                </a:solidFill>
                <a:latin typeface="Times New Roman"/>
                <a:ea typeface="Times New Roman"/>
                <a:cs typeface="Times New Roman"/>
                <a:sym typeface="Times New Roman"/>
              </a:rPr>
              <a:t>Source: The Department of Health - “Healthy Living Starts with You” </a:t>
            </a:r>
            <a:r>
              <a:rPr lang="en-us" sz="1100" b="0" i="0" u="none" baseline="0" dirty="0" smtClean="0">
                <a:solidFill>
                  <a:schemeClr val="tx1">
                    <a:lumMod val="85000"/>
                    <a:lumOff val="15000"/>
                  </a:schemeClr>
                </a:solidFill>
                <a:latin typeface="Times New Roman"/>
                <a:ea typeface="Times New Roman"/>
                <a:cs typeface="Times New Roman"/>
                <a:sym typeface="Times New Roman"/>
              </a:rPr>
              <a:t>(</a:t>
            </a:r>
            <a:r>
              <a:rPr lang="en-US" sz="1100" dirty="0" smtClean="0">
                <a:solidFill>
                  <a:schemeClr val="tx1">
                    <a:lumMod val="85000"/>
                    <a:lumOff val="15000"/>
                  </a:schemeClr>
                </a:solidFill>
                <a:latin typeface="Times New Roman"/>
                <a:ea typeface="Times New Roman"/>
                <a:cs typeface="Times New Roman"/>
                <a:sym typeface="Times New Roman"/>
              </a:rPr>
              <a:t>https</a:t>
            </a:r>
            <a:r>
              <a:rPr lang="en-US" sz="1100" dirty="0">
                <a:solidFill>
                  <a:schemeClr val="tx1">
                    <a:lumMod val="85000"/>
                    <a:lumOff val="15000"/>
                  </a:schemeClr>
                </a:solidFill>
                <a:latin typeface="Times New Roman"/>
                <a:ea typeface="Times New Roman"/>
                <a:cs typeface="Times New Roman"/>
                <a:sym typeface="Times New Roman"/>
              </a:rPr>
              <a:t>://</a:t>
            </a:r>
            <a:r>
              <a:rPr lang="en-US" sz="1100" dirty="0" smtClean="0">
                <a:solidFill>
                  <a:schemeClr val="tx1">
                    <a:lumMod val="85000"/>
                    <a:lumOff val="15000"/>
                  </a:schemeClr>
                </a:solidFill>
                <a:latin typeface="Times New Roman"/>
                <a:ea typeface="Times New Roman"/>
                <a:cs typeface="Times New Roman"/>
                <a:sym typeface="Times New Roman"/>
              </a:rPr>
              <a:t>www.youtube.com/watch?v=KQwxNCyeV9U)</a:t>
            </a:r>
            <a:endParaRPr sz="1100" dirty="0">
              <a:solidFill>
                <a:schemeClr val="tx1">
                  <a:lumMod val="85000"/>
                  <a:lumOff val="15000"/>
                </a:schemeClr>
              </a:solidFill>
              <a:latin typeface="Times New Roman"/>
              <a:ea typeface="Times New Roman"/>
              <a:cs typeface="Times New Roman"/>
              <a:sym typeface="Times New Roman"/>
            </a:endParaRPr>
          </a:p>
        </p:txBody>
      </p:sp>
      <p:sp>
        <p:nvSpPr>
          <p:cNvPr id="195" name="Google Shape;195;p21"/>
          <p:cNvSpPr/>
          <p:nvPr/>
        </p:nvSpPr>
        <p:spPr>
          <a:xfrm>
            <a:off x="7668826" y="5880574"/>
            <a:ext cx="3679787" cy="3598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baseline="0" dirty="0">
                <a:solidFill>
                  <a:srgbClr val="FF0000"/>
                </a:solidFill>
                <a:latin typeface="Times New Roman" panose="02020603050405020304" pitchFamily="18" charset="0"/>
                <a:ea typeface="DFKai-SB"/>
                <a:cs typeface="Times New Roman" panose="02020603050405020304" pitchFamily="18" charset="0"/>
                <a:sym typeface="DFKai-SB"/>
              </a:rPr>
              <a:t>Click on the image to watch the video</a:t>
            </a:r>
            <a:endParaRPr sz="1600" b="1" dirty="0">
              <a:solidFill>
                <a:srgbClr val="FF0000"/>
              </a:solidFill>
              <a:latin typeface="Times New Roman" panose="02020603050405020304" pitchFamily="18" charset="0"/>
              <a:ea typeface="DFKai-SB"/>
              <a:cs typeface="Times New Roman" panose="02020603050405020304" pitchFamily="18" charset="0"/>
              <a:sym typeface="DFKai-SB"/>
            </a:endParaRPr>
          </a:p>
        </p:txBody>
      </p:sp>
      <p:sp>
        <p:nvSpPr>
          <p:cNvPr id="197" name="Google Shape;197;p21"/>
          <p:cNvSpPr/>
          <p:nvPr/>
        </p:nvSpPr>
        <p:spPr>
          <a:xfrm>
            <a:off x="2192754" y="146854"/>
            <a:ext cx="7962405" cy="645154"/>
          </a:xfrm>
          <a:custGeom>
            <a:avLst/>
            <a:gdLst/>
            <a:ahLst/>
            <a:cxnLst/>
            <a:rect l="l" t="t" r="r" b="b"/>
            <a:pathLst>
              <a:path w="5689600" h="649440" extrusionOk="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a:ln w="12700" cap="flat" cmpd="sng">
            <a:solidFill>
              <a:schemeClr val="lt1"/>
            </a:solidFill>
            <a:prstDash val="solid"/>
            <a:miter lim="800000"/>
            <a:headEnd type="none" w="sm" len="sm"/>
            <a:tailEnd type="none" w="sm" len="sm"/>
          </a:ln>
        </p:spPr>
        <p:txBody>
          <a:bodyPr spcFirstLastPara="1" wrap="square" lIns="246750" tIns="31700" rIns="246750" bIns="31700" anchor="ctr" anchorCtr="0">
            <a:noAutofit/>
          </a:bodyPr>
          <a:lstStyle/>
          <a:p>
            <a:pPr lvl="0" algn="ctr">
              <a:lnSpc>
                <a:spcPct val="90000"/>
              </a:lnSpc>
            </a:pP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Individuals’ responsibilities in promoting </a:t>
            </a:r>
            <a:r>
              <a:rPr lang="en-us" sz="2400" b="1"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public </a:t>
            </a:r>
            <a:r>
              <a:rPr lang="en-us" sz="2400" b="1" i="0" u="none" baseline="0" dirty="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DFKai-SB"/>
              </a:rPr>
              <a:t>health</a:t>
            </a:r>
            <a:endParaRPr sz="2400" dirty="0">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98" name="Google Shape;198;p21"/>
          <p:cNvSpPr/>
          <p:nvPr/>
        </p:nvSpPr>
        <p:spPr>
          <a:xfrm>
            <a:off x="3575663" y="1008884"/>
            <a:ext cx="608468" cy="440263"/>
          </a:xfrm>
          <a:custGeom>
            <a:avLst/>
            <a:gdLst/>
            <a:ahLst/>
            <a:cxnLst/>
            <a:rect l="l" t="t" r="r" b="b"/>
            <a:pathLst>
              <a:path w="395" h="298" extrusionOk="0">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cap="flat" cmpd="sng">
            <a:solidFill>
              <a:srgbClr val="FFFFFF"/>
            </a:solidFill>
            <a:prstDash val="solid"/>
            <a:round/>
            <a:headEnd type="none" w="sm" len="sm"/>
            <a:tailEnd type="none" w="sm" len="sm"/>
          </a:ln>
        </p:spPr>
        <p:txBody>
          <a:bodyPr spcFirstLastPara="1" wrap="square" lIns="83725" tIns="41850" rIns="83725" bIns="41850" anchor="t" anchorCtr="0">
            <a:noAutofit/>
          </a:bodyPr>
          <a:lstStyle/>
          <a:p>
            <a:pPr marL="0" marR="0" lvl="0" indent="0" algn="just" rtl="0">
              <a:lnSpc>
                <a:spcPct val="120000"/>
              </a:lnSpc>
              <a:spcBef>
                <a:spcPts val="0"/>
              </a:spcBef>
              <a:spcAft>
                <a:spcPts val="0"/>
              </a:spcAft>
              <a:buClr>
                <a:schemeClr val="dk1"/>
              </a:buClr>
              <a:buSzPts val="2800"/>
              <a:buFont typeface="Calibri"/>
              <a:buNone/>
            </a:pPr>
            <a:endParaRPr sz="2800" b="0" i="0" u="none" strike="noStrike" cap="none" dirty="0">
              <a:solidFill>
                <a:srgbClr val="000000"/>
              </a:solidFill>
              <a:latin typeface="DFKai-SB"/>
              <a:ea typeface="DFKai-SB"/>
              <a:cs typeface="DFKai-SB"/>
              <a:sym typeface="DFKai-SB"/>
            </a:endParaRPr>
          </a:p>
        </p:txBody>
      </p:sp>
      <p:sp>
        <p:nvSpPr>
          <p:cNvPr id="199" name="Google Shape;199;p21"/>
          <p:cNvSpPr/>
          <p:nvPr/>
        </p:nvSpPr>
        <p:spPr>
          <a:xfrm>
            <a:off x="397267" y="4164096"/>
            <a:ext cx="6209721" cy="1117659"/>
          </a:xfrm>
          <a:prstGeom prst="rect">
            <a:avLst/>
          </a:prstGeom>
          <a:solidFill>
            <a:srgbClr val="FBE4D4"/>
          </a:solidFill>
          <a:ln>
            <a:noFill/>
          </a:ln>
        </p:spPr>
        <p:txBody>
          <a:bodyPr spcFirstLastPara="1" wrap="square" lIns="91425" tIns="45700" rIns="91425" bIns="45700" anchor="t" anchorCtr="0">
            <a:noAutofit/>
          </a:bodyPr>
          <a:lstStyle/>
          <a:p>
            <a:pPr lvl="0" algn="just">
              <a:lnSpc>
                <a:spcPct val="120000"/>
              </a:lnSpc>
            </a:pPr>
            <a:r>
              <a:rPr lang="en-US" altLang="zh-HK" sz="2000" dirty="0" smtClean="0">
                <a:solidFill>
                  <a:schemeClr val="tx1">
                    <a:lumMod val="85000"/>
                    <a:lumOff val="15000"/>
                  </a:schemeClr>
                </a:solidFill>
                <a:latin typeface="Times New Roman" panose="02020603050405020304" pitchFamily="18" charset="0"/>
                <a:ea typeface="DFKai-SB"/>
                <a:cs typeface="Times New Roman" panose="02020603050405020304" pitchFamily="18" charset="0"/>
              </a:rPr>
              <a:t>Health </a:t>
            </a:r>
            <a:r>
              <a:rPr lang="en-US" altLang="zh-HK"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rPr>
              <a:t>literacy refers, broadly, to the ability of individuals to “gain access to, understand and use information in ways which promote and maintain good health.</a:t>
            </a:r>
            <a:endParaRPr lang="en-US" sz="2000" dirty="0">
              <a:solidFill>
                <a:schemeClr val="tx1">
                  <a:lumMod val="85000"/>
                  <a:lumOff val="15000"/>
                </a:schemeClr>
              </a:solidFill>
              <a:latin typeface="Times New Roman" panose="02020603050405020304" pitchFamily="18" charset="0"/>
              <a:ea typeface="DFKai-SB"/>
              <a:cs typeface="Times New Roman" panose="02020603050405020304" pitchFamily="18" charset="0"/>
              <a:sym typeface="DFKai-SB"/>
            </a:endParaRPr>
          </a:p>
        </p:txBody>
      </p:sp>
      <p:pic>
        <p:nvPicPr>
          <p:cNvPr id="2" name="圖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826" y="3733535"/>
            <a:ext cx="3869332" cy="1978779"/>
          </a:xfrm>
          <a:prstGeom prst="rect">
            <a:avLst/>
          </a:prstGeom>
        </p:spPr>
      </p:pic>
      <p:sp>
        <p:nvSpPr>
          <p:cNvPr id="193" name="Google Shape;193;p21"/>
          <p:cNvSpPr txBox="1"/>
          <p:nvPr/>
        </p:nvSpPr>
        <p:spPr>
          <a:xfrm>
            <a:off x="466540" y="5428273"/>
            <a:ext cx="550730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baseline="0" dirty="0">
                <a:solidFill>
                  <a:schemeClr val="dk1"/>
                </a:solidFill>
                <a:latin typeface="Times New Roman"/>
                <a:ea typeface="Times New Roman"/>
                <a:cs typeface="Times New Roman"/>
                <a:sym typeface="Times New Roman"/>
              </a:rPr>
              <a:t>Source:</a:t>
            </a:r>
            <a:endParaRPr sz="1200" dirty="0">
              <a:solidFill>
                <a:schemeClr val="dk1"/>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200"/>
              <a:buFont typeface="Arial"/>
              <a:buChar char="•"/>
            </a:pPr>
            <a:r>
              <a:rPr lang="en-us" sz="1200" b="0" i="0" u="none" baseline="0" dirty="0">
                <a:solidFill>
                  <a:schemeClr val="tx1">
                    <a:lumMod val="85000"/>
                    <a:lumOff val="15000"/>
                  </a:schemeClr>
                </a:solidFill>
                <a:latin typeface="Times New Roman"/>
                <a:ea typeface="Times New Roman"/>
                <a:cs typeface="Times New Roman"/>
                <a:sym typeface="Times New Roman"/>
              </a:rPr>
              <a:t>Student Health Service of the Department of Health - “Healthy Lifestyle” </a:t>
            </a:r>
            <a:endParaRPr lang="en-us" sz="1200" b="0" i="0" u="none" baseline="0" dirty="0" smtClean="0">
              <a:solidFill>
                <a:schemeClr val="tx1">
                  <a:lumMod val="85000"/>
                  <a:lumOff val="15000"/>
                </a:schemeClr>
              </a:solidFill>
              <a:latin typeface="Times New Roman"/>
              <a:ea typeface="Times New Roman"/>
              <a:cs typeface="Times New Roman"/>
              <a:sym typeface="Times New Roman"/>
            </a:endParaRPr>
          </a:p>
          <a:p>
            <a:pPr marL="171450" lvl="0" indent="-171450">
              <a:buClr>
                <a:schemeClr val="dk1"/>
              </a:buClr>
              <a:buSzPts val="1200"/>
              <a:buFont typeface="Arial"/>
              <a:buChar char="•"/>
            </a:pPr>
            <a:r>
              <a:rPr lang="en-US" sz="1200" dirty="0">
                <a:solidFill>
                  <a:schemeClr val="tx1">
                    <a:lumMod val="85000"/>
                    <a:lumOff val="15000"/>
                  </a:schemeClr>
                </a:solidFill>
                <a:latin typeface="Times New Roman"/>
                <a:ea typeface="Times New Roman"/>
                <a:cs typeface="Times New Roman"/>
                <a:sym typeface="Times New Roman"/>
              </a:rPr>
              <a:t>https://</a:t>
            </a:r>
            <a:r>
              <a:rPr lang="en-US" sz="1200" dirty="0" smtClean="0">
                <a:solidFill>
                  <a:schemeClr val="tx1">
                    <a:lumMod val="85000"/>
                    <a:lumOff val="15000"/>
                  </a:schemeClr>
                </a:solidFill>
                <a:latin typeface="Times New Roman"/>
                <a:ea typeface="Times New Roman"/>
                <a:cs typeface="Times New Roman"/>
                <a:sym typeface="Times New Roman"/>
              </a:rPr>
              <a:t>www.studenthealth.gov.hk/english/health/health_hl/health_hl_ahl.html</a:t>
            </a:r>
            <a:endParaRPr lang="en-us" sz="1200" b="0" i="0" u="none" strike="sngStrike" baseline="0" dirty="0" smtClean="0">
              <a:solidFill>
                <a:schemeClr val="tx1">
                  <a:lumMod val="85000"/>
                  <a:lumOff val="15000"/>
                </a:schemeClr>
              </a:solidFill>
              <a:latin typeface="Times New Roman"/>
              <a:ea typeface="Times New Roman"/>
              <a:cs typeface="Times New Roman"/>
              <a:sym typeface="Times New Roman"/>
            </a:endParaRPr>
          </a:p>
          <a:p>
            <a:pPr marL="171450" lvl="0" indent="-171450">
              <a:buClr>
                <a:schemeClr val="dk1"/>
              </a:buClr>
              <a:buSzPts val="1200"/>
              <a:buFont typeface="Arial"/>
              <a:buChar char="•"/>
            </a:pPr>
            <a:r>
              <a:rPr lang="en-US" sz="1200" dirty="0" smtClean="0">
                <a:solidFill>
                  <a:schemeClr val="tx1">
                    <a:lumMod val="85000"/>
                    <a:lumOff val="15000"/>
                  </a:schemeClr>
                </a:solidFill>
                <a:latin typeface="Times New Roman"/>
                <a:ea typeface="Times New Roman"/>
                <a:cs typeface="Times New Roman"/>
                <a:sym typeface="Times New Roman"/>
              </a:rPr>
              <a:t>WHO- Health Promotion </a:t>
            </a:r>
            <a:endParaRPr lang="en-us" sz="1200" b="0" i="0" u="none" baseline="0" dirty="0" smtClean="0">
              <a:solidFill>
                <a:schemeClr val="tx1">
                  <a:lumMod val="85000"/>
                  <a:lumOff val="15000"/>
                </a:schemeClr>
              </a:solidFill>
              <a:latin typeface="Times New Roman"/>
              <a:ea typeface="Times New Roman"/>
              <a:cs typeface="Times New Roman"/>
              <a:sym typeface="Times New Roman"/>
            </a:endParaRPr>
          </a:p>
          <a:p>
            <a:pPr marL="171450" lvl="0" indent="-171450">
              <a:buClr>
                <a:schemeClr val="dk1"/>
              </a:buClr>
              <a:buSzPts val="1200"/>
              <a:buFont typeface="Arial"/>
              <a:buChar char="•"/>
            </a:pPr>
            <a:r>
              <a:rPr lang="en-US" sz="1200" dirty="0">
                <a:solidFill>
                  <a:schemeClr val="tx1">
                    <a:lumMod val="85000"/>
                    <a:lumOff val="15000"/>
                  </a:schemeClr>
                </a:solidFill>
                <a:latin typeface="Times New Roman"/>
                <a:ea typeface="Times New Roman"/>
                <a:cs typeface="Times New Roman"/>
                <a:sym typeface="Times New Roman"/>
              </a:rPr>
              <a:t>https://www.who.int/teams/health-promotion/enhanced-wellbeing/ninth-global-conference/health-literacy</a:t>
            </a:r>
            <a:endParaRPr sz="1200" dirty="0">
              <a:solidFill>
                <a:schemeClr val="tx1">
                  <a:lumMod val="85000"/>
                  <a:lumOff val="15000"/>
                </a:schemeClr>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7215</Words>
  <Application>Microsoft Office PowerPoint</Application>
  <PresentationFormat>寬螢幕</PresentationFormat>
  <Paragraphs>491</Paragraphs>
  <Slides>43</Slides>
  <Notes>42</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43</vt:i4>
      </vt:variant>
    </vt:vector>
  </HeadingPairs>
  <TitlesOfParts>
    <vt:vector size="59" baseType="lpstr">
      <vt:lpstr>標楷體</vt:lpstr>
      <vt:lpstr>MS PGothic</vt:lpstr>
      <vt:lpstr>標楷體</vt:lpstr>
      <vt:lpstr>Rubik</vt:lpstr>
      <vt:lpstr>Times New Roman</vt:lpstr>
      <vt:lpstr>Arial</vt:lpstr>
      <vt:lpstr>Yu Gothic UI Semibold</vt:lpstr>
      <vt:lpstr>微軟正黑體</vt:lpstr>
      <vt:lpstr>新細明體</vt:lpstr>
      <vt:lpstr>Calibri</vt:lpstr>
      <vt:lpstr>Noto Sans Symbols</vt:lpstr>
      <vt:lpstr>KaiTi</vt:lpstr>
      <vt:lpstr>微軟正黑體</vt:lpstr>
      <vt:lpstr>SimSun</vt:lpstr>
      <vt:lpstr>Teko</vt:lpstr>
      <vt:lpstr>Office Theme</vt:lpstr>
      <vt:lpstr>PowerPoint 簡報</vt:lpstr>
      <vt:lpstr>PowerPoint 簡報</vt:lpstr>
      <vt:lpstr>PowerPoint 簡報</vt:lpstr>
      <vt:lpstr>PowerPoint 簡報</vt:lpstr>
      <vt:lpstr>PowerPoint 簡報</vt:lpstr>
      <vt:lpstr>What is “staying healthy”?  On what basis can we assess health?</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Contravention of the compulsory quarantine order constitutes a criminal offence</vt:lpstr>
      <vt:lpstr>PowerPoint 簡報</vt:lpstr>
      <vt:lpstr>Co-operation with epidemic prevention management</vt:lpstr>
      <vt:lpstr>Co-operation with epidemic prevention management</vt:lpstr>
      <vt:lpstr>PowerPoint 簡報</vt:lpstr>
      <vt:lpstr>Check out COVID-19 information from reliable websites (examples)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2024-03-20T01:44:12Z</dcterms:modified>
</cp:coreProperties>
</file>