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trictFirstAndLastChars="0" embedTrueTypeFonts="1" saveSubsetFonts="1" autoCompressPictures="0">
  <p:sldMasterIdLst>
    <p:sldMasterId id="2147483659" r:id="rId1"/>
  </p:sldMasterIdLst>
  <p:notesMasterIdLst>
    <p:notesMasterId r:id="rId46"/>
  </p:notesMasterIdLst>
  <p:handoutMasterIdLst>
    <p:handoutMasterId r:id="rId47"/>
  </p:handoutMasterIdLst>
  <p:sldIdLst>
    <p:sldId id="256" r:id="rId2"/>
    <p:sldId id="257" r:id="rId3"/>
    <p:sldId id="302" r:id="rId4"/>
    <p:sldId id="303"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300" r:id="rId44"/>
    <p:sldId id="299" r:id="rId45"/>
  </p:sldIdLst>
  <p:sldSz cx="12192000" cy="6858000"/>
  <p:notesSz cx="9926638" cy="6797675"/>
  <p:embeddedFontLst>
    <p:embeddedFont>
      <p:font typeface="微軟正黑體" panose="020B0604030504040204" pitchFamily="34" charset="-120"/>
      <p:regular r:id="rId48"/>
      <p:bold r:id="rId49"/>
    </p:embeddedFont>
    <p:embeddedFont>
      <p:font typeface="Calibri" panose="020F0502020204030204" pitchFamily="34" charset="0"/>
      <p:regular r:id="rId50"/>
      <p:bold r:id="rId51"/>
      <p:italic r:id="rId52"/>
      <p:boldItalic r:id="rId53"/>
    </p:embeddedFont>
    <p:embeddedFont>
      <p:font typeface="SimSun" panose="02010600030101010101" pitchFamily="2" charset="-122"/>
      <p:regular r:id="rId54"/>
    </p:embeddedFont>
    <p:embeddedFont>
      <p:font typeface="標楷體" panose="03000509000000000000" pitchFamily="65" charset="-120"/>
      <p:regular r:id="rId55"/>
    </p:embeddedFont>
    <p:embeddedFont>
      <p:font typeface="Teko" panose="02020500000000000000" charset="0"/>
      <p:regular r:id="rId56"/>
      <p:bold r:id="rId57"/>
    </p:embeddedFont>
    <p:embeddedFont>
      <p:font typeface="MS PGothic" panose="020B0600070205080204" pitchFamily="34" charset="-128"/>
      <p:regular r:id="rId58"/>
    </p:embeddedFont>
    <p:embeddedFont>
      <p:font typeface="標楷體" panose="03000509000000000000" pitchFamily="65" charset="-120"/>
      <p:regular r:id="rId55"/>
    </p:embeddedFont>
    <p:embeddedFont>
      <p:font typeface="微軟正黑體" panose="020B0604030504040204" pitchFamily="34" charset="-120"/>
      <p:regular r:id="rId48"/>
      <p:bold r:id="rId4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3" name="作者" initials="A" lastIdx="0" clrIdx="2"/>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C97761"/>
    <a:srgbClr val="E1786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5" d="100"/>
          <a:sy n="105" d="100"/>
        </p:scale>
        <p:origin x="714" y="108"/>
      </p:cViewPr>
      <p:guideLst/>
    </p:cSldViewPr>
  </p:slideViewPr>
  <p:notesTextViewPr>
    <p:cViewPr>
      <p:scale>
        <a:sx n="1" d="1"/>
        <a:sy n="1" d="1"/>
      </p:scale>
      <p:origin x="0" y="0"/>
    </p:cViewPr>
  </p:notesTextViewPr>
  <p:notesViewPr>
    <p:cSldViewPr snapToGrid="0">
      <p:cViewPr varScale="1">
        <p:scale>
          <a:sx n="114" d="100"/>
          <a:sy n="114" d="100"/>
        </p:scale>
        <p:origin x="2082" y="9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handoutMaster" Target="handoutMasters/handoutMaster1.xml"/><Relationship Id="rId50" Type="http://schemas.openxmlformats.org/officeDocument/2006/relationships/font" Target="fonts/font3.fntdata"/><Relationship Id="rId55" Type="http://schemas.openxmlformats.org/officeDocument/2006/relationships/font" Target="fonts/font8.fntdata"/><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font" Target="fonts/font7.fntdata"/><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6.fntdata"/><Relationship Id="rId58" Type="http://schemas.openxmlformats.org/officeDocument/2006/relationships/font" Target="fonts/font11.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2.fntdata"/><Relationship Id="rId57" Type="http://schemas.openxmlformats.org/officeDocument/2006/relationships/font" Target="fonts/font10.fntdata"/><Relationship Id="rId61"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5.fntdata"/><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1.fntdata"/><Relationship Id="rId56" Type="http://schemas.openxmlformats.org/officeDocument/2006/relationships/font" Target="fonts/font9.fntdata"/><Relationship Id="rId8" Type="http://schemas.openxmlformats.org/officeDocument/2006/relationships/slide" Target="slides/slide7.xml"/><Relationship Id="rId51" Type="http://schemas.openxmlformats.org/officeDocument/2006/relationships/font" Target="fonts/font4.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59"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4302125" cy="341313"/>
          </a:xfrm>
          <a:prstGeom prst="rect">
            <a:avLst/>
          </a:prstGeom>
        </p:spPr>
        <p:txBody>
          <a:bodyPr vert="horz" lIns="91440" tIns="45720" rIns="91440" bIns="45720" rtlCol="0"/>
          <a:lstStyle>
            <a:lvl1pPr algn="l">
              <a:defRPr sz="1200"/>
            </a:lvl1pPr>
          </a:lstStyle>
          <a:p>
            <a:endParaRPr lang="en-GB" dirty="0"/>
          </a:p>
        </p:txBody>
      </p:sp>
      <p:sp>
        <p:nvSpPr>
          <p:cNvPr id="3" name="日期版面配置區 2"/>
          <p:cNvSpPr>
            <a:spLocks noGrp="1"/>
          </p:cNvSpPr>
          <p:nvPr>
            <p:ph type="dt" sz="quarter" idx="1"/>
          </p:nvPr>
        </p:nvSpPr>
        <p:spPr>
          <a:xfrm>
            <a:off x="5622925" y="0"/>
            <a:ext cx="4302125" cy="341313"/>
          </a:xfrm>
          <a:prstGeom prst="rect">
            <a:avLst/>
          </a:prstGeom>
        </p:spPr>
        <p:txBody>
          <a:bodyPr vert="horz" lIns="91440" tIns="45720" rIns="91440" bIns="45720" rtlCol="0"/>
          <a:lstStyle>
            <a:lvl1pPr algn="r">
              <a:defRPr sz="1200"/>
            </a:lvl1pPr>
          </a:lstStyle>
          <a:p>
            <a:fld id="{D13A219F-CC2B-4DE2-9DBB-E94A925C4823}" type="datetimeFigureOut">
              <a:rPr lang="en-GB" smtClean="0"/>
              <a:t>20/02/2024</a:t>
            </a:fld>
            <a:endParaRPr lang="en-GB" dirty="0"/>
          </a:p>
        </p:txBody>
      </p:sp>
      <p:sp>
        <p:nvSpPr>
          <p:cNvPr id="4" name="頁尾版面配置區 3"/>
          <p:cNvSpPr>
            <a:spLocks noGrp="1"/>
          </p:cNvSpPr>
          <p:nvPr>
            <p:ph type="ftr" sz="quarter" idx="2"/>
          </p:nvPr>
        </p:nvSpPr>
        <p:spPr>
          <a:xfrm>
            <a:off x="0" y="6456363"/>
            <a:ext cx="4302125" cy="341312"/>
          </a:xfrm>
          <a:prstGeom prst="rect">
            <a:avLst/>
          </a:prstGeom>
        </p:spPr>
        <p:txBody>
          <a:bodyPr vert="horz" lIns="91440" tIns="45720" rIns="91440" bIns="45720" rtlCol="0" anchor="b"/>
          <a:lstStyle>
            <a:lvl1pPr algn="l">
              <a:defRPr sz="1200"/>
            </a:lvl1pPr>
          </a:lstStyle>
          <a:p>
            <a:endParaRPr lang="en-GB"/>
          </a:p>
        </p:txBody>
      </p:sp>
      <p:sp>
        <p:nvSpPr>
          <p:cNvPr id="5" name="投影片編號版面配置區 4"/>
          <p:cNvSpPr>
            <a:spLocks noGrp="1"/>
          </p:cNvSpPr>
          <p:nvPr>
            <p:ph type="sldNum" sz="quarter" idx="3"/>
          </p:nvPr>
        </p:nvSpPr>
        <p:spPr>
          <a:xfrm>
            <a:off x="5622925" y="6456363"/>
            <a:ext cx="4302125" cy="341312"/>
          </a:xfrm>
          <a:prstGeom prst="rect">
            <a:avLst/>
          </a:prstGeom>
        </p:spPr>
        <p:txBody>
          <a:bodyPr vert="horz" lIns="91440" tIns="45720" rIns="91440" bIns="45720" rtlCol="0" anchor="b"/>
          <a:lstStyle>
            <a:lvl1pPr algn="r">
              <a:defRPr sz="1200"/>
            </a:lvl1pPr>
          </a:lstStyle>
          <a:p>
            <a:fld id="{216DBA62-76B9-4DA2-8871-F6D077A61959}" type="slidenum">
              <a:rPr lang="en-GB" smtClean="0"/>
              <a:t>‹#›</a:t>
            </a:fld>
            <a:endParaRPr lang="en-GB"/>
          </a:p>
        </p:txBody>
      </p:sp>
    </p:spTree>
    <p:extLst>
      <p:ext uri="{BB962C8B-B14F-4D97-AF65-F5344CB8AC3E}">
        <p14:creationId xmlns:p14="http://schemas.microsoft.com/office/powerpoint/2010/main" val="1011234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1" y="1"/>
            <a:ext cx="4302125" cy="341313"/>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5622927" y="1"/>
            <a:ext cx="4302125" cy="341313"/>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2925763" y="849313"/>
            <a:ext cx="4075112" cy="229393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992190" y="3271838"/>
            <a:ext cx="7942261" cy="2676525"/>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L="914400" marR="0" lvl="1"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2pPr>
            <a:lvl3pPr marL="1371600" marR="0" lvl="2"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3pPr>
            <a:lvl4pPr marL="1828800" marR="0" lvl="3"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4pPr>
            <a:lvl5pPr marL="2286000" marR="0" lvl="4"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5pPr>
            <a:lvl6pPr marL="2743200" marR="0" lvl="5"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6pPr>
            <a:lvl7pPr marL="3200400" marR="0" lvl="6"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7pPr>
            <a:lvl8pPr marL="3657600" marR="0" lvl="7"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8pPr>
            <a:lvl9pPr marL="4114800" marR="0" lvl="8"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9pPr>
          </a:lstStyle>
          <a:p>
            <a:endParaRPr/>
          </a:p>
        </p:txBody>
      </p:sp>
      <p:sp>
        <p:nvSpPr>
          <p:cNvPr id="7" name="Google Shape;7;n"/>
          <p:cNvSpPr txBox="1">
            <a:spLocks noGrp="1"/>
          </p:cNvSpPr>
          <p:nvPr>
            <p:ph type="ftr" idx="11"/>
          </p:nvPr>
        </p:nvSpPr>
        <p:spPr>
          <a:xfrm>
            <a:off x="1" y="6456365"/>
            <a:ext cx="4302125" cy="341312"/>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5622927" y="6456365"/>
            <a:ext cx="4302125" cy="341312"/>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zh-TW"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237202294"/>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p1:notes"/>
          <p:cNvSpPr txBox="1">
            <a:spLocks noGrp="1"/>
          </p:cNvSpPr>
          <p:nvPr>
            <p:ph type="body" idx="1"/>
          </p:nvPr>
        </p:nvSpPr>
        <p:spPr>
          <a:xfrm>
            <a:off x="992190" y="3271838"/>
            <a:ext cx="7942261" cy="267652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5" name="Google Shape;85;p1:notes"/>
          <p:cNvSpPr>
            <a:spLocks noGrp="1" noRot="1" noChangeAspect="1"/>
          </p:cNvSpPr>
          <p:nvPr>
            <p:ph type="sldImg" idx="2"/>
          </p:nvPr>
        </p:nvSpPr>
        <p:spPr>
          <a:xfrm>
            <a:off x="2925763" y="849313"/>
            <a:ext cx="4075112" cy="229393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786513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p10:notes"/>
          <p:cNvSpPr txBox="1">
            <a:spLocks noGrp="1"/>
          </p:cNvSpPr>
          <p:nvPr>
            <p:ph type="body" idx="1"/>
          </p:nvPr>
        </p:nvSpPr>
        <p:spPr>
          <a:xfrm>
            <a:off x="992190" y="3271838"/>
            <a:ext cx="7942261" cy="267652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1" name="Google Shape;251;p10:notes"/>
          <p:cNvSpPr>
            <a:spLocks noGrp="1" noRot="1" noChangeAspect="1"/>
          </p:cNvSpPr>
          <p:nvPr>
            <p:ph type="sldImg" idx="2"/>
          </p:nvPr>
        </p:nvSpPr>
        <p:spPr>
          <a:xfrm>
            <a:off x="2925763" y="849313"/>
            <a:ext cx="4075112" cy="229393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083500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p11:notes"/>
          <p:cNvSpPr txBox="1">
            <a:spLocks noGrp="1"/>
          </p:cNvSpPr>
          <p:nvPr>
            <p:ph type="body" idx="1"/>
          </p:nvPr>
        </p:nvSpPr>
        <p:spPr>
          <a:xfrm>
            <a:off x="992190" y="3271838"/>
            <a:ext cx="7942261" cy="267652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2" name="Google Shape;262;p11:notes"/>
          <p:cNvSpPr>
            <a:spLocks noGrp="1" noRot="1" noChangeAspect="1"/>
          </p:cNvSpPr>
          <p:nvPr>
            <p:ph type="sldImg" idx="2"/>
          </p:nvPr>
        </p:nvSpPr>
        <p:spPr>
          <a:xfrm>
            <a:off x="2925763" y="849313"/>
            <a:ext cx="4075112" cy="229393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023154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p12:notes"/>
          <p:cNvSpPr txBox="1">
            <a:spLocks noGrp="1"/>
          </p:cNvSpPr>
          <p:nvPr>
            <p:ph type="body" idx="1"/>
          </p:nvPr>
        </p:nvSpPr>
        <p:spPr>
          <a:xfrm>
            <a:off x="992190" y="3271838"/>
            <a:ext cx="7942261" cy="267652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4" name="Google Shape;274;p12:notes"/>
          <p:cNvSpPr>
            <a:spLocks noGrp="1" noRot="1" noChangeAspect="1"/>
          </p:cNvSpPr>
          <p:nvPr>
            <p:ph type="sldImg" idx="2"/>
          </p:nvPr>
        </p:nvSpPr>
        <p:spPr>
          <a:xfrm>
            <a:off x="2925763" y="849313"/>
            <a:ext cx="4075112" cy="229393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554903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p13:notes"/>
          <p:cNvSpPr txBox="1">
            <a:spLocks noGrp="1"/>
          </p:cNvSpPr>
          <p:nvPr>
            <p:ph type="body" idx="1"/>
          </p:nvPr>
        </p:nvSpPr>
        <p:spPr>
          <a:xfrm>
            <a:off x="992190" y="3271838"/>
            <a:ext cx="7942261" cy="267652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7" name="Google Shape;287;p13:notes"/>
          <p:cNvSpPr>
            <a:spLocks noGrp="1" noRot="1" noChangeAspect="1"/>
          </p:cNvSpPr>
          <p:nvPr>
            <p:ph type="sldImg" idx="2"/>
          </p:nvPr>
        </p:nvSpPr>
        <p:spPr>
          <a:xfrm>
            <a:off x="2925763" y="849313"/>
            <a:ext cx="4075112" cy="229393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395588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p14:notes"/>
          <p:cNvSpPr txBox="1">
            <a:spLocks noGrp="1"/>
          </p:cNvSpPr>
          <p:nvPr>
            <p:ph type="body" idx="1"/>
          </p:nvPr>
        </p:nvSpPr>
        <p:spPr>
          <a:xfrm>
            <a:off x="992190" y="3271838"/>
            <a:ext cx="7942261" cy="267652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8" name="Google Shape;308;p14:notes"/>
          <p:cNvSpPr>
            <a:spLocks noGrp="1" noRot="1" noChangeAspect="1"/>
          </p:cNvSpPr>
          <p:nvPr>
            <p:ph type="sldImg" idx="2"/>
          </p:nvPr>
        </p:nvSpPr>
        <p:spPr>
          <a:xfrm>
            <a:off x="2925763" y="849313"/>
            <a:ext cx="4075112" cy="229393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189930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p15:notes"/>
          <p:cNvSpPr txBox="1">
            <a:spLocks noGrp="1"/>
          </p:cNvSpPr>
          <p:nvPr>
            <p:ph type="body" idx="1"/>
          </p:nvPr>
        </p:nvSpPr>
        <p:spPr>
          <a:xfrm>
            <a:off x="992190" y="3271838"/>
            <a:ext cx="7942261" cy="267652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6" name="Google Shape;326;p15:notes"/>
          <p:cNvSpPr>
            <a:spLocks noGrp="1" noRot="1" noChangeAspect="1"/>
          </p:cNvSpPr>
          <p:nvPr>
            <p:ph type="sldImg" idx="2"/>
          </p:nvPr>
        </p:nvSpPr>
        <p:spPr>
          <a:xfrm>
            <a:off x="2925763" y="849313"/>
            <a:ext cx="4075112" cy="229393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047871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p16:notes"/>
          <p:cNvSpPr txBox="1">
            <a:spLocks noGrp="1"/>
          </p:cNvSpPr>
          <p:nvPr>
            <p:ph type="body" idx="1"/>
          </p:nvPr>
        </p:nvSpPr>
        <p:spPr>
          <a:xfrm>
            <a:off x="992190" y="3271838"/>
            <a:ext cx="7942261" cy="267652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1" name="Google Shape;341;p16:notes"/>
          <p:cNvSpPr>
            <a:spLocks noGrp="1" noRot="1" noChangeAspect="1"/>
          </p:cNvSpPr>
          <p:nvPr>
            <p:ph type="sldImg" idx="2"/>
          </p:nvPr>
        </p:nvSpPr>
        <p:spPr>
          <a:xfrm>
            <a:off x="2925763" y="849313"/>
            <a:ext cx="4075112" cy="229393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194330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p17:notes"/>
          <p:cNvSpPr txBox="1">
            <a:spLocks noGrp="1"/>
          </p:cNvSpPr>
          <p:nvPr>
            <p:ph type="body" idx="1"/>
          </p:nvPr>
        </p:nvSpPr>
        <p:spPr>
          <a:xfrm>
            <a:off x="992190" y="3271838"/>
            <a:ext cx="7942261" cy="267652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3" name="Google Shape;353;p17:notes"/>
          <p:cNvSpPr>
            <a:spLocks noGrp="1" noRot="1" noChangeAspect="1"/>
          </p:cNvSpPr>
          <p:nvPr>
            <p:ph type="sldImg" idx="2"/>
          </p:nvPr>
        </p:nvSpPr>
        <p:spPr>
          <a:xfrm>
            <a:off x="2925763" y="849313"/>
            <a:ext cx="4075112" cy="229393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284349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p18:notes"/>
          <p:cNvSpPr>
            <a:spLocks noGrp="1" noRot="1" noChangeAspect="1"/>
          </p:cNvSpPr>
          <p:nvPr>
            <p:ph type="sldImg" idx="2"/>
          </p:nvPr>
        </p:nvSpPr>
        <p:spPr>
          <a:xfrm>
            <a:off x="2925763" y="849313"/>
            <a:ext cx="4075112" cy="229393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4" name="Google Shape;364;p18:notes"/>
          <p:cNvSpPr txBox="1">
            <a:spLocks noGrp="1"/>
          </p:cNvSpPr>
          <p:nvPr>
            <p:ph type="body" idx="1"/>
          </p:nvPr>
        </p:nvSpPr>
        <p:spPr>
          <a:xfrm>
            <a:off x="992190" y="3271838"/>
            <a:ext cx="7942261" cy="267652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5" name="Google Shape;365;p18:notes"/>
          <p:cNvSpPr txBox="1">
            <a:spLocks noGrp="1"/>
          </p:cNvSpPr>
          <p:nvPr>
            <p:ph type="sldNum" idx="12"/>
          </p:nvPr>
        </p:nvSpPr>
        <p:spPr>
          <a:xfrm>
            <a:off x="5622927" y="6456365"/>
            <a:ext cx="4302125" cy="341312"/>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TW"/>
              <a:t>18</a:t>
            </a:fld>
            <a:endParaRPr/>
          </a:p>
        </p:txBody>
      </p:sp>
    </p:spTree>
    <p:extLst>
      <p:ext uri="{BB962C8B-B14F-4D97-AF65-F5344CB8AC3E}">
        <p14:creationId xmlns:p14="http://schemas.microsoft.com/office/powerpoint/2010/main" val="857916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p19:notes"/>
          <p:cNvSpPr txBox="1">
            <a:spLocks noGrp="1"/>
          </p:cNvSpPr>
          <p:nvPr>
            <p:ph type="body" idx="1"/>
          </p:nvPr>
        </p:nvSpPr>
        <p:spPr>
          <a:xfrm>
            <a:off x="992190" y="3271838"/>
            <a:ext cx="7942261" cy="267652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7" name="Google Shape;377;p19:notes"/>
          <p:cNvSpPr>
            <a:spLocks noGrp="1" noRot="1" noChangeAspect="1"/>
          </p:cNvSpPr>
          <p:nvPr>
            <p:ph type="sldImg" idx="2"/>
          </p:nvPr>
        </p:nvSpPr>
        <p:spPr>
          <a:xfrm>
            <a:off x="2925763" y="849313"/>
            <a:ext cx="4075112" cy="229393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14778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2:notes"/>
          <p:cNvSpPr txBox="1">
            <a:spLocks noGrp="1"/>
          </p:cNvSpPr>
          <p:nvPr>
            <p:ph type="body" idx="1"/>
          </p:nvPr>
        </p:nvSpPr>
        <p:spPr>
          <a:xfrm>
            <a:off x="992190" y="3271838"/>
            <a:ext cx="7942261" cy="267652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3" name="Google Shape;93;p2:notes"/>
          <p:cNvSpPr>
            <a:spLocks noGrp="1" noRot="1" noChangeAspect="1"/>
          </p:cNvSpPr>
          <p:nvPr>
            <p:ph type="sldImg" idx="2"/>
          </p:nvPr>
        </p:nvSpPr>
        <p:spPr>
          <a:xfrm>
            <a:off x="2925763" y="849313"/>
            <a:ext cx="4075112" cy="229393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076450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p20:notes"/>
          <p:cNvSpPr txBox="1">
            <a:spLocks noGrp="1"/>
          </p:cNvSpPr>
          <p:nvPr>
            <p:ph type="body" idx="1"/>
          </p:nvPr>
        </p:nvSpPr>
        <p:spPr>
          <a:xfrm>
            <a:off x="992190" y="3271838"/>
            <a:ext cx="7942261" cy="267652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0" name="Google Shape;420;p20:notes"/>
          <p:cNvSpPr>
            <a:spLocks noGrp="1" noRot="1" noChangeAspect="1"/>
          </p:cNvSpPr>
          <p:nvPr>
            <p:ph type="sldImg" idx="2"/>
          </p:nvPr>
        </p:nvSpPr>
        <p:spPr>
          <a:xfrm>
            <a:off x="2925763" y="849313"/>
            <a:ext cx="4075112" cy="229393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084832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p21:notes"/>
          <p:cNvSpPr txBox="1">
            <a:spLocks noGrp="1"/>
          </p:cNvSpPr>
          <p:nvPr>
            <p:ph type="body" idx="1"/>
          </p:nvPr>
        </p:nvSpPr>
        <p:spPr>
          <a:xfrm>
            <a:off x="992190" y="3271838"/>
            <a:ext cx="7942261" cy="267652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5" name="Google Shape;445;p21:notes"/>
          <p:cNvSpPr>
            <a:spLocks noGrp="1" noRot="1" noChangeAspect="1"/>
          </p:cNvSpPr>
          <p:nvPr>
            <p:ph type="sldImg" idx="2"/>
          </p:nvPr>
        </p:nvSpPr>
        <p:spPr>
          <a:xfrm>
            <a:off x="2925763" y="849313"/>
            <a:ext cx="4075112" cy="229393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597978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p22:notes"/>
          <p:cNvSpPr txBox="1">
            <a:spLocks noGrp="1"/>
          </p:cNvSpPr>
          <p:nvPr>
            <p:ph type="body" idx="1"/>
          </p:nvPr>
        </p:nvSpPr>
        <p:spPr>
          <a:xfrm>
            <a:off x="992190" y="3271838"/>
            <a:ext cx="7942261" cy="267652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2" name="Google Shape;462;p22:notes"/>
          <p:cNvSpPr>
            <a:spLocks noGrp="1" noRot="1" noChangeAspect="1"/>
          </p:cNvSpPr>
          <p:nvPr>
            <p:ph type="sldImg" idx="2"/>
          </p:nvPr>
        </p:nvSpPr>
        <p:spPr>
          <a:xfrm>
            <a:off x="2925763" y="849313"/>
            <a:ext cx="4075112" cy="229393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854442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Google Shape;492;p23:notes"/>
          <p:cNvSpPr txBox="1">
            <a:spLocks noGrp="1"/>
          </p:cNvSpPr>
          <p:nvPr>
            <p:ph type="body" idx="1"/>
          </p:nvPr>
        </p:nvSpPr>
        <p:spPr>
          <a:xfrm>
            <a:off x="992190" y="3271838"/>
            <a:ext cx="7942261" cy="267652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3" name="Google Shape;493;p23:notes"/>
          <p:cNvSpPr>
            <a:spLocks noGrp="1" noRot="1" noChangeAspect="1"/>
          </p:cNvSpPr>
          <p:nvPr>
            <p:ph type="sldImg" idx="2"/>
          </p:nvPr>
        </p:nvSpPr>
        <p:spPr>
          <a:xfrm>
            <a:off x="2925763" y="849313"/>
            <a:ext cx="4075112" cy="229393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288805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
        <p:cNvGrpSpPr/>
        <p:nvPr/>
      </p:nvGrpSpPr>
      <p:grpSpPr>
        <a:xfrm>
          <a:off x="0" y="0"/>
          <a:ext cx="0" cy="0"/>
          <a:chOff x="0" y="0"/>
          <a:chExt cx="0" cy="0"/>
        </a:xfrm>
      </p:grpSpPr>
      <p:sp>
        <p:nvSpPr>
          <p:cNvPr id="504" name="Google Shape;504;p24:notes"/>
          <p:cNvSpPr txBox="1">
            <a:spLocks noGrp="1"/>
          </p:cNvSpPr>
          <p:nvPr>
            <p:ph type="body" idx="1"/>
          </p:nvPr>
        </p:nvSpPr>
        <p:spPr>
          <a:xfrm>
            <a:off x="992190" y="3271838"/>
            <a:ext cx="7942261" cy="267652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5" name="Google Shape;505;p24:notes"/>
          <p:cNvSpPr>
            <a:spLocks noGrp="1" noRot="1" noChangeAspect="1"/>
          </p:cNvSpPr>
          <p:nvPr>
            <p:ph type="sldImg" idx="2"/>
          </p:nvPr>
        </p:nvSpPr>
        <p:spPr>
          <a:xfrm>
            <a:off x="2925763" y="849313"/>
            <a:ext cx="4075112" cy="229393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50166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0"/>
        <p:cNvGrpSpPr/>
        <p:nvPr/>
      </p:nvGrpSpPr>
      <p:grpSpPr>
        <a:xfrm>
          <a:off x="0" y="0"/>
          <a:ext cx="0" cy="0"/>
          <a:chOff x="0" y="0"/>
          <a:chExt cx="0" cy="0"/>
        </a:xfrm>
      </p:grpSpPr>
      <p:sp>
        <p:nvSpPr>
          <p:cNvPr id="511" name="Google Shape;511;p25:notes"/>
          <p:cNvSpPr>
            <a:spLocks noGrp="1" noRot="1" noChangeAspect="1"/>
          </p:cNvSpPr>
          <p:nvPr>
            <p:ph type="sldImg" idx="2"/>
          </p:nvPr>
        </p:nvSpPr>
        <p:spPr>
          <a:xfrm>
            <a:off x="2925763" y="849313"/>
            <a:ext cx="4075112" cy="229393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2" name="Google Shape;512;p25:notes"/>
          <p:cNvSpPr txBox="1">
            <a:spLocks noGrp="1"/>
          </p:cNvSpPr>
          <p:nvPr>
            <p:ph type="body" idx="1"/>
          </p:nvPr>
        </p:nvSpPr>
        <p:spPr>
          <a:xfrm>
            <a:off x="992190" y="3271838"/>
            <a:ext cx="7942261" cy="267652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13" name="Google Shape;513;p25:notes"/>
          <p:cNvSpPr txBox="1">
            <a:spLocks noGrp="1"/>
          </p:cNvSpPr>
          <p:nvPr>
            <p:ph type="sldNum" idx="12"/>
          </p:nvPr>
        </p:nvSpPr>
        <p:spPr>
          <a:xfrm>
            <a:off x="5622927" y="6456365"/>
            <a:ext cx="4302125" cy="341312"/>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TW"/>
              <a:t>25</a:t>
            </a:fld>
            <a:endParaRPr/>
          </a:p>
        </p:txBody>
      </p:sp>
    </p:spTree>
    <p:extLst>
      <p:ext uri="{BB962C8B-B14F-4D97-AF65-F5344CB8AC3E}">
        <p14:creationId xmlns:p14="http://schemas.microsoft.com/office/powerpoint/2010/main" val="228265588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8"/>
        <p:cNvGrpSpPr/>
        <p:nvPr/>
      </p:nvGrpSpPr>
      <p:grpSpPr>
        <a:xfrm>
          <a:off x="0" y="0"/>
          <a:ext cx="0" cy="0"/>
          <a:chOff x="0" y="0"/>
          <a:chExt cx="0" cy="0"/>
        </a:xfrm>
      </p:grpSpPr>
      <p:sp>
        <p:nvSpPr>
          <p:cNvPr id="529" name="Google Shape;529;p26:notes"/>
          <p:cNvSpPr txBox="1">
            <a:spLocks noGrp="1"/>
          </p:cNvSpPr>
          <p:nvPr>
            <p:ph type="body" idx="1"/>
          </p:nvPr>
        </p:nvSpPr>
        <p:spPr>
          <a:xfrm>
            <a:off x="992190" y="3271838"/>
            <a:ext cx="7942261" cy="267652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0" name="Google Shape;530;p26:notes"/>
          <p:cNvSpPr>
            <a:spLocks noGrp="1" noRot="1" noChangeAspect="1"/>
          </p:cNvSpPr>
          <p:nvPr>
            <p:ph type="sldImg" idx="2"/>
          </p:nvPr>
        </p:nvSpPr>
        <p:spPr>
          <a:xfrm>
            <a:off x="2925763" y="849313"/>
            <a:ext cx="4075112" cy="229393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7787997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5"/>
        <p:cNvGrpSpPr/>
        <p:nvPr/>
      </p:nvGrpSpPr>
      <p:grpSpPr>
        <a:xfrm>
          <a:off x="0" y="0"/>
          <a:ext cx="0" cy="0"/>
          <a:chOff x="0" y="0"/>
          <a:chExt cx="0" cy="0"/>
        </a:xfrm>
      </p:grpSpPr>
      <p:sp>
        <p:nvSpPr>
          <p:cNvPr id="546" name="Google Shape;546;p27:notes"/>
          <p:cNvSpPr txBox="1">
            <a:spLocks noGrp="1"/>
          </p:cNvSpPr>
          <p:nvPr>
            <p:ph type="body" idx="1"/>
          </p:nvPr>
        </p:nvSpPr>
        <p:spPr>
          <a:xfrm>
            <a:off x="992190" y="3271838"/>
            <a:ext cx="7942261" cy="267652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7" name="Google Shape;547;p27:notes"/>
          <p:cNvSpPr>
            <a:spLocks noGrp="1" noRot="1" noChangeAspect="1"/>
          </p:cNvSpPr>
          <p:nvPr>
            <p:ph type="sldImg" idx="2"/>
          </p:nvPr>
        </p:nvSpPr>
        <p:spPr>
          <a:xfrm>
            <a:off x="2925763" y="849313"/>
            <a:ext cx="4075112" cy="229393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7269531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Google Shape;556;p28:notes"/>
          <p:cNvSpPr txBox="1">
            <a:spLocks noGrp="1"/>
          </p:cNvSpPr>
          <p:nvPr>
            <p:ph type="body" idx="1"/>
          </p:nvPr>
        </p:nvSpPr>
        <p:spPr>
          <a:xfrm>
            <a:off x="992190" y="3271838"/>
            <a:ext cx="7942261" cy="267652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57" name="Google Shape;557;p28:notes"/>
          <p:cNvSpPr>
            <a:spLocks noGrp="1" noRot="1" noChangeAspect="1"/>
          </p:cNvSpPr>
          <p:nvPr>
            <p:ph type="sldImg" idx="2"/>
          </p:nvPr>
        </p:nvSpPr>
        <p:spPr>
          <a:xfrm>
            <a:off x="2925763" y="849313"/>
            <a:ext cx="4075112" cy="229393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9012355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3"/>
        <p:cNvGrpSpPr/>
        <p:nvPr/>
      </p:nvGrpSpPr>
      <p:grpSpPr>
        <a:xfrm>
          <a:off x="0" y="0"/>
          <a:ext cx="0" cy="0"/>
          <a:chOff x="0" y="0"/>
          <a:chExt cx="0" cy="0"/>
        </a:xfrm>
      </p:grpSpPr>
      <p:sp>
        <p:nvSpPr>
          <p:cNvPr id="574" name="Google Shape;574;p29:notes"/>
          <p:cNvSpPr txBox="1">
            <a:spLocks noGrp="1"/>
          </p:cNvSpPr>
          <p:nvPr>
            <p:ph type="body" idx="1"/>
          </p:nvPr>
        </p:nvSpPr>
        <p:spPr>
          <a:xfrm>
            <a:off x="992190" y="3271838"/>
            <a:ext cx="7942261" cy="267652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75" name="Google Shape;575;p29:notes"/>
          <p:cNvSpPr>
            <a:spLocks noGrp="1" noRot="1" noChangeAspect="1"/>
          </p:cNvSpPr>
          <p:nvPr>
            <p:ph type="sldImg" idx="2"/>
          </p:nvPr>
        </p:nvSpPr>
        <p:spPr>
          <a:xfrm>
            <a:off x="2925763" y="849313"/>
            <a:ext cx="4075112" cy="229393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627644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3:notes"/>
          <p:cNvSpPr txBox="1">
            <a:spLocks noGrp="1"/>
          </p:cNvSpPr>
          <p:nvPr>
            <p:ph type="body" idx="1"/>
          </p:nvPr>
        </p:nvSpPr>
        <p:spPr>
          <a:xfrm>
            <a:off x="992190" y="3271838"/>
            <a:ext cx="7942261" cy="267652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4" name="Google Shape;104;p3:notes"/>
          <p:cNvSpPr>
            <a:spLocks noGrp="1" noRot="1" noChangeAspect="1"/>
          </p:cNvSpPr>
          <p:nvPr>
            <p:ph type="sldImg" idx="2"/>
          </p:nvPr>
        </p:nvSpPr>
        <p:spPr>
          <a:xfrm>
            <a:off x="2925763" y="849313"/>
            <a:ext cx="4075112" cy="229393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2232740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6"/>
        <p:cNvGrpSpPr/>
        <p:nvPr/>
      </p:nvGrpSpPr>
      <p:grpSpPr>
        <a:xfrm>
          <a:off x="0" y="0"/>
          <a:ext cx="0" cy="0"/>
          <a:chOff x="0" y="0"/>
          <a:chExt cx="0" cy="0"/>
        </a:xfrm>
      </p:grpSpPr>
      <p:sp>
        <p:nvSpPr>
          <p:cNvPr id="587" name="Google Shape;587;p30:notes"/>
          <p:cNvSpPr txBox="1">
            <a:spLocks noGrp="1"/>
          </p:cNvSpPr>
          <p:nvPr>
            <p:ph type="body" idx="1"/>
          </p:nvPr>
        </p:nvSpPr>
        <p:spPr>
          <a:xfrm>
            <a:off x="992190" y="3271838"/>
            <a:ext cx="7942261" cy="267652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8" name="Google Shape;588;p30:notes"/>
          <p:cNvSpPr>
            <a:spLocks noGrp="1" noRot="1" noChangeAspect="1"/>
          </p:cNvSpPr>
          <p:nvPr>
            <p:ph type="sldImg" idx="2"/>
          </p:nvPr>
        </p:nvSpPr>
        <p:spPr>
          <a:xfrm>
            <a:off x="2925763" y="849313"/>
            <a:ext cx="4075112" cy="229393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3839299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6"/>
        <p:cNvGrpSpPr/>
        <p:nvPr/>
      </p:nvGrpSpPr>
      <p:grpSpPr>
        <a:xfrm>
          <a:off x="0" y="0"/>
          <a:ext cx="0" cy="0"/>
          <a:chOff x="0" y="0"/>
          <a:chExt cx="0" cy="0"/>
        </a:xfrm>
      </p:grpSpPr>
      <p:sp>
        <p:nvSpPr>
          <p:cNvPr id="597" name="Google Shape;597;p31:notes"/>
          <p:cNvSpPr txBox="1">
            <a:spLocks noGrp="1"/>
          </p:cNvSpPr>
          <p:nvPr>
            <p:ph type="body" idx="1"/>
          </p:nvPr>
        </p:nvSpPr>
        <p:spPr>
          <a:xfrm>
            <a:off x="992190" y="3271838"/>
            <a:ext cx="7942261" cy="267652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98" name="Google Shape;598;p31:notes"/>
          <p:cNvSpPr>
            <a:spLocks noGrp="1" noRot="1" noChangeAspect="1"/>
          </p:cNvSpPr>
          <p:nvPr>
            <p:ph type="sldImg" idx="2"/>
          </p:nvPr>
        </p:nvSpPr>
        <p:spPr>
          <a:xfrm>
            <a:off x="2925763" y="849313"/>
            <a:ext cx="4075112" cy="229393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7612018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1"/>
        <p:cNvGrpSpPr/>
        <p:nvPr/>
      </p:nvGrpSpPr>
      <p:grpSpPr>
        <a:xfrm>
          <a:off x="0" y="0"/>
          <a:ext cx="0" cy="0"/>
          <a:chOff x="0" y="0"/>
          <a:chExt cx="0" cy="0"/>
        </a:xfrm>
      </p:grpSpPr>
      <p:sp>
        <p:nvSpPr>
          <p:cNvPr id="612" name="Google Shape;612;p32:notes"/>
          <p:cNvSpPr txBox="1">
            <a:spLocks noGrp="1"/>
          </p:cNvSpPr>
          <p:nvPr>
            <p:ph type="body" idx="1"/>
          </p:nvPr>
        </p:nvSpPr>
        <p:spPr>
          <a:xfrm>
            <a:off x="992190" y="3271838"/>
            <a:ext cx="7942261" cy="267652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13" name="Google Shape;613;p32:notes"/>
          <p:cNvSpPr>
            <a:spLocks noGrp="1" noRot="1" noChangeAspect="1"/>
          </p:cNvSpPr>
          <p:nvPr>
            <p:ph type="sldImg" idx="2"/>
          </p:nvPr>
        </p:nvSpPr>
        <p:spPr>
          <a:xfrm>
            <a:off x="2925763" y="849313"/>
            <a:ext cx="4075112" cy="229393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2008466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3"/>
        <p:cNvGrpSpPr/>
        <p:nvPr/>
      </p:nvGrpSpPr>
      <p:grpSpPr>
        <a:xfrm>
          <a:off x="0" y="0"/>
          <a:ext cx="0" cy="0"/>
          <a:chOff x="0" y="0"/>
          <a:chExt cx="0" cy="0"/>
        </a:xfrm>
      </p:grpSpPr>
      <p:sp>
        <p:nvSpPr>
          <p:cNvPr id="624" name="Google Shape;624;p33:notes"/>
          <p:cNvSpPr>
            <a:spLocks noGrp="1" noRot="1" noChangeAspect="1"/>
          </p:cNvSpPr>
          <p:nvPr>
            <p:ph type="sldImg" idx="2"/>
          </p:nvPr>
        </p:nvSpPr>
        <p:spPr>
          <a:xfrm>
            <a:off x="2925763" y="849313"/>
            <a:ext cx="4075112" cy="229393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5" name="Google Shape;625;p33:notes"/>
          <p:cNvSpPr txBox="1">
            <a:spLocks noGrp="1"/>
          </p:cNvSpPr>
          <p:nvPr>
            <p:ph type="body" idx="1"/>
          </p:nvPr>
        </p:nvSpPr>
        <p:spPr>
          <a:xfrm>
            <a:off x="992190" y="3271838"/>
            <a:ext cx="7942261" cy="267652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26" name="Google Shape;626;p33:notes"/>
          <p:cNvSpPr txBox="1">
            <a:spLocks noGrp="1"/>
          </p:cNvSpPr>
          <p:nvPr>
            <p:ph type="sldNum" idx="12"/>
          </p:nvPr>
        </p:nvSpPr>
        <p:spPr>
          <a:xfrm>
            <a:off x="5622927" y="6456365"/>
            <a:ext cx="4302125" cy="341312"/>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TW"/>
              <a:t>33</a:t>
            </a:fld>
            <a:endParaRPr/>
          </a:p>
        </p:txBody>
      </p:sp>
    </p:spTree>
    <p:extLst>
      <p:ext uri="{BB962C8B-B14F-4D97-AF65-F5344CB8AC3E}">
        <p14:creationId xmlns:p14="http://schemas.microsoft.com/office/powerpoint/2010/main" val="130982700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7"/>
        <p:cNvGrpSpPr/>
        <p:nvPr/>
      </p:nvGrpSpPr>
      <p:grpSpPr>
        <a:xfrm>
          <a:off x="0" y="0"/>
          <a:ext cx="0" cy="0"/>
          <a:chOff x="0" y="0"/>
          <a:chExt cx="0" cy="0"/>
        </a:xfrm>
      </p:grpSpPr>
      <p:sp>
        <p:nvSpPr>
          <p:cNvPr id="638" name="Google Shape;638;p34:notes"/>
          <p:cNvSpPr>
            <a:spLocks noGrp="1" noRot="1" noChangeAspect="1"/>
          </p:cNvSpPr>
          <p:nvPr>
            <p:ph type="sldImg" idx="2"/>
          </p:nvPr>
        </p:nvSpPr>
        <p:spPr>
          <a:xfrm>
            <a:off x="2925763" y="849313"/>
            <a:ext cx="4075112" cy="229393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9" name="Google Shape;639;p34:notes"/>
          <p:cNvSpPr txBox="1">
            <a:spLocks noGrp="1"/>
          </p:cNvSpPr>
          <p:nvPr>
            <p:ph type="body" idx="1"/>
          </p:nvPr>
        </p:nvSpPr>
        <p:spPr>
          <a:xfrm>
            <a:off x="992190" y="3271838"/>
            <a:ext cx="7942261" cy="267652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0" name="Google Shape;640;p34:notes"/>
          <p:cNvSpPr txBox="1">
            <a:spLocks noGrp="1"/>
          </p:cNvSpPr>
          <p:nvPr>
            <p:ph type="sldNum" idx="12"/>
          </p:nvPr>
        </p:nvSpPr>
        <p:spPr>
          <a:xfrm>
            <a:off x="5622927" y="6456365"/>
            <a:ext cx="4302125" cy="341312"/>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TW"/>
              <a:t>34</a:t>
            </a:fld>
            <a:endParaRPr/>
          </a:p>
        </p:txBody>
      </p:sp>
    </p:spTree>
    <p:extLst>
      <p:ext uri="{BB962C8B-B14F-4D97-AF65-F5344CB8AC3E}">
        <p14:creationId xmlns:p14="http://schemas.microsoft.com/office/powerpoint/2010/main" val="136212311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7"/>
        <p:cNvGrpSpPr/>
        <p:nvPr/>
      </p:nvGrpSpPr>
      <p:grpSpPr>
        <a:xfrm>
          <a:off x="0" y="0"/>
          <a:ext cx="0" cy="0"/>
          <a:chOff x="0" y="0"/>
          <a:chExt cx="0" cy="0"/>
        </a:xfrm>
      </p:grpSpPr>
      <p:sp>
        <p:nvSpPr>
          <p:cNvPr id="648" name="Google Shape;648;p35:notes"/>
          <p:cNvSpPr txBox="1">
            <a:spLocks noGrp="1"/>
          </p:cNvSpPr>
          <p:nvPr>
            <p:ph type="body" idx="1"/>
          </p:nvPr>
        </p:nvSpPr>
        <p:spPr>
          <a:xfrm>
            <a:off x="992190" y="3271838"/>
            <a:ext cx="7942261" cy="267652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9" name="Google Shape;649;p35:notes"/>
          <p:cNvSpPr>
            <a:spLocks noGrp="1" noRot="1" noChangeAspect="1"/>
          </p:cNvSpPr>
          <p:nvPr>
            <p:ph type="sldImg" idx="2"/>
          </p:nvPr>
        </p:nvSpPr>
        <p:spPr>
          <a:xfrm>
            <a:off x="2925763" y="849313"/>
            <a:ext cx="4075112" cy="229393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3270740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9"/>
        <p:cNvGrpSpPr/>
        <p:nvPr/>
      </p:nvGrpSpPr>
      <p:grpSpPr>
        <a:xfrm>
          <a:off x="0" y="0"/>
          <a:ext cx="0" cy="0"/>
          <a:chOff x="0" y="0"/>
          <a:chExt cx="0" cy="0"/>
        </a:xfrm>
      </p:grpSpPr>
      <p:sp>
        <p:nvSpPr>
          <p:cNvPr id="660" name="Google Shape;660;p36:notes"/>
          <p:cNvSpPr txBox="1">
            <a:spLocks noGrp="1"/>
          </p:cNvSpPr>
          <p:nvPr>
            <p:ph type="body" idx="1"/>
          </p:nvPr>
        </p:nvSpPr>
        <p:spPr>
          <a:xfrm>
            <a:off x="992190" y="3271838"/>
            <a:ext cx="7942261" cy="267652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61" name="Google Shape;661;p36:notes"/>
          <p:cNvSpPr>
            <a:spLocks noGrp="1" noRot="1" noChangeAspect="1"/>
          </p:cNvSpPr>
          <p:nvPr>
            <p:ph type="sldImg" idx="2"/>
          </p:nvPr>
        </p:nvSpPr>
        <p:spPr>
          <a:xfrm>
            <a:off x="2925763" y="849313"/>
            <a:ext cx="4075112" cy="229393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3576126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6"/>
        <p:cNvGrpSpPr/>
        <p:nvPr/>
      </p:nvGrpSpPr>
      <p:grpSpPr>
        <a:xfrm>
          <a:off x="0" y="0"/>
          <a:ext cx="0" cy="0"/>
          <a:chOff x="0" y="0"/>
          <a:chExt cx="0" cy="0"/>
        </a:xfrm>
      </p:grpSpPr>
      <p:sp>
        <p:nvSpPr>
          <p:cNvPr id="677" name="Google Shape;677;p37:notes"/>
          <p:cNvSpPr txBox="1">
            <a:spLocks noGrp="1"/>
          </p:cNvSpPr>
          <p:nvPr>
            <p:ph type="body" idx="1"/>
          </p:nvPr>
        </p:nvSpPr>
        <p:spPr>
          <a:xfrm>
            <a:off x="992190" y="3271838"/>
            <a:ext cx="7942261" cy="267652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78" name="Google Shape;678;p37:notes"/>
          <p:cNvSpPr>
            <a:spLocks noGrp="1" noRot="1" noChangeAspect="1"/>
          </p:cNvSpPr>
          <p:nvPr>
            <p:ph type="sldImg" idx="2"/>
          </p:nvPr>
        </p:nvSpPr>
        <p:spPr>
          <a:xfrm>
            <a:off x="2925763" y="849313"/>
            <a:ext cx="4075112" cy="229393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2767319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9"/>
        <p:cNvGrpSpPr/>
        <p:nvPr/>
      </p:nvGrpSpPr>
      <p:grpSpPr>
        <a:xfrm>
          <a:off x="0" y="0"/>
          <a:ext cx="0" cy="0"/>
          <a:chOff x="0" y="0"/>
          <a:chExt cx="0" cy="0"/>
        </a:xfrm>
      </p:grpSpPr>
      <p:sp>
        <p:nvSpPr>
          <p:cNvPr id="690" name="Google Shape;690;p38:notes"/>
          <p:cNvSpPr txBox="1">
            <a:spLocks noGrp="1"/>
          </p:cNvSpPr>
          <p:nvPr>
            <p:ph type="body" idx="1"/>
          </p:nvPr>
        </p:nvSpPr>
        <p:spPr>
          <a:xfrm>
            <a:off x="992190" y="3271838"/>
            <a:ext cx="7942261" cy="267652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91" name="Google Shape;691;p38:notes"/>
          <p:cNvSpPr>
            <a:spLocks noGrp="1" noRot="1" noChangeAspect="1"/>
          </p:cNvSpPr>
          <p:nvPr>
            <p:ph type="sldImg" idx="2"/>
          </p:nvPr>
        </p:nvSpPr>
        <p:spPr>
          <a:xfrm>
            <a:off x="2925763" y="849313"/>
            <a:ext cx="4075112" cy="229393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2044882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2"/>
        <p:cNvGrpSpPr/>
        <p:nvPr/>
      </p:nvGrpSpPr>
      <p:grpSpPr>
        <a:xfrm>
          <a:off x="0" y="0"/>
          <a:ext cx="0" cy="0"/>
          <a:chOff x="0" y="0"/>
          <a:chExt cx="0" cy="0"/>
        </a:xfrm>
      </p:grpSpPr>
      <p:sp>
        <p:nvSpPr>
          <p:cNvPr id="703" name="Google Shape;703;p39:notes"/>
          <p:cNvSpPr txBox="1">
            <a:spLocks noGrp="1"/>
          </p:cNvSpPr>
          <p:nvPr>
            <p:ph type="body" idx="1"/>
          </p:nvPr>
        </p:nvSpPr>
        <p:spPr>
          <a:xfrm>
            <a:off x="992190" y="3271838"/>
            <a:ext cx="7942261" cy="267652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04" name="Google Shape;704;p39:notes"/>
          <p:cNvSpPr>
            <a:spLocks noGrp="1" noRot="1" noChangeAspect="1"/>
          </p:cNvSpPr>
          <p:nvPr>
            <p:ph type="sldImg" idx="2"/>
          </p:nvPr>
        </p:nvSpPr>
        <p:spPr>
          <a:xfrm>
            <a:off x="2925763" y="849313"/>
            <a:ext cx="4075112" cy="229393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365361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4:notes"/>
          <p:cNvSpPr txBox="1">
            <a:spLocks noGrp="1"/>
          </p:cNvSpPr>
          <p:nvPr>
            <p:ph type="body" idx="1"/>
          </p:nvPr>
        </p:nvSpPr>
        <p:spPr>
          <a:xfrm>
            <a:off x="992190" y="3271838"/>
            <a:ext cx="7942261" cy="267652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2" name="Google Shape;122;p4:notes"/>
          <p:cNvSpPr>
            <a:spLocks noGrp="1" noRot="1" noChangeAspect="1"/>
          </p:cNvSpPr>
          <p:nvPr>
            <p:ph type="sldImg" idx="2"/>
          </p:nvPr>
        </p:nvSpPr>
        <p:spPr>
          <a:xfrm>
            <a:off x="2925763" y="849313"/>
            <a:ext cx="4075112" cy="229393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0314388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6"/>
        <p:cNvGrpSpPr/>
        <p:nvPr/>
      </p:nvGrpSpPr>
      <p:grpSpPr>
        <a:xfrm>
          <a:off x="0" y="0"/>
          <a:ext cx="0" cy="0"/>
          <a:chOff x="0" y="0"/>
          <a:chExt cx="0" cy="0"/>
        </a:xfrm>
      </p:grpSpPr>
      <p:sp>
        <p:nvSpPr>
          <p:cNvPr id="717" name="Google Shape;717;p40:notes"/>
          <p:cNvSpPr txBox="1">
            <a:spLocks noGrp="1"/>
          </p:cNvSpPr>
          <p:nvPr>
            <p:ph type="body" idx="1"/>
          </p:nvPr>
        </p:nvSpPr>
        <p:spPr>
          <a:xfrm>
            <a:off x="992190" y="3271838"/>
            <a:ext cx="7942261" cy="267652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18" name="Google Shape;718;p40:notes"/>
          <p:cNvSpPr>
            <a:spLocks noGrp="1" noRot="1" noChangeAspect="1"/>
          </p:cNvSpPr>
          <p:nvPr>
            <p:ph type="sldImg" idx="2"/>
          </p:nvPr>
        </p:nvSpPr>
        <p:spPr>
          <a:xfrm>
            <a:off x="2925763" y="849313"/>
            <a:ext cx="4075112" cy="229393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6111085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8"/>
        <p:cNvGrpSpPr/>
        <p:nvPr/>
      </p:nvGrpSpPr>
      <p:grpSpPr>
        <a:xfrm>
          <a:off x="0" y="0"/>
          <a:ext cx="0" cy="0"/>
          <a:chOff x="0" y="0"/>
          <a:chExt cx="0" cy="0"/>
        </a:xfrm>
      </p:grpSpPr>
      <p:sp>
        <p:nvSpPr>
          <p:cNvPr id="729" name="Google Shape;729;p41:notes"/>
          <p:cNvSpPr txBox="1">
            <a:spLocks noGrp="1"/>
          </p:cNvSpPr>
          <p:nvPr>
            <p:ph type="body" idx="1"/>
          </p:nvPr>
        </p:nvSpPr>
        <p:spPr>
          <a:xfrm>
            <a:off x="992190" y="3271838"/>
            <a:ext cx="7942261" cy="267652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30" name="Google Shape;730;p41:notes"/>
          <p:cNvSpPr>
            <a:spLocks noGrp="1" noRot="1" noChangeAspect="1"/>
          </p:cNvSpPr>
          <p:nvPr>
            <p:ph type="sldImg" idx="2"/>
          </p:nvPr>
        </p:nvSpPr>
        <p:spPr>
          <a:xfrm>
            <a:off x="2925763" y="849313"/>
            <a:ext cx="4075112" cy="229393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8748087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8"/>
        <p:cNvGrpSpPr/>
        <p:nvPr/>
      </p:nvGrpSpPr>
      <p:grpSpPr>
        <a:xfrm>
          <a:off x="0" y="0"/>
          <a:ext cx="0" cy="0"/>
          <a:chOff x="0" y="0"/>
          <a:chExt cx="0" cy="0"/>
        </a:xfrm>
      </p:grpSpPr>
      <p:sp>
        <p:nvSpPr>
          <p:cNvPr id="739" name="Google Shape;739;p42:notes"/>
          <p:cNvSpPr txBox="1">
            <a:spLocks noGrp="1"/>
          </p:cNvSpPr>
          <p:nvPr>
            <p:ph type="body" idx="1"/>
          </p:nvPr>
        </p:nvSpPr>
        <p:spPr>
          <a:xfrm>
            <a:off x="992190" y="3271838"/>
            <a:ext cx="7942261" cy="267652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40" name="Google Shape;740;p42:notes"/>
          <p:cNvSpPr>
            <a:spLocks noGrp="1" noRot="1" noChangeAspect="1"/>
          </p:cNvSpPr>
          <p:nvPr>
            <p:ph type="sldImg" idx="2"/>
          </p:nvPr>
        </p:nvSpPr>
        <p:spPr>
          <a:xfrm>
            <a:off x="2925763" y="849313"/>
            <a:ext cx="4075112" cy="229393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8048234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7"/>
        <p:cNvGrpSpPr/>
        <p:nvPr/>
      </p:nvGrpSpPr>
      <p:grpSpPr>
        <a:xfrm>
          <a:off x="0" y="0"/>
          <a:ext cx="0" cy="0"/>
          <a:chOff x="0" y="0"/>
          <a:chExt cx="0" cy="0"/>
        </a:xfrm>
      </p:grpSpPr>
      <p:sp>
        <p:nvSpPr>
          <p:cNvPr id="1158" name="Google Shape;1158;p71:notes"/>
          <p:cNvSpPr txBox="1">
            <a:spLocks noGrp="1"/>
          </p:cNvSpPr>
          <p:nvPr>
            <p:ph type="body" idx="1"/>
          </p:nvPr>
        </p:nvSpPr>
        <p:spPr>
          <a:xfrm>
            <a:off x="992188" y="3271838"/>
            <a:ext cx="7942262" cy="267652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59" name="Google Shape;1159;p71:notes"/>
          <p:cNvSpPr>
            <a:spLocks noGrp="1" noRot="1" noChangeAspect="1"/>
          </p:cNvSpPr>
          <p:nvPr>
            <p:ph type="sldImg" idx="2"/>
          </p:nvPr>
        </p:nvSpPr>
        <p:spPr>
          <a:xfrm>
            <a:off x="2924175" y="849313"/>
            <a:ext cx="4078288" cy="229393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630685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p5:notes"/>
          <p:cNvSpPr txBox="1">
            <a:spLocks noGrp="1"/>
          </p:cNvSpPr>
          <p:nvPr>
            <p:ph type="body" idx="1"/>
          </p:nvPr>
        </p:nvSpPr>
        <p:spPr>
          <a:xfrm>
            <a:off x="992190" y="3271838"/>
            <a:ext cx="7942261" cy="267652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6" name="Google Shape;136;p5:notes"/>
          <p:cNvSpPr>
            <a:spLocks noGrp="1" noRot="1" noChangeAspect="1"/>
          </p:cNvSpPr>
          <p:nvPr>
            <p:ph type="sldImg" idx="2"/>
          </p:nvPr>
        </p:nvSpPr>
        <p:spPr>
          <a:xfrm>
            <a:off x="2925763" y="849313"/>
            <a:ext cx="4075112" cy="229393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712220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p6:notes"/>
          <p:cNvSpPr txBox="1">
            <a:spLocks noGrp="1"/>
          </p:cNvSpPr>
          <p:nvPr>
            <p:ph type="body" idx="1"/>
          </p:nvPr>
        </p:nvSpPr>
        <p:spPr>
          <a:xfrm>
            <a:off x="992190" y="3271838"/>
            <a:ext cx="7942261" cy="267652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1" name="Google Shape;181;p6:notes"/>
          <p:cNvSpPr>
            <a:spLocks noGrp="1" noRot="1" noChangeAspect="1"/>
          </p:cNvSpPr>
          <p:nvPr>
            <p:ph type="sldImg" idx="2"/>
          </p:nvPr>
        </p:nvSpPr>
        <p:spPr>
          <a:xfrm>
            <a:off x="2925763" y="849313"/>
            <a:ext cx="4075112" cy="229393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679075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7:notes"/>
          <p:cNvSpPr>
            <a:spLocks noGrp="1" noRot="1" noChangeAspect="1"/>
          </p:cNvSpPr>
          <p:nvPr>
            <p:ph type="sldImg" idx="2"/>
          </p:nvPr>
        </p:nvSpPr>
        <p:spPr>
          <a:xfrm>
            <a:off x="2925763" y="849313"/>
            <a:ext cx="4075112" cy="229393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5" name="Google Shape;195;p7:notes"/>
          <p:cNvSpPr txBox="1">
            <a:spLocks noGrp="1"/>
          </p:cNvSpPr>
          <p:nvPr>
            <p:ph type="body" idx="1"/>
          </p:nvPr>
        </p:nvSpPr>
        <p:spPr>
          <a:xfrm>
            <a:off x="992190" y="3271838"/>
            <a:ext cx="7942261" cy="267652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6" name="Google Shape;196;p7:notes"/>
          <p:cNvSpPr txBox="1">
            <a:spLocks noGrp="1"/>
          </p:cNvSpPr>
          <p:nvPr>
            <p:ph type="sldNum" idx="12"/>
          </p:nvPr>
        </p:nvSpPr>
        <p:spPr>
          <a:xfrm>
            <a:off x="5622927" y="6456365"/>
            <a:ext cx="4302125" cy="341312"/>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TW"/>
              <a:t>7</a:t>
            </a:fld>
            <a:endParaRPr/>
          </a:p>
        </p:txBody>
      </p:sp>
    </p:spTree>
    <p:extLst>
      <p:ext uri="{BB962C8B-B14F-4D97-AF65-F5344CB8AC3E}">
        <p14:creationId xmlns:p14="http://schemas.microsoft.com/office/powerpoint/2010/main" val="7542925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p8:notes"/>
          <p:cNvSpPr txBox="1">
            <a:spLocks noGrp="1"/>
          </p:cNvSpPr>
          <p:nvPr>
            <p:ph type="body" idx="1"/>
          </p:nvPr>
        </p:nvSpPr>
        <p:spPr>
          <a:xfrm>
            <a:off x="992190" y="3271838"/>
            <a:ext cx="7942261" cy="267652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0" name="Google Shape;210;p8:notes"/>
          <p:cNvSpPr>
            <a:spLocks noGrp="1" noRot="1" noChangeAspect="1"/>
          </p:cNvSpPr>
          <p:nvPr>
            <p:ph type="sldImg" idx="2"/>
          </p:nvPr>
        </p:nvSpPr>
        <p:spPr>
          <a:xfrm>
            <a:off x="2925763" y="849313"/>
            <a:ext cx="4075112" cy="229393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637357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p9:notes"/>
          <p:cNvSpPr txBox="1">
            <a:spLocks noGrp="1"/>
          </p:cNvSpPr>
          <p:nvPr>
            <p:ph type="body" idx="1"/>
          </p:nvPr>
        </p:nvSpPr>
        <p:spPr>
          <a:xfrm>
            <a:off x="992190" y="3271838"/>
            <a:ext cx="7942261" cy="267652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2" name="Google Shape;222;p9:notes"/>
          <p:cNvSpPr>
            <a:spLocks noGrp="1" noRot="1" noChangeAspect="1"/>
          </p:cNvSpPr>
          <p:nvPr>
            <p:ph type="sldImg" idx="2"/>
          </p:nvPr>
        </p:nvSpPr>
        <p:spPr>
          <a:xfrm>
            <a:off x="2925763" y="849313"/>
            <a:ext cx="4075112" cy="229393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298467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
        <p:cNvGrpSpPr/>
        <p:nvPr/>
      </p:nvGrpSpPr>
      <p:grpSpPr>
        <a:xfrm>
          <a:off x="0" y="0"/>
          <a:ext cx="0" cy="0"/>
          <a:chOff x="0" y="0"/>
          <a:chExt cx="0" cy="0"/>
        </a:xfrm>
      </p:grpSpPr>
      <p:sp>
        <p:nvSpPr>
          <p:cNvPr id="16" name="Google Shape;16;p2"/>
          <p:cNvSpPr/>
          <p:nvPr/>
        </p:nvSpPr>
        <p:spPr>
          <a:xfrm>
            <a:off x="0" y="0"/>
            <a:ext cx="12192000" cy="6858000"/>
          </a:xfrm>
          <a:prstGeom prst="rect">
            <a:avLst/>
          </a:prstGeom>
          <a:solidFill>
            <a:srgbClr val="FFF2CC">
              <a:alpha val="4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7" name="Google Shape;17;p2"/>
          <p:cNvSpPr txBox="1">
            <a:spLocks noGrp="1"/>
          </p:cNvSpPr>
          <p:nvPr>
            <p:ph type="sldNum" idx="12"/>
          </p:nvPr>
        </p:nvSpPr>
        <p:spPr>
          <a:xfrm>
            <a:off x="9120188" y="63817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1200" b="0" i="0" u="none" strike="noStrike" cap="none">
                <a:solidFill>
                  <a:srgbClr val="888888"/>
                </a:solidFill>
                <a:latin typeface="Calibri"/>
                <a:ea typeface="Calibri"/>
                <a:cs typeface="Calibri"/>
                <a:sym typeface="Calibri"/>
              </a:defRPr>
            </a:lvl1pPr>
            <a:lvl2pPr marL="0" marR="0" lvl="1" indent="0" algn="r">
              <a:spcBef>
                <a:spcPts val="0"/>
              </a:spcBef>
              <a:buNone/>
              <a:defRPr sz="1200" b="0" i="0" u="none" strike="noStrike" cap="none">
                <a:solidFill>
                  <a:srgbClr val="888888"/>
                </a:solidFill>
                <a:latin typeface="Calibri"/>
                <a:ea typeface="Calibri"/>
                <a:cs typeface="Calibri"/>
                <a:sym typeface="Calibri"/>
              </a:defRPr>
            </a:lvl2pPr>
            <a:lvl3pPr marL="0" marR="0" lvl="2" indent="0" algn="r">
              <a:spcBef>
                <a:spcPts val="0"/>
              </a:spcBef>
              <a:buNone/>
              <a:defRPr sz="1200" b="0" i="0" u="none" strike="noStrike" cap="none">
                <a:solidFill>
                  <a:srgbClr val="888888"/>
                </a:solidFill>
                <a:latin typeface="Calibri"/>
                <a:ea typeface="Calibri"/>
                <a:cs typeface="Calibri"/>
                <a:sym typeface="Calibri"/>
              </a:defRPr>
            </a:lvl3pPr>
            <a:lvl4pPr marL="0" marR="0" lvl="3" indent="0" algn="r">
              <a:spcBef>
                <a:spcPts val="0"/>
              </a:spcBef>
              <a:buNone/>
              <a:defRPr sz="1200" b="0" i="0" u="none" strike="noStrike" cap="none">
                <a:solidFill>
                  <a:srgbClr val="888888"/>
                </a:solidFill>
                <a:latin typeface="Calibri"/>
                <a:ea typeface="Calibri"/>
                <a:cs typeface="Calibri"/>
                <a:sym typeface="Calibri"/>
              </a:defRPr>
            </a:lvl4pPr>
            <a:lvl5pPr marL="0" marR="0" lvl="4" indent="0" algn="r">
              <a:spcBef>
                <a:spcPts val="0"/>
              </a:spcBef>
              <a:buNone/>
              <a:defRPr sz="1200" b="0" i="0" u="none" strike="noStrike" cap="none">
                <a:solidFill>
                  <a:srgbClr val="888888"/>
                </a:solidFill>
                <a:latin typeface="Calibri"/>
                <a:ea typeface="Calibri"/>
                <a:cs typeface="Calibri"/>
                <a:sym typeface="Calibri"/>
              </a:defRPr>
            </a:lvl5pPr>
            <a:lvl6pPr marL="0" marR="0" lvl="5" indent="0" algn="r">
              <a:spcBef>
                <a:spcPts val="0"/>
              </a:spcBef>
              <a:buNone/>
              <a:defRPr sz="1200" b="0" i="0" u="none" strike="noStrike" cap="none">
                <a:solidFill>
                  <a:srgbClr val="888888"/>
                </a:solidFill>
                <a:latin typeface="Calibri"/>
                <a:ea typeface="Calibri"/>
                <a:cs typeface="Calibri"/>
                <a:sym typeface="Calibri"/>
              </a:defRPr>
            </a:lvl6pPr>
            <a:lvl7pPr marL="0" marR="0" lvl="6" indent="0" algn="r">
              <a:spcBef>
                <a:spcPts val="0"/>
              </a:spcBef>
              <a:buNone/>
              <a:defRPr sz="1200" b="0" i="0" u="none" strike="noStrike" cap="none">
                <a:solidFill>
                  <a:srgbClr val="888888"/>
                </a:solidFill>
                <a:latin typeface="Calibri"/>
                <a:ea typeface="Calibri"/>
                <a:cs typeface="Calibri"/>
                <a:sym typeface="Calibri"/>
              </a:defRPr>
            </a:lvl7pPr>
            <a:lvl8pPr marL="0" marR="0" lvl="7" indent="0" algn="r">
              <a:spcBef>
                <a:spcPts val="0"/>
              </a:spcBef>
              <a:buNone/>
              <a:defRPr sz="1200" b="0" i="0" u="none" strike="noStrike" cap="none">
                <a:solidFill>
                  <a:srgbClr val="888888"/>
                </a:solidFill>
                <a:latin typeface="Calibri"/>
                <a:ea typeface="Calibri"/>
                <a:cs typeface="Calibri"/>
                <a:sym typeface="Calibri"/>
              </a:defRPr>
            </a:lvl8pPr>
            <a:lvl9pPr marL="0" marR="0" lvl="8" indent="0" algn="r">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7"/>
        <p:cNvGrpSpPr/>
        <p:nvPr/>
      </p:nvGrpSpPr>
      <p:grpSpPr>
        <a:xfrm>
          <a:off x="0" y="0"/>
          <a:ext cx="0" cy="0"/>
          <a:chOff x="0" y="0"/>
          <a:chExt cx="0" cy="0"/>
        </a:xfrm>
      </p:grpSpPr>
      <p:sp>
        <p:nvSpPr>
          <p:cNvPr id="78" name="Google Shape;78;p1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9" name="Google Shape;79;p1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0" name="Google Shape;80;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1" name="Google Shape;81;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4"/>
        <p:cNvGrpSpPr/>
        <p:nvPr/>
      </p:nvGrpSpPr>
      <p:grpSpPr>
        <a:xfrm>
          <a:off x="0" y="0"/>
          <a:ext cx="0" cy="0"/>
          <a:chOff x="0" y="0"/>
          <a:chExt cx="0" cy="0"/>
        </a:xfrm>
      </p:grpSpPr>
      <p:sp>
        <p:nvSpPr>
          <p:cNvPr id="25" name="Google Shape;25;p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 name="Google Shape;26;p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 name="Google Shape;27;p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0"/>
        <p:cNvGrpSpPr/>
        <p:nvPr/>
      </p:nvGrpSpPr>
      <p:grpSpPr>
        <a:xfrm>
          <a:off x="0" y="0"/>
          <a:ext cx="0" cy="0"/>
          <a:chOff x="0" y="0"/>
          <a:chExt cx="0" cy="0"/>
        </a:xfrm>
      </p:grpSpPr>
      <p:sp>
        <p:nvSpPr>
          <p:cNvPr id="31" name="Google Shape;31;p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 name="Google Shape;32;p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3" name="Google Shape;33;p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6"/>
        <p:cNvGrpSpPr/>
        <p:nvPr/>
      </p:nvGrpSpPr>
      <p:grpSpPr>
        <a:xfrm>
          <a:off x="0" y="0"/>
          <a:ext cx="0" cy="0"/>
          <a:chOff x="0" y="0"/>
          <a:chExt cx="0" cy="0"/>
        </a:xfrm>
      </p:grpSpPr>
      <p:sp>
        <p:nvSpPr>
          <p:cNvPr id="37" name="Google Shape;37;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 name="Google Shape;39;p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 name="Google Shape;41;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3"/>
        <p:cNvGrpSpPr/>
        <p:nvPr/>
      </p:nvGrpSpPr>
      <p:grpSpPr>
        <a:xfrm>
          <a:off x="0" y="0"/>
          <a:ext cx="0" cy="0"/>
          <a:chOff x="0" y="0"/>
          <a:chExt cx="0" cy="0"/>
        </a:xfrm>
      </p:grpSpPr>
      <p:sp>
        <p:nvSpPr>
          <p:cNvPr id="44" name="Google Shape;44;p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5" name="Google Shape;45;p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6" name="Google Shape;46;p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 name="Google Shape;47;p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8" name="Google Shape;48;p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 name="Google Shape;49;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 name="Google Shape;50;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2"/>
        <p:cNvGrpSpPr/>
        <p:nvPr/>
      </p:nvGrpSpPr>
      <p:grpSpPr>
        <a:xfrm>
          <a:off x="0" y="0"/>
          <a:ext cx="0" cy="0"/>
          <a:chOff x="0" y="0"/>
          <a:chExt cx="0" cy="0"/>
        </a:xfrm>
      </p:grpSpPr>
      <p:sp>
        <p:nvSpPr>
          <p:cNvPr id="53" name="Google Shape;53;p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4" name="Google Shape;54;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 name="Google Shape;55;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7"/>
        <p:cNvGrpSpPr/>
        <p:nvPr/>
      </p:nvGrpSpPr>
      <p:grpSpPr>
        <a:xfrm>
          <a:off x="0" y="0"/>
          <a:ext cx="0" cy="0"/>
          <a:chOff x="0" y="0"/>
          <a:chExt cx="0" cy="0"/>
        </a:xfrm>
      </p:grpSpPr>
      <p:sp>
        <p:nvSpPr>
          <p:cNvPr id="58" name="Google Shape;58;p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9" name="Google Shape;59;p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0" name="Google Shape;60;p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1" name="Google Shape;61;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2" name="Google Shape;62;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4"/>
        <p:cNvGrpSpPr/>
        <p:nvPr/>
      </p:nvGrpSpPr>
      <p:grpSpPr>
        <a:xfrm>
          <a:off x="0" y="0"/>
          <a:ext cx="0" cy="0"/>
          <a:chOff x="0" y="0"/>
          <a:chExt cx="0" cy="0"/>
        </a:xfrm>
      </p:grpSpPr>
      <p:sp>
        <p:nvSpPr>
          <p:cNvPr id="65" name="Google Shape;65;p1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6" name="Google Shape;66;p10"/>
          <p:cNvSpPr>
            <a:spLocks noGrp="1"/>
          </p:cNvSpPr>
          <p:nvPr>
            <p:ph type="pic" idx="2"/>
          </p:nvPr>
        </p:nvSpPr>
        <p:spPr>
          <a:xfrm>
            <a:off x="5183188" y="987425"/>
            <a:ext cx="6172200" cy="4873625"/>
          </a:xfrm>
          <a:prstGeom prst="rect">
            <a:avLst/>
          </a:prstGeom>
          <a:noFill/>
          <a:ln>
            <a:noFill/>
          </a:ln>
        </p:spPr>
      </p:sp>
      <p:sp>
        <p:nvSpPr>
          <p:cNvPr id="67" name="Google Shape;67;p1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8" name="Google Shape;68;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9" name="Google Shape;69;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1"/>
        <p:cNvGrpSpPr/>
        <p:nvPr/>
      </p:nvGrpSpPr>
      <p:grpSpPr>
        <a:xfrm>
          <a:off x="0" y="0"/>
          <a:ext cx="0" cy="0"/>
          <a:chOff x="0" y="0"/>
          <a:chExt cx="0" cy="0"/>
        </a:xfrm>
      </p:grpSpPr>
      <p:sp>
        <p:nvSpPr>
          <p:cNvPr id="72" name="Google Shape;72;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3" name="Google Shape;73;p1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4" name="Google Shape;74;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 name="Google Shape;75;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zh-TW"/>
              <a:t>‹#›</a:t>
            </a:fld>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hyperlink" Target="https://www.who.int/zh/initiatives/act-accelerator/covax" TargetMode="External"/><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openxmlformats.org/officeDocument/2006/relationships/hyperlink" Target="http://m.news.cctv.com/2021/03/30/ARTIOmCzQXs8b9grjEwJhwhC210330.shtml" TargetMode="External"/><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hyperlink" Target="https://tv.cctv.com/2014/11/26/VIDE1416998520453359.shtml?spm=C52507945305.P1Tyk9aHorGZ.0.0" TargetMode="External"/><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hyperlink" Target="http://tv.cctv.com/2014/10/15/VIDE1413351844859416.shtml" TargetMode="External"/><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hyperlink" Target="https://tv.cctv.com/2015/12/10/VIDE1449717848751181.shtml" TargetMode="External"/><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hyperlink" Target="https://tv.cctv.com/2020/07/28/VIDEq8xlCUCnJO1Pf7iLPfwV200728.shtml" TargetMode="External"/><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26.xml.rels><?xml version="1.0" encoding="UTF-8" standalone="yes"?>
<Relationships xmlns="http://schemas.openxmlformats.org/package/2006/relationships"><Relationship Id="rId3" Type="http://schemas.openxmlformats.org/officeDocument/2006/relationships/hyperlink" Target="https://www.healthbureau.gov.hk/statistics/cn/health_statistics.htm" TargetMode="External"/><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hyperlink" Target="https://www.ha.org.hk/visitor/ha_visitor_index.asp?Content_ID=248266&amp;Lang=CHIB5&amp;Dimension=100&amp;Parent_ID=10129" TargetMode="External"/><Relationship Id="rId4" Type="http://schemas.openxmlformats.org/officeDocument/2006/relationships/image" Target="../media/image23.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8.xml"/><Relationship Id="rId1" Type="http://schemas.openxmlformats.org/officeDocument/2006/relationships/slideLayout" Target="../slideLayouts/slideLayout1.xml"/><Relationship Id="rId5" Type="http://schemas.openxmlformats.org/officeDocument/2006/relationships/image" Target="../media/image27.png"/><Relationship Id="rId4" Type="http://schemas.openxmlformats.org/officeDocument/2006/relationships/image" Target="../media/image26.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hyperlink" Target="https://www.unicef.cn/sites/unicef.org.china/files/2019-06/04CN-%E5%9B%BD%E5%AE%B6%E5%85%8D%E7%96%AB%E8%A7%84%E5%88%92%20Atlas%202018.pdf" TargetMode="External"/><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29.jpg"/></Relationships>
</file>

<file path=ppt/slides/_rels/slide32.xml.rels><?xml version="1.0" encoding="UTF-8" standalone="yes"?>
<Relationships xmlns="http://schemas.openxmlformats.org/package/2006/relationships"><Relationship Id="rId3" Type="http://schemas.openxmlformats.org/officeDocument/2006/relationships/hyperlink" Target="https://www.chp.gov.hk/files/pdf/chp_20050316.pdf" TargetMode="External"/><Relationship Id="rId2" Type="http://schemas.openxmlformats.org/officeDocument/2006/relationships/notesSlide" Target="../notesSlides/notesSlide32.xml"/><Relationship Id="rId1" Type="http://schemas.openxmlformats.org/officeDocument/2006/relationships/slideLayout" Target="../slideLayouts/slideLayout1.xml"/><Relationship Id="rId5" Type="http://schemas.openxmlformats.org/officeDocument/2006/relationships/image" Target="../media/image31.png"/><Relationship Id="rId4" Type="http://schemas.openxmlformats.org/officeDocument/2006/relationships/image" Target="../media/image30.png"/></Relationships>
</file>

<file path=ppt/slides/_rels/slide33.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hyperlink" Target="https://www.coronavirus.gov.hk/chi/index.html#What_is_COVID-19" TargetMode="External"/><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3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hyperlink" Target="https://www.cmro.gov.hk/files/b5/useful_information/public_health/publication/others/DHCMD_WHOCCbooklet_pp.pdf" TargetMode="External"/><Relationship Id="rId2" Type="http://schemas.openxmlformats.org/officeDocument/2006/relationships/notesSlide" Target="../notesSlides/notesSlide39.xml"/><Relationship Id="rId1" Type="http://schemas.openxmlformats.org/officeDocument/2006/relationships/slideLayout" Target="../slideLayouts/slideLayout1.xml"/><Relationship Id="rId4" Type="http://schemas.openxmlformats.org/officeDocument/2006/relationships/image" Target="../media/image38.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hyperlink" Target="https://www.chinacdc.cn/jkzt/crb/" TargetMode="External"/><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hyperlink" Target="http://m.xinhuanet.com/xz/2021-05/26/c_139970960.htm" TargetMode="External"/><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hyperlink" Target="http://politics.people.com.cn/BIG5/n1/2019/0919/c429373-31362516.html" TargetMode="External"/><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hyperlink" Target="http://english.scio.gov.cn/whitepapers/2021-01/10/content_77099782_7.htm" TargetMode="External"/><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hyperlink" Target="https://chinacurrent.com/hk/story/20321/mosquito-control" TargetMode="External"/><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hyperlink" Target="https://tv.cctv.com/2015/09/27/VIDE1443312115223350.shtml?spm=C53156045404.P4HrRJ64VBfu.0.0" TargetMode="Externa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6"/>
        <p:cNvGrpSpPr/>
        <p:nvPr/>
      </p:nvGrpSpPr>
      <p:grpSpPr>
        <a:xfrm>
          <a:off x="0" y="0"/>
          <a:ext cx="0" cy="0"/>
          <a:chOff x="0" y="0"/>
          <a:chExt cx="0" cy="0"/>
        </a:xfrm>
      </p:grpSpPr>
      <p:sp>
        <p:nvSpPr>
          <p:cNvPr id="87" name="Google Shape;87;p13"/>
          <p:cNvSpPr/>
          <p:nvPr/>
        </p:nvSpPr>
        <p:spPr>
          <a:xfrm>
            <a:off x="129569" y="83993"/>
            <a:ext cx="11242675" cy="187743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2700" dirty="0" smtClean="0">
                <a:latin typeface="Times New Roman" panose="02020603050405020304" pitchFamily="18" charset="0"/>
                <a:cs typeface="Times New Roman" panose="02020603050405020304" pitchFamily="18" charset="0"/>
              </a:rPr>
              <a:t>Citizenship </a:t>
            </a:r>
            <a:r>
              <a:rPr lang="en-GB" sz="2700" dirty="0">
                <a:latin typeface="Times New Roman" panose="02020603050405020304" pitchFamily="18" charset="0"/>
                <a:cs typeface="Times New Roman" panose="02020603050405020304" pitchFamily="18" charset="0"/>
              </a:rPr>
              <a:t>and Social Development</a:t>
            </a:r>
            <a:endParaRPr lang="en-GB" sz="2700" dirty="0">
              <a:solidFill>
                <a:schemeClr val="dk1"/>
              </a:solidFill>
              <a:latin typeface="Times New Roman" panose="02020603050405020304" pitchFamily="18" charset="0"/>
              <a:ea typeface="DFKai-SB"/>
              <a:cs typeface="Times New Roman" panose="02020603050405020304" pitchFamily="18" charset="0"/>
              <a:sym typeface="DFKai-SB"/>
            </a:endParaRPr>
          </a:p>
          <a:p>
            <a:pPr lvl="0"/>
            <a:r>
              <a:rPr lang="en-GB" sz="2700" dirty="0">
                <a:latin typeface="Times New Roman" panose="02020603050405020304" pitchFamily="18" charset="0"/>
                <a:cs typeface="Times New Roman" panose="02020603050405020304" pitchFamily="18" charset="0"/>
              </a:rPr>
              <a:t>Theme 3: Interconnectedness and Interdependence of the Contemporary World</a:t>
            </a:r>
          </a:p>
          <a:p>
            <a:pPr lvl="0"/>
            <a:r>
              <a:rPr lang="en-GB" sz="2700" dirty="0">
                <a:latin typeface="Times New Roman" panose="02020603050405020304" pitchFamily="18" charset="0"/>
                <a:cs typeface="Times New Roman" panose="02020603050405020304" pitchFamily="18" charset="0"/>
              </a:rPr>
              <a:t>Topic: Public </a:t>
            </a:r>
            <a:r>
              <a:rPr lang="en-GB" sz="2700" dirty="0" smtClean="0">
                <a:latin typeface="Times New Roman" panose="02020603050405020304" pitchFamily="18" charset="0"/>
                <a:cs typeface="Times New Roman" panose="02020603050405020304" pitchFamily="18" charset="0"/>
              </a:rPr>
              <a:t>Health </a:t>
            </a:r>
            <a:r>
              <a:rPr lang="en-GB" sz="2700" dirty="0">
                <a:latin typeface="Times New Roman" panose="02020603050405020304" pitchFamily="18" charset="0"/>
                <a:cs typeface="Times New Roman" panose="02020603050405020304" pitchFamily="18" charset="0"/>
              </a:rPr>
              <a:t>and </a:t>
            </a:r>
            <a:r>
              <a:rPr lang="en-GB" sz="2700" dirty="0" smtClean="0">
                <a:latin typeface="Times New Roman" panose="02020603050405020304" pitchFamily="18" charset="0"/>
                <a:cs typeface="Times New Roman" panose="02020603050405020304" pitchFamily="18" charset="0"/>
              </a:rPr>
              <a:t>Human Health</a:t>
            </a:r>
            <a:endParaRPr sz="2700" b="0" i="0" u="none" strike="noStrike" cap="none" dirty="0">
              <a:solidFill>
                <a:schemeClr val="dk1"/>
              </a:solidFill>
              <a:latin typeface="DFKai-SB"/>
              <a:ea typeface="DFKai-SB"/>
              <a:cs typeface="DFKai-SB"/>
              <a:sym typeface="DFKai-SB"/>
            </a:endParaRPr>
          </a:p>
        </p:txBody>
      </p:sp>
      <p:sp>
        <p:nvSpPr>
          <p:cNvPr id="88" name="Google Shape;88;p13"/>
          <p:cNvSpPr txBox="1"/>
          <p:nvPr/>
        </p:nvSpPr>
        <p:spPr>
          <a:xfrm>
            <a:off x="1414144" y="2477512"/>
            <a:ext cx="9683551" cy="3046948"/>
          </a:xfrm>
          <a:prstGeom prst="rect">
            <a:avLst/>
          </a:prstGeom>
          <a:noFill/>
          <a:ln>
            <a:noFill/>
          </a:ln>
        </p:spPr>
        <p:txBody>
          <a:bodyPr spcFirstLastPara="1" wrap="square" lIns="91425" tIns="45700" rIns="91425" bIns="45700" anchor="t" anchorCtr="0">
            <a:spAutoFit/>
          </a:bodyPr>
          <a:lstStyle/>
          <a:p>
            <a:pPr marL="228600" marR="0" lvl="0" indent="-228600" algn="ctr" rtl="0">
              <a:lnSpc>
                <a:spcPct val="150000"/>
              </a:lnSpc>
              <a:spcBef>
                <a:spcPts val="0"/>
              </a:spcBef>
              <a:spcAft>
                <a:spcPts val="0"/>
              </a:spcAft>
              <a:buClr>
                <a:srgbClr val="000000"/>
              </a:buClr>
              <a:buSzPts val="4000"/>
              <a:buFont typeface="Arial"/>
              <a:buNone/>
            </a:pPr>
            <a:r>
              <a:rPr lang="en-US" altLang="zh-TW" sz="3200" b="1" i="0" u="none" strike="noStrike" cap="none" dirty="0" smtClean="0">
                <a:solidFill>
                  <a:srgbClr val="000000"/>
                </a:solidFill>
                <a:latin typeface="Times New Roman" panose="02020603050405020304" pitchFamily="18" charset="0"/>
                <a:ea typeface="DFKai-SB"/>
                <a:cs typeface="Times New Roman" panose="02020603050405020304" pitchFamily="18" charset="0"/>
                <a:sym typeface="DFKai-SB"/>
              </a:rPr>
              <a:t>Learning Focus:</a:t>
            </a:r>
            <a:endParaRPr sz="3200" dirty="0">
              <a:latin typeface="Times New Roman" panose="02020603050405020304" pitchFamily="18" charset="0"/>
              <a:cs typeface="Times New Roman" panose="02020603050405020304" pitchFamily="18" charset="0"/>
            </a:endParaRPr>
          </a:p>
          <a:p>
            <a:pPr lvl="0" algn="just">
              <a:lnSpc>
                <a:spcPct val="150000"/>
              </a:lnSpc>
              <a:buSzPts val="4000"/>
            </a:pPr>
            <a:r>
              <a:rPr lang="en-GB" altLang="zh-TW" sz="3200" dirty="0" smtClean="0">
                <a:latin typeface="Times New Roman" panose="02020603050405020304" pitchFamily="18" charset="0"/>
                <a:ea typeface="DFKai-SB"/>
                <a:cs typeface="Times New Roman" panose="02020603050405020304" pitchFamily="18" charset="0"/>
                <a:sym typeface="DFKai-SB"/>
              </a:rPr>
              <a:t>Contributions </a:t>
            </a:r>
            <a:r>
              <a:rPr lang="en-GB" altLang="zh-TW" sz="3200" dirty="0">
                <a:latin typeface="Times New Roman" panose="02020603050405020304" pitchFamily="18" charset="0"/>
                <a:ea typeface="DFKai-SB"/>
                <a:cs typeface="Times New Roman" panose="02020603050405020304" pitchFamily="18" charset="0"/>
                <a:sym typeface="DFKai-SB"/>
              </a:rPr>
              <a:t>of </a:t>
            </a:r>
            <a:r>
              <a:rPr lang="en-GB" altLang="zh-TW" sz="3200" dirty="0" smtClean="0">
                <a:latin typeface="Times New Roman" panose="02020603050405020304" pitchFamily="18" charset="0"/>
                <a:ea typeface="DFKai-SB"/>
                <a:cs typeface="Times New Roman" panose="02020603050405020304" pitchFamily="18" charset="0"/>
                <a:sym typeface="DFKai-SB"/>
              </a:rPr>
              <a:t>the State </a:t>
            </a:r>
            <a:r>
              <a:rPr lang="en-GB" altLang="zh-TW" sz="3200" dirty="0">
                <a:latin typeface="Times New Roman" panose="02020603050405020304" pitchFamily="18" charset="0"/>
                <a:ea typeface="DFKai-SB"/>
                <a:cs typeface="Times New Roman" panose="02020603050405020304" pitchFamily="18" charset="0"/>
                <a:sym typeface="DFKai-SB"/>
              </a:rPr>
              <a:t>and Hong Kong to </a:t>
            </a:r>
            <a:r>
              <a:rPr lang="en-GB" altLang="zh-TW" sz="3200" dirty="0" smtClean="0">
                <a:latin typeface="Times New Roman" panose="02020603050405020304" pitchFamily="18" charset="0"/>
                <a:ea typeface="DFKai-SB"/>
                <a:cs typeface="Times New Roman" panose="02020603050405020304" pitchFamily="18" charset="0"/>
                <a:sym typeface="DFKai-SB"/>
              </a:rPr>
              <a:t>Global Public Health (Particularly in Preventing </a:t>
            </a:r>
            <a:r>
              <a:rPr lang="en-GB" altLang="zh-TW" sz="3200" dirty="0">
                <a:latin typeface="Times New Roman" panose="02020603050405020304" pitchFamily="18" charset="0"/>
                <a:ea typeface="DFKai-SB"/>
                <a:cs typeface="Times New Roman" panose="02020603050405020304" pitchFamily="18" charset="0"/>
                <a:sym typeface="DFKai-SB"/>
              </a:rPr>
              <a:t>and </a:t>
            </a:r>
            <a:r>
              <a:rPr lang="en-US" altLang="zh-TW" sz="3200" dirty="0" smtClean="0">
                <a:latin typeface="Times New Roman" panose="02020603050405020304" pitchFamily="18" charset="0"/>
                <a:ea typeface="DFKai-SB"/>
                <a:cs typeface="Times New Roman" panose="02020603050405020304" pitchFamily="18" charset="0"/>
                <a:sym typeface="DFKai-SB"/>
              </a:rPr>
              <a:t>Controlling </a:t>
            </a:r>
            <a:r>
              <a:rPr lang="en-GB" altLang="zh-TW" sz="3200" dirty="0" smtClean="0">
                <a:latin typeface="Times New Roman" panose="02020603050405020304" pitchFamily="18" charset="0"/>
                <a:ea typeface="DFKai-SB"/>
                <a:cs typeface="Times New Roman" panose="02020603050405020304" pitchFamily="18" charset="0"/>
                <a:sym typeface="DFKai-SB"/>
              </a:rPr>
              <a:t>Infectious Diseases</a:t>
            </a:r>
            <a:r>
              <a:rPr lang="en-GB" altLang="zh-TW" sz="3200" dirty="0">
                <a:latin typeface="Times New Roman" panose="02020603050405020304" pitchFamily="18" charset="0"/>
                <a:ea typeface="DFKai-SB"/>
                <a:cs typeface="Times New Roman" panose="02020603050405020304" pitchFamily="18" charset="0"/>
                <a:sym typeface="DFKai-SB"/>
              </a:rPr>
              <a:t>)</a:t>
            </a:r>
            <a:endParaRPr sz="3200" b="0" i="0" u="none" cap="none" dirty="0">
              <a:solidFill>
                <a:srgbClr val="000000"/>
              </a:solidFill>
              <a:latin typeface="Times New Roman" panose="02020603050405020304" pitchFamily="18" charset="0"/>
              <a:ea typeface="DFKai-SB"/>
              <a:cs typeface="Times New Roman" panose="02020603050405020304" pitchFamily="18" charset="0"/>
              <a:sym typeface="DFKai-SB"/>
            </a:endParaRPr>
          </a:p>
        </p:txBody>
      </p:sp>
      <p:sp>
        <p:nvSpPr>
          <p:cNvPr id="89" name="Google Shape;89;p13"/>
          <p:cNvSpPr txBox="1"/>
          <p:nvPr/>
        </p:nvSpPr>
        <p:spPr>
          <a:xfrm>
            <a:off x="3986784" y="5532842"/>
            <a:ext cx="4306824" cy="107717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altLang="zh-TW" sz="3200" b="0" i="0" u="none" strike="noStrike" cap="none" dirty="0" smtClean="0">
                <a:solidFill>
                  <a:schemeClr val="dk1"/>
                </a:solidFill>
                <a:latin typeface="Times New Roman"/>
                <a:ea typeface="Times New Roman"/>
                <a:cs typeface="Times New Roman"/>
                <a:sym typeface="Times New Roman"/>
              </a:rPr>
              <a:t>April 2023</a:t>
            </a:r>
          </a:p>
          <a:p>
            <a:pPr marL="0" marR="0" lvl="0" indent="0" algn="ctr" rtl="0">
              <a:spcBef>
                <a:spcPts val="0"/>
              </a:spcBef>
              <a:spcAft>
                <a:spcPts val="0"/>
              </a:spcAft>
              <a:buNone/>
            </a:pPr>
            <a:r>
              <a:rPr lang="en-US" sz="3200" dirty="0" smtClean="0">
                <a:solidFill>
                  <a:srgbClr val="7030A0"/>
                </a:solidFill>
                <a:latin typeface="Times New Roman"/>
                <a:ea typeface="Times New Roman"/>
                <a:cs typeface="Times New Roman"/>
                <a:sym typeface="Times New Roman"/>
              </a:rPr>
              <a:t>(</a:t>
            </a:r>
            <a:r>
              <a:rPr lang="en-US" sz="3200" dirty="0">
                <a:solidFill>
                  <a:srgbClr val="7030A0"/>
                </a:solidFill>
                <a:latin typeface="Times New Roman"/>
                <a:ea typeface="Times New Roman"/>
                <a:cs typeface="Times New Roman"/>
                <a:sym typeface="Times New Roman"/>
              </a:rPr>
              <a:t>T</a:t>
            </a:r>
            <a:r>
              <a:rPr lang="en-US" sz="3200" dirty="0" smtClean="0">
                <a:solidFill>
                  <a:srgbClr val="7030A0"/>
                </a:solidFill>
                <a:latin typeface="Times New Roman"/>
                <a:ea typeface="Times New Roman"/>
                <a:cs typeface="Times New Roman"/>
                <a:sym typeface="Times New Roman"/>
              </a:rPr>
              <a:t>ranslated version)</a:t>
            </a:r>
            <a:endParaRPr sz="3200" dirty="0">
              <a:solidFill>
                <a:srgbClr val="7030A0"/>
              </a:solidFill>
              <a:latin typeface="Times New Roman"/>
              <a:ea typeface="Times New Roman"/>
              <a:cs typeface="Times New Roman"/>
              <a:sym typeface="Times New Roman"/>
            </a:endParaRPr>
          </a:p>
        </p:txBody>
      </p:sp>
      <p:sp>
        <p:nvSpPr>
          <p:cNvPr id="90" name="Google Shape;90;p13"/>
          <p:cNvSpPr txBox="1">
            <a:spLocks noGrp="1"/>
          </p:cNvSpPr>
          <p:nvPr>
            <p:ph type="sldNum" idx="12"/>
          </p:nvPr>
        </p:nvSpPr>
        <p:spPr>
          <a:xfrm>
            <a:off x="9120188" y="63817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tLang="zh-TW"/>
              <a:t>1</a:t>
            </a:fld>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Google Shape;253;p22"/>
          <p:cNvSpPr txBox="1"/>
          <p:nvPr/>
        </p:nvSpPr>
        <p:spPr>
          <a:xfrm>
            <a:off x="2761307" y="916939"/>
            <a:ext cx="6892540" cy="400069"/>
          </a:xfrm>
          <a:prstGeom prst="rect">
            <a:avLst/>
          </a:prstGeom>
          <a:noFill/>
          <a:ln>
            <a:noFill/>
          </a:ln>
        </p:spPr>
        <p:txBody>
          <a:bodyPr spcFirstLastPara="1" wrap="square" lIns="91425" tIns="45700" rIns="91425" bIns="45700" anchor="ctr" anchorCtr="0">
            <a:spAutoFit/>
          </a:bodyPr>
          <a:lstStyle/>
          <a:p>
            <a:pPr algn="ctr"/>
            <a:r>
              <a:rPr lang="en-GB" sz="2000" b="1" dirty="0">
                <a:latin typeface="Times New Roman" panose="02020603050405020304" pitchFamily="18" charset="0"/>
                <a:cs typeface="Times New Roman" panose="02020603050405020304" pitchFamily="18" charset="0"/>
              </a:rPr>
              <a:t>Contributions to Global COVID-19 Prevention and Control</a:t>
            </a:r>
          </a:p>
        </p:txBody>
      </p:sp>
      <p:sp>
        <p:nvSpPr>
          <p:cNvPr id="254" name="Google Shape;254;p22"/>
          <p:cNvSpPr txBox="1"/>
          <p:nvPr/>
        </p:nvSpPr>
        <p:spPr>
          <a:xfrm>
            <a:off x="1412077" y="1438600"/>
            <a:ext cx="9859981" cy="341592"/>
          </a:xfrm>
          <a:prstGeom prst="rect">
            <a:avLst/>
          </a:prstGeom>
          <a:noFill/>
          <a:ln>
            <a:noFill/>
          </a:ln>
        </p:spPr>
        <p:txBody>
          <a:bodyPr spcFirstLastPara="1" wrap="square" lIns="91425" tIns="45700" rIns="91425" bIns="45700" anchor="ctr" anchorCtr="0">
            <a:spAutoFit/>
          </a:bodyPr>
          <a:lstStyle/>
          <a:p>
            <a:pPr lvl="0" algn="ctr">
              <a:lnSpc>
                <a:spcPct val="90000"/>
              </a:lnSpc>
              <a:buClr>
                <a:schemeClr val="dk1"/>
              </a:buClr>
              <a:buSzPts val="2800"/>
            </a:pPr>
            <a:r>
              <a:rPr lang="en-GB" sz="1800" b="1" dirty="0">
                <a:solidFill>
                  <a:schemeClr val="tx1">
                    <a:lumMod val="85000"/>
                    <a:lumOff val="15000"/>
                  </a:schemeClr>
                </a:solidFill>
                <a:latin typeface="Times New Roman" panose="02020603050405020304" pitchFamily="18" charset="0"/>
                <a:cs typeface="Times New Roman" panose="02020603050405020304" pitchFamily="18" charset="0"/>
              </a:rPr>
              <a:t>Timely Report of </a:t>
            </a:r>
            <a:r>
              <a:rPr lang="en-GB" sz="1800" b="1" dirty="0" smtClean="0">
                <a:solidFill>
                  <a:schemeClr val="tx1">
                    <a:lumMod val="85000"/>
                    <a:lumOff val="15000"/>
                  </a:schemeClr>
                </a:solidFill>
                <a:latin typeface="Times New Roman" panose="02020603050405020304" pitchFamily="18" charset="0"/>
                <a:cs typeface="Times New Roman" panose="02020603050405020304" pitchFamily="18" charset="0"/>
              </a:rPr>
              <a:t>Epidemic Information </a:t>
            </a:r>
            <a:r>
              <a:rPr lang="en-GB" sz="1800" b="1" dirty="0">
                <a:solidFill>
                  <a:schemeClr val="tx1">
                    <a:lumMod val="85000"/>
                    <a:lumOff val="15000"/>
                  </a:schemeClr>
                </a:solidFill>
                <a:latin typeface="Times New Roman" panose="02020603050405020304" pitchFamily="18" charset="0"/>
                <a:cs typeface="Times New Roman" panose="02020603050405020304" pitchFamily="18" charset="0"/>
              </a:rPr>
              <a:t>to </a:t>
            </a:r>
            <a:r>
              <a:rPr lang="en-GB" sz="1800" b="1" dirty="0" smtClean="0">
                <a:solidFill>
                  <a:schemeClr val="tx1">
                    <a:lumMod val="85000"/>
                    <a:lumOff val="15000"/>
                  </a:schemeClr>
                </a:solidFill>
                <a:latin typeface="Times New Roman" panose="02020603050405020304" pitchFamily="18" charset="0"/>
                <a:cs typeface="Times New Roman" panose="02020603050405020304" pitchFamily="18" charset="0"/>
              </a:rPr>
              <a:t>Facilitate Analysis </a:t>
            </a:r>
            <a:r>
              <a:rPr lang="en-GB" sz="1800" b="1" dirty="0">
                <a:solidFill>
                  <a:schemeClr val="tx1">
                    <a:lumMod val="85000"/>
                    <a:lumOff val="15000"/>
                  </a:schemeClr>
                </a:solidFill>
                <a:latin typeface="Times New Roman" panose="02020603050405020304" pitchFamily="18" charset="0"/>
                <a:cs typeface="Times New Roman" panose="02020603050405020304" pitchFamily="18" charset="0"/>
              </a:rPr>
              <a:t>and </a:t>
            </a:r>
            <a:r>
              <a:rPr lang="en-GB" sz="1800" b="1" dirty="0" smtClean="0">
                <a:solidFill>
                  <a:schemeClr val="tx1">
                    <a:lumMod val="85000"/>
                    <a:lumOff val="15000"/>
                  </a:schemeClr>
                </a:solidFill>
                <a:latin typeface="Times New Roman" panose="02020603050405020304" pitchFamily="18" charset="0"/>
                <a:cs typeface="Times New Roman" panose="02020603050405020304" pitchFamily="18" charset="0"/>
              </a:rPr>
              <a:t>Assessment </a:t>
            </a:r>
            <a:r>
              <a:rPr lang="en-GB" sz="1800" b="1" dirty="0">
                <a:solidFill>
                  <a:schemeClr val="tx1">
                    <a:lumMod val="85000"/>
                    <a:lumOff val="15000"/>
                  </a:schemeClr>
                </a:solidFill>
                <a:latin typeface="Times New Roman" panose="02020603050405020304" pitchFamily="18" charset="0"/>
                <a:cs typeface="Times New Roman" panose="02020603050405020304" pitchFamily="18" charset="0"/>
              </a:rPr>
              <a:t>of the </a:t>
            </a:r>
            <a:r>
              <a:rPr lang="en-GB" sz="1800" b="1" dirty="0" smtClean="0">
                <a:solidFill>
                  <a:schemeClr val="tx1">
                    <a:lumMod val="85000"/>
                    <a:lumOff val="15000"/>
                  </a:schemeClr>
                </a:solidFill>
                <a:latin typeface="Times New Roman" panose="02020603050405020304" pitchFamily="18" charset="0"/>
                <a:cs typeface="Times New Roman" panose="02020603050405020304" pitchFamily="18" charset="0"/>
              </a:rPr>
              <a:t>Epidemic</a:t>
            </a:r>
            <a:endParaRPr sz="1800" b="1" dirty="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endParaRPr>
          </a:p>
        </p:txBody>
      </p:sp>
      <p:sp>
        <p:nvSpPr>
          <p:cNvPr id="255" name="Google Shape;255;p22"/>
          <p:cNvSpPr/>
          <p:nvPr/>
        </p:nvSpPr>
        <p:spPr>
          <a:xfrm>
            <a:off x="2017786" y="894802"/>
            <a:ext cx="608468" cy="440263"/>
          </a:xfrm>
          <a:custGeom>
            <a:avLst/>
            <a:gdLst/>
            <a:ahLst/>
            <a:cxnLst/>
            <a:rect l="l" t="t" r="r" b="b"/>
            <a:pathLst>
              <a:path w="395" h="298" extrusionOk="0">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FDB42A"/>
          </a:solidFill>
          <a:ln w="19050" cap="flat" cmpd="sng">
            <a:solidFill>
              <a:srgbClr val="FFFFFF"/>
            </a:solidFill>
            <a:prstDash val="solid"/>
            <a:round/>
            <a:headEnd type="none" w="sm" len="sm"/>
            <a:tailEnd type="none" w="sm" len="sm"/>
          </a:ln>
        </p:spPr>
        <p:txBody>
          <a:bodyPr spcFirstLastPara="1" wrap="square" lIns="83725" tIns="41850" rIns="83725" bIns="41850" anchor="t" anchorCtr="0">
            <a:noAutofit/>
          </a:bodyPr>
          <a:lstStyle/>
          <a:p>
            <a:pPr marL="0" marR="0" lvl="0" indent="0" algn="just" rtl="0">
              <a:lnSpc>
                <a:spcPct val="120000"/>
              </a:lnSpc>
              <a:spcBef>
                <a:spcPts val="0"/>
              </a:spcBef>
              <a:spcAft>
                <a:spcPts val="0"/>
              </a:spcAft>
              <a:buClr>
                <a:schemeClr val="dk1"/>
              </a:buClr>
              <a:buSzPts val="2800"/>
              <a:buFont typeface="Calibri"/>
              <a:buNone/>
            </a:pPr>
            <a:endParaRPr sz="2800" b="0" i="0" u="none" strike="noStrike" cap="none">
              <a:solidFill>
                <a:srgbClr val="000000"/>
              </a:solidFill>
              <a:latin typeface="Teko"/>
              <a:ea typeface="Teko"/>
              <a:cs typeface="Teko"/>
              <a:sym typeface="Teko"/>
            </a:endParaRPr>
          </a:p>
        </p:txBody>
      </p:sp>
      <p:sp>
        <p:nvSpPr>
          <p:cNvPr id="256" name="Google Shape;256;p22"/>
          <p:cNvSpPr/>
          <p:nvPr/>
        </p:nvSpPr>
        <p:spPr>
          <a:xfrm>
            <a:off x="447144" y="1901784"/>
            <a:ext cx="11208118" cy="4031638"/>
          </a:xfrm>
          <a:prstGeom prst="rect">
            <a:avLst/>
          </a:prstGeom>
          <a:solidFill>
            <a:srgbClr val="D5DBE5"/>
          </a:solidFill>
          <a:ln>
            <a:noFill/>
          </a:ln>
        </p:spPr>
        <p:txBody>
          <a:bodyPr spcFirstLastPara="1" wrap="square" lIns="91425" tIns="45700" rIns="91425" bIns="45700" anchor="t" anchorCtr="0">
            <a:noAutofit/>
          </a:bodyPr>
          <a:lstStyle/>
          <a:p>
            <a:pPr lvl="0" indent="-228600" algn="just">
              <a:lnSpc>
                <a:spcPct val="120000"/>
              </a:lnSpc>
              <a:buClr>
                <a:srgbClr val="C00000"/>
              </a:buClr>
              <a:buSzPts val="3600"/>
              <a:buFont typeface="Noto Sans Symbols"/>
              <a:buChar char="✔"/>
            </a:pPr>
            <a:r>
              <a:rPr lang="en-GB" sz="1900" dirty="0" smtClean="0">
                <a:solidFill>
                  <a:schemeClr val="tx1">
                    <a:lumMod val="85000"/>
                    <a:lumOff val="15000"/>
                  </a:schemeClr>
                </a:solidFill>
                <a:latin typeface="Times New Roman" panose="02020603050405020304" pitchFamily="18" charset="0"/>
                <a:cs typeface="Times New Roman" panose="02020603050405020304" pitchFamily="18" charset="0"/>
              </a:rPr>
              <a:t>When </a:t>
            </a:r>
            <a:r>
              <a:rPr lang="en-GB" sz="1900" dirty="0">
                <a:solidFill>
                  <a:schemeClr val="tx1">
                    <a:lumMod val="85000"/>
                    <a:lumOff val="15000"/>
                  </a:schemeClr>
                </a:solidFill>
                <a:latin typeface="Times New Roman" panose="02020603050405020304" pitchFamily="18" charset="0"/>
                <a:cs typeface="Times New Roman" panose="02020603050405020304" pitchFamily="18" charset="0"/>
              </a:rPr>
              <a:t>the COVID-19 </a:t>
            </a:r>
            <a:r>
              <a:rPr lang="en-GB" sz="1900" dirty="0" smtClean="0">
                <a:solidFill>
                  <a:schemeClr val="tx1">
                    <a:lumMod val="85000"/>
                    <a:lumOff val="15000"/>
                  </a:schemeClr>
                </a:solidFill>
                <a:latin typeface="Times New Roman" panose="02020603050405020304" pitchFamily="18" charset="0"/>
                <a:cs typeface="Times New Roman" panose="02020603050405020304" pitchFamily="18" charset="0"/>
              </a:rPr>
              <a:t>epidemic broke </a:t>
            </a:r>
            <a:r>
              <a:rPr lang="en-GB" sz="1900" dirty="0">
                <a:solidFill>
                  <a:schemeClr val="tx1">
                    <a:lumMod val="85000"/>
                    <a:lumOff val="15000"/>
                  </a:schemeClr>
                </a:solidFill>
                <a:latin typeface="Times New Roman" panose="02020603050405020304" pitchFamily="18" charset="0"/>
                <a:cs typeface="Times New Roman" panose="02020603050405020304" pitchFamily="18" charset="0"/>
              </a:rPr>
              <a:t>out, </a:t>
            </a:r>
            <a:r>
              <a:rPr lang="en-GB" sz="1900" dirty="0" smtClean="0">
                <a:solidFill>
                  <a:schemeClr val="tx1">
                    <a:lumMod val="85000"/>
                    <a:lumOff val="15000"/>
                  </a:schemeClr>
                </a:solidFill>
                <a:latin typeface="Times New Roman" panose="02020603050405020304" pitchFamily="18" charset="0"/>
                <a:cs typeface="Times New Roman" panose="02020603050405020304" pitchFamily="18" charset="0"/>
              </a:rPr>
              <a:t>the State reported immediately information </a:t>
            </a:r>
            <a:r>
              <a:rPr lang="en-GB" sz="1900" dirty="0">
                <a:solidFill>
                  <a:schemeClr val="tx1">
                    <a:lumMod val="85000"/>
                    <a:lumOff val="15000"/>
                  </a:schemeClr>
                </a:solidFill>
                <a:latin typeface="Times New Roman" panose="02020603050405020304" pitchFamily="18" charset="0"/>
                <a:cs typeface="Times New Roman" panose="02020603050405020304" pitchFamily="18" charset="0"/>
              </a:rPr>
              <a:t>to the </a:t>
            </a:r>
            <a:r>
              <a:rPr lang="en-GB" sz="1900" dirty="0" smtClean="0">
                <a:solidFill>
                  <a:schemeClr val="tx1">
                    <a:lumMod val="85000"/>
                    <a:lumOff val="15000"/>
                  </a:schemeClr>
                </a:solidFill>
                <a:latin typeface="Times New Roman" panose="02020603050405020304" pitchFamily="18" charset="0"/>
                <a:cs typeface="Times New Roman" panose="02020603050405020304" pitchFamily="18" charset="0"/>
              </a:rPr>
              <a:t>WHO, </a:t>
            </a:r>
            <a:r>
              <a:rPr lang="en-GB" sz="1900" dirty="0">
                <a:solidFill>
                  <a:schemeClr val="tx1">
                    <a:lumMod val="85000"/>
                    <a:lumOff val="15000"/>
                  </a:schemeClr>
                </a:solidFill>
                <a:latin typeface="Times New Roman" panose="02020603050405020304" pitchFamily="18" charset="0"/>
                <a:cs typeface="Times New Roman" panose="02020603050405020304" pitchFamily="18" charset="0"/>
              </a:rPr>
              <a:t>relevant countries and regional organisations, </a:t>
            </a:r>
            <a:r>
              <a:rPr lang="en-GB" sz="1900" dirty="0" smtClean="0">
                <a:solidFill>
                  <a:schemeClr val="tx1">
                    <a:lumMod val="85000"/>
                    <a:lumOff val="15000"/>
                  </a:schemeClr>
                </a:solidFill>
                <a:latin typeface="Times New Roman" panose="02020603050405020304" pitchFamily="18" charset="0"/>
                <a:cs typeface="Times New Roman" panose="02020603050405020304" pitchFamily="18" charset="0"/>
              </a:rPr>
              <a:t>and immediately published information, </a:t>
            </a:r>
            <a:r>
              <a:rPr lang="en-GB" sz="1900" dirty="0">
                <a:solidFill>
                  <a:schemeClr val="tx1">
                    <a:lumMod val="85000"/>
                    <a:lumOff val="15000"/>
                  </a:schemeClr>
                </a:solidFill>
                <a:latin typeface="Times New Roman" panose="02020603050405020304" pitchFamily="18" charset="0"/>
                <a:cs typeface="Times New Roman" panose="02020603050405020304" pitchFamily="18" charset="0"/>
              </a:rPr>
              <a:t>such as COVID-19 genome </a:t>
            </a:r>
            <a:r>
              <a:rPr lang="en-GB" sz="1900" dirty="0" smtClean="0">
                <a:solidFill>
                  <a:schemeClr val="tx1">
                    <a:lumMod val="85000"/>
                    <a:lumOff val="15000"/>
                  </a:schemeClr>
                </a:solidFill>
                <a:latin typeface="Times New Roman" panose="02020603050405020304" pitchFamily="18" charset="0"/>
                <a:cs typeface="Times New Roman" panose="02020603050405020304" pitchFamily="18" charset="0"/>
              </a:rPr>
              <a:t>sequence to </a:t>
            </a:r>
            <a:r>
              <a:rPr lang="en-GB" sz="1900" dirty="0">
                <a:solidFill>
                  <a:schemeClr val="tx1">
                    <a:lumMod val="85000"/>
                    <a:lumOff val="15000"/>
                  </a:schemeClr>
                </a:solidFill>
                <a:latin typeface="Times New Roman" panose="02020603050405020304" pitchFamily="18" charset="0"/>
                <a:cs typeface="Times New Roman" panose="02020603050405020304" pitchFamily="18" charset="0"/>
              </a:rPr>
              <a:t>the world </a:t>
            </a:r>
            <a:r>
              <a:rPr lang="en-GB" sz="1900" dirty="0" smtClean="0">
                <a:solidFill>
                  <a:schemeClr val="tx1">
                    <a:lumMod val="85000"/>
                    <a:lumOff val="15000"/>
                  </a:schemeClr>
                </a:solidFill>
                <a:latin typeface="Times New Roman" panose="02020603050405020304" pitchFamily="18" charset="0"/>
                <a:cs typeface="Times New Roman" panose="02020603050405020304" pitchFamily="18" charset="0"/>
              </a:rPr>
              <a:t>through </a:t>
            </a:r>
            <a:r>
              <a:rPr lang="en-GB" sz="1900" dirty="0">
                <a:solidFill>
                  <a:schemeClr val="tx1">
                    <a:lumMod val="85000"/>
                    <a:lumOff val="15000"/>
                  </a:schemeClr>
                </a:solidFill>
                <a:latin typeface="Times New Roman" panose="02020603050405020304" pitchFamily="18" charset="0"/>
                <a:cs typeface="Times New Roman" panose="02020603050405020304" pitchFamily="18" charset="0"/>
              </a:rPr>
              <a:t>the WHO platforms </a:t>
            </a:r>
            <a:r>
              <a:rPr lang="en-GB" sz="1900" dirty="0" smtClean="0">
                <a:solidFill>
                  <a:schemeClr val="tx1">
                    <a:lumMod val="85000"/>
                    <a:lumOff val="15000"/>
                  </a:schemeClr>
                </a:solidFill>
                <a:latin typeface="Times New Roman" panose="02020603050405020304" pitchFamily="18" charset="0"/>
                <a:cs typeface="Times New Roman" panose="02020603050405020304" pitchFamily="18" charset="0"/>
              </a:rPr>
              <a:t>to sound the alarm for </a:t>
            </a:r>
            <a:r>
              <a:rPr lang="en-GB" sz="1900" dirty="0">
                <a:solidFill>
                  <a:schemeClr val="tx1">
                    <a:lumMod val="85000"/>
                    <a:lumOff val="15000"/>
                  </a:schemeClr>
                </a:solidFill>
                <a:latin typeface="Times New Roman" panose="02020603050405020304" pitchFamily="18" charset="0"/>
                <a:cs typeface="Times New Roman" panose="02020603050405020304" pitchFamily="18" charset="0"/>
              </a:rPr>
              <a:t>global </a:t>
            </a:r>
            <a:r>
              <a:rPr lang="en-GB" sz="1900" dirty="0" smtClean="0">
                <a:solidFill>
                  <a:schemeClr val="tx1">
                    <a:lumMod val="85000"/>
                    <a:lumOff val="15000"/>
                  </a:schemeClr>
                </a:solidFill>
                <a:latin typeface="Times New Roman" panose="02020603050405020304" pitchFamily="18" charset="0"/>
                <a:cs typeface="Times New Roman" panose="02020603050405020304" pitchFamily="18" charset="0"/>
              </a:rPr>
              <a:t>anti-</a:t>
            </a:r>
            <a:r>
              <a:rPr lang="en-GB" altLang="zh-HK" sz="2000" dirty="0" smtClean="0">
                <a:solidFill>
                  <a:schemeClr val="tx1">
                    <a:lumMod val="85000"/>
                    <a:lumOff val="15000"/>
                  </a:schemeClr>
                </a:solidFill>
                <a:latin typeface="Times New Roman" panose="02020603050405020304" pitchFamily="18" charset="0"/>
                <a:cs typeface="Times New Roman" panose="02020603050405020304" pitchFamily="18" charset="0"/>
              </a:rPr>
              <a:t>epidemic </a:t>
            </a:r>
            <a:r>
              <a:rPr lang="en-GB" sz="1900" dirty="0" smtClean="0">
                <a:solidFill>
                  <a:schemeClr val="tx1">
                    <a:lumMod val="85000"/>
                    <a:lumOff val="15000"/>
                  </a:schemeClr>
                </a:solidFill>
                <a:latin typeface="Times New Roman" panose="02020603050405020304" pitchFamily="18" charset="0"/>
                <a:cs typeface="Times New Roman" panose="02020603050405020304" pitchFamily="18" charset="0"/>
              </a:rPr>
              <a:t>efforts. </a:t>
            </a:r>
            <a:endParaRPr sz="190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endParaRPr>
          </a:p>
          <a:p>
            <a:pPr marL="0" marR="0" lvl="0" indent="0" algn="just" rtl="0">
              <a:lnSpc>
                <a:spcPct val="120000"/>
              </a:lnSpc>
              <a:spcBef>
                <a:spcPts val="0"/>
              </a:spcBef>
              <a:spcAft>
                <a:spcPts val="0"/>
              </a:spcAft>
              <a:buNone/>
            </a:pPr>
            <a:endParaRPr sz="190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endParaRPr>
          </a:p>
          <a:p>
            <a:pPr lvl="0" indent="-228600" algn="just">
              <a:lnSpc>
                <a:spcPct val="120000"/>
              </a:lnSpc>
              <a:buClr>
                <a:srgbClr val="C00000"/>
              </a:buClr>
              <a:buSzPts val="3600"/>
              <a:buFont typeface="Noto Sans Symbols"/>
              <a:buChar char="✔"/>
            </a:pPr>
            <a:r>
              <a:rPr lang="en-GB" sz="1900" dirty="0" smtClean="0">
                <a:solidFill>
                  <a:schemeClr val="tx1">
                    <a:lumMod val="85000"/>
                    <a:lumOff val="15000"/>
                  </a:schemeClr>
                </a:solidFill>
                <a:latin typeface="Times New Roman" panose="02020603050405020304" pitchFamily="18" charset="0"/>
                <a:cs typeface="Times New Roman" panose="02020603050405020304" pitchFamily="18" charset="0"/>
              </a:rPr>
              <a:t>Timely </a:t>
            </a:r>
            <a:r>
              <a:rPr lang="en-GB" sz="1900" dirty="0">
                <a:solidFill>
                  <a:schemeClr val="tx1">
                    <a:lumMod val="85000"/>
                    <a:lumOff val="15000"/>
                  </a:schemeClr>
                </a:solidFill>
                <a:latin typeface="Times New Roman" panose="02020603050405020304" pitchFamily="18" charset="0"/>
                <a:cs typeface="Times New Roman" panose="02020603050405020304" pitchFamily="18" charset="0"/>
              </a:rPr>
              <a:t>reported </a:t>
            </a:r>
            <a:r>
              <a:rPr lang="en-GB" altLang="zh-HK" sz="1900" dirty="0">
                <a:solidFill>
                  <a:schemeClr val="tx1">
                    <a:lumMod val="85000"/>
                    <a:lumOff val="15000"/>
                  </a:schemeClr>
                </a:solidFill>
                <a:latin typeface="Times New Roman" panose="02020603050405020304" pitchFamily="18" charset="0"/>
                <a:cs typeface="Times New Roman" panose="02020603050405020304" pitchFamily="18" charset="0"/>
              </a:rPr>
              <a:t>epidemic </a:t>
            </a:r>
            <a:r>
              <a:rPr lang="en-GB" sz="1900" dirty="0" smtClean="0">
                <a:solidFill>
                  <a:schemeClr val="tx1">
                    <a:lumMod val="85000"/>
                    <a:lumOff val="15000"/>
                  </a:schemeClr>
                </a:solidFill>
                <a:latin typeface="Times New Roman" panose="02020603050405020304" pitchFamily="18" charset="0"/>
                <a:cs typeface="Times New Roman" panose="02020603050405020304" pitchFamily="18" charset="0"/>
              </a:rPr>
              <a:t>information </a:t>
            </a:r>
            <a:r>
              <a:rPr lang="en-GB" sz="1900" dirty="0">
                <a:solidFill>
                  <a:schemeClr val="tx1">
                    <a:lumMod val="85000"/>
                    <a:lumOff val="15000"/>
                  </a:schemeClr>
                </a:solidFill>
                <a:latin typeface="Times New Roman" panose="02020603050405020304" pitchFamily="18" charset="0"/>
                <a:cs typeface="Times New Roman" panose="02020603050405020304" pitchFamily="18" charset="0"/>
              </a:rPr>
              <a:t>and </a:t>
            </a:r>
            <a:r>
              <a:rPr lang="en-GB" sz="1900" dirty="0" smtClean="0">
                <a:solidFill>
                  <a:schemeClr val="tx1">
                    <a:lumMod val="85000"/>
                    <a:lumOff val="15000"/>
                  </a:schemeClr>
                </a:solidFill>
                <a:latin typeface="Times New Roman" panose="02020603050405020304" pitchFamily="18" charset="0"/>
                <a:cs typeface="Times New Roman" panose="02020603050405020304" pitchFamily="18" charset="0"/>
              </a:rPr>
              <a:t>supported the </a:t>
            </a:r>
            <a:r>
              <a:rPr lang="en-GB" sz="1900" dirty="0">
                <a:solidFill>
                  <a:schemeClr val="tx1">
                    <a:lumMod val="85000"/>
                    <a:lumOff val="15000"/>
                  </a:schemeClr>
                </a:solidFill>
                <a:latin typeface="Times New Roman" panose="02020603050405020304" pitchFamily="18" charset="0"/>
                <a:cs typeface="Times New Roman" panose="02020603050405020304" pitchFamily="18" charset="0"/>
              </a:rPr>
              <a:t>WHO and the international community in assessing the situation and risks </a:t>
            </a:r>
            <a:endParaRPr sz="190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endParaRPr>
          </a:p>
          <a:p>
            <a:pPr marL="0" marR="0" lvl="0" indent="0" algn="just" rtl="0">
              <a:lnSpc>
                <a:spcPct val="120000"/>
              </a:lnSpc>
              <a:spcBef>
                <a:spcPts val="0"/>
              </a:spcBef>
              <a:spcAft>
                <a:spcPts val="0"/>
              </a:spcAft>
              <a:buClr>
                <a:srgbClr val="C00000"/>
              </a:buClr>
              <a:buSzPts val="3600"/>
              <a:buFont typeface="Noto Sans Symbols"/>
              <a:buNone/>
            </a:pPr>
            <a:endParaRPr sz="190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endParaRPr>
          </a:p>
          <a:p>
            <a:pPr lvl="0" indent="-228600" algn="just">
              <a:lnSpc>
                <a:spcPct val="120000"/>
              </a:lnSpc>
              <a:buClr>
                <a:srgbClr val="C00000"/>
              </a:buClr>
              <a:buSzPts val="3600"/>
              <a:buFont typeface="Noto Sans Symbols"/>
              <a:buChar char="✔"/>
            </a:pPr>
            <a:r>
              <a:rPr lang="en-GB" sz="1900" dirty="0" smtClean="0">
                <a:solidFill>
                  <a:schemeClr val="tx1">
                    <a:lumMod val="85000"/>
                    <a:lumOff val="15000"/>
                  </a:schemeClr>
                </a:solidFill>
                <a:latin typeface="Times New Roman" panose="02020603050405020304" pitchFamily="18" charset="0"/>
                <a:cs typeface="Times New Roman" panose="02020603050405020304" pitchFamily="18" charset="0"/>
              </a:rPr>
              <a:t>On </a:t>
            </a:r>
            <a:r>
              <a:rPr lang="en-GB" sz="1900" dirty="0">
                <a:solidFill>
                  <a:schemeClr val="tx1">
                    <a:lumMod val="85000"/>
                    <a:lumOff val="15000"/>
                  </a:schemeClr>
                </a:solidFill>
                <a:latin typeface="Times New Roman" panose="02020603050405020304" pitchFamily="18" charset="0"/>
                <a:cs typeface="Times New Roman" panose="02020603050405020304" pitchFamily="18" charset="0"/>
              </a:rPr>
              <a:t>28 February 2020, the WHO published the Report of the WHO-China Joint Mission on Coronavirus Disease </a:t>
            </a:r>
            <a:r>
              <a:rPr lang="en-GB" sz="1900" dirty="0" smtClean="0">
                <a:solidFill>
                  <a:schemeClr val="tx1">
                    <a:lumMod val="85000"/>
                    <a:lumOff val="15000"/>
                  </a:schemeClr>
                </a:solidFill>
                <a:latin typeface="Times New Roman" panose="02020603050405020304" pitchFamily="18" charset="0"/>
                <a:cs typeface="Times New Roman" panose="02020603050405020304" pitchFamily="18" charset="0"/>
              </a:rPr>
              <a:t>2019 (COVID-19), </a:t>
            </a:r>
            <a:r>
              <a:rPr lang="en-GB" sz="1900" dirty="0">
                <a:solidFill>
                  <a:schemeClr val="tx1">
                    <a:lumMod val="85000"/>
                    <a:lumOff val="15000"/>
                  </a:schemeClr>
                </a:solidFill>
                <a:latin typeface="Times New Roman" panose="02020603050405020304" pitchFamily="18" charset="0"/>
                <a:cs typeface="Times New Roman" panose="02020603050405020304" pitchFamily="18" charset="0"/>
              </a:rPr>
              <a:t>which served as a reference about adoption of COVID-19 control measures for </a:t>
            </a:r>
            <a:r>
              <a:rPr lang="en-GB" sz="1900" dirty="0" smtClean="0">
                <a:solidFill>
                  <a:schemeClr val="tx1">
                    <a:lumMod val="85000"/>
                    <a:lumOff val="15000"/>
                  </a:schemeClr>
                </a:solidFill>
                <a:latin typeface="Times New Roman" panose="02020603050405020304" pitchFamily="18" charset="0"/>
                <a:cs typeface="Times New Roman" panose="02020603050405020304" pitchFamily="18" charset="0"/>
              </a:rPr>
              <a:t>every country, </a:t>
            </a:r>
            <a:r>
              <a:rPr lang="en-GB" sz="1900" dirty="0">
                <a:solidFill>
                  <a:schemeClr val="tx1">
                    <a:lumMod val="85000"/>
                    <a:lumOff val="15000"/>
                  </a:schemeClr>
                </a:solidFill>
                <a:latin typeface="Times New Roman" panose="02020603050405020304" pitchFamily="18" charset="0"/>
                <a:cs typeface="Times New Roman" panose="02020603050405020304" pitchFamily="18" charset="0"/>
              </a:rPr>
              <a:t>and commended China again for its ambitious, agile and aggressive disease containment </a:t>
            </a:r>
            <a:r>
              <a:rPr lang="en-GB" sz="1900" dirty="0" smtClean="0">
                <a:solidFill>
                  <a:schemeClr val="tx1">
                    <a:lumMod val="85000"/>
                    <a:lumOff val="15000"/>
                  </a:schemeClr>
                </a:solidFill>
                <a:latin typeface="Times New Roman" panose="02020603050405020304" pitchFamily="18" charset="0"/>
                <a:cs typeface="Times New Roman" panose="02020603050405020304" pitchFamily="18" charset="0"/>
              </a:rPr>
              <a:t>effort in</a:t>
            </a:r>
            <a:r>
              <a:rPr lang="en-US" sz="1900" dirty="0" smtClean="0">
                <a:solidFill>
                  <a:schemeClr val="tx1">
                    <a:lumMod val="85000"/>
                    <a:lumOff val="15000"/>
                  </a:schemeClr>
                </a:solidFill>
                <a:latin typeface="Times New Roman" panose="02020603050405020304" pitchFamily="18" charset="0"/>
                <a:cs typeface="Times New Roman" panose="02020603050405020304" pitchFamily="18" charset="0"/>
              </a:rPr>
              <a:t> </a:t>
            </a:r>
            <a:r>
              <a:rPr lang="en-US" sz="1900" dirty="0">
                <a:solidFill>
                  <a:schemeClr val="tx1">
                    <a:lumMod val="85000"/>
                    <a:lumOff val="15000"/>
                  </a:schemeClr>
                </a:solidFill>
                <a:latin typeface="Times New Roman" panose="02020603050405020304" pitchFamily="18" charset="0"/>
                <a:cs typeface="Times New Roman" panose="02020603050405020304" pitchFamily="18" charset="0"/>
              </a:rPr>
              <a:t>the face of a </a:t>
            </a:r>
            <a:r>
              <a:rPr lang="en-US" sz="1900" dirty="0" smtClean="0">
                <a:solidFill>
                  <a:schemeClr val="tx1">
                    <a:lumMod val="85000"/>
                    <a:lumOff val="15000"/>
                  </a:schemeClr>
                </a:solidFill>
                <a:latin typeface="Times New Roman" panose="02020603050405020304" pitchFamily="18" charset="0"/>
                <a:cs typeface="Times New Roman" panose="02020603050405020304" pitchFamily="18" charset="0"/>
              </a:rPr>
              <a:t>previously </a:t>
            </a:r>
            <a:r>
              <a:rPr lang="en-GB" sz="1900" dirty="0" smtClean="0">
                <a:solidFill>
                  <a:schemeClr val="tx1">
                    <a:lumMod val="85000"/>
                    <a:lumOff val="15000"/>
                  </a:schemeClr>
                </a:solidFill>
                <a:latin typeface="Times New Roman" panose="02020603050405020304" pitchFamily="18" charset="0"/>
                <a:cs typeface="Times New Roman" panose="02020603050405020304" pitchFamily="18" charset="0"/>
              </a:rPr>
              <a:t>unknown virus.</a:t>
            </a:r>
            <a:endParaRPr sz="190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endParaRPr>
          </a:p>
        </p:txBody>
      </p:sp>
      <p:sp>
        <p:nvSpPr>
          <p:cNvPr id="257" name="Google Shape;257;p22"/>
          <p:cNvSpPr/>
          <p:nvPr/>
        </p:nvSpPr>
        <p:spPr>
          <a:xfrm>
            <a:off x="655270" y="6089362"/>
            <a:ext cx="10616788" cy="584775"/>
          </a:xfrm>
          <a:prstGeom prst="rect">
            <a:avLst/>
          </a:prstGeom>
          <a:noFill/>
          <a:ln>
            <a:noFill/>
          </a:ln>
        </p:spPr>
        <p:txBody>
          <a:bodyPr spcFirstLastPara="1" wrap="square" lIns="91425" tIns="45700" rIns="91425" bIns="45700" anchor="t" anchorCtr="0">
            <a:noAutofit/>
          </a:bodyPr>
          <a:lstStyle/>
          <a:p>
            <a:pPr lvl="0" algn="just"/>
            <a:r>
              <a:rPr lang="en-GB" sz="1600" dirty="0">
                <a:solidFill>
                  <a:schemeClr val="tx1">
                    <a:lumMod val="85000"/>
                    <a:lumOff val="15000"/>
                  </a:schemeClr>
                </a:solidFill>
                <a:latin typeface="Times New Roman" panose="02020603050405020304" pitchFamily="18" charset="0"/>
                <a:cs typeface="Times New Roman" panose="02020603050405020304" pitchFamily="18" charset="0"/>
              </a:rPr>
              <a:t>For the </a:t>
            </a:r>
            <a:r>
              <a:rPr lang="en-GB" altLang="zh-HK" sz="1600" dirty="0">
                <a:solidFill>
                  <a:schemeClr val="tx1">
                    <a:lumMod val="85000"/>
                    <a:lumOff val="15000"/>
                  </a:schemeClr>
                </a:solidFill>
                <a:latin typeface="Times New Roman" panose="02020603050405020304" pitchFamily="18" charset="0"/>
                <a:cs typeface="Times New Roman" panose="02020603050405020304" pitchFamily="18" charset="0"/>
              </a:rPr>
              <a:t>anti-epidemic </a:t>
            </a:r>
            <a:r>
              <a:rPr lang="en-GB" sz="1600" dirty="0" smtClean="0">
                <a:solidFill>
                  <a:schemeClr val="tx1">
                    <a:lumMod val="85000"/>
                    <a:lumOff val="15000"/>
                  </a:schemeClr>
                </a:solidFill>
                <a:latin typeface="Times New Roman" panose="02020603050405020304" pitchFamily="18" charset="0"/>
                <a:cs typeface="Times New Roman" panose="02020603050405020304" pitchFamily="18" charset="0"/>
              </a:rPr>
              <a:t>efforts </a:t>
            </a:r>
            <a:r>
              <a:rPr lang="en-GB" sz="1600" dirty="0">
                <a:solidFill>
                  <a:schemeClr val="tx1">
                    <a:lumMod val="85000"/>
                    <a:lumOff val="15000"/>
                  </a:schemeClr>
                </a:solidFill>
                <a:latin typeface="Times New Roman" panose="02020603050405020304" pitchFamily="18" charset="0"/>
                <a:cs typeface="Times New Roman" panose="02020603050405020304" pitchFamily="18" charset="0"/>
              </a:rPr>
              <a:t>of </a:t>
            </a:r>
            <a:r>
              <a:rPr lang="en-GB" sz="1600" dirty="0" smtClean="0">
                <a:solidFill>
                  <a:schemeClr val="tx1">
                    <a:lumMod val="85000"/>
                    <a:lumOff val="15000"/>
                  </a:schemeClr>
                </a:solidFill>
                <a:latin typeface="Times New Roman" panose="02020603050405020304" pitchFamily="18" charset="0"/>
                <a:cs typeface="Times New Roman" panose="02020603050405020304" pitchFamily="18" charset="0"/>
              </a:rPr>
              <a:t>the State, </a:t>
            </a:r>
            <a:r>
              <a:rPr lang="en-GB" sz="1600" dirty="0">
                <a:solidFill>
                  <a:schemeClr val="tx1">
                    <a:lumMod val="85000"/>
                    <a:lumOff val="15000"/>
                  </a:schemeClr>
                </a:solidFill>
                <a:latin typeface="Times New Roman" panose="02020603050405020304" pitchFamily="18" charset="0"/>
                <a:cs typeface="Times New Roman" panose="02020603050405020304" pitchFamily="18" charset="0"/>
              </a:rPr>
              <a:t>please refer to the white paper titled “Fighting COVID-19: China in Action</a:t>
            </a:r>
            <a:r>
              <a:rPr lang="en-GB" sz="1600" dirty="0" smtClean="0">
                <a:solidFill>
                  <a:schemeClr val="tx1">
                    <a:lumMod val="85000"/>
                    <a:lumOff val="15000"/>
                  </a:schemeClr>
                </a:solidFill>
                <a:latin typeface="Times New Roman" panose="02020603050405020304" pitchFamily="18" charset="0"/>
                <a:cs typeface="Times New Roman" panose="02020603050405020304" pitchFamily="18" charset="0"/>
              </a:rPr>
              <a:t>”. </a:t>
            </a:r>
            <a:r>
              <a:rPr lang="zh-TW" sz="1400" dirty="0" smtClean="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http</a:t>
            </a:r>
            <a:r>
              <a:rPr lang="zh-TW" sz="140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://www.gov.cn/zhengce/2020-06/07/content_5517737.htm</a:t>
            </a:r>
            <a:endParaRPr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259" name="Google Shape;259;p22"/>
          <p:cNvSpPr txBox="1">
            <a:spLocks noGrp="1"/>
          </p:cNvSpPr>
          <p:nvPr>
            <p:ph type="sldNum" idx="12"/>
          </p:nvPr>
        </p:nvSpPr>
        <p:spPr>
          <a:xfrm>
            <a:off x="9120188" y="63817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tLang="zh-TW"/>
              <a:t>10</a:t>
            </a:fld>
            <a:endParaRPr/>
          </a:p>
        </p:txBody>
      </p:sp>
      <p:sp>
        <p:nvSpPr>
          <p:cNvPr id="2" name="矩形 1"/>
          <p:cNvSpPr/>
          <p:nvPr/>
        </p:nvSpPr>
        <p:spPr>
          <a:xfrm>
            <a:off x="-369137" y="5715100"/>
            <a:ext cx="229550" cy="307777"/>
          </a:xfrm>
          <a:prstGeom prst="rect">
            <a:avLst/>
          </a:prstGeom>
        </p:spPr>
        <p:txBody>
          <a:bodyPr wrap="none">
            <a:spAutoFit/>
          </a:bodyPr>
          <a:lstStyle/>
          <a:p>
            <a:r>
              <a:rPr lang="en-US" altLang="zh-HK" dirty="0" smtClean="0">
                <a:latin typeface="Times New Roman" panose="02020603050405020304" pitchFamily="18" charset="0"/>
                <a:cs typeface="Times New Roman" panose="02020603050405020304" pitchFamily="18" charset="0"/>
              </a:rPr>
              <a:t> </a:t>
            </a:r>
            <a:endParaRPr lang="zh-HK" altLang="en-US" dirty="0"/>
          </a:p>
        </p:txBody>
      </p:sp>
      <p:sp>
        <p:nvSpPr>
          <p:cNvPr id="10" name="Google Shape;111;p15"/>
          <p:cNvSpPr/>
          <p:nvPr/>
        </p:nvSpPr>
        <p:spPr>
          <a:xfrm>
            <a:off x="2448559" y="154896"/>
            <a:ext cx="7205288" cy="618023"/>
          </a:xfrm>
          <a:custGeom>
            <a:avLst/>
            <a:gdLst/>
            <a:ahLst/>
            <a:cxnLst/>
            <a:rect l="l" t="t" r="r" b="b"/>
            <a:pathLst>
              <a:path w="5689600" h="649440" extrusionOk="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a:ln w="12700" cap="flat" cmpd="sng">
            <a:solidFill>
              <a:schemeClr val="lt1"/>
            </a:solidFill>
            <a:prstDash val="solid"/>
            <a:miter lim="800000"/>
            <a:headEnd type="none" w="sm" len="sm"/>
            <a:tailEnd type="none" w="sm" len="sm"/>
          </a:ln>
        </p:spPr>
        <p:txBody>
          <a:bodyPr spcFirstLastPara="1" wrap="square" lIns="246750" tIns="31700" rIns="246750" bIns="31700" anchor="ctr" anchorCtr="0">
            <a:noAutofit/>
          </a:bodyPr>
          <a:lstStyle/>
          <a:p>
            <a:pPr algn="ctr">
              <a:lnSpc>
                <a:spcPct val="90000"/>
              </a:lnSpc>
            </a:pPr>
            <a:r>
              <a:rPr lang="en-US" sz="2200" b="1" dirty="0" smtClean="0">
                <a:solidFill>
                  <a:schemeClr val="bg1"/>
                </a:solidFill>
                <a:latin typeface="Times New Roman" panose="02020603050405020304" pitchFamily="18" charset="0"/>
                <a:cs typeface="Times New Roman" panose="02020603050405020304" pitchFamily="18" charset="0"/>
              </a:rPr>
              <a:t>Contributions </a:t>
            </a:r>
            <a:r>
              <a:rPr lang="en-US" sz="2200" b="1" dirty="0">
                <a:solidFill>
                  <a:schemeClr val="bg1"/>
                </a:solidFill>
                <a:latin typeface="Times New Roman" panose="02020603050405020304" pitchFamily="18" charset="0"/>
                <a:cs typeface="Times New Roman" panose="02020603050405020304" pitchFamily="18" charset="0"/>
              </a:rPr>
              <a:t>of </a:t>
            </a:r>
            <a:r>
              <a:rPr lang="en-US" sz="2200" b="1" dirty="0" smtClean="0">
                <a:solidFill>
                  <a:schemeClr val="bg1"/>
                </a:solidFill>
                <a:latin typeface="Times New Roman" panose="02020603050405020304" pitchFamily="18" charset="0"/>
                <a:cs typeface="Times New Roman" panose="02020603050405020304" pitchFamily="18" charset="0"/>
              </a:rPr>
              <a:t>our Country to </a:t>
            </a:r>
            <a:r>
              <a:rPr lang="en-US" sz="2200" b="1" dirty="0">
                <a:solidFill>
                  <a:schemeClr val="bg1"/>
                </a:solidFill>
                <a:latin typeface="Times New Roman" panose="02020603050405020304" pitchFamily="18" charset="0"/>
                <a:cs typeface="Times New Roman" panose="02020603050405020304" pitchFamily="18" charset="0"/>
              </a:rPr>
              <a:t>Global Public </a:t>
            </a:r>
            <a:r>
              <a:rPr lang="en-US" sz="2200" b="1" dirty="0" smtClean="0">
                <a:solidFill>
                  <a:schemeClr val="bg1"/>
                </a:solidFill>
                <a:latin typeface="Times New Roman" panose="02020603050405020304" pitchFamily="18" charset="0"/>
                <a:cs typeface="Times New Roman" panose="02020603050405020304" pitchFamily="18" charset="0"/>
              </a:rPr>
              <a:t>Health </a:t>
            </a:r>
            <a:endParaRPr sz="2200" b="1" dirty="0">
              <a:solidFill>
                <a:schemeClr val="bg1"/>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Google Shape;264;p23"/>
          <p:cNvSpPr txBox="1"/>
          <p:nvPr/>
        </p:nvSpPr>
        <p:spPr>
          <a:xfrm>
            <a:off x="2017786" y="1355679"/>
            <a:ext cx="8136316" cy="341592"/>
          </a:xfrm>
          <a:prstGeom prst="rect">
            <a:avLst/>
          </a:prstGeom>
          <a:noFill/>
          <a:ln>
            <a:noFill/>
          </a:ln>
        </p:spPr>
        <p:txBody>
          <a:bodyPr spcFirstLastPara="1" wrap="square" lIns="91425" tIns="45700" rIns="91425" bIns="45700" anchor="ctr" anchorCtr="0">
            <a:spAutoFit/>
          </a:bodyPr>
          <a:lstStyle/>
          <a:p>
            <a:pPr lvl="0" algn="ctr">
              <a:lnSpc>
                <a:spcPct val="90000"/>
              </a:lnSpc>
              <a:buClr>
                <a:schemeClr val="dk1"/>
              </a:buClr>
              <a:buSzPts val="2800"/>
            </a:pPr>
            <a:r>
              <a:rPr lang="en-GB" sz="1800" b="1" dirty="0">
                <a:latin typeface="Times New Roman" panose="02020603050405020304" pitchFamily="18" charset="0"/>
                <a:cs typeface="Times New Roman" panose="02020603050405020304" pitchFamily="18" charset="0"/>
              </a:rPr>
              <a:t>Proactive Sharing of China’s Experience and Provision of Medical Assistance</a:t>
            </a:r>
            <a:endParaRPr sz="1800" b="1" dirty="0">
              <a:solidFill>
                <a:schemeClr val="dk1"/>
              </a:solidFill>
              <a:latin typeface="Times New Roman" panose="02020603050405020304" pitchFamily="18" charset="0"/>
              <a:ea typeface="DFKai-SB"/>
              <a:cs typeface="Times New Roman" panose="02020603050405020304" pitchFamily="18" charset="0"/>
              <a:sym typeface="DFKai-SB"/>
            </a:endParaRPr>
          </a:p>
        </p:txBody>
      </p:sp>
      <p:sp>
        <p:nvSpPr>
          <p:cNvPr id="266" name="Google Shape;266;p23"/>
          <p:cNvSpPr/>
          <p:nvPr/>
        </p:nvSpPr>
        <p:spPr>
          <a:xfrm>
            <a:off x="192200" y="1829865"/>
            <a:ext cx="7805508" cy="4734447"/>
          </a:xfrm>
          <a:prstGeom prst="rect">
            <a:avLst/>
          </a:prstGeom>
          <a:solidFill>
            <a:srgbClr val="D5DBE5"/>
          </a:solidFill>
          <a:ln>
            <a:noFill/>
          </a:ln>
        </p:spPr>
        <p:txBody>
          <a:bodyPr spcFirstLastPara="1" wrap="square" lIns="91425" tIns="45700" rIns="91425" bIns="45700" anchor="t" anchorCtr="0">
            <a:noAutofit/>
          </a:bodyPr>
          <a:lstStyle/>
          <a:p>
            <a:pPr marL="285750" lvl="0" indent="-285750" algn="just">
              <a:lnSpc>
                <a:spcPct val="120000"/>
              </a:lnSpc>
              <a:buClr>
                <a:srgbClr val="C00000"/>
              </a:buClr>
              <a:buSzPts val="3600"/>
              <a:buFont typeface="Noto Sans Symbols"/>
              <a:buChar char="✔"/>
            </a:pPr>
            <a:r>
              <a:rPr lang="en-GB" sz="1700" dirty="0" smtClean="0">
                <a:solidFill>
                  <a:schemeClr val="tx1">
                    <a:lumMod val="85000"/>
                    <a:lumOff val="15000"/>
                  </a:schemeClr>
                </a:solidFill>
                <a:latin typeface="Times New Roman" panose="02020603050405020304" pitchFamily="18" charset="0"/>
                <a:cs typeface="Times New Roman" panose="02020603050405020304" pitchFamily="18" charset="0"/>
              </a:rPr>
              <a:t>Immediate announcement of treatment, prevention and control plans, and commencement of exchange activities on </a:t>
            </a:r>
            <a:r>
              <a:rPr lang="en-GB" altLang="zh-HK" sz="1700" dirty="0" smtClean="0">
                <a:solidFill>
                  <a:schemeClr val="tx1">
                    <a:lumMod val="85000"/>
                    <a:lumOff val="15000"/>
                  </a:schemeClr>
                </a:solidFill>
                <a:latin typeface="Times New Roman" panose="02020603050405020304" pitchFamily="18" charset="0"/>
                <a:cs typeface="Times New Roman" panose="02020603050405020304" pitchFamily="18" charset="0"/>
              </a:rPr>
              <a:t>epidemic </a:t>
            </a:r>
            <a:r>
              <a:rPr lang="en-GB" sz="1700" dirty="0" smtClean="0">
                <a:solidFill>
                  <a:schemeClr val="tx1">
                    <a:lumMod val="85000"/>
                    <a:lumOff val="15000"/>
                  </a:schemeClr>
                </a:solidFill>
                <a:latin typeface="Times New Roman" panose="02020603050405020304" pitchFamily="18" charset="0"/>
                <a:cs typeface="Times New Roman" panose="02020603050405020304" pitchFamily="18" charset="0"/>
              </a:rPr>
              <a:t>prevention and control with many countries, international and regional organisations.</a:t>
            </a:r>
            <a:endParaRPr sz="1700" dirty="0" smtClean="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endParaRPr>
          </a:p>
          <a:p>
            <a:pPr marL="0" marR="0" lvl="0" indent="0" algn="just" rtl="0">
              <a:lnSpc>
                <a:spcPct val="120000"/>
              </a:lnSpc>
              <a:spcBef>
                <a:spcPts val="0"/>
              </a:spcBef>
              <a:spcAft>
                <a:spcPts val="0"/>
              </a:spcAft>
              <a:buNone/>
            </a:pPr>
            <a:endParaRPr sz="1700" dirty="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endParaRPr>
          </a:p>
          <a:p>
            <a:pPr marL="285750" lvl="0" indent="-285750" algn="just">
              <a:lnSpc>
                <a:spcPct val="120000"/>
              </a:lnSpc>
              <a:buClr>
                <a:srgbClr val="C00000"/>
              </a:buClr>
              <a:buSzPts val="3600"/>
              <a:buFont typeface="Noto Sans Symbols"/>
              <a:buChar char="✔"/>
            </a:pPr>
            <a:r>
              <a:rPr lang="en-GB" sz="1700" dirty="0" smtClean="0">
                <a:solidFill>
                  <a:schemeClr val="tx1">
                    <a:lumMod val="85000"/>
                    <a:lumOff val="15000"/>
                  </a:schemeClr>
                </a:solidFill>
                <a:latin typeface="Times New Roman" panose="02020603050405020304" pitchFamily="18" charset="0"/>
                <a:cs typeface="Times New Roman" panose="02020603050405020304" pitchFamily="18" charset="0"/>
              </a:rPr>
              <a:t>Continuous </a:t>
            </a:r>
            <a:r>
              <a:rPr lang="en-GB" sz="1700" dirty="0">
                <a:solidFill>
                  <a:schemeClr val="tx1">
                    <a:lumMod val="85000"/>
                    <a:lumOff val="15000"/>
                  </a:schemeClr>
                </a:solidFill>
                <a:latin typeface="Times New Roman" panose="02020603050405020304" pitchFamily="18" charset="0"/>
                <a:cs typeface="Times New Roman" panose="02020603050405020304" pitchFamily="18" charset="0"/>
              </a:rPr>
              <a:t>updates </a:t>
            </a:r>
            <a:r>
              <a:rPr lang="en-GB" sz="1700" dirty="0" smtClean="0">
                <a:solidFill>
                  <a:schemeClr val="tx1">
                    <a:lumMod val="85000"/>
                    <a:lumOff val="15000"/>
                  </a:schemeClr>
                </a:solidFill>
                <a:latin typeface="Times New Roman" panose="02020603050405020304" pitchFamily="18" charset="0"/>
                <a:cs typeface="Times New Roman" panose="02020603050405020304" pitchFamily="18" charset="0"/>
              </a:rPr>
              <a:t>on prevention</a:t>
            </a:r>
            <a:r>
              <a:rPr lang="en-GB" sz="1700" dirty="0">
                <a:solidFill>
                  <a:schemeClr val="tx1">
                    <a:lumMod val="85000"/>
                    <a:lumOff val="15000"/>
                  </a:schemeClr>
                </a:solidFill>
                <a:latin typeface="Times New Roman" panose="02020603050405020304" pitchFamily="18" charset="0"/>
                <a:cs typeface="Times New Roman" panose="02020603050405020304" pitchFamily="18" charset="0"/>
              </a:rPr>
              <a:t>, treatment and control guidelines, accumulation of experience about prevention, control and treatment, effective prevention and control of the domestic epidemic and </a:t>
            </a:r>
            <a:r>
              <a:rPr lang="en-GB" sz="1700" dirty="0" smtClean="0">
                <a:solidFill>
                  <a:schemeClr val="tx1">
                    <a:lumMod val="85000"/>
                    <a:lumOff val="15000"/>
                  </a:schemeClr>
                </a:solidFill>
                <a:latin typeface="Times New Roman" panose="02020603050405020304" pitchFamily="18" charset="0"/>
                <a:cs typeface="Times New Roman" panose="02020603050405020304" pitchFamily="18" charset="0"/>
              </a:rPr>
              <a:t>mitigation of the </a:t>
            </a:r>
            <a:r>
              <a:rPr lang="en-GB" sz="1700" dirty="0">
                <a:solidFill>
                  <a:schemeClr val="tx1">
                    <a:lumMod val="85000"/>
                    <a:lumOff val="15000"/>
                  </a:schemeClr>
                </a:solidFill>
                <a:latin typeface="Times New Roman" panose="02020603050405020304" pitchFamily="18" charset="0"/>
                <a:cs typeface="Times New Roman" panose="02020603050405020304" pitchFamily="18" charset="0"/>
              </a:rPr>
              <a:t>spread of the </a:t>
            </a:r>
            <a:r>
              <a:rPr lang="en-GB" sz="1700" dirty="0" smtClean="0">
                <a:solidFill>
                  <a:schemeClr val="tx1">
                    <a:lumMod val="85000"/>
                    <a:lumOff val="15000"/>
                  </a:schemeClr>
                </a:solidFill>
                <a:latin typeface="Times New Roman" panose="02020603050405020304" pitchFamily="18" charset="0"/>
                <a:cs typeface="Times New Roman" panose="02020603050405020304" pitchFamily="18" charset="0"/>
              </a:rPr>
              <a:t>virus</a:t>
            </a:r>
            <a:r>
              <a:rPr lang="en-US" altLang="zh-TW" sz="1700" dirty="0" smtClean="0">
                <a:solidFill>
                  <a:schemeClr val="tx1">
                    <a:lumMod val="85000"/>
                    <a:lumOff val="15000"/>
                  </a:schemeClr>
                </a:solidFill>
                <a:latin typeface="Times New Roman" panose="02020603050405020304" pitchFamily="18" charset="0"/>
                <a:cs typeface="Times New Roman" panose="02020603050405020304" pitchFamily="18" charset="0"/>
              </a:rPr>
              <a:t>.</a:t>
            </a:r>
            <a:endParaRPr sz="1700" dirty="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endParaRPr>
          </a:p>
          <a:p>
            <a:pPr marL="0" marR="0" lvl="0" indent="0" algn="just" rtl="0">
              <a:lnSpc>
                <a:spcPct val="120000"/>
              </a:lnSpc>
              <a:spcBef>
                <a:spcPts val="0"/>
              </a:spcBef>
              <a:spcAft>
                <a:spcPts val="0"/>
              </a:spcAft>
              <a:buNone/>
            </a:pPr>
            <a:endParaRPr sz="1700" dirty="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endParaRPr>
          </a:p>
          <a:p>
            <a:pPr marL="285750" lvl="0" indent="-285750" algn="just">
              <a:lnSpc>
                <a:spcPct val="120000"/>
              </a:lnSpc>
              <a:buClr>
                <a:srgbClr val="C00000"/>
              </a:buClr>
              <a:buSzPts val="3600"/>
              <a:buFont typeface="Noto Sans Symbols"/>
              <a:buChar char="✔"/>
            </a:pPr>
            <a:r>
              <a:rPr lang="en-GB" sz="1700" dirty="0" smtClean="0">
                <a:solidFill>
                  <a:schemeClr val="tx1">
                    <a:lumMod val="85000"/>
                    <a:lumOff val="15000"/>
                  </a:schemeClr>
                </a:solidFill>
                <a:latin typeface="Times New Roman" panose="02020603050405020304" pitchFamily="18" charset="0"/>
                <a:cs typeface="Times New Roman" panose="02020603050405020304" pitchFamily="18" charset="0"/>
              </a:rPr>
              <a:t>Setting </a:t>
            </a:r>
            <a:r>
              <a:rPr lang="en-GB" sz="1700" dirty="0">
                <a:solidFill>
                  <a:schemeClr val="tx1">
                    <a:lumMod val="85000"/>
                    <a:lumOff val="15000"/>
                  </a:schemeClr>
                </a:solidFill>
                <a:latin typeface="Times New Roman" panose="02020603050405020304" pitchFamily="18" charset="0"/>
                <a:cs typeface="Times New Roman" panose="02020603050405020304" pitchFamily="18" charset="0"/>
              </a:rPr>
              <a:t>up of information websites for pandemic prevention and control, provision of medical assistance to relevant countries, unreserved sharing of </a:t>
            </a:r>
            <a:r>
              <a:rPr lang="en-GB" sz="1700" dirty="0" smtClean="0">
                <a:solidFill>
                  <a:schemeClr val="tx1">
                    <a:lumMod val="85000"/>
                    <a:lumOff val="15000"/>
                  </a:schemeClr>
                </a:solidFill>
                <a:latin typeface="Times New Roman" panose="02020603050405020304" pitchFamily="18" charset="0"/>
                <a:cs typeface="Times New Roman" panose="02020603050405020304" pitchFamily="18" charset="0"/>
              </a:rPr>
              <a:t>anti-</a:t>
            </a:r>
            <a:r>
              <a:rPr lang="en-GB" altLang="zh-HK" sz="17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GB" altLang="zh-HK" sz="1700" dirty="0" smtClean="0">
                <a:solidFill>
                  <a:schemeClr val="tx1">
                    <a:lumMod val="85000"/>
                    <a:lumOff val="15000"/>
                  </a:schemeClr>
                </a:solidFill>
                <a:latin typeface="Times New Roman" panose="02020603050405020304" pitchFamily="18" charset="0"/>
                <a:cs typeface="Times New Roman" panose="02020603050405020304" pitchFamily="18" charset="0"/>
              </a:rPr>
              <a:t>epidemic </a:t>
            </a:r>
            <a:r>
              <a:rPr lang="en-GB" sz="1700" dirty="0" smtClean="0">
                <a:solidFill>
                  <a:schemeClr val="tx1">
                    <a:lumMod val="85000"/>
                    <a:lumOff val="15000"/>
                  </a:schemeClr>
                </a:solidFill>
                <a:latin typeface="Times New Roman" panose="02020603050405020304" pitchFamily="18" charset="0"/>
                <a:cs typeface="Times New Roman" panose="02020603050405020304" pitchFamily="18" charset="0"/>
              </a:rPr>
              <a:t>experience </a:t>
            </a:r>
            <a:r>
              <a:rPr lang="en-GB" sz="1700" dirty="0">
                <a:solidFill>
                  <a:schemeClr val="tx1">
                    <a:lumMod val="85000"/>
                    <a:lumOff val="15000"/>
                  </a:schemeClr>
                </a:solidFill>
                <a:latin typeface="Times New Roman" panose="02020603050405020304" pitchFamily="18" charset="0"/>
                <a:cs typeface="Times New Roman" panose="02020603050405020304" pitchFamily="18" charset="0"/>
              </a:rPr>
              <a:t>with the international community, offering technical advice </a:t>
            </a:r>
            <a:r>
              <a:rPr lang="en-GB" sz="1700" dirty="0" smtClean="0">
                <a:solidFill>
                  <a:schemeClr val="tx1">
                    <a:lumMod val="85000"/>
                    <a:lumOff val="15000"/>
                  </a:schemeClr>
                </a:solidFill>
                <a:latin typeface="Times New Roman" panose="02020603050405020304" pitchFamily="18" charset="0"/>
                <a:cs typeface="Times New Roman" panose="02020603050405020304" pitchFamily="18" charset="0"/>
              </a:rPr>
              <a:t>on global anti-</a:t>
            </a:r>
            <a:r>
              <a:rPr lang="en-GB" altLang="zh-HK" sz="1700" dirty="0" smtClean="0">
                <a:solidFill>
                  <a:schemeClr val="tx1">
                    <a:lumMod val="85000"/>
                    <a:lumOff val="15000"/>
                  </a:schemeClr>
                </a:solidFill>
                <a:latin typeface="Times New Roman" panose="02020603050405020304" pitchFamily="18" charset="0"/>
                <a:cs typeface="Times New Roman" panose="02020603050405020304" pitchFamily="18" charset="0"/>
              </a:rPr>
              <a:t>epidemic </a:t>
            </a:r>
            <a:r>
              <a:rPr lang="en-GB" sz="1700" dirty="0" smtClean="0">
                <a:solidFill>
                  <a:schemeClr val="tx1">
                    <a:lumMod val="85000"/>
                    <a:lumOff val="15000"/>
                  </a:schemeClr>
                </a:solidFill>
                <a:latin typeface="Times New Roman" panose="02020603050405020304" pitchFamily="18" charset="0"/>
                <a:cs typeface="Times New Roman" panose="02020603050405020304" pitchFamily="18" charset="0"/>
              </a:rPr>
              <a:t>efforts</a:t>
            </a:r>
            <a:r>
              <a:rPr lang="en-US" sz="1700" dirty="0" smtClean="0">
                <a:solidFill>
                  <a:schemeClr val="tx1">
                    <a:lumMod val="85000"/>
                    <a:lumOff val="15000"/>
                  </a:schemeClr>
                </a:solidFill>
                <a:latin typeface="Times New Roman" panose="02020603050405020304" pitchFamily="18" charset="0"/>
                <a:cs typeface="Times New Roman" panose="02020603050405020304" pitchFamily="18" charset="0"/>
              </a:rPr>
              <a:t>.</a:t>
            </a:r>
          </a:p>
          <a:p>
            <a:pPr lvl="0" algn="just">
              <a:lnSpc>
                <a:spcPct val="120000"/>
              </a:lnSpc>
              <a:buClr>
                <a:srgbClr val="C00000"/>
              </a:buClr>
              <a:buSzPts val="3600"/>
            </a:pPr>
            <a:endParaRPr lang="en-US" sz="1700" dirty="0" smtClean="0">
              <a:solidFill>
                <a:schemeClr val="tx1">
                  <a:lumMod val="85000"/>
                  <a:lumOff val="15000"/>
                </a:schemeClr>
              </a:solidFill>
              <a:latin typeface="Times New Roman" panose="02020603050405020304" pitchFamily="18" charset="0"/>
              <a:cs typeface="Times New Roman" panose="02020603050405020304" pitchFamily="18" charset="0"/>
            </a:endParaRPr>
          </a:p>
          <a:p>
            <a:pPr marL="285750" lvl="0" indent="-285750" algn="just">
              <a:lnSpc>
                <a:spcPct val="120000"/>
              </a:lnSpc>
              <a:buClr>
                <a:srgbClr val="C00000"/>
              </a:buClr>
              <a:buSzPts val="3600"/>
              <a:buFont typeface="Noto Sans Symbols"/>
              <a:buChar char="✔"/>
            </a:pPr>
            <a:r>
              <a:rPr lang="en-GB" sz="1700" dirty="0" smtClean="0">
                <a:solidFill>
                  <a:schemeClr val="tx1">
                    <a:lumMod val="85000"/>
                    <a:lumOff val="15000"/>
                  </a:schemeClr>
                </a:solidFill>
                <a:latin typeface="Times New Roman" panose="02020603050405020304" pitchFamily="18" charset="0"/>
                <a:cs typeface="Times New Roman" panose="02020603050405020304" pitchFamily="18" charset="0"/>
              </a:rPr>
              <a:t>Deployment </a:t>
            </a:r>
            <a:r>
              <a:rPr lang="en-GB" sz="1700" dirty="0">
                <a:solidFill>
                  <a:schemeClr val="tx1">
                    <a:lumMod val="85000"/>
                    <a:lumOff val="15000"/>
                  </a:schemeClr>
                </a:solidFill>
                <a:latin typeface="Times New Roman" panose="02020603050405020304" pitchFamily="18" charset="0"/>
                <a:cs typeface="Times New Roman" panose="02020603050405020304" pitchFamily="18" charset="0"/>
              </a:rPr>
              <a:t>of medical teams to various countries to provide on-site </a:t>
            </a:r>
            <a:r>
              <a:rPr lang="en-GB" sz="1700" dirty="0" smtClean="0">
                <a:solidFill>
                  <a:schemeClr val="tx1">
                    <a:lumMod val="85000"/>
                    <a:lumOff val="15000"/>
                  </a:schemeClr>
                </a:solidFill>
                <a:latin typeface="Times New Roman" panose="02020603050405020304" pitchFamily="18" charset="0"/>
                <a:cs typeface="Times New Roman" panose="02020603050405020304" pitchFamily="18" charset="0"/>
              </a:rPr>
              <a:t>anti-epidemic support.</a:t>
            </a:r>
          </a:p>
        </p:txBody>
      </p:sp>
      <p:sp>
        <p:nvSpPr>
          <p:cNvPr id="267" name="Google Shape;267;p23"/>
          <p:cNvSpPr/>
          <p:nvPr/>
        </p:nvSpPr>
        <p:spPr>
          <a:xfrm>
            <a:off x="8008380" y="4601213"/>
            <a:ext cx="3811039" cy="738664"/>
          </a:xfrm>
          <a:prstGeom prst="rect">
            <a:avLst/>
          </a:prstGeom>
          <a:noFill/>
          <a:ln>
            <a:noFill/>
          </a:ln>
        </p:spPr>
        <p:txBody>
          <a:bodyPr spcFirstLastPara="1" wrap="square" lIns="91425" tIns="45700" rIns="91425" bIns="45700" anchor="t" anchorCtr="0">
            <a:noAutofit/>
          </a:bodyPr>
          <a:lstStyle/>
          <a:p>
            <a:pPr lvl="0" algn="just"/>
            <a:r>
              <a:rPr lang="en-GB" sz="1200" dirty="0">
                <a:solidFill>
                  <a:schemeClr val="tx1">
                    <a:lumMod val="85000"/>
                    <a:lumOff val="15000"/>
                  </a:schemeClr>
                </a:solidFill>
                <a:latin typeface="Times New Roman" panose="02020603050405020304" pitchFamily="18" charset="0"/>
                <a:cs typeface="Times New Roman" panose="02020603050405020304" pitchFamily="18" charset="0"/>
              </a:rPr>
              <a:t>O</a:t>
            </a:r>
            <a:r>
              <a:rPr lang="en-GB" sz="1200" dirty="0" smtClean="0">
                <a:solidFill>
                  <a:schemeClr val="tx1">
                    <a:lumMod val="85000"/>
                    <a:lumOff val="15000"/>
                  </a:schemeClr>
                </a:solidFill>
                <a:latin typeface="Times New Roman" panose="02020603050405020304" pitchFamily="18" charset="0"/>
                <a:cs typeface="Times New Roman" panose="02020603050405020304" pitchFamily="18" charset="0"/>
              </a:rPr>
              <a:t>n </a:t>
            </a:r>
            <a:r>
              <a:rPr lang="en-GB" sz="1200" dirty="0">
                <a:solidFill>
                  <a:schemeClr val="tx1">
                    <a:lumMod val="85000"/>
                    <a:lumOff val="15000"/>
                  </a:schemeClr>
                </a:solidFill>
                <a:latin typeface="Times New Roman" panose="02020603050405020304" pitchFamily="18" charset="0"/>
                <a:cs typeface="Times New Roman" panose="02020603050405020304" pitchFamily="18" charset="0"/>
              </a:rPr>
              <a:t>23 April 2020, Professor </a:t>
            </a:r>
            <a:r>
              <a:rPr lang="en-GB" sz="1200" dirty="0" err="1">
                <a:solidFill>
                  <a:schemeClr val="tx1">
                    <a:lumMod val="85000"/>
                    <a:lumOff val="15000"/>
                  </a:schemeClr>
                </a:solidFill>
                <a:latin typeface="Times New Roman" panose="02020603050405020304" pitchFamily="18" charset="0"/>
                <a:cs typeface="Times New Roman" panose="02020603050405020304" pitchFamily="18" charset="0"/>
              </a:rPr>
              <a:t>Zhong</a:t>
            </a:r>
            <a:r>
              <a:rPr lang="en-GB" sz="1200" dirty="0">
                <a:solidFill>
                  <a:schemeClr val="tx1">
                    <a:lumMod val="85000"/>
                    <a:lumOff val="15000"/>
                  </a:schemeClr>
                </a:solidFill>
                <a:latin typeface="Times New Roman" panose="02020603050405020304" pitchFamily="18" charset="0"/>
                <a:cs typeface="Times New Roman" panose="02020603050405020304" pitchFamily="18" charset="0"/>
              </a:rPr>
              <a:t> Nanshan and other experts shared </a:t>
            </a:r>
            <a:r>
              <a:rPr lang="en-GB" sz="1200" dirty="0" smtClean="0">
                <a:solidFill>
                  <a:schemeClr val="tx1">
                    <a:lumMod val="85000"/>
                    <a:lumOff val="15000"/>
                  </a:schemeClr>
                </a:solidFill>
                <a:latin typeface="Times New Roman" panose="02020603050405020304" pitchFamily="18" charset="0"/>
                <a:cs typeface="Times New Roman" panose="02020603050405020304" pitchFamily="18" charset="0"/>
              </a:rPr>
              <a:t>China’s </a:t>
            </a:r>
            <a:r>
              <a:rPr lang="en-GB" sz="1200" dirty="0">
                <a:solidFill>
                  <a:schemeClr val="tx1">
                    <a:lumMod val="85000"/>
                    <a:lumOff val="15000"/>
                  </a:schemeClr>
                </a:solidFill>
                <a:latin typeface="Times New Roman" panose="02020603050405020304" pitchFamily="18" charset="0"/>
                <a:cs typeface="Times New Roman" panose="02020603050405020304" pitchFamily="18" charset="0"/>
              </a:rPr>
              <a:t>strategy on COVID-19 prevention and control through the China-Iraq </a:t>
            </a:r>
            <a:r>
              <a:rPr lang="en-GB" sz="1200" dirty="0" smtClean="0">
                <a:solidFill>
                  <a:schemeClr val="tx1">
                    <a:lumMod val="85000"/>
                    <a:lumOff val="15000"/>
                  </a:schemeClr>
                </a:solidFill>
                <a:latin typeface="Times New Roman" panose="02020603050405020304" pitchFamily="18" charset="0"/>
                <a:cs typeface="Times New Roman" panose="02020603050405020304" pitchFamily="18" charset="0"/>
              </a:rPr>
              <a:t>Video </a:t>
            </a:r>
            <a:r>
              <a:rPr lang="en-GB" sz="1200" dirty="0">
                <a:solidFill>
                  <a:schemeClr val="tx1">
                    <a:lumMod val="85000"/>
                    <a:lumOff val="15000"/>
                  </a:schemeClr>
                </a:solidFill>
                <a:latin typeface="Times New Roman" panose="02020603050405020304" pitchFamily="18" charset="0"/>
                <a:cs typeface="Times New Roman" panose="02020603050405020304" pitchFamily="18" charset="0"/>
              </a:rPr>
              <a:t>Conference on </a:t>
            </a:r>
            <a:r>
              <a:rPr lang="en-GB" sz="1200" dirty="0" smtClean="0">
                <a:solidFill>
                  <a:schemeClr val="tx1">
                    <a:lumMod val="85000"/>
                    <a:lumOff val="15000"/>
                  </a:schemeClr>
                </a:solidFill>
                <a:latin typeface="Times New Roman" panose="02020603050405020304" pitchFamily="18" charset="0"/>
                <a:cs typeface="Times New Roman" panose="02020603050405020304" pitchFamily="18" charset="0"/>
              </a:rPr>
              <a:t>Anti-epidemic Experience Exchange.</a:t>
            </a:r>
            <a:endParaRPr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pic>
        <p:nvPicPr>
          <p:cNvPr id="268" name="Google Shape;268;p23" descr="http://news.cnr.cn/native/gd/20200424/W020200424799418465021.jpg"/>
          <p:cNvPicPr preferRelativeResize="0"/>
          <p:nvPr/>
        </p:nvPicPr>
        <p:blipFill rotWithShape="1">
          <a:blip r:embed="rId3">
            <a:alphaModFix/>
          </a:blip>
          <a:srcRect/>
          <a:stretch/>
        </p:blipFill>
        <p:spPr>
          <a:xfrm>
            <a:off x="8019051" y="2024220"/>
            <a:ext cx="3789696" cy="2576993"/>
          </a:xfrm>
          <a:prstGeom prst="rect">
            <a:avLst/>
          </a:prstGeom>
          <a:noFill/>
          <a:ln>
            <a:noFill/>
          </a:ln>
        </p:spPr>
      </p:pic>
      <p:sp>
        <p:nvSpPr>
          <p:cNvPr id="271" name="Google Shape;271;p23"/>
          <p:cNvSpPr txBox="1">
            <a:spLocks noGrp="1"/>
          </p:cNvSpPr>
          <p:nvPr>
            <p:ph type="sldNum" idx="12"/>
          </p:nvPr>
        </p:nvSpPr>
        <p:spPr>
          <a:xfrm>
            <a:off x="9120188" y="63817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tLang="zh-TW"/>
              <a:t>11</a:t>
            </a:fld>
            <a:endParaRPr/>
          </a:p>
        </p:txBody>
      </p:sp>
      <p:sp>
        <p:nvSpPr>
          <p:cNvPr id="11" name="Google Shape;253;p22"/>
          <p:cNvSpPr txBox="1"/>
          <p:nvPr/>
        </p:nvSpPr>
        <p:spPr>
          <a:xfrm>
            <a:off x="2761307" y="932328"/>
            <a:ext cx="6892540" cy="369291"/>
          </a:xfrm>
          <a:prstGeom prst="rect">
            <a:avLst/>
          </a:prstGeom>
          <a:noFill/>
          <a:ln>
            <a:noFill/>
          </a:ln>
        </p:spPr>
        <p:txBody>
          <a:bodyPr spcFirstLastPara="1" wrap="square" lIns="91425" tIns="45700" rIns="91425" bIns="45700" anchor="ctr" anchorCtr="0">
            <a:spAutoFit/>
          </a:bodyPr>
          <a:lstStyle/>
          <a:p>
            <a:pPr algn="ctr"/>
            <a:r>
              <a:rPr lang="en-GB" sz="1800" b="1" dirty="0">
                <a:latin typeface="Times New Roman" panose="02020603050405020304" pitchFamily="18" charset="0"/>
                <a:cs typeface="Times New Roman" panose="02020603050405020304" pitchFamily="18" charset="0"/>
              </a:rPr>
              <a:t>Contributions to Global COVID-19 Prevention and Control</a:t>
            </a:r>
          </a:p>
        </p:txBody>
      </p:sp>
      <p:sp>
        <p:nvSpPr>
          <p:cNvPr id="14" name="Google Shape;255;p22"/>
          <p:cNvSpPr/>
          <p:nvPr/>
        </p:nvSpPr>
        <p:spPr>
          <a:xfrm>
            <a:off x="2457073" y="888386"/>
            <a:ext cx="608468" cy="440263"/>
          </a:xfrm>
          <a:custGeom>
            <a:avLst/>
            <a:gdLst/>
            <a:ahLst/>
            <a:cxnLst/>
            <a:rect l="l" t="t" r="r" b="b"/>
            <a:pathLst>
              <a:path w="395" h="298" extrusionOk="0">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FDB42A"/>
          </a:solidFill>
          <a:ln w="19050" cap="flat" cmpd="sng">
            <a:solidFill>
              <a:srgbClr val="FFFFFF"/>
            </a:solidFill>
            <a:prstDash val="solid"/>
            <a:round/>
            <a:headEnd type="none" w="sm" len="sm"/>
            <a:tailEnd type="none" w="sm" len="sm"/>
          </a:ln>
        </p:spPr>
        <p:txBody>
          <a:bodyPr spcFirstLastPara="1" wrap="square" lIns="83725" tIns="41850" rIns="83725" bIns="41850" anchor="t" anchorCtr="0">
            <a:noAutofit/>
          </a:bodyPr>
          <a:lstStyle/>
          <a:p>
            <a:pPr marL="0" marR="0" lvl="0" indent="0" algn="just" rtl="0">
              <a:lnSpc>
                <a:spcPct val="120000"/>
              </a:lnSpc>
              <a:spcBef>
                <a:spcPts val="0"/>
              </a:spcBef>
              <a:spcAft>
                <a:spcPts val="0"/>
              </a:spcAft>
              <a:buClr>
                <a:schemeClr val="dk1"/>
              </a:buClr>
              <a:buSzPts val="2800"/>
              <a:buFont typeface="Calibri"/>
              <a:buNone/>
            </a:pPr>
            <a:endParaRPr sz="2800" b="0" i="0" u="none" strike="noStrike" cap="none">
              <a:solidFill>
                <a:srgbClr val="000000"/>
              </a:solidFill>
              <a:latin typeface="Teko"/>
              <a:ea typeface="Teko"/>
              <a:cs typeface="Teko"/>
              <a:sym typeface="Teko"/>
            </a:endParaRPr>
          </a:p>
        </p:txBody>
      </p:sp>
      <p:sp>
        <p:nvSpPr>
          <p:cNvPr id="12" name="Google Shape;111;p15"/>
          <p:cNvSpPr/>
          <p:nvPr/>
        </p:nvSpPr>
        <p:spPr>
          <a:xfrm>
            <a:off x="2448559" y="154896"/>
            <a:ext cx="7205288" cy="618023"/>
          </a:xfrm>
          <a:custGeom>
            <a:avLst/>
            <a:gdLst/>
            <a:ahLst/>
            <a:cxnLst/>
            <a:rect l="l" t="t" r="r" b="b"/>
            <a:pathLst>
              <a:path w="5689600" h="649440" extrusionOk="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a:ln w="12700" cap="flat" cmpd="sng">
            <a:solidFill>
              <a:schemeClr val="lt1"/>
            </a:solidFill>
            <a:prstDash val="solid"/>
            <a:miter lim="800000"/>
            <a:headEnd type="none" w="sm" len="sm"/>
            <a:tailEnd type="none" w="sm" len="sm"/>
          </a:ln>
        </p:spPr>
        <p:txBody>
          <a:bodyPr spcFirstLastPara="1" wrap="square" lIns="246750" tIns="31700" rIns="246750" bIns="31700" anchor="ctr" anchorCtr="0">
            <a:noAutofit/>
          </a:bodyPr>
          <a:lstStyle/>
          <a:p>
            <a:pPr algn="ctr">
              <a:lnSpc>
                <a:spcPct val="90000"/>
              </a:lnSpc>
            </a:pPr>
            <a:r>
              <a:rPr lang="en-US" sz="2200" b="1" dirty="0" smtClean="0">
                <a:solidFill>
                  <a:schemeClr val="bg1"/>
                </a:solidFill>
                <a:latin typeface="Times New Roman" panose="02020603050405020304" pitchFamily="18" charset="0"/>
                <a:cs typeface="Times New Roman" panose="02020603050405020304" pitchFamily="18" charset="0"/>
              </a:rPr>
              <a:t>Contributions </a:t>
            </a:r>
            <a:r>
              <a:rPr lang="en-US" sz="2200" b="1" dirty="0">
                <a:solidFill>
                  <a:schemeClr val="bg1"/>
                </a:solidFill>
                <a:latin typeface="Times New Roman" panose="02020603050405020304" pitchFamily="18" charset="0"/>
                <a:cs typeface="Times New Roman" panose="02020603050405020304" pitchFamily="18" charset="0"/>
              </a:rPr>
              <a:t>of </a:t>
            </a:r>
            <a:r>
              <a:rPr lang="en-US" sz="2200" b="1" dirty="0" smtClean="0">
                <a:solidFill>
                  <a:schemeClr val="bg1"/>
                </a:solidFill>
                <a:latin typeface="Times New Roman" panose="02020603050405020304" pitchFamily="18" charset="0"/>
                <a:cs typeface="Times New Roman" panose="02020603050405020304" pitchFamily="18" charset="0"/>
              </a:rPr>
              <a:t>our Country to </a:t>
            </a:r>
            <a:r>
              <a:rPr lang="en-US" sz="2200" b="1" dirty="0">
                <a:solidFill>
                  <a:schemeClr val="bg1"/>
                </a:solidFill>
                <a:latin typeface="Times New Roman" panose="02020603050405020304" pitchFamily="18" charset="0"/>
                <a:cs typeface="Times New Roman" panose="02020603050405020304" pitchFamily="18" charset="0"/>
              </a:rPr>
              <a:t>Global Public </a:t>
            </a:r>
            <a:r>
              <a:rPr lang="en-US" sz="2200" b="1" dirty="0" smtClean="0">
                <a:solidFill>
                  <a:schemeClr val="bg1"/>
                </a:solidFill>
                <a:latin typeface="Times New Roman" panose="02020603050405020304" pitchFamily="18" charset="0"/>
                <a:cs typeface="Times New Roman" panose="02020603050405020304" pitchFamily="18" charset="0"/>
              </a:rPr>
              <a:t>Health </a:t>
            </a:r>
            <a:endParaRPr sz="2200" b="1" dirty="0">
              <a:solidFill>
                <a:schemeClr val="bg1"/>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276" name="Google Shape;276;p24"/>
          <p:cNvSpPr/>
          <p:nvPr/>
        </p:nvSpPr>
        <p:spPr>
          <a:xfrm>
            <a:off x="1695671" y="1242136"/>
            <a:ext cx="8965446" cy="738664"/>
          </a:xfrm>
          <a:prstGeom prst="rect">
            <a:avLst/>
          </a:prstGeom>
          <a:noFill/>
          <a:ln>
            <a:noFill/>
          </a:ln>
        </p:spPr>
        <p:txBody>
          <a:bodyPr spcFirstLastPara="1" wrap="square" lIns="91425" tIns="45700" rIns="91425" bIns="45700" anchor="t" anchorCtr="0">
            <a:noAutofit/>
          </a:bodyPr>
          <a:lstStyle/>
          <a:p>
            <a:pPr algn="ctr"/>
            <a:r>
              <a:rPr lang="en-GB" sz="1800" b="1" dirty="0" smtClean="0">
                <a:solidFill>
                  <a:schemeClr val="tx1">
                    <a:lumMod val="85000"/>
                    <a:lumOff val="15000"/>
                  </a:schemeClr>
                </a:solidFill>
                <a:latin typeface="Times New Roman" panose="02020603050405020304" pitchFamily="18" charset="0"/>
                <a:cs typeface="Times New Roman" panose="02020603050405020304" pitchFamily="18" charset="0"/>
              </a:rPr>
              <a:t>Sharing of China’s Anti-</a:t>
            </a:r>
            <a:r>
              <a:rPr lang="en-GB" altLang="zh-HK" sz="1800" b="1" dirty="0" smtClean="0">
                <a:solidFill>
                  <a:schemeClr val="tx1">
                    <a:lumMod val="85000"/>
                    <a:lumOff val="15000"/>
                  </a:schemeClr>
                </a:solidFill>
                <a:latin typeface="Times New Roman" panose="02020603050405020304" pitchFamily="18" charset="0"/>
                <a:cs typeface="Times New Roman" panose="02020603050405020304" pitchFamily="18" charset="0"/>
              </a:rPr>
              <a:t>epidemic </a:t>
            </a:r>
            <a:r>
              <a:rPr lang="en-GB" sz="1800" b="1" dirty="0" smtClean="0">
                <a:solidFill>
                  <a:schemeClr val="tx1">
                    <a:lumMod val="85000"/>
                    <a:lumOff val="15000"/>
                  </a:schemeClr>
                </a:solidFill>
                <a:latin typeface="Times New Roman" panose="02020603050405020304" pitchFamily="18" charset="0"/>
                <a:cs typeface="Times New Roman" panose="02020603050405020304" pitchFamily="18" charset="0"/>
              </a:rPr>
              <a:t>Experience </a:t>
            </a:r>
            <a:r>
              <a:rPr lang="en-GB" sz="1800" b="1" dirty="0">
                <a:solidFill>
                  <a:schemeClr val="tx1">
                    <a:lumMod val="85000"/>
                    <a:lumOff val="15000"/>
                  </a:schemeClr>
                </a:solidFill>
                <a:latin typeface="Times New Roman" panose="02020603050405020304" pitchFamily="18" charset="0"/>
                <a:cs typeface="Times New Roman" panose="02020603050405020304" pitchFamily="18" charset="0"/>
              </a:rPr>
              <a:t>by Professor </a:t>
            </a:r>
            <a:r>
              <a:rPr lang="en-GB" sz="1800" b="1" dirty="0" err="1">
                <a:solidFill>
                  <a:schemeClr val="tx1">
                    <a:lumMod val="85000"/>
                    <a:lumOff val="15000"/>
                  </a:schemeClr>
                </a:solidFill>
                <a:latin typeface="Times New Roman" panose="02020603050405020304" pitchFamily="18" charset="0"/>
                <a:cs typeface="Times New Roman" panose="02020603050405020304" pitchFamily="18" charset="0"/>
              </a:rPr>
              <a:t>Zhong</a:t>
            </a:r>
            <a:r>
              <a:rPr lang="en-GB" sz="1800" b="1" dirty="0">
                <a:solidFill>
                  <a:schemeClr val="tx1">
                    <a:lumMod val="85000"/>
                    <a:lumOff val="15000"/>
                  </a:schemeClr>
                </a:solidFill>
                <a:latin typeface="Times New Roman" panose="02020603050405020304" pitchFamily="18" charset="0"/>
                <a:cs typeface="Times New Roman" panose="02020603050405020304" pitchFamily="18" charset="0"/>
              </a:rPr>
              <a:t> Nanshan*</a:t>
            </a:r>
            <a:endParaRPr lang="en-GB" sz="18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277" name="Google Shape;277;p24"/>
          <p:cNvSpPr/>
          <p:nvPr/>
        </p:nvSpPr>
        <p:spPr>
          <a:xfrm>
            <a:off x="272191" y="1636599"/>
            <a:ext cx="11591197" cy="2677656"/>
          </a:xfrm>
          <a:prstGeom prst="rect">
            <a:avLst/>
          </a:prstGeom>
          <a:noFill/>
          <a:ln>
            <a:noFill/>
          </a:ln>
        </p:spPr>
        <p:txBody>
          <a:bodyPr spcFirstLastPara="1" wrap="square" lIns="91425" tIns="45700" rIns="91425" bIns="45700" anchor="t" anchorCtr="0">
            <a:noAutofit/>
          </a:bodyPr>
          <a:lstStyle/>
          <a:p>
            <a:pPr algn="just">
              <a:lnSpc>
                <a:spcPct val="120000"/>
              </a:lnSpc>
            </a:pPr>
            <a:r>
              <a:rPr lang="en-GB" sz="2000" dirty="0" smtClean="0">
                <a:solidFill>
                  <a:schemeClr val="tx1">
                    <a:lumMod val="85000"/>
                    <a:lumOff val="15000"/>
                  </a:schemeClr>
                </a:solidFill>
                <a:latin typeface="Times New Roman" panose="02020603050405020304" pitchFamily="18" charset="0"/>
                <a:cs typeface="Times New Roman" panose="02020603050405020304" pitchFamily="18" charset="0"/>
              </a:rPr>
              <a:t>On </a:t>
            </a:r>
            <a:r>
              <a:rPr lang="en-GB" sz="2000" dirty="0">
                <a:solidFill>
                  <a:schemeClr val="tx1">
                    <a:lumMod val="85000"/>
                    <a:lumOff val="15000"/>
                  </a:schemeClr>
                </a:solidFill>
                <a:latin typeface="Times New Roman" panose="02020603050405020304" pitchFamily="18" charset="0"/>
                <a:cs typeface="Times New Roman" panose="02020603050405020304" pitchFamily="18" charset="0"/>
              </a:rPr>
              <a:t>23 April 2020, Professor </a:t>
            </a:r>
            <a:r>
              <a:rPr lang="en-GB" sz="2000" dirty="0" err="1">
                <a:solidFill>
                  <a:schemeClr val="tx1">
                    <a:lumMod val="85000"/>
                    <a:lumOff val="15000"/>
                  </a:schemeClr>
                </a:solidFill>
                <a:latin typeface="Times New Roman" panose="02020603050405020304" pitchFamily="18" charset="0"/>
                <a:cs typeface="Times New Roman" panose="02020603050405020304" pitchFamily="18" charset="0"/>
              </a:rPr>
              <a:t>Zhong</a:t>
            </a:r>
            <a:r>
              <a:rPr lang="en-GB" sz="2000" dirty="0">
                <a:solidFill>
                  <a:schemeClr val="tx1">
                    <a:lumMod val="85000"/>
                    <a:lumOff val="15000"/>
                  </a:schemeClr>
                </a:solidFill>
                <a:latin typeface="Times New Roman" panose="02020603050405020304" pitchFamily="18" charset="0"/>
                <a:cs typeface="Times New Roman" panose="02020603050405020304" pitchFamily="18" charset="0"/>
              </a:rPr>
              <a:t> Nanshan and other experts shared China’s strategy on COVID-19 prevention and control through the China-Iraq </a:t>
            </a:r>
            <a:r>
              <a:rPr lang="en-GB" sz="2000" dirty="0" smtClean="0">
                <a:solidFill>
                  <a:schemeClr val="tx1">
                    <a:lumMod val="85000"/>
                    <a:lumOff val="15000"/>
                  </a:schemeClr>
                </a:solidFill>
                <a:latin typeface="Times New Roman" panose="02020603050405020304" pitchFamily="18" charset="0"/>
                <a:cs typeface="Times New Roman" panose="02020603050405020304" pitchFamily="18" charset="0"/>
              </a:rPr>
              <a:t>Video </a:t>
            </a:r>
            <a:r>
              <a:rPr lang="en-GB" sz="2000" dirty="0">
                <a:solidFill>
                  <a:schemeClr val="tx1">
                    <a:lumMod val="85000"/>
                    <a:lumOff val="15000"/>
                  </a:schemeClr>
                </a:solidFill>
                <a:latin typeface="Times New Roman" panose="02020603050405020304" pitchFamily="18" charset="0"/>
                <a:cs typeface="Times New Roman" panose="02020603050405020304" pitchFamily="18" charset="0"/>
              </a:rPr>
              <a:t>Conference on </a:t>
            </a:r>
            <a:r>
              <a:rPr lang="en-GB" sz="2000" dirty="0" smtClean="0">
                <a:solidFill>
                  <a:schemeClr val="tx1">
                    <a:lumMod val="85000"/>
                    <a:lumOff val="15000"/>
                  </a:schemeClr>
                </a:solidFill>
                <a:latin typeface="Times New Roman" panose="02020603050405020304" pitchFamily="18" charset="0"/>
                <a:cs typeface="Times New Roman" panose="02020603050405020304" pitchFamily="18" charset="0"/>
              </a:rPr>
              <a:t>Anti-</a:t>
            </a:r>
            <a:r>
              <a:rPr lang="en-GB" altLang="zh-HK" sz="2000" dirty="0" smtClean="0">
                <a:solidFill>
                  <a:schemeClr val="tx1">
                    <a:lumMod val="85000"/>
                    <a:lumOff val="15000"/>
                  </a:schemeClr>
                </a:solidFill>
                <a:latin typeface="Times New Roman" panose="02020603050405020304" pitchFamily="18" charset="0"/>
                <a:cs typeface="Times New Roman" panose="02020603050405020304" pitchFamily="18" charset="0"/>
              </a:rPr>
              <a:t>epidemic </a:t>
            </a:r>
            <a:r>
              <a:rPr lang="en-GB" sz="2000" dirty="0" smtClean="0">
                <a:solidFill>
                  <a:schemeClr val="tx1">
                    <a:lumMod val="85000"/>
                    <a:lumOff val="15000"/>
                  </a:schemeClr>
                </a:solidFill>
                <a:latin typeface="Times New Roman" panose="02020603050405020304" pitchFamily="18" charset="0"/>
                <a:cs typeface="Times New Roman" panose="02020603050405020304" pitchFamily="18" charset="0"/>
              </a:rPr>
              <a:t>Experience</a:t>
            </a:r>
            <a:r>
              <a:rPr lang="en-GB" altLang="zh-HK" sz="2000" dirty="0" smtClean="0">
                <a:solidFill>
                  <a:schemeClr val="tx1">
                    <a:lumMod val="85000"/>
                    <a:lumOff val="15000"/>
                  </a:schemeClr>
                </a:solidFill>
                <a:latin typeface="Times New Roman" panose="02020603050405020304" pitchFamily="18" charset="0"/>
                <a:cs typeface="Times New Roman" panose="02020603050405020304" pitchFamily="18" charset="0"/>
              </a:rPr>
              <a:t> </a:t>
            </a:r>
            <a:r>
              <a:rPr lang="en-GB" altLang="zh-HK" sz="2000" dirty="0">
                <a:solidFill>
                  <a:schemeClr val="tx1">
                    <a:lumMod val="85000"/>
                    <a:lumOff val="15000"/>
                  </a:schemeClr>
                </a:solidFill>
                <a:latin typeface="Times New Roman" panose="02020603050405020304" pitchFamily="18" charset="0"/>
                <a:cs typeface="Times New Roman" panose="02020603050405020304" pitchFamily="18" charset="0"/>
              </a:rPr>
              <a:t>Exchange</a:t>
            </a:r>
            <a:r>
              <a:rPr lang="en-GB" sz="2000" dirty="0" smtClean="0">
                <a:solidFill>
                  <a:schemeClr val="tx1">
                    <a:lumMod val="85000"/>
                    <a:lumOff val="15000"/>
                  </a:schemeClr>
                </a:solidFill>
                <a:latin typeface="Times New Roman" panose="02020603050405020304" pitchFamily="18" charset="0"/>
                <a:cs typeface="Times New Roman" panose="02020603050405020304" pitchFamily="18" charset="0"/>
              </a:rPr>
              <a:t>.  </a:t>
            </a:r>
            <a:r>
              <a:rPr lang="en-GB" sz="2000" dirty="0">
                <a:solidFill>
                  <a:schemeClr val="tx1">
                    <a:lumMod val="85000"/>
                    <a:lumOff val="15000"/>
                  </a:schemeClr>
                </a:solidFill>
                <a:latin typeface="Times New Roman" panose="02020603050405020304" pitchFamily="18" charset="0"/>
                <a:cs typeface="Times New Roman" panose="02020603050405020304" pitchFamily="18" charset="0"/>
              </a:rPr>
              <a:t>The Red Cross Society of China and the First Affiliated Hospital of Guangzhou Medical University were </a:t>
            </a:r>
            <a:r>
              <a:rPr lang="en-GB" sz="2000" dirty="0" smtClean="0">
                <a:solidFill>
                  <a:schemeClr val="tx1">
                    <a:lumMod val="85000"/>
                    <a:lumOff val="15000"/>
                  </a:schemeClr>
                </a:solidFill>
                <a:latin typeface="Times New Roman" panose="02020603050405020304" pitchFamily="18" charset="0"/>
                <a:cs typeface="Times New Roman" panose="02020603050405020304" pitchFamily="18" charset="0"/>
              </a:rPr>
              <a:t>connected </a:t>
            </a:r>
            <a:r>
              <a:rPr lang="en-GB" sz="2000" dirty="0">
                <a:solidFill>
                  <a:schemeClr val="tx1">
                    <a:lumMod val="85000"/>
                    <a:lumOff val="15000"/>
                  </a:schemeClr>
                </a:solidFill>
                <a:latin typeface="Times New Roman" panose="02020603050405020304" pitchFamily="18" charset="0"/>
                <a:cs typeface="Times New Roman" panose="02020603050405020304" pitchFamily="18" charset="0"/>
              </a:rPr>
              <a:t>to the video conference. </a:t>
            </a:r>
            <a:r>
              <a:rPr lang="en-GB" sz="2000" dirty="0" smtClean="0">
                <a:solidFill>
                  <a:schemeClr val="tx1">
                    <a:lumMod val="85000"/>
                    <a:lumOff val="15000"/>
                  </a:schemeClr>
                </a:solidFill>
                <a:latin typeface="Times New Roman" panose="02020603050405020304" pitchFamily="18" charset="0"/>
                <a:cs typeface="Times New Roman" panose="02020603050405020304" pitchFamily="18" charset="0"/>
              </a:rPr>
              <a:t> Professor </a:t>
            </a:r>
            <a:r>
              <a:rPr lang="en-GB" sz="2000" dirty="0" err="1">
                <a:solidFill>
                  <a:schemeClr val="tx1">
                    <a:lumMod val="85000"/>
                    <a:lumOff val="15000"/>
                  </a:schemeClr>
                </a:solidFill>
                <a:latin typeface="Times New Roman" panose="02020603050405020304" pitchFamily="18" charset="0"/>
                <a:cs typeface="Times New Roman" panose="02020603050405020304" pitchFamily="18" charset="0"/>
              </a:rPr>
              <a:t>Zhong</a:t>
            </a:r>
            <a:r>
              <a:rPr lang="en-GB" sz="2000" dirty="0">
                <a:solidFill>
                  <a:schemeClr val="tx1">
                    <a:lumMod val="85000"/>
                    <a:lumOff val="15000"/>
                  </a:schemeClr>
                </a:solidFill>
                <a:latin typeface="Times New Roman" panose="02020603050405020304" pitchFamily="18" charset="0"/>
                <a:cs typeface="Times New Roman" panose="02020603050405020304" pitchFamily="18" charset="0"/>
              </a:rPr>
              <a:t> Nanshan and his team members shared China’s experience on combating COVID-19 and </a:t>
            </a:r>
            <a:r>
              <a:rPr lang="en-GB" sz="2000" dirty="0" smtClean="0">
                <a:solidFill>
                  <a:schemeClr val="tx1">
                    <a:lumMod val="85000"/>
                    <a:lumOff val="15000"/>
                  </a:schemeClr>
                </a:solidFill>
                <a:latin typeface="Times New Roman" panose="02020603050405020304" pitchFamily="18" charset="0"/>
                <a:cs typeface="Times New Roman" panose="02020603050405020304" pitchFamily="18" charset="0"/>
              </a:rPr>
              <a:t>results of recent research</a:t>
            </a:r>
            <a:r>
              <a:rPr lang="en-GB" sz="2000" dirty="0">
                <a:solidFill>
                  <a:schemeClr val="tx1">
                    <a:lumMod val="85000"/>
                    <a:lumOff val="15000"/>
                  </a:schemeClr>
                </a:solidFill>
                <a:latin typeface="Times New Roman" panose="02020603050405020304" pitchFamily="18" charset="0"/>
                <a:cs typeface="Times New Roman" panose="02020603050405020304" pitchFamily="18" charset="0"/>
              </a:rPr>
              <a:t>, and discussed about </a:t>
            </a:r>
            <a:r>
              <a:rPr lang="en-GB" sz="2000" dirty="0" smtClean="0">
                <a:solidFill>
                  <a:schemeClr val="tx1">
                    <a:lumMod val="85000"/>
                    <a:lumOff val="15000"/>
                  </a:schemeClr>
                </a:solidFill>
                <a:latin typeface="Times New Roman" panose="02020603050405020304" pitchFamily="18" charset="0"/>
                <a:cs typeface="Times New Roman" panose="02020603050405020304" pitchFamily="18" charset="0"/>
              </a:rPr>
              <a:t>deepening anti-</a:t>
            </a:r>
            <a:r>
              <a:rPr lang="en-GB" altLang="zh-HK" sz="2000" dirty="0" smtClean="0">
                <a:solidFill>
                  <a:schemeClr val="tx1">
                    <a:lumMod val="85000"/>
                    <a:lumOff val="15000"/>
                  </a:schemeClr>
                </a:solidFill>
                <a:latin typeface="Times New Roman" panose="02020603050405020304" pitchFamily="18" charset="0"/>
                <a:cs typeface="Times New Roman" panose="02020603050405020304" pitchFamily="18" charset="0"/>
              </a:rPr>
              <a:t>epidemic </a:t>
            </a:r>
            <a:r>
              <a:rPr lang="en-GB" sz="2000" dirty="0" smtClean="0">
                <a:solidFill>
                  <a:schemeClr val="tx1">
                    <a:lumMod val="85000"/>
                    <a:lumOff val="15000"/>
                  </a:schemeClr>
                </a:solidFill>
                <a:latin typeface="Times New Roman" panose="02020603050405020304" pitchFamily="18" charset="0"/>
                <a:cs typeface="Times New Roman" panose="02020603050405020304" pitchFamily="18" charset="0"/>
              </a:rPr>
              <a:t>co-operation </a:t>
            </a:r>
            <a:r>
              <a:rPr lang="en-GB" sz="2000" dirty="0">
                <a:solidFill>
                  <a:schemeClr val="tx1">
                    <a:lumMod val="85000"/>
                    <a:lumOff val="15000"/>
                  </a:schemeClr>
                </a:solidFill>
                <a:latin typeface="Times New Roman" panose="02020603050405020304" pitchFamily="18" charset="0"/>
                <a:cs typeface="Times New Roman" panose="02020603050405020304" pitchFamily="18" charset="0"/>
              </a:rPr>
              <a:t>between China and Iraq</a:t>
            </a:r>
            <a:r>
              <a:rPr lang="en-GB" sz="2000" dirty="0" smtClean="0">
                <a:solidFill>
                  <a:schemeClr val="tx1">
                    <a:lumMod val="85000"/>
                    <a:lumOff val="15000"/>
                  </a:schemeClr>
                </a:solidFill>
                <a:latin typeface="Times New Roman" panose="02020603050405020304" pitchFamily="18" charset="0"/>
                <a:cs typeface="Times New Roman" panose="02020603050405020304" pitchFamily="18" charset="0"/>
              </a:rPr>
              <a:t>.  </a:t>
            </a:r>
            <a:r>
              <a:rPr lang="en-GB" sz="2000" dirty="0">
                <a:solidFill>
                  <a:schemeClr val="tx1">
                    <a:lumMod val="85000"/>
                    <a:lumOff val="15000"/>
                  </a:schemeClr>
                </a:solidFill>
                <a:latin typeface="Times New Roman" panose="02020603050405020304" pitchFamily="18" charset="0"/>
                <a:cs typeface="Times New Roman" panose="02020603050405020304" pitchFamily="18" charset="0"/>
              </a:rPr>
              <a:t>Professor </a:t>
            </a:r>
            <a:r>
              <a:rPr lang="en-GB" sz="2000" dirty="0" err="1">
                <a:solidFill>
                  <a:schemeClr val="tx1">
                    <a:lumMod val="85000"/>
                    <a:lumOff val="15000"/>
                  </a:schemeClr>
                </a:solidFill>
                <a:latin typeface="Times New Roman" panose="02020603050405020304" pitchFamily="18" charset="0"/>
                <a:cs typeface="Times New Roman" panose="02020603050405020304" pitchFamily="18" charset="0"/>
              </a:rPr>
              <a:t>Zhong</a:t>
            </a:r>
            <a:r>
              <a:rPr lang="en-GB" sz="2000" dirty="0">
                <a:solidFill>
                  <a:schemeClr val="tx1">
                    <a:lumMod val="85000"/>
                    <a:lumOff val="15000"/>
                  </a:schemeClr>
                </a:solidFill>
                <a:latin typeface="Times New Roman" panose="02020603050405020304" pitchFamily="18" charset="0"/>
                <a:cs typeface="Times New Roman" panose="02020603050405020304" pitchFamily="18" charset="0"/>
              </a:rPr>
              <a:t> Nanshan introduced four strong </a:t>
            </a:r>
            <a:r>
              <a:rPr lang="en-GB" sz="2000" dirty="0" smtClean="0">
                <a:solidFill>
                  <a:schemeClr val="tx1">
                    <a:lumMod val="85000"/>
                    <a:lumOff val="15000"/>
                  </a:schemeClr>
                </a:solidFill>
                <a:latin typeface="Times New Roman" panose="02020603050405020304" pitchFamily="18" charset="0"/>
                <a:cs typeface="Times New Roman" panose="02020603050405020304" pitchFamily="18" charset="0"/>
              </a:rPr>
              <a:t>control measures</a:t>
            </a:r>
            <a:r>
              <a:rPr lang="en-GB" sz="2000" dirty="0">
                <a:solidFill>
                  <a:schemeClr val="tx1">
                    <a:lumMod val="85000"/>
                    <a:lumOff val="15000"/>
                  </a:schemeClr>
                </a:solidFill>
                <a:latin typeface="Times New Roman" panose="02020603050405020304" pitchFamily="18" charset="0"/>
                <a:cs typeface="Times New Roman" panose="02020603050405020304" pitchFamily="18" charset="0"/>
              </a:rPr>
              <a:t>, including lockdowns; national announcement of the number of confirmed and suspected cases on a daily basis to ensure openness and transparency; extension of the </a:t>
            </a:r>
            <a:r>
              <a:rPr lang="en-GB" sz="2000" dirty="0" smtClean="0">
                <a:solidFill>
                  <a:schemeClr val="tx1">
                    <a:lumMod val="85000"/>
                    <a:lumOff val="15000"/>
                  </a:schemeClr>
                </a:solidFill>
                <a:latin typeface="Times New Roman" panose="02020603050405020304" pitchFamily="18" charset="0"/>
                <a:cs typeface="Times New Roman" panose="02020603050405020304" pitchFamily="18" charset="0"/>
              </a:rPr>
              <a:t>joint </a:t>
            </a:r>
            <a:r>
              <a:rPr lang="en-GB" sz="2000" dirty="0">
                <a:solidFill>
                  <a:schemeClr val="tx1">
                    <a:lumMod val="85000"/>
                    <a:lumOff val="15000"/>
                  </a:schemeClr>
                </a:solidFill>
                <a:latin typeface="Times New Roman" panose="02020603050405020304" pitchFamily="18" charset="0"/>
                <a:cs typeface="Times New Roman" panose="02020603050405020304" pitchFamily="18" charset="0"/>
              </a:rPr>
              <a:t>prevention and control </a:t>
            </a:r>
            <a:r>
              <a:rPr lang="en-GB" sz="2000" dirty="0" smtClean="0">
                <a:solidFill>
                  <a:schemeClr val="tx1">
                    <a:lumMod val="85000"/>
                    <a:lumOff val="15000"/>
                  </a:schemeClr>
                </a:solidFill>
                <a:latin typeface="Times New Roman" panose="02020603050405020304" pitchFamily="18" charset="0"/>
                <a:cs typeface="Times New Roman" panose="02020603050405020304" pitchFamily="18" charset="0"/>
              </a:rPr>
              <a:t>mechanism to </a:t>
            </a:r>
            <a:r>
              <a:rPr lang="en-GB" sz="2000" dirty="0">
                <a:solidFill>
                  <a:schemeClr val="tx1">
                    <a:lumMod val="85000"/>
                    <a:lumOff val="15000"/>
                  </a:schemeClr>
                </a:solidFill>
                <a:latin typeface="Times New Roman" panose="02020603050405020304" pitchFamily="18" charset="0"/>
                <a:cs typeface="Times New Roman" panose="02020603050405020304" pitchFamily="18" charset="0"/>
              </a:rPr>
              <a:t>cover the </a:t>
            </a:r>
            <a:r>
              <a:rPr lang="en-GB" sz="2000" dirty="0" smtClean="0">
                <a:solidFill>
                  <a:schemeClr val="tx1">
                    <a:lumMod val="85000"/>
                    <a:lumOff val="15000"/>
                  </a:schemeClr>
                </a:solidFill>
                <a:latin typeface="Times New Roman" panose="02020603050405020304" pitchFamily="18" charset="0"/>
                <a:cs typeface="Times New Roman" panose="02020603050405020304" pitchFamily="18" charset="0"/>
              </a:rPr>
              <a:t>grassroots, </a:t>
            </a:r>
            <a:r>
              <a:rPr lang="en-GB" sz="2000" dirty="0">
                <a:solidFill>
                  <a:schemeClr val="tx1">
                    <a:lumMod val="85000"/>
                    <a:lumOff val="15000"/>
                  </a:schemeClr>
                </a:solidFill>
                <a:latin typeface="Times New Roman" panose="02020603050405020304" pitchFamily="18" charset="0"/>
                <a:cs typeface="Times New Roman" panose="02020603050405020304" pitchFamily="18" charset="0"/>
              </a:rPr>
              <a:t>and real-time quantitative nucleic acid testing for all close contacts</a:t>
            </a:r>
            <a:r>
              <a:rPr lang="en-GB" sz="2000" dirty="0" smtClean="0">
                <a:solidFill>
                  <a:schemeClr val="tx1">
                    <a:lumMod val="85000"/>
                    <a:lumOff val="15000"/>
                  </a:schemeClr>
                </a:solidFill>
                <a:latin typeface="Times New Roman" panose="02020603050405020304" pitchFamily="18" charset="0"/>
                <a:cs typeface="Times New Roman" panose="02020603050405020304" pitchFamily="18" charset="0"/>
              </a:rPr>
              <a:t>.  </a:t>
            </a:r>
            <a:r>
              <a:rPr lang="en-GB" sz="2000" dirty="0">
                <a:solidFill>
                  <a:schemeClr val="tx1">
                    <a:lumMod val="85000"/>
                    <a:lumOff val="15000"/>
                  </a:schemeClr>
                </a:solidFill>
                <a:latin typeface="Times New Roman" panose="02020603050405020304" pitchFamily="18" charset="0"/>
                <a:cs typeface="Times New Roman" panose="02020603050405020304" pitchFamily="18" charset="0"/>
              </a:rPr>
              <a:t>Moreover, Professor </a:t>
            </a:r>
            <a:r>
              <a:rPr lang="en-GB" sz="2000" dirty="0" err="1">
                <a:solidFill>
                  <a:schemeClr val="tx1">
                    <a:lumMod val="85000"/>
                    <a:lumOff val="15000"/>
                  </a:schemeClr>
                </a:solidFill>
                <a:latin typeface="Times New Roman" panose="02020603050405020304" pitchFamily="18" charset="0"/>
                <a:cs typeface="Times New Roman" panose="02020603050405020304" pitchFamily="18" charset="0"/>
              </a:rPr>
              <a:t>Zhong</a:t>
            </a:r>
            <a:r>
              <a:rPr lang="en-GB" sz="2000" dirty="0">
                <a:solidFill>
                  <a:schemeClr val="tx1">
                    <a:lumMod val="85000"/>
                    <a:lumOff val="15000"/>
                  </a:schemeClr>
                </a:solidFill>
                <a:latin typeface="Times New Roman" panose="02020603050405020304" pitchFamily="18" charset="0"/>
                <a:cs typeface="Times New Roman" panose="02020603050405020304" pitchFamily="18" charset="0"/>
              </a:rPr>
              <a:t> Nanshan also shared the definition of asymptomatic Covid-19 patients, as well as the latest clinical </a:t>
            </a:r>
            <a:r>
              <a:rPr lang="en-GB" sz="2000" dirty="0" smtClean="0">
                <a:solidFill>
                  <a:schemeClr val="tx1">
                    <a:lumMod val="85000"/>
                    <a:lumOff val="15000"/>
                  </a:schemeClr>
                </a:solidFill>
                <a:latin typeface="Times New Roman" panose="02020603050405020304" pitchFamily="18" charset="0"/>
                <a:cs typeface="Times New Roman" panose="02020603050405020304" pitchFamily="18" charset="0"/>
              </a:rPr>
              <a:t>trials of </a:t>
            </a:r>
            <a:r>
              <a:rPr lang="en-GB" sz="2000" dirty="0">
                <a:solidFill>
                  <a:schemeClr val="tx1">
                    <a:lumMod val="85000"/>
                    <a:lumOff val="15000"/>
                  </a:schemeClr>
                </a:solidFill>
                <a:latin typeface="Times New Roman" panose="02020603050405020304" pitchFamily="18" charset="0"/>
                <a:cs typeface="Times New Roman" panose="02020603050405020304" pitchFamily="18" charset="0"/>
              </a:rPr>
              <a:t>prevention, control and treatment methods.</a:t>
            </a:r>
          </a:p>
          <a:p>
            <a:pPr marL="0" marR="0" lvl="0" indent="0" algn="just" rtl="0">
              <a:spcBef>
                <a:spcPts val="0"/>
              </a:spcBef>
              <a:spcAft>
                <a:spcPts val="0"/>
              </a:spcAft>
              <a:buNone/>
            </a:pPr>
            <a:endParaRPr sz="200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endParaRPr>
          </a:p>
        </p:txBody>
      </p:sp>
      <p:sp>
        <p:nvSpPr>
          <p:cNvPr id="279" name="Google Shape;279;p24"/>
          <p:cNvSpPr/>
          <p:nvPr/>
        </p:nvSpPr>
        <p:spPr>
          <a:xfrm>
            <a:off x="272191" y="5707873"/>
            <a:ext cx="11255780" cy="856439"/>
          </a:xfrm>
          <a:prstGeom prst="rect">
            <a:avLst/>
          </a:prstGeom>
          <a:noFill/>
          <a:ln w="19050" cap="flat" cmpd="sng">
            <a:solidFill>
              <a:srgbClr val="FF0000"/>
            </a:solidFill>
            <a:prstDash val="solid"/>
            <a:round/>
            <a:headEnd type="none" w="sm" len="sm"/>
            <a:tailEnd type="none" w="sm" len="sm"/>
          </a:ln>
        </p:spPr>
        <p:txBody>
          <a:bodyPr spcFirstLastPara="1" wrap="square" lIns="91425" tIns="45700" rIns="91425" bIns="45700" anchor="t" anchorCtr="0">
            <a:noAutofit/>
          </a:bodyPr>
          <a:lstStyle/>
          <a:p>
            <a:pPr lvl="0" algn="just"/>
            <a:r>
              <a:rPr lang="en-GB" sz="1200" dirty="0" smtClean="0">
                <a:solidFill>
                  <a:schemeClr val="tx1">
                    <a:lumMod val="85000"/>
                    <a:lumOff val="15000"/>
                  </a:schemeClr>
                </a:solidFill>
                <a:latin typeface="Times New Roman" panose="02020603050405020304" pitchFamily="18" charset="0"/>
                <a:cs typeface="Times New Roman" panose="02020603050405020304" pitchFamily="18" charset="0"/>
              </a:rPr>
              <a:t>*Professor </a:t>
            </a:r>
            <a:r>
              <a:rPr lang="en-GB" sz="1200" dirty="0" err="1">
                <a:solidFill>
                  <a:schemeClr val="tx1">
                    <a:lumMod val="85000"/>
                    <a:lumOff val="15000"/>
                  </a:schemeClr>
                </a:solidFill>
                <a:latin typeface="Times New Roman" panose="02020603050405020304" pitchFamily="18" charset="0"/>
                <a:cs typeface="Times New Roman" panose="02020603050405020304" pitchFamily="18" charset="0"/>
              </a:rPr>
              <a:t>Zhong</a:t>
            </a:r>
            <a:r>
              <a:rPr lang="en-GB" sz="1200" dirty="0">
                <a:solidFill>
                  <a:schemeClr val="tx1">
                    <a:lumMod val="85000"/>
                    <a:lumOff val="15000"/>
                  </a:schemeClr>
                </a:solidFill>
                <a:latin typeface="Times New Roman" panose="02020603050405020304" pitchFamily="18" charset="0"/>
                <a:cs typeface="Times New Roman" panose="02020603050405020304" pitchFamily="18" charset="0"/>
              </a:rPr>
              <a:t> Nanshan is an </a:t>
            </a:r>
            <a:r>
              <a:rPr lang="en-GB" sz="1200" dirty="0" smtClean="0">
                <a:solidFill>
                  <a:schemeClr val="tx1">
                    <a:lumMod val="85000"/>
                    <a:lumOff val="15000"/>
                  </a:schemeClr>
                </a:solidFill>
                <a:latin typeface="Times New Roman" panose="02020603050405020304" pitchFamily="18" charset="0"/>
                <a:cs typeface="Times New Roman" panose="02020603050405020304" pitchFamily="18" charset="0"/>
              </a:rPr>
              <a:t>academician </a:t>
            </a:r>
            <a:r>
              <a:rPr lang="en-GB" sz="1200" dirty="0">
                <a:solidFill>
                  <a:schemeClr val="tx1">
                    <a:lumMod val="85000"/>
                    <a:lumOff val="15000"/>
                  </a:schemeClr>
                </a:solidFill>
                <a:latin typeface="Times New Roman" panose="02020603050405020304" pitchFamily="18" charset="0"/>
                <a:cs typeface="Times New Roman" panose="02020603050405020304" pitchFamily="18" charset="0"/>
              </a:rPr>
              <a:t>of the Chinese Academy of Engineering and </a:t>
            </a:r>
            <a:r>
              <a:rPr lang="en-GB" sz="1200" dirty="0" smtClean="0">
                <a:solidFill>
                  <a:schemeClr val="tx1">
                    <a:lumMod val="85000"/>
                    <a:lumOff val="15000"/>
                  </a:schemeClr>
                </a:solidFill>
                <a:latin typeface="Times New Roman" panose="02020603050405020304" pitchFamily="18" charset="0"/>
                <a:cs typeface="Times New Roman" panose="02020603050405020304" pitchFamily="18" charset="0"/>
              </a:rPr>
              <a:t>a renowned respiratory specialist.  He </a:t>
            </a:r>
            <a:r>
              <a:rPr lang="en-GB" sz="1200" dirty="0">
                <a:solidFill>
                  <a:schemeClr val="tx1">
                    <a:lumMod val="85000"/>
                    <a:lumOff val="15000"/>
                  </a:schemeClr>
                </a:solidFill>
                <a:latin typeface="Times New Roman" panose="02020603050405020304" pitchFamily="18" charset="0"/>
                <a:cs typeface="Times New Roman" panose="02020603050405020304" pitchFamily="18" charset="0"/>
              </a:rPr>
              <a:t>is committed to the study, prevention and treatment of severe respiratory tract infection and chronic respiratory diseases, bagging a number of honours in recognition of his </a:t>
            </a:r>
            <a:r>
              <a:rPr lang="en-GB" sz="1200" dirty="0" smtClean="0">
                <a:solidFill>
                  <a:schemeClr val="tx1">
                    <a:lumMod val="85000"/>
                    <a:lumOff val="15000"/>
                  </a:schemeClr>
                </a:solidFill>
                <a:latin typeface="Times New Roman" panose="02020603050405020304" pitchFamily="18" charset="0"/>
                <a:cs typeface="Times New Roman" panose="02020603050405020304" pitchFamily="18" charset="0"/>
              </a:rPr>
              <a:t>significant </a:t>
            </a:r>
            <a:r>
              <a:rPr lang="en-GB" sz="1200" dirty="0">
                <a:solidFill>
                  <a:schemeClr val="tx1">
                    <a:lumMod val="85000"/>
                    <a:lumOff val="15000"/>
                  </a:schemeClr>
                </a:solidFill>
                <a:latin typeface="Times New Roman" panose="02020603050405020304" pitchFamily="18" charset="0"/>
                <a:cs typeface="Times New Roman" panose="02020603050405020304" pitchFamily="18" charset="0"/>
              </a:rPr>
              <a:t>contributions, </a:t>
            </a:r>
            <a:r>
              <a:rPr lang="en-GB" sz="1200" dirty="0" smtClean="0">
                <a:solidFill>
                  <a:schemeClr val="tx1">
                    <a:lumMod val="85000"/>
                    <a:lumOff val="15000"/>
                  </a:schemeClr>
                </a:solidFill>
                <a:latin typeface="Times New Roman" panose="02020603050405020304" pitchFamily="18" charset="0"/>
                <a:cs typeface="Times New Roman" panose="02020603050405020304" pitchFamily="18" charset="0"/>
              </a:rPr>
              <a:t>the Outstanding Academic </a:t>
            </a:r>
            <a:r>
              <a:rPr lang="en-GB" sz="1200" dirty="0">
                <a:solidFill>
                  <a:schemeClr val="tx1">
                    <a:lumMod val="85000"/>
                    <a:lumOff val="15000"/>
                  </a:schemeClr>
                </a:solidFill>
                <a:latin typeface="Times New Roman" panose="02020603050405020304" pitchFamily="18" charset="0"/>
                <a:cs typeface="Times New Roman" panose="02020603050405020304" pitchFamily="18" charset="0"/>
              </a:rPr>
              <a:t>Contribution </a:t>
            </a:r>
            <a:r>
              <a:rPr lang="en-GB" sz="1200" dirty="0" smtClean="0">
                <a:solidFill>
                  <a:schemeClr val="tx1">
                    <a:lumMod val="85000"/>
                    <a:lumOff val="15000"/>
                  </a:schemeClr>
                </a:solidFill>
                <a:latin typeface="Times New Roman" panose="02020603050405020304" pitchFamily="18" charset="0"/>
                <a:cs typeface="Times New Roman" panose="02020603050405020304" pitchFamily="18" charset="0"/>
              </a:rPr>
              <a:t>Award for</a:t>
            </a:r>
            <a:r>
              <a:rPr lang="en-GB" altLang="zh-HK" sz="1200" dirty="0" smtClean="0">
                <a:solidFill>
                  <a:schemeClr val="tx1">
                    <a:lumMod val="85000"/>
                    <a:lumOff val="15000"/>
                  </a:schemeClr>
                </a:solidFill>
                <a:latin typeface="Times New Roman" panose="02020603050405020304" pitchFamily="18" charset="0"/>
                <a:cs typeface="Times New Roman" panose="02020603050405020304" pitchFamily="18" charset="0"/>
              </a:rPr>
              <a:t> </a:t>
            </a:r>
            <a:r>
              <a:rPr lang="en-GB" sz="1200" dirty="0" smtClean="0">
                <a:solidFill>
                  <a:schemeClr val="tx1">
                    <a:lumMod val="85000"/>
                    <a:lumOff val="15000"/>
                  </a:schemeClr>
                </a:solidFill>
                <a:latin typeface="Times New Roman" panose="02020603050405020304" pitchFamily="18" charset="0"/>
                <a:cs typeface="Times New Roman" panose="02020603050405020304" pitchFamily="18" charset="0"/>
              </a:rPr>
              <a:t>Respiratory Diseases by the </a:t>
            </a:r>
            <a:r>
              <a:rPr lang="en-GB" sz="1200" dirty="0">
                <a:solidFill>
                  <a:schemeClr val="tx1">
                    <a:lumMod val="85000"/>
                    <a:lumOff val="15000"/>
                  </a:schemeClr>
                </a:solidFill>
                <a:latin typeface="Times New Roman" panose="02020603050405020304" pitchFamily="18" charset="0"/>
                <a:cs typeface="Times New Roman" panose="02020603050405020304" pitchFamily="18" charset="0"/>
              </a:rPr>
              <a:t>Chinese Medical Association </a:t>
            </a:r>
            <a:r>
              <a:rPr lang="en-GB" sz="1200" dirty="0" smtClean="0">
                <a:solidFill>
                  <a:schemeClr val="tx1">
                    <a:lumMod val="85000"/>
                    <a:lumOff val="15000"/>
                  </a:schemeClr>
                </a:solidFill>
                <a:latin typeface="Times New Roman" panose="02020603050405020304" pitchFamily="18" charset="0"/>
                <a:cs typeface="Times New Roman" panose="02020603050405020304" pitchFamily="18" charset="0"/>
              </a:rPr>
              <a:t>(</a:t>
            </a:r>
            <a:r>
              <a:rPr lang="en-GB" sz="1200" dirty="0">
                <a:solidFill>
                  <a:schemeClr val="tx1">
                    <a:lumMod val="85000"/>
                    <a:lumOff val="15000"/>
                  </a:schemeClr>
                </a:solidFill>
                <a:latin typeface="Times New Roman" panose="02020603050405020304" pitchFamily="18" charset="0"/>
                <a:cs typeface="Times New Roman" panose="02020603050405020304" pitchFamily="18" charset="0"/>
              </a:rPr>
              <a:t>2004), </a:t>
            </a:r>
            <a:r>
              <a:rPr lang="en-GB" sz="1200" dirty="0" smtClean="0">
                <a:solidFill>
                  <a:schemeClr val="tx1">
                    <a:lumMod val="85000"/>
                    <a:lumOff val="15000"/>
                  </a:schemeClr>
                </a:solidFill>
                <a:latin typeface="Times New Roman" panose="02020603050405020304" pitchFamily="18" charset="0"/>
                <a:cs typeface="Times New Roman" panose="02020603050405020304" pitchFamily="18" charset="0"/>
              </a:rPr>
              <a:t>Reform Pioneer (An Important Promotor of </a:t>
            </a:r>
            <a:r>
              <a:rPr lang="en-GB" sz="1200" dirty="0">
                <a:solidFill>
                  <a:schemeClr val="tx1">
                    <a:lumMod val="85000"/>
                    <a:lumOff val="15000"/>
                  </a:schemeClr>
                </a:solidFill>
                <a:latin typeface="Times New Roman" panose="02020603050405020304" pitchFamily="18" charset="0"/>
                <a:cs typeface="Times New Roman" panose="02020603050405020304" pitchFamily="18" charset="0"/>
              </a:rPr>
              <a:t>the Construction of China's </a:t>
            </a:r>
            <a:r>
              <a:rPr lang="en-GB" sz="1200" dirty="0" smtClean="0">
                <a:solidFill>
                  <a:schemeClr val="tx1">
                    <a:lumMod val="85000"/>
                    <a:lumOff val="15000"/>
                  </a:schemeClr>
                </a:solidFill>
                <a:latin typeface="Times New Roman" panose="02020603050405020304" pitchFamily="18" charset="0"/>
                <a:cs typeface="Times New Roman" panose="02020603050405020304" pitchFamily="18" charset="0"/>
              </a:rPr>
              <a:t>Public Health Event Emergency System, </a:t>
            </a:r>
            <a:r>
              <a:rPr lang="en-GB" sz="1200" dirty="0">
                <a:solidFill>
                  <a:schemeClr val="tx1">
                    <a:lumMod val="85000"/>
                    <a:lumOff val="15000"/>
                  </a:schemeClr>
                </a:solidFill>
                <a:latin typeface="Times New Roman" panose="02020603050405020304" pitchFamily="18" charset="0"/>
                <a:cs typeface="Times New Roman" panose="02020603050405020304" pitchFamily="18" charset="0"/>
              </a:rPr>
              <a:t>2018), Medal of the Republic (2020), etc</a:t>
            </a:r>
            <a:r>
              <a:rPr lang="en-GB" sz="1200" dirty="0" smtClean="0">
                <a:solidFill>
                  <a:schemeClr val="tx1">
                    <a:lumMod val="85000"/>
                    <a:lumOff val="15000"/>
                  </a:schemeClr>
                </a:solidFill>
                <a:latin typeface="Times New Roman" panose="02020603050405020304" pitchFamily="18" charset="0"/>
                <a:cs typeface="Times New Roman" panose="02020603050405020304" pitchFamily="18" charset="0"/>
              </a:rPr>
              <a:t>.</a:t>
            </a:r>
            <a:endParaRPr sz="120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endParaRPr>
          </a:p>
        </p:txBody>
      </p:sp>
      <p:sp>
        <p:nvSpPr>
          <p:cNvPr id="280" name="Google Shape;280;p24"/>
          <p:cNvSpPr/>
          <p:nvPr/>
        </p:nvSpPr>
        <p:spPr>
          <a:xfrm>
            <a:off x="340474" y="6564312"/>
            <a:ext cx="5938884" cy="27699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altLang="zh-TW" sz="1200" dirty="0" smtClean="0">
                <a:solidFill>
                  <a:schemeClr val="dk1"/>
                </a:solidFill>
                <a:latin typeface="Times New Roman"/>
                <a:ea typeface="Times New Roman"/>
                <a:cs typeface="Times New Roman"/>
                <a:sym typeface="Times New Roman"/>
              </a:rPr>
              <a:t>Source: CCTV.com </a:t>
            </a:r>
            <a:r>
              <a:rPr lang="zh-TW" sz="1200" dirty="0" smtClean="0">
                <a:solidFill>
                  <a:schemeClr val="dk1"/>
                </a:solidFill>
                <a:latin typeface="Times New Roman"/>
                <a:ea typeface="Times New Roman"/>
                <a:cs typeface="Times New Roman"/>
                <a:sym typeface="Times New Roman"/>
              </a:rPr>
              <a:t>(http</a:t>
            </a:r>
            <a:r>
              <a:rPr lang="zh-TW" sz="1200" dirty="0">
                <a:solidFill>
                  <a:schemeClr val="dk1"/>
                </a:solidFill>
                <a:latin typeface="Times New Roman"/>
                <a:ea typeface="Times New Roman"/>
                <a:cs typeface="Times New Roman"/>
                <a:sym typeface="Times New Roman"/>
              </a:rPr>
              <a:t>://news.cnr.cn/native/gd/20200424/t20200424_525067028.shtml)</a:t>
            </a:r>
            <a:endParaRPr sz="1200" dirty="0">
              <a:solidFill>
                <a:schemeClr val="dk1"/>
              </a:solidFill>
              <a:latin typeface="Times New Roman"/>
              <a:ea typeface="Times New Roman"/>
              <a:cs typeface="Times New Roman"/>
              <a:sym typeface="Times New Roman"/>
            </a:endParaRPr>
          </a:p>
        </p:txBody>
      </p:sp>
      <p:sp>
        <p:nvSpPr>
          <p:cNvPr id="284" name="Google Shape;284;p24"/>
          <p:cNvSpPr txBox="1">
            <a:spLocks noGrp="1"/>
          </p:cNvSpPr>
          <p:nvPr>
            <p:ph type="sldNum" idx="12"/>
          </p:nvPr>
        </p:nvSpPr>
        <p:spPr>
          <a:xfrm>
            <a:off x="9120188" y="63817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tLang="zh-TW"/>
              <a:t>12</a:t>
            </a:fld>
            <a:endParaRPr/>
          </a:p>
        </p:txBody>
      </p:sp>
      <p:sp>
        <p:nvSpPr>
          <p:cNvPr id="12" name="文字方塊 11"/>
          <p:cNvSpPr txBox="1"/>
          <p:nvPr/>
        </p:nvSpPr>
        <p:spPr>
          <a:xfrm>
            <a:off x="272191" y="325860"/>
            <a:ext cx="1561456" cy="276999"/>
          </a:xfrm>
          <a:prstGeom prst="rect">
            <a:avLst/>
          </a:prstGeom>
          <a:solidFill>
            <a:schemeClr val="bg1"/>
          </a:solidFill>
          <a:ln w="38100">
            <a:solidFill>
              <a:srgbClr val="C00000"/>
            </a:solidFill>
          </a:ln>
        </p:spPr>
        <p:txBody>
          <a:bodyPr wrap="square" rtlCol="0">
            <a:spAutoFit/>
          </a:bodyPr>
          <a:lstStyle/>
          <a:p>
            <a:pPr algn="ctr"/>
            <a:r>
              <a:rPr lang="en-US" sz="1200" b="1" dirty="0" smtClean="0">
                <a:latin typeface="Times New Roman" panose="02020603050405020304" pitchFamily="18" charset="0"/>
                <a:cs typeface="Times New Roman" panose="02020603050405020304" pitchFamily="18" charset="0"/>
              </a:rPr>
              <a:t>Reference</a:t>
            </a:r>
            <a:endParaRPr lang="en-GB" sz="1200" b="1" dirty="0">
              <a:latin typeface="Times New Roman" panose="02020603050405020304" pitchFamily="18" charset="0"/>
              <a:cs typeface="Times New Roman" panose="02020603050405020304" pitchFamily="18" charset="0"/>
            </a:endParaRPr>
          </a:p>
        </p:txBody>
      </p:sp>
      <p:sp>
        <p:nvSpPr>
          <p:cNvPr id="15" name="Google Shape;253;p22"/>
          <p:cNvSpPr txBox="1"/>
          <p:nvPr/>
        </p:nvSpPr>
        <p:spPr>
          <a:xfrm>
            <a:off x="2626254" y="853335"/>
            <a:ext cx="6892540" cy="400069"/>
          </a:xfrm>
          <a:prstGeom prst="rect">
            <a:avLst/>
          </a:prstGeom>
          <a:noFill/>
          <a:ln>
            <a:noFill/>
          </a:ln>
        </p:spPr>
        <p:txBody>
          <a:bodyPr spcFirstLastPara="1" wrap="square" lIns="91425" tIns="45700" rIns="91425" bIns="45700" anchor="ctr" anchorCtr="0">
            <a:spAutoFit/>
          </a:bodyPr>
          <a:lstStyle/>
          <a:p>
            <a:pPr algn="ctr"/>
            <a:r>
              <a:rPr lang="en-GB" sz="2000" b="1" dirty="0">
                <a:latin typeface="Times New Roman" panose="02020603050405020304" pitchFamily="18" charset="0"/>
                <a:cs typeface="Times New Roman" panose="02020603050405020304" pitchFamily="18" charset="0"/>
              </a:rPr>
              <a:t>Contributions to Global COVID-19 Prevention and Control</a:t>
            </a:r>
          </a:p>
        </p:txBody>
      </p:sp>
      <p:sp>
        <p:nvSpPr>
          <p:cNvPr id="16" name="Google Shape;255;p22"/>
          <p:cNvSpPr/>
          <p:nvPr/>
        </p:nvSpPr>
        <p:spPr>
          <a:xfrm>
            <a:off x="2017786" y="788010"/>
            <a:ext cx="608468" cy="440263"/>
          </a:xfrm>
          <a:custGeom>
            <a:avLst/>
            <a:gdLst/>
            <a:ahLst/>
            <a:cxnLst/>
            <a:rect l="l" t="t" r="r" b="b"/>
            <a:pathLst>
              <a:path w="395" h="298" extrusionOk="0">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FDB42A"/>
          </a:solidFill>
          <a:ln w="19050" cap="flat" cmpd="sng">
            <a:solidFill>
              <a:srgbClr val="FFFFFF"/>
            </a:solidFill>
            <a:prstDash val="solid"/>
            <a:round/>
            <a:headEnd type="none" w="sm" len="sm"/>
            <a:tailEnd type="none" w="sm" len="sm"/>
          </a:ln>
        </p:spPr>
        <p:txBody>
          <a:bodyPr spcFirstLastPara="1" wrap="square" lIns="83725" tIns="41850" rIns="83725" bIns="41850" anchor="t" anchorCtr="0">
            <a:noAutofit/>
          </a:bodyPr>
          <a:lstStyle/>
          <a:p>
            <a:pPr marL="0" marR="0" lvl="0" indent="0" algn="just" rtl="0">
              <a:lnSpc>
                <a:spcPct val="120000"/>
              </a:lnSpc>
              <a:spcBef>
                <a:spcPts val="0"/>
              </a:spcBef>
              <a:spcAft>
                <a:spcPts val="0"/>
              </a:spcAft>
              <a:buClr>
                <a:schemeClr val="dk1"/>
              </a:buClr>
              <a:buSzPts val="2800"/>
              <a:buFont typeface="Calibri"/>
              <a:buNone/>
            </a:pPr>
            <a:endParaRPr sz="2800" b="0" i="0" u="none" strike="noStrike" cap="none">
              <a:solidFill>
                <a:srgbClr val="000000"/>
              </a:solidFill>
              <a:latin typeface="Teko"/>
              <a:ea typeface="Teko"/>
              <a:cs typeface="Teko"/>
              <a:sym typeface="Teko"/>
            </a:endParaRPr>
          </a:p>
        </p:txBody>
      </p:sp>
      <p:sp>
        <p:nvSpPr>
          <p:cNvPr id="13" name="Google Shape;111;p15"/>
          <p:cNvSpPr/>
          <p:nvPr/>
        </p:nvSpPr>
        <p:spPr>
          <a:xfrm>
            <a:off x="2448559" y="154896"/>
            <a:ext cx="7205288" cy="618023"/>
          </a:xfrm>
          <a:custGeom>
            <a:avLst/>
            <a:gdLst/>
            <a:ahLst/>
            <a:cxnLst/>
            <a:rect l="l" t="t" r="r" b="b"/>
            <a:pathLst>
              <a:path w="5689600" h="649440" extrusionOk="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a:ln w="12700" cap="flat" cmpd="sng">
            <a:solidFill>
              <a:schemeClr val="lt1"/>
            </a:solidFill>
            <a:prstDash val="solid"/>
            <a:miter lim="800000"/>
            <a:headEnd type="none" w="sm" len="sm"/>
            <a:tailEnd type="none" w="sm" len="sm"/>
          </a:ln>
        </p:spPr>
        <p:txBody>
          <a:bodyPr spcFirstLastPara="1" wrap="square" lIns="246750" tIns="31700" rIns="246750" bIns="31700" anchor="ctr" anchorCtr="0">
            <a:noAutofit/>
          </a:bodyPr>
          <a:lstStyle/>
          <a:p>
            <a:pPr algn="ctr">
              <a:lnSpc>
                <a:spcPct val="90000"/>
              </a:lnSpc>
            </a:pPr>
            <a:r>
              <a:rPr lang="en-US" sz="2200" b="1" dirty="0" smtClean="0">
                <a:solidFill>
                  <a:schemeClr val="bg1"/>
                </a:solidFill>
                <a:latin typeface="Times New Roman" panose="02020603050405020304" pitchFamily="18" charset="0"/>
                <a:cs typeface="Times New Roman" panose="02020603050405020304" pitchFamily="18" charset="0"/>
              </a:rPr>
              <a:t>Contributions </a:t>
            </a:r>
            <a:r>
              <a:rPr lang="en-US" sz="2200" b="1" dirty="0">
                <a:solidFill>
                  <a:schemeClr val="bg1"/>
                </a:solidFill>
                <a:latin typeface="Times New Roman" panose="02020603050405020304" pitchFamily="18" charset="0"/>
                <a:cs typeface="Times New Roman" panose="02020603050405020304" pitchFamily="18" charset="0"/>
              </a:rPr>
              <a:t>of </a:t>
            </a:r>
            <a:r>
              <a:rPr lang="en-US" sz="2200" b="1" dirty="0" smtClean="0">
                <a:solidFill>
                  <a:schemeClr val="bg1"/>
                </a:solidFill>
                <a:latin typeface="Times New Roman" panose="02020603050405020304" pitchFamily="18" charset="0"/>
                <a:cs typeface="Times New Roman" panose="02020603050405020304" pitchFamily="18" charset="0"/>
              </a:rPr>
              <a:t>our Country to </a:t>
            </a:r>
            <a:r>
              <a:rPr lang="en-US" sz="2200" b="1" dirty="0">
                <a:solidFill>
                  <a:schemeClr val="bg1"/>
                </a:solidFill>
                <a:latin typeface="Times New Roman" panose="02020603050405020304" pitchFamily="18" charset="0"/>
                <a:cs typeface="Times New Roman" panose="02020603050405020304" pitchFamily="18" charset="0"/>
              </a:rPr>
              <a:t>Global Public </a:t>
            </a:r>
            <a:r>
              <a:rPr lang="en-US" sz="2200" b="1" dirty="0" smtClean="0">
                <a:solidFill>
                  <a:schemeClr val="bg1"/>
                </a:solidFill>
                <a:latin typeface="Times New Roman" panose="02020603050405020304" pitchFamily="18" charset="0"/>
                <a:cs typeface="Times New Roman" panose="02020603050405020304" pitchFamily="18" charset="0"/>
              </a:rPr>
              <a:t>Health </a:t>
            </a:r>
            <a:endParaRPr sz="2200" b="1" dirty="0">
              <a:solidFill>
                <a:schemeClr val="bg1"/>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Google Shape;289;p25"/>
          <p:cNvSpPr/>
          <p:nvPr/>
        </p:nvSpPr>
        <p:spPr>
          <a:xfrm rot="10800000" flipH="1">
            <a:off x="219028" y="2704523"/>
            <a:ext cx="11574444" cy="1344864"/>
          </a:xfrm>
          <a:prstGeom prst="roundRect">
            <a:avLst>
              <a:gd name="adj" fmla="val 10000"/>
            </a:avLst>
          </a:prstGeom>
          <a:solidFill>
            <a:srgbClr val="FFC000">
              <a:alpha val="12941"/>
            </a:srgbClr>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25"/>
          <p:cNvSpPr/>
          <p:nvPr/>
        </p:nvSpPr>
        <p:spPr>
          <a:xfrm rot="10800000" flipH="1">
            <a:off x="293917" y="5271946"/>
            <a:ext cx="11575865" cy="1035585"/>
          </a:xfrm>
          <a:prstGeom prst="roundRect">
            <a:avLst>
              <a:gd name="adj" fmla="val 10000"/>
            </a:avLst>
          </a:prstGeom>
          <a:solidFill>
            <a:srgbClr val="FFC000">
              <a:alpha val="12941"/>
            </a:srgbClr>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25"/>
          <p:cNvSpPr txBox="1"/>
          <p:nvPr/>
        </p:nvSpPr>
        <p:spPr>
          <a:xfrm>
            <a:off x="2864779" y="1194207"/>
            <a:ext cx="6282942" cy="341592"/>
          </a:xfrm>
          <a:prstGeom prst="rect">
            <a:avLst/>
          </a:prstGeom>
          <a:noFill/>
          <a:ln>
            <a:noFill/>
          </a:ln>
        </p:spPr>
        <p:txBody>
          <a:bodyPr spcFirstLastPara="1" wrap="square" lIns="91425" tIns="45700" rIns="91425" bIns="45700" anchor="ctr" anchorCtr="0">
            <a:spAutoFit/>
          </a:bodyPr>
          <a:lstStyle/>
          <a:p>
            <a:pPr lvl="0">
              <a:lnSpc>
                <a:spcPct val="90000"/>
              </a:lnSpc>
              <a:buClr>
                <a:schemeClr val="dk1"/>
              </a:buClr>
              <a:buSzPts val="2800"/>
            </a:pPr>
            <a:r>
              <a:rPr lang="en-GB" sz="1800" b="1" dirty="0">
                <a:solidFill>
                  <a:schemeClr val="tx1">
                    <a:lumMod val="85000"/>
                    <a:lumOff val="15000"/>
                  </a:schemeClr>
                </a:solidFill>
                <a:latin typeface="Times New Roman" panose="02020603050405020304" pitchFamily="18" charset="0"/>
                <a:cs typeface="Times New Roman" panose="02020603050405020304" pitchFamily="18" charset="0"/>
              </a:rPr>
              <a:t>Providing </a:t>
            </a:r>
            <a:r>
              <a:rPr lang="en-GB" sz="1800" b="1" dirty="0" smtClean="0">
                <a:solidFill>
                  <a:schemeClr val="tx1">
                    <a:lumMod val="85000"/>
                    <a:lumOff val="15000"/>
                  </a:schemeClr>
                </a:solidFill>
                <a:latin typeface="Times New Roman" panose="02020603050405020304" pitchFamily="18" charset="0"/>
                <a:cs typeface="Times New Roman" panose="02020603050405020304" pitchFamily="18" charset="0"/>
              </a:rPr>
              <a:t>Anti-</a:t>
            </a:r>
            <a:r>
              <a:rPr lang="en-GB" altLang="zh-HK" sz="1800" b="1" dirty="0" smtClean="0">
                <a:solidFill>
                  <a:schemeClr val="tx1">
                    <a:lumMod val="85000"/>
                    <a:lumOff val="15000"/>
                  </a:schemeClr>
                </a:solidFill>
                <a:latin typeface="Times New Roman" panose="02020603050405020304" pitchFamily="18" charset="0"/>
                <a:cs typeface="Times New Roman" panose="02020603050405020304" pitchFamily="18" charset="0"/>
              </a:rPr>
              <a:t>epidemic </a:t>
            </a:r>
            <a:r>
              <a:rPr lang="en-GB" sz="1800" b="1" dirty="0" smtClean="0">
                <a:solidFill>
                  <a:schemeClr val="tx1">
                    <a:lumMod val="85000"/>
                    <a:lumOff val="15000"/>
                  </a:schemeClr>
                </a:solidFill>
                <a:latin typeface="Times New Roman" panose="02020603050405020304" pitchFamily="18" charset="0"/>
                <a:cs typeface="Times New Roman" panose="02020603050405020304" pitchFamily="18" charset="0"/>
              </a:rPr>
              <a:t>Protection </a:t>
            </a:r>
            <a:r>
              <a:rPr lang="en-GB" sz="1800" b="1" dirty="0">
                <a:solidFill>
                  <a:schemeClr val="tx1">
                    <a:lumMod val="85000"/>
                    <a:lumOff val="15000"/>
                  </a:schemeClr>
                </a:solidFill>
                <a:latin typeface="Times New Roman" panose="02020603050405020304" pitchFamily="18" charset="0"/>
                <a:cs typeface="Times New Roman" panose="02020603050405020304" pitchFamily="18" charset="0"/>
              </a:rPr>
              <a:t>Supplies for the World</a:t>
            </a:r>
            <a:endParaRPr sz="1800" b="1" dirty="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endParaRPr>
          </a:p>
        </p:txBody>
      </p:sp>
      <p:sp>
        <p:nvSpPr>
          <p:cNvPr id="293" name="Google Shape;293;p25"/>
          <p:cNvSpPr/>
          <p:nvPr/>
        </p:nvSpPr>
        <p:spPr>
          <a:xfrm>
            <a:off x="268941" y="1494275"/>
            <a:ext cx="11456133" cy="830997"/>
          </a:xfrm>
          <a:prstGeom prst="rect">
            <a:avLst/>
          </a:prstGeom>
          <a:noFill/>
          <a:ln>
            <a:noFill/>
          </a:ln>
        </p:spPr>
        <p:txBody>
          <a:bodyPr spcFirstLastPara="1" wrap="square" lIns="91425" tIns="45700" rIns="91425" bIns="45700" anchor="t" anchorCtr="0">
            <a:noAutofit/>
          </a:bodyPr>
          <a:lstStyle/>
          <a:p>
            <a:pPr lvl="0" algn="just">
              <a:lnSpc>
                <a:spcPct val="120000"/>
              </a:lnSpc>
            </a:pPr>
            <a:r>
              <a:rPr lang="en-GB" sz="2000" dirty="0" smtClean="0">
                <a:solidFill>
                  <a:schemeClr val="tx1">
                    <a:lumMod val="85000"/>
                    <a:lumOff val="15000"/>
                  </a:schemeClr>
                </a:solidFill>
                <a:latin typeface="Times New Roman" panose="02020603050405020304" pitchFamily="18" charset="0"/>
                <a:cs typeface="Times New Roman" panose="02020603050405020304" pitchFamily="18" charset="0"/>
              </a:rPr>
              <a:t>Our country  has taken active </a:t>
            </a:r>
            <a:r>
              <a:rPr lang="en-GB" sz="2000" dirty="0">
                <a:solidFill>
                  <a:schemeClr val="tx1">
                    <a:lumMod val="85000"/>
                    <a:lumOff val="15000"/>
                  </a:schemeClr>
                </a:solidFill>
                <a:latin typeface="Times New Roman" panose="02020603050405020304" pitchFamily="18" charset="0"/>
                <a:cs typeface="Times New Roman" panose="02020603050405020304" pitchFamily="18" charset="0"/>
              </a:rPr>
              <a:t>actions </a:t>
            </a:r>
            <a:r>
              <a:rPr lang="en-GB" sz="2000" dirty="0" smtClean="0">
                <a:solidFill>
                  <a:schemeClr val="tx1">
                    <a:lumMod val="85000"/>
                    <a:lumOff val="15000"/>
                  </a:schemeClr>
                </a:solidFill>
                <a:latin typeface="Times New Roman" panose="02020603050405020304" pitchFamily="18" charset="0"/>
                <a:cs typeface="Times New Roman" panose="02020603050405020304" pitchFamily="18" charset="0"/>
              </a:rPr>
              <a:t>to </a:t>
            </a:r>
            <a:r>
              <a:rPr lang="en-GB" sz="2000" dirty="0">
                <a:solidFill>
                  <a:schemeClr val="tx1">
                    <a:lumMod val="85000"/>
                    <a:lumOff val="15000"/>
                  </a:schemeClr>
                </a:solidFill>
                <a:latin typeface="Times New Roman" panose="02020603050405020304" pitchFamily="18" charset="0"/>
                <a:cs typeface="Times New Roman" panose="02020603050405020304" pitchFamily="18" charset="0"/>
              </a:rPr>
              <a:t>meet the national demand for medical supplies, while </a:t>
            </a:r>
            <a:r>
              <a:rPr lang="en-GB" sz="2000" dirty="0" smtClean="0">
                <a:solidFill>
                  <a:schemeClr val="tx1">
                    <a:lumMod val="85000"/>
                    <a:lumOff val="15000"/>
                  </a:schemeClr>
                </a:solidFill>
                <a:latin typeface="Times New Roman" panose="02020603050405020304" pitchFamily="18" charset="0"/>
                <a:cs typeface="Times New Roman" panose="02020603050405020304" pitchFamily="18" charset="0"/>
              </a:rPr>
              <a:t>proactively providing much needed anti-</a:t>
            </a:r>
            <a:r>
              <a:rPr lang="en-GB" altLang="zh-HK" sz="2000" dirty="0" smtClean="0">
                <a:solidFill>
                  <a:schemeClr val="tx1">
                    <a:lumMod val="85000"/>
                    <a:lumOff val="15000"/>
                  </a:schemeClr>
                </a:solidFill>
                <a:latin typeface="Times New Roman" panose="02020603050405020304" pitchFamily="18" charset="0"/>
                <a:cs typeface="Times New Roman" panose="02020603050405020304" pitchFamily="18" charset="0"/>
              </a:rPr>
              <a:t>epidemic </a:t>
            </a:r>
            <a:r>
              <a:rPr lang="en-GB" sz="2000" dirty="0" smtClean="0">
                <a:solidFill>
                  <a:schemeClr val="tx1">
                    <a:lumMod val="85000"/>
                    <a:lumOff val="15000"/>
                  </a:schemeClr>
                </a:solidFill>
                <a:latin typeface="Times New Roman" panose="02020603050405020304" pitchFamily="18" charset="0"/>
                <a:cs typeface="Times New Roman" panose="02020603050405020304" pitchFamily="18" charset="0"/>
              </a:rPr>
              <a:t>resources to </a:t>
            </a:r>
            <a:r>
              <a:rPr lang="en-GB" sz="2000" dirty="0">
                <a:solidFill>
                  <a:schemeClr val="tx1">
                    <a:lumMod val="85000"/>
                    <a:lumOff val="15000"/>
                  </a:schemeClr>
                </a:solidFill>
                <a:latin typeface="Times New Roman" panose="02020603050405020304" pitchFamily="18" charset="0"/>
                <a:cs typeface="Times New Roman" panose="02020603050405020304" pitchFamily="18" charset="0"/>
              </a:rPr>
              <a:t>countries and international </a:t>
            </a:r>
            <a:r>
              <a:rPr lang="en-GB" sz="2000" dirty="0" smtClean="0">
                <a:solidFill>
                  <a:schemeClr val="tx1">
                    <a:lumMod val="85000"/>
                    <a:lumOff val="15000"/>
                  </a:schemeClr>
                </a:solidFill>
                <a:latin typeface="Times New Roman" panose="02020603050405020304" pitchFamily="18" charset="0"/>
                <a:cs typeface="Times New Roman" panose="02020603050405020304" pitchFamily="18" charset="0"/>
              </a:rPr>
              <a:t>organisations through </a:t>
            </a:r>
            <a:r>
              <a:rPr lang="en-GB" sz="2000" dirty="0">
                <a:solidFill>
                  <a:schemeClr val="tx1">
                    <a:lumMod val="85000"/>
                    <a:lumOff val="15000"/>
                  </a:schemeClr>
                </a:solidFill>
                <a:latin typeface="Times New Roman" panose="02020603050405020304" pitchFamily="18" charset="0"/>
                <a:cs typeface="Times New Roman" panose="02020603050405020304" pitchFamily="18" charset="0"/>
              </a:rPr>
              <a:t>various </a:t>
            </a:r>
            <a:r>
              <a:rPr lang="en-GB" sz="2000" dirty="0" smtClean="0">
                <a:solidFill>
                  <a:schemeClr val="tx1">
                    <a:lumMod val="85000"/>
                    <a:lumOff val="15000"/>
                  </a:schemeClr>
                </a:solidFill>
                <a:latin typeface="Times New Roman" panose="02020603050405020304" pitchFamily="18" charset="0"/>
                <a:cs typeface="Times New Roman" panose="02020603050405020304" pitchFamily="18" charset="0"/>
              </a:rPr>
              <a:t>forms, </a:t>
            </a:r>
            <a:r>
              <a:rPr lang="en-GB" sz="2000" dirty="0">
                <a:solidFill>
                  <a:schemeClr val="tx1">
                    <a:lumMod val="85000"/>
                    <a:lumOff val="15000"/>
                  </a:schemeClr>
                </a:solidFill>
                <a:latin typeface="Times New Roman" panose="02020603050405020304" pitchFamily="18" charset="0"/>
                <a:cs typeface="Times New Roman" panose="02020603050405020304" pitchFamily="18" charset="0"/>
              </a:rPr>
              <a:t>including free </a:t>
            </a:r>
            <a:r>
              <a:rPr lang="en-GB" sz="2000" dirty="0" smtClean="0">
                <a:solidFill>
                  <a:schemeClr val="tx1">
                    <a:lumMod val="85000"/>
                    <a:lumOff val="15000"/>
                  </a:schemeClr>
                </a:solidFill>
                <a:latin typeface="Times New Roman" panose="02020603050405020304" pitchFamily="18" charset="0"/>
                <a:cs typeface="Times New Roman" panose="02020603050405020304" pitchFamily="18" charset="0"/>
              </a:rPr>
              <a:t>aid, </a:t>
            </a:r>
            <a:r>
              <a:rPr lang="en-GB" sz="2000" dirty="0">
                <a:solidFill>
                  <a:schemeClr val="tx1">
                    <a:lumMod val="85000"/>
                    <a:lumOff val="15000"/>
                  </a:schemeClr>
                </a:solidFill>
                <a:latin typeface="Times New Roman" panose="02020603050405020304" pitchFamily="18" charset="0"/>
                <a:cs typeface="Times New Roman" panose="02020603050405020304" pitchFamily="18" charset="0"/>
              </a:rPr>
              <a:t>government-facilitated procurement and </a:t>
            </a:r>
            <a:r>
              <a:rPr lang="en-GB" sz="2000" dirty="0" smtClean="0">
                <a:solidFill>
                  <a:schemeClr val="tx1">
                    <a:lumMod val="85000"/>
                    <a:lumOff val="15000"/>
                  </a:schemeClr>
                </a:solidFill>
                <a:latin typeface="Times New Roman" panose="02020603050405020304" pitchFamily="18" charset="0"/>
                <a:cs typeface="Times New Roman" panose="02020603050405020304" pitchFamily="18" charset="0"/>
              </a:rPr>
              <a:t>commercial procurement.</a:t>
            </a:r>
            <a:endParaRPr sz="20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294" name="Google Shape;294;p25"/>
          <p:cNvSpPr/>
          <p:nvPr/>
        </p:nvSpPr>
        <p:spPr>
          <a:xfrm>
            <a:off x="243966" y="4247000"/>
            <a:ext cx="11506084" cy="830997"/>
          </a:xfrm>
          <a:prstGeom prst="rect">
            <a:avLst/>
          </a:prstGeom>
          <a:noFill/>
          <a:ln>
            <a:noFill/>
          </a:ln>
        </p:spPr>
        <p:txBody>
          <a:bodyPr spcFirstLastPara="1" wrap="square" lIns="91425" tIns="45700" rIns="91425" bIns="45700" anchor="t" anchorCtr="0">
            <a:noAutofit/>
          </a:bodyPr>
          <a:lstStyle/>
          <a:p>
            <a:pPr lvl="0" algn="just">
              <a:lnSpc>
                <a:spcPct val="120000"/>
              </a:lnSpc>
            </a:pPr>
            <a:r>
              <a:rPr lang="en-GB" sz="1800" dirty="0" smtClean="0">
                <a:solidFill>
                  <a:schemeClr val="tx1">
                    <a:lumMod val="85000"/>
                    <a:lumOff val="15000"/>
                  </a:schemeClr>
                </a:solidFill>
                <a:latin typeface="Times New Roman" panose="02020603050405020304" pitchFamily="18" charset="0"/>
                <a:cs typeface="Times New Roman" panose="02020603050405020304" pitchFamily="18" charset="0"/>
              </a:rPr>
              <a:t>Our country has </a:t>
            </a:r>
            <a:r>
              <a:rPr lang="en-GB" sz="1800" dirty="0">
                <a:solidFill>
                  <a:schemeClr val="tx1">
                    <a:lumMod val="85000"/>
                    <a:lumOff val="15000"/>
                  </a:schemeClr>
                </a:solidFill>
                <a:latin typeface="Times New Roman" panose="02020603050405020304" pitchFamily="18" charset="0"/>
                <a:cs typeface="Times New Roman" panose="02020603050405020304" pitchFamily="18" charset="0"/>
              </a:rPr>
              <a:t>actively supported and participated in the global supply chain operation </a:t>
            </a:r>
            <a:r>
              <a:rPr lang="en-GB" sz="1800" dirty="0" smtClean="0">
                <a:solidFill>
                  <a:schemeClr val="tx1">
                    <a:lumMod val="85000"/>
                    <a:lumOff val="15000"/>
                  </a:schemeClr>
                </a:solidFill>
                <a:latin typeface="Times New Roman" panose="02020603050405020304" pitchFamily="18" charset="0"/>
                <a:cs typeface="Times New Roman" panose="02020603050405020304" pitchFamily="18" charset="0"/>
              </a:rPr>
              <a:t>co-ordinated </a:t>
            </a:r>
            <a:r>
              <a:rPr lang="en-GB" sz="1800" dirty="0">
                <a:solidFill>
                  <a:schemeClr val="tx1">
                    <a:lumMod val="85000"/>
                    <a:lumOff val="15000"/>
                  </a:schemeClr>
                </a:solidFill>
                <a:latin typeface="Times New Roman" panose="02020603050405020304" pitchFamily="18" charset="0"/>
                <a:cs typeface="Times New Roman" panose="02020603050405020304" pitchFamily="18" charset="0"/>
              </a:rPr>
              <a:t>by the WHO for the COVID-19 </a:t>
            </a:r>
            <a:r>
              <a:rPr lang="en-GB" altLang="zh-HK" sz="1800" dirty="0" smtClean="0">
                <a:solidFill>
                  <a:schemeClr val="tx1">
                    <a:lumMod val="85000"/>
                    <a:lumOff val="15000"/>
                  </a:schemeClr>
                </a:solidFill>
                <a:latin typeface="Times New Roman" panose="02020603050405020304" pitchFamily="18" charset="0"/>
                <a:cs typeface="Times New Roman" panose="02020603050405020304" pitchFamily="18" charset="0"/>
              </a:rPr>
              <a:t>epidemic</a:t>
            </a:r>
            <a:r>
              <a:rPr lang="en-GB" sz="1800" dirty="0" smtClean="0">
                <a:solidFill>
                  <a:schemeClr val="tx1">
                    <a:lumMod val="85000"/>
                    <a:lumOff val="15000"/>
                  </a:schemeClr>
                </a:solidFill>
                <a:latin typeface="Times New Roman" panose="02020603050405020304" pitchFamily="18" charset="0"/>
                <a:cs typeface="Times New Roman" panose="02020603050405020304" pitchFamily="18" charset="0"/>
              </a:rPr>
              <a:t>, </a:t>
            </a:r>
            <a:r>
              <a:rPr lang="en-GB" sz="1800" dirty="0">
                <a:solidFill>
                  <a:schemeClr val="tx1">
                    <a:lumMod val="85000"/>
                    <a:lumOff val="15000"/>
                  </a:schemeClr>
                </a:solidFill>
                <a:latin typeface="Times New Roman" panose="02020603050405020304" pitchFamily="18" charset="0"/>
                <a:cs typeface="Times New Roman" panose="02020603050405020304" pitchFamily="18" charset="0"/>
              </a:rPr>
              <a:t>establishing </a:t>
            </a:r>
            <a:r>
              <a:rPr lang="en-GB" sz="1800" dirty="0" smtClean="0">
                <a:solidFill>
                  <a:schemeClr val="tx1">
                    <a:lumMod val="85000"/>
                    <a:lumOff val="15000"/>
                  </a:schemeClr>
                </a:solidFill>
                <a:latin typeface="Times New Roman" panose="02020603050405020304" pitchFamily="18" charset="0"/>
                <a:cs typeface="Times New Roman" panose="02020603050405020304" pitchFamily="18" charset="0"/>
              </a:rPr>
              <a:t>a global humanitarian response hub </a:t>
            </a:r>
            <a:r>
              <a:rPr lang="en-GB" sz="1800" dirty="0">
                <a:solidFill>
                  <a:schemeClr val="tx1">
                    <a:lumMod val="85000"/>
                    <a:lumOff val="15000"/>
                  </a:schemeClr>
                </a:solidFill>
                <a:latin typeface="Times New Roman" panose="02020603050405020304" pitchFamily="18" charset="0"/>
                <a:cs typeface="Times New Roman" panose="02020603050405020304" pitchFamily="18" charset="0"/>
              </a:rPr>
              <a:t>and making significant contribution to the global </a:t>
            </a:r>
            <a:r>
              <a:rPr lang="en-GB" sz="1800" dirty="0" smtClean="0">
                <a:solidFill>
                  <a:schemeClr val="tx1">
                    <a:lumMod val="85000"/>
                    <a:lumOff val="15000"/>
                  </a:schemeClr>
                </a:solidFill>
                <a:latin typeface="Times New Roman" panose="02020603050405020304" pitchFamily="18" charset="0"/>
                <a:cs typeface="Times New Roman" panose="02020603050405020304" pitchFamily="18" charset="0"/>
              </a:rPr>
              <a:t>anti-</a:t>
            </a:r>
            <a:r>
              <a:rPr lang="en-GB" altLang="zh-HK" sz="1800" dirty="0" smtClean="0">
                <a:solidFill>
                  <a:schemeClr val="tx1">
                    <a:lumMod val="85000"/>
                    <a:lumOff val="15000"/>
                  </a:schemeClr>
                </a:solidFill>
                <a:latin typeface="Times New Roman" panose="02020603050405020304" pitchFamily="18" charset="0"/>
                <a:cs typeface="Times New Roman" panose="02020603050405020304" pitchFamily="18" charset="0"/>
              </a:rPr>
              <a:t>epidemic </a:t>
            </a:r>
            <a:r>
              <a:rPr lang="en-GB" sz="1800" dirty="0" smtClean="0">
                <a:solidFill>
                  <a:schemeClr val="tx1">
                    <a:lumMod val="85000"/>
                    <a:lumOff val="15000"/>
                  </a:schemeClr>
                </a:solidFill>
                <a:latin typeface="Times New Roman" panose="02020603050405020304" pitchFamily="18" charset="0"/>
                <a:cs typeface="Times New Roman" panose="02020603050405020304" pitchFamily="18" charset="0"/>
              </a:rPr>
              <a:t>efforts</a:t>
            </a:r>
            <a:r>
              <a:rPr lang="en-GB" sz="1800" dirty="0">
                <a:solidFill>
                  <a:schemeClr val="tx1">
                    <a:lumMod val="85000"/>
                    <a:lumOff val="15000"/>
                  </a:schemeClr>
                </a:solidFill>
                <a:latin typeface="Times New Roman" panose="02020603050405020304" pitchFamily="18" charset="0"/>
                <a:cs typeface="Times New Roman" panose="02020603050405020304" pitchFamily="18" charset="0"/>
              </a:rPr>
              <a:t>.</a:t>
            </a:r>
            <a:endParaRPr sz="1800" dirty="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endParaRPr>
          </a:p>
        </p:txBody>
      </p:sp>
      <p:sp>
        <p:nvSpPr>
          <p:cNvPr id="295" name="Google Shape;295;p25"/>
          <p:cNvSpPr/>
          <p:nvPr/>
        </p:nvSpPr>
        <p:spPr>
          <a:xfrm>
            <a:off x="243966" y="2718440"/>
            <a:ext cx="488537" cy="443860"/>
          </a:xfrm>
          <a:custGeom>
            <a:avLst/>
            <a:gdLst/>
            <a:ahLst/>
            <a:cxnLst/>
            <a:rect l="l" t="t" r="r" b="b"/>
            <a:pathLst>
              <a:path w="21600" h="21600" extrusionOk="0">
                <a:moveTo>
                  <a:pt x="0" y="0"/>
                </a:moveTo>
                <a:lnTo>
                  <a:pt x="0" y="21600"/>
                </a:lnTo>
                <a:lnTo>
                  <a:pt x="7200" y="14400"/>
                </a:lnTo>
                <a:lnTo>
                  <a:pt x="7200" y="7200"/>
                </a:lnTo>
                <a:lnTo>
                  <a:pt x="14400" y="7200"/>
                </a:lnTo>
                <a:lnTo>
                  <a:pt x="21600" y="0"/>
                </a:lnTo>
                <a:lnTo>
                  <a:pt x="0" y="0"/>
                </a:lnTo>
                <a:close/>
              </a:path>
            </a:pathLst>
          </a:custGeom>
          <a:solidFill>
            <a:srgbClr val="1F88DE"/>
          </a:solidFill>
          <a:ln w="9525" cap="flat" cmpd="sng">
            <a:solidFill>
              <a:schemeClr val="lt1"/>
            </a:solidFill>
            <a:prstDash val="solid"/>
            <a:miter lim="800000"/>
            <a:headEnd type="none" w="sm" len="sm"/>
            <a:tailEnd type="none" w="sm" len="sm"/>
          </a:ln>
          <a:effectLst>
            <a:outerShdw dist="38100" dir="5400000" algn="ctr" rotWithShape="0">
              <a:srgbClr val="808080">
                <a:alpha val="2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96" name="Google Shape;296;p25"/>
          <p:cNvSpPr/>
          <p:nvPr/>
        </p:nvSpPr>
        <p:spPr>
          <a:xfrm rot="10800000">
            <a:off x="11298648" y="3574597"/>
            <a:ext cx="488537" cy="443860"/>
          </a:xfrm>
          <a:custGeom>
            <a:avLst/>
            <a:gdLst/>
            <a:ahLst/>
            <a:cxnLst/>
            <a:rect l="l" t="t" r="r" b="b"/>
            <a:pathLst>
              <a:path w="21600" h="21600" extrusionOk="0">
                <a:moveTo>
                  <a:pt x="0" y="0"/>
                </a:moveTo>
                <a:lnTo>
                  <a:pt x="0" y="21600"/>
                </a:lnTo>
                <a:lnTo>
                  <a:pt x="7200" y="14400"/>
                </a:lnTo>
                <a:lnTo>
                  <a:pt x="7200" y="7200"/>
                </a:lnTo>
                <a:lnTo>
                  <a:pt x="14400" y="7200"/>
                </a:lnTo>
                <a:lnTo>
                  <a:pt x="21600" y="0"/>
                </a:lnTo>
                <a:lnTo>
                  <a:pt x="0" y="0"/>
                </a:lnTo>
                <a:close/>
              </a:path>
            </a:pathLst>
          </a:custGeom>
          <a:solidFill>
            <a:srgbClr val="1F88DE"/>
          </a:solidFill>
          <a:ln w="9525" cap="flat" cmpd="sng">
            <a:solidFill>
              <a:schemeClr val="lt1"/>
            </a:solidFill>
            <a:prstDash val="solid"/>
            <a:miter lim="800000"/>
            <a:headEnd type="none" w="sm" len="sm"/>
            <a:tailEnd type="none" w="sm" len="sm"/>
          </a:ln>
          <a:effectLst>
            <a:outerShdw dist="38100" dir="5400000" algn="ctr" rotWithShape="0">
              <a:srgbClr val="808080">
                <a:alpha val="2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97" name="Google Shape;297;p25"/>
          <p:cNvSpPr/>
          <p:nvPr/>
        </p:nvSpPr>
        <p:spPr>
          <a:xfrm>
            <a:off x="260325" y="5263085"/>
            <a:ext cx="488537" cy="443860"/>
          </a:xfrm>
          <a:custGeom>
            <a:avLst/>
            <a:gdLst/>
            <a:ahLst/>
            <a:cxnLst/>
            <a:rect l="l" t="t" r="r" b="b"/>
            <a:pathLst>
              <a:path w="21600" h="21600" extrusionOk="0">
                <a:moveTo>
                  <a:pt x="0" y="0"/>
                </a:moveTo>
                <a:lnTo>
                  <a:pt x="0" y="21600"/>
                </a:lnTo>
                <a:lnTo>
                  <a:pt x="7200" y="14400"/>
                </a:lnTo>
                <a:lnTo>
                  <a:pt x="7200" y="7200"/>
                </a:lnTo>
                <a:lnTo>
                  <a:pt x="14400" y="7200"/>
                </a:lnTo>
                <a:lnTo>
                  <a:pt x="21600" y="0"/>
                </a:lnTo>
                <a:lnTo>
                  <a:pt x="0" y="0"/>
                </a:lnTo>
                <a:close/>
              </a:path>
            </a:pathLst>
          </a:custGeom>
          <a:solidFill>
            <a:srgbClr val="1F88DE"/>
          </a:solidFill>
          <a:ln w="9525" cap="flat" cmpd="sng">
            <a:solidFill>
              <a:schemeClr val="lt1"/>
            </a:solidFill>
            <a:prstDash val="solid"/>
            <a:miter lim="800000"/>
            <a:headEnd type="none" w="sm" len="sm"/>
            <a:tailEnd type="none" w="sm" len="sm"/>
          </a:ln>
          <a:effectLst>
            <a:outerShdw dist="38100" dir="5400000" algn="ctr" rotWithShape="0">
              <a:srgbClr val="808080">
                <a:alpha val="2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98" name="Google Shape;298;p25"/>
          <p:cNvSpPr/>
          <p:nvPr/>
        </p:nvSpPr>
        <p:spPr>
          <a:xfrm rot="10800000">
            <a:off x="11381245" y="5863671"/>
            <a:ext cx="488537" cy="443860"/>
          </a:xfrm>
          <a:custGeom>
            <a:avLst/>
            <a:gdLst/>
            <a:ahLst/>
            <a:cxnLst/>
            <a:rect l="l" t="t" r="r" b="b"/>
            <a:pathLst>
              <a:path w="21600" h="21600" extrusionOk="0">
                <a:moveTo>
                  <a:pt x="0" y="0"/>
                </a:moveTo>
                <a:lnTo>
                  <a:pt x="0" y="21600"/>
                </a:lnTo>
                <a:lnTo>
                  <a:pt x="7200" y="14400"/>
                </a:lnTo>
                <a:lnTo>
                  <a:pt x="7200" y="7200"/>
                </a:lnTo>
                <a:lnTo>
                  <a:pt x="14400" y="7200"/>
                </a:lnTo>
                <a:lnTo>
                  <a:pt x="21600" y="0"/>
                </a:lnTo>
                <a:lnTo>
                  <a:pt x="0" y="0"/>
                </a:lnTo>
                <a:close/>
              </a:path>
            </a:pathLst>
          </a:custGeom>
          <a:solidFill>
            <a:srgbClr val="1F88DE"/>
          </a:solidFill>
          <a:ln w="9525" cap="flat" cmpd="sng">
            <a:solidFill>
              <a:schemeClr val="lt1"/>
            </a:solidFill>
            <a:prstDash val="solid"/>
            <a:miter lim="800000"/>
            <a:headEnd type="none" w="sm" len="sm"/>
            <a:tailEnd type="none" w="sm" len="sm"/>
          </a:ln>
          <a:effectLst>
            <a:outerShdw dist="38100" dir="5400000" algn="ctr" rotWithShape="0">
              <a:srgbClr val="808080">
                <a:alpha val="2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99" name="Google Shape;299;p25"/>
          <p:cNvSpPr/>
          <p:nvPr/>
        </p:nvSpPr>
        <p:spPr>
          <a:xfrm>
            <a:off x="257490" y="4032373"/>
            <a:ext cx="6894748" cy="276999"/>
          </a:xfrm>
          <a:prstGeom prst="rect">
            <a:avLst/>
          </a:prstGeom>
          <a:noFill/>
          <a:ln>
            <a:noFill/>
          </a:ln>
        </p:spPr>
        <p:txBody>
          <a:bodyPr spcFirstLastPara="1" wrap="square" lIns="91425" tIns="45700" rIns="91425" bIns="45700" anchor="t" anchorCtr="0">
            <a:noAutofit/>
          </a:bodyPr>
          <a:lstStyle/>
          <a:p>
            <a:pPr lvl="0"/>
            <a:r>
              <a:rPr lang="en-US" altLang="zh-TW" sz="1200" dirty="0" smtClean="0">
                <a:solidFill>
                  <a:schemeClr val="dk1"/>
                </a:solidFill>
                <a:latin typeface="Times New Roman"/>
                <a:ea typeface="Times New Roman"/>
                <a:cs typeface="Times New Roman"/>
                <a:sym typeface="Times New Roman"/>
              </a:rPr>
              <a:t>Source: t</a:t>
            </a:r>
            <a:r>
              <a:rPr lang="en-GB" altLang="zh-TW" sz="1200" dirty="0" smtClean="0">
                <a:solidFill>
                  <a:schemeClr val="dk1"/>
                </a:solidFill>
                <a:latin typeface="Times New Roman" panose="02020603050405020304" pitchFamily="18" charset="0"/>
                <a:ea typeface="DFKai-SB"/>
                <a:cs typeface="Times New Roman" panose="02020603050405020304" pitchFamily="18" charset="0"/>
                <a:sym typeface="DFKai-SB"/>
              </a:rPr>
              <a:t>he </a:t>
            </a:r>
            <a:r>
              <a:rPr lang="en-GB" altLang="zh-TW" sz="1200" dirty="0">
                <a:solidFill>
                  <a:schemeClr val="dk1"/>
                </a:solidFill>
                <a:latin typeface="Times New Roman" panose="02020603050405020304" pitchFamily="18" charset="0"/>
                <a:ea typeface="DFKai-SB"/>
                <a:cs typeface="Times New Roman" panose="02020603050405020304" pitchFamily="18" charset="0"/>
                <a:sym typeface="DFKai-SB"/>
              </a:rPr>
              <a:t>Chinese Government’s </a:t>
            </a:r>
            <a:r>
              <a:rPr lang="en-GB" altLang="zh-TW" sz="1200" dirty="0" smtClean="0">
                <a:solidFill>
                  <a:schemeClr val="dk1"/>
                </a:solidFill>
                <a:latin typeface="Times New Roman" panose="02020603050405020304" pitchFamily="18" charset="0"/>
                <a:ea typeface="DFKai-SB"/>
                <a:cs typeface="Times New Roman" panose="02020603050405020304" pitchFamily="18" charset="0"/>
                <a:sym typeface="DFKai-SB"/>
              </a:rPr>
              <a:t>website</a:t>
            </a:r>
            <a:r>
              <a:rPr lang="zh-TW" sz="1200" dirty="0" smtClean="0">
                <a:solidFill>
                  <a:schemeClr val="dk1"/>
                </a:solidFill>
                <a:latin typeface="Times New Roman"/>
                <a:ea typeface="Times New Roman"/>
                <a:cs typeface="Times New Roman"/>
                <a:sym typeface="Times New Roman"/>
              </a:rPr>
              <a:t> </a:t>
            </a:r>
            <a:r>
              <a:rPr lang="zh-TW" sz="1200" dirty="0">
                <a:solidFill>
                  <a:schemeClr val="dk1"/>
                </a:solidFill>
                <a:latin typeface="Times New Roman"/>
                <a:ea typeface="Times New Roman"/>
                <a:cs typeface="Times New Roman"/>
                <a:sym typeface="Times New Roman"/>
              </a:rPr>
              <a:t>(http://www.gov.cn/xinwen/2021-01/14/content_5579875.htm)</a:t>
            </a:r>
            <a:endParaRPr sz="1200" dirty="0">
              <a:solidFill>
                <a:schemeClr val="dk1"/>
              </a:solidFill>
              <a:latin typeface="Times New Roman"/>
              <a:ea typeface="Times New Roman"/>
              <a:cs typeface="Times New Roman"/>
              <a:sym typeface="Times New Roman"/>
            </a:endParaRPr>
          </a:p>
        </p:txBody>
      </p:sp>
      <p:sp>
        <p:nvSpPr>
          <p:cNvPr id="300" name="Google Shape;300;p25"/>
          <p:cNvSpPr/>
          <p:nvPr/>
        </p:nvSpPr>
        <p:spPr>
          <a:xfrm>
            <a:off x="349551" y="6501481"/>
            <a:ext cx="6966281" cy="27699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altLang="zh-TW" sz="1200" dirty="0" smtClean="0">
                <a:solidFill>
                  <a:schemeClr val="dk1"/>
                </a:solidFill>
                <a:latin typeface="Times New Roman" panose="02020603050405020304" pitchFamily="18" charset="0"/>
                <a:ea typeface="DFKai-SB"/>
                <a:cs typeface="Times New Roman" panose="02020603050405020304" pitchFamily="18" charset="0"/>
                <a:sym typeface="DFKai-SB"/>
              </a:rPr>
              <a:t>Source: </a:t>
            </a:r>
            <a:r>
              <a:rPr lang="en-US" altLang="zh-TW" sz="1200" dirty="0" err="1" smtClean="0">
                <a:solidFill>
                  <a:schemeClr val="dk1"/>
                </a:solidFill>
                <a:latin typeface="Times New Roman" panose="02020603050405020304" pitchFamily="18" charset="0"/>
                <a:ea typeface="DFKai-SB"/>
                <a:cs typeface="Times New Roman" panose="02020603050405020304" pitchFamily="18" charset="0"/>
                <a:sym typeface="DFKai-SB"/>
              </a:rPr>
              <a:t>Xinhuanet</a:t>
            </a:r>
            <a:r>
              <a:rPr lang="en-US" altLang="zh-TW" sz="1200" dirty="0" smtClean="0">
                <a:solidFill>
                  <a:schemeClr val="dk1"/>
                </a:solidFill>
                <a:latin typeface="Times New Roman" panose="02020603050405020304" pitchFamily="18" charset="0"/>
                <a:ea typeface="DFKai-SB"/>
                <a:cs typeface="Times New Roman" panose="02020603050405020304" pitchFamily="18" charset="0"/>
                <a:sym typeface="DFKai-SB"/>
              </a:rPr>
              <a:t> </a:t>
            </a:r>
            <a:r>
              <a:rPr lang="zh-TW" sz="1200" dirty="0" smtClean="0">
                <a:solidFill>
                  <a:schemeClr val="dk1"/>
                </a:solidFill>
                <a:latin typeface="Times New Roman" panose="02020603050405020304" pitchFamily="18" charset="0"/>
                <a:ea typeface="DFKai-SB"/>
                <a:cs typeface="Times New Roman" panose="02020603050405020304" pitchFamily="18" charset="0"/>
                <a:sym typeface="DFKai-SB"/>
              </a:rPr>
              <a:t> </a:t>
            </a:r>
            <a:r>
              <a:rPr lang="zh-TW" sz="1200" dirty="0" smtClean="0">
                <a:solidFill>
                  <a:schemeClr val="dk1"/>
                </a:solidFill>
                <a:latin typeface="Times New Roman" panose="02020603050405020304" pitchFamily="18" charset="0"/>
                <a:ea typeface="Times New Roman"/>
                <a:cs typeface="Times New Roman" panose="02020603050405020304" pitchFamily="18" charset="0"/>
                <a:sym typeface="Times New Roman"/>
              </a:rPr>
              <a:t>(http</a:t>
            </a:r>
            <a:r>
              <a:rPr lang="zh-TW" sz="1200" dirty="0">
                <a:solidFill>
                  <a:schemeClr val="dk1"/>
                </a:solidFill>
                <a:latin typeface="Times New Roman" panose="02020603050405020304" pitchFamily="18" charset="0"/>
                <a:ea typeface="Times New Roman"/>
                <a:cs typeface="Times New Roman" panose="02020603050405020304" pitchFamily="18" charset="0"/>
                <a:sym typeface="Times New Roman"/>
              </a:rPr>
              <a:t>://big5.news.cn/gate/big5/www.xinhuanet.com/world/2020-04/23/c_1125893676.htm)</a:t>
            </a:r>
            <a:endParaRPr sz="1200" dirty="0">
              <a:solidFill>
                <a:schemeClr val="dk1"/>
              </a:solidFill>
              <a:latin typeface="Times New Roman" panose="02020603050405020304" pitchFamily="18" charset="0"/>
              <a:ea typeface="Times New Roman"/>
              <a:cs typeface="Times New Roman" panose="02020603050405020304" pitchFamily="18" charset="0"/>
              <a:sym typeface="Times New Roman"/>
            </a:endParaRPr>
          </a:p>
        </p:txBody>
      </p:sp>
      <p:sp>
        <p:nvSpPr>
          <p:cNvPr id="302" name="Google Shape;302;p25"/>
          <p:cNvSpPr/>
          <p:nvPr/>
        </p:nvSpPr>
        <p:spPr>
          <a:xfrm>
            <a:off x="349551" y="2704504"/>
            <a:ext cx="11275962" cy="1264110"/>
          </a:xfrm>
          <a:prstGeom prst="rect">
            <a:avLst/>
          </a:prstGeom>
          <a:noFill/>
          <a:ln>
            <a:noFill/>
          </a:ln>
        </p:spPr>
        <p:txBody>
          <a:bodyPr spcFirstLastPara="1" wrap="square" lIns="91425" tIns="45700" rIns="91425" bIns="45700" anchor="t" anchorCtr="0">
            <a:noAutofit/>
          </a:bodyPr>
          <a:lstStyle/>
          <a:p>
            <a:pPr lvl="0" algn="just">
              <a:lnSpc>
                <a:spcPct val="120000"/>
              </a:lnSpc>
            </a:pPr>
            <a:r>
              <a:rPr lang="en-GB" sz="1600" dirty="0">
                <a:solidFill>
                  <a:schemeClr val="tx1">
                    <a:lumMod val="85000"/>
                    <a:lumOff val="15000"/>
                  </a:schemeClr>
                </a:solidFill>
                <a:latin typeface="Times New Roman" panose="02020603050405020304" pitchFamily="18" charset="0"/>
                <a:cs typeface="Times New Roman" panose="02020603050405020304" pitchFamily="18" charset="0"/>
              </a:rPr>
              <a:t>As the largest global </a:t>
            </a:r>
            <a:r>
              <a:rPr lang="en-GB" sz="1600" dirty="0" smtClean="0">
                <a:solidFill>
                  <a:schemeClr val="tx1">
                    <a:lumMod val="85000"/>
                    <a:lumOff val="15000"/>
                  </a:schemeClr>
                </a:solidFill>
                <a:latin typeface="Times New Roman" panose="02020603050405020304" pitchFamily="18" charset="0"/>
                <a:cs typeface="Times New Roman" panose="02020603050405020304" pitchFamily="18" charset="0"/>
              </a:rPr>
              <a:t>provider of anti-</a:t>
            </a:r>
            <a:r>
              <a:rPr lang="en-GB" altLang="zh-HK" sz="1600" dirty="0" smtClean="0">
                <a:solidFill>
                  <a:schemeClr val="tx1">
                    <a:lumMod val="85000"/>
                    <a:lumOff val="15000"/>
                  </a:schemeClr>
                </a:solidFill>
                <a:latin typeface="Times New Roman" panose="02020603050405020304" pitchFamily="18" charset="0"/>
                <a:cs typeface="Times New Roman" panose="02020603050405020304" pitchFamily="18" charset="0"/>
              </a:rPr>
              <a:t>epidemic </a:t>
            </a:r>
            <a:r>
              <a:rPr lang="en-GB" sz="1600" dirty="0" smtClean="0">
                <a:solidFill>
                  <a:schemeClr val="tx1">
                    <a:lumMod val="85000"/>
                    <a:lumOff val="15000"/>
                  </a:schemeClr>
                </a:solidFill>
                <a:latin typeface="Times New Roman" panose="02020603050405020304" pitchFamily="18" charset="0"/>
                <a:cs typeface="Times New Roman" panose="02020603050405020304" pitchFamily="18" charset="0"/>
              </a:rPr>
              <a:t>supplies</a:t>
            </a:r>
            <a:r>
              <a:rPr lang="en-GB" sz="16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GB" sz="1600" dirty="0" smtClean="0">
                <a:solidFill>
                  <a:schemeClr val="tx1">
                    <a:lumMod val="85000"/>
                    <a:lumOff val="15000"/>
                  </a:schemeClr>
                </a:solidFill>
                <a:latin typeface="Times New Roman" panose="02020603050405020304" pitchFamily="18" charset="0"/>
                <a:cs typeface="Times New Roman" panose="02020603050405020304" pitchFamily="18" charset="0"/>
              </a:rPr>
              <a:t>our country actively participated in  international co-operation against the </a:t>
            </a:r>
            <a:r>
              <a:rPr lang="en-GB" altLang="zh-HK" sz="1600" dirty="0">
                <a:solidFill>
                  <a:schemeClr val="tx1">
                    <a:lumMod val="85000"/>
                    <a:lumOff val="15000"/>
                  </a:schemeClr>
                </a:solidFill>
                <a:latin typeface="Times New Roman" panose="02020603050405020304" pitchFamily="18" charset="0"/>
                <a:cs typeface="Times New Roman" panose="02020603050405020304" pitchFamily="18" charset="0"/>
              </a:rPr>
              <a:t>epidemic </a:t>
            </a:r>
            <a:r>
              <a:rPr lang="en-GB" sz="1600" dirty="0" smtClean="0">
                <a:solidFill>
                  <a:schemeClr val="tx1">
                    <a:lumMod val="85000"/>
                    <a:lumOff val="15000"/>
                  </a:schemeClr>
                </a:solidFill>
                <a:latin typeface="Times New Roman" panose="02020603050405020304" pitchFamily="18" charset="0"/>
                <a:cs typeface="Times New Roman" panose="02020603050405020304" pitchFamily="18" charset="0"/>
              </a:rPr>
              <a:t>by providing </a:t>
            </a:r>
            <a:r>
              <a:rPr lang="en-GB" sz="1600" dirty="0">
                <a:solidFill>
                  <a:schemeClr val="tx1">
                    <a:lumMod val="85000"/>
                    <a:lumOff val="15000"/>
                  </a:schemeClr>
                </a:solidFill>
                <a:latin typeface="Times New Roman" panose="02020603050405020304" pitchFamily="18" charset="0"/>
                <a:cs typeface="Times New Roman" panose="02020603050405020304" pitchFamily="18" charset="0"/>
              </a:rPr>
              <a:t>and exporting </a:t>
            </a:r>
            <a:r>
              <a:rPr lang="en-GB" sz="1600" dirty="0" smtClean="0">
                <a:solidFill>
                  <a:schemeClr val="tx1">
                    <a:lumMod val="85000"/>
                    <a:lumOff val="15000"/>
                  </a:schemeClr>
                </a:solidFill>
                <a:latin typeface="Times New Roman" panose="02020603050405020304" pitchFamily="18" charset="0"/>
                <a:cs typeface="Times New Roman" panose="02020603050405020304" pitchFamily="18" charset="0"/>
              </a:rPr>
              <a:t>anti-</a:t>
            </a:r>
            <a:r>
              <a:rPr lang="en-GB" altLang="zh-HK" sz="1600" dirty="0" smtClean="0">
                <a:solidFill>
                  <a:schemeClr val="tx1">
                    <a:lumMod val="85000"/>
                    <a:lumOff val="15000"/>
                  </a:schemeClr>
                </a:solidFill>
                <a:latin typeface="Times New Roman" panose="02020603050405020304" pitchFamily="18" charset="0"/>
                <a:cs typeface="Times New Roman" panose="02020603050405020304" pitchFamily="18" charset="0"/>
              </a:rPr>
              <a:t>epidemic </a:t>
            </a:r>
            <a:r>
              <a:rPr lang="en-GB" sz="1600" dirty="0" smtClean="0">
                <a:solidFill>
                  <a:schemeClr val="tx1">
                    <a:lumMod val="85000"/>
                    <a:lumOff val="15000"/>
                  </a:schemeClr>
                </a:solidFill>
                <a:latin typeface="Times New Roman" panose="02020603050405020304" pitchFamily="18" charset="0"/>
                <a:cs typeface="Times New Roman" panose="02020603050405020304" pitchFamily="18" charset="0"/>
              </a:rPr>
              <a:t>supplies </a:t>
            </a:r>
            <a:r>
              <a:rPr lang="en-GB" sz="1600" dirty="0">
                <a:solidFill>
                  <a:schemeClr val="tx1">
                    <a:lumMod val="85000"/>
                    <a:lumOff val="15000"/>
                  </a:schemeClr>
                </a:solidFill>
                <a:latin typeface="Times New Roman" panose="02020603050405020304" pitchFamily="18" charset="0"/>
                <a:cs typeface="Times New Roman" panose="02020603050405020304" pitchFamily="18" charset="0"/>
              </a:rPr>
              <a:t>to over 200 countries and regions around the world. </a:t>
            </a:r>
            <a:r>
              <a:rPr lang="en-GB" sz="1600" dirty="0" smtClean="0">
                <a:solidFill>
                  <a:schemeClr val="tx1">
                    <a:lumMod val="85000"/>
                    <a:lumOff val="15000"/>
                  </a:schemeClr>
                </a:solidFill>
                <a:latin typeface="Times New Roman" panose="02020603050405020304" pitchFamily="18" charset="0"/>
                <a:cs typeface="Times New Roman" panose="02020603050405020304" pitchFamily="18" charset="0"/>
              </a:rPr>
              <a:t> From March 2020 to the end of the year, major </a:t>
            </a:r>
            <a:r>
              <a:rPr lang="en-GB" altLang="zh-HK" sz="1600" dirty="0">
                <a:solidFill>
                  <a:schemeClr val="tx1">
                    <a:lumMod val="85000"/>
                    <a:lumOff val="15000"/>
                  </a:schemeClr>
                </a:solidFill>
                <a:latin typeface="Times New Roman" panose="02020603050405020304" pitchFamily="18" charset="0"/>
                <a:cs typeface="Times New Roman" panose="02020603050405020304" pitchFamily="18" charset="0"/>
              </a:rPr>
              <a:t>epidemic </a:t>
            </a:r>
            <a:r>
              <a:rPr lang="en-GB" sz="1600" dirty="0" smtClean="0">
                <a:solidFill>
                  <a:schemeClr val="tx1">
                    <a:lumMod val="85000"/>
                    <a:lumOff val="15000"/>
                  </a:schemeClr>
                </a:solidFill>
                <a:latin typeface="Times New Roman" panose="02020603050405020304" pitchFamily="18" charset="0"/>
                <a:cs typeface="Times New Roman" panose="02020603050405020304" pitchFamily="18" charset="0"/>
              </a:rPr>
              <a:t>prevention </a:t>
            </a:r>
            <a:r>
              <a:rPr lang="en-GB" sz="1600" dirty="0">
                <a:solidFill>
                  <a:schemeClr val="tx1">
                    <a:lumMod val="85000"/>
                    <a:lumOff val="15000"/>
                  </a:schemeClr>
                </a:solidFill>
                <a:latin typeface="Times New Roman" panose="02020603050405020304" pitchFamily="18" charset="0"/>
                <a:cs typeface="Times New Roman" panose="02020603050405020304" pitchFamily="18" charset="0"/>
              </a:rPr>
              <a:t>and control supplies inspected and cleared by national customs reached </a:t>
            </a:r>
            <a:r>
              <a:rPr lang="en-GB" sz="1600" dirty="0" smtClean="0">
                <a:solidFill>
                  <a:schemeClr val="tx1">
                    <a:lumMod val="85000"/>
                    <a:lumOff val="15000"/>
                  </a:schemeClr>
                </a:solidFill>
                <a:latin typeface="Times New Roman" panose="02020603050405020304" pitchFamily="18" charset="0"/>
                <a:cs typeface="Times New Roman" panose="02020603050405020304" pitchFamily="18" charset="0"/>
              </a:rPr>
              <a:t>a total of RMB438.5 </a:t>
            </a:r>
            <a:r>
              <a:rPr lang="en-GB" sz="1600" dirty="0">
                <a:solidFill>
                  <a:schemeClr val="tx1">
                    <a:lumMod val="85000"/>
                    <a:lumOff val="15000"/>
                  </a:schemeClr>
                </a:solidFill>
                <a:latin typeface="Times New Roman" panose="02020603050405020304" pitchFamily="18" charset="0"/>
                <a:cs typeface="Times New Roman" panose="02020603050405020304" pitchFamily="18" charset="0"/>
              </a:rPr>
              <a:t>billion, showcasing the image of China as a responsible country.</a:t>
            </a:r>
            <a:endParaRPr sz="160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endParaRPr>
          </a:p>
        </p:txBody>
      </p:sp>
      <p:sp>
        <p:nvSpPr>
          <p:cNvPr id="303" name="Google Shape;303;p25"/>
          <p:cNvSpPr/>
          <p:nvPr/>
        </p:nvSpPr>
        <p:spPr>
          <a:xfrm>
            <a:off x="504593" y="5315089"/>
            <a:ext cx="11143563" cy="830997"/>
          </a:xfrm>
          <a:prstGeom prst="rect">
            <a:avLst/>
          </a:prstGeom>
          <a:noFill/>
          <a:ln>
            <a:noFill/>
          </a:ln>
        </p:spPr>
        <p:txBody>
          <a:bodyPr spcFirstLastPara="1" wrap="square" lIns="91425" tIns="45700" rIns="91425" bIns="45700" anchor="t" anchorCtr="0">
            <a:noAutofit/>
          </a:bodyPr>
          <a:lstStyle/>
          <a:p>
            <a:pPr lvl="0" algn="just">
              <a:lnSpc>
                <a:spcPct val="120000"/>
              </a:lnSpc>
            </a:pPr>
            <a:r>
              <a:rPr lang="en-GB" sz="1700" dirty="0">
                <a:solidFill>
                  <a:schemeClr val="tx1">
                    <a:lumMod val="85000"/>
                    <a:lumOff val="15000"/>
                  </a:schemeClr>
                </a:solidFill>
                <a:latin typeface="Times New Roman" panose="02020603050405020304" pitchFamily="18" charset="0"/>
                <a:cs typeface="Times New Roman" panose="02020603050405020304" pitchFamily="18" charset="0"/>
              </a:rPr>
              <a:t>The global humanitarian </a:t>
            </a:r>
            <a:r>
              <a:rPr lang="en-GB" sz="1700" dirty="0" smtClean="0">
                <a:solidFill>
                  <a:schemeClr val="tx1">
                    <a:lumMod val="85000"/>
                    <a:lumOff val="15000"/>
                  </a:schemeClr>
                </a:solidFill>
                <a:latin typeface="Times New Roman" panose="02020603050405020304" pitchFamily="18" charset="0"/>
                <a:cs typeface="Times New Roman" panose="02020603050405020304" pitchFamily="18" charset="0"/>
              </a:rPr>
              <a:t>response hub </a:t>
            </a:r>
            <a:r>
              <a:rPr lang="en-GB" sz="1700" dirty="0">
                <a:solidFill>
                  <a:schemeClr val="tx1">
                    <a:lumMod val="85000"/>
                    <a:lumOff val="15000"/>
                  </a:schemeClr>
                </a:solidFill>
                <a:latin typeface="Times New Roman" panose="02020603050405020304" pitchFamily="18" charset="0"/>
                <a:cs typeface="Times New Roman" panose="02020603050405020304" pitchFamily="18" charset="0"/>
              </a:rPr>
              <a:t>is chiefly responsible for the procurement </a:t>
            </a:r>
            <a:r>
              <a:rPr lang="en-GB" sz="1700" dirty="0" smtClean="0">
                <a:solidFill>
                  <a:schemeClr val="tx1">
                    <a:lumMod val="85000"/>
                    <a:lumOff val="15000"/>
                  </a:schemeClr>
                </a:solidFill>
                <a:latin typeface="Times New Roman" panose="02020603050405020304" pitchFamily="18" charset="0"/>
                <a:cs typeface="Times New Roman" panose="02020603050405020304" pitchFamily="18" charset="0"/>
              </a:rPr>
              <a:t>and </a:t>
            </a:r>
            <a:r>
              <a:rPr lang="en-GB" sz="1700" dirty="0">
                <a:solidFill>
                  <a:schemeClr val="tx1">
                    <a:lumMod val="85000"/>
                    <a:lumOff val="15000"/>
                  </a:schemeClr>
                </a:solidFill>
                <a:latin typeface="Times New Roman" panose="02020603050405020304" pitchFamily="18" charset="0"/>
                <a:cs typeface="Times New Roman" panose="02020603050405020304" pitchFamily="18" charset="0"/>
              </a:rPr>
              <a:t>consolidation of inventories of </a:t>
            </a:r>
            <a:r>
              <a:rPr lang="en-GB" sz="1700" dirty="0" smtClean="0">
                <a:solidFill>
                  <a:schemeClr val="tx1">
                    <a:lumMod val="85000"/>
                    <a:lumOff val="15000"/>
                  </a:schemeClr>
                </a:solidFill>
                <a:latin typeface="Times New Roman" panose="02020603050405020304" pitchFamily="18" charset="0"/>
                <a:cs typeface="Times New Roman" panose="02020603050405020304" pitchFamily="18" charset="0"/>
              </a:rPr>
              <a:t>anti-</a:t>
            </a:r>
            <a:r>
              <a:rPr lang="en-GB" altLang="zh-HK" sz="1700" dirty="0">
                <a:solidFill>
                  <a:schemeClr val="tx1">
                    <a:lumMod val="85000"/>
                    <a:lumOff val="15000"/>
                  </a:schemeClr>
                </a:solidFill>
                <a:latin typeface="Times New Roman" panose="02020603050405020304" pitchFamily="18" charset="0"/>
                <a:cs typeface="Times New Roman" panose="02020603050405020304" pitchFamily="18" charset="0"/>
              </a:rPr>
              <a:t> epidemic </a:t>
            </a:r>
            <a:r>
              <a:rPr lang="en-GB" sz="1700" dirty="0" smtClean="0">
                <a:solidFill>
                  <a:schemeClr val="tx1">
                    <a:lumMod val="85000"/>
                    <a:lumOff val="15000"/>
                  </a:schemeClr>
                </a:solidFill>
                <a:latin typeface="Times New Roman" panose="02020603050405020304" pitchFamily="18" charset="0"/>
                <a:cs typeface="Times New Roman" panose="02020603050405020304" pitchFamily="18" charset="0"/>
              </a:rPr>
              <a:t>supplies, </a:t>
            </a:r>
            <a:r>
              <a:rPr lang="en-GB" sz="1700" dirty="0">
                <a:solidFill>
                  <a:schemeClr val="tx1">
                    <a:lumMod val="85000"/>
                    <a:lumOff val="15000"/>
                  </a:schemeClr>
                </a:solidFill>
                <a:latin typeface="Times New Roman" panose="02020603050405020304" pitchFamily="18" charset="0"/>
                <a:cs typeface="Times New Roman" panose="02020603050405020304" pitchFamily="18" charset="0"/>
              </a:rPr>
              <a:t>in addition to the transportation of humanitarian supplies to </a:t>
            </a:r>
            <a:r>
              <a:rPr lang="en-GB" altLang="zh-HK" sz="1700" dirty="0" smtClean="0">
                <a:solidFill>
                  <a:schemeClr val="tx1">
                    <a:lumMod val="85000"/>
                    <a:lumOff val="15000"/>
                  </a:schemeClr>
                </a:solidFill>
                <a:latin typeface="Times New Roman" panose="02020603050405020304" pitchFamily="18" charset="0"/>
                <a:cs typeface="Times New Roman" panose="02020603050405020304" pitchFamily="18" charset="0"/>
              </a:rPr>
              <a:t>epidemic</a:t>
            </a:r>
            <a:r>
              <a:rPr lang="en-GB" sz="1700" dirty="0" smtClean="0">
                <a:solidFill>
                  <a:schemeClr val="tx1">
                    <a:lumMod val="85000"/>
                    <a:lumOff val="15000"/>
                  </a:schemeClr>
                </a:solidFill>
                <a:latin typeface="Times New Roman" panose="02020603050405020304" pitchFamily="18" charset="0"/>
                <a:cs typeface="Times New Roman" panose="02020603050405020304" pitchFamily="18" charset="0"/>
              </a:rPr>
              <a:t>-stricken </a:t>
            </a:r>
            <a:r>
              <a:rPr lang="en-GB" sz="1700" dirty="0">
                <a:solidFill>
                  <a:schemeClr val="tx1">
                    <a:lumMod val="85000"/>
                    <a:lumOff val="15000"/>
                  </a:schemeClr>
                </a:solidFill>
                <a:latin typeface="Times New Roman" panose="02020603050405020304" pitchFamily="18" charset="0"/>
                <a:cs typeface="Times New Roman" panose="02020603050405020304" pitchFamily="18" charset="0"/>
              </a:rPr>
              <a:t>countries, aviation services and </a:t>
            </a:r>
            <a:r>
              <a:rPr lang="en-GB" sz="1700" dirty="0" smtClean="0">
                <a:solidFill>
                  <a:schemeClr val="tx1">
                    <a:lumMod val="85000"/>
                    <a:lumOff val="15000"/>
                  </a:schemeClr>
                </a:solidFill>
                <a:latin typeface="Times New Roman" panose="02020603050405020304" pitchFamily="18" charset="0"/>
                <a:cs typeface="Times New Roman" panose="02020603050405020304" pitchFamily="18" charset="0"/>
              </a:rPr>
              <a:t>delivery </a:t>
            </a:r>
            <a:r>
              <a:rPr lang="en-GB" sz="1700" dirty="0">
                <a:solidFill>
                  <a:schemeClr val="tx1">
                    <a:lumMod val="85000"/>
                    <a:lumOff val="15000"/>
                  </a:schemeClr>
                </a:solidFill>
                <a:latin typeface="Times New Roman" panose="02020603050405020304" pitchFamily="18" charset="0"/>
                <a:cs typeface="Times New Roman" panose="02020603050405020304" pitchFamily="18" charset="0"/>
              </a:rPr>
              <a:t>of humanitarian </a:t>
            </a:r>
            <a:r>
              <a:rPr lang="en-GB" sz="1700" dirty="0" smtClean="0">
                <a:solidFill>
                  <a:schemeClr val="tx1">
                    <a:lumMod val="85000"/>
                    <a:lumOff val="15000"/>
                  </a:schemeClr>
                </a:solidFill>
                <a:latin typeface="Times New Roman" panose="02020603050405020304" pitchFamily="18" charset="0"/>
                <a:cs typeface="Times New Roman" panose="02020603050405020304" pitchFamily="18" charset="0"/>
              </a:rPr>
              <a:t>activities</a:t>
            </a:r>
            <a:r>
              <a:rPr lang="en-US" altLang="zh-TW" sz="1700" dirty="0" smtClean="0">
                <a:solidFill>
                  <a:schemeClr val="tx1">
                    <a:lumMod val="85000"/>
                    <a:lumOff val="15000"/>
                  </a:schemeClr>
                </a:solidFill>
                <a:latin typeface="Times New Roman" panose="02020603050405020304" pitchFamily="18" charset="0"/>
                <a:cs typeface="Times New Roman" panose="02020603050405020304" pitchFamily="18" charset="0"/>
              </a:rPr>
              <a:t>.</a:t>
            </a:r>
            <a:endParaRPr sz="1700" dirty="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endParaRPr>
          </a:p>
        </p:txBody>
      </p:sp>
      <p:sp>
        <p:nvSpPr>
          <p:cNvPr id="305" name="Google Shape;305;p25"/>
          <p:cNvSpPr txBox="1">
            <a:spLocks noGrp="1"/>
          </p:cNvSpPr>
          <p:nvPr>
            <p:ph type="sldNum" idx="12"/>
          </p:nvPr>
        </p:nvSpPr>
        <p:spPr>
          <a:xfrm>
            <a:off x="9120188" y="63817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tLang="zh-TW"/>
              <a:t>13</a:t>
            </a:fld>
            <a:endParaRPr/>
          </a:p>
        </p:txBody>
      </p:sp>
      <p:sp>
        <p:nvSpPr>
          <p:cNvPr id="20" name="Google Shape;111;p15"/>
          <p:cNvSpPr/>
          <p:nvPr/>
        </p:nvSpPr>
        <p:spPr>
          <a:xfrm>
            <a:off x="2448559" y="154896"/>
            <a:ext cx="7205288" cy="618023"/>
          </a:xfrm>
          <a:custGeom>
            <a:avLst/>
            <a:gdLst/>
            <a:ahLst/>
            <a:cxnLst/>
            <a:rect l="l" t="t" r="r" b="b"/>
            <a:pathLst>
              <a:path w="5689600" h="649440" extrusionOk="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a:ln w="12700" cap="flat" cmpd="sng">
            <a:solidFill>
              <a:schemeClr val="lt1"/>
            </a:solidFill>
            <a:prstDash val="solid"/>
            <a:miter lim="800000"/>
            <a:headEnd type="none" w="sm" len="sm"/>
            <a:tailEnd type="none" w="sm" len="sm"/>
          </a:ln>
        </p:spPr>
        <p:txBody>
          <a:bodyPr spcFirstLastPara="1" wrap="square" lIns="246750" tIns="31700" rIns="246750" bIns="31700" anchor="ctr" anchorCtr="0">
            <a:noAutofit/>
          </a:bodyPr>
          <a:lstStyle/>
          <a:p>
            <a:pPr algn="ctr">
              <a:lnSpc>
                <a:spcPct val="90000"/>
              </a:lnSpc>
            </a:pPr>
            <a:r>
              <a:rPr lang="en-US" sz="2200" b="1" dirty="0" smtClean="0">
                <a:solidFill>
                  <a:schemeClr val="bg1"/>
                </a:solidFill>
                <a:latin typeface="Times New Roman" panose="02020603050405020304" pitchFamily="18" charset="0"/>
                <a:cs typeface="Times New Roman" panose="02020603050405020304" pitchFamily="18" charset="0"/>
              </a:rPr>
              <a:t>Contributions </a:t>
            </a:r>
            <a:r>
              <a:rPr lang="en-US" sz="2200" b="1" dirty="0">
                <a:solidFill>
                  <a:schemeClr val="bg1"/>
                </a:solidFill>
                <a:latin typeface="Times New Roman" panose="02020603050405020304" pitchFamily="18" charset="0"/>
                <a:cs typeface="Times New Roman" panose="02020603050405020304" pitchFamily="18" charset="0"/>
              </a:rPr>
              <a:t>of </a:t>
            </a:r>
            <a:r>
              <a:rPr lang="en-US" sz="2200" b="1" dirty="0" smtClean="0">
                <a:solidFill>
                  <a:schemeClr val="bg1"/>
                </a:solidFill>
                <a:latin typeface="Times New Roman" panose="02020603050405020304" pitchFamily="18" charset="0"/>
                <a:cs typeface="Times New Roman" panose="02020603050405020304" pitchFamily="18" charset="0"/>
              </a:rPr>
              <a:t>our Country to </a:t>
            </a:r>
            <a:r>
              <a:rPr lang="en-US" sz="2200" b="1" dirty="0">
                <a:solidFill>
                  <a:schemeClr val="bg1"/>
                </a:solidFill>
                <a:latin typeface="Times New Roman" panose="02020603050405020304" pitchFamily="18" charset="0"/>
                <a:cs typeface="Times New Roman" panose="02020603050405020304" pitchFamily="18" charset="0"/>
              </a:rPr>
              <a:t>Global Public </a:t>
            </a:r>
            <a:r>
              <a:rPr lang="en-US" sz="2200" b="1" dirty="0" smtClean="0">
                <a:solidFill>
                  <a:schemeClr val="bg1"/>
                </a:solidFill>
                <a:latin typeface="Times New Roman" panose="02020603050405020304" pitchFamily="18" charset="0"/>
                <a:cs typeface="Times New Roman" panose="02020603050405020304" pitchFamily="18" charset="0"/>
              </a:rPr>
              <a:t>Health </a:t>
            </a:r>
            <a:endParaRPr sz="2200" b="1" dirty="0">
              <a:solidFill>
                <a:schemeClr val="bg1"/>
              </a:solidFill>
              <a:latin typeface="Times New Roman" panose="02020603050405020304" pitchFamily="18" charset="0"/>
              <a:cs typeface="Times New Roman" panose="02020603050405020304" pitchFamily="18" charset="0"/>
            </a:endParaRPr>
          </a:p>
        </p:txBody>
      </p:sp>
      <p:sp>
        <p:nvSpPr>
          <p:cNvPr id="21" name="Google Shape;253;p22"/>
          <p:cNvSpPr txBox="1"/>
          <p:nvPr/>
        </p:nvSpPr>
        <p:spPr>
          <a:xfrm>
            <a:off x="2448559" y="866440"/>
            <a:ext cx="6892540" cy="369291"/>
          </a:xfrm>
          <a:prstGeom prst="rect">
            <a:avLst/>
          </a:prstGeom>
          <a:noFill/>
          <a:ln>
            <a:noFill/>
          </a:ln>
        </p:spPr>
        <p:txBody>
          <a:bodyPr spcFirstLastPara="1" wrap="square" lIns="91425" tIns="45700" rIns="91425" bIns="45700" anchor="ctr" anchorCtr="0">
            <a:spAutoFit/>
          </a:bodyPr>
          <a:lstStyle/>
          <a:p>
            <a:pPr algn="ctr"/>
            <a:r>
              <a:rPr lang="en-GB" sz="1800" b="1" dirty="0">
                <a:latin typeface="Times New Roman" panose="02020603050405020304" pitchFamily="18" charset="0"/>
                <a:cs typeface="Times New Roman" panose="02020603050405020304" pitchFamily="18" charset="0"/>
              </a:rPr>
              <a:t>Contributions to Global COVID-19 Prevention and Control</a:t>
            </a:r>
          </a:p>
        </p:txBody>
      </p:sp>
      <p:sp>
        <p:nvSpPr>
          <p:cNvPr id="22" name="Google Shape;255;p22"/>
          <p:cNvSpPr/>
          <p:nvPr/>
        </p:nvSpPr>
        <p:spPr>
          <a:xfrm>
            <a:off x="2017786" y="894802"/>
            <a:ext cx="608468" cy="440263"/>
          </a:xfrm>
          <a:custGeom>
            <a:avLst/>
            <a:gdLst/>
            <a:ahLst/>
            <a:cxnLst/>
            <a:rect l="l" t="t" r="r" b="b"/>
            <a:pathLst>
              <a:path w="395" h="298" extrusionOk="0">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FDB42A"/>
          </a:solidFill>
          <a:ln w="19050" cap="flat" cmpd="sng">
            <a:solidFill>
              <a:srgbClr val="FFFFFF"/>
            </a:solidFill>
            <a:prstDash val="solid"/>
            <a:round/>
            <a:headEnd type="none" w="sm" len="sm"/>
            <a:tailEnd type="none" w="sm" len="sm"/>
          </a:ln>
        </p:spPr>
        <p:txBody>
          <a:bodyPr spcFirstLastPara="1" wrap="square" lIns="83725" tIns="41850" rIns="83725" bIns="41850" anchor="t" anchorCtr="0">
            <a:noAutofit/>
          </a:bodyPr>
          <a:lstStyle/>
          <a:p>
            <a:pPr marL="0" marR="0" lvl="0" indent="0" algn="just" rtl="0">
              <a:lnSpc>
                <a:spcPct val="120000"/>
              </a:lnSpc>
              <a:spcBef>
                <a:spcPts val="0"/>
              </a:spcBef>
              <a:spcAft>
                <a:spcPts val="0"/>
              </a:spcAft>
              <a:buClr>
                <a:schemeClr val="dk1"/>
              </a:buClr>
              <a:buSzPts val="2800"/>
              <a:buFont typeface="Calibri"/>
              <a:buNone/>
            </a:pPr>
            <a:endParaRPr sz="2800" b="0" i="0" u="none" strike="noStrike" cap="none">
              <a:solidFill>
                <a:srgbClr val="000000"/>
              </a:solidFill>
              <a:latin typeface="Teko"/>
              <a:ea typeface="Teko"/>
              <a:cs typeface="Teko"/>
              <a:sym typeface="Teko"/>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310" name="Google Shape;310;p26"/>
          <p:cNvSpPr txBox="1"/>
          <p:nvPr/>
        </p:nvSpPr>
        <p:spPr>
          <a:xfrm>
            <a:off x="1555496" y="1398948"/>
            <a:ext cx="9719056" cy="341592"/>
          </a:xfrm>
          <a:prstGeom prst="rect">
            <a:avLst/>
          </a:prstGeom>
          <a:noFill/>
          <a:ln>
            <a:noFill/>
          </a:ln>
        </p:spPr>
        <p:txBody>
          <a:bodyPr spcFirstLastPara="1" wrap="square" lIns="91425" tIns="45700" rIns="91425" bIns="45700" anchor="ctr" anchorCtr="0">
            <a:spAutoFit/>
          </a:bodyPr>
          <a:lstStyle/>
          <a:p>
            <a:pPr lvl="0" algn="ctr">
              <a:lnSpc>
                <a:spcPct val="90000"/>
              </a:lnSpc>
              <a:buClr>
                <a:schemeClr val="dk1"/>
              </a:buClr>
              <a:buSzPts val="2800"/>
            </a:pPr>
            <a:r>
              <a:rPr lang="en-GB" sz="1800" b="1" dirty="0">
                <a:latin typeface="Times New Roman" panose="02020603050405020304" pitchFamily="18" charset="0"/>
                <a:cs typeface="Times New Roman" panose="02020603050405020304" pitchFamily="18" charset="0"/>
              </a:rPr>
              <a:t>Initiating </a:t>
            </a:r>
            <a:r>
              <a:rPr lang="en-GB" sz="1800" b="1" dirty="0" smtClean="0">
                <a:latin typeface="Times New Roman" panose="02020603050405020304" pitchFamily="18" charset="0"/>
                <a:cs typeface="Times New Roman" panose="02020603050405020304" pitchFamily="18" charset="0"/>
              </a:rPr>
              <a:t>Research and Development (R&amp;D) and Promoting Equitable Distribution </a:t>
            </a:r>
            <a:r>
              <a:rPr lang="en-GB" sz="1800" b="1" dirty="0">
                <a:latin typeface="Times New Roman" panose="02020603050405020304" pitchFamily="18" charset="0"/>
                <a:cs typeface="Times New Roman" panose="02020603050405020304" pitchFamily="18" charset="0"/>
              </a:rPr>
              <a:t>of Vaccines</a:t>
            </a:r>
            <a:endParaRPr sz="1800" b="1" dirty="0">
              <a:solidFill>
                <a:schemeClr val="dk1"/>
              </a:solidFill>
              <a:latin typeface="Times New Roman" panose="02020603050405020304" pitchFamily="18" charset="0"/>
              <a:ea typeface="DFKai-SB"/>
              <a:cs typeface="Times New Roman" panose="02020603050405020304" pitchFamily="18" charset="0"/>
              <a:sym typeface="DFKai-SB"/>
            </a:endParaRPr>
          </a:p>
        </p:txBody>
      </p:sp>
      <p:sp>
        <p:nvSpPr>
          <p:cNvPr id="312" name="Google Shape;312;p26"/>
          <p:cNvSpPr/>
          <p:nvPr/>
        </p:nvSpPr>
        <p:spPr>
          <a:xfrm>
            <a:off x="281804" y="1860076"/>
            <a:ext cx="11513956" cy="1788022"/>
          </a:xfrm>
          <a:prstGeom prst="rect">
            <a:avLst/>
          </a:prstGeom>
          <a:solidFill>
            <a:srgbClr val="DDEAF6"/>
          </a:solidFill>
          <a:ln>
            <a:noFill/>
          </a:ln>
        </p:spPr>
        <p:txBody>
          <a:bodyPr spcFirstLastPara="1" wrap="square" lIns="91425" tIns="45700" rIns="91425" bIns="45700" anchor="t" anchorCtr="0">
            <a:noAutofit/>
          </a:bodyPr>
          <a:lstStyle/>
          <a:p>
            <a:pPr lvl="0" algn="just">
              <a:lnSpc>
                <a:spcPct val="120000"/>
              </a:lnSpc>
            </a:pPr>
            <a:r>
              <a:rPr lang="en-GB" sz="1900" dirty="0" smtClean="0">
                <a:solidFill>
                  <a:schemeClr val="tx1">
                    <a:lumMod val="85000"/>
                    <a:lumOff val="15000"/>
                  </a:schemeClr>
                </a:solidFill>
                <a:latin typeface="Times New Roman" panose="02020603050405020304" pitchFamily="18" charset="0"/>
                <a:cs typeface="Times New Roman" panose="02020603050405020304" pitchFamily="18" charset="0"/>
              </a:rPr>
              <a:t>Our country is </a:t>
            </a:r>
            <a:r>
              <a:rPr lang="en-GB" sz="1900" dirty="0">
                <a:solidFill>
                  <a:schemeClr val="tx1">
                    <a:lumMod val="85000"/>
                    <a:lumOff val="15000"/>
                  </a:schemeClr>
                </a:solidFill>
                <a:latin typeface="Times New Roman" panose="02020603050405020304" pitchFamily="18" charset="0"/>
                <a:cs typeface="Times New Roman" panose="02020603050405020304" pitchFamily="18" charset="0"/>
              </a:rPr>
              <a:t>one of </a:t>
            </a:r>
            <a:r>
              <a:rPr lang="en-GB" sz="1900" dirty="0" smtClean="0">
                <a:solidFill>
                  <a:schemeClr val="tx1">
                    <a:lumMod val="85000"/>
                    <a:lumOff val="15000"/>
                  </a:schemeClr>
                </a:solidFill>
                <a:latin typeface="Times New Roman" panose="02020603050405020304" pitchFamily="18" charset="0"/>
                <a:cs typeface="Times New Roman" panose="02020603050405020304" pitchFamily="18" charset="0"/>
              </a:rPr>
              <a:t>the big countries that </a:t>
            </a:r>
            <a:r>
              <a:rPr lang="en-GB" sz="1900" dirty="0">
                <a:solidFill>
                  <a:schemeClr val="tx1">
                    <a:lumMod val="85000"/>
                    <a:lumOff val="15000"/>
                  </a:schemeClr>
                </a:solidFill>
                <a:latin typeface="Times New Roman" panose="02020603050405020304" pitchFamily="18" charset="0"/>
                <a:cs typeface="Times New Roman" panose="02020603050405020304" pitchFamily="18" charset="0"/>
              </a:rPr>
              <a:t>can </a:t>
            </a:r>
            <a:r>
              <a:rPr lang="en-GB" sz="1900" dirty="0" smtClean="0">
                <a:solidFill>
                  <a:schemeClr val="tx1">
                    <a:lumMod val="85000"/>
                    <a:lumOff val="15000"/>
                  </a:schemeClr>
                </a:solidFill>
                <a:latin typeface="Times New Roman" panose="02020603050405020304" pitchFamily="18" charset="0"/>
                <a:cs typeface="Times New Roman" panose="02020603050405020304" pitchFamily="18" charset="0"/>
              </a:rPr>
              <a:t>develop </a:t>
            </a:r>
            <a:r>
              <a:rPr lang="en-GB" sz="1900" dirty="0">
                <a:solidFill>
                  <a:schemeClr val="tx1">
                    <a:lumMod val="85000"/>
                    <a:lumOff val="15000"/>
                  </a:schemeClr>
                </a:solidFill>
                <a:latin typeface="Times New Roman" panose="02020603050405020304" pitchFamily="18" charset="0"/>
                <a:cs typeface="Times New Roman" panose="02020603050405020304" pitchFamily="18" charset="0"/>
              </a:rPr>
              <a:t>and manufacture COVID-19 vaccines independently. At the onset of the COVID-19 </a:t>
            </a:r>
            <a:r>
              <a:rPr lang="en-GB" altLang="zh-HK" sz="2000" dirty="0" smtClean="0">
                <a:solidFill>
                  <a:schemeClr val="tx1">
                    <a:lumMod val="85000"/>
                    <a:lumOff val="15000"/>
                  </a:schemeClr>
                </a:solidFill>
                <a:latin typeface="Times New Roman" panose="02020603050405020304" pitchFamily="18" charset="0"/>
                <a:cs typeface="Times New Roman" panose="02020603050405020304" pitchFamily="18" charset="0"/>
              </a:rPr>
              <a:t>epidemic</a:t>
            </a:r>
            <a:r>
              <a:rPr lang="en-GB" sz="1900" dirty="0" smtClean="0">
                <a:solidFill>
                  <a:schemeClr val="tx1">
                    <a:lumMod val="85000"/>
                    <a:lumOff val="15000"/>
                  </a:schemeClr>
                </a:solidFill>
                <a:latin typeface="Times New Roman" panose="02020603050405020304" pitchFamily="18" charset="0"/>
                <a:cs typeface="Times New Roman" panose="02020603050405020304" pitchFamily="18" charset="0"/>
              </a:rPr>
              <a:t>, </a:t>
            </a:r>
            <a:r>
              <a:rPr lang="en-GB" sz="1900" dirty="0">
                <a:solidFill>
                  <a:schemeClr val="tx1">
                    <a:lumMod val="85000"/>
                    <a:lumOff val="15000"/>
                  </a:schemeClr>
                </a:solidFill>
                <a:latin typeface="Times New Roman" panose="02020603050405020304" pitchFamily="18" charset="0"/>
                <a:cs typeface="Times New Roman" panose="02020603050405020304" pitchFamily="18" charset="0"/>
              </a:rPr>
              <a:t>vaccines research and development </a:t>
            </a:r>
            <a:r>
              <a:rPr lang="en-GB" sz="1900" dirty="0" smtClean="0">
                <a:solidFill>
                  <a:schemeClr val="tx1">
                    <a:lumMod val="85000"/>
                    <a:lumOff val="15000"/>
                  </a:schemeClr>
                </a:solidFill>
                <a:latin typeface="Times New Roman" panose="02020603050405020304" pitchFamily="18" charset="0"/>
                <a:cs typeface="Times New Roman" panose="02020603050405020304" pitchFamily="18" charset="0"/>
              </a:rPr>
              <a:t>on technology, </a:t>
            </a:r>
            <a:r>
              <a:rPr lang="en-GB" sz="1900" dirty="0">
                <a:solidFill>
                  <a:schemeClr val="tx1">
                    <a:lumMod val="85000"/>
                    <a:lumOff val="15000"/>
                  </a:schemeClr>
                </a:solidFill>
                <a:latin typeface="Times New Roman" panose="02020603050405020304" pitchFamily="18" charset="0"/>
                <a:cs typeface="Times New Roman" panose="02020603050405020304" pitchFamily="18" charset="0"/>
              </a:rPr>
              <a:t>such as inactivated </a:t>
            </a:r>
            <a:r>
              <a:rPr lang="en-GB" sz="1900" dirty="0" smtClean="0">
                <a:solidFill>
                  <a:schemeClr val="tx1">
                    <a:lumMod val="85000"/>
                    <a:lumOff val="15000"/>
                  </a:schemeClr>
                </a:solidFill>
                <a:latin typeface="Times New Roman" panose="02020603050405020304" pitchFamily="18" charset="0"/>
                <a:cs typeface="Times New Roman" panose="02020603050405020304" pitchFamily="18" charset="0"/>
              </a:rPr>
              <a:t>vaccine was commenced, while co-operation </a:t>
            </a:r>
            <a:r>
              <a:rPr lang="en-GB" sz="1900" dirty="0">
                <a:solidFill>
                  <a:schemeClr val="tx1">
                    <a:lumMod val="85000"/>
                    <a:lumOff val="15000"/>
                  </a:schemeClr>
                </a:solidFill>
                <a:latin typeface="Times New Roman" panose="02020603050405020304" pitchFamily="18" charset="0"/>
                <a:cs typeface="Times New Roman" panose="02020603050405020304" pitchFamily="18" charset="0"/>
              </a:rPr>
              <a:t>on clinical </a:t>
            </a:r>
            <a:r>
              <a:rPr lang="en-GB" sz="1900" dirty="0" smtClean="0">
                <a:solidFill>
                  <a:schemeClr val="tx1">
                    <a:lumMod val="85000"/>
                    <a:lumOff val="15000"/>
                  </a:schemeClr>
                </a:solidFill>
                <a:latin typeface="Times New Roman" panose="02020603050405020304" pitchFamily="18" charset="0"/>
                <a:cs typeface="Times New Roman" panose="02020603050405020304" pitchFamily="18" charset="0"/>
              </a:rPr>
              <a:t>trials with </a:t>
            </a:r>
            <a:r>
              <a:rPr lang="en-GB" sz="1900" dirty="0">
                <a:solidFill>
                  <a:schemeClr val="tx1">
                    <a:lumMod val="85000"/>
                    <a:lumOff val="15000"/>
                  </a:schemeClr>
                </a:solidFill>
                <a:latin typeface="Times New Roman" panose="02020603050405020304" pitchFamily="18" charset="0"/>
                <a:cs typeface="Times New Roman" panose="02020603050405020304" pitchFamily="18" charset="0"/>
              </a:rPr>
              <a:t>the UAE, Brazil and other countries </a:t>
            </a:r>
            <a:r>
              <a:rPr lang="en-GB" sz="1900" dirty="0" smtClean="0">
                <a:solidFill>
                  <a:schemeClr val="tx1">
                    <a:lumMod val="85000"/>
                    <a:lumOff val="15000"/>
                  </a:schemeClr>
                </a:solidFill>
                <a:latin typeface="Times New Roman" panose="02020603050405020304" pitchFamily="18" charset="0"/>
                <a:cs typeface="Times New Roman" panose="02020603050405020304" pitchFamily="18" charset="0"/>
              </a:rPr>
              <a:t>was carried out.  </a:t>
            </a:r>
            <a:r>
              <a:rPr lang="en-GB" sz="1900" dirty="0">
                <a:solidFill>
                  <a:schemeClr val="tx1">
                    <a:lumMod val="85000"/>
                    <a:lumOff val="15000"/>
                  </a:schemeClr>
                </a:solidFill>
                <a:latin typeface="Times New Roman" panose="02020603050405020304" pitchFamily="18" charset="0"/>
                <a:cs typeface="Times New Roman" panose="02020603050405020304" pitchFamily="18" charset="0"/>
              </a:rPr>
              <a:t>As of May 2021, seven vaccines were in use </a:t>
            </a:r>
            <a:r>
              <a:rPr lang="en-GB" sz="1900" dirty="0" smtClean="0">
                <a:solidFill>
                  <a:schemeClr val="tx1">
                    <a:lumMod val="85000"/>
                    <a:lumOff val="15000"/>
                  </a:schemeClr>
                </a:solidFill>
                <a:latin typeface="Times New Roman" panose="02020603050405020304" pitchFamily="18" charset="0"/>
                <a:cs typeface="Times New Roman" panose="02020603050405020304" pitchFamily="18" charset="0"/>
              </a:rPr>
              <a:t>across the country.  Meanwhile</a:t>
            </a:r>
            <a:r>
              <a:rPr lang="en-GB" sz="19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GB" sz="1900" dirty="0" smtClean="0">
                <a:solidFill>
                  <a:schemeClr val="tx1">
                    <a:lumMod val="85000"/>
                    <a:lumOff val="15000"/>
                  </a:schemeClr>
                </a:solidFill>
                <a:latin typeface="Times New Roman" panose="02020603050405020304" pitchFamily="18" charset="0"/>
                <a:cs typeface="Times New Roman" panose="02020603050405020304" pitchFamily="18" charset="0"/>
              </a:rPr>
              <a:t>our country took </a:t>
            </a:r>
            <a:r>
              <a:rPr lang="en-GB" sz="1900" dirty="0">
                <a:solidFill>
                  <a:schemeClr val="tx1">
                    <a:lumMod val="85000"/>
                    <a:lumOff val="15000"/>
                  </a:schemeClr>
                </a:solidFill>
                <a:latin typeface="Times New Roman" panose="02020603050405020304" pitchFamily="18" charset="0"/>
                <a:cs typeface="Times New Roman" panose="02020603050405020304" pitchFamily="18" charset="0"/>
              </a:rPr>
              <a:t>part in a WHO-led </a:t>
            </a:r>
            <a:r>
              <a:rPr lang="en-GB" sz="1900" dirty="0" smtClean="0">
                <a:solidFill>
                  <a:schemeClr val="tx1">
                    <a:lumMod val="85000"/>
                    <a:lumOff val="15000"/>
                  </a:schemeClr>
                </a:solidFill>
                <a:latin typeface="Times New Roman" panose="02020603050405020304" pitchFamily="18" charset="0"/>
                <a:cs typeface="Times New Roman" panose="02020603050405020304" pitchFamily="18" charset="0"/>
              </a:rPr>
              <a:t>programme COVAX, </a:t>
            </a:r>
            <a:r>
              <a:rPr lang="en-GB" sz="1900" dirty="0">
                <a:solidFill>
                  <a:schemeClr val="tx1">
                    <a:lumMod val="85000"/>
                    <a:lumOff val="15000"/>
                  </a:schemeClr>
                </a:solidFill>
                <a:latin typeface="Times New Roman" panose="02020603050405020304" pitchFamily="18" charset="0"/>
                <a:cs typeface="Times New Roman" panose="02020603050405020304" pitchFamily="18" charset="0"/>
              </a:rPr>
              <a:t>to promote </a:t>
            </a:r>
            <a:r>
              <a:rPr lang="en-GB" sz="1900" dirty="0" smtClean="0">
                <a:solidFill>
                  <a:schemeClr val="tx1">
                    <a:lumMod val="85000"/>
                    <a:lumOff val="15000"/>
                  </a:schemeClr>
                </a:solidFill>
                <a:latin typeface="Times New Roman" panose="02020603050405020304" pitchFamily="18" charset="0"/>
                <a:cs typeface="Times New Roman" panose="02020603050405020304" pitchFamily="18" charset="0"/>
              </a:rPr>
              <a:t>equitable distribution </a:t>
            </a:r>
            <a:r>
              <a:rPr lang="en-GB" sz="1900" dirty="0">
                <a:solidFill>
                  <a:schemeClr val="tx1">
                    <a:lumMod val="85000"/>
                    <a:lumOff val="15000"/>
                  </a:schemeClr>
                </a:solidFill>
                <a:latin typeface="Times New Roman" panose="02020603050405020304" pitchFamily="18" charset="0"/>
                <a:cs typeface="Times New Roman" panose="02020603050405020304" pitchFamily="18" charset="0"/>
              </a:rPr>
              <a:t>of vaccine around the world.</a:t>
            </a:r>
            <a:endParaRPr sz="190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endParaRPr>
          </a:p>
        </p:txBody>
      </p:sp>
      <p:sp>
        <p:nvSpPr>
          <p:cNvPr id="313" name="Google Shape;313;p26"/>
          <p:cNvSpPr/>
          <p:nvPr/>
        </p:nvSpPr>
        <p:spPr>
          <a:xfrm>
            <a:off x="281804" y="3882777"/>
            <a:ext cx="2972908" cy="2608469"/>
          </a:xfrm>
          <a:prstGeom prst="ellipse">
            <a:avLst/>
          </a:prstGeom>
          <a:gradFill>
            <a:gsLst>
              <a:gs pos="0">
                <a:srgbClr val="F08B54"/>
              </a:gs>
              <a:gs pos="50000">
                <a:srgbClr val="F67A26"/>
              </a:gs>
              <a:gs pos="100000">
                <a:srgbClr val="E36A18"/>
              </a:gs>
            </a:gsLst>
            <a:lin ang="5400000" scaled="0"/>
          </a:gra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lvl="0" algn="ctr"/>
            <a:r>
              <a:rPr lang="en-GB" sz="1800" dirty="0" smtClean="0">
                <a:solidFill>
                  <a:schemeClr val="bg1"/>
                </a:solidFill>
                <a:latin typeface="Times New Roman" panose="02020603050405020304" pitchFamily="18" charset="0"/>
                <a:cs typeface="Times New Roman" panose="02020603050405020304" pitchFamily="18" charset="0"/>
              </a:rPr>
              <a:t>Promising that the </a:t>
            </a:r>
            <a:r>
              <a:rPr lang="en-GB" sz="1800" dirty="0">
                <a:solidFill>
                  <a:schemeClr val="bg1"/>
                </a:solidFill>
                <a:latin typeface="Times New Roman" panose="02020603050405020304" pitchFamily="18" charset="0"/>
                <a:cs typeface="Times New Roman" panose="02020603050405020304" pitchFamily="18" charset="0"/>
              </a:rPr>
              <a:t>world </a:t>
            </a:r>
            <a:r>
              <a:rPr lang="en-GB" sz="1800" dirty="0" smtClean="0">
                <a:solidFill>
                  <a:schemeClr val="bg1"/>
                </a:solidFill>
                <a:latin typeface="Times New Roman" panose="02020603050405020304" pitchFamily="18" charset="0"/>
                <a:cs typeface="Times New Roman" panose="02020603050405020304" pitchFamily="18" charset="0"/>
              </a:rPr>
              <a:t>would be provided with </a:t>
            </a:r>
            <a:r>
              <a:rPr lang="en-GB" sz="1800" dirty="0">
                <a:solidFill>
                  <a:schemeClr val="bg1"/>
                </a:solidFill>
                <a:latin typeface="Times New Roman" panose="02020603050405020304" pitchFamily="18" charset="0"/>
                <a:cs typeface="Times New Roman" panose="02020603050405020304" pitchFamily="18" charset="0"/>
              </a:rPr>
              <a:t>COVID-19 vaccines as global public goods at a fair and reasonable price</a:t>
            </a:r>
            <a:endParaRPr sz="1800" dirty="0">
              <a:solidFill>
                <a:schemeClr val="bg1"/>
              </a:solidFill>
              <a:latin typeface="Times New Roman" panose="02020603050405020304" pitchFamily="18" charset="0"/>
              <a:ea typeface="DFKai-SB"/>
              <a:cs typeface="Times New Roman" panose="02020603050405020304" pitchFamily="18" charset="0"/>
              <a:sym typeface="DFKai-SB"/>
            </a:endParaRPr>
          </a:p>
        </p:txBody>
      </p:sp>
      <p:sp>
        <p:nvSpPr>
          <p:cNvPr id="314" name="Google Shape;314;p26"/>
          <p:cNvSpPr/>
          <p:nvPr/>
        </p:nvSpPr>
        <p:spPr>
          <a:xfrm>
            <a:off x="4845579" y="4204482"/>
            <a:ext cx="2632750" cy="2102057"/>
          </a:xfrm>
          <a:prstGeom prst="ellipse">
            <a:avLst/>
          </a:prstGeom>
          <a:gradFill>
            <a:gsLst>
              <a:gs pos="0">
                <a:srgbClr val="70A5DA"/>
              </a:gs>
              <a:gs pos="50000">
                <a:srgbClr val="539BDB"/>
              </a:gs>
              <a:gs pos="100000">
                <a:srgbClr val="4288C8"/>
              </a:gs>
            </a:gsLst>
            <a:lin ang="5400000" scaled="0"/>
          </a:gra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lvl="0" algn="ctr"/>
            <a:r>
              <a:rPr lang="en-GB" sz="1800" dirty="0">
                <a:solidFill>
                  <a:schemeClr val="bg1"/>
                </a:solidFill>
                <a:latin typeface="Times New Roman" panose="02020603050405020304" pitchFamily="18" charset="0"/>
                <a:cs typeface="Times New Roman" panose="02020603050405020304" pitchFamily="18" charset="0"/>
              </a:rPr>
              <a:t>Getting involved with the global COVID-19 vaccines </a:t>
            </a:r>
            <a:r>
              <a:rPr lang="en-GB" sz="1800" dirty="0" smtClean="0">
                <a:solidFill>
                  <a:schemeClr val="bg1"/>
                </a:solidFill>
                <a:latin typeface="Times New Roman" panose="02020603050405020304" pitchFamily="18" charset="0"/>
                <a:cs typeface="Times New Roman" panose="02020603050405020304" pitchFamily="18" charset="0"/>
              </a:rPr>
              <a:t>programme under </a:t>
            </a:r>
            <a:r>
              <a:rPr lang="en-GB" sz="1800" dirty="0">
                <a:solidFill>
                  <a:schemeClr val="bg1"/>
                </a:solidFill>
                <a:latin typeface="Times New Roman" panose="02020603050405020304" pitchFamily="18" charset="0"/>
                <a:cs typeface="Times New Roman" panose="02020603050405020304" pitchFamily="18" charset="0"/>
              </a:rPr>
              <a:t>COVAX</a:t>
            </a:r>
            <a:endParaRPr sz="1800" dirty="0">
              <a:solidFill>
                <a:schemeClr val="bg1"/>
              </a:solidFill>
              <a:latin typeface="Times New Roman" panose="02020603050405020304" pitchFamily="18" charset="0"/>
              <a:cs typeface="Times New Roman" panose="02020603050405020304" pitchFamily="18" charset="0"/>
            </a:endParaRPr>
          </a:p>
        </p:txBody>
      </p:sp>
      <p:sp>
        <p:nvSpPr>
          <p:cNvPr id="315" name="Google Shape;315;p26"/>
          <p:cNvSpPr/>
          <p:nvPr/>
        </p:nvSpPr>
        <p:spPr>
          <a:xfrm>
            <a:off x="8959650" y="3620963"/>
            <a:ext cx="2681036" cy="2095546"/>
          </a:xfrm>
          <a:prstGeom prst="ellipse">
            <a:avLst/>
          </a:prstGeom>
          <a:gradFill>
            <a:gsLst>
              <a:gs pos="0">
                <a:srgbClr val="AFAFAF"/>
              </a:gs>
              <a:gs pos="50000">
                <a:schemeClr val="accent3"/>
              </a:gs>
              <a:gs pos="100000">
                <a:srgbClr val="919191"/>
              </a:gs>
            </a:gsLst>
            <a:lin ang="5400000" scaled="0"/>
          </a:gra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lvl="0" algn="ctr"/>
            <a:r>
              <a:rPr lang="en-GB" sz="1800" dirty="0">
                <a:solidFill>
                  <a:schemeClr val="bg1"/>
                </a:solidFill>
                <a:latin typeface="Times New Roman" panose="02020603050405020304" pitchFamily="18" charset="0"/>
                <a:cs typeface="Times New Roman" panose="02020603050405020304" pitchFamily="18" charset="0"/>
              </a:rPr>
              <a:t>Taking practical actions to help developing countries</a:t>
            </a:r>
            <a:endParaRPr sz="1800" dirty="0">
              <a:solidFill>
                <a:schemeClr val="bg1"/>
              </a:solidFill>
              <a:latin typeface="Times New Roman" panose="02020603050405020304" pitchFamily="18" charset="0"/>
              <a:cs typeface="Times New Roman" panose="02020603050405020304" pitchFamily="18" charset="0"/>
            </a:endParaRPr>
          </a:p>
        </p:txBody>
      </p:sp>
      <p:sp>
        <p:nvSpPr>
          <p:cNvPr id="316" name="Google Shape;316;p26"/>
          <p:cNvSpPr/>
          <p:nvPr/>
        </p:nvSpPr>
        <p:spPr>
          <a:xfrm>
            <a:off x="3465635" y="5067786"/>
            <a:ext cx="1240465" cy="318977"/>
          </a:xfrm>
          <a:prstGeom prst="rightArrow">
            <a:avLst>
              <a:gd name="adj1" fmla="val 50000"/>
              <a:gd name="adj2" fmla="val 50000"/>
            </a:avLst>
          </a:prstGeom>
          <a:gradFill>
            <a:gsLst>
              <a:gs pos="0">
                <a:srgbClr val="FFDC9B"/>
              </a:gs>
              <a:gs pos="50000">
                <a:srgbClr val="FFD68D"/>
              </a:gs>
              <a:gs pos="100000">
                <a:srgbClr val="FFD478"/>
              </a:gs>
            </a:gsLst>
            <a:lin ang="5400000" scaled="0"/>
          </a:gradFill>
          <a:ln w="9525"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DFKai-SB"/>
              <a:ea typeface="DFKai-SB"/>
              <a:cs typeface="DFKai-SB"/>
              <a:sym typeface="DFKai-SB"/>
            </a:endParaRPr>
          </a:p>
        </p:txBody>
      </p:sp>
      <p:sp>
        <p:nvSpPr>
          <p:cNvPr id="317" name="Google Shape;317;p26"/>
          <p:cNvSpPr/>
          <p:nvPr/>
        </p:nvSpPr>
        <p:spPr>
          <a:xfrm>
            <a:off x="7538194" y="4668736"/>
            <a:ext cx="1240465" cy="318977"/>
          </a:xfrm>
          <a:prstGeom prst="rightArrow">
            <a:avLst>
              <a:gd name="adj1" fmla="val 50000"/>
              <a:gd name="adj2" fmla="val 50000"/>
            </a:avLst>
          </a:prstGeom>
          <a:gradFill>
            <a:gsLst>
              <a:gs pos="0">
                <a:srgbClr val="FFDC9B"/>
              </a:gs>
              <a:gs pos="50000">
                <a:srgbClr val="FFD68D"/>
              </a:gs>
              <a:gs pos="100000">
                <a:srgbClr val="FFD478"/>
              </a:gs>
            </a:gsLst>
            <a:lin ang="5400000" scaled="0"/>
          </a:gradFill>
          <a:ln w="9525"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DFKai-SB"/>
              <a:ea typeface="DFKai-SB"/>
              <a:cs typeface="DFKai-SB"/>
              <a:sym typeface="DFKai-SB"/>
            </a:endParaRPr>
          </a:p>
        </p:txBody>
      </p:sp>
      <p:sp>
        <p:nvSpPr>
          <p:cNvPr id="318" name="Google Shape;318;p26"/>
          <p:cNvSpPr/>
          <p:nvPr/>
        </p:nvSpPr>
        <p:spPr>
          <a:xfrm>
            <a:off x="713159" y="3843236"/>
            <a:ext cx="10897594" cy="2654595"/>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DFKai-SB"/>
              <a:ea typeface="DFKai-SB"/>
              <a:cs typeface="DFKai-SB"/>
              <a:sym typeface="DFKai-SB"/>
            </a:endParaRPr>
          </a:p>
        </p:txBody>
      </p:sp>
      <p:sp>
        <p:nvSpPr>
          <p:cNvPr id="319" name="Google Shape;319;p26"/>
          <p:cNvSpPr/>
          <p:nvPr/>
        </p:nvSpPr>
        <p:spPr>
          <a:xfrm>
            <a:off x="3366380" y="3667946"/>
            <a:ext cx="4852610" cy="523220"/>
          </a:xfrm>
          <a:prstGeom prst="rect">
            <a:avLst/>
          </a:prstGeom>
          <a:noFill/>
          <a:ln>
            <a:noFill/>
          </a:ln>
        </p:spPr>
        <p:txBody>
          <a:bodyPr spcFirstLastPara="1" wrap="square" lIns="91425" tIns="45700" rIns="91425" bIns="45700" anchor="t" anchorCtr="0">
            <a:noAutofit/>
          </a:bodyPr>
          <a:lstStyle/>
          <a:p>
            <a:pPr lvl="0" algn="ctr"/>
            <a:r>
              <a:rPr lang="en-GB" sz="1800" b="1" dirty="0">
                <a:latin typeface="Times New Roman" panose="02020603050405020304" pitchFamily="18" charset="0"/>
                <a:cs typeface="Times New Roman" panose="02020603050405020304" pitchFamily="18" charset="0"/>
              </a:rPr>
              <a:t>Chinese Vaccines: Accessible and Affordable </a:t>
            </a:r>
            <a:endParaRPr sz="1800" b="1" dirty="0">
              <a:solidFill>
                <a:schemeClr val="dk1"/>
              </a:solidFill>
              <a:latin typeface="Times New Roman" panose="02020603050405020304" pitchFamily="18" charset="0"/>
              <a:ea typeface="DFKai-SB"/>
              <a:cs typeface="Times New Roman" panose="02020603050405020304" pitchFamily="18" charset="0"/>
              <a:sym typeface="DFKai-SB"/>
            </a:endParaRPr>
          </a:p>
        </p:txBody>
      </p:sp>
      <p:sp>
        <p:nvSpPr>
          <p:cNvPr id="320" name="Google Shape;320;p26"/>
          <p:cNvSpPr/>
          <p:nvPr/>
        </p:nvSpPr>
        <p:spPr>
          <a:xfrm>
            <a:off x="3631939" y="6408321"/>
            <a:ext cx="5111022" cy="338554"/>
          </a:xfrm>
          <a:prstGeom prst="rect">
            <a:avLst/>
          </a:prstGeom>
          <a:noFill/>
          <a:ln>
            <a:noFill/>
          </a:ln>
        </p:spPr>
        <p:txBody>
          <a:bodyPr spcFirstLastPara="1" wrap="square" lIns="91425" tIns="45700" rIns="91425" bIns="45700" anchor="t" anchorCtr="0">
            <a:noAutofit/>
          </a:bodyPr>
          <a:lstStyle/>
          <a:p>
            <a:pPr lvl="0" algn="ctr"/>
            <a:r>
              <a:rPr lang="en-GB" altLang="zh-TW" sz="1200" b="1" dirty="0" smtClean="0">
                <a:solidFill>
                  <a:srgbClr val="C00000"/>
                </a:solidFill>
                <a:latin typeface="Times New Roman" panose="02020603050405020304" pitchFamily="18" charset="0"/>
                <a:ea typeface="DFKai-SB"/>
                <a:cs typeface="Times New Roman" panose="02020603050405020304" pitchFamily="18" charset="0"/>
                <a:sym typeface="DFKai-SB"/>
              </a:rPr>
              <a:t>Doing its best </a:t>
            </a:r>
            <a:r>
              <a:rPr lang="en-GB" altLang="zh-TW" sz="1200" b="1" dirty="0">
                <a:solidFill>
                  <a:srgbClr val="C00000"/>
                </a:solidFill>
                <a:latin typeface="Times New Roman" panose="02020603050405020304" pitchFamily="18" charset="0"/>
                <a:ea typeface="DFKai-SB"/>
                <a:cs typeface="Times New Roman" panose="02020603050405020304" pitchFamily="18" charset="0"/>
                <a:sym typeface="DFKai-SB"/>
              </a:rPr>
              <a:t>to achieve a fair and accessible distribution of </a:t>
            </a:r>
            <a:r>
              <a:rPr lang="en-GB" altLang="zh-TW" sz="1200" b="1" dirty="0" smtClean="0">
                <a:solidFill>
                  <a:srgbClr val="C00000"/>
                </a:solidFill>
                <a:latin typeface="Times New Roman" panose="02020603050405020304" pitchFamily="18" charset="0"/>
                <a:ea typeface="DFKai-SB"/>
                <a:cs typeface="Times New Roman" panose="02020603050405020304" pitchFamily="18" charset="0"/>
                <a:sym typeface="DFKai-SB"/>
              </a:rPr>
              <a:t>vaccines</a:t>
            </a:r>
            <a:endParaRPr sz="1200" dirty="0">
              <a:latin typeface="Times New Roman" panose="02020603050405020304" pitchFamily="18" charset="0"/>
              <a:cs typeface="Times New Roman" panose="02020603050405020304" pitchFamily="18" charset="0"/>
            </a:endParaRPr>
          </a:p>
        </p:txBody>
      </p:sp>
      <p:sp>
        <p:nvSpPr>
          <p:cNvPr id="323" name="Google Shape;323;p26"/>
          <p:cNvSpPr txBox="1">
            <a:spLocks noGrp="1"/>
          </p:cNvSpPr>
          <p:nvPr>
            <p:ph type="sldNum" idx="12"/>
          </p:nvPr>
        </p:nvSpPr>
        <p:spPr>
          <a:xfrm>
            <a:off x="9120188" y="63817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tLang="zh-TW"/>
              <a:t>14</a:t>
            </a:fld>
            <a:endParaRPr/>
          </a:p>
        </p:txBody>
      </p:sp>
      <p:sp>
        <p:nvSpPr>
          <p:cNvPr id="17" name="Google Shape;253;p22"/>
          <p:cNvSpPr txBox="1"/>
          <p:nvPr/>
        </p:nvSpPr>
        <p:spPr>
          <a:xfrm>
            <a:off x="2761307" y="916939"/>
            <a:ext cx="6892540" cy="400069"/>
          </a:xfrm>
          <a:prstGeom prst="rect">
            <a:avLst/>
          </a:prstGeom>
          <a:noFill/>
          <a:ln>
            <a:noFill/>
          </a:ln>
        </p:spPr>
        <p:txBody>
          <a:bodyPr spcFirstLastPara="1" wrap="square" lIns="91425" tIns="45700" rIns="91425" bIns="45700" anchor="ctr" anchorCtr="0">
            <a:spAutoFit/>
          </a:bodyPr>
          <a:lstStyle/>
          <a:p>
            <a:pPr algn="ctr"/>
            <a:r>
              <a:rPr lang="en-GB" sz="2000" b="1" dirty="0">
                <a:latin typeface="Times New Roman" panose="02020603050405020304" pitchFamily="18" charset="0"/>
                <a:cs typeface="Times New Roman" panose="02020603050405020304" pitchFamily="18" charset="0"/>
              </a:rPr>
              <a:t>Contributions to Global COVID-19 Prevention and Control</a:t>
            </a:r>
          </a:p>
        </p:txBody>
      </p:sp>
      <p:sp>
        <p:nvSpPr>
          <p:cNvPr id="18" name="Google Shape;255;p22"/>
          <p:cNvSpPr/>
          <p:nvPr/>
        </p:nvSpPr>
        <p:spPr>
          <a:xfrm>
            <a:off x="2017786" y="894802"/>
            <a:ext cx="608468" cy="440263"/>
          </a:xfrm>
          <a:custGeom>
            <a:avLst/>
            <a:gdLst/>
            <a:ahLst/>
            <a:cxnLst/>
            <a:rect l="l" t="t" r="r" b="b"/>
            <a:pathLst>
              <a:path w="395" h="298" extrusionOk="0">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FDB42A"/>
          </a:solidFill>
          <a:ln w="19050" cap="flat" cmpd="sng">
            <a:solidFill>
              <a:srgbClr val="FFFFFF"/>
            </a:solidFill>
            <a:prstDash val="solid"/>
            <a:round/>
            <a:headEnd type="none" w="sm" len="sm"/>
            <a:tailEnd type="none" w="sm" len="sm"/>
          </a:ln>
        </p:spPr>
        <p:txBody>
          <a:bodyPr spcFirstLastPara="1" wrap="square" lIns="83725" tIns="41850" rIns="83725" bIns="41850" anchor="t" anchorCtr="0">
            <a:noAutofit/>
          </a:bodyPr>
          <a:lstStyle/>
          <a:p>
            <a:pPr marL="0" marR="0" lvl="0" indent="0" algn="just" rtl="0">
              <a:lnSpc>
                <a:spcPct val="120000"/>
              </a:lnSpc>
              <a:spcBef>
                <a:spcPts val="0"/>
              </a:spcBef>
              <a:spcAft>
                <a:spcPts val="0"/>
              </a:spcAft>
              <a:buClr>
                <a:schemeClr val="dk1"/>
              </a:buClr>
              <a:buSzPts val="2800"/>
              <a:buFont typeface="Calibri"/>
              <a:buNone/>
            </a:pPr>
            <a:endParaRPr sz="2800" b="0" i="0" u="none" strike="noStrike" cap="none">
              <a:solidFill>
                <a:srgbClr val="000000"/>
              </a:solidFill>
              <a:latin typeface="Teko"/>
              <a:ea typeface="Teko"/>
              <a:cs typeface="Teko"/>
              <a:sym typeface="Teko"/>
            </a:endParaRPr>
          </a:p>
        </p:txBody>
      </p:sp>
      <p:sp>
        <p:nvSpPr>
          <p:cNvPr id="19" name="Google Shape;111;p15"/>
          <p:cNvSpPr/>
          <p:nvPr/>
        </p:nvSpPr>
        <p:spPr>
          <a:xfrm>
            <a:off x="2448559" y="154896"/>
            <a:ext cx="7205288" cy="618023"/>
          </a:xfrm>
          <a:custGeom>
            <a:avLst/>
            <a:gdLst/>
            <a:ahLst/>
            <a:cxnLst/>
            <a:rect l="l" t="t" r="r" b="b"/>
            <a:pathLst>
              <a:path w="5689600" h="649440" extrusionOk="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a:ln w="12700" cap="flat" cmpd="sng">
            <a:solidFill>
              <a:schemeClr val="lt1"/>
            </a:solidFill>
            <a:prstDash val="solid"/>
            <a:miter lim="800000"/>
            <a:headEnd type="none" w="sm" len="sm"/>
            <a:tailEnd type="none" w="sm" len="sm"/>
          </a:ln>
        </p:spPr>
        <p:txBody>
          <a:bodyPr spcFirstLastPara="1" wrap="square" lIns="246750" tIns="31700" rIns="246750" bIns="31700" anchor="ctr" anchorCtr="0">
            <a:noAutofit/>
          </a:bodyPr>
          <a:lstStyle/>
          <a:p>
            <a:pPr algn="ctr">
              <a:lnSpc>
                <a:spcPct val="90000"/>
              </a:lnSpc>
            </a:pPr>
            <a:r>
              <a:rPr lang="en-US" sz="2200" b="1" dirty="0" smtClean="0">
                <a:solidFill>
                  <a:schemeClr val="bg1"/>
                </a:solidFill>
                <a:latin typeface="Times New Roman" panose="02020603050405020304" pitchFamily="18" charset="0"/>
                <a:cs typeface="Times New Roman" panose="02020603050405020304" pitchFamily="18" charset="0"/>
              </a:rPr>
              <a:t>Contributions </a:t>
            </a:r>
            <a:r>
              <a:rPr lang="en-US" sz="2200" b="1" dirty="0">
                <a:solidFill>
                  <a:schemeClr val="bg1"/>
                </a:solidFill>
                <a:latin typeface="Times New Roman" panose="02020603050405020304" pitchFamily="18" charset="0"/>
                <a:cs typeface="Times New Roman" panose="02020603050405020304" pitchFamily="18" charset="0"/>
              </a:rPr>
              <a:t>of </a:t>
            </a:r>
            <a:r>
              <a:rPr lang="en-US" sz="2200" b="1" dirty="0" smtClean="0">
                <a:solidFill>
                  <a:schemeClr val="bg1"/>
                </a:solidFill>
                <a:latin typeface="Times New Roman" panose="02020603050405020304" pitchFamily="18" charset="0"/>
                <a:cs typeface="Times New Roman" panose="02020603050405020304" pitchFamily="18" charset="0"/>
              </a:rPr>
              <a:t>our Country to </a:t>
            </a:r>
            <a:r>
              <a:rPr lang="en-US" sz="2200" b="1" dirty="0">
                <a:solidFill>
                  <a:schemeClr val="bg1"/>
                </a:solidFill>
                <a:latin typeface="Times New Roman" panose="02020603050405020304" pitchFamily="18" charset="0"/>
                <a:cs typeface="Times New Roman" panose="02020603050405020304" pitchFamily="18" charset="0"/>
              </a:rPr>
              <a:t>Global Public </a:t>
            </a:r>
            <a:r>
              <a:rPr lang="en-US" sz="2200" b="1" dirty="0" smtClean="0">
                <a:solidFill>
                  <a:schemeClr val="bg1"/>
                </a:solidFill>
                <a:latin typeface="Times New Roman" panose="02020603050405020304" pitchFamily="18" charset="0"/>
                <a:cs typeface="Times New Roman" panose="02020603050405020304" pitchFamily="18" charset="0"/>
              </a:rPr>
              <a:t>Health </a:t>
            </a:r>
            <a:endParaRPr sz="2200" b="1" dirty="0">
              <a:solidFill>
                <a:schemeClr val="bg1"/>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sp>
        <p:nvSpPr>
          <p:cNvPr id="328" name="Google Shape;328;p27"/>
          <p:cNvSpPr/>
          <p:nvPr/>
        </p:nvSpPr>
        <p:spPr>
          <a:xfrm>
            <a:off x="107004" y="1368371"/>
            <a:ext cx="7839963" cy="2194020"/>
          </a:xfrm>
          <a:prstGeom prst="rect">
            <a:avLst/>
          </a:prstGeom>
          <a:solidFill>
            <a:srgbClr val="FBE4D4"/>
          </a:solidFill>
          <a:ln>
            <a:noFill/>
          </a:ln>
        </p:spPr>
        <p:txBody>
          <a:bodyPr spcFirstLastPara="1" wrap="square" lIns="91425" tIns="45700" rIns="91425" bIns="45700" anchor="t" anchorCtr="0">
            <a:noAutofit/>
          </a:bodyPr>
          <a:lstStyle/>
          <a:p>
            <a:pPr lvl="0" algn="just">
              <a:lnSpc>
                <a:spcPct val="120000"/>
              </a:lnSpc>
            </a:pPr>
            <a:r>
              <a:rPr lang="en-GB" sz="2000" dirty="0">
                <a:solidFill>
                  <a:schemeClr val="tx1">
                    <a:lumMod val="85000"/>
                    <a:lumOff val="15000"/>
                  </a:schemeClr>
                </a:solidFill>
                <a:latin typeface="Times New Roman" panose="02020603050405020304" pitchFamily="18" charset="0"/>
                <a:cs typeface="Times New Roman" panose="02020603050405020304" pitchFamily="18" charset="0"/>
              </a:rPr>
              <a:t>COVID-19 Vaccines Global Access (COVAX) is </a:t>
            </a:r>
            <a:r>
              <a:rPr lang="en-GB" sz="2000" dirty="0" smtClean="0">
                <a:solidFill>
                  <a:schemeClr val="tx1">
                    <a:lumMod val="85000"/>
                    <a:lumOff val="15000"/>
                  </a:schemeClr>
                </a:solidFill>
                <a:latin typeface="Times New Roman" panose="02020603050405020304" pitchFamily="18" charset="0"/>
                <a:cs typeface="Times New Roman" panose="02020603050405020304" pitchFamily="18" charset="0"/>
              </a:rPr>
              <a:t>co-led </a:t>
            </a:r>
            <a:r>
              <a:rPr lang="en-GB" sz="2000" dirty="0">
                <a:solidFill>
                  <a:schemeClr val="tx1">
                    <a:lumMod val="85000"/>
                    <a:lumOff val="15000"/>
                  </a:schemeClr>
                </a:solidFill>
                <a:latin typeface="Times New Roman" panose="02020603050405020304" pitchFamily="18" charset="0"/>
                <a:cs typeface="Times New Roman" panose="02020603050405020304" pitchFamily="18" charset="0"/>
              </a:rPr>
              <a:t>by the WHO, </a:t>
            </a:r>
            <a:r>
              <a:rPr lang="en-GB" sz="2000" dirty="0" err="1" smtClean="0">
                <a:solidFill>
                  <a:schemeClr val="tx1">
                    <a:lumMod val="85000"/>
                    <a:lumOff val="15000"/>
                  </a:schemeClr>
                </a:solidFill>
                <a:latin typeface="Times New Roman" panose="02020603050405020304" pitchFamily="18" charset="0"/>
                <a:cs typeface="Times New Roman" panose="02020603050405020304" pitchFamily="18" charset="0"/>
              </a:rPr>
              <a:t>Gavi</a:t>
            </a:r>
            <a:r>
              <a:rPr lang="en-US" altLang="zh-HK" sz="2000" dirty="0" smtClean="0">
                <a:solidFill>
                  <a:schemeClr val="tx1">
                    <a:lumMod val="85000"/>
                    <a:lumOff val="15000"/>
                  </a:schemeClr>
                </a:solidFill>
                <a:latin typeface="Times New Roman" panose="02020603050405020304" pitchFamily="18" charset="0"/>
                <a:cs typeface="Times New Roman" panose="02020603050405020304" pitchFamily="18" charset="0"/>
              </a:rPr>
              <a:t>, </a:t>
            </a:r>
            <a:r>
              <a:rPr lang="en-US" altLang="zh-HK" sz="2000" dirty="0">
                <a:solidFill>
                  <a:schemeClr val="tx1">
                    <a:lumMod val="85000"/>
                    <a:lumOff val="15000"/>
                  </a:schemeClr>
                </a:solidFill>
                <a:latin typeface="Times New Roman" panose="02020603050405020304" pitchFamily="18" charset="0"/>
                <a:cs typeface="Times New Roman" panose="02020603050405020304" pitchFamily="18" charset="0"/>
              </a:rPr>
              <a:t>the Vaccine </a:t>
            </a:r>
            <a:r>
              <a:rPr lang="en-US" altLang="zh-HK" sz="2000" dirty="0" smtClean="0">
                <a:solidFill>
                  <a:schemeClr val="tx1">
                    <a:lumMod val="85000"/>
                    <a:lumOff val="15000"/>
                  </a:schemeClr>
                </a:solidFill>
                <a:latin typeface="Times New Roman" panose="02020603050405020304" pitchFamily="18" charset="0"/>
                <a:cs typeface="Times New Roman" panose="02020603050405020304" pitchFamily="18" charset="0"/>
              </a:rPr>
              <a:t>Alliance</a:t>
            </a:r>
            <a:r>
              <a:rPr lang="en-GB" sz="2000" dirty="0" smtClean="0">
                <a:solidFill>
                  <a:schemeClr val="tx1">
                    <a:lumMod val="85000"/>
                    <a:lumOff val="15000"/>
                  </a:schemeClr>
                </a:solidFill>
                <a:latin typeface="Times New Roman" panose="02020603050405020304" pitchFamily="18" charset="0"/>
                <a:cs typeface="Times New Roman" panose="02020603050405020304" pitchFamily="18" charset="0"/>
              </a:rPr>
              <a:t> </a:t>
            </a:r>
            <a:r>
              <a:rPr lang="en-GB" sz="2000" dirty="0">
                <a:solidFill>
                  <a:schemeClr val="tx1">
                    <a:lumMod val="85000"/>
                    <a:lumOff val="15000"/>
                  </a:schemeClr>
                </a:solidFill>
                <a:latin typeface="Times New Roman" panose="02020603050405020304" pitchFamily="18" charset="0"/>
                <a:cs typeface="Times New Roman" panose="02020603050405020304" pitchFamily="18" charset="0"/>
              </a:rPr>
              <a:t>and the Coalition for Epidemic Preparedness Innovations, with an aim to accelerate the development and manufacture of COVID-19 vaccines and to guarantee </a:t>
            </a:r>
            <a:r>
              <a:rPr lang="en-GB" sz="2000" dirty="0" smtClean="0">
                <a:solidFill>
                  <a:schemeClr val="tx1">
                    <a:lumMod val="85000"/>
                    <a:lumOff val="15000"/>
                  </a:schemeClr>
                </a:solidFill>
                <a:latin typeface="Times New Roman" panose="02020603050405020304" pitchFamily="18" charset="0"/>
                <a:cs typeface="Times New Roman" panose="02020603050405020304" pitchFamily="18" charset="0"/>
              </a:rPr>
              <a:t>fair and equitable access </a:t>
            </a:r>
            <a:r>
              <a:rPr lang="en-GB" sz="2000" dirty="0">
                <a:solidFill>
                  <a:schemeClr val="tx1">
                    <a:lumMod val="85000"/>
                    <a:lumOff val="15000"/>
                  </a:schemeClr>
                </a:solidFill>
                <a:latin typeface="Times New Roman" panose="02020603050405020304" pitchFamily="18" charset="0"/>
                <a:cs typeface="Times New Roman" panose="02020603050405020304" pitchFamily="18" charset="0"/>
              </a:rPr>
              <a:t>for every country in the world. </a:t>
            </a:r>
            <a:r>
              <a:rPr lang="en-GB" sz="2000" dirty="0" smtClean="0">
                <a:solidFill>
                  <a:schemeClr val="tx1">
                    <a:lumMod val="85000"/>
                    <a:lumOff val="15000"/>
                  </a:schemeClr>
                </a:solidFill>
                <a:latin typeface="Times New Roman" panose="02020603050405020304" pitchFamily="18" charset="0"/>
                <a:cs typeface="Times New Roman" panose="02020603050405020304" pitchFamily="18" charset="0"/>
              </a:rPr>
              <a:t> To </a:t>
            </a:r>
            <a:r>
              <a:rPr lang="en-GB" sz="2000" dirty="0">
                <a:solidFill>
                  <a:schemeClr val="tx1">
                    <a:lumMod val="85000"/>
                    <a:lumOff val="15000"/>
                  </a:schemeClr>
                </a:solidFill>
                <a:latin typeface="Times New Roman" panose="02020603050405020304" pitchFamily="18" charset="0"/>
                <a:cs typeface="Times New Roman" panose="02020603050405020304" pitchFamily="18" charset="0"/>
              </a:rPr>
              <a:t>learn about this programme, please click on the image and watch the video.</a:t>
            </a:r>
            <a:endParaRPr sz="200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endParaRPr>
          </a:p>
        </p:txBody>
      </p:sp>
      <p:sp>
        <p:nvSpPr>
          <p:cNvPr id="329" name="Google Shape;329;p27"/>
          <p:cNvSpPr/>
          <p:nvPr/>
        </p:nvSpPr>
        <p:spPr>
          <a:xfrm>
            <a:off x="2352675" y="764201"/>
            <a:ext cx="5991225" cy="523220"/>
          </a:xfrm>
          <a:prstGeom prst="rect">
            <a:avLst/>
          </a:prstGeom>
          <a:noFill/>
          <a:ln>
            <a:noFill/>
          </a:ln>
        </p:spPr>
        <p:txBody>
          <a:bodyPr spcFirstLastPara="1" wrap="square" lIns="91425" tIns="45700" rIns="91425" bIns="45700" anchor="t" anchorCtr="0">
            <a:noAutofit/>
          </a:bodyPr>
          <a:lstStyle/>
          <a:p>
            <a:pPr lvl="0" algn="ctr"/>
            <a:r>
              <a:rPr lang="en-GB" sz="2800" b="1" dirty="0">
                <a:latin typeface="Times New Roman" panose="02020603050405020304" pitchFamily="18" charset="0"/>
                <a:cs typeface="Times New Roman" panose="02020603050405020304" pitchFamily="18" charset="0"/>
              </a:rPr>
              <a:t>COVID-19 Vaccines Global Access </a:t>
            </a:r>
            <a:endParaRPr sz="2800" b="1" dirty="0">
              <a:solidFill>
                <a:schemeClr val="dk1"/>
              </a:solidFill>
              <a:latin typeface="Times New Roman" panose="02020603050405020304" pitchFamily="18" charset="0"/>
              <a:ea typeface="DFKai-SB"/>
              <a:cs typeface="Times New Roman" panose="02020603050405020304" pitchFamily="18" charset="0"/>
              <a:sym typeface="DFKai-SB"/>
            </a:endParaRPr>
          </a:p>
        </p:txBody>
      </p:sp>
      <p:sp>
        <p:nvSpPr>
          <p:cNvPr id="330" name="Google Shape;330;p27"/>
          <p:cNvSpPr/>
          <p:nvPr/>
        </p:nvSpPr>
        <p:spPr>
          <a:xfrm>
            <a:off x="107004" y="3640582"/>
            <a:ext cx="6718687" cy="30777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altLang="zh-TW" sz="1400" dirty="0" smtClean="0">
                <a:solidFill>
                  <a:schemeClr val="dk1"/>
                </a:solidFill>
                <a:latin typeface="Times New Roman" panose="02020603050405020304" pitchFamily="18" charset="0"/>
                <a:ea typeface="DFKai-SB"/>
                <a:cs typeface="Times New Roman" panose="02020603050405020304" pitchFamily="18" charset="0"/>
                <a:sym typeface="DFKai-SB"/>
              </a:rPr>
              <a:t>Source of the information and video: WHO </a:t>
            </a:r>
            <a:r>
              <a:rPr lang="zh-TW" sz="1400" dirty="0" smtClean="0">
                <a:solidFill>
                  <a:schemeClr val="dk1"/>
                </a:solidFill>
                <a:latin typeface="Times New Roman" panose="02020603050405020304" pitchFamily="18" charset="0"/>
                <a:ea typeface="DFKai-SB"/>
                <a:cs typeface="Times New Roman" panose="02020603050405020304" pitchFamily="18" charset="0"/>
                <a:sym typeface="DFKai-SB"/>
              </a:rPr>
              <a:t>(</a:t>
            </a:r>
            <a:r>
              <a:rPr lang="zh-TW" sz="1400" dirty="0" smtClean="0">
                <a:solidFill>
                  <a:schemeClr val="dk1"/>
                </a:solidFill>
                <a:latin typeface="Times New Roman" panose="02020603050405020304" pitchFamily="18" charset="0"/>
                <a:ea typeface="Times New Roman"/>
                <a:cs typeface="Times New Roman" panose="02020603050405020304" pitchFamily="18" charset="0"/>
                <a:sym typeface="Times New Roman"/>
              </a:rPr>
              <a:t>https</a:t>
            </a:r>
            <a:r>
              <a:rPr lang="zh-TW" sz="1400" dirty="0">
                <a:solidFill>
                  <a:schemeClr val="dk1"/>
                </a:solidFill>
                <a:latin typeface="Times New Roman" panose="02020603050405020304" pitchFamily="18" charset="0"/>
                <a:ea typeface="Times New Roman"/>
                <a:cs typeface="Times New Roman" panose="02020603050405020304" pitchFamily="18" charset="0"/>
                <a:sym typeface="Times New Roman"/>
              </a:rPr>
              <a:t>://www.who.int/zh/initiatives/act-accelerator/covax)</a:t>
            </a:r>
            <a:endParaRPr sz="1400" dirty="0">
              <a:solidFill>
                <a:schemeClr val="dk1"/>
              </a:solidFill>
              <a:latin typeface="Times New Roman" panose="02020603050405020304" pitchFamily="18" charset="0"/>
              <a:ea typeface="Times New Roman"/>
              <a:cs typeface="Times New Roman" panose="02020603050405020304" pitchFamily="18" charset="0"/>
              <a:sym typeface="Times New Roman"/>
            </a:endParaRPr>
          </a:p>
        </p:txBody>
      </p:sp>
      <p:pic>
        <p:nvPicPr>
          <p:cNvPr id="331" name="Google Shape;331;p27">
            <a:hlinkClick r:id="rId3"/>
          </p:cNvPr>
          <p:cNvPicPr preferRelativeResize="0"/>
          <p:nvPr/>
        </p:nvPicPr>
        <p:blipFill rotWithShape="1">
          <a:blip r:embed="rId4">
            <a:alphaModFix/>
          </a:blip>
          <a:srcRect l="58116" t="51062" r="25687" b="16087"/>
          <a:stretch/>
        </p:blipFill>
        <p:spPr>
          <a:xfrm>
            <a:off x="8138160" y="1368371"/>
            <a:ext cx="3727288" cy="2126305"/>
          </a:xfrm>
          <a:prstGeom prst="rect">
            <a:avLst/>
          </a:prstGeom>
          <a:noFill/>
          <a:ln>
            <a:noFill/>
          </a:ln>
        </p:spPr>
      </p:pic>
      <p:sp>
        <p:nvSpPr>
          <p:cNvPr id="336" name="Google Shape;336;p27"/>
          <p:cNvSpPr/>
          <p:nvPr/>
        </p:nvSpPr>
        <p:spPr>
          <a:xfrm>
            <a:off x="9185564" y="4797220"/>
            <a:ext cx="2567417" cy="830997"/>
          </a:xfrm>
          <a:prstGeom prst="rect">
            <a:avLst/>
          </a:prstGeom>
          <a:noFill/>
          <a:ln>
            <a:noFill/>
          </a:ln>
        </p:spPr>
        <p:txBody>
          <a:bodyPr spcFirstLastPara="1" wrap="square" lIns="91425" tIns="45700" rIns="91425" bIns="45700" anchor="t" anchorCtr="0">
            <a:noAutofit/>
          </a:bodyPr>
          <a:lstStyle/>
          <a:p>
            <a:pPr lvl="0"/>
            <a:r>
              <a:rPr lang="en-US" altLang="zh-TW" sz="1200" dirty="0" smtClean="0">
                <a:solidFill>
                  <a:schemeClr val="tx1">
                    <a:lumMod val="85000"/>
                    <a:lumOff val="15000"/>
                  </a:schemeClr>
                </a:solidFill>
                <a:latin typeface="Times New Roman"/>
                <a:ea typeface="Times New Roman"/>
                <a:cs typeface="Times New Roman"/>
                <a:sym typeface="Times New Roman"/>
              </a:rPr>
              <a:t>Source:</a:t>
            </a:r>
            <a:r>
              <a:rPr lang="zh-TW" sz="1200" dirty="0" smtClean="0">
                <a:solidFill>
                  <a:schemeClr val="tx1">
                    <a:lumMod val="85000"/>
                    <a:lumOff val="15000"/>
                  </a:schemeClr>
                </a:solidFill>
                <a:latin typeface="Times New Roman"/>
                <a:ea typeface="Times New Roman"/>
                <a:cs typeface="Times New Roman"/>
                <a:sym typeface="Times New Roman"/>
              </a:rPr>
              <a:t> </a:t>
            </a:r>
            <a:r>
              <a:rPr lang="en-US" altLang="zh-TW" sz="1200" dirty="0" smtClean="0">
                <a:solidFill>
                  <a:schemeClr val="tx1">
                    <a:lumMod val="85000"/>
                    <a:lumOff val="15000"/>
                  </a:schemeClr>
                </a:solidFill>
                <a:latin typeface="Times New Roman"/>
                <a:ea typeface="Times New Roman"/>
                <a:cs typeface="Times New Roman"/>
                <a:sym typeface="Times New Roman"/>
              </a:rPr>
              <a:t>Centre for Health Protection (https</a:t>
            </a:r>
            <a:r>
              <a:rPr lang="en-US" altLang="zh-TW" sz="1200" dirty="0">
                <a:solidFill>
                  <a:schemeClr val="tx1">
                    <a:lumMod val="85000"/>
                    <a:lumOff val="15000"/>
                  </a:schemeClr>
                </a:solidFill>
                <a:latin typeface="Times New Roman"/>
                <a:ea typeface="Times New Roman"/>
                <a:cs typeface="Times New Roman"/>
                <a:sym typeface="Times New Roman"/>
              </a:rPr>
              <a:t>://www.chp.gov.hk/files/pdf/dh_covid19_vaccine_fb_c_basicknowledge_eng.pdf</a:t>
            </a:r>
            <a:r>
              <a:rPr lang="zh-TW" sz="1200" dirty="0" smtClean="0">
                <a:solidFill>
                  <a:schemeClr val="tx1">
                    <a:lumMod val="85000"/>
                    <a:lumOff val="15000"/>
                  </a:schemeClr>
                </a:solidFill>
                <a:latin typeface="Times New Roman"/>
                <a:ea typeface="Times New Roman"/>
                <a:cs typeface="Times New Roman"/>
                <a:sym typeface="Times New Roman"/>
              </a:rPr>
              <a:t>)</a:t>
            </a:r>
            <a:endParaRPr sz="1200" dirty="0">
              <a:solidFill>
                <a:schemeClr val="tx1">
                  <a:lumMod val="85000"/>
                  <a:lumOff val="15000"/>
                </a:schemeClr>
              </a:solidFill>
              <a:latin typeface="Times New Roman"/>
              <a:ea typeface="Times New Roman"/>
              <a:cs typeface="Times New Roman"/>
              <a:sym typeface="Times New Roman"/>
            </a:endParaRPr>
          </a:p>
        </p:txBody>
      </p:sp>
      <p:sp>
        <p:nvSpPr>
          <p:cNvPr id="337" name="Google Shape;337;p27"/>
          <p:cNvSpPr/>
          <p:nvPr/>
        </p:nvSpPr>
        <p:spPr>
          <a:xfrm>
            <a:off x="388923" y="4743365"/>
            <a:ext cx="2402370" cy="156966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altLang="zh-TW" sz="1800" b="1" dirty="0" smtClean="0">
                <a:solidFill>
                  <a:schemeClr val="dk1"/>
                </a:solidFill>
                <a:latin typeface="Times New Roman" panose="02020603050405020304" pitchFamily="18" charset="0"/>
                <a:ea typeface="DFKai-SB"/>
                <a:cs typeface="Times New Roman" panose="02020603050405020304" pitchFamily="18" charset="0"/>
                <a:sym typeface="DFKai-SB"/>
              </a:rPr>
              <a:t>Types of COVID-19 Vaccines</a:t>
            </a:r>
            <a:endParaRPr sz="1800" b="1" dirty="0" smtClean="0">
              <a:solidFill>
                <a:schemeClr val="dk1"/>
              </a:solidFill>
              <a:latin typeface="Times New Roman" panose="02020603050405020304" pitchFamily="18" charset="0"/>
              <a:ea typeface="DFKai-SB"/>
              <a:cs typeface="Times New Roman" panose="02020603050405020304" pitchFamily="18" charset="0"/>
              <a:sym typeface="DFKai-SB"/>
            </a:endParaRPr>
          </a:p>
          <a:p>
            <a:r>
              <a:rPr lang="en-GB" dirty="0">
                <a:latin typeface="Times New Roman" panose="02020603050405020304" pitchFamily="18" charset="0"/>
                <a:cs typeface="Times New Roman" panose="02020603050405020304" pitchFamily="18" charset="0"/>
              </a:rPr>
              <a:t>For detailed introduction of the vaccines, please refer to the reference information.</a:t>
            </a:r>
          </a:p>
        </p:txBody>
      </p:sp>
      <p:sp>
        <p:nvSpPr>
          <p:cNvPr id="338" name="Google Shape;338;p27"/>
          <p:cNvSpPr txBox="1">
            <a:spLocks noGrp="1"/>
          </p:cNvSpPr>
          <p:nvPr>
            <p:ph type="sldNum" idx="12"/>
          </p:nvPr>
        </p:nvSpPr>
        <p:spPr>
          <a:xfrm>
            <a:off x="9120188" y="63817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tLang="zh-TW"/>
              <a:t>15</a:t>
            </a:fld>
            <a:endParaRPr/>
          </a:p>
        </p:txBody>
      </p:sp>
      <p:sp>
        <p:nvSpPr>
          <p:cNvPr id="14" name="文字方塊 13"/>
          <p:cNvSpPr txBox="1"/>
          <p:nvPr/>
        </p:nvSpPr>
        <p:spPr>
          <a:xfrm>
            <a:off x="272191" y="353808"/>
            <a:ext cx="1561456" cy="307777"/>
          </a:xfrm>
          <a:prstGeom prst="rect">
            <a:avLst/>
          </a:prstGeom>
          <a:solidFill>
            <a:schemeClr val="bg1"/>
          </a:solidFill>
          <a:ln w="38100">
            <a:solidFill>
              <a:srgbClr val="C00000"/>
            </a:solidFill>
          </a:ln>
        </p:spPr>
        <p:txBody>
          <a:bodyPr wrap="square" rtlCol="0">
            <a:spAutoFit/>
          </a:bodyPr>
          <a:lstStyle/>
          <a:p>
            <a:pPr algn="ctr"/>
            <a:r>
              <a:rPr lang="en-US" b="1" dirty="0" smtClean="0">
                <a:latin typeface="Times New Roman" panose="02020603050405020304" pitchFamily="18" charset="0"/>
                <a:cs typeface="Times New Roman" panose="02020603050405020304" pitchFamily="18" charset="0"/>
              </a:rPr>
              <a:t>Reference</a:t>
            </a:r>
            <a:endParaRPr lang="en-GB" b="1" dirty="0">
              <a:latin typeface="Times New Roman" panose="02020603050405020304" pitchFamily="18" charset="0"/>
              <a:cs typeface="Times New Roman" panose="02020603050405020304" pitchFamily="18" charset="0"/>
            </a:endParaRPr>
          </a:p>
        </p:txBody>
      </p:sp>
      <p:sp>
        <p:nvSpPr>
          <p:cNvPr id="15" name="Google Shape;111;p15"/>
          <p:cNvSpPr/>
          <p:nvPr/>
        </p:nvSpPr>
        <p:spPr>
          <a:xfrm>
            <a:off x="2448559" y="154896"/>
            <a:ext cx="7205288" cy="618023"/>
          </a:xfrm>
          <a:custGeom>
            <a:avLst/>
            <a:gdLst/>
            <a:ahLst/>
            <a:cxnLst/>
            <a:rect l="l" t="t" r="r" b="b"/>
            <a:pathLst>
              <a:path w="5689600" h="649440" extrusionOk="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a:ln w="12700" cap="flat" cmpd="sng">
            <a:solidFill>
              <a:schemeClr val="lt1"/>
            </a:solidFill>
            <a:prstDash val="solid"/>
            <a:miter lim="800000"/>
            <a:headEnd type="none" w="sm" len="sm"/>
            <a:tailEnd type="none" w="sm" len="sm"/>
          </a:ln>
        </p:spPr>
        <p:txBody>
          <a:bodyPr spcFirstLastPara="1" wrap="square" lIns="246750" tIns="31700" rIns="246750" bIns="31700" anchor="ctr" anchorCtr="0">
            <a:noAutofit/>
          </a:bodyPr>
          <a:lstStyle/>
          <a:p>
            <a:pPr algn="ctr">
              <a:lnSpc>
                <a:spcPct val="90000"/>
              </a:lnSpc>
            </a:pPr>
            <a:r>
              <a:rPr lang="en-US" sz="2200" b="1" dirty="0" smtClean="0">
                <a:solidFill>
                  <a:schemeClr val="bg1"/>
                </a:solidFill>
                <a:latin typeface="Times New Roman" panose="02020603050405020304" pitchFamily="18" charset="0"/>
                <a:cs typeface="Times New Roman" panose="02020603050405020304" pitchFamily="18" charset="0"/>
              </a:rPr>
              <a:t>Contributions </a:t>
            </a:r>
            <a:r>
              <a:rPr lang="en-US" sz="2200" b="1" dirty="0">
                <a:solidFill>
                  <a:schemeClr val="bg1"/>
                </a:solidFill>
                <a:latin typeface="Times New Roman" panose="02020603050405020304" pitchFamily="18" charset="0"/>
                <a:cs typeface="Times New Roman" panose="02020603050405020304" pitchFamily="18" charset="0"/>
              </a:rPr>
              <a:t>of </a:t>
            </a:r>
            <a:r>
              <a:rPr lang="en-US" sz="2200" b="1" dirty="0" smtClean="0">
                <a:solidFill>
                  <a:schemeClr val="bg1"/>
                </a:solidFill>
                <a:latin typeface="Times New Roman" panose="02020603050405020304" pitchFamily="18" charset="0"/>
                <a:cs typeface="Times New Roman" panose="02020603050405020304" pitchFamily="18" charset="0"/>
              </a:rPr>
              <a:t>our Country to </a:t>
            </a:r>
            <a:r>
              <a:rPr lang="en-US" sz="2200" b="1" dirty="0">
                <a:solidFill>
                  <a:schemeClr val="bg1"/>
                </a:solidFill>
                <a:latin typeface="Times New Roman" panose="02020603050405020304" pitchFamily="18" charset="0"/>
                <a:cs typeface="Times New Roman" panose="02020603050405020304" pitchFamily="18" charset="0"/>
              </a:rPr>
              <a:t>Global Public </a:t>
            </a:r>
            <a:r>
              <a:rPr lang="en-US" sz="2200" b="1" dirty="0" smtClean="0">
                <a:solidFill>
                  <a:schemeClr val="bg1"/>
                </a:solidFill>
                <a:latin typeface="Times New Roman" panose="02020603050405020304" pitchFamily="18" charset="0"/>
                <a:cs typeface="Times New Roman" panose="02020603050405020304" pitchFamily="18" charset="0"/>
              </a:rPr>
              <a:t>Health </a:t>
            </a:r>
            <a:endParaRPr sz="2200" b="1" dirty="0">
              <a:solidFill>
                <a:schemeClr val="bg1"/>
              </a:solidFill>
              <a:latin typeface="Times New Roman" panose="02020603050405020304" pitchFamily="18" charset="0"/>
              <a:cs typeface="Times New Roman" panose="02020603050405020304" pitchFamily="18" charset="0"/>
            </a:endParaRPr>
          </a:p>
        </p:txBody>
      </p:sp>
      <p:pic>
        <p:nvPicPr>
          <p:cNvPr id="2" name="圖片 1"/>
          <p:cNvPicPr>
            <a:picLocks noChangeAspect="1"/>
          </p:cNvPicPr>
          <p:nvPr/>
        </p:nvPicPr>
        <p:blipFill>
          <a:blip r:embed="rId5"/>
          <a:stretch>
            <a:fillRect/>
          </a:stretch>
        </p:blipFill>
        <p:spPr>
          <a:xfrm>
            <a:off x="3089989" y="4090128"/>
            <a:ext cx="2557596" cy="2566208"/>
          </a:xfrm>
          <a:prstGeom prst="rect">
            <a:avLst/>
          </a:prstGeom>
        </p:spPr>
      </p:pic>
      <p:pic>
        <p:nvPicPr>
          <p:cNvPr id="3" name="圖片 2"/>
          <p:cNvPicPr>
            <a:picLocks noChangeAspect="1"/>
          </p:cNvPicPr>
          <p:nvPr/>
        </p:nvPicPr>
        <p:blipFill>
          <a:blip r:embed="rId6"/>
          <a:stretch>
            <a:fillRect/>
          </a:stretch>
        </p:blipFill>
        <p:spPr>
          <a:xfrm>
            <a:off x="6027608" y="4090128"/>
            <a:ext cx="2649463" cy="2608979"/>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28"/>
          <p:cNvSpPr txBox="1">
            <a:spLocks noGrp="1"/>
          </p:cNvSpPr>
          <p:nvPr>
            <p:ph type="body" idx="4294967295"/>
          </p:nvPr>
        </p:nvSpPr>
        <p:spPr>
          <a:xfrm>
            <a:off x="285397" y="1940172"/>
            <a:ext cx="6871862" cy="4688811"/>
          </a:xfrm>
          <a:prstGeom prst="rect">
            <a:avLst/>
          </a:prstGeom>
          <a:noFill/>
          <a:ln>
            <a:noFill/>
          </a:ln>
        </p:spPr>
        <p:txBody>
          <a:bodyPr spcFirstLastPara="1" wrap="square" lIns="91425" tIns="45700" rIns="91425" bIns="45700" anchor="t" anchorCtr="0">
            <a:normAutofit fontScale="62500" lnSpcReduction="20000"/>
          </a:bodyPr>
          <a:lstStyle/>
          <a:p>
            <a:pPr marL="0" lvl="0" indent="-152400" algn="just">
              <a:lnSpc>
                <a:spcPct val="140000"/>
              </a:lnSpc>
              <a:spcBef>
                <a:spcPts val="0"/>
              </a:spcBef>
              <a:buClr>
                <a:srgbClr val="C81501"/>
              </a:buClr>
              <a:buSzPts val="2400"/>
              <a:buFont typeface="Noto Sans Symbols"/>
              <a:buChar char="✔"/>
            </a:pPr>
            <a:r>
              <a:rPr lang="en-GB" sz="3200" dirty="0" smtClean="0">
                <a:solidFill>
                  <a:schemeClr val="tx1">
                    <a:lumMod val="85000"/>
                    <a:lumOff val="15000"/>
                  </a:schemeClr>
                </a:solidFill>
                <a:latin typeface="Times New Roman" panose="02020603050405020304" pitchFamily="18" charset="0"/>
                <a:cs typeface="Times New Roman" panose="02020603050405020304" pitchFamily="18" charset="0"/>
              </a:rPr>
              <a:t>Participation </a:t>
            </a:r>
            <a:r>
              <a:rPr lang="en-GB" sz="3200" dirty="0">
                <a:solidFill>
                  <a:schemeClr val="tx1">
                    <a:lumMod val="85000"/>
                    <a:lumOff val="15000"/>
                  </a:schemeClr>
                </a:solidFill>
                <a:latin typeface="Times New Roman" panose="02020603050405020304" pitchFamily="18" charset="0"/>
                <a:cs typeface="Times New Roman" panose="02020603050405020304" pitchFamily="18" charset="0"/>
              </a:rPr>
              <a:t>in </a:t>
            </a:r>
            <a:r>
              <a:rPr lang="en-GB" sz="3200" dirty="0" smtClean="0">
                <a:solidFill>
                  <a:schemeClr val="tx1">
                    <a:lumMod val="85000"/>
                    <a:lumOff val="15000"/>
                  </a:schemeClr>
                </a:solidFill>
                <a:latin typeface="Times New Roman" panose="02020603050405020304" pitchFamily="18" charset="0"/>
                <a:cs typeface="Times New Roman" panose="02020603050405020304" pitchFamily="18" charset="0"/>
              </a:rPr>
              <a:t>the WHO’s COVAX </a:t>
            </a:r>
            <a:r>
              <a:rPr lang="en-GB" sz="3200" dirty="0">
                <a:solidFill>
                  <a:schemeClr val="tx1">
                    <a:lumMod val="85000"/>
                    <a:lumOff val="15000"/>
                  </a:schemeClr>
                </a:solidFill>
                <a:latin typeface="Times New Roman" panose="02020603050405020304" pitchFamily="18" charset="0"/>
                <a:cs typeface="Times New Roman" panose="02020603050405020304" pitchFamily="18" charset="0"/>
              </a:rPr>
              <a:t>with a clear commitment to provide the first batch of 10 million doses of vaccines to meet the urgent demand from developing countries</a:t>
            </a:r>
            <a:endParaRPr sz="320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endParaRPr>
          </a:p>
          <a:p>
            <a:pPr marL="0" lvl="0" indent="0" algn="just" rtl="0">
              <a:lnSpc>
                <a:spcPct val="140000"/>
              </a:lnSpc>
              <a:spcBef>
                <a:spcPts val="0"/>
              </a:spcBef>
              <a:spcAft>
                <a:spcPts val="0"/>
              </a:spcAft>
              <a:buClr>
                <a:srgbClr val="C81501"/>
              </a:buClr>
              <a:buSzPts val="2400"/>
              <a:buFont typeface="Noto Sans Symbols"/>
              <a:buNone/>
            </a:pPr>
            <a:endParaRPr sz="320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endParaRPr>
          </a:p>
          <a:p>
            <a:pPr marL="0" lvl="0" indent="-152400" algn="just">
              <a:lnSpc>
                <a:spcPct val="140000"/>
              </a:lnSpc>
              <a:spcBef>
                <a:spcPts val="0"/>
              </a:spcBef>
              <a:buClr>
                <a:srgbClr val="C81501"/>
              </a:buClr>
              <a:buSzPts val="2400"/>
              <a:buFont typeface="Noto Sans Symbols"/>
              <a:buChar char="✔"/>
            </a:pPr>
            <a:r>
              <a:rPr lang="en-GB" sz="3200" dirty="0">
                <a:solidFill>
                  <a:schemeClr val="tx1">
                    <a:lumMod val="85000"/>
                    <a:lumOff val="15000"/>
                  </a:schemeClr>
                </a:solidFill>
                <a:latin typeface="Times New Roman" panose="02020603050405020304" pitchFamily="18" charset="0"/>
                <a:cs typeface="Times New Roman" panose="02020603050405020304" pitchFamily="18" charset="0"/>
              </a:rPr>
              <a:t>As of March 2021, </a:t>
            </a:r>
            <a:r>
              <a:rPr lang="en-GB" sz="3200" dirty="0" smtClean="0">
                <a:solidFill>
                  <a:schemeClr val="tx1">
                    <a:lumMod val="85000"/>
                    <a:lumOff val="15000"/>
                  </a:schemeClr>
                </a:solidFill>
                <a:latin typeface="Times New Roman" panose="02020603050405020304" pitchFamily="18" charset="0"/>
                <a:cs typeface="Times New Roman" panose="02020603050405020304" pitchFamily="18" charset="0"/>
              </a:rPr>
              <a:t>our country has provided </a:t>
            </a:r>
            <a:r>
              <a:rPr lang="en-GB" sz="3200" dirty="0">
                <a:solidFill>
                  <a:schemeClr val="tx1">
                    <a:lumMod val="85000"/>
                    <a:lumOff val="15000"/>
                  </a:schemeClr>
                </a:solidFill>
                <a:latin typeface="Times New Roman" panose="02020603050405020304" pitchFamily="18" charset="0"/>
                <a:cs typeface="Times New Roman" panose="02020603050405020304" pitchFamily="18" charset="0"/>
              </a:rPr>
              <a:t>vaccine assistance to 80 countries and </a:t>
            </a:r>
            <a:r>
              <a:rPr lang="en-GB" sz="3200" dirty="0" smtClean="0">
                <a:solidFill>
                  <a:schemeClr val="tx1">
                    <a:lumMod val="85000"/>
                    <a:lumOff val="15000"/>
                  </a:schemeClr>
                </a:solidFill>
                <a:latin typeface="Times New Roman" panose="02020603050405020304" pitchFamily="18" charset="0"/>
                <a:cs typeface="Times New Roman" panose="02020603050405020304" pitchFamily="18" charset="0"/>
              </a:rPr>
              <a:t>three international </a:t>
            </a:r>
            <a:r>
              <a:rPr lang="en-GB" sz="3200" dirty="0">
                <a:solidFill>
                  <a:schemeClr val="tx1">
                    <a:lumMod val="85000"/>
                    <a:lumOff val="15000"/>
                  </a:schemeClr>
                </a:solidFill>
                <a:latin typeface="Times New Roman" panose="02020603050405020304" pitchFamily="18" charset="0"/>
                <a:cs typeface="Times New Roman" panose="02020603050405020304" pitchFamily="18" charset="0"/>
              </a:rPr>
              <a:t>organisations, while exporting vaccines to over 40 countries and joining hands with more than 10 countries in the </a:t>
            </a:r>
            <a:r>
              <a:rPr lang="en-GB" sz="3200" dirty="0" smtClean="0">
                <a:solidFill>
                  <a:schemeClr val="tx1">
                    <a:lumMod val="85000"/>
                    <a:lumOff val="15000"/>
                  </a:schemeClr>
                </a:solidFill>
                <a:latin typeface="Times New Roman" panose="02020603050405020304" pitchFamily="18" charset="0"/>
                <a:cs typeface="Times New Roman" panose="02020603050405020304" pitchFamily="18" charset="0"/>
              </a:rPr>
              <a:t>R&amp;D and </a:t>
            </a:r>
            <a:r>
              <a:rPr lang="en-GB" sz="3200" dirty="0">
                <a:solidFill>
                  <a:schemeClr val="tx1">
                    <a:lumMod val="85000"/>
                    <a:lumOff val="15000"/>
                  </a:schemeClr>
                </a:solidFill>
                <a:latin typeface="Times New Roman" panose="02020603050405020304" pitchFamily="18" charset="0"/>
                <a:cs typeface="Times New Roman" panose="02020603050405020304" pitchFamily="18" charset="0"/>
              </a:rPr>
              <a:t>manufacture of </a:t>
            </a:r>
            <a:r>
              <a:rPr lang="en-GB" sz="3200" dirty="0" smtClean="0">
                <a:solidFill>
                  <a:schemeClr val="tx1">
                    <a:lumMod val="85000"/>
                    <a:lumOff val="15000"/>
                  </a:schemeClr>
                </a:solidFill>
                <a:latin typeface="Times New Roman" panose="02020603050405020304" pitchFamily="18" charset="0"/>
                <a:cs typeface="Times New Roman" panose="02020603050405020304" pitchFamily="18" charset="0"/>
              </a:rPr>
              <a:t>vaccines</a:t>
            </a:r>
          </a:p>
          <a:p>
            <a:pPr marL="0" lvl="0" indent="0" algn="just">
              <a:lnSpc>
                <a:spcPct val="140000"/>
              </a:lnSpc>
              <a:spcBef>
                <a:spcPts val="0"/>
              </a:spcBef>
              <a:buClr>
                <a:srgbClr val="C81501"/>
              </a:buClr>
              <a:buSzPts val="2400"/>
              <a:buNone/>
            </a:pPr>
            <a:endParaRPr sz="3200" dirty="0" smtClean="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endParaRPr>
          </a:p>
          <a:p>
            <a:pPr marL="0" lvl="0" indent="-152400" algn="just">
              <a:lnSpc>
                <a:spcPct val="140000"/>
              </a:lnSpc>
              <a:spcBef>
                <a:spcPts val="0"/>
              </a:spcBef>
              <a:buClr>
                <a:srgbClr val="C81501"/>
              </a:buClr>
              <a:buSzPts val="2400"/>
              <a:buFont typeface="Noto Sans Symbols"/>
              <a:buChar char="✔"/>
            </a:pPr>
            <a:r>
              <a:rPr lang="en-GB" sz="3200" dirty="0" smtClean="0">
                <a:solidFill>
                  <a:schemeClr val="tx1">
                    <a:lumMod val="85000"/>
                    <a:lumOff val="15000"/>
                  </a:schemeClr>
                </a:solidFill>
                <a:latin typeface="Times New Roman" panose="02020603050405020304" pitchFamily="18" charset="0"/>
                <a:cs typeface="Times New Roman" panose="02020603050405020304" pitchFamily="18" charset="0"/>
              </a:rPr>
              <a:t>Donation of vaccines to peacekeeping forces of various countries in response to the call of the United Nations</a:t>
            </a:r>
            <a:endParaRPr sz="3200" dirty="0" smtClean="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endParaRPr>
          </a:p>
          <a:p>
            <a:pPr marL="228600" lvl="0" indent="-76200" algn="just" rtl="0">
              <a:lnSpc>
                <a:spcPct val="160000"/>
              </a:lnSpc>
              <a:spcBef>
                <a:spcPts val="600"/>
              </a:spcBef>
              <a:spcAft>
                <a:spcPts val="0"/>
              </a:spcAft>
              <a:buClr>
                <a:srgbClr val="C81501"/>
              </a:buClr>
              <a:buSzPts val="2400"/>
              <a:buFont typeface="Noto Sans Symbols"/>
              <a:buNone/>
            </a:pPr>
            <a:endParaRPr sz="2400" dirty="0">
              <a:latin typeface="Times New Roman" panose="02020603050405020304" pitchFamily="18" charset="0"/>
              <a:ea typeface="DFKai-SB"/>
              <a:cs typeface="Times New Roman" panose="02020603050405020304" pitchFamily="18" charset="0"/>
              <a:sym typeface="DFKai-SB"/>
            </a:endParaRPr>
          </a:p>
        </p:txBody>
      </p:sp>
      <p:sp>
        <p:nvSpPr>
          <p:cNvPr id="344" name="Google Shape;344;p28"/>
          <p:cNvSpPr/>
          <p:nvPr/>
        </p:nvSpPr>
        <p:spPr>
          <a:xfrm>
            <a:off x="7479420" y="4885521"/>
            <a:ext cx="4214752" cy="64633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altLang="zh-TW" sz="1200" dirty="0" smtClean="0">
                <a:solidFill>
                  <a:schemeClr val="dk1"/>
                </a:solidFill>
                <a:latin typeface="Times New Roman"/>
                <a:ea typeface="Times New Roman"/>
                <a:cs typeface="Times New Roman"/>
                <a:sym typeface="Times New Roman"/>
              </a:rPr>
              <a:t>Source of the information and video: CCTV.com </a:t>
            </a:r>
            <a:r>
              <a:rPr lang="zh-TW" sz="1200" dirty="0" smtClean="0">
                <a:solidFill>
                  <a:schemeClr val="dk1"/>
                </a:solidFill>
                <a:latin typeface="Times New Roman"/>
                <a:ea typeface="Times New Roman"/>
                <a:cs typeface="Times New Roman"/>
                <a:sym typeface="Times New Roman"/>
              </a:rPr>
              <a:t>http</a:t>
            </a:r>
            <a:r>
              <a:rPr lang="zh-TW" sz="1200" dirty="0">
                <a:solidFill>
                  <a:schemeClr val="dk1"/>
                </a:solidFill>
                <a:latin typeface="Times New Roman"/>
                <a:ea typeface="Times New Roman"/>
                <a:cs typeface="Times New Roman"/>
                <a:sym typeface="Times New Roman"/>
              </a:rPr>
              <a:t>://m.news.cctv.com/2021/03/30/ARTIOmCzQXs8b9grjEwJhwhC210330.shtml</a:t>
            </a:r>
            <a:endParaRPr sz="1200" dirty="0">
              <a:solidFill>
                <a:schemeClr val="dk1"/>
              </a:solidFill>
              <a:latin typeface="Times New Roman"/>
              <a:ea typeface="Times New Roman"/>
              <a:cs typeface="Times New Roman"/>
              <a:sym typeface="Times New Roman"/>
            </a:endParaRPr>
          </a:p>
        </p:txBody>
      </p:sp>
      <p:sp>
        <p:nvSpPr>
          <p:cNvPr id="345" name="Google Shape;345;p28"/>
          <p:cNvSpPr/>
          <p:nvPr/>
        </p:nvSpPr>
        <p:spPr>
          <a:xfrm>
            <a:off x="4463359" y="1407302"/>
            <a:ext cx="3195874" cy="52322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altLang="zh-TW" sz="2000" b="1" dirty="0" smtClean="0">
                <a:solidFill>
                  <a:schemeClr val="dk1"/>
                </a:solidFill>
                <a:latin typeface="Times New Roman" panose="02020603050405020304" pitchFamily="18" charset="0"/>
                <a:ea typeface="DFKai-SB"/>
                <a:cs typeface="Times New Roman" panose="02020603050405020304" pitchFamily="18" charset="0"/>
                <a:sym typeface="DFKai-SB"/>
              </a:rPr>
              <a:t>China’s Vaccine Assistance</a:t>
            </a:r>
            <a:endParaRPr sz="2000" b="1" i="0" dirty="0">
              <a:solidFill>
                <a:schemeClr val="dk1"/>
              </a:solidFill>
              <a:latin typeface="Times New Roman" panose="02020603050405020304" pitchFamily="18" charset="0"/>
              <a:ea typeface="DFKai-SB"/>
              <a:cs typeface="Times New Roman" panose="02020603050405020304" pitchFamily="18" charset="0"/>
              <a:sym typeface="DFKai-SB"/>
            </a:endParaRPr>
          </a:p>
        </p:txBody>
      </p:sp>
      <p:pic>
        <p:nvPicPr>
          <p:cNvPr id="346" name="Google Shape;346;p28">
            <a:hlinkClick r:id="rId3"/>
          </p:cNvPr>
          <p:cNvPicPr preferRelativeResize="0"/>
          <p:nvPr/>
        </p:nvPicPr>
        <p:blipFill rotWithShape="1">
          <a:blip r:embed="rId4">
            <a:alphaModFix/>
          </a:blip>
          <a:srcRect l="63737" t="30142" r="22391" b="37742"/>
          <a:stretch/>
        </p:blipFill>
        <p:spPr>
          <a:xfrm>
            <a:off x="7479420" y="2169190"/>
            <a:ext cx="3991658" cy="2599220"/>
          </a:xfrm>
          <a:prstGeom prst="rect">
            <a:avLst/>
          </a:prstGeom>
          <a:noFill/>
          <a:ln>
            <a:noFill/>
          </a:ln>
        </p:spPr>
      </p:pic>
      <p:sp>
        <p:nvSpPr>
          <p:cNvPr id="350" name="Google Shape;350;p28"/>
          <p:cNvSpPr txBox="1">
            <a:spLocks noGrp="1"/>
          </p:cNvSpPr>
          <p:nvPr>
            <p:ph type="sldNum" idx="12"/>
          </p:nvPr>
        </p:nvSpPr>
        <p:spPr>
          <a:xfrm>
            <a:off x="9120188" y="63817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tLang="zh-TW"/>
              <a:t>16</a:t>
            </a:fld>
            <a:endParaRPr/>
          </a:p>
        </p:txBody>
      </p:sp>
      <p:sp>
        <p:nvSpPr>
          <p:cNvPr id="11" name="Google Shape;253;p22"/>
          <p:cNvSpPr txBox="1"/>
          <p:nvPr/>
        </p:nvSpPr>
        <p:spPr>
          <a:xfrm>
            <a:off x="2761307" y="916939"/>
            <a:ext cx="6892540" cy="400069"/>
          </a:xfrm>
          <a:prstGeom prst="rect">
            <a:avLst/>
          </a:prstGeom>
          <a:noFill/>
          <a:ln>
            <a:noFill/>
          </a:ln>
        </p:spPr>
        <p:txBody>
          <a:bodyPr spcFirstLastPara="1" wrap="square" lIns="91425" tIns="45700" rIns="91425" bIns="45700" anchor="ctr" anchorCtr="0">
            <a:spAutoFit/>
          </a:bodyPr>
          <a:lstStyle/>
          <a:p>
            <a:pPr algn="ctr"/>
            <a:r>
              <a:rPr lang="en-GB" sz="2000" b="1" dirty="0">
                <a:latin typeface="Times New Roman" panose="02020603050405020304" pitchFamily="18" charset="0"/>
                <a:cs typeface="Times New Roman" panose="02020603050405020304" pitchFamily="18" charset="0"/>
              </a:rPr>
              <a:t>Contributions to Global COVID-19 Prevention and Control</a:t>
            </a:r>
          </a:p>
        </p:txBody>
      </p:sp>
      <p:sp>
        <p:nvSpPr>
          <p:cNvPr id="12" name="Google Shape;255;p22"/>
          <p:cNvSpPr/>
          <p:nvPr/>
        </p:nvSpPr>
        <p:spPr>
          <a:xfrm>
            <a:off x="2017786" y="894802"/>
            <a:ext cx="608468" cy="440263"/>
          </a:xfrm>
          <a:custGeom>
            <a:avLst/>
            <a:gdLst/>
            <a:ahLst/>
            <a:cxnLst/>
            <a:rect l="l" t="t" r="r" b="b"/>
            <a:pathLst>
              <a:path w="395" h="298" extrusionOk="0">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FDB42A"/>
          </a:solidFill>
          <a:ln w="19050" cap="flat" cmpd="sng">
            <a:solidFill>
              <a:srgbClr val="FFFFFF"/>
            </a:solidFill>
            <a:prstDash val="solid"/>
            <a:round/>
            <a:headEnd type="none" w="sm" len="sm"/>
            <a:tailEnd type="none" w="sm" len="sm"/>
          </a:ln>
        </p:spPr>
        <p:txBody>
          <a:bodyPr spcFirstLastPara="1" wrap="square" lIns="83725" tIns="41850" rIns="83725" bIns="41850" anchor="t" anchorCtr="0">
            <a:noAutofit/>
          </a:bodyPr>
          <a:lstStyle/>
          <a:p>
            <a:pPr marL="0" marR="0" lvl="0" indent="0" algn="just" rtl="0">
              <a:lnSpc>
                <a:spcPct val="120000"/>
              </a:lnSpc>
              <a:spcBef>
                <a:spcPts val="0"/>
              </a:spcBef>
              <a:spcAft>
                <a:spcPts val="0"/>
              </a:spcAft>
              <a:buClr>
                <a:schemeClr val="dk1"/>
              </a:buClr>
              <a:buSzPts val="2800"/>
              <a:buFont typeface="Calibri"/>
              <a:buNone/>
            </a:pPr>
            <a:endParaRPr sz="2800" b="0" i="0" u="none" strike="noStrike" cap="none">
              <a:solidFill>
                <a:srgbClr val="000000"/>
              </a:solidFill>
              <a:latin typeface="Teko"/>
              <a:ea typeface="Teko"/>
              <a:cs typeface="Teko"/>
              <a:sym typeface="Teko"/>
            </a:endParaRPr>
          </a:p>
        </p:txBody>
      </p:sp>
      <p:sp>
        <p:nvSpPr>
          <p:cNvPr id="13" name="Google Shape;111;p15"/>
          <p:cNvSpPr/>
          <p:nvPr/>
        </p:nvSpPr>
        <p:spPr>
          <a:xfrm>
            <a:off x="2448559" y="154896"/>
            <a:ext cx="7205288" cy="618023"/>
          </a:xfrm>
          <a:custGeom>
            <a:avLst/>
            <a:gdLst/>
            <a:ahLst/>
            <a:cxnLst/>
            <a:rect l="l" t="t" r="r" b="b"/>
            <a:pathLst>
              <a:path w="5689600" h="649440" extrusionOk="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a:ln w="12700" cap="flat" cmpd="sng">
            <a:solidFill>
              <a:schemeClr val="lt1"/>
            </a:solidFill>
            <a:prstDash val="solid"/>
            <a:miter lim="800000"/>
            <a:headEnd type="none" w="sm" len="sm"/>
            <a:tailEnd type="none" w="sm" len="sm"/>
          </a:ln>
        </p:spPr>
        <p:txBody>
          <a:bodyPr spcFirstLastPara="1" wrap="square" lIns="246750" tIns="31700" rIns="246750" bIns="31700" anchor="ctr" anchorCtr="0">
            <a:noAutofit/>
          </a:bodyPr>
          <a:lstStyle/>
          <a:p>
            <a:pPr algn="ctr">
              <a:lnSpc>
                <a:spcPct val="90000"/>
              </a:lnSpc>
            </a:pPr>
            <a:r>
              <a:rPr lang="en-US" sz="2200" b="1" dirty="0" smtClean="0">
                <a:solidFill>
                  <a:schemeClr val="bg1"/>
                </a:solidFill>
                <a:latin typeface="Times New Roman" panose="02020603050405020304" pitchFamily="18" charset="0"/>
                <a:cs typeface="Times New Roman" panose="02020603050405020304" pitchFamily="18" charset="0"/>
              </a:rPr>
              <a:t>Contributions </a:t>
            </a:r>
            <a:r>
              <a:rPr lang="en-US" sz="2200" b="1" dirty="0">
                <a:solidFill>
                  <a:schemeClr val="bg1"/>
                </a:solidFill>
                <a:latin typeface="Times New Roman" panose="02020603050405020304" pitchFamily="18" charset="0"/>
                <a:cs typeface="Times New Roman" panose="02020603050405020304" pitchFamily="18" charset="0"/>
              </a:rPr>
              <a:t>of </a:t>
            </a:r>
            <a:r>
              <a:rPr lang="en-US" sz="2200" b="1" dirty="0" smtClean="0">
                <a:solidFill>
                  <a:schemeClr val="bg1"/>
                </a:solidFill>
                <a:latin typeface="Times New Roman" panose="02020603050405020304" pitchFamily="18" charset="0"/>
                <a:cs typeface="Times New Roman" panose="02020603050405020304" pitchFamily="18" charset="0"/>
              </a:rPr>
              <a:t>our Country to </a:t>
            </a:r>
            <a:r>
              <a:rPr lang="en-US" sz="2200" b="1" dirty="0">
                <a:solidFill>
                  <a:schemeClr val="bg1"/>
                </a:solidFill>
                <a:latin typeface="Times New Roman" panose="02020603050405020304" pitchFamily="18" charset="0"/>
                <a:cs typeface="Times New Roman" panose="02020603050405020304" pitchFamily="18" charset="0"/>
              </a:rPr>
              <a:t>Global Public </a:t>
            </a:r>
            <a:r>
              <a:rPr lang="en-US" sz="2200" b="1" dirty="0" smtClean="0">
                <a:solidFill>
                  <a:schemeClr val="bg1"/>
                </a:solidFill>
                <a:latin typeface="Times New Roman" panose="02020603050405020304" pitchFamily="18" charset="0"/>
                <a:cs typeface="Times New Roman" panose="02020603050405020304" pitchFamily="18" charset="0"/>
              </a:rPr>
              <a:t>Health </a:t>
            </a:r>
            <a:endParaRPr sz="2200" b="1" dirty="0">
              <a:solidFill>
                <a:schemeClr val="bg1"/>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355" name="Google Shape;355;p29"/>
          <p:cNvSpPr txBox="1"/>
          <p:nvPr/>
        </p:nvSpPr>
        <p:spPr>
          <a:xfrm>
            <a:off x="1919230" y="1315631"/>
            <a:ext cx="8715241" cy="369291"/>
          </a:xfrm>
          <a:prstGeom prst="rect">
            <a:avLst/>
          </a:prstGeom>
          <a:noFill/>
          <a:ln>
            <a:noFill/>
          </a:ln>
        </p:spPr>
        <p:txBody>
          <a:bodyPr spcFirstLastPara="1" wrap="square" lIns="91425" tIns="45700" rIns="91425" bIns="45700" anchor="ctr" anchorCtr="0">
            <a:spAutoFit/>
          </a:bodyPr>
          <a:lstStyle/>
          <a:p>
            <a:pPr lvl="0" algn="ctr">
              <a:lnSpc>
                <a:spcPct val="90000"/>
              </a:lnSpc>
              <a:buClr>
                <a:schemeClr val="dk1"/>
              </a:buClr>
              <a:buSzPts val="2800"/>
            </a:pPr>
            <a:r>
              <a:rPr lang="en-GB" sz="2000" b="1" dirty="0">
                <a:solidFill>
                  <a:schemeClr val="tx1">
                    <a:lumMod val="85000"/>
                    <a:lumOff val="15000"/>
                  </a:schemeClr>
                </a:solidFill>
                <a:latin typeface="Times New Roman" panose="02020603050405020304" pitchFamily="18" charset="0"/>
                <a:cs typeface="Times New Roman" panose="02020603050405020304" pitchFamily="18" charset="0"/>
              </a:rPr>
              <a:t>Strengthening the Global </a:t>
            </a:r>
            <a:r>
              <a:rPr lang="en-GB" sz="2000" b="1" dirty="0" smtClean="0">
                <a:solidFill>
                  <a:schemeClr val="tx1">
                    <a:lumMod val="85000"/>
                    <a:lumOff val="15000"/>
                  </a:schemeClr>
                </a:solidFill>
                <a:latin typeface="Times New Roman" panose="02020603050405020304" pitchFamily="18" charset="0"/>
                <a:cs typeface="Times New Roman" panose="02020603050405020304" pitchFamily="18" charset="0"/>
              </a:rPr>
              <a:t>Anti-</a:t>
            </a:r>
            <a:r>
              <a:rPr lang="en-GB" altLang="zh-HK" sz="2000" b="1" dirty="0" smtClean="0">
                <a:solidFill>
                  <a:schemeClr val="tx1">
                    <a:lumMod val="85000"/>
                    <a:lumOff val="15000"/>
                  </a:schemeClr>
                </a:solidFill>
                <a:latin typeface="Times New Roman" panose="02020603050405020304" pitchFamily="18" charset="0"/>
                <a:cs typeface="Times New Roman" panose="02020603050405020304" pitchFamily="18" charset="0"/>
              </a:rPr>
              <a:t>epidemic</a:t>
            </a:r>
            <a:r>
              <a:rPr lang="en-GB" sz="2000" b="1" dirty="0" smtClean="0">
                <a:solidFill>
                  <a:schemeClr val="tx1">
                    <a:lumMod val="85000"/>
                    <a:lumOff val="15000"/>
                  </a:schemeClr>
                </a:solidFill>
                <a:latin typeface="Times New Roman" panose="02020603050405020304" pitchFamily="18" charset="0"/>
                <a:cs typeface="Times New Roman" panose="02020603050405020304" pitchFamily="18" charset="0"/>
              </a:rPr>
              <a:t> </a:t>
            </a:r>
            <a:r>
              <a:rPr lang="en-GB" sz="2000" b="1" dirty="0">
                <a:solidFill>
                  <a:schemeClr val="tx1">
                    <a:lumMod val="85000"/>
                    <a:lumOff val="15000"/>
                  </a:schemeClr>
                </a:solidFill>
                <a:latin typeface="Times New Roman" panose="02020603050405020304" pitchFamily="18" charset="0"/>
                <a:cs typeface="Times New Roman" panose="02020603050405020304" pitchFamily="18" charset="0"/>
              </a:rPr>
              <a:t>Capability with Funding</a:t>
            </a:r>
            <a:endParaRPr sz="2000" b="1" dirty="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endParaRPr>
          </a:p>
        </p:txBody>
      </p:sp>
      <p:sp>
        <p:nvSpPr>
          <p:cNvPr id="357" name="Google Shape;357;p29"/>
          <p:cNvSpPr/>
          <p:nvPr/>
        </p:nvSpPr>
        <p:spPr>
          <a:xfrm>
            <a:off x="564830" y="1892767"/>
            <a:ext cx="10928235" cy="3970318"/>
          </a:xfrm>
          <a:prstGeom prst="rect">
            <a:avLst/>
          </a:prstGeom>
          <a:solidFill>
            <a:srgbClr val="D5DBE5"/>
          </a:solidFill>
          <a:ln>
            <a:noFill/>
          </a:ln>
        </p:spPr>
        <p:txBody>
          <a:bodyPr spcFirstLastPara="1" wrap="square" lIns="91425" tIns="45700" rIns="91425" bIns="45700" anchor="t" anchorCtr="0">
            <a:noAutofit/>
          </a:bodyPr>
          <a:lstStyle/>
          <a:p>
            <a:pPr marL="342900" lvl="0" indent="-342900" algn="just">
              <a:lnSpc>
                <a:spcPct val="150000"/>
              </a:lnSpc>
              <a:buClr>
                <a:srgbClr val="C00000"/>
              </a:buClr>
              <a:buSzPts val="2400"/>
              <a:buFont typeface="Noto Sans Symbols"/>
              <a:buChar char="✔"/>
            </a:pPr>
            <a:r>
              <a:rPr lang="en-GB" altLang="zh-TW" sz="1750" dirty="0" smtClean="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Donations </a:t>
            </a:r>
            <a:r>
              <a:rPr lang="en-GB" altLang="zh-TW" sz="175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of </a:t>
            </a:r>
            <a:r>
              <a:rPr lang="en-GB" altLang="zh-TW" sz="1750" dirty="0" smtClean="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US$30 </a:t>
            </a:r>
            <a:r>
              <a:rPr lang="en-GB" altLang="zh-TW" sz="175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million </a:t>
            </a:r>
            <a:r>
              <a:rPr lang="en-GB" altLang="zh-TW" sz="1750" dirty="0" smtClean="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on top of US$20 </a:t>
            </a:r>
            <a:r>
              <a:rPr lang="en-GB" altLang="zh-TW" sz="175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million to the WHO to </a:t>
            </a:r>
            <a:r>
              <a:rPr lang="en-GB" altLang="zh-TW" sz="1750" dirty="0" smtClean="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carry out </a:t>
            </a:r>
            <a:r>
              <a:rPr lang="en-GB" altLang="zh-TW" sz="175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international </a:t>
            </a:r>
            <a:r>
              <a:rPr lang="en-GB" altLang="zh-TW" sz="1750" dirty="0" smtClean="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co-operation against COVID-19 </a:t>
            </a:r>
            <a:r>
              <a:rPr lang="en-GB" altLang="zh-HK" sz="1800" dirty="0" smtClean="0">
                <a:solidFill>
                  <a:schemeClr val="tx1">
                    <a:lumMod val="85000"/>
                    <a:lumOff val="15000"/>
                  </a:schemeClr>
                </a:solidFill>
                <a:latin typeface="Times New Roman" panose="02020603050405020304" pitchFamily="18" charset="0"/>
                <a:cs typeface="Times New Roman" panose="02020603050405020304" pitchFamily="18" charset="0"/>
              </a:rPr>
              <a:t>epidemic</a:t>
            </a:r>
            <a:r>
              <a:rPr lang="en-GB" altLang="zh-TW" sz="1750" dirty="0" smtClean="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 and in </a:t>
            </a:r>
            <a:r>
              <a:rPr lang="en-GB" altLang="zh-TW" sz="175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particular </a:t>
            </a:r>
            <a:r>
              <a:rPr lang="en-GB" altLang="zh-TW" sz="1750" dirty="0" smtClean="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to help developing </a:t>
            </a:r>
            <a:r>
              <a:rPr lang="en-GB" altLang="zh-TW" sz="175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countries with </a:t>
            </a:r>
            <a:r>
              <a:rPr lang="en-GB" altLang="zh-TW" sz="1750" dirty="0" smtClean="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weak </a:t>
            </a:r>
            <a:r>
              <a:rPr lang="en-GB" altLang="zh-TW" sz="175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public health </a:t>
            </a:r>
            <a:r>
              <a:rPr lang="en-GB" altLang="zh-TW" sz="1750" dirty="0" smtClean="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systems respond outbreaks effectively</a:t>
            </a:r>
            <a:r>
              <a:rPr lang="en-GB" altLang="zh-TW" sz="175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a:t>
            </a:r>
            <a:endParaRPr sz="175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endParaRPr>
          </a:p>
          <a:p>
            <a:pPr marL="342900" lvl="0" indent="-342900" algn="just">
              <a:lnSpc>
                <a:spcPct val="150000"/>
              </a:lnSpc>
              <a:buClr>
                <a:srgbClr val="C00000"/>
              </a:buClr>
              <a:buSzPts val="2400"/>
              <a:buFont typeface="Noto Sans Symbols"/>
              <a:buChar char="✔"/>
            </a:pPr>
            <a:r>
              <a:rPr lang="en-GB" sz="1750" dirty="0" smtClean="0">
                <a:solidFill>
                  <a:schemeClr val="tx1">
                    <a:lumMod val="85000"/>
                    <a:lumOff val="15000"/>
                  </a:schemeClr>
                </a:solidFill>
                <a:latin typeface="Times New Roman" panose="02020603050405020304" pitchFamily="18" charset="0"/>
                <a:cs typeface="Times New Roman" panose="02020603050405020304" pitchFamily="18" charset="0"/>
              </a:rPr>
              <a:t>After </a:t>
            </a:r>
            <a:r>
              <a:rPr lang="en-GB" sz="1750" dirty="0">
                <a:solidFill>
                  <a:schemeClr val="tx1">
                    <a:lumMod val="85000"/>
                    <a:lumOff val="15000"/>
                  </a:schemeClr>
                </a:solidFill>
                <a:latin typeface="Times New Roman" panose="02020603050405020304" pitchFamily="18" charset="0"/>
                <a:cs typeface="Times New Roman" panose="02020603050405020304" pitchFamily="18" charset="0"/>
              </a:rPr>
              <a:t>setting up a special funding of RMB2 billion for </a:t>
            </a:r>
            <a:r>
              <a:rPr lang="en-GB" sz="1750" dirty="0" smtClean="0">
                <a:solidFill>
                  <a:schemeClr val="tx1">
                    <a:lumMod val="85000"/>
                    <a:lumOff val="15000"/>
                  </a:schemeClr>
                </a:solidFill>
                <a:latin typeface="Times New Roman" panose="02020603050405020304" pitchFamily="18" charset="0"/>
                <a:cs typeface="Times New Roman" panose="02020603050405020304" pitchFamily="18" charset="0"/>
              </a:rPr>
              <a:t>anti-</a:t>
            </a:r>
            <a:r>
              <a:rPr lang="en-GB" altLang="zh-HK" sz="1800" dirty="0" smtClean="0">
                <a:solidFill>
                  <a:schemeClr val="tx1">
                    <a:lumMod val="85000"/>
                    <a:lumOff val="15000"/>
                  </a:schemeClr>
                </a:solidFill>
                <a:latin typeface="Times New Roman" panose="02020603050405020304" pitchFamily="18" charset="0"/>
                <a:cs typeface="Times New Roman" panose="02020603050405020304" pitchFamily="18" charset="0"/>
              </a:rPr>
              <a:t>epidemic </a:t>
            </a:r>
            <a:r>
              <a:rPr lang="en-GB" sz="1750" dirty="0" smtClean="0">
                <a:solidFill>
                  <a:schemeClr val="tx1">
                    <a:lumMod val="85000"/>
                    <a:lumOff val="15000"/>
                  </a:schemeClr>
                </a:solidFill>
                <a:latin typeface="Times New Roman" panose="02020603050405020304" pitchFamily="18" charset="0"/>
                <a:cs typeface="Times New Roman" panose="02020603050405020304" pitchFamily="18" charset="0"/>
              </a:rPr>
              <a:t>co-operation</a:t>
            </a:r>
            <a:r>
              <a:rPr lang="en-GB" sz="175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GB" sz="1750" dirty="0" smtClean="0">
                <a:solidFill>
                  <a:schemeClr val="tx1">
                    <a:lumMod val="85000"/>
                    <a:lumOff val="15000"/>
                  </a:schemeClr>
                </a:solidFill>
                <a:latin typeface="Times New Roman" panose="02020603050405020304" pitchFamily="18" charset="0"/>
                <a:cs typeface="Times New Roman" panose="02020603050405020304" pitchFamily="18" charset="0"/>
              </a:rPr>
              <a:t>our country announced </a:t>
            </a:r>
            <a:r>
              <a:rPr lang="en-GB" sz="1750" dirty="0">
                <a:solidFill>
                  <a:schemeClr val="tx1">
                    <a:lumMod val="85000"/>
                    <a:lumOff val="15000"/>
                  </a:schemeClr>
                </a:solidFill>
                <a:latin typeface="Times New Roman" panose="02020603050405020304" pitchFamily="18" charset="0"/>
                <a:cs typeface="Times New Roman" panose="02020603050405020304" pitchFamily="18" charset="0"/>
              </a:rPr>
              <a:t>on the 73rd World Health Assembly that it would provide an international assistance of US$2 billion over two years to </a:t>
            </a:r>
            <a:r>
              <a:rPr lang="en-GB" sz="1750" dirty="0" smtClean="0">
                <a:solidFill>
                  <a:schemeClr val="tx1">
                    <a:lumMod val="85000"/>
                    <a:lumOff val="15000"/>
                  </a:schemeClr>
                </a:solidFill>
                <a:latin typeface="Times New Roman" panose="02020603050405020304" pitchFamily="18" charset="0"/>
                <a:cs typeface="Times New Roman" panose="02020603050405020304" pitchFamily="18" charset="0"/>
              </a:rPr>
              <a:t>help with the fight against COVID-19 and economic </a:t>
            </a:r>
            <a:r>
              <a:rPr lang="en-GB" sz="1750" dirty="0">
                <a:solidFill>
                  <a:schemeClr val="tx1">
                    <a:lumMod val="85000"/>
                    <a:lumOff val="15000"/>
                  </a:schemeClr>
                </a:solidFill>
                <a:latin typeface="Times New Roman" panose="02020603050405020304" pitchFamily="18" charset="0"/>
                <a:cs typeface="Times New Roman" panose="02020603050405020304" pitchFamily="18" charset="0"/>
              </a:rPr>
              <a:t>and social </a:t>
            </a:r>
            <a:r>
              <a:rPr lang="en-GB" sz="1750" dirty="0" smtClean="0">
                <a:solidFill>
                  <a:schemeClr val="tx1">
                    <a:lumMod val="85000"/>
                    <a:lumOff val="15000"/>
                  </a:schemeClr>
                </a:solidFill>
                <a:latin typeface="Times New Roman" panose="02020603050405020304" pitchFamily="18" charset="0"/>
                <a:cs typeface="Times New Roman" panose="02020603050405020304" pitchFamily="18" charset="0"/>
              </a:rPr>
              <a:t>development for </a:t>
            </a:r>
            <a:r>
              <a:rPr lang="en-GB" sz="1750" dirty="0">
                <a:solidFill>
                  <a:schemeClr val="tx1">
                    <a:lumMod val="85000"/>
                    <a:lumOff val="15000"/>
                  </a:schemeClr>
                </a:solidFill>
                <a:latin typeface="Times New Roman" panose="02020603050405020304" pitchFamily="18" charset="0"/>
                <a:cs typeface="Times New Roman" panose="02020603050405020304" pitchFamily="18" charset="0"/>
              </a:rPr>
              <a:t>affected countries, especially developing countries</a:t>
            </a:r>
            <a:r>
              <a:rPr lang="en-GB" sz="1750" dirty="0" smtClean="0">
                <a:solidFill>
                  <a:schemeClr val="tx1">
                    <a:lumMod val="85000"/>
                    <a:lumOff val="15000"/>
                  </a:schemeClr>
                </a:solidFill>
                <a:latin typeface="Times New Roman" panose="02020603050405020304" pitchFamily="18" charset="0"/>
                <a:cs typeface="Times New Roman" panose="02020603050405020304" pitchFamily="18" charset="0"/>
              </a:rPr>
              <a:t>.</a:t>
            </a:r>
            <a:endParaRPr sz="175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endParaRPr>
          </a:p>
          <a:p>
            <a:pPr marL="342900" lvl="0" indent="-342900" algn="just">
              <a:lnSpc>
                <a:spcPct val="150000"/>
              </a:lnSpc>
              <a:buClr>
                <a:srgbClr val="C00000"/>
              </a:buClr>
              <a:buSzPts val="2400"/>
              <a:buFont typeface="Noto Sans Symbols"/>
              <a:buChar char="✔"/>
            </a:pPr>
            <a:r>
              <a:rPr lang="en-GB" sz="1750" dirty="0" smtClean="0">
                <a:solidFill>
                  <a:schemeClr val="tx1">
                    <a:lumMod val="85000"/>
                    <a:lumOff val="15000"/>
                  </a:schemeClr>
                </a:solidFill>
                <a:latin typeface="Times New Roman" panose="02020603050405020304" pitchFamily="18" charset="0"/>
                <a:cs typeface="Times New Roman" panose="02020603050405020304" pitchFamily="18" charset="0"/>
              </a:rPr>
              <a:t>On </a:t>
            </a:r>
            <a:r>
              <a:rPr lang="en-GB" sz="1750" dirty="0">
                <a:solidFill>
                  <a:schemeClr val="tx1">
                    <a:lumMod val="85000"/>
                    <a:lumOff val="15000"/>
                  </a:schemeClr>
                </a:solidFill>
                <a:latin typeface="Times New Roman" panose="02020603050405020304" pitchFamily="18" charset="0"/>
                <a:cs typeface="Times New Roman" panose="02020603050405020304" pitchFamily="18" charset="0"/>
              </a:rPr>
              <a:t>the Global Health Summit 2021, China pledged another international assistance of US$3 billion over </a:t>
            </a:r>
            <a:r>
              <a:rPr lang="en-GB" sz="1750" dirty="0" smtClean="0">
                <a:solidFill>
                  <a:schemeClr val="tx1">
                    <a:lumMod val="85000"/>
                    <a:lumOff val="15000"/>
                  </a:schemeClr>
                </a:solidFill>
                <a:latin typeface="Times New Roman" panose="02020603050405020304" pitchFamily="18" charset="0"/>
                <a:cs typeface="Times New Roman" panose="02020603050405020304" pitchFamily="18" charset="0"/>
              </a:rPr>
              <a:t>the next three </a:t>
            </a:r>
            <a:r>
              <a:rPr lang="en-GB" sz="1750" dirty="0">
                <a:solidFill>
                  <a:schemeClr val="tx1">
                    <a:lumMod val="85000"/>
                    <a:lumOff val="15000"/>
                  </a:schemeClr>
                </a:solidFill>
                <a:latin typeface="Times New Roman" panose="02020603050405020304" pitchFamily="18" charset="0"/>
                <a:cs typeface="Times New Roman" panose="02020603050405020304" pitchFamily="18" charset="0"/>
              </a:rPr>
              <a:t>years to support </a:t>
            </a:r>
            <a:r>
              <a:rPr lang="en-GB" sz="1750" dirty="0" smtClean="0">
                <a:solidFill>
                  <a:schemeClr val="tx1">
                    <a:lumMod val="85000"/>
                    <a:lumOff val="15000"/>
                  </a:schemeClr>
                </a:solidFill>
                <a:latin typeface="Times New Roman" panose="02020603050405020304" pitchFamily="18" charset="0"/>
                <a:cs typeface="Times New Roman" panose="02020603050405020304" pitchFamily="18" charset="0"/>
              </a:rPr>
              <a:t>COVID-19 </a:t>
            </a:r>
            <a:r>
              <a:rPr lang="en-GB" sz="1750" dirty="0">
                <a:solidFill>
                  <a:schemeClr val="tx1">
                    <a:lumMod val="85000"/>
                    <a:lumOff val="15000"/>
                  </a:schemeClr>
                </a:solidFill>
                <a:latin typeface="Times New Roman" panose="02020603050405020304" pitchFamily="18" charset="0"/>
                <a:cs typeface="Times New Roman" panose="02020603050405020304" pitchFamily="18" charset="0"/>
              </a:rPr>
              <a:t>response and </a:t>
            </a:r>
            <a:r>
              <a:rPr lang="en-GB" sz="1750" dirty="0" smtClean="0">
                <a:solidFill>
                  <a:schemeClr val="tx1">
                    <a:lumMod val="85000"/>
                    <a:lumOff val="15000"/>
                  </a:schemeClr>
                </a:solidFill>
                <a:latin typeface="Times New Roman" panose="02020603050405020304" pitchFamily="18" charset="0"/>
                <a:cs typeface="Times New Roman" panose="02020603050405020304" pitchFamily="18" charset="0"/>
              </a:rPr>
              <a:t>economic </a:t>
            </a:r>
            <a:r>
              <a:rPr lang="en-GB" sz="1750" dirty="0">
                <a:solidFill>
                  <a:schemeClr val="tx1">
                    <a:lumMod val="85000"/>
                    <a:lumOff val="15000"/>
                  </a:schemeClr>
                </a:solidFill>
                <a:latin typeface="Times New Roman" panose="02020603050405020304" pitchFamily="18" charset="0"/>
                <a:cs typeface="Times New Roman" panose="02020603050405020304" pitchFamily="18" charset="0"/>
              </a:rPr>
              <a:t>and social development of </a:t>
            </a:r>
            <a:r>
              <a:rPr lang="en-GB" sz="1750" dirty="0" smtClean="0">
                <a:solidFill>
                  <a:schemeClr val="tx1">
                    <a:lumMod val="85000"/>
                    <a:lumOff val="15000"/>
                  </a:schemeClr>
                </a:solidFill>
                <a:latin typeface="Times New Roman" panose="02020603050405020304" pitchFamily="18" charset="0"/>
                <a:cs typeface="Times New Roman" panose="02020603050405020304" pitchFamily="18" charset="0"/>
              </a:rPr>
              <a:t>development countries.</a:t>
            </a:r>
            <a:endParaRPr sz="175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358" name="Google Shape;358;p29"/>
          <p:cNvSpPr/>
          <p:nvPr/>
        </p:nvSpPr>
        <p:spPr>
          <a:xfrm>
            <a:off x="894039" y="5909485"/>
            <a:ext cx="6203878" cy="76944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altLang="zh-TW" sz="1100" dirty="0" smtClean="0">
                <a:solidFill>
                  <a:schemeClr val="dk1"/>
                </a:solidFill>
                <a:latin typeface="Times New Roman"/>
                <a:ea typeface="Times New Roman"/>
                <a:cs typeface="Times New Roman"/>
                <a:sym typeface="Times New Roman"/>
              </a:rPr>
              <a:t>Source:</a:t>
            </a:r>
            <a:endParaRPr sz="1100" dirty="0" smtClean="0">
              <a:solidFill>
                <a:schemeClr val="dk1"/>
              </a:solidFill>
              <a:latin typeface="Times New Roman"/>
              <a:ea typeface="Times New Roman"/>
              <a:cs typeface="Times New Roman"/>
              <a:sym typeface="Times New Roman"/>
            </a:endParaRPr>
          </a:p>
          <a:p>
            <a:pPr marL="285750" marR="0" lvl="0" indent="-285750" algn="l" rtl="0">
              <a:spcBef>
                <a:spcPts val="0"/>
              </a:spcBef>
              <a:spcAft>
                <a:spcPts val="0"/>
              </a:spcAft>
              <a:buClr>
                <a:schemeClr val="dk1"/>
              </a:buClr>
              <a:buSzPts val="1100"/>
              <a:buFont typeface="Arial"/>
              <a:buChar char="•"/>
            </a:pPr>
            <a:r>
              <a:rPr lang="en-US" altLang="zh-TW" sz="1100" dirty="0" err="1" smtClean="0">
                <a:solidFill>
                  <a:schemeClr val="dk1"/>
                </a:solidFill>
                <a:latin typeface="Times New Roman"/>
                <a:ea typeface="Times New Roman"/>
                <a:cs typeface="Times New Roman"/>
                <a:sym typeface="Times New Roman"/>
              </a:rPr>
              <a:t>Xinhuanet</a:t>
            </a:r>
            <a:r>
              <a:rPr lang="zh-TW" sz="1100" dirty="0" smtClean="0">
                <a:solidFill>
                  <a:schemeClr val="dk1"/>
                </a:solidFill>
                <a:latin typeface="Times New Roman"/>
                <a:ea typeface="Times New Roman"/>
                <a:cs typeface="Times New Roman"/>
                <a:sym typeface="Times New Roman"/>
              </a:rPr>
              <a:t> (http://www.xinhuanet.com/world/2020-04/23/c_1125896253.htm)</a:t>
            </a:r>
            <a:endParaRPr sz="1100" dirty="0" smtClean="0">
              <a:solidFill>
                <a:schemeClr val="dk1"/>
              </a:solidFill>
              <a:latin typeface="Times New Roman"/>
              <a:ea typeface="Times New Roman"/>
              <a:cs typeface="Times New Roman"/>
              <a:sym typeface="Times New Roman"/>
            </a:endParaRPr>
          </a:p>
          <a:p>
            <a:pPr marL="285750" lvl="0" indent="-285750">
              <a:buClr>
                <a:schemeClr val="dk1"/>
              </a:buClr>
              <a:buSzPts val="1100"/>
              <a:buFont typeface="Arial"/>
              <a:buChar char="•"/>
            </a:pPr>
            <a:r>
              <a:rPr lang="en-GB" altLang="zh-TW" sz="1100" dirty="0">
                <a:solidFill>
                  <a:schemeClr val="dk1"/>
                </a:solidFill>
                <a:latin typeface="Times New Roman" panose="02020603050405020304" pitchFamily="18" charset="0"/>
                <a:ea typeface="DFKai-SB"/>
                <a:cs typeface="Times New Roman" panose="02020603050405020304" pitchFamily="18" charset="0"/>
                <a:sym typeface="DFKai-SB"/>
              </a:rPr>
              <a:t>t</a:t>
            </a:r>
            <a:r>
              <a:rPr lang="en-GB" altLang="zh-TW" sz="1100" dirty="0" smtClean="0">
                <a:solidFill>
                  <a:schemeClr val="dk1"/>
                </a:solidFill>
                <a:latin typeface="Times New Roman" panose="02020603050405020304" pitchFamily="18" charset="0"/>
                <a:ea typeface="DFKai-SB"/>
                <a:cs typeface="Times New Roman" panose="02020603050405020304" pitchFamily="18" charset="0"/>
                <a:sym typeface="DFKai-SB"/>
              </a:rPr>
              <a:t>he </a:t>
            </a:r>
            <a:r>
              <a:rPr lang="en-GB" altLang="zh-TW" sz="1100" dirty="0">
                <a:solidFill>
                  <a:schemeClr val="dk1"/>
                </a:solidFill>
                <a:latin typeface="Times New Roman" panose="02020603050405020304" pitchFamily="18" charset="0"/>
                <a:ea typeface="DFKai-SB"/>
                <a:cs typeface="Times New Roman" panose="02020603050405020304" pitchFamily="18" charset="0"/>
                <a:sym typeface="DFKai-SB"/>
              </a:rPr>
              <a:t>Chinese Government’s </a:t>
            </a:r>
            <a:r>
              <a:rPr lang="en-GB" altLang="zh-TW" sz="1100" dirty="0" smtClean="0">
                <a:solidFill>
                  <a:schemeClr val="dk1"/>
                </a:solidFill>
                <a:latin typeface="Times New Roman" panose="02020603050405020304" pitchFamily="18" charset="0"/>
                <a:ea typeface="DFKai-SB"/>
                <a:cs typeface="Times New Roman" panose="02020603050405020304" pitchFamily="18" charset="0"/>
                <a:sym typeface="DFKai-SB"/>
              </a:rPr>
              <a:t>website</a:t>
            </a:r>
            <a:r>
              <a:rPr lang="zh-TW" sz="1100" dirty="0" smtClean="0">
                <a:solidFill>
                  <a:schemeClr val="dk1"/>
                </a:solidFill>
                <a:latin typeface="Times New Roman"/>
                <a:ea typeface="Times New Roman"/>
                <a:cs typeface="Times New Roman"/>
                <a:sym typeface="Times New Roman"/>
              </a:rPr>
              <a:t> </a:t>
            </a:r>
            <a:r>
              <a:rPr lang="zh-TW" sz="1100" dirty="0">
                <a:solidFill>
                  <a:schemeClr val="dk1"/>
                </a:solidFill>
                <a:latin typeface="Times New Roman"/>
                <a:ea typeface="Times New Roman"/>
                <a:cs typeface="Times New Roman"/>
                <a:sym typeface="Times New Roman"/>
              </a:rPr>
              <a:t>(http://www.gov.cn/xinwen/2020-05/18/content_5512733.htm)</a:t>
            </a:r>
            <a:endParaRPr sz="1100" dirty="0">
              <a:solidFill>
                <a:schemeClr val="dk1"/>
              </a:solidFill>
              <a:latin typeface="Times New Roman"/>
              <a:ea typeface="Times New Roman"/>
              <a:cs typeface="Times New Roman"/>
              <a:sym typeface="Times New Roman"/>
            </a:endParaRPr>
          </a:p>
          <a:p>
            <a:pPr marL="285750" marR="0" lvl="0" indent="-285750" algn="l" rtl="0">
              <a:spcBef>
                <a:spcPts val="0"/>
              </a:spcBef>
              <a:spcAft>
                <a:spcPts val="0"/>
              </a:spcAft>
              <a:buClr>
                <a:schemeClr val="dk1"/>
              </a:buClr>
              <a:buSzPts val="1100"/>
              <a:buFont typeface="Arial"/>
              <a:buChar char="•"/>
            </a:pPr>
            <a:r>
              <a:rPr lang="en-US" altLang="zh-TW" sz="1100" dirty="0" smtClean="0">
                <a:solidFill>
                  <a:schemeClr val="dk1"/>
                </a:solidFill>
                <a:latin typeface="Times New Roman"/>
                <a:ea typeface="Times New Roman"/>
                <a:cs typeface="Times New Roman"/>
                <a:sym typeface="Times New Roman"/>
              </a:rPr>
              <a:t>people.cn</a:t>
            </a:r>
            <a:r>
              <a:rPr lang="zh-TW" sz="1100" dirty="0" smtClean="0">
                <a:solidFill>
                  <a:schemeClr val="dk1"/>
                </a:solidFill>
                <a:latin typeface="Times New Roman"/>
                <a:ea typeface="Times New Roman"/>
                <a:cs typeface="Times New Roman"/>
                <a:sym typeface="Times New Roman"/>
              </a:rPr>
              <a:t> </a:t>
            </a:r>
            <a:r>
              <a:rPr lang="zh-TW" sz="1100" dirty="0">
                <a:solidFill>
                  <a:schemeClr val="dk1"/>
                </a:solidFill>
                <a:latin typeface="Times New Roman"/>
                <a:ea typeface="Times New Roman"/>
                <a:cs typeface="Times New Roman"/>
                <a:sym typeface="Times New Roman"/>
              </a:rPr>
              <a:t>(http://politics.people.com.cn/BIG5/n1/2021/0521/c1024-32110237.html)</a:t>
            </a:r>
            <a:endParaRPr sz="1100" dirty="0">
              <a:solidFill>
                <a:schemeClr val="dk1"/>
              </a:solidFill>
              <a:latin typeface="Times New Roman"/>
              <a:ea typeface="Times New Roman"/>
              <a:cs typeface="Times New Roman"/>
              <a:sym typeface="Times New Roman"/>
            </a:endParaRPr>
          </a:p>
        </p:txBody>
      </p:sp>
      <p:sp>
        <p:nvSpPr>
          <p:cNvPr id="361" name="Google Shape;361;p29"/>
          <p:cNvSpPr txBox="1">
            <a:spLocks noGrp="1"/>
          </p:cNvSpPr>
          <p:nvPr>
            <p:ph type="sldNum" idx="12"/>
          </p:nvPr>
        </p:nvSpPr>
        <p:spPr>
          <a:xfrm>
            <a:off x="9120188" y="63817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tLang="zh-TW"/>
              <a:t>17</a:t>
            </a:fld>
            <a:endParaRPr/>
          </a:p>
        </p:txBody>
      </p:sp>
      <p:sp>
        <p:nvSpPr>
          <p:cNvPr id="10" name="Google Shape;253;p22"/>
          <p:cNvSpPr txBox="1"/>
          <p:nvPr/>
        </p:nvSpPr>
        <p:spPr>
          <a:xfrm>
            <a:off x="2761307" y="916939"/>
            <a:ext cx="6892540" cy="400069"/>
          </a:xfrm>
          <a:prstGeom prst="rect">
            <a:avLst/>
          </a:prstGeom>
          <a:noFill/>
          <a:ln>
            <a:noFill/>
          </a:ln>
        </p:spPr>
        <p:txBody>
          <a:bodyPr spcFirstLastPara="1" wrap="square" lIns="91425" tIns="45700" rIns="91425" bIns="45700" anchor="ctr" anchorCtr="0">
            <a:spAutoFit/>
          </a:bodyPr>
          <a:lstStyle/>
          <a:p>
            <a:pPr algn="ctr"/>
            <a:r>
              <a:rPr lang="en-GB" sz="2000" b="1" dirty="0">
                <a:latin typeface="Times New Roman" panose="02020603050405020304" pitchFamily="18" charset="0"/>
                <a:cs typeface="Times New Roman" panose="02020603050405020304" pitchFamily="18" charset="0"/>
              </a:rPr>
              <a:t>Contributions to Global COVID-19 Prevention and Control</a:t>
            </a:r>
          </a:p>
        </p:txBody>
      </p:sp>
      <p:sp>
        <p:nvSpPr>
          <p:cNvPr id="11" name="Google Shape;255;p22"/>
          <p:cNvSpPr/>
          <p:nvPr/>
        </p:nvSpPr>
        <p:spPr>
          <a:xfrm>
            <a:off x="2017786" y="894802"/>
            <a:ext cx="608468" cy="440263"/>
          </a:xfrm>
          <a:custGeom>
            <a:avLst/>
            <a:gdLst/>
            <a:ahLst/>
            <a:cxnLst/>
            <a:rect l="l" t="t" r="r" b="b"/>
            <a:pathLst>
              <a:path w="395" h="298" extrusionOk="0">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FDB42A"/>
          </a:solidFill>
          <a:ln w="19050" cap="flat" cmpd="sng">
            <a:solidFill>
              <a:srgbClr val="FFFFFF"/>
            </a:solidFill>
            <a:prstDash val="solid"/>
            <a:round/>
            <a:headEnd type="none" w="sm" len="sm"/>
            <a:tailEnd type="none" w="sm" len="sm"/>
          </a:ln>
        </p:spPr>
        <p:txBody>
          <a:bodyPr spcFirstLastPara="1" wrap="square" lIns="83725" tIns="41850" rIns="83725" bIns="41850" anchor="t" anchorCtr="0">
            <a:noAutofit/>
          </a:bodyPr>
          <a:lstStyle/>
          <a:p>
            <a:pPr marL="0" marR="0" lvl="0" indent="0" algn="just" rtl="0">
              <a:lnSpc>
                <a:spcPct val="120000"/>
              </a:lnSpc>
              <a:spcBef>
                <a:spcPts val="0"/>
              </a:spcBef>
              <a:spcAft>
                <a:spcPts val="0"/>
              </a:spcAft>
              <a:buClr>
                <a:schemeClr val="dk1"/>
              </a:buClr>
              <a:buSzPts val="2800"/>
              <a:buFont typeface="Calibri"/>
              <a:buNone/>
            </a:pPr>
            <a:endParaRPr sz="2800" b="0" i="0" u="none" strike="noStrike" cap="none">
              <a:solidFill>
                <a:srgbClr val="000000"/>
              </a:solidFill>
              <a:latin typeface="Teko"/>
              <a:ea typeface="Teko"/>
              <a:cs typeface="Teko"/>
              <a:sym typeface="Teko"/>
            </a:endParaRPr>
          </a:p>
        </p:txBody>
      </p:sp>
      <p:sp>
        <p:nvSpPr>
          <p:cNvPr id="12" name="Google Shape;111;p15"/>
          <p:cNvSpPr/>
          <p:nvPr/>
        </p:nvSpPr>
        <p:spPr>
          <a:xfrm>
            <a:off x="2448559" y="154896"/>
            <a:ext cx="7205288" cy="618023"/>
          </a:xfrm>
          <a:custGeom>
            <a:avLst/>
            <a:gdLst/>
            <a:ahLst/>
            <a:cxnLst/>
            <a:rect l="l" t="t" r="r" b="b"/>
            <a:pathLst>
              <a:path w="5689600" h="649440" extrusionOk="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a:ln w="12700" cap="flat" cmpd="sng">
            <a:solidFill>
              <a:schemeClr val="lt1"/>
            </a:solidFill>
            <a:prstDash val="solid"/>
            <a:miter lim="800000"/>
            <a:headEnd type="none" w="sm" len="sm"/>
            <a:tailEnd type="none" w="sm" len="sm"/>
          </a:ln>
        </p:spPr>
        <p:txBody>
          <a:bodyPr spcFirstLastPara="1" wrap="square" lIns="246750" tIns="31700" rIns="246750" bIns="31700" anchor="ctr" anchorCtr="0">
            <a:noAutofit/>
          </a:bodyPr>
          <a:lstStyle/>
          <a:p>
            <a:pPr algn="ctr">
              <a:lnSpc>
                <a:spcPct val="90000"/>
              </a:lnSpc>
            </a:pPr>
            <a:r>
              <a:rPr lang="en-US" sz="2200" b="1" dirty="0" smtClean="0">
                <a:solidFill>
                  <a:schemeClr val="bg1"/>
                </a:solidFill>
                <a:latin typeface="Times New Roman" panose="02020603050405020304" pitchFamily="18" charset="0"/>
                <a:cs typeface="Times New Roman" panose="02020603050405020304" pitchFamily="18" charset="0"/>
              </a:rPr>
              <a:t>Contributions </a:t>
            </a:r>
            <a:r>
              <a:rPr lang="en-US" sz="2200" b="1" dirty="0">
                <a:solidFill>
                  <a:schemeClr val="bg1"/>
                </a:solidFill>
                <a:latin typeface="Times New Roman" panose="02020603050405020304" pitchFamily="18" charset="0"/>
                <a:cs typeface="Times New Roman" panose="02020603050405020304" pitchFamily="18" charset="0"/>
              </a:rPr>
              <a:t>of </a:t>
            </a:r>
            <a:r>
              <a:rPr lang="en-US" sz="2200" b="1" dirty="0" smtClean="0">
                <a:solidFill>
                  <a:schemeClr val="bg1"/>
                </a:solidFill>
                <a:latin typeface="Times New Roman" panose="02020603050405020304" pitchFamily="18" charset="0"/>
                <a:cs typeface="Times New Roman" panose="02020603050405020304" pitchFamily="18" charset="0"/>
              </a:rPr>
              <a:t>our Country to </a:t>
            </a:r>
            <a:r>
              <a:rPr lang="en-US" sz="2200" b="1" dirty="0">
                <a:solidFill>
                  <a:schemeClr val="bg1"/>
                </a:solidFill>
                <a:latin typeface="Times New Roman" panose="02020603050405020304" pitchFamily="18" charset="0"/>
                <a:cs typeface="Times New Roman" panose="02020603050405020304" pitchFamily="18" charset="0"/>
              </a:rPr>
              <a:t>Global Public </a:t>
            </a:r>
            <a:r>
              <a:rPr lang="en-US" sz="2200" b="1" dirty="0" smtClean="0">
                <a:solidFill>
                  <a:schemeClr val="bg1"/>
                </a:solidFill>
                <a:latin typeface="Times New Roman" panose="02020603050405020304" pitchFamily="18" charset="0"/>
                <a:cs typeface="Times New Roman" panose="02020603050405020304" pitchFamily="18" charset="0"/>
              </a:rPr>
              <a:t>Health </a:t>
            </a:r>
            <a:endParaRPr sz="2200" b="1" dirty="0">
              <a:solidFill>
                <a:schemeClr val="bg1"/>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7" name="Google Shape;367;p30"/>
          <p:cNvSpPr txBox="1"/>
          <p:nvPr/>
        </p:nvSpPr>
        <p:spPr>
          <a:xfrm>
            <a:off x="604699" y="6020976"/>
            <a:ext cx="4442869" cy="461665"/>
          </a:xfrm>
          <a:prstGeom prst="rect">
            <a:avLst/>
          </a:prstGeom>
          <a:noFill/>
          <a:ln>
            <a:noFill/>
          </a:ln>
        </p:spPr>
        <p:txBody>
          <a:bodyPr spcFirstLastPara="1" wrap="square" lIns="91425" tIns="45700" rIns="91425" bIns="45700" anchor="t" anchorCtr="0">
            <a:spAutoFit/>
          </a:bodyPr>
          <a:lstStyle/>
          <a:p>
            <a:pPr lvl="0"/>
            <a:r>
              <a:rPr lang="en-US" altLang="zh-TW" sz="1200" dirty="0" smtClean="0">
                <a:solidFill>
                  <a:schemeClr val="dk1"/>
                </a:solidFill>
                <a:latin typeface="Times New Roman"/>
                <a:ea typeface="Times New Roman"/>
                <a:cs typeface="Times New Roman"/>
                <a:sym typeface="Times New Roman"/>
              </a:rPr>
              <a:t>Source: t</a:t>
            </a:r>
            <a:r>
              <a:rPr lang="en-GB" altLang="zh-TW" sz="1200" dirty="0" smtClean="0">
                <a:solidFill>
                  <a:schemeClr val="dk1"/>
                </a:solidFill>
                <a:latin typeface="Times New Roman" panose="02020603050405020304" pitchFamily="18" charset="0"/>
                <a:ea typeface="DFKai-SB"/>
                <a:cs typeface="Times New Roman" panose="02020603050405020304" pitchFamily="18" charset="0"/>
                <a:sym typeface="DFKai-SB"/>
              </a:rPr>
              <a:t>he </a:t>
            </a:r>
            <a:r>
              <a:rPr lang="en-GB" altLang="zh-TW" sz="1200" dirty="0">
                <a:solidFill>
                  <a:schemeClr val="dk1"/>
                </a:solidFill>
                <a:latin typeface="Times New Roman" panose="02020603050405020304" pitchFamily="18" charset="0"/>
                <a:ea typeface="DFKai-SB"/>
                <a:cs typeface="Times New Roman" panose="02020603050405020304" pitchFamily="18" charset="0"/>
                <a:sym typeface="DFKai-SB"/>
              </a:rPr>
              <a:t>Chinese Government’s website</a:t>
            </a:r>
            <a:r>
              <a:rPr lang="zh-TW" sz="1200" dirty="0" smtClean="0">
                <a:solidFill>
                  <a:schemeClr val="dk1"/>
                </a:solidFill>
                <a:latin typeface="Times New Roman"/>
                <a:ea typeface="Times New Roman"/>
                <a:cs typeface="Times New Roman"/>
                <a:sym typeface="Times New Roman"/>
              </a:rPr>
              <a:t> (http</a:t>
            </a:r>
            <a:r>
              <a:rPr lang="zh-TW" sz="1200" dirty="0">
                <a:solidFill>
                  <a:schemeClr val="dk1"/>
                </a:solidFill>
                <a:latin typeface="Times New Roman"/>
                <a:ea typeface="Times New Roman"/>
                <a:cs typeface="Times New Roman"/>
                <a:sym typeface="Times New Roman"/>
              </a:rPr>
              <a:t>://www.gov.cn/xinwen/2014-08/10/content_2733173.htm)</a:t>
            </a:r>
            <a:endParaRPr sz="1200" dirty="0">
              <a:solidFill>
                <a:schemeClr val="dk1"/>
              </a:solidFill>
              <a:latin typeface="Times New Roman"/>
              <a:ea typeface="Times New Roman"/>
              <a:cs typeface="Times New Roman"/>
              <a:sym typeface="Times New Roman"/>
            </a:endParaRPr>
          </a:p>
        </p:txBody>
      </p:sp>
      <p:sp>
        <p:nvSpPr>
          <p:cNvPr id="368" name="Google Shape;368;p30"/>
          <p:cNvSpPr txBox="1"/>
          <p:nvPr/>
        </p:nvSpPr>
        <p:spPr>
          <a:xfrm>
            <a:off x="1989659" y="1009630"/>
            <a:ext cx="8123088" cy="400069"/>
          </a:xfrm>
          <a:prstGeom prst="rect">
            <a:avLst/>
          </a:prstGeom>
          <a:noFill/>
          <a:ln>
            <a:noFill/>
          </a:ln>
        </p:spPr>
        <p:txBody>
          <a:bodyPr spcFirstLastPara="1" wrap="square" lIns="91425" tIns="45700" rIns="91425" bIns="45700" anchor="ctr" anchorCtr="0">
            <a:spAutoFit/>
          </a:bodyPr>
          <a:lstStyle/>
          <a:p>
            <a:pPr lvl="0" algn="ctr">
              <a:buClr>
                <a:schemeClr val="dk1"/>
              </a:buClr>
              <a:buSzPts val="2800"/>
            </a:pPr>
            <a:r>
              <a:rPr lang="en-GB" sz="2000" b="1" dirty="0">
                <a:latin typeface="Times New Roman" panose="02020603050405020304" pitchFamily="18" charset="0"/>
                <a:cs typeface="Times New Roman" panose="02020603050405020304" pitchFamily="18" charset="0"/>
              </a:rPr>
              <a:t>Contributions to </a:t>
            </a:r>
            <a:r>
              <a:rPr lang="en-GB" sz="2000" b="1" dirty="0" smtClean="0">
                <a:latin typeface="Times New Roman" panose="02020603050405020304" pitchFamily="18" charset="0"/>
                <a:cs typeface="Times New Roman" panose="02020603050405020304" pitchFamily="18" charset="0"/>
              </a:rPr>
              <a:t>Prevention </a:t>
            </a:r>
            <a:r>
              <a:rPr lang="en-GB" sz="2000" b="1" dirty="0">
                <a:latin typeface="Times New Roman" panose="02020603050405020304" pitchFamily="18" charset="0"/>
                <a:cs typeface="Times New Roman" panose="02020603050405020304" pitchFamily="18" charset="0"/>
              </a:rPr>
              <a:t>and Control of West Africa Ebola epidemic</a:t>
            </a:r>
            <a:endParaRPr sz="2000" dirty="0">
              <a:latin typeface="Times New Roman" panose="02020603050405020304" pitchFamily="18" charset="0"/>
              <a:cs typeface="Times New Roman" panose="02020603050405020304" pitchFamily="18" charset="0"/>
            </a:endParaRPr>
          </a:p>
        </p:txBody>
      </p:sp>
      <p:sp>
        <p:nvSpPr>
          <p:cNvPr id="369" name="Google Shape;369;p30"/>
          <p:cNvSpPr/>
          <p:nvPr/>
        </p:nvSpPr>
        <p:spPr>
          <a:xfrm>
            <a:off x="604699" y="1733980"/>
            <a:ext cx="6547406" cy="3434134"/>
          </a:xfrm>
          <a:prstGeom prst="rect">
            <a:avLst/>
          </a:prstGeom>
          <a:noFill/>
          <a:ln>
            <a:noFill/>
          </a:ln>
        </p:spPr>
        <p:txBody>
          <a:bodyPr spcFirstLastPara="1" wrap="square" lIns="91425" tIns="45700" rIns="91425" bIns="45700" anchor="t" anchorCtr="0">
            <a:noAutofit/>
          </a:bodyPr>
          <a:lstStyle/>
          <a:p>
            <a:pPr lvl="0" algn="just">
              <a:lnSpc>
                <a:spcPct val="120000"/>
              </a:lnSpc>
            </a:pPr>
            <a:r>
              <a:rPr lang="en-GB" sz="2200" dirty="0" smtClean="0">
                <a:solidFill>
                  <a:schemeClr val="tx1">
                    <a:lumMod val="85000"/>
                    <a:lumOff val="15000"/>
                  </a:schemeClr>
                </a:solidFill>
                <a:latin typeface="Times New Roman" panose="02020603050405020304" pitchFamily="18" charset="0"/>
                <a:cs typeface="Times New Roman" panose="02020603050405020304" pitchFamily="18" charset="0"/>
              </a:rPr>
              <a:t>Ebola </a:t>
            </a:r>
            <a:r>
              <a:rPr lang="en-GB" sz="2200" dirty="0">
                <a:solidFill>
                  <a:schemeClr val="tx1">
                    <a:lumMod val="85000"/>
                    <a:lumOff val="15000"/>
                  </a:schemeClr>
                </a:solidFill>
                <a:latin typeface="Times New Roman" panose="02020603050405020304" pitchFamily="18" charset="0"/>
                <a:cs typeface="Times New Roman" panose="02020603050405020304" pitchFamily="18" charset="0"/>
              </a:rPr>
              <a:t>epidemic </a:t>
            </a:r>
            <a:r>
              <a:rPr lang="en-GB" sz="2200" dirty="0" smtClean="0">
                <a:solidFill>
                  <a:schemeClr val="tx1">
                    <a:lumMod val="85000"/>
                    <a:lumOff val="15000"/>
                  </a:schemeClr>
                </a:solidFill>
                <a:latin typeface="Times New Roman" panose="02020603050405020304" pitchFamily="18" charset="0"/>
                <a:cs typeface="Times New Roman" panose="02020603050405020304" pitchFamily="18" charset="0"/>
              </a:rPr>
              <a:t>broke </a:t>
            </a:r>
            <a:r>
              <a:rPr lang="en-GB" sz="2200" dirty="0">
                <a:solidFill>
                  <a:schemeClr val="tx1">
                    <a:lumMod val="85000"/>
                    <a:lumOff val="15000"/>
                  </a:schemeClr>
                </a:solidFill>
                <a:latin typeface="Times New Roman" panose="02020603050405020304" pitchFamily="18" charset="0"/>
                <a:cs typeface="Times New Roman" panose="02020603050405020304" pitchFamily="18" charset="0"/>
              </a:rPr>
              <a:t>out </a:t>
            </a:r>
            <a:r>
              <a:rPr lang="en-GB" sz="2200" dirty="0" smtClean="0">
                <a:solidFill>
                  <a:schemeClr val="tx1">
                    <a:lumMod val="85000"/>
                    <a:lumOff val="15000"/>
                  </a:schemeClr>
                </a:solidFill>
                <a:latin typeface="Times New Roman" panose="02020603050405020304" pitchFamily="18" charset="0"/>
                <a:cs typeface="Times New Roman" panose="02020603050405020304" pitchFamily="18" charset="0"/>
              </a:rPr>
              <a:t>in West </a:t>
            </a:r>
            <a:r>
              <a:rPr lang="en-GB" sz="2200" dirty="0">
                <a:solidFill>
                  <a:schemeClr val="tx1">
                    <a:lumMod val="85000"/>
                    <a:lumOff val="15000"/>
                  </a:schemeClr>
                </a:solidFill>
                <a:latin typeface="Times New Roman" panose="02020603050405020304" pitchFamily="18" charset="0"/>
                <a:cs typeface="Times New Roman" panose="02020603050405020304" pitchFamily="18" charset="0"/>
              </a:rPr>
              <a:t>Africa </a:t>
            </a:r>
            <a:r>
              <a:rPr lang="en-GB" sz="2200" dirty="0" smtClean="0">
                <a:solidFill>
                  <a:schemeClr val="tx1">
                    <a:lumMod val="85000"/>
                    <a:lumOff val="15000"/>
                  </a:schemeClr>
                </a:solidFill>
                <a:latin typeface="Times New Roman" panose="02020603050405020304" pitchFamily="18" charset="0"/>
                <a:cs typeface="Times New Roman" panose="02020603050405020304" pitchFamily="18" charset="0"/>
              </a:rPr>
              <a:t>in 2014.  Our country was among the first to provide </a:t>
            </a:r>
            <a:r>
              <a:rPr lang="en-GB" sz="2200" dirty="0">
                <a:solidFill>
                  <a:schemeClr val="tx1">
                    <a:lumMod val="85000"/>
                    <a:lumOff val="15000"/>
                  </a:schemeClr>
                </a:solidFill>
                <a:latin typeface="Times New Roman" panose="02020603050405020304" pitchFamily="18" charset="0"/>
                <a:cs typeface="Times New Roman" panose="02020603050405020304" pitchFamily="18" charset="0"/>
              </a:rPr>
              <a:t>early special assistance </a:t>
            </a:r>
            <a:r>
              <a:rPr lang="en-GB" sz="2200" dirty="0" smtClean="0">
                <a:solidFill>
                  <a:schemeClr val="tx1">
                    <a:lumMod val="85000"/>
                    <a:lumOff val="15000"/>
                  </a:schemeClr>
                </a:solidFill>
                <a:latin typeface="Times New Roman" panose="02020603050405020304" pitchFamily="18" charset="0"/>
                <a:cs typeface="Times New Roman" panose="02020603050405020304" pitchFamily="18" charset="0"/>
              </a:rPr>
              <a:t>to the region by </a:t>
            </a:r>
            <a:r>
              <a:rPr lang="en-GB" sz="2200" dirty="0">
                <a:solidFill>
                  <a:schemeClr val="tx1">
                    <a:lumMod val="85000"/>
                    <a:lumOff val="15000"/>
                  </a:schemeClr>
                </a:solidFill>
                <a:latin typeface="Times New Roman" panose="02020603050405020304" pitchFamily="18" charset="0"/>
                <a:cs typeface="Times New Roman" panose="02020603050405020304" pitchFamily="18" charset="0"/>
              </a:rPr>
              <a:t>sending out experts and medical teams, </a:t>
            </a:r>
            <a:r>
              <a:rPr lang="en-GB" sz="2200" dirty="0" smtClean="0">
                <a:solidFill>
                  <a:schemeClr val="tx1">
                    <a:lumMod val="85000"/>
                    <a:lumOff val="15000"/>
                  </a:schemeClr>
                </a:solidFill>
                <a:latin typeface="Times New Roman" panose="02020603050405020304" pitchFamily="18" charset="0"/>
                <a:cs typeface="Times New Roman" panose="02020603050405020304" pitchFamily="18" charset="0"/>
              </a:rPr>
              <a:t>providing guidance </a:t>
            </a:r>
            <a:r>
              <a:rPr lang="en-GB" sz="2200" dirty="0">
                <a:solidFill>
                  <a:schemeClr val="tx1">
                    <a:lumMod val="85000"/>
                    <a:lumOff val="15000"/>
                  </a:schemeClr>
                </a:solidFill>
                <a:latin typeface="Times New Roman" panose="02020603050405020304" pitchFamily="18" charset="0"/>
                <a:cs typeface="Times New Roman" panose="02020603050405020304" pitchFamily="18" charset="0"/>
              </a:rPr>
              <a:t>and directly participating in frontline treatment, despatching medical supplies and protection equipment on chartered </a:t>
            </a:r>
            <a:r>
              <a:rPr lang="en-GB" sz="2200" dirty="0" smtClean="0">
                <a:solidFill>
                  <a:schemeClr val="tx1">
                    <a:lumMod val="85000"/>
                    <a:lumOff val="15000"/>
                  </a:schemeClr>
                </a:solidFill>
                <a:latin typeface="Times New Roman" panose="02020603050405020304" pitchFamily="18" charset="0"/>
                <a:cs typeface="Times New Roman" panose="02020603050405020304" pitchFamily="18" charset="0"/>
              </a:rPr>
              <a:t>flights.  As one </a:t>
            </a:r>
            <a:r>
              <a:rPr lang="en-GB" sz="2200" dirty="0">
                <a:solidFill>
                  <a:schemeClr val="tx1">
                    <a:lumMod val="85000"/>
                    <a:lumOff val="15000"/>
                  </a:schemeClr>
                </a:solidFill>
                <a:latin typeface="Times New Roman" panose="02020603050405020304" pitchFamily="18" charset="0"/>
                <a:cs typeface="Times New Roman" panose="02020603050405020304" pitchFamily="18" charset="0"/>
              </a:rPr>
              <a:t>of the countries that offered the most </a:t>
            </a:r>
            <a:r>
              <a:rPr lang="en-GB" sz="2200" dirty="0" smtClean="0">
                <a:solidFill>
                  <a:schemeClr val="tx1">
                    <a:lumMod val="85000"/>
                    <a:lumOff val="15000"/>
                  </a:schemeClr>
                </a:solidFill>
                <a:latin typeface="Times New Roman" panose="02020603050405020304" pitchFamily="18" charset="0"/>
                <a:cs typeface="Times New Roman" panose="02020603050405020304" pitchFamily="18" charset="0"/>
              </a:rPr>
              <a:t>numbered </a:t>
            </a:r>
            <a:r>
              <a:rPr lang="en-GB" sz="2200" dirty="0">
                <a:solidFill>
                  <a:schemeClr val="tx1">
                    <a:lumMod val="85000"/>
                    <a:lumOff val="15000"/>
                  </a:schemeClr>
                </a:solidFill>
                <a:latin typeface="Times New Roman" panose="02020603050405020304" pitchFamily="18" charset="0"/>
                <a:cs typeface="Times New Roman" panose="02020603050405020304" pitchFamily="18" charset="0"/>
              </a:rPr>
              <a:t>of assistance and medical supplies to Africa accumulatively</a:t>
            </a:r>
            <a:r>
              <a:rPr lang="en-GB" sz="2200" dirty="0" smtClean="0">
                <a:solidFill>
                  <a:schemeClr val="tx1">
                    <a:lumMod val="85000"/>
                    <a:lumOff val="15000"/>
                  </a:schemeClr>
                </a:solidFill>
                <a:latin typeface="Times New Roman" panose="02020603050405020304" pitchFamily="18" charset="0"/>
                <a:cs typeface="Times New Roman" panose="02020603050405020304" pitchFamily="18" charset="0"/>
              </a:rPr>
              <a:t>, our country  </a:t>
            </a:r>
            <a:r>
              <a:rPr lang="en-GB" sz="2200" dirty="0">
                <a:solidFill>
                  <a:schemeClr val="tx1">
                    <a:lumMod val="85000"/>
                    <a:lumOff val="15000"/>
                  </a:schemeClr>
                </a:solidFill>
                <a:latin typeface="Times New Roman" panose="02020603050405020304" pitchFamily="18" charset="0"/>
                <a:cs typeface="Times New Roman" panose="02020603050405020304" pitchFamily="18" charset="0"/>
              </a:rPr>
              <a:t>played an important role in the prevention and control of Ebola outbreak.</a:t>
            </a:r>
            <a:endParaRPr sz="2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370" name="Google Shape;370;p30"/>
          <p:cNvSpPr/>
          <p:nvPr/>
        </p:nvSpPr>
        <p:spPr>
          <a:xfrm>
            <a:off x="7392656" y="4716781"/>
            <a:ext cx="3810000" cy="584775"/>
          </a:xfrm>
          <a:prstGeom prst="rect">
            <a:avLst/>
          </a:prstGeom>
          <a:noFill/>
          <a:ln>
            <a:noFill/>
          </a:ln>
        </p:spPr>
        <p:txBody>
          <a:bodyPr spcFirstLastPara="1" wrap="square" lIns="91425" tIns="45700" rIns="91425" bIns="45700" anchor="t" anchorCtr="0">
            <a:noAutofit/>
          </a:bodyPr>
          <a:lstStyle/>
          <a:p>
            <a:pPr lvl="0" algn="just"/>
            <a:r>
              <a:rPr lang="en-GB" dirty="0">
                <a:latin typeface="Times New Roman" panose="02020603050405020304" pitchFamily="18" charset="0"/>
                <a:cs typeface="Times New Roman" panose="02020603050405020304" pitchFamily="18" charset="0"/>
              </a:rPr>
              <a:t>O</a:t>
            </a:r>
            <a:r>
              <a:rPr lang="en-GB" dirty="0" smtClean="0">
                <a:latin typeface="Times New Roman" panose="02020603050405020304" pitchFamily="18" charset="0"/>
                <a:cs typeface="Times New Roman" panose="02020603050405020304" pitchFamily="18" charset="0"/>
              </a:rPr>
              <a:t>n </a:t>
            </a:r>
            <a:r>
              <a:rPr lang="en-GB" dirty="0">
                <a:latin typeface="Times New Roman" panose="02020603050405020304" pitchFamily="18" charset="0"/>
                <a:cs typeface="Times New Roman" panose="02020603050405020304" pitchFamily="18" charset="0"/>
              </a:rPr>
              <a:t>10 August 2014, antivirals were despatched as </a:t>
            </a:r>
            <a:r>
              <a:rPr lang="en-GB" dirty="0" smtClean="0">
                <a:latin typeface="Times New Roman" panose="02020603050405020304" pitchFamily="18" charset="0"/>
                <a:cs typeface="Times New Roman" panose="02020603050405020304" pitchFamily="18" charset="0"/>
              </a:rPr>
              <a:t>the State’s </a:t>
            </a:r>
            <a:r>
              <a:rPr lang="en-GB" dirty="0">
                <a:latin typeface="Times New Roman" panose="02020603050405020304" pitchFamily="18" charset="0"/>
                <a:cs typeface="Times New Roman" panose="02020603050405020304" pitchFamily="18" charset="0"/>
              </a:rPr>
              <a:t>assistance to West African countries experiencing Ebola outbreak.</a:t>
            </a:r>
            <a:endParaRPr dirty="0">
              <a:solidFill>
                <a:schemeClr val="dk1"/>
              </a:solidFill>
              <a:latin typeface="Times New Roman" panose="02020603050405020304" pitchFamily="18" charset="0"/>
              <a:ea typeface="Times New Roman"/>
              <a:cs typeface="Times New Roman" panose="02020603050405020304" pitchFamily="18" charset="0"/>
              <a:sym typeface="Times New Roman"/>
            </a:endParaRPr>
          </a:p>
        </p:txBody>
      </p:sp>
      <p:pic>
        <p:nvPicPr>
          <p:cNvPr id="371" name="Google Shape;371;p30" descr="http://www.xinhuanet.com/world/2014-08/11/126853494_14077121502651n.jpg"/>
          <p:cNvPicPr preferRelativeResize="0"/>
          <p:nvPr/>
        </p:nvPicPr>
        <p:blipFill rotWithShape="1">
          <a:blip r:embed="rId3">
            <a:alphaModFix/>
          </a:blip>
          <a:srcRect/>
          <a:stretch/>
        </p:blipFill>
        <p:spPr>
          <a:xfrm>
            <a:off x="7392656" y="2046480"/>
            <a:ext cx="3810000" cy="2486026"/>
          </a:xfrm>
          <a:prstGeom prst="rect">
            <a:avLst/>
          </a:prstGeom>
          <a:noFill/>
          <a:ln>
            <a:noFill/>
          </a:ln>
        </p:spPr>
      </p:pic>
      <p:sp>
        <p:nvSpPr>
          <p:cNvPr id="373" name="Google Shape;373;p30"/>
          <p:cNvSpPr/>
          <p:nvPr/>
        </p:nvSpPr>
        <p:spPr>
          <a:xfrm>
            <a:off x="1230491" y="1002236"/>
            <a:ext cx="608468" cy="440263"/>
          </a:xfrm>
          <a:custGeom>
            <a:avLst/>
            <a:gdLst/>
            <a:ahLst/>
            <a:cxnLst/>
            <a:rect l="l" t="t" r="r" b="b"/>
            <a:pathLst>
              <a:path w="395" h="298" extrusionOk="0">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FDB42A"/>
          </a:solidFill>
          <a:ln w="19050" cap="flat" cmpd="sng">
            <a:solidFill>
              <a:srgbClr val="FFFFFF"/>
            </a:solidFill>
            <a:prstDash val="solid"/>
            <a:round/>
            <a:headEnd type="none" w="sm" len="sm"/>
            <a:tailEnd type="none" w="sm" len="sm"/>
          </a:ln>
        </p:spPr>
        <p:txBody>
          <a:bodyPr spcFirstLastPara="1" wrap="square" lIns="83725" tIns="41850" rIns="83725" bIns="41850" anchor="t" anchorCtr="0">
            <a:noAutofit/>
          </a:bodyPr>
          <a:lstStyle/>
          <a:p>
            <a:pPr marL="0" marR="0" lvl="0" indent="0" algn="just" rtl="0">
              <a:lnSpc>
                <a:spcPct val="120000"/>
              </a:lnSpc>
              <a:spcBef>
                <a:spcPts val="0"/>
              </a:spcBef>
              <a:spcAft>
                <a:spcPts val="0"/>
              </a:spcAft>
              <a:buClr>
                <a:schemeClr val="dk1"/>
              </a:buClr>
              <a:buSzPts val="2800"/>
              <a:buFont typeface="Calibri"/>
              <a:buNone/>
            </a:pPr>
            <a:endParaRPr sz="2800" b="0" i="0" u="none" strike="noStrike" cap="none">
              <a:solidFill>
                <a:srgbClr val="000000"/>
              </a:solidFill>
              <a:latin typeface="Teko"/>
              <a:ea typeface="Teko"/>
              <a:cs typeface="Teko"/>
              <a:sym typeface="Teko"/>
            </a:endParaRPr>
          </a:p>
        </p:txBody>
      </p:sp>
      <p:sp>
        <p:nvSpPr>
          <p:cNvPr id="374" name="Google Shape;374;p30"/>
          <p:cNvSpPr txBox="1">
            <a:spLocks noGrp="1"/>
          </p:cNvSpPr>
          <p:nvPr>
            <p:ph type="sldNum" idx="12"/>
          </p:nvPr>
        </p:nvSpPr>
        <p:spPr>
          <a:xfrm>
            <a:off x="9120188" y="63817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tLang="zh-TW"/>
              <a:t>18</a:t>
            </a:fld>
            <a:endParaRPr/>
          </a:p>
        </p:txBody>
      </p:sp>
      <p:sp>
        <p:nvSpPr>
          <p:cNvPr id="11" name="Google Shape;111;p15"/>
          <p:cNvSpPr/>
          <p:nvPr/>
        </p:nvSpPr>
        <p:spPr>
          <a:xfrm>
            <a:off x="2448559" y="154896"/>
            <a:ext cx="7205288" cy="618023"/>
          </a:xfrm>
          <a:custGeom>
            <a:avLst/>
            <a:gdLst/>
            <a:ahLst/>
            <a:cxnLst/>
            <a:rect l="l" t="t" r="r" b="b"/>
            <a:pathLst>
              <a:path w="5689600" h="649440" extrusionOk="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a:ln w="12700" cap="flat" cmpd="sng">
            <a:solidFill>
              <a:schemeClr val="lt1"/>
            </a:solidFill>
            <a:prstDash val="solid"/>
            <a:miter lim="800000"/>
            <a:headEnd type="none" w="sm" len="sm"/>
            <a:tailEnd type="none" w="sm" len="sm"/>
          </a:ln>
        </p:spPr>
        <p:txBody>
          <a:bodyPr spcFirstLastPara="1" wrap="square" lIns="246750" tIns="31700" rIns="246750" bIns="31700" anchor="ctr" anchorCtr="0">
            <a:noAutofit/>
          </a:bodyPr>
          <a:lstStyle/>
          <a:p>
            <a:pPr algn="ctr">
              <a:lnSpc>
                <a:spcPct val="90000"/>
              </a:lnSpc>
            </a:pPr>
            <a:r>
              <a:rPr lang="en-US" sz="2200" b="1" dirty="0" smtClean="0">
                <a:solidFill>
                  <a:schemeClr val="bg1"/>
                </a:solidFill>
                <a:latin typeface="Times New Roman" panose="02020603050405020304" pitchFamily="18" charset="0"/>
                <a:cs typeface="Times New Roman" panose="02020603050405020304" pitchFamily="18" charset="0"/>
              </a:rPr>
              <a:t>Contributions </a:t>
            </a:r>
            <a:r>
              <a:rPr lang="en-US" sz="2200" b="1" dirty="0">
                <a:solidFill>
                  <a:schemeClr val="bg1"/>
                </a:solidFill>
                <a:latin typeface="Times New Roman" panose="02020603050405020304" pitchFamily="18" charset="0"/>
                <a:cs typeface="Times New Roman" panose="02020603050405020304" pitchFamily="18" charset="0"/>
              </a:rPr>
              <a:t>of </a:t>
            </a:r>
            <a:r>
              <a:rPr lang="en-US" sz="2200" b="1" dirty="0" smtClean="0">
                <a:solidFill>
                  <a:schemeClr val="bg1"/>
                </a:solidFill>
                <a:latin typeface="Times New Roman" panose="02020603050405020304" pitchFamily="18" charset="0"/>
                <a:cs typeface="Times New Roman" panose="02020603050405020304" pitchFamily="18" charset="0"/>
              </a:rPr>
              <a:t>our Country to </a:t>
            </a:r>
            <a:r>
              <a:rPr lang="en-US" sz="2200" b="1" dirty="0">
                <a:solidFill>
                  <a:schemeClr val="bg1"/>
                </a:solidFill>
                <a:latin typeface="Times New Roman" panose="02020603050405020304" pitchFamily="18" charset="0"/>
                <a:cs typeface="Times New Roman" panose="02020603050405020304" pitchFamily="18" charset="0"/>
              </a:rPr>
              <a:t>Global Public </a:t>
            </a:r>
            <a:r>
              <a:rPr lang="en-US" sz="2200" b="1" dirty="0" smtClean="0">
                <a:solidFill>
                  <a:schemeClr val="bg1"/>
                </a:solidFill>
                <a:latin typeface="Times New Roman" panose="02020603050405020304" pitchFamily="18" charset="0"/>
                <a:cs typeface="Times New Roman" panose="02020603050405020304" pitchFamily="18" charset="0"/>
              </a:rPr>
              <a:t>Health </a:t>
            </a:r>
            <a:endParaRPr sz="2200" b="1" dirty="0">
              <a:solidFill>
                <a:schemeClr val="bg1"/>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sp>
        <p:nvSpPr>
          <p:cNvPr id="379" name="Google Shape;379;p31"/>
          <p:cNvSpPr txBox="1"/>
          <p:nvPr/>
        </p:nvSpPr>
        <p:spPr>
          <a:xfrm>
            <a:off x="155976" y="6188535"/>
            <a:ext cx="4465639" cy="6462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altLang="zh-TW" sz="1200" dirty="0" smtClean="0">
                <a:solidFill>
                  <a:schemeClr val="dk1"/>
                </a:solidFill>
                <a:latin typeface="Times New Roman"/>
                <a:ea typeface="Times New Roman"/>
                <a:cs typeface="Times New Roman"/>
                <a:sym typeface="Times New Roman"/>
              </a:rPr>
              <a:t>Source: CCTV.com</a:t>
            </a:r>
            <a:r>
              <a:rPr lang="zh-TW" sz="1200" dirty="0" smtClean="0">
                <a:solidFill>
                  <a:schemeClr val="dk1"/>
                </a:solidFill>
                <a:latin typeface="Times New Roman"/>
                <a:ea typeface="Times New Roman"/>
                <a:cs typeface="Times New Roman"/>
                <a:sym typeface="Times New Roman"/>
              </a:rPr>
              <a:t> (https</a:t>
            </a:r>
            <a:r>
              <a:rPr lang="zh-TW" sz="1200" dirty="0">
                <a:solidFill>
                  <a:schemeClr val="dk1"/>
                </a:solidFill>
                <a:latin typeface="Times New Roman"/>
                <a:ea typeface="Times New Roman"/>
                <a:cs typeface="Times New Roman"/>
                <a:sym typeface="Times New Roman"/>
              </a:rPr>
              <a:t>://tv.cctv.com/2014/11/26/VIDE1416998520453359.shtml?spm=C52507945305.P1Tyk9aHorGZ.0.0)</a:t>
            </a:r>
            <a:endParaRPr sz="1200" dirty="0">
              <a:solidFill>
                <a:schemeClr val="dk1"/>
              </a:solidFill>
              <a:latin typeface="Times New Roman"/>
              <a:ea typeface="Times New Roman"/>
              <a:cs typeface="Times New Roman"/>
              <a:sym typeface="Times New Roman"/>
            </a:endParaRPr>
          </a:p>
        </p:txBody>
      </p:sp>
      <p:pic>
        <p:nvPicPr>
          <p:cNvPr id="380" name="Google Shape;380;p31">
            <a:hlinkClick r:id="rId3"/>
          </p:cNvPr>
          <p:cNvPicPr preferRelativeResize="0"/>
          <p:nvPr/>
        </p:nvPicPr>
        <p:blipFill rotWithShape="1">
          <a:blip r:embed="rId4">
            <a:alphaModFix/>
          </a:blip>
          <a:srcRect/>
          <a:stretch/>
        </p:blipFill>
        <p:spPr>
          <a:xfrm>
            <a:off x="1740010" y="2172745"/>
            <a:ext cx="2644019" cy="1686981"/>
          </a:xfrm>
          <a:prstGeom prst="roundRect">
            <a:avLst>
              <a:gd name="adj" fmla="val 11111"/>
            </a:avLst>
          </a:prstGeom>
          <a:noFill/>
          <a:ln w="190500" cap="rnd" cmpd="sng">
            <a:solidFill>
              <a:srgbClr val="C8C6BD"/>
            </a:solidFill>
            <a:prstDash val="solid"/>
            <a:round/>
            <a:headEnd type="none" w="sm" len="sm"/>
            <a:tailEnd type="none" w="sm" len="sm"/>
          </a:ln>
          <a:effectLst>
            <a:outerShdw blurRad="101600" dist="50800" dir="7200000" algn="tl" rotWithShape="0">
              <a:srgbClr val="000000">
                <a:alpha val="44705"/>
              </a:srgbClr>
            </a:outerShdw>
          </a:effectLst>
        </p:spPr>
      </p:pic>
      <p:sp>
        <p:nvSpPr>
          <p:cNvPr id="381" name="Google Shape;381;p31"/>
          <p:cNvSpPr/>
          <p:nvPr/>
        </p:nvSpPr>
        <p:spPr>
          <a:xfrm>
            <a:off x="176076" y="4133814"/>
            <a:ext cx="5855371" cy="1938992"/>
          </a:xfrm>
          <a:prstGeom prst="rect">
            <a:avLst/>
          </a:prstGeom>
          <a:solidFill>
            <a:srgbClr val="E1EFD8"/>
          </a:solidFill>
          <a:ln>
            <a:noFill/>
          </a:ln>
        </p:spPr>
        <p:txBody>
          <a:bodyPr spcFirstLastPara="1" wrap="square" lIns="91425" tIns="45700" rIns="91425" bIns="45700" anchor="t" anchorCtr="0">
            <a:noAutofit/>
          </a:bodyPr>
          <a:lstStyle/>
          <a:p>
            <a:pPr lvl="0" algn="just">
              <a:lnSpc>
                <a:spcPct val="120000"/>
              </a:lnSpc>
            </a:pPr>
            <a:r>
              <a:rPr lang="en-GB" sz="2000" dirty="0">
                <a:latin typeface="Times New Roman" panose="02020603050405020304" pitchFamily="18" charset="0"/>
                <a:cs typeface="Times New Roman" panose="02020603050405020304" pitchFamily="18" charset="0"/>
              </a:rPr>
              <a:t>In </a:t>
            </a:r>
            <a:r>
              <a:rPr lang="en-GB" sz="2000" dirty="0" smtClean="0">
                <a:latin typeface="Times New Roman" panose="02020603050405020304" pitchFamily="18" charset="0"/>
                <a:cs typeface="Times New Roman" panose="02020603050405020304" pitchFamily="18" charset="0"/>
              </a:rPr>
              <a:t>2014, our country constructed </a:t>
            </a:r>
            <a:r>
              <a:rPr lang="en-GB" sz="2000" dirty="0">
                <a:latin typeface="Times New Roman" panose="02020603050405020304" pitchFamily="18" charset="0"/>
                <a:cs typeface="Times New Roman" panose="02020603050405020304" pitchFamily="18" charset="0"/>
              </a:rPr>
              <a:t>a modern infectious diseases hospital with 100 beds in </a:t>
            </a:r>
            <a:r>
              <a:rPr lang="en-GB" sz="2000" dirty="0" smtClean="0">
                <a:latin typeface="Times New Roman" panose="02020603050405020304" pitchFamily="18" charset="0"/>
                <a:cs typeface="Times New Roman" panose="02020603050405020304" pitchFamily="18" charset="0"/>
              </a:rPr>
              <a:t>Liberia within </a:t>
            </a:r>
            <a:r>
              <a:rPr lang="en-GB" sz="2000" dirty="0">
                <a:latin typeface="Times New Roman" panose="02020603050405020304" pitchFamily="18" charset="0"/>
                <a:cs typeface="Times New Roman" panose="02020603050405020304" pitchFamily="18" charset="0"/>
              </a:rPr>
              <a:t>one </a:t>
            </a:r>
            <a:r>
              <a:rPr lang="en-GB" sz="2000" dirty="0" smtClean="0">
                <a:latin typeface="Times New Roman" panose="02020603050405020304" pitchFamily="18" charset="0"/>
                <a:cs typeface="Times New Roman" panose="02020603050405020304" pitchFamily="18" charset="0"/>
              </a:rPr>
              <a:t>month.  Most </a:t>
            </a:r>
            <a:r>
              <a:rPr lang="en-GB" sz="2000" dirty="0">
                <a:latin typeface="Times New Roman" panose="02020603050405020304" pitchFamily="18" charset="0"/>
                <a:cs typeface="Times New Roman" panose="02020603050405020304" pitchFamily="18" charset="0"/>
              </a:rPr>
              <a:t>of the supplies were delivered from China to fully reflect the “Chinese speed”, “Chinese Standard” and “Chinese Spirit”.</a:t>
            </a:r>
            <a:endParaRPr sz="2000" dirty="0">
              <a:solidFill>
                <a:schemeClr val="dk1"/>
              </a:solidFill>
              <a:latin typeface="Times New Roman" panose="02020603050405020304" pitchFamily="18" charset="0"/>
              <a:ea typeface="Times New Roman"/>
              <a:cs typeface="Times New Roman" panose="02020603050405020304" pitchFamily="18" charset="0"/>
              <a:sym typeface="Times New Roman"/>
            </a:endParaRPr>
          </a:p>
        </p:txBody>
      </p:sp>
      <p:sp>
        <p:nvSpPr>
          <p:cNvPr id="382" name="Google Shape;382;p31"/>
          <p:cNvSpPr/>
          <p:nvPr/>
        </p:nvSpPr>
        <p:spPr>
          <a:xfrm>
            <a:off x="6758093" y="4924106"/>
            <a:ext cx="184731"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DFKai-SB"/>
              <a:ea typeface="DFKai-SB"/>
              <a:cs typeface="DFKai-SB"/>
              <a:sym typeface="DFKai-SB"/>
            </a:endParaRPr>
          </a:p>
        </p:txBody>
      </p:sp>
      <p:sp>
        <p:nvSpPr>
          <p:cNvPr id="383" name="Google Shape;383;p31"/>
          <p:cNvSpPr/>
          <p:nvPr/>
        </p:nvSpPr>
        <p:spPr>
          <a:xfrm>
            <a:off x="569830" y="1508134"/>
            <a:ext cx="5389069" cy="430887"/>
          </a:xfrm>
          <a:prstGeom prst="rect">
            <a:avLst/>
          </a:prstGeom>
          <a:noFill/>
          <a:ln>
            <a:noFill/>
          </a:ln>
        </p:spPr>
        <p:txBody>
          <a:bodyPr spcFirstLastPara="1" wrap="square" lIns="91425" tIns="45700" rIns="91425" bIns="45700" anchor="ctr" anchorCtr="0">
            <a:noAutofit/>
          </a:bodyPr>
          <a:lstStyle/>
          <a:p>
            <a:pPr lvl="0" algn="ctr"/>
            <a:r>
              <a:rPr lang="en-GB" b="1" dirty="0">
                <a:latin typeface="Times New Roman" panose="02020603050405020304" pitchFamily="18" charset="0"/>
                <a:cs typeface="Times New Roman" panose="02020603050405020304" pitchFamily="18" charset="0"/>
              </a:rPr>
              <a:t>Construction of </a:t>
            </a:r>
            <a:r>
              <a:rPr lang="en-GB" b="1" dirty="0" smtClean="0">
                <a:latin typeface="Times New Roman" panose="02020603050405020304" pitchFamily="18" charset="0"/>
                <a:cs typeface="Times New Roman" panose="02020603050405020304" pitchFamily="18" charset="0"/>
              </a:rPr>
              <a:t>Ebola </a:t>
            </a:r>
            <a:r>
              <a:rPr lang="en-GB" b="1" dirty="0">
                <a:latin typeface="Times New Roman" panose="02020603050405020304" pitchFamily="18" charset="0"/>
                <a:cs typeface="Times New Roman" panose="02020603050405020304" pitchFamily="18" charset="0"/>
              </a:rPr>
              <a:t>Diagnostic and Treatment </a:t>
            </a:r>
            <a:r>
              <a:rPr lang="en-GB" b="1" dirty="0" err="1" smtClean="0">
                <a:latin typeface="Times New Roman" panose="02020603050405020304" pitchFamily="18" charset="0"/>
                <a:cs typeface="Times New Roman" panose="02020603050405020304" pitchFamily="18" charset="0"/>
              </a:rPr>
              <a:t>Center</a:t>
            </a:r>
            <a:endParaRPr lang="en-GB" b="1" dirty="0" smtClean="0">
              <a:latin typeface="Times New Roman" panose="02020603050405020304" pitchFamily="18" charset="0"/>
              <a:cs typeface="Times New Roman" panose="02020603050405020304" pitchFamily="18" charset="0"/>
            </a:endParaRPr>
          </a:p>
          <a:p>
            <a:pPr lvl="0" algn="ctr"/>
            <a:r>
              <a:rPr lang="en-GB" b="1" dirty="0" smtClean="0">
                <a:latin typeface="Times New Roman" panose="02020603050405020304" pitchFamily="18" charset="0"/>
                <a:cs typeface="Times New Roman" panose="02020603050405020304" pitchFamily="18" charset="0"/>
              </a:rPr>
              <a:t> </a:t>
            </a:r>
            <a:r>
              <a:rPr lang="en-GB" b="1" dirty="0">
                <a:latin typeface="Times New Roman" panose="02020603050405020304" pitchFamily="18" charset="0"/>
                <a:cs typeface="Times New Roman" panose="02020603050405020304" pitchFamily="18" charset="0"/>
              </a:rPr>
              <a:t>in Liberia </a:t>
            </a:r>
            <a:endParaRPr b="1" dirty="0">
              <a:solidFill>
                <a:srgbClr val="0D0D0D"/>
              </a:solidFill>
              <a:latin typeface="Times New Roman" panose="02020603050405020304" pitchFamily="18" charset="0"/>
              <a:ea typeface="DFKai-SB"/>
              <a:cs typeface="Times New Roman" panose="02020603050405020304" pitchFamily="18" charset="0"/>
              <a:sym typeface="DFKai-SB"/>
            </a:endParaRPr>
          </a:p>
        </p:txBody>
      </p:sp>
      <p:sp>
        <p:nvSpPr>
          <p:cNvPr id="384" name="Google Shape;384;p31"/>
          <p:cNvSpPr/>
          <p:nvPr/>
        </p:nvSpPr>
        <p:spPr>
          <a:xfrm>
            <a:off x="6602929" y="1580056"/>
            <a:ext cx="5278087" cy="430887"/>
          </a:xfrm>
          <a:prstGeom prst="rect">
            <a:avLst/>
          </a:prstGeom>
          <a:noFill/>
          <a:ln>
            <a:noFill/>
          </a:ln>
        </p:spPr>
        <p:txBody>
          <a:bodyPr spcFirstLastPara="1" wrap="square" lIns="91425" tIns="45700" rIns="91425" bIns="45700" anchor="t" anchorCtr="0">
            <a:noAutofit/>
          </a:bodyPr>
          <a:lstStyle/>
          <a:p>
            <a:pPr lvl="0" algn="ctr"/>
            <a:r>
              <a:rPr lang="en-GB" b="1" dirty="0">
                <a:latin typeface="Times New Roman" panose="02020603050405020304" pitchFamily="18" charset="0"/>
                <a:cs typeface="Times New Roman" panose="02020603050405020304" pitchFamily="18" charset="0"/>
              </a:rPr>
              <a:t>Construction of Mobile P3 Laboratory </a:t>
            </a:r>
            <a:endParaRPr lang="en-GB" b="1" dirty="0" smtClean="0">
              <a:latin typeface="Times New Roman" panose="02020603050405020304" pitchFamily="18" charset="0"/>
              <a:cs typeface="Times New Roman" panose="02020603050405020304" pitchFamily="18" charset="0"/>
            </a:endParaRPr>
          </a:p>
          <a:p>
            <a:pPr lvl="0" algn="ctr"/>
            <a:r>
              <a:rPr lang="en-GB" b="1" dirty="0" smtClean="0">
                <a:latin typeface="Times New Roman" panose="02020603050405020304" pitchFamily="18" charset="0"/>
                <a:cs typeface="Times New Roman" panose="02020603050405020304" pitchFamily="18" charset="0"/>
              </a:rPr>
              <a:t>to </a:t>
            </a:r>
            <a:r>
              <a:rPr lang="en-GB" b="1" dirty="0">
                <a:latin typeface="Times New Roman" panose="02020603050405020304" pitchFamily="18" charset="0"/>
                <a:cs typeface="Times New Roman" panose="02020603050405020304" pitchFamily="18" charset="0"/>
              </a:rPr>
              <a:t>Help Sierra Leone Fight against </a:t>
            </a:r>
            <a:r>
              <a:rPr lang="en-GB" b="1" dirty="0" smtClean="0">
                <a:latin typeface="Times New Roman" panose="02020603050405020304" pitchFamily="18" charset="0"/>
                <a:cs typeface="Times New Roman" panose="02020603050405020304" pitchFamily="18" charset="0"/>
              </a:rPr>
              <a:t>Epidemic</a:t>
            </a:r>
            <a:endParaRPr b="1" dirty="0">
              <a:solidFill>
                <a:srgbClr val="C00000"/>
              </a:solidFill>
              <a:latin typeface="Times New Roman" panose="02020603050405020304" pitchFamily="18" charset="0"/>
              <a:ea typeface="Times New Roman"/>
              <a:cs typeface="Times New Roman" panose="02020603050405020304" pitchFamily="18" charset="0"/>
              <a:sym typeface="Times New Roman"/>
            </a:endParaRPr>
          </a:p>
        </p:txBody>
      </p:sp>
      <p:pic>
        <p:nvPicPr>
          <p:cNvPr id="385" name="Google Shape;385;p31">
            <a:hlinkClick r:id="rId5"/>
          </p:cNvPr>
          <p:cNvPicPr preferRelativeResize="0"/>
          <p:nvPr/>
        </p:nvPicPr>
        <p:blipFill rotWithShape="1">
          <a:blip r:embed="rId6">
            <a:alphaModFix/>
          </a:blip>
          <a:srcRect/>
          <a:stretch/>
        </p:blipFill>
        <p:spPr>
          <a:xfrm>
            <a:off x="6678079" y="2136653"/>
            <a:ext cx="4852009" cy="2374571"/>
          </a:xfrm>
          <a:prstGeom prst="rect">
            <a:avLst/>
          </a:prstGeom>
          <a:noFill/>
          <a:ln>
            <a:noFill/>
          </a:ln>
        </p:spPr>
      </p:pic>
      <p:sp>
        <p:nvSpPr>
          <p:cNvPr id="386" name="Google Shape;386;p31"/>
          <p:cNvSpPr txBox="1"/>
          <p:nvPr/>
        </p:nvSpPr>
        <p:spPr>
          <a:xfrm>
            <a:off x="6678079" y="4511224"/>
            <a:ext cx="4146506"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altLang="zh-TW" sz="1200" dirty="0" smtClean="0">
                <a:solidFill>
                  <a:schemeClr val="dk1"/>
                </a:solidFill>
                <a:latin typeface="Times New Roman"/>
                <a:ea typeface="Times New Roman"/>
                <a:cs typeface="Times New Roman"/>
                <a:sym typeface="Times New Roman"/>
              </a:rPr>
              <a:t>Source:</a:t>
            </a:r>
            <a:endParaRPr sz="1200" dirty="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n-US" altLang="zh-TW" sz="1200" dirty="0" smtClean="0">
                <a:solidFill>
                  <a:schemeClr val="dk1"/>
                </a:solidFill>
                <a:latin typeface="Times New Roman"/>
                <a:ea typeface="Times New Roman"/>
                <a:cs typeface="Times New Roman"/>
                <a:sym typeface="Times New Roman"/>
              </a:rPr>
              <a:t>CCTV.com</a:t>
            </a:r>
            <a:r>
              <a:rPr lang="zh-TW" sz="1200" dirty="0" smtClean="0">
                <a:solidFill>
                  <a:schemeClr val="dk1"/>
                </a:solidFill>
                <a:latin typeface="Times New Roman"/>
                <a:ea typeface="Times New Roman"/>
                <a:cs typeface="Times New Roman"/>
                <a:sym typeface="Times New Roman"/>
              </a:rPr>
              <a:t> </a:t>
            </a:r>
            <a:r>
              <a:rPr lang="zh-TW" sz="1200" dirty="0">
                <a:solidFill>
                  <a:schemeClr val="dk1"/>
                </a:solidFill>
                <a:latin typeface="Times New Roman"/>
                <a:ea typeface="Times New Roman"/>
                <a:cs typeface="Times New Roman"/>
                <a:sym typeface="Times New Roman"/>
              </a:rPr>
              <a:t>(http://tv.cctv.com/2014/10/15/VIDE1413351844859416.shtml)</a:t>
            </a:r>
            <a:endParaRPr sz="1200" dirty="0">
              <a:solidFill>
                <a:schemeClr val="dk1"/>
              </a:solidFill>
              <a:latin typeface="Times New Roman"/>
              <a:ea typeface="Times New Roman"/>
              <a:cs typeface="Times New Roman"/>
              <a:sym typeface="Times New Roman"/>
            </a:endParaRPr>
          </a:p>
        </p:txBody>
      </p:sp>
      <p:grpSp>
        <p:nvGrpSpPr>
          <p:cNvPr id="387" name="Google Shape;387;p31"/>
          <p:cNvGrpSpPr/>
          <p:nvPr/>
        </p:nvGrpSpPr>
        <p:grpSpPr>
          <a:xfrm>
            <a:off x="176076" y="1522035"/>
            <a:ext cx="611572" cy="600552"/>
            <a:chOff x="8956942" y="3371688"/>
            <a:chExt cx="783725" cy="769603"/>
          </a:xfrm>
        </p:grpSpPr>
        <p:grpSp>
          <p:nvGrpSpPr>
            <p:cNvPr id="388" name="Google Shape;388;p31"/>
            <p:cNvGrpSpPr/>
            <p:nvPr/>
          </p:nvGrpSpPr>
          <p:grpSpPr>
            <a:xfrm>
              <a:off x="8956942" y="3371688"/>
              <a:ext cx="783725" cy="769603"/>
              <a:chOff x="8575498" y="2572853"/>
              <a:chExt cx="718729" cy="905135"/>
            </a:xfrm>
          </p:grpSpPr>
          <p:sp>
            <p:nvSpPr>
              <p:cNvPr id="389" name="Google Shape;389;p31"/>
              <p:cNvSpPr/>
              <p:nvPr/>
            </p:nvSpPr>
            <p:spPr>
              <a:xfrm>
                <a:off x="8575498" y="2572853"/>
                <a:ext cx="627063" cy="822325"/>
              </a:xfrm>
              <a:custGeom>
                <a:avLst/>
                <a:gdLst/>
                <a:ahLst/>
                <a:cxnLst/>
                <a:rect l="l" t="t" r="r" b="b"/>
                <a:pathLst>
                  <a:path w="395" h="518" extrusionOk="0">
                    <a:moveTo>
                      <a:pt x="309" y="0"/>
                    </a:moveTo>
                    <a:lnTo>
                      <a:pt x="0" y="0"/>
                    </a:lnTo>
                    <a:lnTo>
                      <a:pt x="0" y="518"/>
                    </a:lnTo>
                    <a:lnTo>
                      <a:pt x="395" y="518"/>
                    </a:lnTo>
                    <a:lnTo>
                      <a:pt x="395" y="86"/>
                    </a:lnTo>
                    <a:lnTo>
                      <a:pt x="309" y="0"/>
                    </a:lnTo>
                    <a:close/>
                  </a:path>
                </a:pathLst>
              </a:custGeom>
              <a:solidFill>
                <a:srgbClr val="FFC000">
                  <a:alpha val="12941"/>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90" name="Google Shape;390;p31"/>
              <p:cNvSpPr/>
              <p:nvPr/>
            </p:nvSpPr>
            <p:spPr>
              <a:xfrm>
                <a:off x="8667164" y="2655663"/>
                <a:ext cx="627063" cy="822325"/>
              </a:xfrm>
              <a:custGeom>
                <a:avLst/>
                <a:gdLst/>
                <a:ahLst/>
                <a:cxnLst/>
                <a:rect l="l" t="t" r="r" b="b"/>
                <a:pathLst>
                  <a:path w="395" h="518" extrusionOk="0">
                    <a:moveTo>
                      <a:pt x="309" y="0"/>
                    </a:moveTo>
                    <a:lnTo>
                      <a:pt x="0" y="0"/>
                    </a:lnTo>
                    <a:lnTo>
                      <a:pt x="0" y="518"/>
                    </a:lnTo>
                    <a:lnTo>
                      <a:pt x="395" y="518"/>
                    </a:lnTo>
                    <a:lnTo>
                      <a:pt x="395" y="86"/>
                    </a:lnTo>
                    <a:lnTo>
                      <a:pt x="309" y="0"/>
                    </a:lnTo>
                    <a:close/>
                  </a:path>
                </a:pathLst>
              </a:custGeom>
              <a:solidFill>
                <a:srgbClr val="351C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91" name="Google Shape;391;p31"/>
              <p:cNvSpPr/>
              <p:nvPr/>
            </p:nvSpPr>
            <p:spPr>
              <a:xfrm>
                <a:off x="8639459" y="2627958"/>
                <a:ext cx="627063" cy="822325"/>
              </a:xfrm>
              <a:custGeom>
                <a:avLst/>
                <a:gdLst/>
                <a:ahLst/>
                <a:cxnLst/>
                <a:rect l="l" t="t" r="r" b="b"/>
                <a:pathLst>
                  <a:path w="395" h="518" extrusionOk="0">
                    <a:moveTo>
                      <a:pt x="309" y="0"/>
                    </a:moveTo>
                    <a:lnTo>
                      <a:pt x="0" y="0"/>
                    </a:lnTo>
                    <a:lnTo>
                      <a:pt x="0" y="518"/>
                    </a:lnTo>
                    <a:lnTo>
                      <a:pt x="395" y="518"/>
                    </a:lnTo>
                    <a:lnTo>
                      <a:pt x="395" y="86"/>
                    </a:lnTo>
                    <a:lnTo>
                      <a:pt x="309" y="0"/>
                    </a:lnTo>
                    <a:close/>
                  </a:path>
                </a:pathLst>
              </a:custGeom>
              <a:solidFill>
                <a:srgbClr val="FFC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92" name="Google Shape;392;p31"/>
              <p:cNvSpPr/>
              <p:nvPr/>
            </p:nvSpPr>
            <p:spPr>
              <a:xfrm>
                <a:off x="9088721" y="2607320"/>
                <a:ext cx="195263" cy="196850"/>
              </a:xfrm>
              <a:custGeom>
                <a:avLst/>
                <a:gdLst/>
                <a:ahLst/>
                <a:cxnLst/>
                <a:rect l="l" t="t" r="r" b="b"/>
                <a:pathLst>
                  <a:path w="123" h="124" extrusionOk="0">
                    <a:moveTo>
                      <a:pt x="0" y="0"/>
                    </a:moveTo>
                    <a:lnTo>
                      <a:pt x="0" y="124"/>
                    </a:lnTo>
                    <a:lnTo>
                      <a:pt x="123" y="124"/>
                    </a:lnTo>
                    <a:lnTo>
                      <a:pt x="0" y="0"/>
                    </a:lnTo>
                    <a:close/>
                  </a:path>
                </a:pathLst>
              </a:custGeom>
              <a:solidFill>
                <a:srgbClr val="FD7F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nvGrpSpPr>
            <p:cNvPr id="393" name="Google Shape;393;p31"/>
            <p:cNvGrpSpPr/>
            <p:nvPr/>
          </p:nvGrpSpPr>
          <p:grpSpPr>
            <a:xfrm>
              <a:off x="9163801" y="3580795"/>
              <a:ext cx="417426" cy="417425"/>
              <a:chOff x="8440738" y="3594100"/>
              <a:chExt cx="554038" cy="554037"/>
            </a:xfrm>
          </p:grpSpPr>
          <p:sp>
            <p:nvSpPr>
              <p:cNvPr id="394" name="Google Shape;394;p31"/>
              <p:cNvSpPr/>
              <p:nvPr/>
            </p:nvSpPr>
            <p:spPr>
              <a:xfrm>
                <a:off x="8440738" y="3594100"/>
                <a:ext cx="554038" cy="554037"/>
              </a:xfrm>
              <a:custGeom>
                <a:avLst/>
                <a:gdLst/>
                <a:ahLst/>
                <a:cxnLst/>
                <a:rect l="l" t="t" r="r" b="b"/>
                <a:pathLst>
                  <a:path w="144" h="144" extrusionOk="0">
                    <a:moveTo>
                      <a:pt x="132" y="0"/>
                    </a:moveTo>
                    <a:cubicBezTo>
                      <a:pt x="12" y="0"/>
                      <a:pt x="12" y="0"/>
                      <a:pt x="12" y="0"/>
                    </a:cubicBezTo>
                    <a:cubicBezTo>
                      <a:pt x="5" y="0"/>
                      <a:pt x="0" y="5"/>
                      <a:pt x="0" y="12"/>
                    </a:cubicBezTo>
                    <a:cubicBezTo>
                      <a:pt x="0" y="132"/>
                      <a:pt x="0" y="132"/>
                      <a:pt x="0" y="132"/>
                    </a:cubicBezTo>
                    <a:cubicBezTo>
                      <a:pt x="0" y="139"/>
                      <a:pt x="5" y="144"/>
                      <a:pt x="12" y="144"/>
                    </a:cubicBezTo>
                    <a:cubicBezTo>
                      <a:pt x="132" y="144"/>
                      <a:pt x="132" y="144"/>
                      <a:pt x="132" y="144"/>
                    </a:cubicBezTo>
                    <a:cubicBezTo>
                      <a:pt x="139" y="144"/>
                      <a:pt x="144" y="139"/>
                      <a:pt x="144" y="132"/>
                    </a:cubicBezTo>
                    <a:cubicBezTo>
                      <a:pt x="144" y="12"/>
                      <a:pt x="144" y="12"/>
                      <a:pt x="144" y="12"/>
                    </a:cubicBezTo>
                    <a:cubicBezTo>
                      <a:pt x="144" y="5"/>
                      <a:pt x="139" y="0"/>
                      <a:pt x="132" y="0"/>
                    </a:cubicBezTo>
                    <a:close/>
                  </a:path>
                </a:pathLst>
              </a:custGeom>
              <a:noFill/>
              <a:ln w="31750" cap="rnd"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95" name="Google Shape;395;p31"/>
              <p:cNvSpPr/>
              <p:nvPr/>
            </p:nvSpPr>
            <p:spPr>
              <a:xfrm>
                <a:off x="8641699" y="3807141"/>
                <a:ext cx="204980" cy="235421"/>
              </a:xfrm>
              <a:custGeom>
                <a:avLst/>
                <a:gdLst/>
                <a:ahLst/>
                <a:cxnLst/>
                <a:rect l="l" t="t" r="r" b="b"/>
                <a:pathLst>
                  <a:path w="101" h="116" extrusionOk="0">
                    <a:moveTo>
                      <a:pt x="0" y="58"/>
                    </a:moveTo>
                    <a:lnTo>
                      <a:pt x="0" y="0"/>
                    </a:lnTo>
                    <a:lnTo>
                      <a:pt x="50" y="29"/>
                    </a:lnTo>
                    <a:lnTo>
                      <a:pt x="101" y="58"/>
                    </a:lnTo>
                    <a:lnTo>
                      <a:pt x="50" y="87"/>
                    </a:lnTo>
                    <a:lnTo>
                      <a:pt x="0" y="116"/>
                    </a:lnTo>
                    <a:lnTo>
                      <a:pt x="0" y="5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cxnSp>
            <p:nvCxnSpPr>
              <p:cNvPr id="396" name="Google Shape;396;p31"/>
              <p:cNvCxnSpPr/>
              <p:nvPr/>
            </p:nvCxnSpPr>
            <p:spPr>
              <a:xfrm>
                <a:off x="8440738" y="3732213"/>
                <a:ext cx="554038" cy="0"/>
              </a:xfrm>
              <a:prstGeom prst="straightConnector1">
                <a:avLst/>
              </a:prstGeom>
              <a:noFill/>
              <a:ln w="31750" cap="rnd" cmpd="sng">
                <a:solidFill>
                  <a:schemeClr val="lt1"/>
                </a:solidFill>
                <a:prstDash val="solid"/>
                <a:round/>
                <a:headEnd type="none" w="med" len="med"/>
                <a:tailEnd type="none" w="med" len="med"/>
              </a:ln>
            </p:spPr>
          </p:cxnSp>
          <p:cxnSp>
            <p:nvCxnSpPr>
              <p:cNvPr id="397" name="Google Shape;397;p31"/>
              <p:cNvCxnSpPr/>
              <p:nvPr/>
            </p:nvCxnSpPr>
            <p:spPr>
              <a:xfrm flipH="1">
                <a:off x="8764588" y="3594100"/>
                <a:ext cx="92075" cy="138112"/>
              </a:xfrm>
              <a:prstGeom prst="straightConnector1">
                <a:avLst/>
              </a:prstGeom>
              <a:noFill/>
              <a:ln w="31750" cap="rnd" cmpd="sng">
                <a:solidFill>
                  <a:schemeClr val="lt1"/>
                </a:solidFill>
                <a:prstDash val="solid"/>
                <a:round/>
                <a:headEnd type="none" w="med" len="med"/>
                <a:tailEnd type="none" w="med" len="med"/>
              </a:ln>
            </p:spPr>
          </p:cxnSp>
          <p:cxnSp>
            <p:nvCxnSpPr>
              <p:cNvPr id="398" name="Google Shape;398;p31"/>
              <p:cNvCxnSpPr/>
              <p:nvPr/>
            </p:nvCxnSpPr>
            <p:spPr>
              <a:xfrm flipH="1">
                <a:off x="8578850" y="3594100"/>
                <a:ext cx="93663" cy="138112"/>
              </a:xfrm>
              <a:prstGeom prst="straightConnector1">
                <a:avLst/>
              </a:prstGeom>
              <a:noFill/>
              <a:ln w="31750" cap="rnd" cmpd="sng">
                <a:solidFill>
                  <a:schemeClr val="lt1"/>
                </a:solidFill>
                <a:prstDash val="solid"/>
                <a:round/>
                <a:headEnd type="none" w="med" len="med"/>
                <a:tailEnd type="none" w="med" len="med"/>
              </a:ln>
            </p:spPr>
          </p:cxnSp>
        </p:grpSp>
      </p:grpSp>
      <p:grpSp>
        <p:nvGrpSpPr>
          <p:cNvPr id="399" name="Google Shape;399;p31"/>
          <p:cNvGrpSpPr/>
          <p:nvPr/>
        </p:nvGrpSpPr>
        <p:grpSpPr>
          <a:xfrm>
            <a:off x="5910157" y="1671357"/>
            <a:ext cx="611572" cy="600552"/>
            <a:chOff x="8956942" y="3371688"/>
            <a:chExt cx="783725" cy="769603"/>
          </a:xfrm>
        </p:grpSpPr>
        <p:grpSp>
          <p:nvGrpSpPr>
            <p:cNvPr id="400" name="Google Shape;400;p31"/>
            <p:cNvGrpSpPr/>
            <p:nvPr/>
          </p:nvGrpSpPr>
          <p:grpSpPr>
            <a:xfrm>
              <a:off x="8956942" y="3371688"/>
              <a:ext cx="783725" cy="769603"/>
              <a:chOff x="8575498" y="2572853"/>
              <a:chExt cx="718729" cy="905135"/>
            </a:xfrm>
          </p:grpSpPr>
          <p:sp>
            <p:nvSpPr>
              <p:cNvPr id="401" name="Google Shape;401;p31"/>
              <p:cNvSpPr/>
              <p:nvPr/>
            </p:nvSpPr>
            <p:spPr>
              <a:xfrm>
                <a:off x="8575498" y="2572853"/>
                <a:ext cx="627063" cy="822325"/>
              </a:xfrm>
              <a:custGeom>
                <a:avLst/>
                <a:gdLst/>
                <a:ahLst/>
                <a:cxnLst/>
                <a:rect l="l" t="t" r="r" b="b"/>
                <a:pathLst>
                  <a:path w="395" h="518" extrusionOk="0">
                    <a:moveTo>
                      <a:pt x="309" y="0"/>
                    </a:moveTo>
                    <a:lnTo>
                      <a:pt x="0" y="0"/>
                    </a:lnTo>
                    <a:lnTo>
                      <a:pt x="0" y="518"/>
                    </a:lnTo>
                    <a:lnTo>
                      <a:pt x="395" y="518"/>
                    </a:lnTo>
                    <a:lnTo>
                      <a:pt x="395" y="86"/>
                    </a:lnTo>
                    <a:lnTo>
                      <a:pt x="309" y="0"/>
                    </a:lnTo>
                    <a:close/>
                  </a:path>
                </a:pathLst>
              </a:custGeom>
              <a:solidFill>
                <a:srgbClr val="FFC000">
                  <a:alpha val="12941"/>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02" name="Google Shape;402;p31"/>
              <p:cNvSpPr/>
              <p:nvPr/>
            </p:nvSpPr>
            <p:spPr>
              <a:xfrm>
                <a:off x="8667164" y="2655663"/>
                <a:ext cx="627063" cy="822325"/>
              </a:xfrm>
              <a:custGeom>
                <a:avLst/>
                <a:gdLst/>
                <a:ahLst/>
                <a:cxnLst/>
                <a:rect l="l" t="t" r="r" b="b"/>
                <a:pathLst>
                  <a:path w="395" h="518" extrusionOk="0">
                    <a:moveTo>
                      <a:pt x="309" y="0"/>
                    </a:moveTo>
                    <a:lnTo>
                      <a:pt x="0" y="0"/>
                    </a:lnTo>
                    <a:lnTo>
                      <a:pt x="0" y="518"/>
                    </a:lnTo>
                    <a:lnTo>
                      <a:pt x="395" y="518"/>
                    </a:lnTo>
                    <a:lnTo>
                      <a:pt x="395" y="86"/>
                    </a:lnTo>
                    <a:lnTo>
                      <a:pt x="309" y="0"/>
                    </a:lnTo>
                    <a:close/>
                  </a:path>
                </a:pathLst>
              </a:custGeom>
              <a:solidFill>
                <a:srgbClr val="351C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03" name="Google Shape;403;p31"/>
              <p:cNvSpPr/>
              <p:nvPr/>
            </p:nvSpPr>
            <p:spPr>
              <a:xfrm>
                <a:off x="8639459" y="2627958"/>
                <a:ext cx="627063" cy="822325"/>
              </a:xfrm>
              <a:custGeom>
                <a:avLst/>
                <a:gdLst/>
                <a:ahLst/>
                <a:cxnLst/>
                <a:rect l="l" t="t" r="r" b="b"/>
                <a:pathLst>
                  <a:path w="395" h="518" extrusionOk="0">
                    <a:moveTo>
                      <a:pt x="309" y="0"/>
                    </a:moveTo>
                    <a:lnTo>
                      <a:pt x="0" y="0"/>
                    </a:lnTo>
                    <a:lnTo>
                      <a:pt x="0" y="518"/>
                    </a:lnTo>
                    <a:lnTo>
                      <a:pt x="395" y="518"/>
                    </a:lnTo>
                    <a:lnTo>
                      <a:pt x="395" y="86"/>
                    </a:lnTo>
                    <a:lnTo>
                      <a:pt x="309" y="0"/>
                    </a:lnTo>
                    <a:close/>
                  </a:path>
                </a:pathLst>
              </a:custGeom>
              <a:solidFill>
                <a:srgbClr val="FFC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04" name="Google Shape;404;p31"/>
              <p:cNvSpPr/>
              <p:nvPr/>
            </p:nvSpPr>
            <p:spPr>
              <a:xfrm>
                <a:off x="9088721" y="2607320"/>
                <a:ext cx="195263" cy="196850"/>
              </a:xfrm>
              <a:custGeom>
                <a:avLst/>
                <a:gdLst/>
                <a:ahLst/>
                <a:cxnLst/>
                <a:rect l="l" t="t" r="r" b="b"/>
                <a:pathLst>
                  <a:path w="123" h="124" extrusionOk="0">
                    <a:moveTo>
                      <a:pt x="0" y="0"/>
                    </a:moveTo>
                    <a:lnTo>
                      <a:pt x="0" y="124"/>
                    </a:lnTo>
                    <a:lnTo>
                      <a:pt x="123" y="124"/>
                    </a:lnTo>
                    <a:lnTo>
                      <a:pt x="0" y="0"/>
                    </a:lnTo>
                    <a:close/>
                  </a:path>
                </a:pathLst>
              </a:custGeom>
              <a:solidFill>
                <a:srgbClr val="FD7F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nvGrpSpPr>
            <p:cNvPr id="405" name="Google Shape;405;p31"/>
            <p:cNvGrpSpPr/>
            <p:nvPr/>
          </p:nvGrpSpPr>
          <p:grpSpPr>
            <a:xfrm>
              <a:off x="9163801" y="3580795"/>
              <a:ext cx="417426" cy="417425"/>
              <a:chOff x="8440738" y="3594100"/>
              <a:chExt cx="554038" cy="554037"/>
            </a:xfrm>
          </p:grpSpPr>
          <p:sp>
            <p:nvSpPr>
              <p:cNvPr id="406" name="Google Shape;406;p31"/>
              <p:cNvSpPr/>
              <p:nvPr/>
            </p:nvSpPr>
            <p:spPr>
              <a:xfrm>
                <a:off x="8440738" y="3594100"/>
                <a:ext cx="554038" cy="554037"/>
              </a:xfrm>
              <a:custGeom>
                <a:avLst/>
                <a:gdLst/>
                <a:ahLst/>
                <a:cxnLst/>
                <a:rect l="l" t="t" r="r" b="b"/>
                <a:pathLst>
                  <a:path w="144" h="144" extrusionOk="0">
                    <a:moveTo>
                      <a:pt x="132" y="0"/>
                    </a:moveTo>
                    <a:cubicBezTo>
                      <a:pt x="12" y="0"/>
                      <a:pt x="12" y="0"/>
                      <a:pt x="12" y="0"/>
                    </a:cubicBezTo>
                    <a:cubicBezTo>
                      <a:pt x="5" y="0"/>
                      <a:pt x="0" y="5"/>
                      <a:pt x="0" y="12"/>
                    </a:cubicBezTo>
                    <a:cubicBezTo>
                      <a:pt x="0" y="132"/>
                      <a:pt x="0" y="132"/>
                      <a:pt x="0" y="132"/>
                    </a:cubicBezTo>
                    <a:cubicBezTo>
                      <a:pt x="0" y="139"/>
                      <a:pt x="5" y="144"/>
                      <a:pt x="12" y="144"/>
                    </a:cubicBezTo>
                    <a:cubicBezTo>
                      <a:pt x="132" y="144"/>
                      <a:pt x="132" y="144"/>
                      <a:pt x="132" y="144"/>
                    </a:cubicBezTo>
                    <a:cubicBezTo>
                      <a:pt x="139" y="144"/>
                      <a:pt x="144" y="139"/>
                      <a:pt x="144" y="132"/>
                    </a:cubicBezTo>
                    <a:cubicBezTo>
                      <a:pt x="144" y="12"/>
                      <a:pt x="144" y="12"/>
                      <a:pt x="144" y="12"/>
                    </a:cubicBezTo>
                    <a:cubicBezTo>
                      <a:pt x="144" y="5"/>
                      <a:pt x="139" y="0"/>
                      <a:pt x="132" y="0"/>
                    </a:cubicBezTo>
                    <a:close/>
                  </a:path>
                </a:pathLst>
              </a:custGeom>
              <a:noFill/>
              <a:ln w="31750" cap="rnd"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07" name="Google Shape;407;p31"/>
              <p:cNvSpPr/>
              <p:nvPr/>
            </p:nvSpPr>
            <p:spPr>
              <a:xfrm>
                <a:off x="8641699" y="3807141"/>
                <a:ext cx="204980" cy="235421"/>
              </a:xfrm>
              <a:custGeom>
                <a:avLst/>
                <a:gdLst/>
                <a:ahLst/>
                <a:cxnLst/>
                <a:rect l="l" t="t" r="r" b="b"/>
                <a:pathLst>
                  <a:path w="101" h="116" extrusionOk="0">
                    <a:moveTo>
                      <a:pt x="0" y="58"/>
                    </a:moveTo>
                    <a:lnTo>
                      <a:pt x="0" y="0"/>
                    </a:lnTo>
                    <a:lnTo>
                      <a:pt x="50" y="29"/>
                    </a:lnTo>
                    <a:lnTo>
                      <a:pt x="101" y="58"/>
                    </a:lnTo>
                    <a:lnTo>
                      <a:pt x="50" y="87"/>
                    </a:lnTo>
                    <a:lnTo>
                      <a:pt x="0" y="116"/>
                    </a:lnTo>
                    <a:lnTo>
                      <a:pt x="0" y="5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cxnSp>
            <p:nvCxnSpPr>
              <p:cNvPr id="408" name="Google Shape;408;p31"/>
              <p:cNvCxnSpPr/>
              <p:nvPr/>
            </p:nvCxnSpPr>
            <p:spPr>
              <a:xfrm>
                <a:off x="8440738" y="3732213"/>
                <a:ext cx="554038" cy="0"/>
              </a:xfrm>
              <a:prstGeom prst="straightConnector1">
                <a:avLst/>
              </a:prstGeom>
              <a:noFill/>
              <a:ln w="31750" cap="rnd" cmpd="sng">
                <a:solidFill>
                  <a:schemeClr val="lt1"/>
                </a:solidFill>
                <a:prstDash val="solid"/>
                <a:round/>
                <a:headEnd type="none" w="med" len="med"/>
                <a:tailEnd type="none" w="med" len="med"/>
              </a:ln>
            </p:spPr>
          </p:cxnSp>
          <p:cxnSp>
            <p:nvCxnSpPr>
              <p:cNvPr id="409" name="Google Shape;409;p31"/>
              <p:cNvCxnSpPr/>
              <p:nvPr/>
            </p:nvCxnSpPr>
            <p:spPr>
              <a:xfrm flipH="1">
                <a:off x="8764588" y="3594100"/>
                <a:ext cx="92075" cy="138112"/>
              </a:xfrm>
              <a:prstGeom prst="straightConnector1">
                <a:avLst/>
              </a:prstGeom>
              <a:noFill/>
              <a:ln w="31750" cap="rnd" cmpd="sng">
                <a:solidFill>
                  <a:schemeClr val="lt1"/>
                </a:solidFill>
                <a:prstDash val="solid"/>
                <a:round/>
                <a:headEnd type="none" w="med" len="med"/>
                <a:tailEnd type="none" w="med" len="med"/>
              </a:ln>
            </p:spPr>
          </p:cxnSp>
          <p:cxnSp>
            <p:nvCxnSpPr>
              <p:cNvPr id="410" name="Google Shape;410;p31"/>
              <p:cNvCxnSpPr/>
              <p:nvPr/>
            </p:nvCxnSpPr>
            <p:spPr>
              <a:xfrm flipH="1">
                <a:off x="8578850" y="3594100"/>
                <a:ext cx="93663" cy="138112"/>
              </a:xfrm>
              <a:prstGeom prst="straightConnector1">
                <a:avLst/>
              </a:prstGeom>
              <a:noFill/>
              <a:ln w="31750" cap="rnd" cmpd="sng">
                <a:solidFill>
                  <a:schemeClr val="lt1"/>
                </a:solidFill>
                <a:prstDash val="solid"/>
                <a:round/>
                <a:headEnd type="none" w="med" len="med"/>
                <a:tailEnd type="none" w="med" len="med"/>
              </a:ln>
            </p:spPr>
          </p:cxnSp>
        </p:grpSp>
      </p:grpSp>
      <p:sp>
        <p:nvSpPr>
          <p:cNvPr id="411" name="Google Shape;411;p31"/>
          <p:cNvSpPr/>
          <p:nvPr/>
        </p:nvSpPr>
        <p:spPr>
          <a:xfrm>
            <a:off x="6678079" y="5254961"/>
            <a:ext cx="4965930" cy="1630833"/>
          </a:xfrm>
          <a:prstGeom prst="rect">
            <a:avLst/>
          </a:prstGeom>
          <a:solidFill>
            <a:srgbClr val="FBE4D4"/>
          </a:solidFill>
          <a:ln>
            <a:noFill/>
          </a:ln>
        </p:spPr>
        <p:txBody>
          <a:bodyPr spcFirstLastPara="1" wrap="square" lIns="91425" tIns="45700" rIns="91425" bIns="45700" anchor="t" anchorCtr="0">
            <a:noAutofit/>
          </a:bodyPr>
          <a:lstStyle/>
          <a:p>
            <a:pPr lvl="0" algn="just">
              <a:lnSpc>
                <a:spcPct val="120000"/>
              </a:lnSpc>
            </a:pPr>
            <a:r>
              <a:rPr lang="en-GB" dirty="0">
                <a:latin typeface="Times New Roman" panose="02020603050405020304" pitchFamily="18" charset="0"/>
                <a:cs typeface="Times New Roman" panose="02020603050405020304" pitchFamily="18" charset="0"/>
              </a:rPr>
              <a:t>Note: P3 Lab is the abbreviation of biosafety protection level 3 laboratory which is completely sealed and under negative pressure, so as to prevent air inside the laboratory from leaking and causing pollution</a:t>
            </a:r>
            <a:r>
              <a:rPr lang="en-GB" dirty="0" smtClean="0">
                <a:latin typeface="Times New Roman" panose="02020603050405020304" pitchFamily="18" charset="0"/>
                <a:cs typeface="Times New Roman" panose="02020603050405020304" pitchFamily="18" charset="0"/>
              </a:rPr>
              <a:t>.</a:t>
            </a:r>
          </a:p>
          <a:p>
            <a:pPr lvl="0"/>
            <a:endParaRPr sz="1300" dirty="0">
              <a:solidFill>
                <a:schemeClr val="dk1"/>
              </a:solidFill>
              <a:latin typeface="Times New Roman" panose="02020603050405020304" pitchFamily="18" charset="0"/>
              <a:ea typeface="Times New Roman"/>
              <a:cs typeface="Times New Roman" panose="02020603050405020304" pitchFamily="18" charset="0"/>
              <a:sym typeface="Times New Roman"/>
            </a:endParaRPr>
          </a:p>
          <a:p>
            <a:pPr marL="0" marR="0" lvl="0" indent="0" algn="l" rtl="0">
              <a:spcBef>
                <a:spcPts val="0"/>
              </a:spcBef>
              <a:spcAft>
                <a:spcPts val="0"/>
              </a:spcAft>
              <a:buNone/>
            </a:pPr>
            <a:r>
              <a:rPr lang="en-US" altLang="zh-TW" sz="1200" dirty="0" smtClean="0">
                <a:solidFill>
                  <a:schemeClr val="dk1"/>
                </a:solidFill>
                <a:latin typeface="Times New Roman" panose="02020603050405020304" pitchFamily="18" charset="0"/>
                <a:ea typeface="Times New Roman"/>
                <a:cs typeface="Times New Roman" panose="02020603050405020304" pitchFamily="18" charset="0"/>
                <a:sym typeface="Times New Roman"/>
              </a:rPr>
              <a:t>Source: </a:t>
            </a:r>
            <a:r>
              <a:rPr lang="en-US" altLang="zh-TW" sz="1200" dirty="0" err="1" smtClean="0">
                <a:solidFill>
                  <a:schemeClr val="dk1"/>
                </a:solidFill>
                <a:latin typeface="Times New Roman" panose="02020603050405020304" pitchFamily="18" charset="0"/>
                <a:ea typeface="Times New Roman"/>
                <a:cs typeface="Times New Roman" panose="02020603050405020304" pitchFamily="18" charset="0"/>
                <a:sym typeface="Times New Roman"/>
              </a:rPr>
              <a:t>Xinhuanet</a:t>
            </a:r>
            <a:r>
              <a:rPr lang="zh-TW" sz="1200" dirty="0" smtClean="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zh-TW" sz="1200" dirty="0">
                <a:solidFill>
                  <a:schemeClr val="dk1"/>
                </a:solidFill>
                <a:latin typeface="Times New Roman" panose="02020603050405020304" pitchFamily="18" charset="0"/>
                <a:ea typeface="Times New Roman"/>
                <a:cs typeface="Times New Roman" panose="02020603050405020304" pitchFamily="18" charset="0"/>
                <a:sym typeface="Times New Roman"/>
              </a:rPr>
              <a:t>(http://www.xinhuanet.com/politics/2020-03/22/c_1125748972.htm)</a:t>
            </a:r>
            <a:endParaRPr sz="1200" dirty="0">
              <a:solidFill>
                <a:schemeClr val="dk1"/>
              </a:solidFill>
              <a:latin typeface="Times New Roman" panose="02020603050405020304" pitchFamily="18" charset="0"/>
              <a:ea typeface="Times New Roman"/>
              <a:cs typeface="Times New Roman" panose="02020603050405020304" pitchFamily="18" charset="0"/>
              <a:sym typeface="Times New Roman"/>
            </a:endParaRPr>
          </a:p>
        </p:txBody>
      </p:sp>
      <p:sp>
        <p:nvSpPr>
          <p:cNvPr id="415" name="Google Shape;415;p31"/>
          <p:cNvSpPr/>
          <p:nvPr/>
        </p:nvSpPr>
        <p:spPr>
          <a:xfrm>
            <a:off x="3579762" y="5685187"/>
            <a:ext cx="2408394" cy="369332"/>
          </a:xfrm>
          <a:prstGeom prst="rect">
            <a:avLst/>
          </a:prstGeom>
          <a:noFill/>
          <a:ln w="28575"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50" b="1" dirty="0" smtClean="0">
                <a:solidFill>
                  <a:srgbClr val="FF0000"/>
                </a:solidFill>
                <a:latin typeface="Times New Roman" panose="02020603050405020304" pitchFamily="18" charset="0"/>
                <a:ea typeface="DFKai-SB"/>
                <a:cs typeface="Times New Roman" panose="02020603050405020304" pitchFamily="18" charset="0"/>
                <a:sym typeface="DFKai-SB"/>
              </a:rPr>
              <a:t>Click on the image to watch the video</a:t>
            </a:r>
            <a:endParaRPr sz="1050" b="1" dirty="0">
              <a:solidFill>
                <a:srgbClr val="FF0000"/>
              </a:solidFill>
              <a:latin typeface="Times New Roman" panose="02020603050405020304" pitchFamily="18" charset="0"/>
              <a:ea typeface="DFKai-SB"/>
              <a:cs typeface="Times New Roman" panose="02020603050405020304" pitchFamily="18" charset="0"/>
              <a:sym typeface="DFKai-SB"/>
            </a:endParaRPr>
          </a:p>
        </p:txBody>
      </p:sp>
      <p:sp>
        <p:nvSpPr>
          <p:cNvPr id="416" name="Google Shape;416;p31"/>
          <p:cNvSpPr/>
          <p:nvPr/>
        </p:nvSpPr>
        <p:spPr>
          <a:xfrm>
            <a:off x="7589456" y="4554774"/>
            <a:ext cx="2586217" cy="369332"/>
          </a:xfrm>
          <a:prstGeom prst="rect">
            <a:avLst/>
          </a:prstGeom>
          <a:noFill/>
          <a:ln w="28575"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lvl="0" algn="ctr"/>
            <a:r>
              <a:rPr lang="en-GB" sz="1000" b="1" dirty="0">
                <a:solidFill>
                  <a:srgbClr val="FF0000"/>
                </a:solidFill>
                <a:latin typeface="Times New Roman" panose="02020603050405020304" pitchFamily="18" charset="0"/>
                <a:ea typeface="DFKai-SB"/>
                <a:cs typeface="Times New Roman" panose="02020603050405020304" pitchFamily="18" charset="0"/>
                <a:sym typeface="DFKai-SB"/>
              </a:rPr>
              <a:t>Click on the image to watch the video</a:t>
            </a:r>
          </a:p>
        </p:txBody>
      </p:sp>
      <p:sp>
        <p:nvSpPr>
          <p:cNvPr id="417" name="Google Shape;417;p31"/>
          <p:cNvSpPr txBox="1">
            <a:spLocks noGrp="1"/>
          </p:cNvSpPr>
          <p:nvPr>
            <p:ph type="sldNum" idx="12"/>
          </p:nvPr>
        </p:nvSpPr>
        <p:spPr>
          <a:xfrm>
            <a:off x="9120188" y="63817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tLang="zh-TW"/>
              <a:t>19</a:t>
            </a:fld>
            <a:endParaRPr/>
          </a:p>
        </p:txBody>
      </p:sp>
      <p:sp>
        <p:nvSpPr>
          <p:cNvPr id="42" name="Google Shape;368;p30"/>
          <p:cNvSpPr txBox="1"/>
          <p:nvPr/>
        </p:nvSpPr>
        <p:spPr>
          <a:xfrm>
            <a:off x="1967481" y="903331"/>
            <a:ext cx="8208192" cy="400069"/>
          </a:xfrm>
          <a:prstGeom prst="rect">
            <a:avLst/>
          </a:prstGeom>
          <a:noFill/>
          <a:ln>
            <a:noFill/>
          </a:ln>
        </p:spPr>
        <p:txBody>
          <a:bodyPr spcFirstLastPara="1" wrap="square" lIns="91425" tIns="45700" rIns="91425" bIns="45700" anchor="ctr" anchorCtr="0">
            <a:spAutoFit/>
          </a:bodyPr>
          <a:lstStyle/>
          <a:p>
            <a:pPr lvl="0" algn="ctr">
              <a:buClr>
                <a:schemeClr val="dk1"/>
              </a:buClr>
              <a:buSzPts val="2800"/>
            </a:pPr>
            <a:r>
              <a:rPr lang="en-GB" sz="2000" b="1" dirty="0">
                <a:latin typeface="Times New Roman" panose="02020603050405020304" pitchFamily="18" charset="0"/>
                <a:cs typeface="Times New Roman" panose="02020603050405020304" pitchFamily="18" charset="0"/>
              </a:rPr>
              <a:t>Contributions to </a:t>
            </a:r>
            <a:r>
              <a:rPr lang="en-GB" sz="2000" b="1" dirty="0" smtClean="0">
                <a:latin typeface="Times New Roman" panose="02020603050405020304" pitchFamily="18" charset="0"/>
                <a:cs typeface="Times New Roman" panose="02020603050405020304" pitchFamily="18" charset="0"/>
              </a:rPr>
              <a:t>Prevention </a:t>
            </a:r>
            <a:r>
              <a:rPr lang="en-GB" sz="2000" b="1" dirty="0">
                <a:latin typeface="Times New Roman" panose="02020603050405020304" pitchFamily="18" charset="0"/>
                <a:cs typeface="Times New Roman" panose="02020603050405020304" pitchFamily="18" charset="0"/>
              </a:rPr>
              <a:t>and Control of West Africa Ebola epidemic</a:t>
            </a:r>
            <a:endParaRPr sz="2000" dirty="0">
              <a:latin typeface="Times New Roman" panose="02020603050405020304" pitchFamily="18" charset="0"/>
              <a:cs typeface="Times New Roman" panose="02020603050405020304" pitchFamily="18" charset="0"/>
            </a:endParaRPr>
          </a:p>
        </p:txBody>
      </p:sp>
      <p:sp>
        <p:nvSpPr>
          <p:cNvPr id="43" name="Google Shape;373;p30"/>
          <p:cNvSpPr/>
          <p:nvPr/>
        </p:nvSpPr>
        <p:spPr>
          <a:xfrm>
            <a:off x="1359013" y="903331"/>
            <a:ext cx="608468" cy="440263"/>
          </a:xfrm>
          <a:custGeom>
            <a:avLst/>
            <a:gdLst/>
            <a:ahLst/>
            <a:cxnLst/>
            <a:rect l="l" t="t" r="r" b="b"/>
            <a:pathLst>
              <a:path w="395" h="298" extrusionOk="0">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FDB42A"/>
          </a:solidFill>
          <a:ln w="19050" cap="flat" cmpd="sng">
            <a:solidFill>
              <a:srgbClr val="FFFFFF"/>
            </a:solidFill>
            <a:prstDash val="solid"/>
            <a:round/>
            <a:headEnd type="none" w="sm" len="sm"/>
            <a:tailEnd type="none" w="sm" len="sm"/>
          </a:ln>
        </p:spPr>
        <p:txBody>
          <a:bodyPr spcFirstLastPara="1" wrap="square" lIns="83725" tIns="41850" rIns="83725" bIns="41850" anchor="t" anchorCtr="0">
            <a:noAutofit/>
          </a:bodyPr>
          <a:lstStyle/>
          <a:p>
            <a:pPr marL="0" marR="0" lvl="0" indent="0" algn="just" rtl="0">
              <a:lnSpc>
                <a:spcPct val="120000"/>
              </a:lnSpc>
              <a:spcBef>
                <a:spcPts val="0"/>
              </a:spcBef>
              <a:spcAft>
                <a:spcPts val="0"/>
              </a:spcAft>
              <a:buClr>
                <a:schemeClr val="dk1"/>
              </a:buClr>
              <a:buSzPts val="2800"/>
              <a:buFont typeface="Calibri"/>
              <a:buNone/>
            </a:pPr>
            <a:endParaRPr sz="2800" b="0" i="0" u="none" strike="noStrike" cap="none">
              <a:solidFill>
                <a:srgbClr val="000000"/>
              </a:solidFill>
              <a:latin typeface="Teko"/>
              <a:ea typeface="Teko"/>
              <a:cs typeface="Teko"/>
              <a:sym typeface="Teko"/>
            </a:endParaRPr>
          </a:p>
        </p:txBody>
      </p:sp>
      <p:sp>
        <p:nvSpPr>
          <p:cNvPr id="44" name="Google Shape;111;p15"/>
          <p:cNvSpPr/>
          <p:nvPr/>
        </p:nvSpPr>
        <p:spPr>
          <a:xfrm>
            <a:off x="2448559" y="154896"/>
            <a:ext cx="7205288" cy="618023"/>
          </a:xfrm>
          <a:custGeom>
            <a:avLst/>
            <a:gdLst/>
            <a:ahLst/>
            <a:cxnLst/>
            <a:rect l="l" t="t" r="r" b="b"/>
            <a:pathLst>
              <a:path w="5689600" h="649440" extrusionOk="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a:ln w="12700" cap="flat" cmpd="sng">
            <a:solidFill>
              <a:schemeClr val="lt1"/>
            </a:solidFill>
            <a:prstDash val="solid"/>
            <a:miter lim="800000"/>
            <a:headEnd type="none" w="sm" len="sm"/>
            <a:tailEnd type="none" w="sm" len="sm"/>
          </a:ln>
        </p:spPr>
        <p:txBody>
          <a:bodyPr spcFirstLastPara="1" wrap="square" lIns="246750" tIns="31700" rIns="246750" bIns="31700" anchor="ctr" anchorCtr="0">
            <a:noAutofit/>
          </a:bodyPr>
          <a:lstStyle/>
          <a:p>
            <a:pPr algn="ctr">
              <a:lnSpc>
                <a:spcPct val="90000"/>
              </a:lnSpc>
            </a:pPr>
            <a:r>
              <a:rPr lang="en-US" sz="2200" b="1" dirty="0" smtClean="0">
                <a:solidFill>
                  <a:schemeClr val="bg1"/>
                </a:solidFill>
                <a:latin typeface="Times New Roman" panose="02020603050405020304" pitchFamily="18" charset="0"/>
                <a:cs typeface="Times New Roman" panose="02020603050405020304" pitchFamily="18" charset="0"/>
              </a:rPr>
              <a:t>Contributions </a:t>
            </a:r>
            <a:r>
              <a:rPr lang="en-US" sz="2200" b="1" dirty="0">
                <a:solidFill>
                  <a:schemeClr val="bg1"/>
                </a:solidFill>
                <a:latin typeface="Times New Roman" panose="02020603050405020304" pitchFamily="18" charset="0"/>
                <a:cs typeface="Times New Roman" panose="02020603050405020304" pitchFamily="18" charset="0"/>
              </a:rPr>
              <a:t>of </a:t>
            </a:r>
            <a:r>
              <a:rPr lang="en-US" sz="2200" b="1" dirty="0" smtClean="0">
                <a:solidFill>
                  <a:schemeClr val="bg1"/>
                </a:solidFill>
                <a:latin typeface="Times New Roman" panose="02020603050405020304" pitchFamily="18" charset="0"/>
                <a:cs typeface="Times New Roman" panose="02020603050405020304" pitchFamily="18" charset="0"/>
              </a:rPr>
              <a:t>our Country to </a:t>
            </a:r>
            <a:r>
              <a:rPr lang="en-US" sz="2200" b="1" dirty="0">
                <a:solidFill>
                  <a:schemeClr val="bg1"/>
                </a:solidFill>
                <a:latin typeface="Times New Roman" panose="02020603050405020304" pitchFamily="18" charset="0"/>
                <a:cs typeface="Times New Roman" panose="02020603050405020304" pitchFamily="18" charset="0"/>
              </a:rPr>
              <a:t>Global Public </a:t>
            </a:r>
            <a:r>
              <a:rPr lang="en-US" sz="2200" b="1" dirty="0" smtClean="0">
                <a:solidFill>
                  <a:schemeClr val="bg1"/>
                </a:solidFill>
                <a:latin typeface="Times New Roman" panose="02020603050405020304" pitchFamily="18" charset="0"/>
                <a:cs typeface="Times New Roman" panose="02020603050405020304" pitchFamily="18" charset="0"/>
              </a:rPr>
              <a:t>Health </a:t>
            </a:r>
            <a:endParaRPr sz="2200" b="1" dirty="0">
              <a:solidFill>
                <a:schemeClr val="bg1"/>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4"/>
        <p:cNvGrpSpPr/>
        <p:nvPr/>
      </p:nvGrpSpPr>
      <p:grpSpPr>
        <a:xfrm>
          <a:off x="0" y="0"/>
          <a:ext cx="0" cy="0"/>
          <a:chOff x="0" y="0"/>
          <a:chExt cx="0" cy="0"/>
        </a:xfrm>
      </p:grpSpPr>
      <p:sp>
        <p:nvSpPr>
          <p:cNvPr id="95" name="Google Shape;95;p14"/>
          <p:cNvSpPr txBox="1">
            <a:spLocks noGrp="1"/>
          </p:cNvSpPr>
          <p:nvPr>
            <p:ph type="body" idx="4294967295"/>
          </p:nvPr>
        </p:nvSpPr>
        <p:spPr>
          <a:xfrm>
            <a:off x="372492" y="649648"/>
            <a:ext cx="11390312" cy="6109898"/>
          </a:xfrm>
          <a:prstGeom prst="rect">
            <a:avLst/>
          </a:prstGeom>
          <a:noFill/>
          <a:ln>
            <a:noFill/>
          </a:ln>
        </p:spPr>
        <p:txBody>
          <a:bodyPr spcFirstLastPara="1" wrap="square" lIns="91425" tIns="45700" rIns="91425" bIns="45700" anchor="t" anchorCtr="0">
            <a:noAutofit/>
          </a:bodyPr>
          <a:lstStyle/>
          <a:p>
            <a:pPr marL="0" lvl="0" indent="0" algn="l" rtl="0">
              <a:lnSpc>
                <a:spcPct val="120000"/>
              </a:lnSpc>
              <a:spcBef>
                <a:spcPts val="600"/>
              </a:spcBef>
              <a:spcAft>
                <a:spcPts val="0"/>
              </a:spcAft>
              <a:buClr>
                <a:schemeClr val="dk1"/>
              </a:buClr>
              <a:buSzPts val="2800"/>
              <a:buNone/>
            </a:pPr>
            <a:r>
              <a:rPr lang="en-US" altLang="zh-TW" sz="2200" b="1" dirty="0" smtClean="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Knowledge</a:t>
            </a:r>
            <a:endParaRPr sz="2200" b="1" dirty="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endParaRPr>
          </a:p>
          <a:p>
            <a:pPr marL="228600" indent="-228600" algn="just">
              <a:lnSpc>
                <a:spcPct val="120000"/>
              </a:lnSpc>
              <a:spcBef>
                <a:spcPts val="600"/>
              </a:spcBef>
            </a:pPr>
            <a:r>
              <a:rPr lang="en-US" altLang="zh-TW" sz="2200" dirty="0" smtClean="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To understand the </a:t>
            </a:r>
            <a:r>
              <a:rPr lang="en-GB" sz="2200" dirty="0" smtClean="0">
                <a:solidFill>
                  <a:schemeClr val="tx1">
                    <a:lumMod val="85000"/>
                    <a:lumOff val="15000"/>
                  </a:schemeClr>
                </a:solidFill>
                <a:latin typeface="Times New Roman" panose="02020603050405020304" pitchFamily="18" charset="0"/>
                <a:cs typeface="Times New Roman" panose="02020603050405020304" pitchFamily="18" charset="0"/>
              </a:rPr>
              <a:t>contributions of </a:t>
            </a:r>
            <a:r>
              <a:rPr lang="en-US" altLang="zh-TW" sz="2200" dirty="0" smtClean="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the State </a:t>
            </a:r>
            <a:r>
              <a:rPr lang="en-US" altLang="zh-TW" sz="2200" dirty="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and Hong </a:t>
            </a:r>
            <a:r>
              <a:rPr lang="en-US" altLang="zh-TW" sz="2200" dirty="0" smtClean="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Kong </a:t>
            </a:r>
            <a:r>
              <a:rPr lang="en-GB" sz="2200" dirty="0" smtClean="0">
                <a:solidFill>
                  <a:schemeClr val="tx1">
                    <a:lumMod val="85000"/>
                    <a:lumOff val="15000"/>
                  </a:schemeClr>
                </a:solidFill>
                <a:latin typeface="Times New Roman" panose="02020603050405020304" pitchFamily="18" charset="0"/>
                <a:cs typeface="Times New Roman" panose="02020603050405020304" pitchFamily="18" charset="0"/>
              </a:rPr>
              <a:t>to </a:t>
            </a:r>
            <a:r>
              <a:rPr lang="en-GB" sz="2200" dirty="0">
                <a:solidFill>
                  <a:schemeClr val="tx1">
                    <a:lumMod val="85000"/>
                    <a:lumOff val="15000"/>
                  </a:schemeClr>
                </a:solidFill>
                <a:latin typeface="Times New Roman" panose="02020603050405020304" pitchFamily="18" charset="0"/>
                <a:cs typeface="Times New Roman" panose="02020603050405020304" pitchFamily="18" charset="0"/>
              </a:rPr>
              <a:t>global public </a:t>
            </a:r>
            <a:r>
              <a:rPr lang="en-GB" sz="2200" dirty="0" smtClean="0">
                <a:solidFill>
                  <a:schemeClr val="tx1">
                    <a:lumMod val="85000"/>
                    <a:lumOff val="15000"/>
                  </a:schemeClr>
                </a:solidFill>
                <a:latin typeface="Times New Roman" panose="02020603050405020304" pitchFamily="18" charset="0"/>
                <a:cs typeface="Times New Roman" panose="02020603050405020304" pitchFamily="18" charset="0"/>
              </a:rPr>
              <a:t>health and their achievements in </a:t>
            </a:r>
            <a:r>
              <a:rPr lang="en-GB" sz="2200" dirty="0">
                <a:solidFill>
                  <a:schemeClr val="tx1">
                    <a:lumMod val="85000"/>
                    <a:lumOff val="15000"/>
                  </a:schemeClr>
                </a:solidFill>
                <a:latin typeface="Times New Roman" panose="02020603050405020304" pitchFamily="18" charset="0"/>
                <a:cs typeface="Times New Roman" panose="02020603050405020304" pitchFamily="18" charset="0"/>
              </a:rPr>
              <a:t>preventing and controlling infectious </a:t>
            </a:r>
            <a:r>
              <a:rPr lang="en-GB" sz="2200" dirty="0" smtClean="0">
                <a:solidFill>
                  <a:schemeClr val="tx1">
                    <a:lumMod val="85000"/>
                    <a:lumOff val="15000"/>
                  </a:schemeClr>
                </a:solidFill>
                <a:latin typeface="Times New Roman" panose="02020603050405020304" pitchFamily="18" charset="0"/>
                <a:cs typeface="Times New Roman" panose="02020603050405020304" pitchFamily="18" charset="0"/>
              </a:rPr>
              <a:t>diseases</a:t>
            </a:r>
            <a:endParaRPr sz="2200" dirty="0" smtClean="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endParaRPr>
          </a:p>
          <a:p>
            <a:pPr marL="0" lvl="0" indent="0" algn="just" rtl="0">
              <a:lnSpc>
                <a:spcPct val="120000"/>
              </a:lnSpc>
              <a:spcBef>
                <a:spcPts val="600"/>
              </a:spcBef>
              <a:spcAft>
                <a:spcPts val="0"/>
              </a:spcAft>
              <a:buClr>
                <a:schemeClr val="dk1"/>
              </a:buClr>
              <a:buSzPts val="2800"/>
              <a:buNone/>
            </a:pPr>
            <a:r>
              <a:rPr lang="en-US" altLang="zh-TW" sz="2200" b="1" dirty="0" smtClean="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Skills</a:t>
            </a:r>
            <a:endParaRPr sz="2200" b="1" dirty="0" smtClean="0">
              <a:solidFill>
                <a:schemeClr val="tx1">
                  <a:lumMod val="85000"/>
                  <a:lumOff val="15000"/>
                </a:schemeClr>
              </a:solidFill>
              <a:latin typeface="Times New Roman" panose="02020603050405020304" pitchFamily="18" charset="0"/>
              <a:cs typeface="Times New Roman" panose="02020603050405020304" pitchFamily="18" charset="0"/>
            </a:endParaRPr>
          </a:p>
          <a:p>
            <a:pPr marL="228600" lvl="0" indent="-228600" algn="just" rtl="0">
              <a:lnSpc>
                <a:spcPct val="120000"/>
              </a:lnSpc>
              <a:spcBef>
                <a:spcPts val="600"/>
              </a:spcBef>
              <a:spcAft>
                <a:spcPts val="0"/>
              </a:spcAft>
              <a:buClr>
                <a:schemeClr val="dk1"/>
              </a:buClr>
              <a:buSzPts val="2800"/>
              <a:buChar char="•"/>
            </a:pPr>
            <a:r>
              <a:rPr lang="en-US" altLang="zh-TW" sz="2200" dirty="0" smtClean="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To be able to </a:t>
            </a:r>
            <a:r>
              <a:rPr lang="en-US" altLang="zh-TW" sz="2200" dirty="0" err="1" smtClean="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summarise</a:t>
            </a:r>
            <a:r>
              <a:rPr lang="en-US" altLang="zh-TW" sz="2200" dirty="0" smtClean="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 and </a:t>
            </a:r>
            <a:r>
              <a:rPr lang="en-US" altLang="zh-TW" sz="2200" dirty="0" err="1" smtClean="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analyse</a:t>
            </a:r>
            <a:r>
              <a:rPr lang="en-US" altLang="zh-TW" sz="2200" dirty="0" smtClean="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 the contributions of the State and Hong Kong to global public health based on data, facts and evidence;</a:t>
            </a:r>
            <a:endParaRPr sz="2200" dirty="0" smtClean="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endParaRPr>
          </a:p>
          <a:p>
            <a:pPr marL="228600" lvl="0" indent="-228600" algn="just">
              <a:lnSpc>
                <a:spcPct val="120000"/>
              </a:lnSpc>
              <a:spcBef>
                <a:spcPts val="600"/>
              </a:spcBef>
            </a:pPr>
            <a:r>
              <a:rPr lang="en-US" altLang="zh-TW" sz="2200" dirty="0" smtClean="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To identify  the accurate channels of health information dissemination, solve daily healthcare issues, nurture critical thinking and lifelong learning skills</a:t>
            </a:r>
            <a:endParaRPr sz="2200" dirty="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endParaRPr>
          </a:p>
          <a:p>
            <a:pPr marL="0" lvl="0" indent="0" algn="just" rtl="0">
              <a:lnSpc>
                <a:spcPct val="120000"/>
              </a:lnSpc>
              <a:spcBef>
                <a:spcPts val="600"/>
              </a:spcBef>
              <a:spcAft>
                <a:spcPts val="0"/>
              </a:spcAft>
              <a:buClr>
                <a:schemeClr val="dk1"/>
              </a:buClr>
              <a:buSzPts val="2800"/>
              <a:buNone/>
            </a:pPr>
            <a:r>
              <a:rPr lang="en-US" sz="2200" b="1" dirty="0" smtClean="0">
                <a:solidFill>
                  <a:schemeClr val="tx1">
                    <a:lumMod val="85000"/>
                    <a:lumOff val="15000"/>
                  </a:schemeClr>
                </a:solidFill>
                <a:latin typeface="Times New Roman" panose="02020603050405020304" pitchFamily="18" charset="0"/>
                <a:cs typeface="Times New Roman" panose="02020603050405020304" pitchFamily="18" charset="0"/>
              </a:rPr>
              <a:t>Values</a:t>
            </a:r>
            <a:endParaRPr sz="2200" b="1" dirty="0">
              <a:solidFill>
                <a:schemeClr val="tx1">
                  <a:lumMod val="85000"/>
                  <a:lumOff val="15000"/>
                </a:schemeClr>
              </a:solidFill>
              <a:latin typeface="Times New Roman" panose="02020603050405020304" pitchFamily="18" charset="0"/>
              <a:cs typeface="Times New Roman" panose="02020603050405020304" pitchFamily="18" charset="0"/>
            </a:endParaRPr>
          </a:p>
          <a:p>
            <a:pPr marL="228600" lvl="0" indent="-228600" algn="just">
              <a:lnSpc>
                <a:spcPct val="120000"/>
              </a:lnSpc>
              <a:spcBef>
                <a:spcPts val="600"/>
              </a:spcBef>
            </a:pPr>
            <a:r>
              <a:rPr lang="en-US" altLang="zh-TW" sz="2200" dirty="0" smtClean="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To respect advices from medical professionals,</a:t>
            </a:r>
            <a:r>
              <a:rPr lang="en-GB" sz="2400" dirty="0" smtClean="0">
                <a:solidFill>
                  <a:schemeClr val="tx1">
                    <a:lumMod val="85000"/>
                    <a:lumOff val="15000"/>
                  </a:schemeClr>
                </a:solidFill>
                <a:latin typeface="Times New Roman" panose="02020603050405020304" pitchFamily="18" charset="0"/>
                <a:cs typeface="Times New Roman" panose="02020603050405020304" pitchFamily="18" charset="0"/>
              </a:rPr>
              <a:t> develop health awareness of “</a:t>
            </a:r>
            <a:r>
              <a:rPr lang="en-GB" sz="2400" dirty="0">
                <a:solidFill>
                  <a:schemeClr val="tx1">
                    <a:lumMod val="85000"/>
                    <a:lumOff val="15000"/>
                  </a:schemeClr>
                </a:solidFill>
                <a:latin typeface="Times New Roman" panose="02020603050405020304" pitchFamily="18" charset="0"/>
                <a:cs typeface="Times New Roman" panose="02020603050405020304" pitchFamily="18" charset="0"/>
              </a:rPr>
              <a:t>p</a:t>
            </a:r>
            <a:r>
              <a:rPr lang="en-GB" sz="2400" dirty="0" smtClean="0">
                <a:solidFill>
                  <a:schemeClr val="tx1">
                    <a:lumMod val="85000"/>
                    <a:lumOff val="15000"/>
                  </a:schemeClr>
                </a:solidFill>
                <a:latin typeface="Times New Roman" panose="02020603050405020304" pitchFamily="18" charset="0"/>
                <a:cs typeface="Times New Roman" panose="02020603050405020304" pitchFamily="18" charset="0"/>
              </a:rPr>
              <a:t>revention </a:t>
            </a:r>
            <a:r>
              <a:rPr lang="en-GB" sz="2400" dirty="0">
                <a:solidFill>
                  <a:schemeClr val="tx1">
                    <a:lumMod val="85000"/>
                    <a:lumOff val="15000"/>
                  </a:schemeClr>
                </a:solidFill>
                <a:latin typeface="Times New Roman" panose="02020603050405020304" pitchFamily="18" charset="0"/>
                <a:cs typeface="Times New Roman" panose="02020603050405020304" pitchFamily="18" charset="0"/>
              </a:rPr>
              <a:t>is better than </a:t>
            </a:r>
            <a:r>
              <a:rPr lang="en-GB" sz="2400" dirty="0" smtClean="0">
                <a:solidFill>
                  <a:schemeClr val="tx1">
                    <a:lumMod val="85000"/>
                    <a:lumOff val="15000"/>
                  </a:schemeClr>
                </a:solidFill>
                <a:latin typeface="Times New Roman" panose="02020603050405020304" pitchFamily="18" charset="0"/>
                <a:cs typeface="Times New Roman" panose="02020603050405020304" pitchFamily="18" charset="0"/>
              </a:rPr>
              <a:t>cure” and put emphasis on personal </a:t>
            </a:r>
            <a:r>
              <a:rPr lang="en-GB" sz="2400" dirty="0">
                <a:solidFill>
                  <a:schemeClr val="tx1">
                    <a:lumMod val="85000"/>
                    <a:lumOff val="15000"/>
                  </a:schemeClr>
                </a:solidFill>
                <a:latin typeface="Times New Roman" panose="02020603050405020304" pitchFamily="18" charset="0"/>
                <a:cs typeface="Times New Roman" panose="02020603050405020304" pitchFamily="18" charset="0"/>
              </a:rPr>
              <a:t>hygiene</a:t>
            </a:r>
            <a:endParaRPr sz="2200" dirty="0">
              <a:solidFill>
                <a:schemeClr val="tx1">
                  <a:lumMod val="85000"/>
                  <a:lumOff val="15000"/>
                </a:schemeClr>
              </a:solidFill>
              <a:latin typeface="Times New Roman" panose="02020603050405020304" pitchFamily="18" charset="0"/>
              <a:cs typeface="Times New Roman" panose="02020603050405020304" pitchFamily="18" charset="0"/>
            </a:endParaRPr>
          </a:p>
          <a:p>
            <a:pPr marL="228600" lvl="0" indent="-228600" algn="just">
              <a:lnSpc>
                <a:spcPct val="120000"/>
              </a:lnSpc>
              <a:spcBef>
                <a:spcPts val="600"/>
              </a:spcBef>
            </a:pPr>
            <a:r>
              <a:rPr lang="en-US" altLang="zh-TW" sz="2200" dirty="0" smtClean="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To care about public </a:t>
            </a:r>
            <a:r>
              <a:rPr lang="en-US" altLang="zh-TW" sz="2200" dirty="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health </a:t>
            </a:r>
            <a:r>
              <a:rPr lang="en-US" altLang="zh-TW" sz="2200" dirty="0" smtClean="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at individual, social and global levels, possess the sense of national identity and international perspective </a:t>
            </a:r>
            <a:r>
              <a:rPr lang="en-US" altLang="zh-TW" sz="2200" dirty="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i</a:t>
            </a:r>
            <a:r>
              <a:rPr lang="en-US" altLang="zh-TW" sz="2200" dirty="0" smtClean="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n contributing to the protection of public health</a:t>
            </a:r>
            <a:endParaRPr sz="2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96" name="Google Shape;96;p14"/>
          <p:cNvSpPr/>
          <p:nvPr/>
        </p:nvSpPr>
        <p:spPr>
          <a:xfrm>
            <a:off x="4443876" y="105568"/>
            <a:ext cx="2354263" cy="714375"/>
          </a:xfrm>
          <a:prstGeom prst="roundRect">
            <a:avLst>
              <a:gd name="adj" fmla="val 16667"/>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dk1"/>
              </a:buClr>
              <a:buSzPts val="3600"/>
              <a:buFont typeface="DFKai-SB"/>
              <a:buNone/>
            </a:pPr>
            <a:endParaRPr sz="3600" b="1" dirty="0">
              <a:solidFill>
                <a:schemeClr val="dk1"/>
              </a:solidFill>
              <a:latin typeface="DFKai-SB"/>
              <a:ea typeface="DFKai-SB"/>
              <a:cs typeface="DFKai-SB"/>
              <a:sym typeface="DFKai-SB"/>
            </a:endParaRPr>
          </a:p>
        </p:txBody>
      </p:sp>
      <p:sp>
        <p:nvSpPr>
          <p:cNvPr id="101" name="Google Shape;101;p14"/>
          <p:cNvSpPr txBox="1">
            <a:spLocks noGrp="1"/>
          </p:cNvSpPr>
          <p:nvPr>
            <p:ph type="sldNum" idx="12"/>
          </p:nvPr>
        </p:nvSpPr>
        <p:spPr>
          <a:xfrm>
            <a:off x="9120188" y="63817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tLang="zh-TW"/>
              <a:t>2</a:t>
            </a:fld>
            <a:endParaRPr/>
          </a:p>
        </p:txBody>
      </p:sp>
      <p:sp>
        <p:nvSpPr>
          <p:cNvPr id="9" name="Google Shape;192;p32"/>
          <p:cNvSpPr/>
          <p:nvPr/>
        </p:nvSpPr>
        <p:spPr>
          <a:xfrm>
            <a:off x="3597021" y="152728"/>
            <a:ext cx="4682590" cy="714375"/>
          </a:xfrm>
          <a:prstGeom prst="roundRect">
            <a:avLst>
              <a:gd name="adj" fmla="val 16667"/>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rgbClr val="C80404"/>
              </a:buClr>
              <a:buSzPts val="3600"/>
              <a:buFont typeface="DFKai-SB"/>
              <a:buNone/>
            </a:pPr>
            <a:r>
              <a:rPr lang="en-US" altLang="zh-TW" sz="3600" b="1" dirty="0" smtClean="0">
                <a:solidFill>
                  <a:schemeClr val="tx1"/>
                </a:solidFill>
                <a:latin typeface="Times New Roman" panose="02020603050405020304" pitchFamily="18" charset="0"/>
                <a:ea typeface="DFKai-SB"/>
                <a:cs typeface="Times New Roman" panose="02020603050405020304" pitchFamily="18" charset="0"/>
                <a:sym typeface="DFKai-SB"/>
              </a:rPr>
              <a:t>Learning Objectives</a:t>
            </a:r>
            <a:endParaRPr sz="3600" b="1" dirty="0">
              <a:solidFill>
                <a:schemeClr val="tx1"/>
              </a:solidFill>
              <a:latin typeface="Times New Roman" panose="02020603050405020304" pitchFamily="18" charset="0"/>
              <a:ea typeface="DFKai-SB"/>
              <a:cs typeface="Times New Roman" panose="02020603050405020304" pitchFamily="18" charset="0"/>
              <a:sym typeface="DFKai-SB"/>
            </a:endParaRPr>
          </a:p>
        </p:txBody>
      </p:sp>
      <p:cxnSp>
        <p:nvCxnSpPr>
          <p:cNvPr id="10" name="Google Shape;193;p32"/>
          <p:cNvCxnSpPr/>
          <p:nvPr/>
        </p:nvCxnSpPr>
        <p:spPr>
          <a:xfrm>
            <a:off x="8707259" y="609035"/>
            <a:ext cx="1485900" cy="0"/>
          </a:xfrm>
          <a:prstGeom prst="straightConnector1">
            <a:avLst/>
          </a:prstGeom>
          <a:noFill/>
          <a:ln w="9525" cap="flat" cmpd="sng">
            <a:solidFill>
              <a:srgbClr val="2F2637"/>
            </a:solidFill>
            <a:prstDash val="solid"/>
            <a:miter lim="800000"/>
            <a:headEnd type="none" w="med" len="med"/>
            <a:tailEnd type="none" w="med" len="med"/>
          </a:ln>
        </p:spPr>
      </p:cxnSp>
      <p:cxnSp>
        <p:nvCxnSpPr>
          <p:cNvPr id="11" name="Google Shape;194;p32"/>
          <p:cNvCxnSpPr/>
          <p:nvPr/>
        </p:nvCxnSpPr>
        <p:spPr>
          <a:xfrm>
            <a:off x="1667545" y="609035"/>
            <a:ext cx="1590675" cy="0"/>
          </a:xfrm>
          <a:prstGeom prst="straightConnector1">
            <a:avLst/>
          </a:prstGeom>
          <a:noFill/>
          <a:ln w="9525" cap="flat" cmpd="sng">
            <a:solidFill>
              <a:srgbClr val="2F2637"/>
            </a:solidFill>
            <a:prstDash val="solid"/>
            <a:miter lim="800000"/>
            <a:headEnd type="none" w="med" len="med"/>
            <a:tailEnd type="none" w="med" len="med"/>
          </a:ln>
        </p:spPr>
      </p:cxnSp>
      <p:sp>
        <p:nvSpPr>
          <p:cNvPr id="12" name="Google Shape;195;p32"/>
          <p:cNvSpPr/>
          <p:nvPr/>
        </p:nvSpPr>
        <p:spPr>
          <a:xfrm>
            <a:off x="3443034" y="532041"/>
            <a:ext cx="153987" cy="153987"/>
          </a:xfrm>
          <a:prstGeom prst="ellipse">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dirty="0">
              <a:solidFill>
                <a:srgbClr val="FFFFFF"/>
              </a:solidFill>
              <a:latin typeface="SimSun"/>
              <a:ea typeface="SimSun"/>
              <a:cs typeface="SimSun"/>
              <a:sym typeface="SimSun"/>
            </a:endParaRPr>
          </a:p>
        </p:txBody>
      </p:sp>
      <p:sp>
        <p:nvSpPr>
          <p:cNvPr id="13" name="Google Shape;196;p32"/>
          <p:cNvSpPr/>
          <p:nvPr/>
        </p:nvSpPr>
        <p:spPr>
          <a:xfrm>
            <a:off x="8353302" y="507822"/>
            <a:ext cx="153987" cy="153987"/>
          </a:xfrm>
          <a:prstGeom prst="ellipse">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dirty="0">
              <a:solidFill>
                <a:srgbClr val="FFFFFF"/>
              </a:solidFill>
              <a:latin typeface="SimSun"/>
              <a:ea typeface="SimSun"/>
              <a:cs typeface="SimSun"/>
              <a:sym typeface="SimSun"/>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sp>
        <p:nvSpPr>
          <p:cNvPr id="423" name="Google Shape;423;p32"/>
          <p:cNvSpPr txBox="1"/>
          <p:nvPr/>
        </p:nvSpPr>
        <p:spPr>
          <a:xfrm>
            <a:off x="1803750" y="910020"/>
            <a:ext cx="8884569" cy="400069"/>
          </a:xfrm>
          <a:prstGeom prst="rect">
            <a:avLst/>
          </a:prstGeom>
          <a:noFill/>
          <a:ln>
            <a:noFill/>
          </a:ln>
        </p:spPr>
        <p:txBody>
          <a:bodyPr spcFirstLastPara="1" wrap="square" lIns="91425" tIns="45700" rIns="91425" bIns="45700" anchor="ctr" anchorCtr="0">
            <a:spAutoFit/>
          </a:bodyPr>
          <a:lstStyle/>
          <a:p>
            <a:pPr lvl="0" algn="ctr">
              <a:buClr>
                <a:schemeClr val="dk1"/>
              </a:buClr>
              <a:buSzPts val="2800"/>
            </a:pPr>
            <a:r>
              <a:rPr lang="en-GB" sz="2000" dirty="0" smtClean="0">
                <a:latin typeface="Times New Roman" panose="02020603050405020304" pitchFamily="18" charset="0"/>
                <a:cs typeface="Times New Roman" panose="02020603050405020304" pitchFamily="18" charset="0"/>
              </a:rPr>
              <a:t>the State’s </a:t>
            </a:r>
            <a:r>
              <a:rPr lang="en-GB" sz="2000" dirty="0">
                <a:latin typeface="Times New Roman" panose="02020603050405020304" pitchFamily="18" charset="0"/>
                <a:cs typeface="Times New Roman" panose="02020603050405020304" pitchFamily="18" charset="0"/>
              </a:rPr>
              <a:t>Contribution to </a:t>
            </a:r>
            <a:r>
              <a:rPr lang="en-GB" sz="2000" dirty="0" smtClean="0">
                <a:latin typeface="Times New Roman" panose="02020603050405020304" pitchFamily="18" charset="0"/>
                <a:cs typeface="Times New Roman" panose="02020603050405020304" pitchFamily="18" charset="0"/>
              </a:rPr>
              <a:t>Prevention </a:t>
            </a:r>
            <a:r>
              <a:rPr lang="en-GB" sz="2000" dirty="0">
                <a:latin typeface="Times New Roman" panose="02020603050405020304" pitchFamily="18" charset="0"/>
                <a:cs typeface="Times New Roman" panose="02020603050405020304" pitchFamily="18" charset="0"/>
              </a:rPr>
              <a:t>and Control of Other </a:t>
            </a:r>
            <a:r>
              <a:rPr lang="en-GB" sz="2000" dirty="0" smtClean="0">
                <a:latin typeface="Times New Roman" panose="02020603050405020304" pitchFamily="18" charset="0"/>
                <a:cs typeface="Times New Roman" panose="02020603050405020304" pitchFamily="18" charset="0"/>
              </a:rPr>
              <a:t>Infectious Diseases</a:t>
            </a:r>
            <a:endParaRPr sz="2000" dirty="0">
              <a:latin typeface="Times New Roman" panose="02020603050405020304" pitchFamily="18" charset="0"/>
              <a:cs typeface="Times New Roman" panose="02020603050405020304" pitchFamily="18" charset="0"/>
            </a:endParaRPr>
          </a:p>
        </p:txBody>
      </p:sp>
      <p:sp>
        <p:nvSpPr>
          <p:cNvPr id="424" name="Google Shape;424;p32"/>
          <p:cNvSpPr/>
          <p:nvPr/>
        </p:nvSpPr>
        <p:spPr>
          <a:xfrm>
            <a:off x="192680" y="1444959"/>
            <a:ext cx="6747411" cy="5206529"/>
          </a:xfrm>
          <a:prstGeom prst="rect">
            <a:avLst/>
          </a:prstGeom>
          <a:solidFill>
            <a:srgbClr val="EDEDED"/>
          </a:solidFill>
          <a:ln>
            <a:noFill/>
          </a:ln>
        </p:spPr>
        <p:txBody>
          <a:bodyPr spcFirstLastPara="1" wrap="square" lIns="91425" tIns="45700" rIns="91425" bIns="45700" anchor="t" anchorCtr="0">
            <a:noAutofit/>
          </a:bodyPr>
          <a:lstStyle/>
          <a:p>
            <a:pPr lvl="0" algn="just">
              <a:lnSpc>
                <a:spcPct val="120000"/>
              </a:lnSpc>
            </a:pPr>
            <a:r>
              <a:rPr lang="en-GB" sz="1700" dirty="0" smtClean="0">
                <a:solidFill>
                  <a:schemeClr val="tx1">
                    <a:lumMod val="85000"/>
                    <a:lumOff val="15000"/>
                  </a:schemeClr>
                </a:solidFill>
                <a:latin typeface="Times New Roman" panose="02020603050405020304" pitchFamily="18" charset="0"/>
                <a:cs typeface="Times New Roman" panose="02020603050405020304" pitchFamily="18" charset="0"/>
              </a:rPr>
              <a:t>Our country has </a:t>
            </a:r>
            <a:r>
              <a:rPr lang="en-GB" sz="1700" dirty="0">
                <a:solidFill>
                  <a:schemeClr val="tx1">
                    <a:lumMod val="85000"/>
                    <a:lumOff val="15000"/>
                  </a:schemeClr>
                </a:solidFill>
                <a:latin typeface="Times New Roman" panose="02020603050405020304" pitchFamily="18" charset="0"/>
                <a:cs typeface="Times New Roman" panose="02020603050405020304" pitchFamily="18" charset="0"/>
              </a:rPr>
              <a:t>established 30 Malaria Prevention and Treatment </a:t>
            </a:r>
            <a:r>
              <a:rPr lang="en-GB" sz="1700" dirty="0" err="1" smtClean="0">
                <a:solidFill>
                  <a:schemeClr val="tx1">
                    <a:lumMod val="85000"/>
                    <a:lumOff val="15000"/>
                  </a:schemeClr>
                </a:solidFill>
                <a:latin typeface="Times New Roman" panose="02020603050405020304" pitchFamily="18" charset="0"/>
                <a:cs typeface="Times New Roman" panose="02020603050405020304" pitchFamily="18" charset="0"/>
              </a:rPr>
              <a:t>Centers</a:t>
            </a:r>
            <a:r>
              <a:rPr lang="en-GB" sz="1700" dirty="0" smtClean="0">
                <a:solidFill>
                  <a:schemeClr val="tx1">
                    <a:lumMod val="85000"/>
                    <a:lumOff val="15000"/>
                  </a:schemeClr>
                </a:solidFill>
                <a:latin typeface="Times New Roman" panose="02020603050405020304" pitchFamily="18" charset="0"/>
                <a:cs typeface="Times New Roman" panose="02020603050405020304" pitchFamily="18" charset="0"/>
              </a:rPr>
              <a:t> </a:t>
            </a:r>
            <a:r>
              <a:rPr lang="en-GB" sz="1700" dirty="0">
                <a:solidFill>
                  <a:schemeClr val="tx1">
                    <a:lumMod val="85000"/>
                    <a:lumOff val="15000"/>
                  </a:schemeClr>
                </a:solidFill>
                <a:latin typeface="Times New Roman" panose="02020603050405020304" pitchFamily="18" charset="0"/>
                <a:cs typeface="Times New Roman" panose="02020603050405020304" pitchFamily="18" charset="0"/>
              </a:rPr>
              <a:t>for African </a:t>
            </a:r>
            <a:r>
              <a:rPr lang="en-GB" sz="1700" dirty="0" smtClean="0">
                <a:solidFill>
                  <a:schemeClr val="tx1">
                    <a:lumMod val="85000"/>
                    <a:lumOff val="15000"/>
                  </a:schemeClr>
                </a:solidFill>
                <a:latin typeface="Times New Roman" panose="02020603050405020304" pitchFamily="18" charset="0"/>
                <a:cs typeface="Times New Roman" panose="02020603050405020304" pitchFamily="18" charset="0"/>
              </a:rPr>
              <a:t>countries and </a:t>
            </a:r>
            <a:r>
              <a:rPr lang="en-GB" sz="1700" dirty="0">
                <a:solidFill>
                  <a:schemeClr val="tx1">
                    <a:lumMod val="85000"/>
                    <a:lumOff val="15000"/>
                  </a:schemeClr>
                </a:solidFill>
                <a:latin typeface="Times New Roman" panose="02020603050405020304" pitchFamily="18" charset="0"/>
                <a:cs typeface="Times New Roman" panose="02020603050405020304" pitchFamily="18" charset="0"/>
              </a:rPr>
              <a:t>provided $190 million worth of anti-malaria medicine containing </a:t>
            </a:r>
            <a:r>
              <a:rPr lang="en-GB" sz="1700" dirty="0" smtClean="0">
                <a:solidFill>
                  <a:schemeClr val="tx1">
                    <a:lumMod val="85000"/>
                    <a:lumOff val="15000"/>
                  </a:schemeClr>
                </a:solidFill>
                <a:latin typeface="Times New Roman" panose="02020603050405020304" pitchFamily="18" charset="0"/>
                <a:cs typeface="Times New Roman" panose="02020603050405020304" pitchFamily="18" charset="0"/>
              </a:rPr>
              <a:t>artemisinin; </a:t>
            </a:r>
            <a:r>
              <a:rPr lang="en-GB" sz="1700" dirty="0">
                <a:solidFill>
                  <a:schemeClr val="tx1">
                    <a:lumMod val="85000"/>
                    <a:lumOff val="15000"/>
                  </a:schemeClr>
                </a:solidFill>
                <a:latin typeface="Times New Roman" panose="02020603050405020304" pitchFamily="18" charset="0"/>
                <a:cs typeface="Times New Roman" panose="02020603050405020304" pitchFamily="18" charset="0"/>
              </a:rPr>
              <a:t>sent out experts on disease </a:t>
            </a:r>
            <a:r>
              <a:rPr lang="en-GB" sz="1700" dirty="0" smtClean="0">
                <a:solidFill>
                  <a:schemeClr val="tx1">
                    <a:lumMod val="85000"/>
                    <a:lumOff val="15000"/>
                  </a:schemeClr>
                </a:solidFill>
                <a:latin typeface="Times New Roman" panose="02020603050405020304" pitchFamily="18" charset="0"/>
                <a:cs typeface="Times New Roman" panose="02020603050405020304" pitchFamily="18" charset="0"/>
              </a:rPr>
              <a:t>control and offered strong </a:t>
            </a:r>
            <a:r>
              <a:rPr lang="en-GB" sz="1700" dirty="0">
                <a:solidFill>
                  <a:schemeClr val="tx1">
                    <a:lumMod val="85000"/>
                    <a:lumOff val="15000"/>
                  </a:schemeClr>
                </a:solidFill>
                <a:latin typeface="Times New Roman" panose="02020603050405020304" pitchFamily="18" charset="0"/>
                <a:cs typeface="Times New Roman" panose="02020603050405020304" pitchFamily="18" charset="0"/>
              </a:rPr>
              <a:t>support to Africa in emergency command and disease control during various epidemics</a:t>
            </a:r>
            <a:r>
              <a:rPr lang="en-GB" sz="1700" dirty="0" smtClean="0">
                <a:solidFill>
                  <a:schemeClr val="tx1">
                    <a:lumMod val="85000"/>
                    <a:lumOff val="15000"/>
                  </a:schemeClr>
                </a:solidFill>
                <a:latin typeface="Times New Roman" panose="02020603050405020304" pitchFamily="18" charset="0"/>
                <a:cs typeface="Times New Roman" panose="02020603050405020304" pitchFamily="18" charset="0"/>
              </a:rPr>
              <a:t>.  For prevention </a:t>
            </a:r>
            <a:r>
              <a:rPr lang="en-GB" sz="1700" dirty="0">
                <a:solidFill>
                  <a:schemeClr val="tx1">
                    <a:lumMod val="85000"/>
                    <a:lumOff val="15000"/>
                  </a:schemeClr>
                </a:solidFill>
                <a:latin typeface="Times New Roman" panose="02020603050405020304" pitchFamily="18" charset="0"/>
                <a:cs typeface="Times New Roman" panose="02020603050405020304" pitchFamily="18" charset="0"/>
              </a:rPr>
              <a:t>and control of malaria, schistosomiasis and other diseases, a series of disease prevention and control as well as universal health improvement projects have been </a:t>
            </a:r>
            <a:r>
              <a:rPr lang="en-GB" sz="1700" dirty="0" smtClean="0">
                <a:solidFill>
                  <a:schemeClr val="tx1">
                    <a:lumMod val="85000"/>
                    <a:lumOff val="15000"/>
                  </a:schemeClr>
                </a:solidFill>
                <a:latin typeface="Times New Roman" panose="02020603050405020304" pitchFamily="18" charset="0"/>
                <a:cs typeface="Times New Roman" panose="02020603050405020304" pitchFamily="18" charset="0"/>
              </a:rPr>
              <a:t>implemented</a:t>
            </a:r>
            <a:r>
              <a:rPr lang="en-GB" sz="1700" dirty="0">
                <a:solidFill>
                  <a:schemeClr val="tx1">
                    <a:lumMod val="85000"/>
                    <a:lumOff val="15000"/>
                  </a:schemeClr>
                </a:solidFill>
                <a:latin typeface="Times New Roman" panose="02020603050405020304" pitchFamily="18" charset="0"/>
                <a:cs typeface="Times New Roman" panose="02020603050405020304" pitchFamily="18" charset="0"/>
              </a:rPr>
              <a:t>:</a:t>
            </a:r>
            <a:r>
              <a:rPr lang="zh-TW" sz="1700" dirty="0" smtClean="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 </a:t>
            </a:r>
            <a:endParaRPr sz="1700" dirty="0">
              <a:solidFill>
                <a:schemeClr val="tx1">
                  <a:lumMod val="85000"/>
                  <a:lumOff val="15000"/>
                </a:schemeClr>
              </a:solidFill>
              <a:latin typeface="Times New Roman" panose="02020603050405020304" pitchFamily="18" charset="0"/>
              <a:cs typeface="Times New Roman" panose="02020603050405020304" pitchFamily="18" charset="0"/>
            </a:endParaRPr>
          </a:p>
          <a:p>
            <a:pPr marL="0" marR="0" lvl="0" indent="0" algn="just" rtl="0">
              <a:lnSpc>
                <a:spcPct val="120000"/>
              </a:lnSpc>
              <a:spcBef>
                <a:spcPts val="0"/>
              </a:spcBef>
              <a:spcAft>
                <a:spcPts val="0"/>
              </a:spcAft>
              <a:buNone/>
            </a:pPr>
            <a:endParaRPr sz="1700" dirty="0">
              <a:solidFill>
                <a:schemeClr val="dk1"/>
              </a:solidFill>
              <a:latin typeface="Times New Roman" panose="02020603050405020304" pitchFamily="18" charset="0"/>
              <a:ea typeface="Times New Roman"/>
              <a:cs typeface="Times New Roman" panose="02020603050405020304" pitchFamily="18" charset="0"/>
              <a:sym typeface="Times New Roman"/>
            </a:endParaRPr>
          </a:p>
          <a:p>
            <a:pPr marL="342900" lvl="0" indent="-342900" algn="just">
              <a:lnSpc>
                <a:spcPct val="120000"/>
              </a:lnSpc>
              <a:spcBef>
                <a:spcPts val="600"/>
              </a:spcBef>
              <a:buClr>
                <a:srgbClr val="C00000"/>
              </a:buClr>
              <a:buSzPts val="3600"/>
              <a:buFont typeface="Noto Sans Symbols"/>
              <a:buChar char="⮚"/>
            </a:pPr>
            <a:r>
              <a:rPr lang="en-GB" sz="1700" dirty="0" smtClean="0">
                <a:latin typeface="Times New Roman" panose="02020603050405020304" pitchFamily="18" charset="0"/>
                <a:cs typeface="Times New Roman" panose="02020603050405020304" pitchFamily="18" charset="0"/>
              </a:rPr>
              <a:t>Offering </a:t>
            </a:r>
            <a:r>
              <a:rPr lang="en-GB" sz="1700" dirty="0">
                <a:latin typeface="Times New Roman" panose="02020603050405020304" pitchFamily="18" charset="0"/>
                <a:cs typeface="Times New Roman" panose="02020603050405020304" pitchFamily="18" charset="0"/>
              </a:rPr>
              <a:t>technical assistance for prevention and control of schistosomiasis in Zanzibar, Tanzania, facilitating the </a:t>
            </a:r>
            <a:r>
              <a:rPr lang="en-GB" sz="1700" dirty="0" smtClean="0">
                <a:latin typeface="Times New Roman" panose="02020603050405020304" pitchFamily="18" charset="0"/>
                <a:cs typeface="Times New Roman" panose="02020603050405020304" pitchFamily="18" charset="0"/>
              </a:rPr>
              <a:t>formulation of </a:t>
            </a:r>
            <a:r>
              <a:rPr lang="en-GB" sz="1700" dirty="0">
                <a:latin typeface="Times New Roman" panose="02020603050405020304" pitchFamily="18" charset="0"/>
                <a:cs typeface="Times New Roman" panose="02020603050405020304" pitchFamily="18" charset="0"/>
              </a:rPr>
              <a:t>regulations on prevention and control and reducing the local infection rate of schistosomiasis.</a:t>
            </a:r>
            <a:endParaRPr sz="1700" dirty="0">
              <a:solidFill>
                <a:schemeClr val="dk1"/>
              </a:solidFill>
              <a:latin typeface="Times New Roman" panose="02020603050405020304" pitchFamily="18" charset="0"/>
              <a:ea typeface="Times New Roman"/>
              <a:cs typeface="Times New Roman" panose="02020603050405020304" pitchFamily="18" charset="0"/>
              <a:sym typeface="Times New Roman"/>
            </a:endParaRPr>
          </a:p>
          <a:p>
            <a:pPr marL="342900" lvl="0" indent="-342900" algn="just">
              <a:lnSpc>
                <a:spcPct val="120000"/>
              </a:lnSpc>
              <a:spcBef>
                <a:spcPts val="600"/>
              </a:spcBef>
              <a:buClr>
                <a:srgbClr val="C00000"/>
              </a:buClr>
              <a:buSzPts val="3600"/>
              <a:buFont typeface="Noto Sans Symbols"/>
              <a:buChar char="⮚"/>
            </a:pPr>
            <a:r>
              <a:rPr lang="en-GB" sz="1700" dirty="0" smtClean="0">
                <a:latin typeface="Times New Roman" panose="02020603050405020304" pitchFamily="18" charset="0"/>
                <a:cs typeface="Times New Roman" panose="02020603050405020304" pitchFamily="18" charset="0"/>
              </a:rPr>
              <a:t>Implementing </a:t>
            </a:r>
            <a:r>
              <a:rPr lang="en-GB" sz="1700" dirty="0">
                <a:latin typeface="Times New Roman" panose="02020603050405020304" pitchFamily="18" charset="0"/>
                <a:cs typeface="Times New Roman" panose="02020603050405020304" pitchFamily="18" charset="0"/>
              </a:rPr>
              <a:t>rapid elimination of malaria with compound artemisinin in </a:t>
            </a:r>
            <a:r>
              <a:rPr lang="en-GB" sz="1700" dirty="0" smtClean="0">
                <a:latin typeface="Times New Roman" panose="02020603050405020304" pitchFamily="18" charset="0"/>
                <a:cs typeface="Times New Roman" panose="02020603050405020304" pitchFamily="18" charset="0"/>
              </a:rPr>
              <a:t>Comoros, achieving zero </a:t>
            </a:r>
            <a:r>
              <a:rPr lang="en-GB" sz="1700" dirty="0">
                <a:latin typeface="Times New Roman" panose="02020603050405020304" pitchFamily="18" charset="0"/>
                <a:cs typeface="Times New Roman" panose="02020603050405020304" pitchFamily="18" charset="0"/>
              </a:rPr>
              <a:t>malaria-related death and </a:t>
            </a:r>
            <a:r>
              <a:rPr lang="en-GB" sz="1700" dirty="0" smtClean="0">
                <a:latin typeface="Times New Roman" panose="02020603050405020304" pitchFamily="18" charset="0"/>
                <a:cs typeface="Times New Roman" panose="02020603050405020304" pitchFamily="18" charset="0"/>
              </a:rPr>
              <a:t>reducing incidence by 98%.</a:t>
            </a:r>
            <a:endParaRPr sz="1700" dirty="0">
              <a:solidFill>
                <a:schemeClr val="dk1"/>
              </a:solidFill>
              <a:latin typeface="Times New Roman" panose="02020603050405020304" pitchFamily="18" charset="0"/>
              <a:ea typeface="Times New Roman"/>
              <a:cs typeface="Times New Roman" panose="02020603050405020304" pitchFamily="18" charset="0"/>
              <a:sym typeface="Times New Roman"/>
            </a:endParaRPr>
          </a:p>
        </p:txBody>
      </p:sp>
      <p:pic>
        <p:nvPicPr>
          <p:cNvPr id="425" name="Google Shape;425;p32">
            <a:hlinkClick r:id="rId3"/>
          </p:cNvPr>
          <p:cNvPicPr preferRelativeResize="0"/>
          <p:nvPr/>
        </p:nvPicPr>
        <p:blipFill rotWithShape="1">
          <a:blip r:embed="rId4">
            <a:alphaModFix/>
          </a:blip>
          <a:srcRect/>
          <a:stretch/>
        </p:blipFill>
        <p:spPr>
          <a:xfrm>
            <a:off x="7269451" y="1761044"/>
            <a:ext cx="4490596" cy="3002667"/>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
        <p:nvSpPr>
          <p:cNvPr id="426" name="Google Shape;426;p32"/>
          <p:cNvSpPr/>
          <p:nvPr/>
        </p:nvSpPr>
        <p:spPr>
          <a:xfrm>
            <a:off x="7206285" y="5147566"/>
            <a:ext cx="4722283" cy="46166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altLang="zh-TW" sz="1200" dirty="0" smtClean="0">
                <a:solidFill>
                  <a:srgbClr val="000000"/>
                </a:solidFill>
                <a:latin typeface="Times New Roman"/>
                <a:ea typeface="Times New Roman"/>
                <a:cs typeface="Times New Roman"/>
                <a:sym typeface="Times New Roman"/>
              </a:rPr>
              <a:t>Source: CCTV.com</a:t>
            </a:r>
            <a:r>
              <a:rPr lang="zh-TW" sz="1200" b="1" dirty="0" smtClean="0">
                <a:solidFill>
                  <a:srgbClr val="000000"/>
                </a:solidFill>
                <a:latin typeface="Times New Roman"/>
                <a:ea typeface="Times New Roman"/>
                <a:cs typeface="Times New Roman"/>
                <a:sym typeface="Times New Roman"/>
              </a:rPr>
              <a:t> (</a:t>
            </a:r>
            <a:r>
              <a:rPr lang="zh-TW" sz="1200" dirty="0" smtClean="0">
                <a:solidFill>
                  <a:schemeClr val="dk1"/>
                </a:solidFill>
                <a:latin typeface="Times New Roman"/>
                <a:ea typeface="Times New Roman"/>
                <a:cs typeface="Times New Roman"/>
                <a:sym typeface="Times New Roman"/>
              </a:rPr>
              <a:t>https</a:t>
            </a:r>
            <a:r>
              <a:rPr lang="zh-TW" sz="1200" dirty="0">
                <a:solidFill>
                  <a:schemeClr val="dk1"/>
                </a:solidFill>
                <a:latin typeface="Times New Roman"/>
                <a:ea typeface="Times New Roman"/>
                <a:cs typeface="Times New Roman"/>
                <a:sym typeface="Times New Roman"/>
              </a:rPr>
              <a:t>://tv.cctv.com/2015/12/10/VIDE1449717848751181.shtml)</a:t>
            </a:r>
            <a:endParaRPr sz="1200" dirty="0">
              <a:solidFill>
                <a:schemeClr val="dk1"/>
              </a:solidFill>
              <a:latin typeface="Times New Roman"/>
              <a:ea typeface="Times New Roman"/>
              <a:cs typeface="Times New Roman"/>
              <a:sym typeface="Times New Roman"/>
            </a:endParaRPr>
          </a:p>
        </p:txBody>
      </p:sp>
      <p:grpSp>
        <p:nvGrpSpPr>
          <p:cNvPr id="427" name="Google Shape;427;p32"/>
          <p:cNvGrpSpPr/>
          <p:nvPr/>
        </p:nvGrpSpPr>
        <p:grpSpPr>
          <a:xfrm>
            <a:off x="6963665" y="1586519"/>
            <a:ext cx="611572" cy="600552"/>
            <a:chOff x="8956942" y="3371688"/>
            <a:chExt cx="783725" cy="769603"/>
          </a:xfrm>
        </p:grpSpPr>
        <p:grpSp>
          <p:nvGrpSpPr>
            <p:cNvPr id="428" name="Google Shape;428;p32"/>
            <p:cNvGrpSpPr/>
            <p:nvPr/>
          </p:nvGrpSpPr>
          <p:grpSpPr>
            <a:xfrm>
              <a:off x="8956942" y="3371688"/>
              <a:ext cx="783725" cy="769603"/>
              <a:chOff x="8575498" y="2572853"/>
              <a:chExt cx="718729" cy="905135"/>
            </a:xfrm>
          </p:grpSpPr>
          <p:sp>
            <p:nvSpPr>
              <p:cNvPr id="429" name="Google Shape;429;p32"/>
              <p:cNvSpPr/>
              <p:nvPr/>
            </p:nvSpPr>
            <p:spPr>
              <a:xfrm>
                <a:off x="8575498" y="2572853"/>
                <a:ext cx="627063" cy="822325"/>
              </a:xfrm>
              <a:custGeom>
                <a:avLst/>
                <a:gdLst/>
                <a:ahLst/>
                <a:cxnLst/>
                <a:rect l="l" t="t" r="r" b="b"/>
                <a:pathLst>
                  <a:path w="395" h="518" extrusionOk="0">
                    <a:moveTo>
                      <a:pt x="309" y="0"/>
                    </a:moveTo>
                    <a:lnTo>
                      <a:pt x="0" y="0"/>
                    </a:lnTo>
                    <a:lnTo>
                      <a:pt x="0" y="518"/>
                    </a:lnTo>
                    <a:lnTo>
                      <a:pt x="395" y="518"/>
                    </a:lnTo>
                    <a:lnTo>
                      <a:pt x="395" y="86"/>
                    </a:lnTo>
                    <a:lnTo>
                      <a:pt x="309" y="0"/>
                    </a:lnTo>
                    <a:close/>
                  </a:path>
                </a:pathLst>
              </a:custGeom>
              <a:solidFill>
                <a:srgbClr val="FFC000">
                  <a:alpha val="12941"/>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0" name="Google Shape;430;p32"/>
              <p:cNvSpPr/>
              <p:nvPr/>
            </p:nvSpPr>
            <p:spPr>
              <a:xfrm>
                <a:off x="8667164" y="2655663"/>
                <a:ext cx="627063" cy="822325"/>
              </a:xfrm>
              <a:custGeom>
                <a:avLst/>
                <a:gdLst/>
                <a:ahLst/>
                <a:cxnLst/>
                <a:rect l="l" t="t" r="r" b="b"/>
                <a:pathLst>
                  <a:path w="395" h="518" extrusionOk="0">
                    <a:moveTo>
                      <a:pt x="309" y="0"/>
                    </a:moveTo>
                    <a:lnTo>
                      <a:pt x="0" y="0"/>
                    </a:lnTo>
                    <a:lnTo>
                      <a:pt x="0" y="518"/>
                    </a:lnTo>
                    <a:lnTo>
                      <a:pt x="395" y="518"/>
                    </a:lnTo>
                    <a:lnTo>
                      <a:pt x="395" y="86"/>
                    </a:lnTo>
                    <a:lnTo>
                      <a:pt x="309" y="0"/>
                    </a:lnTo>
                    <a:close/>
                  </a:path>
                </a:pathLst>
              </a:custGeom>
              <a:solidFill>
                <a:srgbClr val="351C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1" name="Google Shape;431;p32"/>
              <p:cNvSpPr/>
              <p:nvPr/>
            </p:nvSpPr>
            <p:spPr>
              <a:xfrm>
                <a:off x="8639459" y="2627958"/>
                <a:ext cx="627063" cy="822325"/>
              </a:xfrm>
              <a:custGeom>
                <a:avLst/>
                <a:gdLst/>
                <a:ahLst/>
                <a:cxnLst/>
                <a:rect l="l" t="t" r="r" b="b"/>
                <a:pathLst>
                  <a:path w="395" h="518" extrusionOk="0">
                    <a:moveTo>
                      <a:pt x="309" y="0"/>
                    </a:moveTo>
                    <a:lnTo>
                      <a:pt x="0" y="0"/>
                    </a:lnTo>
                    <a:lnTo>
                      <a:pt x="0" y="518"/>
                    </a:lnTo>
                    <a:lnTo>
                      <a:pt x="395" y="518"/>
                    </a:lnTo>
                    <a:lnTo>
                      <a:pt x="395" y="86"/>
                    </a:lnTo>
                    <a:lnTo>
                      <a:pt x="309" y="0"/>
                    </a:lnTo>
                    <a:close/>
                  </a:path>
                </a:pathLst>
              </a:custGeom>
              <a:solidFill>
                <a:srgbClr val="FFC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2" name="Google Shape;432;p32"/>
              <p:cNvSpPr/>
              <p:nvPr/>
            </p:nvSpPr>
            <p:spPr>
              <a:xfrm>
                <a:off x="9088721" y="2607320"/>
                <a:ext cx="195263" cy="196850"/>
              </a:xfrm>
              <a:custGeom>
                <a:avLst/>
                <a:gdLst/>
                <a:ahLst/>
                <a:cxnLst/>
                <a:rect l="l" t="t" r="r" b="b"/>
                <a:pathLst>
                  <a:path w="123" h="124" extrusionOk="0">
                    <a:moveTo>
                      <a:pt x="0" y="0"/>
                    </a:moveTo>
                    <a:lnTo>
                      <a:pt x="0" y="124"/>
                    </a:lnTo>
                    <a:lnTo>
                      <a:pt x="123" y="124"/>
                    </a:lnTo>
                    <a:lnTo>
                      <a:pt x="0" y="0"/>
                    </a:lnTo>
                    <a:close/>
                  </a:path>
                </a:pathLst>
              </a:custGeom>
              <a:solidFill>
                <a:srgbClr val="FD7F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nvGrpSpPr>
            <p:cNvPr id="433" name="Google Shape;433;p32"/>
            <p:cNvGrpSpPr/>
            <p:nvPr/>
          </p:nvGrpSpPr>
          <p:grpSpPr>
            <a:xfrm>
              <a:off x="9163801" y="3580795"/>
              <a:ext cx="417426" cy="417425"/>
              <a:chOff x="8440738" y="3594100"/>
              <a:chExt cx="554038" cy="554037"/>
            </a:xfrm>
          </p:grpSpPr>
          <p:sp>
            <p:nvSpPr>
              <p:cNvPr id="434" name="Google Shape;434;p32"/>
              <p:cNvSpPr/>
              <p:nvPr/>
            </p:nvSpPr>
            <p:spPr>
              <a:xfrm>
                <a:off x="8440738" y="3594100"/>
                <a:ext cx="554038" cy="554037"/>
              </a:xfrm>
              <a:custGeom>
                <a:avLst/>
                <a:gdLst/>
                <a:ahLst/>
                <a:cxnLst/>
                <a:rect l="l" t="t" r="r" b="b"/>
                <a:pathLst>
                  <a:path w="144" h="144" extrusionOk="0">
                    <a:moveTo>
                      <a:pt x="132" y="0"/>
                    </a:moveTo>
                    <a:cubicBezTo>
                      <a:pt x="12" y="0"/>
                      <a:pt x="12" y="0"/>
                      <a:pt x="12" y="0"/>
                    </a:cubicBezTo>
                    <a:cubicBezTo>
                      <a:pt x="5" y="0"/>
                      <a:pt x="0" y="5"/>
                      <a:pt x="0" y="12"/>
                    </a:cubicBezTo>
                    <a:cubicBezTo>
                      <a:pt x="0" y="132"/>
                      <a:pt x="0" y="132"/>
                      <a:pt x="0" y="132"/>
                    </a:cubicBezTo>
                    <a:cubicBezTo>
                      <a:pt x="0" y="139"/>
                      <a:pt x="5" y="144"/>
                      <a:pt x="12" y="144"/>
                    </a:cubicBezTo>
                    <a:cubicBezTo>
                      <a:pt x="132" y="144"/>
                      <a:pt x="132" y="144"/>
                      <a:pt x="132" y="144"/>
                    </a:cubicBezTo>
                    <a:cubicBezTo>
                      <a:pt x="139" y="144"/>
                      <a:pt x="144" y="139"/>
                      <a:pt x="144" y="132"/>
                    </a:cubicBezTo>
                    <a:cubicBezTo>
                      <a:pt x="144" y="12"/>
                      <a:pt x="144" y="12"/>
                      <a:pt x="144" y="12"/>
                    </a:cubicBezTo>
                    <a:cubicBezTo>
                      <a:pt x="144" y="5"/>
                      <a:pt x="139" y="0"/>
                      <a:pt x="132" y="0"/>
                    </a:cubicBezTo>
                    <a:close/>
                  </a:path>
                </a:pathLst>
              </a:custGeom>
              <a:noFill/>
              <a:ln w="31750" cap="rnd"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5" name="Google Shape;435;p32"/>
              <p:cNvSpPr/>
              <p:nvPr/>
            </p:nvSpPr>
            <p:spPr>
              <a:xfrm>
                <a:off x="8641699" y="3807141"/>
                <a:ext cx="204980" cy="235421"/>
              </a:xfrm>
              <a:custGeom>
                <a:avLst/>
                <a:gdLst/>
                <a:ahLst/>
                <a:cxnLst/>
                <a:rect l="l" t="t" r="r" b="b"/>
                <a:pathLst>
                  <a:path w="101" h="116" extrusionOk="0">
                    <a:moveTo>
                      <a:pt x="0" y="58"/>
                    </a:moveTo>
                    <a:lnTo>
                      <a:pt x="0" y="0"/>
                    </a:lnTo>
                    <a:lnTo>
                      <a:pt x="50" y="29"/>
                    </a:lnTo>
                    <a:lnTo>
                      <a:pt x="101" y="58"/>
                    </a:lnTo>
                    <a:lnTo>
                      <a:pt x="50" y="87"/>
                    </a:lnTo>
                    <a:lnTo>
                      <a:pt x="0" y="116"/>
                    </a:lnTo>
                    <a:lnTo>
                      <a:pt x="0" y="5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cxnSp>
            <p:nvCxnSpPr>
              <p:cNvPr id="436" name="Google Shape;436;p32"/>
              <p:cNvCxnSpPr/>
              <p:nvPr/>
            </p:nvCxnSpPr>
            <p:spPr>
              <a:xfrm>
                <a:off x="8440738" y="3732213"/>
                <a:ext cx="554038" cy="0"/>
              </a:xfrm>
              <a:prstGeom prst="straightConnector1">
                <a:avLst/>
              </a:prstGeom>
              <a:noFill/>
              <a:ln w="31750" cap="rnd" cmpd="sng">
                <a:solidFill>
                  <a:schemeClr val="lt1"/>
                </a:solidFill>
                <a:prstDash val="solid"/>
                <a:round/>
                <a:headEnd type="none" w="med" len="med"/>
                <a:tailEnd type="none" w="med" len="med"/>
              </a:ln>
            </p:spPr>
          </p:cxnSp>
          <p:cxnSp>
            <p:nvCxnSpPr>
              <p:cNvPr id="437" name="Google Shape;437;p32"/>
              <p:cNvCxnSpPr/>
              <p:nvPr/>
            </p:nvCxnSpPr>
            <p:spPr>
              <a:xfrm flipH="1">
                <a:off x="8764588" y="3594100"/>
                <a:ext cx="92075" cy="138112"/>
              </a:xfrm>
              <a:prstGeom prst="straightConnector1">
                <a:avLst/>
              </a:prstGeom>
              <a:noFill/>
              <a:ln w="31750" cap="rnd" cmpd="sng">
                <a:solidFill>
                  <a:schemeClr val="lt1"/>
                </a:solidFill>
                <a:prstDash val="solid"/>
                <a:round/>
                <a:headEnd type="none" w="med" len="med"/>
                <a:tailEnd type="none" w="med" len="med"/>
              </a:ln>
            </p:spPr>
          </p:cxnSp>
          <p:cxnSp>
            <p:nvCxnSpPr>
              <p:cNvPr id="438" name="Google Shape;438;p32"/>
              <p:cNvCxnSpPr/>
              <p:nvPr/>
            </p:nvCxnSpPr>
            <p:spPr>
              <a:xfrm flipH="1">
                <a:off x="8578850" y="3594100"/>
                <a:ext cx="93663" cy="138112"/>
              </a:xfrm>
              <a:prstGeom prst="straightConnector1">
                <a:avLst/>
              </a:prstGeom>
              <a:noFill/>
              <a:ln w="31750" cap="rnd" cmpd="sng">
                <a:solidFill>
                  <a:schemeClr val="lt1"/>
                </a:solidFill>
                <a:prstDash val="solid"/>
                <a:round/>
                <a:headEnd type="none" w="med" len="med"/>
                <a:tailEnd type="none" w="med" len="med"/>
              </a:ln>
            </p:spPr>
          </p:cxnSp>
        </p:grpSp>
      </p:grpSp>
      <p:sp>
        <p:nvSpPr>
          <p:cNvPr id="441" name="Google Shape;441;p32"/>
          <p:cNvSpPr/>
          <p:nvPr/>
        </p:nvSpPr>
        <p:spPr>
          <a:xfrm>
            <a:off x="8828886" y="4883292"/>
            <a:ext cx="2165774" cy="369332"/>
          </a:xfrm>
          <a:prstGeom prst="rect">
            <a:avLst/>
          </a:prstGeom>
          <a:noFill/>
          <a:ln w="28575" cap="flat" cmpd="sng">
            <a:solidFill>
              <a:srgbClr val="FF0000"/>
            </a:solidFill>
            <a:prstDash val="solid"/>
            <a:round/>
            <a:headEnd type="none" w="sm" len="sm"/>
            <a:tailEnd type="none" w="sm" len="sm"/>
          </a:ln>
        </p:spPr>
        <p:txBody>
          <a:bodyPr spcFirstLastPara="1" wrap="square" lIns="91425" tIns="45700" rIns="91425" bIns="45700" anchor="t" anchorCtr="0">
            <a:noAutofit/>
          </a:bodyPr>
          <a:lstStyle/>
          <a:p>
            <a:pPr algn="ctr"/>
            <a:r>
              <a:rPr lang="en-GB" sz="1000" b="1" dirty="0">
                <a:solidFill>
                  <a:srgbClr val="FF0000"/>
                </a:solidFill>
                <a:latin typeface="Times New Roman" panose="02020603050405020304" pitchFamily="18" charset="0"/>
                <a:ea typeface="DFKai-SB"/>
                <a:cs typeface="Times New Roman" panose="02020603050405020304" pitchFamily="18" charset="0"/>
                <a:sym typeface="DFKai-SB"/>
              </a:rPr>
              <a:t>Click on the image to watch the </a:t>
            </a:r>
            <a:r>
              <a:rPr lang="en-GB" sz="1000" b="1" dirty="0" smtClean="0">
                <a:solidFill>
                  <a:srgbClr val="FF0000"/>
                </a:solidFill>
                <a:latin typeface="Times New Roman" panose="02020603050405020304" pitchFamily="18" charset="0"/>
                <a:ea typeface="DFKai-SB"/>
                <a:cs typeface="Times New Roman" panose="02020603050405020304" pitchFamily="18" charset="0"/>
                <a:sym typeface="DFKai-SB"/>
              </a:rPr>
              <a:t>video</a:t>
            </a:r>
            <a:endParaRPr lang="en-GB" sz="1000" b="1" dirty="0">
              <a:solidFill>
                <a:srgbClr val="FF0000"/>
              </a:solidFill>
              <a:latin typeface="Times New Roman" panose="02020603050405020304" pitchFamily="18" charset="0"/>
              <a:ea typeface="DFKai-SB"/>
              <a:cs typeface="Times New Roman" panose="02020603050405020304" pitchFamily="18" charset="0"/>
              <a:sym typeface="DFKai-SB"/>
            </a:endParaRPr>
          </a:p>
        </p:txBody>
      </p:sp>
      <p:sp>
        <p:nvSpPr>
          <p:cNvPr id="442" name="Google Shape;442;p32"/>
          <p:cNvSpPr txBox="1">
            <a:spLocks noGrp="1"/>
          </p:cNvSpPr>
          <p:nvPr>
            <p:ph type="sldNum" idx="12"/>
          </p:nvPr>
        </p:nvSpPr>
        <p:spPr>
          <a:xfrm>
            <a:off x="9120188" y="63817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tLang="zh-TW"/>
              <a:t>20</a:t>
            </a:fld>
            <a:endParaRPr/>
          </a:p>
        </p:txBody>
      </p:sp>
      <p:sp>
        <p:nvSpPr>
          <p:cNvPr id="24" name="Google Shape;373;p30"/>
          <p:cNvSpPr/>
          <p:nvPr/>
        </p:nvSpPr>
        <p:spPr>
          <a:xfrm>
            <a:off x="1333093" y="944589"/>
            <a:ext cx="608468" cy="440263"/>
          </a:xfrm>
          <a:custGeom>
            <a:avLst/>
            <a:gdLst/>
            <a:ahLst/>
            <a:cxnLst/>
            <a:rect l="l" t="t" r="r" b="b"/>
            <a:pathLst>
              <a:path w="395" h="298" extrusionOk="0">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FDB42A"/>
          </a:solidFill>
          <a:ln w="19050" cap="flat" cmpd="sng">
            <a:solidFill>
              <a:srgbClr val="FFFFFF"/>
            </a:solidFill>
            <a:prstDash val="solid"/>
            <a:round/>
            <a:headEnd type="none" w="sm" len="sm"/>
            <a:tailEnd type="none" w="sm" len="sm"/>
          </a:ln>
        </p:spPr>
        <p:txBody>
          <a:bodyPr spcFirstLastPara="1" wrap="square" lIns="83725" tIns="41850" rIns="83725" bIns="41850" anchor="t" anchorCtr="0">
            <a:noAutofit/>
          </a:bodyPr>
          <a:lstStyle/>
          <a:p>
            <a:pPr marL="0" marR="0" lvl="0" indent="0" algn="just" rtl="0">
              <a:lnSpc>
                <a:spcPct val="120000"/>
              </a:lnSpc>
              <a:spcBef>
                <a:spcPts val="0"/>
              </a:spcBef>
              <a:spcAft>
                <a:spcPts val="0"/>
              </a:spcAft>
              <a:buClr>
                <a:schemeClr val="dk1"/>
              </a:buClr>
              <a:buSzPts val="2800"/>
              <a:buFont typeface="Calibri"/>
              <a:buNone/>
            </a:pPr>
            <a:endParaRPr sz="2800" b="0" i="0" u="none" strike="noStrike" cap="none">
              <a:solidFill>
                <a:srgbClr val="000000"/>
              </a:solidFill>
              <a:latin typeface="Teko"/>
              <a:ea typeface="Teko"/>
              <a:cs typeface="Teko"/>
              <a:sym typeface="Teko"/>
            </a:endParaRPr>
          </a:p>
        </p:txBody>
      </p:sp>
      <p:sp>
        <p:nvSpPr>
          <p:cNvPr id="26" name="Google Shape;111;p15"/>
          <p:cNvSpPr/>
          <p:nvPr/>
        </p:nvSpPr>
        <p:spPr>
          <a:xfrm>
            <a:off x="2448559" y="154896"/>
            <a:ext cx="7205288" cy="618023"/>
          </a:xfrm>
          <a:custGeom>
            <a:avLst/>
            <a:gdLst/>
            <a:ahLst/>
            <a:cxnLst/>
            <a:rect l="l" t="t" r="r" b="b"/>
            <a:pathLst>
              <a:path w="5689600" h="649440" extrusionOk="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a:ln w="12700" cap="flat" cmpd="sng">
            <a:solidFill>
              <a:schemeClr val="lt1"/>
            </a:solidFill>
            <a:prstDash val="solid"/>
            <a:miter lim="800000"/>
            <a:headEnd type="none" w="sm" len="sm"/>
            <a:tailEnd type="none" w="sm" len="sm"/>
          </a:ln>
        </p:spPr>
        <p:txBody>
          <a:bodyPr spcFirstLastPara="1" wrap="square" lIns="246750" tIns="31700" rIns="246750" bIns="31700" anchor="ctr" anchorCtr="0">
            <a:noAutofit/>
          </a:bodyPr>
          <a:lstStyle/>
          <a:p>
            <a:pPr algn="ctr">
              <a:lnSpc>
                <a:spcPct val="90000"/>
              </a:lnSpc>
            </a:pPr>
            <a:r>
              <a:rPr lang="en-US" sz="2200" b="1" dirty="0" smtClean="0">
                <a:solidFill>
                  <a:schemeClr val="bg1"/>
                </a:solidFill>
                <a:latin typeface="Times New Roman" panose="02020603050405020304" pitchFamily="18" charset="0"/>
                <a:cs typeface="Times New Roman" panose="02020603050405020304" pitchFamily="18" charset="0"/>
              </a:rPr>
              <a:t>Contributions </a:t>
            </a:r>
            <a:r>
              <a:rPr lang="en-US" sz="2200" b="1" dirty="0">
                <a:solidFill>
                  <a:schemeClr val="bg1"/>
                </a:solidFill>
                <a:latin typeface="Times New Roman" panose="02020603050405020304" pitchFamily="18" charset="0"/>
                <a:cs typeface="Times New Roman" panose="02020603050405020304" pitchFamily="18" charset="0"/>
              </a:rPr>
              <a:t>of </a:t>
            </a:r>
            <a:r>
              <a:rPr lang="en-US" sz="2200" b="1" dirty="0" smtClean="0">
                <a:solidFill>
                  <a:schemeClr val="bg1"/>
                </a:solidFill>
                <a:latin typeface="Times New Roman" panose="02020603050405020304" pitchFamily="18" charset="0"/>
                <a:cs typeface="Times New Roman" panose="02020603050405020304" pitchFamily="18" charset="0"/>
              </a:rPr>
              <a:t>our Country to </a:t>
            </a:r>
            <a:r>
              <a:rPr lang="en-US" sz="2200" b="1" dirty="0">
                <a:solidFill>
                  <a:schemeClr val="bg1"/>
                </a:solidFill>
                <a:latin typeface="Times New Roman" panose="02020603050405020304" pitchFamily="18" charset="0"/>
                <a:cs typeface="Times New Roman" panose="02020603050405020304" pitchFamily="18" charset="0"/>
              </a:rPr>
              <a:t>Global Public </a:t>
            </a:r>
            <a:r>
              <a:rPr lang="en-US" sz="2200" b="1" dirty="0" smtClean="0">
                <a:solidFill>
                  <a:schemeClr val="bg1"/>
                </a:solidFill>
                <a:latin typeface="Times New Roman" panose="02020603050405020304" pitchFamily="18" charset="0"/>
                <a:cs typeface="Times New Roman" panose="02020603050405020304" pitchFamily="18" charset="0"/>
              </a:rPr>
              <a:t>Health </a:t>
            </a:r>
            <a:endParaRPr sz="2200" b="1" dirty="0">
              <a:solidFill>
                <a:schemeClr val="bg1"/>
              </a:solidFill>
              <a:latin typeface="Times New Roman" panose="02020603050405020304" pitchFamily="18" charset="0"/>
              <a:cs typeface="Times New Roman" panose="02020603050405020304" pitchFamily="18" charset="0"/>
            </a:endParaRPr>
          </a:p>
        </p:txBody>
      </p:sp>
      <p:sp>
        <p:nvSpPr>
          <p:cNvPr id="422" name="Google Shape;422;p32"/>
          <p:cNvSpPr txBox="1"/>
          <p:nvPr/>
        </p:nvSpPr>
        <p:spPr>
          <a:xfrm>
            <a:off x="2448559" y="6306449"/>
            <a:ext cx="6659494" cy="6462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altLang="zh-TW" sz="1200" dirty="0" smtClean="0">
                <a:solidFill>
                  <a:schemeClr val="dk1"/>
                </a:solidFill>
                <a:latin typeface="Times New Roman" panose="02020603050405020304" pitchFamily="18" charset="0"/>
                <a:ea typeface="DFKai-SB"/>
                <a:cs typeface="Times New Roman" panose="02020603050405020304" pitchFamily="18" charset="0"/>
                <a:sym typeface="DFKai-SB"/>
              </a:rPr>
              <a:t>Source:</a:t>
            </a:r>
            <a:endParaRPr sz="1200" dirty="0">
              <a:solidFill>
                <a:schemeClr val="dk1"/>
              </a:solidFill>
              <a:latin typeface="Times New Roman" panose="02020603050405020304" pitchFamily="18" charset="0"/>
              <a:ea typeface="DFKai-SB"/>
              <a:cs typeface="Times New Roman" panose="02020603050405020304" pitchFamily="18" charset="0"/>
              <a:sym typeface="DFKai-SB"/>
            </a:endParaRPr>
          </a:p>
          <a:p>
            <a:pPr lvl="0"/>
            <a:r>
              <a:rPr lang="en-US" altLang="zh-TW" sz="1200" dirty="0">
                <a:solidFill>
                  <a:schemeClr val="dk1"/>
                </a:solidFill>
                <a:latin typeface="Times New Roman" panose="02020603050405020304" pitchFamily="18" charset="0"/>
                <a:ea typeface="Times New Roman"/>
                <a:cs typeface="Times New Roman" panose="02020603050405020304" pitchFamily="18" charset="0"/>
                <a:sym typeface="Times New Roman"/>
              </a:rPr>
              <a:t>t</a:t>
            </a:r>
            <a:r>
              <a:rPr lang="en-GB" altLang="zh-TW" sz="1200" dirty="0">
                <a:solidFill>
                  <a:schemeClr val="dk1"/>
                </a:solidFill>
                <a:latin typeface="Times New Roman" panose="02020603050405020304" pitchFamily="18" charset="0"/>
                <a:ea typeface="DFKai-SB"/>
                <a:cs typeface="Times New Roman" panose="02020603050405020304" pitchFamily="18" charset="0"/>
                <a:sym typeface="DFKai-SB"/>
              </a:rPr>
              <a:t>he Chinese Government’s </a:t>
            </a:r>
            <a:r>
              <a:rPr lang="en-GB" altLang="zh-TW" sz="1200" dirty="0" smtClean="0">
                <a:solidFill>
                  <a:schemeClr val="dk1"/>
                </a:solidFill>
                <a:latin typeface="Times New Roman" panose="02020603050405020304" pitchFamily="18" charset="0"/>
                <a:ea typeface="DFKai-SB"/>
                <a:cs typeface="Times New Roman" panose="02020603050405020304" pitchFamily="18" charset="0"/>
                <a:sym typeface="DFKai-SB"/>
              </a:rPr>
              <a:t>website</a:t>
            </a:r>
            <a:r>
              <a:rPr lang="zh-TW" sz="1200" dirty="0" smtClean="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zh-TW" sz="1200" dirty="0">
                <a:solidFill>
                  <a:schemeClr val="dk1"/>
                </a:solidFill>
                <a:latin typeface="Times New Roman" panose="02020603050405020304" pitchFamily="18" charset="0"/>
                <a:ea typeface="Times New Roman"/>
                <a:cs typeface="Times New Roman" panose="02020603050405020304" pitchFamily="18" charset="0"/>
                <a:sym typeface="Times New Roman"/>
              </a:rPr>
              <a:t>(http://big5.www.gov.cn/gate/big5/www.gov.cn/xinwen/2017-09/29/content_5228551.htm#1)</a:t>
            </a:r>
            <a:endParaRPr sz="1200" dirty="0">
              <a:solidFill>
                <a:schemeClr val="dk1"/>
              </a:solidFill>
              <a:latin typeface="Times New Roman" panose="02020603050405020304" pitchFamily="18" charset="0"/>
              <a:ea typeface="Times New Roman"/>
              <a:cs typeface="Times New Roman" panose="02020603050405020304" pitchFamily="18" charset="0"/>
              <a:sym typeface="Times New Roman"/>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sp>
        <p:nvSpPr>
          <p:cNvPr id="447" name="Google Shape;447;p33"/>
          <p:cNvSpPr txBox="1"/>
          <p:nvPr/>
        </p:nvSpPr>
        <p:spPr>
          <a:xfrm>
            <a:off x="4124325" y="2305050"/>
            <a:ext cx="18473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48" name="Google Shape;448;p33"/>
          <p:cNvSpPr/>
          <p:nvPr/>
        </p:nvSpPr>
        <p:spPr>
          <a:xfrm>
            <a:off x="338768" y="1794132"/>
            <a:ext cx="7940576" cy="1896665"/>
          </a:xfrm>
          <a:prstGeom prst="rect">
            <a:avLst/>
          </a:prstGeom>
          <a:solidFill>
            <a:srgbClr val="D5DBE5"/>
          </a:solidFill>
          <a:ln>
            <a:noFill/>
          </a:ln>
        </p:spPr>
        <p:txBody>
          <a:bodyPr spcFirstLastPara="1" wrap="square" lIns="91425" tIns="45700" rIns="91425" bIns="45700" anchor="t" anchorCtr="0">
            <a:noAutofit/>
          </a:bodyPr>
          <a:lstStyle/>
          <a:p>
            <a:pPr lvl="0" algn="just">
              <a:lnSpc>
                <a:spcPct val="120000"/>
              </a:lnSpc>
            </a:pPr>
            <a:r>
              <a:rPr lang="en-GB" sz="1700" dirty="0">
                <a:latin typeface="Times New Roman" panose="02020603050405020304" pitchFamily="18" charset="0"/>
                <a:cs typeface="Times New Roman" panose="02020603050405020304" pitchFamily="18" charset="0"/>
              </a:rPr>
              <a:t>Through constructing hospitals, providing medicines and medical equipment, deploying medical teams, training medical personnel, conducting exchange and </a:t>
            </a:r>
            <a:r>
              <a:rPr lang="en-GB" sz="1700" dirty="0" smtClean="0">
                <a:latin typeface="Times New Roman" panose="02020603050405020304" pitchFamily="18" charset="0"/>
                <a:cs typeface="Times New Roman" panose="02020603050405020304" pitchFamily="18" charset="0"/>
              </a:rPr>
              <a:t>co-operation </a:t>
            </a:r>
            <a:r>
              <a:rPr lang="en-GB" sz="1700" dirty="0">
                <a:latin typeface="Times New Roman" panose="02020603050405020304" pitchFamily="18" charset="0"/>
                <a:cs typeface="Times New Roman" panose="02020603050405020304" pitchFamily="18" charset="0"/>
              </a:rPr>
              <a:t>with developing countries on disease prevention and treatment together and other </a:t>
            </a:r>
            <a:r>
              <a:rPr lang="en-GB" sz="1700" dirty="0" smtClean="0">
                <a:latin typeface="Times New Roman" panose="02020603050405020304" pitchFamily="18" charset="0"/>
                <a:cs typeface="Times New Roman" panose="02020603050405020304" pitchFamily="18" charset="0"/>
              </a:rPr>
              <a:t>means, our country supports </a:t>
            </a:r>
            <a:r>
              <a:rPr lang="en-GB" sz="1700" dirty="0">
                <a:latin typeface="Times New Roman" panose="02020603050405020304" pitchFamily="18" charset="0"/>
                <a:cs typeface="Times New Roman" panose="02020603050405020304" pitchFamily="18" charset="0"/>
              </a:rPr>
              <a:t>recipient countries in further improving health conditions, </a:t>
            </a:r>
            <a:r>
              <a:rPr lang="en-GB" sz="1700" dirty="0" smtClean="0">
                <a:latin typeface="Times New Roman" panose="02020603050405020304" pitchFamily="18" charset="0"/>
                <a:cs typeface="Times New Roman" panose="02020603050405020304" pitchFamily="18" charset="0"/>
              </a:rPr>
              <a:t>raising the standard of disease </a:t>
            </a:r>
            <a:r>
              <a:rPr lang="en-GB" sz="1700" dirty="0">
                <a:latin typeface="Times New Roman" panose="02020603050405020304" pitchFamily="18" charset="0"/>
                <a:cs typeface="Times New Roman" panose="02020603050405020304" pitchFamily="18" charset="0"/>
              </a:rPr>
              <a:t>prevention and control, and stepping up the development of public health capabilities.</a:t>
            </a:r>
            <a:endParaRPr sz="1700" dirty="0">
              <a:latin typeface="Times New Roman" panose="02020603050405020304" pitchFamily="18" charset="0"/>
              <a:cs typeface="Times New Roman" panose="02020603050405020304" pitchFamily="18" charset="0"/>
            </a:endParaRPr>
          </a:p>
        </p:txBody>
      </p:sp>
      <p:sp>
        <p:nvSpPr>
          <p:cNvPr id="449" name="Google Shape;449;p33"/>
          <p:cNvSpPr/>
          <p:nvPr/>
        </p:nvSpPr>
        <p:spPr>
          <a:xfrm>
            <a:off x="-387334" y="1304623"/>
            <a:ext cx="4200990" cy="451824"/>
          </a:xfrm>
          <a:custGeom>
            <a:avLst/>
            <a:gdLst/>
            <a:ahLst/>
            <a:cxnLst/>
            <a:rect l="l" t="t" r="r" b="b"/>
            <a:pathLst>
              <a:path w="5689600" h="649440" extrusionOk="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noFill/>
          <a:ln w="12700" cap="flat" cmpd="sng">
            <a:solidFill>
              <a:schemeClr val="lt1"/>
            </a:solidFill>
            <a:prstDash val="solid"/>
            <a:miter lim="800000"/>
            <a:headEnd type="none" w="sm" len="sm"/>
            <a:tailEnd type="none" w="sm" len="sm"/>
          </a:ln>
        </p:spPr>
        <p:txBody>
          <a:bodyPr spcFirstLastPara="1" wrap="square" lIns="246750" tIns="31700" rIns="246750" bIns="31700" anchor="ctr" anchorCtr="0">
            <a:noAutofit/>
          </a:bodyPr>
          <a:lstStyle/>
          <a:p>
            <a:pPr marL="0" marR="0" lvl="0" indent="0" algn="ctr" rtl="0">
              <a:lnSpc>
                <a:spcPct val="90000"/>
              </a:lnSpc>
              <a:spcBef>
                <a:spcPts val="0"/>
              </a:spcBef>
              <a:spcAft>
                <a:spcPts val="0"/>
              </a:spcAft>
              <a:buNone/>
            </a:pPr>
            <a:r>
              <a:rPr lang="en-US" altLang="zh-TW" sz="1800" b="1" dirty="0" smtClean="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Foreign Health Assistance</a:t>
            </a:r>
            <a:endParaRPr sz="18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450" name="Google Shape;450;p33"/>
          <p:cNvSpPr/>
          <p:nvPr/>
        </p:nvSpPr>
        <p:spPr>
          <a:xfrm>
            <a:off x="3509422" y="898389"/>
            <a:ext cx="5438409" cy="451824"/>
          </a:xfrm>
          <a:custGeom>
            <a:avLst/>
            <a:gdLst/>
            <a:ahLst/>
            <a:cxnLst/>
            <a:rect l="l" t="t" r="r" b="b"/>
            <a:pathLst>
              <a:path w="5689600" h="649440" extrusionOk="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noFill/>
          <a:ln w="12700" cap="flat" cmpd="sng">
            <a:solidFill>
              <a:schemeClr val="lt1"/>
            </a:solidFill>
            <a:prstDash val="solid"/>
            <a:miter lim="800000"/>
            <a:headEnd type="none" w="sm" len="sm"/>
            <a:tailEnd type="none" w="sm" len="sm"/>
          </a:ln>
        </p:spPr>
        <p:txBody>
          <a:bodyPr spcFirstLastPara="1" wrap="square" lIns="246750" tIns="31700" rIns="246750" bIns="31700" anchor="ctr" anchorCtr="0">
            <a:noAutofit/>
          </a:bodyPr>
          <a:lstStyle/>
          <a:p>
            <a:pPr lvl="0" algn="ctr">
              <a:lnSpc>
                <a:spcPct val="90000"/>
              </a:lnSpc>
            </a:pPr>
            <a:r>
              <a:rPr lang="en-GB" sz="2000" dirty="0" smtClean="0">
                <a:latin typeface="Times New Roman" panose="02020603050405020304" pitchFamily="18" charset="0"/>
                <a:cs typeface="Times New Roman" panose="02020603050405020304" pitchFamily="18" charset="0"/>
              </a:rPr>
              <a:t>Driving Development </a:t>
            </a:r>
            <a:r>
              <a:rPr lang="en-GB" sz="2000" dirty="0">
                <a:latin typeface="Times New Roman" panose="02020603050405020304" pitchFamily="18" charset="0"/>
                <a:cs typeface="Times New Roman" panose="02020603050405020304" pitchFamily="18" charset="0"/>
              </a:rPr>
              <a:t>of </a:t>
            </a:r>
            <a:r>
              <a:rPr lang="en-GB" sz="2000" dirty="0" smtClean="0">
                <a:latin typeface="Times New Roman" panose="02020603050405020304" pitchFamily="18" charset="0"/>
                <a:cs typeface="Times New Roman" panose="02020603050405020304" pitchFamily="18" charset="0"/>
              </a:rPr>
              <a:t>Global Public Health</a:t>
            </a:r>
            <a:endParaRPr sz="2000" dirty="0">
              <a:latin typeface="Times New Roman" panose="02020603050405020304" pitchFamily="18" charset="0"/>
              <a:cs typeface="Times New Roman" panose="02020603050405020304" pitchFamily="18" charset="0"/>
            </a:endParaRPr>
          </a:p>
        </p:txBody>
      </p:sp>
      <p:sp>
        <p:nvSpPr>
          <p:cNvPr id="452" name="Google Shape;452;p33"/>
          <p:cNvSpPr/>
          <p:nvPr/>
        </p:nvSpPr>
        <p:spPr>
          <a:xfrm>
            <a:off x="3205188" y="958260"/>
            <a:ext cx="608468" cy="440263"/>
          </a:xfrm>
          <a:custGeom>
            <a:avLst/>
            <a:gdLst/>
            <a:ahLst/>
            <a:cxnLst/>
            <a:rect l="l" t="t" r="r" b="b"/>
            <a:pathLst>
              <a:path w="395" h="298" extrusionOk="0">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FDB42A"/>
          </a:solidFill>
          <a:ln w="19050" cap="flat" cmpd="sng">
            <a:solidFill>
              <a:srgbClr val="FFFFFF"/>
            </a:solidFill>
            <a:prstDash val="solid"/>
            <a:round/>
            <a:headEnd type="none" w="sm" len="sm"/>
            <a:tailEnd type="none" w="sm" len="sm"/>
          </a:ln>
        </p:spPr>
        <p:txBody>
          <a:bodyPr spcFirstLastPara="1" wrap="square" lIns="83725" tIns="41850" rIns="83725" bIns="41850" anchor="t" anchorCtr="0">
            <a:noAutofit/>
          </a:bodyPr>
          <a:lstStyle/>
          <a:p>
            <a:pPr marL="0" marR="0" lvl="0" indent="0" algn="just" rtl="0">
              <a:lnSpc>
                <a:spcPct val="120000"/>
              </a:lnSpc>
              <a:spcBef>
                <a:spcPts val="0"/>
              </a:spcBef>
              <a:spcAft>
                <a:spcPts val="0"/>
              </a:spcAft>
              <a:buClr>
                <a:schemeClr val="dk1"/>
              </a:buClr>
              <a:buSzPts val="2800"/>
              <a:buFont typeface="Calibri"/>
              <a:buNone/>
            </a:pPr>
            <a:endParaRPr sz="2800" b="0" i="0" u="none" strike="noStrike" cap="none">
              <a:solidFill>
                <a:srgbClr val="000000"/>
              </a:solidFill>
              <a:latin typeface="Teko"/>
              <a:ea typeface="Teko"/>
              <a:cs typeface="Teko"/>
              <a:sym typeface="Teko"/>
            </a:endParaRPr>
          </a:p>
        </p:txBody>
      </p:sp>
      <p:sp>
        <p:nvSpPr>
          <p:cNvPr id="453" name="Google Shape;453;p33"/>
          <p:cNvSpPr txBox="1"/>
          <p:nvPr/>
        </p:nvSpPr>
        <p:spPr>
          <a:xfrm>
            <a:off x="276851" y="3887532"/>
            <a:ext cx="4343416" cy="369291"/>
          </a:xfrm>
          <a:prstGeom prst="rect">
            <a:avLst/>
          </a:prstGeom>
          <a:noFill/>
          <a:ln>
            <a:noFill/>
          </a:ln>
        </p:spPr>
        <p:txBody>
          <a:bodyPr spcFirstLastPara="1" wrap="square" lIns="91425" tIns="45700" rIns="91425" bIns="45700" anchor="ctr" anchorCtr="0">
            <a:spAutoFit/>
          </a:bodyPr>
          <a:lstStyle/>
          <a:p>
            <a:pPr lvl="0" algn="ctr">
              <a:buClr>
                <a:schemeClr val="dk1"/>
              </a:buClr>
              <a:buSzPts val="2800"/>
            </a:pPr>
            <a:r>
              <a:rPr lang="en-GB" sz="1800" b="1" dirty="0">
                <a:latin typeface="Times New Roman" panose="02020603050405020304" pitchFamily="18" charset="0"/>
                <a:cs typeface="Times New Roman" panose="02020603050405020304" pitchFamily="18" charset="0"/>
              </a:rPr>
              <a:t>E</a:t>
            </a:r>
            <a:r>
              <a:rPr lang="en-GB" sz="1800" b="1" dirty="0" smtClean="0">
                <a:latin typeface="Times New Roman" panose="02020603050405020304" pitchFamily="18" charset="0"/>
                <a:cs typeface="Times New Roman" panose="02020603050405020304" pitchFamily="18" charset="0"/>
              </a:rPr>
              <a:t>stablishing Foreign Aid Medical Teams</a:t>
            </a:r>
            <a:endParaRPr sz="1800" b="1" dirty="0">
              <a:latin typeface="Times New Roman" panose="02020603050405020304" pitchFamily="18" charset="0"/>
              <a:cs typeface="Times New Roman" panose="02020603050405020304" pitchFamily="18" charset="0"/>
            </a:endParaRPr>
          </a:p>
        </p:txBody>
      </p:sp>
      <p:sp>
        <p:nvSpPr>
          <p:cNvPr id="454" name="Google Shape;454;p33"/>
          <p:cNvSpPr txBox="1"/>
          <p:nvPr/>
        </p:nvSpPr>
        <p:spPr>
          <a:xfrm>
            <a:off x="338768" y="4349558"/>
            <a:ext cx="7940576" cy="1348021"/>
          </a:xfrm>
          <a:prstGeom prst="rect">
            <a:avLst/>
          </a:prstGeom>
          <a:solidFill>
            <a:srgbClr val="DDEAF6"/>
          </a:solidFill>
          <a:ln>
            <a:noFill/>
          </a:ln>
        </p:spPr>
        <p:txBody>
          <a:bodyPr spcFirstLastPara="1" wrap="square" lIns="91425" tIns="45700" rIns="91425" bIns="45700" anchor="t" anchorCtr="0">
            <a:spAutoFit/>
          </a:bodyPr>
          <a:lstStyle/>
          <a:p>
            <a:pPr lvl="0" algn="just">
              <a:lnSpc>
                <a:spcPct val="120000"/>
              </a:lnSpc>
            </a:pPr>
            <a:r>
              <a:rPr lang="en-GB" sz="1700" dirty="0" smtClean="0">
                <a:latin typeface="Times New Roman" panose="02020603050405020304" pitchFamily="18" charset="0"/>
                <a:cs typeface="Times New Roman" panose="02020603050405020304" pitchFamily="18" charset="0"/>
              </a:rPr>
              <a:t>Our country continuously </a:t>
            </a:r>
            <a:r>
              <a:rPr lang="en-GB" sz="1700" dirty="0">
                <a:latin typeface="Times New Roman" panose="02020603050405020304" pitchFamily="18" charset="0"/>
                <a:cs typeface="Times New Roman" panose="02020603050405020304" pitchFamily="18" charset="0"/>
              </a:rPr>
              <a:t>carries out foreign medical aids by sending out medical teams to countries and regions concerned to provide various forms of medical assistance. </a:t>
            </a:r>
            <a:r>
              <a:rPr lang="en-GB" sz="1700" dirty="0" smtClean="0">
                <a:latin typeface="Times New Roman" panose="02020603050405020304" pitchFamily="18" charset="0"/>
                <a:cs typeface="Times New Roman" panose="02020603050405020304" pitchFamily="18" charset="0"/>
              </a:rPr>
              <a:t> The </a:t>
            </a:r>
            <a:r>
              <a:rPr lang="en-GB" sz="1700" dirty="0">
                <a:latin typeface="Times New Roman" panose="02020603050405020304" pitchFamily="18" charset="0"/>
                <a:cs typeface="Times New Roman" panose="02020603050405020304" pitchFamily="18" charset="0"/>
              </a:rPr>
              <a:t>foreign aid medical teams serve local patients with heart, creating an image for China as a responsible country.</a:t>
            </a:r>
            <a:endParaRPr sz="1700" dirty="0">
              <a:latin typeface="Times New Roman" panose="02020603050405020304" pitchFamily="18" charset="0"/>
              <a:cs typeface="Times New Roman" panose="02020603050405020304" pitchFamily="18" charset="0"/>
            </a:endParaRPr>
          </a:p>
        </p:txBody>
      </p:sp>
      <p:sp>
        <p:nvSpPr>
          <p:cNvPr id="455" name="Google Shape;455;p33"/>
          <p:cNvSpPr/>
          <p:nvPr/>
        </p:nvSpPr>
        <p:spPr>
          <a:xfrm>
            <a:off x="8728362" y="3892144"/>
            <a:ext cx="2793076" cy="1365656"/>
          </a:xfrm>
          <a:prstGeom prst="rect">
            <a:avLst/>
          </a:prstGeom>
          <a:solidFill>
            <a:srgbClr val="E1EFD8"/>
          </a:solidFill>
          <a:ln>
            <a:noFill/>
          </a:ln>
        </p:spPr>
        <p:txBody>
          <a:bodyPr spcFirstLastPara="1" wrap="square" lIns="91425" tIns="45700" rIns="91425" bIns="45700" anchor="t" anchorCtr="0">
            <a:noAutofit/>
          </a:bodyPr>
          <a:lstStyle/>
          <a:p>
            <a:pPr lvl="0" indent="-152400" algn="just">
              <a:buClr>
                <a:srgbClr val="C81501"/>
              </a:buClr>
              <a:buSzPts val="2400"/>
              <a:buFont typeface="Noto Sans Symbols"/>
              <a:buChar char="✔"/>
            </a:pPr>
            <a:r>
              <a:rPr lang="en-GB" sz="1600" dirty="0">
                <a:latin typeface="Times New Roman" panose="02020603050405020304" pitchFamily="18" charset="0"/>
                <a:cs typeface="Times New Roman" panose="02020603050405020304" pitchFamily="18" charset="0"/>
              </a:rPr>
              <a:t>Click on the image above to view the video and website, and learn about the contributions of foreign aid medical teams to the world.</a:t>
            </a:r>
            <a:endParaRPr sz="1600" dirty="0">
              <a:solidFill>
                <a:schemeClr val="dk1"/>
              </a:solidFill>
              <a:latin typeface="Times New Roman" panose="02020603050405020304" pitchFamily="18" charset="0"/>
              <a:ea typeface="DFKai-SB"/>
              <a:cs typeface="Times New Roman" panose="02020603050405020304" pitchFamily="18" charset="0"/>
              <a:sym typeface="DFKai-SB"/>
            </a:endParaRPr>
          </a:p>
        </p:txBody>
      </p:sp>
      <p:sp>
        <p:nvSpPr>
          <p:cNvPr id="456" name="Google Shape;456;p33"/>
          <p:cNvSpPr/>
          <p:nvPr/>
        </p:nvSpPr>
        <p:spPr>
          <a:xfrm>
            <a:off x="461422" y="5883048"/>
            <a:ext cx="6096000" cy="64633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altLang="zh-TW" sz="1200" dirty="0" smtClean="0">
                <a:solidFill>
                  <a:schemeClr val="dk1"/>
                </a:solidFill>
                <a:latin typeface="Times New Roman"/>
                <a:ea typeface="Times New Roman"/>
                <a:cs typeface="Times New Roman"/>
                <a:sym typeface="Times New Roman"/>
              </a:rPr>
              <a:t>Source:</a:t>
            </a:r>
            <a:endParaRPr dirty="0"/>
          </a:p>
          <a:p>
            <a:pPr marL="171450" marR="0" lvl="0" indent="-171450" algn="l" rtl="0">
              <a:spcBef>
                <a:spcPts val="0"/>
              </a:spcBef>
              <a:spcAft>
                <a:spcPts val="0"/>
              </a:spcAft>
              <a:buClr>
                <a:schemeClr val="dk1"/>
              </a:buClr>
              <a:buSzPts val="1200"/>
              <a:buFont typeface="Arial"/>
              <a:buChar char="•"/>
            </a:pPr>
            <a:r>
              <a:rPr lang="en-US" altLang="zh-TW" sz="1200" dirty="0">
                <a:solidFill>
                  <a:schemeClr val="dk1"/>
                </a:solidFill>
                <a:latin typeface="Times New Roman"/>
                <a:ea typeface="Times New Roman"/>
                <a:cs typeface="Times New Roman"/>
                <a:sym typeface="Times New Roman"/>
              </a:rPr>
              <a:t>p</a:t>
            </a:r>
            <a:r>
              <a:rPr lang="en-US" altLang="zh-TW" sz="1200" dirty="0" smtClean="0">
                <a:solidFill>
                  <a:schemeClr val="dk1"/>
                </a:solidFill>
                <a:latin typeface="Times New Roman"/>
                <a:ea typeface="Times New Roman"/>
                <a:cs typeface="Times New Roman"/>
                <a:sym typeface="Times New Roman"/>
              </a:rPr>
              <a:t>eople.cn </a:t>
            </a:r>
            <a:r>
              <a:rPr lang="zh-TW" sz="1200" dirty="0" smtClean="0">
                <a:solidFill>
                  <a:schemeClr val="dk1"/>
                </a:solidFill>
                <a:latin typeface="Times New Roman"/>
                <a:ea typeface="Times New Roman"/>
                <a:cs typeface="Times New Roman"/>
                <a:sym typeface="Times New Roman"/>
              </a:rPr>
              <a:t>(http</a:t>
            </a:r>
            <a:r>
              <a:rPr lang="zh-TW" sz="1200" dirty="0">
                <a:solidFill>
                  <a:schemeClr val="dk1"/>
                </a:solidFill>
                <a:latin typeface="Times New Roman"/>
                <a:ea typeface="Times New Roman"/>
                <a:cs typeface="Times New Roman"/>
                <a:sym typeface="Times New Roman"/>
              </a:rPr>
              <a:t>://cpc.people.com.cn/BIG5/n/2014/0711/c83083-25268601.html)</a:t>
            </a:r>
            <a:endParaRPr sz="1200" dirty="0">
              <a:solidFill>
                <a:schemeClr val="dk1"/>
              </a:solidFill>
              <a:latin typeface="Times New Roman"/>
              <a:ea typeface="Times New Roman"/>
              <a:cs typeface="Times New Roman"/>
              <a:sym typeface="Times New Roman"/>
            </a:endParaRPr>
          </a:p>
          <a:p>
            <a:pPr marL="171450" marR="0" lvl="0" indent="-171450" algn="l" rtl="0">
              <a:spcBef>
                <a:spcPts val="0"/>
              </a:spcBef>
              <a:spcAft>
                <a:spcPts val="0"/>
              </a:spcAft>
              <a:buClr>
                <a:schemeClr val="dk1"/>
              </a:buClr>
              <a:buSzPts val="1200"/>
              <a:buFont typeface="Arial"/>
              <a:buChar char="•"/>
            </a:pPr>
            <a:r>
              <a:rPr lang="en-US" altLang="zh-TW" sz="1200" dirty="0" smtClean="0">
                <a:solidFill>
                  <a:schemeClr val="dk1"/>
                </a:solidFill>
                <a:latin typeface="Times New Roman"/>
                <a:ea typeface="Times New Roman"/>
                <a:cs typeface="Times New Roman"/>
                <a:sym typeface="Times New Roman"/>
              </a:rPr>
              <a:t>China International Development Cooperation Agency </a:t>
            </a:r>
            <a:r>
              <a:rPr lang="zh-TW" sz="1200" dirty="0" smtClean="0">
                <a:solidFill>
                  <a:schemeClr val="dk1"/>
                </a:solidFill>
                <a:latin typeface="Times New Roman"/>
                <a:ea typeface="Times New Roman"/>
                <a:cs typeface="Times New Roman"/>
                <a:sym typeface="Times New Roman"/>
              </a:rPr>
              <a:t>(http</a:t>
            </a:r>
            <a:r>
              <a:rPr lang="zh-TW" sz="1200" dirty="0">
                <a:solidFill>
                  <a:schemeClr val="dk1"/>
                </a:solidFill>
                <a:latin typeface="Times New Roman"/>
                <a:ea typeface="Times New Roman"/>
                <a:cs typeface="Times New Roman"/>
                <a:sym typeface="Times New Roman"/>
              </a:rPr>
              <a:t>://fasc.cidca.gov.cn/)</a:t>
            </a:r>
            <a:endParaRPr sz="1200" dirty="0">
              <a:solidFill>
                <a:schemeClr val="dk1"/>
              </a:solidFill>
              <a:latin typeface="Times New Roman"/>
              <a:ea typeface="Times New Roman"/>
              <a:cs typeface="Times New Roman"/>
              <a:sym typeface="Times New Roman"/>
            </a:endParaRPr>
          </a:p>
        </p:txBody>
      </p:sp>
      <p:sp>
        <p:nvSpPr>
          <p:cNvPr id="457" name="Google Shape;457;p33"/>
          <p:cNvSpPr/>
          <p:nvPr/>
        </p:nvSpPr>
        <p:spPr>
          <a:xfrm>
            <a:off x="8828115" y="5587281"/>
            <a:ext cx="2793076" cy="64633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altLang="zh-TW" sz="1200" dirty="0" smtClean="0">
                <a:solidFill>
                  <a:schemeClr val="dk1"/>
                </a:solidFill>
                <a:latin typeface="Times New Roman"/>
                <a:ea typeface="Times New Roman"/>
                <a:cs typeface="Times New Roman"/>
                <a:sym typeface="Times New Roman"/>
              </a:rPr>
              <a:t>Source: </a:t>
            </a:r>
            <a:r>
              <a:rPr lang="en-US" altLang="zh-TW" sz="1200" dirty="0" err="1" smtClean="0">
                <a:solidFill>
                  <a:schemeClr val="dk1"/>
                </a:solidFill>
                <a:latin typeface="Times New Roman"/>
                <a:ea typeface="Times New Roman"/>
                <a:cs typeface="Times New Roman"/>
                <a:sym typeface="Times New Roman"/>
              </a:rPr>
              <a:t>Xinhuanet</a:t>
            </a:r>
            <a:r>
              <a:rPr lang="zh-TW" sz="1200" dirty="0" smtClean="0">
                <a:solidFill>
                  <a:schemeClr val="dk1"/>
                </a:solidFill>
                <a:latin typeface="Times New Roman"/>
                <a:ea typeface="Times New Roman"/>
                <a:cs typeface="Times New Roman"/>
                <a:sym typeface="Times New Roman"/>
              </a:rPr>
              <a:t> </a:t>
            </a:r>
            <a:r>
              <a:rPr lang="zh-TW" sz="1200" dirty="0">
                <a:solidFill>
                  <a:schemeClr val="dk1"/>
                </a:solidFill>
                <a:latin typeface="Times New Roman"/>
                <a:ea typeface="Times New Roman"/>
                <a:cs typeface="Times New Roman"/>
                <a:sym typeface="Times New Roman"/>
              </a:rPr>
              <a:t>(http://www.xinhuanet.com/world/2021-08/19/c_1211337026.htm)</a:t>
            </a:r>
            <a:endParaRPr sz="1200" dirty="0">
              <a:solidFill>
                <a:schemeClr val="dk1"/>
              </a:solidFill>
              <a:latin typeface="Times New Roman"/>
              <a:ea typeface="Times New Roman"/>
              <a:cs typeface="Times New Roman"/>
              <a:sym typeface="Times New Roman"/>
            </a:endParaRPr>
          </a:p>
        </p:txBody>
      </p:sp>
      <p:sp>
        <p:nvSpPr>
          <p:cNvPr id="458" name="Google Shape;458;p33"/>
          <p:cNvSpPr txBox="1">
            <a:spLocks noGrp="1"/>
          </p:cNvSpPr>
          <p:nvPr>
            <p:ph type="sldNum" idx="12"/>
          </p:nvPr>
        </p:nvSpPr>
        <p:spPr>
          <a:xfrm>
            <a:off x="9120188" y="63817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tLang="zh-TW"/>
              <a:t>21</a:t>
            </a:fld>
            <a:endParaRPr/>
          </a:p>
        </p:txBody>
      </p:sp>
      <p:pic>
        <p:nvPicPr>
          <p:cNvPr id="459" name="Google Shape;459;p33"/>
          <p:cNvPicPr preferRelativeResize="0"/>
          <p:nvPr/>
        </p:nvPicPr>
        <p:blipFill rotWithShape="1">
          <a:blip r:embed="rId3">
            <a:alphaModFix/>
          </a:blip>
          <a:srcRect/>
          <a:stretch/>
        </p:blipFill>
        <p:spPr>
          <a:xfrm>
            <a:off x="8519694" y="1745238"/>
            <a:ext cx="3267494" cy="1895259"/>
          </a:xfrm>
          <a:prstGeom prst="rect">
            <a:avLst/>
          </a:prstGeom>
          <a:noFill/>
          <a:ln>
            <a:noFill/>
          </a:ln>
        </p:spPr>
      </p:pic>
      <p:sp>
        <p:nvSpPr>
          <p:cNvPr id="16" name="Google Shape;111;p15"/>
          <p:cNvSpPr/>
          <p:nvPr/>
        </p:nvSpPr>
        <p:spPr>
          <a:xfrm>
            <a:off x="2448559" y="154896"/>
            <a:ext cx="7205288" cy="618023"/>
          </a:xfrm>
          <a:custGeom>
            <a:avLst/>
            <a:gdLst/>
            <a:ahLst/>
            <a:cxnLst/>
            <a:rect l="l" t="t" r="r" b="b"/>
            <a:pathLst>
              <a:path w="5689600" h="649440" extrusionOk="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a:ln w="12700" cap="flat" cmpd="sng">
            <a:solidFill>
              <a:schemeClr val="lt1"/>
            </a:solidFill>
            <a:prstDash val="solid"/>
            <a:miter lim="800000"/>
            <a:headEnd type="none" w="sm" len="sm"/>
            <a:tailEnd type="none" w="sm" len="sm"/>
          </a:ln>
        </p:spPr>
        <p:txBody>
          <a:bodyPr spcFirstLastPara="1" wrap="square" lIns="246750" tIns="31700" rIns="246750" bIns="31700" anchor="ctr" anchorCtr="0">
            <a:noAutofit/>
          </a:bodyPr>
          <a:lstStyle/>
          <a:p>
            <a:pPr algn="ctr">
              <a:lnSpc>
                <a:spcPct val="90000"/>
              </a:lnSpc>
            </a:pPr>
            <a:r>
              <a:rPr lang="en-US" sz="2200" b="1" dirty="0" smtClean="0">
                <a:solidFill>
                  <a:schemeClr val="bg1"/>
                </a:solidFill>
                <a:latin typeface="Times New Roman" panose="02020603050405020304" pitchFamily="18" charset="0"/>
                <a:cs typeface="Times New Roman" panose="02020603050405020304" pitchFamily="18" charset="0"/>
              </a:rPr>
              <a:t>Contributions </a:t>
            </a:r>
            <a:r>
              <a:rPr lang="en-US" sz="2200" b="1" dirty="0">
                <a:solidFill>
                  <a:schemeClr val="bg1"/>
                </a:solidFill>
                <a:latin typeface="Times New Roman" panose="02020603050405020304" pitchFamily="18" charset="0"/>
                <a:cs typeface="Times New Roman" panose="02020603050405020304" pitchFamily="18" charset="0"/>
              </a:rPr>
              <a:t>of </a:t>
            </a:r>
            <a:r>
              <a:rPr lang="en-US" sz="2200" b="1" dirty="0" smtClean="0">
                <a:solidFill>
                  <a:schemeClr val="bg1"/>
                </a:solidFill>
                <a:latin typeface="Times New Roman" panose="02020603050405020304" pitchFamily="18" charset="0"/>
                <a:cs typeface="Times New Roman" panose="02020603050405020304" pitchFamily="18" charset="0"/>
              </a:rPr>
              <a:t>our Country to </a:t>
            </a:r>
            <a:r>
              <a:rPr lang="en-US" sz="2200" b="1" dirty="0">
                <a:solidFill>
                  <a:schemeClr val="bg1"/>
                </a:solidFill>
                <a:latin typeface="Times New Roman" panose="02020603050405020304" pitchFamily="18" charset="0"/>
                <a:cs typeface="Times New Roman" panose="02020603050405020304" pitchFamily="18" charset="0"/>
              </a:rPr>
              <a:t>Global Public </a:t>
            </a:r>
            <a:r>
              <a:rPr lang="en-US" sz="2200" b="1" dirty="0" smtClean="0">
                <a:solidFill>
                  <a:schemeClr val="bg1"/>
                </a:solidFill>
                <a:latin typeface="Times New Roman" panose="02020603050405020304" pitchFamily="18" charset="0"/>
                <a:cs typeface="Times New Roman" panose="02020603050405020304" pitchFamily="18" charset="0"/>
              </a:rPr>
              <a:t>Health </a:t>
            </a:r>
            <a:endParaRPr sz="2200" b="1" dirty="0">
              <a:solidFill>
                <a:schemeClr val="bg1"/>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63"/>
        <p:cNvGrpSpPr/>
        <p:nvPr/>
      </p:nvGrpSpPr>
      <p:grpSpPr>
        <a:xfrm>
          <a:off x="0" y="0"/>
          <a:ext cx="0" cy="0"/>
          <a:chOff x="0" y="0"/>
          <a:chExt cx="0" cy="0"/>
        </a:xfrm>
      </p:grpSpPr>
      <p:sp>
        <p:nvSpPr>
          <p:cNvPr id="464" name="Google Shape;464;p34"/>
          <p:cNvSpPr txBox="1"/>
          <p:nvPr/>
        </p:nvSpPr>
        <p:spPr>
          <a:xfrm>
            <a:off x="1006517" y="5874088"/>
            <a:ext cx="5853961" cy="95406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altLang="zh-TW" sz="1200" dirty="0" smtClean="0">
                <a:solidFill>
                  <a:schemeClr val="dk1"/>
                </a:solidFill>
                <a:latin typeface="Times New Roman"/>
                <a:ea typeface="Times New Roman"/>
                <a:cs typeface="Times New Roman"/>
                <a:sym typeface="Times New Roman"/>
              </a:rPr>
              <a:t>Source:</a:t>
            </a:r>
            <a:endParaRPr sz="1100" dirty="0">
              <a:solidFill>
                <a:schemeClr val="dk1"/>
              </a:solidFill>
              <a:latin typeface="Times New Roman"/>
              <a:ea typeface="Times New Roman"/>
              <a:cs typeface="Times New Roman"/>
              <a:sym typeface="Times New Roman"/>
            </a:endParaRPr>
          </a:p>
          <a:p>
            <a:pPr marL="171450" marR="0" lvl="0" indent="-171450" algn="l" rtl="0">
              <a:spcBef>
                <a:spcPts val="0"/>
              </a:spcBef>
              <a:spcAft>
                <a:spcPts val="0"/>
              </a:spcAft>
              <a:buClr>
                <a:schemeClr val="dk1"/>
              </a:buClr>
              <a:buSzPts val="1100"/>
              <a:buFont typeface="Arial"/>
              <a:buChar char="•"/>
            </a:pPr>
            <a:r>
              <a:rPr lang="en-US" altLang="zh-TW" sz="1100" dirty="0" smtClean="0">
                <a:solidFill>
                  <a:schemeClr val="dk1"/>
                </a:solidFill>
                <a:latin typeface="Times New Roman"/>
                <a:ea typeface="Times New Roman"/>
                <a:cs typeface="Times New Roman"/>
                <a:sym typeface="Times New Roman"/>
              </a:rPr>
              <a:t>Chinese Center for Disease Control and Prevention </a:t>
            </a:r>
            <a:r>
              <a:rPr lang="zh-TW" sz="1100" dirty="0" smtClean="0">
                <a:solidFill>
                  <a:schemeClr val="dk1"/>
                </a:solidFill>
                <a:latin typeface="Times New Roman"/>
                <a:ea typeface="Times New Roman"/>
                <a:cs typeface="Times New Roman"/>
                <a:sym typeface="Times New Roman"/>
              </a:rPr>
              <a:t>(http</a:t>
            </a:r>
            <a:r>
              <a:rPr lang="zh-TW" sz="1100" dirty="0">
                <a:solidFill>
                  <a:schemeClr val="dk1"/>
                </a:solidFill>
                <a:latin typeface="Times New Roman"/>
                <a:ea typeface="Times New Roman"/>
                <a:cs typeface="Times New Roman"/>
                <a:sym typeface="Times New Roman"/>
              </a:rPr>
              <a:t>://www.chinacdc.cn/yw_9324/201808/t20180820_189845.html)</a:t>
            </a:r>
            <a:endParaRPr sz="1100" dirty="0">
              <a:solidFill>
                <a:schemeClr val="dk1"/>
              </a:solidFill>
              <a:latin typeface="Times New Roman"/>
              <a:ea typeface="Times New Roman"/>
              <a:cs typeface="Times New Roman"/>
              <a:sym typeface="Times New Roman"/>
            </a:endParaRPr>
          </a:p>
          <a:p>
            <a:pPr marL="171450" lvl="0" indent="-171450">
              <a:buClr>
                <a:schemeClr val="dk1"/>
              </a:buClr>
              <a:buSzPts val="1100"/>
              <a:buFont typeface="Arial"/>
              <a:buChar char="•"/>
            </a:pPr>
            <a:r>
              <a:rPr lang="en-US" altLang="zh-TW" sz="1100" dirty="0">
                <a:solidFill>
                  <a:schemeClr val="dk1"/>
                </a:solidFill>
                <a:latin typeface="Times New Roman" panose="02020603050405020304" pitchFamily="18" charset="0"/>
                <a:ea typeface="Times New Roman"/>
                <a:cs typeface="Times New Roman" panose="02020603050405020304" pitchFamily="18" charset="0"/>
                <a:sym typeface="Times New Roman"/>
              </a:rPr>
              <a:t>t</a:t>
            </a:r>
            <a:r>
              <a:rPr lang="en-GB" altLang="zh-TW" sz="1100" dirty="0">
                <a:solidFill>
                  <a:schemeClr val="dk1"/>
                </a:solidFill>
                <a:latin typeface="Times New Roman" panose="02020603050405020304" pitchFamily="18" charset="0"/>
                <a:ea typeface="DFKai-SB"/>
                <a:cs typeface="Times New Roman" panose="02020603050405020304" pitchFamily="18" charset="0"/>
                <a:sym typeface="DFKai-SB"/>
              </a:rPr>
              <a:t>he Chinese Government’s website</a:t>
            </a:r>
            <a:r>
              <a:rPr lang="zh-TW" sz="1100" dirty="0" smtClean="0">
                <a:solidFill>
                  <a:schemeClr val="dk1"/>
                </a:solidFill>
                <a:latin typeface="Times New Roman"/>
                <a:ea typeface="Times New Roman"/>
                <a:cs typeface="Times New Roman"/>
                <a:sym typeface="Times New Roman"/>
              </a:rPr>
              <a:t> (http</a:t>
            </a:r>
            <a:r>
              <a:rPr lang="zh-TW" sz="1100" dirty="0">
                <a:solidFill>
                  <a:schemeClr val="dk1"/>
                </a:solidFill>
                <a:latin typeface="Times New Roman"/>
                <a:ea typeface="Times New Roman"/>
                <a:cs typeface="Times New Roman"/>
                <a:sym typeface="Times New Roman"/>
              </a:rPr>
              <a:t>://www.gov.cn/xinwen/2015-07/22/content_2900758.htm)</a:t>
            </a:r>
            <a:endParaRPr dirty="0"/>
          </a:p>
          <a:p>
            <a:pPr marL="171450" marR="0" lvl="0" indent="-171450" algn="l" rtl="0">
              <a:spcBef>
                <a:spcPts val="0"/>
              </a:spcBef>
              <a:spcAft>
                <a:spcPts val="0"/>
              </a:spcAft>
              <a:buClr>
                <a:schemeClr val="dk1"/>
              </a:buClr>
              <a:buSzPts val="1100"/>
              <a:buFont typeface="Arial"/>
              <a:buChar char="•"/>
            </a:pPr>
            <a:r>
              <a:rPr lang="en-US" altLang="zh-TW" sz="1100" dirty="0" smtClean="0">
                <a:solidFill>
                  <a:schemeClr val="dk1"/>
                </a:solidFill>
                <a:latin typeface="Times New Roman"/>
                <a:ea typeface="Times New Roman"/>
                <a:cs typeface="Times New Roman"/>
                <a:sym typeface="Times New Roman"/>
              </a:rPr>
              <a:t>CCTV.com</a:t>
            </a:r>
            <a:r>
              <a:rPr lang="zh-TW" sz="1100" dirty="0" smtClean="0">
                <a:solidFill>
                  <a:schemeClr val="dk1"/>
                </a:solidFill>
                <a:latin typeface="Times New Roman"/>
                <a:ea typeface="Times New Roman"/>
                <a:cs typeface="Times New Roman"/>
                <a:sym typeface="Times New Roman"/>
              </a:rPr>
              <a:t> </a:t>
            </a:r>
            <a:r>
              <a:rPr lang="zh-TW" sz="1100" dirty="0">
                <a:solidFill>
                  <a:schemeClr val="dk1"/>
                </a:solidFill>
                <a:latin typeface="Times New Roman"/>
                <a:ea typeface="Times New Roman"/>
                <a:cs typeface="Times New Roman"/>
                <a:sym typeface="Times New Roman"/>
              </a:rPr>
              <a:t>(https://tv.cctv.com/2020/07/28/VIDEq8xlCUCnJO1Pf7iLPfwV200728.shtml)</a:t>
            </a:r>
            <a:endParaRPr dirty="0"/>
          </a:p>
        </p:txBody>
      </p:sp>
      <p:sp>
        <p:nvSpPr>
          <p:cNvPr id="465" name="Google Shape;465;p34"/>
          <p:cNvSpPr/>
          <p:nvPr/>
        </p:nvSpPr>
        <p:spPr>
          <a:xfrm>
            <a:off x="332067" y="1394236"/>
            <a:ext cx="11438272" cy="1342957"/>
          </a:xfrm>
          <a:prstGeom prst="rect">
            <a:avLst/>
          </a:prstGeom>
          <a:solidFill>
            <a:srgbClr val="D8E2F3"/>
          </a:solidFill>
          <a:ln>
            <a:noFill/>
          </a:ln>
        </p:spPr>
        <p:txBody>
          <a:bodyPr spcFirstLastPara="1" wrap="square" lIns="91425" tIns="45700" rIns="91425" bIns="45700" anchor="t" anchorCtr="0">
            <a:noAutofit/>
          </a:bodyPr>
          <a:lstStyle/>
          <a:p>
            <a:pPr lvl="0" algn="just">
              <a:lnSpc>
                <a:spcPct val="120000"/>
              </a:lnSpc>
            </a:pPr>
            <a:r>
              <a:rPr lang="en-GB" sz="1800" dirty="0" smtClean="0">
                <a:solidFill>
                  <a:schemeClr val="tx1">
                    <a:lumMod val="85000"/>
                    <a:lumOff val="15000"/>
                  </a:schemeClr>
                </a:solidFill>
                <a:latin typeface="Times New Roman" panose="02020603050405020304" pitchFamily="18" charset="0"/>
                <a:cs typeface="Times New Roman" panose="02020603050405020304" pitchFamily="18" charset="0"/>
              </a:rPr>
              <a:t>Our country strongly supported </a:t>
            </a:r>
            <a:r>
              <a:rPr lang="en-GB" sz="1800" dirty="0">
                <a:solidFill>
                  <a:schemeClr val="tx1">
                    <a:lumMod val="85000"/>
                    <a:lumOff val="15000"/>
                  </a:schemeClr>
                </a:solidFill>
                <a:latin typeface="Times New Roman" panose="02020603050405020304" pitchFamily="18" charset="0"/>
                <a:cs typeface="Times New Roman" panose="02020603050405020304" pitchFamily="18" charset="0"/>
              </a:rPr>
              <a:t>the construction </a:t>
            </a:r>
            <a:r>
              <a:rPr lang="en-GB" sz="1800" dirty="0" smtClean="0">
                <a:solidFill>
                  <a:schemeClr val="tx1">
                    <a:lumMod val="85000"/>
                    <a:lumOff val="15000"/>
                  </a:schemeClr>
                </a:solidFill>
                <a:latin typeface="Times New Roman" panose="02020603050405020304" pitchFamily="18" charset="0"/>
                <a:cs typeface="Times New Roman" panose="02020603050405020304" pitchFamily="18" charset="0"/>
              </a:rPr>
              <a:t>of Centres </a:t>
            </a:r>
            <a:r>
              <a:rPr lang="en-GB" sz="1800" dirty="0">
                <a:solidFill>
                  <a:schemeClr val="tx1">
                    <a:lumMod val="85000"/>
                    <a:lumOff val="15000"/>
                  </a:schemeClr>
                </a:solidFill>
                <a:latin typeface="Times New Roman" panose="02020603050405020304" pitchFamily="18" charset="0"/>
                <a:cs typeface="Times New Roman" panose="02020603050405020304" pitchFamily="18" charset="0"/>
              </a:rPr>
              <a:t>for Disease Control and Prevention (CDC) by providing technical </a:t>
            </a:r>
            <a:r>
              <a:rPr lang="en-GB" sz="1800" dirty="0" smtClean="0">
                <a:solidFill>
                  <a:schemeClr val="tx1">
                    <a:lumMod val="85000"/>
                    <a:lumOff val="15000"/>
                  </a:schemeClr>
                </a:solidFill>
                <a:latin typeface="Times New Roman" panose="02020603050405020304" pitchFamily="18" charset="0"/>
                <a:cs typeface="Times New Roman" panose="02020603050405020304" pitchFamily="18" charset="0"/>
              </a:rPr>
              <a:t>support, </a:t>
            </a:r>
            <a:r>
              <a:rPr lang="en-GB" sz="1800" dirty="0">
                <a:solidFill>
                  <a:schemeClr val="tx1">
                    <a:lumMod val="85000"/>
                    <a:lumOff val="15000"/>
                  </a:schemeClr>
                </a:solidFill>
                <a:latin typeface="Times New Roman" panose="02020603050405020304" pitchFamily="18" charset="0"/>
                <a:cs typeface="Times New Roman" panose="02020603050405020304" pitchFamily="18" charset="0"/>
              </a:rPr>
              <a:t>staff training, </a:t>
            </a:r>
            <a:r>
              <a:rPr lang="en-GB" sz="1800" dirty="0" smtClean="0">
                <a:solidFill>
                  <a:schemeClr val="tx1">
                    <a:lumMod val="85000"/>
                    <a:lumOff val="15000"/>
                  </a:schemeClr>
                </a:solidFill>
                <a:latin typeface="Times New Roman" panose="02020603050405020304" pitchFamily="18" charset="0"/>
                <a:cs typeface="Times New Roman" panose="02020603050405020304" pitchFamily="18" charset="0"/>
              </a:rPr>
              <a:t>funding, etc.  The </a:t>
            </a:r>
            <a:r>
              <a:rPr lang="en-GB" sz="1800" dirty="0">
                <a:solidFill>
                  <a:schemeClr val="tx1">
                    <a:lumMod val="85000"/>
                    <a:lumOff val="15000"/>
                  </a:schemeClr>
                </a:solidFill>
                <a:latin typeface="Times New Roman" panose="02020603050405020304" pitchFamily="18" charset="0"/>
                <a:cs typeface="Times New Roman" panose="02020603050405020304" pitchFamily="18" charset="0"/>
              </a:rPr>
              <a:t>construction project of the headquarters of </a:t>
            </a:r>
            <a:r>
              <a:rPr lang="en-GB" sz="1800" dirty="0" smtClean="0">
                <a:solidFill>
                  <a:schemeClr val="tx1">
                    <a:lumMod val="85000"/>
                    <a:lumOff val="15000"/>
                  </a:schemeClr>
                </a:solidFill>
                <a:latin typeface="Times New Roman" panose="02020603050405020304" pitchFamily="18" charset="0"/>
                <a:cs typeface="Times New Roman" panose="02020603050405020304" pitchFamily="18" charset="0"/>
              </a:rPr>
              <a:t>Africa </a:t>
            </a:r>
            <a:r>
              <a:rPr lang="en-GB" sz="1800" dirty="0">
                <a:solidFill>
                  <a:schemeClr val="tx1">
                    <a:lumMod val="85000"/>
                    <a:lumOff val="15000"/>
                  </a:schemeClr>
                </a:solidFill>
                <a:latin typeface="Times New Roman" panose="02020603050405020304" pitchFamily="18" charset="0"/>
                <a:cs typeface="Times New Roman" panose="02020603050405020304" pitchFamily="18" charset="0"/>
              </a:rPr>
              <a:t>CDC will improve Africa’s response to public health challenges, and represents the </a:t>
            </a:r>
            <a:r>
              <a:rPr lang="en-GB" sz="1800" dirty="0" smtClean="0">
                <a:solidFill>
                  <a:schemeClr val="tx1">
                    <a:lumMod val="85000"/>
                    <a:lumOff val="15000"/>
                  </a:schemeClr>
                </a:solidFill>
                <a:latin typeface="Times New Roman" panose="02020603050405020304" pitchFamily="18" charset="0"/>
                <a:cs typeface="Times New Roman" panose="02020603050405020304" pitchFamily="18" charset="0"/>
              </a:rPr>
              <a:t>China-Africa friendship </a:t>
            </a:r>
            <a:r>
              <a:rPr lang="en-GB" sz="1800" dirty="0">
                <a:solidFill>
                  <a:schemeClr val="tx1">
                    <a:lumMod val="85000"/>
                    <a:lumOff val="15000"/>
                  </a:schemeClr>
                </a:solidFill>
                <a:latin typeface="Times New Roman" panose="02020603050405020304" pitchFamily="18" charset="0"/>
                <a:cs typeface="Times New Roman" panose="02020603050405020304" pitchFamily="18" charset="0"/>
              </a:rPr>
              <a:t>and friendly collaboration, as well as China’s further participation in global public health affairs.</a:t>
            </a:r>
            <a:endParaRPr sz="18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pic>
        <p:nvPicPr>
          <p:cNvPr id="466" name="Google Shape;466;p34">
            <a:hlinkClick r:id="rId3"/>
          </p:cNvPr>
          <p:cNvPicPr preferRelativeResize="0"/>
          <p:nvPr/>
        </p:nvPicPr>
        <p:blipFill rotWithShape="1">
          <a:blip r:embed="rId4">
            <a:alphaModFix/>
          </a:blip>
          <a:srcRect/>
          <a:stretch/>
        </p:blipFill>
        <p:spPr>
          <a:xfrm>
            <a:off x="7691040" y="3387669"/>
            <a:ext cx="4094567" cy="2167535"/>
          </a:xfrm>
          <a:prstGeom prst="rect">
            <a:avLst/>
          </a:prstGeom>
          <a:noFill/>
          <a:ln>
            <a:noFill/>
          </a:ln>
        </p:spPr>
      </p:pic>
      <p:sp>
        <p:nvSpPr>
          <p:cNvPr id="467" name="Google Shape;467;p34"/>
          <p:cNvSpPr txBox="1"/>
          <p:nvPr/>
        </p:nvSpPr>
        <p:spPr>
          <a:xfrm>
            <a:off x="7955980" y="5788150"/>
            <a:ext cx="4118750"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1200">
                <a:solidFill>
                  <a:schemeClr val="dk1"/>
                </a:solidFill>
                <a:latin typeface="DFKai-SB"/>
                <a:ea typeface="DFKai-SB"/>
                <a:cs typeface="DFKai-SB"/>
                <a:sym typeface="DFKai-SB"/>
              </a:rPr>
              <a:t> </a:t>
            </a:r>
            <a:endParaRPr sz="1200">
              <a:solidFill>
                <a:schemeClr val="dk1"/>
              </a:solidFill>
              <a:latin typeface="DFKai-SB"/>
              <a:ea typeface="DFKai-SB"/>
              <a:cs typeface="DFKai-SB"/>
              <a:sym typeface="DFKai-SB"/>
            </a:endParaRPr>
          </a:p>
        </p:txBody>
      </p:sp>
      <p:grpSp>
        <p:nvGrpSpPr>
          <p:cNvPr id="468" name="Google Shape;468;p34"/>
          <p:cNvGrpSpPr/>
          <p:nvPr/>
        </p:nvGrpSpPr>
        <p:grpSpPr>
          <a:xfrm>
            <a:off x="7578068" y="3085280"/>
            <a:ext cx="611572" cy="600552"/>
            <a:chOff x="8956942" y="3371688"/>
            <a:chExt cx="783725" cy="769603"/>
          </a:xfrm>
        </p:grpSpPr>
        <p:grpSp>
          <p:nvGrpSpPr>
            <p:cNvPr id="469" name="Google Shape;469;p34"/>
            <p:cNvGrpSpPr/>
            <p:nvPr/>
          </p:nvGrpSpPr>
          <p:grpSpPr>
            <a:xfrm>
              <a:off x="8956942" y="3371688"/>
              <a:ext cx="783725" cy="769603"/>
              <a:chOff x="8575498" y="2572853"/>
              <a:chExt cx="718729" cy="905135"/>
            </a:xfrm>
          </p:grpSpPr>
          <p:sp>
            <p:nvSpPr>
              <p:cNvPr id="470" name="Google Shape;470;p34"/>
              <p:cNvSpPr/>
              <p:nvPr/>
            </p:nvSpPr>
            <p:spPr>
              <a:xfrm>
                <a:off x="8575498" y="2572853"/>
                <a:ext cx="627063" cy="822325"/>
              </a:xfrm>
              <a:custGeom>
                <a:avLst/>
                <a:gdLst/>
                <a:ahLst/>
                <a:cxnLst/>
                <a:rect l="l" t="t" r="r" b="b"/>
                <a:pathLst>
                  <a:path w="395" h="518" extrusionOk="0">
                    <a:moveTo>
                      <a:pt x="309" y="0"/>
                    </a:moveTo>
                    <a:lnTo>
                      <a:pt x="0" y="0"/>
                    </a:lnTo>
                    <a:lnTo>
                      <a:pt x="0" y="518"/>
                    </a:lnTo>
                    <a:lnTo>
                      <a:pt x="395" y="518"/>
                    </a:lnTo>
                    <a:lnTo>
                      <a:pt x="395" y="86"/>
                    </a:lnTo>
                    <a:lnTo>
                      <a:pt x="309" y="0"/>
                    </a:lnTo>
                    <a:close/>
                  </a:path>
                </a:pathLst>
              </a:custGeom>
              <a:solidFill>
                <a:srgbClr val="FFC000">
                  <a:alpha val="12941"/>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71" name="Google Shape;471;p34"/>
              <p:cNvSpPr/>
              <p:nvPr/>
            </p:nvSpPr>
            <p:spPr>
              <a:xfrm>
                <a:off x="8667164" y="2655663"/>
                <a:ext cx="627063" cy="822325"/>
              </a:xfrm>
              <a:custGeom>
                <a:avLst/>
                <a:gdLst/>
                <a:ahLst/>
                <a:cxnLst/>
                <a:rect l="l" t="t" r="r" b="b"/>
                <a:pathLst>
                  <a:path w="395" h="518" extrusionOk="0">
                    <a:moveTo>
                      <a:pt x="309" y="0"/>
                    </a:moveTo>
                    <a:lnTo>
                      <a:pt x="0" y="0"/>
                    </a:lnTo>
                    <a:lnTo>
                      <a:pt x="0" y="518"/>
                    </a:lnTo>
                    <a:lnTo>
                      <a:pt x="395" y="518"/>
                    </a:lnTo>
                    <a:lnTo>
                      <a:pt x="395" y="86"/>
                    </a:lnTo>
                    <a:lnTo>
                      <a:pt x="309" y="0"/>
                    </a:lnTo>
                    <a:close/>
                  </a:path>
                </a:pathLst>
              </a:custGeom>
              <a:solidFill>
                <a:srgbClr val="351C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72" name="Google Shape;472;p34"/>
              <p:cNvSpPr/>
              <p:nvPr/>
            </p:nvSpPr>
            <p:spPr>
              <a:xfrm>
                <a:off x="8639459" y="2627958"/>
                <a:ext cx="627063" cy="822325"/>
              </a:xfrm>
              <a:custGeom>
                <a:avLst/>
                <a:gdLst/>
                <a:ahLst/>
                <a:cxnLst/>
                <a:rect l="l" t="t" r="r" b="b"/>
                <a:pathLst>
                  <a:path w="395" h="518" extrusionOk="0">
                    <a:moveTo>
                      <a:pt x="309" y="0"/>
                    </a:moveTo>
                    <a:lnTo>
                      <a:pt x="0" y="0"/>
                    </a:lnTo>
                    <a:lnTo>
                      <a:pt x="0" y="518"/>
                    </a:lnTo>
                    <a:lnTo>
                      <a:pt x="395" y="518"/>
                    </a:lnTo>
                    <a:lnTo>
                      <a:pt x="395" y="86"/>
                    </a:lnTo>
                    <a:lnTo>
                      <a:pt x="309" y="0"/>
                    </a:lnTo>
                    <a:close/>
                  </a:path>
                </a:pathLst>
              </a:custGeom>
              <a:solidFill>
                <a:srgbClr val="FFC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73" name="Google Shape;473;p34"/>
              <p:cNvSpPr/>
              <p:nvPr/>
            </p:nvSpPr>
            <p:spPr>
              <a:xfrm>
                <a:off x="9088721" y="2607320"/>
                <a:ext cx="195263" cy="196850"/>
              </a:xfrm>
              <a:custGeom>
                <a:avLst/>
                <a:gdLst/>
                <a:ahLst/>
                <a:cxnLst/>
                <a:rect l="l" t="t" r="r" b="b"/>
                <a:pathLst>
                  <a:path w="123" h="124" extrusionOk="0">
                    <a:moveTo>
                      <a:pt x="0" y="0"/>
                    </a:moveTo>
                    <a:lnTo>
                      <a:pt x="0" y="124"/>
                    </a:lnTo>
                    <a:lnTo>
                      <a:pt x="123" y="124"/>
                    </a:lnTo>
                    <a:lnTo>
                      <a:pt x="0" y="0"/>
                    </a:lnTo>
                    <a:close/>
                  </a:path>
                </a:pathLst>
              </a:custGeom>
              <a:solidFill>
                <a:srgbClr val="FD7F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nvGrpSpPr>
            <p:cNvPr id="474" name="Google Shape;474;p34"/>
            <p:cNvGrpSpPr/>
            <p:nvPr/>
          </p:nvGrpSpPr>
          <p:grpSpPr>
            <a:xfrm>
              <a:off x="9163801" y="3580795"/>
              <a:ext cx="417426" cy="417425"/>
              <a:chOff x="8440738" y="3594100"/>
              <a:chExt cx="554038" cy="554037"/>
            </a:xfrm>
          </p:grpSpPr>
          <p:sp>
            <p:nvSpPr>
              <p:cNvPr id="475" name="Google Shape;475;p34"/>
              <p:cNvSpPr/>
              <p:nvPr/>
            </p:nvSpPr>
            <p:spPr>
              <a:xfrm>
                <a:off x="8440738" y="3594100"/>
                <a:ext cx="554038" cy="554037"/>
              </a:xfrm>
              <a:custGeom>
                <a:avLst/>
                <a:gdLst/>
                <a:ahLst/>
                <a:cxnLst/>
                <a:rect l="l" t="t" r="r" b="b"/>
                <a:pathLst>
                  <a:path w="144" h="144" extrusionOk="0">
                    <a:moveTo>
                      <a:pt x="132" y="0"/>
                    </a:moveTo>
                    <a:cubicBezTo>
                      <a:pt x="12" y="0"/>
                      <a:pt x="12" y="0"/>
                      <a:pt x="12" y="0"/>
                    </a:cubicBezTo>
                    <a:cubicBezTo>
                      <a:pt x="5" y="0"/>
                      <a:pt x="0" y="5"/>
                      <a:pt x="0" y="12"/>
                    </a:cubicBezTo>
                    <a:cubicBezTo>
                      <a:pt x="0" y="132"/>
                      <a:pt x="0" y="132"/>
                      <a:pt x="0" y="132"/>
                    </a:cubicBezTo>
                    <a:cubicBezTo>
                      <a:pt x="0" y="139"/>
                      <a:pt x="5" y="144"/>
                      <a:pt x="12" y="144"/>
                    </a:cubicBezTo>
                    <a:cubicBezTo>
                      <a:pt x="132" y="144"/>
                      <a:pt x="132" y="144"/>
                      <a:pt x="132" y="144"/>
                    </a:cubicBezTo>
                    <a:cubicBezTo>
                      <a:pt x="139" y="144"/>
                      <a:pt x="144" y="139"/>
                      <a:pt x="144" y="132"/>
                    </a:cubicBezTo>
                    <a:cubicBezTo>
                      <a:pt x="144" y="12"/>
                      <a:pt x="144" y="12"/>
                      <a:pt x="144" y="12"/>
                    </a:cubicBezTo>
                    <a:cubicBezTo>
                      <a:pt x="144" y="5"/>
                      <a:pt x="139" y="0"/>
                      <a:pt x="132" y="0"/>
                    </a:cubicBezTo>
                    <a:close/>
                  </a:path>
                </a:pathLst>
              </a:custGeom>
              <a:noFill/>
              <a:ln w="31750" cap="rnd"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76" name="Google Shape;476;p34"/>
              <p:cNvSpPr/>
              <p:nvPr/>
            </p:nvSpPr>
            <p:spPr>
              <a:xfrm>
                <a:off x="8641699" y="3807141"/>
                <a:ext cx="204980" cy="235421"/>
              </a:xfrm>
              <a:custGeom>
                <a:avLst/>
                <a:gdLst/>
                <a:ahLst/>
                <a:cxnLst/>
                <a:rect l="l" t="t" r="r" b="b"/>
                <a:pathLst>
                  <a:path w="101" h="116" extrusionOk="0">
                    <a:moveTo>
                      <a:pt x="0" y="58"/>
                    </a:moveTo>
                    <a:lnTo>
                      <a:pt x="0" y="0"/>
                    </a:lnTo>
                    <a:lnTo>
                      <a:pt x="50" y="29"/>
                    </a:lnTo>
                    <a:lnTo>
                      <a:pt x="101" y="58"/>
                    </a:lnTo>
                    <a:lnTo>
                      <a:pt x="50" y="87"/>
                    </a:lnTo>
                    <a:lnTo>
                      <a:pt x="0" y="116"/>
                    </a:lnTo>
                    <a:lnTo>
                      <a:pt x="0" y="5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cxnSp>
            <p:nvCxnSpPr>
              <p:cNvPr id="477" name="Google Shape;477;p34"/>
              <p:cNvCxnSpPr/>
              <p:nvPr/>
            </p:nvCxnSpPr>
            <p:spPr>
              <a:xfrm>
                <a:off x="8440738" y="3732213"/>
                <a:ext cx="554038" cy="0"/>
              </a:xfrm>
              <a:prstGeom prst="straightConnector1">
                <a:avLst/>
              </a:prstGeom>
              <a:noFill/>
              <a:ln w="31750" cap="rnd" cmpd="sng">
                <a:solidFill>
                  <a:schemeClr val="lt1"/>
                </a:solidFill>
                <a:prstDash val="solid"/>
                <a:round/>
                <a:headEnd type="none" w="med" len="med"/>
                <a:tailEnd type="none" w="med" len="med"/>
              </a:ln>
            </p:spPr>
          </p:cxnSp>
          <p:cxnSp>
            <p:nvCxnSpPr>
              <p:cNvPr id="478" name="Google Shape;478;p34"/>
              <p:cNvCxnSpPr/>
              <p:nvPr/>
            </p:nvCxnSpPr>
            <p:spPr>
              <a:xfrm flipH="1">
                <a:off x="8764588" y="3594100"/>
                <a:ext cx="92075" cy="138112"/>
              </a:xfrm>
              <a:prstGeom prst="straightConnector1">
                <a:avLst/>
              </a:prstGeom>
              <a:noFill/>
              <a:ln w="31750" cap="rnd" cmpd="sng">
                <a:solidFill>
                  <a:schemeClr val="lt1"/>
                </a:solidFill>
                <a:prstDash val="solid"/>
                <a:round/>
                <a:headEnd type="none" w="med" len="med"/>
                <a:tailEnd type="none" w="med" len="med"/>
              </a:ln>
            </p:spPr>
          </p:cxnSp>
          <p:cxnSp>
            <p:nvCxnSpPr>
              <p:cNvPr id="479" name="Google Shape;479;p34"/>
              <p:cNvCxnSpPr/>
              <p:nvPr/>
            </p:nvCxnSpPr>
            <p:spPr>
              <a:xfrm flipH="1">
                <a:off x="8578850" y="3594100"/>
                <a:ext cx="93663" cy="138112"/>
              </a:xfrm>
              <a:prstGeom prst="straightConnector1">
                <a:avLst/>
              </a:prstGeom>
              <a:noFill/>
              <a:ln w="31750" cap="rnd" cmpd="sng">
                <a:solidFill>
                  <a:schemeClr val="lt1"/>
                </a:solidFill>
                <a:prstDash val="solid"/>
                <a:round/>
                <a:headEnd type="none" w="med" len="med"/>
                <a:tailEnd type="none" w="med" len="med"/>
              </a:ln>
            </p:spPr>
          </p:cxnSp>
        </p:grpSp>
      </p:grpSp>
      <p:sp>
        <p:nvSpPr>
          <p:cNvPr id="480" name="Google Shape;480;p34"/>
          <p:cNvSpPr txBox="1"/>
          <p:nvPr/>
        </p:nvSpPr>
        <p:spPr>
          <a:xfrm>
            <a:off x="1720399" y="889485"/>
            <a:ext cx="9194235" cy="400069"/>
          </a:xfrm>
          <a:prstGeom prst="rect">
            <a:avLst/>
          </a:prstGeom>
          <a:noFill/>
          <a:ln>
            <a:noFill/>
          </a:ln>
        </p:spPr>
        <p:txBody>
          <a:bodyPr spcFirstLastPara="1" wrap="square" lIns="91425" tIns="45700" rIns="91425" bIns="45700" anchor="ctr" anchorCtr="0">
            <a:spAutoFit/>
          </a:bodyPr>
          <a:lstStyle/>
          <a:p>
            <a:pPr lvl="0" algn="ctr">
              <a:buClr>
                <a:schemeClr val="dk1"/>
              </a:buClr>
              <a:buSzPts val="2800"/>
            </a:pPr>
            <a:r>
              <a:rPr lang="en-GB" sz="2000" b="1" dirty="0" smtClean="0">
                <a:solidFill>
                  <a:schemeClr val="tx1">
                    <a:lumMod val="85000"/>
                    <a:lumOff val="15000"/>
                  </a:schemeClr>
                </a:solidFill>
                <a:latin typeface="Times New Roman" panose="02020603050405020304" pitchFamily="18" charset="0"/>
                <a:cs typeface="Times New Roman" panose="02020603050405020304" pitchFamily="18" charset="0"/>
              </a:rPr>
              <a:t>Aided the Construction </a:t>
            </a:r>
            <a:r>
              <a:rPr lang="en-GB" sz="2000" b="1" dirty="0">
                <a:solidFill>
                  <a:schemeClr val="tx1">
                    <a:lumMod val="85000"/>
                    <a:lumOff val="15000"/>
                  </a:schemeClr>
                </a:solidFill>
                <a:latin typeface="Times New Roman" panose="02020603050405020304" pitchFamily="18" charset="0"/>
                <a:cs typeface="Times New Roman" panose="02020603050405020304" pitchFamily="18" charset="0"/>
              </a:rPr>
              <a:t>of </a:t>
            </a:r>
            <a:r>
              <a:rPr lang="en-GB" sz="2000" b="1" dirty="0" smtClean="0">
                <a:solidFill>
                  <a:schemeClr val="tx1">
                    <a:lumMod val="85000"/>
                    <a:lumOff val="15000"/>
                  </a:schemeClr>
                </a:solidFill>
                <a:latin typeface="Times New Roman" panose="02020603050405020304" pitchFamily="18" charset="0"/>
                <a:cs typeface="Times New Roman" panose="02020603050405020304" pitchFamily="18" charset="0"/>
              </a:rPr>
              <a:t>Africa Centres </a:t>
            </a:r>
            <a:r>
              <a:rPr lang="en-GB" sz="2000" b="1" dirty="0">
                <a:solidFill>
                  <a:schemeClr val="tx1">
                    <a:lumMod val="85000"/>
                    <a:lumOff val="15000"/>
                  </a:schemeClr>
                </a:solidFill>
                <a:latin typeface="Times New Roman" panose="02020603050405020304" pitchFamily="18" charset="0"/>
                <a:cs typeface="Times New Roman" panose="02020603050405020304" pitchFamily="18" charset="0"/>
              </a:rPr>
              <a:t>for Disease Control and Prevention</a:t>
            </a:r>
            <a:endParaRPr sz="2000" b="1"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481" name="Google Shape;481;p34"/>
          <p:cNvSpPr/>
          <p:nvPr/>
        </p:nvSpPr>
        <p:spPr>
          <a:xfrm>
            <a:off x="1403211" y="895960"/>
            <a:ext cx="608468" cy="440263"/>
          </a:xfrm>
          <a:custGeom>
            <a:avLst/>
            <a:gdLst/>
            <a:ahLst/>
            <a:cxnLst/>
            <a:rect l="l" t="t" r="r" b="b"/>
            <a:pathLst>
              <a:path w="395" h="298" extrusionOk="0">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FDB42A"/>
          </a:solidFill>
          <a:ln w="19050" cap="flat" cmpd="sng">
            <a:solidFill>
              <a:srgbClr val="FFFFFF"/>
            </a:solidFill>
            <a:prstDash val="solid"/>
            <a:round/>
            <a:headEnd type="none" w="sm" len="sm"/>
            <a:tailEnd type="none" w="sm" len="sm"/>
          </a:ln>
        </p:spPr>
        <p:txBody>
          <a:bodyPr spcFirstLastPara="1" wrap="square" lIns="83725" tIns="41850" rIns="83725" bIns="41850" anchor="t" anchorCtr="0">
            <a:noAutofit/>
          </a:bodyPr>
          <a:lstStyle/>
          <a:p>
            <a:pPr marL="0" marR="0" lvl="0" indent="0" algn="just" rtl="0">
              <a:lnSpc>
                <a:spcPct val="120000"/>
              </a:lnSpc>
              <a:spcBef>
                <a:spcPts val="0"/>
              </a:spcBef>
              <a:spcAft>
                <a:spcPts val="0"/>
              </a:spcAft>
              <a:buClr>
                <a:schemeClr val="dk1"/>
              </a:buClr>
              <a:buSzPts val="2800"/>
              <a:buFont typeface="Calibri"/>
              <a:buNone/>
            </a:pPr>
            <a:endParaRPr sz="2800" b="0" i="0" u="none" strike="noStrike" cap="none">
              <a:solidFill>
                <a:srgbClr val="000000"/>
              </a:solidFill>
              <a:latin typeface="DFKai-SB"/>
              <a:ea typeface="DFKai-SB"/>
              <a:cs typeface="DFKai-SB"/>
              <a:sym typeface="DFKai-SB"/>
            </a:endParaRPr>
          </a:p>
        </p:txBody>
      </p:sp>
      <p:sp>
        <p:nvSpPr>
          <p:cNvPr id="482" name="Google Shape;482;p34"/>
          <p:cNvSpPr/>
          <p:nvPr/>
        </p:nvSpPr>
        <p:spPr>
          <a:xfrm>
            <a:off x="347334" y="3323057"/>
            <a:ext cx="7143660" cy="2603591"/>
          </a:xfrm>
          <a:prstGeom prst="rect">
            <a:avLst/>
          </a:prstGeom>
          <a:noFill/>
          <a:ln w="38100" cap="flat" cmpd="sng">
            <a:solidFill>
              <a:srgbClr val="FF0000"/>
            </a:solidFill>
            <a:prstDash val="solid"/>
            <a:round/>
            <a:headEnd type="none" w="sm" len="sm"/>
            <a:tailEnd type="none" w="sm" len="sm"/>
          </a:ln>
        </p:spPr>
        <p:txBody>
          <a:bodyPr spcFirstLastPara="1" wrap="square" lIns="91425" tIns="45700" rIns="91425" bIns="45700" anchor="t" anchorCtr="0">
            <a:noAutofit/>
          </a:bodyPr>
          <a:lstStyle/>
          <a:p>
            <a:pPr lvl="0" algn="just">
              <a:lnSpc>
                <a:spcPct val="120000"/>
              </a:lnSpc>
            </a:pPr>
            <a:r>
              <a:rPr lang="en-GB" sz="1800" dirty="0">
                <a:solidFill>
                  <a:schemeClr val="tx1">
                    <a:lumMod val="85000"/>
                    <a:lumOff val="15000"/>
                  </a:schemeClr>
                </a:solidFill>
                <a:latin typeface="Times New Roman" panose="02020603050405020304" pitchFamily="18" charset="0"/>
                <a:cs typeface="Times New Roman" panose="02020603050405020304" pitchFamily="18" charset="0"/>
              </a:rPr>
              <a:t>Africa CDC was officially </a:t>
            </a:r>
            <a:r>
              <a:rPr lang="en-GB" sz="1800" dirty="0" smtClean="0">
                <a:solidFill>
                  <a:schemeClr val="tx1">
                    <a:lumMod val="85000"/>
                    <a:lumOff val="15000"/>
                  </a:schemeClr>
                </a:solidFill>
                <a:latin typeface="Times New Roman" panose="02020603050405020304" pitchFamily="18" charset="0"/>
                <a:cs typeface="Times New Roman" panose="02020603050405020304" pitchFamily="18" charset="0"/>
              </a:rPr>
              <a:t>launched on </a:t>
            </a:r>
            <a:r>
              <a:rPr lang="en-GB" sz="1800" dirty="0">
                <a:solidFill>
                  <a:schemeClr val="tx1">
                    <a:lumMod val="85000"/>
                    <a:lumOff val="15000"/>
                  </a:schemeClr>
                </a:solidFill>
                <a:latin typeface="Times New Roman" panose="02020603050405020304" pitchFamily="18" charset="0"/>
                <a:cs typeface="Times New Roman" panose="02020603050405020304" pitchFamily="18" charset="0"/>
              </a:rPr>
              <a:t>31 January 2017 to strengthen the capacity of public health institutions of Member States to respond to disease threats, with five regional </a:t>
            </a:r>
            <a:r>
              <a:rPr lang="en-GB" sz="1800" dirty="0" smtClean="0">
                <a:solidFill>
                  <a:schemeClr val="tx1">
                    <a:lumMod val="85000"/>
                    <a:lumOff val="15000"/>
                  </a:schemeClr>
                </a:solidFill>
                <a:latin typeface="Times New Roman" panose="02020603050405020304" pitchFamily="18" charset="0"/>
                <a:cs typeface="Times New Roman" panose="02020603050405020304" pitchFamily="18" charset="0"/>
              </a:rPr>
              <a:t>centres </a:t>
            </a:r>
            <a:r>
              <a:rPr lang="en-GB" sz="1800" dirty="0">
                <a:solidFill>
                  <a:schemeClr val="tx1">
                    <a:lumMod val="85000"/>
                    <a:lumOff val="15000"/>
                  </a:schemeClr>
                </a:solidFill>
                <a:latin typeface="Times New Roman" panose="02020603050405020304" pitchFamily="18" charset="0"/>
                <a:cs typeface="Times New Roman" panose="02020603050405020304" pitchFamily="18" charset="0"/>
              </a:rPr>
              <a:t>across the African continent. </a:t>
            </a:r>
            <a:r>
              <a:rPr lang="en-GB" sz="1800" dirty="0" smtClean="0">
                <a:solidFill>
                  <a:schemeClr val="tx1">
                    <a:lumMod val="85000"/>
                    <a:lumOff val="15000"/>
                  </a:schemeClr>
                </a:solidFill>
                <a:latin typeface="Times New Roman" panose="02020603050405020304" pitchFamily="18" charset="0"/>
                <a:cs typeface="Times New Roman" panose="02020603050405020304" pitchFamily="18" charset="0"/>
              </a:rPr>
              <a:t> During </a:t>
            </a:r>
            <a:r>
              <a:rPr lang="en-GB" sz="1800" dirty="0">
                <a:solidFill>
                  <a:schemeClr val="tx1">
                    <a:lumMod val="85000"/>
                    <a:lumOff val="15000"/>
                  </a:schemeClr>
                </a:solidFill>
                <a:latin typeface="Times New Roman" panose="02020603050405020304" pitchFamily="18" charset="0"/>
                <a:cs typeface="Times New Roman" panose="02020603050405020304" pitchFamily="18" charset="0"/>
              </a:rPr>
              <a:t>the Johannesburg Summit of the Forum on China-Africa Cooperation in 2015, </a:t>
            </a:r>
            <a:r>
              <a:rPr lang="en-GB" sz="1800" dirty="0" smtClean="0">
                <a:solidFill>
                  <a:schemeClr val="tx1">
                    <a:lumMod val="85000"/>
                    <a:lumOff val="15000"/>
                  </a:schemeClr>
                </a:solidFill>
                <a:latin typeface="Times New Roman" panose="02020603050405020304" pitchFamily="18" charset="0"/>
                <a:cs typeface="Times New Roman" panose="02020603050405020304" pitchFamily="18" charset="0"/>
              </a:rPr>
              <a:t>the State </a:t>
            </a:r>
            <a:r>
              <a:rPr lang="en-GB" sz="1800" dirty="0">
                <a:solidFill>
                  <a:schemeClr val="tx1">
                    <a:lumMod val="85000"/>
                    <a:lumOff val="15000"/>
                  </a:schemeClr>
                </a:solidFill>
                <a:latin typeface="Times New Roman" panose="02020603050405020304" pitchFamily="18" charset="0"/>
                <a:cs typeface="Times New Roman" panose="02020603050405020304" pitchFamily="18" charset="0"/>
              </a:rPr>
              <a:t>proposed the China-Africa Public Health Cooperation and announced China’s participation in the development of the public health system and </a:t>
            </a:r>
            <a:r>
              <a:rPr lang="en-GB" sz="1800" dirty="0" smtClean="0">
                <a:solidFill>
                  <a:schemeClr val="tx1">
                    <a:lumMod val="85000"/>
                    <a:lumOff val="15000"/>
                  </a:schemeClr>
                </a:solidFill>
                <a:latin typeface="Times New Roman" panose="02020603050405020304" pitchFamily="18" charset="0"/>
                <a:cs typeface="Times New Roman" panose="02020603050405020304" pitchFamily="18" charset="0"/>
              </a:rPr>
              <a:t>capability building, </a:t>
            </a:r>
            <a:r>
              <a:rPr lang="en-GB" sz="1800" dirty="0">
                <a:solidFill>
                  <a:schemeClr val="tx1">
                    <a:lumMod val="85000"/>
                    <a:lumOff val="15000"/>
                  </a:schemeClr>
                </a:solidFill>
                <a:latin typeface="Times New Roman" panose="02020603050405020304" pitchFamily="18" charset="0"/>
                <a:cs typeface="Times New Roman" panose="02020603050405020304" pitchFamily="18" charset="0"/>
              </a:rPr>
              <a:t>such as Africa CDC.</a:t>
            </a:r>
            <a:endParaRPr sz="18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grpSp>
        <p:nvGrpSpPr>
          <p:cNvPr id="483" name="Google Shape;483;p34"/>
          <p:cNvGrpSpPr/>
          <p:nvPr/>
        </p:nvGrpSpPr>
        <p:grpSpPr>
          <a:xfrm>
            <a:off x="364566" y="2743066"/>
            <a:ext cx="6198795" cy="489437"/>
            <a:chOff x="1193537" y="1529514"/>
            <a:chExt cx="2974485" cy="489437"/>
          </a:xfrm>
        </p:grpSpPr>
        <p:sp>
          <p:nvSpPr>
            <p:cNvPr id="484" name="Google Shape;484;p34"/>
            <p:cNvSpPr/>
            <p:nvPr/>
          </p:nvSpPr>
          <p:spPr>
            <a:xfrm>
              <a:off x="1193537" y="1593501"/>
              <a:ext cx="363537" cy="363538"/>
            </a:xfrm>
            <a:prstGeom prst="rect">
              <a:avLst/>
            </a:prstGeom>
            <a:noFill/>
            <a:ln w="28575"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chemeClr val="lt1"/>
                </a:solidFill>
                <a:latin typeface="Calibri"/>
                <a:ea typeface="Calibri"/>
                <a:cs typeface="Calibri"/>
                <a:sym typeface="Calibri"/>
              </a:endParaRPr>
            </a:p>
          </p:txBody>
        </p:sp>
        <p:sp>
          <p:nvSpPr>
            <p:cNvPr id="485" name="Google Shape;485;p34"/>
            <p:cNvSpPr/>
            <p:nvPr/>
          </p:nvSpPr>
          <p:spPr>
            <a:xfrm>
              <a:off x="1317362" y="1728439"/>
              <a:ext cx="303212" cy="290512"/>
            </a:xfrm>
            <a:prstGeom prst="rect">
              <a:avLst/>
            </a:prstGeom>
            <a:solidFill>
              <a:srgbClr val="C8040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chemeClr val="lt1"/>
                </a:solidFill>
                <a:latin typeface="Calibri"/>
                <a:ea typeface="Calibri"/>
                <a:cs typeface="Calibri"/>
                <a:sym typeface="Calibri"/>
              </a:endParaRPr>
            </a:p>
          </p:txBody>
        </p:sp>
        <p:sp>
          <p:nvSpPr>
            <p:cNvPr id="486" name="Google Shape;486;p34"/>
            <p:cNvSpPr txBox="1"/>
            <p:nvPr/>
          </p:nvSpPr>
          <p:spPr>
            <a:xfrm>
              <a:off x="1644148" y="1529514"/>
              <a:ext cx="2523874" cy="40006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dirty="0" smtClean="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To know more</a:t>
              </a:r>
              <a:endParaRPr sz="1200" strike="sngStrike"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cxnSp>
          <p:nvCxnSpPr>
            <p:cNvPr id="487" name="Google Shape;487;p34"/>
            <p:cNvCxnSpPr/>
            <p:nvPr/>
          </p:nvCxnSpPr>
          <p:spPr>
            <a:xfrm>
              <a:off x="1620574" y="1991964"/>
              <a:ext cx="1405091" cy="0"/>
            </a:xfrm>
            <a:prstGeom prst="straightConnector1">
              <a:avLst/>
            </a:prstGeom>
            <a:noFill/>
            <a:ln w="57150" cap="flat" cmpd="sng">
              <a:solidFill>
                <a:srgbClr val="C00000"/>
              </a:solidFill>
              <a:prstDash val="solid"/>
              <a:miter lim="800000"/>
              <a:headEnd type="none" w="sm" len="sm"/>
              <a:tailEnd type="none" w="sm" len="sm"/>
            </a:ln>
          </p:spPr>
        </p:cxnSp>
      </p:grpSp>
      <p:sp>
        <p:nvSpPr>
          <p:cNvPr id="489" name="Google Shape;489;p34"/>
          <p:cNvSpPr/>
          <p:nvPr/>
        </p:nvSpPr>
        <p:spPr>
          <a:xfrm>
            <a:off x="7691039" y="5557317"/>
            <a:ext cx="4094567" cy="369332"/>
          </a:xfrm>
          <a:prstGeom prst="rect">
            <a:avLst/>
          </a:prstGeom>
          <a:noFill/>
          <a:ln w="28575" cap="flat" cmpd="sng">
            <a:solidFill>
              <a:srgbClr val="FF0000"/>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b="1" dirty="0" smtClean="0">
                <a:solidFill>
                  <a:srgbClr val="FF0000"/>
                </a:solidFill>
                <a:latin typeface="Times New Roman" panose="02020603050405020304" pitchFamily="18" charset="0"/>
                <a:ea typeface="DFKai-SB"/>
                <a:cs typeface="Times New Roman" panose="02020603050405020304" pitchFamily="18" charset="0"/>
                <a:sym typeface="DFKai-SB"/>
              </a:rPr>
              <a:t>Click on the image to watch the video</a:t>
            </a:r>
            <a:endParaRPr sz="1800" b="1" dirty="0">
              <a:solidFill>
                <a:srgbClr val="FF0000"/>
              </a:solidFill>
              <a:latin typeface="Times New Roman" panose="02020603050405020304" pitchFamily="18" charset="0"/>
              <a:ea typeface="DFKai-SB"/>
              <a:cs typeface="Times New Roman" panose="02020603050405020304" pitchFamily="18" charset="0"/>
              <a:sym typeface="DFKai-SB"/>
            </a:endParaRPr>
          </a:p>
        </p:txBody>
      </p:sp>
      <p:sp>
        <p:nvSpPr>
          <p:cNvPr id="490" name="Google Shape;490;p34"/>
          <p:cNvSpPr txBox="1">
            <a:spLocks noGrp="1"/>
          </p:cNvSpPr>
          <p:nvPr>
            <p:ph type="sldNum" idx="12"/>
          </p:nvPr>
        </p:nvSpPr>
        <p:spPr>
          <a:xfrm>
            <a:off x="9120188" y="63817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tLang="zh-TW"/>
              <a:t>22</a:t>
            </a:fld>
            <a:endParaRPr/>
          </a:p>
        </p:txBody>
      </p:sp>
      <p:sp>
        <p:nvSpPr>
          <p:cNvPr id="30" name="Google Shape;111;p15"/>
          <p:cNvSpPr/>
          <p:nvPr/>
        </p:nvSpPr>
        <p:spPr>
          <a:xfrm>
            <a:off x="2448559" y="154896"/>
            <a:ext cx="7205288" cy="618023"/>
          </a:xfrm>
          <a:custGeom>
            <a:avLst/>
            <a:gdLst/>
            <a:ahLst/>
            <a:cxnLst/>
            <a:rect l="l" t="t" r="r" b="b"/>
            <a:pathLst>
              <a:path w="5689600" h="649440" extrusionOk="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a:ln w="12700" cap="flat" cmpd="sng">
            <a:solidFill>
              <a:schemeClr val="lt1"/>
            </a:solidFill>
            <a:prstDash val="solid"/>
            <a:miter lim="800000"/>
            <a:headEnd type="none" w="sm" len="sm"/>
            <a:tailEnd type="none" w="sm" len="sm"/>
          </a:ln>
        </p:spPr>
        <p:txBody>
          <a:bodyPr spcFirstLastPara="1" wrap="square" lIns="246750" tIns="31700" rIns="246750" bIns="31700" anchor="ctr" anchorCtr="0">
            <a:noAutofit/>
          </a:bodyPr>
          <a:lstStyle/>
          <a:p>
            <a:pPr algn="ctr">
              <a:lnSpc>
                <a:spcPct val="90000"/>
              </a:lnSpc>
            </a:pPr>
            <a:r>
              <a:rPr lang="en-US" sz="2200" b="1" dirty="0" smtClean="0">
                <a:solidFill>
                  <a:schemeClr val="bg1"/>
                </a:solidFill>
                <a:latin typeface="Times New Roman" panose="02020603050405020304" pitchFamily="18" charset="0"/>
                <a:cs typeface="Times New Roman" panose="02020603050405020304" pitchFamily="18" charset="0"/>
              </a:rPr>
              <a:t>Contributions </a:t>
            </a:r>
            <a:r>
              <a:rPr lang="en-US" sz="2200" b="1" dirty="0">
                <a:solidFill>
                  <a:schemeClr val="bg1"/>
                </a:solidFill>
                <a:latin typeface="Times New Roman" panose="02020603050405020304" pitchFamily="18" charset="0"/>
                <a:cs typeface="Times New Roman" panose="02020603050405020304" pitchFamily="18" charset="0"/>
              </a:rPr>
              <a:t>of </a:t>
            </a:r>
            <a:r>
              <a:rPr lang="en-US" sz="2200" b="1" dirty="0" smtClean="0">
                <a:solidFill>
                  <a:schemeClr val="bg1"/>
                </a:solidFill>
                <a:latin typeface="Times New Roman" panose="02020603050405020304" pitchFamily="18" charset="0"/>
                <a:cs typeface="Times New Roman" panose="02020603050405020304" pitchFamily="18" charset="0"/>
              </a:rPr>
              <a:t>our Country to </a:t>
            </a:r>
            <a:r>
              <a:rPr lang="en-US" sz="2200" b="1" dirty="0">
                <a:solidFill>
                  <a:schemeClr val="bg1"/>
                </a:solidFill>
                <a:latin typeface="Times New Roman" panose="02020603050405020304" pitchFamily="18" charset="0"/>
                <a:cs typeface="Times New Roman" panose="02020603050405020304" pitchFamily="18" charset="0"/>
              </a:rPr>
              <a:t>Global Public </a:t>
            </a:r>
            <a:r>
              <a:rPr lang="en-US" sz="2200" b="1" dirty="0" smtClean="0">
                <a:solidFill>
                  <a:schemeClr val="bg1"/>
                </a:solidFill>
                <a:latin typeface="Times New Roman" panose="02020603050405020304" pitchFamily="18" charset="0"/>
                <a:cs typeface="Times New Roman" panose="02020603050405020304" pitchFamily="18" charset="0"/>
              </a:rPr>
              <a:t>Health </a:t>
            </a:r>
            <a:endParaRPr sz="2200" b="1" dirty="0">
              <a:solidFill>
                <a:schemeClr val="bg1"/>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94"/>
        <p:cNvGrpSpPr/>
        <p:nvPr/>
      </p:nvGrpSpPr>
      <p:grpSpPr>
        <a:xfrm>
          <a:off x="0" y="0"/>
          <a:ext cx="0" cy="0"/>
          <a:chOff x="0" y="0"/>
          <a:chExt cx="0" cy="0"/>
        </a:xfrm>
      </p:grpSpPr>
      <p:pic>
        <p:nvPicPr>
          <p:cNvPr id="495" name="Google Shape;495;p35"/>
          <p:cNvPicPr preferRelativeResize="0"/>
          <p:nvPr/>
        </p:nvPicPr>
        <p:blipFill rotWithShape="1">
          <a:blip r:embed="rId3">
            <a:alphaModFix/>
          </a:blip>
          <a:srcRect/>
          <a:stretch/>
        </p:blipFill>
        <p:spPr>
          <a:xfrm>
            <a:off x="353684" y="1475214"/>
            <a:ext cx="11838316" cy="4604799"/>
          </a:xfrm>
          <a:prstGeom prst="rect">
            <a:avLst/>
          </a:prstGeom>
          <a:noFill/>
          <a:ln>
            <a:noFill/>
          </a:ln>
        </p:spPr>
      </p:pic>
      <p:sp>
        <p:nvSpPr>
          <p:cNvPr id="496" name="Google Shape;496;p35"/>
          <p:cNvSpPr/>
          <p:nvPr/>
        </p:nvSpPr>
        <p:spPr>
          <a:xfrm>
            <a:off x="1024862" y="3297141"/>
            <a:ext cx="9918441" cy="581057"/>
          </a:xfrm>
          <a:prstGeom prst="rect">
            <a:avLst/>
          </a:prstGeom>
          <a:noFill/>
          <a:ln>
            <a:noFill/>
          </a:ln>
        </p:spPr>
        <p:txBody>
          <a:bodyPr spcFirstLastPara="1" wrap="square" lIns="91425" tIns="45700" rIns="91425" bIns="45700" anchor="t" anchorCtr="0">
            <a:noAutofit/>
          </a:bodyPr>
          <a:lstStyle/>
          <a:p>
            <a:pPr marL="0" marR="0" lvl="0" indent="0" algn="just" rtl="0">
              <a:lnSpc>
                <a:spcPct val="150000"/>
              </a:lnSpc>
              <a:spcBef>
                <a:spcPts val="0"/>
              </a:spcBef>
              <a:spcAft>
                <a:spcPts val="0"/>
              </a:spcAft>
              <a:buNone/>
            </a:pPr>
            <a:endParaRPr sz="2400">
              <a:solidFill>
                <a:srgbClr val="0D0D0D"/>
              </a:solidFill>
              <a:latin typeface="DFKai-SB"/>
              <a:ea typeface="DFKai-SB"/>
              <a:cs typeface="DFKai-SB"/>
              <a:sym typeface="DFKai-SB"/>
            </a:endParaRPr>
          </a:p>
        </p:txBody>
      </p:sp>
      <p:sp>
        <p:nvSpPr>
          <p:cNvPr id="497" name="Google Shape;497;p35"/>
          <p:cNvSpPr/>
          <p:nvPr/>
        </p:nvSpPr>
        <p:spPr>
          <a:xfrm>
            <a:off x="590547" y="1688953"/>
            <a:ext cx="11265906" cy="4246020"/>
          </a:xfrm>
          <a:prstGeom prst="rect">
            <a:avLst/>
          </a:prstGeom>
          <a:solidFill>
            <a:srgbClr val="E1EFD8"/>
          </a:solidFill>
          <a:ln w="38100" cap="flat" cmpd="sng">
            <a:solidFill>
              <a:srgbClr val="0070C0"/>
            </a:solidFill>
            <a:prstDash val="solid"/>
            <a:round/>
            <a:headEnd type="none" w="sm" len="sm"/>
            <a:tailEnd type="none" w="sm" len="sm"/>
          </a:ln>
        </p:spPr>
        <p:txBody>
          <a:bodyPr spcFirstLastPara="1" wrap="square" lIns="91425" tIns="45700" rIns="91425" bIns="45700" anchor="t" anchorCtr="0">
            <a:noAutofit/>
          </a:bodyPr>
          <a:lstStyle/>
          <a:p>
            <a:pPr marL="342900" lvl="0" indent="-342900" algn="just">
              <a:lnSpc>
                <a:spcPct val="120000"/>
              </a:lnSpc>
              <a:spcBef>
                <a:spcPts val="600"/>
              </a:spcBef>
              <a:buClr>
                <a:schemeClr val="dk1"/>
              </a:buClr>
              <a:buSzPts val="2880"/>
              <a:buFont typeface="Arial"/>
              <a:buChar char="•"/>
            </a:pPr>
            <a:r>
              <a:rPr lang="en-GB" sz="1800" dirty="0" smtClean="0">
                <a:solidFill>
                  <a:schemeClr val="tx1">
                    <a:lumMod val="85000"/>
                    <a:lumOff val="15000"/>
                  </a:schemeClr>
                </a:solidFill>
                <a:latin typeface="Times New Roman" panose="02020603050405020304" pitchFamily="18" charset="0"/>
                <a:cs typeface="Times New Roman" panose="02020603050405020304" pitchFamily="18" charset="0"/>
              </a:rPr>
              <a:t>Between </a:t>
            </a:r>
            <a:r>
              <a:rPr lang="en-GB" sz="1800" dirty="0">
                <a:solidFill>
                  <a:schemeClr val="tx1">
                    <a:lumMod val="85000"/>
                    <a:lumOff val="15000"/>
                  </a:schemeClr>
                </a:solidFill>
                <a:latin typeface="Times New Roman" panose="02020603050405020304" pitchFamily="18" charset="0"/>
                <a:cs typeface="Times New Roman" panose="02020603050405020304" pitchFamily="18" charset="0"/>
              </a:rPr>
              <a:t>2013 and 2018, </a:t>
            </a:r>
            <a:r>
              <a:rPr lang="en-GB" sz="1800" dirty="0" smtClean="0">
                <a:solidFill>
                  <a:schemeClr val="tx1">
                    <a:lumMod val="85000"/>
                    <a:lumOff val="15000"/>
                  </a:schemeClr>
                </a:solidFill>
                <a:latin typeface="Times New Roman" panose="02020603050405020304" pitchFamily="18" charset="0"/>
                <a:cs typeface="Times New Roman" panose="02020603050405020304" pitchFamily="18" charset="0"/>
              </a:rPr>
              <a:t>our country has provided </a:t>
            </a:r>
            <a:r>
              <a:rPr lang="en-GB" sz="1800" dirty="0">
                <a:solidFill>
                  <a:schemeClr val="tx1">
                    <a:lumMod val="85000"/>
                    <a:lumOff val="15000"/>
                  </a:schemeClr>
                </a:solidFill>
                <a:latin typeface="Times New Roman" panose="02020603050405020304" pitchFamily="18" charset="0"/>
                <a:cs typeface="Times New Roman" panose="02020603050405020304" pitchFamily="18" charset="0"/>
              </a:rPr>
              <a:t>emergency humanitarian assistance, including supplies and </a:t>
            </a:r>
            <a:r>
              <a:rPr lang="en-GB" sz="1800" dirty="0" smtClean="0">
                <a:solidFill>
                  <a:schemeClr val="tx1">
                    <a:lumMod val="85000"/>
                    <a:lumOff val="15000"/>
                  </a:schemeClr>
                </a:solidFill>
                <a:latin typeface="Times New Roman" panose="02020603050405020304" pitchFamily="18" charset="0"/>
                <a:cs typeface="Times New Roman" panose="02020603050405020304" pitchFamily="18" charset="0"/>
              </a:rPr>
              <a:t>equipment, </a:t>
            </a:r>
            <a:r>
              <a:rPr lang="en-GB" sz="1800" dirty="0">
                <a:solidFill>
                  <a:schemeClr val="tx1">
                    <a:lumMod val="85000"/>
                    <a:lumOff val="15000"/>
                  </a:schemeClr>
                </a:solidFill>
                <a:latin typeface="Times New Roman" panose="02020603050405020304" pitchFamily="18" charset="0"/>
                <a:cs typeface="Times New Roman" panose="02020603050405020304" pitchFamily="18" charset="0"/>
              </a:rPr>
              <a:t>deployment of international rescue team and medical experts, and repair of damaged facilities, to 60 countries.</a:t>
            </a:r>
            <a:endParaRPr sz="1800" dirty="0" smtClean="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endParaRPr>
          </a:p>
          <a:p>
            <a:pPr marL="342900" lvl="0" indent="-342900" algn="just">
              <a:lnSpc>
                <a:spcPct val="120000"/>
              </a:lnSpc>
              <a:spcBef>
                <a:spcPts val="600"/>
              </a:spcBef>
              <a:buClr>
                <a:schemeClr val="dk1"/>
              </a:buClr>
              <a:buSzPts val="2880"/>
              <a:buFont typeface="Arial"/>
              <a:buChar char="•"/>
            </a:pPr>
            <a:r>
              <a:rPr lang="en-GB" sz="1800" dirty="0" smtClean="0">
                <a:solidFill>
                  <a:schemeClr val="tx1">
                    <a:lumMod val="85000"/>
                    <a:lumOff val="15000"/>
                  </a:schemeClr>
                </a:solidFill>
                <a:latin typeface="Times New Roman" panose="02020603050405020304" pitchFamily="18" charset="0"/>
                <a:cs typeface="Times New Roman" panose="02020603050405020304" pitchFamily="18" charset="0"/>
              </a:rPr>
              <a:t>In </a:t>
            </a:r>
            <a:r>
              <a:rPr lang="en-GB" sz="1800" dirty="0">
                <a:solidFill>
                  <a:schemeClr val="tx1">
                    <a:lumMod val="85000"/>
                    <a:lumOff val="15000"/>
                  </a:schemeClr>
                </a:solidFill>
                <a:latin typeface="Times New Roman" panose="02020603050405020304" pitchFamily="18" charset="0"/>
                <a:cs typeface="Times New Roman" panose="02020603050405020304" pitchFamily="18" charset="0"/>
              </a:rPr>
              <a:t>2020, </a:t>
            </a:r>
            <a:r>
              <a:rPr lang="en-GB" sz="1800" dirty="0" smtClean="0">
                <a:solidFill>
                  <a:schemeClr val="tx1">
                    <a:lumMod val="85000"/>
                    <a:lumOff val="15000"/>
                  </a:schemeClr>
                </a:solidFill>
                <a:latin typeface="Times New Roman" panose="02020603050405020304" pitchFamily="18" charset="0"/>
                <a:cs typeface="Times New Roman" panose="02020603050405020304" pitchFamily="18" charset="0"/>
              </a:rPr>
              <a:t>initiatives of significant </a:t>
            </a:r>
            <a:r>
              <a:rPr lang="en-GB" sz="1800" dirty="0">
                <a:solidFill>
                  <a:schemeClr val="tx1">
                    <a:lumMod val="85000"/>
                    <a:lumOff val="15000"/>
                  </a:schemeClr>
                </a:solidFill>
                <a:latin typeface="Times New Roman" panose="02020603050405020304" pitchFamily="18" charset="0"/>
                <a:cs typeface="Times New Roman" panose="02020603050405020304" pitchFamily="18" charset="0"/>
              </a:rPr>
              <a:t>health assistance were provided to developing countries, including 100 hospitals and clinics and 100 “Maternal and Child Health </a:t>
            </a:r>
            <a:r>
              <a:rPr lang="en-GB" sz="1800" dirty="0" smtClean="0">
                <a:solidFill>
                  <a:schemeClr val="tx1">
                    <a:lumMod val="85000"/>
                    <a:lumOff val="15000"/>
                  </a:schemeClr>
                </a:solidFill>
                <a:latin typeface="Times New Roman" panose="02020603050405020304" pitchFamily="18" charset="0"/>
                <a:cs typeface="Times New Roman" panose="02020603050405020304" pitchFamily="18" charset="0"/>
              </a:rPr>
              <a:t>Care Projects”.</a:t>
            </a:r>
            <a:endParaRPr sz="180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endParaRPr>
          </a:p>
          <a:p>
            <a:pPr marL="342900" lvl="0" indent="-342900" algn="just">
              <a:lnSpc>
                <a:spcPct val="120000"/>
              </a:lnSpc>
              <a:spcBef>
                <a:spcPts val="600"/>
              </a:spcBef>
              <a:buClr>
                <a:schemeClr val="dk1"/>
              </a:buClr>
              <a:buSzPts val="2880"/>
              <a:buFont typeface="Arial"/>
              <a:buChar char="•"/>
            </a:pPr>
            <a:r>
              <a:rPr lang="en-GB" sz="1800" dirty="0" smtClean="0">
                <a:solidFill>
                  <a:schemeClr val="tx1">
                    <a:lumMod val="85000"/>
                    <a:lumOff val="15000"/>
                  </a:schemeClr>
                </a:solidFill>
                <a:latin typeface="Times New Roman" panose="02020603050405020304" pitchFamily="18" charset="0"/>
                <a:cs typeface="Times New Roman" panose="02020603050405020304" pitchFamily="18" charset="0"/>
              </a:rPr>
              <a:t>100 </a:t>
            </a:r>
            <a:r>
              <a:rPr lang="en-GB" sz="1800" dirty="0">
                <a:solidFill>
                  <a:schemeClr val="tx1">
                    <a:lumMod val="85000"/>
                    <a:lumOff val="15000"/>
                  </a:schemeClr>
                </a:solidFill>
                <a:latin typeface="Times New Roman" panose="02020603050405020304" pitchFamily="18" charset="0"/>
                <a:cs typeface="Times New Roman" panose="02020603050405020304" pitchFamily="18" charset="0"/>
              </a:rPr>
              <a:t>healthcare and rehabilitation projects, among others, were implemented for South-South Cooperation Assistance Fund.</a:t>
            </a:r>
            <a:endParaRPr sz="180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endParaRPr>
          </a:p>
          <a:p>
            <a:pPr marL="342900" lvl="0" indent="-342900" algn="just">
              <a:lnSpc>
                <a:spcPct val="120000"/>
              </a:lnSpc>
              <a:spcBef>
                <a:spcPts val="600"/>
              </a:spcBef>
              <a:buClr>
                <a:schemeClr val="dk1"/>
              </a:buClr>
              <a:buSzPts val="2880"/>
              <a:buFont typeface="Arial"/>
              <a:buChar char="•"/>
            </a:pPr>
            <a:r>
              <a:rPr lang="en-GB" sz="1800" dirty="0" smtClean="0">
                <a:solidFill>
                  <a:schemeClr val="tx1">
                    <a:lumMod val="85000"/>
                    <a:lumOff val="15000"/>
                  </a:schemeClr>
                </a:solidFill>
                <a:latin typeface="Times New Roman" panose="02020603050405020304" pitchFamily="18" charset="0"/>
                <a:cs typeface="Times New Roman" panose="02020603050405020304" pitchFamily="18" charset="0"/>
              </a:rPr>
              <a:t>The </a:t>
            </a:r>
            <a:r>
              <a:rPr lang="en-GB" sz="1800" dirty="0">
                <a:solidFill>
                  <a:schemeClr val="tx1">
                    <a:lumMod val="85000"/>
                    <a:lumOff val="15000"/>
                  </a:schemeClr>
                </a:solidFill>
                <a:latin typeface="Times New Roman" panose="02020603050405020304" pitchFamily="18" charset="0"/>
                <a:cs typeface="Times New Roman" panose="02020603050405020304" pitchFamily="18" charset="0"/>
              </a:rPr>
              <a:t>Red Cross Society of China provided 44 countries with </a:t>
            </a:r>
            <a:r>
              <a:rPr lang="en-GB" sz="1800" dirty="0" smtClean="0">
                <a:solidFill>
                  <a:schemeClr val="tx1">
                    <a:lumMod val="85000"/>
                    <a:lumOff val="15000"/>
                  </a:schemeClr>
                </a:solidFill>
                <a:latin typeface="Times New Roman" panose="02020603050405020304" pitchFamily="18" charset="0"/>
                <a:cs typeface="Times New Roman" panose="02020603050405020304" pitchFamily="18" charset="0"/>
              </a:rPr>
              <a:t>anti-</a:t>
            </a:r>
            <a:r>
              <a:rPr lang="en-GB" altLang="zh-HK" sz="1800" dirty="0" smtClean="0">
                <a:solidFill>
                  <a:schemeClr val="tx1">
                    <a:lumMod val="85000"/>
                    <a:lumOff val="15000"/>
                  </a:schemeClr>
                </a:solidFill>
                <a:latin typeface="Times New Roman" panose="02020603050405020304" pitchFamily="18" charset="0"/>
                <a:cs typeface="Times New Roman" panose="02020603050405020304" pitchFamily="18" charset="0"/>
              </a:rPr>
              <a:t>epidemic </a:t>
            </a:r>
            <a:r>
              <a:rPr lang="en-GB" sz="1800" dirty="0" smtClean="0">
                <a:solidFill>
                  <a:schemeClr val="tx1">
                    <a:lumMod val="85000"/>
                    <a:lumOff val="15000"/>
                  </a:schemeClr>
                </a:solidFill>
                <a:latin typeface="Times New Roman" panose="02020603050405020304" pitchFamily="18" charset="0"/>
                <a:cs typeface="Times New Roman" panose="02020603050405020304" pitchFamily="18" charset="0"/>
              </a:rPr>
              <a:t>supplies</a:t>
            </a:r>
            <a:r>
              <a:rPr lang="en-GB" sz="1800" dirty="0">
                <a:solidFill>
                  <a:schemeClr val="tx1">
                    <a:lumMod val="85000"/>
                    <a:lumOff val="15000"/>
                  </a:schemeClr>
                </a:solidFill>
                <a:latin typeface="Times New Roman" panose="02020603050405020304" pitchFamily="18" charset="0"/>
                <a:cs typeface="Times New Roman" panose="02020603050405020304" pitchFamily="18" charset="0"/>
              </a:rPr>
              <a:t>, and continuous medical services to people living in northeast Syria by supporting large </a:t>
            </a:r>
            <a:r>
              <a:rPr lang="en-GB" sz="1800" dirty="0" smtClean="0">
                <a:solidFill>
                  <a:schemeClr val="tx1">
                    <a:lumMod val="85000"/>
                    <a:lumOff val="15000"/>
                  </a:schemeClr>
                </a:solidFill>
                <a:latin typeface="Times New Roman" panose="02020603050405020304" pitchFamily="18" charset="0"/>
                <a:cs typeface="Times New Roman" panose="02020603050405020304" pitchFamily="18" charset="0"/>
              </a:rPr>
              <a:t>multi-functional mobile </a:t>
            </a:r>
            <a:r>
              <a:rPr lang="en-GB" sz="1800" dirty="0">
                <a:solidFill>
                  <a:schemeClr val="tx1">
                    <a:lumMod val="85000"/>
                    <a:lumOff val="15000"/>
                  </a:schemeClr>
                </a:solidFill>
                <a:latin typeface="Times New Roman" panose="02020603050405020304" pitchFamily="18" charset="0"/>
                <a:cs typeface="Times New Roman" panose="02020603050405020304" pitchFamily="18" charset="0"/>
              </a:rPr>
              <a:t>medical units in the area</a:t>
            </a:r>
            <a:r>
              <a:rPr lang="en-GB" sz="1800" dirty="0" smtClean="0">
                <a:solidFill>
                  <a:schemeClr val="tx1">
                    <a:lumMod val="85000"/>
                    <a:lumOff val="15000"/>
                  </a:schemeClr>
                </a:solidFill>
                <a:latin typeface="Times New Roman" panose="02020603050405020304" pitchFamily="18" charset="0"/>
                <a:cs typeface="Times New Roman" panose="02020603050405020304" pitchFamily="18" charset="0"/>
              </a:rPr>
              <a:t>.  </a:t>
            </a:r>
            <a:r>
              <a:rPr lang="en-GB" sz="1800" dirty="0">
                <a:solidFill>
                  <a:schemeClr val="tx1">
                    <a:lumMod val="85000"/>
                    <a:lumOff val="15000"/>
                  </a:schemeClr>
                </a:solidFill>
                <a:latin typeface="Times New Roman" panose="02020603050405020304" pitchFamily="18" charset="0"/>
                <a:cs typeface="Times New Roman" panose="02020603050405020304" pitchFamily="18" charset="0"/>
              </a:rPr>
              <a:t>Between April and </a:t>
            </a:r>
            <a:r>
              <a:rPr lang="en-GB" sz="1800" dirty="0" smtClean="0">
                <a:solidFill>
                  <a:schemeClr val="tx1">
                    <a:lumMod val="85000"/>
                    <a:lumOff val="15000"/>
                  </a:schemeClr>
                </a:solidFill>
                <a:latin typeface="Times New Roman" panose="02020603050405020304" pitchFamily="18" charset="0"/>
                <a:cs typeface="Times New Roman" panose="02020603050405020304" pitchFamily="18" charset="0"/>
              </a:rPr>
              <a:t>December 2019</a:t>
            </a:r>
            <a:r>
              <a:rPr lang="en-GB" sz="1800" dirty="0">
                <a:solidFill>
                  <a:schemeClr val="tx1">
                    <a:lumMod val="85000"/>
                    <a:lumOff val="15000"/>
                  </a:schemeClr>
                </a:solidFill>
                <a:latin typeface="Times New Roman" panose="02020603050405020304" pitchFamily="18" charset="0"/>
                <a:cs typeface="Times New Roman" panose="02020603050405020304" pitchFamily="18" charset="0"/>
              </a:rPr>
              <a:t>, X-ray services were provided to 350 people, trauma </a:t>
            </a:r>
            <a:r>
              <a:rPr lang="en-GB" sz="1800" dirty="0" smtClean="0">
                <a:solidFill>
                  <a:schemeClr val="tx1">
                    <a:lumMod val="85000"/>
                    <a:lumOff val="15000"/>
                  </a:schemeClr>
                </a:solidFill>
                <a:latin typeface="Times New Roman" panose="02020603050405020304" pitchFamily="18" charset="0"/>
                <a:cs typeface="Times New Roman" panose="02020603050405020304" pitchFamily="18" charset="0"/>
              </a:rPr>
              <a:t>treatment to 1 </a:t>
            </a:r>
            <a:r>
              <a:rPr lang="en-GB" sz="1800" dirty="0">
                <a:solidFill>
                  <a:schemeClr val="tx1">
                    <a:lumMod val="85000"/>
                    <a:lumOff val="15000"/>
                  </a:schemeClr>
                </a:solidFill>
                <a:latin typeface="Times New Roman" panose="02020603050405020304" pitchFamily="18" charset="0"/>
                <a:cs typeface="Times New Roman" panose="02020603050405020304" pitchFamily="18" charset="0"/>
              </a:rPr>
              <a:t>650 people, and </a:t>
            </a:r>
            <a:r>
              <a:rPr lang="en-GB" sz="1800" dirty="0" smtClean="0">
                <a:solidFill>
                  <a:schemeClr val="tx1">
                    <a:lumMod val="85000"/>
                    <a:lumOff val="15000"/>
                  </a:schemeClr>
                </a:solidFill>
                <a:latin typeface="Times New Roman" panose="02020603050405020304" pitchFamily="18" charset="0"/>
                <a:cs typeface="Times New Roman" panose="02020603050405020304" pitchFamily="18" charset="0"/>
              </a:rPr>
              <a:t>testing </a:t>
            </a:r>
            <a:r>
              <a:rPr lang="en-GB" sz="1800" dirty="0">
                <a:solidFill>
                  <a:schemeClr val="tx1">
                    <a:lumMod val="85000"/>
                    <a:lumOff val="15000"/>
                  </a:schemeClr>
                </a:solidFill>
                <a:latin typeface="Times New Roman" panose="02020603050405020304" pitchFamily="18" charset="0"/>
                <a:cs typeface="Times New Roman" panose="02020603050405020304" pitchFamily="18" charset="0"/>
              </a:rPr>
              <a:t>services to 700 people, </a:t>
            </a:r>
            <a:r>
              <a:rPr lang="en-GB" sz="1800" dirty="0" smtClean="0">
                <a:solidFill>
                  <a:schemeClr val="tx1">
                    <a:lumMod val="85000"/>
                    <a:lumOff val="15000"/>
                  </a:schemeClr>
                </a:solidFill>
                <a:latin typeface="Times New Roman" panose="02020603050405020304" pitchFamily="18" charset="0"/>
                <a:cs typeface="Times New Roman" panose="02020603050405020304" pitchFamily="18" charset="0"/>
              </a:rPr>
              <a:t>benefiting over </a:t>
            </a:r>
            <a:r>
              <a:rPr lang="en-GB" sz="1800" dirty="0">
                <a:solidFill>
                  <a:schemeClr val="tx1">
                    <a:lumMod val="85000"/>
                    <a:lumOff val="15000"/>
                  </a:schemeClr>
                </a:solidFill>
                <a:latin typeface="Times New Roman" panose="02020603050405020304" pitchFamily="18" charset="0"/>
                <a:cs typeface="Times New Roman" panose="02020603050405020304" pitchFamily="18" charset="0"/>
              </a:rPr>
              <a:t>2 000 </a:t>
            </a:r>
            <a:r>
              <a:rPr lang="en-GB" sz="1800" dirty="0" smtClean="0">
                <a:solidFill>
                  <a:schemeClr val="tx1">
                    <a:lumMod val="85000"/>
                    <a:lumOff val="15000"/>
                  </a:schemeClr>
                </a:solidFill>
                <a:latin typeface="Times New Roman" panose="02020603050405020304" pitchFamily="18" charset="0"/>
                <a:cs typeface="Times New Roman" panose="02020603050405020304" pitchFamily="18" charset="0"/>
              </a:rPr>
              <a:t>people in total.</a:t>
            </a:r>
            <a:endParaRPr sz="180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endParaRPr>
          </a:p>
        </p:txBody>
      </p:sp>
      <p:sp>
        <p:nvSpPr>
          <p:cNvPr id="498" name="Google Shape;498;p35"/>
          <p:cNvSpPr txBox="1"/>
          <p:nvPr/>
        </p:nvSpPr>
        <p:spPr>
          <a:xfrm>
            <a:off x="1024862" y="6188074"/>
            <a:ext cx="6331610" cy="6462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altLang="zh-TW" sz="1200" dirty="0" smtClean="0">
                <a:solidFill>
                  <a:schemeClr val="dk1"/>
                </a:solidFill>
                <a:latin typeface="Times New Roman"/>
                <a:ea typeface="Times New Roman"/>
                <a:cs typeface="Times New Roman"/>
                <a:sym typeface="Times New Roman"/>
              </a:rPr>
              <a:t>Source: </a:t>
            </a:r>
          </a:p>
          <a:p>
            <a:pPr marL="0" marR="0" lvl="0" indent="0" algn="l" rtl="0">
              <a:spcBef>
                <a:spcPts val="0"/>
              </a:spcBef>
              <a:spcAft>
                <a:spcPts val="0"/>
              </a:spcAft>
              <a:buNone/>
            </a:pPr>
            <a:r>
              <a:rPr lang="en-US" altLang="zh-TW" sz="1200" dirty="0" smtClean="0">
                <a:solidFill>
                  <a:schemeClr val="dk1"/>
                </a:solidFill>
                <a:latin typeface="Times New Roman"/>
                <a:ea typeface="Times New Roman"/>
                <a:cs typeface="Times New Roman"/>
                <a:sym typeface="Times New Roman"/>
              </a:rPr>
              <a:t>the Chinese Government’s website</a:t>
            </a:r>
            <a:r>
              <a:rPr lang="zh-TW" sz="1200" dirty="0" smtClean="0">
                <a:solidFill>
                  <a:schemeClr val="dk1"/>
                </a:solidFill>
                <a:latin typeface="Times New Roman"/>
                <a:ea typeface="Times New Roman"/>
                <a:cs typeface="Times New Roman"/>
                <a:sym typeface="Times New Roman"/>
              </a:rPr>
              <a:t> (http</a:t>
            </a:r>
            <a:r>
              <a:rPr lang="zh-TW" sz="1200" dirty="0">
                <a:solidFill>
                  <a:schemeClr val="dk1"/>
                </a:solidFill>
                <a:latin typeface="Times New Roman"/>
                <a:ea typeface="Times New Roman"/>
                <a:cs typeface="Times New Roman"/>
                <a:sym typeface="Times New Roman"/>
              </a:rPr>
              <a:t>://www.gov.cn/xinwen/2021-01/10/content_5578617.htm)</a:t>
            </a:r>
            <a:endParaRPr dirty="0"/>
          </a:p>
          <a:p>
            <a:pPr marL="0" marR="0" lvl="0" indent="0" algn="l" rtl="0">
              <a:spcBef>
                <a:spcPts val="0"/>
              </a:spcBef>
              <a:spcAft>
                <a:spcPts val="0"/>
              </a:spcAft>
              <a:buNone/>
            </a:pPr>
            <a:r>
              <a:rPr lang="en-US" altLang="zh-TW" sz="1200" dirty="0" smtClean="0">
                <a:solidFill>
                  <a:schemeClr val="dk1"/>
                </a:solidFill>
                <a:latin typeface="Times New Roman"/>
                <a:ea typeface="Times New Roman"/>
                <a:cs typeface="Times New Roman"/>
                <a:sym typeface="Times New Roman"/>
              </a:rPr>
              <a:t>Red Cross Society of China</a:t>
            </a:r>
            <a:r>
              <a:rPr lang="zh-TW" sz="1200" dirty="0" smtClean="0">
                <a:solidFill>
                  <a:schemeClr val="dk1"/>
                </a:solidFill>
                <a:latin typeface="Times New Roman"/>
                <a:ea typeface="Times New Roman"/>
                <a:cs typeface="Times New Roman"/>
                <a:sym typeface="Times New Roman"/>
              </a:rPr>
              <a:t> (</a:t>
            </a:r>
            <a:r>
              <a:rPr lang="zh-TW" sz="1200" dirty="0">
                <a:solidFill>
                  <a:schemeClr val="dk1"/>
                </a:solidFill>
                <a:latin typeface="Times New Roman"/>
                <a:ea typeface="Times New Roman"/>
                <a:cs typeface="Times New Roman"/>
                <a:sym typeface="Times New Roman"/>
              </a:rPr>
              <a:t>https://www.redcross.org.cn/html/2019-11/63082.html)</a:t>
            </a:r>
            <a:endParaRPr dirty="0"/>
          </a:p>
        </p:txBody>
      </p:sp>
      <p:sp>
        <p:nvSpPr>
          <p:cNvPr id="500" name="Google Shape;500;p35"/>
          <p:cNvSpPr txBox="1"/>
          <p:nvPr/>
        </p:nvSpPr>
        <p:spPr>
          <a:xfrm>
            <a:off x="3621969" y="987359"/>
            <a:ext cx="5461071" cy="400069"/>
          </a:xfrm>
          <a:prstGeom prst="rect">
            <a:avLst/>
          </a:prstGeom>
          <a:noFill/>
          <a:ln>
            <a:noFill/>
          </a:ln>
        </p:spPr>
        <p:txBody>
          <a:bodyPr spcFirstLastPara="1" wrap="square" lIns="91425" tIns="45700" rIns="91425" bIns="45700" anchor="ctr" anchorCtr="0">
            <a:spAutoFit/>
          </a:bodyPr>
          <a:lstStyle/>
          <a:p>
            <a:pPr lvl="0" algn="ctr">
              <a:buClr>
                <a:schemeClr val="dk1"/>
              </a:buClr>
              <a:buSzPts val="2800"/>
            </a:pPr>
            <a:r>
              <a:rPr lang="en-GB" sz="2000" b="1" dirty="0">
                <a:latin typeface="Times New Roman" panose="02020603050405020304" pitchFamily="18" charset="0"/>
                <a:cs typeface="Times New Roman" panose="02020603050405020304" pitchFamily="18" charset="0"/>
              </a:rPr>
              <a:t>Other Examples of Foreign Health Assistance</a:t>
            </a:r>
            <a:endParaRPr sz="2000" b="1" dirty="0">
              <a:solidFill>
                <a:schemeClr val="dk1"/>
              </a:solidFill>
              <a:latin typeface="Times New Roman" panose="02020603050405020304" pitchFamily="18" charset="0"/>
              <a:ea typeface="DFKai-SB"/>
              <a:cs typeface="Times New Roman" panose="02020603050405020304" pitchFamily="18" charset="0"/>
              <a:sym typeface="DFKai-SB"/>
            </a:endParaRPr>
          </a:p>
        </p:txBody>
      </p:sp>
      <p:sp>
        <p:nvSpPr>
          <p:cNvPr id="501" name="Google Shape;501;p35"/>
          <p:cNvSpPr/>
          <p:nvPr/>
        </p:nvSpPr>
        <p:spPr>
          <a:xfrm>
            <a:off x="3013501" y="957204"/>
            <a:ext cx="608468" cy="440263"/>
          </a:xfrm>
          <a:custGeom>
            <a:avLst/>
            <a:gdLst/>
            <a:ahLst/>
            <a:cxnLst/>
            <a:rect l="l" t="t" r="r" b="b"/>
            <a:pathLst>
              <a:path w="395" h="298" extrusionOk="0">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FDB42A"/>
          </a:solidFill>
          <a:ln w="19050" cap="flat" cmpd="sng">
            <a:solidFill>
              <a:srgbClr val="FFFFFF"/>
            </a:solidFill>
            <a:prstDash val="solid"/>
            <a:round/>
            <a:headEnd type="none" w="sm" len="sm"/>
            <a:tailEnd type="none" w="sm" len="sm"/>
          </a:ln>
        </p:spPr>
        <p:txBody>
          <a:bodyPr spcFirstLastPara="1" wrap="square" lIns="83725" tIns="41850" rIns="83725" bIns="41850" anchor="t" anchorCtr="0">
            <a:noAutofit/>
          </a:bodyPr>
          <a:lstStyle/>
          <a:p>
            <a:pPr marL="0" marR="0" lvl="0" indent="0" algn="just" rtl="0">
              <a:lnSpc>
                <a:spcPct val="120000"/>
              </a:lnSpc>
              <a:spcBef>
                <a:spcPts val="0"/>
              </a:spcBef>
              <a:spcAft>
                <a:spcPts val="0"/>
              </a:spcAft>
              <a:buClr>
                <a:schemeClr val="dk1"/>
              </a:buClr>
              <a:buSzPts val="2800"/>
              <a:buFont typeface="Calibri"/>
              <a:buNone/>
            </a:pPr>
            <a:endParaRPr sz="2800" b="0" i="0" u="none" strike="noStrike" cap="none">
              <a:solidFill>
                <a:srgbClr val="000000"/>
              </a:solidFill>
              <a:latin typeface="DFKai-SB"/>
              <a:ea typeface="DFKai-SB"/>
              <a:cs typeface="DFKai-SB"/>
              <a:sym typeface="DFKai-SB"/>
            </a:endParaRPr>
          </a:p>
        </p:txBody>
      </p:sp>
      <p:sp>
        <p:nvSpPr>
          <p:cNvPr id="502" name="Google Shape;502;p35"/>
          <p:cNvSpPr txBox="1">
            <a:spLocks noGrp="1"/>
          </p:cNvSpPr>
          <p:nvPr>
            <p:ph type="sldNum" idx="12"/>
          </p:nvPr>
        </p:nvSpPr>
        <p:spPr>
          <a:xfrm>
            <a:off x="9120188" y="63817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tLang="zh-TW"/>
              <a:t>23</a:t>
            </a:fld>
            <a:endParaRPr/>
          </a:p>
        </p:txBody>
      </p:sp>
      <p:sp>
        <p:nvSpPr>
          <p:cNvPr id="11" name="Google Shape;111;p15"/>
          <p:cNvSpPr/>
          <p:nvPr/>
        </p:nvSpPr>
        <p:spPr>
          <a:xfrm>
            <a:off x="2448559" y="154896"/>
            <a:ext cx="7205288" cy="618023"/>
          </a:xfrm>
          <a:custGeom>
            <a:avLst/>
            <a:gdLst/>
            <a:ahLst/>
            <a:cxnLst/>
            <a:rect l="l" t="t" r="r" b="b"/>
            <a:pathLst>
              <a:path w="5689600" h="649440" extrusionOk="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a:ln w="12700" cap="flat" cmpd="sng">
            <a:solidFill>
              <a:schemeClr val="lt1"/>
            </a:solidFill>
            <a:prstDash val="solid"/>
            <a:miter lim="800000"/>
            <a:headEnd type="none" w="sm" len="sm"/>
            <a:tailEnd type="none" w="sm" len="sm"/>
          </a:ln>
        </p:spPr>
        <p:txBody>
          <a:bodyPr spcFirstLastPara="1" wrap="square" lIns="246750" tIns="31700" rIns="246750" bIns="31700" anchor="ctr" anchorCtr="0">
            <a:noAutofit/>
          </a:bodyPr>
          <a:lstStyle/>
          <a:p>
            <a:pPr algn="ctr">
              <a:lnSpc>
                <a:spcPct val="90000"/>
              </a:lnSpc>
            </a:pPr>
            <a:r>
              <a:rPr lang="en-US" sz="2200" b="1" dirty="0" smtClean="0">
                <a:solidFill>
                  <a:schemeClr val="bg1"/>
                </a:solidFill>
                <a:latin typeface="Times New Roman" panose="02020603050405020304" pitchFamily="18" charset="0"/>
                <a:cs typeface="Times New Roman" panose="02020603050405020304" pitchFamily="18" charset="0"/>
              </a:rPr>
              <a:t>Contributions </a:t>
            </a:r>
            <a:r>
              <a:rPr lang="en-US" sz="2200" b="1" dirty="0">
                <a:solidFill>
                  <a:schemeClr val="bg1"/>
                </a:solidFill>
                <a:latin typeface="Times New Roman" panose="02020603050405020304" pitchFamily="18" charset="0"/>
                <a:cs typeface="Times New Roman" panose="02020603050405020304" pitchFamily="18" charset="0"/>
              </a:rPr>
              <a:t>of </a:t>
            </a:r>
            <a:r>
              <a:rPr lang="en-US" sz="2200" b="1" dirty="0" smtClean="0">
                <a:solidFill>
                  <a:schemeClr val="bg1"/>
                </a:solidFill>
                <a:latin typeface="Times New Roman" panose="02020603050405020304" pitchFamily="18" charset="0"/>
                <a:cs typeface="Times New Roman" panose="02020603050405020304" pitchFamily="18" charset="0"/>
              </a:rPr>
              <a:t>our Country to </a:t>
            </a:r>
            <a:r>
              <a:rPr lang="en-US" sz="2200" b="1" dirty="0">
                <a:solidFill>
                  <a:schemeClr val="bg1"/>
                </a:solidFill>
                <a:latin typeface="Times New Roman" panose="02020603050405020304" pitchFamily="18" charset="0"/>
                <a:cs typeface="Times New Roman" panose="02020603050405020304" pitchFamily="18" charset="0"/>
              </a:rPr>
              <a:t>Global Public </a:t>
            </a:r>
            <a:r>
              <a:rPr lang="en-US" sz="2200" b="1" dirty="0" smtClean="0">
                <a:solidFill>
                  <a:schemeClr val="bg1"/>
                </a:solidFill>
                <a:latin typeface="Times New Roman" panose="02020603050405020304" pitchFamily="18" charset="0"/>
                <a:cs typeface="Times New Roman" panose="02020603050405020304" pitchFamily="18" charset="0"/>
              </a:rPr>
              <a:t>Health </a:t>
            </a:r>
            <a:endParaRPr sz="2200" b="1" dirty="0">
              <a:solidFill>
                <a:schemeClr val="bg1"/>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06"/>
        <p:cNvGrpSpPr/>
        <p:nvPr/>
      </p:nvGrpSpPr>
      <p:grpSpPr>
        <a:xfrm>
          <a:off x="0" y="0"/>
          <a:ext cx="0" cy="0"/>
          <a:chOff x="0" y="0"/>
          <a:chExt cx="0" cy="0"/>
        </a:xfrm>
      </p:grpSpPr>
      <p:sp>
        <p:nvSpPr>
          <p:cNvPr id="507" name="Google Shape;507;p36"/>
          <p:cNvSpPr txBox="1"/>
          <p:nvPr/>
        </p:nvSpPr>
        <p:spPr>
          <a:xfrm>
            <a:off x="740207" y="959722"/>
            <a:ext cx="10753374" cy="4870524"/>
          </a:xfrm>
          <a:prstGeom prst="rect">
            <a:avLst/>
          </a:prstGeom>
          <a:noFill/>
          <a:ln>
            <a:noFill/>
          </a:ln>
        </p:spPr>
        <p:txBody>
          <a:bodyPr spcFirstLastPara="1" wrap="square" lIns="91425" tIns="45700" rIns="91425" bIns="45700" anchor="t" anchorCtr="0">
            <a:spAutoFit/>
          </a:bodyPr>
          <a:lstStyle/>
          <a:p>
            <a:pPr lvl="0" algn="just">
              <a:lnSpc>
                <a:spcPct val="150000"/>
              </a:lnSpc>
            </a:pPr>
            <a:r>
              <a:rPr lang="en-GB" sz="2300" dirty="0" smtClean="0">
                <a:solidFill>
                  <a:schemeClr val="tx1">
                    <a:lumMod val="85000"/>
                    <a:lumOff val="15000"/>
                  </a:schemeClr>
                </a:solidFill>
                <a:latin typeface="Times New Roman" panose="02020603050405020304" pitchFamily="18" charset="0"/>
                <a:cs typeface="Times New Roman" panose="02020603050405020304" pitchFamily="18" charset="0"/>
              </a:rPr>
              <a:t>The contributions of our country to global public health have, on the one hand, addressed significant domestic public health issues by way of improving basic public health measures and services, such as environmental hygiene and vaccination, eliminating or effectively controlling major infectious diseases with a safe mechanism, to promote people’s health.  On the other hand, through its active participation in global public health affairs, rendering foreign health assistance, supporting the WHO in responding to various challenges, promoting the development of global public health, demonstrated to the world its vision of a global community of shared future embodying interconnection and interdependence that involve </a:t>
            </a:r>
            <a:r>
              <a:rPr lang="en-GB" sz="2300" dirty="0">
                <a:solidFill>
                  <a:schemeClr val="tx1">
                    <a:lumMod val="85000"/>
                    <a:lumOff val="15000"/>
                  </a:schemeClr>
                </a:solidFill>
                <a:latin typeface="Times New Roman" panose="02020603050405020304" pitchFamily="18" charset="0"/>
                <a:cs typeface="Times New Roman" panose="02020603050405020304" pitchFamily="18" charset="0"/>
              </a:rPr>
              <a:t>everyone. </a:t>
            </a:r>
            <a:endParaRPr sz="2300" dirty="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endParaRPr>
          </a:p>
        </p:txBody>
      </p:sp>
      <p:sp>
        <p:nvSpPr>
          <p:cNvPr id="508" name="Google Shape;508;p36"/>
          <p:cNvSpPr txBox="1"/>
          <p:nvPr/>
        </p:nvSpPr>
        <p:spPr>
          <a:xfrm>
            <a:off x="4712330" y="313432"/>
            <a:ext cx="5201667" cy="646290"/>
          </a:xfrm>
          <a:prstGeom prst="rect">
            <a:avLst/>
          </a:prstGeom>
          <a:noFill/>
          <a:ln>
            <a:noFill/>
          </a:ln>
        </p:spPr>
        <p:txBody>
          <a:bodyPr spcFirstLastPara="1" wrap="square" lIns="91425" tIns="45700" rIns="91425" bIns="45700" anchor="t" anchorCtr="0">
            <a:spAutoFit/>
          </a:bodyPr>
          <a:lstStyle/>
          <a:p>
            <a:pPr lvl="0"/>
            <a:r>
              <a:rPr lang="en-GB" altLang="zh-TW" sz="3600" b="1" dirty="0" smtClean="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Conclusion</a:t>
            </a:r>
            <a:endParaRPr strike="sngStrike"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509" name="Google Shape;509;p36"/>
          <p:cNvSpPr txBox="1">
            <a:spLocks noGrp="1"/>
          </p:cNvSpPr>
          <p:nvPr>
            <p:ph type="sldNum" idx="12"/>
          </p:nvPr>
        </p:nvSpPr>
        <p:spPr>
          <a:xfrm>
            <a:off x="9120188" y="63817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tLang="zh-TW"/>
              <a:t>24</a:t>
            </a:fld>
            <a:endParaRPr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14"/>
        <p:cNvGrpSpPr/>
        <p:nvPr/>
      </p:nvGrpSpPr>
      <p:grpSpPr>
        <a:xfrm>
          <a:off x="0" y="0"/>
          <a:ext cx="0" cy="0"/>
          <a:chOff x="0" y="0"/>
          <a:chExt cx="0" cy="0"/>
        </a:xfrm>
      </p:grpSpPr>
      <p:sp>
        <p:nvSpPr>
          <p:cNvPr id="515" name="Google Shape;515;p37"/>
          <p:cNvSpPr/>
          <p:nvPr/>
        </p:nvSpPr>
        <p:spPr>
          <a:xfrm>
            <a:off x="308160" y="1341720"/>
            <a:ext cx="8232827" cy="4080574"/>
          </a:xfrm>
          <a:prstGeom prst="rect">
            <a:avLst/>
          </a:prstGeom>
          <a:solidFill>
            <a:srgbClr val="FBE4D4"/>
          </a:solidFill>
          <a:ln w="38100" cap="flat" cmpd="sng">
            <a:solidFill>
              <a:srgbClr val="FF0000"/>
            </a:solidFill>
            <a:prstDash val="solid"/>
            <a:round/>
            <a:headEnd type="none" w="sm" len="sm"/>
            <a:tailEnd type="none" w="sm" len="sm"/>
          </a:ln>
        </p:spPr>
        <p:txBody>
          <a:bodyPr spcFirstLastPara="1" wrap="square" lIns="91425" tIns="45700" rIns="91425" bIns="45700" anchor="t" anchorCtr="0">
            <a:noAutofit/>
          </a:bodyPr>
          <a:lstStyle/>
          <a:p>
            <a:pPr lvl="0" algn="just">
              <a:lnSpc>
                <a:spcPct val="120000"/>
              </a:lnSpc>
              <a:spcBef>
                <a:spcPts val="600"/>
              </a:spcBef>
            </a:pPr>
            <a:r>
              <a:rPr lang="en-GB" altLang="zh-TW" sz="2000" dirty="0" smtClean="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The </a:t>
            </a:r>
            <a:r>
              <a:rPr lang="en-GB" altLang="zh-TW" sz="200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h</a:t>
            </a:r>
            <a:r>
              <a:rPr lang="en-GB" altLang="zh-TW" sz="2000" dirty="0" smtClean="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ealthcare </a:t>
            </a:r>
            <a:r>
              <a:rPr lang="en-GB" altLang="zh-TW" sz="200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system </a:t>
            </a:r>
            <a:r>
              <a:rPr lang="en-GB" altLang="zh-TW" sz="2000" dirty="0" smtClean="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in Hong Kong </a:t>
            </a:r>
            <a:r>
              <a:rPr lang="en-GB" altLang="zh-TW" sz="200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has won global </a:t>
            </a:r>
            <a:r>
              <a:rPr lang="en-GB" altLang="zh-TW" sz="2000" dirty="0" smtClean="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recognition as it protects the </a:t>
            </a:r>
            <a:r>
              <a:rPr lang="en-GB" altLang="zh-TW" sz="200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health of </a:t>
            </a:r>
            <a:r>
              <a:rPr lang="en-GB" altLang="zh-TW" sz="2000" dirty="0" smtClean="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its citizens:</a:t>
            </a:r>
            <a:endParaRPr sz="2000" dirty="0">
              <a:solidFill>
                <a:schemeClr val="tx1">
                  <a:lumMod val="85000"/>
                  <a:lumOff val="15000"/>
                </a:schemeClr>
              </a:solidFill>
              <a:latin typeface="Times New Roman" panose="02020603050405020304" pitchFamily="18" charset="0"/>
              <a:cs typeface="Times New Roman" panose="02020603050405020304" pitchFamily="18" charset="0"/>
            </a:endParaRPr>
          </a:p>
          <a:p>
            <a:pPr marL="457200" lvl="0" indent="-457200" algn="just">
              <a:lnSpc>
                <a:spcPct val="120000"/>
              </a:lnSpc>
              <a:spcBef>
                <a:spcPts val="600"/>
              </a:spcBef>
              <a:buClr>
                <a:schemeClr val="dk1"/>
              </a:buClr>
              <a:buSzPts val="2800"/>
              <a:buFont typeface="Arial"/>
              <a:buChar char="•"/>
            </a:pPr>
            <a:r>
              <a:rPr lang="en-GB" altLang="zh-TW" sz="2000" dirty="0" smtClean="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Hong </a:t>
            </a:r>
            <a:r>
              <a:rPr lang="en-GB" altLang="zh-TW" sz="200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Kong people </a:t>
            </a:r>
            <a:r>
              <a:rPr lang="en-GB" altLang="zh-TW" sz="2000" dirty="0" smtClean="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enjoy a </a:t>
            </a:r>
            <a:r>
              <a:rPr lang="en-GB" altLang="zh-TW" sz="200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very long life expectancy. </a:t>
            </a:r>
            <a:r>
              <a:rPr lang="en-GB" altLang="zh-TW" sz="2000" dirty="0" smtClean="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 In 2022, </a:t>
            </a:r>
            <a:r>
              <a:rPr lang="en-GB" altLang="zh-TW" sz="200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the </a:t>
            </a:r>
            <a:r>
              <a:rPr lang="en-GB" altLang="zh-TW" sz="2000" dirty="0" smtClean="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expectancy </a:t>
            </a:r>
            <a:r>
              <a:rPr lang="en-GB" altLang="zh-TW" sz="200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of life at birth for men and women was </a:t>
            </a:r>
            <a:r>
              <a:rPr lang="en-GB" altLang="zh-TW" sz="2000" dirty="0" smtClean="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81 </a:t>
            </a:r>
            <a:r>
              <a:rPr lang="en-GB" altLang="zh-TW" sz="200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years and </a:t>
            </a:r>
            <a:r>
              <a:rPr lang="en-GB" altLang="zh-TW" sz="2000" dirty="0" smtClean="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87 </a:t>
            </a:r>
            <a:r>
              <a:rPr lang="en-GB" altLang="zh-TW" sz="200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years respectively, representing an increase of some </a:t>
            </a:r>
            <a:r>
              <a:rPr lang="en-GB" altLang="zh-TW" sz="2000" dirty="0" smtClean="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six years </a:t>
            </a:r>
            <a:r>
              <a:rPr lang="en-GB" altLang="zh-TW" sz="200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respectively when compared </a:t>
            </a:r>
            <a:r>
              <a:rPr lang="en-GB" altLang="zh-TW" sz="2000" dirty="0" smtClean="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to 30 </a:t>
            </a:r>
            <a:r>
              <a:rPr lang="en-GB" altLang="zh-TW" sz="200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years ago. </a:t>
            </a:r>
            <a:r>
              <a:rPr lang="en-GB" altLang="zh-TW" sz="2000" dirty="0" smtClean="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 The expectations </a:t>
            </a:r>
            <a:r>
              <a:rPr lang="en-GB" altLang="zh-TW" sz="200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of life at birth for both sexes in Hong Kong are among the longest in developed economies.</a:t>
            </a:r>
            <a:endParaRPr sz="200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endParaRPr>
          </a:p>
          <a:p>
            <a:pPr marL="457200" lvl="0" indent="-457200" algn="just">
              <a:lnSpc>
                <a:spcPct val="120000"/>
              </a:lnSpc>
              <a:spcBef>
                <a:spcPts val="600"/>
              </a:spcBef>
              <a:buClr>
                <a:schemeClr val="dk1"/>
              </a:buClr>
              <a:buSzPts val="2800"/>
              <a:buFont typeface="Arial"/>
              <a:buChar char="•"/>
            </a:pPr>
            <a:r>
              <a:rPr lang="en-GB" altLang="zh-TW" sz="2000" dirty="0" smtClean="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The </a:t>
            </a:r>
            <a:r>
              <a:rPr lang="en-GB" altLang="zh-TW" sz="200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infant mortality rate has decreased from 9.7 </a:t>
            </a:r>
            <a:r>
              <a:rPr lang="en-GB" altLang="zh-TW" sz="2000" dirty="0" smtClean="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per 1000 live births in </a:t>
            </a:r>
            <a:r>
              <a:rPr lang="en-GB" altLang="zh-TW" sz="200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1981 to </a:t>
            </a:r>
            <a:r>
              <a:rPr lang="en-GB" altLang="zh-TW" sz="2000" dirty="0" smtClean="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1.6 </a:t>
            </a:r>
            <a:r>
              <a:rPr lang="en-GB" altLang="zh-TW" sz="200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in </a:t>
            </a:r>
            <a:r>
              <a:rPr lang="en-GB" altLang="zh-TW" sz="2000" dirty="0" smtClean="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2022, which reflects that the health indices in Hong Kong rank</a:t>
            </a:r>
            <a:r>
              <a:rPr lang="en-GB" altLang="zh-TW" sz="2000" strike="sngStrike" dirty="0" smtClean="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s</a:t>
            </a:r>
            <a:r>
              <a:rPr lang="en-GB" altLang="zh-TW" sz="2000" dirty="0" smtClean="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 among the best in the world.</a:t>
            </a:r>
            <a:endParaRPr sz="2000" strike="sngStrike"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endParaRPr>
          </a:p>
        </p:txBody>
      </p:sp>
      <p:grpSp>
        <p:nvGrpSpPr>
          <p:cNvPr id="516" name="Google Shape;516;p37"/>
          <p:cNvGrpSpPr/>
          <p:nvPr/>
        </p:nvGrpSpPr>
        <p:grpSpPr>
          <a:xfrm>
            <a:off x="395522" y="449269"/>
            <a:ext cx="1396150" cy="353484"/>
            <a:chOff x="977900" y="806450"/>
            <a:chExt cx="2363788" cy="425450"/>
          </a:xfrm>
        </p:grpSpPr>
        <p:sp>
          <p:nvSpPr>
            <p:cNvPr id="517" name="Google Shape;517;p37"/>
            <p:cNvSpPr/>
            <p:nvPr/>
          </p:nvSpPr>
          <p:spPr>
            <a:xfrm>
              <a:off x="977900" y="806450"/>
              <a:ext cx="363538" cy="363538"/>
            </a:xfrm>
            <a:prstGeom prst="rect">
              <a:avLst/>
            </a:prstGeom>
            <a:noFill/>
            <a:ln w="28575"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18" name="Google Shape;518;p37"/>
            <p:cNvSpPr/>
            <p:nvPr/>
          </p:nvSpPr>
          <p:spPr>
            <a:xfrm>
              <a:off x="1101725" y="941388"/>
              <a:ext cx="303213" cy="290512"/>
            </a:xfrm>
            <a:prstGeom prst="rect">
              <a:avLst/>
            </a:prstGeom>
            <a:solidFill>
              <a:srgbClr val="C8040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520" name="Google Shape;520;p37"/>
            <p:cNvCxnSpPr/>
            <p:nvPr/>
          </p:nvCxnSpPr>
          <p:spPr>
            <a:xfrm>
              <a:off x="1404938" y="1204913"/>
              <a:ext cx="1936750" cy="0"/>
            </a:xfrm>
            <a:prstGeom prst="straightConnector1">
              <a:avLst/>
            </a:prstGeom>
            <a:noFill/>
            <a:ln w="57150" cap="flat" cmpd="sng">
              <a:solidFill>
                <a:srgbClr val="C00000"/>
              </a:solidFill>
              <a:prstDash val="solid"/>
              <a:miter lim="800000"/>
              <a:headEnd type="none" w="sm" len="sm"/>
              <a:tailEnd type="none" w="sm" len="sm"/>
            </a:ln>
          </p:spPr>
        </p:cxnSp>
      </p:grpSp>
      <p:sp>
        <p:nvSpPr>
          <p:cNvPr id="521" name="Google Shape;521;p37"/>
          <p:cNvSpPr/>
          <p:nvPr/>
        </p:nvSpPr>
        <p:spPr>
          <a:xfrm>
            <a:off x="4128380" y="762096"/>
            <a:ext cx="3594226" cy="652486"/>
          </a:xfrm>
          <a:prstGeom prst="rect">
            <a:avLst/>
          </a:prstGeom>
          <a:noFill/>
          <a:ln>
            <a:noFill/>
          </a:ln>
        </p:spPr>
        <p:txBody>
          <a:bodyPr spcFirstLastPara="1" wrap="square" lIns="91425" tIns="45700" rIns="91425" bIns="45700" anchor="t" anchorCtr="0">
            <a:noAutofit/>
          </a:bodyPr>
          <a:lstStyle/>
          <a:p>
            <a:pPr marL="0" marR="0" lvl="0" indent="0" algn="just" rtl="0">
              <a:lnSpc>
                <a:spcPct val="130000"/>
              </a:lnSpc>
              <a:spcBef>
                <a:spcPts val="0"/>
              </a:spcBef>
              <a:spcAft>
                <a:spcPts val="0"/>
              </a:spcAft>
              <a:buNone/>
            </a:pPr>
            <a:r>
              <a:rPr lang="en-US" altLang="zh-TW" sz="2200" b="1" dirty="0" smtClean="0">
                <a:solidFill>
                  <a:schemeClr val="dk1"/>
                </a:solidFill>
                <a:latin typeface="Times New Roman" panose="02020603050405020304" pitchFamily="18" charset="0"/>
                <a:ea typeface="DFKai-SB"/>
                <a:cs typeface="Times New Roman" panose="02020603050405020304" pitchFamily="18" charset="0"/>
                <a:sym typeface="DFKai-SB"/>
              </a:rPr>
              <a:t>Healthcare in Hong Kong</a:t>
            </a:r>
            <a:endParaRPr sz="2200" b="1" dirty="0">
              <a:solidFill>
                <a:schemeClr val="dk1"/>
              </a:solidFill>
              <a:latin typeface="Times New Roman" panose="02020603050405020304" pitchFamily="18" charset="0"/>
              <a:ea typeface="DFKai-SB"/>
              <a:cs typeface="Times New Roman" panose="02020603050405020304" pitchFamily="18" charset="0"/>
              <a:sym typeface="DFKai-SB"/>
            </a:endParaRPr>
          </a:p>
        </p:txBody>
      </p:sp>
      <p:sp>
        <p:nvSpPr>
          <p:cNvPr id="522" name="Google Shape;522;p37"/>
          <p:cNvSpPr/>
          <p:nvPr/>
        </p:nvSpPr>
        <p:spPr>
          <a:xfrm>
            <a:off x="2717015" y="192502"/>
            <a:ext cx="7115696" cy="618023"/>
          </a:xfrm>
          <a:custGeom>
            <a:avLst/>
            <a:gdLst/>
            <a:ahLst/>
            <a:cxnLst/>
            <a:rect l="l" t="t" r="r" b="b"/>
            <a:pathLst>
              <a:path w="5689600" h="649440" extrusionOk="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a:ln w="12700" cap="flat" cmpd="sng">
            <a:solidFill>
              <a:schemeClr val="lt1"/>
            </a:solidFill>
            <a:prstDash val="solid"/>
            <a:miter lim="800000"/>
            <a:headEnd type="none" w="sm" len="sm"/>
            <a:tailEnd type="none" w="sm" len="sm"/>
          </a:ln>
        </p:spPr>
        <p:txBody>
          <a:bodyPr spcFirstLastPara="1" wrap="square" lIns="246750" tIns="31700" rIns="246750" bIns="31700" anchor="ctr" anchorCtr="0">
            <a:noAutofit/>
          </a:bodyPr>
          <a:lstStyle/>
          <a:p>
            <a:pPr lvl="0" algn="ctr">
              <a:lnSpc>
                <a:spcPct val="90000"/>
              </a:lnSpc>
            </a:pPr>
            <a:r>
              <a:rPr lang="en-GB" sz="2200" b="1" dirty="0">
                <a:solidFill>
                  <a:schemeClr val="bg1"/>
                </a:solidFill>
                <a:latin typeface="Times New Roman" panose="02020603050405020304" pitchFamily="18" charset="0"/>
                <a:cs typeface="Times New Roman" panose="02020603050405020304" pitchFamily="18" charset="0"/>
              </a:rPr>
              <a:t>Contributions of Hong Kong to </a:t>
            </a:r>
            <a:r>
              <a:rPr lang="en-GB" sz="2200" b="1" dirty="0" smtClean="0">
                <a:solidFill>
                  <a:schemeClr val="bg1"/>
                </a:solidFill>
                <a:latin typeface="Times New Roman" panose="02020603050405020304" pitchFamily="18" charset="0"/>
                <a:cs typeface="Times New Roman" panose="02020603050405020304" pitchFamily="18" charset="0"/>
              </a:rPr>
              <a:t>Global Public Health</a:t>
            </a:r>
            <a:endParaRPr sz="2200" b="1" dirty="0">
              <a:solidFill>
                <a:schemeClr val="bg1"/>
              </a:solidFill>
              <a:latin typeface="Times New Roman" panose="02020603050405020304" pitchFamily="18" charset="0"/>
              <a:cs typeface="Times New Roman" panose="02020603050405020304" pitchFamily="18" charset="0"/>
            </a:endParaRPr>
          </a:p>
        </p:txBody>
      </p:sp>
      <p:sp>
        <p:nvSpPr>
          <p:cNvPr id="523" name="Google Shape;523;p37"/>
          <p:cNvSpPr/>
          <p:nvPr/>
        </p:nvSpPr>
        <p:spPr>
          <a:xfrm>
            <a:off x="395522" y="5902592"/>
            <a:ext cx="11681773" cy="132343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altLang="zh-TW" sz="1200" dirty="0" smtClean="0">
                <a:solidFill>
                  <a:schemeClr val="dk1"/>
                </a:solidFill>
                <a:latin typeface="Times New Roman" panose="02020603050405020304" pitchFamily="18" charset="0"/>
                <a:ea typeface="DFKai-SB"/>
                <a:cs typeface="Times New Roman" panose="02020603050405020304" pitchFamily="18" charset="0"/>
                <a:sym typeface="DFKai-SB"/>
              </a:rPr>
              <a:t>Source:</a:t>
            </a:r>
            <a:endParaRPr sz="1200" dirty="0">
              <a:latin typeface="Times New Roman" panose="02020603050405020304" pitchFamily="18" charset="0"/>
              <a:cs typeface="Times New Roman" panose="02020603050405020304" pitchFamily="18" charset="0"/>
            </a:endParaRPr>
          </a:p>
          <a:p>
            <a:pPr marL="171450" lvl="0" indent="-171450">
              <a:buClr>
                <a:schemeClr val="dk1"/>
              </a:buClr>
              <a:buSzPts val="1000"/>
              <a:buFont typeface="Arial"/>
              <a:buChar char="•"/>
            </a:pPr>
            <a:r>
              <a:rPr lang="en-US" altLang="zh-TW" sz="1200" dirty="0" smtClean="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Census and Statistics Department (</a:t>
            </a:r>
            <a:r>
              <a:rPr lang="en-US" altLang="zh-TW" sz="1200" dirty="0" smtClean="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https</a:t>
            </a:r>
            <a:r>
              <a:rPr lang="en-US" altLang="zh-TW" sz="120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://www.censtatd.gov.hk/en/page_235.html</a:t>
            </a:r>
            <a:r>
              <a:rPr lang="zh-TW" sz="1200" dirty="0" smtClean="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a:t>
            </a:r>
            <a:endParaRPr sz="120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endParaRPr>
          </a:p>
          <a:p>
            <a:pPr marL="171450" lvl="0" indent="-171450">
              <a:buClr>
                <a:schemeClr val="dk1"/>
              </a:buClr>
              <a:buSzPts val="1000"/>
              <a:buFont typeface="Arial"/>
              <a:buChar char="•"/>
            </a:pPr>
            <a:r>
              <a:rPr lang="en-US" altLang="zh-TW" sz="1200" dirty="0" smtClean="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Department of Health </a:t>
            </a:r>
            <a:r>
              <a:rPr lang="zh-TW" sz="1200" dirty="0" smtClean="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a:t>
            </a:r>
            <a:r>
              <a:rPr lang="en-US" altLang="zh-TW" sz="120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https://www.chp.gov.hk/en/statistics/data/10/27/113.html</a:t>
            </a:r>
            <a:r>
              <a:rPr lang="zh-TW" sz="1200" dirty="0" smtClean="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 </a:t>
            </a:r>
            <a:endParaRPr sz="1200" dirty="0">
              <a:solidFill>
                <a:schemeClr val="tx1">
                  <a:lumMod val="85000"/>
                  <a:lumOff val="15000"/>
                </a:schemeClr>
              </a:solidFill>
              <a:latin typeface="Times New Roman" panose="02020603050405020304" pitchFamily="18" charset="0"/>
              <a:cs typeface="Times New Roman" panose="02020603050405020304" pitchFamily="18" charset="0"/>
            </a:endParaRPr>
          </a:p>
          <a:p>
            <a:pPr marL="171450" lvl="0" indent="-171450">
              <a:buClr>
                <a:schemeClr val="dk1"/>
              </a:buClr>
              <a:buSzPts val="1000"/>
              <a:buFont typeface="Arial"/>
              <a:buChar char="•"/>
            </a:pPr>
            <a:r>
              <a:rPr lang="en-US" altLang="zh-TW" sz="1200" dirty="0" smtClean="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Health Bureau (</a:t>
            </a:r>
            <a:r>
              <a:rPr lang="en-US" altLang="zh-TW" sz="1200" dirty="0" smtClean="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https</a:t>
            </a:r>
            <a:r>
              <a:rPr lang="en-US" altLang="zh-TW" sz="120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a:t>
            </a:r>
            <a:r>
              <a:rPr lang="en-US" altLang="zh-TW" sz="1200" dirty="0" smtClean="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www.healthbureau.gov.hk/statistics/en/dha/dha_summary_report.htm)</a:t>
            </a:r>
            <a:endParaRPr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pic>
        <p:nvPicPr>
          <p:cNvPr id="525" name="Google Shape;525;p37"/>
          <p:cNvPicPr preferRelativeResize="0"/>
          <p:nvPr/>
        </p:nvPicPr>
        <p:blipFill rotWithShape="1">
          <a:blip r:embed="rId3">
            <a:alphaModFix/>
          </a:blip>
          <a:srcRect/>
          <a:stretch/>
        </p:blipFill>
        <p:spPr>
          <a:xfrm>
            <a:off x="8713516" y="1414582"/>
            <a:ext cx="3276418" cy="2263813"/>
          </a:xfrm>
          <a:prstGeom prst="rect">
            <a:avLst/>
          </a:prstGeom>
          <a:noFill/>
          <a:ln>
            <a:noFill/>
          </a:ln>
        </p:spPr>
      </p:pic>
      <p:pic>
        <p:nvPicPr>
          <p:cNvPr id="526" name="Google Shape;526;p37"/>
          <p:cNvPicPr preferRelativeResize="0"/>
          <p:nvPr/>
        </p:nvPicPr>
        <p:blipFill rotWithShape="1">
          <a:blip r:embed="rId4">
            <a:alphaModFix/>
          </a:blip>
          <a:srcRect/>
          <a:stretch/>
        </p:blipFill>
        <p:spPr>
          <a:xfrm>
            <a:off x="8794636" y="3737931"/>
            <a:ext cx="3195298" cy="1924441"/>
          </a:xfrm>
          <a:prstGeom prst="rect">
            <a:avLst/>
          </a:prstGeom>
          <a:noFill/>
          <a:ln>
            <a:noFill/>
          </a:ln>
        </p:spPr>
      </p:pic>
      <p:sp>
        <p:nvSpPr>
          <p:cNvPr id="527" name="Google Shape;527;p37"/>
          <p:cNvSpPr txBox="1">
            <a:spLocks noGrp="1"/>
          </p:cNvSpPr>
          <p:nvPr>
            <p:ph type="sldNum" idx="12"/>
          </p:nvPr>
        </p:nvSpPr>
        <p:spPr>
          <a:xfrm>
            <a:off x="9120188" y="63817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tLang="zh-TW"/>
              <a:t>25</a:t>
            </a:fld>
            <a:endParaRPr/>
          </a:p>
        </p:txBody>
      </p:sp>
      <p:sp>
        <p:nvSpPr>
          <p:cNvPr id="15" name="Google Shape;109;p15"/>
          <p:cNvSpPr txBox="1"/>
          <p:nvPr/>
        </p:nvSpPr>
        <p:spPr>
          <a:xfrm>
            <a:off x="720884" y="392125"/>
            <a:ext cx="2366573" cy="3692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altLang="zh-TW" sz="1800" b="1" dirty="0" smtClean="0">
                <a:solidFill>
                  <a:schemeClr val="tx1">
                    <a:lumMod val="85000"/>
                    <a:lumOff val="15000"/>
                  </a:schemeClr>
                </a:solidFill>
                <a:latin typeface="Times New Roman" panose="02020603050405020304" pitchFamily="18" charset="0"/>
                <a:ea typeface="Microsoft JhengHei"/>
                <a:cs typeface="Times New Roman" panose="02020603050405020304" pitchFamily="18" charset="0"/>
                <a:sym typeface="Microsoft JhengHei"/>
              </a:rPr>
              <a:t>Lead-in</a:t>
            </a:r>
            <a:endParaRPr sz="1800" b="1" dirty="0">
              <a:solidFill>
                <a:schemeClr val="tx1">
                  <a:lumMod val="85000"/>
                  <a:lumOff val="15000"/>
                </a:schemeClr>
              </a:solidFill>
              <a:latin typeface="Times New Roman" panose="02020603050405020304" pitchFamily="18" charset="0"/>
              <a:ea typeface="Microsoft JhengHei"/>
              <a:cs typeface="Times New Roman" panose="02020603050405020304" pitchFamily="18" charset="0"/>
              <a:sym typeface="Microsoft JhengHei"/>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31"/>
        <p:cNvGrpSpPr/>
        <p:nvPr/>
      </p:nvGrpSpPr>
      <p:grpSpPr>
        <a:xfrm>
          <a:off x="0" y="0"/>
          <a:ext cx="0" cy="0"/>
          <a:chOff x="0" y="0"/>
          <a:chExt cx="0" cy="0"/>
        </a:xfrm>
      </p:grpSpPr>
      <p:sp>
        <p:nvSpPr>
          <p:cNvPr id="532" name="Google Shape;532;p38"/>
          <p:cNvSpPr/>
          <p:nvPr/>
        </p:nvSpPr>
        <p:spPr>
          <a:xfrm>
            <a:off x="6417187" y="5473598"/>
            <a:ext cx="5640303" cy="27699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altLang="zh-TW" sz="1200" dirty="0" smtClean="0">
                <a:solidFill>
                  <a:schemeClr val="dk1"/>
                </a:solidFill>
                <a:latin typeface="Times New Roman"/>
                <a:ea typeface="Times New Roman"/>
                <a:cs typeface="Times New Roman"/>
                <a:sym typeface="Times New Roman"/>
              </a:rPr>
              <a:t>Source: Hong Kong Yearbook 2021</a:t>
            </a:r>
            <a:r>
              <a:rPr lang="zh-TW" sz="1200" dirty="0" smtClean="0">
                <a:solidFill>
                  <a:schemeClr val="dk1"/>
                </a:solidFill>
                <a:latin typeface="Times New Roman"/>
                <a:ea typeface="Times New Roman"/>
                <a:cs typeface="Times New Roman"/>
                <a:sym typeface="Times New Roman"/>
              </a:rPr>
              <a:t> </a:t>
            </a:r>
            <a:r>
              <a:rPr lang="zh-TW" sz="1200" dirty="0">
                <a:solidFill>
                  <a:schemeClr val="dk1"/>
                </a:solidFill>
                <a:latin typeface="Times New Roman"/>
                <a:ea typeface="Times New Roman"/>
                <a:cs typeface="Times New Roman"/>
                <a:sym typeface="Times New Roman"/>
              </a:rPr>
              <a:t>(https://www.yearbook.gov.hk/2021/tc/pdf/C09.pdf)</a:t>
            </a:r>
            <a:endParaRPr sz="1200" dirty="0">
              <a:solidFill>
                <a:schemeClr val="dk1"/>
              </a:solidFill>
              <a:latin typeface="Times New Roman"/>
              <a:ea typeface="Times New Roman"/>
              <a:cs typeface="Times New Roman"/>
              <a:sym typeface="Times New Roman"/>
            </a:endParaRPr>
          </a:p>
        </p:txBody>
      </p:sp>
      <p:sp>
        <p:nvSpPr>
          <p:cNvPr id="533" name="Google Shape;533;p38"/>
          <p:cNvSpPr/>
          <p:nvPr/>
        </p:nvSpPr>
        <p:spPr>
          <a:xfrm>
            <a:off x="435972" y="1065742"/>
            <a:ext cx="11195022" cy="4093428"/>
          </a:xfrm>
          <a:prstGeom prst="rect">
            <a:avLst/>
          </a:prstGeom>
          <a:noFill/>
          <a:ln>
            <a:noFill/>
          </a:ln>
        </p:spPr>
        <p:txBody>
          <a:bodyPr spcFirstLastPara="1" wrap="square" lIns="91425" tIns="45700" rIns="91425" bIns="45700" anchor="t" anchorCtr="0">
            <a:noAutofit/>
          </a:bodyPr>
          <a:lstStyle/>
          <a:p>
            <a:pPr marL="342900" lvl="0" indent="-342900" algn="just">
              <a:lnSpc>
                <a:spcPct val="120000"/>
              </a:lnSpc>
              <a:spcBef>
                <a:spcPts val="600"/>
              </a:spcBef>
              <a:buClr>
                <a:schemeClr val="dk1"/>
              </a:buClr>
              <a:buSzPts val="2600"/>
              <a:buFont typeface="Arial"/>
              <a:buChar char="•"/>
            </a:pPr>
            <a:r>
              <a:rPr lang="en-GB" sz="2200" dirty="0" smtClean="0">
                <a:solidFill>
                  <a:schemeClr val="tx1">
                    <a:lumMod val="85000"/>
                    <a:lumOff val="15000"/>
                  </a:schemeClr>
                </a:solidFill>
                <a:latin typeface="Times New Roman" panose="02020603050405020304" pitchFamily="18" charset="0"/>
                <a:cs typeface="Times New Roman" panose="02020603050405020304" pitchFamily="18" charset="0"/>
              </a:rPr>
              <a:t>Hong </a:t>
            </a:r>
            <a:r>
              <a:rPr lang="en-GB" sz="2200" dirty="0">
                <a:solidFill>
                  <a:schemeClr val="tx1">
                    <a:lumMod val="85000"/>
                    <a:lumOff val="15000"/>
                  </a:schemeClr>
                </a:solidFill>
                <a:latin typeface="Times New Roman" panose="02020603050405020304" pitchFamily="18" charset="0"/>
                <a:cs typeface="Times New Roman" panose="02020603050405020304" pitchFamily="18" charset="0"/>
              </a:rPr>
              <a:t>Kong’s public and private </a:t>
            </a:r>
            <a:r>
              <a:rPr lang="en-GB" sz="2200" dirty="0" smtClean="0">
                <a:solidFill>
                  <a:schemeClr val="tx1">
                    <a:lumMod val="85000"/>
                    <a:lumOff val="15000"/>
                  </a:schemeClr>
                </a:solidFill>
                <a:latin typeface="Times New Roman" panose="02020603050405020304" pitchFamily="18" charset="0"/>
                <a:cs typeface="Times New Roman" panose="02020603050405020304" pitchFamily="18" charset="0"/>
              </a:rPr>
              <a:t>healthcare sectors </a:t>
            </a:r>
            <a:r>
              <a:rPr lang="en-GB" sz="2200" dirty="0">
                <a:solidFill>
                  <a:schemeClr val="tx1">
                    <a:lumMod val="85000"/>
                    <a:lumOff val="15000"/>
                  </a:schemeClr>
                </a:solidFill>
                <a:latin typeface="Times New Roman" panose="02020603050405020304" pitchFamily="18" charset="0"/>
                <a:cs typeface="Times New Roman" panose="02020603050405020304" pitchFamily="18" charset="0"/>
              </a:rPr>
              <a:t>provide comprehensive </a:t>
            </a:r>
            <a:r>
              <a:rPr lang="en-GB" sz="2200" dirty="0" smtClean="0">
                <a:solidFill>
                  <a:schemeClr val="tx1">
                    <a:lumMod val="85000"/>
                    <a:lumOff val="15000"/>
                  </a:schemeClr>
                </a:solidFill>
                <a:latin typeface="Times New Roman" panose="02020603050405020304" pitchFamily="18" charset="0"/>
                <a:cs typeface="Times New Roman" panose="02020603050405020304" pitchFamily="18" charset="0"/>
              </a:rPr>
              <a:t>healthcare services</a:t>
            </a:r>
            <a:r>
              <a:rPr lang="en-GB" sz="2200" dirty="0">
                <a:solidFill>
                  <a:schemeClr val="tx1">
                    <a:lumMod val="85000"/>
                    <a:lumOff val="15000"/>
                  </a:schemeClr>
                </a:solidFill>
                <a:latin typeface="Times New Roman" panose="02020603050405020304" pitchFamily="18" charset="0"/>
                <a:cs typeface="Times New Roman" panose="02020603050405020304" pitchFamily="18" charset="0"/>
              </a:rPr>
              <a:t>, including a low‑cost public healthcare safety net that ensures no one in Hong Kong is denied medical care due to lack of means.</a:t>
            </a:r>
            <a:endParaRPr sz="220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endParaRPr>
          </a:p>
          <a:p>
            <a:pPr marL="342900" lvl="0" indent="-342900" algn="just">
              <a:lnSpc>
                <a:spcPct val="120000"/>
              </a:lnSpc>
              <a:spcBef>
                <a:spcPts val="600"/>
              </a:spcBef>
              <a:buClr>
                <a:schemeClr val="dk1"/>
              </a:buClr>
              <a:buSzPts val="2600"/>
              <a:buFont typeface="Arial"/>
              <a:buChar char="•"/>
            </a:pPr>
            <a:r>
              <a:rPr lang="en-GB" sz="2200" dirty="0" smtClean="0">
                <a:solidFill>
                  <a:schemeClr val="tx1">
                    <a:lumMod val="85000"/>
                    <a:lumOff val="15000"/>
                  </a:schemeClr>
                </a:solidFill>
                <a:latin typeface="Times New Roman" panose="02020603050405020304" pitchFamily="18" charset="0"/>
                <a:cs typeface="Times New Roman" panose="02020603050405020304" pitchFamily="18" charset="0"/>
              </a:rPr>
              <a:t>Hong </a:t>
            </a:r>
            <a:r>
              <a:rPr lang="en-GB" sz="2200" dirty="0">
                <a:solidFill>
                  <a:schemeClr val="tx1">
                    <a:lumMod val="85000"/>
                    <a:lumOff val="15000"/>
                  </a:schemeClr>
                </a:solidFill>
                <a:latin typeface="Times New Roman" panose="02020603050405020304" pitchFamily="18" charset="0"/>
                <a:cs typeface="Times New Roman" panose="02020603050405020304" pitchFamily="18" charset="0"/>
              </a:rPr>
              <a:t>Kong has an excellent healthcare system supported by a highly professional team of workers. The infant mortality rate in 2020 was among the lowest in the world. Male and female life expectancy at birth was among the world’s highest in 2021.</a:t>
            </a:r>
            <a:endParaRPr sz="220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endParaRPr>
          </a:p>
          <a:p>
            <a:pPr marL="342900" lvl="0" indent="-342900" algn="just">
              <a:lnSpc>
                <a:spcPct val="120000"/>
              </a:lnSpc>
              <a:spcBef>
                <a:spcPts val="600"/>
              </a:spcBef>
              <a:buClr>
                <a:schemeClr val="dk1"/>
              </a:buClr>
              <a:buSzPts val="2600"/>
              <a:buFont typeface="Arial"/>
              <a:buChar char="•"/>
            </a:pPr>
            <a:r>
              <a:rPr lang="en-GB" sz="2200" dirty="0" smtClean="0">
                <a:solidFill>
                  <a:schemeClr val="tx1">
                    <a:lumMod val="85000"/>
                    <a:lumOff val="15000"/>
                  </a:schemeClr>
                </a:solidFill>
                <a:latin typeface="Times New Roman" panose="02020603050405020304" pitchFamily="18" charset="0"/>
                <a:cs typeface="Times New Roman" panose="02020603050405020304" pitchFamily="18" charset="0"/>
              </a:rPr>
              <a:t>The </a:t>
            </a:r>
            <a:r>
              <a:rPr lang="en-GB" sz="2200" dirty="0">
                <a:solidFill>
                  <a:schemeClr val="tx1">
                    <a:lumMod val="85000"/>
                    <a:lumOff val="15000"/>
                  </a:schemeClr>
                </a:solidFill>
                <a:latin typeface="Times New Roman" panose="02020603050405020304" pitchFamily="18" charset="0"/>
                <a:cs typeface="Times New Roman" panose="02020603050405020304" pitchFamily="18" charset="0"/>
              </a:rPr>
              <a:t>Government’s recurrent funding for health has risen by about 63% over the past five years, from $58.7 billion in </a:t>
            </a:r>
            <a:r>
              <a:rPr lang="en-GB" sz="2200" dirty="0" smtClean="0">
                <a:solidFill>
                  <a:schemeClr val="tx1">
                    <a:lumMod val="85000"/>
                    <a:lumOff val="15000"/>
                  </a:schemeClr>
                </a:solidFill>
                <a:latin typeface="Times New Roman" panose="02020603050405020304" pitchFamily="18" charset="0"/>
                <a:cs typeface="Times New Roman" panose="02020603050405020304" pitchFamily="18" charset="0"/>
              </a:rPr>
              <a:t>2016 </a:t>
            </a:r>
            <a:r>
              <a:rPr lang="en-GB" sz="2200" dirty="0">
                <a:solidFill>
                  <a:schemeClr val="tx1">
                    <a:lumMod val="85000"/>
                    <a:lumOff val="15000"/>
                  </a:schemeClr>
                </a:solidFill>
                <a:latin typeface="Times New Roman" panose="02020603050405020304" pitchFamily="18" charset="0"/>
                <a:cs typeface="Times New Roman" panose="02020603050405020304" pitchFamily="18" charset="0"/>
              </a:rPr>
              <a:t>to $95.9 billion in 2021. </a:t>
            </a:r>
            <a:r>
              <a:rPr lang="en-GB" sz="2200" dirty="0" smtClean="0">
                <a:solidFill>
                  <a:schemeClr val="tx1">
                    <a:lumMod val="85000"/>
                    <a:lumOff val="15000"/>
                  </a:schemeClr>
                </a:solidFill>
                <a:latin typeface="Times New Roman" panose="02020603050405020304" pitchFamily="18" charset="0"/>
                <a:cs typeface="Times New Roman" panose="02020603050405020304" pitchFamily="18" charset="0"/>
              </a:rPr>
              <a:t> Year-on-year</a:t>
            </a:r>
            <a:r>
              <a:rPr lang="en-GB" sz="2200" dirty="0">
                <a:solidFill>
                  <a:schemeClr val="tx1">
                    <a:lumMod val="85000"/>
                    <a:lumOff val="15000"/>
                  </a:schemeClr>
                </a:solidFill>
                <a:latin typeface="Times New Roman" panose="02020603050405020304" pitchFamily="18" charset="0"/>
                <a:cs typeface="Times New Roman" panose="02020603050405020304" pitchFamily="18" charset="0"/>
              </a:rPr>
              <a:t>, the recurrent funding for health grew more than 10% from $87.1 </a:t>
            </a:r>
            <a:r>
              <a:rPr lang="en-GB" sz="2200" dirty="0" smtClean="0">
                <a:solidFill>
                  <a:schemeClr val="tx1">
                    <a:lumMod val="85000"/>
                    <a:lumOff val="15000"/>
                  </a:schemeClr>
                </a:solidFill>
                <a:latin typeface="Times New Roman" panose="02020603050405020304" pitchFamily="18" charset="0"/>
                <a:cs typeface="Times New Roman" panose="02020603050405020304" pitchFamily="18" charset="0"/>
              </a:rPr>
              <a:t>billion </a:t>
            </a:r>
            <a:r>
              <a:rPr lang="en-GB" sz="2200" dirty="0">
                <a:solidFill>
                  <a:schemeClr val="tx1">
                    <a:lumMod val="85000"/>
                    <a:lumOff val="15000"/>
                  </a:schemeClr>
                </a:solidFill>
                <a:latin typeface="Times New Roman" panose="02020603050405020304" pitchFamily="18" charset="0"/>
                <a:cs typeface="Times New Roman" panose="02020603050405020304" pitchFamily="18" charset="0"/>
              </a:rPr>
              <a:t>in 2020. </a:t>
            </a:r>
            <a:endParaRPr sz="220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endParaRPr>
          </a:p>
          <a:p>
            <a:pPr marL="342900" lvl="0" indent="-342900" algn="just">
              <a:lnSpc>
                <a:spcPct val="120000"/>
              </a:lnSpc>
              <a:spcBef>
                <a:spcPts val="600"/>
              </a:spcBef>
              <a:buClr>
                <a:schemeClr val="dk1"/>
              </a:buClr>
              <a:buSzPts val="2600"/>
              <a:buFont typeface="Arial"/>
              <a:buChar char="•"/>
            </a:pPr>
            <a:r>
              <a:rPr lang="en-GB" sz="2200" dirty="0" smtClean="0">
                <a:solidFill>
                  <a:schemeClr val="tx1">
                    <a:lumMod val="85000"/>
                    <a:lumOff val="15000"/>
                  </a:schemeClr>
                </a:solidFill>
                <a:latin typeface="Times New Roman" panose="02020603050405020304" pitchFamily="18" charset="0"/>
                <a:cs typeface="Times New Roman" panose="02020603050405020304" pitchFamily="18" charset="0"/>
              </a:rPr>
              <a:t>The </a:t>
            </a:r>
            <a:r>
              <a:rPr lang="en-GB" sz="2200" dirty="0">
                <a:solidFill>
                  <a:schemeClr val="tx1">
                    <a:lumMod val="85000"/>
                    <a:lumOff val="15000"/>
                  </a:schemeClr>
                </a:solidFill>
                <a:latin typeface="Times New Roman" panose="02020603050405020304" pitchFamily="18" charset="0"/>
                <a:cs typeface="Times New Roman" panose="02020603050405020304" pitchFamily="18" charset="0"/>
              </a:rPr>
              <a:t>recurrent expenditure for health accounted for 19% of the Government’s recurrent expenditure in 2021.</a:t>
            </a:r>
            <a:endParaRPr sz="220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endParaRPr>
          </a:p>
        </p:txBody>
      </p:sp>
      <p:grpSp>
        <p:nvGrpSpPr>
          <p:cNvPr id="536" name="Google Shape;536;p38"/>
          <p:cNvGrpSpPr/>
          <p:nvPr/>
        </p:nvGrpSpPr>
        <p:grpSpPr>
          <a:xfrm>
            <a:off x="395522" y="329622"/>
            <a:ext cx="2041435" cy="473131"/>
            <a:chOff x="977900" y="662444"/>
            <a:chExt cx="3456304" cy="569456"/>
          </a:xfrm>
        </p:grpSpPr>
        <p:sp>
          <p:nvSpPr>
            <p:cNvPr id="537" name="Google Shape;537;p38"/>
            <p:cNvSpPr/>
            <p:nvPr/>
          </p:nvSpPr>
          <p:spPr>
            <a:xfrm>
              <a:off x="977900" y="806450"/>
              <a:ext cx="363538" cy="363538"/>
            </a:xfrm>
            <a:prstGeom prst="rect">
              <a:avLst/>
            </a:prstGeom>
            <a:noFill/>
            <a:ln w="28575"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tx1"/>
                </a:solidFill>
                <a:latin typeface="Calibri"/>
                <a:ea typeface="Calibri"/>
                <a:cs typeface="Calibri"/>
                <a:sym typeface="Calibri"/>
              </a:endParaRPr>
            </a:p>
          </p:txBody>
        </p:sp>
        <p:sp>
          <p:nvSpPr>
            <p:cNvPr id="538" name="Google Shape;538;p38"/>
            <p:cNvSpPr/>
            <p:nvPr/>
          </p:nvSpPr>
          <p:spPr>
            <a:xfrm>
              <a:off x="1101725" y="941388"/>
              <a:ext cx="303213" cy="290512"/>
            </a:xfrm>
            <a:prstGeom prst="rect">
              <a:avLst/>
            </a:prstGeom>
            <a:solidFill>
              <a:srgbClr val="C8040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tx1"/>
                </a:solidFill>
                <a:latin typeface="Calibri"/>
                <a:ea typeface="Calibri"/>
                <a:cs typeface="Calibri"/>
                <a:sym typeface="Calibri"/>
              </a:endParaRPr>
            </a:p>
          </p:txBody>
        </p:sp>
        <p:sp>
          <p:nvSpPr>
            <p:cNvPr id="539" name="Google Shape;539;p38"/>
            <p:cNvSpPr txBox="1"/>
            <p:nvPr/>
          </p:nvSpPr>
          <p:spPr>
            <a:xfrm>
              <a:off x="1465262" y="662444"/>
              <a:ext cx="2968942" cy="444475"/>
            </a:xfrm>
            <a:prstGeom prst="rect">
              <a:avLst/>
            </a:prstGeom>
            <a:noFill/>
            <a:ln>
              <a:noFill/>
            </a:ln>
          </p:spPr>
          <p:txBody>
            <a:bodyPr spcFirstLastPara="1" wrap="square" lIns="91425" tIns="45700" rIns="91425" bIns="45700" anchor="t" anchorCtr="0">
              <a:spAutoFit/>
            </a:bodyPr>
            <a:lstStyle/>
            <a:p>
              <a:pPr lvl="0"/>
              <a:r>
                <a:rPr lang="en-US" altLang="zh-TW" sz="1800" b="1" dirty="0" smtClean="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Introduction</a:t>
              </a:r>
              <a:endParaRPr lang="en-US" sz="18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cxnSp>
          <p:nvCxnSpPr>
            <p:cNvPr id="540" name="Google Shape;540;p38"/>
            <p:cNvCxnSpPr/>
            <p:nvPr/>
          </p:nvCxnSpPr>
          <p:spPr>
            <a:xfrm>
              <a:off x="1404938" y="1204913"/>
              <a:ext cx="1936750" cy="0"/>
            </a:xfrm>
            <a:prstGeom prst="straightConnector1">
              <a:avLst/>
            </a:prstGeom>
            <a:noFill/>
            <a:ln w="57150" cap="flat" cmpd="sng">
              <a:solidFill>
                <a:srgbClr val="C00000"/>
              </a:solidFill>
              <a:prstDash val="solid"/>
              <a:miter lim="800000"/>
              <a:headEnd type="none" w="sm" len="sm"/>
              <a:tailEnd type="none" w="sm" len="sm"/>
            </a:ln>
          </p:spPr>
        </p:cxnSp>
      </p:grpSp>
      <p:pic>
        <p:nvPicPr>
          <p:cNvPr id="541" name="Google Shape;541;p38">
            <a:hlinkClick r:id="rId3"/>
          </p:cNvPr>
          <p:cNvPicPr preferRelativeResize="0"/>
          <p:nvPr/>
        </p:nvPicPr>
        <p:blipFill rotWithShape="1">
          <a:blip r:embed="rId4">
            <a:alphaModFix/>
          </a:blip>
          <a:srcRect/>
          <a:stretch/>
        </p:blipFill>
        <p:spPr>
          <a:xfrm>
            <a:off x="2433774" y="5886091"/>
            <a:ext cx="3110946" cy="680937"/>
          </a:xfrm>
          <a:prstGeom prst="rect">
            <a:avLst/>
          </a:prstGeom>
          <a:noFill/>
          <a:ln>
            <a:noFill/>
          </a:ln>
        </p:spPr>
      </p:pic>
      <p:sp>
        <p:nvSpPr>
          <p:cNvPr id="542" name="Google Shape;542;p38"/>
          <p:cNvSpPr/>
          <p:nvPr/>
        </p:nvSpPr>
        <p:spPr>
          <a:xfrm>
            <a:off x="2717016" y="6543903"/>
            <a:ext cx="5811348" cy="276999"/>
          </a:xfrm>
          <a:prstGeom prst="rect">
            <a:avLst/>
          </a:prstGeom>
          <a:noFill/>
          <a:ln>
            <a:noFill/>
          </a:ln>
        </p:spPr>
        <p:txBody>
          <a:bodyPr spcFirstLastPara="1" wrap="square" lIns="91425" tIns="45700" rIns="91425" bIns="45700" anchor="t" anchorCtr="0">
            <a:noAutofit/>
          </a:bodyPr>
          <a:lstStyle/>
          <a:p>
            <a:pPr lvl="0"/>
            <a:r>
              <a:rPr lang="en-GB" sz="1200" dirty="0">
                <a:latin typeface="Times New Roman" panose="02020603050405020304" pitchFamily="18" charset="0"/>
                <a:cs typeface="Times New Roman" panose="02020603050405020304" pitchFamily="18" charset="0"/>
              </a:rPr>
              <a:t>Please click on the image to learn more about the statistics on healthcare in Hong Kong.</a:t>
            </a:r>
            <a:endParaRPr sz="1200" dirty="0">
              <a:solidFill>
                <a:schemeClr val="dk1"/>
              </a:solidFill>
              <a:latin typeface="Times New Roman" panose="02020603050405020304" pitchFamily="18" charset="0"/>
              <a:ea typeface="Times New Roman"/>
              <a:cs typeface="Times New Roman" panose="02020603050405020304" pitchFamily="18" charset="0"/>
              <a:sym typeface="Times New Roman"/>
            </a:endParaRPr>
          </a:p>
        </p:txBody>
      </p:sp>
      <p:pic>
        <p:nvPicPr>
          <p:cNvPr id="543" name="Google Shape;543;p38">
            <a:hlinkClick r:id="rId5"/>
          </p:cNvPr>
          <p:cNvPicPr preferRelativeResize="0"/>
          <p:nvPr/>
        </p:nvPicPr>
        <p:blipFill rotWithShape="1">
          <a:blip r:embed="rId6">
            <a:alphaModFix/>
          </a:blip>
          <a:srcRect/>
          <a:stretch/>
        </p:blipFill>
        <p:spPr>
          <a:xfrm>
            <a:off x="6139675" y="5770147"/>
            <a:ext cx="1914792" cy="771633"/>
          </a:xfrm>
          <a:prstGeom prst="rect">
            <a:avLst/>
          </a:prstGeom>
          <a:noFill/>
          <a:ln>
            <a:noFill/>
          </a:ln>
        </p:spPr>
      </p:pic>
      <p:sp>
        <p:nvSpPr>
          <p:cNvPr id="544" name="Google Shape;544;p38"/>
          <p:cNvSpPr txBox="1">
            <a:spLocks noGrp="1"/>
          </p:cNvSpPr>
          <p:nvPr>
            <p:ph type="sldNum" idx="12"/>
          </p:nvPr>
        </p:nvSpPr>
        <p:spPr>
          <a:xfrm>
            <a:off x="9120188" y="63817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tLang="zh-TW"/>
              <a:t>26</a:t>
            </a:fld>
            <a:endParaRPr/>
          </a:p>
        </p:txBody>
      </p:sp>
      <p:sp>
        <p:nvSpPr>
          <p:cNvPr id="15" name="Google Shape;522;p37"/>
          <p:cNvSpPr/>
          <p:nvPr/>
        </p:nvSpPr>
        <p:spPr>
          <a:xfrm>
            <a:off x="2717015" y="192502"/>
            <a:ext cx="7115696" cy="618023"/>
          </a:xfrm>
          <a:custGeom>
            <a:avLst/>
            <a:gdLst/>
            <a:ahLst/>
            <a:cxnLst/>
            <a:rect l="l" t="t" r="r" b="b"/>
            <a:pathLst>
              <a:path w="5689600" h="649440" extrusionOk="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a:ln w="12700" cap="flat" cmpd="sng">
            <a:solidFill>
              <a:schemeClr val="lt1"/>
            </a:solidFill>
            <a:prstDash val="solid"/>
            <a:miter lim="800000"/>
            <a:headEnd type="none" w="sm" len="sm"/>
            <a:tailEnd type="none" w="sm" len="sm"/>
          </a:ln>
        </p:spPr>
        <p:txBody>
          <a:bodyPr spcFirstLastPara="1" wrap="square" lIns="246750" tIns="31700" rIns="246750" bIns="31700" anchor="ctr" anchorCtr="0">
            <a:noAutofit/>
          </a:bodyPr>
          <a:lstStyle/>
          <a:p>
            <a:pPr lvl="0" algn="ctr">
              <a:lnSpc>
                <a:spcPct val="90000"/>
              </a:lnSpc>
            </a:pPr>
            <a:r>
              <a:rPr lang="en-GB" sz="2200" b="1" dirty="0">
                <a:solidFill>
                  <a:schemeClr val="bg1"/>
                </a:solidFill>
                <a:latin typeface="Times New Roman" panose="02020603050405020304" pitchFamily="18" charset="0"/>
                <a:cs typeface="Times New Roman" panose="02020603050405020304" pitchFamily="18" charset="0"/>
              </a:rPr>
              <a:t>Contributions of Hong Kong to </a:t>
            </a:r>
            <a:r>
              <a:rPr lang="en-GB" sz="2200" b="1" dirty="0" smtClean="0">
                <a:solidFill>
                  <a:schemeClr val="bg1"/>
                </a:solidFill>
                <a:latin typeface="Times New Roman" panose="02020603050405020304" pitchFamily="18" charset="0"/>
                <a:cs typeface="Times New Roman" panose="02020603050405020304" pitchFamily="18" charset="0"/>
              </a:rPr>
              <a:t>Global Public Health</a:t>
            </a:r>
            <a:endParaRPr sz="2200" b="1" dirty="0">
              <a:solidFill>
                <a:schemeClr val="bg1"/>
              </a:solidFill>
              <a:latin typeface="Times New Roman" panose="02020603050405020304" pitchFamily="18" charset="0"/>
              <a:cs typeface="Times New Roman" panose="02020603050405020304" pitchFamily="18" charset="0"/>
            </a:endParaRPr>
          </a:p>
        </p:txBody>
      </p:sp>
      <p:sp>
        <p:nvSpPr>
          <p:cNvPr id="16" name="Google Shape;521;p37"/>
          <p:cNvSpPr/>
          <p:nvPr/>
        </p:nvSpPr>
        <p:spPr>
          <a:xfrm>
            <a:off x="4128380" y="762096"/>
            <a:ext cx="3594226" cy="652486"/>
          </a:xfrm>
          <a:prstGeom prst="rect">
            <a:avLst/>
          </a:prstGeom>
          <a:noFill/>
          <a:ln>
            <a:noFill/>
          </a:ln>
        </p:spPr>
        <p:txBody>
          <a:bodyPr spcFirstLastPara="1" wrap="square" lIns="91425" tIns="45700" rIns="91425" bIns="45700" anchor="t" anchorCtr="0">
            <a:noAutofit/>
          </a:bodyPr>
          <a:lstStyle/>
          <a:p>
            <a:pPr marL="0" marR="0" lvl="0" indent="0" algn="just" rtl="0">
              <a:lnSpc>
                <a:spcPct val="130000"/>
              </a:lnSpc>
              <a:spcBef>
                <a:spcPts val="0"/>
              </a:spcBef>
              <a:spcAft>
                <a:spcPts val="0"/>
              </a:spcAft>
              <a:buNone/>
            </a:pPr>
            <a:r>
              <a:rPr lang="en-US" altLang="zh-TW" sz="2200" b="1" dirty="0" smtClean="0">
                <a:solidFill>
                  <a:schemeClr val="dk1"/>
                </a:solidFill>
                <a:latin typeface="Times New Roman" panose="02020603050405020304" pitchFamily="18" charset="0"/>
                <a:ea typeface="DFKai-SB"/>
                <a:cs typeface="Times New Roman" panose="02020603050405020304" pitchFamily="18" charset="0"/>
                <a:sym typeface="DFKai-SB"/>
              </a:rPr>
              <a:t>Healthcare in Hong Kong</a:t>
            </a:r>
            <a:endParaRPr sz="2200" b="1" dirty="0">
              <a:solidFill>
                <a:schemeClr val="dk1"/>
              </a:solidFill>
              <a:latin typeface="Times New Roman" panose="02020603050405020304" pitchFamily="18" charset="0"/>
              <a:ea typeface="DFKai-SB"/>
              <a:cs typeface="Times New Roman" panose="02020603050405020304" pitchFamily="18" charset="0"/>
              <a:sym typeface="DFKai-SB"/>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48"/>
        <p:cNvGrpSpPr/>
        <p:nvPr/>
      </p:nvGrpSpPr>
      <p:grpSpPr>
        <a:xfrm>
          <a:off x="0" y="0"/>
          <a:ext cx="0" cy="0"/>
          <a:chOff x="0" y="0"/>
          <a:chExt cx="0" cy="0"/>
        </a:xfrm>
      </p:grpSpPr>
      <p:sp>
        <p:nvSpPr>
          <p:cNvPr id="549" name="Google Shape;549;p39"/>
          <p:cNvSpPr/>
          <p:nvPr/>
        </p:nvSpPr>
        <p:spPr>
          <a:xfrm>
            <a:off x="333890" y="1253781"/>
            <a:ext cx="11457946" cy="4154984"/>
          </a:xfrm>
          <a:prstGeom prst="rect">
            <a:avLst/>
          </a:prstGeom>
          <a:noFill/>
          <a:ln>
            <a:noFill/>
          </a:ln>
        </p:spPr>
        <p:txBody>
          <a:bodyPr spcFirstLastPara="1" wrap="square" lIns="91425" tIns="45700" rIns="91425" bIns="45700" anchor="t" anchorCtr="0">
            <a:noAutofit/>
          </a:bodyPr>
          <a:lstStyle/>
          <a:p>
            <a:pPr marL="342900" lvl="0" indent="-342900" algn="just">
              <a:lnSpc>
                <a:spcPct val="120000"/>
              </a:lnSpc>
              <a:spcBef>
                <a:spcPts val="600"/>
              </a:spcBef>
              <a:buClr>
                <a:schemeClr val="dk1"/>
              </a:buClr>
              <a:buSzPts val="2400"/>
              <a:buFont typeface="Arial"/>
              <a:buChar char="•"/>
            </a:pPr>
            <a:r>
              <a:rPr lang="en-GB" altLang="zh-TW" sz="1900" dirty="0" smtClean="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There </a:t>
            </a:r>
            <a:r>
              <a:rPr lang="en-GB" altLang="zh-TW" sz="1900" dirty="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is a comprehensive system in Hong Kong for developing public health talents while the world-class medical schools and institutions in town </a:t>
            </a:r>
            <a:r>
              <a:rPr lang="en-GB" altLang="zh-TW" sz="1900" dirty="0" smtClean="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have nurtured </a:t>
            </a:r>
            <a:r>
              <a:rPr lang="en-GB" altLang="zh-TW" sz="1900" dirty="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many medical professionals, all contributing to the talent pool for local, national and international disease prevention and control organisations, health administration departments, medical institutions, schools and international organisations.</a:t>
            </a:r>
            <a:endParaRPr sz="190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endParaRPr>
          </a:p>
          <a:p>
            <a:pPr marL="342900" lvl="0" indent="-342900" algn="just">
              <a:lnSpc>
                <a:spcPct val="120000"/>
              </a:lnSpc>
              <a:spcBef>
                <a:spcPts val="600"/>
              </a:spcBef>
              <a:buClr>
                <a:schemeClr val="dk1"/>
              </a:buClr>
              <a:buSzPts val="2400"/>
              <a:buFont typeface="Arial"/>
              <a:buChar char="•"/>
            </a:pPr>
            <a:r>
              <a:rPr lang="en-GB" altLang="zh-TW" sz="1900" dirty="0" smtClean="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Healthcare </a:t>
            </a:r>
            <a:r>
              <a:rPr lang="en-GB" altLang="zh-TW" sz="190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R&amp;D is </a:t>
            </a:r>
            <a:r>
              <a:rPr lang="en-GB" altLang="zh-TW" sz="1900" dirty="0" smtClean="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outstanding </a:t>
            </a:r>
            <a:r>
              <a:rPr lang="en-GB" altLang="zh-TW" sz="190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in Hong Kong. </a:t>
            </a:r>
            <a:r>
              <a:rPr lang="en-GB" altLang="zh-TW" sz="1900" dirty="0" smtClean="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 For </a:t>
            </a:r>
            <a:r>
              <a:rPr lang="en-GB" altLang="zh-TW" sz="190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example, the Hong Kong Science </a:t>
            </a:r>
            <a:r>
              <a:rPr lang="en-GB" altLang="zh-TW" sz="1900" dirty="0" smtClean="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and Technology Park </a:t>
            </a:r>
            <a:r>
              <a:rPr lang="en-GB" altLang="zh-TW" sz="190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provides a wide range of facilities and services to support </a:t>
            </a:r>
            <a:r>
              <a:rPr lang="en-GB" altLang="zh-TW" sz="1900" dirty="0" smtClean="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the R&amp;D of healthcare </a:t>
            </a:r>
            <a:r>
              <a:rPr lang="en-GB" altLang="zh-TW" sz="190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and </a:t>
            </a:r>
            <a:r>
              <a:rPr lang="en-GB" altLang="zh-TW" sz="1900" dirty="0" smtClean="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biotechnology.  </a:t>
            </a:r>
            <a:r>
              <a:rPr lang="en-GB" altLang="zh-TW" sz="190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Relevant facilities include the Biomedical Technology Support Centre, the Healthcare Devices Innovation Hub, etc.</a:t>
            </a:r>
            <a:endParaRPr sz="190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endParaRPr>
          </a:p>
          <a:p>
            <a:pPr marL="342900" lvl="0" indent="-342900" algn="just">
              <a:lnSpc>
                <a:spcPct val="120000"/>
              </a:lnSpc>
              <a:spcBef>
                <a:spcPts val="600"/>
              </a:spcBef>
              <a:buClr>
                <a:schemeClr val="dk1"/>
              </a:buClr>
              <a:buSzPts val="2400"/>
              <a:buFont typeface="Arial"/>
              <a:buChar char="•"/>
            </a:pPr>
            <a:r>
              <a:rPr lang="en-GB" altLang="zh-TW" sz="1900" dirty="0" smtClean="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With </a:t>
            </a:r>
            <a:r>
              <a:rPr lang="en-GB" altLang="zh-TW" sz="190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a strong research capability, Hong Kong has attracted many top‑notch universities and scientific research institutions from around the world. </a:t>
            </a:r>
            <a:r>
              <a:rPr lang="en-GB" altLang="zh-TW" sz="1900" dirty="0" smtClean="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 To </a:t>
            </a:r>
            <a:r>
              <a:rPr lang="en-GB" altLang="zh-TW" sz="190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give a few examples, the Dr Li </a:t>
            </a:r>
            <a:r>
              <a:rPr lang="en-GB" altLang="zh-TW" sz="1900" dirty="0" err="1" smtClean="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Dak</a:t>
            </a:r>
            <a:r>
              <a:rPr lang="en-GB" altLang="zh-TW" sz="1900" dirty="0" smtClean="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-sum </a:t>
            </a:r>
            <a:r>
              <a:rPr lang="en-GB" altLang="zh-TW" sz="190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Research Centre, a collaboration between t</a:t>
            </a:r>
            <a:r>
              <a:rPr lang="en-GB" altLang="zh-TW" sz="1900" dirty="0" smtClean="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he </a:t>
            </a:r>
            <a:r>
              <a:rPr lang="en-GB" altLang="zh-TW" sz="190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University of Hong Kong </a:t>
            </a:r>
            <a:r>
              <a:rPr lang="en-GB" altLang="zh-TW" sz="1900" dirty="0" smtClean="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(HKU) and </a:t>
            </a:r>
            <a:r>
              <a:rPr lang="en-GB" altLang="zh-TW" sz="190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an overseas institution, provides a cutting‑edge research environment for research on stem cell and regenerative medicine in Hong Kong. </a:t>
            </a:r>
            <a:r>
              <a:rPr lang="en-GB" altLang="zh-TW" sz="1900" dirty="0" smtClean="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 In </a:t>
            </a:r>
            <a:r>
              <a:rPr lang="en-GB" altLang="zh-TW" sz="190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2019, the Hong Kong University of Science and Technology </a:t>
            </a:r>
            <a:r>
              <a:rPr lang="en-GB" altLang="zh-TW" sz="1900" dirty="0" smtClean="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signed </a:t>
            </a:r>
            <a:r>
              <a:rPr lang="en-GB" altLang="zh-TW" sz="190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an agreement with several </a:t>
            </a:r>
            <a:r>
              <a:rPr lang="en-GB" altLang="zh-TW" sz="1900" dirty="0" smtClean="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first-class </a:t>
            </a:r>
            <a:r>
              <a:rPr lang="en-GB" altLang="zh-TW" sz="190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overseas medical schools to facilitate advanced translational neuroscience research. </a:t>
            </a:r>
            <a:r>
              <a:rPr lang="en-GB" altLang="zh-TW" sz="1900" dirty="0" smtClean="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 The </a:t>
            </a:r>
            <a:r>
              <a:rPr lang="en-GB" altLang="zh-TW" sz="190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partnership intends to set up the </a:t>
            </a:r>
            <a:r>
              <a:rPr lang="en-GB" altLang="zh-TW" sz="1900" dirty="0" err="1">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Center</a:t>
            </a:r>
            <a:r>
              <a:rPr lang="en-GB" altLang="zh-TW" sz="190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 for Neurodegenerative Diseases in Hong Kong.</a:t>
            </a:r>
            <a:endParaRPr sz="19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550" name="Google Shape;550;p39"/>
          <p:cNvSpPr/>
          <p:nvPr/>
        </p:nvSpPr>
        <p:spPr>
          <a:xfrm>
            <a:off x="2862170" y="888430"/>
            <a:ext cx="6825386" cy="451824"/>
          </a:xfrm>
          <a:custGeom>
            <a:avLst/>
            <a:gdLst/>
            <a:ahLst/>
            <a:cxnLst/>
            <a:rect l="l" t="t" r="r" b="b"/>
            <a:pathLst>
              <a:path w="5689600" h="649440" extrusionOk="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noFill/>
          <a:ln>
            <a:noFill/>
          </a:ln>
        </p:spPr>
        <p:txBody>
          <a:bodyPr spcFirstLastPara="1" wrap="square" lIns="246750" tIns="31700" rIns="246750" bIns="31700" anchor="ctr" anchorCtr="0">
            <a:noAutofit/>
          </a:bodyPr>
          <a:lstStyle/>
          <a:p>
            <a:pPr marL="0" marR="0" lvl="0" indent="0" algn="ctr" rtl="0">
              <a:lnSpc>
                <a:spcPct val="90000"/>
              </a:lnSpc>
              <a:spcBef>
                <a:spcPts val="0"/>
              </a:spcBef>
              <a:spcAft>
                <a:spcPts val="0"/>
              </a:spcAft>
              <a:buNone/>
            </a:pPr>
            <a:r>
              <a:rPr lang="en-US" altLang="zh-TW" sz="2200" b="1" dirty="0" smtClean="0">
                <a:solidFill>
                  <a:schemeClr val="dk1"/>
                </a:solidFill>
                <a:latin typeface="Times New Roman" panose="02020603050405020304" pitchFamily="18" charset="0"/>
                <a:ea typeface="DFKai-SB"/>
                <a:cs typeface="Times New Roman" panose="02020603050405020304" pitchFamily="18" charset="0"/>
                <a:sym typeface="DFKai-SB"/>
              </a:rPr>
              <a:t>Large Pool of Professional Talents in Public Health</a:t>
            </a:r>
            <a:endParaRPr sz="2200" b="1" dirty="0">
              <a:solidFill>
                <a:schemeClr val="dk1"/>
              </a:solidFill>
              <a:latin typeface="Times New Roman" panose="02020603050405020304" pitchFamily="18" charset="0"/>
              <a:ea typeface="DFKai-SB"/>
              <a:cs typeface="Times New Roman" panose="02020603050405020304" pitchFamily="18" charset="0"/>
              <a:sym typeface="DFKai-SB"/>
            </a:endParaRPr>
          </a:p>
        </p:txBody>
      </p:sp>
      <p:sp>
        <p:nvSpPr>
          <p:cNvPr id="552" name="Google Shape;552;p39"/>
          <p:cNvSpPr/>
          <p:nvPr/>
        </p:nvSpPr>
        <p:spPr>
          <a:xfrm>
            <a:off x="2412781" y="905772"/>
            <a:ext cx="608468" cy="440263"/>
          </a:xfrm>
          <a:custGeom>
            <a:avLst/>
            <a:gdLst/>
            <a:ahLst/>
            <a:cxnLst/>
            <a:rect l="l" t="t" r="r" b="b"/>
            <a:pathLst>
              <a:path w="395" h="298" extrusionOk="0">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FDB42A"/>
          </a:solidFill>
          <a:ln w="19050" cap="flat" cmpd="sng">
            <a:solidFill>
              <a:srgbClr val="FFFFFF"/>
            </a:solidFill>
            <a:prstDash val="solid"/>
            <a:round/>
            <a:headEnd type="none" w="sm" len="sm"/>
            <a:tailEnd type="none" w="sm" len="sm"/>
          </a:ln>
        </p:spPr>
        <p:txBody>
          <a:bodyPr spcFirstLastPara="1" wrap="square" lIns="83725" tIns="41850" rIns="83725" bIns="41850" anchor="t" anchorCtr="0">
            <a:noAutofit/>
          </a:bodyPr>
          <a:lstStyle/>
          <a:p>
            <a:pPr marL="0" marR="0" lvl="0" indent="0" algn="just" rtl="0">
              <a:lnSpc>
                <a:spcPct val="120000"/>
              </a:lnSpc>
              <a:spcBef>
                <a:spcPts val="0"/>
              </a:spcBef>
              <a:spcAft>
                <a:spcPts val="0"/>
              </a:spcAft>
              <a:buClr>
                <a:schemeClr val="dk1"/>
              </a:buClr>
              <a:buSzPts val="2800"/>
              <a:buFont typeface="Calibri"/>
              <a:buNone/>
            </a:pPr>
            <a:endParaRPr sz="2800" b="0" i="0" u="none" strike="noStrike" cap="none">
              <a:solidFill>
                <a:srgbClr val="000000"/>
              </a:solidFill>
              <a:latin typeface="DFKai-SB"/>
              <a:ea typeface="DFKai-SB"/>
              <a:cs typeface="DFKai-SB"/>
              <a:sym typeface="DFKai-SB"/>
            </a:endParaRPr>
          </a:p>
        </p:txBody>
      </p:sp>
      <p:sp>
        <p:nvSpPr>
          <p:cNvPr id="553" name="Google Shape;553;p39"/>
          <p:cNvSpPr/>
          <p:nvPr/>
        </p:nvSpPr>
        <p:spPr>
          <a:xfrm>
            <a:off x="802064" y="6333479"/>
            <a:ext cx="6820249" cy="46166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dirty="0" smtClean="0">
                <a:solidFill>
                  <a:schemeClr val="dk1"/>
                </a:solidFill>
                <a:latin typeface="Times New Roman"/>
                <a:cs typeface="Times New Roman"/>
                <a:sym typeface="Times New Roman"/>
              </a:rPr>
              <a:t>Source:</a:t>
            </a:r>
            <a:endParaRPr dirty="0"/>
          </a:p>
          <a:p>
            <a:pPr lvl="0"/>
            <a:r>
              <a:rPr lang="en-GB" altLang="zh-TW" sz="1200" dirty="0" smtClean="0">
                <a:solidFill>
                  <a:schemeClr val="tx1">
                    <a:lumMod val="85000"/>
                    <a:lumOff val="15000"/>
                  </a:schemeClr>
                </a:solidFill>
                <a:latin typeface="Times New Roman"/>
                <a:ea typeface="Times New Roman"/>
                <a:cs typeface="Times New Roman"/>
                <a:sym typeface="Times New Roman"/>
              </a:rPr>
              <a:t>the Hong </a:t>
            </a:r>
            <a:r>
              <a:rPr lang="en-GB" altLang="zh-TW" sz="1200" dirty="0">
                <a:solidFill>
                  <a:schemeClr val="tx1">
                    <a:lumMod val="85000"/>
                    <a:lumOff val="15000"/>
                  </a:schemeClr>
                </a:solidFill>
                <a:latin typeface="Times New Roman"/>
                <a:ea typeface="Times New Roman"/>
                <a:cs typeface="Times New Roman"/>
                <a:sym typeface="Times New Roman"/>
              </a:rPr>
              <a:t>Kong Trade Development </a:t>
            </a:r>
            <a:r>
              <a:rPr lang="en-GB" altLang="zh-TW" sz="1200" dirty="0" smtClean="0">
                <a:solidFill>
                  <a:schemeClr val="tx1">
                    <a:lumMod val="85000"/>
                    <a:lumOff val="15000"/>
                  </a:schemeClr>
                </a:solidFill>
                <a:latin typeface="Times New Roman"/>
                <a:ea typeface="Times New Roman"/>
                <a:cs typeface="Times New Roman"/>
                <a:sym typeface="Times New Roman"/>
              </a:rPr>
              <a:t>Council </a:t>
            </a:r>
            <a:r>
              <a:rPr lang="zh-TW" sz="1200" dirty="0" smtClean="0">
                <a:solidFill>
                  <a:schemeClr val="tx1">
                    <a:lumMod val="85000"/>
                    <a:lumOff val="15000"/>
                  </a:schemeClr>
                </a:solidFill>
                <a:latin typeface="Times New Roman"/>
                <a:ea typeface="Times New Roman"/>
                <a:cs typeface="Times New Roman"/>
                <a:sym typeface="Times New Roman"/>
              </a:rPr>
              <a:t> (</a:t>
            </a:r>
            <a:r>
              <a:rPr lang="en-US" altLang="zh-TW" sz="1200" dirty="0">
                <a:solidFill>
                  <a:schemeClr val="tx1">
                    <a:lumMod val="85000"/>
                    <a:lumOff val="15000"/>
                  </a:schemeClr>
                </a:solidFill>
                <a:latin typeface="Times New Roman"/>
                <a:ea typeface="Times New Roman"/>
                <a:cs typeface="Times New Roman"/>
                <a:sym typeface="Times New Roman"/>
              </a:rPr>
              <a:t>https://research.hktdc.com/en/article/MzEzOTQ1MjMz</a:t>
            </a:r>
            <a:r>
              <a:rPr lang="zh-TW" sz="1200" dirty="0" smtClean="0">
                <a:solidFill>
                  <a:schemeClr val="tx1">
                    <a:lumMod val="85000"/>
                    <a:lumOff val="15000"/>
                  </a:schemeClr>
                </a:solidFill>
                <a:latin typeface="Times New Roman"/>
                <a:ea typeface="Times New Roman"/>
                <a:cs typeface="Times New Roman"/>
                <a:sym typeface="Times New Roman"/>
              </a:rPr>
              <a:t>)</a:t>
            </a:r>
            <a:endParaRPr sz="1200" dirty="0">
              <a:solidFill>
                <a:schemeClr val="tx1">
                  <a:lumMod val="85000"/>
                  <a:lumOff val="15000"/>
                </a:schemeClr>
              </a:solidFill>
              <a:latin typeface="Times New Roman"/>
              <a:ea typeface="Times New Roman"/>
              <a:cs typeface="Times New Roman"/>
              <a:sym typeface="Times New Roman"/>
            </a:endParaRPr>
          </a:p>
        </p:txBody>
      </p:sp>
      <p:sp>
        <p:nvSpPr>
          <p:cNvPr id="554" name="Google Shape;554;p39"/>
          <p:cNvSpPr txBox="1">
            <a:spLocks noGrp="1"/>
          </p:cNvSpPr>
          <p:nvPr>
            <p:ph type="sldNum" idx="12"/>
          </p:nvPr>
        </p:nvSpPr>
        <p:spPr>
          <a:xfrm>
            <a:off x="9120188" y="63817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tLang="zh-TW"/>
              <a:t>27</a:t>
            </a:fld>
            <a:endParaRPr/>
          </a:p>
        </p:txBody>
      </p:sp>
      <p:sp>
        <p:nvSpPr>
          <p:cNvPr id="8" name="Google Shape;522;p37"/>
          <p:cNvSpPr/>
          <p:nvPr/>
        </p:nvSpPr>
        <p:spPr>
          <a:xfrm>
            <a:off x="2717015" y="192502"/>
            <a:ext cx="7115696" cy="618023"/>
          </a:xfrm>
          <a:custGeom>
            <a:avLst/>
            <a:gdLst/>
            <a:ahLst/>
            <a:cxnLst/>
            <a:rect l="l" t="t" r="r" b="b"/>
            <a:pathLst>
              <a:path w="5689600" h="649440" extrusionOk="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a:ln w="12700" cap="flat" cmpd="sng">
            <a:solidFill>
              <a:schemeClr val="lt1"/>
            </a:solidFill>
            <a:prstDash val="solid"/>
            <a:miter lim="800000"/>
            <a:headEnd type="none" w="sm" len="sm"/>
            <a:tailEnd type="none" w="sm" len="sm"/>
          </a:ln>
        </p:spPr>
        <p:txBody>
          <a:bodyPr spcFirstLastPara="1" wrap="square" lIns="246750" tIns="31700" rIns="246750" bIns="31700" anchor="ctr" anchorCtr="0">
            <a:noAutofit/>
          </a:bodyPr>
          <a:lstStyle/>
          <a:p>
            <a:pPr lvl="0" algn="ctr">
              <a:lnSpc>
                <a:spcPct val="90000"/>
              </a:lnSpc>
            </a:pPr>
            <a:r>
              <a:rPr lang="en-GB" sz="2200" b="1" dirty="0">
                <a:solidFill>
                  <a:schemeClr val="bg1"/>
                </a:solidFill>
                <a:latin typeface="Times New Roman" panose="02020603050405020304" pitchFamily="18" charset="0"/>
                <a:cs typeface="Times New Roman" panose="02020603050405020304" pitchFamily="18" charset="0"/>
              </a:rPr>
              <a:t>Contributions of Hong Kong to </a:t>
            </a:r>
            <a:r>
              <a:rPr lang="en-GB" sz="2200" b="1" dirty="0" smtClean="0">
                <a:solidFill>
                  <a:schemeClr val="bg1"/>
                </a:solidFill>
                <a:latin typeface="Times New Roman" panose="02020603050405020304" pitchFamily="18" charset="0"/>
                <a:cs typeface="Times New Roman" panose="02020603050405020304" pitchFamily="18" charset="0"/>
              </a:rPr>
              <a:t>Global Public Health</a:t>
            </a:r>
            <a:endParaRPr sz="2200" b="1" dirty="0">
              <a:solidFill>
                <a:schemeClr val="bg1"/>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58"/>
        <p:cNvGrpSpPr/>
        <p:nvPr/>
      </p:nvGrpSpPr>
      <p:grpSpPr>
        <a:xfrm>
          <a:off x="0" y="0"/>
          <a:ext cx="0" cy="0"/>
          <a:chOff x="0" y="0"/>
          <a:chExt cx="0" cy="0"/>
        </a:xfrm>
      </p:grpSpPr>
      <p:sp>
        <p:nvSpPr>
          <p:cNvPr id="559" name="Google Shape;559;p40"/>
          <p:cNvSpPr/>
          <p:nvPr/>
        </p:nvSpPr>
        <p:spPr>
          <a:xfrm>
            <a:off x="1640779" y="848823"/>
            <a:ext cx="608468" cy="440263"/>
          </a:xfrm>
          <a:custGeom>
            <a:avLst/>
            <a:gdLst/>
            <a:ahLst/>
            <a:cxnLst/>
            <a:rect l="l" t="t" r="r" b="b"/>
            <a:pathLst>
              <a:path w="395" h="298" extrusionOk="0">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FDB42A"/>
          </a:solidFill>
          <a:ln w="19050" cap="flat" cmpd="sng">
            <a:solidFill>
              <a:srgbClr val="FFFFFF"/>
            </a:solidFill>
            <a:prstDash val="solid"/>
            <a:round/>
            <a:headEnd type="none" w="sm" len="sm"/>
            <a:tailEnd type="none" w="sm" len="sm"/>
          </a:ln>
        </p:spPr>
        <p:txBody>
          <a:bodyPr spcFirstLastPara="1" wrap="square" lIns="83725" tIns="41850" rIns="83725" bIns="41850" anchor="t" anchorCtr="0">
            <a:noAutofit/>
          </a:bodyPr>
          <a:lstStyle/>
          <a:p>
            <a:pPr marL="0" marR="0" lvl="0" indent="0" algn="just" rtl="0">
              <a:lnSpc>
                <a:spcPct val="120000"/>
              </a:lnSpc>
              <a:spcBef>
                <a:spcPts val="0"/>
              </a:spcBef>
              <a:spcAft>
                <a:spcPts val="0"/>
              </a:spcAft>
              <a:buClr>
                <a:schemeClr val="dk1"/>
              </a:buClr>
              <a:buSzPts val="2800"/>
              <a:buFont typeface="Calibri"/>
              <a:buNone/>
            </a:pPr>
            <a:endParaRPr sz="2800" b="0" i="0" u="none" strike="noStrike" cap="none">
              <a:solidFill>
                <a:srgbClr val="000000"/>
              </a:solidFill>
              <a:latin typeface="DFKai-SB"/>
              <a:ea typeface="DFKai-SB"/>
              <a:cs typeface="DFKai-SB"/>
              <a:sym typeface="DFKai-SB"/>
            </a:endParaRPr>
          </a:p>
        </p:txBody>
      </p:sp>
      <p:sp>
        <p:nvSpPr>
          <p:cNvPr id="560" name="Google Shape;560;p40"/>
          <p:cNvSpPr txBox="1"/>
          <p:nvPr/>
        </p:nvSpPr>
        <p:spPr>
          <a:xfrm>
            <a:off x="10458264" y="3544867"/>
            <a:ext cx="1506560" cy="307736"/>
          </a:xfrm>
          <a:prstGeom prst="rect">
            <a:avLst/>
          </a:prstGeom>
          <a:noFill/>
          <a:ln>
            <a:noFill/>
          </a:ln>
        </p:spPr>
        <p:txBody>
          <a:bodyPr spcFirstLastPara="1" wrap="square" lIns="91425" tIns="45700" rIns="91425" bIns="45700" anchor="t" anchorCtr="0">
            <a:spAutoFit/>
          </a:bodyPr>
          <a:lstStyle/>
          <a:p>
            <a:r>
              <a:rPr lang="en-GB" dirty="0" smtClean="0">
                <a:latin typeface="Times New Roman" panose="02020603050405020304" pitchFamily="18" charset="0"/>
                <a:cs typeface="Times New Roman" panose="02020603050405020304" pitchFamily="18" charset="0"/>
              </a:rPr>
              <a:t>Margaret Chan</a:t>
            </a:r>
            <a:endParaRPr lang="en-GB" dirty="0">
              <a:latin typeface="Times New Roman" panose="02020603050405020304" pitchFamily="18" charset="0"/>
              <a:cs typeface="Times New Roman" panose="02020603050405020304" pitchFamily="18" charset="0"/>
            </a:endParaRPr>
          </a:p>
        </p:txBody>
      </p:sp>
      <p:sp>
        <p:nvSpPr>
          <p:cNvPr id="561" name="Google Shape;561;p40"/>
          <p:cNvSpPr txBox="1"/>
          <p:nvPr/>
        </p:nvSpPr>
        <p:spPr>
          <a:xfrm>
            <a:off x="107004" y="1272013"/>
            <a:ext cx="10091841" cy="2631377"/>
          </a:xfrm>
          <a:prstGeom prst="rect">
            <a:avLst/>
          </a:prstGeom>
          <a:solidFill>
            <a:srgbClr val="E1EFD8"/>
          </a:solidFill>
          <a:ln w="28575" cap="flat" cmpd="sng">
            <a:solidFill>
              <a:srgbClr val="FF0000"/>
            </a:solidFill>
            <a:prstDash val="dash"/>
            <a:round/>
            <a:headEnd type="none" w="sm" len="sm"/>
            <a:tailEnd type="none" w="sm" len="sm"/>
          </a:ln>
        </p:spPr>
        <p:txBody>
          <a:bodyPr spcFirstLastPara="1" wrap="square" lIns="63500" tIns="25400" rIns="63500" bIns="25400" anchor="ctr" anchorCtr="0">
            <a:noAutofit/>
          </a:bodyPr>
          <a:lstStyle/>
          <a:p>
            <a:pPr marL="342900" lvl="0" indent="-342900" algn="just">
              <a:lnSpc>
                <a:spcPct val="120000"/>
              </a:lnSpc>
              <a:spcBef>
                <a:spcPts val="600"/>
              </a:spcBef>
              <a:buClr>
                <a:schemeClr val="dk1"/>
              </a:buClr>
              <a:buSzPts val="2400"/>
              <a:buFont typeface="Arial"/>
              <a:buChar char="•"/>
            </a:pPr>
            <a:r>
              <a:rPr lang="en-GB" altLang="zh-TW" sz="1800" dirty="0" smtClean="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In </a:t>
            </a:r>
            <a:r>
              <a:rPr lang="en-GB" altLang="zh-TW" sz="180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2003, Dr </a:t>
            </a:r>
            <a:r>
              <a:rPr lang="en-GB" altLang="zh-TW" sz="1800" dirty="0" smtClean="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Margaret Chan </a:t>
            </a:r>
            <a:r>
              <a:rPr lang="en-GB" altLang="zh-TW" sz="180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joined </a:t>
            </a:r>
            <a:r>
              <a:rPr lang="en-GB" altLang="zh-TW" sz="1800" dirty="0" smtClean="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the WHO </a:t>
            </a:r>
            <a:r>
              <a:rPr lang="en-GB" altLang="zh-TW" sz="180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as Director of the Department for Protection of the Human Environment</a:t>
            </a:r>
            <a:r>
              <a:rPr lang="en-GB" altLang="zh-TW" sz="1800" dirty="0" smtClean="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  </a:t>
            </a:r>
            <a:r>
              <a:rPr lang="en-GB" altLang="zh-TW" sz="180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In June 2005, she was appointed Director, Communicable Diseases Surveillance and Response as well as Representative of the Director-General for Pandemic Influenza. </a:t>
            </a:r>
            <a:r>
              <a:rPr lang="en-GB" altLang="zh-TW" sz="1800" dirty="0" smtClean="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 In </a:t>
            </a:r>
            <a:r>
              <a:rPr lang="en-GB" altLang="zh-TW" sz="180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September 2005, she was named Assistant Director-General for Communicable Diseases.</a:t>
            </a:r>
            <a:endParaRPr sz="1800" dirty="0">
              <a:solidFill>
                <a:schemeClr val="tx1">
                  <a:lumMod val="85000"/>
                  <a:lumOff val="15000"/>
                </a:schemeClr>
              </a:solidFill>
              <a:latin typeface="Times New Roman" panose="02020603050405020304" pitchFamily="18" charset="0"/>
              <a:cs typeface="Times New Roman" panose="02020603050405020304" pitchFamily="18" charset="0"/>
            </a:endParaRPr>
          </a:p>
          <a:p>
            <a:pPr marL="342900" lvl="0" indent="-342900" algn="just">
              <a:lnSpc>
                <a:spcPct val="120000"/>
              </a:lnSpc>
              <a:spcBef>
                <a:spcPts val="600"/>
              </a:spcBef>
              <a:buClr>
                <a:schemeClr val="dk1"/>
              </a:buClr>
              <a:buSzPts val="2400"/>
              <a:buFont typeface="Arial"/>
              <a:buChar char="•"/>
            </a:pPr>
            <a:r>
              <a:rPr lang="en-US" altLang="zh-TW" sz="1800" b="0" cap="none" dirty="0" smtClean="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Between 2007 and 2017, </a:t>
            </a:r>
            <a:r>
              <a:rPr lang="en-GB" altLang="zh-TW" sz="1800" dirty="0" smtClean="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Dr </a:t>
            </a:r>
            <a:r>
              <a:rPr lang="en-GB" altLang="zh-TW" sz="180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Chan served two terms as Director-General of the WHO, </a:t>
            </a:r>
            <a:r>
              <a:rPr lang="en-GB" altLang="zh-TW" sz="1800" dirty="0" smtClean="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which managed </a:t>
            </a:r>
            <a:r>
              <a:rPr lang="en-GB" altLang="zh-TW" sz="180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various public health crisis under her leadership, including the Influenza A (H1N1) </a:t>
            </a:r>
            <a:r>
              <a:rPr lang="en-GB" altLang="zh-TW" sz="1800" dirty="0" smtClean="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pandemic in </a:t>
            </a:r>
            <a:r>
              <a:rPr lang="en-GB" altLang="zh-TW" sz="180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2009, the Middle East Respiratory Syndrome (MERS) in 2012, the Ebola outbreak in 2014 and </a:t>
            </a:r>
            <a:r>
              <a:rPr lang="en-GB" altLang="zh-TW" sz="1800" dirty="0" err="1">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Zika</a:t>
            </a:r>
            <a:r>
              <a:rPr lang="en-GB" altLang="zh-TW" sz="180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 epidemics in 2016.</a:t>
            </a:r>
            <a:endParaRPr sz="18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pic>
        <p:nvPicPr>
          <p:cNvPr id="562" name="Google Shape;562;p40"/>
          <p:cNvPicPr preferRelativeResize="0"/>
          <p:nvPr/>
        </p:nvPicPr>
        <p:blipFill rotWithShape="1">
          <a:blip r:embed="rId3">
            <a:alphaModFix/>
          </a:blip>
          <a:srcRect/>
          <a:stretch/>
        </p:blipFill>
        <p:spPr>
          <a:xfrm>
            <a:off x="10332170" y="1324129"/>
            <a:ext cx="1696058" cy="2258526"/>
          </a:xfrm>
          <a:prstGeom prst="rect">
            <a:avLst/>
          </a:prstGeom>
          <a:noFill/>
          <a:ln>
            <a:noFill/>
          </a:ln>
        </p:spPr>
      </p:pic>
      <p:sp>
        <p:nvSpPr>
          <p:cNvPr id="564" name="Google Shape;564;p40"/>
          <p:cNvSpPr/>
          <p:nvPr/>
        </p:nvSpPr>
        <p:spPr>
          <a:xfrm>
            <a:off x="170242" y="4284524"/>
            <a:ext cx="6988024" cy="2150122"/>
          </a:xfrm>
          <a:prstGeom prst="rect">
            <a:avLst/>
          </a:prstGeom>
          <a:solidFill>
            <a:srgbClr val="FBE4D4"/>
          </a:solidFill>
          <a:ln w="38100" cap="flat" cmpd="sng">
            <a:solidFill>
              <a:srgbClr val="0070C0"/>
            </a:solidFill>
            <a:prstDash val="solid"/>
            <a:round/>
            <a:headEnd type="none" w="sm" len="sm"/>
            <a:tailEnd type="none" w="sm" len="sm"/>
          </a:ln>
        </p:spPr>
        <p:txBody>
          <a:bodyPr spcFirstLastPara="1" wrap="square" lIns="91425" tIns="45700" rIns="91425" bIns="45700" anchor="t" anchorCtr="0">
            <a:noAutofit/>
          </a:bodyPr>
          <a:lstStyle/>
          <a:p>
            <a:pPr lvl="0" algn="just">
              <a:lnSpc>
                <a:spcPct val="120000"/>
              </a:lnSpc>
            </a:pPr>
            <a:r>
              <a:rPr lang="en-GB" sz="1800" dirty="0">
                <a:latin typeface="Times New Roman" panose="02020603050405020304" pitchFamily="18" charset="0"/>
                <a:cs typeface="Times New Roman" panose="02020603050405020304" pitchFamily="18" charset="0"/>
              </a:rPr>
              <a:t>Two distinguished scholars of the </a:t>
            </a:r>
            <a:r>
              <a:rPr lang="en-GB" sz="1800" dirty="0" smtClean="0">
                <a:latin typeface="Times New Roman" panose="02020603050405020304" pitchFamily="18" charset="0"/>
                <a:cs typeface="Times New Roman" panose="02020603050405020304" pitchFamily="18" charset="0"/>
              </a:rPr>
              <a:t>HKU LKS </a:t>
            </a:r>
            <a:r>
              <a:rPr lang="en-GB" sz="1800" dirty="0">
                <a:latin typeface="Times New Roman" panose="02020603050405020304" pitchFamily="18" charset="0"/>
                <a:cs typeface="Times New Roman" panose="02020603050405020304" pitchFamily="18" charset="0"/>
              </a:rPr>
              <a:t>Faculty of </a:t>
            </a:r>
            <a:r>
              <a:rPr lang="en-GB" sz="1800" dirty="0" smtClean="0">
                <a:latin typeface="Times New Roman" panose="02020603050405020304" pitchFamily="18" charset="0"/>
                <a:cs typeface="Times New Roman" panose="02020603050405020304" pitchFamily="18" charset="0"/>
              </a:rPr>
              <a:t>Medicine, Professor </a:t>
            </a:r>
            <a:r>
              <a:rPr lang="en-GB" sz="1800" dirty="0">
                <a:latin typeface="Times New Roman" panose="02020603050405020304" pitchFamily="18" charset="0"/>
                <a:cs typeface="Times New Roman" panose="02020603050405020304" pitchFamily="18" charset="0"/>
              </a:rPr>
              <a:t>Guan Yi and Professor Joseph </a:t>
            </a:r>
            <a:r>
              <a:rPr lang="en-GB" sz="1800" dirty="0" err="1">
                <a:latin typeface="Times New Roman" panose="02020603050405020304" pitchFamily="18" charset="0"/>
                <a:cs typeface="Times New Roman" panose="02020603050405020304" pitchFamily="18" charset="0"/>
              </a:rPr>
              <a:t>Sriyal</a:t>
            </a:r>
            <a:r>
              <a:rPr lang="en-GB" sz="1800" dirty="0">
                <a:latin typeface="Times New Roman" panose="02020603050405020304" pitchFamily="18" charset="0"/>
                <a:cs typeface="Times New Roman" panose="02020603050405020304" pitchFamily="18" charset="0"/>
              </a:rPr>
              <a:t> Malik </a:t>
            </a:r>
            <a:r>
              <a:rPr lang="en-GB" sz="1800" dirty="0" err="1">
                <a:latin typeface="Times New Roman" panose="02020603050405020304" pitchFamily="18" charset="0"/>
                <a:cs typeface="Times New Roman" panose="02020603050405020304" pitchFamily="18" charset="0"/>
              </a:rPr>
              <a:t>Peiris</a:t>
            </a:r>
            <a:r>
              <a:rPr lang="en-GB" sz="1800" dirty="0">
                <a:latin typeface="Times New Roman" panose="02020603050405020304" pitchFamily="18" charset="0"/>
                <a:cs typeface="Times New Roman" panose="02020603050405020304" pitchFamily="18" charset="0"/>
              </a:rPr>
              <a:t>, </a:t>
            </a:r>
            <a:r>
              <a:rPr lang="en-GB" sz="1800" dirty="0" smtClean="0">
                <a:latin typeface="Times New Roman" panose="02020603050405020304" pitchFamily="18" charset="0"/>
                <a:cs typeface="Times New Roman" panose="02020603050405020304" pitchFamily="18" charset="0"/>
              </a:rPr>
              <a:t>were awarded </a:t>
            </a:r>
            <a:r>
              <a:rPr lang="en-GB" sz="1800" dirty="0">
                <a:latin typeface="Times New Roman" panose="02020603050405020304" pitchFamily="18" charset="0"/>
                <a:cs typeface="Times New Roman" panose="02020603050405020304" pitchFamily="18" charset="0"/>
              </a:rPr>
              <a:t>the 2021 John Dirks Canada Gairdner Global Health Award for their significant contributions to understanding the origins and options for control of newly emerging infectious disease outbreaks in Asia, notably zoonotic influenza and severe acute respiratory syndrome (SARS).</a:t>
            </a:r>
            <a:endParaRPr sz="1800" dirty="0">
              <a:solidFill>
                <a:schemeClr val="dk1"/>
              </a:solidFill>
              <a:latin typeface="Times New Roman" panose="02020603050405020304" pitchFamily="18" charset="0"/>
              <a:ea typeface="Times New Roman"/>
              <a:cs typeface="Times New Roman" panose="02020603050405020304" pitchFamily="18" charset="0"/>
              <a:sym typeface="Times New Roman"/>
            </a:endParaRPr>
          </a:p>
        </p:txBody>
      </p:sp>
      <p:sp>
        <p:nvSpPr>
          <p:cNvPr id="565" name="Google Shape;565;p40"/>
          <p:cNvSpPr/>
          <p:nvPr/>
        </p:nvSpPr>
        <p:spPr>
          <a:xfrm>
            <a:off x="2191824" y="820189"/>
            <a:ext cx="8140346" cy="451824"/>
          </a:xfrm>
          <a:custGeom>
            <a:avLst/>
            <a:gdLst/>
            <a:ahLst/>
            <a:cxnLst/>
            <a:rect l="l" t="t" r="r" b="b"/>
            <a:pathLst>
              <a:path w="5689600" h="649440" extrusionOk="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noFill/>
          <a:ln>
            <a:noFill/>
          </a:ln>
        </p:spPr>
        <p:txBody>
          <a:bodyPr spcFirstLastPara="1" wrap="square" lIns="246750" tIns="31700" rIns="246750" bIns="31700" anchor="ctr" anchorCtr="0">
            <a:noAutofit/>
          </a:bodyPr>
          <a:lstStyle/>
          <a:p>
            <a:pPr algn="ctr">
              <a:lnSpc>
                <a:spcPct val="90000"/>
              </a:lnSpc>
            </a:pPr>
            <a:r>
              <a:rPr lang="en-GB" altLang="zh-TW" sz="2200" b="1" dirty="0" smtClean="0">
                <a:solidFill>
                  <a:schemeClr val="dk1"/>
                </a:solidFill>
                <a:latin typeface="Times New Roman" panose="02020603050405020304" pitchFamily="18" charset="0"/>
                <a:ea typeface="DFKai-SB"/>
                <a:cs typeface="Times New Roman" panose="02020603050405020304" pitchFamily="18" charset="0"/>
                <a:sym typeface="DFKai-SB"/>
              </a:rPr>
              <a:t>Large </a:t>
            </a:r>
            <a:r>
              <a:rPr lang="en-GB" altLang="zh-TW" sz="2200" b="1" dirty="0">
                <a:solidFill>
                  <a:schemeClr val="dk1"/>
                </a:solidFill>
                <a:latin typeface="Times New Roman" panose="02020603050405020304" pitchFamily="18" charset="0"/>
                <a:ea typeface="DFKai-SB"/>
                <a:cs typeface="Times New Roman" panose="02020603050405020304" pitchFamily="18" charset="0"/>
                <a:sym typeface="DFKai-SB"/>
              </a:rPr>
              <a:t>Pool of Professional Talents in Public </a:t>
            </a:r>
            <a:r>
              <a:rPr lang="en-GB" altLang="zh-TW" sz="2200" b="1" dirty="0" smtClean="0">
                <a:solidFill>
                  <a:schemeClr val="dk1"/>
                </a:solidFill>
                <a:latin typeface="Times New Roman" panose="02020603050405020304" pitchFamily="18" charset="0"/>
                <a:ea typeface="DFKai-SB"/>
                <a:cs typeface="Times New Roman" panose="02020603050405020304" pitchFamily="18" charset="0"/>
                <a:sym typeface="DFKai-SB"/>
              </a:rPr>
              <a:t>Health (Examples)</a:t>
            </a:r>
            <a:endParaRPr lang="en-GB" sz="2200" b="1" dirty="0">
              <a:solidFill>
                <a:schemeClr val="dk1"/>
              </a:solidFill>
              <a:latin typeface="Times New Roman" panose="02020603050405020304" pitchFamily="18" charset="0"/>
              <a:ea typeface="DFKai-SB"/>
              <a:cs typeface="Times New Roman" panose="02020603050405020304" pitchFamily="18" charset="0"/>
              <a:sym typeface="DFKai-SB"/>
            </a:endParaRPr>
          </a:p>
        </p:txBody>
      </p:sp>
      <p:pic>
        <p:nvPicPr>
          <p:cNvPr id="566" name="Google Shape;566;p40"/>
          <p:cNvPicPr preferRelativeResize="0"/>
          <p:nvPr/>
        </p:nvPicPr>
        <p:blipFill rotWithShape="1">
          <a:blip r:embed="rId4">
            <a:alphaModFix/>
          </a:blip>
          <a:srcRect/>
          <a:stretch/>
        </p:blipFill>
        <p:spPr>
          <a:xfrm>
            <a:off x="7317663" y="4105150"/>
            <a:ext cx="2454032" cy="1775498"/>
          </a:xfrm>
          <a:prstGeom prst="rect">
            <a:avLst/>
          </a:prstGeom>
          <a:noFill/>
          <a:ln>
            <a:noFill/>
          </a:ln>
        </p:spPr>
      </p:pic>
      <p:pic>
        <p:nvPicPr>
          <p:cNvPr id="567" name="Google Shape;567;p40"/>
          <p:cNvPicPr preferRelativeResize="0"/>
          <p:nvPr/>
        </p:nvPicPr>
        <p:blipFill rotWithShape="1">
          <a:blip r:embed="rId5">
            <a:alphaModFix/>
          </a:blip>
          <a:srcRect/>
          <a:stretch/>
        </p:blipFill>
        <p:spPr>
          <a:xfrm>
            <a:off x="10088586" y="4061036"/>
            <a:ext cx="1559347" cy="2188944"/>
          </a:xfrm>
          <a:prstGeom prst="rect">
            <a:avLst/>
          </a:prstGeom>
          <a:noFill/>
          <a:ln>
            <a:noFill/>
          </a:ln>
        </p:spPr>
      </p:pic>
      <p:sp>
        <p:nvSpPr>
          <p:cNvPr id="568" name="Google Shape;568;p40"/>
          <p:cNvSpPr/>
          <p:nvPr/>
        </p:nvSpPr>
        <p:spPr>
          <a:xfrm>
            <a:off x="10198845" y="6249980"/>
            <a:ext cx="1338828" cy="369332"/>
          </a:xfrm>
          <a:prstGeom prst="rect">
            <a:avLst/>
          </a:prstGeom>
          <a:noFill/>
          <a:ln>
            <a:noFill/>
          </a:ln>
        </p:spPr>
        <p:txBody>
          <a:bodyPr spcFirstLastPara="1" wrap="square" lIns="91425" tIns="45700" rIns="91425" bIns="45700" anchor="t" anchorCtr="0">
            <a:noAutofit/>
          </a:bodyPr>
          <a:lstStyle/>
          <a:p>
            <a:pPr lvl="0"/>
            <a:r>
              <a:rPr lang="en-GB" sz="1200" dirty="0">
                <a:latin typeface="Times New Roman" panose="02020603050405020304" pitchFamily="18" charset="0"/>
                <a:cs typeface="Times New Roman" panose="02020603050405020304" pitchFamily="18" charset="0"/>
              </a:rPr>
              <a:t>Professor Joseph </a:t>
            </a:r>
            <a:r>
              <a:rPr lang="en-GB" sz="1200" dirty="0" err="1">
                <a:latin typeface="Times New Roman" panose="02020603050405020304" pitchFamily="18" charset="0"/>
                <a:cs typeface="Times New Roman" panose="02020603050405020304" pitchFamily="18" charset="0"/>
              </a:rPr>
              <a:t>Sriyal</a:t>
            </a:r>
            <a:r>
              <a:rPr lang="en-GB" sz="1200" dirty="0">
                <a:latin typeface="Times New Roman" panose="02020603050405020304" pitchFamily="18" charset="0"/>
                <a:cs typeface="Times New Roman" panose="02020603050405020304" pitchFamily="18" charset="0"/>
              </a:rPr>
              <a:t> Malik </a:t>
            </a:r>
            <a:r>
              <a:rPr lang="en-GB" sz="1200" dirty="0" err="1">
                <a:latin typeface="Times New Roman" panose="02020603050405020304" pitchFamily="18" charset="0"/>
                <a:cs typeface="Times New Roman" panose="02020603050405020304" pitchFamily="18" charset="0"/>
              </a:rPr>
              <a:t>Peiris</a:t>
            </a:r>
            <a:endParaRPr sz="1200" dirty="0">
              <a:solidFill>
                <a:schemeClr val="dk1"/>
              </a:solidFill>
              <a:latin typeface="DFKai-SB"/>
              <a:ea typeface="DFKai-SB"/>
              <a:cs typeface="DFKai-SB"/>
              <a:sym typeface="DFKai-SB"/>
            </a:endParaRPr>
          </a:p>
        </p:txBody>
      </p:sp>
      <p:sp>
        <p:nvSpPr>
          <p:cNvPr id="569" name="Google Shape;569;p40"/>
          <p:cNvSpPr/>
          <p:nvPr/>
        </p:nvSpPr>
        <p:spPr>
          <a:xfrm>
            <a:off x="7740713" y="5880648"/>
            <a:ext cx="1765426"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altLang="zh-TW" dirty="0" smtClean="0">
                <a:solidFill>
                  <a:schemeClr val="dk1"/>
                </a:solidFill>
                <a:latin typeface="Times New Roman" panose="02020603050405020304" pitchFamily="18" charset="0"/>
                <a:ea typeface="DFKai-SB"/>
                <a:cs typeface="Times New Roman" panose="02020603050405020304" pitchFamily="18" charset="0"/>
                <a:sym typeface="DFKai-SB"/>
              </a:rPr>
              <a:t>Professor Guan Yi</a:t>
            </a:r>
            <a:endParaRPr dirty="0">
              <a:solidFill>
                <a:schemeClr val="dk1"/>
              </a:solidFill>
              <a:latin typeface="Times New Roman" panose="02020603050405020304" pitchFamily="18" charset="0"/>
              <a:ea typeface="DFKai-SB"/>
              <a:cs typeface="Times New Roman" panose="02020603050405020304" pitchFamily="18" charset="0"/>
              <a:sym typeface="DFKai-SB"/>
            </a:endParaRPr>
          </a:p>
        </p:txBody>
      </p:sp>
      <p:sp>
        <p:nvSpPr>
          <p:cNvPr id="570" name="Google Shape;570;p40"/>
          <p:cNvSpPr/>
          <p:nvPr/>
        </p:nvSpPr>
        <p:spPr>
          <a:xfrm>
            <a:off x="4610543" y="3597319"/>
            <a:ext cx="5978106" cy="276999"/>
          </a:xfrm>
          <a:prstGeom prst="rect">
            <a:avLst/>
          </a:prstGeom>
          <a:noFill/>
          <a:ln>
            <a:noFill/>
          </a:ln>
        </p:spPr>
        <p:txBody>
          <a:bodyPr spcFirstLastPara="1" wrap="square" lIns="91425" tIns="45700" rIns="91425" bIns="45700" anchor="t" anchorCtr="0">
            <a:noAutofit/>
          </a:bodyPr>
          <a:lstStyle/>
          <a:p>
            <a:pPr lvl="0"/>
            <a:r>
              <a:rPr lang="en-US" altLang="zh-TW" sz="1200" dirty="0" smtClean="0">
                <a:solidFill>
                  <a:schemeClr val="tx1">
                    <a:lumMod val="85000"/>
                    <a:lumOff val="15000"/>
                  </a:schemeClr>
                </a:solidFill>
                <a:latin typeface="Times New Roman"/>
                <a:ea typeface="Times New Roman"/>
                <a:cs typeface="Times New Roman"/>
                <a:sym typeface="Times New Roman"/>
              </a:rPr>
              <a:t>Source: WHO  (https</a:t>
            </a:r>
            <a:r>
              <a:rPr lang="en-US" altLang="zh-TW" sz="1200" dirty="0">
                <a:solidFill>
                  <a:schemeClr val="tx1">
                    <a:lumMod val="85000"/>
                    <a:lumOff val="15000"/>
                  </a:schemeClr>
                </a:solidFill>
                <a:latin typeface="Times New Roman"/>
                <a:ea typeface="Times New Roman"/>
                <a:cs typeface="Times New Roman"/>
                <a:sym typeface="Times New Roman"/>
              </a:rPr>
              <a:t>://www.who.int/director-general/former-directors-general</a:t>
            </a:r>
            <a:r>
              <a:rPr lang="zh-TW" sz="1200" dirty="0" smtClean="0">
                <a:solidFill>
                  <a:schemeClr val="tx1">
                    <a:lumMod val="85000"/>
                    <a:lumOff val="15000"/>
                  </a:schemeClr>
                </a:solidFill>
                <a:latin typeface="Times New Roman"/>
                <a:ea typeface="Times New Roman"/>
                <a:cs typeface="Times New Roman"/>
                <a:sym typeface="Times New Roman"/>
              </a:rPr>
              <a:t>)</a:t>
            </a:r>
            <a:endParaRPr dirty="0">
              <a:solidFill>
                <a:schemeClr val="tx1">
                  <a:lumMod val="85000"/>
                  <a:lumOff val="15000"/>
                </a:schemeClr>
              </a:solidFill>
            </a:endParaRPr>
          </a:p>
        </p:txBody>
      </p:sp>
      <p:sp>
        <p:nvSpPr>
          <p:cNvPr id="571" name="Google Shape;571;p40"/>
          <p:cNvSpPr/>
          <p:nvPr/>
        </p:nvSpPr>
        <p:spPr>
          <a:xfrm>
            <a:off x="216655" y="6545771"/>
            <a:ext cx="8328024" cy="312229"/>
          </a:xfrm>
          <a:prstGeom prst="rect">
            <a:avLst/>
          </a:prstGeom>
          <a:noFill/>
          <a:ln>
            <a:noFill/>
          </a:ln>
        </p:spPr>
        <p:txBody>
          <a:bodyPr spcFirstLastPara="1" wrap="square" lIns="91425" tIns="45700" rIns="91425" bIns="45700" anchor="t" anchorCtr="0">
            <a:noAutofit/>
          </a:bodyPr>
          <a:lstStyle/>
          <a:p>
            <a:pPr lvl="0"/>
            <a:r>
              <a:rPr lang="en-US" altLang="zh-TW" sz="1200" dirty="0" smtClean="0">
                <a:solidFill>
                  <a:schemeClr val="tx1">
                    <a:lumMod val="85000"/>
                    <a:lumOff val="15000"/>
                  </a:schemeClr>
                </a:solidFill>
                <a:latin typeface="Times New Roman"/>
                <a:ea typeface="Times New Roman"/>
                <a:cs typeface="Times New Roman"/>
                <a:sym typeface="Times New Roman"/>
              </a:rPr>
              <a:t>Source: HKU (https</a:t>
            </a:r>
            <a:r>
              <a:rPr lang="en-US" altLang="zh-TW" sz="1200" dirty="0">
                <a:solidFill>
                  <a:schemeClr val="tx1">
                    <a:lumMod val="85000"/>
                    <a:lumOff val="15000"/>
                  </a:schemeClr>
                </a:solidFill>
                <a:latin typeface="Times New Roman"/>
                <a:ea typeface="Times New Roman"/>
                <a:cs typeface="Times New Roman"/>
                <a:sym typeface="Times New Roman"/>
              </a:rPr>
              <a:t>://www.med.hku.hk/en/news/press/20210407-john-dirks-canada-gairdner-global-health-award</a:t>
            </a:r>
            <a:r>
              <a:rPr lang="zh-TW" sz="1200" dirty="0" smtClean="0">
                <a:solidFill>
                  <a:schemeClr val="tx1">
                    <a:lumMod val="85000"/>
                    <a:lumOff val="15000"/>
                  </a:schemeClr>
                </a:solidFill>
                <a:latin typeface="Times New Roman"/>
                <a:ea typeface="Times New Roman"/>
                <a:cs typeface="Times New Roman"/>
                <a:sym typeface="Times New Roman"/>
              </a:rPr>
              <a:t>)</a:t>
            </a:r>
            <a:endParaRPr sz="1200" dirty="0">
              <a:solidFill>
                <a:schemeClr val="tx1">
                  <a:lumMod val="85000"/>
                  <a:lumOff val="15000"/>
                </a:schemeClr>
              </a:solidFill>
              <a:latin typeface="Times New Roman"/>
              <a:ea typeface="Times New Roman"/>
              <a:cs typeface="Times New Roman"/>
              <a:sym typeface="Times New Roman"/>
            </a:endParaRPr>
          </a:p>
        </p:txBody>
      </p:sp>
      <p:sp>
        <p:nvSpPr>
          <p:cNvPr id="572" name="Google Shape;572;p40"/>
          <p:cNvSpPr txBox="1">
            <a:spLocks noGrp="1"/>
          </p:cNvSpPr>
          <p:nvPr>
            <p:ph type="sldNum" idx="12"/>
          </p:nvPr>
        </p:nvSpPr>
        <p:spPr>
          <a:xfrm>
            <a:off x="9120188" y="63817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tLang="zh-TW"/>
              <a:t>28</a:t>
            </a:fld>
            <a:endParaRPr dirty="0"/>
          </a:p>
        </p:txBody>
      </p:sp>
      <p:sp>
        <p:nvSpPr>
          <p:cNvPr id="17" name="Google Shape;522;p37"/>
          <p:cNvSpPr/>
          <p:nvPr/>
        </p:nvSpPr>
        <p:spPr>
          <a:xfrm>
            <a:off x="2524579" y="137969"/>
            <a:ext cx="7115696" cy="618023"/>
          </a:xfrm>
          <a:custGeom>
            <a:avLst/>
            <a:gdLst/>
            <a:ahLst/>
            <a:cxnLst/>
            <a:rect l="l" t="t" r="r" b="b"/>
            <a:pathLst>
              <a:path w="5689600" h="649440" extrusionOk="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a:ln w="12700" cap="flat" cmpd="sng">
            <a:solidFill>
              <a:schemeClr val="lt1"/>
            </a:solidFill>
            <a:prstDash val="solid"/>
            <a:miter lim="800000"/>
            <a:headEnd type="none" w="sm" len="sm"/>
            <a:tailEnd type="none" w="sm" len="sm"/>
          </a:ln>
        </p:spPr>
        <p:txBody>
          <a:bodyPr spcFirstLastPara="1" wrap="square" lIns="246750" tIns="31700" rIns="246750" bIns="31700" anchor="ctr" anchorCtr="0">
            <a:noAutofit/>
          </a:bodyPr>
          <a:lstStyle/>
          <a:p>
            <a:pPr lvl="0" algn="ctr">
              <a:lnSpc>
                <a:spcPct val="90000"/>
              </a:lnSpc>
            </a:pPr>
            <a:r>
              <a:rPr lang="en-GB" sz="2200" b="1" dirty="0">
                <a:solidFill>
                  <a:schemeClr val="bg1"/>
                </a:solidFill>
                <a:latin typeface="Times New Roman" panose="02020603050405020304" pitchFamily="18" charset="0"/>
                <a:cs typeface="Times New Roman" panose="02020603050405020304" pitchFamily="18" charset="0"/>
              </a:rPr>
              <a:t>Contributions of Hong Kong to </a:t>
            </a:r>
            <a:r>
              <a:rPr lang="en-GB" sz="2200" b="1" dirty="0" smtClean="0">
                <a:solidFill>
                  <a:schemeClr val="bg1"/>
                </a:solidFill>
                <a:latin typeface="Times New Roman" panose="02020603050405020304" pitchFamily="18" charset="0"/>
                <a:cs typeface="Times New Roman" panose="02020603050405020304" pitchFamily="18" charset="0"/>
              </a:rPr>
              <a:t>Global Public Health</a:t>
            </a:r>
            <a:endParaRPr sz="2200" b="1" dirty="0">
              <a:solidFill>
                <a:schemeClr val="bg1"/>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76"/>
        <p:cNvGrpSpPr/>
        <p:nvPr/>
      </p:nvGrpSpPr>
      <p:grpSpPr>
        <a:xfrm>
          <a:off x="0" y="0"/>
          <a:ext cx="0" cy="0"/>
          <a:chOff x="0" y="0"/>
          <a:chExt cx="0" cy="0"/>
        </a:xfrm>
      </p:grpSpPr>
      <p:sp>
        <p:nvSpPr>
          <p:cNvPr id="577" name="Google Shape;577;p41"/>
          <p:cNvSpPr/>
          <p:nvPr/>
        </p:nvSpPr>
        <p:spPr>
          <a:xfrm>
            <a:off x="439944" y="1333111"/>
            <a:ext cx="11200699" cy="2316941"/>
          </a:xfrm>
          <a:prstGeom prst="rect">
            <a:avLst/>
          </a:prstGeom>
          <a:solidFill>
            <a:srgbClr val="E1EFD8"/>
          </a:solidFill>
          <a:ln>
            <a:noFill/>
          </a:ln>
        </p:spPr>
        <p:txBody>
          <a:bodyPr spcFirstLastPara="1" wrap="square" lIns="91425" tIns="45700" rIns="91425" bIns="45700" anchor="t" anchorCtr="0">
            <a:noAutofit/>
          </a:bodyPr>
          <a:lstStyle/>
          <a:p>
            <a:pPr lvl="0" algn="just">
              <a:lnSpc>
                <a:spcPct val="120000"/>
              </a:lnSpc>
            </a:pPr>
            <a:r>
              <a:rPr lang="en-GB" sz="2000" dirty="0" smtClean="0">
                <a:solidFill>
                  <a:schemeClr val="tx1">
                    <a:lumMod val="85000"/>
                    <a:lumOff val="15000"/>
                  </a:schemeClr>
                </a:solidFill>
                <a:latin typeface="Times New Roman" panose="02020603050405020304" pitchFamily="18" charset="0"/>
                <a:cs typeface="Times New Roman" panose="02020603050405020304" pitchFamily="18" charset="0"/>
              </a:rPr>
              <a:t>Given </a:t>
            </a:r>
            <a:r>
              <a:rPr lang="en-GB" sz="2000" dirty="0">
                <a:solidFill>
                  <a:schemeClr val="tx1">
                    <a:lumMod val="85000"/>
                    <a:lumOff val="15000"/>
                  </a:schemeClr>
                </a:solidFill>
                <a:latin typeface="Times New Roman" panose="02020603050405020304" pitchFamily="18" charset="0"/>
                <a:cs typeface="Times New Roman" panose="02020603050405020304" pitchFamily="18" charset="0"/>
              </a:rPr>
              <a:t>the dense population </a:t>
            </a:r>
            <a:r>
              <a:rPr lang="en-GB" sz="2000" dirty="0" smtClean="0">
                <a:solidFill>
                  <a:schemeClr val="tx1">
                    <a:lumMod val="85000"/>
                    <a:lumOff val="15000"/>
                  </a:schemeClr>
                </a:solidFill>
                <a:latin typeface="Times New Roman" panose="02020603050405020304" pitchFamily="18" charset="0"/>
                <a:cs typeface="Times New Roman" panose="02020603050405020304" pitchFamily="18" charset="0"/>
              </a:rPr>
              <a:t>of </a:t>
            </a:r>
            <a:r>
              <a:rPr lang="en-GB" sz="2000" dirty="0">
                <a:solidFill>
                  <a:schemeClr val="tx1">
                    <a:lumMod val="85000"/>
                    <a:lumOff val="15000"/>
                  </a:schemeClr>
                </a:solidFill>
                <a:latin typeface="Times New Roman" panose="02020603050405020304" pitchFamily="18" charset="0"/>
                <a:cs typeface="Times New Roman" panose="02020603050405020304" pitchFamily="18" charset="0"/>
              </a:rPr>
              <a:t>Hong </a:t>
            </a:r>
            <a:r>
              <a:rPr lang="en-GB" sz="2000" dirty="0" smtClean="0">
                <a:solidFill>
                  <a:schemeClr val="tx1">
                    <a:lumMod val="85000"/>
                    <a:lumOff val="15000"/>
                  </a:schemeClr>
                </a:solidFill>
                <a:latin typeface="Times New Roman" panose="02020603050405020304" pitchFamily="18" charset="0"/>
                <a:cs typeface="Times New Roman" panose="02020603050405020304" pitchFamily="18" charset="0"/>
              </a:rPr>
              <a:t>Kong, as </a:t>
            </a:r>
            <a:r>
              <a:rPr lang="en-GB" sz="2000" dirty="0">
                <a:solidFill>
                  <a:schemeClr val="tx1">
                    <a:lumMod val="85000"/>
                    <a:lumOff val="15000"/>
                  </a:schemeClr>
                </a:solidFill>
                <a:latin typeface="Times New Roman" panose="02020603050405020304" pitchFamily="18" charset="0"/>
                <a:cs typeface="Times New Roman" panose="02020603050405020304" pitchFamily="18" charset="0"/>
              </a:rPr>
              <a:t>an international hub with frequent movements of people and goods, the public health, as well as the prevention and control of </a:t>
            </a:r>
            <a:r>
              <a:rPr lang="en-GB" sz="2000" dirty="0" smtClean="0">
                <a:solidFill>
                  <a:schemeClr val="tx1">
                    <a:lumMod val="85000"/>
                    <a:lumOff val="15000"/>
                  </a:schemeClr>
                </a:solidFill>
                <a:latin typeface="Times New Roman" panose="02020603050405020304" pitchFamily="18" charset="0"/>
                <a:cs typeface="Times New Roman" panose="02020603050405020304" pitchFamily="18" charset="0"/>
              </a:rPr>
              <a:t>infectious diseases </a:t>
            </a:r>
            <a:r>
              <a:rPr lang="en-GB" sz="2000" dirty="0">
                <a:solidFill>
                  <a:schemeClr val="tx1">
                    <a:lumMod val="85000"/>
                    <a:lumOff val="15000"/>
                  </a:schemeClr>
                </a:solidFill>
                <a:latin typeface="Times New Roman" panose="02020603050405020304" pitchFamily="18" charset="0"/>
                <a:cs typeface="Times New Roman" panose="02020603050405020304" pitchFamily="18" charset="0"/>
              </a:rPr>
              <a:t>in Hong Kong are faced with huge </a:t>
            </a:r>
            <a:r>
              <a:rPr lang="en-GB" sz="2000" dirty="0" smtClean="0">
                <a:solidFill>
                  <a:schemeClr val="tx1">
                    <a:lumMod val="85000"/>
                    <a:lumOff val="15000"/>
                  </a:schemeClr>
                </a:solidFill>
                <a:latin typeface="Times New Roman" panose="02020603050405020304" pitchFamily="18" charset="0"/>
                <a:cs typeface="Times New Roman" panose="02020603050405020304" pitchFamily="18" charset="0"/>
              </a:rPr>
              <a:t>challenges.  In </a:t>
            </a:r>
            <a:r>
              <a:rPr lang="en-GB" sz="2000" dirty="0">
                <a:solidFill>
                  <a:schemeClr val="tx1">
                    <a:lumMod val="85000"/>
                    <a:lumOff val="15000"/>
                  </a:schemeClr>
                </a:solidFill>
                <a:latin typeface="Times New Roman" panose="02020603050405020304" pitchFamily="18" charset="0"/>
                <a:cs typeface="Times New Roman" panose="02020603050405020304" pitchFamily="18" charset="0"/>
              </a:rPr>
              <a:t>the past, novel infectious </a:t>
            </a:r>
            <a:r>
              <a:rPr lang="en-GB" sz="2000" dirty="0" smtClean="0">
                <a:solidFill>
                  <a:schemeClr val="tx1">
                    <a:lumMod val="85000"/>
                    <a:lumOff val="15000"/>
                  </a:schemeClr>
                </a:solidFill>
                <a:latin typeface="Times New Roman" panose="02020603050405020304" pitchFamily="18" charset="0"/>
                <a:cs typeface="Times New Roman" panose="02020603050405020304" pitchFamily="18" charset="0"/>
              </a:rPr>
              <a:t>diseases, </a:t>
            </a:r>
            <a:r>
              <a:rPr lang="en-GB" sz="2000" dirty="0">
                <a:solidFill>
                  <a:schemeClr val="tx1">
                    <a:lumMod val="85000"/>
                    <a:lumOff val="15000"/>
                  </a:schemeClr>
                </a:solidFill>
                <a:latin typeface="Times New Roman" panose="02020603050405020304" pitchFamily="18" charset="0"/>
                <a:cs typeface="Times New Roman" panose="02020603050405020304" pitchFamily="18" charset="0"/>
              </a:rPr>
              <a:t>such as </a:t>
            </a:r>
            <a:r>
              <a:rPr lang="en-GB" sz="2000" dirty="0" smtClean="0">
                <a:solidFill>
                  <a:schemeClr val="tx1">
                    <a:lumMod val="85000"/>
                    <a:lumOff val="15000"/>
                  </a:schemeClr>
                </a:solidFill>
                <a:latin typeface="Times New Roman" panose="02020603050405020304" pitchFamily="18" charset="0"/>
                <a:cs typeface="Times New Roman" panose="02020603050405020304" pitchFamily="18" charset="0"/>
              </a:rPr>
              <a:t>SARS, </a:t>
            </a:r>
            <a:r>
              <a:rPr lang="en-GB" sz="2000" dirty="0">
                <a:solidFill>
                  <a:schemeClr val="tx1">
                    <a:lumMod val="85000"/>
                    <a:lumOff val="15000"/>
                  </a:schemeClr>
                </a:solidFill>
                <a:latin typeface="Times New Roman" panose="02020603050405020304" pitchFamily="18" charset="0"/>
                <a:cs typeface="Times New Roman" panose="02020603050405020304" pitchFamily="18" charset="0"/>
              </a:rPr>
              <a:t>brought severe challenges to the public health of </a:t>
            </a:r>
            <a:r>
              <a:rPr lang="en-GB" sz="2000" dirty="0" smtClean="0">
                <a:solidFill>
                  <a:schemeClr val="tx1">
                    <a:lumMod val="85000"/>
                    <a:lumOff val="15000"/>
                  </a:schemeClr>
                </a:solidFill>
                <a:latin typeface="Times New Roman" panose="02020603050405020304" pitchFamily="18" charset="0"/>
                <a:cs typeface="Times New Roman" panose="02020603050405020304" pitchFamily="18" charset="0"/>
              </a:rPr>
              <a:t>the city.  However</a:t>
            </a:r>
            <a:r>
              <a:rPr lang="en-GB" sz="2000" dirty="0">
                <a:solidFill>
                  <a:schemeClr val="tx1">
                    <a:lumMod val="85000"/>
                    <a:lumOff val="15000"/>
                  </a:schemeClr>
                </a:solidFill>
                <a:latin typeface="Times New Roman" panose="02020603050405020304" pitchFamily="18" charset="0"/>
                <a:cs typeface="Times New Roman" panose="02020603050405020304" pitchFamily="18" charset="0"/>
              </a:rPr>
              <a:t>, the concerted efforts of the HKSAR Government, </a:t>
            </a:r>
            <a:r>
              <a:rPr lang="en-GB" sz="2000" dirty="0" smtClean="0">
                <a:solidFill>
                  <a:schemeClr val="tx1">
                    <a:lumMod val="85000"/>
                    <a:lumOff val="15000"/>
                  </a:schemeClr>
                </a:solidFill>
                <a:latin typeface="Times New Roman" panose="02020603050405020304" pitchFamily="18" charset="0"/>
                <a:cs typeface="Times New Roman" panose="02020603050405020304" pitchFamily="18" charset="0"/>
              </a:rPr>
              <a:t>citizens, </a:t>
            </a:r>
            <a:r>
              <a:rPr lang="en-GB" sz="2000" dirty="0">
                <a:solidFill>
                  <a:schemeClr val="tx1">
                    <a:lumMod val="85000"/>
                    <a:lumOff val="15000"/>
                  </a:schemeClr>
                </a:solidFill>
                <a:latin typeface="Times New Roman" panose="02020603050405020304" pitchFamily="18" charset="0"/>
                <a:cs typeface="Times New Roman" panose="02020603050405020304" pitchFamily="18" charset="0"/>
              </a:rPr>
              <a:t>and medical and research personnel have </a:t>
            </a:r>
            <a:r>
              <a:rPr lang="en-GB" sz="2000" dirty="0" smtClean="0">
                <a:solidFill>
                  <a:schemeClr val="tx1">
                    <a:lumMod val="85000"/>
                    <a:lumOff val="15000"/>
                  </a:schemeClr>
                </a:solidFill>
                <a:latin typeface="Times New Roman" panose="02020603050405020304" pitchFamily="18" charset="0"/>
                <a:cs typeface="Times New Roman" panose="02020603050405020304" pitchFamily="18" charset="0"/>
              </a:rPr>
              <a:t>created </a:t>
            </a:r>
            <a:r>
              <a:rPr lang="en-GB" sz="2000" dirty="0">
                <a:solidFill>
                  <a:schemeClr val="tx1">
                    <a:lumMod val="85000"/>
                    <a:lumOff val="15000"/>
                  </a:schemeClr>
                </a:solidFill>
                <a:latin typeface="Times New Roman" panose="02020603050405020304" pitchFamily="18" charset="0"/>
                <a:cs typeface="Times New Roman" panose="02020603050405020304" pitchFamily="18" charset="0"/>
              </a:rPr>
              <a:t>an effective prevention and control mechanism </a:t>
            </a:r>
            <a:r>
              <a:rPr lang="en-GB" sz="2000" dirty="0" smtClean="0">
                <a:solidFill>
                  <a:schemeClr val="tx1">
                    <a:lumMod val="85000"/>
                    <a:lumOff val="15000"/>
                  </a:schemeClr>
                </a:solidFill>
                <a:latin typeface="Times New Roman" panose="02020603050405020304" pitchFamily="18" charset="0"/>
                <a:cs typeface="Times New Roman" panose="02020603050405020304" pitchFamily="18" charset="0"/>
              </a:rPr>
              <a:t>for infectious diseases</a:t>
            </a:r>
            <a:r>
              <a:rPr lang="en-GB" sz="20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GB" sz="2000" dirty="0" smtClean="0">
                <a:solidFill>
                  <a:schemeClr val="tx1">
                    <a:lumMod val="85000"/>
                    <a:lumOff val="15000"/>
                  </a:schemeClr>
                </a:solidFill>
                <a:latin typeface="Times New Roman" panose="02020603050405020304" pitchFamily="18" charset="0"/>
                <a:cs typeface="Times New Roman" panose="02020603050405020304" pitchFamily="18" charset="0"/>
              </a:rPr>
              <a:t>contributing </a:t>
            </a:r>
            <a:r>
              <a:rPr lang="en-GB" sz="2000" dirty="0">
                <a:solidFill>
                  <a:schemeClr val="tx1">
                    <a:lumMod val="85000"/>
                    <a:lumOff val="15000"/>
                  </a:schemeClr>
                </a:solidFill>
                <a:latin typeface="Times New Roman" panose="02020603050405020304" pitchFamily="18" charset="0"/>
                <a:cs typeface="Times New Roman" panose="02020603050405020304" pitchFamily="18" charset="0"/>
              </a:rPr>
              <a:t>to the global public health.</a:t>
            </a:r>
            <a:endParaRPr sz="2000" dirty="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endParaRPr>
          </a:p>
        </p:txBody>
      </p:sp>
      <p:sp>
        <p:nvSpPr>
          <p:cNvPr id="578" name="Google Shape;578;p41"/>
          <p:cNvSpPr/>
          <p:nvPr/>
        </p:nvSpPr>
        <p:spPr>
          <a:xfrm>
            <a:off x="2051323" y="790920"/>
            <a:ext cx="7977943" cy="451824"/>
          </a:xfrm>
          <a:custGeom>
            <a:avLst/>
            <a:gdLst/>
            <a:ahLst/>
            <a:cxnLst/>
            <a:rect l="l" t="t" r="r" b="b"/>
            <a:pathLst>
              <a:path w="5689600" h="649440" extrusionOk="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noFill/>
          <a:ln>
            <a:noFill/>
          </a:ln>
        </p:spPr>
        <p:txBody>
          <a:bodyPr spcFirstLastPara="1" wrap="square" lIns="246750" tIns="31700" rIns="246750" bIns="31700" anchor="ctr" anchorCtr="0">
            <a:noAutofit/>
          </a:bodyPr>
          <a:lstStyle/>
          <a:p>
            <a:pPr lvl="0" algn="ctr">
              <a:lnSpc>
                <a:spcPct val="90000"/>
              </a:lnSpc>
            </a:pPr>
            <a:r>
              <a:rPr lang="en-GB" altLang="zh-TW" sz="1800" b="1" dirty="0">
                <a:solidFill>
                  <a:schemeClr val="dk1"/>
                </a:solidFill>
                <a:latin typeface="Times New Roman" panose="02020603050405020304" pitchFamily="18" charset="0"/>
                <a:ea typeface="DFKai-SB"/>
                <a:cs typeface="Times New Roman" panose="02020603050405020304" pitchFamily="18" charset="0"/>
                <a:sym typeface="DFKai-SB"/>
              </a:rPr>
              <a:t>Contributions to Global Prevention and Control of </a:t>
            </a:r>
            <a:r>
              <a:rPr lang="en-GB" altLang="zh-TW" sz="1800" b="1" dirty="0" smtClean="0">
                <a:solidFill>
                  <a:schemeClr val="dk1"/>
                </a:solidFill>
                <a:latin typeface="Times New Roman" panose="02020603050405020304" pitchFamily="18" charset="0"/>
                <a:ea typeface="DFKai-SB"/>
                <a:cs typeface="Times New Roman" panose="02020603050405020304" pitchFamily="18" charset="0"/>
                <a:sym typeface="DFKai-SB"/>
              </a:rPr>
              <a:t>Infectious Diseases</a:t>
            </a:r>
            <a:endParaRPr sz="1800" dirty="0">
              <a:latin typeface="Times New Roman" panose="02020603050405020304" pitchFamily="18" charset="0"/>
              <a:cs typeface="Times New Roman" panose="02020603050405020304" pitchFamily="18" charset="0"/>
            </a:endParaRPr>
          </a:p>
        </p:txBody>
      </p:sp>
      <p:sp>
        <p:nvSpPr>
          <p:cNvPr id="580" name="Google Shape;580;p41"/>
          <p:cNvSpPr/>
          <p:nvPr/>
        </p:nvSpPr>
        <p:spPr>
          <a:xfrm>
            <a:off x="1711871" y="755992"/>
            <a:ext cx="608468" cy="440263"/>
          </a:xfrm>
          <a:custGeom>
            <a:avLst/>
            <a:gdLst/>
            <a:ahLst/>
            <a:cxnLst/>
            <a:rect l="l" t="t" r="r" b="b"/>
            <a:pathLst>
              <a:path w="395" h="298" extrusionOk="0">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FDB42A"/>
          </a:solidFill>
          <a:ln w="19050" cap="flat" cmpd="sng">
            <a:solidFill>
              <a:srgbClr val="FFFFFF"/>
            </a:solidFill>
            <a:prstDash val="solid"/>
            <a:round/>
            <a:headEnd type="none" w="sm" len="sm"/>
            <a:tailEnd type="none" w="sm" len="sm"/>
          </a:ln>
        </p:spPr>
        <p:txBody>
          <a:bodyPr spcFirstLastPara="1" wrap="square" lIns="83725" tIns="41850" rIns="83725" bIns="41850" anchor="t" anchorCtr="0">
            <a:noAutofit/>
          </a:bodyPr>
          <a:lstStyle/>
          <a:p>
            <a:pPr marL="0" marR="0" lvl="0" indent="0" algn="just" rtl="0">
              <a:lnSpc>
                <a:spcPct val="120000"/>
              </a:lnSpc>
              <a:spcBef>
                <a:spcPts val="0"/>
              </a:spcBef>
              <a:spcAft>
                <a:spcPts val="0"/>
              </a:spcAft>
              <a:buClr>
                <a:schemeClr val="dk1"/>
              </a:buClr>
              <a:buSzPts val="2800"/>
              <a:buFont typeface="Calibri"/>
              <a:buNone/>
            </a:pPr>
            <a:endParaRPr sz="2800" b="0" i="0" u="none" strike="noStrike" cap="none">
              <a:solidFill>
                <a:srgbClr val="000000"/>
              </a:solidFill>
              <a:latin typeface="DFKai-SB"/>
              <a:ea typeface="DFKai-SB"/>
              <a:cs typeface="DFKai-SB"/>
              <a:sym typeface="DFKai-SB"/>
            </a:endParaRPr>
          </a:p>
        </p:txBody>
      </p:sp>
      <p:sp>
        <p:nvSpPr>
          <p:cNvPr id="581" name="Google Shape;581;p41"/>
          <p:cNvSpPr txBox="1"/>
          <p:nvPr/>
        </p:nvSpPr>
        <p:spPr>
          <a:xfrm>
            <a:off x="3892990" y="3748365"/>
            <a:ext cx="4635374" cy="369291"/>
          </a:xfrm>
          <a:prstGeom prst="rect">
            <a:avLst/>
          </a:prstGeom>
          <a:no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dk1"/>
              </a:buClr>
              <a:buSzPts val="2800"/>
              <a:buFont typeface="DFKai-SB"/>
              <a:buNone/>
            </a:pPr>
            <a:r>
              <a:rPr lang="en-US" altLang="zh-TW" sz="1800" b="1" dirty="0" smtClean="0">
                <a:solidFill>
                  <a:schemeClr val="dk1"/>
                </a:solidFill>
                <a:latin typeface="Times New Roman" panose="02020603050405020304" pitchFamily="18" charset="0"/>
                <a:ea typeface="DFKai-SB"/>
                <a:cs typeface="Times New Roman" panose="02020603050405020304" pitchFamily="18" charset="0"/>
                <a:sym typeface="DFKai-SB"/>
              </a:rPr>
              <a:t>Timely Amendment to Anti-epidemic Law</a:t>
            </a:r>
            <a:endParaRPr sz="1800" b="1" dirty="0">
              <a:solidFill>
                <a:schemeClr val="dk1"/>
              </a:solidFill>
              <a:latin typeface="Times New Roman" panose="02020603050405020304" pitchFamily="18" charset="0"/>
              <a:ea typeface="DFKai-SB"/>
              <a:cs typeface="Times New Roman" panose="02020603050405020304" pitchFamily="18" charset="0"/>
              <a:sym typeface="DFKai-SB"/>
            </a:endParaRPr>
          </a:p>
        </p:txBody>
      </p:sp>
      <p:sp>
        <p:nvSpPr>
          <p:cNvPr id="582" name="Google Shape;582;p41"/>
          <p:cNvSpPr/>
          <p:nvPr/>
        </p:nvSpPr>
        <p:spPr>
          <a:xfrm>
            <a:off x="439941" y="4058793"/>
            <a:ext cx="11200702" cy="1844388"/>
          </a:xfrm>
          <a:prstGeom prst="rect">
            <a:avLst/>
          </a:prstGeom>
          <a:solidFill>
            <a:srgbClr val="FBE4D4"/>
          </a:solidFill>
          <a:ln w="9525" cap="flat" cmpd="sng">
            <a:solidFill>
              <a:srgbClr val="FBE4D4"/>
            </a:solidFill>
            <a:prstDash val="solid"/>
            <a:round/>
            <a:headEnd type="none" w="sm" len="sm"/>
            <a:tailEnd type="none" w="sm" len="sm"/>
          </a:ln>
        </p:spPr>
        <p:txBody>
          <a:bodyPr spcFirstLastPara="1" wrap="square" lIns="91425" tIns="45700" rIns="91425" bIns="45700" anchor="t" anchorCtr="0">
            <a:noAutofit/>
          </a:bodyPr>
          <a:lstStyle/>
          <a:p>
            <a:pPr lvl="0" algn="just">
              <a:lnSpc>
                <a:spcPct val="120000"/>
              </a:lnSpc>
            </a:pPr>
            <a:r>
              <a:rPr lang="en-GB" sz="2000" dirty="0">
                <a:latin typeface="Times New Roman" panose="02020603050405020304" pitchFamily="18" charset="0"/>
                <a:cs typeface="Times New Roman" panose="02020603050405020304" pitchFamily="18" charset="0"/>
              </a:rPr>
              <a:t>In line with the newly amended International Health Regulations (2005) of the WHO, Hong Kong made amendments to its Prevention and Control of Disease </a:t>
            </a:r>
            <a:r>
              <a:rPr lang="en-GB" sz="2000" dirty="0" smtClean="0">
                <a:latin typeface="Times New Roman" panose="02020603050405020304" pitchFamily="18" charset="0"/>
                <a:cs typeface="Times New Roman" panose="02020603050405020304" pitchFamily="18" charset="0"/>
              </a:rPr>
              <a:t>Ordinance* </a:t>
            </a:r>
            <a:r>
              <a:rPr lang="en-GB" sz="2000" dirty="0">
                <a:latin typeface="Times New Roman" panose="02020603050405020304" pitchFamily="18" charset="0"/>
                <a:cs typeface="Times New Roman" panose="02020603050405020304" pitchFamily="18" charset="0"/>
              </a:rPr>
              <a:t>to enhance epidemic control capabilities</a:t>
            </a:r>
            <a:r>
              <a:rPr lang="en-GB" sz="2000" dirty="0" smtClean="0">
                <a:latin typeface="Times New Roman" panose="02020603050405020304" pitchFamily="18" charset="0"/>
                <a:cs typeface="Times New Roman" panose="02020603050405020304" pitchFamily="18" charset="0"/>
              </a:rPr>
              <a:t>.  </a:t>
            </a:r>
            <a:r>
              <a:rPr lang="en-GB" sz="2000" dirty="0">
                <a:latin typeface="Times New Roman" panose="02020603050405020304" pitchFamily="18" charset="0"/>
                <a:cs typeface="Times New Roman" panose="02020603050405020304" pitchFamily="18" charset="0"/>
              </a:rPr>
              <a:t>This provides monitoring data for global prevention and control of </a:t>
            </a:r>
            <a:r>
              <a:rPr lang="en-GB" sz="2000" dirty="0" smtClean="0">
                <a:latin typeface="Times New Roman" panose="02020603050405020304" pitchFamily="18" charset="0"/>
                <a:cs typeface="Times New Roman" panose="02020603050405020304" pitchFamily="18" charset="0"/>
              </a:rPr>
              <a:t>infectious diseases</a:t>
            </a:r>
            <a:r>
              <a:rPr lang="en-GB" sz="2000" dirty="0">
                <a:latin typeface="Times New Roman" panose="02020603050405020304" pitchFamily="18" charset="0"/>
                <a:cs typeface="Times New Roman" panose="02020603050405020304" pitchFamily="18" charset="0"/>
              </a:rPr>
              <a:t>, strengthens international </a:t>
            </a:r>
            <a:r>
              <a:rPr lang="en-GB" sz="2000" dirty="0" smtClean="0">
                <a:latin typeface="Times New Roman" panose="02020603050405020304" pitchFamily="18" charset="0"/>
                <a:cs typeface="Times New Roman" panose="02020603050405020304" pitchFamily="18" charset="0"/>
              </a:rPr>
              <a:t>co-operation</a:t>
            </a:r>
            <a:r>
              <a:rPr lang="en-GB" sz="2000" dirty="0">
                <a:latin typeface="Times New Roman" panose="02020603050405020304" pitchFamily="18" charset="0"/>
                <a:cs typeface="Times New Roman" panose="02020603050405020304" pitchFamily="18" charset="0"/>
              </a:rPr>
              <a:t>, </a:t>
            </a:r>
            <a:r>
              <a:rPr lang="en-GB" sz="2000" dirty="0" smtClean="0">
                <a:latin typeface="Times New Roman" panose="02020603050405020304" pitchFamily="18" charset="0"/>
                <a:cs typeface="Times New Roman" panose="02020603050405020304" pitchFamily="18" charset="0"/>
              </a:rPr>
              <a:t>supports the </a:t>
            </a:r>
            <a:r>
              <a:rPr lang="en-GB" sz="2000" dirty="0">
                <a:latin typeface="Times New Roman" panose="02020603050405020304" pitchFamily="18" charset="0"/>
                <a:cs typeface="Times New Roman" panose="02020603050405020304" pitchFamily="18" charset="0"/>
              </a:rPr>
              <a:t>global pandemic prevention and control, in order to </a:t>
            </a:r>
            <a:r>
              <a:rPr lang="en-GB" sz="2000" dirty="0" smtClean="0">
                <a:latin typeface="Times New Roman" panose="02020603050405020304" pitchFamily="18" charset="0"/>
                <a:cs typeface="Times New Roman" panose="02020603050405020304" pitchFamily="18" charset="0"/>
              </a:rPr>
              <a:t>address potential future pandemics across the world together.</a:t>
            </a:r>
            <a:endParaRPr sz="2000" dirty="0">
              <a:solidFill>
                <a:schemeClr val="dk1"/>
              </a:solidFill>
              <a:latin typeface="Times New Roman" panose="02020603050405020304" pitchFamily="18" charset="0"/>
              <a:ea typeface="Times New Roman"/>
              <a:cs typeface="Times New Roman" panose="02020603050405020304" pitchFamily="18" charset="0"/>
              <a:sym typeface="Times New Roman"/>
            </a:endParaRPr>
          </a:p>
        </p:txBody>
      </p:sp>
      <p:sp>
        <p:nvSpPr>
          <p:cNvPr id="583" name="Google Shape;583;p41"/>
          <p:cNvSpPr/>
          <p:nvPr/>
        </p:nvSpPr>
        <p:spPr>
          <a:xfrm>
            <a:off x="362669" y="5968289"/>
            <a:ext cx="8281461" cy="276999"/>
          </a:xfrm>
          <a:prstGeom prst="rect">
            <a:avLst/>
          </a:prstGeom>
          <a:noFill/>
          <a:ln>
            <a:noFill/>
          </a:ln>
        </p:spPr>
        <p:txBody>
          <a:bodyPr spcFirstLastPara="1" wrap="square" lIns="91425" tIns="45700" rIns="91425" bIns="45700" anchor="t" anchorCtr="0">
            <a:noAutofit/>
          </a:bodyPr>
          <a:lstStyle/>
          <a:p>
            <a:pPr lvl="0"/>
            <a:r>
              <a:rPr lang="en-US" altLang="zh-TW" sz="1200" dirty="0" smtClean="0">
                <a:solidFill>
                  <a:schemeClr val="tx1">
                    <a:lumMod val="85000"/>
                    <a:lumOff val="15000"/>
                  </a:schemeClr>
                </a:solidFill>
                <a:latin typeface="Times New Roman"/>
                <a:ea typeface="Times New Roman"/>
                <a:cs typeface="Times New Roman"/>
                <a:sym typeface="Times New Roman"/>
              </a:rPr>
              <a:t>Source: Hong Kong Department of Health (https</a:t>
            </a:r>
            <a:r>
              <a:rPr lang="en-US" altLang="zh-TW" sz="1200" dirty="0">
                <a:solidFill>
                  <a:schemeClr val="tx1">
                    <a:lumMod val="85000"/>
                    <a:lumOff val="15000"/>
                  </a:schemeClr>
                </a:solidFill>
                <a:latin typeface="Times New Roman"/>
                <a:ea typeface="Times New Roman"/>
                <a:cs typeface="Times New Roman"/>
                <a:sym typeface="Times New Roman"/>
              </a:rPr>
              <a:t>://www.dh.gov.hk/english/useful/useful_Regulations/useful_Regulations.html</a:t>
            </a:r>
            <a:r>
              <a:rPr lang="zh-TW" sz="1200" dirty="0" smtClean="0">
                <a:solidFill>
                  <a:schemeClr val="tx1">
                    <a:lumMod val="85000"/>
                    <a:lumOff val="15000"/>
                  </a:schemeClr>
                </a:solidFill>
                <a:latin typeface="Times New Roman"/>
                <a:ea typeface="Times New Roman"/>
                <a:cs typeface="Times New Roman"/>
                <a:sym typeface="Times New Roman"/>
              </a:rPr>
              <a:t>)</a:t>
            </a:r>
            <a:endParaRPr sz="1200" dirty="0">
              <a:solidFill>
                <a:schemeClr val="tx1">
                  <a:lumMod val="85000"/>
                  <a:lumOff val="15000"/>
                </a:schemeClr>
              </a:solidFill>
              <a:latin typeface="Times New Roman"/>
              <a:ea typeface="Times New Roman"/>
              <a:cs typeface="Times New Roman"/>
              <a:sym typeface="Times New Roman"/>
            </a:endParaRPr>
          </a:p>
        </p:txBody>
      </p:sp>
      <p:sp>
        <p:nvSpPr>
          <p:cNvPr id="584" name="Google Shape;584;p41"/>
          <p:cNvSpPr/>
          <p:nvPr/>
        </p:nvSpPr>
        <p:spPr>
          <a:xfrm>
            <a:off x="439941" y="6323224"/>
            <a:ext cx="11200702" cy="405299"/>
          </a:xfrm>
          <a:prstGeom prst="rect">
            <a:avLst/>
          </a:prstGeom>
          <a:solidFill>
            <a:srgbClr val="E1EFD8"/>
          </a:solidFill>
          <a:ln>
            <a:noFill/>
          </a:ln>
        </p:spPr>
        <p:txBody>
          <a:bodyPr spcFirstLastPara="1" wrap="square" lIns="91425" tIns="45700" rIns="91425" bIns="45700" anchor="t" anchorCtr="0">
            <a:noAutofit/>
          </a:bodyPr>
          <a:lstStyle/>
          <a:p>
            <a:pPr lvl="0" algn="just"/>
            <a:r>
              <a:rPr lang="en-GB" sz="1200" dirty="0">
                <a:solidFill>
                  <a:schemeClr val="tx1">
                    <a:lumMod val="85000"/>
                    <a:lumOff val="15000"/>
                  </a:schemeClr>
                </a:solidFill>
                <a:latin typeface="Times New Roman" panose="02020603050405020304" pitchFamily="18" charset="0"/>
                <a:cs typeface="Times New Roman" panose="02020603050405020304" pitchFamily="18" charset="0"/>
              </a:rPr>
              <a:t>Please refer to relevant examples in the presentation </a:t>
            </a:r>
            <a:r>
              <a:rPr lang="en-GB" sz="1200" dirty="0" smtClean="0">
                <a:solidFill>
                  <a:schemeClr val="tx1">
                    <a:lumMod val="85000"/>
                    <a:lumOff val="15000"/>
                  </a:schemeClr>
                </a:solidFill>
                <a:latin typeface="Times New Roman" panose="02020603050405020304" pitchFamily="18" charset="0"/>
                <a:cs typeface="Times New Roman" panose="02020603050405020304" pitchFamily="18" charset="0"/>
              </a:rPr>
              <a:t>slides for teaching </a:t>
            </a:r>
            <a:r>
              <a:rPr lang="en-GB" sz="1200" dirty="0">
                <a:solidFill>
                  <a:schemeClr val="tx1">
                    <a:lumMod val="85000"/>
                    <a:lumOff val="15000"/>
                  </a:schemeClr>
                </a:solidFill>
                <a:latin typeface="Times New Roman" panose="02020603050405020304" pitchFamily="18" charset="0"/>
                <a:cs typeface="Times New Roman" panose="02020603050405020304" pitchFamily="18" charset="0"/>
              </a:rPr>
              <a:t>titled “Functions and Roles of the World Health Organization in Global Public Health Matters” for illustration.</a:t>
            </a:r>
            <a:endParaRPr sz="1200" dirty="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endParaRPr>
          </a:p>
        </p:txBody>
      </p:sp>
      <p:sp>
        <p:nvSpPr>
          <p:cNvPr id="585" name="Google Shape;585;p41"/>
          <p:cNvSpPr txBox="1">
            <a:spLocks noGrp="1"/>
          </p:cNvSpPr>
          <p:nvPr>
            <p:ph type="sldNum" idx="12"/>
          </p:nvPr>
        </p:nvSpPr>
        <p:spPr>
          <a:xfrm>
            <a:off x="9120188" y="63817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tLang="zh-TW"/>
              <a:t>29</a:t>
            </a:fld>
            <a:endParaRPr/>
          </a:p>
        </p:txBody>
      </p:sp>
      <p:sp>
        <p:nvSpPr>
          <p:cNvPr id="11" name="Google Shape;522;p37"/>
          <p:cNvSpPr/>
          <p:nvPr/>
        </p:nvSpPr>
        <p:spPr>
          <a:xfrm>
            <a:off x="2524579" y="137969"/>
            <a:ext cx="7115696" cy="618023"/>
          </a:xfrm>
          <a:custGeom>
            <a:avLst/>
            <a:gdLst/>
            <a:ahLst/>
            <a:cxnLst/>
            <a:rect l="l" t="t" r="r" b="b"/>
            <a:pathLst>
              <a:path w="5689600" h="649440" extrusionOk="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a:ln w="12700" cap="flat" cmpd="sng">
            <a:solidFill>
              <a:schemeClr val="lt1"/>
            </a:solidFill>
            <a:prstDash val="solid"/>
            <a:miter lim="800000"/>
            <a:headEnd type="none" w="sm" len="sm"/>
            <a:tailEnd type="none" w="sm" len="sm"/>
          </a:ln>
        </p:spPr>
        <p:txBody>
          <a:bodyPr spcFirstLastPara="1" wrap="square" lIns="246750" tIns="31700" rIns="246750" bIns="31700" anchor="ctr" anchorCtr="0">
            <a:noAutofit/>
          </a:bodyPr>
          <a:lstStyle/>
          <a:p>
            <a:pPr lvl="0" algn="ctr">
              <a:lnSpc>
                <a:spcPct val="90000"/>
              </a:lnSpc>
            </a:pPr>
            <a:r>
              <a:rPr lang="en-GB" sz="2200" b="1" dirty="0">
                <a:solidFill>
                  <a:schemeClr val="bg1"/>
                </a:solidFill>
                <a:latin typeface="Times New Roman" panose="02020603050405020304" pitchFamily="18" charset="0"/>
                <a:cs typeface="Times New Roman" panose="02020603050405020304" pitchFamily="18" charset="0"/>
              </a:rPr>
              <a:t>Contributions of Hong Kong to </a:t>
            </a:r>
            <a:r>
              <a:rPr lang="en-GB" sz="2200" b="1" dirty="0" smtClean="0">
                <a:solidFill>
                  <a:schemeClr val="bg1"/>
                </a:solidFill>
                <a:latin typeface="Times New Roman" panose="02020603050405020304" pitchFamily="18" charset="0"/>
                <a:cs typeface="Times New Roman" panose="02020603050405020304" pitchFamily="18" charset="0"/>
              </a:rPr>
              <a:t>Global Public Health</a:t>
            </a:r>
            <a:endParaRPr sz="2200" b="1" dirty="0">
              <a:solidFill>
                <a:schemeClr val="bg1"/>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grpSp>
        <p:nvGrpSpPr>
          <p:cNvPr id="106" name="Google Shape;106;p15"/>
          <p:cNvGrpSpPr/>
          <p:nvPr/>
        </p:nvGrpSpPr>
        <p:grpSpPr>
          <a:xfrm>
            <a:off x="194725" y="382120"/>
            <a:ext cx="2840296" cy="410198"/>
            <a:chOff x="1193537" y="1524358"/>
            <a:chExt cx="2560380" cy="494593"/>
          </a:xfrm>
        </p:grpSpPr>
        <p:sp>
          <p:nvSpPr>
            <p:cNvPr id="107" name="Google Shape;107;p15"/>
            <p:cNvSpPr/>
            <p:nvPr/>
          </p:nvSpPr>
          <p:spPr>
            <a:xfrm>
              <a:off x="1193537" y="1593501"/>
              <a:ext cx="363537" cy="363538"/>
            </a:xfrm>
            <a:prstGeom prst="rect">
              <a:avLst/>
            </a:prstGeom>
            <a:noFill/>
            <a:ln w="28575"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8" name="Google Shape;108;p15"/>
            <p:cNvSpPr/>
            <p:nvPr/>
          </p:nvSpPr>
          <p:spPr>
            <a:xfrm>
              <a:off x="1317362" y="1728439"/>
              <a:ext cx="303212" cy="290512"/>
            </a:xfrm>
            <a:prstGeom prst="rect">
              <a:avLst/>
            </a:prstGeom>
            <a:solidFill>
              <a:srgbClr val="C8040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9" name="Google Shape;109;p15"/>
            <p:cNvSpPr txBox="1"/>
            <p:nvPr/>
          </p:nvSpPr>
          <p:spPr>
            <a:xfrm>
              <a:off x="1620574" y="1524358"/>
              <a:ext cx="2133343" cy="44527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altLang="zh-TW" sz="1800" b="1" dirty="0" smtClean="0">
                  <a:solidFill>
                    <a:schemeClr val="tx1">
                      <a:lumMod val="85000"/>
                      <a:lumOff val="15000"/>
                    </a:schemeClr>
                  </a:solidFill>
                  <a:latin typeface="Times New Roman" panose="02020603050405020304" pitchFamily="18" charset="0"/>
                  <a:ea typeface="Microsoft JhengHei"/>
                  <a:cs typeface="Times New Roman" panose="02020603050405020304" pitchFamily="18" charset="0"/>
                  <a:sym typeface="Microsoft JhengHei"/>
                </a:rPr>
                <a:t>Lead-in</a:t>
              </a:r>
              <a:endParaRPr sz="1800" b="1" dirty="0">
                <a:solidFill>
                  <a:schemeClr val="tx1">
                    <a:lumMod val="85000"/>
                    <a:lumOff val="15000"/>
                  </a:schemeClr>
                </a:solidFill>
                <a:latin typeface="Times New Roman" panose="02020603050405020304" pitchFamily="18" charset="0"/>
                <a:ea typeface="Microsoft JhengHei"/>
                <a:cs typeface="Times New Roman" panose="02020603050405020304" pitchFamily="18" charset="0"/>
                <a:sym typeface="Microsoft JhengHei"/>
              </a:endParaRPr>
            </a:p>
          </p:txBody>
        </p:sp>
        <p:cxnSp>
          <p:nvCxnSpPr>
            <p:cNvPr id="110" name="Google Shape;110;p15"/>
            <p:cNvCxnSpPr/>
            <p:nvPr/>
          </p:nvCxnSpPr>
          <p:spPr>
            <a:xfrm>
              <a:off x="1620574" y="1991964"/>
              <a:ext cx="1405091" cy="0"/>
            </a:xfrm>
            <a:prstGeom prst="straightConnector1">
              <a:avLst/>
            </a:prstGeom>
            <a:noFill/>
            <a:ln w="57150" cap="flat" cmpd="sng">
              <a:solidFill>
                <a:srgbClr val="C00000"/>
              </a:solidFill>
              <a:prstDash val="solid"/>
              <a:miter lim="800000"/>
              <a:headEnd type="none" w="sm" len="sm"/>
              <a:tailEnd type="none" w="sm" len="sm"/>
            </a:ln>
          </p:spPr>
        </p:cxnSp>
      </p:grpSp>
      <p:sp>
        <p:nvSpPr>
          <p:cNvPr id="112" name="Google Shape;112;p15"/>
          <p:cNvSpPr/>
          <p:nvPr/>
        </p:nvSpPr>
        <p:spPr>
          <a:xfrm>
            <a:off x="464126" y="1024201"/>
            <a:ext cx="11384479" cy="1391499"/>
          </a:xfrm>
          <a:prstGeom prst="rect">
            <a:avLst/>
          </a:prstGeom>
          <a:solidFill>
            <a:srgbClr val="E1EFD8"/>
          </a:solidFill>
          <a:ln w="9525" cap="flat" cmpd="sng">
            <a:solidFill>
              <a:srgbClr val="E1EFD8"/>
            </a:solidFill>
            <a:prstDash val="solid"/>
            <a:round/>
            <a:headEnd type="none" w="sm" len="sm"/>
            <a:tailEnd type="none" w="sm" len="sm"/>
          </a:ln>
        </p:spPr>
        <p:txBody>
          <a:bodyPr spcFirstLastPara="1" wrap="square" lIns="91425" tIns="45700" rIns="91425" bIns="45700" anchor="t" anchorCtr="0">
            <a:noAutofit/>
          </a:bodyPr>
          <a:lstStyle/>
          <a:p>
            <a:pPr lvl="0" algn="just">
              <a:lnSpc>
                <a:spcPct val="120000"/>
              </a:lnSpc>
            </a:pPr>
            <a:r>
              <a:rPr lang="en-GB" sz="2000" dirty="0">
                <a:solidFill>
                  <a:schemeClr val="tx1">
                    <a:lumMod val="85000"/>
                    <a:lumOff val="15000"/>
                  </a:schemeClr>
                </a:solidFill>
                <a:latin typeface="Times New Roman" panose="02020603050405020304" pitchFamily="18" charset="0"/>
                <a:cs typeface="Times New Roman" panose="02020603050405020304" pitchFamily="18" charset="0"/>
              </a:rPr>
              <a:t>Since </a:t>
            </a:r>
            <a:r>
              <a:rPr lang="en-GB" sz="2000" dirty="0" smtClean="0">
                <a:solidFill>
                  <a:schemeClr val="tx1">
                    <a:lumMod val="85000"/>
                    <a:lumOff val="15000"/>
                  </a:schemeClr>
                </a:solidFill>
                <a:latin typeface="Times New Roman" panose="02020603050405020304" pitchFamily="18" charset="0"/>
                <a:cs typeface="Times New Roman" panose="02020603050405020304" pitchFamily="18" charset="0"/>
              </a:rPr>
              <a:t>its establishment, and in </a:t>
            </a:r>
            <a:r>
              <a:rPr lang="en-GB" sz="2000" dirty="0">
                <a:solidFill>
                  <a:schemeClr val="tx1">
                    <a:lumMod val="85000"/>
                    <a:lumOff val="15000"/>
                  </a:schemeClr>
                </a:solidFill>
                <a:latin typeface="Times New Roman" panose="02020603050405020304" pitchFamily="18" charset="0"/>
                <a:cs typeface="Times New Roman" panose="02020603050405020304" pitchFamily="18" charset="0"/>
              </a:rPr>
              <a:t>particular </a:t>
            </a:r>
            <a:r>
              <a:rPr lang="en-GB" sz="2000" dirty="0" smtClean="0">
                <a:solidFill>
                  <a:schemeClr val="tx1">
                    <a:lumMod val="85000"/>
                    <a:lumOff val="15000"/>
                  </a:schemeClr>
                </a:solidFill>
                <a:latin typeface="Times New Roman" panose="02020603050405020304" pitchFamily="18" charset="0"/>
                <a:cs typeface="Times New Roman" panose="02020603050405020304" pitchFamily="18" charset="0"/>
              </a:rPr>
              <a:t>after its reform </a:t>
            </a:r>
            <a:r>
              <a:rPr lang="en-GB" sz="2000" dirty="0">
                <a:solidFill>
                  <a:schemeClr val="tx1">
                    <a:lumMod val="85000"/>
                    <a:lumOff val="15000"/>
                  </a:schemeClr>
                </a:solidFill>
                <a:latin typeface="Times New Roman" panose="02020603050405020304" pitchFamily="18" charset="0"/>
                <a:cs typeface="Times New Roman" panose="02020603050405020304" pitchFamily="18" charset="0"/>
              </a:rPr>
              <a:t>and opening </a:t>
            </a:r>
            <a:r>
              <a:rPr lang="en-GB" sz="2000" dirty="0" smtClean="0">
                <a:solidFill>
                  <a:schemeClr val="tx1">
                    <a:lumMod val="85000"/>
                    <a:lumOff val="15000"/>
                  </a:schemeClr>
                </a:solidFill>
                <a:latin typeface="Times New Roman" panose="02020603050405020304" pitchFamily="18" charset="0"/>
                <a:cs typeface="Times New Roman" panose="02020603050405020304" pitchFamily="18" charset="0"/>
              </a:rPr>
              <a:t>up, the State has </a:t>
            </a:r>
            <a:r>
              <a:rPr lang="en-GB" sz="2000" dirty="0">
                <a:solidFill>
                  <a:schemeClr val="tx1">
                    <a:lumMod val="85000"/>
                    <a:lumOff val="15000"/>
                  </a:schemeClr>
                </a:solidFill>
                <a:latin typeface="Times New Roman" panose="02020603050405020304" pitchFamily="18" charset="0"/>
                <a:cs typeface="Times New Roman" panose="02020603050405020304" pitchFamily="18" charset="0"/>
              </a:rPr>
              <a:t>been committed to </a:t>
            </a:r>
            <a:r>
              <a:rPr lang="en-GB" sz="2000" dirty="0" smtClean="0">
                <a:solidFill>
                  <a:schemeClr val="tx1">
                    <a:lumMod val="85000"/>
                    <a:lumOff val="15000"/>
                  </a:schemeClr>
                </a:solidFill>
                <a:latin typeface="Times New Roman" panose="02020603050405020304" pitchFamily="18" charset="0"/>
                <a:cs typeface="Times New Roman" panose="02020603050405020304" pitchFamily="18" charset="0"/>
              </a:rPr>
              <a:t>enhancing people’s health and public health in developing a robust </a:t>
            </a:r>
            <a:r>
              <a:rPr lang="en-GB" sz="2000" dirty="0">
                <a:solidFill>
                  <a:schemeClr val="tx1">
                    <a:lumMod val="85000"/>
                    <a:lumOff val="15000"/>
                  </a:schemeClr>
                </a:solidFill>
                <a:latin typeface="Times New Roman" panose="02020603050405020304" pitchFamily="18" charset="0"/>
                <a:cs typeface="Times New Roman" panose="02020603050405020304" pitchFamily="18" charset="0"/>
              </a:rPr>
              <a:t>national healthcare services </a:t>
            </a:r>
            <a:r>
              <a:rPr lang="en-GB" sz="2000" dirty="0" smtClean="0">
                <a:solidFill>
                  <a:schemeClr val="tx1">
                    <a:lumMod val="85000"/>
                    <a:lumOff val="15000"/>
                  </a:schemeClr>
                </a:solidFill>
                <a:latin typeface="Times New Roman" panose="02020603050405020304" pitchFamily="18" charset="0"/>
                <a:cs typeface="Times New Roman" panose="02020603050405020304" pitchFamily="18" charset="0"/>
              </a:rPr>
              <a:t>system to </a:t>
            </a:r>
            <a:r>
              <a:rPr lang="en-GB" sz="2000" dirty="0">
                <a:solidFill>
                  <a:schemeClr val="tx1">
                    <a:lumMod val="85000"/>
                    <a:lumOff val="15000"/>
                  </a:schemeClr>
                </a:solidFill>
                <a:latin typeface="Times New Roman" panose="02020603050405020304" pitchFamily="18" charset="0"/>
                <a:cs typeface="Times New Roman" panose="02020603050405020304" pitchFamily="18" charset="0"/>
              </a:rPr>
              <a:t>continuously </a:t>
            </a:r>
            <a:r>
              <a:rPr lang="en-GB" sz="2000" dirty="0" smtClean="0">
                <a:solidFill>
                  <a:schemeClr val="tx1">
                    <a:lumMod val="85000"/>
                    <a:lumOff val="15000"/>
                  </a:schemeClr>
                </a:solidFill>
                <a:latin typeface="Times New Roman" panose="02020603050405020304" pitchFamily="18" charset="0"/>
                <a:cs typeface="Times New Roman" panose="02020603050405020304" pitchFamily="18" charset="0"/>
              </a:rPr>
              <a:t>improve people’s physique and wellness and contributed </a:t>
            </a:r>
            <a:r>
              <a:rPr lang="en-GB" sz="2000" dirty="0">
                <a:solidFill>
                  <a:schemeClr val="tx1">
                    <a:lumMod val="85000"/>
                    <a:lumOff val="15000"/>
                  </a:schemeClr>
                </a:solidFill>
                <a:latin typeface="Times New Roman" panose="02020603050405020304" pitchFamily="18" charset="0"/>
                <a:cs typeface="Times New Roman" panose="02020603050405020304" pitchFamily="18" charset="0"/>
              </a:rPr>
              <a:t>to global public health.</a:t>
            </a:r>
            <a:endParaRPr sz="200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endParaRPr>
          </a:p>
        </p:txBody>
      </p:sp>
      <p:sp>
        <p:nvSpPr>
          <p:cNvPr id="113" name="Google Shape;113;p15"/>
          <p:cNvSpPr txBox="1"/>
          <p:nvPr/>
        </p:nvSpPr>
        <p:spPr>
          <a:xfrm>
            <a:off x="396365" y="2979511"/>
            <a:ext cx="11384479" cy="1089489"/>
          </a:xfrm>
          <a:prstGeom prst="rect">
            <a:avLst/>
          </a:prstGeom>
          <a:noFill/>
          <a:ln w="38100" cap="flat" cmpd="sng">
            <a:solidFill>
              <a:srgbClr val="FF0000"/>
            </a:solidFill>
            <a:prstDash val="solid"/>
            <a:round/>
            <a:headEnd type="none" w="sm" len="sm"/>
            <a:tailEnd type="none" w="sm" len="sm"/>
          </a:ln>
        </p:spPr>
        <p:txBody>
          <a:bodyPr spcFirstLastPara="1" wrap="square" lIns="91425" tIns="45700" rIns="91425" bIns="45700" anchor="t" anchorCtr="0">
            <a:spAutoFit/>
          </a:bodyPr>
          <a:lstStyle/>
          <a:p>
            <a:pPr lvl="0" algn="just">
              <a:lnSpc>
                <a:spcPct val="120000"/>
              </a:lnSpc>
            </a:pPr>
            <a:r>
              <a:rPr lang="en-GB" sz="1800" dirty="0">
                <a:solidFill>
                  <a:schemeClr val="tx1">
                    <a:lumMod val="85000"/>
                    <a:lumOff val="15000"/>
                  </a:schemeClr>
                </a:solidFill>
                <a:latin typeface="Times New Roman" panose="02020603050405020304" pitchFamily="18" charset="0"/>
                <a:cs typeface="Times New Roman" panose="02020603050405020304" pitchFamily="18" charset="0"/>
              </a:rPr>
              <a:t>To improve hygiene, </a:t>
            </a:r>
            <a:r>
              <a:rPr lang="en-GB" sz="1800" dirty="0" smtClean="0">
                <a:solidFill>
                  <a:schemeClr val="tx1">
                    <a:lumMod val="85000"/>
                    <a:lumOff val="15000"/>
                  </a:schemeClr>
                </a:solidFill>
                <a:latin typeface="Times New Roman" panose="02020603050405020304" pitchFamily="18" charset="0"/>
                <a:cs typeface="Times New Roman" panose="02020603050405020304" pitchFamily="18" charset="0"/>
              </a:rPr>
              <a:t>the State has </a:t>
            </a:r>
            <a:r>
              <a:rPr lang="en-GB" sz="1800" dirty="0">
                <a:solidFill>
                  <a:schemeClr val="tx1">
                    <a:lumMod val="85000"/>
                    <a:lumOff val="15000"/>
                  </a:schemeClr>
                </a:solidFill>
                <a:latin typeface="Times New Roman" panose="02020603050405020304" pitchFamily="18" charset="0"/>
                <a:cs typeface="Times New Roman" panose="02020603050405020304" pitchFamily="18" charset="0"/>
              </a:rPr>
              <a:t>implemented at full </a:t>
            </a:r>
            <a:r>
              <a:rPr lang="en-GB" sz="1800" dirty="0" smtClean="0">
                <a:solidFill>
                  <a:schemeClr val="tx1">
                    <a:lumMod val="85000"/>
                    <a:lumOff val="15000"/>
                  </a:schemeClr>
                </a:solidFill>
                <a:latin typeface="Times New Roman" panose="02020603050405020304" pitchFamily="18" charset="0"/>
                <a:cs typeface="Times New Roman" panose="02020603050405020304" pitchFamily="18" charset="0"/>
              </a:rPr>
              <a:t>swing, </a:t>
            </a:r>
            <a:r>
              <a:rPr lang="en-GB" sz="1800" dirty="0">
                <a:solidFill>
                  <a:schemeClr val="tx1">
                    <a:lumMod val="85000"/>
                    <a:lumOff val="15000"/>
                  </a:schemeClr>
                </a:solidFill>
                <a:latin typeface="Times New Roman" panose="02020603050405020304" pitchFamily="18" charset="0"/>
                <a:cs typeface="Times New Roman" panose="02020603050405020304" pitchFamily="18" charset="0"/>
              </a:rPr>
              <a:t>a series of policies </a:t>
            </a:r>
            <a:r>
              <a:rPr lang="en-GB" sz="1800" dirty="0" smtClean="0">
                <a:solidFill>
                  <a:schemeClr val="tx1">
                    <a:lumMod val="85000"/>
                    <a:lumOff val="15000"/>
                  </a:schemeClr>
                </a:solidFill>
                <a:latin typeface="Times New Roman" panose="02020603050405020304" pitchFamily="18" charset="0"/>
                <a:cs typeface="Times New Roman" panose="02020603050405020304" pitchFamily="18" charset="0"/>
              </a:rPr>
              <a:t>since </a:t>
            </a:r>
            <a:r>
              <a:rPr lang="en-GB" sz="1800" dirty="0">
                <a:solidFill>
                  <a:schemeClr val="tx1">
                    <a:lumMod val="85000"/>
                    <a:lumOff val="15000"/>
                  </a:schemeClr>
                </a:solidFill>
                <a:latin typeface="Times New Roman" panose="02020603050405020304" pitchFamily="18" charset="0"/>
                <a:cs typeface="Times New Roman" panose="02020603050405020304" pitchFamily="18" charset="0"/>
              </a:rPr>
              <a:t>1950s, including the elimination of pesticides, prevention of diseases and enhancement of environmental hygiene</a:t>
            </a:r>
            <a:r>
              <a:rPr lang="en-GB" sz="1800" dirty="0" smtClean="0">
                <a:solidFill>
                  <a:schemeClr val="tx1">
                    <a:lumMod val="85000"/>
                    <a:lumOff val="15000"/>
                  </a:schemeClr>
                </a:solidFill>
                <a:latin typeface="Times New Roman" panose="02020603050405020304" pitchFamily="18" charset="0"/>
                <a:cs typeface="Times New Roman" panose="02020603050405020304" pitchFamily="18" charset="0"/>
              </a:rPr>
              <a:t>.  The quality of </a:t>
            </a:r>
            <a:r>
              <a:rPr lang="en-GB" sz="1800" dirty="0">
                <a:solidFill>
                  <a:schemeClr val="tx1">
                    <a:lumMod val="85000"/>
                    <a:lumOff val="15000"/>
                  </a:schemeClr>
                </a:solidFill>
                <a:latin typeface="Times New Roman" panose="02020603050405020304" pitchFamily="18" charset="0"/>
                <a:cs typeface="Times New Roman" panose="02020603050405020304" pitchFamily="18" charset="0"/>
              </a:rPr>
              <a:t>national hygiene and health </a:t>
            </a:r>
            <a:r>
              <a:rPr lang="en-GB" sz="1800" dirty="0" smtClean="0">
                <a:solidFill>
                  <a:schemeClr val="tx1">
                    <a:lumMod val="85000"/>
                    <a:lumOff val="15000"/>
                  </a:schemeClr>
                </a:solidFill>
                <a:latin typeface="Times New Roman" panose="02020603050405020304" pitchFamily="18" charset="0"/>
                <a:cs typeface="Times New Roman" panose="02020603050405020304" pitchFamily="18" charset="0"/>
              </a:rPr>
              <a:t>has been significantly improved </a:t>
            </a:r>
            <a:r>
              <a:rPr lang="en-GB" sz="1800" dirty="0">
                <a:solidFill>
                  <a:schemeClr val="tx1">
                    <a:lumMod val="85000"/>
                    <a:lumOff val="15000"/>
                  </a:schemeClr>
                </a:solidFill>
                <a:latin typeface="Times New Roman" panose="02020603050405020304" pitchFamily="18" charset="0"/>
                <a:cs typeface="Times New Roman" panose="02020603050405020304" pitchFamily="18" charset="0"/>
              </a:rPr>
              <a:t>and </a:t>
            </a:r>
            <a:r>
              <a:rPr lang="en-GB" sz="1800" dirty="0" smtClean="0">
                <a:solidFill>
                  <a:schemeClr val="tx1">
                    <a:lumMod val="85000"/>
                    <a:lumOff val="15000"/>
                  </a:schemeClr>
                </a:solidFill>
                <a:latin typeface="Times New Roman" panose="02020603050405020304" pitchFamily="18" charset="0"/>
                <a:cs typeface="Times New Roman" panose="02020603050405020304" pitchFamily="18" charset="0"/>
              </a:rPr>
              <a:t>has received worldwide recognition</a:t>
            </a:r>
            <a:r>
              <a:rPr lang="en-GB" sz="1800" dirty="0">
                <a:solidFill>
                  <a:schemeClr val="tx1">
                    <a:lumMod val="85000"/>
                    <a:lumOff val="15000"/>
                  </a:schemeClr>
                </a:solidFill>
                <a:latin typeface="Times New Roman" panose="02020603050405020304" pitchFamily="18" charset="0"/>
                <a:cs typeface="Times New Roman" panose="02020603050405020304" pitchFamily="18" charset="0"/>
              </a:rPr>
              <a:t>.</a:t>
            </a:r>
            <a:endParaRPr sz="180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endParaRPr>
          </a:p>
        </p:txBody>
      </p:sp>
      <p:sp>
        <p:nvSpPr>
          <p:cNvPr id="114" name="Google Shape;114;p15"/>
          <p:cNvSpPr/>
          <p:nvPr/>
        </p:nvSpPr>
        <p:spPr>
          <a:xfrm>
            <a:off x="464126" y="4069000"/>
            <a:ext cx="10164642" cy="276999"/>
          </a:xfrm>
          <a:prstGeom prst="rect">
            <a:avLst/>
          </a:prstGeom>
          <a:noFill/>
          <a:ln>
            <a:noFill/>
          </a:ln>
        </p:spPr>
        <p:txBody>
          <a:bodyPr spcFirstLastPara="1" wrap="square" lIns="91425" tIns="45700" rIns="91425" bIns="45700" anchor="t" anchorCtr="0">
            <a:noAutofit/>
          </a:bodyPr>
          <a:lstStyle/>
          <a:p>
            <a:r>
              <a:rPr lang="en-GB" altLang="zh-TW" sz="1200" dirty="0">
                <a:solidFill>
                  <a:schemeClr val="dk1"/>
                </a:solidFill>
                <a:latin typeface="Times New Roman" panose="02020603050405020304" pitchFamily="18" charset="0"/>
                <a:ea typeface="DFKai-SB"/>
                <a:cs typeface="Times New Roman" panose="02020603050405020304" pitchFamily="18" charset="0"/>
                <a:sym typeface="DFKai-SB"/>
              </a:rPr>
              <a:t>Source: </a:t>
            </a:r>
            <a:r>
              <a:rPr lang="en-GB" altLang="zh-TW" sz="1200" dirty="0" smtClean="0">
                <a:solidFill>
                  <a:schemeClr val="dk1"/>
                </a:solidFill>
                <a:latin typeface="Times New Roman" panose="02020603050405020304" pitchFamily="18" charset="0"/>
                <a:ea typeface="DFKai-SB"/>
                <a:cs typeface="Times New Roman" panose="02020603050405020304" pitchFamily="18" charset="0"/>
                <a:sym typeface="DFKai-SB"/>
              </a:rPr>
              <a:t>the </a:t>
            </a:r>
            <a:r>
              <a:rPr lang="en-GB" altLang="zh-TW" sz="1200" dirty="0">
                <a:solidFill>
                  <a:schemeClr val="dk1"/>
                </a:solidFill>
                <a:latin typeface="Times New Roman" panose="02020603050405020304" pitchFamily="18" charset="0"/>
                <a:ea typeface="DFKai-SB"/>
                <a:cs typeface="Times New Roman" panose="02020603050405020304" pitchFamily="18" charset="0"/>
                <a:sym typeface="DFKai-SB"/>
              </a:rPr>
              <a:t>Chinese Government’s </a:t>
            </a:r>
            <a:r>
              <a:rPr lang="en-GB" altLang="zh-TW" sz="1200" dirty="0" smtClean="0">
                <a:solidFill>
                  <a:schemeClr val="dk1"/>
                </a:solidFill>
                <a:latin typeface="Times New Roman" panose="02020603050405020304" pitchFamily="18" charset="0"/>
                <a:ea typeface="DFKai-SB"/>
                <a:cs typeface="Times New Roman" panose="02020603050405020304" pitchFamily="18" charset="0"/>
                <a:sym typeface="DFKai-SB"/>
              </a:rPr>
              <a:t>website</a:t>
            </a:r>
            <a:r>
              <a:rPr lang="en-GB" altLang="zh-TW" sz="1200" dirty="0">
                <a:solidFill>
                  <a:schemeClr val="dk1"/>
                </a:solidFill>
                <a:latin typeface="Times New Roman" panose="02020603050405020304" pitchFamily="18" charset="0"/>
                <a:ea typeface="DFKai-SB"/>
                <a:cs typeface="Times New Roman" panose="02020603050405020304" pitchFamily="18" charset="0"/>
                <a:sym typeface="DFKai-SB"/>
              </a:rPr>
              <a:t> </a:t>
            </a:r>
            <a:r>
              <a:rPr lang="zh-TW" sz="1200" dirty="0" smtClean="0">
                <a:solidFill>
                  <a:schemeClr val="dk1"/>
                </a:solidFill>
                <a:latin typeface="Times New Roman" panose="02020603050405020304" pitchFamily="18" charset="0"/>
                <a:ea typeface="Times New Roman"/>
                <a:cs typeface="Times New Roman" panose="02020603050405020304" pitchFamily="18" charset="0"/>
                <a:sym typeface="Times New Roman"/>
              </a:rPr>
              <a:t>(http</a:t>
            </a:r>
            <a:r>
              <a:rPr lang="zh-TW" sz="1200" dirty="0">
                <a:solidFill>
                  <a:schemeClr val="dk1"/>
                </a:solidFill>
                <a:latin typeface="Times New Roman" panose="02020603050405020304" pitchFamily="18" charset="0"/>
                <a:ea typeface="Times New Roman"/>
                <a:cs typeface="Times New Roman" panose="02020603050405020304" pitchFamily="18" charset="0"/>
                <a:sym typeface="Times New Roman"/>
              </a:rPr>
              <a:t>://www.gov.cn/xinwen/2017-07/05/content_5208242.htm)</a:t>
            </a:r>
            <a:endParaRPr sz="1200" dirty="0">
              <a:solidFill>
                <a:schemeClr val="dk1"/>
              </a:solidFill>
              <a:latin typeface="Times New Roman" panose="02020603050405020304" pitchFamily="18" charset="0"/>
              <a:ea typeface="Times New Roman"/>
              <a:cs typeface="Times New Roman" panose="02020603050405020304" pitchFamily="18" charset="0"/>
              <a:sym typeface="Times New Roman"/>
            </a:endParaRPr>
          </a:p>
        </p:txBody>
      </p:sp>
      <p:sp>
        <p:nvSpPr>
          <p:cNvPr id="115" name="Google Shape;115;p15"/>
          <p:cNvSpPr/>
          <p:nvPr/>
        </p:nvSpPr>
        <p:spPr>
          <a:xfrm>
            <a:off x="396365" y="4434826"/>
            <a:ext cx="9588139" cy="1696434"/>
          </a:xfrm>
          <a:prstGeom prst="rect">
            <a:avLst/>
          </a:prstGeom>
          <a:noFill/>
          <a:ln w="38100" cap="flat" cmpd="sng">
            <a:solidFill>
              <a:srgbClr val="FF0000"/>
            </a:solidFill>
            <a:prstDash val="solid"/>
            <a:miter lim="800000"/>
            <a:headEnd type="none" w="sm" len="sm"/>
            <a:tailEnd type="none" w="sm" len="sm"/>
          </a:ln>
        </p:spPr>
        <p:txBody>
          <a:bodyPr spcFirstLastPara="1" wrap="square" lIns="91425" tIns="45700" rIns="91425" bIns="45700" anchor="t" anchorCtr="0">
            <a:noAutofit/>
          </a:bodyPr>
          <a:lstStyle/>
          <a:p>
            <a:pPr lvl="0" algn="just">
              <a:lnSpc>
                <a:spcPct val="120000"/>
              </a:lnSpc>
            </a:pPr>
            <a:r>
              <a:rPr lang="en-GB" sz="1800" dirty="0" smtClean="0">
                <a:solidFill>
                  <a:schemeClr val="tx1">
                    <a:lumMod val="85000"/>
                    <a:lumOff val="15000"/>
                  </a:schemeClr>
                </a:solidFill>
                <a:latin typeface="Times New Roman" panose="02020603050405020304" pitchFamily="18" charset="0"/>
                <a:cs typeface="Times New Roman" panose="02020603050405020304" pitchFamily="18" charset="0"/>
              </a:rPr>
              <a:t>Since 1978, the State has been promoting the Expanded Programme on Immunization to boost vaccination and improve people’s health, with an aim of preventing and controlling the occurrence and prevalence of certain infectious diseases.  The Programme has been praised as a highly successful and cost-effective public health intervention which protects many children from vaccine-preventable diseases</a:t>
            </a:r>
            <a:r>
              <a:rPr lang="en-US" altLang="zh-TW" sz="1800" dirty="0" smtClean="0">
                <a:solidFill>
                  <a:schemeClr val="tx1">
                    <a:lumMod val="85000"/>
                    <a:lumOff val="15000"/>
                  </a:schemeClr>
                </a:solidFill>
                <a:latin typeface="Times New Roman" panose="02020603050405020304" pitchFamily="18" charset="0"/>
                <a:cs typeface="Times New Roman" panose="02020603050405020304" pitchFamily="18" charset="0"/>
              </a:rPr>
              <a:t>.</a:t>
            </a:r>
            <a:endParaRPr sz="180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endParaRPr>
          </a:p>
        </p:txBody>
      </p:sp>
      <p:sp>
        <p:nvSpPr>
          <p:cNvPr id="116" name="Google Shape;116;p15"/>
          <p:cNvSpPr/>
          <p:nvPr/>
        </p:nvSpPr>
        <p:spPr>
          <a:xfrm>
            <a:off x="396365" y="6150917"/>
            <a:ext cx="9020868" cy="461665"/>
          </a:xfrm>
          <a:prstGeom prst="rect">
            <a:avLst/>
          </a:prstGeom>
          <a:noFill/>
          <a:ln>
            <a:noFill/>
          </a:ln>
        </p:spPr>
        <p:txBody>
          <a:bodyPr spcFirstLastPara="1" wrap="square" lIns="91425" tIns="45700" rIns="91425" bIns="45700" anchor="t" anchorCtr="0">
            <a:noAutofit/>
          </a:bodyPr>
          <a:lstStyle/>
          <a:p>
            <a:pPr lvl="0"/>
            <a:r>
              <a:rPr lang="en-GB" sz="1200" dirty="0">
                <a:latin typeface="Times New Roman" panose="02020603050405020304" pitchFamily="18" charset="0"/>
                <a:cs typeface="Times New Roman" panose="02020603050405020304" pitchFamily="18" charset="0"/>
              </a:rPr>
              <a:t>Please click on the image to see the reference information on the success of the Programme above</a:t>
            </a:r>
            <a:r>
              <a:rPr lang="en-GB" sz="1200" dirty="0" smtClean="0">
                <a:latin typeface="Times New Roman" panose="02020603050405020304" pitchFamily="18" charset="0"/>
                <a:cs typeface="Times New Roman" panose="02020603050405020304" pitchFamily="18" charset="0"/>
              </a:rPr>
              <a:t>: </a:t>
            </a:r>
            <a:r>
              <a:rPr lang="en-GB" sz="1200" dirty="0" err="1" smtClean="0">
                <a:latin typeface="Times New Roman" panose="02020603050405020304" pitchFamily="18" charset="0"/>
                <a:cs typeface="Times New Roman" panose="02020603050405020304" pitchFamily="18" charset="0"/>
              </a:rPr>
              <a:t>unicef</a:t>
            </a:r>
            <a:r>
              <a:rPr lang="en-GB" sz="1200" dirty="0" smtClean="0">
                <a:latin typeface="Times New Roman" panose="02020603050405020304" pitchFamily="18" charset="0"/>
                <a:cs typeface="Times New Roman" panose="02020603050405020304" pitchFamily="18" charset="0"/>
              </a:rPr>
              <a:t> (China)</a:t>
            </a:r>
            <a:r>
              <a:rPr lang="zh-TW" sz="1200" dirty="0" smtClean="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zh-TW" sz="1200" dirty="0">
                <a:solidFill>
                  <a:schemeClr val="dk1"/>
                </a:solidFill>
                <a:latin typeface="Times New Roman" panose="02020603050405020304" pitchFamily="18" charset="0"/>
                <a:ea typeface="Times New Roman"/>
                <a:cs typeface="Times New Roman" panose="02020603050405020304" pitchFamily="18" charset="0"/>
                <a:sym typeface="Times New Roman"/>
              </a:rPr>
              <a:t>(https://www.unicef.cn/sites/unicef.org.china/files/2019-06/04CN-%E5%9B%BD%E5%AE%B6%E5%85%8D%E7%96%AB%E8%A7%84%E5%88%92%20Atlas%202018.pdf)</a:t>
            </a:r>
            <a:endParaRPr sz="1200" dirty="0">
              <a:solidFill>
                <a:schemeClr val="dk1"/>
              </a:solidFill>
              <a:latin typeface="Times New Roman" panose="02020603050405020304" pitchFamily="18" charset="0"/>
              <a:ea typeface="Times New Roman"/>
              <a:cs typeface="Times New Roman" panose="02020603050405020304" pitchFamily="18" charset="0"/>
              <a:sym typeface="Times New Roman"/>
            </a:endParaRPr>
          </a:p>
        </p:txBody>
      </p:sp>
      <p:pic>
        <p:nvPicPr>
          <p:cNvPr id="117" name="Google Shape;117;p15">
            <a:hlinkClick r:id="rId3"/>
          </p:cNvPr>
          <p:cNvPicPr preferRelativeResize="0"/>
          <p:nvPr/>
        </p:nvPicPr>
        <p:blipFill rotWithShape="1">
          <a:blip r:embed="rId4">
            <a:alphaModFix/>
          </a:blip>
          <a:srcRect/>
          <a:stretch/>
        </p:blipFill>
        <p:spPr>
          <a:xfrm>
            <a:off x="10231183" y="4302111"/>
            <a:ext cx="1557055" cy="2467654"/>
          </a:xfrm>
          <a:prstGeom prst="rect">
            <a:avLst/>
          </a:prstGeom>
          <a:noFill/>
          <a:ln>
            <a:noFill/>
          </a:ln>
        </p:spPr>
      </p:pic>
      <p:sp>
        <p:nvSpPr>
          <p:cNvPr id="119" name="Google Shape;119;p15"/>
          <p:cNvSpPr txBox="1">
            <a:spLocks noGrp="1"/>
          </p:cNvSpPr>
          <p:nvPr>
            <p:ph type="sldNum" idx="12"/>
          </p:nvPr>
        </p:nvSpPr>
        <p:spPr>
          <a:xfrm>
            <a:off x="9120188" y="63817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tLang="zh-TW"/>
              <a:t>3</a:t>
            </a:fld>
            <a:endParaRPr/>
          </a:p>
        </p:txBody>
      </p:sp>
      <p:sp>
        <p:nvSpPr>
          <p:cNvPr id="16" name="文字方塊 15"/>
          <p:cNvSpPr txBox="1"/>
          <p:nvPr/>
        </p:nvSpPr>
        <p:spPr>
          <a:xfrm>
            <a:off x="421302" y="2554635"/>
            <a:ext cx="1561456" cy="338554"/>
          </a:xfrm>
          <a:prstGeom prst="rect">
            <a:avLst/>
          </a:prstGeom>
          <a:solidFill>
            <a:schemeClr val="bg1"/>
          </a:solidFill>
          <a:ln w="38100">
            <a:solidFill>
              <a:srgbClr val="C00000"/>
            </a:solidFill>
          </a:ln>
        </p:spPr>
        <p:txBody>
          <a:bodyPr wrap="square" rtlCol="0">
            <a:spAutoFit/>
          </a:bodyPr>
          <a:lstStyle/>
          <a:p>
            <a:pPr algn="ctr"/>
            <a:r>
              <a:rPr lang="en-US" sz="1600" b="1" dirty="0" smtClean="0">
                <a:latin typeface="Times New Roman" panose="02020603050405020304" pitchFamily="18" charset="0"/>
                <a:cs typeface="Times New Roman" panose="02020603050405020304" pitchFamily="18" charset="0"/>
              </a:rPr>
              <a:t>Reference</a:t>
            </a:r>
            <a:endParaRPr lang="en-GB" sz="1600" b="1" strike="sngStrike" dirty="0">
              <a:solidFill>
                <a:srgbClr val="7030A0"/>
              </a:solidFill>
              <a:latin typeface="Times New Roman" panose="02020603050405020304" pitchFamily="18" charset="0"/>
              <a:cs typeface="Times New Roman" panose="02020603050405020304" pitchFamily="18" charset="0"/>
            </a:endParaRPr>
          </a:p>
        </p:txBody>
      </p:sp>
      <p:sp>
        <p:nvSpPr>
          <p:cNvPr id="18" name="Google Shape;111;p15"/>
          <p:cNvSpPr/>
          <p:nvPr/>
        </p:nvSpPr>
        <p:spPr>
          <a:xfrm>
            <a:off x="2795235" y="130454"/>
            <a:ext cx="7205288" cy="618023"/>
          </a:xfrm>
          <a:custGeom>
            <a:avLst/>
            <a:gdLst/>
            <a:ahLst/>
            <a:cxnLst/>
            <a:rect l="l" t="t" r="r" b="b"/>
            <a:pathLst>
              <a:path w="5689600" h="649440" extrusionOk="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a:ln w="12700" cap="flat" cmpd="sng">
            <a:solidFill>
              <a:schemeClr val="lt1"/>
            </a:solidFill>
            <a:prstDash val="solid"/>
            <a:miter lim="800000"/>
            <a:headEnd type="none" w="sm" len="sm"/>
            <a:tailEnd type="none" w="sm" len="sm"/>
          </a:ln>
        </p:spPr>
        <p:txBody>
          <a:bodyPr spcFirstLastPara="1" wrap="square" lIns="246750" tIns="31700" rIns="246750" bIns="31700" anchor="ctr" anchorCtr="0">
            <a:noAutofit/>
          </a:bodyPr>
          <a:lstStyle/>
          <a:p>
            <a:pPr algn="ctr">
              <a:lnSpc>
                <a:spcPct val="90000"/>
              </a:lnSpc>
            </a:pPr>
            <a:r>
              <a:rPr lang="en-US" sz="2200" b="1" dirty="0" smtClean="0">
                <a:solidFill>
                  <a:schemeClr val="bg1"/>
                </a:solidFill>
                <a:latin typeface="Times New Roman" panose="02020603050405020304" pitchFamily="18" charset="0"/>
                <a:cs typeface="Times New Roman" panose="02020603050405020304" pitchFamily="18" charset="0"/>
              </a:rPr>
              <a:t>Contributions </a:t>
            </a:r>
            <a:r>
              <a:rPr lang="en-US" sz="2200" b="1" dirty="0">
                <a:solidFill>
                  <a:schemeClr val="bg1"/>
                </a:solidFill>
                <a:latin typeface="Times New Roman" panose="02020603050405020304" pitchFamily="18" charset="0"/>
                <a:cs typeface="Times New Roman" panose="02020603050405020304" pitchFamily="18" charset="0"/>
              </a:rPr>
              <a:t>of </a:t>
            </a:r>
            <a:r>
              <a:rPr lang="en-US" sz="2200" b="1" dirty="0" smtClean="0">
                <a:solidFill>
                  <a:schemeClr val="bg1"/>
                </a:solidFill>
                <a:latin typeface="Times New Roman" panose="02020603050405020304" pitchFamily="18" charset="0"/>
                <a:cs typeface="Times New Roman" panose="02020603050405020304" pitchFamily="18" charset="0"/>
              </a:rPr>
              <a:t>our Country to </a:t>
            </a:r>
            <a:r>
              <a:rPr lang="en-US" sz="2200" b="1" dirty="0">
                <a:solidFill>
                  <a:schemeClr val="bg1"/>
                </a:solidFill>
                <a:latin typeface="Times New Roman" panose="02020603050405020304" pitchFamily="18" charset="0"/>
                <a:cs typeface="Times New Roman" panose="02020603050405020304" pitchFamily="18" charset="0"/>
              </a:rPr>
              <a:t>Global Public </a:t>
            </a:r>
            <a:r>
              <a:rPr lang="en-US" sz="2200" b="1" dirty="0" smtClean="0">
                <a:solidFill>
                  <a:schemeClr val="bg1"/>
                </a:solidFill>
                <a:latin typeface="Times New Roman" panose="02020603050405020304" pitchFamily="18" charset="0"/>
                <a:cs typeface="Times New Roman" panose="02020603050405020304" pitchFamily="18" charset="0"/>
              </a:rPr>
              <a:t>Health </a:t>
            </a:r>
            <a:endParaRPr sz="22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689988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89"/>
        <p:cNvGrpSpPr/>
        <p:nvPr/>
      </p:nvGrpSpPr>
      <p:grpSpPr>
        <a:xfrm>
          <a:off x="0" y="0"/>
          <a:ext cx="0" cy="0"/>
          <a:chOff x="0" y="0"/>
          <a:chExt cx="0" cy="0"/>
        </a:xfrm>
      </p:grpSpPr>
      <p:sp>
        <p:nvSpPr>
          <p:cNvPr id="590" name="Google Shape;590;p42"/>
          <p:cNvSpPr txBox="1"/>
          <p:nvPr/>
        </p:nvSpPr>
        <p:spPr>
          <a:xfrm>
            <a:off x="2714128" y="900840"/>
            <a:ext cx="6135232" cy="646290"/>
          </a:xfrm>
          <a:prstGeom prst="rect">
            <a:avLst/>
          </a:prstGeom>
          <a:noFill/>
          <a:ln>
            <a:noFill/>
          </a:ln>
        </p:spPr>
        <p:txBody>
          <a:bodyPr spcFirstLastPara="1" wrap="square" lIns="91425" tIns="45700" rIns="91425" bIns="45700" anchor="ctr" anchorCtr="0">
            <a:spAutoFit/>
          </a:bodyPr>
          <a:lstStyle/>
          <a:p>
            <a:pPr algn="ctr">
              <a:lnSpc>
                <a:spcPct val="90000"/>
              </a:lnSpc>
              <a:buClr>
                <a:schemeClr val="dk1"/>
              </a:buClr>
              <a:buSzPts val="2800"/>
            </a:pPr>
            <a:r>
              <a:rPr lang="zh-TW" sz="2000" b="1" dirty="0">
                <a:solidFill>
                  <a:schemeClr val="dk1"/>
                </a:solidFill>
                <a:latin typeface="Times New Roman" panose="02020603050405020304" pitchFamily="18" charset="0"/>
                <a:ea typeface="Times New Roman"/>
                <a:cs typeface="Times New Roman" panose="02020603050405020304" pitchFamily="18" charset="0"/>
                <a:sym typeface="Times New Roman"/>
              </a:rPr>
              <a:t>A</a:t>
            </a:r>
            <a:r>
              <a:rPr lang="zh-TW" sz="2000" b="1" dirty="0" smtClean="0">
                <a:solidFill>
                  <a:schemeClr val="dk1"/>
                </a:solidFill>
                <a:latin typeface="Times New Roman" panose="02020603050405020304" pitchFamily="18" charset="0"/>
                <a:ea typeface="Times New Roman"/>
                <a:cs typeface="Times New Roman" panose="02020603050405020304" pitchFamily="18" charset="0"/>
                <a:sym typeface="Times New Roman"/>
              </a:rPr>
              <a:t>:</a:t>
            </a:r>
            <a:r>
              <a:rPr lang="en-US" altLang="zh-TW" sz="2000" b="1" dirty="0">
                <a:solidFill>
                  <a:schemeClr val="dk1"/>
                </a:solidFill>
                <a:latin typeface="Times New Roman" panose="02020603050405020304" pitchFamily="18" charset="0"/>
                <a:ea typeface="DFKai-SB"/>
                <a:cs typeface="Times New Roman" panose="02020603050405020304" pitchFamily="18" charset="0"/>
                <a:sym typeface="DFKai-SB"/>
              </a:rPr>
              <a:t> </a:t>
            </a:r>
            <a:r>
              <a:rPr lang="en-GB" sz="2000" b="1" dirty="0" smtClean="0">
                <a:latin typeface="Times New Roman" panose="02020603050405020304" pitchFamily="18" charset="0"/>
                <a:cs typeface="Times New Roman" panose="02020603050405020304" pitchFamily="18" charset="0"/>
              </a:rPr>
              <a:t> </a:t>
            </a:r>
            <a:r>
              <a:rPr lang="en-GB" sz="2000" b="1" dirty="0">
                <a:latin typeface="Times New Roman" panose="02020603050405020304" pitchFamily="18" charset="0"/>
                <a:cs typeface="Times New Roman" panose="02020603050405020304" pitchFamily="18" charset="0"/>
              </a:rPr>
              <a:t>Prevention and Control of Avian </a:t>
            </a:r>
            <a:r>
              <a:rPr lang="en-GB" sz="2000" b="1" dirty="0" smtClean="0">
                <a:latin typeface="Times New Roman" panose="02020603050405020304" pitchFamily="18" charset="0"/>
                <a:cs typeface="Times New Roman" panose="02020603050405020304" pitchFamily="18" charset="0"/>
              </a:rPr>
              <a:t>Influenza </a:t>
            </a:r>
            <a:r>
              <a:rPr lang="en-GB" sz="2000" b="1" dirty="0">
                <a:latin typeface="Times New Roman" panose="02020603050405020304" pitchFamily="18" charset="0"/>
                <a:cs typeface="Times New Roman" panose="02020603050405020304" pitchFamily="18" charset="0"/>
              </a:rPr>
              <a:t>*</a:t>
            </a:r>
          </a:p>
          <a:p>
            <a:pPr marL="0" marR="0" lvl="0" indent="0" algn="ctr" rtl="0">
              <a:lnSpc>
                <a:spcPct val="90000"/>
              </a:lnSpc>
              <a:spcBef>
                <a:spcPts val="0"/>
              </a:spcBef>
              <a:spcAft>
                <a:spcPts val="0"/>
              </a:spcAft>
              <a:buClr>
                <a:schemeClr val="dk1"/>
              </a:buClr>
              <a:buSzPts val="2800"/>
              <a:buFont typeface="Times New Roman"/>
              <a:buNone/>
            </a:pPr>
            <a:endParaRPr sz="2000" b="1" dirty="0">
              <a:solidFill>
                <a:schemeClr val="dk1"/>
              </a:solidFill>
              <a:latin typeface="Times New Roman" panose="02020603050405020304" pitchFamily="18" charset="0"/>
              <a:ea typeface="DFKai-SB"/>
              <a:cs typeface="Times New Roman" panose="02020603050405020304" pitchFamily="18" charset="0"/>
              <a:sym typeface="DFKai-SB"/>
            </a:endParaRPr>
          </a:p>
        </p:txBody>
      </p:sp>
      <p:sp>
        <p:nvSpPr>
          <p:cNvPr id="591" name="Google Shape;591;p42"/>
          <p:cNvSpPr/>
          <p:nvPr/>
        </p:nvSpPr>
        <p:spPr>
          <a:xfrm>
            <a:off x="583399" y="5982202"/>
            <a:ext cx="10969925" cy="76944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altLang="zh-TW" sz="1100" dirty="0" smtClean="0">
                <a:solidFill>
                  <a:schemeClr val="dk1"/>
                </a:solidFill>
                <a:latin typeface="Times New Roman"/>
                <a:ea typeface="Times New Roman"/>
                <a:cs typeface="Times New Roman"/>
                <a:sym typeface="Times New Roman"/>
              </a:rPr>
              <a:t>Source:</a:t>
            </a:r>
            <a:endParaRPr dirty="0"/>
          </a:p>
          <a:p>
            <a:pPr marL="171450" lvl="0" indent="-171450">
              <a:buClr>
                <a:schemeClr val="dk1"/>
              </a:buClr>
              <a:buSzPts val="1100"/>
              <a:buFont typeface="Arial"/>
              <a:buChar char="•"/>
            </a:pPr>
            <a:r>
              <a:rPr lang="en-GB" altLang="zh-TW" sz="1100" dirty="0">
                <a:solidFill>
                  <a:schemeClr val="tx1">
                    <a:lumMod val="85000"/>
                    <a:lumOff val="15000"/>
                  </a:schemeClr>
                </a:solidFill>
                <a:latin typeface="Times New Roman"/>
                <a:ea typeface="Times New Roman"/>
                <a:cs typeface="Times New Roman"/>
                <a:sym typeface="Times New Roman"/>
              </a:rPr>
              <a:t>Government Press </a:t>
            </a:r>
            <a:r>
              <a:rPr lang="en-GB" altLang="zh-TW" sz="1100" dirty="0" smtClean="0">
                <a:solidFill>
                  <a:schemeClr val="tx1">
                    <a:lumMod val="85000"/>
                    <a:lumOff val="15000"/>
                  </a:schemeClr>
                </a:solidFill>
                <a:latin typeface="Times New Roman"/>
                <a:ea typeface="Times New Roman"/>
                <a:cs typeface="Times New Roman"/>
                <a:sym typeface="Times New Roman"/>
              </a:rPr>
              <a:t>Releases</a:t>
            </a:r>
            <a:r>
              <a:rPr lang="zh-TW" sz="1100" dirty="0" smtClean="0">
                <a:solidFill>
                  <a:schemeClr val="tx1">
                    <a:lumMod val="85000"/>
                    <a:lumOff val="15000"/>
                  </a:schemeClr>
                </a:solidFill>
                <a:latin typeface="Times New Roman"/>
                <a:ea typeface="Times New Roman"/>
                <a:cs typeface="Times New Roman"/>
                <a:sym typeface="Times New Roman"/>
              </a:rPr>
              <a:t> (</a:t>
            </a:r>
            <a:r>
              <a:rPr lang="en-US" altLang="zh-TW" sz="1100" dirty="0">
                <a:solidFill>
                  <a:schemeClr val="tx1">
                    <a:lumMod val="85000"/>
                    <a:lumOff val="15000"/>
                  </a:schemeClr>
                </a:solidFill>
                <a:latin typeface="Times New Roman"/>
                <a:ea typeface="Times New Roman"/>
                <a:cs typeface="Times New Roman"/>
                <a:sym typeface="Times New Roman"/>
              </a:rPr>
              <a:t>https://www.info.gov.hk/gia/general/200510/21/P200510210105.htm</a:t>
            </a:r>
            <a:r>
              <a:rPr lang="zh-TW" sz="1100" dirty="0" smtClean="0">
                <a:solidFill>
                  <a:schemeClr val="tx1">
                    <a:lumMod val="85000"/>
                    <a:lumOff val="15000"/>
                  </a:schemeClr>
                </a:solidFill>
                <a:latin typeface="Times New Roman"/>
                <a:ea typeface="Times New Roman"/>
                <a:cs typeface="Times New Roman"/>
                <a:sym typeface="Times New Roman"/>
              </a:rPr>
              <a:t>)</a:t>
            </a:r>
            <a:r>
              <a:rPr lang="zh-TW" sz="1100" dirty="0">
                <a:solidFill>
                  <a:schemeClr val="tx1">
                    <a:lumMod val="85000"/>
                    <a:lumOff val="15000"/>
                  </a:schemeClr>
                </a:solidFill>
                <a:latin typeface="Times New Roman"/>
                <a:ea typeface="Times New Roman"/>
                <a:cs typeface="Times New Roman"/>
                <a:sym typeface="Times New Roman"/>
              </a:rPr>
              <a:t>; </a:t>
            </a:r>
            <a:endParaRPr sz="1100" dirty="0">
              <a:solidFill>
                <a:schemeClr val="tx1">
                  <a:lumMod val="85000"/>
                  <a:lumOff val="15000"/>
                </a:schemeClr>
              </a:solidFill>
              <a:latin typeface="Times New Roman"/>
              <a:ea typeface="Times New Roman"/>
              <a:cs typeface="Times New Roman"/>
              <a:sym typeface="Times New Roman"/>
            </a:endParaRPr>
          </a:p>
          <a:p>
            <a:pPr marL="171450" lvl="0" indent="-171450">
              <a:buClr>
                <a:schemeClr val="dk1"/>
              </a:buClr>
              <a:buSzPts val="1100"/>
              <a:buFont typeface="Arial"/>
              <a:buChar char="•"/>
            </a:pPr>
            <a:r>
              <a:rPr lang="en-GB" altLang="zh-TW" sz="1100" dirty="0">
                <a:solidFill>
                  <a:schemeClr val="tx1">
                    <a:lumMod val="85000"/>
                    <a:lumOff val="15000"/>
                  </a:schemeClr>
                </a:solidFill>
                <a:latin typeface="Times New Roman"/>
                <a:ea typeface="Times New Roman"/>
                <a:cs typeface="Times New Roman"/>
                <a:sym typeface="Times New Roman"/>
              </a:rPr>
              <a:t>Legislative Council </a:t>
            </a:r>
            <a:r>
              <a:rPr lang="en-GB" altLang="zh-TW" sz="1100" dirty="0" smtClean="0">
                <a:solidFill>
                  <a:schemeClr val="tx1">
                    <a:lumMod val="85000"/>
                    <a:lumOff val="15000"/>
                  </a:schemeClr>
                </a:solidFill>
                <a:latin typeface="Times New Roman"/>
                <a:ea typeface="Times New Roman"/>
                <a:cs typeface="Times New Roman"/>
                <a:sym typeface="Times New Roman"/>
              </a:rPr>
              <a:t>Papers</a:t>
            </a:r>
            <a:r>
              <a:rPr lang="zh-TW" sz="1100" dirty="0" smtClean="0">
                <a:solidFill>
                  <a:schemeClr val="tx1">
                    <a:lumMod val="85000"/>
                    <a:lumOff val="15000"/>
                  </a:schemeClr>
                </a:solidFill>
                <a:latin typeface="Times New Roman"/>
                <a:ea typeface="Times New Roman"/>
                <a:cs typeface="Times New Roman"/>
                <a:sym typeface="Times New Roman"/>
              </a:rPr>
              <a:t> (</a:t>
            </a:r>
            <a:r>
              <a:rPr lang="en-US" altLang="zh-TW" sz="1100" dirty="0" smtClean="0">
                <a:solidFill>
                  <a:schemeClr val="tx1">
                    <a:lumMod val="85000"/>
                    <a:lumOff val="15000"/>
                  </a:schemeClr>
                </a:solidFill>
                <a:latin typeface="Times New Roman"/>
                <a:ea typeface="Times New Roman"/>
                <a:cs typeface="Times New Roman"/>
                <a:sym typeface="Times New Roman"/>
              </a:rPr>
              <a:t>https://www.legco.gov.hk/yr03-04/english/panels/fseh/papers/fseh0402-avian-e-scan.pdf</a:t>
            </a:r>
            <a:r>
              <a:rPr lang="zh-TW" sz="1100" dirty="0" smtClean="0">
                <a:solidFill>
                  <a:schemeClr val="tx1">
                    <a:lumMod val="85000"/>
                    <a:lumOff val="15000"/>
                  </a:schemeClr>
                </a:solidFill>
                <a:latin typeface="Times New Roman"/>
                <a:ea typeface="Times New Roman"/>
                <a:cs typeface="Times New Roman"/>
                <a:sym typeface="Times New Roman"/>
              </a:rPr>
              <a:t>)</a:t>
            </a:r>
            <a:endParaRPr dirty="0">
              <a:solidFill>
                <a:schemeClr val="tx1">
                  <a:lumMod val="85000"/>
                  <a:lumOff val="15000"/>
                </a:schemeClr>
              </a:solidFill>
            </a:endParaRPr>
          </a:p>
          <a:p>
            <a:pPr marL="171450" lvl="0" indent="-171450">
              <a:buClr>
                <a:schemeClr val="dk1"/>
              </a:buClr>
              <a:buSzPts val="1100"/>
              <a:buFont typeface="Arial"/>
              <a:buChar char="•"/>
            </a:pPr>
            <a:r>
              <a:rPr lang="en-US" altLang="zh-TW" sz="1100" dirty="0" smtClean="0">
                <a:solidFill>
                  <a:schemeClr val="tx1">
                    <a:lumMod val="85000"/>
                    <a:lumOff val="15000"/>
                  </a:schemeClr>
                </a:solidFill>
                <a:latin typeface="Times New Roman"/>
                <a:ea typeface="Times New Roman"/>
                <a:cs typeface="Times New Roman"/>
                <a:sym typeface="Times New Roman"/>
              </a:rPr>
              <a:t>Centre for Health Protection </a:t>
            </a:r>
            <a:r>
              <a:rPr lang="zh-TW" sz="1100" dirty="0" smtClean="0">
                <a:solidFill>
                  <a:schemeClr val="tx1">
                    <a:lumMod val="85000"/>
                    <a:lumOff val="15000"/>
                  </a:schemeClr>
                </a:solidFill>
                <a:latin typeface="Times New Roman"/>
                <a:ea typeface="Times New Roman"/>
                <a:cs typeface="Times New Roman"/>
                <a:sym typeface="Times New Roman"/>
              </a:rPr>
              <a:t>(</a:t>
            </a:r>
            <a:r>
              <a:rPr lang="en-US" altLang="zh-TW" sz="1100" dirty="0">
                <a:solidFill>
                  <a:schemeClr val="tx1">
                    <a:lumMod val="85000"/>
                    <a:lumOff val="15000"/>
                  </a:schemeClr>
                </a:solidFill>
                <a:latin typeface="Times New Roman"/>
                <a:ea typeface="Times New Roman"/>
                <a:cs typeface="Times New Roman"/>
                <a:sym typeface="Times New Roman"/>
              </a:rPr>
              <a:t>https://www.chp.gov.hk/en/healthtopics/content/24/13.html</a:t>
            </a:r>
            <a:r>
              <a:rPr lang="zh-TW" sz="1100" dirty="0" smtClean="0">
                <a:solidFill>
                  <a:schemeClr val="tx1">
                    <a:lumMod val="85000"/>
                    <a:lumOff val="15000"/>
                  </a:schemeClr>
                </a:solidFill>
                <a:latin typeface="Times New Roman"/>
                <a:ea typeface="Times New Roman"/>
                <a:cs typeface="Times New Roman"/>
                <a:sym typeface="Times New Roman"/>
              </a:rPr>
              <a:t>)</a:t>
            </a:r>
            <a:endParaRPr sz="1100" dirty="0">
              <a:solidFill>
                <a:schemeClr val="tx1">
                  <a:lumMod val="85000"/>
                  <a:lumOff val="15000"/>
                </a:schemeClr>
              </a:solidFill>
              <a:latin typeface="Times New Roman"/>
              <a:ea typeface="Times New Roman"/>
              <a:cs typeface="Times New Roman"/>
              <a:sym typeface="Times New Roman"/>
            </a:endParaRPr>
          </a:p>
        </p:txBody>
      </p:sp>
      <p:sp>
        <p:nvSpPr>
          <p:cNvPr id="593" name="Google Shape;593;p42"/>
          <p:cNvSpPr/>
          <p:nvPr/>
        </p:nvSpPr>
        <p:spPr>
          <a:xfrm>
            <a:off x="476639" y="5271173"/>
            <a:ext cx="11076685" cy="646331"/>
          </a:xfrm>
          <a:prstGeom prst="rect">
            <a:avLst/>
          </a:prstGeom>
          <a:noFill/>
          <a:ln w="38100" cap="flat" cmpd="sng">
            <a:solidFill>
              <a:srgbClr val="A8D08C"/>
            </a:solidFill>
            <a:prstDash val="solid"/>
            <a:round/>
            <a:headEnd type="none" w="sm" len="sm"/>
            <a:tailEnd type="none" w="sm" len="sm"/>
          </a:ln>
        </p:spPr>
        <p:txBody>
          <a:bodyPr spcFirstLastPara="1" wrap="square" lIns="91425" tIns="45700" rIns="91425" bIns="45700" anchor="t" anchorCtr="0">
            <a:noAutofit/>
          </a:bodyPr>
          <a:lstStyle/>
          <a:p>
            <a:pPr lvl="0" algn="just"/>
            <a:r>
              <a:rPr lang="zh-TW" sz="1500" dirty="0" smtClean="0">
                <a:solidFill>
                  <a:srgbClr val="000000"/>
                </a:solidFill>
                <a:sym typeface="Arial"/>
              </a:rPr>
              <a:t>*</a:t>
            </a:r>
            <a:r>
              <a:rPr lang="en-GB" altLang="zh-TW" sz="1500" dirty="0" smtClean="0">
                <a:latin typeface="Times New Roman"/>
                <a:ea typeface="Times New Roman"/>
                <a:cs typeface="Times New Roman"/>
                <a:sym typeface="Times New Roman"/>
              </a:rPr>
              <a:t>Avian </a:t>
            </a:r>
            <a:r>
              <a:rPr lang="en-GB" altLang="zh-TW" sz="1500" dirty="0">
                <a:latin typeface="Times New Roman"/>
                <a:ea typeface="Times New Roman"/>
                <a:cs typeface="Times New Roman"/>
                <a:sym typeface="Times New Roman"/>
              </a:rPr>
              <a:t>influenza is caused by those influenza viruses that mainly affect birds and poultry, such as chickens or ducks. </a:t>
            </a:r>
            <a:r>
              <a:rPr lang="en-GB" altLang="zh-TW" sz="1500" dirty="0" smtClean="0">
                <a:latin typeface="Times New Roman"/>
                <a:ea typeface="Times New Roman"/>
                <a:cs typeface="Times New Roman"/>
                <a:sym typeface="Times New Roman"/>
              </a:rPr>
              <a:t> Human </a:t>
            </a:r>
            <a:r>
              <a:rPr lang="en-GB" altLang="zh-TW" sz="1500" dirty="0">
                <a:latin typeface="Times New Roman"/>
                <a:ea typeface="Times New Roman"/>
                <a:cs typeface="Times New Roman"/>
                <a:sym typeface="Times New Roman"/>
              </a:rPr>
              <a:t>cases infected with avian influenza A (e.g. H5N1, H5N6, H6N1, H7N4, H7N9, H9N2 and H10N8) viruses have been identified in recent years.</a:t>
            </a:r>
            <a:endParaRPr sz="1500" dirty="0">
              <a:solidFill>
                <a:schemeClr val="dk1"/>
              </a:solidFill>
              <a:latin typeface="Times New Roman"/>
              <a:ea typeface="Times New Roman"/>
              <a:cs typeface="Times New Roman"/>
              <a:sym typeface="Times New Roman"/>
            </a:endParaRPr>
          </a:p>
        </p:txBody>
      </p:sp>
      <p:sp>
        <p:nvSpPr>
          <p:cNvPr id="594" name="Google Shape;594;p42"/>
          <p:cNvSpPr/>
          <p:nvPr/>
        </p:nvSpPr>
        <p:spPr>
          <a:xfrm>
            <a:off x="391867" y="1223985"/>
            <a:ext cx="11471521" cy="3963401"/>
          </a:xfrm>
          <a:prstGeom prst="rect">
            <a:avLst/>
          </a:prstGeom>
          <a:solidFill>
            <a:srgbClr val="D8E2F3"/>
          </a:solidFill>
          <a:ln>
            <a:noFill/>
          </a:ln>
        </p:spPr>
        <p:txBody>
          <a:bodyPr spcFirstLastPara="1" wrap="square" lIns="91425" tIns="45700" rIns="91425" bIns="45700" anchor="t" anchorCtr="0">
            <a:noAutofit/>
          </a:bodyPr>
          <a:lstStyle/>
          <a:p>
            <a:pPr marL="342900" lvl="0" indent="-342900" algn="just">
              <a:lnSpc>
                <a:spcPct val="120000"/>
              </a:lnSpc>
              <a:spcBef>
                <a:spcPts val="600"/>
              </a:spcBef>
              <a:buClr>
                <a:schemeClr val="dk1"/>
              </a:buClr>
              <a:buSzPts val="2600"/>
              <a:buFont typeface="Arial"/>
              <a:buChar char="•"/>
            </a:pPr>
            <a:r>
              <a:rPr lang="en-GB" sz="1900" dirty="0" smtClean="0">
                <a:latin typeface="Times New Roman" panose="02020603050405020304" pitchFamily="18" charset="0"/>
                <a:cs typeface="Times New Roman" panose="02020603050405020304" pitchFamily="18" charset="0"/>
              </a:rPr>
              <a:t>There </a:t>
            </a:r>
            <a:r>
              <a:rPr lang="en-GB" sz="1900" dirty="0">
                <a:latin typeface="Times New Roman" panose="02020603050405020304" pitchFamily="18" charset="0"/>
                <a:cs typeface="Times New Roman" panose="02020603050405020304" pitchFamily="18" charset="0"/>
              </a:rPr>
              <a:t>have been several outbreaks involving poultry infected with highly pathogenic avian influenza (</a:t>
            </a:r>
            <a:r>
              <a:rPr lang="en-GB" sz="1900" dirty="0" smtClean="0">
                <a:latin typeface="Times New Roman" panose="02020603050405020304" pitchFamily="18" charset="0"/>
                <a:cs typeface="Times New Roman" panose="02020603050405020304" pitchFamily="18" charset="0"/>
              </a:rPr>
              <a:t>H5N1</a:t>
            </a:r>
            <a:r>
              <a:rPr lang="en-GB" sz="1900" dirty="0">
                <a:latin typeface="Times New Roman" panose="02020603050405020304" pitchFamily="18" charset="0"/>
                <a:cs typeface="Times New Roman" panose="02020603050405020304" pitchFamily="18" charset="0"/>
              </a:rPr>
              <a:t>) since 1997</a:t>
            </a:r>
            <a:r>
              <a:rPr lang="en-GB" sz="1900" dirty="0" smtClean="0">
                <a:latin typeface="Times New Roman" panose="02020603050405020304" pitchFamily="18" charset="0"/>
                <a:cs typeface="Times New Roman" panose="02020603050405020304" pitchFamily="18" charset="0"/>
              </a:rPr>
              <a:t>.  Since 1998, </a:t>
            </a:r>
            <a:r>
              <a:rPr lang="en-GB" sz="1900" dirty="0">
                <a:latin typeface="Times New Roman" panose="02020603050405020304" pitchFamily="18" charset="0"/>
                <a:cs typeface="Times New Roman" panose="02020603050405020304" pitchFamily="18" charset="0"/>
              </a:rPr>
              <a:t>the HKSAR Government </a:t>
            </a:r>
            <a:r>
              <a:rPr lang="en-GB" sz="1900" dirty="0" smtClean="0">
                <a:latin typeface="Times New Roman" panose="02020603050405020304" pitchFamily="18" charset="0"/>
                <a:cs typeface="Times New Roman" panose="02020603050405020304" pitchFamily="18" charset="0"/>
              </a:rPr>
              <a:t>has </a:t>
            </a:r>
            <a:r>
              <a:rPr lang="en-GB" sz="1900" dirty="0">
                <a:latin typeface="Times New Roman" panose="02020603050405020304" pitchFamily="18" charset="0"/>
                <a:cs typeface="Times New Roman" panose="02020603050405020304" pitchFamily="18" charset="0"/>
              </a:rPr>
              <a:t>implemented </a:t>
            </a:r>
            <a:r>
              <a:rPr lang="en-GB" sz="1900" dirty="0" smtClean="0">
                <a:latin typeface="Times New Roman" panose="02020603050405020304" pitchFamily="18" charset="0"/>
                <a:cs typeface="Times New Roman" panose="02020603050405020304" pitchFamily="18" charset="0"/>
              </a:rPr>
              <a:t>various measures </a:t>
            </a:r>
            <a:r>
              <a:rPr lang="en-GB" sz="1900" dirty="0">
                <a:latin typeface="Times New Roman" panose="02020603050405020304" pitchFamily="18" charset="0"/>
                <a:cs typeface="Times New Roman" panose="02020603050405020304" pitchFamily="18" charset="0"/>
              </a:rPr>
              <a:t>at all levels, including reducing the risk of introduction of highly pathogenic avian influenza viruses into the poultry populations along our supply chain, preventing the establishment of a foothold of avian influenza viruses in our markets by, for example, introducing a vaccination programme for all local chicken farms</a:t>
            </a:r>
            <a:r>
              <a:rPr lang="en-GB" sz="1900" dirty="0" smtClean="0">
                <a:latin typeface="Times New Roman" panose="02020603050405020304" pitchFamily="18" charset="0"/>
                <a:cs typeface="Times New Roman" panose="02020603050405020304" pitchFamily="18" charset="0"/>
              </a:rPr>
              <a:t>.  </a:t>
            </a:r>
            <a:r>
              <a:rPr lang="en-GB" sz="1900" dirty="0">
                <a:latin typeface="Times New Roman" panose="02020603050405020304" pitchFamily="18" charset="0"/>
                <a:cs typeface="Times New Roman" panose="02020603050405020304" pitchFamily="18" charset="0"/>
              </a:rPr>
              <a:t>The Government </a:t>
            </a:r>
            <a:r>
              <a:rPr lang="en-GB" sz="1900" dirty="0" smtClean="0">
                <a:latin typeface="Times New Roman" panose="02020603050405020304" pitchFamily="18" charset="0"/>
                <a:cs typeface="Times New Roman" panose="02020603050405020304" pitchFamily="18" charset="0"/>
              </a:rPr>
              <a:t>has also </a:t>
            </a:r>
            <a:r>
              <a:rPr lang="en-GB" sz="1900" dirty="0">
                <a:latin typeface="Times New Roman" panose="02020603050405020304" pitchFamily="18" charset="0"/>
                <a:cs typeface="Times New Roman" panose="02020603050405020304" pitchFamily="18" charset="0"/>
              </a:rPr>
              <a:t>secured the Mainland’s agreement and co-operation to vaccinate all chickens for export to Hong Kong. These efforts are significant contributions to the global prevention and control of avian influenza by effectively </a:t>
            </a:r>
            <a:r>
              <a:rPr lang="en-GB" sz="1900" dirty="0" smtClean="0">
                <a:latin typeface="Times New Roman" panose="02020603050405020304" pitchFamily="18" charset="0"/>
                <a:cs typeface="Times New Roman" panose="02020603050405020304" pitchFamily="18" charset="0"/>
              </a:rPr>
              <a:t>controlling </a:t>
            </a:r>
            <a:r>
              <a:rPr lang="en-GB" sz="1900" dirty="0">
                <a:latin typeface="Times New Roman" panose="02020603050405020304" pitchFamily="18" charset="0"/>
                <a:cs typeface="Times New Roman" panose="02020603050405020304" pitchFamily="18" charset="0"/>
              </a:rPr>
              <a:t>the worldwide spread of avian influenza </a:t>
            </a:r>
            <a:r>
              <a:rPr lang="en-GB" sz="1900" dirty="0" smtClean="0">
                <a:latin typeface="Times New Roman" panose="02020603050405020304" pitchFamily="18" charset="0"/>
                <a:cs typeface="Times New Roman" panose="02020603050405020304" pitchFamily="18" charset="0"/>
              </a:rPr>
              <a:t>virus</a:t>
            </a:r>
            <a:r>
              <a:rPr lang="en-US" altLang="zh-TW" sz="1900" dirty="0" smtClean="0">
                <a:latin typeface="Times New Roman" panose="02020603050405020304" pitchFamily="18" charset="0"/>
                <a:cs typeface="Times New Roman" panose="02020603050405020304" pitchFamily="18" charset="0"/>
              </a:rPr>
              <a:t>.</a:t>
            </a:r>
            <a:endParaRPr sz="1900" dirty="0">
              <a:solidFill>
                <a:schemeClr val="dk1"/>
              </a:solidFill>
              <a:latin typeface="Times New Roman" panose="02020603050405020304" pitchFamily="18" charset="0"/>
              <a:ea typeface="Times New Roman"/>
              <a:cs typeface="Times New Roman" panose="02020603050405020304" pitchFamily="18" charset="0"/>
              <a:sym typeface="Times New Roman"/>
            </a:endParaRPr>
          </a:p>
          <a:p>
            <a:pPr marL="342900" lvl="0" indent="-342900" algn="just">
              <a:lnSpc>
                <a:spcPct val="120000"/>
              </a:lnSpc>
              <a:spcBef>
                <a:spcPts val="600"/>
              </a:spcBef>
              <a:buClr>
                <a:schemeClr val="dk1"/>
              </a:buClr>
              <a:buSzPts val="2600"/>
              <a:buFont typeface="Arial"/>
              <a:buChar char="•"/>
            </a:pPr>
            <a:r>
              <a:rPr lang="en-GB" sz="1900" dirty="0" smtClean="0">
                <a:latin typeface="Times New Roman" panose="02020603050405020304" pitchFamily="18" charset="0"/>
                <a:cs typeface="Times New Roman" panose="02020603050405020304" pitchFamily="18" charset="0"/>
              </a:rPr>
              <a:t>In </a:t>
            </a:r>
            <a:r>
              <a:rPr lang="en-GB" sz="1900" dirty="0">
                <a:latin typeface="Times New Roman" panose="02020603050405020304" pitchFamily="18" charset="0"/>
                <a:cs typeface="Times New Roman" panose="02020603050405020304" pitchFamily="18" charset="0"/>
              </a:rPr>
              <a:t>2005, the Mainland, Hong Kong and Macao signed </a:t>
            </a:r>
            <a:r>
              <a:rPr lang="en-GB" sz="1900" dirty="0" smtClean="0">
                <a:latin typeface="Times New Roman" panose="02020603050405020304" pitchFamily="18" charset="0"/>
                <a:cs typeface="Times New Roman" panose="02020603050405020304" pitchFamily="18" charset="0"/>
              </a:rPr>
              <a:t>the "Co-operation </a:t>
            </a:r>
            <a:r>
              <a:rPr lang="en-GB" sz="1900" dirty="0">
                <a:latin typeface="Times New Roman" panose="02020603050405020304" pitchFamily="18" charset="0"/>
                <a:cs typeface="Times New Roman" panose="02020603050405020304" pitchFamily="18" charset="0"/>
              </a:rPr>
              <a:t>Agreement on Response Mechanism for Public Health Emergencies" to join the international </a:t>
            </a:r>
            <a:r>
              <a:rPr lang="en-GB" sz="1900" dirty="0" smtClean="0">
                <a:latin typeface="Times New Roman" panose="02020603050405020304" pitchFamily="18" charset="0"/>
                <a:cs typeface="Times New Roman" panose="02020603050405020304" pitchFamily="18" charset="0"/>
              </a:rPr>
              <a:t>co-operation </a:t>
            </a:r>
            <a:r>
              <a:rPr lang="en-GB" sz="1900" dirty="0">
                <a:latin typeface="Times New Roman" panose="02020603050405020304" pitchFamily="18" charset="0"/>
                <a:cs typeface="Times New Roman" panose="02020603050405020304" pitchFamily="18" charset="0"/>
              </a:rPr>
              <a:t>on the global prevention and treatment of avian influenza, which was highly </a:t>
            </a:r>
            <a:r>
              <a:rPr lang="en-GB" sz="1900" dirty="0" smtClean="0">
                <a:latin typeface="Times New Roman" panose="02020603050405020304" pitchFamily="18" charset="0"/>
                <a:cs typeface="Times New Roman" panose="02020603050405020304" pitchFamily="18" charset="0"/>
              </a:rPr>
              <a:t>praised </a:t>
            </a:r>
            <a:r>
              <a:rPr lang="en-GB" sz="1900" dirty="0">
                <a:latin typeface="Times New Roman" panose="02020603050405020304" pitchFamily="18" charset="0"/>
                <a:cs typeface="Times New Roman" panose="02020603050405020304" pitchFamily="18" charset="0"/>
              </a:rPr>
              <a:t>by the WHO and international community.</a:t>
            </a:r>
            <a:endParaRPr sz="1900" dirty="0">
              <a:latin typeface="Times New Roman" panose="02020603050405020304" pitchFamily="18" charset="0"/>
              <a:cs typeface="Times New Roman" panose="02020603050405020304" pitchFamily="18" charset="0"/>
            </a:endParaRPr>
          </a:p>
        </p:txBody>
      </p:sp>
      <p:sp>
        <p:nvSpPr>
          <p:cNvPr id="595" name="Google Shape;595;p42"/>
          <p:cNvSpPr txBox="1">
            <a:spLocks noGrp="1"/>
          </p:cNvSpPr>
          <p:nvPr>
            <p:ph type="sldNum" idx="12"/>
          </p:nvPr>
        </p:nvSpPr>
        <p:spPr>
          <a:xfrm>
            <a:off x="9120188" y="63817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tLang="zh-TW"/>
              <a:t>30</a:t>
            </a:fld>
            <a:endParaRPr/>
          </a:p>
        </p:txBody>
      </p:sp>
      <p:sp>
        <p:nvSpPr>
          <p:cNvPr id="10" name="Google Shape;522;p37"/>
          <p:cNvSpPr/>
          <p:nvPr/>
        </p:nvSpPr>
        <p:spPr>
          <a:xfrm>
            <a:off x="2633219" y="282817"/>
            <a:ext cx="7115696" cy="618023"/>
          </a:xfrm>
          <a:custGeom>
            <a:avLst/>
            <a:gdLst/>
            <a:ahLst/>
            <a:cxnLst/>
            <a:rect l="l" t="t" r="r" b="b"/>
            <a:pathLst>
              <a:path w="5689600" h="649440" extrusionOk="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a:ln w="12700" cap="flat" cmpd="sng">
            <a:solidFill>
              <a:schemeClr val="lt1"/>
            </a:solidFill>
            <a:prstDash val="solid"/>
            <a:miter lim="800000"/>
            <a:headEnd type="none" w="sm" len="sm"/>
            <a:tailEnd type="none" w="sm" len="sm"/>
          </a:ln>
        </p:spPr>
        <p:txBody>
          <a:bodyPr spcFirstLastPara="1" wrap="square" lIns="246750" tIns="31700" rIns="246750" bIns="31700" anchor="ctr" anchorCtr="0">
            <a:noAutofit/>
          </a:bodyPr>
          <a:lstStyle/>
          <a:p>
            <a:pPr lvl="0" algn="ctr">
              <a:lnSpc>
                <a:spcPct val="90000"/>
              </a:lnSpc>
            </a:pPr>
            <a:r>
              <a:rPr lang="en-GB" sz="2200" b="1" dirty="0">
                <a:solidFill>
                  <a:schemeClr val="bg1"/>
                </a:solidFill>
                <a:latin typeface="Times New Roman" panose="02020603050405020304" pitchFamily="18" charset="0"/>
                <a:cs typeface="Times New Roman" panose="02020603050405020304" pitchFamily="18" charset="0"/>
              </a:rPr>
              <a:t>Contributions of Hong Kong to </a:t>
            </a:r>
            <a:r>
              <a:rPr lang="en-GB" sz="2200" b="1" dirty="0" smtClean="0">
                <a:solidFill>
                  <a:schemeClr val="bg1"/>
                </a:solidFill>
                <a:latin typeface="Times New Roman" panose="02020603050405020304" pitchFamily="18" charset="0"/>
                <a:cs typeface="Times New Roman" panose="02020603050405020304" pitchFamily="18" charset="0"/>
              </a:rPr>
              <a:t>Global Public Health</a:t>
            </a:r>
            <a:endParaRPr sz="2200" b="1" dirty="0">
              <a:solidFill>
                <a:schemeClr val="bg1"/>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99"/>
        <p:cNvGrpSpPr/>
        <p:nvPr/>
      </p:nvGrpSpPr>
      <p:grpSpPr>
        <a:xfrm>
          <a:off x="0" y="0"/>
          <a:ext cx="0" cy="0"/>
          <a:chOff x="0" y="0"/>
          <a:chExt cx="0" cy="0"/>
        </a:xfrm>
      </p:grpSpPr>
      <p:sp>
        <p:nvSpPr>
          <p:cNvPr id="600" name="Google Shape;600;p43"/>
          <p:cNvSpPr/>
          <p:nvPr/>
        </p:nvSpPr>
        <p:spPr>
          <a:xfrm>
            <a:off x="8995816" y="3482613"/>
            <a:ext cx="2630705" cy="276999"/>
          </a:xfrm>
          <a:prstGeom prst="rect">
            <a:avLst/>
          </a:prstGeom>
          <a:noFill/>
          <a:ln>
            <a:noFill/>
          </a:ln>
        </p:spPr>
        <p:txBody>
          <a:bodyPr spcFirstLastPara="1" wrap="square" lIns="91425" tIns="45700" rIns="91425" bIns="45700" anchor="t" anchorCtr="0">
            <a:noAutofit/>
          </a:bodyPr>
          <a:lstStyle/>
          <a:p>
            <a:pPr lvl="0" algn="just"/>
            <a:r>
              <a:rPr lang="en-GB" sz="1200" dirty="0">
                <a:latin typeface="Times New Roman" panose="02020603050405020304" pitchFamily="18" charset="0"/>
                <a:cs typeface="Times New Roman" panose="02020603050405020304" pitchFamily="18" charset="0"/>
              </a:rPr>
              <a:t>Residents affected by the epidemic </a:t>
            </a:r>
            <a:r>
              <a:rPr lang="en-GB" sz="1200" dirty="0" smtClean="0">
                <a:latin typeface="Times New Roman" panose="02020603050405020304" pitchFamily="18" charset="0"/>
                <a:cs typeface="Times New Roman" panose="02020603050405020304" pitchFamily="18" charset="0"/>
              </a:rPr>
              <a:t>are being </a:t>
            </a:r>
            <a:r>
              <a:rPr lang="en-GB" sz="1200" dirty="0">
                <a:latin typeface="Times New Roman" panose="02020603050405020304" pitchFamily="18" charset="0"/>
                <a:cs typeface="Times New Roman" panose="02020603050405020304" pitchFamily="18" charset="0"/>
              </a:rPr>
              <a:t>moved to isolation centres</a:t>
            </a:r>
            <a:endParaRPr sz="1200" dirty="0">
              <a:solidFill>
                <a:schemeClr val="dk1"/>
              </a:solidFill>
              <a:latin typeface="Times New Roman" panose="02020603050405020304" pitchFamily="18" charset="0"/>
              <a:ea typeface="DFKai-SB"/>
              <a:cs typeface="Times New Roman" panose="02020603050405020304" pitchFamily="18" charset="0"/>
              <a:sym typeface="DFKai-SB"/>
            </a:endParaRPr>
          </a:p>
        </p:txBody>
      </p:sp>
      <p:sp>
        <p:nvSpPr>
          <p:cNvPr id="601" name="Google Shape;601;p43"/>
          <p:cNvSpPr/>
          <p:nvPr/>
        </p:nvSpPr>
        <p:spPr>
          <a:xfrm>
            <a:off x="283973" y="6112095"/>
            <a:ext cx="7027591" cy="646331"/>
          </a:xfrm>
          <a:prstGeom prst="rect">
            <a:avLst/>
          </a:prstGeom>
          <a:noFill/>
          <a:ln>
            <a:noFill/>
          </a:ln>
        </p:spPr>
        <p:txBody>
          <a:bodyPr spcFirstLastPara="1" wrap="square" lIns="91425" tIns="45700" rIns="91425" bIns="45700" anchor="t" anchorCtr="0">
            <a:noAutofit/>
          </a:bodyPr>
          <a:lstStyle/>
          <a:p>
            <a:pPr marL="171450" marR="0" lvl="0" indent="-171450" algn="l" rtl="0">
              <a:spcBef>
                <a:spcPts val="0"/>
              </a:spcBef>
              <a:spcAft>
                <a:spcPts val="0"/>
              </a:spcAft>
              <a:buClr>
                <a:schemeClr val="dk1"/>
              </a:buClr>
              <a:buSzPts val="1200"/>
              <a:buFont typeface="Arial"/>
              <a:buChar char="•"/>
            </a:pPr>
            <a:r>
              <a:rPr lang="en-US" altLang="zh-TW" sz="1200" dirty="0" smtClean="0">
                <a:solidFill>
                  <a:schemeClr val="dk1"/>
                </a:solidFill>
                <a:latin typeface="Times New Roman"/>
                <a:ea typeface="Times New Roman"/>
                <a:cs typeface="Times New Roman"/>
                <a:sym typeface="Times New Roman"/>
              </a:rPr>
              <a:t>Source: Government Press Release </a:t>
            </a:r>
            <a:r>
              <a:rPr lang="zh-TW" sz="1200" dirty="0" smtClean="0">
                <a:solidFill>
                  <a:schemeClr val="dk1"/>
                </a:solidFill>
                <a:latin typeface="Times New Roman"/>
                <a:ea typeface="Times New Roman"/>
                <a:cs typeface="Times New Roman"/>
                <a:sym typeface="Times New Roman"/>
              </a:rPr>
              <a:t>https</a:t>
            </a:r>
            <a:r>
              <a:rPr lang="zh-TW" sz="1200" dirty="0">
                <a:solidFill>
                  <a:schemeClr val="dk1"/>
                </a:solidFill>
                <a:latin typeface="Times New Roman"/>
                <a:ea typeface="Times New Roman"/>
                <a:cs typeface="Times New Roman"/>
                <a:sym typeface="Times New Roman"/>
              </a:rPr>
              <a:t>://www.news.gov.hk/isd/ebulletin/tc/category/healthandcommunity/030401/html/030401tc05008.htm#</a:t>
            </a:r>
            <a:endParaRPr sz="1200" dirty="0">
              <a:solidFill>
                <a:schemeClr val="dk1"/>
              </a:solidFill>
              <a:latin typeface="Times New Roman"/>
              <a:ea typeface="Times New Roman"/>
              <a:cs typeface="Times New Roman"/>
              <a:sym typeface="Times New Roman"/>
            </a:endParaRPr>
          </a:p>
          <a:p>
            <a:pPr marL="171450" marR="0" lvl="0" indent="-171450" algn="l" rtl="0">
              <a:spcBef>
                <a:spcPts val="0"/>
              </a:spcBef>
              <a:spcAft>
                <a:spcPts val="0"/>
              </a:spcAft>
              <a:buClr>
                <a:schemeClr val="dk1"/>
              </a:buClr>
              <a:buSzPts val="1200"/>
              <a:buFont typeface="Arial"/>
              <a:buChar char="•"/>
            </a:pPr>
            <a:r>
              <a:rPr lang="zh-TW" sz="1200" dirty="0">
                <a:solidFill>
                  <a:schemeClr val="dk1"/>
                </a:solidFill>
                <a:latin typeface="Times New Roman"/>
                <a:ea typeface="Times New Roman"/>
                <a:cs typeface="Times New Roman"/>
                <a:sym typeface="Times New Roman"/>
              </a:rPr>
              <a:t>https://www.news.gov.hk/isd/ebulletin/tc/category/healthandcommunity/030327/html/030327tc05003.htm#</a:t>
            </a:r>
            <a:endParaRPr sz="1200" dirty="0">
              <a:solidFill>
                <a:schemeClr val="dk1"/>
              </a:solidFill>
              <a:latin typeface="Times New Roman"/>
              <a:ea typeface="Times New Roman"/>
              <a:cs typeface="Times New Roman"/>
              <a:sym typeface="Times New Roman"/>
            </a:endParaRPr>
          </a:p>
        </p:txBody>
      </p:sp>
      <p:sp>
        <p:nvSpPr>
          <p:cNvPr id="602" name="Google Shape;602;p43"/>
          <p:cNvSpPr txBox="1"/>
          <p:nvPr/>
        </p:nvSpPr>
        <p:spPr>
          <a:xfrm>
            <a:off x="3301075" y="1078889"/>
            <a:ext cx="6101626" cy="396991"/>
          </a:xfrm>
          <a:prstGeom prst="rect">
            <a:avLst/>
          </a:prstGeom>
          <a:noFill/>
          <a:ln>
            <a:noFill/>
          </a:ln>
        </p:spPr>
        <p:txBody>
          <a:bodyPr spcFirstLastPara="1" wrap="square" lIns="91425" tIns="45700" rIns="91425" bIns="45700" anchor="ctr" anchorCtr="0">
            <a:spAutoFit/>
          </a:bodyPr>
          <a:lstStyle/>
          <a:p>
            <a:pPr lvl="0">
              <a:lnSpc>
                <a:spcPct val="90000"/>
              </a:lnSpc>
              <a:buClr>
                <a:schemeClr val="dk1"/>
              </a:buClr>
              <a:buSzPts val="2800"/>
            </a:pPr>
            <a:r>
              <a:rPr lang="en-GB" sz="2200" b="1" dirty="0">
                <a:latin typeface="Times New Roman" panose="02020603050405020304" pitchFamily="18" charset="0"/>
                <a:cs typeface="Times New Roman" panose="02020603050405020304" pitchFamily="18" charset="0"/>
              </a:rPr>
              <a:t>B: Severe Acute Respiratory Syndrome (SARS)</a:t>
            </a:r>
            <a:endParaRPr sz="2200" b="1" dirty="0">
              <a:solidFill>
                <a:schemeClr val="dk1"/>
              </a:solidFill>
              <a:latin typeface="Times New Roman" panose="02020603050405020304" pitchFamily="18" charset="0"/>
              <a:ea typeface="DFKai-SB"/>
              <a:cs typeface="Times New Roman" panose="02020603050405020304" pitchFamily="18" charset="0"/>
              <a:sym typeface="DFKai-SB"/>
            </a:endParaRPr>
          </a:p>
        </p:txBody>
      </p:sp>
      <p:pic>
        <p:nvPicPr>
          <p:cNvPr id="603" name="Google Shape;603;p43" descr="https://www.news.gov.hk/isd/ebulletin/tc/category/healthandcommunity/030401/html/030402p017jpg.jpg"/>
          <p:cNvPicPr preferRelativeResize="0"/>
          <p:nvPr/>
        </p:nvPicPr>
        <p:blipFill rotWithShape="1">
          <a:blip r:embed="rId3">
            <a:alphaModFix/>
          </a:blip>
          <a:srcRect/>
          <a:stretch/>
        </p:blipFill>
        <p:spPr>
          <a:xfrm>
            <a:off x="9037530" y="1747211"/>
            <a:ext cx="2588991" cy="1725994"/>
          </a:xfrm>
          <a:prstGeom prst="rect">
            <a:avLst/>
          </a:prstGeom>
          <a:noFill/>
          <a:ln>
            <a:noFill/>
          </a:ln>
        </p:spPr>
      </p:pic>
      <p:sp>
        <p:nvSpPr>
          <p:cNvPr id="606" name="Google Shape;606;p43"/>
          <p:cNvSpPr txBox="1"/>
          <p:nvPr/>
        </p:nvSpPr>
        <p:spPr>
          <a:xfrm>
            <a:off x="368272" y="3769806"/>
            <a:ext cx="8465175" cy="2045688"/>
          </a:xfrm>
          <a:prstGeom prst="rect">
            <a:avLst/>
          </a:prstGeom>
          <a:solidFill>
            <a:srgbClr val="FBE4D4"/>
          </a:solidFill>
          <a:ln>
            <a:noFill/>
          </a:ln>
        </p:spPr>
        <p:txBody>
          <a:bodyPr spcFirstLastPara="1" wrap="square" lIns="63500" tIns="25400" rIns="63500" bIns="25400" anchor="ctr" anchorCtr="0">
            <a:spAutoFit/>
          </a:bodyPr>
          <a:lstStyle/>
          <a:p>
            <a:pPr lvl="0" algn="just">
              <a:lnSpc>
                <a:spcPct val="120000"/>
              </a:lnSpc>
              <a:buClr>
                <a:schemeClr val="dk1"/>
              </a:buClr>
              <a:buSzPts val="2400"/>
            </a:pPr>
            <a:r>
              <a:rPr lang="en-GB" sz="1800" dirty="0">
                <a:latin typeface="Times New Roman" panose="02020603050405020304" pitchFamily="18" charset="0"/>
                <a:cs typeface="Times New Roman" panose="02020603050405020304" pitchFamily="18" charset="0"/>
              </a:rPr>
              <a:t>The committed efforts of medical and academic institutions in Hong Kong to fight against SARS met with great success</a:t>
            </a:r>
            <a:r>
              <a:rPr lang="en-GB" sz="1800" dirty="0" smtClean="0">
                <a:latin typeface="Times New Roman" panose="02020603050405020304" pitchFamily="18" charset="0"/>
                <a:cs typeface="Times New Roman" panose="02020603050405020304" pitchFamily="18" charset="0"/>
              </a:rPr>
              <a:t>.  </a:t>
            </a:r>
            <a:r>
              <a:rPr lang="en-GB" sz="1800" dirty="0">
                <a:latin typeface="Times New Roman" panose="02020603050405020304" pitchFamily="18" charset="0"/>
                <a:cs typeface="Times New Roman" panose="02020603050405020304" pitchFamily="18" charset="0"/>
              </a:rPr>
              <a:t>For example, Department of Microbiology, Faculty of Medicine, the </a:t>
            </a:r>
            <a:r>
              <a:rPr lang="en-GB" sz="1800" dirty="0" smtClean="0">
                <a:latin typeface="Times New Roman" panose="02020603050405020304" pitchFamily="18" charset="0"/>
                <a:cs typeface="Times New Roman" panose="02020603050405020304" pitchFamily="18" charset="0"/>
              </a:rPr>
              <a:t>HKU </a:t>
            </a:r>
            <a:r>
              <a:rPr lang="en-GB" sz="1800" dirty="0">
                <a:latin typeface="Times New Roman" panose="02020603050405020304" pitchFamily="18" charset="0"/>
                <a:cs typeface="Times New Roman" panose="02020603050405020304" pitchFamily="18" charset="0"/>
              </a:rPr>
              <a:t>said they had identified the </a:t>
            </a:r>
            <a:r>
              <a:rPr lang="en-GB" sz="1800" dirty="0" smtClean="0">
                <a:latin typeface="Times New Roman" panose="02020603050405020304" pitchFamily="18" charset="0"/>
                <a:cs typeface="Times New Roman" panose="02020603050405020304" pitchFamily="18" charset="0"/>
              </a:rPr>
              <a:t>SARS virus </a:t>
            </a:r>
            <a:r>
              <a:rPr lang="en-GB" sz="1800" dirty="0">
                <a:latin typeface="Times New Roman" panose="02020603050405020304" pitchFamily="18" charset="0"/>
                <a:cs typeface="Times New Roman" panose="02020603050405020304" pitchFamily="18" charset="0"/>
              </a:rPr>
              <a:t>that attacked Hong Kong and the world as “coronavirus” and named the disease as “coronavirus pneumonia”. </a:t>
            </a:r>
            <a:r>
              <a:rPr lang="en-GB" sz="1800" dirty="0" smtClean="0">
                <a:latin typeface="Times New Roman" panose="02020603050405020304" pitchFamily="18" charset="0"/>
                <a:cs typeface="Times New Roman" panose="02020603050405020304" pitchFamily="18" charset="0"/>
              </a:rPr>
              <a:t> The </a:t>
            </a:r>
            <a:r>
              <a:rPr lang="en-GB" sz="1800" dirty="0">
                <a:latin typeface="Times New Roman" panose="02020603050405020304" pitchFamily="18" charset="0"/>
                <a:cs typeface="Times New Roman" panose="02020603050405020304" pitchFamily="18" charset="0"/>
              </a:rPr>
              <a:t>HKU also announced that they developed a </a:t>
            </a:r>
            <a:r>
              <a:rPr lang="en-GB" sz="1800" dirty="0" smtClean="0">
                <a:latin typeface="Times New Roman" panose="02020603050405020304" pitchFamily="18" charset="0"/>
                <a:cs typeface="Times New Roman" panose="02020603050405020304" pitchFamily="18" charset="0"/>
              </a:rPr>
              <a:t>quick diagnostic </a:t>
            </a:r>
            <a:r>
              <a:rPr lang="en-GB" sz="1800" dirty="0">
                <a:latin typeface="Times New Roman" panose="02020603050405020304" pitchFamily="18" charset="0"/>
                <a:cs typeface="Times New Roman" panose="02020603050405020304" pitchFamily="18" charset="0"/>
              </a:rPr>
              <a:t>test that was believed to help cure and contain the disease, and promoted Hong Kong’s international reputation.</a:t>
            </a:r>
            <a:endParaRPr sz="1800" b="0" cap="none" dirty="0">
              <a:solidFill>
                <a:schemeClr val="dk1"/>
              </a:solidFill>
              <a:latin typeface="Times New Roman" panose="02020603050405020304" pitchFamily="18" charset="0"/>
              <a:ea typeface="DFKai-SB"/>
              <a:cs typeface="Times New Roman" panose="02020603050405020304" pitchFamily="18" charset="0"/>
              <a:sym typeface="DFKai-SB"/>
            </a:endParaRPr>
          </a:p>
        </p:txBody>
      </p:sp>
      <p:sp>
        <p:nvSpPr>
          <p:cNvPr id="607" name="Google Shape;607;p43"/>
          <p:cNvSpPr/>
          <p:nvPr/>
        </p:nvSpPr>
        <p:spPr>
          <a:xfrm>
            <a:off x="368272" y="1747211"/>
            <a:ext cx="8465175" cy="1725994"/>
          </a:xfrm>
          <a:prstGeom prst="rect">
            <a:avLst/>
          </a:prstGeom>
          <a:solidFill>
            <a:srgbClr val="E1EFD8"/>
          </a:solidFill>
          <a:ln>
            <a:noFill/>
          </a:ln>
        </p:spPr>
        <p:txBody>
          <a:bodyPr spcFirstLastPara="1" wrap="square" lIns="91425" tIns="45700" rIns="91425" bIns="45700" anchor="t" anchorCtr="0">
            <a:noAutofit/>
          </a:bodyPr>
          <a:lstStyle/>
          <a:p>
            <a:pPr lvl="0" algn="just">
              <a:lnSpc>
                <a:spcPct val="120000"/>
              </a:lnSpc>
            </a:pPr>
            <a:r>
              <a:rPr lang="en-GB" sz="1800" dirty="0">
                <a:latin typeface="Times New Roman" panose="02020603050405020304" pitchFamily="18" charset="0"/>
                <a:cs typeface="Times New Roman" panose="02020603050405020304" pitchFamily="18" charset="0"/>
              </a:rPr>
              <a:t>To fight against SARS in 2003, the HKSAR Government formulated a series of anti-epidemic measures, including the delineation of infected areas, massive anti-epidemic campaigns and quarantine measures, to curb the spread of the disease</a:t>
            </a:r>
            <a:r>
              <a:rPr lang="en-GB" sz="1800" dirty="0" smtClean="0">
                <a:latin typeface="Times New Roman" panose="02020603050405020304" pitchFamily="18" charset="0"/>
                <a:cs typeface="Times New Roman" panose="02020603050405020304" pitchFamily="18" charset="0"/>
              </a:rPr>
              <a:t>.  </a:t>
            </a:r>
            <a:r>
              <a:rPr lang="en-GB" sz="1800" dirty="0">
                <a:latin typeface="Times New Roman" panose="02020603050405020304" pitchFamily="18" charset="0"/>
                <a:cs typeface="Times New Roman" panose="02020603050405020304" pitchFamily="18" charset="0"/>
              </a:rPr>
              <a:t>To control the epidemic and save patients, a medical </a:t>
            </a:r>
            <a:r>
              <a:rPr lang="en-GB" sz="1800" dirty="0" smtClean="0">
                <a:latin typeface="Times New Roman" panose="02020603050405020304" pitchFamily="18" charset="0"/>
                <a:cs typeface="Times New Roman" panose="02020603050405020304" pitchFamily="18" charset="0"/>
              </a:rPr>
              <a:t>co-operation </a:t>
            </a:r>
            <a:r>
              <a:rPr lang="en-GB" sz="1800" dirty="0">
                <a:latin typeface="Times New Roman" panose="02020603050405020304" pitchFamily="18" charset="0"/>
                <a:cs typeface="Times New Roman" panose="02020603050405020304" pitchFamily="18" charset="0"/>
              </a:rPr>
              <a:t>mechanism with the Mainland was also established during the SARS outbreak with great success.</a:t>
            </a:r>
            <a:endParaRPr sz="1800" dirty="0">
              <a:latin typeface="Times New Roman" panose="02020603050405020304" pitchFamily="18" charset="0"/>
              <a:cs typeface="Times New Roman" panose="02020603050405020304" pitchFamily="18" charset="0"/>
            </a:endParaRPr>
          </a:p>
        </p:txBody>
      </p:sp>
      <p:pic>
        <p:nvPicPr>
          <p:cNvPr id="608" name="Google Shape;608;p43" descr="https://www.news.gov.hk/isd/ebulletin/tc/category/healthandcommunity/030327/html/030327p009jpg.jpg"/>
          <p:cNvPicPr preferRelativeResize="0"/>
          <p:nvPr/>
        </p:nvPicPr>
        <p:blipFill rotWithShape="1">
          <a:blip r:embed="rId4">
            <a:alphaModFix/>
          </a:blip>
          <a:srcRect/>
          <a:stretch/>
        </p:blipFill>
        <p:spPr>
          <a:xfrm>
            <a:off x="9065791" y="3991062"/>
            <a:ext cx="2532468" cy="1688312"/>
          </a:xfrm>
          <a:prstGeom prst="rect">
            <a:avLst/>
          </a:prstGeom>
          <a:noFill/>
          <a:ln>
            <a:noFill/>
          </a:ln>
        </p:spPr>
      </p:pic>
      <p:sp>
        <p:nvSpPr>
          <p:cNvPr id="609" name="Google Shape;609;p43"/>
          <p:cNvSpPr/>
          <p:nvPr/>
        </p:nvSpPr>
        <p:spPr>
          <a:xfrm>
            <a:off x="8967554" y="5746185"/>
            <a:ext cx="2728941" cy="461665"/>
          </a:xfrm>
          <a:prstGeom prst="rect">
            <a:avLst/>
          </a:prstGeom>
          <a:noFill/>
          <a:ln>
            <a:noFill/>
          </a:ln>
        </p:spPr>
        <p:txBody>
          <a:bodyPr spcFirstLastPara="1" wrap="square" lIns="91425" tIns="45700" rIns="91425" bIns="45700" anchor="t" anchorCtr="0">
            <a:noAutofit/>
          </a:bodyPr>
          <a:lstStyle/>
          <a:p>
            <a:pPr lvl="0" algn="just"/>
            <a:r>
              <a:rPr lang="en-GB" sz="1200" dirty="0">
                <a:latin typeface="Times New Roman" panose="02020603050405020304" pitchFamily="18" charset="0"/>
                <a:cs typeface="Times New Roman" panose="02020603050405020304" pitchFamily="18" charset="0"/>
              </a:rPr>
              <a:t>Lam </a:t>
            </a:r>
            <a:r>
              <a:rPr lang="en-GB" sz="1200" dirty="0" err="1">
                <a:latin typeface="Times New Roman" panose="02020603050405020304" pitchFamily="18" charset="0"/>
                <a:cs typeface="Times New Roman" panose="02020603050405020304" pitchFamily="18" charset="0"/>
              </a:rPr>
              <a:t>Shiu-kum</a:t>
            </a:r>
            <a:r>
              <a:rPr lang="en-GB" sz="1200" dirty="0">
                <a:latin typeface="Times New Roman" panose="02020603050405020304" pitchFamily="18" charset="0"/>
                <a:cs typeface="Times New Roman" panose="02020603050405020304" pitchFamily="18" charset="0"/>
              </a:rPr>
              <a:t>, Dean of the Medicine Faculty of the University of Hong Kong shows a picture of the SARS coronavirus</a:t>
            </a:r>
            <a:endParaRPr sz="1200" dirty="0">
              <a:solidFill>
                <a:schemeClr val="dk1"/>
              </a:solidFill>
              <a:latin typeface="Times New Roman" panose="02020603050405020304" pitchFamily="18" charset="0"/>
              <a:ea typeface="DFKai-SB"/>
              <a:cs typeface="Times New Roman" panose="02020603050405020304" pitchFamily="18" charset="0"/>
              <a:sym typeface="DFKai-SB"/>
            </a:endParaRPr>
          </a:p>
        </p:txBody>
      </p:sp>
      <p:sp>
        <p:nvSpPr>
          <p:cNvPr id="610" name="Google Shape;610;p43"/>
          <p:cNvSpPr txBox="1">
            <a:spLocks noGrp="1"/>
          </p:cNvSpPr>
          <p:nvPr>
            <p:ph type="sldNum" idx="12"/>
          </p:nvPr>
        </p:nvSpPr>
        <p:spPr>
          <a:xfrm>
            <a:off x="9120188" y="63817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tLang="zh-TW"/>
              <a:t>31</a:t>
            </a:fld>
            <a:endParaRPr/>
          </a:p>
        </p:txBody>
      </p:sp>
      <p:sp>
        <p:nvSpPr>
          <p:cNvPr id="13" name="Google Shape;522;p37"/>
          <p:cNvSpPr/>
          <p:nvPr/>
        </p:nvSpPr>
        <p:spPr>
          <a:xfrm>
            <a:off x="2633219" y="282817"/>
            <a:ext cx="7115696" cy="618023"/>
          </a:xfrm>
          <a:custGeom>
            <a:avLst/>
            <a:gdLst/>
            <a:ahLst/>
            <a:cxnLst/>
            <a:rect l="l" t="t" r="r" b="b"/>
            <a:pathLst>
              <a:path w="5689600" h="649440" extrusionOk="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a:ln w="12700" cap="flat" cmpd="sng">
            <a:solidFill>
              <a:schemeClr val="lt1"/>
            </a:solidFill>
            <a:prstDash val="solid"/>
            <a:miter lim="800000"/>
            <a:headEnd type="none" w="sm" len="sm"/>
            <a:tailEnd type="none" w="sm" len="sm"/>
          </a:ln>
        </p:spPr>
        <p:txBody>
          <a:bodyPr spcFirstLastPara="1" wrap="square" lIns="246750" tIns="31700" rIns="246750" bIns="31700" anchor="ctr" anchorCtr="0">
            <a:noAutofit/>
          </a:bodyPr>
          <a:lstStyle/>
          <a:p>
            <a:pPr lvl="0" algn="ctr">
              <a:lnSpc>
                <a:spcPct val="90000"/>
              </a:lnSpc>
            </a:pPr>
            <a:r>
              <a:rPr lang="en-GB" sz="2200" b="1" dirty="0">
                <a:solidFill>
                  <a:schemeClr val="bg1"/>
                </a:solidFill>
                <a:latin typeface="Times New Roman" panose="02020603050405020304" pitchFamily="18" charset="0"/>
                <a:cs typeface="Times New Roman" panose="02020603050405020304" pitchFamily="18" charset="0"/>
              </a:rPr>
              <a:t>Contributions of Hong Kong to </a:t>
            </a:r>
            <a:r>
              <a:rPr lang="en-GB" sz="2200" b="1" dirty="0" smtClean="0">
                <a:solidFill>
                  <a:schemeClr val="bg1"/>
                </a:solidFill>
                <a:latin typeface="Times New Roman" panose="02020603050405020304" pitchFamily="18" charset="0"/>
                <a:cs typeface="Times New Roman" panose="02020603050405020304" pitchFamily="18" charset="0"/>
              </a:rPr>
              <a:t>Global Public Health</a:t>
            </a:r>
            <a:endParaRPr sz="2200" b="1" dirty="0">
              <a:solidFill>
                <a:schemeClr val="bg1"/>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614"/>
        <p:cNvGrpSpPr/>
        <p:nvPr/>
      </p:nvGrpSpPr>
      <p:grpSpPr>
        <a:xfrm>
          <a:off x="0" y="0"/>
          <a:ext cx="0" cy="0"/>
          <a:chOff x="0" y="0"/>
          <a:chExt cx="0" cy="0"/>
        </a:xfrm>
      </p:grpSpPr>
      <p:sp>
        <p:nvSpPr>
          <p:cNvPr id="615" name="Google Shape;615;p44"/>
          <p:cNvSpPr/>
          <p:nvPr/>
        </p:nvSpPr>
        <p:spPr>
          <a:xfrm>
            <a:off x="294336" y="1630929"/>
            <a:ext cx="8755809" cy="4248653"/>
          </a:xfrm>
          <a:prstGeom prst="rect">
            <a:avLst/>
          </a:prstGeom>
          <a:solidFill>
            <a:srgbClr val="D8E2F3"/>
          </a:solidFill>
          <a:ln>
            <a:noFill/>
          </a:ln>
        </p:spPr>
        <p:txBody>
          <a:bodyPr spcFirstLastPara="1" wrap="square" lIns="91425" tIns="45700" rIns="91425" bIns="45700" anchor="t" anchorCtr="0">
            <a:noAutofit/>
          </a:bodyPr>
          <a:lstStyle/>
          <a:p>
            <a:pPr marL="342900" lvl="0" indent="-342900" algn="just">
              <a:lnSpc>
                <a:spcPct val="120000"/>
              </a:lnSpc>
              <a:spcBef>
                <a:spcPts val="600"/>
              </a:spcBef>
              <a:buClr>
                <a:schemeClr val="dk1"/>
              </a:buClr>
              <a:buSzPts val="2400"/>
              <a:buFont typeface="Arial"/>
              <a:buChar char="•"/>
            </a:pPr>
            <a:r>
              <a:rPr lang="en-GB" altLang="zh-TW" sz="1800" dirty="0" smtClean="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The </a:t>
            </a:r>
            <a:r>
              <a:rPr lang="en-GB" altLang="zh-TW" sz="180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Centre for Health Protection (CHP), established by the HKSAR Government in 2004 to address the s</a:t>
            </a:r>
            <a:r>
              <a:rPr lang="en-GB" altLang="zh-TW" sz="1800" dirty="0" smtClean="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ystemic issues </a:t>
            </a:r>
            <a:r>
              <a:rPr lang="en-GB" altLang="zh-TW" sz="180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identified by the SARS Expert Committee, is a public health agency </a:t>
            </a:r>
            <a:r>
              <a:rPr lang="en-GB" altLang="zh-TW" sz="1800" dirty="0" smtClean="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under </a:t>
            </a:r>
            <a:r>
              <a:rPr lang="en-GB" altLang="zh-TW" sz="180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the Department of Health</a:t>
            </a:r>
            <a:r>
              <a:rPr lang="en-GB" altLang="zh-TW" sz="1800" dirty="0" smtClean="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  </a:t>
            </a:r>
            <a:r>
              <a:rPr lang="en-GB" altLang="zh-TW" sz="180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The CHP strives to achieve effective prevention and control of diseases in collaboration with local and international partners, protect the health of the community, promote healthy living in the community, and </a:t>
            </a:r>
            <a:r>
              <a:rPr lang="en-GB" altLang="zh-TW" sz="1800" dirty="0" smtClean="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partner</a:t>
            </a:r>
            <a:r>
              <a:rPr lang="en-GB" altLang="zh-TW" sz="1800" strike="sngStrike" dirty="0" smtClean="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s</a:t>
            </a:r>
            <a:r>
              <a:rPr lang="en-GB" altLang="zh-TW" sz="1800" dirty="0" smtClean="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 </a:t>
            </a:r>
            <a:r>
              <a:rPr lang="en-GB" altLang="zh-TW" sz="180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with stakeholders.</a:t>
            </a:r>
            <a:endParaRPr sz="1800" dirty="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endParaRPr>
          </a:p>
          <a:p>
            <a:pPr marL="342900" lvl="0" indent="-342900" algn="just">
              <a:lnSpc>
                <a:spcPct val="120000"/>
              </a:lnSpc>
              <a:spcBef>
                <a:spcPts val="600"/>
              </a:spcBef>
              <a:buClr>
                <a:schemeClr val="dk1"/>
              </a:buClr>
              <a:buSzPts val="2400"/>
              <a:buFont typeface="Arial"/>
              <a:buChar char="•"/>
            </a:pPr>
            <a:r>
              <a:rPr lang="en-GB" altLang="zh-TW" sz="1800" dirty="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In fighting communicable </a:t>
            </a:r>
            <a:r>
              <a:rPr lang="en-GB" altLang="zh-TW" sz="1800" dirty="0" smtClean="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diseases</a:t>
            </a:r>
            <a:r>
              <a:rPr lang="en-GB" altLang="zh-TW" sz="1800" dirty="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 the CHP places emphasis on real-time surveillance, rapid </a:t>
            </a:r>
            <a:r>
              <a:rPr lang="en-GB" altLang="zh-TW" sz="1800" dirty="0" smtClean="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intervention and </a:t>
            </a:r>
            <a:r>
              <a:rPr lang="en-GB" altLang="zh-TW" sz="1800" dirty="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responsive risk communication, and will continue to strengthen the surveillance system, infection control and laboratory diagnostic capacity; implement vaccination programmes; draw up emergency response plans; conduct risk communication and health promotion activities; and develop applied research and training </a:t>
            </a:r>
            <a:r>
              <a:rPr lang="en-GB" altLang="zh-TW" sz="1800" dirty="0" smtClean="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programmes.</a:t>
            </a:r>
            <a:endParaRPr sz="1800" dirty="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endParaRPr>
          </a:p>
        </p:txBody>
      </p:sp>
      <p:pic>
        <p:nvPicPr>
          <p:cNvPr id="618" name="Google Shape;618;p44">
            <a:hlinkClick r:id="rId3"/>
          </p:cNvPr>
          <p:cNvPicPr preferRelativeResize="0"/>
          <p:nvPr/>
        </p:nvPicPr>
        <p:blipFill rotWithShape="1">
          <a:blip r:embed="rId4">
            <a:alphaModFix/>
          </a:blip>
          <a:srcRect/>
          <a:stretch/>
        </p:blipFill>
        <p:spPr>
          <a:xfrm>
            <a:off x="9304968" y="3295290"/>
            <a:ext cx="2511736" cy="2356371"/>
          </a:xfrm>
          <a:prstGeom prst="rect">
            <a:avLst/>
          </a:prstGeom>
          <a:noFill/>
          <a:ln>
            <a:noFill/>
          </a:ln>
        </p:spPr>
      </p:pic>
      <p:pic>
        <p:nvPicPr>
          <p:cNvPr id="619" name="Google Shape;619;p44">
            <a:hlinkClick r:id="rId3"/>
          </p:cNvPr>
          <p:cNvPicPr preferRelativeResize="0"/>
          <p:nvPr/>
        </p:nvPicPr>
        <p:blipFill rotWithShape="1">
          <a:blip r:embed="rId5">
            <a:alphaModFix/>
          </a:blip>
          <a:srcRect/>
          <a:stretch/>
        </p:blipFill>
        <p:spPr>
          <a:xfrm>
            <a:off x="9770030" y="1579904"/>
            <a:ext cx="1771897" cy="1609950"/>
          </a:xfrm>
          <a:prstGeom prst="rect">
            <a:avLst/>
          </a:prstGeom>
          <a:noFill/>
          <a:ln>
            <a:noFill/>
          </a:ln>
        </p:spPr>
      </p:pic>
      <p:sp>
        <p:nvSpPr>
          <p:cNvPr id="620" name="Google Shape;620;p44"/>
          <p:cNvSpPr/>
          <p:nvPr/>
        </p:nvSpPr>
        <p:spPr>
          <a:xfrm>
            <a:off x="654564" y="5879582"/>
            <a:ext cx="7048825" cy="64633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altLang="zh-TW" sz="1200" dirty="0" smtClean="0">
                <a:solidFill>
                  <a:schemeClr val="dk1"/>
                </a:solidFill>
                <a:latin typeface="Times New Roman"/>
                <a:ea typeface="Times New Roman"/>
                <a:cs typeface="Times New Roman"/>
                <a:sym typeface="Times New Roman"/>
              </a:rPr>
              <a:t>Source:</a:t>
            </a:r>
            <a:endParaRPr dirty="0"/>
          </a:p>
          <a:p>
            <a:pPr marL="171450" lvl="0" indent="-171450">
              <a:buClr>
                <a:schemeClr val="dk1"/>
              </a:buClr>
              <a:buSzPts val="1200"/>
              <a:buFont typeface="Arial"/>
              <a:buChar char="•"/>
            </a:pPr>
            <a:r>
              <a:rPr lang="en-US" altLang="zh-TW" sz="1200" dirty="0" smtClean="0">
                <a:solidFill>
                  <a:schemeClr val="tx1">
                    <a:lumMod val="85000"/>
                    <a:lumOff val="15000"/>
                  </a:schemeClr>
                </a:solidFill>
                <a:latin typeface="Times New Roman"/>
                <a:ea typeface="Times New Roman"/>
                <a:cs typeface="Times New Roman"/>
                <a:sym typeface="Times New Roman"/>
              </a:rPr>
              <a:t>Centre for Health Protection </a:t>
            </a:r>
            <a:r>
              <a:rPr lang="zh-TW" sz="1200" dirty="0" smtClean="0">
                <a:solidFill>
                  <a:schemeClr val="tx1">
                    <a:lumMod val="85000"/>
                    <a:lumOff val="15000"/>
                  </a:schemeClr>
                </a:solidFill>
                <a:latin typeface="Times New Roman"/>
                <a:ea typeface="Times New Roman"/>
                <a:cs typeface="Times New Roman"/>
                <a:sym typeface="Times New Roman"/>
              </a:rPr>
              <a:t> </a:t>
            </a:r>
            <a:r>
              <a:rPr lang="zh-TW" sz="1200" dirty="0">
                <a:solidFill>
                  <a:schemeClr val="tx1">
                    <a:lumMod val="85000"/>
                    <a:lumOff val="15000"/>
                  </a:schemeClr>
                </a:solidFill>
                <a:latin typeface="Times New Roman"/>
                <a:ea typeface="Times New Roman"/>
                <a:cs typeface="Times New Roman"/>
                <a:sym typeface="Times New Roman"/>
              </a:rPr>
              <a:t>(https://www.chp.gov.hk/files/pdf/chp_20050316.pdf) </a:t>
            </a:r>
            <a:r>
              <a:rPr lang="en-US" altLang="zh-TW" sz="1200" dirty="0" smtClean="0">
                <a:solidFill>
                  <a:schemeClr val="tx1">
                    <a:lumMod val="85000"/>
                    <a:lumOff val="15000"/>
                  </a:schemeClr>
                </a:solidFill>
                <a:latin typeface="Times New Roman"/>
                <a:ea typeface="Times New Roman"/>
                <a:cs typeface="Times New Roman"/>
                <a:sym typeface="Times New Roman"/>
              </a:rPr>
              <a:t>(</a:t>
            </a:r>
            <a:r>
              <a:rPr lang="en-HK" altLang="zh-TW" sz="1200" dirty="0" smtClean="0">
                <a:solidFill>
                  <a:schemeClr val="tx1">
                    <a:lumMod val="85000"/>
                    <a:lumOff val="15000"/>
                  </a:schemeClr>
                </a:solidFill>
                <a:latin typeface="Times New Roman"/>
                <a:ea typeface="Times New Roman"/>
                <a:cs typeface="Times New Roman"/>
                <a:sym typeface="Times New Roman"/>
              </a:rPr>
              <a:t>https</a:t>
            </a:r>
            <a:r>
              <a:rPr lang="en-HK" altLang="zh-TW" sz="1200" dirty="0">
                <a:solidFill>
                  <a:schemeClr val="tx1">
                    <a:lumMod val="85000"/>
                    <a:lumOff val="15000"/>
                  </a:schemeClr>
                </a:solidFill>
                <a:latin typeface="Times New Roman"/>
                <a:ea typeface="Times New Roman"/>
                <a:cs typeface="Times New Roman"/>
                <a:sym typeface="Times New Roman"/>
              </a:rPr>
              <a:t>://www.chp.gov.hk/en/index.html</a:t>
            </a:r>
            <a:r>
              <a:rPr lang="zh-TW" sz="1200" dirty="0" smtClean="0">
                <a:solidFill>
                  <a:schemeClr val="tx1">
                    <a:lumMod val="85000"/>
                    <a:lumOff val="15000"/>
                  </a:schemeClr>
                </a:solidFill>
                <a:latin typeface="Times New Roman"/>
                <a:ea typeface="Times New Roman"/>
                <a:cs typeface="Times New Roman"/>
                <a:sym typeface="Times New Roman"/>
              </a:rPr>
              <a:t>)</a:t>
            </a:r>
            <a:endParaRPr sz="1200" dirty="0">
              <a:solidFill>
                <a:schemeClr val="tx1">
                  <a:lumMod val="85000"/>
                  <a:lumOff val="15000"/>
                </a:schemeClr>
              </a:solidFill>
              <a:latin typeface="Times New Roman"/>
              <a:ea typeface="Times New Roman"/>
              <a:cs typeface="Times New Roman"/>
              <a:sym typeface="Times New Roman"/>
            </a:endParaRPr>
          </a:p>
          <a:p>
            <a:pPr marL="171450" lvl="0" indent="-171450">
              <a:buClr>
                <a:schemeClr val="dk1"/>
              </a:buClr>
              <a:buSzPts val="1200"/>
              <a:buFont typeface="Arial"/>
              <a:buChar char="•"/>
            </a:pPr>
            <a:r>
              <a:rPr lang="en-US" altLang="zh-TW" sz="1200" dirty="0" smtClean="0">
                <a:solidFill>
                  <a:schemeClr val="tx1">
                    <a:lumMod val="85000"/>
                    <a:lumOff val="15000"/>
                  </a:schemeClr>
                </a:solidFill>
                <a:latin typeface="Times New Roman"/>
                <a:ea typeface="Times New Roman"/>
                <a:cs typeface="Times New Roman"/>
                <a:sym typeface="Times New Roman"/>
              </a:rPr>
              <a:t>Department of Health</a:t>
            </a:r>
            <a:r>
              <a:rPr lang="zh-TW" sz="1200" dirty="0" smtClean="0">
                <a:solidFill>
                  <a:schemeClr val="tx1">
                    <a:lumMod val="85000"/>
                    <a:lumOff val="15000"/>
                  </a:schemeClr>
                </a:solidFill>
                <a:latin typeface="Times New Roman"/>
                <a:ea typeface="Times New Roman"/>
                <a:cs typeface="Times New Roman"/>
                <a:sym typeface="Times New Roman"/>
              </a:rPr>
              <a:t> (</a:t>
            </a:r>
            <a:r>
              <a:rPr lang="en-HK" altLang="zh-TW" sz="1200" dirty="0">
                <a:solidFill>
                  <a:schemeClr val="tx1">
                    <a:lumMod val="85000"/>
                    <a:lumOff val="15000"/>
                  </a:schemeClr>
                </a:solidFill>
                <a:latin typeface="Times New Roman"/>
                <a:ea typeface="Times New Roman"/>
                <a:cs typeface="Times New Roman"/>
                <a:sym typeface="Times New Roman"/>
              </a:rPr>
              <a:t>https://www.dh.gov.hk/english/press/2004/041027.html</a:t>
            </a:r>
            <a:r>
              <a:rPr lang="zh-TW" sz="1200" dirty="0" smtClean="0">
                <a:solidFill>
                  <a:schemeClr val="tx1">
                    <a:lumMod val="85000"/>
                    <a:lumOff val="15000"/>
                  </a:schemeClr>
                </a:solidFill>
                <a:latin typeface="Times New Roman"/>
                <a:ea typeface="Times New Roman"/>
                <a:cs typeface="Times New Roman"/>
                <a:sym typeface="Times New Roman"/>
              </a:rPr>
              <a:t>)</a:t>
            </a:r>
            <a:endParaRPr sz="1200" dirty="0">
              <a:solidFill>
                <a:schemeClr val="tx1">
                  <a:lumMod val="85000"/>
                  <a:lumOff val="15000"/>
                </a:schemeClr>
              </a:solidFill>
              <a:latin typeface="Times New Roman"/>
              <a:ea typeface="Times New Roman"/>
              <a:cs typeface="Times New Roman"/>
              <a:sym typeface="Times New Roman"/>
            </a:endParaRPr>
          </a:p>
        </p:txBody>
      </p:sp>
      <p:sp>
        <p:nvSpPr>
          <p:cNvPr id="621" name="Google Shape;621;p44"/>
          <p:cNvSpPr/>
          <p:nvPr/>
        </p:nvSpPr>
        <p:spPr>
          <a:xfrm>
            <a:off x="9477949" y="5757097"/>
            <a:ext cx="2165774" cy="369332"/>
          </a:xfrm>
          <a:prstGeom prst="rect">
            <a:avLst/>
          </a:prstGeom>
          <a:noFill/>
          <a:ln w="28575"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altLang="zh-TW" sz="1200" b="1" dirty="0" smtClean="0">
                <a:solidFill>
                  <a:srgbClr val="FF0000"/>
                </a:solidFill>
                <a:latin typeface="Times New Roman" panose="02020603050405020304" pitchFamily="18" charset="0"/>
                <a:ea typeface="DFKai-SB"/>
                <a:cs typeface="Times New Roman" panose="02020603050405020304" pitchFamily="18" charset="0"/>
                <a:sym typeface="DFKai-SB"/>
              </a:rPr>
              <a:t>Click on the image for details</a:t>
            </a:r>
            <a:endParaRPr sz="1200" b="1" dirty="0">
              <a:solidFill>
                <a:srgbClr val="FF0000"/>
              </a:solidFill>
              <a:latin typeface="Times New Roman" panose="02020603050405020304" pitchFamily="18" charset="0"/>
              <a:ea typeface="DFKai-SB"/>
              <a:cs typeface="Times New Roman" panose="02020603050405020304" pitchFamily="18" charset="0"/>
              <a:sym typeface="DFKai-SB"/>
            </a:endParaRPr>
          </a:p>
        </p:txBody>
      </p:sp>
      <p:sp>
        <p:nvSpPr>
          <p:cNvPr id="622" name="Google Shape;622;p44"/>
          <p:cNvSpPr txBox="1">
            <a:spLocks noGrp="1"/>
          </p:cNvSpPr>
          <p:nvPr>
            <p:ph type="sldNum" idx="12"/>
          </p:nvPr>
        </p:nvSpPr>
        <p:spPr>
          <a:xfrm>
            <a:off x="9120188" y="63817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tLang="zh-TW"/>
              <a:t>32</a:t>
            </a:fld>
            <a:endParaRPr/>
          </a:p>
        </p:txBody>
      </p:sp>
      <p:sp>
        <p:nvSpPr>
          <p:cNvPr id="10" name="Google Shape;522;p37"/>
          <p:cNvSpPr/>
          <p:nvPr/>
        </p:nvSpPr>
        <p:spPr>
          <a:xfrm>
            <a:off x="2633219" y="282817"/>
            <a:ext cx="7115696" cy="618023"/>
          </a:xfrm>
          <a:custGeom>
            <a:avLst/>
            <a:gdLst/>
            <a:ahLst/>
            <a:cxnLst/>
            <a:rect l="l" t="t" r="r" b="b"/>
            <a:pathLst>
              <a:path w="5689600" h="649440" extrusionOk="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a:ln w="12700" cap="flat" cmpd="sng">
            <a:solidFill>
              <a:schemeClr val="lt1"/>
            </a:solidFill>
            <a:prstDash val="solid"/>
            <a:miter lim="800000"/>
            <a:headEnd type="none" w="sm" len="sm"/>
            <a:tailEnd type="none" w="sm" len="sm"/>
          </a:ln>
        </p:spPr>
        <p:txBody>
          <a:bodyPr spcFirstLastPara="1" wrap="square" lIns="246750" tIns="31700" rIns="246750" bIns="31700" anchor="ctr" anchorCtr="0">
            <a:noAutofit/>
          </a:bodyPr>
          <a:lstStyle/>
          <a:p>
            <a:pPr lvl="0" algn="ctr">
              <a:lnSpc>
                <a:spcPct val="90000"/>
              </a:lnSpc>
            </a:pPr>
            <a:r>
              <a:rPr lang="en-GB" sz="2200" b="1" dirty="0">
                <a:solidFill>
                  <a:schemeClr val="bg1"/>
                </a:solidFill>
                <a:latin typeface="Times New Roman" panose="02020603050405020304" pitchFamily="18" charset="0"/>
                <a:cs typeface="Times New Roman" panose="02020603050405020304" pitchFamily="18" charset="0"/>
              </a:rPr>
              <a:t>Contributions of Hong Kong to </a:t>
            </a:r>
            <a:r>
              <a:rPr lang="en-GB" sz="2200" b="1" dirty="0" smtClean="0">
                <a:solidFill>
                  <a:schemeClr val="bg1"/>
                </a:solidFill>
                <a:latin typeface="Times New Roman" panose="02020603050405020304" pitchFamily="18" charset="0"/>
                <a:cs typeface="Times New Roman" panose="02020603050405020304" pitchFamily="18" charset="0"/>
              </a:rPr>
              <a:t>Global Public Health</a:t>
            </a:r>
            <a:endParaRPr sz="2200" b="1" dirty="0">
              <a:solidFill>
                <a:schemeClr val="bg1"/>
              </a:solidFill>
              <a:latin typeface="Times New Roman" panose="02020603050405020304" pitchFamily="18" charset="0"/>
              <a:cs typeface="Times New Roman" panose="02020603050405020304" pitchFamily="18" charset="0"/>
            </a:endParaRPr>
          </a:p>
        </p:txBody>
      </p:sp>
      <p:sp>
        <p:nvSpPr>
          <p:cNvPr id="11" name="Google Shape;602;p43"/>
          <p:cNvSpPr txBox="1"/>
          <p:nvPr/>
        </p:nvSpPr>
        <p:spPr>
          <a:xfrm>
            <a:off x="3301075" y="1078889"/>
            <a:ext cx="6101626" cy="396991"/>
          </a:xfrm>
          <a:prstGeom prst="rect">
            <a:avLst/>
          </a:prstGeom>
          <a:noFill/>
          <a:ln>
            <a:noFill/>
          </a:ln>
        </p:spPr>
        <p:txBody>
          <a:bodyPr spcFirstLastPara="1" wrap="square" lIns="91425" tIns="45700" rIns="91425" bIns="45700" anchor="ctr" anchorCtr="0">
            <a:spAutoFit/>
          </a:bodyPr>
          <a:lstStyle/>
          <a:p>
            <a:pPr lvl="0">
              <a:lnSpc>
                <a:spcPct val="90000"/>
              </a:lnSpc>
              <a:buClr>
                <a:schemeClr val="dk1"/>
              </a:buClr>
              <a:buSzPts val="2800"/>
            </a:pPr>
            <a:r>
              <a:rPr lang="en-GB" sz="2200" b="1" dirty="0">
                <a:latin typeface="Times New Roman" panose="02020603050405020304" pitchFamily="18" charset="0"/>
                <a:cs typeface="Times New Roman" panose="02020603050405020304" pitchFamily="18" charset="0"/>
              </a:rPr>
              <a:t>B: Severe Acute Respiratory Syndrome (SARS)</a:t>
            </a:r>
            <a:endParaRPr sz="2200" b="1" dirty="0">
              <a:solidFill>
                <a:schemeClr val="dk1"/>
              </a:solidFill>
              <a:latin typeface="Times New Roman" panose="02020603050405020304" pitchFamily="18" charset="0"/>
              <a:ea typeface="DFKai-SB"/>
              <a:cs typeface="Times New Roman" panose="02020603050405020304" pitchFamily="18" charset="0"/>
              <a:sym typeface="DFKai-SB"/>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627"/>
        <p:cNvGrpSpPr/>
        <p:nvPr/>
      </p:nvGrpSpPr>
      <p:grpSpPr>
        <a:xfrm>
          <a:off x="0" y="0"/>
          <a:ext cx="0" cy="0"/>
          <a:chOff x="0" y="0"/>
          <a:chExt cx="0" cy="0"/>
        </a:xfrm>
      </p:grpSpPr>
      <p:sp>
        <p:nvSpPr>
          <p:cNvPr id="628" name="Google Shape;628;p45"/>
          <p:cNvSpPr txBox="1"/>
          <p:nvPr/>
        </p:nvSpPr>
        <p:spPr>
          <a:xfrm>
            <a:off x="265746" y="1363739"/>
            <a:ext cx="8357046" cy="4392308"/>
          </a:xfrm>
          <a:prstGeom prst="rect">
            <a:avLst/>
          </a:prstGeom>
          <a:noFill/>
          <a:ln w="38100" cap="flat" cmpd="sng">
            <a:solidFill>
              <a:srgbClr val="FF0000"/>
            </a:solidFill>
            <a:prstDash val="dash"/>
            <a:round/>
            <a:headEnd type="none" w="sm" len="sm"/>
            <a:tailEnd type="none" w="sm" len="sm"/>
          </a:ln>
        </p:spPr>
        <p:txBody>
          <a:bodyPr spcFirstLastPara="1" wrap="square" lIns="63500" tIns="25400" rIns="63500" bIns="25400" anchor="ctr" anchorCtr="0">
            <a:noAutofit/>
          </a:bodyPr>
          <a:lstStyle/>
          <a:p>
            <a:pPr marL="342900" lvl="0" indent="-342900" algn="just">
              <a:lnSpc>
                <a:spcPct val="120000"/>
              </a:lnSpc>
              <a:buClr>
                <a:schemeClr val="dk1"/>
              </a:buClr>
              <a:buSzPts val="2400"/>
              <a:buFont typeface="Arial"/>
              <a:buChar char="•"/>
            </a:pPr>
            <a:r>
              <a:rPr lang="en-GB" altLang="zh-TW" sz="1800" dirty="0" smtClean="0">
                <a:solidFill>
                  <a:schemeClr val="dk1"/>
                </a:solidFill>
                <a:latin typeface="Times New Roman"/>
                <a:ea typeface="Times New Roman"/>
                <a:cs typeface="Times New Roman"/>
                <a:sym typeface="Times New Roman"/>
              </a:rPr>
              <a:t>On </a:t>
            </a:r>
            <a:r>
              <a:rPr lang="en-GB" altLang="zh-TW" sz="1800" dirty="0">
                <a:solidFill>
                  <a:schemeClr val="dk1"/>
                </a:solidFill>
                <a:latin typeface="Times New Roman"/>
                <a:ea typeface="Times New Roman"/>
                <a:cs typeface="Times New Roman"/>
                <a:sym typeface="Times New Roman"/>
              </a:rPr>
              <a:t>1 May 2009, the HKSAR Government confirmed that a Mexican traveller who travelled from Mexico to Hong Kong via Shanghai was infected with influenza A (H1N1) </a:t>
            </a:r>
            <a:r>
              <a:rPr lang="en-GB" altLang="zh-TW" sz="1800" dirty="0" smtClean="0">
                <a:solidFill>
                  <a:schemeClr val="dk1"/>
                </a:solidFill>
                <a:latin typeface="Times New Roman"/>
                <a:ea typeface="Times New Roman"/>
                <a:cs typeface="Times New Roman"/>
                <a:sym typeface="Times New Roman"/>
              </a:rPr>
              <a:t>(human </a:t>
            </a:r>
            <a:r>
              <a:rPr lang="en-GB" altLang="zh-TW" sz="1800" dirty="0">
                <a:solidFill>
                  <a:schemeClr val="dk1"/>
                </a:solidFill>
                <a:latin typeface="Times New Roman"/>
                <a:ea typeface="Times New Roman"/>
                <a:cs typeface="Times New Roman"/>
                <a:sym typeface="Times New Roman"/>
              </a:rPr>
              <a:t>swine influenza (HSI</a:t>
            </a:r>
            <a:r>
              <a:rPr lang="en-GB" altLang="zh-TW" sz="1800" dirty="0" smtClean="0">
                <a:solidFill>
                  <a:schemeClr val="dk1"/>
                </a:solidFill>
                <a:latin typeface="Times New Roman"/>
                <a:ea typeface="Times New Roman"/>
                <a:cs typeface="Times New Roman"/>
                <a:sym typeface="Times New Roman"/>
              </a:rPr>
              <a:t>)), </a:t>
            </a:r>
            <a:r>
              <a:rPr lang="en-GB" altLang="zh-TW" sz="1800" dirty="0">
                <a:solidFill>
                  <a:schemeClr val="dk1"/>
                </a:solidFill>
                <a:latin typeface="Times New Roman"/>
                <a:ea typeface="Times New Roman"/>
                <a:cs typeface="Times New Roman"/>
                <a:sym typeface="Times New Roman"/>
              </a:rPr>
              <a:t>and became the first confirmed case in Hong Kong </a:t>
            </a:r>
            <a:r>
              <a:rPr lang="en-GB" altLang="zh-TW" sz="1800" dirty="0" smtClean="0">
                <a:solidFill>
                  <a:schemeClr val="dk1"/>
                </a:solidFill>
                <a:latin typeface="Times New Roman"/>
                <a:ea typeface="Times New Roman"/>
                <a:cs typeface="Times New Roman"/>
                <a:sym typeface="Times New Roman"/>
              </a:rPr>
              <a:t>and in Asia.</a:t>
            </a:r>
            <a:endParaRPr sz="1800" b="0" cap="none" dirty="0">
              <a:solidFill>
                <a:schemeClr val="dk1"/>
              </a:solidFill>
              <a:latin typeface="Times New Roman"/>
              <a:ea typeface="Times New Roman"/>
              <a:cs typeface="Times New Roman"/>
              <a:sym typeface="Times New Roman"/>
            </a:endParaRPr>
          </a:p>
          <a:p>
            <a:pPr marL="342900" lvl="0" indent="-342900" algn="just">
              <a:lnSpc>
                <a:spcPct val="120000"/>
              </a:lnSpc>
              <a:spcBef>
                <a:spcPts val="600"/>
              </a:spcBef>
              <a:buClr>
                <a:schemeClr val="dk1"/>
              </a:buClr>
              <a:buSzPts val="2400"/>
              <a:buFont typeface="Arial"/>
              <a:buChar char="•"/>
            </a:pPr>
            <a:r>
              <a:rPr lang="en-GB" altLang="zh-TW" sz="1800" dirty="0" smtClean="0">
                <a:solidFill>
                  <a:schemeClr val="dk1"/>
                </a:solidFill>
                <a:latin typeface="Times New Roman"/>
                <a:ea typeface="Times New Roman"/>
                <a:cs typeface="Times New Roman"/>
                <a:sym typeface="Times New Roman"/>
              </a:rPr>
              <a:t>The </a:t>
            </a:r>
            <a:r>
              <a:rPr lang="en-GB" altLang="zh-TW" sz="1800" dirty="0">
                <a:solidFill>
                  <a:schemeClr val="dk1"/>
                </a:solidFill>
                <a:latin typeface="Times New Roman"/>
                <a:ea typeface="Times New Roman"/>
                <a:cs typeface="Times New Roman"/>
                <a:sym typeface="Times New Roman"/>
              </a:rPr>
              <a:t>Director of Health took prompt action, including isolation of the hotel on 1 May 2009 where the index patient had stayed, tracing of other persons who had been in close contact with the index </a:t>
            </a:r>
            <a:r>
              <a:rPr lang="en-GB" altLang="zh-TW" sz="1800" dirty="0" smtClean="0">
                <a:solidFill>
                  <a:schemeClr val="dk1"/>
                </a:solidFill>
                <a:latin typeface="Times New Roman"/>
                <a:ea typeface="Times New Roman"/>
                <a:cs typeface="Times New Roman"/>
                <a:sym typeface="Times New Roman"/>
              </a:rPr>
              <a:t>patient, </a:t>
            </a:r>
            <a:r>
              <a:rPr lang="en-GB" altLang="zh-TW" sz="1800" dirty="0">
                <a:solidFill>
                  <a:schemeClr val="dk1"/>
                </a:solidFill>
                <a:latin typeface="Times New Roman"/>
                <a:ea typeface="Times New Roman"/>
                <a:cs typeface="Times New Roman"/>
                <a:sym typeface="Times New Roman"/>
              </a:rPr>
              <a:t>and measures taken at boundary control points.</a:t>
            </a:r>
            <a:endParaRPr sz="1800" b="0" cap="none" dirty="0">
              <a:solidFill>
                <a:schemeClr val="dk1"/>
              </a:solidFill>
              <a:latin typeface="Times New Roman"/>
              <a:ea typeface="Times New Roman"/>
              <a:cs typeface="Times New Roman"/>
              <a:sym typeface="Times New Roman"/>
            </a:endParaRPr>
          </a:p>
          <a:p>
            <a:pPr marL="342900" lvl="0" indent="-342900" algn="just">
              <a:lnSpc>
                <a:spcPct val="120000"/>
              </a:lnSpc>
              <a:spcBef>
                <a:spcPts val="600"/>
              </a:spcBef>
              <a:buClr>
                <a:schemeClr val="dk1"/>
              </a:buClr>
              <a:buSzPts val="2400"/>
              <a:buFont typeface="Arial"/>
              <a:buChar char="•"/>
            </a:pPr>
            <a:r>
              <a:rPr lang="en-GB" altLang="zh-TW" sz="1800" dirty="0" smtClean="0">
                <a:solidFill>
                  <a:schemeClr val="dk1"/>
                </a:solidFill>
                <a:latin typeface="Times New Roman"/>
                <a:ea typeface="Times New Roman"/>
                <a:cs typeface="Times New Roman"/>
                <a:sym typeface="Times New Roman"/>
              </a:rPr>
              <a:t>Guangdong</a:t>
            </a:r>
            <a:r>
              <a:rPr lang="en-GB" altLang="zh-TW" sz="1800" dirty="0">
                <a:solidFill>
                  <a:schemeClr val="dk1"/>
                </a:solidFill>
                <a:latin typeface="Times New Roman"/>
                <a:ea typeface="Times New Roman"/>
                <a:cs typeface="Times New Roman"/>
                <a:sym typeface="Times New Roman"/>
              </a:rPr>
              <a:t>, Macao and Hong Kong agreed to step up </a:t>
            </a:r>
            <a:r>
              <a:rPr lang="en-GB" altLang="zh-TW" sz="1800" dirty="0" smtClean="0">
                <a:solidFill>
                  <a:schemeClr val="dk1"/>
                </a:solidFill>
                <a:latin typeface="Times New Roman"/>
                <a:ea typeface="Times New Roman"/>
                <a:cs typeface="Times New Roman"/>
                <a:sym typeface="Times New Roman"/>
              </a:rPr>
              <a:t>co-operation </a:t>
            </a:r>
            <a:r>
              <a:rPr lang="en-GB" altLang="zh-TW" sz="1800" dirty="0">
                <a:solidFill>
                  <a:schemeClr val="dk1"/>
                </a:solidFill>
                <a:latin typeface="Times New Roman"/>
                <a:ea typeface="Times New Roman"/>
                <a:cs typeface="Times New Roman"/>
                <a:sym typeface="Times New Roman"/>
              </a:rPr>
              <a:t>and exchange in terms of prevention and control of </a:t>
            </a:r>
            <a:r>
              <a:rPr lang="en-GB" altLang="zh-TW" sz="1800" dirty="0" smtClean="0">
                <a:solidFill>
                  <a:schemeClr val="dk1"/>
                </a:solidFill>
                <a:latin typeface="Times New Roman"/>
                <a:ea typeface="Times New Roman"/>
                <a:cs typeface="Times New Roman"/>
                <a:sym typeface="Times New Roman"/>
              </a:rPr>
              <a:t>infectious diseases, to </a:t>
            </a:r>
            <a:r>
              <a:rPr lang="en-GB" altLang="zh-TW" sz="1800" dirty="0">
                <a:solidFill>
                  <a:schemeClr val="dk1"/>
                </a:solidFill>
                <a:latin typeface="Times New Roman"/>
                <a:ea typeface="Times New Roman"/>
                <a:cs typeface="Times New Roman"/>
                <a:sym typeface="Times New Roman"/>
              </a:rPr>
              <a:t>refine the notification system, </a:t>
            </a:r>
            <a:r>
              <a:rPr lang="en-GB" altLang="zh-TW" sz="1800" dirty="0" smtClean="0">
                <a:solidFill>
                  <a:schemeClr val="dk1"/>
                </a:solidFill>
                <a:latin typeface="Times New Roman"/>
                <a:ea typeface="Times New Roman"/>
                <a:cs typeface="Times New Roman"/>
                <a:sym typeface="Times New Roman"/>
              </a:rPr>
              <a:t>and to </a:t>
            </a:r>
            <a:r>
              <a:rPr lang="en-GB" altLang="zh-TW" sz="1800" dirty="0">
                <a:solidFill>
                  <a:schemeClr val="dk1"/>
                </a:solidFill>
                <a:latin typeface="Times New Roman"/>
                <a:ea typeface="Times New Roman"/>
                <a:cs typeface="Times New Roman"/>
                <a:sym typeface="Times New Roman"/>
              </a:rPr>
              <a:t>tackle the spread of infectious diseases among the three places. </a:t>
            </a:r>
            <a:r>
              <a:rPr lang="en-GB" altLang="zh-TW" sz="1800" dirty="0" smtClean="0">
                <a:solidFill>
                  <a:schemeClr val="dk1"/>
                </a:solidFill>
                <a:latin typeface="Times New Roman"/>
                <a:ea typeface="Times New Roman"/>
                <a:cs typeface="Times New Roman"/>
                <a:sym typeface="Times New Roman"/>
              </a:rPr>
              <a:t> They </a:t>
            </a:r>
            <a:r>
              <a:rPr lang="en-GB" altLang="zh-TW" sz="1800" dirty="0">
                <a:solidFill>
                  <a:schemeClr val="dk1"/>
                </a:solidFill>
                <a:latin typeface="Times New Roman"/>
                <a:ea typeface="Times New Roman"/>
                <a:cs typeface="Times New Roman"/>
                <a:sym typeface="Times New Roman"/>
              </a:rPr>
              <a:t>also signed a memorandum of understanding on co-operation on HSI prevention </a:t>
            </a:r>
            <a:r>
              <a:rPr lang="en-GB" altLang="zh-TW" sz="1800" dirty="0" smtClean="0">
                <a:solidFill>
                  <a:schemeClr val="dk1"/>
                </a:solidFill>
                <a:latin typeface="Times New Roman"/>
                <a:ea typeface="Times New Roman"/>
                <a:cs typeface="Times New Roman"/>
                <a:sym typeface="Times New Roman"/>
              </a:rPr>
              <a:t>to</a:t>
            </a:r>
            <a:r>
              <a:rPr lang="en-US" altLang="zh-TW" sz="1800" dirty="0" smtClean="0">
                <a:solidFill>
                  <a:schemeClr val="dk1"/>
                </a:solidFill>
                <a:latin typeface="Times New Roman"/>
                <a:ea typeface="Times New Roman"/>
                <a:cs typeface="Times New Roman"/>
                <a:sym typeface="Times New Roman"/>
              </a:rPr>
              <a:t> </a:t>
            </a:r>
            <a:r>
              <a:rPr lang="en-GB" altLang="zh-TW" sz="1800" dirty="0" smtClean="0">
                <a:solidFill>
                  <a:schemeClr val="dk1"/>
                </a:solidFill>
                <a:latin typeface="Times New Roman"/>
                <a:ea typeface="Times New Roman"/>
                <a:cs typeface="Times New Roman"/>
                <a:sym typeface="Times New Roman"/>
              </a:rPr>
              <a:t>constitute </a:t>
            </a:r>
            <a:r>
              <a:rPr lang="en-GB" altLang="zh-TW" sz="1800" dirty="0">
                <a:solidFill>
                  <a:schemeClr val="dk1"/>
                </a:solidFill>
                <a:latin typeface="Times New Roman"/>
                <a:ea typeface="Times New Roman"/>
                <a:cs typeface="Times New Roman"/>
                <a:sym typeface="Times New Roman"/>
              </a:rPr>
              <a:t>a co-operation mechanism for prevention and control of HIS.</a:t>
            </a:r>
            <a:endParaRPr sz="1800" b="0" cap="none" dirty="0">
              <a:solidFill>
                <a:schemeClr val="dk1"/>
              </a:solidFill>
              <a:latin typeface="Times New Roman"/>
              <a:ea typeface="Times New Roman"/>
              <a:cs typeface="Times New Roman"/>
              <a:sym typeface="Times New Roman"/>
            </a:endParaRPr>
          </a:p>
        </p:txBody>
      </p:sp>
      <p:sp>
        <p:nvSpPr>
          <p:cNvPr id="629" name="Google Shape;629;p45"/>
          <p:cNvSpPr txBox="1"/>
          <p:nvPr/>
        </p:nvSpPr>
        <p:spPr>
          <a:xfrm>
            <a:off x="2267801" y="813369"/>
            <a:ext cx="7792214" cy="369291"/>
          </a:xfrm>
          <a:prstGeom prst="rect">
            <a:avLst/>
          </a:prstGeom>
          <a:noFill/>
          <a:ln>
            <a:noFill/>
          </a:ln>
        </p:spPr>
        <p:txBody>
          <a:bodyPr spcFirstLastPara="1" wrap="square" lIns="91425" tIns="45700" rIns="91425" bIns="45700" anchor="ctr" anchorCtr="0">
            <a:spAutoFit/>
          </a:bodyPr>
          <a:lstStyle/>
          <a:p>
            <a:pPr lvl="0" algn="ctr">
              <a:lnSpc>
                <a:spcPct val="90000"/>
              </a:lnSpc>
              <a:buClr>
                <a:schemeClr val="dk1"/>
              </a:buClr>
              <a:buSzPts val="2800"/>
            </a:pPr>
            <a:r>
              <a:rPr lang="en-GB" altLang="zh-TW" sz="2000" b="1" dirty="0" smtClean="0">
                <a:solidFill>
                  <a:schemeClr val="dk1"/>
                </a:solidFill>
                <a:latin typeface="Times New Roman" panose="02020603050405020304" pitchFamily="18" charset="0"/>
                <a:ea typeface="DFKai-SB"/>
                <a:cs typeface="Times New Roman" panose="02020603050405020304" pitchFamily="18" charset="0"/>
                <a:sym typeface="DFKai-SB"/>
              </a:rPr>
              <a:t>C</a:t>
            </a:r>
            <a:r>
              <a:rPr lang="en-GB" altLang="zh-TW" sz="2000" b="1" dirty="0">
                <a:solidFill>
                  <a:schemeClr val="dk1"/>
                </a:solidFill>
                <a:latin typeface="Times New Roman" panose="02020603050405020304" pitchFamily="18" charset="0"/>
                <a:ea typeface="DFKai-SB"/>
                <a:cs typeface="Times New Roman" panose="02020603050405020304" pitchFamily="18" charset="0"/>
                <a:sym typeface="DFKai-SB"/>
              </a:rPr>
              <a:t>: Prevention and Control of Influenza A (H1N1) Pandemic</a:t>
            </a:r>
            <a:endParaRPr sz="2000" dirty="0">
              <a:latin typeface="Times New Roman" panose="02020603050405020304" pitchFamily="18" charset="0"/>
              <a:cs typeface="Times New Roman" panose="02020603050405020304" pitchFamily="18" charset="0"/>
            </a:endParaRPr>
          </a:p>
        </p:txBody>
      </p:sp>
      <p:pic>
        <p:nvPicPr>
          <p:cNvPr id="630" name="Google Shape;630;p45" descr="图片"/>
          <p:cNvPicPr preferRelativeResize="0"/>
          <p:nvPr/>
        </p:nvPicPr>
        <p:blipFill rotWithShape="1">
          <a:blip r:embed="rId3">
            <a:alphaModFix/>
          </a:blip>
          <a:srcRect/>
          <a:stretch/>
        </p:blipFill>
        <p:spPr>
          <a:xfrm>
            <a:off x="8772138" y="3855035"/>
            <a:ext cx="3094198" cy="1989807"/>
          </a:xfrm>
          <a:prstGeom prst="rect">
            <a:avLst/>
          </a:prstGeom>
          <a:noFill/>
          <a:ln>
            <a:noFill/>
          </a:ln>
        </p:spPr>
      </p:pic>
      <p:sp>
        <p:nvSpPr>
          <p:cNvPr id="631" name="Google Shape;631;p45"/>
          <p:cNvSpPr/>
          <p:nvPr/>
        </p:nvSpPr>
        <p:spPr>
          <a:xfrm>
            <a:off x="8746907" y="5889867"/>
            <a:ext cx="3094198" cy="461665"/>
          </a:xfrm>
          <a:prstGeom prst="rect">
            <a:avLst/>
          </a:prstGeom>
          <a:noFill/>
          <a:ln>
            <a:noFill/>
          </a:ln>
        </p:spPr>
        <p:txBody>
          <a:bodyPr spcFirstLastPara="1" wrap="square" lIns="91425" tIns="45700" rIns="91425" bIns="45700" anchor="t" anchorCtr="0">
            <a:noAutofit/>
          </a:bodyPr>
          <a:lstStyle/>
          <a:p>
            <a:pPr lvl="0" algn="just"/>
            <a:r>
              <a:rPr lang="en-GB" altLang="zh-TW" sz="1000" dirty="0">
                <a:latin typeface="Times New Roman" panose="02020603050405020304" pitchFamily="18" charset="0"/>
                <a:ea typeface="DFKai-SB"/>
                <a:cs typeface="Times New Roman" panose="02020603050405020304" pitchFamily="18" charset="0"/>
                <a:sym typeface="DFKai-SB"/>
              </a:rPr>
              <a:t>Information leaflets about the virus and preventive measures were widely distributed in several languages at </a:t>
            </a:r>
            <a:r>
              <a:rPr lang="en-GB" altLang="zh-TW" sz="1000" dirty="0" smtClean="0">
                <a:latin typeface="Times New Roman" panose="02020603050405020304" pitchFamily="18" charset="0"/>
                <a:ea typeface="DFKai-SB"/>
                <a:cs typeface="Times New Roman" panose="02020603050405020304" pitchFamily="18" charset="0"/>
                <a:sym typeface="DFKai-SB"/>
              </a:rPr>
              <a:t>traveller </a:t>
            </a:r>
            <a:r>
              <a:rPr lang="en-GB" altLang="zh-TW" sz="1000" dirty="0">
                <a:latin typeface="Times New Roman" panose="02020603050405020304" pitchFamily="18" charset="0"/>
                <a:ea typeface="DFKai-SB"/>
                <a:cs typeface="Times New Roman" panose="02020603050405020304" pitchFamily="18" charset="0"/>
                <a:sym typeface="DFKai-SB"/>
              </a:rPr>
              <a:t>checkpoints.</a:t>
            </a:r>
            <a:endParaRPr sz="1000" dirty="0">
              <a:solidFill>
                <a:schemeClr val="dk1"/>
              </a:solidFill>
              <a:latin typeface="Times New Roman" panose="02020603050405020304" pitchFamily="18" charset="0"/>
              <a:ea typeface="DFKai-SB"/>
              <a:cs typeface="Times New Roman" panose="02020603050405020304" pitchFamily="18" charset="0"/>
              <a:sym typeface="DFKai-SB"/>
            </a:endParaRPr>
          </a:p>
        </p:txBody>
      </p:sp>
      <p:sp>
        <p:nvSpPr>
          <p:cNvPr id="632" name="Google Shape;632;p45"/>
          <p:cNvSpPr/>
          <p:nvPr/>
        </p:nvSpPr>
        <p:spPr>
          <a:xfrm>
            <a:off x="348041" y="5937126"/>
            <a:ext cx="7570273" cy="86177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altLang="zh-TW" sz="900" dirty="0" smtClean="0">
                <a:solidFill>
                  <a:schemeClr val="dk1"/>
                </a:solidFill>
                <a:latin typeface="Times New Roman" panose="02020603050405020304" pitchFamily="18" charset="0"/>
                <a:ea typeface="Times New Roman"/>
                <a:cs typeface="Times New Roman" panose="02020603050405020304" pitchFamily="18" charset="0"/>
                <a:sym typeface="Times New Roman"/>
              </a:rPr>
              <a:t>Source:</a:t>
            </a:r>
            <a:endParaRPr sz="900" dirty="0">
              <a:solidFill>
                <a:schemeClr val="dk1"/>
              </a:solidFill>
              <a:latin typeface="Times New Roman" panose="02020603050405020304" pitchFamily="18" charset="0"/>
              <a:ea typeface="Times New Roman"/>
              <a:cs typeface="Times New Roman" panose="02020603050405020304" pitchFamily="18" charset="0"/>
              <a:sym typeface="Times New Roman"/>
            </a:endParaRPr>
          </a:p>
          <a:p>
            <a:pPr marL="285750" lvl="0" indent="-285750">
              <a:buClr>
                <a:schemeClr val="dk1"/>
              </a:buClr>
              <a:buSzPts val="1000"/>
              <a:buFont typeface="Arial"/>
              <a:buChar char="•"/>
            </a:pPr>
            <a:r>
              <a:rPr lang="en-US" altLang="zh-TW" sz="1000" dirty="0" smtClean="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Centre for Health Protection</a:t>
            </a:r>
            <a:r>
              <a:rPr lang="zh-TW" sz="1000" dirty="0" smtClean="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 </a:t>
            </a:r>
            <a:r>
              <a:rPr lang="en-US" altLang="zh-TW" sz="1000" dirty="0" smtClean="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a:t>
            </a:r>
            <a:r>
              <a:rPr lang="en-HK" altLang="zh-TW" sz="1000" dirty="0" smtClean="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https</a:t>
            </a:r>
            <a:r>
              <a:rPr lang="en-HK" altLang="zh-TW" sz="100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a:t>
            </a:r>
            <a:r>
              <a:rPr lang="en-HK" altLang="zh-TW" sz="1000" dirty="0" smtClean="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www.chp.gov.hk/en/features/16785.html</a:t>
            </a:r>
            <a:r>
              <a:rPr lang="zh-TW" sz="1000" dirty="0" smtClean="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 (</a:t>
            </a:r>
            <a:r>
              <a:rPr lang="en-HK" altLang="zh-TW" sz="100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https://www.chp.gov.hk/en/features/19262.html</a:t>
            </a:r>
            <a:r>
              <a:rPr lang="zh-TW" sz="1000" dirty="0" smtClean="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a:t>
            </a:r>
            <a:endParaRPr sz="1000" dirty="0" smtClean="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endParaRPr>
          </a:p>
          <a:p>
            <a:pPr marL="285750" marR="0" lvl="0" indent="-285750" algn="l" rtl="0">
              <a:spcBef>
                <a:spcPts val="0"/>
              </a:spcBef>
              <a:spcAft>
                <a:spcPts val="0"/>
              </a:spcAft>
              <a:buClr>
                <a:schemeClr val="dk1"/>
              </a:buClr>
              <a:buSzPts val="1000"/>
              <a:buFont typeface="Arial"/>
              <a:buChar char="•"/>
            </a:pPr>
            <a:r>
              <a:rPr lang="en-US" altLang="zh-TW" sz="1000" dirty="0" smtClean="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Hong Kong Yearbook </a:t>
            </a:r>
            <a:r>
              <a:rPr lang="zh-TW" sz="1000" dirty="0" smtClean="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2009 (https://www.yearbook.gov.hk/2009/photogallery</a:t>
            </a:r>
            <a:r>
              <a:rPr lang="en-US" altLang="zh-TW" sz="1000" dirty="0" smtClean="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a:t>
            </a:r>
            <a:r>
              <a:rPr lang="en-US" altLang="zh-TW" sz="1000" dirty="0" err="1" smtClean="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en</a:t>
            </a:r>
            <a:r>
              <a:rPr lang="zh-TW" sz="1000" dirty="0" smtClean="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/flu_popup_10.html)</a:t>
            </a:r>
            <a:endParaRPr sz="1000" dirty="0" smtClean="0">
              <a:solidFill>
                <a:schemeClr val="tx1">
                  <a:lumMod val="85000"/>
                  <a:lumOff val="15000"/>
                </a:schemeClr>
              </a:solidFill>
              <a:latin typeface="Times New Roman" panose="02020603050405020304" pitchFamily="18" charset="0"/>
              <a:cs typeface="Times New Roman" panose="02020603050405020304" pitchFamily="18" charset="0"/>
            </a:endParaRPr>
          </a:p>
          <a:p>
            <a:pPr marL="285750" lvl="0" indent="-285750">
              <a:buClr>
                <a:schemeClr val="dk1"/>
              </a:buClr>
              <a:buSzPts val="1000"/>
              <a:buFont typeface="Arial"/>
              <a:buChar char="•"/>
            </a:pPr>
            <a:r>
              <a:rPr lang="en-GB" altLang="zh-TW" sz="100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Legislative Council </a:t>
            </a:r>
            <a:r>
              <a:rPr lang="en-GB" altLang="zh-TW" sz="1000" dirty="0" smtClean="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Papers (</a:t>
            </a:r>
            <a:r>
              <a:rPr lang="en-HK" altLang="zh-TW" sz="1000" dirty="0" smtClean="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https</a:t>
            </a:r>
            <a:r>
              <a:rPr lang="en-HK" altLang="zh-TW" sz="100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://www.legco.gov.hk/yr08-09/english/panels/hs/papers/hs0511cb2-1505-1-e.pdf</a:t>
            </a:r>
            <a:r>
              <a:rPr lang="zh-TW" sz="1000" dirty="0" smtClean="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a:t>
            </a:r>
            <a:endParaRPr sz="1000" dirty="0">
              <a:solidFill>
                <a:schemeClr val="tx1">
                  <a:lumMod val="85000"/>
                  <a:lumOff val="15000"/>
                </a:schemeClr>
              </a:solidFill>
              <a:latin typeface="Times New Roman" panose="02020603050405020304" pitchFamily="18" charset="0"/>
              <a:cs typeface="Times New Roman" panose="02020603050405020304" pitchFamily="18" charset="0"/>
            </a:endParaRPr>
          </a:p>
          <a:p>
            <a:pPr marL="285750" lvl="0" indent="-285750">
              <a:buClr>
                <a:schemeClr val="dk1"/>
              </a:buClr>
              <a:buSzPts val="1000"/>
              <a:buFont typeface="Arial"/>
              <a:buChar char="•"/>
            </a:pPr>
            <a:r>
              <a:rPr lang="en-US" altLang="zh-TW" sz="1000" dirty="0" smtClean="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Government Press Release </a:t>
            </a:r>
            <a:r>
              <a:rPr lang="zh-TW" sz="1000" dirty="0" smtClean="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a:t>
            </a:r>
            <a:r>
              <a:rPr lang="en-HK" altLang="zh-TW" sz="100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https://www.info.gov.hk/gia/general/200911/13/P200911130201.htm</a:t>
            </a:r>
            <a:r>
              <a:rPr lang="zh-TW" sz="1000" dirty="0" smtClean="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a:t>
            </a:r>
            <a:endParaRPr sz="100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endParaRPr>
          </a:p>
        </p:txBody>
      </p:sp>
      <p:pic>
        <p:nvPicPr>
          <p:cNvPr id="634" name="Google Shape;634;p45"/>
          <p:cNvPicPr preferRelativeResize="0"/>
          <p:nvPr/>
        </p:nvPicPr>
        <p:blipFill rotWithShape="1">
          <a:blip r:embed="rId4">
            <a:alphaModFix/>
          </a:blip>
          <a:srcRect/>
          <a:stretch/>
        </p:blipFill>
        <p:spPr>
          <a:xfrm>
            <a:off x="8772138" y="1375187"/>
            <a:ext cx="3089934" cy="1648851"/>
          </a:xfrm>
          <a:prstGeom prst="rect">
            <a:avLst/>
          </a:prstGeom>
          <a:noFill/>
          <a:ln>
            <a:noFill/>
          </a:ln>
        </p:spPr>
      </p:pic>
      <p:sp>
        <p:nvSpPr>
          <p:cNvPr id="635" name="Google Shape;635;p45"/>
          <p:cNvSpPr/>
          <p:nvPr/>
        </p:nvSpPr>
        <p:spPr>
          <a:xfrm>
            <a:off x="8793105" y="3024038"/>
            <a:ext cx="3048000" cy="830997"/>
          </a:xfrm>
          <a:prstGeom prst="rect">
            <a:avLst/>
          </a:prstGeom>
          <a:noFill/>
          <a:ln>
            <a:noFill/>
          </a:ln>
        </p:spPr>
        <p:txBody>
          <a:bodyPr spcFirstLastPara="1" wrap="square" lIns="91425" tIns="45700" rIns="91425" bIns="45700" anchor="t" anchorCtr="0">
            <a:noAutofit/>
          </a:bodyPr>
          <a:lstStyle/>
          <a:p>
            <a:pPr lvl="0" algn="just"/>
            <a:r>
              <a:rPr lang="en-US" altLang="zh-TW" sz="1000" dirty="0" smtClean="0">
                <a:solidFill>
                  <a:schemeClr val="dk1"/>
                </a:solidFill>
                <a:latin typeface="Times New Roman" panose="02020603050405020304" pitchFamily="18" charset="0"/>
                <a:ea typeface="DFKai-SB"/>
                <a:cs typeface="Times New Roman" panose="02020603050405020304" pitchFamily="18" charset="0"/>
                <a:sym typeface="DFKai-SB"/>
              </a:rPr>
              <a:t>Hong Kong, </a:t>
            </a:r>
            <a:r>
              <a:rPr lang="en-GB" altLang="zh-TW" sz="1000" dirty="0" smtClean="0">
                <a:solidFill>
                  <a:schemeClr val="dk1"/>
                </a:solidFill>
                <a:latin typeface="Times New Roman" panose="02020603050405020304" pitchFamily="18" charset="0"/>
                <a:ea typeface="DFKai-SB"/>
                <a:cs typeface="Times New Roman" panose="02020603050405020304" pitchFamily="18" charset="0"/>
                <a:sym typeface="DFKai-SB"/>
              </a:rPr>
              <a:t>Guangdong and </a:t>
            </a:r>
            <a:r>
              <a:rPr lang="en-GB" altLang="zh-TW" sz="1000" dirty="0">
                <a:solidFill>
                  <a:schemeClr val="dk1"/>
                </a:solidFill>
                <a:latin typeface="Times New Roman" panose="02020603050405020304" pitchFamily="18" charset="0"/>
                <a:ea typeface="DFKai-SB"/>
                <a:cs typeface="Times New Roman" panose="02020603050405020304" pitchFamily="18" charset="0"/>
                <a:sym typeface="DFKai-SB"/>
              </a:rPr>
              <a:t>Macao and Hong Kong agreed to step up </a:t>
            </a:r>
            <a:r>
              <a:rPr lang="en-GB" altLang="zh-TW" sz="1000" dirty="0" smtClean="0">
                <a:solidFill>
                  <a:schemeClr val="dk1"/>
                </a:solidFill>
                <a:latin typeface="Times New Roman" panose="02020603050405020304" pitchFamily="18" charset="0"/>
                <a:ea typeface="DFKai-SB"/>
                <a:cs typeface="Times New Roman" panose="02020603050405020304" pitchFamily="18" charset="0"/>
                <a:sym typeface="DFKai-SB"/>
              </a:rPr>
              <a:t>co-operation </a:t>
            </a:r>
            <a:r>
              <a:rPr lang="en-GB" altLang="zh-TW" sz="1000" dirty="0">
                <a:solidFill>
                  <a:schemeClr val="dk1"/>
                </a:solidFill>
                <a:latin typeface="Times New Roman" panose="02020603050405020304" pitchFamily="18" charset="0"/>
                <a:ea typeface="DFKai-SB"/>
                <a:cs typeface="Times New Roman" panose="02020603050405020304" pitchFamily="18" charset="0"/>
                <a:sym typeface="DFKai-SB"/>
              </a:rPr>
              <a:t>and exchange in terms of prevention and control of </a:t>
            </a:r>
            <a:r>
              <a:rPr lang="en-GB" altLang="zh-TW" sz="1000" dirty="0" smtClean="0">
                <a:solidFill>
                  <a:schemeClr val="dk1"/>
                </a:solidFill>
                <a:latin typeface="Times New Roman" panose="02020603050405020304" pitchFamily="18" charset="0"/>
                <a:ea typeface="DFKai-SB"/>
                <a:cs typeface="Times New Roman" panose="02020603050405020304" pitchFamily="18" charset="0"/>
                <a:sym typeface="DFKai-SB"/>
              </a:rPr>
              <a:t>infectious diseases, </a:t>
            </a:r>
            <a:r>
              <a:rPr lang="en-GB" altLang="zh-TW" sz="1000" dirty="0">
                <a:solidFill>
                  <a:schemeClr val="dk1"/>
                </a:solidFill>
                <a:latin typeface="Times New Roman" panose="02020603050405020304" pitchFamily="18" charset="0"/>
                <a:ea typeface="DFKai-SB"/>
                <a:cs typeface="Times New Roman" panose="02020603050405020304" pitchFamily="18" charset="0"/>
                <a:sym typeface="DFKai-SB"/>
              </a:rPr>
              <a:t>to refine the notification system, and to tackle the spread of infectious diseases among the three places. </a:t>
            </a:r>
            <a:endParaRPr sz="1000" dirty="0">
              <a:solidFill>
                <a:schemeClr val="dk1"/>
              </a:solidFill>
              <a:latin typeface="Times New Roman" panose="02020603050405020304" pitchFamily="18" charset="0"/>
              <a:ea typeface="DFKai-SB"/>
              <a:cs typeface="Times New Roman" panose="02020603050405020304" pitchFamily="18" charset="0"/>
              <a:sym typeface="DFKai-SB"/>
            </a:endParaRPr>
          </a:p>
        </p:txBody>
      </p:sp>
      <p:sp>
        <p:nvSpPr>
          <p:cNvPr id="636" name="Google Shape;636;p45"/>
          <p:cNvSpPr txBox="1">
            <a:spLocks noGrp="1"/>
          </p:cNvSpPr>
          <p:nvPr>
            <p:ph type="sldNum" idx="12"/>
          </p:nvPr>
        </p:nvSpPr>
        <p:spPr>
          <a:xfrm>
            <a:off x="9120188" y="63817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tLang="zh-TW"/>
              <a:t>33</a:t>
            </a:fld>
            <a:endParaRPr dirty="0"/>
          </a:p>
        </p:txBody>
      </p:sp>
      <p:sp>
        <p:nvSpPr>
          <p:cNvPr id="13" name="Google Shape;522;p37"/>
          <p:cNvSpPr/>
          <p:nvPr/>
        </p:nvSpPr>
        <p:spPr>
          <a:xfrm>
            <a:off x="2606060" y="165128"/>
            <a:ext cx="7115696" cy="618023"/>
          </a:xfrm>
          <a:custGeom>
            <a:avLst/>
            <a:gdLst/>
            <a:ahLst/>
            <a:cxnLst/>
            <a:rect l="l" t="t" r="r" b="b"/>
            <a:pathLst>
              <a:path w="5689600" h="649440" extrusionOk="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a:ln w="12700" cap="flat" cmpd="sng">
            <a:solidFill>
              <a:schemeClr val="lt1"/>
            </a:solidFill>
            <a:prstDash val="solid"/>
            <a:miter lim="800000"/>
            <a:headEnd type="none" w="sm" len="sm"/>
            <a:tailEnd type="none" w="sm" len="sm"/>
          </a:ln>
        </p:spPr>
        <p:txBody>
          <a:bodyPr spcFirstLastPara="1" wrap="square" lIns="246750" tIns="31700" rIns="246750" bIns="31700" anchor="ctr" anchorCtr="0">
            <a:noAutofit/>
          </a:bodyPr>
          <a:lstStyle/>
          <a:p>
            <a:pPr lvl="0" algn="ctr">
              <a:lnSpc>
                <a:spcPct val="90000"/>
              </a:lnSpc>
            </a:pPr>
            <a:r>
              <a:rPr lang="en-GB" sz="2200" b="1" dirty="0">
                <a:solidFill>
                  <a:schemeClr val="bg1"/>
                </a:solidFill>
                <a:latin typeface="Times New Roman" panose="02020603050405020304" pitchFamily="18" charset="0"/>
                <a:cs typeface="Times New Roman" panose="02020603050405020304" pitchFamily="18" charset="0"/>
              </a:rPr>
              <a:t>Contributions of Hong Kong to </a:t>
            </a:r>
            <a:r>
              <a:rPr lang="en-GB" sz="2200" b="1" dirty="0" smtClean="0">
                <a:solidFill>
                  <a:schemeClr val="bg1"/>
                </a:solidFill>
                <a:latin typeface="Times New Roman" panose="02020603050405020304" pitchFamily="18" charset="0"/>
                <a:cs typeface="Times New Roman" panose="02020603050405020304" pitchFamily="18" charset="0"/>
              </a:rPr>
              <a:t>Global Public Health</a:t>
            </a:r>
            <a:endParaRPr sz="2200" b="1" dirty="0">
              <a:solidFill>
                <a:schemeClr val="bg1"/>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641"/>
        <p:cNvGrpSpPr/>
        <p:nvPr/>
      </p:nvGrpSpPr>
      <p:grpSpPr>
        <a:xfrm>
          <a:off x="0" y="0"/>
          <a:ext cx="0" cy="0"/>
          <a:chOff x="0" y="0"/>
          <a:chExt cx="0" cy="0"/>
        </a:xfrm>
      </p:grpSpPr>
      <p:sp>
        <p:nvSpPr>
          <p:cNvPr id="642" name="Google Shape;642;p46"/>
          <p:cNvSpPr txBox="1"/>
          <p:nvPr/>
        </p:nvSpPr>
        <p:spPr>
          <a:xfrm>
            <a:off x="3124879" y="909807"/>
            <a:ext cx="6285592" cy="396991"/>
          </a:xfrm>
          <a:prstGeom prst="rect">
            <a:avLst/>
          </a:prstGeom>
          <a:noFill/>
          <a:ln>
            <a:noFill/>
          </a:ln>
        </p:spPr>
        <p:txBody>
          <a:bodyPr spcFirstLastPara="1" wrap="square" lIns="91425" tIns="45700" rIns="91425" bIns="45700" anchor="ctr" anchorCtr="0">
            <a:spAutoFit/>
          </a:bodyPr>
          <a:lstStyle/>
          <a:p>
            <a:pPr lvl="0" algn="ctr">
              <a:lnSpc>
                <a:spcPct val="90000"/>
              </a:lnSpc>
              <a:buClr>
                <a:schemeClr val="dk1"/>
              </a:buClr>
              <a:buSzPts val="2800"/>
            </a:pPr>
            <a:r>
              <a:rPr lang="en-GB" sz="2200" b="1" dirty="0">
                <a:latin typeface="Times New Roman" panose="02020603050405020304" pitchFamily="18" charset="0"/>
                <a:cs typeface="Times New Roman" panose="02020603050405020304" pitchFamily="18" charset="0"/>
              </a:rPr>
              <a:t>D. Prevention and Control of COVID-19 Epidemic</a:t>
            </a:r>
            <a:endParaRPr sz="2200" b="1" dirty="0">
              <a:latin typeface="Times New Roman" panose="02020603050405020304" pitchFamily="18" charset="0"/>
              <a:cs typeface="Times New Roman" panose="02020603050405020304" pitchFamily="18" charset="0"/>
            </a:endParaRPr>
          </a:p>
        </p:txBody>
      </p:sp>
      <p:sp>
        <p:nvSpPr>
          <p:cNvPr id="643" name="Google Shape;643;p46"/>
          <p:cNvSpPr/>
          <p:nvPr/>
        </p:nvSpPr>
        <p:spPr>
          <a:xfrm>
            <a:off x="591283" y="5796171"/>
            <a:ext cx="10445019" cy="106182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altLang="zh-TW" sz="1300" dirty="0" smtClean="0">
                <a:solidFill>
                  <a:schemeClr val="dk1"/>
                </a:solidFill>
                <a:latin typeface="Times New Roman" panose="02020603050405020304" pitchFamily="18" charset="0"/>
                <a:ea typeface="DFKai-SB"/>
                <a:cs typeface="Times New Roman" panose="02020603050405020304" pitchFamily="18" charset="0"/>
                <a:sym typeface="DFKai-SB"/>
              </a:rPr>
              <a:t>Source:</a:t>
            </a:r>
            <a:endParaRPr sz="1300" dirty="0">
              <a:solidFill>
                <a:schemeClr val="dk1"/>
              </a:solidFill>
              <a:latin typeface="Times New Roman" panose="02020603050405020304" pitchFamily="18" charset="0"/>
              <a:ea typeface="DFKai-SB"/>
              <a:cs typeface="Times New Roman" panose="02020603050405020304" pitchFamily="18" charset="0"/>
              <a:sym typeface="DFKai-SB"/>
            </a:endParaRPr>
          </a:p>
          <a:p>
            <a:pPr marL="171450" lvl="0" indent="-171450">
              <a:buClr>
                <a:schemeClr val="dk1"/>
              </a:buClr>
              <a:buSzPts val="1000"/>
              <a:buFont typeface="Arial"/>
              <a:buChar char="•"/>
            </a:pPr>
            <a:r>
              <a:rPr lang="en-US" altLang="zh-TW" sz="1050" dirty="0" smtClean="0">
                <a:solidFill>
                  <a:schemeClr val="tx1">
                    <a:lumMod val="85000"/>
                    <a:lumOff val="15000"/>
                  </a:schemeClr>
                </a:solidFill>
                <a:latin typeface="Times New Roman"/>
                <a:ea typeface="Times New Roman"/>
                <a:cs typeface="Times New Roman"/>
                <a:sym typeface="Times New Roman"/>
              </a:rPr>
              <a:t>Government website (</a:t>
            </a:r>
            <a:r>
              <a:rPr lang="en-HK" altLang="zh-TW" sz="1050" dirty="0" smtClean="0">
                <a:solidFill>
                  <a:schemeClr val="tx1">
                    <a:lumMod val="85000"/>
                    <a:lumOff val="15000"/>
                  </a:schemeClr>
                </a:solidFill>
                <a:latin typeface="Times New Roman"/>
                <a:ea typeface="Times New Roman"/>
                <a:cs typeface="Times New Roman"/>
                <a:sym typeface="Times New Roman"/>
              </a:rPr>
              <a:t>https</a:t>
            </a:r>
            <a:r>
              <a:rPr lang="en-HK" altLang="zh-TW" sz="1050" dirty="0">
                <a:solidFill>
                  <a:schemeClr val="tx1">
                    <a:lumMod val="85000"/>
                    <a:lumOff val="15000"/>
                  </a:schemeClr>
                </a:solidFill>
                <a:latin typeface="Times New Roman"/>
                <a:ea typeface="Times New Roman"/>
                <a:cs typeface="Times New Roman"/>
                <a:sym typeface="Times New Roman"/>
              </a:rPr>
              <a:t>://www.coronavirus.gov.hk/eng/</a:t>
            </a:r>
            <a:r>
              <a:rPr lang="zh-TW" sz="1050" dirty="0" smtClean="0">
                <a:solidFill>
                  <a:schemeClr val="tx1">
                    <a:lumMod val="85000"/>
                    <a:lumOff val="15000"/>
                  </a:schemeClr>
                </a:solidFill>
                <a:latin typeface="Times New Roman"/>
                <a:ea typeface="Times New Roman"/>
                <a:cs typeface="Times New Roman"/>
                <a:sym typeface="Times New Roman"/>
              </a:rPr>
              <a:t>)</a:t>
            </a:r>
            <a:endParaRPr sz="1050" dirty="0">
              <a:solidFill>
                <a:schemeClr val="tx1">
                  <a:lumMod val="85000"/>
                  <a:lumOff val="15000"/>
                </a:schemeClr>
              </a:solidFill>
              <a:latin typeface="Times New Roman"/>
              <a:ea typeface="Times New Roman"/>
              <a:cs typeface="Times New Roman"/>
              <a:sym typeface="Times New Roman"/>
            </a:endParaRPr>
          </a:p>
          <a:p>
            <a:pPr marL="171450" lvl="0" indent="-171450">
              <a:buClr>
                <a:schemeClr val="dk1"/>
              </a:buClr>
              <a:buSzPts val="1000"/>
              <a:buFont typeface="Arial"/>
              <a:buChar char="•"/>
            </a:pPr>
            <a:r>
              <a:rPr lang="en-US" altLang="zh-TW" sz="1050" dirty="0" smtClean="0">
                <a:solidFill>
                  <a:schemeClr val="tx1">
                    <a:lumMod val="85000"/>
                    <a:lumOff val="15000"/>
                  </a:schemeClr>
                </a:solidFill>
                <a:latin typeface="Times New Roman"/>
                <a:ea typeface="Times New Roman"/>
                <a:cs typeface="Times New Roman"/>
                <a:sym typeface="Times New Roman"/>
              </a:rPr>
              <a:t>Department of Health’s </a:t>
            </a:r>
            <a:r>
              <a:rPr lang="en-GB" altLang="zh-TW" sz="1050" dirty="0">
                <a:solidFill>
                  <a:schemeClr val="tx1">
                    <a:lumMod val="85000"/>
                    <a:lumOff val="15000"/>
                  </a:schemeClr>
                </a:solidFill>
                <a:latin typeface="Times New Roman"/>
                <a:ea typeface="Times New Roman"/>
                <a:cs typeface="Times New Roman"/>
                <a:sym typeface="Times New Roman"/>
              </a:rPr>
              <a:t>Preparedness and Response Plan for Novel Infectious Disease of Public Health Significance (2020</a:t>
            </a:r>
            <a:r>
              <a:rPr lang="en-GB" altLang="zh-TW" sz="1050" dirty="0" smtClean="0">
                <a:solidFill>
                  <a:schemeClr val="tx1">
                    <a:lumMod val="85000"/>
                    <a:lumOff val="15000"/>
                  </a:schemeClr>
                </a:solidFill>
                <a:latin typeface="Times New Roman"/>
                <a:ea typeface="Times New Roman"/>
                <a:cs typeface="Times New Roman"/>
                <a:sym typeface="Times New Roman"/>
              </a:rPr>
              <a:t>)</a:t>
            </a:r>
            <a:r>
              <a:rPr lang="zh-TW" sz="1050" dirty="0" smtClean="0">
                <a:solidFill>
                  <a:schemeClr val="tx1">
                    <a:lumMod val="85000"/>
                    <a:lumOff val="15000"/>
                  </a:schemeClr>
                </a:solidFill>
                <a:latin typeface="Times New Roman"/>
                <a:ea typeface="Times New Roman"/>
                <a:cs typeface="Times New Roman"/>
                <a:sym typeface="Times New Roman"/>
              </a:rPr>
              <a:t> https</a:t>
            </a:r>
            <a:r>
              <a:rPr lang="zh-TW" sz="1050" dirty="0">
                <a:solidFill>
                  <a:schemeClr val="tx1">
                    <a:lumMod val="85000"/>
                    <a:lumOff val="15000"/>
                  </a:schemeClr>
                </a:solidFill>
                <a:latin typeface="Times New Roman"/>
                <a:ea typeface="Times New Roman"/>
                <a:cs typeface="Times New Roman"/>
                <a:sym typeface="Times New Roman"/>
              </a:rPr>
              <a:t>://www.chp.gov.hk/files/pdf/govt_preparedness_and_response_plan_for_novel_infectious_disease_of_public_health_significance</a:t>
            </a:r>
            <a:r>
              <a:rPr lang="zh-TW" sz="1050" dirty="0" smtClean="0">
                <a:solidFill>
                  <a:schemeClr val="tx1">
                    <a:lumMod val="85000"/>
                    <a:lumOff val="15000"/>
                  </a:schemeClr>
                </a:solidFill>
                <a:latin typeface="Times New Roman"/>
                <a:ea typeface="Times New Roman"/>
                <a:cs typeface="Times New Roman"/>
                <a:sym typeface="Times New Roman"/>
              </a:rPr>
              <a:t>_</a:t>
            </a:r>
            <a:r>
              <a:rPr lang="en-US" altLang="zh-TW" sz="1050" dirty="0" err="1" smtClean="0">
                <a:solidFill>
                  <a:schemeClr val="tx1">
                    <a:lumMod val="85000"/>
                    <a:lumOff val="15000"/>
                  </a:schemeClr>
                </a:solidFill>
                <a:latin typeface="Times New Roman"/>
                <a:ea typeface="Times New Roman"/>
                <a:cs typeface="Times New Roman"/>
                <a:sym typeface="Times New Roman"/>
              </a:rPr>
              <a:t>eng</a:t>
            </a:r>
            <a:r>
              <a:rPr lang="zh-TW" sz="1050" dirty="0" smtClean="0">
                <a:solidFill>
                  <a:schemeClr val="tx1">
                    <a:lumMod val="85000"/>
                    <a:lumOff val="15000"/>
                  </a:schemeClr>
                </a:solidFill>
                <a:latin typeface="Times New Roman"/>
                <a:ea typeface="Times New Roman"/>
                <a:cs typeface="Times New Roman"/>
                <a:sym typeface="Times New Roman"/>
              </a:rPr>
              <a:t>.pdf</a:t>
            </a:r>
            <a:endParaRPr sz="1600" dirty="0">
              <a:solidFill>
                <a:schemeClr val="tx1">
                  <a:lumMod val="85000"/>
                  <a:lumOff val="15000"/>
                </a:schemeClr>
              </a:solidFill>
            </a:endParaRPr>
          </a:p>
          <a:p>
            <a:pPr marL="171450" lvl="0" indent="-171450">
              <a:buClr>
                <a:schemeClr val="dk1"/>
              </a:buClr>
              <a:buSzPts val="1000"/>
              <a:buFont typeface="Arial"/>
              <a:buChar char="•"/>
            </a:pPr>
            <a:r>
              <a:rPr lang="en-GB" altLang="zh-TW" sz="1050" dirty="0">
                <a:solidFill>
                  <a:schemeClr val="tx1">
                    <a:lumMod val="85000"/>
                    <a:lumOff val="15000"/>
                  </a:schemeClr>
                </a:solidFill>
                <a:latin typeface="Times New Roman"/>
                <a:ea typeface="Times New Roman"/>
                <a:cs typeface="Times New Roman"/>
                <a:sym typeface="Times New Roman"/>
              </a:rPr>
              <a:t>Chronology of Events in relation to the Outbreak of Novel Coronavirus </a:t>
            </a:r>
            <a:r>
              <a:rPr lang="en-GB" altLang="zh-TW" sz="1050" dirty="0" smtClean="0">
                <a:solidFill>
                  <a:schemeClr val="tx1">
                    <a:lumMod val="85000"/>
                    <a:lumOff val="15000"/>
                  </a:schemeClr>
                </a:solidFill>
                <a:latin typeface="Times New Roman"/>
                <a:ea typeface="Times New Roman"/>
                <a:cs typeface="Times New Roman"/>
                <a:sym typeface="Times New Roman"/>
              </a:rPr>
              <a:t>Infection, Education Bureau</a:t>
            </a:r>
            <a:r>
              <a:rPr lang="zh-TW" sz="1050" dirty="0" smtClean="0">
                <a:solidFill>
                  <a:schemeClr val="tx1">
                    <a:lumMod val="85000"/>
                    <a:lumOff val="15000"/>
                  </a:schemeClr>
                </a:solidFill>
                <a:latin typeface="Times New Roman"/>
                <a:ea typeface="Times New Roman"/>
                <a:cs typeface="Times New Roman"/>
                <a:sym typeface="Times New Roman"/>
              </a:rPr>
              <a:t> (</a:t>
            </a:r>
            <a:r>
              <a:rPr lang="en-HK" altLang="zh-TW" sz="1050" dirty="0">
                <a:solidFill>
                  <a:schemeClr val="tx1">
                    <a:lumMod val="85000"/>
                    <a:lumOff val="15000"/>
                  </a:schemeClr>
                </a:solidFill>
                <a:latin typeface="Times New Roman"/>
                <a:ea typeface="Times New Roman"/>
                <a:cs typeface="Times New Roman"/>
                <a:sym typeface="Times New Roman"/>
              </a:rPr>
              <a:t>https://www.edb.gov.hk/attachment/en/curriculum-development/resource-support/learning-teaching-resource-list/COVID-19/Chronology%20of%20Events-COVID19-as%20at%205%20May%202020.pdf</a:t>
            </a:r>
            <a:r>
              <a:rPr lang="zh-TW" sz="1050" dirty="0" smtClean="0">
                <a:solidFill>
                  <a:schemeClr val="tx1">
                    <a:lumMod val="85000"/>
                    <a:lumOff val="15000"/>
                  </a:schemeClr>
                </a:solidFill>
                <a:latin typeface="Times New Roman"/>
                <a:ea typeface="Times New Roman"/>
                <a:cs typeface="Times New Roman"/>
                <a:sym typeface="Times New Roman"/>
              </a:rPr>
              <a:t>)</a:t>
            </a:r>
            <a:endParaRPr sz="1050" dirty="0">
              <a:solidFill>
                <a:schemeClr val="tx1">
                  <a:lumMod val="85000"/>
                  <a:lumOff val="15000"/>
                </a:schemeClr>
              </a:solidFill>
              <a:latin typeface="Times New Roman"/>
              <a:ea typeface="Times New Roman"/>
              <a:cs typeface="Times New Roman"/>
              <a:sym typeface="Times New Roman"/>
            </a:endParaRPr>
          </a:p>
        </p:txBody>
      </p:sp>
      <p:sp>
        <p:nvSpPr>
          <p:cNvPr id="645" name="Google Shape;645;p46"/>
          <p:cNvSpPr/>
          <p:nvPr/>
        </p:nvSpPr>
        <p:spPr>
          <a:xfrm>
            <a:off x="145916" y="1262922"/>
            <a:ext cx="11789922" cy="3785652"/>
          </a:xfrm>
          <a:prstGeom prst="rect">
            <a:avLst/>
          </a:prstGeom>
          <a:noFill/>
          <a:ln>
            <a:noFill/>
          </a:ln>
        </p:spPr>
        <p:txBody>
          <a:bodyPr spcFirstLastPara="1" wrap="square" lIns="91425" tIns="45700" rIns="91425" bIns="45700" anchor="t" anchorCtr="0">
            <a:noAutofit/>
          </a:bodyPr>
          <a:lstStyle/>
          <a:p>
            <a:pPr marL="342900" lvl="0" indent="-342900" algn="just">
              <a:lnSpc>
                <a:spcPct val="120000"/>
              </a:lnSpc>
              <a:spcBef>
                <a:spcPts val="600"/>
              </a:spcBef>
              <a:buClr>
                <a:schemeClr val="dk1"/>
              </a:buClr>
              <a:buSzPts val="2400"/>
              <a:buFont typeface="Arial"/>
              <a:buChar char="•"/>
            </a:pPr>
            <a:r>
              <a:rPr lang="en-GB" altLang="zh-TW" sz="1800" dirty="0" smtClean="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Since </a:t>
            </a:r>
            <a:r>
              <a:rPr lang="en-GB" altLang="zh-TW" sz="180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the outbreak of the COVID-19 epidemic, the Department of Health and the Centre for Health Protection in Hong Kong have tackled the matter according to </a:t>
            </a:r>
            <a:r>
              <a:rPr lang="en-GB" altLang="zh-TW" sz="1800" dirty="0" smtClean="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past </a:t>
            </a:r>
            <a:r>
              <a:rPr lang="en-GB" altLang="zh-TW" sz="180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experience on prevention and control of </a:t>
            </a:r>
            <a:r>
              <a:rPr lang="en-GB" altLang="zh-TW" sz="1800" dirty="0" smtClean="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infectious diseases </a:t>
            </a:r>
            <a:r>
              <a:rPr lang="en-GB" altLang="zh-TW" sz="180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and formulated the Preparedness and Response Plan for Novel Infectious Disease of Public Health Significance (2020</a:t>
            </a:r>
            <a:r>
              <a:rPr lang="en-GB" altLang="zh-TW" sz="1800" dirty="0" smtClean="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  </a:t>
            </a:r>
            <a:r>
              <a:rPr lang="en-GB" altLang="zh-TW" sz="180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They have also adopted a series of preventive measures and the WHO’s recommendations, proactively scaled up the testing of the virus and tracing of the source of infection, enhanced health surveillance measures at boundary control points by requiring </a:t>
            </a:r>
            <a:r>
              <a:rPr lang="en-GB" altLang="zh-TW" sz="1800" dirty="0" smtClean="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inbound travellers </a:t>
            </a:r>
            <a:r>
              <a:rPr lang="en-GB" altLang="zh-TW" sz="180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to have their body temperature screened, and continued to assess the epidemic situation under the assistance of various experts, in order to take actions </a:t>
            </a:r>
            <a:r>
              <a:rPr lang="en-GB" altLang="zh-TW" sz="1800" dirty="0" smtClean="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to break the </a:t>
            </a:r>
            <a:r>
              <a:rPr lang="en-GB" altLang="zh-TW" sz="180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transmission chain. </a:t>
            </a:r>
            <a:endParaRPr sz="1800" dirty="0">
              <a:solidFill>
                <a:schemeClr val="tx1">
                  <a:lumMod val="85000"/>
                  <a:lumOff val="15000"/>
                </a:schemeClr>
              </a:solidFill>
              <a:latin typeface="Times New Roman" panose="02020603050405020304" pitchFamily="18" charset="0"/>
              <a:cs typeface="Times New Roman" panose="02020603050405020304" pitchFamily="18" charset="0"/>
            </a:endParaRPr>
          </a:p>
          <a:p>
            <a:pPr marL="342900" marR="0" lvl="0" indent="-190500" algn="just" rtl="0">
              <a:lnSpc>
                <a:spcPct val="120000"/>
              </a:lnSpc>
              <a:spcBef>
                <a:spcPts val="600"/>
              </a:spcBef>
              <a:spcAft>
                <a:spcPts val="0"/>
              </a:spcAft>
              <a:buClr>
                <a:schemeClr val="dk1"/>
              </a:buClr>
              <a:buSzPts val="2400"/>
              <a:buFont typeface="Arial"/>
              <a:buNone/>
            </a:pPr>
            <a:endParaRPr sz="180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endParaRPr>
          </a:p>
          <a:p>
            <a:pPr marL="342900" lvl="0" indent="-342900" algn="just">
              <a:lnSpc>
                <a:spcPct val="120000"/>
              </a:lnSpc>
              <a:spcBef>
                <a:spcPts val="600"/>
              </a:spcBef>
              <a:buClr>
                <a:schemeClr val="dk1"/>
              </a:buClr>
              <a:buSzPts val="2400"/>
              <a:buFont typeface="Arial"/>
              <a:buChar char="•"/>
            </a:pPr>
            <a:r>
              <a:rPr lang="en-GB" altLang="zh-TW" sz="1800" dirty="0" smtClean="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Moreover</a:t>
            </a:r>
            <a:r>
              <a:rPr lang="en-GB" altLang="zh-TW" sz="180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 apart from the Chief Executive and other officials </a:t>
            </a:r>
            <a:r>
              <a:rPr lang="en-GB" altLang="zh-TW" sz="1800" dirty="0" smtClean="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who made policy-related </a:t>
            </a:r>
            <a:r>
              <a:rPr lang="en-GB" altLang="zh-TW" sz="180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responses </a:t>
            </a:r>
            <a:r>
              <a:rPr lang="en-GB" altLang="zh-TW" sz="1800" dirty="0" smtClean="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at </a:t>
            </a:r>
            <a:r>
              <a:rPr lang="en-GB" altLang="zh-TW" sz="180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media sessions, the CHP and the Hospital Authority conducted daily briefings covering the number of cases and epidemic situation. Comprehensive information in respect of the epidemic </a:t>
            </a:r>
            <a:r>
              <a:rPr lang="en-GB" altLang="zh-TW" sz="1800" dirty="0" smtClean="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was consolidated </a:t>
            </a:r>
            <a:r>
              <a:rPr lang="en-GB" altLang="zh-TW" sz="180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and distributed through the website (coronavirus.gov.hk), while promotional </a:t>
            </a:r>
            <a:r>
              <a:rPr lang="en-GB" altLang="zh-TW" sz="1800" dirty="0" smtClean="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campaigns </a:t>
            </a:r>
            <a:r>
              <a:rPr lang="en-GB" altLang="zh-TW" sz="180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were implemented to disseminate information on personal hygiene in various ethnic minority languages </a:t>
            </a:r>
            <a:r>
              <a:rPr lang="en-GB" altLang="zh-TW" sz="1800" dirty="0" smtClean="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in addition to Chinese </a:t>
            </a:r>
            <a:r>
              <a:rPr lang="en-GB" altLang="zh-TW" sz="180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and English </a:t>
            </a:r>
            <a:r>
              <a:rPr lang="en-GB" altLang="zh-TW" sz="1800" dirty="0" smtClean="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through </a:t>
            </a:r>
            <a:r>
              <a:rPr lang="en-GB" altLang="zh-TW" sz="180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online and </a:t>
            </a:r>
            <a:r>
              <a:rPr lang="en-GB" altLang="zh-TW" sz="1800" dirty="0" smtClean="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offline media</a:t>
            </a:r>
            <a:r>
              <a:rPr lang="en-GB" altLang="zh-TW" sz="180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a:t>
            </a:r>
            <a:endParaRPr sz="180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endParaRPr>
          </a:p>
        </p:txBody>
      </p:sp>
      <p:sp>
        <p:nvSpPr>
          <p:cNvPr id="646" name="Google Shape;646;p46"/>
          <p:cNvSpPr txBox="1">
            <a:spLocks noGrp="1"/>
          </p:cNvSpPr>
          <p:nvPr>
            <p:ph type="sldNum" idx="12"/>
          </p:nvPr>
        </p:nvSpPr>
        <p:spPr>
          <a:xfrm>
            <a:off x="9120188" y="63817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tLang="zh-TW"/>
              <a:t>34</a:t>
            </a:fld>
            <a:endParaRPr/>
          </a:p>
        </p:txBody>
      </p:sp>
      <p:sp>
        <p:nvSpPr>
          <p:cNvPr id="7" name="Google Shape;522;p37"/>
          <p:cNvSpPr/>
          <p:nvPr/>
        </p:nvSpPr>
        <p:spPr>
          <a:xfrm>
            <a:off x="2606060" y="165128"/>
            <a:ext cx="7115696" cy="618023"/>
          </a:xfrm>
          <a:custGeom>
            <a:avLst/>
            <a:gdLst/>
            <a:ahLst/>
            <a:cxnLst/>
            <a:rect l="l" t="t" r="r" b="b"/>
            <a:pathLst>
              <a:path w="5689600" h="649440" extrusionOk="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a:ln w="12700" cap="flat" cmpd="sng">
            <a:solidFill>
              <a:schemeClr val="lt1"/>
            </a:solidFill>
            <a:prstDash val="solid"/>
            <a:miter lim="800000"/>
            <a:headEnd type="none" w="sm" len="sm"/>
            <a:tailEnd type="none" w="sm" len="sm"/>
          </a:ln>
        </p:spPr>
        <p:txBody>
          <a:bodyPr spcFirstLastPara="1" wrap="square" lIns="246750" tIns="31700" rIns="246750" bIns="31700" anchor="ctr" anchorCtr="0">
            <a:noAutofit/>
          </a:bodyPr>
          <a:lstStyle/>
          <a:p>
            <a:pPr lvl="0" algn="ctr">
              <a:lnSpc>
                <a:spcPct val="90000"/>
              </a:lnSpc>
            </a:pPr>
            <a:r>
              <a:rPr lang="en-GB" sz="2200" b="1" dirty="0">
                <a:solidFill>
                  <a:schemeClr val="bg1"/>
                </a:solidFill>
                <a:latin typeface="Times New Roman" panose="02020603050405020304" pitchFamily="18" charset="0"/>
                <a:cs typeface="Times New Roman" panose="02020603050405020304" pitchFamily="18" charset="0"/>
              </a:rPr>
              <a:t>Contributions of Hong Kong to </a:t>
            </a:r>
            <a:r>
              <a:rPr lang="en-GB" sz="2200" b="1" dirty="0" smtClean="0">
                <a:solidFill>
                  <a:schemeClr val="bg1"/>
                </a:solidFill>
                <a:latin typeface="Times New Roman" panose="02020603050405020304" pitchFamily="18" charset="0"/>
                <a:cs typeface="Times New Roman" panose="02020603050405020304" pitchFamily="18" charset="0"/>
              </a:rPr>
              <a:t>Global Public Health</a:t>
            </a:r>
            <a:endParaRPr sz="2200" b="1" dirty="0">
              <a:solidFill>
                <a:schemeClr val="bg1"/>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650"/>
        <p:cNvGrpSpPr/>
        <p:nvPr/>
      </p:nvGrpSpPr>
      <p:grpSpPr>
        <a:xfrm>
          <a:off x="0" y="0"/>
          <a:ext cx="0" cy="0"/>
          <a:chOff x="0" y="0"/>
          <a:chExt cx="0" cy="0"/>
        </a:xfrm>
      </p:grpSpPr>
      <p:sp>
        <p:nvSpPr>
          <p:cNvPr id="651" name="Google Shape;651;p47"/>
          <p:cNvSpPr/>
          <p:nvPr/>
        </p:nvSpPr>
        <p:spPr>
          <a:xfrm>
            <a:off x="145915" y="5050761"/>
            <a:ext cx="8834182" cy="1649339"/>
          </a:xfrm>
          <a:prstGeom prst="rect">
            <a:avLst/>
          </a:prstGeom>
          <a:solidFill>
            <a:srgbClr val="E1EFD8"/>
          </a:solidFill>
          <a:ln>
            <a:noFill/>
          </a:ln>
        </p:spPr>
        <p:txBody>
          <a:bodyPr spcFirstLastPara="1" wrap="square" lIns="91425" tIns="45700" rIns="91425" bIns="45700" anchor="t" anchorCtr="0">
            <a:noAutofit/>
          </a:bodyPr>
          <a:lstStyle/>
          <a:p>
            <a:pPr lvl="0" algn="just">
              <a:lnSpc>
                <a:spcPct val="120000"/>
              </a:lnSpc>
            </a:pPr>
            <a:r>
              <a:rPr lang="en-GB" sz="1700" dirty="0">
                <a:solidFill>
                  <a:schemeClr val="tx1">
                    <a:lumMod val="85000"/>
                    <a:lumOff val="15000"/>
                  </a:schemeClr>
                </a:solidFill>
                <a:latin typeface="Times New Roman" panose="02020603050405020304" pitchFamily="18" charset="0"/>
                <a:cs typeface="Times New Roman" panose="02020603050405020304" pitchFamily="18" charset="0"/>
              </a:rPr>
              <a:t>The "COVID-19 Thematic Website" (https://www.coronavirus.gov.hk/eng/index.html) serves as a one-stop platform for broadcasting the latest updates, such as figures relating to the epidemic, measures </a:t>
            </a:r>
            <a:r>
              <a:rPr lang="en-GB" sz="1700" dirty="0" smtClean="0">
                <a:solidFill>
                  <a:schemeClr val="tx1">
                    <a:lumMod val="85000"/>
                    <a:lumOff val="15000"/>
                  </a:schemeClr>
                </a:solidFill>
                <a:latin typeface="Times New Roman" panose="02020603050405020304" pitchFamily="18" charset="0"/>
                <a:cs typeface="Times New Roman" panose="02020603050405020304" pitchFamily="18" charset="0"/>
              </a:rPr>
              <a:t>and clarifications made by </a:t>
            </a:r>
            <a:r>
              <a:rPr lang="en-GB" sz="1700" dirty="0">
                <a:solidFill>
                  <a:schemeClr val="tx1">
                    <a:lumMod val="85000"/>
                    <a:lumOff val="15000"/>
                  </a:schemeClr>
                </a:solidFill>
                <a:latin typeface="Times New Roman" panose="02020603050405020304" pitchFamily="18" charset="0"/>
                <a:cs typeface="Times New Roman" panose="02020603050405020304" pitchFamily="18" charset="0"/>
              </a:rPr>
              <a:t>bureaux and departments, </a:t>
            </a:r>
            <a:r>
              <a:rPr lang="en-GB" sz="1700" dirty="0" smtClean="0">
                <a:solidFill>
                  <a:schemeClr val="tx1">
                    <a:lumMod val="85000"/>
                    <a:lumOff val="15000"/>
                  </a:schemeClr>
                </a:solidFill>
                <a:latin typeface="Times New Roman" panose="02020603050405020304" pitchFamily="18" charset="0"/>
                <a:cs typeface="Times New Roman" panose="02020603050405020304" pitchFamily="18" charset="0"/>
              </a:rPr>
              <a:t>public </a:t>
            </a:r>
            <a:r>
              <a:rPr lang="en-GB" sz="1700" dirty="0">
                <a:solidFill>
                  <a:schemeClr val="tx1">
                    <a:lumMod val="85000"/>
                    <a:lumOff val="15000"/>
                  </a:schemeClr>
                </a:solidFill>
                <a:latin typeface="Times New Roman" panose="02020603050405020304" pitchFamily="18" charset="0"/>
                <a:cs typeface="Times New Roman" panose="02020603050405020304" pitchFamily="18" charset="0"/>
              </a:rPr>
              <a:t>health education information on the prevention of COVID-19, as well as practical information related to inbound </a:t>
            </a:r>
            <a:r>
              <a:rPr lang="en-GB" sz="1700" dirty="0" smtClean="0">
                <a:solidFill>
                  <a:schemeClr val="tx1">
                    <a:lumMod val="85000"/>
                    <a:lumOff val="15000"/>
                  </a:schemeClr>
                </a:solidFill>
                <a:latin typeface="Times New Roman" panose="02020603050405020304" pitchFamily="18" charset="0"/>
                <a:cs typeface="Times New Roman" panose="02020603050405020304" pitchFamily="18" charset="0"/>
              </a:rPr>
              <a:t>travellers, </a:t>
            </a:r>
            <a:r>
              <a:rPr lang="en-GB" sz="1700" dirty="0">
                <a:solidFill>
                  <a:schemeClr val="tx1">
                    <a:lumMod val="85000"/>
                    <a:lumOff val="15000"/>
                  </a:schemeClr>
                </a:solidFill>
                <a:latin typeface="Times New Roman" panose="02020603050405020304" pitchFamily="18" charset="0"/>
                <a:cs typeface="Times New Roman" panose="02020603050405020304" pitchFamily="18" charset="0"/>
              </a:rPr>
              <a:t>school arrangements, public transport, public services, etc. Click on the image for details.</a:t>
            </a:r>
            <a:endParaRPr sz="170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endParaRPr>
          </a:p>
        </p:txBody>
      </p:sp>
      <p:pic>
        <p:nvPicPr>
          <p:cNvPr id="652" name="Google Shape;652;p47">
            <a:hlinkClick r:id="rId3"/>
          </p:cNvPr>
          <p:cNvPicPr preferRelativeResize="0"/>
          <p:nvPr/>
        </p:nvPicPr>
        <p:blipFill rotWithShape="1">
          <a:blip r:embed="rId4">
            <a:alphaModFix/>
          </a:blip>
          <a:srcRect/>
          <a:stretch/>
        </p:blipFill>
        <p:spPr>
          <a:xfrm>
            <a:off x="8980097" y="5219161"/>
            <a:ext cx="3137799" cy="1120642"/>
          </a:xfrm>
          <a:prstGeom prst="rect">
            <a:avLst/>
          </a:prstGeom>
          <a:noFill/>
          <a:ln>
            <a:noFill/>
          </a:ln>
        </p:spPr>
      </p:pic>
      <p:sp>
        <p:nvSpPr>
          <p:cNvPr id="656" name="Google Shape;656;p47"/>
          <p:cNvSpPr/>
          <p:nvPr/>
        </p:nvSpPr>
        <p:spPr>
          <a:xfrm>
            <a:off x="315323" y="1354209"/>
            <a:ext cx="11425228" cy="2507672"/>
          </a:xfrm>
          <a:prstGeom prst="rect">
            <a:avLst/>
          </a:prstGeom>
          <a:solidFill>
            <a:srgbClr val="EDEDED"/>
          </a:solidFill>
          <a:ln w="38100" cap="flat" cmpd="sng">
            <a:solidFill>
              <a:srgbClr val="0070C0"/>
            </a:solidFill>
            <a:prstDash val="solid"/>
            <a:round/>
            <a:headEnd type="none" w="sm" len="sm"/>
            <a:tailEnd type="none" w="sm" len="sm"/>
          </a:ln>
        </p:spPr>
        <p:txBody>
          <a:bodyPr spcFirstLastPara="1" wrap="square" lIns="91425" tIns="45700" rIns="91425" bIns="45700" anchor="t" anchorCtr="0">
            <a:noAutofit/>
          </a:bodyPr>
          <a:lstStyle/>
          <a:p>
            <a:pPr lvl="0" algn="just">
              <a:lnSpc>
                <a:spcPct val="120000"/>
              </a:lnSpc>
            </a:pPr>
            <a:r>
              <a:rPr lang="en-GB" sz="1900" dirty="0">
                <a:latin typeface="Times New Roman" panose="02020603050405020304" pitchFamily="18" charset="0"/>
                <a:cs typeface="Times New Roman" panose="02020603050405020304" pitchFamily="18" charset="0"/>
              </a:rPr>
              <a:t>The national medical team provided support and medical supplies to Hong Kong for fighting the epidemic. </a:t>
            </a:r>
            <a:r>
              <a:rPr lang="en-GB" sz="1900" dirty="0" smtClean="0">
                <a:latin typeface="Times New Roman" panose="02020603050405020304" pitchFamily="18" charset="0"/>
                <a:cs typeface="Times New Roman" panose="02020603050405020304" pitchFamily="18" charset="0"/>
              </a:rPr>
              <a:t> For </a:t>
            </a:r>
            <a:r>
              <a:rPr lang="en-GB" sz="1900" dirty="0">
                <a:latin typeface="Times New Roman" panose="02020603050405020304" pitchFamily="18" charset="0"/>
                <a:cs typeface="Times New Roman" panose="02020603050405020304" pitchFamily="18" charset="0"/>
              </a:rPr>
              <a:t>example, at the request of the HKSAR Government, a Mainland medical support team of 75 people arranged by the Guangdong Province arrived at Hong Kong on 14 March 2022 to facilitate the SAR Government in </a:t>
            </a:r>
            <a:r>
              <a:rPr lang="en-GB" sz="1900" dirty="0" smtClean="0">
                <a:latin typeface="Times New Roman" panose="02020603050405020304" pitchFamily="18" charset="0"/>
                <a:cs typeface="Times New Roman" panose="02020603050405020304" pitchFamily="18" charset="0"/>
              </a:rPr>
              <a:t>the treatment of patients.  </a:t>
            </a:r>
            <a:r>
              <a:rPr lang="en-GB" sz="1900" dirty="0">
                <a:latin typeface="Times New Roman" panose="02020603050405020304" pitchFamily="18" charset="0"/>
                <a:cs typeface="Times New Roman" panose="02020603050405020304" pitchFamily="18" charset="0"/>
              </a:rPr>
              <a:t>Apart from six hospital experts on infection prevention and control, and four Chinese medicine practitioners, the Mainland medical support team comprised 36 doctors and 39 nurses who came </a:t>
            </a:r>
            <a:r>
              <a:rPr lang="en-GB" sz="1900" dirty="0" smtClean="0">
                <a:latin typeface="Times New Roman" panose="02020603050405020304" pitchFamily="18" charset="0"/>
                <a:cs typeface="Times New Roman" panose="02020603050405020304" pitchFamily="18" charset="0"/>
              </a:rPr>
              <a:t>from 14 Grade 3A hospitals in Guangzhou, Shenzhen, Foshan and Zhuhai, </a:t>
            </a:r>
            <a:r>
              <a:rPr lang="en-GB" sz="1900" dirty="0">
                <a:latin typeface="Times New Roman" panose="02020603050405020304" pitchFamily="18" charset="0"/>
                <a:cs typeface="Times New Roman" panose="02020603050405020304" pitchFamily="18" charset="0"/>
              </a:rPr>
              <a:t>and worked in divisions that are closely related to treatment for elderly patients, including </a:t>
            </a:r>
            <a:r>
              <a:rPr lang="en-GB" sz="1900" dirty="0" smtClean="0">
                <a:latin typeface="Times New Roman" panose="02020603050405020304" pitchFamily="18" charset="0"/>
                <a:cs typeface="Times New Roman" panose="02020603050405020304" pitchFamily="18" charset="0"/>
              </a:rPr>
              <a:t>respiratory </a:t>
            </a:r>
            <a:r>
              <a:rPr lang="en-GB" sz="1900" dirty="0">
                <a:latin typeface="Times New Roman" panose="02020603050405020304" pitchFamily="18" charset="0"/>
                <a:cs typeface="Times New Roman" panose="02020603050405020304" pitchFamily="18" charset="0"/>
              </a:rPr>
              <a:t>medicine, nephrology, and </a:t>
            </a:r>
            <a:r>
              <a:rPr lang="en-GB" sz="1900" dirty="0" smtClean="0">
                <a:latin typeface="Times New Roman" panose="02020603050405020304" pitchFamily="18" charset="0"/>
                <a:cs typeface="Times New Roman" panose="02020603050405020304" pitchFamily="18" charset="0"/>
              </a:rPr>
              <a:t>cardiology.</a:t>
            </a:r>
            <a:endParaRPr sz="1900" dirty="0">
              <a:solidFill>
                <a:schemeClr val="dk1"/>
              </a:solidFill>
              <a:latin typeface="Times New Roman" panose="02020603050405020304" pitchFamily="18" charset="0"/>
              <a:ea typeface="Times New Roman"/>
              <a:cs typeface="Times New Roman" panose="02020603050405020304" pitchFamily="18" charset="0"/>
              <a:sym typeface="Times New Roman"/>
            </a:endParaRPr>
          </a:p>
        </p:txBody>
      </p:sp>
      <p:sp>
        <p:nvSpPr>
          <p:cNvPr id="657" name="Google Shape;657;p47"/>
          <p:cNvSpPr/>
          <p:nvPr/>
        </p:nvSpPr>
        <p:spPr>
          <a:xfrm>
            <a:off x="315322" y="3827287"/>
            <a:ext cx="10151640" cy="64633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dirty="0" smtClean="0">
                <a:solidFill>
                  <a:schemeClr val="dk1"/>
                </a:solidFill>
                <a:latin typeface="Times New Roman"/>
                <a:ea typeface="Times New Roman"/>
                <a:cs typeface="Times New Roman"/>
                <a:sym typeface="Times New Roman"/>
              </a:rPr>
              <a:t>Source:</a:t>
            </a:r>
            <a:endParaRPr sz="1200" dirty="0">
              <a:solidFill>
                <a:schemeClr val="dk1"/>
              </a:solidFill>
              <a:latin typeface="Times New Roman"/>
              <a:ea typeface="Times New Roman"/>
              <a:cs typeface="Times New Roman"/>
              <a:sym typeface="Times New Roman"/>
            </a:endParaRPr>
          </a:p>
          <a:p>
            <a:pPr marL="171450" marR="0" lvl="0" indent="-171450" algn="l" rtl="0">
              <a:spcBef>
                <a:spcPts val="0"/>
              </a:spcBef>
              <a:spcAft>
                <a:spcPts val="0"/>
              </a:spcAft>
              <a:buClr>
                <a:schemeClr val="dk1"/>
              </a:buClr>
              <a:buSzPts val="1200"/>
              <a:buFont typeface="Arial"/>
              <a:buChar char="•"/>
            </a:pPr>
            <a:r>
              <a:rPr lang="en-US" altLang="zh-TW" sz="1200" dirty="0" smtClean="0">
                <a:solidFill>
                  <a:schemeClr val="tx1">
                    <a:lumMod val="85000"/>
                    <a:lumOff val="15000"/>
                  </a:schemeClr>
                </a:solidFill>
                <a:latin typeface="Times New Roman"/>
                <a:ea typeface="Times New Roman"/>
                <a:cs typeface="Times New Roman"/>
                <a:sym typeface="Times New Roman"/>
              </a:rPr>
              <a:t>the Chinese Government’s website </a:t>
            </a:r>
            <a:r>
              <a:rPr lang="zh-TW" sz="1200" dirty="0" smtClean="0">
                <a:solidFill>
                  <a:schemeClr val="tx1">
                    <a:lumMod val="85000"/>
                    <a:lumOff val="15000"/>
                  </a:schemeClr>
                </a:solidFill>
                <a:latin typeface="Times New Roman"/>
                <a:ea typeface="Times New Roman"/>
                <a:cs typeface="Times New Roman"/>
                <a:sym typeface="Times New Roman"/>
              </a:rPr>
              <a:t>(http</a:t>
            </a:r>
            <a:r>
              <a:rPr lang="zh-TW" sz="1200" dirty="0">
                <a:solidFill>
                  <a:schemeClr val="tx1">
                    <a:lumMod val="85000"/>
                    <a:lumOff val="15000"/>
                  </a:schemeClr>
                </a:solidFill>
                <a:latin typeface="Times New Roman"/>
                <a:ea typeface="Times New Roman"/>
                <a:cs typeface="Times New Roman"/>
                <a:sym typeface="Times New Roman"/>
              </a:rPr>
              <a:t>://www.gov.cn/xinwen/2022-03/14/content_5678967.htm)</a:t>
            </a:r>
            <a:endParaRPr sz="1200" dirty="0">
              <a:solidFill>
                <a:schemeClr val="tx1">
                  <a:lumMod val="85000"/>
                  <a:lumOff val="15000"/>
                </a:schemeClr>
              </a:solidFill>
              <a:latin typeface="Times New Roman"/>
              <a:ea typeface="Times New Roman"/>
              <a:cs typeface="Times New Roman"/>
              <a:sym typeface="Times New Roman"/>
            </a:endParaRPr>
          </a:p>
          <a:p>
            <a:pPr marL="171450" lvl="0" indent="-171450">
              <a:buClr>
                <a:schemeClr val="dk1"/>
              </a:buClr>
              <a:buSzPts val="1200"/>
              <a:buFont typeface="Arial"/>
              <a:buChar char="•"/>
            </a:pPr>
            <a:r>
              <a:rPr lang="en-US" altLang="zh-TW" sz="1200" dirty="0" smtClean="0">
                <a:solidFill>
                  <a:schemeClr val="tx1">
                    <a:lumMod val="85000"/>
                    <a:lumOff val="15000"/>
                  </a:schemeClr>
                </a:solidFill>
                <a:latin typeface="Times New Roman"/>
                <a:ea typeface="Times New Roman"/>
                <a:cs typeface="Times New Roman"/>
                <a:sym typeface="Times New Roman"/>
              </a:rPr>
              <a:t>Hong Kong Government Press Release (</a:t>
            </a:r>
            <a:r>
              <a:rPr lang="en-HK" altLang="zh-TW" sz="1200" dirty="0" smtClean="0">
                <a:solidFill>
                  <a:schemeClr val="tx1">
                    <a:lumMod val="85000"/>
                    <a:lumOff val="15000"/>
                  </a:schemeClr>
                </a:solidFill>
                <a:latin typeface="Times New Roman"/>
                <a:ea typeface="Times New Roman"/>
                <a:cs typeface="Times New Roman"/>
                <a:sym typeface="Times New Roman"/>
              </a:rPr>
              <a:t>https</a:t>
            </a:r>
            <a:r>
              <a:rPr lang="en-HK" altLang="zh-TW" sz="1200" dirty="0">
                <a:solidFill>
                  <a:schemeClr val="tx1">
                    <a:lumMod val="85000"/>
                    <a:lumOff val="15000"/>
                  </a:schemeClr>
                </a:solidFill>
                <a:latin typeface="Times New Roman"/>
                <a:ea typeface="Times New Roman"/>
                <a:cs typeface="Times New Roman"/>
                <a:sym typeface="Times New Roman"/>
              </a:rPr>
              <a:t>://www.info.gov.hk/gia/general/202205/06/P2022050600651.htm?fontSize=1</a:t>
            </a:r>
            <a:r>
              <a:rPr lang="zh-TW" sz="1200" dirty="0" smtClean="0">
                <a:solidFill>
                  <a:schemeClr val="tx1">
                    <a:lumMod val="85000"/>
                    <a:lumOff val="15000"/>
                  </a:schemeClr>
                </a:solidFill>
                <a:latin typeface="Times New Roman"/>
                <a:ea typeface="Times New Roman"/>
                <a:cs typeface="Times New Roman"/>
                <a:sym typeface="Times New Roman"/>
              </a:rPr>
              <a:t>)</a:t>
            </a:r>
            <a:endParaRPr sz="1200" dirty="0">
              <a:solidFill>
                <a:schemeClr val="tx1">
                  <a:lumMod val="85000"/>
                  <a:lumOff val="15000"/>
                </a:schemeClr>
              </a:solidFill>
              <a:latin typeface="Times New Roman"/>
              <a:ea typeface="Times New Roman"/>
              <a:cs typeface="Times New Roman"/>
              <a:sym typeface="Times New Roman"/>
            </a:endParaRPr>
          </a:p>
        </p:txBody>
      </p:sp>
      <p:sp>
        <p:nvSpPr>
          <p:cNvPr id="658" name="Google Shape;658;p47"/>
          <p:cNvSpPr txBox="1">
            <a:spLocks noGrp="1"/>
          </p:cNvSpPr>
          <p:nvPr>
            <p:ph type="sldNum" idx="12"/>
          </p:nvPr>
        </p:nvSpPr>
        <p:spPr>
          <a:xfrm>
            <a:off x="9120188" y="63817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tLang="zh-TW"/>
              <a:t>35</a:t>
            </a:fld>
            <a:endParaRPr/>
          </a:p>
        </p:txBody>
      </p:sp>
      <p:sp>
        <p:nvSpPr>
          <p:cNvPr id="10" name="Google Shape;522;p37"/>
          <p:cNvSpPr/>
          <p:nvPr/>
        </p:nvSpPr>
        <p:spPr>
          <a:xfrm>
            <a:off x="2606060" y="165128"/>
            <a:ext cx="7115696" cy="618023"/>
          </a:xfrm>
          <a:custGeom>
            <a:avLst/>
            <a:gdLst/>
            <a:ahLst/>
            <a:cxnLst/>
            <a:rect l="l" t="t" r="r" b="b"/>
            <a:pathLst>
              <a:path w="5689600" h="649440" extrusionOk="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a:ln w="12700" cap="flat" cmpd="sng">
            <a:solidFill>
              <a:schemeClr val="lt1"/>
            </a:solidFill>
            <a:prstDash val="solid"/>
            <a:miter lim="800000"/>
            <a:headEnd type="none" w="sm" len="sm"/>
            <a:tailEnd type="none" w="sm" len="sm"/>
          </a:ln>
        </p:spPr>
        <p:txBody>
          <a:bodyPr spcFirstLastPara="1" wrap="square" lIns="246750" tIns="31700" rIns="246750" bIns="31700" anchor="ctr" anchorCtr="0">
            <a:noAutofit/>
          </a:bodyPr>
          <a:lstStyle/>
          <a:p>
            <a:pPr lvl="0" algn="ctr">
              <a:lnSpc>
                <a:spcPct val="90000"/>
              </a:lnSpc>
            </a:pPr>
            <a:r>
              <a:rPr lang="en-GB" sz="2200" b="1" dirty="0">
                <a:solidFill>
                  <a:schemeClr val="bg1"/>
                </a:solidFill>
                <a:latin typeface="Times New Roman" panose="02020603050405020304" pitchFamily="18" charset="0"/>
                <a:cs typeface="Times New Roman" panose="02020603050405020304" pitchFamily="18" charset="0"/>
              </a:rPr>
              <a:t>Contributions of Hong Kong to </a:t>
            </a:r>
            <a:r>
              <a:rPr lang="en-GB" sz="2200" b="1" dirty="0" smtClean="0">
                <a:solidFill>
                  <a:schemeClr val="bg1"/>
                </a:solidFill>
                <a:latin typeface="Times New Roman" panose="02020603050405020304" pitchFamily="18" charset="0"/>
                <a:cs typeface="Times New Roman" panose="02020603050405020304" pitchFamily="18" charset="0"/>
              </a:rPr>
              <a:t>Global Public Health</a:t>
            </a:r>
            <a:endParaRPr sz="2200" b="1" dirty="0">
              <a:solidFill>
                <a:schemeClr val="bg1"/>
              </a:solidFill>
              <a:latin typeface="Times New Roman" panose="02020603050405020304" pitchFamily="18" charset="0"/>
              <a:cs typeface="Times New Roman" panose="02020603050405020304" pitchFamily="18" charset="0"/>
            </a:endParaRPr>
          </a:p>
        </p:txBody>
      </p:sp>
      <p:sp>
        <p:nvSpPr>
          <p:cNvPr id="11" name="Google Shape;642;p46"/>
          <p:cNvSpPr txBox="1"/>
          <p:nvPr/>
        </p:nvSpPr>
        <p:spPr>
          <a:xfrm>
            <a:off x="3141552" y="918708"/>
            <a:ext cx="5838545" cy="369291"/>
          </a:xfrm>
          <a:prstGeom prst="rect">
            <a:avLst/>
          </a:prstGeom>
          <a:noFill/>
          <a:ln>
            <a:noFill/>
          </a:ln>
        </p:spPr>
        <p:txBody>
          <a:bodyPr spcFirstLastPara="1" wrap="square" lIns="91425" tIns="45700" rIns="91425" bIns="45700" anchor="ctr" anchorCtr="0">
            <a:spAutoFit/>
          </a:bodyPr>
          <a:lstStyle/>
          <a:p>
            <a:pPr lvl="0" algn="ctr">
              <a:lnSpc>
                <a:spcPct val="90000"/>
              </a:lnSpc>
              <a:buClr>
                <a:schemeClr val="dk1"/>
              </a:buClr>
              <a:buSzPts val="2800"/>
            </a:pPr>
            <a:r>
              <a:rPr lang="en-GB" sz="2000" b="1" dirty="0">
                <a:latin typeface="Times New Roman" panose="02020603050405020304" pitchFamily="18" charset="0"/>
                <a:cs typeface="Times New Roman" panose="02020603050405020304" pitchFamily="18" charset="0"/>
              </a:rPr>
              <a:t>D. Prevention and Control of COVID-19 Epidemic</a:t>
            </a:r>
            <a:endParaRPr sz="2000" b="1" dirty="0">
              <a:latin typeface="Times New Roman" panose="02020603050405020304" pitchFamily="18" charset="0"/>
              <a:cs typeface="Times New Roman" panose="02020603050405020304" pitchFamily="18" charset="0"/>
            </a:endParaRPr>
          </a:p>
        </p:txBody>
      </p:sp>
      <p:sp>
        <p:nvSpPr>
          <p:cNvPr id="12" name="文字方塊 11"/>
          <p:cNvSpPr txBox="1"/>
          <p:nvPr/>
        </p:nvSpPr>
        <p:spPr>
          <a:xfrm>
            <a:off x="237501" y="4623690"/>
            <a:ext cx="1561456" cy="276999"/>
          </a:xfrm>
          <a:prstGeom prst="rect">
            <a:avLst/>
          </a:prstGeom>
          <a:solidFill>
            <a:schemeClr val="bg1"/>
          </a:solidFill>
          <a:ln w="38100">
            <a:solidFill>
              <a:srgbClr val="C00000"/>
            </a:solidFill>
          </a:ln>
        </p:spPr>
        <p:txBody>
          <a:bodyPr wrap="square" rtlCol="0">
            <a:spAutoFit/>
          </a:bodyPr>
          <a:lstStyle/>
          <a:p>
            <a:pPr algn="ctr"/>
            <a:r>
              <a:rPr lang="en-US" sz="1200" b="1" dirty="0" smtClean="0">
                <a:latin typeface="Times New Roman" panose="02020603050405020304" pitchFamily="18" charset="0"/>
                <a:cs typeface="Times New Roman" panose="02020603050405020304" pitchFamily="18" charset="0"/>
              </a:rPr>
              <a:t>Reference</a:t>
            </a:r>
            <a:endParaRPr lang="en-GB" sz="1200" b="1"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662"/>
        <p:cNvGrpSpPr/>
        <p:nvPr/>
      </p:nvGrpSpPr>
      <p:grpSpPr>
        <a:xfrm>
          <a:off x="0" y="0"/>
          <a:ext cx="0" cy="0"/>
          <a:chOff x="0" y="0"/>
          <a:chExt cx="0" cy="0"/>
        </a:xfrm>
      </p:grpSpPr>
      <p:pic>
        <p:nvPicPr>
          <p:cNvPr id="663" name="Google Shape;663;p48"/>
          <p:cNvPicPr preferRelativeResize="0"/>
          <p:nvPr/>
        </p:nvPicPr>
        <p:blipFill rotWithShape="1">
          <a:blip r:embed="rId3">
            <a:alphaModFix/>
          </a:blip>
          <a:srcRect/>
          <a:stretch/>
        </p:blipFill>
        <p:spPr>
          <a:xfrm>
            <a:off x="8999285" y="1395645"/>
            <a:ext cx="2905030" cy="2150180"/>
          </a:xfrm>
          <a:prstGeom prst="rect">
            <a:avLst/>
          </a:prstGeom>
          <a:noFill/>
          <a:ln>
            <a:noFill/>
          </a:ln>
        </p:spPr>
      </p:pic>
      <p:sp>
        <p:nvSpPr>
          <p:cNvPr id="664" name="Google Shape;664;p48"/>
          <p:cNvSpPr/>
          <p:nvPr/>
        </p:nvSpPr>
        <p:spPr>
          <a:xfrm>
            <a:off x="199478" y="1566449"/>
            <a:ext cx="8645541" cy="1979376"/>
          </a:xfrm>
          <a:prstGeom prst="rect">
            <a:avLst/>
          </a:prstGeom>
          <a:solidFill>
            <a:srgbClr val="E1EFD8"/>
          </a:solidFill>
          <a:ln>
            <a:noFill/>
          </a:ln>
        </p:spPr>
        <p:txBody>
          <a:bodyPr spcFirstLastPara="1" wrap="square" lIns="91425" tIns="45700" rIns="91425" bIns="45700" anchor="t" anchorCtr="0">
            <a:noAutofit/>
          </a:bodyPr>
          <a:lstStyle/>
          <a:p>
            <a:pPr lvl="0" algn="just">
              <a:lnSpc>
                <a:spcPct val="120000"/>
              </a:lnSpc>
            </a:pPr>
            <a:r>
              <a:rPr lang="en-GB" sz="1800" dirty="0" smtClean="0">
                <a:solidFill>
                  <a:schemeClr val="tx1">
                    <a:lumMod val="85000"/>
                    <a:lumOff val="15000"/>
                  </a:schemeClr>
                </a:solidFill>
                <a:latin typeface="Times New Roman" panose="02020603050405020304" pitchFamily="18" charset="0"/>
                <a:cs typeface="Times New Roman" panose="02020603050405020304" pitchFamily="18" charset="0"/>
              </a:rPr>
              <a:t>Established </a:t>
            </a:r>
            <a:r>
              <a:rPr lang="en-GB" sz="1800" dirty="0">
                <a:solidFill>
                  <a:schemeClr val="tx1">
                    <a:lumMod val="85000"/>
                    <a:lumOff val="15000"/>
                  </a:schemeClr>
                </a:solidFill>
                <a:latin typeface="Times New Roman" panose="02020603050405020304" pitchFamily="18" charset="0"/>
                <a:cs typeface="Times New Roman" panose="02020603050405020304" pitchFamily="18" charset="0"/>
              </a:rPr>
              <a:t>by the HKU in </a:t>
            </a:r>
            <a:r>
              <a:rPr lang="en-GB" sz="1800" dirty="0" smtClean="0">
                <a:solidFill>
                  <a:schemeClr val="tx1">
                    <a:lumMod val="85000"/>
                    <a:lumOff val="15000"/>
                  </a:schemeClr>
                </a:solidFill>
                <a:latin typeface="Times New Roman" panose="02020603050405020304" pitchFamily="18" charset="0"/>
                <a:cs typeface="Times New Roman" panose="02020603050405020304" pitchFamily="18" charset="0"/>
              </a:rPr>
              <a:t>2004, the </a:t>
            </a:r>
            <a:r>
              <a:rPr lang="en-GB" sz="1800" dirty="0">
                <a:solidFill>
                  <a:schemeClr val="tx1">
                    <a:lumMod val="85000"/>
                    <a:lumOff val="15000"/>
                  </a:schemeClr>
                </a:solidFill>
                <a:latin typeface="Times New Roman" panose="02020603050405020304" pitchFamily="18" charset="0"/>
                <a:cs typeface="Times New Roman" panose="02020603050405020304" pitchFamily="18" charset="0"/>
              </a:rPr>
              <a:t>State Key Laboratory of Emerging Infectious Diseases </a:t>
            </a:r>
            <a:r>
              <a:rPr lang="en-GB" sz="1800" dirty="0" smtClean="0">
                <a:solidFill>
                  <a:schemeClr val="tx1">
                    <a:lumMod val="85000"/>
                    <a:lumOff val="15000"/>
                  </a:schemeClr>
                </a:solidFill>
                <a:latin typeface="Times New Roman" panose="02020603050405020304" pitchFamily="18" charset="0"/>
                <a:cs typeface="Times New Roman" panose="02020603050405020304" pitchFamily="18" charset="0"/>
              </a:rPr>
              <a:t>is the </a:t>
            </a:r>
            <a:r>
              <a:rPr lang="en-GB" sz="1800" dirty="0">
                <a:solidFill>
                  <a:schemeClr val="tx1">
                    <a:lumMod val="85000"/>
                    <a:lumOff val="15000"/>
                  </a:schemeClr>
                </a:solidFill>
                <a:latin typeface="Times New Roman" panose="02020603050405020304" pitchFamily="18" charset="0"/>
                <a:cs typeface="Times New Roman" panose="02020603050405020304" pitchFamily="18" charset="0"/>
              </a:rPr>
              <a:t>first state-approved key laboratory in Hong </a:t>
            </a:r>
            <a:r>
              <a:rPr lang="en-GB" sz="1800" dirty="0" smtClean="0">
                <a:solidFill>
                  <a:schemeClr val="tx1">
                    <a:lumMod val="85000"/>
                    <a:lumOff val="15000"/>
                  </a:schemeClr>
                </a:solidFill>
                <a:latin typeface="Times New Roman" panose="02020603050405020304" pitchFamily="18" charset="0"/>
                <a:cs typeface="Times New Roman" panose="02020603050405020304" pitchFamily="18" charset="0"/>
              </a:rPr>
              <a:t>Kong</a:t>
            </a:r>
            <a:r>
              <a:rPr lang="en-GB" sz="18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GB" sz="1800" dirty="0" smtClean="0">
                <a:solidFill>
                  <a:schemeClr val="tx1">
                    <a:lumMod val="85000"/>
                    <a:lumOff val="15000"/>
                  </a:schemeClr>
                </a:solidFill>
                <a:latin typeface="Times New Roman" panose="02020603050405020304" pitchFamily="18" charset="0"/>
                <a:cs typeface="Times New Roman" panose="02020603050405020304" pitchFamily="18" charset="0"/>
              </a:rPr>
              <a:t>with </a:t>
            </a:r>
            <a:r>
              <a:rPr lang="en-GB" sz="1800" dirty="0">
                <a:solidFill>
                  <a:schemeClr val="tx1">
                    <a:lumMod val="85000"/>
                    <a:lumOff val="15000"/>
                  </a:schemeClr>
                </a:solidFill>
                <a:latin typeface="Times New Roman" panose="02020603050405020304" pitchFamily="18" charset="0"/>
                <a:cs typeface="Times New Roman" panose="02020603050405020304" pitchFamily="18" charset="0"/>
              </a:rPr>
              <a:t>a focus on studying and monitoring emerging infectious </a:t>
            </a:r>
            <a:r>
              <a:rPr lang="en-GB" sz="1800" dirty="0" smtClean="0">
                <a:solidFill>
                  <a:schemeClr val="tx1">
                    <a:lumMod val="85000"/>
                    <a:lumOff val="15000"/>
                  </a:schemeClr>
                </a:solidFill>
                <a:latin typeface="Times New Roman" panose="02020603050405020304" pitchFamily="18" charset="0"/>
                <a:cs typeface="Times New Roman" panose="02020603050405020304" pitchFamily="18" charset="0"/>
              </a:rPr>
              <a:t>diseases.  </a:t>
            </a:r>
            <a:r>
              <a:rPr lang="en-US" sz="1800" dirty="0" smtClean="0">
                <a:solidFill>
                  <a:schemeClr val="tx1">
                    <a:lumMod val="85000"/>
                    <a:lumOff val="15000"/>
                  </a:schemeClr>
                </a:solidFill>
                <a:latin typeface="Times New Roman" panose="02020603050405020304" pitchFamily="18" charset="0"/>
                <a:cs typeface="Times New Roman" panose="02020603050405020304" pitchFamily="18" charset="0"/>
              </a:rPr>
              <a:t>The </a:t>
            </a:r>
            <a:r>
              <a:rPr lang="en-US" sz="1800" dirty="0">
                <a:solidFill>
                  <a:schemeClr val="tx1">
                    <a:lumMod val="85000"/>
                    <a:lumOff val="15000"/>
                  </a:schemeClr>
                </a:solidFill>
                <a:latin typeface="Times New Roman" panose="02020603050405020304" pitchFamily="18" charset="0"/>
                <a:cs typeface="Times New Roman" panose="02020603050405020304" pitchFamily="18" charset="0"/>
              </a:rPr>
              <a:t>four major research directions of the State Key Laboratory of Emerging Infectious Diseases are</a:t>
            </a:r>
            <a:r>
              <a:rPr lang="en-US" sz="1800" dirty="0" smtClean="0">
                <a:solidFill>
                  <a:schemeClr val="tx1">
                    <a:lumMod val="85000"/>
                    <a:lumOff val="15000"/>
                  </a:schemeClr>
                </a:solidFill>
                <a:latin typeface="Times New Roman" panose="02020603050405020304" pitchFamily="18" charset="0"/>
                <a:cs typeface="Times New Roman" panose="02020603050405020304" pitchFamily="18" charset="0"/>
              </a:rPr>
              <a:t>: ecology </a:t>
            </a:r>
            <a:r>
              <a:rPr lang="en-US" sz="1800" dirty="0">
                <a:solidFill>
                  <a:schemeClr val="tx1">
                    <a:lumMod val="85000"/>
                    <a:lumOff val="15000"/>
                  </a:schemeClr>
                </a:solidFill>
                <a:latin typeface="Times New Roman" panose="02020603050405020304" pitchFamily="18" charset="0"/>
                <a:cs typeface="Times New Roman" panose="02020603050405020304" pitchFamily="18" charset="0"/>
              </a:rPr>
              <a:t>and evolution of avian influenza </a:t>
            </a:r>
            <a:r>
              <a:rPr lang="en-US" sz="1800" dirty="0" smtClean="0">
                <a:solidFill>
                  <a:schemeClr val="tx1">
                    <a:lumMod val="85000"/>
                    <a:lumOff val="15000"/>
                  </a:schemeClr>
                </a:solidFill>
                <a:latin typeface="Times New Roman" panose="02020603050405020304" pitchFamily="18" charset="0"/>
                <a:cs typeface="Times New Roman" panose="02020603050405020304" pitchFamily="18" charset="0"/>
              </a:rPr>
              <a:t>viruses, pathogenesis </a:t>
            </a:r>
            <a:r>
              <a:rPr lang="en-US" sz="1800" dirty="0">
                <a:solidFill>
                  <a:schemeClr val="tx1">
                    <a:lumMod val="85000"/>
                    <a:lumOff val="15000"/>
                  </a:schemeClr>
                </a:solidFill>
                <a:latin typeface="Times New Roman" panose="02020603050405020304" pitchFamily="18" charset="0"/>
                <a:cs typeface="Times New Roman" panose="02020603050405020304" pitchFamily="18" charset="0"/>
              </a:rPr>
              <a:t>of influenza and SARS </a:t>
            </a:r>
            <a:r>
              <a:rPr lang="en-US" sz="1800" dirty="0" smtClean="0">
                <a:solidFill>
                  <a:schemeClr val="tx1">
                    <a:lumMod val="85000"/>
                    <a:lumOff val="15000"/>
                  </a:schemeClr>
                </a:solidFill>
                <a:latin typeface="Times New Roman" panose="02020603050405020304" pitchFamily="18" charset="0"/>
                <a:cs typeface="Times New Roman" panose="02020603050405020304" pitchFamily="18" charset="0"/>
              </a:rPr>
              <a:t>viruses, emerging </a:t>
            </a:r>
            <a:r>
              <a:rPr lang="en-US" sz="1800" dirty="0">
                <a:solidFill>
                  <a:schemeClr val="tx1">
                    <a:lumMod val="85000"/>
                    <a:lumOff val="15000"/>
                  </a:schemeClr>
                </a:solidFill>
                <a:latin typeface="Times New Roman" panose="02020603050405020304" pitchFamily="18" charset="0"/>
                <a:cs typeface="Times New Roman" panose="02020603050405020304" pitchFamily="18" charset="0"/>
              </a:rPr>
              <a:t>viral </a:t>
            </a:r>
            <a:r>
              <a:rPr lang="en-US" sz="1800" dirty="0" smtClean="0">
                <a:solidFill>
                  <a:schemeClr val="tx1">
                    <a:lumMod val="85000"/>
                    <a:lumOff val="15000"/>
                  </a:schemeClr>
                </a:solidFill>
                <a:latin typeface="Times New Roman" panose="02020603050405020304" pitchFamily="18" charset="0"/>
                <a:cs typeface="Times New Roman" panose="02020603050405020304" pitchFamily="18" charset="0"/>
              </a:rPr>
              <a:t>pathogens and new </a:t>
            </a:r>
            <a:r>
              <a:rPr lang="en-US" sz="1800" dirty="0">
                <a:solidFill>
                  <a:schemeClr val="tx1">
                    <a:lumMod val="85000"/>
                    <a:lumOff val="15000"/>
                  </a:schemeClr>
                </a:solidFill>
                <a:latin typeface="Times New Roman" panose="02020603050405020304" pitchFamily="18" charset="0"/>
                <a:cs typeface="Times New Roman" panose="02020603050405020304" pitchFamily="18" charset="0"/>
              </a:rPr>
              <a:t>vaccine </a:t>
            </a:r>
            <a:r>
              <a:rPr lang="en-US" sz="1800" dirty="0" smtClean="0">
                <a:solidFill>
                  <a:schemeClr val="tx1">
                    <a:lumMod val="85000"/>
                    <a:lumOff val="15000"/>
                  </a:schemeClr>
                </a:solidFill>
                <a:latin typeface="Times New Roman" panose="02020603050405020304" pitchFamily="18" charset="0"/>
                <a:cs typeface="Times New Roman" panose="02020603050405020304" pitchFamily="18" charset="0"/>
              </a:rPr>
              <a:t>technology.</a:t>
            </a:r>
            <a:endParaRPr sz="180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endParaRPr>
          </a:p>
        </p:txBody>
      </p:sp>
      <p:sp>
        <p:nvSpPr>
          <p:cNvPr id="665" name="Google Shape;665;p48"/>
          <p:cNvSpPr txBox="1"/>
          <p:nvPr/>
        </p:nvSpPr>
        <p:spPr>
          <a:xfrm>
            <a:off x="3570491" y="813969"/>
            <a:ext cx="4910497" cy="400069"/>
          </a:xfrm>
          <a:prstGeom prst="rect">
            <a:avLst/>
          </a:prstGeom>
          <a:noFill/>
          <a:ln>
            <a:noFill/>
          </a:ln>
        </p:spPr>
        <p:txBody>
          <a:bodyPr spcFirstLastPara="1" wrap="square" lIns="91425" tIns="45700" rIns="91425" bIns="45700" anchor="ctr" anchorCtr="0">
            <a:spAutoFit/>
          </a:bodyPr>
          <a:lstStyle/>
          <a:p>
            <a:pPr lvl="0" algn="ctr">
              <a:buClr>
                <a:schemeClr val="dk1"/>
              </a:buClr>
              <a:buSzPts val="2800"/>
            </a:pPr>
            <a:r>
              <a:rPr lang="en-GB" altLang="zh-TW" sz="2000" b="1" dirty="0" smtClean="0">
                <a:solidFill>
                  <a:schemeClr val="dk1"/>
                </a:solidFill>
                <a:latin typeface="Times New Roman" panose="02020603050405020304" pitchFamily="18" charset="0"/>
                <a:ea typeface="DFKai-SB"/>
                <a:cs typeface="Times New Roman" panose="02020603050405020304" pitchFamily="18" charset="0"/>
                <a:sym typeface="DFKai-SB"/>
              </a:rPr>
              <a:t>Influences and Contributions of R&amp;D</a:t>
            </a:r>
            <a:endParaRPr sz="2000" b="1" dirty="0">
              <a:solidFill>
                <a:schemeClr val="dk1"/>
              </a:solidFill>
              <a:latin typeface="Times New Roman" panose="02020603050405020304" pitchFamily="18" charset="0"/>
              <a:ea typeface="DFKai-SB"/>
              <a:cs typeface="Times New Roman" panose="02020603050405020304" pitchFamily="18" charset="0"/>
              <a:sym typeface="DFKai-SB"/>
            </a:endParaRPr>
          </a:p>
        </p:txBody>
      </p:sp>
      <p:sp>
        <p:nvSpPr>
          <p:cNvPr id="666" name="Google Shape;666;p48"/>
          <p:cNvSpPr/>
          <p:nvPr/>
        </p:nvSpPr>
        <p:spPr>
          <a:xfrm>
            <a:off x="3033623" y="832854"/>
            <a:ext cx="608468" cy="357545"/>
          </a:xfrm>
          <a:custGeom>
            <a:avLst/>
            <a:gdLst/>
            <a:ahLst/>
            <a:cxnLst/>
            <a:rect l="l" t="t" r="r" b="b"/>
            <a:pathLst>
              <a:path w="395" h="298" extrusionOk="0">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FDB42A"/>
          </a:solidFill>
          <a:ln w="19050" cap="flat" cmpd="sng">
            <a:solidFill>
              <a:srgbClr val="FFFFFF"/>
            </a:solidFill>
            <a:prstDash val="solid"/>
            <a:round/>
            <a:headEnd type="none" w="sm" len="sm"/>
            <a:tailEnd type="none" w="sm" len="sm"/>
          </a:ln>
        </p:spPr>
        <p:txBody>
          <a:bodyPr spcFirstLastPara="1" wrap="square" lIns="83725" tIns="41850" rIns="83725" bIns="41850" anchor="t" anchorCtr="0">
            <a:noAutofit/>
          </a:bodyPr>
          <a:lstStyle/>
          <a:p>
            <a:pPr marL="0" marR="0" lvl="0" indent="0" algn="just" rtl="0">
              <a:lnSpc>
                <a:spcPct val="120000"/>
              </a:lnSpc>
              <a:spcBef>
                <a:spcPts val="0"/>
              </a:spcBef>
              <a:spcAft>
                <a:spcPts val="0"/>
              </a:spcAft>
              <a:buClr>
                <a:schemeClr val="dk1"/>
              </a:buClr>
              <a:buSzPts val="2800"/>
              <a:buFont typeface="Calibri"/>
              <a:buNone/>
            </a:pPr>
            <a:endParaRPr sz="2800" b="0" i="0" u="none" strike="noStrike" cap="none">
              <a:solidFill>
                <a:srgbClr val="000000"/>
              </a:solidFill>
              <a:latin typeface="DFKai-SB"/>
              <a:ea typeface="DFKai-SB"/>
              <a:cs typeface="DFKai-SB"/>
              <a:sym typeface="DFKai-SB"/>
            </a:endParaRPr>
          </a:p>
        </p:txBody>
      </p:sp>
      <p:sp>
        <p:nvSpPr>
          <p:cNvPr id="667" name="Google Shape;667;p48"/>
          <p:cNvSpPr txBox="1"/>
          <p:nvPr/>
        </p:nvSpPr>
        <p:spPr>
          <a:xfrm>
            <a:off x="2549276" y="1244507"/>
            <a:ext cx="5433436" cy="341592"/>
          </a:xfrm>
          <a:prstGeom prst="rect">
            <a:avLst/>
          </a:prstGeom>
          <a:noFill/>
          <a:ln>
            <a:noFill/>
          </a:ln>
        </p:spPr>
        <p:txBody>
          <a:bodyPr spcFirstLastPara="1" wrap="square" lIns="91425" tIns="45700" rIns="91425" bIns="45700" anchor="ctr" anchorCtr="0">
            <a:spAutoFit/>
          </a:bodyPr>
          <a:lstStyle/>
          <a:p>
            <a:pPr lvl="0">
              <a:lnSpc>
                <a:spcPct val="90000"/>
              </a:lnSpc>
              <a:buClr>
                <a:schemeClr val="dk1"/>
              </a:buClr>
              <a:buSzPts val="2400"/>
            </a:pPr>
            <a:r>
              <a:rPr lang="en-US" sz="1800" dirty="0">
                <a:solidFill>
                  <a:schemeClr val="dk1"/>
                </a:solidFill>
                <a:latin typeface="Times New Roman" panose="02020603050405020304" pitchFamily="18" charset="0"/>
                <a:ea typeface="DFKai-SB"/>
                <a:cs typeface="Times New Roman" panose="02020603050405020304" pitchFamily="18" charset="0"/>
                <a:sym typeface="DFKai-SB"/>
              </a:rPr>
              <a:t>State Key Laboratory of Emerging Infectious Diseases</a:t>
            </a:r>
            <a:endParaRPr sz="1800" dirty="0"/>
          </a:p>
        </p:txBody>
      </p:sp>
      <p:sp>
        <p:nvSpPr>
          <p:cNvPr id="668" name="Google Shape;668;p48"/>
          <p:cNvSpPr txBox="1"/>
          <p:nvPr/>
        </p:nvSpPr>
        <p:spPr>
          <a:xfrm>
            <a:off x="8909732" y="3545825"/>
            <a:ext cx="3084136"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200" dirty="0" smtClean="0">
                <a:solidFill>
                  <a:schemeClr val="dk1"/>
                </a:solidFill>
                <a:latin typeface="Times New Roman" panose="02020603050405020304" pitchFamily="18" charset="0"/>
                <a:ea typeface="DFKai-SB"/>
                <a:cs typeface="Times New Roman" panose="02020603050405020304" pitchFamily="18" charset="0"/>
                <a:sym typeface="DFKai-SB"/>
              </a:rPr>
              <a:t>State Key Laboratory of Emerging Infectious Diseases (The University of Hong Kong)</a:t>
            </a:r>
            <a:endParaRPr sz="1200" dirty="0">
              <a:solidFill>
                <a:schemeClr val="dk1"/>
              </a:solidFill>
              <a:latin typeface="Times New Roman" panose="02020603050405020304" pitchFamily="18" charset="0"/>
              <a:ea typeface="DFKai-SB"/>
              <a:cs typeface="Times New Roman" panose="02020603050405020304" pitchFamily="18" charset="0"/>
              <a:sym typeface="DFKai-SB"/>
            </a:endParaRPr>
          </a:p>
        </p:txBody>
      </p:sp>
      <p:sp>
        <p:nvSpPr>
          <p:cNvPr id="670" name="Google Shape;670;p48"/>
          <p:cNvSpPr/>
          <p:nvPr/>
        </p:nvSpPr>
        <p:spPr>
          <a:xfrm>
            <a:off x="74397" y="3482737"/>
            <a:ext cx="7989451" cy="83099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altLang="zh-TW" sz="1200" dirty="0" smtClean="0">
                <a:solidFill>
                  <a:schemeClr val="dk1"/>
                </a:solidFill>
                <a:latin typeface="Times New Roman"/>
                <a:ea typeface="Times New Roman"/>
                <a:cs typeface="Times New Roman"/>
                <a:sym typeface="Times New Roman"/>
              </a:rPr>
              <a:t>Source:</a:t>
            </a:r>
            <a:endParaRPr dirty="0"/>
          </a:p>
          <a:p>
            <a:pPr marL="171450" lvl="0" indent="-171450">
              <a:buClr>
                <a:schemeClr val="dk1"/>
              </a:buClr>
              <a:buSzPts val="1200"/>
              <a:buFont typeface="Arial"/>
              <a:buChar char="•"/>
            </a:pPr>
            <a:r>
              <a:rPr lang="en-GB" altLang="zh-TW" sz="1200" dirty="0" smtClean="0">
                <a:solidFill>
                  <a:schemeClr val="tx1">
                    <a:lumMod val="85000"/>
                    <a:lumOff val="15000"/>
                  </a:schemeClr>
                </a:solidFill>
                <a:latin typeface="Times New Roman"/>
                <a:ea typeface="Times New Roman"/>
                <a:cs typeface="Times New Roman"/>
                <a:sym typeface="Times New Roman"/>
              </a:rPr>
              <a:t>Office </a:t>
            </a:r>
            <a:r>
              <a:rPr lang="en-GB" altLang="zh-TW" sz="1200" dirty="0">
                <a:solidFill>
                  <a:schemeClr val="tx1">
                    <a:lumMod val="85000"/>
                    <a:lumOff val="15000"/>
                  </a:schemeClr>
                </a:solidFill>
                <a:latin typeface="Times New Roman"/>
                <a:ea typeface="Times New Roman"/>
                <a:cs typeface="Times New Roman"/>
                <a:sym typeface="Times New Roman"/>
              </a:rPr>
              <a:t>of the Commissioner of the Ministry of Foreign Affairs of the People's Republic of China in the Hong Kong Special Administrative </a:t>
            </a:r>
            <a:r>
              <a:rPr lang="en-GB" altLang="zh-TW" sz="1200" dirty="0" smtClean="0">
                <a:solidFill>
                  <a:schemeClr val="tx1">
                    <a:lumMod val="85000"/>
                    <a:lumOff val="15000"/>
                  </a:schemeClr>
                </a:solidFill>
                <a:latin typeface="Times New Roman"/>
                <a:ea typeface="Times New Roman"/>
                <a:cs typeface="Times New Roman"/>
                <a:sym typeface="Times New Roman"/>
              </a:rPr>
              <a:t>Region (</a:t>
            </a:r>
            <a:r>
              <a:rPr lang="zh-TW" sz="1200" dirty="0" smtClean="0">
                <a:solidFill>
                  <a:schemeClr val="tx1">
                    <a:lumMod val="85000"/>
                    <a:lumOff val="15000"/>
                  </a:schemeClr>
                </a:solidFill>
                <a:latin typeface="Times New Roman"/>
                <a:ea typeface="Times New Roman"/>
                <a:cs typeface="Times New Roman"/>
                <a:sym typeface="Times New Roman"/>
              </a:rPr>
              <a:t>http</a:t>
            </a:r>
            <a:r>
              <a:rPr lang="zh-TW" sz="1200" dirty="0">
                <a:solidFill>
                  <a:schemeClr val="tx1">
                    <a:lumMod val="85000"/>
                    <a:lumOff val="15000"/>
                  </a:schemeClr>
                </a:solidFill>
                <a:latin typeface="Times New Roman"/>
                <a:ea typeface="Times New Roman"/>
                <a:cs typeface="Times New Roman"/>
                <a:sym typeface="Times New Roman"/>
              </a:rPr>
              <a:t>://hk.ocmfa.gov.cn/chn/jb/zt/ndhk/200411/t20041112_6753520</a:t>
            </a:r>
            <a:r>
              <a:rPr lang="zh-TW" sz="1200" dirty="0" smtClean="0">
                <a:solidFill>
                  <a:schemeClr val="tx1">
                    <a:lumMod val="85000"/>
                    <a:lumOff val="15000"/>
                  </a:schemeClr>
                </a:solidFill>
                <a:latin typeface="Times New Roman"/>
                <a:ea typeface="Times New Roman"/>
                <a:cs typeface="Times New Roman"/>
                <a:sym typeface="Times New Roman"/>
              </a:rPr>
              <a:t>.htm</a:t>
            </a:r>
            <a:r>
              <a:rPr lang="en-US" altLang="zh-TW" sz="1200" dirty="0" smtClean="0">
                <a:solidFill>
                  <a:schemeClr val="tx1">
                    <a:lumMod val="85000"/>
                    <a:lumOff val="15000"/>
                  </a:schemeClr>
                </a:solidFill>
                <a:latin typeface="Times New Roman"/>
                <a:ea typeface="Times New Roman"/>
                <a:cs typeface="Times New Roman"/>
                <a:sym typeface="Times New Roman"/>
              </a:rPr>
              <a:t>)</a:t>
            </a:r>
            <a:endParaRPr dirty="0">
              <a:solidFill>
                <a:schemeClr val="tx1">
                  <a:lumMod val="85000"/>
                  <a:lumOff val="15000"/>
                </a:schemeClr>
              </a:solidFill>
            </a:endParaRPr>
          </a:p>
          <a:p>
            <a:pPr marL="171450" lvl="0" indent="-171450">
              <a:buClr>
                <a:schemeClr val="dk1"/>
              </a:buClr>
              <a:buSzPts val="1200"/>
              <a:buFont typeface="Arial"/>
              <a:buChar char="•"/>
            </a:pPr>
            <a:r>
              <a:rPr lang="en-US" altLang="zh-TW" sz="1200" dirty="0" smtClean="0">
                <a:solidFill>
                  <a:schemeClr val="tx1">
                    <a:lumMod val="85000"/>
                    <a:lumOff val="15000"/>
                  </a:schemeClr>
                </a:solidFill>
                <a:latin typeface="Times New Roman"/>
                <a:ea typeface="Times New Roman"/>
                <a:cs typeface="Times New Roman"/>
                <a:sym typeface="Times New Roman"/>
              </a:rPr>
              <a:t>HKU </a:t>
            </a:r>
            <a:r>
              <a:rPr lang="zh-TW" sz="1200" dirty="0" smtClean="0">
                <a:solidFill>
                  <a:schemeClr val="tx1">
                    <a:lumMod val="85000"/>
                    <a:lumOff val="15000"/>
                  </a:schemeClr>
                </a:solidFill>
                <a:latin typeface="Times New Roman"/>
                <a:ea typeface="Times New Roman"/>
                <a:cs typeface="Times New Roman"/>
                <a:sym typeface="Times New Roman"/>
              </a:rPr>
              <a:t>(</a:t>
            </a:r>
            <a:r>
              <a:rPr lang="en-HK" altLang="zh-TW" sz="1200" dirty="0">
                <a:solidFill>
                  <a:schemeClr val="tx1">
                    <a:lumMod val="85000"/>
                    <a:lumOff val="15000"/>
                  </a:schemeClr>
                </a:solidFill>
                <a:latin typeface="Times New Roman"/>
                <a:ea typeface="Times New Roman"/>
                <a:cs typeface="Times New Roman"/>
                <a:sym typeface="Times New Roman"/>
              </a:rPr>
              <a:t>https://www.hku.hk/press/press-releases/detail/22538.html</a:t>
            </a:r>
            <a:r>
              <a:rPr lang="zh-TW" sz="1200" dirty="0" smtClean="0">
                <a:solidFill>
                  <a:schemeClr val="tx1">
                    <a:lumMod val="85000"/>
                    <a:lumOff val="15000"/>
                  </a:schemeClr>
                </a:solidFill>
                <a:latin typeface="Times New Roman"/>
                <a:ea typeface="Times New Roman"/>
                <a:cs typeface="Times New Roman"/>
                <a:sym typeface="Times New Roman"/>
              </a:rPr>
              <a:t>)</a:t>
            </a:r>
            <a:endParaRPr sz="1200" dirty="0">
              <a:solidFill>
                <a:schemeClr val="tx1">
                  <a:lumMod val="85000"/>
                  <a:lumOff val="15000"/>
                </a:schemeClr>
              </a:solidFill>
              <a:latin typeface="Times New Roman"/>
              <a:ea typeface="Times New Roman"/>
              <a:cs typeface="Times New Roman"/>
              <a:sym typeface="Times New Roman"/>
            </a:endParaRPr>
          </a:p>
        </p:txBody>
      </p:sp>
      <p:sp>
        <p:nvSpPr>
          <p:cNvPr id="671" name="Google Shape;671;p48"/>
          <p:cNvSpPr/>
          <p:nvPr/>
        </p:nvSpPr>
        <p:spPr>
          <a:xfrm>
            <a:off x="284672" y="4383499"/>
            <a:ext cx="11619643" cy="1933616"/>
          </a:xfrm>
          <a:prstGeom prst="rect">
            <a:avLst/>
          </a:prstGeom>
          <a:solidFill>
            <a:srgbClr val="D8E2F3"/>
          </a:solidFill>
          <a:ln>
            <a:noFill/>
          </a:ln>
        </p:spPr>
        <p:txBody>
          <a:bodyPr spcFirstLastPara="1" wrap="square" lIns="91425" tIns="45700" rIns="91425" bIns="45700" anchor="t" anchorCtr="0">
            <a:noAutofit/>
          </a:bodyPr>
          <a:lstStyle/>
          <a:p>
            <a:pPr lvl="0" algn="just">
              <a:lnSpc>
                <a:spcPct val="120000"/>
              </a:lnSpc>
            </a:pPr>
            <a:r>
              <a:rPr lang="en-GB" altLang="zh-TW" sz="1600" dirty="0" smtClean="0">
                <a:solidFill>
                  <a:schemeClr val="tx1">
                    <a:lumMod val="85000"/>
                    <a:lumOff val="15000"/>
                  </a:schemeClr>
                </a:solidFill>
                <a:latin typeface="Times New Roman"/>
                <a:ea typeface="Times New Roman"/>
                <a:cs typeface="Times New Roman"/>
                <a:sym typeface="Times New Roman"/>
              </a:rPr>
              <a:t>The State Key </a:t>
            </a:r>
            <a:r>
              <a:rPr lang="en-GB" altLang="zh-TW" sz="1600" dirty="0">
                <a:solidFill>
                  <a:schemeClr val="tx1">
                    <a:lumMod val="85000"/>
                    <a:lumOff val="15000"/>
                  </a:schemeClr>
                </a:solidFill>
                <a:latin typeface="Times New Roman"/>
                <a:ea typeface="Times New Roman"/>
                <a:cs typeface="Times New Roman"/>
                <a:sym typeface="Times New Roman"/>
              </a:rPr>
              <a:t>Laboratory (SKL) scheme is one of the major national science and technology development schemes managed by the Ministry of Science and Technology (MOST</a:t>
            </a:r>
            <a:r>
              <a:rPr lang="en-GB" altLang="zh-TW" sz="1600" dirty="0" smtClean="0">
                <a:solidFill>
                  <a:schemeClr val="tx1">
                    <a:lumMod val="85000"/>
                    <a:lumOff val="15000"/>
                  </a:schemeClr>
                </a:solidFill>
                <a:latin typeface="Times New Roman"/>
                <a:ea typeface="Times New Roman"/>
                <a:cs typeface="Times New Roman"/>
                <a:sym typeface="Times New Roman"/>
              </a:rPr>
              <a:t>).  </a:t>
            </a:r>
            <a:r>
              <a:rPr lang="en-GB" altLang="zh-TW" sz="1600" dirty="0">
                <a:solidFill>
                  <a:schemeClr val="tx1">
                    <a:lumMod val="85000"/>
                    <a:lumOff val="15000"/>
                  </a:schemeClr>
                </a:solidFill>
                <a:latin typeface="Times New Roman"/>
                <a:ea typeface="Times New Roman"/>
                <a:cs typeface="Times New Roman"/>
                <a:sym typeface="Times New Roman"/>
              </a:rPr>
              <a:t>High-quality research teams and good research equipment are prerequisites for becoming SKLs</a:t>
            </a:r>
            <a:r>
              <a:rPr lang="en-GB" altLang="zh-TW" sz="1600" dirty="0" smtClean="0">
                <a:solidFill>
                  <a:schemeClr val="tx1">
                    <a:lumMod val="85000"/>
                    <a:lumOff val="15000"/>
                  </a:schemeClr>
                </a:solidFill>
                <a:latin typeface="Times New Roman"/>
                <a:ea typeface="Times New Roman"/>
                <a:cs typeface="Times New Roman"/>
                <a:sym typeface="Times New Roman"/>
              </a:rPr>
              <a:t>.  </a:t>
            </a:r>
            <a:r>
              <a:rPr lang="en-GB" altLang="zh-TW" sz="1600" dirty="0">
                <a:solidFill>
                  <a:schemeClr val="tx1">
                    <a:lumMod val="85000"/>
                    <a:lumOff val="15000"/>
                  </a:schemeClr>
                </a:solidFill>
                <a:latin typeface="Times New Roman"/>
                <a:ea typeface="Times New Roman"/>
                <a:cs typeface="Times New Roman"/>
                <a:sym typeface="Times New Roman"/>
              </a:rPr>
              <a:t>Meanwhile, scientific research institutes approved by the MOST as Chinese National Engineering Research Centres (CNERCs) serve as major impetus in providing engineering research and consultancy support to the industries</a:t>
            </a:r>
            <a:r>
              <a:rPr lang="en-GB" altLang="zh-TW" sz="1600" dirty="0" smtClean="0">
                <a:solidFill>
                  <a:schemeClr val="tx1">
                    <a:lumMod val="85000"/>
                    <a:lumOff val="15000"/>
                  </a:schemeClr>
                </a:solidFill>
                <a:latin typeface="Times New Roman"/>
                <a:ea typeface="Times New Roman"/>
                <a:cs typeface="Times New Roman"/>
                <a:sym typeface="Times New Roman"/>
              </a:rPr>
              <a:t>.  </a:t>
            </a:r>
            <a:r>
              <a:rPr lang="en-GB" altLang="zh-TW" sz="1600" dirty="0">
                <a:solidFill>
                  <a:schemeClr val="tx1">
                    <a:lumMod val="85000"/>
                    <a:lumOff val="15000"/>
                  </a:schemeClr>
                </a:solidFill>
                <a:latin typeface="Times New Roman"/>
                <a:ea typeface="Times New Roman"/>
                <a:cs typeface="Times New Roman"/>
                <a:sym typeface="Times New Roman"/>
              </a:rPr>
              <a:t>They need to possess strong research and development (R&amp;D) capabilities and enjoy leading positions in their areas of expertise both on the Mainland and internationally. </a:t>
            </a:r>
            <a:r>
              <a:rPr lang="en-GB" altLang="zh-TW" sz="1600" dirty="0" smtClean="0">
                <a:solidFill>
                  <a:schemeClr val="tx1">
                    <a:lumMod val="85000"/>
                    <a:lumOff val="15000"/>
                  </a:schemeClr>
                </a:solidFill>
                <a:latin typeface="Times New Roman"/>
                <a:ea typeface="Times New Roman"/>
                <a:cs typeface="Times New Roman"/>
                <a:sym typeface="Times New Roman"/>
              </a:rPr>
              <a:t> As </a:t>
            </a:r>
            <a:r>
              <a:rPr lang="en-GB" altLang="zh-TW" sz="1600" dirty="0">
                <a:solidFill>
                  <a:schemeClr val="tx1">
                    <a:lumMod val="85000"/>
                    <a:lumOff val="15000"/>
                  </a:schemeClr>
                </a:solidFill>
                <a:latin typeface="Times New Roman"/>
                <a:ea typeface="Times New Roman"/>
                <a:cs typeface="Times New Roman"/>
                <a:sym typeface="Times New Roman"/>
              </a:rPr>
              <a:t>of 2022, there were 16 </a:t>
            </a:r>
            <a:r>
              <a:rPr lang="en-GB" altLang="zh-TW" sz="1600" dirty="0" smtClean="0">
                <a:solidFill>
                  <a:schemeClr val="tx1">
                    <a:lumMod val="85000"/>
                    <a:lumOff val="15000"/>
                  </a:schemeClr>
                </a:solidFill>
                <a:latin typeface="Times New Roman"/>
                <a:ea typeface="Times New Roman"/>
                <a:cs typeface="Times New Roman"/>
                <a:sym typeface="Times New Roman"/>
              </a:rPr>
              <a:t>SKLs and </a:t>
            </a:r>
            <a:r>
              <a:rPr lang="en-GB" altLang="zh-TW" sz="1600" dirty="0">
                <a:solidFill>
                  <a:schemeClr val="tx1">
                    <a:lumMod val="85000"/>
                    <a:lumOff val="15000"/>
                  </a:schemeClr>
                </a:solidFill>
                <a:latin typeface="Times New Roman"/>
                <a:ea typeface="Times New Roman"/>
                <a:cs typeface="Times New Roman"/>
                <a:sym typeface="Times New Roman"/>
              </a:rPr>
              <a:t>six Hong Kong Branches of CNERCs in Hong Kong.</a:t>
            </a:r>
            <a:endParaRPr sz="1600" dirty="0">
              <a:solidFill>
                <a:schemeClr val="tx1">
                  <a:lumMod val="85000"/>
                  <a:lumOff val="15000"/>
                </a:schemeClr>
              </a:solidFill>
              <a:latin typeface="Times New Roman"/>
              <a:ea typeface="Times New Roman"/>
              <a:cs typeface="Times New Roman"/>
              <a:sym typeface="Times New Roman"/>
            </a:endParaRPr>
          </a:p>
        </p:txBody>
      </p:sp>
      <p:sp>
        <p:nvSpPr>
          <p:cNvPr id="672" name="Google Shape;672;p48"/>
          <p:cNvSpPr/>
          <p:nvPr/>
        </p:nvSpPr>
        <p:spPr>
          <a:xfrm>
            <a:off x="477328" y="6346412"/>
            <a:ext cx="5112590" cy="46166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altLang="zh-TW" sz="1000" dirty="0" smtClean="0">
                <a:solidFill>
                  <a:schemeClr val="dk1"/>
                </a:solidFill>
                <a:latin typeface="Times New Roman" panose="02020603050405020304" pitchFamily="18" charset="0"/>
                <a:ea typeface="Times New Roman"/>
                <a:cs typeface="Times New Roman" panose="02020603050405020304" pitchFamily="18" charset="0"/>
                <a:sym typeface="Times New Roman"/>
              </a:rPr>
              <a:t>Source</a:t>
            </a:r>
            <a:endParaRPr sz="1000" dirty="0">
              <a:solidFill>
                <a:schemeClr val="dk1"/>
              </a:solidFill>
              <a:latin typeface="Times New Roman" panose="02020603050405020304" pitchFamily="18" charset="0"/>
              <a:ea typeface="Times New Roman"/>
              <a:cs typeface="Times New Roman" panose="02020603050405020304" pitchFamily="18" charset="0"/>
              <a:sym typeface="Times New Roman"/>
            </a:endParaRPr>
          </a:p>
          <a:p>
            <a:pPr lvl="0"/>
            <a:r>
              <a:rPr lang="en-US" altLang="zh-TW" sz="1000" dirty="0" smtClean="0">
                <a:solidFill>
                  <a:schemeClr val="dk1"/>
                </a:solidFill>
                <a:latin typeface="Times New Roman" panose="02020603050405020304" pitchFamily="18" charset="0"/>
                <a:ea typeface="Times New Roman"/>
                <a:cs typeface="Times New Roman" panose="02020603050405020304" pitchFamily="18" charset="0"/>
                <a:sym typeface="Times New Roman"/>
              </a:rPr>
              <a:t>Innovation and Technology Commission  (</a:t>
            </a:r>
            <a:r>
              <a:rPr lang="en-HK" altLang="zh-TW" sz="1000" dirty="0" smtClean="0">
                <a:solidFill>
                  <a:schemeClr val="dk1"/>
                </a:solidFill>
                <a:latin typeface="Times New Roman" panose="02020603050405020304" pitchFamily="18" charset="0"/>
                <a:ea typeface="Times New Roman"/>
                <a:cs typeface="Times New Roman" panose="02020603050405020304" pitchFamily="18" charset="0"/>
                <a:sym typeface="Times New Roman"/>
              </a:rPr>
              <a:t>https</a:t>
            </a:r>
            <a:r>
              <a:rPr lang="en-HK" altLang="zh-TW" sz="1000" dirty="0">
                <a:solidFill>
                  <a:schemeClr val="dk1"/>
                </a:solidFill>
                <a:latin typeface="Times New Roman" panose="02020603050405020304" pitchFamily="18" charset="0"/>
                <a:ea typeface="Times New Roman"/>
                <a:cs typeface="Times New Roman" panose="02020603050405020304" pitchFamily="18" charset="0"/>
                <a:sym typeface="Times New Roman"/>
              </a:rPr>
              <a:t>://www.itc.gov.hk/en/collaboration/skl_and_hkbcnercs.html</a:t>
            </a:r>
            <a:r>
              <a:rPr lang="zh-TW" sz="1000" dirty="0" smtClean="0">
                <a:solidFill>
                  <a:schemeClr val="dk1"/>
                </a:solidFill>
                <a:latin typeface="Times New Roman" panose="02020603050405020304" pitchFamily="18" charset="0"/>
                <a:ea typeface="Times New Roman"/>
                <a:cs typeface="Times New Roman" panose="02020603050405020304" pitchFamily="18" charset="0"/>
                <a:sym typeface="Times New Roman"/>
              </a:rPr>
              <a:t>)</a:t>
            </a:r>
            <a:endParaRPr sz="1000" dirty="0">
              <a:solidFill>
                <a:schemeClr val="dk1"/>
              </a:solidFill>
              <a:latin typeface="Times New Roman" panose="02020603050405020304" pitchFamily="18" charset="0"/>
              <a:ea typeface="Times New Roman"/>
              <a:cs typeface="Times New Roman" panose="02020603050405020304" pitchFamily="18" charset="0"/>
              <a:sym typeface="Times New Roman"/>
            </a:endParaRPr>
          </a:p>
        </p:txBody>
      </p:sp>
      <p:sp>
        <p:nvSpPr>
          <p:cNvPr id="674" name="Google Shape;674;p48"/>
          <p:cNvSpPr/>
          <p:nvPr/>
        </p:nvSpPr>
        <p:spPr>
          <a:xfrm>
            <a:off x="5817079" y="6485962"/>
            <a:ext cx="4493538" cy="307777"/>
          </a:xfrm>
          <a:prstGeom prst="rect">
            <a:avLst/>
          </a:prstGeom>
          <a:noFill/>
          <a:ln>
            <a:noFill/>
          </a:ln>
        </p:spPr>
        <p:txBody>
          <a:bodyPr spcFirstLastPara="1" wrap="square" lIns="91425" tIns="45700" rIns="91425" bIns="45700" anchor="t" anchorCtr="0">
            <a:noAutofit/>
          </a:bodyPr>
          <a:lstStyle/>
          <a:p>
            <a:pPr lvl="0"/>
            <a:r>
              <a:rPr lang="en-GB" sz="1200" dirty="0">
                <a:latin typeface="Times New Roman" panose="02020603050405020304" pitchFamily="18" charset="0"/>
                <a:cs typeface="Times New Roman" panose="02020603050405020304" pitchFamily="18" charset="0"/>
              </a:rPr>
              <a:t>Refer to the source for more information on SKLs in Hong Kong.</a:t>
            </a:r>
            <a:endParaRPr sz="1200" dirty="0">
              <a:solidFill>
                <a:schemeClr val="dk1"/>
              </a:solidFill>
              <a:latin typeface="Times New Roman" panose="02020603050405020304" pitchFamily="18" charset="0"/>
              <a:ea typeface="DFKai-SB"/>
              <a:cs typeface="Times New Roman" panose="02020603050405020304" pitchFamily="18" charset="0"/>
              <a:sym typeface="DFKai-SB"/>
            </a:endParaRPr>
          </a:p>
        </p:txBody>
      </p:sp>
      <p:sp>
        <p:nvSpPr>
          <p:cNvPr id="675" name="Google Shape;675;p48"/>
          <p:cNvSpPr txBox="1">
            <a:spLocks noGrp="1"/>
          </p:cNvSpPr>
          <p:nvPr>
            <p:ph type="sldNum" idx="12"/>
          </p:nvPr>
        </p:nvSpPr>
        <p:spPr>
          <a:xfrm>
            <a:off x="9120188" y="63817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tLang="zh-TW"/>
              <a:t>36</a:t>
            </a:fld>
            <a:endParaRPr/>
          </a:p>
        </p:txBody>
      </p:sp>
      <p:sp>
        <p:nvSpPr>
          <p:cNvPr id="15" name="Google Shape;522;p37"/>
          <p:cNvSpPr/>
          <p:nvPr/>
        </p:nvSpPr>
        <p:spPr>
          <a:xfrm>
            <a:off x="2606060" y="165128"/>
            <a:ext cx="7115696" cy="618023"/>
          </a:xfrm>
          <a:custGeom>
            <a:avLst/>
            <a:gdLst/>
            <a:ahLst/>
            <a:cxnLst/>
            <a:rect l="l" t="t" r="r" b="b"/>
            <a:pathLst>
              <a:path w="5689600" h="649440" extrusionOk="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a:ln w="12700" cap="flat" cmpd="sng">
            <a:solidFill>
              <a:schemeClr val="lt1"/>
            </a:solidFill>
            <a:prstDash val="solid"/>
            <a:miter lim="800000"/>
            <a:headEnd type="none" w="sm" len="sm"/>
            <a:tailEnd type="none" w="sm" len="sm"/>
          </a:ln>
        </p:spPr>
        <p:txBody>
          <a:bodyPr spcFirstLastPara="1" wrap="square" lIns="246750" tIns="31700" rIns="246750" bIns="31700" anchor="ctr" anchorCtr="0">
            <a:noAutofit/>
          </a:bodyPr>
          <a:lstStyle/>
          <a:p>
            <a:pPr lvl="0" algn="ctr">
              <a:lnSpc>
                <a:spcPct val="90000"/>
              </a:lnSpc>
            </a:pPr>
            <a:r>
              <a:rPr lang="en-GB" sz="2200" b="1" dirty="0">
                <a:solidFill>
                  <a:schemeClr val="bg1"/>
                </a:solidFill>
                <a:latin typeface="Times New Roman" panose="02020603050405020304" pitchFamily="18" charset="0"/>
                <a:cs typeface="Times New Roman" panose="02020603050405020304" pitchFamily="18" charset="0"/>
              </a:rPr>
              <a:t>Contributions of Hong Kong to </a:t>
            </a:r>
            <a:r>
              <a:rPr lang="en-GB" sz="2200" b="1" dirty="0" smtClean="0">
                <a:solidFill>
                  <a:schemeClr val="bg1"/>
                </a:solidFill>
                <a:latin typeface="Times New Roman" panose="02020603050405020304" pitchFamily="18" charset="0"/>
                <a:cs typeface="Times New Roman" panose="02020603050405020304" pitchFamily="18" charset="0"/>
              </a:rPr>
              <a:t>Global Public Health</a:t>
            </a:r>
            <a:endParaRPr sz="2200" b="1" dirty="0">
              <a:solidFill>
                <a:schemeClr val="bg1"/>
              </a:solidFill>
              <a:latin typeface="Times New Roman" panose="02020603050405020304" pitchFamily="18" charset="0"/>
              <a:cs typeface="Times New Roman" panose="02020603050405020304" pitchFamily="18" charset="0"/>
            </a:endParaRPr>
          </a:p>
        </p:txBody>
      </p:sp>
      <p:sp>
        <p:nvSpPr>
          <p:cNvPr id="16" name="文字方塊 15"/>
          <p:cNvSpPr txBox="1"/>
          <p:nvPr/>
        </p:nvSpPr>
        <p:spPr>
          <a:xfrm>
            <a:off x="5127791" y="4110169"/>
            <a:ext cx="1561456" cy="307777"/>
          </a:xfrm>
          <a:prstGeom prst="rect">
            <a:avLst/>
          </a:prstGeom>
          <a:solidFill>
            <a:schemeClr val="bg1"/>
          </a:solidFill>
          <a:ln w="38100">
            <a:solidFill>
              <a:srgbClr val="C00000"/>
            </a:solidFill>
          </a:ln>
        </p:spPr>
        <p:txBody>
          <a:bodyPr wrap="square" rtlCol="0">
            <a:spAutoFit/>
          </a:bodyPr>
          <a:lstStyle/>
          <a:p>
            <a:pPr algn="ctr"/>
            <a:r>
              <a:rPr lang="en-US" b="1" dirty="0" smtClean="0">
                <a:latin typeface="Times New Roman" panose="02020603050405020304" pitchFamily="18" charset="0"/>
                <a:cs typeface="Times New Roman" panose="02020603050405020304" pitchFamily="18" charset="0"/>
              </a:rPr>
              <a:t>Reference</a:t>
            </a:r>
            <a:endParaRPr lang="en-GB" b="1"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679"/>
        <p:cNvGrpSpPr/>
        <p:nvPr/>
      </p:nvGrpSpPr>
      <p:grpSpPr>
        <a:xfrm>
          <a:off x="0" y="0"/>
          <a:ext cx="0" cy="0"/>
          <a:chOff x="0" y="0"/>
          <a:chExt cx="0" cy="0"/>
        </a:xfrm>
      </p:grpSpPr>
      <p:sp>
        <p:nvSpPr>
          <p:cNvPr id="680" name="Google Shape;680;p49"/>
          <p:cNvSpPr/>
          <p:nvPr/>
        </p:nvSpPr>
        <p:spPr>
          <a:xfrm>
            <a:off x="3753794" y="917801"/>
            <a:ext cx="608468" cy="440263"/>
          </a:xfrm>
          <a:custGeom>
            <a:avLst/>
            <a:gdLst/>
            <a:ahLst/>
            <a:cxnLst/>
            <a:rect l="l" t="t" r="r" b="b"/>
            <a:pathLst>
              <a:path w="395" h="298" extrusionOk="0">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FDB42A"/>
          </a:solidFill>
          <a:ln w="19050" cap="flat" cmpd="sng">
            <a:solidFill>
              <a:srgbClr val="FFFFFF"/>
            </a:solidFill>
            <a:prstDash val="solid"/>
            <a:round/>
            <a:headEnd type="none" w="sm" len="sm"/>
            <a:tailEnd type="none" w="sm" len="sm"/>
          </a:ln>
        </p:spPr>
        <p:txBody>
          <a:bodyPr spcFirstLastPara="1" wrap="square" lIns="83725" tIns="41850" rIns="83725" bIns="41850" anchor="t" anchorCtr="0">
            <a:noAutofit/>
          </a:bodyPr>
          <a:lstStyle/>
          <a:p>
            <a:pPr marL="0" marR="0" lvl="0" indent="0" algn="just" rtl="0">
              <a:lnSpc>
                <a:spcPct val="120000"/>
              </a:lnSpc>
              <a:spcBef>
                <a:spcPts val="0"/>
              </a:spcBef>
              <a:spcAft>
                <a:spcPts val="0"/>
              </a:spcAft>
              <a:buClr>
                <a:schemeClr val="dk1"/>
              </a:buClr>
              <a:buSzPts val="2800"/>
              <a:buFont typeface="Calibri"/>
              <a:buNone/>
            </a:pPr>
            <a:endParaRPr sz="2800" b="0" i="0" u="none" strike="noStrike" cap="none">
              <a:solidFill>
                <a:srgbClr val="000000"/>
              </a:solidFill>
              <a:latin typeface="DFKai-SB"/>
              <a:ea typeface="DFKai-SB"/>
              <a:cs typeface="DFKai-SB"/>
              <a:sym typeface="DFKai-SB"/>
            </a:endParaRPr>
          </a:p>
        </p:txBody>
      </p:sp>
      <p:sp>
        <p:nvSpPr>
          <p:cNvPr id="681" name="Google Shape;681;p49"/>
          <p:cNvSpPr txBox="1"/>
          <p:nvPr/>
        </p:nvSpPr>
        <p:spPr>
          <a:xfrm>
            <a:off x="950951" y="1487368"/>
            <a:ext cx="5749996" cy="803256"/>
          </a:xfrm>
          <a:prstGeom prst="rect">
            <a:avLst/>
          </a:prstGeom>
          <a:noFill/>
          <a:ln>
            <a:noFill/>
          </a:ln>
        </p:spPr>
        <p:txBody>
          <a:bodyPr spcFirstLastPara="1" wrap="square" lIns="91425" tIns="45700" rIns="91425" bIns="45700" anchor="ctr" anchorCtr="0">
            <a:spAutoFit/>
          </a:bodyPr>
          <a:lstStyle/>
          <a:p>
            <a:pPr lvl="0" algn="ctr">
              <a:lnSpc>
                <a:spcPct val="120000"/>
              </a:lnSpc>
              <a:buClr>
                <a:schemeClr val="dk1"/>
              </a:buClr>
              <a:buSzPts val="2400"/>
            </a:pPr>
            <a:r>
              <a:rPr lang="en-GB" altLang="zh-TW" sz="2200" dirty="0">
                <a:solidFill>
                  <a:schemeClr val="dk1"/>
                </a:solidFill>
                <a:latin typeface="Times New Roman" panose="02020603050405020304" pitchFamily="18" charset="0"/>
                <a:ea typeface="DFKai-SB"/>
                <a:cs typeface="Times New Roman" panose="02020603050405020304" pitchFamily="18" charset="0"/>
                <a:sym typeface="DFKai-SB"/>
              </a:rPr>
              <a:t>WHO Collaborating Centre for </a:t>
            </a:r>
            <a:endParaRPr lang="en-GB" altLang="zh-TW" sz="2200" dirty="0" smtClean="0">
              <a:solidFill>
                <a:schemeClr val="dk1"/>
              </a:solidFill>
              <a:latin typeface="Times New Roman" panose="02020603050405020304" pitchFamily="18" charset="0"/>
              <a:ea typeface="DFKai-SB"/>
              <a:cs typeface="Times New Roman" panose="02020603050405020304" pitchFamily="18" charset="0"/>
              <a:sym typeface="DFKai-SB"/>
            </a:endParaRPr>
          </a:p>
          <a:p>
            <a:pPr lvl="0" algn="ctr">
              <a:lnSpc>
                <a:spcPct val="90000"/>
              </a:lnSpc>
              <a:buClr>
                <a:schemeClr val="dk1"/>
              </a:buClr>
              <a:buSzPts val="2400"/>
            </a:pPr>
            <a:r>
              <a:rPr lang="en-GB" altLang="zh-TW" sz="2200" dirty="0" smtClean="0">
                <a:solidFill>
                  <a:schemeClr val="dk1"/>
                </a:solidFill>
                <a:latin typeface="Times New Roman" panose="02020603050405020304" pitchFamily="18" charset="0"/>
                <a:ea typeface="DFKai-SB"/>
                <a:cs typeface="Times New Roman" panose="02020603050405020304" pitchFamily="18" charset="0"/>
                <a:sym typeface="DFKai-SB"/>
              </a:rPr>
              <a:t>Infectious </a:t>
            </a:r>
            <a:r>
              <a:rPr lang="en-GB" altLang="zh-TW" sz="2200" dirty="0">
                <a:solidFill>
                  <a:schemeClr val="dk1"/>
                </a:solidFill>
                <a:latin typeface="Times New Roman" panose="02020603050405020304" pitchFamily="18" charset="0"/>
                <a:ea typeface="DFKai-SB"/>
                <a:cs typeface="Times New Roman" panose="02020603050405020304" pitchFamily="18" charset="0"/>
                <a:sym typeface="DFKai-SB"/>
              </a:rPr>
              <a:t>Disease Epidemiology and Control</a:t>
            </a:r>
            <a:endParaRPr sz="2200" b="0" dirty="0">
              <a:solidFill>
                <a:schemeClr val="dk1"/>
              </a:solidFill>
              <a:latin typeface="Times New Roman" panose="02020603050405020304" pitchFamily="18" charset="0"/>
              <a:ea typeface="DFKai-SB"/>
              <a:cs typeface="Times New Roman" panose="02020603050405020304" pitchFamily="18" charset="0"/>
              <a:sym typeface="DFKai-SB"/>
            </a:endParaRPr>
          </a:p>
        </p:txBody>
      </p:sp>
      <p:sp>
        <p:nvSpPr>
          <p:cNvPr id="682" name="Google Shape;682;p49"/>
          <p:cNvSpPr/>
          <p:nvPr/>
        </p:nvSpPr>
        <p:spPr>
          <a:xfrm>
            <a:off x="471577" y="2300670"/>
            <a:ext cx="6708744" cy="3938532"/>
          </a:xfrm>
          <a:prstGeom prst="rect">
            <a:avLst/>
          </a:prstGeom>
          <a:solidFill>
            <a:srgbClr val="E1EFD8"/>
          </a:solidFill>
          <a:ln>
            <a:noFill/>
          </a:ln>
        </p:spPr>
        <p:txBody>
          <a:bodyPr spcFirstLastPara="1" wrap="square" lIns="91425" tIns="45700" rIns="91425" bIns="45700" anchor="t" anchorCtr="0">
            <a:noAutofit/>
          </a:bodyPr>
          <a:lstStyle/>
          <a:p>
            <a:pPr lvl="0" algn="just">
              <a:lnSpc>
                <a:spcPct val="120000"/>
              </a:lnSpc>
            </a:pPr>
            <a:r>
              <a:rPr lang="en-GB" altLang="zh-TW" sz="1800" dirty="0">
                <a:solidFill>
                  <a:schemeClr val="tx1">
                    <a:lumMod val="85000"/>
                    <a:lumOff val="15000"/>
                  </a:schemeClr>
                </a:solidFill>
                <a:latin typeface="Times New Roman"/>
                <a:ea typeface="Times New Roman"/>
                <a:cs typeface="Times New Roman"/>
                <a:sym typeface="Times New Roman"/>
              </a:rPr>
              <a:t>In collaboration with the WHO, HKU School of Public Health carries out further infection prevention and control, strengthens the capabilities of monitoring antimicrobial resistance and emergency response to unforeseen incidents of novel microbes, and strives to promote global public health and the control and prevention of </a:t>
            </a:r>
            <a:r>
              <a:rPr lang="en-GB" altLang="zh-TW" sz="1800" dirty="0" smtClean="0">
                <a:solidFill>
                  <a:schemeClr val="tx1">
                    <a:lumMod val="85000"/>
                    <a:lumOff val="15000"/>
                  </a:schemeClr>
                </a:solidFill>
                <a:latin typeface="Times New Roman"/>
                <a:ea typeface="Times New Roman"/>
                <a:cs typeface="Times New Roman"/>
                <a:sym typeface="Times New Roman"/>
              </a:rPr>
              <a:t>infectious diseases</a:t>
            </a:r>
            <a:r>
              <a:rPr lang="en-GB" altLang="zh-TW" sz="1800" dirty="0">
                <a:solidFill>
                  <a:schemeClr val="tx1">
                    <a:lumMod val="85000"/>
                    <a:lumOff val="15000"/>
                  </a:schemeClr>
                </a:solidFill>
                <a:latin typeface="Times New Roman"/>
                <a:ea typeface="Times New Roman"/>
                <a:cs typeface="Times New Roman"/>
                <a:sym typeface="Times New Roman"/>
              </a:rPr>
              <a:t>. In 2014, HKU School of Public Health has been designated as a WHO Collaborating Centre, which is the culmination of the important partnership between HKU and the Food and Health </a:t>
            </a:r>
            <a:r>
              <a:rPr lang="en-GB" altLang="zh-TW" sz="1800" dirty="0" smtClean="0">
                <a:solidFill>
                  <a:schemeClr val="tx1">
                    <a:lumMod val="85000"/>
                    <a:lumOff val="15000"/>
                  </a:schemeClr>
                </a:solidFill>
                <a:latin typeface="Times New Roman"/>
                <a:ea typeface="Times New Roman"/>
                <a:cs typeface="Times New Roman"/>
                <a:sym typeface="Times New Roman"/>
              </a:rPr>
              <a:t>Bureau</a:t>
            </a:r>
            <a:r>
              <a:rPr lang="zh-TW" altLang="en-US" sz="1800" dirty="0" smtClean="0">
                <a:solidFill>
                  <a:schemeClr val="tx1">
                    <a:lumMod val="85000"/>
                    <a:lumOff val="15000"/>
                  </a:schemeClr>
                </a:solidFill>
                <a:latin typeface="Times New Roman"/>
                <a:ea typeface="Times New Roman"/>
                <a:cs typeface="Times New Roman"/>
                <a:sym typeface="Times New Roman"/>
              </a:rPr>
              <a:t>*</a:t>
            </a:r>
            <a:r>
              <a:rPr lang="en-GB" altLang="zh-TW" sz="1800" dirty="0" smtClean="0">
                <a:solidFill>
                  <a:schemeClr val="tx1">
                    <a:lumMod val="85000"/>
                    <a:lumOff val="15000"/>
                  </a:schemeClr>
                </a:solidFill>
                <a:latin typeface="Times New Roman"/>
                <a:ea typeface="Times New Roman"/>
                <a:cs typeface="Times New Roman"/>
                <a:sym typeface="Times New Roman"/>
              </a:rPr>
              <a:t> </a:t>
            </a:r>
            <a:r>
              <a:rPr lang="en-GB" altLang="zh-TW" sz="1800" dirty="0">
                <a:solidFill>
                  <a:schemeClr val="tx1">
                    <a:lumMod val="85000"/>
                    <a:lumOff val="15000"/>
                  </a:schemeClr>
                </a:solidFill>
                <a:latin typeface="Times New Roman"/>
                <a:ea typeface="Times New Roman"/>
                <a:cs typeface="Times New Roman"/>
                <a:sym typeface="Times New Roman"/>
              </a:rPr>
              <a:t>for the protection of the public’s health in Hong Kong and across the region</a:t>
            </a:r>
            <a:r>
              <a:rPr lang="en-GB" altLang="zh-TW" sz="1800" dirty="0" smtClean="0">
                <a:solidFill>
                  <a:schemeClr val="tx1">
                    <a:lumMod val="85000"/>
                    <a:lumOff val="15000"/>
                  </a:schemeClr>
                </a:solidFill>
                <a:latin typeface="Times New Roman"/>
                <a:ea typeface="Times New Roman"/>
                <a:cs typeface="Times New Roman"/>
                <a:sym typeface="Times New Roman"/>
              </a:rPr>
              <a:t>.</a:t>
            </a:r>
          </a:p>
          <a:p>
            <a:pPr lvl="0" algn="just">
              <a:lnSpc>
                <a:spcPct val="120000"/>
              </a:lnSpc>
            </a:pPr>
            <a:endParaRPr lang="en-GB" altLang="zh-TW" sz="1700" dirty="0" smtClean="0">
              <a:solidFill>
                <a:schemeClr val="dk1"/>
              </a:solidFill>
              <a:latin typeface="Times New Roman"/>
              <a:ea typeface="Times New Roman"/>
              <a:cs typeface="Times New Roman"/>
              <a:sym typeface="Times New Roman"/>
            </a:endParaRPr>
          </a:p>
          <a:p>
            <a:pPr marL="174625" lvl="0" indent="-174625" algn="just">
              <a:lnSpc>
                <a:spcPct val="120000"/>
              </a:lnSpc>
            </a:pPr>
            <a:r>
              <a:rPr lang="zh-TW" altLang="en-US" i="1" dirty="0" smtClean="0">
                <a:solidFill>
                  <a:schemeClr val="tx1">
                    <a:lumMod val="85000"/>
                    <a:lumOff val="15000"/>
                  </a:schemeClr>
                </a:solidFill>
                <a:latin typeface="Times New Roman"/>
                <a:ea typeface="Times New Roman"/>
                <a:cs typeface="Times New Roman"/>
                <a:sym typeface="Times New Roman"/>
              </a:rPr>
              <a:t>*</a:t>
            </a:r>
            <a:r>
              <a:rPr lang="en-US" altLang="zh-TW" i="1" dirty="0">
                <a:solidFill>
                  <a:schemeClr val="tx1">
                    <a:lumMod val="85000"/>
                    <a:lumOff val="15000"/>
                  </a:schemeClr>
                </a:solidFill>
                <a:latin typeface="Times New Roman"/>
                <a:ea typeface="Times New Roman"/>
                <a:cs typeface="Times New Roman"/>
                <a:sym typeface="Times New Roman"/>
              </a:rPr>
              <a:t> the Food and Health Bureau </a:t>
            </a:r>
            <a:r>
              <a:rPr lang="en-US" altLang="zh-TW" i="1" dirty="0" smtClean="0">
                <a:solidFill>
                  <a:schemeClr val="tx1">
                    <a:lumMod val="85000"/>
                    <a:lumOff val="15000"/>
                  </a:schemeClr>
                </a:solidFill>
                <a:latin typeface="Times New Roman"/>
                <a:ea typeface="Times New Roman"/>
                <a:cs typeface="Times New Roman"/>
                <a:sym typeface="Times New Roman"/>
              </a:rPr>
              <a:t>has been revamped as </a:t>
            </a:r>
            <a:r>
              <a:rPr lang="en-US" altLang="zh-TW" i="1" dirty="0">
                <a:solidFill>
                  <a:schemeClr val="tx1">
                    <a:lumMod val="85000"/>
                    <a:lumOff val="15000"/>
                  </a:schemeClr>
                </a:solidFill>
                <a:latin typeface="Times New Roman"/>
                <a:ea typeface="Times New Roman"/>
                <a:cs typeface="Times New Roman"/>
                <a:sym typeface="Times New Roman"/>
              </a:rPr>
              <a:t>the Health Bureau </a:t>
            </a:r>
            <a:r>
              <a:rPr lang="en-US" altLang="zh-TW" i="1" dirty="0" smtClean="0">
                <a:solidFill>
                  <a:schemeClr val="tx1">
                    <a:lumMod val="85000"/>
                    <a:lumOff val="15000"/>
                  </a:schemeClr>
                </a:solidFill>
                <a:latin typeface="Times New Roman"/>
                <a:ea typeface="Times New Roman"/>
                <a:cs typeface="Times New Roman"/>
                <a:sym typeface="Times New Roman"/>
              </a:rPr>
              <a:t>since </a:t>
            </a:r>
            <a:r>
              <a:rPr lang="en-US" altLang="zh-TW" i="1" dirty="0">
                <a:solidFill>
                  <a:schemeClr val="tx1">
                    <a:lumMod val="85000"/>
                    <a:lumOff val="15000"/>
                  </a:schemeClr>
                </a:solidFill>
                <a:latin typeface="Times New Roman"/>
                <a:ea typeface="Times New Roman"/>
                <a:cs typeface="Times New Roman"/>
                <a:sym typeface="Times New Roman"/>
              </a:rPr>
              <a:t>1 July 2022</a:t>
            </a:r>
          </a:p>
          <a:p>
            <a:pPr lvl="0" algn="just">
              <a:lnSpc>
                <a:spcPct val="120000"/>
              </a:lnSpc>
            </a:pPr>
            <a:endParaRPr sz="1700" dirty="0">
              <a:solidFill>
                <a:schemeClr val="tx1">
                  <a:lumMod val="85000"/>
                  <a:lumOff val="15000"/>
                </a:schemeClr>
              </a:solidFill>
              <a:latin typeface="Times New Roman"/>
              <a:ea typeface="Times New Roman"/>
              <a:cs typeface="Times New Roman"/>
              <a:sym typeface="Times New Roman"/>
            </a:endParaRPr>
          </a:p>
        </p:txBody>
      </p:sp>
      <p:pic>
        <p:nvPicPr>
          <p:cNvPr id="683" name="Google Shape;683;p49" descr="https://sph.hku.hk/-/media/HKU/Public-Health/News-and-Events/Press-Release/2015/2015-08-16_Plaque_Unveiling_Ceremonies_3.ashx?la=zh-HK&amp;hash=24BAFF7750CF67E71F82440DBF51217669EEACE2"/>
          <p:cNvPicPr preferRelativeResize="0"/>
          <p:nvPr/>
        </p:nvPicPr>
        <p:blipFill rotWithShape="1">
          <a:blip r:embed="rId3">
            <a:alphaModFix/>
          </a:blip>
          <a:srcRect/>
          <a:stretch/>
        </p:blipFill>
        <p:spPr>
          <a:xfrm>
            <a:off x="7439245" y="2670030"/>
            <a:ext cx="4191816" cy="2546528"/>
          </a:xfrm>
          <a:prstGeom prst="rect">
            <a:avLst/>
          </a:prstGeom>
          <a:noFill/>
          <a:ln>
            <a:noFill/>
          </a:ln>
        </p:spPr>
      </p:pic>
      <p:sp>
        <p:nvSpPr>
          <p:cNvPr id="684" name="Google Shape;684;p49"/>
          <p:cNvSpPr/>
          <p:nvPr/>
        </p:nvSpPr>
        <p:spPr>
          <a:xfrm>
            <a:off x="7515430" y="5366800"/>
            <a:ext cx="4119988" cy="369332"/>
          </a:xfrm>
          <a:prstGeom prst="rect">
            <a:avLst/>
          </a:prstGeom>
          <a:noFill/>
          <a:ln>
            <a:noFill/>
          </a:ln>
        </p:spPr>
        <p:txBody>
          <a:bodyPr spcFirstLastPara="1" wrap="square" lIns="91425" tIns="45700" rIns="91425" bIns="45700" anchor="t" anchorCtr="0">
            <a:noAutofit/>
          </a:bodyPr>
          <a:lstStyle/>
          <a:p>
            <a:pPr algn="ctr"/>
            <a:r>
              <a:rPr lang="en-US" sz="1200" cap="none" dirty="0" smtClean="0">
                <a:solidFill>
                  <a:schemeClr val="dk1"/>
                </a:solidFill>
                <a:latin typeface="Times New Roman" panose="02020603050405020304" pitchFamily="18" charset="0"/>
                <a:ea typeface="DFKai-SB"/>
                <a:cs typeface="Times New Roman" panose="02020603050405020304" pitchFamily="18" charset="0"/>
                <a:sym typeface="DFKai-SB"/>
              </a:rPr>
              <a:t>Plaque Unveiling Ceremony of </a:t>
            </a:r>
            <a:r>
              <a:rPr lang="en-GB" altLang="zh-TW" sz="1200" dirty="0">
                <a:solidFill>
                  <a:schemeClr val="dk1"/>
                </a:solidFill>
                <a:latin typeface="Times New Roman" panose="02020603050405020304" pitchFamily="18" charset="0"/>
                <a:ea typeface="DFKai-SB"/>
                <a:cs typeface="Times New Roman" panose="02020603050405020304" pitchFamily="18" charset="0"/>
                <a:sym typeface="DFKai-SB"/>
              </a:rPr>
              <a:t>WHO </a:t>
            </a:r>
            <a:r>
              <a:rPr lang="en-GB" altLang="zh-TW" sz="1200" dirty="0" smtClean="0">
                <a:solidFill>
                  <a:schemeClr val="dk1"/>
                </a:solidFill>
                <a:latin typeface="Times New Roman" panose="02020603050405020304" pitchFamily="18" charset="0"/>
                <a:ea typeface="DFKai-SB"/>
                <a:cs typeface="Times New Roman" panose="02020603050405020304" pitchFamily="18" charset="0"/>
                <a:sym typeface="DFKai-SB"/>
              </a:rPr>
              <a:t>Collaborating Centre </a:t>
            </a:r>
            <a:r>
              <a:rPr lang="en-GB" altLang="zh-TW" sz="1200" dirty="0">
                <a:solidFill>
                  <a:schemeClr val="dk1"/>
                </a:solidFill>
                <a:latin typeface="Times New Roman" panose="02020603050405020304" pitchFamily="18" charset="0"/>
                <a:ea typeface="DFKai-SB"/>
                <a:cs typeface="Times New Roman" panose="02020603050405020304" pitchFamily="18" charset="0"/>
                <a:sym typeface="DFKai-SB"/>
              </a:rPr>
              <a:t>for Infectious Disease Epidemiology and </a:t>
            </a:r>
            <a:r>
              <a:rPr lang="en-GB" altLang="zh-TW" sz="1200" dirty="0" smtClean="0">
                <a:solidFill>
                  <a:schemeClr val="dk1"/>
                </a:solidFill>
                <a:latin typeface="Times New Roman" panose="02020603050405020304" pitchFamily="18" charset="0"/>
                <a:ea typeface="DFKai-SB"/>
                <a:cs typeface="Times New Roman" panose="02020603050405020304" pitchFamily="18" charset="0"/>
                <a:sym typeface="DFKai-SB"/>
              </a:rPr>
              <a:t>Control</a:t>
            </a:r>
            <a:endParaRPr lang="en-GB" sz="1200" dirty="0">
              <a:solidFill>
                <a:schemeClr val="dk1"/>
              </a:solidFill>
              <a:latin typeface="Times New Roman" panose="02020603050405020304" pitchFamily="18" charset="0"/>
              <a:ea typeface="DFKai-SB"/>
              <a:cs typeface="Times New Roman" panose="02020603050405020304" pitchFamily="18" charset="0"/>
              <a:sym typeface="DFKai-SB"/>
            </a:endParaRPr>
          </a:p>
        </p:txBody>
      </p:sp>
      <p:sp>
        <p:nvSpPr>
          <p:cNvPr id="687" name="Google Shape;687;p49"/>
          <p:cNvSpPr/>
          <p:nvPr/>
        </p:nvSpPr>
        <p:spPr>
          <a:xfrm>
            <a:off x="354845" y="6333479"/>
            <a:ext cx="9284898" cy="461665"/>
          </a:xfrm>
          <a:prstGeom prst="rect">
            <a:avLst/>
          </a:prstGeom>
          <a:noFill/>
          <a:ln>
            <a:noFill/>
          </a:ln>
        </p:spPr>
        <p:txBody>
          <a:bodyPr spcFirstLastPara="1" wrap="square" lIns="91425" tIns="45700" rIns="91425" bIns="45700" anchor="t" anchorCtr="0">
            <a:noAutofit/>
          </a:bodyPr>
          <a:lstStyle/>
          <a:p>
            <a:pPr lvl="0"/>
            <a:r>
              <a:rPr lang="en-US" altLang="zh-TW" sz="1200" dirty="0" smtClean="0">
                <a:solidFill>
                  <a:schemeClr val="tx1">
                    <a:lumMod val="85000"/>
                    <a:lumOff val="15000"/>
                  </a:schemeClr>
                </a:solidFill>
                <a:latin typeface="Times New Roman"/>
                <a:ea typeface="Times New Roman"/>
                <a:cs typeface="Times New Roman"/>
                <a:sym typeface="Times New Roman"/>
              </a:rPr>
              <a:t>Source: HKU (</a:t>
            </a:r>
            <a:r>
              <a:rPr lang="en-HK" altLang="zh-TW" sz="1200" dirty="0" smtClean="0">
                <a:solidFill>
                  <a:schemeClr val="tx1">
                    <a:lumMod val="85000"/>
                    <a:lumOff val="15000"/>
                  </a:schemeClr>
                </a:solidFill>
                <a:latin typeface="Times New Roman"/>
                <a:ea typeface="Times New Roman"/>
                <a:cs typeface="Times New Roman"/>
                <a:sym typeface="Times New Roman"/>
              </a:rPr>
              <a:t>https</a:t>
            </a:r>
            <a:r>
              <a:rPr lang="en-HK" altLang="zh-TW" sz="1200" dirty="0">
                <a:solidFill>
                  <a:schemeClr val="tx1">
                    <a:lumMod val="85000"/>
                    <a:lumOff val="15000"/>
                  </a:schemeClr>
                </a:solidFill>
                <a:latin typeface="Times New Roman"/>
                <a:ea typeface="Times New Roman"/>
                <a:cs typeface="Times New Roman"/>
                <a:sym typeface="Times New Roman"/>
              </a:rPr>
              <a:t>://sph.hku.hk/en/About-Us/School-Structure/Research-Centres-and-Units/WHO-Collaborating-Centre-for-Infectious-Disease-Epidemiology-and-Control/News-and-Events/2015/Press-Releases-2015-08-16</a:t>
            </a:r>
            <a:r>
              <a:rPr lang="zh-TW" sz="1200" dirty="0" smtClean="0">
                <a:solidFill>
                  <a:schemeClr val="tx1">
                    <a:lumMod val="85000"/>
                    <a:lumOff val="15000"/>
                  </a:schemeClr>
                </a:solidFill>
                <a:latin typeface="Times New Roman"/>
                <a:ea typeface="Times New Roman"/>
                <a:cs typeface="Times New Roman"/>
                <a:sym typeface="Times New Roman"/>
              </a:rPr>
              <a:t>)</a:t>
            </a:r>
            <a:endParaRPr sz="1200" dirty="0">
              <a:solidFill>
                <a:schemeClr val="tx1">
                  <a:lumMod val="85000"/>
                  <a:lumOff val="15000"/>
                </a:schemeClr>
              </a:solidFill>
              <a:latin typeface="Times New Roman"/>
              <a:ea typeface="Times New Roman"/>
              <a:cs typeface="Times New Roman"/>
              <a:sym typeface="Times New Roman"/>
            </a:endParaRPr>
          </a:p>
        </p:txBody>
      </p:sp>
      <p:sp>
        <p:nvSpPr>
          <p:cNvPr id="688" name="Google Shape;688;p49"/>
          <p:cNvSpPr txBox="1">
            <a:spLocks noGrp="1"/>
          </p:cNvSpPr>
          <p:nvPr>
            <p:ph type="sldNum" idx="12"/>
          </p:nvPr>
        </p:nvSpPr>
        <p:spPr>
          <a:xfrm>
            <a:off x="9120188" y="63817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tLang="zh-TW"/>
              <a:t>37</a:t>
            </a:fld>
            <a:endParaRPr/>
          </a:p>
        </p:txBody>
      </p:sp>
      <p:sp>
        <p:nvSpPr>
          <p:cNvPr id="11" name="Google Shape;522;p37"/>
          <p:cNvSpPr/>
          <p:nvPr/>
        </p:nvSpPr>
        <p:spPr>
          <a:xfrm>
            <a:off x="2606060" y="165128"/>
            <a:ext cx="7115696" cy="618023"/>
          </a:xfrm>
          <a:custGeom>
            <a:avLst/>
            <a:gdLst/>
            <a:ahLst/>
            <a:cxnLst/>
            <a:rect l="l" t="t" r="r" b="b"/>
            <a:pathLst>
              <a:path w="5689600" h="649440" extrusionOk="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a:ln w="12700" cap="flat" cmpd="sng">
            <a:solidFill>
              <a:schemeClr val="lt1"/>
            </a:solidFill>
            <a:prstDash val="solid"/>
            <a:miter lim="800000"/>
            <a:headEnd type="none" w="sm" len="sm"/>
            <a:tailEnd type="none" w="sm" len="sm"/>
          </a:ln>
        </p:spPr>
        <p:txBody>
          <a:bodyPr spcFirstLastPara="1" wrap="square" lIns="246750" tIns="31700" rIns="246750" bIns="31700" anchor="ctr" anchorCtr="0">
            <a:noAutofit/>
          </a:bodyPr>
          <a:lstStyle/>
          <a:p>
            <a:pPr lvl="0" algn="ctr">
              <a:lnSpc>
                <a:spcPct val="90000"/>
              </a:lnSpc>
            </a:pPr>
            <a:r>
              <a:rPr lang="en-GB" sz="2200" b="1" dirty="0">
                <a:solidFill>
                  <a:schemeClr val="bg1"/>
                </a:solidFill>
                <a:latin typeface="Times New Roman" panose="02020603050405020304" pitchFamily="18" charset="0"/>
                <a:cs typeface="Times New Roman" panose="02020603050405020304" pitchFamily="18" charset="0"/>
              </a:rPr>
              <a:t>Contributions of Hong Kong to </a:t>
            </a:r>
            <a:r>
              <a:rPr lang="en-GB" sz="2200" b="1" dirty="0" smtClean="0">
                <a:solidFill>
                  <a:schemeClr val="bg1"/>
                </a:solidFill>
                <a:latin typeface="Times New Roman" panose="02020603050405020304" pitchFamily="18" charset="0"/>
                <a:cs typeface="Times New Roman" panose="02020603050405020304" pitchFamily="18" charset="0"/>
              </a:rPr>
              <a:t>Global Public Health</a:t>
            </a:r>
            <a:endParaRPr sz="2200" b="1" dirty="0">
              <a:solidFill>
                <a:schemeClr val="bg1"/>
              </a:solidFill>
              <a:latin typeface="Times New Roman" panose="02020603050405020304" pitchFamily="18" charset="0"/>
              <a:cs typeface="Times New Roman" panose="02020603050405020304" pitchFamily="18" charset="0"/>
            </a:endParaRPr>
          </a:p>
        </p:txBody>
      </p:sp>
      <p:sp>
        <p:nvSpPr>
          <p:cNvPr id="13" name="Google Shape;665;p48"/>
          <p:cNvSpPr txBox="1"/>
          <p:nvPr/>
        </p:nvSpPr>
        <p:spPr>
          <a:xfrm>
            <a:off x="4209690" y="920538"/>
            <a:ext cx="4661935" cy="400069"/>
          </a:xfrm>
          <a:prstGeom prst="rect">
            <a:avLst/>
          </a:prstGeom>
          <a:noFill/>
          <a:ln>
            <a:noFill/>
          </a:ln>
        </p:spPr>
        <p:txBody>
          <a:bodyPr spcFirstLastPara="1" wrap="square" lIns="91425" tIns="45700" rIns="91425" bIns="45700" anchor="ctr" anchorCtr="0">
            <a:spAutoFit/>
          </a:bodyPr>
          <a:lstStyle/>
          <a:p>
            <a:pPr lvl="0" algn="ctr">
              <a:buClr>
                <a:schemeClr val="dk1"/>
              </a:buClr>
              <a:buSzPts val="2800"/>
            </a:pPr>
            <a:r>
              <a:rPr lang="en-GB" altLang="zh-TW" sz="2000" b="1" dirty="0" smtClean="0">
                <a:solidFill>
                  <a:schemeClr val="dk1"/>
                </a:solidFill>
                <a:latin typeface="Times New Roman" panose="02020603050405020304" pitchFamily="18" charset="0"/>
                <a:ea typeface="DFKai-SB"/>
                <a:cs typeface="Times New Roman" panose="02020603050405020304" pitchFamily="18" charset="0"/>
                <a:sym typeface="DFKai-SB"/>
              </a:rPr>
              <a:t>Influences and Contributions of R&amp;D</a:t>
            </a:r>
            <a:endParaRPr sz="2000" b="1" dirty="0">
              <a:solidFill>
                <a:schemeClr val="dk1"/>
              </a:solidFill>
              <a:latin typeface="Times New Roman" panose="02020603050405020304" pitchFamily="18" charset="0"/>
              <a:ea typeface="DFKai-SB"/>
              <a:cs typeface="Times New Roman" panose="02020603050405020304" pitchFamily="18" charset="0"/>
              <a:sym typeface="DFKai-SB"/>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692"/>
        <p:cNvGrpSpPr/>
        <p:nvPr/>
      </p:nvGrpSpPr>
      <p:grpSpPr>
        <a:xfrm>
          <a:off x="0" y="0"/>
          <a:ext cx="0" cy="0"/>
          <a:chOff x="0" y="0"/>
          <a:chExt cx="0" cy="0"/>
        </a:xfrm>
      </p:grpSpPr>
      <p:sp>
        <p:nvSpPr>
          <p:cNvPr id="693" name="Google Shape;693;p50"/>
          <p:cNvSpPr/>
          <p:nvPr/>
        </p:nvSpPr>
        <p:spPr>
          <a:xfrm>
            <a:off x="3796970" y="950334"/>
            <a:ext cx="608468" cy="440263"/>
          </a:xfrm>
          <a:custGeom>
            <a:avLst/>
            <a:gdLst/>
            <a:ahLst/>
            <a:cxnLst/>
            <a:rect l="l" t="t" r="r" b="b"/>
            <a:pathLst>
              <a:path w="395" h="298" extrusionOk="0">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FDB42A"/>
          </a:solidFill>
          <a:ln w="19050" cap="flat" cmpd="sng">
            <a:solidFill>
              <a:srgbClr val="FFFFFF"/>
            </a:solidFill>
            <a:prstDash val="solid"/>
            <a:round/>
            <a:headEnd type="none" w="sm" len="sm"/>
            <a:tailEnd type="none" w="sm" len="sm"/>
          </a:ln>
        </p:spPr>
        <p:txBody>
          <a:bodyPr spcFirstLastPara="1" wrap="square" lIns="83725" tIns="41850" rIns="83725" bIns="41850" anchor="t" anchorCtr="0">
            <a:noAutofit/>
          </a:bodyPr>
          <a:lstStyle/>
          <a:p>
            <a:pPr marL="0" marR="0" lvl="0" indent="0" algn="just" rtl="0">
              <a:lnSpc>
                <a:spcPct val="120000"/>
              </a:lnSpc>
              <a:spcBef>
                <a:spcPts val="0"/>
              </a:spcBef>
              <a:spcAft>
                <a:spcPts val="0"/>
              </a:spcAft>
              <a:buClr>
                <a:schemeClr val="dk1"/>
              </a:buClr>
              <a:buSzPts val="2800"/>
              <a:buFont typeface="Calibri"/>
              <a:buNone/>
            </a:pPr>
            <a:endParaRPr sz="2800" b="0" i="0" u="none" strike="noStrike" cap="none">
              <a:solidFill>
                <a:srgbClr val="000000"/>
              </a:solidFill>
              <a:latin typeface="DFKai-SB"/>
              <a:ea typeface="DFKai-SB"/>
              <a:cs typeface="DFKai-SB"/>
              <a:sym typeface="DFKai-SB"/>
            </a:endParaRPr>
          </a:p>
        </p:txBody>
      </p:sp>
      <p:sp>
        <p:nvSpPr>
          <p:cNvPr id="694" name="Google Shape;694;p50"/>
          <p:cNvSpPr/>
          <p:nvPr/>
        </p:nvSpPr>
        <p:spPr>
          <a:xfrm>
            <a:off x="2118026" y="1564689"/>
            <a:ext cx="4506510" cy="424732"/>
          </a:xfrm>
          <a:prstGeom prst="rect">
            <a:avLst/>
          </a:prstGeom>
          <a:noFill/>
          <a:ln>
            <a:noFill/>
          </a:ln>
        </p:spPr>
        <p:txBody>
          <a:bodyPr spcFirstLastPara="1" wrap="square" lIns="91425" tIns="45700" rIns="91425" bIns="45700" anchor="ctr" anchorCtr="0">
            <a:noAutofit/>
          </a:bodyPr>
          <a:lstStyle/>
          <a:p>
            <a:pPr lvl="0">
              <a:lnSpc>
                <a:spcPct val="90000"/>
              </a:lnSpc>
            </a:pPr>
            <a:r>
              <a:rPr lang="en-US" altLang="zh-TW" sz="2200" dirty="0" smtClean="0">
                <a:solidFill>
                  <a:schemeClr val="tx1">
                    <a:lumMod val="85000"/>
                    <a:lumOff val="15000"/>
                  </a:schemeClr>
                </a:solidFill>
                <a:latin typeface="Times New Roman"/>
                <a:ea typeface="Times New Roman"/>
                <a:cs typeface="Times New Roman"/>
                <a:sym typeface="Times New Roman"/>
              </a:rPr>
              <a:t>WHO H5 </a:t>
            </a:r>
            <a:r>
              <a:rPr lang="en-US" altLang="zh-TW" sz="2200" dirty="0">
                <a:solidFill>
                  <a:schemeClr val="tx1">
                    <a:lumMod val="85000"/>
                    <a:lumOff val="15000"/>
                  </a:schemeClr>
                </a:solidFill>
                <a:latin typeface="Times New Roman"/>
                <a:ea typeface="Times New Roman"/>
                <a:cs typeface="Times New Roman"/>
                <a:sym typeface="Times New Roman"/>
              </a:rPr>
              <a:t>Reference Laboratory</a:t>
            </a:r>
            <a:endParaRPr lang="en-US" sz="2200" dirty="0">
              <a:solidFill>
                <a:schemeClr val="tx1">
                  <a:lumMod val="85000"/>
                  <a:lumOff val="15000"/>
                </a:schemeClr>
              </a:solidFill>
              <a:latin typeface="Times New Roman"/>
              <a:ea typeface="Times New Roman"/>
              <a:cs typeface="Times New Roman"/>
              <a:sym typeface="Times New Roman"/>
            </a:endParaRPr>
          </a:p>
        </p:txBody>
      </p:sp>
      <p:sp>
        <p:nvSpPr>
          <p:cNvPr id="695" name="Google Shape;695;p50"/>
          <p:cNvSpPr/>
          <p:nvPr/>
        </p:nvSpPr>
        <p:spPr>
          <a:xfrm>
            <a:off x="402909" y="1992393"/>
            <a:ext cx="7119326" cy="3630194"/>
          </a:xfrm>
          <a:prstGeom prst="rect">
            <a:avLst/>
          </a:prstGeom>
          <a:solidFill>
            <a:srgbClr val="E1EFD8"/>
          </a:solidFill>
          <a:ln>
            <a:noFill/>
          </a:ln>
        </p:spPr>
        <p:txBody>
          <a:bodyPr spcFirstLastPara="1" wrap="square" lIns="91425" tIns="45700" rIns="91425" bIns="45700" anchor="t" anchorCtr="0">
            <a:noAutofit/>
          </a:bodyPr>
          <a:lstStyle/>
          <a:p>
            <a:pPr marL="342900" lvl="0" indent="-342900" algn="just">
              <a:lnSpc>
                <a:spcPct val="120000"/>
              </a:lnSpc>
              <a:spcBef>
                <a:spcPts val="600"/>
              </a:spcBef>
              <a:buClr>
                <a:schemeClr val="dk1"/>
              </a:buClr>
              <a:buSzPts val="2400"/>
              <a:buFont typeface="Arial"/>
              <a:buChar char="•"/>
            </a:pPr>
            <a:r>
              <a:rPr lang="en-GB" altLang="zh-TW" sz="2000" dirty="0" smtClean="0">
                <a:solidFill>
                  <a:schemeClr val="tx1">
                    <a:lumMod val="85000"/>
                    <a:lumOff val="15000"/>
                  </a:schemeClr>
                </a:solidFill>
                <a:latin typeface="Times New Roman"/>
                <a:ea typeface="Times New Roman"/>
                <a:cs typeface="Times New Roman"/>
                <a:sym typeface="Times New Roman"/>
              </a:rPr>
              <a:t>The </a:t>
            </a:r>
            <a:r>
              <a:rPr lang="en-GB" altLang="zh-TW" sz="2000" dirty="0">
                <a:solidFill>
                  <a:schemeClr val="tx1">
                    <a:lumMod val="85000"/>
                    <a:lumOff val="15000"/>
                  </a:schemeClr>
                </a:solidFill>
                <a:latin typeface="Times New Roman"/>
                <a:ea typeface="Times New Roman"/>
                <a:cs typeface="Times New Roman"/>
                <a:sym typeface="Times New Roman"/>
              </a:rPr>
              <a:t>Centre of Influenza Research of the HKU is one of 13 laboratories worldwide designated as a WHO H5 (hemagglutinin-5 of influenza A viruses) reference </a:t>
            </a:r>
            <a:r>
              <a:rPr lang="en-GB" altLang="zh-TW" sz="2000" dirty="0" smtClean="0">
                <a:solidFill>
                  <a:schemeClr val="tx1">
                    <a:lumMod val="85000"/>
                    <a:lumOff val="15000"/>
                  </a:schemeClr>
                </a:solidFill>
                <a:latin typeface="Times New Roman"/>
                <a:ea typeface="Times New Roman"/>
                <a:cs typeface="Times New Roman"/>
                <a:sym typeface="Times New Roman"/>
              </a:rPr>
              <a:t>laboratory</a:t>
            </a:r>
            <a:r>
              <a:rPr lang="en-US" altLang="zh-TW" sz="2000" dirty="0" smtClean="0">
                <a:solidFill>
                  <a:schemeClr val="tx1">
                    <a:lumMod val="85000"/>
                    <a:lumOff val="15000"/>
                  </a:schemeClr>
                </a:solidFill>
                <a:latin typeface="Times New Roman"/>
                <a:ea typeface="Times New Roman"/>
                <a:cs typeface="Times New Roman"/>
                <a:sym typeface="Times New Roman"/>
              </a:rPr>
              <a:t>.</a:t>
            </a:r>
            <a:endParaRPr sz="2000" dirty="0">
              <a:solidFill>
                <a:schemeClr val="tx1">
                  <a:lumMod val="85000"/>
                  <a:lumOff val="15000"/>
                </a:schemeClr>
              </a:solidFill>
              <a:latin typeface="Times New Roman"/>
              <a:ea typeface="Times New Roman"/>
              <a:cs typeface="Times New Roman"/>
              <a:sym typeface="Times New Roman"/>
            </a:endParaRPr>
          </a:p>
          <a:p>
            <a:pPr marL="342900" lvl="0" indent="-342900" algn="just">
              <a:lnSpc>
                <a:spcPct val="120000"/>
              </a:lnSpc>
              <a:spcBef>
                <a:spcPts val="600"/>
              </a:spcBef>
              <a:buClr>
                <a:schemeClr val="dk1"/>
              </a:buClr>
              <a:buSzPts val="2400"/>
              <a:buFont typeface="Arial"/>
              <a:buChar char="•"/>
            </a:pPr>
            <a:r>
              <a:rPr lang="en-GB" altLang="zh-TW" sz="2000" dirty="0" smtClean="0">
                <a:solidFill>
                  <a:schemeClr val="tx1">
                    <a:lumMod val="85000"/>
                    <a:lumOff val="15000"/>
                  </a:schemeClr>
                </a:solidFill>
                <a:latin typeface="Times New Roman"/>
                <a:ea typeface="Times New Roman"/>
                <a:cs typeface="Times New Roman"/>
                <a:sym typeface="Times New Roman"/>
              </a:rPr>
              <a:t>The laboratory’s mandate is to provide international </a:t>
            </a:r>
            <a:r>
              <a:rPr lang="en-GB" altLang="zh-TW" sz="2000" dirty="0">
                <a:solidFill>
                  <a:schemeClr val="tx1">
                    <a:lumMod val="85000"/>
                    <a:lumOff val="15000"/>
                  </a:schemeClr>
                </a:solidFill>
                <a:latin typeface="Times New Roman"/>
                <a:ea typeface="Times New Roman"/>
                <a:cs typeface="Times New Roman"/>
                <a:sym typeface="Times New Roman"/>
              </a:rPr>
              <a:t>reference laboratory services and training on H5 and other animal influenza viruses with zoonotic or pandemic potential, and provides WHO with data and risk assessment relevant to such threats and advice on selection for relevant viruses for pre-pandemic vaccine </a:t>
            </a:r>
            <a:r>
              <a:rPr lang="en-GB" altLang="zh-TW" sz="2000" dirty="0" smtClean="0">
                <a:solidFill>
                  <a:schemeClr val="tx1">
                    <a:lumMod val="85000"/>
                    <a:lumOff val="15000"/>
                  </a:schemeClr>
                </a:solidFill>
                <a:latin typeface="Times New Roman"/>
                <a:ea typeface="Times New Roman"/>
                <a:cs typeface="Times New Roman"/>
                <a:sym typeface="Times New Roman"/>
              </a:rPr>
              <a:t>development</a:t>
            </a:r>
            <a:r>
              <a:rPr lang="en-US" altLang="zh-TW" sz="2000" dirty="0" smtClean="0">
                <a:solidFill>
                  <a:schemeClr val="tx1">
                    <a:lumMod val="85000"/>
                    <a:lumOff val="15000"/>
                  </a:schemeClr>
                </a:solidFill>
                <a:latin typeface="Times New Roman"/>
                <a:ea typeface="Times New Roman"/>
                <a:cs typeface="Times New Roman"/>
                <a:sym typeface="Times New Roman"/>
              </a:rPr>
              <a:t>.</a:t>
            </a:r>
            <a:endParaRPr sz="2000" dirty="0">
              <a:solidFill>
                <a:schemeClr val="tx1">
                  <a:lumMod val="85000"/>
                  <a:lumOff val="15000"/>
                </a:schemeClr>
              </a:solidFill>
              <a:latin typeface="Times New Roman"/>
              <a:ea typeface="Times New Roman"/>
              <a:cs typeface="Times New Roman"/>
              <a:sym typeface="Times New Roman"/>
            </a:endParaRPr>
          </a:p>
        </p:txBody>
      </p:sp>
      <p:pic>
        <p:nvPicPr>
          <p:cNvPr id="696" name="Google Shape;696;p50" descr="https://sph.hku.hk/-/media/HKU/Public-Health/News-and-Events/Press-Release/2015/2015-08-16_Plaque_Unveiling_Ceremonies_2.ashx?la=zh-HK&amp;hash=C823BEA257204E3C767A3B41307F76A58C1EA400"/>
          <p:cNvPicPr preferRelativeResize="0"/>
          <p:nvPr/>
        </p:nvPicPr>
        <p:blipFill rotWithShape="1">
          <a:blip r:embed="rId3">
            <a:alphaModFix/>
          </a:blip>
          <a:srcRect/>
          <a:stretch/>
        </p:blipFill>
        <p:spPr>
          <a:xfrm>
            <a:off x="7724455" y="2261795"/>
            <a:ext cx="4081930" cy="2541002"/>
          </a:xfrm>
          <a:prstGeom prst="rect">
            <a:avLst/>
          </a:prstGeom>
          <a:noFill/>
          <a:ln>
            <a:noFill/>
          </a:ln>
        </p:spPr>
      </p:pic>
      <p:sp>
        <p:nvSpPr>
          <p:cNvPr id="697" name="Google Shape;697;p50"/>
          <p:cNvSpPr/>
          <p:nvPr/>
        </p:nvSpPr>
        <p:spPr>
          <a:xfrm>
            <a:off x="7576244" y="4944302"/>
            <a:ext cx="4288082" cy="307777"/>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altLang="zh-TW" sz="1200" cap="none" dirty="0" smtClean="0">
                <a:solidFill>
                  <a:schemeClr val="dk1"/>
                </a:solidFill>
                <a:latin typeface="Times New Roman" panose="02020603050405020304" pitchFamily="18" charset="0"/>
                <a:ea typeface="DFKai-SB"/>
                <a:cs typeface="Times New Roman" panose="02020603050405020304" pitchFamily="18" charset="0"/>
                <a:sym typeface="DFKai-SB"/>
              </a:rPr>
              <a:t>Plaque Unveiling Ceremony of WHO H5 Reference Laboratory</a:t>
            </a:r>
            <a:endParaRPr sz="1200" cap="none" dirty="0">
              <a:solidFill>
                <a:schemeClr val="dk1"/>
              </a:solidFill>
              <a:latin typeface="Times New Roman" panose="02020603050405020304" pitchFamily="18" charset="0"/>
              <a:ea typeface="DFKai-SB"/>
              <a:cs typeface="Times New Roman" panose="02020603050405020304" pitchFamily="18" charset="0"/>
              <a:sym typeface="DFKai-SB"/>
            </a:endParaRPr>
          </a:p>
        </p:txBody>
      </p:sp>
      <p:sp>
        <p:nvSpPr>
          <p:cNvPr id="700" name="Google Shape;700;p50"/>
          <p:cNvSpPr/>
          <p:nvPr/>
        </p:nvSpPr>
        <p:spPr>
          <a:xfrm>
            <a:off x="498285" y="5917981"/>
            <a:ext cx="11223545" cy="64633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altLang="zh-TW" sz="1200" dirty="0" smtClean="0">
                <a:solidFill>
                  <a:schemeClr val="tx1">
                    <a:lumMod val="85000"/>
                    <a:lumOff val="15000"/>
                  </a:schemeClr>
                </a:solidFill>
                <a:latin typeface="Times New Roman"/>
                <a:ea typeface="Times New Roman"/>
                <a:cs typeface="Times New Roman"/>
                <a:sym typeface="Times New Roman"/>
              </a:rPr>
              <a:t>Source:</a:t>
            </a:r>
            <a:endParaRPr sz="1200" dirty="0">
              <a:solidFill>
                <a:schemeClr val="tx1">
                  <a:lumMod val="85000"/>
                  <a:lumOff val="15000"/>
                </a:schemeClr>
              </a:solidFill>
              <a:latin typeface="Times New Roman"/>
              <a:ea typeface="Times New Roman"/>
              <a:cs typeface="Times New Roman"/>
              <a:sym typeface="Times New Roman"/>
            </a:endParaRPr>
          </a:p>
          <a:p>
            <a:pPr lvl="0"/>
            <a:r>
              <a:rPr lang="en-US" altLang="zh-TW" sz="1200" dirty="0" smtClean="0">
                <a:solidFill>
                  <a:schemeClr val="tx1">
                    <a:lumMod val="85000"/>
                    <a:lumOff val="15000"/>
                  </a:schemeClr>
                </a:solidFill>
                <a:latin typeface="Times New Roman"/>
                <a:ea typeface="Times New Roman"/>
                <a:cs typeface="Times New Roman"/>
                <a:sym typeface="Times New Roman"/>
              </a:rPr>
              <a:t>HKU</a:t>
            </a:r>
            <a:r>
              <a:rPr lang="zh-TW" sz="1200" dirty="0" smtClean="0">
                <a:solidFill>
                  <a:schemeClr val="tx1">
                    <a:lumMod val="85000"/>
                    <a:lumOff val="15000"/>
                  </a:schemeClr>
                </a:solidFill>
                <a:latin typeface="Times New Roman"/>
                <a:ea typeface="Times New Roman"/>
                <a:cs typeface="Times New Roman"/>
                <a:sym typeface="Times New Roman"/>
              </a:rPr>
              <a:t> (</a:t>
            </a:r>
            <a:r>
              <a:rPr lang="en-HK" altLang="zh-TW" sz="1200" dirty="0">
                <a:solidFill>
                  <a:schemeClr val="tx1">
                    <a:lumMod val="85000"/>
                    <a:lumOff val="15000"/>
                  </a:schemeClr>
                </a:solidFill>
                <a:latin typeface="Times New Roman"/>
                <a:ea typeface="Times New Roman"/>
                <a:cs typeface="Times New Roman"/>
                <a:sym typeface="Times New Roman"/>
              </a:rPr>
              <a:t>https://sph.hku.hk/en/About-Us/School-Structure/Research-Centres-and-Units/WHO-Collaborating-Centre-for-Infectious-Disease-Epidemiology-and-Control/News-and-Events/2015/Press-Releases-2015-08-16</a:t>
            </a:r>
            <a:r>
              <a:rPr lang="zh-TW" sz="1200" dirty="0" smtClean="0">
                <a:solidFill>
                  <a:schemeClr val="tx1">
                    <a:lumMod val="85000"/>
                    <a:lumOff val="15000"/>
                  </a:schemeClr>
                </a:solidFill>
                <a:latin typeface="Times New Roman"/>
                <a:ea typeface="Times New Roman"/>
                <a:cs typeface="Times New Roman"/>
                <a:sym typeface="Times New Roman"/>
              </a:rPr>
              <a:t> </a:t>
            </a:r>
            <a:r>
              <a:rPr lang="zh-TW" sz="1200" dirty="0">
                <a:solidFill>
                  <a:schemeClr val="tx1">
                    <a:lumMod val="85000"/>
                    <a:lumOff val="15000"/>
                  </a:schemeClr>
                </a:solidFill>
                <a:latin typeface="Times New Roman"/>
                <a:ea typeface="Times New Roman"/>
                <a:cs typeface="Times New Roman"/>
                <a:sym typeface="Times New Roman"/>
              </a:rPr>
              <a:t>)</a:t>
            </a:r>
            <a:endParaRPr sz="1200" dirty="0">
              <a:solidFill>
                <a:schemeClr val="tx1">
                  <a:lumMod val="85000"/>
                  <a:lumOff val="15000"/>
                </a:schemeClr>
              </a:solidFill>
              <a:latin typeface="Times New Roman"/>
              <a:ea typeface="Times New Roman"/>
              <a:cs typeface="Times New Roman"/>
              <a:sym typeface="Times New Roman"/>
            </a:endParaRPr>
          </a:p>
        </p:txBody>
      </p:sp>
      <p:sp>
        <p:nvSpPr>
          <p:cNvPr id="701" name="Google Shape;701;p50"/>
          <p:cNvSpPr txBox="1">
            <a:spLocks noGrp="1"/>
          </p:cNvSpPr>
          <p:nvPr>
            <p:ph type="sldNum" idx="12"/>
          </p:nvPr>
        </p:nvSpPr>
        <p:spPr>
          <a:xfrm>
            <a:off x="9120188" y="63817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tLang="zh-TW"/>
              <a:t>38</a:t>
            </a:fld>
            <a:endParaRPr/>
          </a:p>
        </p:txBody>
      </p:sp>
      <p:sp>
        <p:nvSpPr>
          <p:cNvPr id="11" name="Google Shape;522;p37"/>
          <p:cNvSpPr/>
          <p:nvPr/>
        </p:nvSpPr>
        <p:spPr>
          <a:xfrm>
            <a:off x="2606060" y="165128"/>
            <a:ext cx="7115696" cy="618023"/>
          </a:xfrm>
          <a:custGeom>
            <a:avLst/>
            <a:gdLst/>
            <a:ahLst/>
            <a:cxnLst/>
            <a:rect l="l" t="t" r="r" b="b"/>
            <a:pathLst>
              <a:path w="5689600" h="649440" extrusionOk="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a:ln w="12700" cap="flat" cmpd="sng">
            <a:solidFill>
              <a:schemeClr val="lt1"/>
            </a:solidFill>
            <a:prstDash val="solid"/>
            <a:miter lim="800000"/>
            <a:headEnd type="none" w="sm" len="sm"/>
            <a:tailEnd type="none" w="sm" len="sm"/>
          </a:ln>
        </p:spPr>
        <p:txBody>
          <a:bodyPr spcFirstLastPara="1" wrap="square" lIns="246750" tIns="31700" rIns="246750" bIns="31700" anchor="ctr" anchorCtr="0">
            <a:noAutofit/>
          </a:bodyPr>
          <a:lstStyle/>
          <a:p>
            <a:pPr lvl="0" algn="ctr">
              <a:lnSpc>
                <a:spcPct val="90000"/>
              </a:lnSpc>
            </a:pPr>
            <a:r>
              <a:rPr lang="en-GB" sz="2200" b="1" dirty="0">
                <a:solidFill>
                  <a:schemeClr val="bg1"/>
                </a:solidFill>
                <a:latin typeface="Times New Roman" panose="02020603050405020304" pitchFamily="18" charset="0"/>
                <a:cs typeface="Times New Roman" panose="02020603050405020304" pitchFamily="18" charset="0"/>
              </a:rPr>
              <a:t>Contributions of Hong Kong to </a:t>
            </a:r>
            <a:r>
              <a:rPr lang="en-GB" sz="2200" b="1" dirty="0" smtClean="0">
                <a:solidFill>
                  <a:schemeClr val="bg1"/>
                </a:solidFill>
                <a:latin typeface="Times New Roman" panose="02020603050405020304" pitchFamily="18" charset="0"/>
                <a:cs typeface="Times New Roman" panose="02020603050405020304" pitchFamily="18" charset="0"/>
              </a:rPr>
              <a:t>Global Public Health</a:t>
            </a:r>
            <a:endParaRPr sz="2200" b="1" dirty="0">
              <a:solidFill>
                <a:schemeClr val="bg1"/>
              </a:solidFill>
              <a:latin typeface="Times New Roman" panose="02020603050405020304" pitchFamily="18" charset="0"/>
              <a:cs typeface="Times New Roman" panose="02020603050405020304" pitchFamily="18" charset="0"/>
            </a:endParaRPr>
          </a:p>
        </p:txBody>
      </p:sp>
      <p:sp>
        <p:nvSpPr>
          <p:cNvPr id="13" name="Google Shape;665;p48"/>
          <p:cNvSpPr txBox="1"/>
          <p:nvPr/>
        </p:nvSpPr>
        <p:spPr>
          <a:xfrm>
            <a:off x="4208272" y="957243"/>
            <a:ext cx="4843822" cy="400069"/>
          </a:xfrm>
          <a:prstGeom prst="rect">
            <a:avLst/>
          </a:prstGeom>
          <a:noFill/>
          <a:ln>
            <a:noFill/>
          </a:ln>
        </p:spPr>
        <p:txBody>
          <a:bodyPr spcFirstLastPara="1" wrap="square" lIns="91425" tIns="45700" rIns="91425" bIns="45700" anchor="ctr" anchorCtr="0">
            <a:spAutoFit/>
          </a:bodyPr>
          <a:lstStyle/>
          <a:p>
            <a:pPr lvl="0" algn="ctr">
              <a:buClr>
                <a:schemeClr val="dk1"/>
              </a:buClr>
              <a:buSzPts val="2800"/>
            </a:pPr>
            <a:r>
              <a:rPr lang="en-GB" altLang="zh-TW" sz="2000" b="1" dirty="0" smtClean="0">
                <a:solidFill>
                  <a:schemeClr val="dk1"/>
                </a:solidFill>
                <a:latin typeface="Times New Roman" panose="02020603050405020304" pitchFamily="18" charset="0"/>
                <a:ea typeface="DFKai-SB"/>
                <a:cs typeface="Times New Roman" panose="02020603050405020304" pitchFamily="18" charset="0"/>
                <a:sym typeface="DFKai-SB"/>
              </a:rPr>
              <a:t>Influences and Contributions of R&amp;D</a:t>
            </a:r>
            <a:endParaRPr sz="2000" b="1" dirty="0">
              <a:solidFill>
                <a:schemeClr val="dk1"/>
              </a:solidFill>
              <a:latin typeface="Times New Roman" panose="02020603050405020304" pitchFamily="18" charset="0"/>
              <a:ea typeface="DFKai-SB"/>
              <a:cs typeface="Times New Roman" panose="02020603050405020304" pitchFamily="18" charset="0"/>
              <a:sym typeface="DFKai-SB"/>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705"/>
        <p:cNvGrpSpPr/>
        <p:nvPr/>
      </p:nvGrpSpPr>
      <p:grpSpPr>
        <a:xfrm>
          <a:off x="0" y="0"/>
          <a:ext cx="0" cy="0"/>
          <a:chOff x="0" y="0"/>
          <a:chExt cx="0" cy="0"/>
        </a:xfrm>
      </p:grpSpPr>
      <p:sp>
        <p:nvSpPr>
          <p:cNvPr id="708" name="Google Shape;708;p51"/>
          <p:cNvSpPr/>
          <p:nvPr/>
        </p:nvSpPr>
        <p:spPr>
          <a:xfrm>
            <a:off x="3814223" y="826675"/>
            <a:ext cx="608468" cy="440263"/>
          </a:xfrm>
          <a:custGeom>
            <a:avLst/>
            <a:gdLst/>
            <a:ahLst/>
            <a:cxnLst/>
            <a:rect l="l" t="t" r="r" b="b"/>
            <a:pathLst>
              <a:path w="395" h="298" extrusionOk="0">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FDB42A"/>
          </a:solidFill>
          <a:ln w="19050" cap="flat" cmpd="sng">
            <a:solidFill>
              <a:srgbClr val="FFFFFF"/>
            </a:solidFill>
            <a:prstDash val="solid"/>
            <a:round/>
            <a:headEnd type="none" w="sm" len="sm"/>
            <a:tailEnd type="none" w="sm" len="sm"/>
          </a:ln>
        </p:spPr>
        <p:txBody>
          <a:bodyPr spcFirstLastPara="1" wrap="square" lIns="83725" tIns="41850" rIns="83725" bIns="41850" anchor="t" anchorCtr="0">
            <a:noAutofit/>
          </a:bodyPr>
          <a:lstStyle/>
          <a:p>
            <a:pPr marL="0" marR="0" lvl="0" indent="0" algn="just" rtl="0">
              <a:lnSpc>
                <a:spcPct val="120000"/>
              </a:lnSpc>
              <a:spcBef>
                <a:spcPts val="0"/>
              </a:spcBef>
              <a:spcAft>
                <a:spcPts val="0"/>
              </a:spcAft>
              <a:buClr>
                <a:schemeClr val="dk1"/>
              </a:buClr>
              <a:buSzPts val="2800"/>
              <a:buFont typeface="Calibri"/>
              <a:buNone/>
            </a:pPr>
            <a:endParaRPr sz="2800" b="0" i="0" u="none" strike="noStrike" cap="none">
              <a:solidFill>
                <a:srgbClr val="000000"/>
              </a:solidFill>
              <a:latin typeface="DFKai-SB"/>
              <a:ea typeface="DFKai-SB"/>
              <a:cs typeface="DFKai-SB"/>
              <a:sym typeface="DFKai-SB"/>
            </a:endParaRPr>
          </a:p>
        </p:txBody>
      </p:sp>
      <p:sp>
        <p:nvSpPr>
          <p:cNvPr id="709" name="Google Shape;709;p51"/>
          <p:cNvSpPr/>
          <p:nvPr/>
        </p:nvSpPr>
        <p:spPr>
          <a:xfrm>
            <a:off x="155644" y="1635338"/>
            <a:ext cx="8403719" cy="4642209"/>
          </a:xfrm>
          <a:prstGeom prst="rect">
            <a:avLst/>
          </a:prstGeom>
          <a:solidFill>
            <a:srgbClr val="E1EFD8"/>
          </a:solidFill>
          <a:ln>
            <a:noFill/>
          </a:ln>
        </p:spPr>
        <p:txBody>
          <a:bodyPr spcFirstLastPara="1" wrap="square" lIns="91425" tIns="45700" rIns="91425" bIns="45700" anchor="t" anchorCtr="0">
            <a:noAutofit/>
          </a:bodyPr>
          <a:lstStyle/>
          <a:p>
            <a:pPr marL="342900" lvl="0" indent="-342900" algn="just">
              <a:lnSpc>
                <a:spcPct val="120000"/>
              </a:lnSpc>
              <a:spcBef>
                <a:spcPts val="600"/>
              </a:spcBef>
              <a:buSzPts val="2400"/>
              <a:buFont typeface="Arial"/>
              <a:buChar char="•"/>
            </a:pPr>
            <a:r>
              <a:rPr lang="en-GB" altLang="zh-TW" sz="1800" dirty="0" smtClean="0">
                <a:solidFill>
                  <a:schemeClr val="tx1">
                    <a:lumMod val="85000"/>
                    <a:lumOff val="15000"/>
                  </a:schemeClr>
                </a:solidFill>
                <a:latin typeface="Times New Roman"/>
                <a:ea typeface="Times New Roman"/>
                <a:cs typeface="Times New Roman"/>
                <a:sym typeface="Times New Roman"/>
              </a:rPr>
              <a:t>The </a:t>
            </a:r>
            <a:r>
              <a:rPr lang="en-GB" altLang="zh-TW" sz="1800" dirty="0">
                <a:solidFill>
                  <a:schemeClr val="tx1">
                    <a:lumMod val="85000"/>
                    <a:lumOff val="15000"/>
                  </a:schemeClr>
                </a:solidFill>
                <a:latin typeface="Times New Roman"/>
                <a:ea typeface="Times New Roman"/>
                <a:cs typeface="Times New Roman"/>
                <a:sym typeface="Times New Roman"/>
              </a:rPr>
              <a:t>Chinese Medicine Regulatory Office (CMRO) of the Department of Health was designated as the WHO Collaborating Centre for Traditional </a:t>
            </a:r>
            <a:r>
              <a:rPr lang="en-GB" altLang="zh-TW" sz="1800" dirty="0" smtClean="0">
                <a:solidFill>
                  <a:schemeClr val="tx1">
                    <a:lumMod val="85000"/>
                    <a:lumOff val="15000"/>
                  </a:schemeClr>
                </a:solidFill>
                <a:latin typeface="Times New Roman"/>
                <a:ea typeface="Times New Roman"/>
                <a:cs typeface="Times New Roman"/>
                <a:sym typeface="Times New Roman"/>
              </a:rPr>
              <a:t>Medicine (the </a:t>
            </a:r>
            <a:r>
              <a:rPr lang="en-GB" altLang="zh-TW" sz="1800" dirty="0">
                <a:solidFill>
                  <a:schemeClr val="tx1">
                    <a:lumMod val="85000"/>
                    <a:lumOff val="15000"/>
                  </a:schemeClr>
                </a:solidFill>
                <a:latin typeface="Times New Roman"/>
                <a:ea typeface="Times New Roman"/>
                <a:cs typeface="Times New Roman"/>
                <a:sym typeface="Times New Roman"/>
              </a:rPr>
              <a:t>Collaborating Centre</a:t>
            </a:r>
            <a:r>
              <a:rPr lang="en-GB" altLang="zh-TW" sz="1800" dirty="0" smtClean="0">
                <a:solidFill>
                  <a:schemeClr val="tx1">
                    <a:lumMod val="85000"/>
                    <a:lumOff val="15000"/>
                  </a:schemeClr>
                </a:solidFill>
                <a:latin typeface="Times New Roman"/>
                <a:ea typeface="Times New Roman"/>
                <a:cs typeface="Times New Roman"/>
                <a:sym typeface="Times New Roman"/>
              </a:rPr>
              <a:t>) in </a:t>
            </a:r>
            <a:r>
              <a:rPr lang="en-GB" altLang="zh-TW" sz="1800" dirty="0">
                <a:solidFill>
                  <a:schemeClr val="tx1">
                    <a:lumMod val="85000"/>
                    <a:lumOff val="15000"/>
                  </a:schemeClr>
                </a:solidFill>
                <a:latin typeface="Times New Roman"/>
                <a:ea typeface="Times New Roman"/>
                <a:cs typeface="Times New Roman"/>
                <a:sym typeface="Times New Roman"/>
              </a:rPr>
              <a:t>2012</a:t>
            </a:r>
            <a:r>
              <a:rPr lang="en-GB" altLang="zh-TW" sz="1800" dirty="0" smtClean="0">
                <a:solidFill>
                  <a:schemeClr val="tx1">
                    <a:lumMod val="85000"/>
                    <a:lumOff val="15000"/>
                  </a:schemeClr>
                </a:solidFill>
                <a:latin typeface="Times New Roman"/>
                <a:ea typeface="Times New Roman"/>
                <a:cs typeface="Times New Roman"/>
                <a:sym typeface="Times New Roman"/>
              </a:rPr>
              <a:t>.  </a:t>
            </a:r>
            <a:r>
              <a:rPr lang="en-GB" altLang="zh-TW" sz="1800" dirty="0">
                <a:solidFill>
                  <a:schemeClr val="tx1">
                    <a:lumMod val="85000"/>
                    <a:lumOff val="15000"/>
                  </a:schemeClr>
                </a:solidFill>
                <a:latin typeface="Times New Roman"/>
                <a:ea typeface="Times New Roman"/>
                <a:cs typeface="Times New Roman"/>
                <a:sym typeface="Times New Roman"/>
              </a:rPr>
              <a:t>Hong Kong is a pluralistic urbanised city preserving many traditions of </a:t>
            </a:r>
            <a:r>
              <a:rPr lang="en-GB" altLang="zh-TW" sz="1800" dirty="0" smtClean="0">
                <a:solidFill>
                  <a:schemeClr val="tx1">
                    <a:lumMod val="85000"/>
                    <a:lumOff val="15000"/>
                  </a:schemeClr>
                </a:solidFill>
                <a:latin typeface="Times New Roman"/>
                <a:ea typeface="Times New Roman"/>
                <a:cs typeface="Times New Roman"/>
                <a:sym typeface="Times New Roman"/>
              </a:rPr>
              <a:t>China, </a:t>
            </a:r>
            <a:r>
              <a:rPr lang="en-GB" altLang="zh-TW" sz="1800" dirty="0">
                <a:solidFill>
                  <a:schemeClr val="tx1">
                    <a:lumMod val="85000"/>
                    <a:lumOff val="15000"/>
                  </a:schemeClr>
                </a:solidFill>
                <a:latin typeface="Times New Roman"/>
                <a:ea typeface="Times New Roman"/>
                <a:cs typeface="Times New Roman"/>
                <a:sym typeface="Times New Roman"/>
              </a:rPr>
              <a:t>making it an ideal place to develop traditional </a:t>
            </a:r>
            <a:r>
              <a:rPr lang="en-GB" altLang="zh-TW" sz="1800" dirty="0" smtClean="0">
                <a:solidFill>
                  <a:schemeClr val="tx1">
                    <a:lumMod val="85000"/>
                    <a:lumOff val="15000"/>
                  </a:schemeClr>
                </a:solidFill>
                <a:latin typeface="Times New Roman"/>
                <a:ea typeface="Times New Roman"/>
                <a:cs typeface="Times New Roman"/>
                <a:sym typeface="Times New Roman"/>
              </a:rPr>
              <a:t>medicine.  </a:t>
            </a:r>
            <a:r>
              <a:rPr lang="en-GB" altLang="zh-TW" sz="1800" dirty="0">
                <a:solidFill>
                  <a:schemeClr val="tx1">
                    <a:lumMod val="85000"/>
                    <a:lumOff val="15000"/>
                  </a:schemeClr>
                </a:solidFill>
                <a:latin typeface="Times New Roman"/>
                <a:ea typeface="Times New Roman"/>
                <a:cs typeface="Times New Roman"/>
                <a:sym typeface="Times New Roman"/>
              </a:rPr>
              <a:t>Its designation as a WHO collaborating centre </a:t>
            </a:r>
            <a:r>
              <a:rPr lang="en-GB" altLang="zh-TW" sz="1800" dirty="0" smtClean="0">
                <a:solidFill>
                  <a:schemeClr val="tx1">
                    <a:lumMod val="85000"/>
                    <a:lumOff val="15000"/>
                  </a:schemeClr>
                </a:solidFill>
                <a:latin typeface="Times New Roman"/>
                <a:ea typeface="Times New Roman"/>
                <a:cs typeface="Times New Roman"/>
                <a:sym typeface="Times New Roman"/>
              </a:rPr>
              <a:t>manifests and signifies this </a:t>
            </a:r>
            <a:r>
              <a:rPr lang="en-GB" altLang="zh-TW" sz="1800" dirty="0">
                <a:solidFill>
                  <a:schemeClr val="tx1">
                    <a:lumMod val="85000"/>
                    <a:lumOff val="15000"/>
                  </a:schemeClr>
                </a:solidFill>
                <a:latin typeface="Times New Roman"/>
                <a:ea typeface="Times New Roman"/>
                <a:cs typeface="Times New Roman"/>
                <a:sym typeface="Times New Roman"/>
              </a:rPr>
              <a:t>characteristic of Hong Kong.</a:t>
            </a:r>
            <a:endParaRPr sz="1800" dirty="0">
              <a:solidFill>
                <a:schemeClr val="tx1">
                  <a:lumMod val="85000"/>
                  <a:lumOff val="15000"/>
                </a:schemeClr>
              </a:solidFill>
              <a:latin typeface="Times New Roman"/>
              <a:ea typeface="Times New Roman"/>
              <a:cs typeface="Times New Roman"/>
              <a:sym typeface="Times New Roman"/>
            </a:endParaRPr>
          </a:p>
          <a:p>
            <a:pPr marL="342900" lvl="0" indent="-342900" algn="just">
              <a:lnSpc>
                <a:spcPct val="120000"/>
              </a:lnSpc>
              <a:spcBef>
                <a:spcPts val="600"/>
              </a:spcBef>
              <a:buSzPts val="2400"/>
              <a:buFont typeface="Arial"/>
              <a:buChar char="•"/>
            </a:pPr>
            <a:r>
              <a:rPr lang="en-GB" altLang="zh-TW" sz="1800" dirty="0" smtClean="0">
                <a:solidFill>
                  <a:schemeClr val="tx1">
                    <a:lumMod val="85000"/>
                    <a:lumOff val="15000"/>
                  </a:schemeClr>
                </a:solidFill>
                <a:latin typeface="Times New Roman"/>
                <a:ea typeface="Times New Roman"/>
                <a:cs typeface="Times New Roman"/>
                <a:sym typeface="Times New Roman"/>
              </a:rPr>
              <a:t>The </a:t>
            </a:r>
            <a:r>
              <a:rPr lang="en-GB" altLang="zh-TW" sz="1800" dirty="0">
                <a:solidFill>
                  <a:schemeClr val="tx1">
                    <a:lumMod val="85000"/>
                    <a:lumOff val="15000"/>
                  </a:schemeClr>
                </a:solidFill>
                <a:latin typeface="Times New Roman"/>
                <a:ea typeface="Times New Roman"/>
                <a:cs typeface="Times New Roman"/>
                <a:sym typeface="Times New Roman"/>
              </a:rPr>
              <a:t>Collaborating Centre is </a:t>
            </a:r>
            <a:r>
              <a:rPr lang="en-GB" altLang="zh-TW" sz="1800" dirty="0" smtClean="0">
                <a:solidFill>
                  <a:schemeClr val="tx1">
                    <a:lumMod val="85000"/>
                    <a:lumOff val="15000"/>
                  </a:schemeClr>
                </a:solidFill>
                <a:latin typeface="Times New Roman"/>
                <a:ea typeface="Times New Roman"/>
                <a:cs typeface="Times New Roman"/>
                <a:sym typeface="Times New Roman"/>
              </a:rPr>
              <a:t>tasked with </a:t>
            </a:r>
            <a:r>
              <a:rPr lang="en-GB" altLang="zh-TW" sz="1800" dirty="0">
                <a:solidFill>
                  <a:schemeClr val="tx1">
                    <a:lumMod val="85000"/>
                    <a:lumOff val="15000"/>
                  </a:schemeClr>
                </a:solidFill>
                <a:latin typeface="Times New Roman"/>
                <a:ea typeface="Times New Roman"/>
                <a:cs typeface="Times New Roman"/>
                <a:sym typeface="Times New Roman"/>
              </a:rPr>
              <a:t>multiple functions, including regulation, health promotion, development of Chinese medicine standards and international liaison. </a:t>
            </a:r>
            <a:r>
              <a:rPr lang="en-GB" altLang="zh-TW" sz="1800" dirty="0" smtClean="0">
                <a:solidFill>
                  <a:schemeClr val="tx1">
                    <a:lumMod val="85000"/>
                    <a:lumOff val="15000"/>
                  </a:schemeClr>
                </a:solidFill>
                <a:latin typeface="Times New Roman"/>
                <a:ea typeface="Times New Roman"/>
                <a:cs typeface="Times New Roman"/>
                <a:sym typeface="Times New Roman"/>
              </a:rPr>
              <a:t> Apart </a:t>
            </a:r>
            <a:r>
              <a:rPr lang="en-GB" altLang="zh-TW" sz="1800" dirty="0">
                <a:solidFill>
                  <a:schemeClr val="tx1">
                    <a:lumMod val="85000"/>
                    <a:lumOff val="15000"/>
                  </a:schemeClr>
                </a:solidFill>
                <a:latin typeface="Times New Roman"/>
                <a:ea typeface="Times New Roman"/>
                <a:cs typeface="Times New Roman"/>
                <a:sym typeface="Times New Roman"/>
              </a:rPr>
              <a:t>from safeguarding public health, it also promotes traditional Chinese medicine in both the local community and the international arena, while striving for excellence in assuming a bridging role to promote traditional medicine both regionally and internationally. </a:t>
            </a:r>
            <a:r>
              <a:rPr lang="en-GB" altLang="zh-TW" sz="1800" dirty="0" smtClean="0">
                <a:solidFill>
                  <a:schemeClr val="tx1">
                    <a:lumMod val="85000"/>
                    <a:lumOff val="15000"/>
                  </a:schemeClr>
                </a:solidFill>
                <a:latin typeface="Times New Roman"/>
                <a:ea typeface="Times New Roman"/>
                <a:cs typeface="Times New Roman"/>
                <a:sym typeface="Times New Roman"/>
              </a:rPr>
              <a:t> The </a:t>
            </a:r>
            <a:r>
              <a:rPr lang="en-GB" altLang="zh-TW" sz="1800" dirty="0">
                <a:solidFill>
                  <a:schemeClr val="tx1">
                    <a:lumMod val="85000"/>
                    <a:lumOff val="15000"/>
                  </a:schemeClr>
                </a:solidFill>
                <a:latin typeface="Times New Roman"/>
                <a:ea typeface="Times New Roman"/>
                <a:cs typeface="Times New Roman"/>
                <a:sym typeface="Times New Roman"/>
              </a:rPr>
              <a:t>designation of </a:t>
            </a:r>
            <a:r>
              <a:rPr lang="en-GB" altLang="zh-TW" sz="1800" dirty="0" smtClean="0">
                <a:solidFill>
                  <a:schemeClr val="tx1">
                    <a:lumMod val="85000"/>
                    <a:lumOff val="15000"/>
                  </a:schemeClr>
                </a:solidFill>
                <a:latin typeface="Times New Roman"/>
                <a:ea typeface="Times New Roman"/>
                <a:cs typeface="Times New Roman"/>
                <a:sym typeface="Times New Roman"/>
              </a:rPr>
              <a:t>the CMRO </a:t>
            </a:r>
            <a:r>
              <a:rPr lang="en-GB" altLang="zh-TW" sz="1800" dirty="0">
                <a:solidFill>
                  <a:schemeClr val="tx1">
                    <a:lumMod val="85000"/>
                    <a:lumOff val="15000"/>
                  </a:schemeClr>
                </a:solidFill>
                <a:latin typeface="Times New Roman"/>
                <a:ea typeface="Times New Roman"/>
                <a:cs typeface="Times New Roman"/>
                <a:sym typeface="Times New Roman"/>
              </a:rPr>
              <a:t>as </a:t>
            </a:r>
            <a:r>
              <a:rPr lang="en-GB" altLang="zh-TW" sz="1800" dirty="0" smtClean="0">
                <a:solidFill>
                  <a:schemeClr val="tx1">
                    <a:lumMod val="85000"/>
                    <a:lumOff val="15000"/>
                  </a:schemeClr>
                </a:solidFill>
                <a:latin typeface="Times New Roman"/>
                <a:ea typeface="Times New Roman"/>
                <a:cs typeface="Times New Roman"/>
                <a:sym typeface="Times New Roman"/>
              </a:rPr>
              <a:t>the Collaborating Centre </a:t>
            </a:r>
            <a:r>
              <a:rPr lang="en-GB" altLang="zh-TW" sz="1800" dirty="0">
                <a:solidFill>
                  <a:schemeClr val="tx1">
                    <a:lumMod val="85000"/>
                    <a:lumOff val="15000"/>
                  </a:schemeClr>
                </a:solidFill>
                <a:latin typeface="Times New Roman"/>
                <a:ea typeface="Times New Roman"/>
                <a:cs typeface="Times New Roman"/>
                <a:sym typeface="Times New Roman"/>
              </a:rPr>
              <a:t>is certainly a recognition of Hong Kong’s hard work in this field.</a:t>
            </a:r>
            <a:endParaRPr sz="1800" dirty="0">
              <a:solidFill>
                <a:schemeClr val="tx1">
                  <a:lumMod val="85000"/>
                  <a:lumOff val="15000"/>
                </a:schemeClr>
              </a:solidFill>
              <a:latin typeface="Times New Roman"/>
              <a:ea typeface="Times New Roman"/>
              <a:cs typeface="Times New Roman"/>
              <a:sym typeface="Times New Roman"/>
            </a:endParaRPr>
          </a:p>
        </p:txBody>
      </p:sp>
      <p:sp>
        <p:nvSpPr>
          <p:cNvPr id="710" name="Google Shape;710;p51"/>
          <p:cNvSpPr/>
          <p:nvPr/>
        </p:nvSpPr>
        <p:spPr>
          <a:xfrm>
            <a:off x="397443" y="6564312"/>
            <a:ext cx="7732144" cy="276999"/>
          </a:xfrm>
          <a:prstGeom prst="rect">
            <a:avLst/>
          </a:prstGeom>
          <a:noFill/>
          <a:ln>
            <a:noFill/>
          </a:ln>
        </p:spPr>
        <p:txBody>
          <a:bodyPr spcFirstLastPara="1" wrap="square" lIns="91425" tIns="45700" rIns="91425" bIns="45700" anchor="t" anchorCtr="0">
            <a:noAutofit/>
          </a:bodyPr>
          <a:lstStyle/>
          <a:p>
            <a:pPr lvl="0"/>
            <a:r>
              <a:rPr lang="en-US" altLang="zh-TW" sz="1200" dirty="0" smtClean="0">
                <a:solidFill>
                  <a:schemeClr val="tx1">
                    <a:lumMod val="85000"/>
                    <a:lumOff val="15000"/>
                  </a:schemeClr>
                </a:solidFill>
                <a:latin typeface="Times New Roman"/>
                <a:ea typeface="Times New Roman"/>
                <a:cs typeface="Times New Roman"/>
                <a:sym typeface="Times New Roman"/>
              </a:rPr>
              <a:t>Source:</a:t>
            </a:r>
            <a:r>
              <a:rPr lang="zh-TW" sz="1200" dirty="0" smtClean="0">
                <a:solidFill>
                  <a:schemeClr val="tx1">
                    <a:lumMod val="85000"/>
                    <a:lumOff val="15000"/>
                  </a:schemeClr>
                </a:solidFill>
                <a:latin typeface="Times New Roman"/>
                <a:ea typeface="Times New Roman"/>
                <a:cs typeface="Times New Roman"/>
                <a:sym typeface="Times New Roman"/>
              </a:rPr>
              <a:t> </a:t>
            </a:r>
            <a:r>
              <a:rPr lang="en-US" altLang="zh-TW" sz="1200" dirty="0" smtClean="0">
                <a:solidFill>
                  <a:schemeClr val="tx1">
                    <a:lumMod val="85000"/>
                    <a:lumOff val="15000"/>
                  </a:schemeClr>
                </a:solidFill>
                <a:latin typeface="Times New Roman"/>
                <a:ea typeface="Times New Roman"/>
                <a:cs typeface="Times New Roman"/>
                <a:sym typeface="Times New Roman"/>
              </a:rPr>
              <a:t>Department of Health</a:t>
            </a:r>
            <a:r>
              <a:rPr lang="zh-TW" sz="1200" dirty="0" smtClean="0">
                <a:solidFill>
                  <a:schemeClr val="tx1">
                    <a:lumMod val="85000"/>
                    <a:lumOff val="15000"/>
                  </a:schemeClr>
                </a:solidFill>
                <a:latin typeface="Times New Roman"/>
                <a:ea typeface="Times New Roman"/>
                <a:cs typeface="Times New Roman"/>
                <a:sym typeface="Times New Roman"/>
              </a:rPr>
              <a:t> (</a:t>
            </a:r>
            <a:r>
              <a:rPr lang="en-HK" altLang="zh-TW" sz="1200" dirty="0">
                <a:solidFill>
                  <a:schemeClr val="tx1">
                    <a:lumMod val="85000"/>
                    <a:lumOff val="15000"/>
                  </a:schemeClr>
                </a:solidFill>
                <a:latin typeface="Times New Roman"/>
                <a:ea typeface="Times New Roman"/>
                <a:cs typeface="Times New Roman"/>
                <a:sym typeface="Times New Roman"/>
              </a:rPr>
              <a:t>https://www.cmro.gov.hk/html/eng/useful_information/who_cc/index.html</a:t>
            </a:r>
            <a:r>
              <a:rPr lang="zh-TW" sz="1200" dirty="0" smtClean="0">
                <a:solidFill>
                  <a:schemeClr val="tx1">
                    <a:lumMod val="85000"/>
                    <a:lumOff val="15000"/>
                  </a:schemeClr>
                </a:solidFill>
                <a:latin typeface="Times New Roman"/>
                <a:ea typeface="Times New Roman"/>
                <a:cs typeface="Times New Roman"/>
                <a:sym typeface="Times New Roman"/>
              </a:rPr>
              <a:t>)</a:t>
            </a:r>
            <a:endParaRPr sz="1200" dirty="0">
              <a:solidFill>
                <a:schemeClr val="tx1">
                  <a:lumMod val="85000"/>
                  <a:lumOff val="15000"/>
                </a:schemeClr>
              </a:solidFill>
              <a:latin typeface="Times New Roman"/>
              <a:ea typeface="Times New Roman"/>
              <a:cs typeface="Times New Roman"/>
              <a:sym typeface="Times New Roman"/>
            </a:endParaRPr>
          </a:p>
        </p:txBody>
      </p:sp>
      <p:sp>
        <p:nvSpPr>
          <p:cNvPr id="711" name="Google Shape;711;p51"/>
          <p:cNvSpPr/>
          <p:nvPr/>
        </p:nvSpPr>
        <p:spPr>
          <a:xfrm>
            <a:off x="446203" y="6277547"/>
            <a:ext cx="8046828" cy="276999"/>
          </a:xfrm>
          <a:prstGeom prst="rect">
            <a:avLst/>
          </a:prstGeom>
          <a:noFill/>
          <a:ln>
            <a:noFill/>
          </a:ln>
        </p:spPr>
        <p:txBody>
          <a:bodyPr spcFirstLastPara="1" wrap="square" lIns="91425" tIns="45700" rIns="91425" bIns="45700" anchor="t" anchorCtr="0">
            <a:noAutofit/>
          </a:bodyPr>
          <a:lstStyle/>
          <a:p>
            <a:pPr lvl="0"/>
            <a:r>
              <a:rPr lang="en-GB" altLang="zh-TW" sz="1200" dirty="0" smtClean="0">
                <a:solidFill>
                  <a:schemeClr val="dk1"/>
                </a:solidFill>
                <a:latin typeface="Times New Roman"/>
                <a:ea typeface="Times New Roman"/>
                <a:cs typeface="Times New Roman"/>
                <a:sym typeface="Times New Roman"/>
              </a:rPr>
              <a:t>*Formerly </a:t>
            </a:r>
            <a:r>
              <a:rPr lang="en-GB" altLang="zh-TW" sz="1200" dirty="0">
                <a:solidFill>
                  <a:schemeClr val="dk1"/>
                </a:solidFill>
                <a:latin typeface="Times New Roman"/>
                <a:ea typeface="Times New Roman"/>
                <a:cs typeface="Times New Roman"/>
                <a:sym typeface="Times New Roman"/>
              </a:rPr>
              <a:t>known as “Chinese Medicine Division</a:t>
            </a:r>
            <a:r>
              <a:rPr lang="en-GB" altLang="zh-TW" sz="1200" dirty="0" smtClean="0">
                <a:solidFill>
                  <a:schemeClr val="dk1"/>
                </a:solidFill>
                <a:latin typeface="Times New Roman"/>
                <a:ea typeface="Times New Roman"/>
                <a:cs typeface="Times New Roman"/>
                <a:sym typeface="Times New Roman"/>
              </a:rPr>
              <a:t>”, </a:t>
            </a:r>
            <a:r>
              <a:rPr lang="en-GB" altLang="zh-TW" sz="1200" dirty="0">
                <a:solidFill>
                  <a:schemeClr val="dk1"/>
                </a:solidFill>
                <a:latin typeface="Times New Roman"/>
                <a:ea typeface="Times New Roman"/>
                <a:cs typeface="Times New Roman"/>
                <a:sym typeface="Times New Roman"/>
              </a:rPr>
              <a:t>and renamed to “Chinese Medicine Regulatory Office” </a:t>
            </a:r>
            <a:r>
              <a:rPr lang="en-GB" altLang="zh-TW" sz="1200" dirty="0" smtClean="0">
                <a:solidFill>
                  <a:schemeClr val="dk1"/>
                </a:solidFill>
                <a:latin typeface="Times New Roman"/>
                <a:ea typeface="Times New Roman"/>
                <a:cs typeface="Times New Roman"/>
                <a:sym typeface="Times New Roman"/>
              </a:rPr>
              <a:t>in September 2019.</a:t>
            </a:r>
            <a:endParaRPr sz="1200" dirty="0">
              <a:solidFill>
                <a:schemeClr val="dk1"/>
              </a:solidFill>
              <a:latin typeface="Times New Roman"/>
              <a:ea typeface="Times New Roman"/>
              <a:cs typeface="Times New Roman"/>
              <a:sym typeface="Times New Roman"/>
            </a:endParaRPr>
          </a:p>
        </p:txBody>
      </p:sp>
      <p:sp>
        <p:nvSpPr>
          <p:cNvPr id="712" name="Google Shape;712;p51"/>
          <p:cNvSpPr/>
          <p:nvPr/>
        </p:nvSpPr>
        <p:spPr>
          <a:xfrm>
            <a:off x="2305938" y="1234283"/>
            <a:ext cx="4671588" cy="46166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altLang="zh-TW" sz="2200" dirty="0" smtClean="0">
                <a:solidFill>
                  <a:srgbClr val="000000"/>
                </a:solidFill>
                <a:latin typeface="Times New Roman"/>
                <a:ea typeface="Times New Roman"/>
                <a:cs typeface="Times New Roman"/>
                <a:sym typeface="Times New Roman"/>
              </a:rPr>
              <a:t>Chinese Medicine Regulatory Office</a:t>
            </a:r>
            <a:r>
              <a:rPr lang="zh-TW" sz="2200" dirty="0" smtClean="0">
                <a:solidFill>
                  <a:srgbClr val="000000"/>
                </a:solidFill>
                <a:latin typeface="Times New Roman"/>
                <a:ea typeface="Times New Roman"/>
                <a:cs typeface="Times New Roman"/>
                <a:sym typeface="Times New Roman"/>
              </a:rPr>
              <a:t>*</a:t>
            </a:r>
            <a:endParaRPr sz="2200" dirty="0">
              <a:solidFill>
                <a:schemeClr val="dk1"/>
              </a:solidFill>
              <a:latin typeface="Calibri"/>
              <a:ea typeface="Calibri"/>
              <a:cs typeface="Calibri"/>
              <a:sym typeface="Calibri"/>
            </a:endParaRPr>
          </a:p>
        </p:txBody>
      </p:sp>
      <p:pic>
        <p:nvPicPr>
          <p:cNvPr id="713" name="Google Shape;713;p51">
            <a:hlinkClick r:id="rId3"/>
          </p:cNvPr>
          <p:cNvPicPr preferRelativeResize="0"/>
          <p:nvPr/>
        </p:nvPicPr>
        <p:blipFill rotWithShape="1">
          <a:blip r:embed="rId4">
            <a:alphaModFix/>
          </a:blip>
          <a:srcRect/>
          <a:stretch/>
        </p:blipFill>
        <p:spPr>
          <a:xfrm>
            <a:off x="8761147" y="1730438"/>
            <a:ext cx="3010966" cy="4134922"/>
          </a:xfrm>
          <a:prstGeom prst="rect">
            <a:avLst/>
          </a:prstGeom>
          <a:noFill/>
          <a:ln>
            <a:noFill/>
          </a:ln>
        </p:spPr>
      </p:pic>
      <p:sp>
        <p:nvSpPr>
          <p:cNvPr id="714" name="Google Shape;714;p51"/>
          <p:cNvSpPr/>
          <p:nvPr/>
        </p:nvSpPr>
        <p:spPr>
          <a:xfrm>
            <a:off x="8962931" y="5914379"/>
            <a:ext cx="2607398"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altLang="zh-TW" sz="1600" dirty="0" smtClean="0">
                <a:solidFill>
                  <a:srgbClr val="000000"/>
                </a:solidFill>
                <a:latin typeface="Times New Roman"/>
                <a:ea typeface="Times New Roman"/>
                <a:cs typeface="Times New Roman"/>
                <a:sym typeface="Times New Roman"/>
              </a:rPr>
              <a:t>Click on the image for details.</a:t>
            </a:r>
            <a:endParaRPr sz="1600" dirty="0">
              <a:solidFill>
                <a:schemeClr val="dk1"/>
              </a:solidFill>
              <a:latin typeface="Times New Roman"/>
              <a:ea typeface="Times New Roman"/>
              <a:cs typeface="Times New Roman"/>
              <a:sym typeface="Times New Roman"/>
            </a:endParaRPr>
          </a:p>
        </p:txBody>
      </p:sp>
      <p:sp>
        <p:nvSpPr>
          <p:cNvPr id="715" name="Google Shape;715;p51"/>
          <p:cNvSpPr txBox="1">
            <a:spLocks noGrp="1"/>
          </p:cNvSpPr>
          <p:nvPr>
            <p:ph type="sldNum" idx="12"/>
          </p:nvPr>
        </p:nvSpPr>
        <p:spPr>
          <a:xfrm>
            <a:off x="9120188" y="63817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tLang="zh-TW"/>
              <a:t>39</a:t>
            </a:fld>
            <a:endParaRPr dirty="0"/>
          </a:p>
        </p:txBody>
      </p:sp>
      <p:sp>
        <p:nvSpPr>
          <p:cNvPr id="13" name="Google Shape;522;p37"/>
          <p:cNvSpPr/>
          <p:nvPr/>
        </p:nvSpPr>
        <p:spPr>
          <a:xfrm>
            <a:off x="2606060" y="147022"/>
            <a:ext cx="7115696" cy="618023"/>
          </a:xfrm>
          <a:custGeom>
            <a:avLst/>
            <a:gdLst/>
            <a:ahLst/>
            <a:cxnLst/>
            <a:rect l="l" t="t" r="r" b="b"/>
            <a:pathLst>
              <a:path w="5689600" h="649440" extrusionOk="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a:ln w="12700" cap="flat" cmpd="sng">
            <a:solidFill>
              <a:schemeClr val="lt1"/>
            </a:solidFill>
            <a:prstDash val="solid"/>
            <a:miter lim="800000"/>
            <a:headEnd type="none" w="sm" len="sm"/>
            <a:tailEnd type="none" w="sm" len="sm"/>
          </a:ln>
        </p:spPr>
        <p:txBody>
          <a:bodyPr spcFirstLastPara="1" wrap="square" lIns="246750" tIns="31700" rIns="246750" bIns="31700" anchor="ctr" anchorCtr="0">
            <a:noAutofit/>
          </a:bodyPr>
          <a:lstStyle/>
          <a:p>
            <a:pPr lvl="0" algn="ctr">
              <a:lnSpc>
                <a:spcPct val="90000"/>
              </a:lnSpc>
            </a:pPr>
            <a:r>
              <a:rPr lang="en-GB" sz="2200" b="1" dirty="0">
                <a:solidFill>
                  <a:schemeClr val="bg1"/>
                </a:solidFill>
                <a:latin typeface="Times New Roman" panose="02020603050405020304" pitchFamily="18" charset="0"/>
                <a:cs typeface="Times New Roman" panose="02020603050405020304" pitchFamily="18" charset="0"/>
              </a:rPr>
              <a:t>Contributions of Hong Kong to </a:t>
            </a:r>
            <a:r>
              <a:rPr lang="en-GB" sz="2200" b="1" dirty="0" smtClean="0">
                <a:solidFill>
                  <a:schemeClr val="bg1"/>
                </a:solidFill>
                <a:latin typeface="Times New Roman" panose="02020603050405020304" pitchFamily="18" charset="0"/>
                <a:cs typeface="Times New Roman" panose="02020603050405020304" pitchFamily="18" charset="0"/>
              </a:rPr>
              <a:t>Global Public Health</a:t>
            </a:r>
            <a:endParaRPr sz="2200" b="1" dirty="0">
              <a:solidFill>
                <a:schemeClr val="bg1"/>
              </a:solidFill>
              <a:latin typeface="Times New Roman" panose="02020603050405020304" pitchFamily="18" charset="0"/>
              <a:cs typeface="Times New Roman" panose="02020603050405020304" pitchFamily="18" charset="0"/>
            </a:endParaRPr>
          </a:p>
        </p:txBody>
      </p:sp>
      <p:sp>
        <p:nvSpPr>
          <p:cNvPr id="14" name="Google Shape;665;p48"/>
          <p:cNvSpPr txBox="1"/>
          <p:nvPr/>
        </p:nvSpPr>
        <p:spPr>
          <a:xfrm>
            <a:off x="4118457" y="853475"/>
            <a:ext cx="4957615" cy="400069"/>
          </a:xfrm>
          <a:prstGeom prst="rect">
            <a:avLst/>
          </a:prstGeom>
          <a:noFill/>
          <a:ln>
            <a:noFill/>
          </a:ln>
        </p:spPr>
        <p:txBody>
          <a:bodyPr spcFirstLastPara="1" wrap="square" lIns="91425" tIns="45700" rIns="91425" bIns="45700" anchor="ctr" anchorCtr="0">
            <a:spAutoFit/>
          </a:bodyPr>
          <a:lstStyle/>
          <a:p>
            <a:pPr lvl="0" algn="ctr">
              <a:buClr>
                <a:schemeClr val="dk1"/>
              </a:buClr>
              <a:buSzPts val="2800"/>
            </a:pPr>
            <a:r>
              <a:rPr lang="en-GB" altLang="zh-TW" sz="2000" b="1" dirty="0" smtClean="0">
                <a:solidFill>
                  <a:schemeClr val="dk1"/>
                </a:solidFill>
                <a:latin typeface="Times New Roman" panose="02020603050405020304" pitchFamily="18" charset="0"/>
                <a:ea typeface="DFKai-SB"/>
                <a:cs typeface="Times New Roman" panose="02020603050405020304" pitchFamily="18" charset="0"/>
                <a:sym typeface="DFKai-SB"/>
              </a:rPr>
              <a:t>Influences and Contributions of R&amp;D</a:t>
            </a:r>
            <a:endParaRPr sz="2000" b="1" dirty="0">
              <a:solidFill>
                <a:schemeClr val="dk1"/>
              </a:solidFill>
              <a:latin typeface="Times New Roman" panose="02020603050405020304" pitchFamily="18" charset="0"/>
              <a:ea typeface="DFKai-SB"/>
              <a:cs typeface="Times New Roman" panose="02020603050405020304" pitchFamily="18" charset="0"/>
              <a:sym typeface="DFKai-SB"/>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16"/>
          <p:cNvSpPr/>
          <p:nvPr/>
        </p:nvSpPr>
        <p:spPr>
          <a:xfrm>
            <a:off x="193567" y="3744086"/>
            <a:ext cx="11585568" cy="1174314"/>
          </a:xfrm>
          <a:prstGeom prst="rect">
            <a:avLst/>
          </a:prstGeom>
          <a:noFill/>
          <a:ln w="28575" cap="flat" cmpd="sng">
            <a:solidFill>
              <a:srgbClr val="FF0000"/>
            </a:solidFill>
            <a:prstDash val="solid"/>
            <a:round/>
            <a:headEnd type="none" w="sm" len="sm"/>
            <a:tailEnd type="none" w="sm" len="sm"/>
          </a:ln>
        </p:spPr>
        <p:txBody>
          <a:bodyPr spcFirstLastPara="1" wrap="square" lIns="91425" tIns="45700" rIns="91425" bIns="45700" anchor="t" anchorCtr="0">
            <a:noAutofit/>
          </a:bodyPr>
          <a:lstStyle/>
          <a:p>
            <a:pPr lvl="0" algn="just" hangingPunct="0">
              <a:lnSpc>
                <a:spcPct val="120000"/>
              </a:lnSpc>
            </a:pPr>
            <a:r>
              <a:rPr lang="en-GB" sz="1800" dirty="0">
                <a:solidFill>
                  <a:schemeClr val="tx1">
                    <a:lumMod val="85000"/>
                    <a:lumOff val="15000"/>
                  </a:schemeClr>
                </a:solidFill>
                <a:latin typeface="Times New Roman" panose="02020603050405020304" pitchFamily="18" charset="0"/>
                <a:ea typeface="微軟正黑體" panose="020B0604030504040204" pitchFamily="34" charset="-120"/>
                <a:cs typeface="Times New Roman" panose="02020603050405020304" pitchFamily="18" charset="0"/>
              </a:rPr>
              <a:t>The core message of </a:t>
            </a:r>
            <a:r>
              <a:rPr lang="en-GB" sz="1800" dirty="0" smtClean="0">
                <a:solidFill>
                  <a:schemeClr val="tx1">
                    <a:lumMod val="85000"/>
                    <a:lumOff val="15000"/>
                  </a:schemeClr>
                </a:solidFill>
                <a:latin typeface="Times New Roman" panose="02020603050405020304" pitchFamily="18" charset="0"/>
                <a:ea typeface="微軟正黑體" panose="020B0604030504040204" pitchFamily="34" charset="-120"/>
                <a:cs typeface="Times New Roman" panose="02020603050405020304" pitchFamily="18" charset="0"/>
              </a:rPr>
              <a:t>“</a:t>
            </a:r>
            <a:r>
              <a:rPr lang="zh-HK" altLang="en-US" sz="1800" dirty="0" smtClean="0">
                <a:solidFill>
                  <a:schemeClr val="tx1">
                    <a:lumMod val="85000"/>
                    <a:lumOff val="15000"/>
                  </a:schemeClr>
                </a:solidFill>
                <a:latin typeface="Times New Roman" panose="02020603050405020304" pitchFamily="18" charset="0"/>
                <a:ea typeface="微軟正黑體" panose="020B0604030504040204" pitchFamily="34" charset="-120"/>
                <a:cs typeface="Times New Roman" panose="02020603050405020304" pitchFamily="18" charset="0"/>
              </a:rPr>
              <a:t>共建</a:t>
            </a:r>
            <a:r>
              <a:rPr lang="zh-HK" altLang="en-US" sz="1800" dirty="0">
                <a:solidFill>
                  <a:schemeClr val="tx1">
                    <a:lumMod val="85000"/>
                    <a:lumOff val="15000"/>
                  </a:schemeClr>
                </a:solidFill>
                <a:latin typeface="Times New Roman" panose="02020603050405020304" pitchFamily="18" charset="0"/>
                <a:ea typeface="微軟正黑體" panose="020B0604030504040204" pitchFamily="34" charset="-120"/>
                <a:cs typeface="Times New Roman" panose="02020603050405020304" pitchFamily="18" charset="0"/>
              </a:rPr>
              <a:t>共享 、 </a:t>
            </a:r>
            <a:r>
              <a:rPr lang="zh-HK" altLang="en-US" sz="1800" dirty="0" smtClean="0">
                <a:solidFill>
                  <a:schemeClr val="tx1">
                    <a:lumMod val="85000"/>
                    <a:lumOff val="15000"/>
                  </a:schemeClr>
                </a:solidFill>
                <a:latin typeface="Times New Roman" panose="02020603050405020304" pitchFamily="18" charset="0"/>
                <a:ea typeface="微軟正黑體" panose="020B0604030504040204" pitchFamily="34" charset="-120"/>
                <a:cs typeface="Times New Roman" panose="02020603050405020304" pitchFamily="18" charset="0"/>
              </a:rPr>
              <a:t>全民健康</a:t>
            </a:r>
            <a:r>
              <a:rPr lang="en-GB" sz="1800" dirty="0" smtClean="0">
                <a:solidFill>
                  <a:schemeClr val="tx1">
                    <a:lumMod val="85000"/>
                    <a:lumOff val="15000"/>
                  </a:schemeClr>
                </a:solidFill>
                <a:latin typeface="Times New Roman" panose="02020603050405020304" pitchFamily="18" charset="0"/>
                <a:ea typeface="微軟正黑體" panose="020B0604030504040204" pitchFamily="34" charset="-120"/>
                <a:cs typeface="Times New Roman" panose="02020603050405020304" pitchFamily="18" charset="0"/>
              </a:rPr>
              <a:t>” is “</a:t>
            </a:r>
            <a:r>
              <a:rPr lang="zh-CN" altLang="en-US" sz="1800" dirty="0" smtClean="0">
                <a:solidFill>
                  <a:schemeClr val="tx1">
                    <a:lumMod val="85000"/>
                    <a:lumOff val="15000"/>
                  </a:schemeClr>
                </a:solidFill>
                <a:latin typeface="Times New Roman" panose="02020603050405020304" pitchFamily="18" charset="0"/>
                <a:ea typeface="微軟正黑體" panose="020B0604030504040204" pitchFamily="34" charset="-120"/>
                <a:cs typeface="Times New Roman" panose="02020603050405020304" pitchFamily="18" charset="0"/>
              </a:rPr>
              <a:t>以人民健康為中心，以基層為重點，以改革創新為動力，預防為主，中西醫並重把健康融入所有政策</a:t>
            </a:r>
            <a:r>
              <a:rPr lang="en-GB" sz="1800" dirty="0" smtClean="0">
                <a:solidFill>
                  <a:schemeClr val="tx1">
                    <a:lumMod val="85000"/>
                    <a:lumOff val="15000"/>
                  </a:schemeClr>
                </a:solidFill>
                <a:latin typeface="Times New Roman" panose="02020603050405020304" pitchFamily="18" charset="0"/>
                <a:ea typeface="微軟正黑體" panose="020B0604030504040204" pitchFamily="34" charset="-120"/>
                <a:cs typeface="Times New Roman" panose="02020603050405020304" pitchFamily="18" charset="0"/>
              </a:rPr>
              <a:t>” </a:t>
            </a:r>
            <a:r>
              <a:rPr lang="en-GB" sz="1800" dirty="0">
                <a:solidFill>
                  <a:schemeClr val="tx1">
                    <a:lumMod val="85000"/>
                    <a:lumOff val="15000"/>
                  </a:schemeClr>
                </a:solidFill>
                <a:latin typeface="Times New Roman" panose="02020603050405020304" pitchFamily="18" charset="0"/>
                <a:ea typeface="微軟正黑體" panose="020B0604030504040204" pitchFamily="34" charset="-120"/>
                <a:cs typeface="Times New Roman" panose="02020603050405020304" pitchFamily="18" charset="0"/>
              </a:rPr>
              <a:t>while highlighting </a:t>
            </a:r>
            <a:r>
              <a:rPr lang="en-GB" sz="1800" dirty="0" smtClean="0">
                <a:solidFill>
                  <a:schemeClr val="tx1">
                    <a:lumMod val="85000"/>
                    <a:lumOff val="15000"/>
                  </a:schemeClr>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1800" dirty="0" smtClean="0">
                <a:solidFill>
                  <a:schemeClr val="tx1">
                    <a:lumMod val="85000"/>
                    <a:lumOff val="15000"/>
                  </a:schemeClr>
                </a:solidFill>
                <a:latin typeface="Times New Roman" panose="02020603050405020304" pitchFamily="18" charset="0"/>
                <a:ea typeface="微軟正黑體" panose="020B0604030504040204" pitchFamily="34" charset="-120"/>
                <a:cs typeface="Times New Roman" panose="02020603050405020304" pitchFamily="18" charset="0"/>
              </a:rPr>
              <a:t>政府主導與調動，社會、個人的積極配合，落實預防為主，推行</a:t>
            </a:r>
            <a:r>
              <a:rPr lang="zh-TW" altLang="en-US" sz="1800" dirty="0">
                <a:solidFill>
                  <a:schemeClr val="tx1">
                    <a:lumMod val="85000"/>
                    <a:lumOff val="15000"/>
                  </a:schemeClr>
                </a:solidFill>
                <a:latin typeface="Times New Roman" panose="02020603050405020304" pitchFamily="18" charset="0"/>
                <a:ea typeface="微軟正黑體" panose="020B0604030504040204" pitchFamily="34" charset="-120"/>
                <a:cs typeface="Times New Roman" panose="02020603050405020304" pitchFamily="18" charset="0"/>
              </a:rPr>
              <a:t>健康</a:t>
            </a:r>
            <a:r>
              <a:rPr lang="zh-TW" altLang="en-US" sz="1800" dirty="0" smtClean="0">
                <a:solidFill>
                  <a:schemeClr val="tx1">
                    <a:lumMod val="85000"/>
                    <a:lumOff val="15000"/>
                  </a:schemeClr>
                </a:solidFill>
                <a:latin typeface="Times New Roman" panose="02020603050405020304" pitchFamily="18" charset="0"/>
                <a:ea typeface="微軟正黑體" panose="020B0604030504040204" pitchFamily="34" charset="-120"/>
                <a:cs typeface="Times New Roman" panose="02020603050405020304" pitchFamily="18" charset="0"/>
              </a:rPr>
              <a:t>生活方式，減少</a:t>
            </a:r>
            <a:r>
              <a:rPr lang="zh-TW" altLang="en-US" sz="1800" dirty="0">
                <a:solidFill>
                  <a:schemeClr val="tx1">
                    <a:lumMod val="85000"/>
                    <a:lumOff val="15000"/>
                  </a:schemeClr>
                </a:solidFill>
                <a:latin typeface="Times New Roman" panose="02020603050405020304" pitchFamily="18" charset="0"/>
                <a:ea typeface="微軟正黑體" panose="020B0604030504040204" pitchFamily="34" charset="-120"/>
                <a:cs typeface="Times New Roman" panose="02020603050405020304" pitchFamily="18" charset="0"/>
              </a:rPr>
              <a:t>疾病</a:t>
            </a:r>
            <a:r>
              <a:rPr lang="zh-TW" altLang="en-US" sz="1800" dirty="0" smtClean="0">
                <a:solidFill>
                  <a:schemeClr val="tx1">
                    <a:lumMod val="85000"/>
                    <a:lumOff val="15000"/>
                  </a:schemeClr>
                </a:solidFill>
                <a:latin typeface="Times New Roman" panose="02020603050405020304" pitchFamily="18" charset="0"/>
                <a:ea typeface="微軟正黑體" panose="020B0604030504040204" pitchFamily="34" charset="-120"/>
                <a:cs typeface="Times New Roman" panose="02020603050405020304" pitchFamily="18" charset="0"/>
              </a:rPr>
              <a:t>發生，強化</a:t>
            </a:r>
            <a:r>
              <a:rPr lang="zh-TW" altLang="en-US" sz="1800" dirty="0">
                <a:solidFill>
                  <a:schemeClr val="tx1">
                    <a:lumMod val="85000"/>
                    <a:lumOff val="15000"/>
                  </a:schemeClr>
                </a:solidFill>
                <a:latin typeface="Times New Roman" panose="02020603050405020304" pitchFamily="18" charset="0"/>
                <a:ea typeface="微軟正黑體" panose="020B0604030504040204" pitchFamily="34" charset="-120"/>
                <a:cs typeface="Times New Roman" panose="02020603050405020304" pitchFamily="18" charset="0"/>
              </a:rPr>
              <a:t>早診斷 </a:t>
            </a:r>
            <a:r>
              <a:rPr lang="zh-TW" altLang="en-US" sz="1800" dirty="0" smtClean="0">
                <a:solidFill>
                  <a:schemeClr val="tx1">
                    <a:lumMod val="85000"/>
                    <a:lumOff val="15000"/>
                  </a:schemeClr>
                </a:solidFill>
                <a:latin typeface="Times New Roman" panose="02020603050405020304" pitchFamily="18" charset="0"/>
                <a:ea typeface="微軟正黑體" panose="020B0604030504040204" pitchFamily="34" charset="-120"/>
                <a:cs typeface="Times New Roman" panose="02020603050405020304" pitchFamily="18" charset="0"/>
              </a:rPr>
              <a:t>、早</a:t>
            </a:r>
            <a:r>
              <a:rPr lang="zh-TW" altLang="en-US" sz="1800" dirty="0">
                <a:solidFill>
                  <a:schemeClr val="tx1">
                    <a:lumMod val="85000"/>
                    <a:lumOff val="15000"/>
                  </a:schemeClr>
                </a:solidFill>
                <a:latin typeface="Times New Roman" panose="02020603050405020304" pitchFamily="18" charset="0"/>
                <a:ea typeface="微軟正黑體" panose="020B0604030504040204" pitchFamily="34" charset="-120"/>
                <a:cs typeface="Times New Roman" panose="02020603050405020304" pitchFamily="18" charset="0"/>
              </a:rPr>
              <a:t>治療 </a:t>
            </a:r>
            <a:r>
              <a:rPr lang="zh-TW" altLang="en-US" sz="1800" dirty="0" smtClean="0">
                <a:solidFill>
                  <a:schemeClr val="tx1">
                    <a:lumMod val="85000"/>
                    <a:lumOff val="15000"/>
                  </a:schemeClr>
                </a:solidFill>
                <a:latin typeface="Times New Roman" panose="02020603050405020304" pitchFamily="18" charset="0"/>
                <a:ea typeface="微軟正黑體" panose="020B0604030504040204" pitchFamily="34" charset="-120"/>
                <a:cs typeface="Times New Roman" panose="02020603050405020304" pitchFamily="18" charset="0"/>
              </a:rPr>
              <a:t>、早康復實現</a:t>
            </a:r>
            <a:r>
              <a:rPr lang="zh-TW" altLang="en-US" sz="1800" dirty="0">
                <a:solidFill>
                  <a:schemeClr val="tx1">
                    <a:lumMod val="85000"/>
                    <a:lumOff val="15000"/>
                  </a:schemeClr>
                </a:solidFill>
                <a:latin typeface="Times New Roman" panose="02020603050405020304" pitchFamily="18" charset="0"/>
                <a:ea typeface="微軟正黑體" panose="020B0604030504040204" pitchFamily="34" charset="-120"/>
                <a:cs typeface="Times New Roman" panose="02020603050405020304" pitchFamily="18" charset="0"/>
              </a:rPr>
              <a:t>全民</a:t>
            </a:r>
            <a:r>
              <a:rPr lang="zh-TW" altLang="en-US" sz="1800" dirty="0" smtClean="0">
                <a:solidFill>
                  <a:schemeClr val="tx1">
                    <a:lumMod val="85000"/>
                    <a:lumOff val="15000"/>
                  </a:schemeClr>
                </a:solidFill>
                <a:latin typeface="Times New Roman" panose="02020603050405020304" pitchFamily="18" charset="0"/>
                <a:ea typeface="微軟正黑體" panose="020B0604030504040204" pitchFamily="34" charset="-120"/>
                <a:cs typeface="Times New Roman" panose="02020603050405020304" pitchFamily="18" charset="0"/>
              </a:rPr>
              <a:t>健康</a:t>
            </a:r>
            <a:r>
              <a:rPr lang="en-US" altLang="zh-TW" sz="1800" dirty="0" smtClean="0">
                <a:solidFill>
                  <a:schemeClr val="tx1">
                    <a:lumMod val="85000"/>
                    <a:lumOff val="15000"/>
                  </a:schemeClr>
                </a:solidFill>
                <a:latin typeface="Times New Roman" panose="02020603050405020304" pitchFamily="18" charset="0"/>
                <a:ea typeface="微軟正黑體" panose="020B0604030504040204" pitchFamily="34" charset="-120"/>
                <a:cs typeface="Times New Roman" panose="02020603050405020304" pitchFamily="18" charset="0"/>
              </a:rPr>
              <a:t>.</a:t>
            </a:r>
            <a:endParaRPr sz="1800" dirty="0">
              <a:solidFill>
                <a:schemeClr val="tx1">
                  <a:lumMod val="85000"/>
                  <a:lumOff val="15000"/>
                </a:schemeClr>
              </a:solidFill>
              <a:latin typeface="Times New Roman" panose="02020603050405020304" pitchFamily="18" charset="0"/>
              <a:ea typeface="微軟正黑體" panose="020B0604030504040204" pitchFamily="34" charset="-120"/>
              <a:cs typeface="Times New Roman" panose="02020603050405020304" pitchFamily="18" charset="0"/>
              <a:sym typeface="DFKai-SB"/>
            </a:endParaRPr>
          </a:p>
        </p:txBody>
      </p:sp>
      <p:sp>
        <p:nvSpPr>
          <p:cNvPr id="125" name="Google Shape;125;p16"/>
          <p:cNvSpPr/>
          <p:nvPr/>
        </p:nvSpPr>
        <p:spPr>
          <a:xfrm>
            <a:off x="2766697" y="707325"/>
            <a:ext cx="6733604" cy="451824"/>
          </a:xfrm>
          <a:custGeom>
            <a:avLst/>
            <a:gdLst/>
            <a:ahLst/>
            <a:cxnLst/>
            <a:rect l="l" t="t" r="r" b="b"/>
            <a:pathLst>
              <a:path w="5689600" h="649440" extrusionOk="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noFill/>
          <a:ln>
            <a:noFill/>
          </a:ln>
        </p:spPr>
        <p:txBody>
          <a:bodyPr spcFirstLastPara="1" wrap="square" lIns="246750" tIns="31700" rIns="246750" bIns="31700" anchor="ctr" anchorCtr="0">
            <a:noAutofit/>
          </a:bodyPr>
          <a:lstStyle/>
          <a:p>
            <a:pPr marL="0" marR="0" lvl="0" indent="0" algn="ctr" rtl="0">
              <a:lnSpc>
                <a:spcPct val="90000"/>
              </a:lnSpc>
              <a:spcBef>
                <a:spcPts val="0"/>
              </a:spcBef>
              <a:spcAft>
                <a:spcPts val="0"/>
              </a:spcAft>
              <a:buNone/>
            </a:pPr>
            <a:r>
              <a:rPr lang="en-US" altLang="zh-TW" sz="1800" b="1" dirty="0" smtClean="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Addressing Domestic Public Health Problems</a:t>
            </a:r>
            <a:endParaRPr sz="1800" b="1" dirty="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endParaRPr>
          </a:p>
        </p:txBody>
      </p:sp>
      <p:sp>
        <p:nvSpPr>
          <p:cNvPr id="126" name="Google Shape;126;p16"/>
          <p:cNvSpPr/>
          <p:nvPr/>
        </p:nvSpPr>
        <p:spPr>
          <a:xfrm>
            <a:off x="282633" y="6082010"/>
            <a:ext cx="11039302" cy="646331"/>
          </a:xfrm>
          <a:prstGeom prst="rect">
            <a:avLst/>
          </a:prstGeom>
          <a:noFill/>
          <a:ln>
            <a:noFill/>
          </a:ln>
        </p:spPr>
        <p:txBody>
          <a:bodyPr spcFirstLastPara="1" wrap="square" lIns="91425" tIns="45700" rIns="91425" bIns="45700" anchor="t" anchorCtr="0">
            <a:noAutofit/>
          </a:bodyPr>
          <a:lstStyle/>
          <a:p>
            <a:pPr lvl="0"/>
            <a:r>
              <a:rPr lang="en-GB" altLang="zh-TW" sz="1200" dirty="0" smtClean="0">
                <a:solidFill>
                  <a:schemeClr val="dk1"/>
                </a:solidFill>
                <a:latin typeface="Times New Roman" panose="02020603050405020304" pitchFamily="18" charset="0"/>
                <a:ea typeface="DFKai-SB"/>
                <a:cs typeface="Times New Roman" panose="02020603050405020304" pitchFamily="18" charset="0"/>
                <a:sym typeface="DFKai-SB"/>
              </a:rPr>
              <a:t>Source</a:t>
            </a:r>
            <a:r>
              <a:rPr lang="en-GB" altLang="zh-TW" sz="1200" dirty="0">
                <a:solidFill>
                  <a:schemeClr val="dk1"/>
                </a:solidFill>
                <a:latin typeface="Times New Roman" panose="02020603050405020304" pitchFamily="18" charset="0"/>
                <a:ea typeface="DFKai-SB"/>
                <a:cs typeface="Times New Roman" panose="02020603050405020304" pitchFamily="18" charset="0"/>
                <a:sym typeface="DFKai-SB"/>
              </a:rPr>
              <a:t>: </a:t>
            </a:r>
            <a:r>
              <a:rPr lang="en-GB" altLang="zh-TW" sz="1200" dirty="0" smtClean="0">
                <a:solidFill>
                  <a:schemeClr val="dk1"/>
                </a:solidFill>
                <a:latin typeface="Times New Roman" panose="02020603050405020304" pitchFamily="18" charset="0"/>
                <a:ea typeface="DFKai-SB"/>
                <a:cs typeface="Times New Roman" panose="02020603050405020304" pitchFamily="18" charset="0"/>
                <a:sym typeface="DFKai-SB"/>
              </a:rPr>
              <a:t>the </a:t>
            </a:r>
            <a:r>
              <a:rPr lang="en-GB" altLang="zh-TW" sz="1200" dirty="0">
                <a:solidFill>
                  <a:schemeClr val="dk1"/>
                </a:solidFill>
                <a:latin typeface="Times New Roman" panose="02020603050405020304" pitchFamily="18" charset="0"/>
                <a:ea typeface="DFKai-SB"/>
                <a:cs typeface="Times New Roman" panose="02020603050405020304" pitchFamily="18" charset="0"/>
                <a:sym typeface="DFKai-SB"/>
              </a:rPr>
              <a:t>Chinese Government’s website</a:t>
            </a:r>
            <a:endParaRPr sz="1200" dirty="0" smtClean="0">
              <a:solidFill>
                <a:schemeClr val="dk1"/>
              </a:solidFill>
              <a:latin typeface="Times New Roman"/>
              <a:ea typeface="Times New Roman"/>
              <a:cs typeface="Times New Roman"/>
              <a:sym typeface="Times New Roman"/>
            </a:endParaRPr>
          </a:p>
          <a:p>
            <a:pPr marL="171450" marR="0" lvl="0" indent="-171450" algn="l" rtl="0">
              <a:spcBef>
                <a:spcPts val="0"/>
              </a:spcBef>
              <a:spcAft>
                <a:spcPts val="0"/>
              </a:spcAft>
              <a:buClr>
                <a:schemeClr val="dk1"/>
              </a:buClr>
              <a:buSzPts val="1200"/>
              <a:buFont typeface="Arial"/>
              <a:buChar char="•"/>
            </a:pPr>
            <a:r>
              <a:rPr lang="zh-TW" sz="1200" dirty="0" smtClean="0">
                <a:solidFill>
                  <a:schemeClr val="dk1"/>
                </a:solidFill>
                <a:latin typeface="Times New Roman"/>
                <a:ea typeface="Times New Roman"/>
                <a:cs typeface="Times New Roman"/>
                <a:sym typeface="Times New Roman"/>
              </a:rPr>
              <a:t>http://big5.www.gov.cn/gate/big5/www.gov.cn/gongbao/content/2016/content_5133024.htm</a:t>
            </a:r>
            <a:endParaRPr sz="1200" dirty="0" smtClean="0">
              <a:solidFill>
                <a:schemeClr val="dk1"/>
              </a:solidFill>
              <a:latin typeface="Times New Roman"/>
              <a:ea typeface="Times New Roman"/>
              <a:cs typeface="Times New Roman"/>
              <a:sym typeface="Times New Roman"/>
            </a:endParaRPr>
          </a:p>
          <a:p>
            <a:pPr marL="171450" marR="0" lvl="0" indent="-171450" algn="l" rtl="0">
              <a:spcBef>
                <a:spcPts val="0"/>
              </a:spcBef>
              <a:spcAft>
                <a:spcPts val="0"/>
              </a:spcAft>
              <a:buClr>
                <a:schemeClr val="dk1"/>
              </a:buClr>
              <a:buSzPts val="1200"/>
              <a:buFont typeface="Arial"/>
              <a:buChar char="•"/>
            </a:pPr>
            <a:r>
              <a:rPr lang="zh-TW" sz="1200" dirty="0" smtClean="0">
                <a:solidFill>
                  <a:schemeClr val="dk1"/>
                </a:solidFill>
                <a:latin typeface="Times New Roman"/>
                <a:ea typeface="Times New Roman"/>
                <a:cs typeface="Times New Roman"/>
                <a:sym typeface="Times New Roman"/>
              </a:rPr>
              <a:t>http</a:t>
            </a:r>
            <a:r>
              <a:rPr lang="zh-TW" sz="1200" dirty="0">
                <a:solidFill>
                  <a:schemeClr val="dk1"/>
                </a:solidFill>
                <a:latin typeface="Times New Roman"/>
                <a:ea typeface="Times New Roman"/>
                <a:cs typeface="Times New Roman"/>
                <a:sym typeface="Times New Roman"/>
              </a:rPr>
              <a:t>://www.gov.cn/xinwen/2019-07/15/content_5409694.htm</a:t>
            </a:r>
            <a:endParaRPr dirty="0"/>
          </a:p>
        </p:txBody>
      </p:sp>
      <p:sp>
        <p:nvSpPr>
          <p:cNvPr id="128" name="Google Shape;128;p16"/>
          <p:cNvSpPr/>
          <p:nvPr/>
        </p:nvSpPr>
        <p:spPr>
          <a:xfrm>
            <a:off x="3320939" y="771828"/>
            <a:ext cx="446151" cy="322817"/>
          </a:xfrm>
          <a:custGeom>
            <a:avLst/>
            <a:gdLst/>
            <a:ahLst/>
            <a:cxnLst/>
            <a:rect l="l" t="t" r="r" b="b"/>
            <a:pathLst>
              <a:path w="395" h="298" extrusionOk="0">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FFBF53"/>
          </a:solidFill>
          <a:ln w="19050" cap="flat" cmpd="sng">
            <a:solidFill>
              <a:srgbClr val="FFFFFF"/>
            </a:solidFill>
            <a:prstDash val="solid"/>
            <a:round/>
            <a:headEnd type="none" w="sm" len="sm"/>
            <a:tailEnd type="none" w="sm" len="sm"/>
          </a:ln>
        </p:spPr>
        <p:txBody>
          <a:bodyPr spcFirstLastPara="1" wrap="square" lIns="83725" tIns="41850" rIns="83725" bIns="41850" anchor="t" anchorCtr="0">
            <a:noAutofit/>
          </a:bodyPr>
          <a:lstStyle/>
          <a:p>
            <a:pPr marL="0" marR="0" lvl="0" indent="0" algn="just" rtl="0">
              <a:lnSpc>
                <a:spcPct val="120000"/>
              </a:lnSpc>
              <a:spcBef>
                <a:spcPts val="0"/>
              </a:spcBef>
              <a:spcAft>
                <a:spcPts val="0"/>
              </a:spcAft>
              <a:buClr>
                <a:schemeClr val="dk1"/>
              </a:buClr>
              <a:buSzPts val="2800"/>
              <a:buFont typeface="Calibri"/>
              <a:buNone/>
            </a:pPr>
            <a:endParaRPr sz="2800" b="0" i="0" u="none" strike="noStrike" cap="none">
              <a:solidFill>
                <a:srgbClr val="000000"/>
              </a:solidFill>
              <a:latin typeface="Teko"/>
              <a:ea typeface="Teko"/>
              <a:cs typeface="Teko"/>
              <a:sym typeface="Teko"/>
            </a:endParaRPr>
          </a:p>
        </p:txBody>
      </p:sp>
      <p:sp>
        <p:nvSpPr>
          <p:cNvPr id="129" name="Google Shape;129;p16"/>
          <p:cNvSpPr/>
          <p:nvPr/>
        </p:nvSpPr>
        <p:spPr>
          <a:xfrm>
            <a:off x="193567" y="1199218"/>
            <a:ext cx="11585568" cy="1929849"/>
          </a:xfrm>
          <a:prstGeom prst="rect">
            <a:avLst/>
          </a:prstGeom>
          <a:solidFill>
            <a:srgbClr val="E1EFD8"/>
          </a:solidFill>
          <a:ln w="9525" cap="flat" cmpd="sng">
            <a:solidFill>
              <a:srgbClr val="E1EFD8"/>
            </a:solidFill>
            <a:prstDash val="solid"/>
            <a:round/>
            <a:headEnd type="none" w="sm" len="sm"/>
            <a:tailEnd type="none" w="sm" len="sm"/>
          </a:ln>
        </p:spPr>
        <p:txBody>
          <a:bodyPr spcFirstLastPara="1" wrap="square" lIns="91425" tIns="45700" rIns="91425" bIns="45700" anchor="t" anchorCtr="0">
            <a:noAutofit/>
          </a:bodyPr>
          <a:lstStyle/>
          <a:p>
            <a:pPr lvl="0" algn="just">
              <a:lnSpc>
                <a:spcPct val="120000"/>
              </a:lnSpc>
            </a:pPr>
            <a:r>
              <a:rPr lang="en-GB" sz="2000" dirty="0">
                <a:solidFill>
                  <a:schemeClr val="tx1">
                    <a:lumMod val="85000"/>
                    <a:lumOff val="15000"/>
                  </a:schemeClr>
                </a:solidFill>
                <a:latin typeface="Times New Roman" panose="02020603050405020304" pitchFamily="18" charset="0"/>
                <a:cs typeface="Times New Roman" panose="02020603050405020304" pitchFamily="18" charset="0"/>
              </a:rPr>
              <a:t>Attaching importance to people’s </a:t>
            </a:r>
            <a:r>
              <a:rPr lang="en-GB" sz="2000" dirty="0" smtClean="0">
                <a:solidFill>
                  <a:schemeClr val="tx1">
                    <a:lumMod val="85000"/>
                    <a:lumOff val="15000"/>
                  </a:schemeClr>
                </a:solidFill>
                <a:latin typeface="Times New Roman" panose="02020603050405020304" pitchFamily="18" charset="0"/>
                <a:cs typeface="Times New Roman" panose="02020603050405020304" pitchFamily="18" charset="0"/>
              </a:rPr>
              <a:t>wellness, the State </a:t>
            </a:r>
            <a:r>
              <a:rPr lang="en-GB" sz="2000" dirty="0">
                <a:solidFill>
                  <a:schemeClr val="tx1">
                    <a:lumMod val="85000"/>
                    <a:lumOff val="15000"/>
                  </a:schemeClr>
                </a:solidFill>
                <a:latin typeface="Times New Roman" panose="02020603050405020304" pitchFamily="18" charset="0"/>
                <a:cs typeface="Times New Roman" panose="02020603050405020304" pitchFamily="18" charset="0"/>
              </a:rPr>
              <a:t>strives to promote healthy </a:t>
            </a:r>
            <a:r>
              <a:rPr lang="en-GB" sz="2000" dirty="0" smtClean="0">
                <a:solidFill>
                  <a:schemeClr val="tx1">
                    <a:lumMod val="85000"/>
                    <a:lumOff val="15000"/>
                  </a:schemeClr>
                </a:solidFill>
                <a:latin typeface="Times New Roman" panose="02020603050405020304" pitchFamily="18" charset="0"/>
                <a:cs typeface="Times New Roman" panose="02020603050405020304" pitchFamily="18" charset="0"/>
              </a:rPr>
              <a:t>lifestyle, improve health </a:t>
            </a:r>
            <a:r>
              <a:rPr lang="en-GB" sz="2000" dirty="0">
                <a:solidFill>
                  <a:schemeClr val="tx1">
                    <a:lumMod val="85000"/>
                    <a:lumOff val="15000"/>
                  </a:schemeClr>
                </a:solidFill>
                <a:latin typeface="Times New Roman" panose="02020603050405020304" pitchFamily="18" charset="0"/>
                <a:cs typeface="Times New Roman" panose="02020603050405020304" pitchFamily="18" charset="0"/>
              </a:rPr>
              <a:t>services, </a:t>
            </a:r>
            <a:r>
              <a:rPr lang="en-GB" sz="2000" dirty="0" smtClean="0">
                <a:solidFill>
                  <a:schemeClr val="tx1">
                    <a:lumMod val="85000"/>
                    <a:lumOff val="15000"/>
                  </a:schemeClr>
                </a:solidFill>
                <a:latin typeface="Times New Roman" panose="02020603050405020304" pitchFamily="18" charset="0"/>
                <a:cs typeface="Times New Roman" panose="02020603050405020304" pitchFamily="18" charset="0"/>
              </a:rPr>
              <a:t>optimise health </a:t>
            </a:r>
            <a:r>
              <a:rPr lang="en-GB" sz="2000" dirty="0">
                <a:solidFill>
                  <a:schemeClr val="tx1">
                    <a:lumMod val="85000"/>
                    <a:lumOff val="15000"/>
                  </a:schemeClr>
                </a:solidFill>
                <a:latin typeface="Times New Roman" panose="02020603050405020304" pitchFamily="18" charset="0"/>
                <a:cs typeface="Times New Roman" panose="02020603050405020304" pitchFamily="18" charset="0"/>
              </a:rPr>
              <a:t>protection, </a:t>
            </a:r>
            <a:r>
              <a:rPr lang="en-GB" sz="2000" dirty="0" smtClean="0">
                <a:solidFill>
                  <a:schemeClr val="tx1">
                    <a:lumMod val="85000"/>
                    <a:lumOff val="15000"/>
                  </a:schemeClr>
                </a:solidFill>
                <a:latin typeface="Times New Roman" panose="02020603050405020304" pitchFamily="18" charset="0"/>
                <a:cs typeface="Times New Roman" panose="02020603050405020304" pitchFamily="18" charset="0"/>
              </a:rPr>
              <a:t>build healthy </a:t>
            </a:r>
            <a:r>
              <a:rPr lang="en-GB" sz="2000" dirty="0">
                <a:solidFill>
                  <a:schemeClr val="tx1">
                    <a:lumMod val="85000"/>
                    <a:lumOff val="15000"/>
                  </a:schemeClr>
                </a:solidFill>
                <a:latin typeface="Times New Roman" panose="02020603050405020304" pitchFamily="18" charset="0"/>
                <a:cs typeface="Times New Roman" panose="02020603050405020304" pitchFamily="18" charset="0"/>
              </a:rPr>
              <a:t>environment, advance the construction of </a:t>
            </a:r>
            <a:r>
              <a:rPr lang="en-GB" sz="2000" dirty="0" smtClean="0">
                <a:solidFill>
                  <a:schemeClr val="tx1">
                    <a:lumMod val="85000"/>
                    <a:lumOff val="15000"/>
                  </a:schemeClr>
                </a:solidFill>
                <a:latin typeface="Times New Roman" panose="02020603050405020304" pitchFamily="18" charset="0"/>
                <a:cs typeface="Times New Roman" panose="02020603050405020304" pitchFamily="18" charset="0"/>
              </a:rPr>
              <a:t>a “Healthy </a:t>
            </a:r>
            <a:r>
              <a:rPr lang="en-GB" sz="2000" dirty="0">
                <a:solidFill>
                  <a:schemeClr val="tx1">
                    <a:lumMod val="85000"/>
                    <a:lumOff val="15000"/>
                  </a:schemeClr>
                </a:solidFill>
                <a:latin typeface="Times New Roman" panose="02020603050405020304" pitchFamily="18" charset="0"/>
                <a:cs typeface="Times New Roman" panose="02020603050405020304" pitchFamily="18" charset="0"/>
              </a:rPr>
              <a:t>China” with a focus on the development of </a:t>
            </a:r>
            <a:r>
              <a:rPr lang="en-GB" sz="2000" dirty="0" smtClean="0">
                <a:solidFill>
                  <a:schemeClr val="tx1">
                    <a:lumMod val="85000"/>
                    <a:lumOff val="15000"/>
                  </a:schemeClr>
                </a:solidFill>
                <a:latin typeface="Times New Roman" panose="02020603050405020304" pitchFamily="18" charset="0"/>
                <a:cs typeface="Times New Roman" panose="02020603050405020304" pitchFamily="18" charset="0"/>
              </a:rPr>
              <a:t>Health </a:t>
            </a:r>
            <a:r>
              <a:rPr lang="en-GB" sz="2000" dirty="0">
                <a:solidFill>
                  <a:schemeClr val="tx1">
                    <a:lumMod val="85000"/>
                    <a:lumOff val="15000"/>
                  </a:schemeClr>
                </a:solidFill>
                <a:latin typeface="Times New Roman" panose="02020603050405020304" pitchFamily="18" charset="0"/>
                <a:cs typeface="Times New Roman" panose="02020603050405020304" pitchFamily="18" charset="0"/>
              </a:rPr>
              <a:t>industry</a:t>
            </a:r>
            <a:r>
              <a:rPr lang="en-GB" sz="2000" dirty="0" smtClean="0">
                <a:solidFill>
                  <a:schemeClr val="tx1">
                    <a:lumMod val="85000"/>
                    <a:lumOff val="15000"/>
                  </a:schemeClr>
                </a:solidFill>
                <a:latin typeface="Times New Roman" panose="02020603050405020304" pitchFamily="18" charset="0"/>
                <a:cs typeface="Times New Roman" panose="02020603050405020304" pitchFamily="18" charset="0"/>
              </a:rPr>
              <a:t>.  </a:t>
            </a:r>
            <a:r>
              <a:rPr lang="en-GB" sz="2000" dirty="0">
                <a:solidFill>
                  <a:schemeClr val="tx1">
                    <a:lumMod val="85000"/>
                    <a:lumOff val="15000"/>
                  </a:schemeClr>
                </a:solidFill>
                <a:latin typeface="Times New Roman" panose="02020603050405020304" pitchFamily="18" charset="0"/>
                <a:cs typeface="Times New Roman" panose="02020603050405020304" pitchFamily="18" charset="0"/>
              </a:rPr>
              <a:t>In 2016, </a:t>
            </a:r>
            <a:r>
              <a:rPr lang="en-GB" sz="2000" dirty="0" smtClean="0">
                <a:solidFill>
                  <a:schemeClr val="tx1">
                    <a:lumMod val="85000"/>
                    <a:lumOff val="15000"/>
                  </a:schemeClr>
                </a:solidFill>
                <a:latin typeface="Times New Roman" panose="02020603050405020304" pitchFamily="18" charset="0"/>
                <a:cs typeface="Times New Roman" panose="02020603050405020304" pitchFamily="18" charset="0"/>
              </a:rPr>
              <a:t>the State </a:t>
            </a:r>
            <a:r>
              <a:rPr lang="en-GB" sz="2000" dirty="0">
                <a:solidFill>
                  <a:schemeClr val="tx1">
                    <a:lumMod val="85000"/>
                    <a:lumOff val="15000"/>
                  </a:schemeClr>
                </a:solidFill>
                <a:latin typeface="Times New Roman" panose="02020603050405020304" pitchFamily="18" charset="0"/>
                <a:cs typeface="Times New Roman" panose="02020603050405020304" pitchFamily="18" charset="0"/>
              </a:rPr>
              <a:t>published </a:t>
            </a:r>
            <a:r>
              <a:rPr lang="en-GB" sz="2000" dirty="0" smtClean="0">
                <a:solidFill>
                  <a:schemeClr val="tx1">
                    <a:lumMod val="85000"/>
                    <a:lumOff val="15000"/>
                  </a:schemeClr>
                </a:solidFill>
                <a:latin typeface="Times New Roman" panose="02020603050405020304" pitchFamily="18" charset="0"/>
                <a:cs typeface="Times New Roman" panose="02020603050405020304" pitchFamily="18" charset="0"/>
              </a:rPr>
              <a:t>the outline of </a:t>
            </a:r>
            <a:r>
              <a:rPr lang="en-GB" sz="2000" dirty="0">
                <a:solidFill>
                  <a:schemeClr val="tx1">
                    <a:lumMod val="85000"/>
                    <a:lumOff val="15000"/>
                  </a:schemeClr>
                </a:solidFill>
                <a:latin typeface="Times New Roman" panose="02020603050405020304" pitchFamily="18" charset="0"/>
                <a:cs typeface="Times New Roman" panose="02020603050405020304" pitchFamily="18" charset="0"/>
              </a:rPr>
              <a:t>“Healthy China </a:t>
            </a:r>
            <a:r>
              <a:rPr lang="en-GB" sz="2000" dirty="0" smtClean="0">
                <a:solidFill>
                  <a:schemeClr val="tx1">
                    <a:lumMod val="85000"/>
                    <a:lumOff val="15000"/>
                  </a:schemeClr>
                </a:solidFill>
                <a:latin typeface="Times New Roman" panose="02020603050405020304" pitchFamily="18" charset="0"/>
                <a:cs typeface="Times New Roman" panose="02020603050405020304" pitchFamily="18" charset="0"/>
              </a:rPr>
              <a:t>2030</a:t>
            </a:r>
            <a:r>
              <a:rPr lang="en-GB" sz="2000" dirty="0">
                <a:solidFill>
                  <a:schemeClr val="tx1">
                    <a:lumMod val="85000"/>
                    <a:lumOff val="15000"/>
                  </a:schemeClr>
                </a:solidFill>
                <a:latin typeface="Times New Roman" panose="02020603050405020304" pitchFamily="18" charset="0"/>
                <a:cs typeface="Times New Roman" panose="02020603050405020304" pitchFamily="18" charset="0"/>
              </a:rPr>
              <a:t>”</a:t>
            </a:r>
            <a:r>
              <a:rPr lang="en-GB" sz="2000" dirty="0" smtClean="0">
                <a:solidFill>
                  <a:schemeClr val="tx1">
                    <a:lumMod val="85000"/>
                    <a:lumOff val="15000"/>
                  </a:schemeClr>
                </a:solidFill>
                <a:latin typeface="Times New Roman" panose="02020603050405020304" pitchFamily="18" charset="0"/>
                <a:cs typeface="Times New Roman" panose="02020603050405020304" pitchFamily="18" charset="0"/>
              </a:rPr>
              <a:t> Plan</a:t>
            </a:r>
            <a:r>
              <a:rPr lang="en-GB" sz="2000" strike="sngStrike" dirty="0" smtClean="0">
                <a:solidFill>
                  <a:schemeClr val="tx1">
                    <a:lumMod val="85000"/>
                    <a:lumOff val="15000"/>
                  </a:schemeClr>
                </a:solidFill>
                <a:latin typeface="Times New Roman" panose="02020603050405020304" pitchFamily="18" charset="0"/>
                <a:cs typeface="Times New Roman" panose="02020603050405020304" pitchFamily="18" charset="0"/>
              </a:rPr>
              <a:t> </a:t>
            </a:r>
            <a:r>
              <a:rPr lang="en-GB" sz="2000" dirty="0">
                <a:solidFill>
                  <a:schemeClr val="tx1">
                    <a:lumMod val="85000"/>
                    <a:lumOff val="15000"/>
                  </a:schemeClr>
                </a:solidFill>
                <a:latin typeface="Times New Roman" panose="02020603050405020304" pitchFamily="18" charset="0"/>
                <a:cs typeface="Times New Roman" panose="02020603050405020304" pitchFamily="18" charset="0"/>
              </a:rPr>
              <a:t>to advocate </a:t>
            </a:r>
            <a:r>
              <a:rPr lang="en-GB" sz="2000" dirty="0" smtClean="0">
                <a:solidFill>
                  <a:schemeClr val="tx1">
                    <a:lumMod val="85000"/>
                    <a:lumOff val="15000"/>
                  </a:schemeClr>
                </a:solidFill>
                <a:latin typeface="Times New Roman" panose="02020603050405020304" pitchFamily="18" charset="0"/>
                <a:cs typeface="Times New Roman" panose="02020603050405020304" pitchFamily="18" charset="0"/>
              </a:rPr>
              <a:t>“universal health through joint collaboration and shared benefits”.  It also proposed a blueprint</a:t>
            </a:r>
            <a:r>
              <a:rPr lang="en-GB" sz="2000" dirty="0">
                <a:solidFill>
                  <a:schemeClr val="tx1">
                    <a:lumMod val="85000"/>
                    <a:lumOff val="15000"/>
                  </a:schemeClr>
                </a:solidFill>
                <a:latin typeface="Times New Roman" panose="02020603050405020304" pitchFamily="18" charset="0"/>
                <a:cs typeface="Times New Roman" panose="02020603050405020304" pitchFamily="18" charset="0"/>
              </a:rPr>
              <a:t>, such as </a:t>
            </a:r>
            <a:r>
              <a:rPr lang="en-GB" sz="2000" dirty="0" smtClean="0">
                <a:solidFill>
                  <a:schemeClr val="tx1">
                    <a:lumMod val="85000"/>
                    <a:lumOff val="15000"/>
                  </a:schemeClr>
                </a:solidFill>
                <a:latin typeface="Times New Roman" panose="02020603050405020304" pitchFamily="18" charset="0"/>
                <a:cs typeface="Times New Roman" panose="02020603050405020304" pitchFamily="18" charset="0"/>
              </a:rPr>
              <a:t>the </a:t>
            </a:r>
            <a:r>
              <a:rPr lang="en-GB" sz="2000" dirty="0">
                <a:solidFill>
                  <a:schemeClr val="tx1">
                    <a:lumMod val="85000"/>
                    <a:lumOff val="15000"/>
                  </a:schemeClr>
                </a:solidFill>
                <a:latin typeface="Times New Roman" panose="02020603050405020304" pitchFamily="18" charset="0"/>
                <a:cs typeface="Times New Roman" panose="02020603050405020304" pitchFamily="18" charset="0"/>
              </a:rPr>
              <a:t>Healthy China Initiative (2019-2030</a:t>
            </a:r>
            <a:r>
              <a:rPr lang="en-GB" sz="2000" dirty="0" smtClean="0">
                <a:solidFill>
                  <a:schemeClr val="tx1">
                    <a:lumMod val="85000"/>
                    <a:lumOff val="15000"/>
                  </a:schemeClr>
                </a:solidFill>
                <a:latin typeface="Times New Roman" panose="02020603050405020304" pitchFamily="18" charset="0"/>
                <a:cs typeface="Times New Roman" panose="02020603050405020304" pitchFamily="18" charset="0"/>
              </a:rPr>
              <a:t>) published in 2019. </a:t>
            </a:r>
            <a:endParaRPr sz="20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130" name="Google Shape;130;p16"/>
          <p:cNvSpPr/>
          <p:nvPr/>
        </p:nvSpPr>
        <p:spPr>
          <a:xfrm>
            <a:off x="193567" y="5063116"/>
            <a:ext cx="11585568" cy="1000359"/>
          </a:xfrm>
          <a:prstGeom prst="rect">
            <a:avLst/>
          </a:prstGeom>
          <a:noFill/>
          <a:ln w="38100" cap="flat" cmpd="sng">
            <a:solidFill>
              <a:srgbClr val="1E4E79"/>
            </a:solidFill>
            <a:prstDash val="solid"/>
            <a:round/>
            <a:headEnd type="none" w="sm" len="sm"/>
            <a:tailEnd type="none" w="sm" len="sm"/>
          </a:ln>
        </p:spPr>
        <p:txBody>
          <a:bodyPr spcFirstLastPara="1" wrap="square" lIns="91425" tIns="45700" rIns="91425" bIns="45700" anchor="t" anchorCtr="0">
            <a:noAutofit/>
          </a:bodyPr>
          <a:lstStyle/>
          <a:p>
            <a:pPr lvl="0" algn="just">
              <a:lnSpc>
                <a:spcPct val="120000"/>
              </a:lnSpc>
            </a:pPr>
            <a:r>
              <a:rPr lang="en-GB" sz="1700" dirty="0" smtClean="0">
                <a:solidFill>
                  <a:schemeClr val="tx1">
                    <a:lumMod val="85000"/>
                    <a:lumOff val="15000"/>
                  </a:schemeClr>
                </a:solidFill>
                <a:latin typeface="Times New Roman" panose="02020603050405020304" pitchFamily="18" charset="0"/>
                <a:cs typeface="Times New Roman" panose="02020603050405020304" pitchFamily="18" charset="0"/>
              </a:rPr>
              <a:t>Please refer to </a:t>
            </a:r>
            <a:r>
              <a:rPr lang="en-GB" sz="1700" dirty="0">
                <a:solidFill>
                  <a:schemeClr val="tx1">
                    <a:lumMod val="85000"/>
                    <a:lumOff val="15000"/>
                  </a:schemeClr>
                </a:solidFill>
                <a:latin typeface="Times New Roman" panose="02020603050405020304" pitchFamily="18" charset="0"/>
                <a:cs typeface="Times New Roman" panose="02020603050405020304" pitchFamily="18" charset="0"/>
              </a:rPr>
              <a:t>the following materials to gain a full understanding of the goals and agenda mentioned in the </a:t>
            </a:r>
            <a:r>
              <a:rPr lang="en-GB" sz="1700" dirty="0" smtClean="0">
                <a:solidFill>
                  <a:schemeClr val="tx1">
                    <a:lumMod val="85000"/>
                    <a:lumOff val="15000"/>
                  </a:schemeClr>
                </a:solidFill>
                <a:latin typeface="Times New Roman" panose="02020603050405020304" pitchFamily="18" charset="0"/>
                <a:cs typeface="Times New Roman" panose="02020603050405020304" pitchFamily="18" charset="0"/>
              </a:rPr>
              <a:t>Outlines of “Healthy </a:t>
            </a:r>
            <a:r>
              <a:rPr lang="en-GB" sz="1700" dirty="0">
                <a:solidFill>
                  <a:schemeClr val="tx1">
                    <a:lumMod val="85000"/>
                    <a:lumOff val="15000"/>
                  </a:schemeClr>
                </a:solidFill>
                <a:latin typeface="Times New Roman" panose="02020603050405020304" pitchFamily="18" charset="0"/>
                <a:cs typeface="Times New Roman" panose="02020603050405020304" pitchFamily="18" charset="0"/>
              </a:rPr>
              <a:t>China </a:t>
            </a:r>
            <a:r>
              <a:rPr lang="en-GB" sz="1700" dirty="0" smtClean="0">
                <a:solidFill>
                  <a:schemeClr val="tx1">
                    <a:lumMod val="85000"/>
                    <a:lumOff val="15000"/>
                  </a:schemeClr>
                </a:solidFill>
                <a:latin typeface="Times New Roman" panose="02020603050405020304" pitchFamily="18" charset="0"/>
                <a:cs typeface="Times New Roman" panose="02020603050405020304" pitchFamily="18" charset="0"/>
              </a:rPr>
              <a:t>2030” Plan</a:t>
            </a:r>
            <a:r>
              <a:rPr lang="en-GB" sz="17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GB" sz="1700" dirty="0" smtClean="0">
                <a:solidFill>
                  <a:schemeClr val="tx1">
                    <a:lumMod val="85000"/>
                    <a:lumOff val="15000"/>
                  </a:schemeClr>
                </a:solidFill>
                <a:latin typeface="Times New Roman" panose="02020603050405020304" pitchFamily="18" charset="0"/>
                <a:cs typeface="Times New Roman" panose="02020603050405020304" pitchFamily="18" charset="0"/>
              </a:rPr>
              <a:t>and </a:t>
            </a:r>
            <a:r>
              <a:rPr lang="en-GB" sz="1700" dirty="0">
                <a:solidFill>
                  <a:schemeClr val="tx1">
                    <a:lumMod val="85000"/>
                    <a:lumOff val="15000"/>
                  </a:schemeClr>
                </a:solidFill>
                <a:latin typeface="Times New Roman" panose="02020603050405020304" pitchFamily="18" charset="0"/>
                <a:cs typeface="Times New Roman" panose="02020603050405020304" pitchFamily="18" charset="0"/>
              </a:rPr>
              <a:t>read the key indicators proposed </a:t>
            </a:r>
            <a:r>
              <a:rPr lang="en-GB" sz="1700" dirty="0" smtClean="0">
                <a:solidFill>
                  <a:schemeClr val="tx1">
                    <a:lumMod val="85000"/>
                    <a:lumOff val="15000"/>
                  </a:schemeClr>
                </a:solidFill>
                <a:latin typeface="Times New Roman" panose="02020603050405020304" pitchFamily="18" charset="0"/>
                <a:cs typeface="Times New Roman" panose="02020603050405020304" pitchFamily="18" charset="0"/>
              </a:rPr>
              <a:t>in the </a:t>
            </a:r>
            <a:r>
              <a:rPr lang="en-GB" sz="1700" dirty="0">
                <a:solidFill>
                  <a:schemeClr val="tx1">
                    <a:lumMod val="85000"/>
                    <a:lumOff val="15000"/>
                  </a:schemeClr>
                </a:solidFill>
                <a:latin typeface="Times New Roman" panose="02020603050405020304" pitchFamily="18" charset="0"/>
                <a:cs typeface="Times New Roman" panose="02020603050405020304" pitchFamily="18" charset="0"/>
              </a:rPr>
              <a:t>Healthy China Initiative (2019-2030) for achieving the relevant goals and agenda.</a:t>
            </a:r>
            <a:endParaRPr sz="170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endParaRPr>
          </a:p>
        </p:txBody>
      </p:sp>
      <p:sp>
        <p:nvSpPr>
          <p:cNvPr id="131" name="Google Shape;131;p16"/>
          <p:cNvSpPr/>
          <p:nvPr/>
        </p:nvSpPr>
        <p:spPr>
          <a:xfrm>
            <a:off x="3984573" y="3264382"/>
            <a:ext cx="6714220" cy="461665"/>
          </a:xfrm>
          <a:prstGeom prst="rect">
            <a:avLst/>
          </a:prstGeom>
          <a:noFill/>
          <a:ln>
            <a:noFill/>
          </a:ln>
        </p:spPr>
        <p:txBody>
          <a:bodyPr spcFirstLastPara="1" wrap="square" lIns="91425" tIns="45700" rIns="91425" bIns="45700" anchor="t" anchorCtr="0">
            <a:noAutofit/>
          </a:bodyPr>
          <a:lstStyle/>
          <a:p>
            <a:pPr lvl="0"/>
            <a:r>
              <a:rPr lang="en-GB" sz="2000" dirty="0" smtClean="0">
                <a:solidFill>
                  <a:schemeClr val="tx1">
                    <a:lumMod val="85000"/>
                    <a:lumOff val="15000"/>
                  </a:schemeClr>
                </a:solidFill>
                <a:latin typeface="Times New Roman" panose="02020603050405020304" pitchFamily="18" charset="0"/>
                <a:cs typeface="Times New Roman" panose="02020603050405020304" pitchFamily="18" charset="0"/>
              </a:rPr>
              <a:t>Outline of “Healthy China 2030” Plan</a:t>
            </a:r>
            <a:endParaRPr sz="2000" b="1" strike="sngStrike" dirty="0">
              <a:solidFill>
                <a:schemeClr val="tx1">
                  <a:lumMod val="85000"/>
                  <a:lumOff val="15000"/>
                </a:schemeClr>
              </a:solidFill>
              <a:latin typeface="Calibri"/>
              <a:ea typeface="Calibri"/>
              <a:cs typeface="Calibri"/>
              <a:sym typeface="Calibri"/>
            </a:endParaRPr>
          </a:p>
        </p:txBody>
      </p:sp>
      <p:sp>
        <p:nvSpPr>
          <p:cNvPr id="132" name="Google Shape;132;p16"/>
          <p:cNvSpPr/>
          <p:nvPr/>
        </p:nvSpPr>
        <p:spPr>
          <a:xfrm>
            <a:off x="5593872" y="6036515"/>
            <a:ext cx="416824" cy="280316"/>
          </a:xfrm>
          <a:prstGeom prst="downArrow">
            <a:avLst>
              <a:gd name="adj1" fmla="val 50000"/>
              <a:gd name="adj2" fmla="val 50000"/>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3" name="Google Shape;133;p16"/>
          <p:cNvSpPr txBox="1">
            <a:spLocks noGrp="1"/>
          </p:cNvSpPr>
          <p:nvPr>
            <p:ph type="sldNum" idx="12"/>
          </p:nvPr>
        </p:nvSpPr>
        <p:spPr>
          <a:xfrm>
            <a:off x="9120188" y="63817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tLang="zh-TW"/>
              <a:t>4</a:t>
            </a:fld>
            <a:endParaRPr/>
          </a:p>
        </p:txBody>
      </p:sp>
      <p:sp>
        <p:nvSpPr>
          <p:cNvPr id="12" name="Google Shape;111;p15"/>
          <p:cNvSpPr/>
          <p:nvPr/>
        </p:nvSpPr>
        <p:spPr>
          <a:xfrm>
            <a:off x="2530855" y="49234"/>
            <a:ext cx="7205288" cy="618023"/>
          </a:xfrm>
          <a:custGeom>
            <a:avLst/>
            <a:gdLst/>
            <a:ahLst/>
            <a:cxnLst/>
            <a:rect l="l" t="t" r="r" b="b"/>
            <a:pathLst>
              <a:path w="5689600" h="649440" extrusionOk="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a:ln w="12700" cap="flat" cmpd="sng">
            <a:solidFill>
              <a:schemeClr val="lt1"/>
            </a:solidFill>
            <a:prstDash val="solid"/>
            <a:miter lim="800000"/>
            <a:headEnd type="none" w="sm" len="sm"/>
            <a:tailEnd type="none" w="sm" len="sm"/>
          </a:ln>
        </p:spPr>
        <p:txBody>
          <a:bodyPr spcFirstLastPara="1" wrap="square" lIns="246750" tIns="31700" rIns="246750" bIns="31700" anchor="ctr" anchorCtr="0">
            <a:noAutofit/>
          </a:bodyPr>
          <a:lstStyle/>
          <a:p>
            <a:pPr algn="ctr">
              <a:lnSpc>
                <a:spcPct val="90000"/>
              </a:lnSpc>
            </a:pPr>
            <a:r>
              <a:rPr lang="en-US" sz="2200" b="1" dirty="0" smtClean="0">
                <a:solidFill>
                  <a:schemeClr val="bg1"/>
                </a:solidFill>
                <a:latin typeface="Times New Roman" panose="02020603050405020304" pitchFamily="18" charset="0"/>
                <a:cs typeface="Times New Roman" panose="02020603050405020304" pitchFamily="18" charset="0"/>
              </a:rPr>
              <a:t>Contributions </a:t>
            </a:r>
            <a:r>
              <a:rPr lang="en-US" sz="2200" b="1" dirty="0">
                <a:solidFill>
                  <a:schemeClr val="bg1"/>
                </a:solidFill>
                <a:latin typeface="Times New Roman" panose="02020603050405020304" pitchFamily="18" charset="0"/>
                <a:cs typeface="Times New Roman" panose="02020603050405020304" pitchFamily="18" charset="0"/>
              </a:rPr>
              <a:t>of </a:t>
            </a:r>
            <a:r>
              <a:rPr lang="en-US" sz="2200" b="1" dirty="0" smtClean="0">
                <a:solidFill>
                  <a:schemeClr val="bg1"/>
                </a:solidFill>
                <a:latin typeface="Times New Roman" panose="02020603050405020304" pitchFamily="18" charset="0"/>
                <a:cs typeface="Times New Roman" panose="02020603050405020304" pitchFamily="18" charset="0"/>
              </a:rPr>
              <a:t>our Country to </a:t>
            </a:r>
            <a:r>
              <a:rPr lang="en-US" sz="2200" b="1" dirty="0">
                <a:solidFill>
                  <a:schemeClr val="bg1"/>
                </a:solidFill>
                <a:latin typeface="Times New Roman" panose="02020603050405020304" pitchFamily="18" charset="0"/>
                <a:cs typeface="Times New Roman" panose="02020603050405020304" pitchFamily="18" charset="0"/>
              </a:rPr>
              <a:t>Global Public </a:t>
            </a:r>
            <a:r>
              <a:rPr lang="en-US" sz="2200" b="1" dirty="0" smtClean="0">
                <a:solidFill>
                  <a:schemeClr val="bg1"/>
                </a:solidFill>
                <a:latin typeface="Times New Roman" panose="02020603050405020304" pitchFamily="18" charset="0"/>
                <a:cs typeface="Times New Roman" panose="02020603050405020304" pitchFamily="18" charset="0"/>
              </a:rPr>
              <a:t>Health </a:t>
            </a:r>
            <a:endParaRPr sz="22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2035725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719"/>
        <p:cNvGrpSpPr/>
        <p:nvPr/>
      </p:nvGrpSpPr>
      <p:grpSpPr>
        <a:xfrm>
          <a:off x="0" y="0"/>
          <a:ext cx="0" cy="0"/>
          <a:chOff x="0" y="0"/>
          <a:chExt cx="0" cy="0"/>
        </a:xfrm>
      </p:grpSpPr>
      <p:sp>
        <p:nvSpPr>
          <p:cNvPr id="722" name="Google Shape;722;p52"/>
          <p:cNvSpPr/>
          <p:nvPr/>
        </p:nvSpPr>
        <p:spPr>
          <a:xfrm>
            <a:off x="3205601" y="908919"/>
            <a:ext cx="608468" cy="440263"/>
          </a:xfrm>
          <a:custGeom>
            <a:avLst/>
            <a:gdLst/>
            <a:ahLst/>
            <a:cxnLst/>
            <a:rect l="l" t="t" r="r" b="b"/>
            <a:pathLst>
              <a:path w="395" h="298" extrusionOk="0">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FDB42A"/>
          </a:solidFill>
          <a:ln w="19050" cap="flat" cmpd="sng">
            <a:solidFill>
              <a:srgbClr val="FFFFFF"/>
            </a:solidFill>
            <a:prstDash val="solid"/>
            <a:round/>
            <a:headEnd type="none" w="sm" len="sm"/>
            <a:tailEnd type="none" w="sm" len="sm"/>
          </a:ln>
        </p:spPr>
        <p:txBody>
          <a:bodyPr spcFirstLastPara="1" wrap="square" lIns="83725" tIns="41850" rIns="83725" bIns="41850" anchor="t" anchorCtr="0">
            <a:noAutofit/>
          </a:bodyPr>
          <a:lstStyle/>
          <a:p>
            <a:pPr marL="0" marR="0" lvl="0" indent="0" algn="just" rtl="0">
              <a:lnSpc>
                <a:spcPct val="120000"/>
              </a:lnSpc>
              <a:spcBef>
                <a:spcPts val="0"/>
              </a:spcBef>
              <a:spcAft>
                <a:spcPts val="0"/>
              </a:spcAft>
              <a:buClr>
                <a:schemeClr val="dk1"/>
              </a:buClr>
              <a:buSzPts val="2800"/>
              <a:buFont typeface="Calibri"/>
              <a:buNone/>
            </a:pPr>
            <a:endParaRPr sz="2800" b="0" i="0" u="none" strike="noStrike" cap="none">
              <a:solidFill>
                <a:srgbClr val="000000"/>
              </a:solidFill>
              <a:latin typeface="DFKai-SB"/>
              <a:ea typeface="DFKai-SB"/>
              <a:cs typeface="DFKai-SB"/>
              <a:sym typeface="DFKai-SB"/>
            </a:endParaRPr>
          </a:p>
        </p:txBody>
      </p:sp>
      <p:sp>
        <p:nvSpPr>
          <p:cNvPr id="723" name="Google Shape;723;p52"/>
          <p:cNvSpPr/>
          <p:nvPr/>
        </p:nvSpPr>
        <p:spPr>
          <a:xfrm>
            <a:off x="8727971" y="4069339"/>
            <a:ext cx="3142949" cy="138499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altLang="zh-TW" sz="1200" dirty="0" smtClean="0">
                <a:solidFill>
                  <a:schemeClr val="dk1"/>
                </a:solidFill>
                <a:latin typeface="Times New Roman"/>
                <a:ea typeface="Times New Roman"/>
                <a:cs typeface="Times New Roman"/>
                <a:sym typeface="Times New Roman"/>
              </a:rPr>
              <a:t>Source</a:t>
            </a:r>
            <a:endParaRPr sz="1200" dirty="0">
              <a:solidFill>
                <a:schemeClr val="dk1"/>
              </a:solidFill>
              <a:latin typeface="Times New Roman"/>
              <a:ea typeface="Times New Roman"/>
              <a:cs typeface="Times New Roman"/>
              <a:sym typeface="Times New Roman"/>
            </a:endParaRPr>
          </a:p>
          <a:p>
            <a:pPr marL="285750" lvl="0" indent="-285750">
              <a:buClr>
                <a:schemeClr val="dk1"/>
              </a:buClr>
              <a:buSzPts val="1200"/>
              <a:buFont typeface="Noto Sans Symbols"/>
              <a:buChar char="▪"/>
            </a:pPr>
            <a:r>
              <a:rPr lang="en-US" altLang="zh-TW" sz="1200" dirty="0" smtClean="0">
                <a:solidFill>
                  <a:schemeClr val="tx1">
                    <a:lumMod val="85000"/>
                    <a:lumOff val="15000"/>
                  </a:schemeClr>
                </a:solidFill>
                <a:latin typeface="Times New Roman"/>
                <a:ea typeface="Times New Roman"/>
                <a:cs typeface="Times New Roman"/>
                <a:sym typeface="Times New Roman"/>
              </a:rPr>
              <a:t>Department of Health (</a:t>
            </a:r>
            <a:r>
              <a:rPr lang="en-HK" altLang="zh-TW" sz="1200" dirty="0" smtClean="0">
                <a:solidFill>
                  <a:schemeClr val="tx1">
                    <a:lumMod val="85000"/>
                    <a:lumOff val="15000"/>
                  </a:schemeClr>
                </a:solidFill>
                <a:latin typeface="Times New Roman"/>
                <a:ea typeface="Times New Roman"/>
                <a:cs typeface="Times New Roman"/>
                <a:sym typeface="Times New Roman"/>
              </a:rPr>
              <a:t>https</a:t>
            </a:r>
            <a:r>
              <a:rPr lang="en-HK" altLang="zh-TW" sz="1200" dirty="0">
                <a:solidFill>
                  <a:schemeClr val="tx1">
                    <a:lumMod val="85000"/>
                    <a:lumOff val="15000"/>
                  </a:schemeClr>
                </a:solidFill>
                <a:latin typeface="Times New Roman"/>
                <a:ea typeface="Times New Roman"/>
                <a:cs typeface="Times New Roman"/>
                <a:sym typeface="Times New Roman"/>
              </a:rPr>
              <a:t>://www.cmro.gov.hk/html/eng/useful_information/who_cc/introduction.html</a:t>
            </a:r>
            <a:r>
              <a:rPr lang="zh-TW" sz="1200" dirty="0" smtClean="0">
                <a:solidFill>
                  <a:schemeClr val="tx1">
                    <a:lumMod val="85000"/>
                    <a:lumOff val="15000"/>
                  </a:schemeClr>
                </a:solidFill>
                <a:latin typeface="Times New Roman"/>
                <a:ea typeface="Times New Roman"/>
                <a:cs typeface="Times New Roman"/>
                <a:sym typeface="Times New Roman"/>
              </a:rPr>
              <a:t>)</a:t>
            </a:r>
            <a:endParaRPr lang="en-US" altLang="zh-TW" sz="1200" dirty="0" smtClean="0">
              <a:solidFill>
                <a:schemeClr val="tx1">
                  <a:lumMod val="85000"/>
                  <a:lumOff val="15000"/>
                </a:schemeClr>
              </a:solidFill>
              <a:latin typeface="Times New Roman"/>
              <a:ea typeface="Times New Roman"/>
              <a:cs typeface="Times New Roman"/>
              <a:sym typeface="Times New Roman"/>
            </a:endParaRPr>
          </a:p>
          <a:p>
            <a:pPr marL="285750" lvl="0" indent="-285750">
              <a:spcBef>
                <a:spcPts val="600"/>
              </a:spcBef>
              <a:buClr>
                <a:schemeClr val="dk1"/>
              </a:buClr>
              <a:buSzPts val="1200"/>
              <a:buFont typeface="Noto Sans Symbols"/>
              <a:buChar char="▪"/>
            </a:pPr>
            <a:r>
              <a:rPr lang="en-US" altLang="zh-TW" sz="120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Government Press Release </a:t>
            </a:r>
            <a:r>
              <a:rPr lang="en-US" altLang="zh-TW" sz="1200" dirty="0" smtClean="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a:t>
            </a:r>
            <a:r>
              <a:rPr lang="en-HK" sz="1200" dirty="0" smtClean="0">
                <a:solidFill>
                  <a:schemeClr val="tx1">
                    <a:lumMod val="85000"/>
                    <a:lumOff val="15000"/>
                  </a:schemeClr>
                </a:solidFill>
                <a:latin typeface="Times New Roman"/>
                <a:ea typeface="Times New Roman"/>
                <a:cs typeface="Times New Roman"/>
                <a:sym typeface="Times New Roman"/>
              </a:rPr>
              <a:t>https</a:t>
            </a:r>
            <a:r>
              <a:rPr lang="en-HK" sz="1200" dirty="0">
                <a:solidFill>
                  <a:schemeClr val="tx1">
                    <a:lumMod val="85000"/>
                    <a:lumOff val="15000"/>
                  </a:schemeClr>
                </a:solidFill>
                <a:latin typeface="Times New Roman"/>
                <a:ea typeface="Times New Roman"/>
                <a:cs typeface="Times New Roman"/>
                <a:sym typeface="Times New Roman"/>
              </a:rPr>
              <a:t>://</a:t>
            </a:r>
            <a:r>
              <a:rPr lang="en-HK" sz="1200" dirty="0" smtClean="0">
                <a:solidFill>
                  <a:schemeClr val="tx1">
                    <a:lumMod val="85000"/>
                    <a:lumOff val="15000"/>
                  </a:schemeClr>
                </a:solidFill>
                <a:latin typeface="Times New Roman"/>
                <a:ea typeface="Times New Roman"/>
                <a:cs typeface="Times New Roman"/>
                <a:sym typeface="Times New Roman"/>
              </a:rPr>
              <a:t>www.info.gov.hk/gia/general/201709/04/P2017090400703.htm?fontSize=1)</a:t>
            </a:r>
            <a:endParaRPr sz="1200" dirty="0">
              <a:solidFill>
                <a:schemeClr val="tx1">
                  <a:lumMod val="85000"/>
                  <a:lumOff val="15000"/>
                </a:schemeClr>
              </a:solidFill>
              <a:latin typeface="Times New Roman"/>
              <a:ea typeface="Times New Roman"/>
              <a:cs typeface="Times New Roman"/>
              <a:sym typeface="Times New Roman"/>
            </a:endParaRPr>
          </a:p>
        </p:txBody>
      </p:sp>
      <p:pic>
        <p:nvPicPr>
          <p:cNvPr id="724" name="Google Shape;724;p52"/>
          <p:cNvPicPr preferRelativeResize="0"/>
          <p:nvPr/>
        </p:nvPicPr>
        <p:blipFill rotWithShape="1">
          <a:blip r:embed="rId3">
            <a:alphaModFix/>
          </a:blip>
          <a:srcRect/>
          <a:stretch/>
        </p:blipFill>
        <p:spPr>
          <a:xfrm>
            <a:off x="8697523" y="1546091"/>
            <a:ext cx="3142949" cy="1607873"/>
          </a:xfrm>
          <a:prstGeom prst="rect">
            <a:avLst/>
          </a:prstGeom>
          <a:noFill/>
          <a:ln>
            <a:noFill/>
          </a:ln>
        </p:spPr>
      </p:pic>
      <p:sp>
        <p:nvSpPr>
          <p:cNvPr id="725" name="Google Shape;725;p52"/>
          <p:cNvSpPr/>
          <p:nvPr/>
        </p:nvSpPr>
        <p:spPr>
          <a:xfrm>
            <a:off x="8697523" y="3153964"/>
            <a:ext cx="3355345" cy="461665"/>
          </a:xfrm>
          <a:prstGeom prst="rect">
            <a:avLst/>
          </a:prstGeom>
          <a:noFill/>
          <a:ln>
            <a:noFill/>
          </a:ln>
        </p:spPr>
        <p:txBody>
          <a:bodyPr spcFirstLastPara="1" wrap="square" lIns="91425" tIns="45700" rIns="91425" bIns="45700" anchor="t" anchorCtr="0">
            <a:noAutofit/>
          </a:bodyPr>
          <a:lstStyle/>
          <a:p>
            <a:pPr lvl="0" algn="just"/>
            <a:r>
              <a:rPr lang="en-GB" altLang="zh-TW" sz="1000" dirty="0" smtClean="0">
                <a:solidFill>
                  <a:srgbClr val="444444"/>
                </a:solidFill>
                <a:latin typeface="Times New Roman" panose="02020603050405020304" pitchFamily="18" charset="0"/>
                <a:ea typeface="DFKai-SB"/>
                <a:cs typeface="Times New Roman" panose="02020603050405020304" pitchFamily="18" charset="0"/>
                <a:sym typeface="DFKai-SB"/>
              </a:rPr>
              <a:t>The </a:t>
            </a:r>
            <a:r>
              <a:rPr lang="en-GB" altLang="zh-TW" sz="1000" dirty="0">
                <a:solidFill>
                  <a:srgbClr val="444444"/>
                </a:solidFill>
                <a:latin typeface="Times New Roman" panose="02020603050405020304" pitchFamily="18" charset="0"/>
                <a:ea typeface="DFKai-SB"/>
                <a:cs typeface="Times New Roman" panose="02020603050405020304" pitchFamily="18" charset="0"/>
                <a:sym typeface="DFKai-SB"/>
              </a:rPr>
              <a:t>WHO commenced a meeting in Hong Kong to discuss and develop the WHO guidelines on quality control of herbal medicines.</a:t>
            </a:r>
            <a:endParaRPr sz="1000" dirty="0">
              <a:solidFill>
                <a:schemeClr val="dk1"/>
              </a:solidFill>
              <a:latin typeface="Times New Roman" panose="02020603050405020304" pitchFamily="18" charset="0"/>
              <a:ea typeface="DFKai-SB"/>
              <a:cs typeface="Times New Roman" panose="02020603050405020304" pitchFamily="18" charset="0"/>
              <a:sym typeface="DFKai-SB"/>
            </a:endParaRPr>
          </a:p>
        </p:txBody>
      </p:sp>
      <p:sp>
        <p:nvSpPr>
          <p:cNvPr id="726" name="Google Shape;726;p52"/>
          <p:cNvSpPr/>
          <p:nvPr/>
        </p:nvSpPr>
        <p:spPr>
          <a:xfrm>
            <a:off x="302598" y="1408412"/>
            <a:ext cx="8217711" cy="5449588"/>
          </a:xfrm>
          <a:prstGeom prst="rect">
            <a:avLst/>
          </a:prstGeom>
          <a:solidFill>
            <a:srgbClr val="E1EFD8"/>
          </a:solidFill>
          <a:ln>
            <a:noFill/>
          </a:ln>
        </p:spPr>
        <p:txBody>
          <a:bodyPr spcFirstLastPara="1" wrap="square" lIns="91425" tIns="45700" rIns="91425" bIns="45700" anchor="t" anchorCtr="0">
            <a:noAutofit/>
          </a:bodyPr>
          <a:lstStyle/>
          <a:p>
            <a:pPr lvl="0" algn="just">
              <a:lnSpc>
                <a:spcPct val="120000"/>
              </a:lnSpc>
              <a:spcBef>
                <a:spcPts val="600"/>
              </a:spcBef>
            </a:pPr>
            <a:r>
              <a:rPr lang="en-GB" altLang="zh-TW" sz="1700" dirty="0" smtClean="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The Collaborating </a:t>
            </a:r>
            <a:r>
              <a:rPr lang="en-GB" altLang="zh-TW" sz="170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Centre is tasked with promoting the integration of traditional medicine into the national health system, contributing and supporting </a:t>
            </a:r>
            <a:r>
              <a:rPr lang="en-GB" altLang="zh-TW" sz="1700" dirty="0" smtClean="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WHO’s </a:t>
            </a:r>
            <a:r>
              <a:rPr lang="en-GB" altLang="zh-TW" sz="170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global networking activities in traditional medicine, and supporting and nurturing professional expertise development on traditional medicine. </a:t>
            </a:r>
            <a:r>
              <a:rPr lang="en-GB" altLang="zh-TW" sz="1700" dirty="0" smtClean="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 Its </a:t>
            </a:r>
            <a:r>
              <a:rPr lang="en-GB" altLang="zh-TW" sz="170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terms of reference include:</a:t>
            </a:r>
            <a:endParaRPr sz="1700" dirty="0" smtClean="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endParaRPr>
          </a:p>
          <a:p>
            <a:pPr marL="342900" lvl="0" indent="-342900" algn="just">
              <a:lnSpc>
                <a:spcPct val="120000"/>
              </a:lnSpc>
              <a:spcBef>
                <a:spcPts val="600"/>
              </a:spcBef>
              <a:buClr>
                <a:schemeClr val="dk1"/>
              </a:buClr>
              <a:buSzPts val="2400"/>
              <a:buFont typeface="Arial"/>
              <a:buChar char="•"/>
            </a:pPr>
            <a:r>
              <a:rPr lang="en-US" altLang="zh-TW" sz="1700" dirty="0" smtClean="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A</a:t>
            </a:r>
            <a:r>
              <a:rPr lang="en-GB" altLang="zh-TW" sz="1700" dirty="0" smtClean="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t WHO's </a:t>
            </a:r>
            <a:r>
              <a:rPr lang="en-GB" altLang="zh-TW" sz="170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request, providing technical support to </a:t>
            </a:r>
            <a:r>
              <a:rPr lang="en-GB" altLang="zh-TW" sz="1700" dirty="0" smtClean="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WHO </a:t>
            </a:r>
            <a:r>
              <a:rPr lang="en-GB" altLang="zh-TW" sz="170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on the development of </a:t>
            </a:r>
            <a:r>
              <a:rPr lang="en-GB" altLang="zh-TW" sz="1700" dirty="0" smtClean="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WHO’s </a:t>
            </a:r>
            <a:r>
              <a:rPr lang="en-GB" altLang="zh-TW" sz="170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International Herbal Pharmacopoeia</a:t>
            </a:r>
            <a:endParaRPr sz="1700" dirty="0">
              <a:solidFill>
                <a:schemeClr val="tx1">
                  <a:lumMod val="85000"/>
                  <a:lumOff val="15000"/>
                </a:schemeClr>
              </a:solidFill>
              <a:latin typeface="Times New Roman" panose="02020603050405020304" pitchFamily="18" charset="0"/>
              <a:cs typeface="Times New Roman" panose="02020603050405020304" pitchFamily="18" charset="0"/>
            </a:endParaRPr>
          </a:p>
          <a:p>
            <a:pPr marL="342900" lvl="0" indent="-342900" algn="just">
              <a:lnSpc>
                <a:spcPct val="120000"/>
              </a:lnSpc>
              <a:spcBef>
                <a:spcPts val="600"/>
              </a:spcBef>
              <a:buClr>
                <a:schemeClr val="dk1"/>
              </a:buClr>
              <a:buSzPts val="2400"/>
              <a:buFont typeface="Arial"/>
              <a:buChar char="•"/>
            </a:pPr>
            <a:r>
              <a:rPr lang="en-GB" altLang="zh-TW" sz="1700" dirty="0" smtClean="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Under WHO's </a:t>
            </a:r>
            <a:r>
              <a:rPr lang="en-GB" altLang="zh-TW" sz="170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leadership, providing technical inputs to </a:t>
            </a:r>
            <a:r>
              <a:rPr lang="en-GB" altLang="zh-TW" sz="1700" dirty="0" smtClean="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WHO </a:t>
            </a:r>
            <a:r>
              <a:rPr lang="en-GB" altLang="zh-TW" sz="170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and its Member States on testing of Chinese Medicine</a:t>
            </a:r>
            <a:endParaRPr sz="1700" dirty="0">
              <a:solidFill>
                <a:schemeClr val="tx1">
                  <a:lumMod val="85000"/>
                  <a:lumOff val="15000"/>
                </a:schemeClr>
              </a:solidFill>
              <a:latin typeface="Times New Roman" panose="02020603050405020304" pitchFamily="18" charset="0"/>
              <a:cs typeface="Times New Roman" panose="02020603050405020304" pitchFamily="18" charset="0"/>
            </a:endParaRPr>
          </a:p>
          <a:p>
            <a:pPr marL="342900" lvl="0" indent="-342900" algn="just">
              <a:lnSpc>
                <a:spcPct val="120000"/>
              </a:lnSpc>
              <a:spcBef>
                <a:spcPts val="600"/>
              </a:spcBef>
              <a:buClr>
                <a:schemeClr val="dk1"/>
              </a:buClr>
              <a:buSzPts val="2400"/>
              <a:buFont typeface="Arial"/>
              <a:buChar char="•"/>
            </a:pPr>
            <a:r>
              <a:rPr lang="en-GB" altLang="zh-TW" sz="1700" dirty="0" smtClean="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At WHO's </a:t>
            </a:r>
            <a:r>
              <a:rPr lang="en-GB" altLang="zh-TW" sz="170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request, supporting </a:t>
            </a:r>
            <a:r>
              <a:rPr lang="en-GB" altLang="zh-TW" sz="1700" dirty="0" smtClean="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WHO </a:t>
            </a:r>
            <a:r>
              <a:rPr lang="en-GB" altLang="zh-TW" sz="170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in implementation of </a:t>
            </a:r>
            <a:r>
              <a:rPr lang="en-GB" altLang="zh-TW" sz="1700" dirty="0" smtClean="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WHO </a:t>
            </a:r>
            <a:r>
              <a:rPr lang="en-GB" altLang="zh-TW" sz="170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Traditional Medicine Strategy 2014-2023</a:t>
            </a:r>
            <a:endParaRPr sz="170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endParaRPr>
          </a:p>
          <a:p>
            <a:pPr lvl="0" algn="just">
              <a:lnSpc>
                <a:spcPct val="120000"/>
              </a:lnSpc>
              <a:spcBef>
                <a:spcPts val="600"/>
              </a:spcBef>
            </a:pPr>
            <a:r>
              <a:rPr lang="en-GB" altLang="zh-TW" sz="1700" dirty="0" smtClean="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The </a:t>
            </a:r>
            <a:r>
              <a:rPr lang="en-GB" altLang="zh-TW" sz="170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crew of the Collaborating Centre comprises public health specialists, pharmacists, Chinese medicine practitioners, and experts in identification of Chinese </a:t>
            </a:r>
            <a:r>
              <a:rPr lang="en-GB" altLang="zh-TW" sz="1700" dirty="0" smtClean="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medicines</a:t>
            </a:r>
            <a:r>
              <a:rPr lang="en-GB" altLang="zh-TW" sz="170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 The Collaborating Centre </a:t>
            </a:r>
            <a:r>
              <a:rPr lang="en-GB" altLang="zh-TW" sz="1700" dirty="0" smtClean="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has </a:t>
            </a:r>
            <a:r>
              <a:rPr lang="en-GB" altLang="zh-TW" sz="170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maintained close networks with local and international regulators, </a:t>
            </a:r>
            <a:r>
              <a:rPr lang="en-GB" altLang="zh-TW" sz="1700" dirty="0" smtClean="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healthcare </a:t>
            </a:r>
            <a:r>
              <a:rPr lang="en-GB" altLang="zh-TW" sz="170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professionals, academics, and organisations of traditional medicine, demonstrating Hong Kong’s contributions in promoting Chinese Medicine </a:t>
            </a:r>
            <a:r>
              <a:rPr lang="en-GB" altLang="zh-TW" sz="1700" dirty="0" smtClean="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to the world. </a:t>
            </a:r>
            <a:endParaRPr sz="170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endParaRPr>
          </a:p>
        </p:txBody>
      </p:sp>
      <p:sp>
        <p:nvSpPr>
          <p:cNvPr id="727" name="Google Shape;727;p52"/>
          <p:cNvSpPr txBox="1">
            <a:spLocks noGrp="1"/>
          </p:cNvSpPr>
          <p:nvPr>
            <p:ph type="sldNum" idx="12"/>
          </p:nvPr>
        </p:nvSpPr>
        <p:spPr>
          <a:xfrm>
            <a:off x="9120188" y="63817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tLang="zh-TW"/>
              <a:t>40</a:t>
            </a:fld>
            <a:endParaRPr/>
          </a:p>
        </p:txBody>
      </p:sp>
      <p:sp>
        <p:nvSpPr>
          <p:cNvPr id="10" name="Google Shape;522;p37"/>
          <p:cNvSpPr/>
          <p:nvPr/>
        </p:nvSpPr>
        <p:spPr>
          <a:xfrm>
            <a:off x="2606060" y="165128"/>
            <a:ext cx="7115696" cy="618023"/>
          </a:xfrm>
          <a:custGeom>
            <a:avLst/>
            <a:gdLst/>
            <a:ahLst/>
            <a:cxnLst/>
            <a:rect l="l" t="t" r="r" b="b"/>
            <a:pathLst>
              <a:path w="5689600" h="649440" extrusionOk="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a:ln w="12700" cap="flat" cmpd="sng">
            <a:solidFill>
              <a:schemeClr val="lt1"/>
            </a:solidFill>
            <a:prstDash val="solid"/>
            <a:miter lim="800000"/>
            <a:headEnd type="none" w="sm" len="sm"/>
            <a:tailEnd type="none" w="sm" len="sm"/>
          </a:ln>
        </p:spPr>
        <p:txBody>
          <a:bodyPr spcFirstLastPara="1" wrap="square" lIns="246750" tIns="31700" rIns="246750" bIns="31700" anchor="ctr" anchorCtr="0">
            <a:noAutofit/>
          </a:bodyPr>
          <a:lstStyle/>
          <a:p>
            <a:pPr lvl="0" algn="ctr">
              <a:lnSpc>
                <a:spcPct val="90000"/>
              </a:lnSpc>
            </a:pPr>
            <a:r>
              <a:rPr lang="en-GB" sz="2200" b="1" dirty="0">
                <a:solidFill>
                  <a:schemeClr val="bg1"/>
                </a:solidFill>
                <a:latin typeface="Times New Roman" panose="02020603050405020304" pitchFamily="18" charset="0"/>
                <a:cs typeface="Times New Roman" panose="02020603050405020304" pitchFamily="18" charset="0"/>
              </a:rPr>
              <a:t>Contributions of Hong Kong to </a:t>
            </a:r>
            <a:r>
              <a:rPr lang="en-GB" sz="2200" b="1" dirty="0" smtClean="0">
                <a:solidFill>
                  <a:schemeClr val="bg1"/>
                </a:solidFill>
                <a:latin typeface="Times New Roman" panose="02020603050405020304" pitchFamily="18" charset="0"/>
                <a:cs typeface="Times New Roman" panose="02020603050405020304" pitchFamily="18" charset="0"/>
              </a:rPr>
              <a:t>Global Public Health</a:t>
            </a:r>
            <a:endParaRPr sz="2200" b="1" dirty="0">
              <a:solidFill>
                <a:schemeClr val="bg1"/>
              </a:solidFill>
              <a:latin typeface="Times New Roman" panose="02020603050405020304" pitchFamily="18" charset="0"/>
              <a:cs typeface="Times New Roman" panose="02020603050405020304" pitchFamily="18" charset="0"/>
            </a:endParaRPr>
          </a:p>
        </p:txBody>
      </p:sp>
      <p:sp>
        <p:nvSpPr>
          <p:cNvPr id="12" name="Google Shape;665;p48"/>
          <p:cNvSpPr txBox="1"/>
          <p:nvPr/>
        </p:nvSpPr>
        <p:spPr>
          <a:xfrm>
            <a:off x="3807507" y="868537"/>
            <a:ext cx="4712802" cy="400069"/>
          </a:xfrm>
          <a:prstGeom prst="rect">
            <a:avLst/>
          </a:prstGeom>
          <a:noFill/>
          <a:ln>
            <a:noFill/>
          </a:ln>
        </p:spPr>
        <p:txBody>
          <a:bodyPr spcFirstLastPara="1" wrap="square" lIns="91425" tIns="45700" rIns="91425" bIns="45700" anchor="ctr" anchorCtr="0">
            <a:spAutoFit/>
          </a:bodyPr>
          <a:lstStyle/>
          <a:p>
            <a:pPr lvl="0" algn="ctr">
              <a:buClr>
                <a:schemeClr val="dk1"/>
              </a:buClr>
              <a:buSzPts val="2800"/>
            </a:pPr>
            <a:r>
              <a:rPr lang="en-GB" altLang="zh-TW" sz="2000" b="1" dirty="0" smtClean="0">
                <a:solidFill>
                  <a:schemeClr val="dk1"/>
                </a:solidFill>
                <a:latin typeface="Times New Roman" panose="02020603050405020304" pitchFamily="18" charset="0"/>
                <a:ea typeface="DFKai-SB"/>
                <a:cs typeface="Times New Roman" panose="02020603050405020304" pitchFamily="18" charset="0"/>
                <a:sym typeface="DFKai-SB"/>
              </a:rPr>
              <a:t>Influences and Contributions of R&amp;D</a:t>
            </a:r>
            <a:endParaRPr sz="2000" b="1" dirty="0">
              <a:solidFill>
                <a:schemeClr val="dk1"/>
              </a:solidFill>
              <a:latin typeface="Times New Roman" panose="02020603050405020304" pitchFamily="18" charset="0"/>
              <a:ea typeface="DFKai-SB"/>
              <a:cs typeface="Times New Roman" panose="02020603050405020304" pitchFamily="18" charset="0"/>
              <a:sym typeface="DFKai-SB"/>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731"/>
        <p:cNvGrpSpPr/>
        <p:nvPr/>
      </p:nvGrpSpPr>
      <p:grpSpPr>
        <a:xfrm>
          <a:off x="0" y="0"/>
          <a:ext cx="0" cy="0"/>
          <a:chOff x="0" y="0"/>
          <a:chExt cx="0" cy="0"/>
        </a:xfrm>
      </p:grpSpPr>
      <p:sp>
        <p:nvSpPr>
          <p:cNvPr id="732" name="Google Shape;732;p53"/>
          <p:cNvSpPr/>
          <p:nvPr/>
        </p:nvSpPr>
        <p:spPr>
          <a:xfrm>
            <a:off x="4320386" y="924450"/>
            <a:ext cx="4461925" cy="451824"/>
          </a:xfrm>
          <a:custGeom>
            <a:avLst/>
            <a:gdLst/>
            <a:ahLst/>
            <a:cxnLst/>
            <a:rect l="l" t="t" r="r" b="b"/>
            <a:pathLst>
              <a:path w="5689600" h="649440" extrusionOk="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noFill/>
          <a:ln>
            <a:noFill/>
          </a:ln>
        </p:spPr>
        <p:txBody>
          <a:bodyPr spcFirstLastPara="1" wrap="square" lIns="246750" tIns="31700" rIns="246750" bIns="31700" anchor="ctr" anchorCtr="0">
            <a:noAutofit/>
          </a:bodyPr>
          <a:lstStyle/>
          <a:p>
            <a:pPr marL="0" marR="0" lvl="0" indent="0" algn="ctr" rtl="0">
              <a:lnSpc>
                <a:spcPct val="90000"/>
              </a:lnSpc>
              <a:spcBef>
                <a:spcPts val="0"/>
              </a:spcBef>
              <a:spcAft>
                <a:spcPts val="0"/>
              </a:spcAft>
              <a:buNone/>
            </a:pPr>
            <a:r>
              <a:rPr lang="en-US" altLang="zh-TW" sz="2800" dirty="0" smtClean="0">
                <a:solidFill>
                  <a:schemeClr val="dk1"/>
                </a:solidFill>
                <a:latin typeface="Times New Roman" panose="02020603050405020304" pitchFamily="18" charset="0"/>
                <a:ea typeface="DFKai-SB"/>
                <a:cs typeface="Times New Roman" panose="02020603050405020304" pitchFamily="18" charset="0"/>
                <a:sym typeface="DFKai-SB"/>
              </a:rPr>
              <a:t>Foreign Health Assistance</a:t>
            </a:r>
            <a:endParaRPr dirty="0">
              <a:latin typeface="Times New Roman" panose="02020603050405020304" pitchFamily="18" charset="0"/>
              <a:cs typeface="Times New Roman" panose="02020603050405020304" pitchFamily="18" charset="0"/>
            </a:endParaRPr>
          </a:p>
        </p:txBody>
      </p:sp>
      <p:sp>
        <p:nvSpPr>
          <p:cNvPr id="733" name="Google Shape;733;p53"/>
          <p:cNvSpPr txBox="1"/>
          <p:nvPr/>
        </p:nvSpPr>
        <p:spPr>
          <a:xfrm>
            <a:off x="782052" y="1291246"/>
            <a:ext cx="10455442" cy="4714111"/>
          </a:xfrm>
          <a:prstGeom prst="rect">
            <a:avLst/>
          </a:prstGeom>
          <a:noFill/>
          <a:ln>
            <a:noFill/>
          </a:ln>
        </p:spPr>
        <p:txBody>
          <a:bodyPr spcFirstLastPara="1" wrap="square" lIns="63500" tIns="25400" rIns="63500" bIns="25400" anchor="ctr" anchorCtr="0">
            <a:spAutoFit/>
          </a:bodyPr>
          <a:lstStyle/>
          <a:p>
            <a:pPr lvl="0" algn="just">
              <a:lnSpc>
                <a:spcPct val="120000"/>
              </a:lnSpc>
              <a:spcBef>
                <a:spcPts val="600"/>
              </a:spcBef>
              <a:buClr>
                <a:schemeClr val="dk1"/>
              </a:buClr>
              <a:buSzPts val="3024"/>
            </a:pPr>
            <a:r>
              <a:rPr lang="en-GB" altLang="zh-TW" sz="2000" dirty="0" smtClean="0">
                <a:solidFill>
                  <a:schemeClr val="tx1">
                    <a:lumMod val="85000"/>
                    <a:lumOff val="15000"/>
                  </a:schemeClr>
                </a:solidFill>
                <a:latin typeface="Times New Roman"/>
                <a:ea typeface="Times New Roman"/>
                <a:cs typeface="Times New Roman"/>
                <a:sym typeface="Times New Roman"/>
              </a:rPr>
              <a:t>Hong Kong </a:t>
            </a:r>
            <a:r>
              <a:rPr lang="en-GB" altLang="zh-TW" sz="2000" dirty="0">
                <a:solidFill>
                  <a:schemeClr val="tx1">
                    <a:lumMod val="85000"/>
                    <a:lumOff val="15000"/>
                  </a:schemeClr>
                </a:solidFill>
                <a:latin typeface="Times New Roman"/>
                <a:ea typeface="Times New Roman"/>
                <a:cs typeface="Times New Roman"/>
                <a:sym typeface="Times New Roman"/>
              </a:rPr>
              <a:t>has organised and participated in foreign health assistance, </a:t>
            </a:r>
            <a:r>
              <a:rPr lang="en-GB" altLang="zh-TW" sz="2000" dirty="0" smtClean="0">
                <a:solidFill>
                  <a:schemeClr val="tx1">
                    <a:lumMod val="85000"/>
                    <a:lumOff val="15000"/>
                  </a:schemeClr>
                </a:solidFill>
                <a:latin typeface="Times New Roman"/>
                <a:ea typeface="Times New Roman"/>
                <a:cs typeface="Times New Roman"/>
                <a:sym typeface="Times New Roman"/>
              </a:rPr>
              <a:t>including the following:</a:t>
            </a:r>
            <a:endParaRPr sz="2000" b="0" cap="none" dirty="0" smtClean="0">
              <a:solidFill>
                <a:schemeClr val="tx1">
                  <a:lumMod val="85000"/>
                  <a:lumOff val="15000"/>
                </a:schemeClr>
              </a:solidFill>
              <a:latin typeface="Times New Roman"/>
              <a:ea typeface="Times New Roman"/>
              <a:cs typeface="Times New Roman"/>
              <a:sym typeface="Times New Roman"/>
            </a:endParaRPr>
          </a:p>
          <a:p>
            <a:pPr marL="342900" lvl="0" indent="-342900" algn="just">
              <a:lnSpc>
                <a:spcPct val="120000"/>
              </a:lnSpc>
              <a:spcBef>
                <a:spcPts val="600"/>
              </a:spcBef>
              <a:buClr>
                <a:schemeClr val="dk1"/>
              </a:buClr>
              <a:buSzPts val="3024"/>
              <a:buFont typeface="Arial"/>
              <a:buChar char="•"/>
            </a:pPr>
            <a:r>
              <a:rPr lang="en-GB" altLang="zh-TW" sz="2000" dirty="0" smtClean="0">
                <a:solidFill>
                  <a:schemeClr val="tx1">
                    <a:lumMod val="85000"/>
                    <a:lumOff val="15000"/>
                  </a:schemeClr>
                </a:solidFill>
                <a:latin typeface="Times New Roman"/>
                <a:ea typeface="Times New Roman"/>
                <a:cs typeface="Times New Roman"/>
                <a:sym typeface="Times New Roman"/>
              </a:rPr>
              <a:t>The Hong </a:t>
            </a:r>
            <a:r>
              <a:rPr lang="en-GB" altLang="zh-TW" sz="2000" dirty="0">
                <a:solidFill>
                  <a:schemeClr val="tx1">
                    <a:lumMod val="85000"/>
                    <a:lumOff val="15000"/>
                  </a:schemeClr>
                </a:solidFill>
                <a:latin typeface="Times New Roman"/>
                <a:ea typeface="Times New Roman"/>
                <a:cs typeface="Times New Roman"/>
                <a:sym typeface="Times New Roman"/>
              </a:rPr>
              <a:t>Kong Red Cross carries out international relief and preparedness projects through its global network to provide much needed assistance to people affected by natural and man-made disasters, to enhance the capacity of vulnerable communities to cope with disasters, and to promote the global public health. </a:t>
            </a:r>
            <a:r>
              <a:rPr lang="en-GB" altLang="zh-TW" sz="2000" dirty="0" smtClean="0">
                <a:solidFill>
                  <a:schemeClr val="tx1">
                    <a:lumMod val="85000"/>
                    <a:lumOff val="15000"/>
                  </a:schemeClr>
                </a:solidFill>
                <a:latin typeface="Times New Roman"/>
                <a:ea typeface="Times New Roman"/>
                <a:cs typeface="Times New Roman"/>
                <a:sym typeface="Times New Roman"/>
              </a:rPr>
              <a:t> For </a:t>
            </a:r>
            <a:r>
              <a:rPr lang="en-GB" altLang="zh-TW" sz="2000" dirty="0">
                <a:solidFill>
                  <a:schemeClr val="tx1">
                    <a:lumMod val="85000"/>
                    <a:lumOff val="15000"/>
                  </a:schemeClr>
                </a:solidFill>
                <a:latin typeface="Times New Roman"/>
                <a:ea typeface="Times New Roman"/>
                <a:cs typeface="Times New Roman"/>
                <a:sym typeface="Times New Roman"/>
              </a:rPr>
              <a:t>example, in response to </a:t>
            </a:r>
            <a:r>
              <a:rPr lang="en-GB" altLang="zh-TW" sz="2000" dirty="0" smtClean="0">
                <a:solidFill>
                  <a:schemeClr val="tx1">
                    <a:lumMod val="85000"/>
                    <a:lumOff val="15000"/>
                  </a:schemeClr>
                </a:solidFill>
                <a:latin typeface="Times New Roman"/>
                <a:ea typeface="Times New Roman"/>
                <a:cs typeface="Times New Roman"/>
                <a:sym typeface="Times New Roman"/>
              </a:rPr>
              <a:t>the Ebola </a:t>
            </a:r>
            <a:r>
              <a:rPr lang="en-GB" altLang="zh-TW" sz="2000" dirty="0">
                <a:solidFill>
                  <a:schemeClr val="tx1">
                    <a:lumMod val="85000"/>
                    <a:lumOff val="15000"/>
                  </a:schemeClr>
                </a:solidFill>
                <a:latin typeface="Times New Roman"/>
                <a:ea typeface="Times New Roman"/>
                <a:cs typeface="Times New Roman"/>
                <a:sym typeface="Times New Roman"/>
              </a:rPr>
              <a:t>outbreak, </a:t>
            </a:r>
            <a:r>
              <a:rPr lang="en-GB" altLang="zh-TW" sz="2000" dirty="0" smtClean="0">
                <a:solidFill>
                  <a:schemeClr val="tx1">
                    <a:lumMod val="85000"/>
                    <a:lumOff val="15000"/>
                  </a:schemeClr>
                </a:solidFill>
                <a:latin typeface="Times New Roman"/>
                <a:ea typeface="Times New Roman"/>
                <a:cs typeface="Times New Roman"/>
                <a:sym typeface="Times New Roman"/>
              </a:rPr>
              <a:t>Hong </a:t>
            </a:r>
            <a:r>
              <a:rPr lang="en-GB" altLang="zh-TW" sz="2000" dirty="0">
                <a:solidFill>
                  <a:schemeClr val="tx1">
                    <a:lumMod val="85000"/>
                    <a:lumOff val="15000"/>
                  </a:schemeClr>
                </a:solidFill>
                <a:latin typeface="Times New Roman"/>
                <a:ea typeface="Times New Roman"/>
                <a:cs typeface="Times New Roman"/>
                <a:sym typeface="Times New Roman"/>
              </a:rPr>
              <a:t>Kong Red Cross has mobilised a total of HK$400,000 to support </a:t>
            </a:r>
            <a:r>
              <a:rPr lang="en-GB" altLang="zh-TW" sz="2000" dirty="0" smtClean="0">
                <a:solidFill>
                  <a:schemeClr val="tx1">
                    <a:lumMod val="85000"/>
                    <a:lumOff val="15000"/>
                  </a:schemeClr>
                </a:solidFill>
                <a:latin typeface="Times New Roman"/>
                <a:ea typeface="Times New Roman"/>
                <a:cs typeface="Times New Roman"/>
                <a:sym typeface="Times New Roman"/>
              </a:rPr>
              <a:t>International </a:t>
            </a:r>
            <a:r>
              <a:rPr lang="en-GB" altLang="zh-TW" sz="2000" dirty="0">
                <a:solidFill>
                  <a:schemeClr val="tx1">
                    <a:lumMod val="85000"/>
                    <a:lumOff val="15000"/>
                  </a:schemeClr>
                </a:solidFill>
                <a:latin typeface="Times New Roman"/>
                <a:ea typeface="Times New Roman"/>
                <a:cs typeface="Times New Roman"/>
                <a:sym typeface="Times New Roman"/>
              </a:rPr>
              <a:t>Red Cross on the </a:t>
            </a:r>
            <a:r>
              <a:rPr lang="en-GB" altLang="zh-TW" sz="2000" dirty="0" smtClean="0">
                <a:solidFill>
                  <a:schemeClr val="tx1">
                    <a:lumMod val="85000"/>
                    <a:lumOff val="15000"/>
                  </a:schemeClr>
                </a:solidFill>
                <a:latin typeface="Times New Roman"/>
                <a:ea typeface="Times New Roman"/>
                <a:cs typeface="Times New Roman"/>
                <a:sym typeface="Times New Roman"/>
              </a:rPr>
              <a:t>anti-epidemic operation </a:t>
            </a:r>
            <a:r>
              <a:rPr lang="en-GB" altLang="zh-TW" sz="2000" dirty="0">
                <a:solidFill>
                  <a:schemeClr val="tx1">
                    <a:lumMod val="85000"/>
                    <a:lumOff val="15000"/>
                  </a:schemeClr>
                </a:solidFill>
                <a:latin typeface="Times New Roman"/>
                <a:ea typeface="Times New Roman"/>
                <a:cs typeface="Times New Roman"/>
                <a:sym typeface="Times New Roman"/>
              </a:rPr>
              <a:t>in the Democratic Republic of Congo, Rwanda, Uganda, South Sudan and Burundi.</a:t>
            </a:r>
            <a:endParaRPr sz="2000" b="0" cap="none" dirty="0" smtClean="0">
              <a:solidFill>
                <a:schemeClr val="tx1">
                  <a:lumMod val="85000"/>
                  <a:lumOff val="15000"/>
                </a:schemeClr>
              </a:solidFill>
              <a:latin typeface="Times New Roman"/>
              <a:ea typeface="Times New Roman"/>
              <a:cs typeface="Times New Roman"/>
              <a:sym typeface="Times New Roman"/>
            </a:endParaRPr>
          </a:p>
          <a:p>
            <a:pPr marL="342900" lvl="0" indent="-342900" algn="just">
              <a:lnSpc>
                <a:spcPct val="120000"/>
              </a:lnSpc>
              <a:spcBef>
                <a:spcPts val="600"/>
              </a:spcBef>
              <a:buClr>
                <a:schemeClr val="dk1"/>
              </a:buClr>
              <a:buSzPts val="3024"/>
              <a:buFont typeface="Arial"/>
              <a:buChar char="•"/>
            </a:pPr>
            <a:r>
              <a:rPr lang="en-GB" altLang="zh-TW" sz="2000" dirty="0" err="1" smtClean="0">
                <a:solidFill>
                  <a:schemeClr val="tx1">
                    <a:lumMod val="85000"/>
                    <a:lumOff val="15000"/>
                  </a:schemeClr>
                </a:solidFill>
                <a:latin typeface="Times New Roman"/>
                <a:ea typeface="Times New Roman"/>
                <a:cs typeface="Times New Roman"/>
                <a:sym typeface="Times New Roman"/>
              </a:rPr>
              <a:t>Medecins</a:t>
            </a:r>
            <a:r>
              <a:rPr lang="en-GB" altLang="zh-TW" sz="2000" dirty="0" smtClean="0">
                <a:solidFill>
                  <a:schemeClr val="tx1">
                    <a:lumMod val="85000"/>
                    <a:lumOff val="15000"/>
                  </a:schemeClr>
                </a:solidFill>
                <a:latin typeface="Times New Roman"/>
                <a:ea typeface="Times New Roman"/>
                <a:cs typeface="Times New Roman"/>
                <a:sym typeface="Times New Roman"/>
              </a:rPr>
              <a:t> </a:t>
            </a:r>
            <a:r>
              <a:rPr lang="en-GB" altLang="zh-TW" sz="2000" dirty="0">
                <a:solidFill>
                  <a:schemeClr val="tx1">
                    <a:lumMod val="85000"/>
                    <a:lumOff val="15000"/>
                  </a:schemeClr>
                </a:solidFill>
                <a:latin typeface="Times New Roman"/>
                <a:ea typeface="Times New Roman"/>
                <a:cs typeface="Times New Roman"/>
                <a:sym typeface="Times New Roman"/>
              </a:rPr>
              <a:t>Sans </a:t>
            </a:r>
            <a:r>
              <a:rPr lang="en-GB" altLang="zh-TW" sz="2000" dirty="0" err="1">
                <a:solidFill>
                  <a:schemeClr val="tx1">
                    <a:lumMod val="85000"/>
                    <a:lumOff val="15000"/>
                  </a:schemeClr>
                </a:solidFill>
                <a:latin typeface="Times New Roman"/>
                <a:ea typeface="Times New Roman"/>
                <a:cs typeface="Times New Roman"/>
                <a:sym typeface="Times New Roman"/>
              </a:rPr>
              <a:t>Frontieres</a:t>
            </a:r>
            <a:r>
              <a:rPr lang="en-GB" altLang="zh-TW" sz="2000" dirty="0">
                <a:solidFill>
                  <a:schemeClr val="tx1">
                    <a:lumMod val="85000"/>
                    <a:lumOff val="15000"/>
                  </a:schemeClr>
                </a:solidFill>
                <a:latin typeface="Times New Roman"/>
                <a:ea typeface="Times New Roman"/>
                <a:cs typeface="Times New Roman"/>
                <a:sym typeface="Times New Roman"/>
              </a:rPr>
              <a:t> (Hong Kong) </a:t>
            </a:r>
            <a:r>
              <a:rPr lang="en-GB" altLang="zh-TW" sz="2000" dirty="0" smtClean="0">
                <a:solidFill>
                  <a:schemeClr val="tx1">
                    <a:lumMod val="85000"/>
                    <a:lumOff val="15000"/>
                  </a:schemeClr>
                </a:solidFill>
                <a:latin typeface="Times New Roman"/>
                <a:ea typeface="Times New Roman"/>
                <a:cs typeface="Times New Roman"/>
                <a:sym typeface="Times New Roman"/>
              </a:rPr>
              <a:t>has organised </a:t>
            </a:r>
            <a:r>
              <a:rPr lang="en-GB" altLang="zh-TW" sz="2000" dirty="0">
                <a:solidFill>
                  <a:schemeClr val="tx1">
                    <a:lumMod val="85000"/>
                    <a:lumOff val="15000"/>
                  </a:schemeClr>
                </a:solidFill>
                <a:latin typeface="Times New Roman"/>
                <a:ea typeface="Times New Roman"/>
                <a:cs typeface="Times New Roman"/>
                <a:sym typeface="Times New Roman"/>
              </a:rPr>
              <a:t>and </a:t>
            </a:r>
            <a:r>
              <a:rPr lang="en-GB" altLang="zh-TW" sz="2000" dirty="0" smtClean="0">
                <a:solidFill>
                  <a:schemeClr val="tx1">
                    <a:lumMod val="85000"/>
                    <a:lumOff val="15000"/>
                  </a:schemeClr>
                </a:solidFill>
                <a:latin typeface="Times New Roman"/>
                <a:ea typeface="Times New Roman"/>
                <a:cs typeface="Times New Roman"/>
                <a:sym typeface="Times New Roman"/>
              </a:rPr>
              <a:t>participated </a:t>
            </a:r>
            <a:r>
              <a:rPr lang="en-GB" altLang="zh-TW" sz="2000" dirty="0">
                <a:solidFill>
                  <a:schemeClr val="tx1">
                    <a:lumMod val="85000"/>
                    <a:lumOff val="15000"/>
                  </a:schemeClr>
                </a:solidFill>
                <a:latin typeface="Times New Roman"/>
                <a:ea typeface="Times New Roman"/>
                <a:cs typeface="Times New Roman"/>
                <a:sym typeface="Times New Roman"/>
              </a:rPr>
              <a:t>in a series of </a:t>
            </a:r>
            <a:r>
              <a:rPr lang="en-GB" altLang="zh-TW" sz="2000" dirty="0" smtClean="0">
                <a:solidFill>
                  <a:schemeClr val="tx1">
                    <a:lumMod val="85000"/>
                    <a:lumOff val="15000"/>
                  </a:schemeClr>
                </a:solidFill>
                <a:latin typeface="Times New Roman"/>
                <a:ea typeface="Times New Roman"/>
                <a:cs typeface="Times New Roman"/>
                <a:sym typeface="Times New Roman"/>
              </a:rPr>
              <a:t>projects, </a:t>
            </a:r>
            <a:r>
              <a:rPr lang="en-GB" altLang="zh-TW" sz="2000" dirty="0">
                <a:solidFill>
                  <a:schemeClr val="tx1">
                    <a:lumMod val="85000"/>
                    <a:lumOff val="15000"/>
                  </a:schemeClr>
                </a:solidFill>
                <a:latin typeface="Times New Roman"/>
                <a:ea typeface="Times New Roman"/>
                <a:cs typeface="Times New Roman"/>
                <a:sym typeface="Times New Roman"/>
              </a:rPr>
              <a:t>some of </a:t>
            </a:r>
            <a:r>
              <a:rPr lang="en-GB" altLang="zh-TW" sz="2000" dirty="0" smtClean="0">
                <a:solidFill>
                  <a:schemeClr val="tx1">
                    <a:lumMod val="85000"/>
                    <a:lumOff val="15000"/>
                  </a:schemeClr>
                </a:solidFill>
                <a:latin typeface="Times New Roman"/>
                <a:ea typeface="Times New Roman"/>
                <a:cs typeface="Times New Roman"/>
                <a:sym typeface="Times New Roman"/>
              </a:rPr>
              <a:t>which were in </a:t>
            </a:r>
            <a:r>
              <a:rPr lang="en-GB" altLang="zh-TW" sz="2000" dirty="0">
                <a:solidFill>
                  <a:schemeClr val="tx1">
                    <a:lumMod val="85000"/>
                    <a:lumOff val="15000"/>
                  </a:schemeClr>
                </a:solidFill>
                <a:latin typeface="Times New Roman"/>
                <a:ea typeface="Times New Roman"/>
                <a:cs typeface="Times New Roman"/>
                <a:sym typeface="Times New Roman"/>
              </a:rPr>
              <a:t>response to the aftermath of major natural disasters; </a:t>
            </a:r>
            <a:r>
              <a:rPr lang="en-GB" altLang="zh-TW" sz="2000" dirty="0" smtClean="0">
                <a:solidFill>
                  <a:schemeClr val="tx1">
                    <a:lumMod val="85000"/>
                    <a:lumOff val="15000"/>
                  </a:schemeClr>
                </a:solidFill>
                <a:latin typeface="Times New Roman"/>
                <a:ea typeface="Times New Roman"/>
                <a:cs typeface="Times New Roman"/>
                <a:sym typeface="Times New Roman"/>
              </a:rPr>
              <a:t>addressing hepatitis </a:t>
            </a:r>
            <a:r>
              <a:rPr lang="en-GB" altLang="zh-TW" sz="2000" dirty="0">
                <a:solidFill>
                  <a:schemeClr val="tx1">
                    <a:lumMod val="85000"/>
                    <a:lumOff val="15000"/>
                  </a:schemeClr>
                </a:solidFill>
                <a:latin typeface="Times New Roman"/>
                <a:ea typeface="Times New Roman"/>
                <a:cs typeface="Times New Roman"/>
                <a:sym typeface="Times New Roman"/>
              </a:rPr>
              <a:t>C, HIV, and </a:t>
            </a:r>
            <a:r>
              <a:rPr lang="en-GB" altLang="zh-TW" sz="2000" dirty="0" smtClean="0">
                <a:solidFill>
                  <a:schemeClr val="tx1">
                    <a:lumMod val="85000"/>
                    <a:lumOff val="15000"/>
                  </a:schemeClr>
                </a:solidFill>
                <a:latin typeface="Times New Roman"/>
                <a:ea typeface="Times New Roman"/>
                <a:cs typeface="Times New Roman"/>
                <a:sym typeface="Times New Roman"/>
              </a:rPr>
              <a:t>tuberculosis</a:t>
            </a:r>
            <a:r>
              <a:rPr lang="en-GB" altLang="zh-TW" sz="2000" dirty="0">
                <a:solidFill>
                  <a:schemeClr val="tx1">
                    <a:lumMod val="85000"/>
                    <a:lumOff val="15000"/>
                  </a:schemeClr>
                </a:solidFill>
                <a:latin typeface="Times New Roman"/>
                <a:ea typeface="Times New Roman"/>
                <a:cs typeface="Times New Roman"/>
                <a:sym typeface="Times New Roman"/>
              </a:rPr>
              <a:t>; </a:t>
            </a:r>
            <a:r>
              <a:rPr lang="en-GB" altLang="zh-TW" sz="2000" dirty="0" smtClean="0">
                <a:solidFill>
                  <a:schemeClr val="tx1">
                    <a:lumMod val="85000"/>
                    <a:lumOff val="15000"/>
                  </a:schemeClr>
                </a:solidFill>
                <a:latin typeface="Times New Roman"/>
                <a:ea typeface="Times New Roman"/>
                <a:cs typeface="Times New Roman"/>
                <a:sym typeface="Times New Roman"/>
              </a:rPr>
              <a:t>on sexual </a:t>
            </a:r>
            <a:r>
              <a:rPr lang="en-GB" altLang="zh-TW" sz="2000" dirty="0">
                <a:solidFill>
                  <a:schemeClr val="tx1">
                    <a:lumMod val="85000"/>
                    <a:lumOff val="15000"/>
                  </a:schemeClr>
                </a:solidFill>
                <a:latin typeface="Times New Roman"/>
                <a:ea typeface="Times New Roman"/>
                <a:cs typeface="Times New Roman"/>
                <a:sym typeface="Times New Roman"/>
              </a:rPr>
              <a:t>reproductive </a:t>
            </a:r>
            <a:r>
              <a:rPr lang="en-GB" altLang="zh-TW" sz="2000" dirty="0" smtClean="0">
                <a:solidFill>
                  <a:schemeClr val="tx1">
                    <a:lumMod val="85000"/>
                    <a:lumOff val="15000"/>
                  </a:schemeClr>
                </a:solidFill>
                <a:latin typeface="Times New Roman"/>
                <a:ea typeface="Times New Roman"/>
                <a:cs typeface="Times New Roman"/>
                <a:sym typeface="Times New Roman"/>
              </a:rPr>
              <a:t>healthcare </a:t>
            </a:r>
            <a:r>
              <a:rPr lang="en-GB" altLang="zh-TW" sz="2000" dirty="0">
                <a:solidFill>
                  <a:schemeClr val="tx1">
                    <a:lumMod val="85000"/>
                    <a:lumOff val="15000"/>
                  </a:schemeClr>
                </a:solidFill>
                <a:latin typeface="Times New Roman"/>
                <a:ea typeface="Times New Roman"/>
                <a:cs typeface="Times New Roman"/>
                <a:sym typeface="Times New Roman"/>
              </a:rPr>
              <a:t>and others, with an aim of promoting global public health.</a:t>
            </a:r>
            <a:endParaRPr sz="2000" b="0" cap="none" dirty="0">
              <a:solidFill>
                <a:schemeClr val="tx1">
                  <a:lumMod val="85000"/>
                  <a:lumOff val="15000"/>
                </a:schemeClr>
              </a:solidFill>
              <a:latin typeface="Times New Roman"/>
              <a:ea typeface="Times New Roman"/>
              <a:cs typeface="Times New Roman"/>
              <a:sym typeface="Times New Roman"/>
            </a:endParaRPr>
          </a:p>
        </p:txBody>
      </p:sp>
      <p:sp>
        <p:nvSpPr>
          <p:cNvPr id="734" name="Google Shape;734;p53"/>
          <p:cNvSpPr/>
          <p:nvPr/>
        </p:nvSpPr>
        <p:spPr>
          <a:xfrm>
            <a:off x="782052" y="6005357"/>
            <a:ext cx="10617467" cy="64633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altLang="zh-TW" sz="1200" dirty="0" smtClean="0">
                <a:solidFill>
                  <a:schemeClr val="dk1"/>
                </a:solidFill>
                <a:latin typeface="Times New Roman"/>
                <a:ea typeface="Times New Roman"/>
                <a:cs typeface="Times New Roman"/>
                <a:sym typeface="Times New Roman"/>
              </a:rPr>
              <a:t>Source:</a:t>
            </a:r>
            <a:endParaRPr sz="1200" dirty="0">
              <a:solidFill>
                <a:schemeClr val="dk1"/>
              </a:solidFill>
              <a:latin typeface="Times New Roman"/>
              <a:ea typeface="Times New Roman"/>
              <a:cs typeface="Times New Roman"/>
              <a:sym typeface="Times New Roman"/>
            </a:endParaRPr>
          </a:p>
          <a:p>
            <a:pPr marL="285750" lvl="0" indent="-285750">
              <a:buClr>
                <a:schemeClr val="dk1"/>
              </a:buClr>
              <a:buSzPts val="1200"/>
              <a:buFont typeface="Arial"/>
              <a:buChar char="•"/>
            </a:pPr>
            <a:r>
              <a:rPr lang="en-US" altLang="zh-TW" sz="1200" dirty="0" smtClean="0">
                <a:solidFill>
                  <a:schemeClr val="tx1">
                    <a:lumMod val="85000"/>
                    <a:lumOff val="15000"/>
                  </a:schemeClr>
                </a:solidFill>
                <a:latin typeface="Times New Roman"/>
                <a:ea typeface="Times New Roman"/>
                <a:cs typeface="Times New Roman"/>
                <a:sym typeface="Times New Roman"/>
              </a:rPr>
              <a:t>Hong Kong Red Cross</a:t>
            </a:r>
            <a:r>
              <a:rPr lang="zh-TW" sz="1200" dirty="0" smtClean="0">
                <a:solidFill>
                  <a:schemeClr val="tx1">
                    <a:lumMod val="85000"/>
                    <a:lumOff val="15000"/>
                  </a:schemeClr>
                </a:solidFill>
                <a:latin typeface="Times New Roman"/>
                <a:ea typeface="Times New Roman"/>
                <a:cs typeface="Times New Roman"/>
                <a:sym typeface="Times New Roman"/>
              </a:rPr>
              <a:t> </a:t>
            </a:r>
            <a:r>
              <a:rPr lang="en-US" altLang="zh-TW" sz="1200" dirty="0" smtClean="0">
                <a:solidFill>
                  <a:schemeClr val="tx1">
                    <a:lumMod val="85000"/>
                    <a:lumOff val="15000"/>
                  </a:schemeClr>
                </a:solidFill>
                <a:latin typeface="Times New Roman"/>
                <a:ea typeface="Times New Roman"/>
                <a:cs typeface="Times New Roman"/>
                <a:sym typeface="Times New Roman"/>
              </a:rPr>
              <a:t> (</a:t>
            </a:r>
            <a:r>
              <a:rPr lang="en-HK" altLang="zh-TW" sz="1200" dirty="0" smtClean="0">
                <a:solidFill>
                  <a:schemeClr val="tx1">
                    <a:lumMod val="85000"/>
                    <a:lumOff val="15000"/>
                  </a:schemeClr>
                </a:solidFill>
                <a:latin typeface="Times New Roman"/>
                <a:ea typeface="Times New Roman"/>
                <a:cs typeface="Times New Roman"/>
                <a:sym typeface="Times New Roman"/>
              </a:rPr>
              <a:t>https</a:t>
            </a:r>
            <a:r>
              <a:rPr lang="en-HK" altLang="zh-TW" sz="1200" dirty="0">
                <a:solidFill>
                  <a:schemeClr val="tx1">
                    <a:lumMod val="85000"/>
                    <a:lumOff val="15000"/>
                  </a:schemeClr>
                </a:solidFill>
                <a:latin typeface="Times New Roman"/>
                <a:ea typeface="Times New Roman"/>
                <a:cs typeface="Times New Roman"/>
                <a:sym typeface="Times New Roman"/>
              </a:rPr>
              <a:t>://www.redcross.org.hk/en/disasterrelief_prepard/Africa_Ebola_Virus_Disease_Outbreak%202018.html</a:t>
            </a:r>
            <a:r>
              <a:rPr lang="zh-TW" sz="1200" dirty="0" smtClean="0">
                <a:solidFill>
                  <a:schemeClr val="tx1">
                    <a:lumMod val="85000"/>
                    <a:lumOff val="15000"/>
                  </a:schemeClr>
                </a:solidFill>
                <a:latin typeface="Times New Roman"/>
                <a:ea typeface="Times New Roman"/>
                <a:cs typeface="Times New Roman"/>
                <a:sym typeface="Times New Roman"/>
              </a:rPr>
              <a:t>)</a:t>
            </a:r>
            <a:endParaRPr sz="1200" dirty="0">
              <a:solidFill>
                <a:schemeClr val="tx1">
                  <a:lumMod val="85000"/>
                  <a:lumOff val="15000"/>
                </a:schemeClr>
              </a:solidFill>
              <a:latin typeface="Times New Roman"/>
              <a:ea typeface="Times New Roman"/>
              <a:cs typeface="Times New Roman"/>
              <a:sym typeface="Times New Roman"/>
            </a:endParaRPr>
          </a:p>
          <a:p>
            <a:pPr marL="285750" lvl="0" indent="-285750">
              <a:buClr>
                <a:schemeClr val="dk1"/>
              </a:buClr>
              <a:buSzPts val="1200"/>
              <a:buFont typeface="Arial"/>
              <a:buChar char="•"/>
            </a:pPr>
            <a:r>
              <a:rPr lang="en-US" altLang="zh-TW" sz="1200" dirty="0" err="1" smtClean="0">
                <a:solidFill>
                  <a:schemeClr val="tx1">
                    <a:lumMod val="85000"/>
                    <a:lumOff val="15000"/>
                  </a:schemeClr>
                </a:solidFill>
                <a:latin typeface="Times New Roman"/>
                <a:ea typeface="Times New Roman"/>
                <a:cs typeface="Times New Roman"/>
                <a:sym typeface="Times New Roman"/>
              </a:rPr>
              <a:t>Medecins</a:t>
            </a:r>
            <a:r>
              <a:rPr lang="en-US" altLang="zh-TW" sz="1200" dirty="0" smtClean="0">
                <a:solidFill>
                  <a:schemeClr val="tx1">
                    <a:lumMod val="85000"/>
                    <a:lumOff val="15000"/>
                  </a:schemeClr>
                </a:solidFill>
                <a:latin typeface="Times New Roman"/>
                <a:ea typeface="Times New Roman"/>
                <a:cs typeface="Times New Roman"/>
                <a:sym typeface="Times New Roman"/>
              </a:rPr>
              <a:t> Sans </a:t>
            </a:r>
            <a:r>
              <a:rPr lang="en-US" altLang="zh-TW" sz="1200" dirty="0" err="1" smtClean="0">
                <a:solidFill>
                  <a:schemeClr val="tx1">
                    <a:lumMod val="85000"/>
                    <a:lumOff val="15000"/>
                  </a:schemeClr>
                </a:solidFill>
                <a:latin typeface="Times New Roman"/>
                <a:ea typeface="Times New Roman"/>
                <a:cs typeface="Times New Roman"/>
                <a:sym typeface="Times New Roman"/>
              </a:rPr>
              <a:t>Frontieres</a:t>
            </a:r>
            <a:r>
              <a:rPr lang="en-US" altLang="zh-TW" sz="1200" dirty="0" smtClean="0">
                <a:solidFill>
                  <a:schemeClr val="tx1">
                    <a:lumMod val="85000"/>
                    <a:lumOff val="15000"/>
                  </a:schemeClr>
                </a:solidFill>
                <a:latin typeface="Times New Roman"/>
                <a:ea typeface="Times New Roman"/>
                <a:cs typeface="Times New Roman"/>
                <a:sym typeface="Times New Roman"/>
              </a:rPr>
              <a:t> </a:t>
            </a:r>
            <a:r>
              <a:rPr lang="zh-TW" sz="1200" dirty="0" smtClean="0">
                <a:solidFill>
                  <a:schemeClr val="tx1">
                    <a:lumMod val="85000"/>
                    <a:lumOff val="15000"/>
                  </a:schemeClr>
                </a:solidFill>
                <a:latin typeface="Times New Roman"/>
                <a:ea typeface="Times New Roman"/>
                <a:cs typeface="Times New Roman"/>
                <a:sym typeface="Times New Roman"/>
              </a:rPr>
              <a:t>(</a:t>
            </a:r>
            <a:r>
              <a:rPr lang="en-HK" altLang="zh-TW" sz="1200" dirty="0">
                <a:solidFill>
                  <a:schemeClr val="tx1">
                    <a:lumMod val="85000"/>
                    <a:lumOff val="15000"/>
                  </a:schemeClr>
                </a:solidFill>
                <a:latin typeface="Times New Roman"/>
                <a:ea typeface="Times New Roman"/>
                <a:cs typeface="Times New Roman"/>
                <a:sym typeface="Times New Roman"/>
              </a:rPr>
              <a:t>https://msf.hk/en/projects-region</a:t>
            </a:r>
            <a:r>
              <a:rPr lang="zh-TW" sz="1200" dirty="0" smtClean="0">
                <a:solidFill>
                  <a:schemeClr val="tx1">
                    <a:lumMod val="85000"/>
                    <a:lumOff val="15000"/>
                  </a:schemeClr>
                </a:solidFill>
                <a:latin typeface="Times New Roman"/>
                <a:ea typeface="Times New Roman"/>
                <a:cs typeface="Times New Roman"/>
                <a:sym typeface="Times New Roman"/>
              </a:rPr>
              <a:t>)</a:t>
            </a:r>
            <a:endParaRPr sz="1200" dirty="0">
              <a:solidFill>
                <a:schemeClr val="tx1">
                  <a:lumMod val="85000"/>
                  <a:lumOff val="15000"/>
                </a:schemeClr>
              </a:solidFill>
              <a:latin typeface="Times New Roman"/>
              <a:ea typeface="Times New Roman"/>
              <a:cs typeface="Times New Roman"/>
              <a:sym typeface="Times New Roman"/>
            </a:endParaRPr>
          </a:p>
        </p:txBody>
      </p:sp>
      <p:sp>
        <p:nvSpPr>
          <p:cNvPr id="736" name="Google Shape;736;p53"/>
          <p:cNvSpPr/>
          <p:nvPr/>
        </p:nvSpPr>
        <p:spPr>
          <a:xfrm>
            <a:off x="3849078" y="920633"/>
            <a:ext cx="608468" cy="440263"/>
          </a:xfrm>
          <a:custGeom>
            <a:avLst/>
            <a:gdLst/>
            <a:ahLst/>
            <a:cxnLst/>
            <a:rect l="l" t="t" r="r" b="b"/>
            <a:pathLst>
              <a:path w="395" h="298" extrusionOk="0">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FDB42A"/>
          </a:solidFill>
          <a:ln w="19050" cap="flat" cmpd="sng">
            <a:solidFill>
              <a:srgbClr val="FFFFFF"/>
            </a:solidFill>
            <a:prstDash val="solid"/>
            <a:round/>
            <a:headEnd type="none" w="sm" len="sm"/>
            <a:tailEnd type="none" w="sm" len="sm"/>
          </a:ln>
        </p:spPr>
        <p:txBody>
          <a:bodyPr spcFirstLastPara="1" wrap="square" lIns="83725" tIns="41850" rIns="83725" bIns="41850" anchor="t" anchorCtr="0">
            <a:noAutofit/>
          </a:bodyPr>
          <a:lstStyle/>
          <a:p>
            <a:pPr marL="0" marR="0" lvl="0" indent="0" algn="just" rtl="0">
              <a:lnSpc>
                <a:spcPct val="120000"/>
              </a:lnSpc>
              <a:spcBef>
                <a:spcPts val="0"/>
              </a:spcBef>
              <a:spcAft>
                <a:spcPts val="0"/>
              </a:spcAft>
              <a:buClr>
                <a:schemeClr val="dk1"/>
              </a:buClr>
              <a:buSzPts val="2800"/>
              <a:buFont typeface="Calibri"/>
              <a:buNone/>
            </a:pPr>
            <a:endParaRPr sz="2800" b="0" i="0" u="none" strike="noStrike" cap="none">
              <a:solidFill>
                <a:srgbClr val="000000"/>
              </a:solidFill>
              <a:latin typeface="DFKai-SB"/>
              <a:ea typeface="DFKai-SB"/>
              <a:cs typeface="DFKai-SB"/>
              <a:sym typeface="DFKai-SB"/>
            </a:endParaRPr>
          </a:p>
        </p:txBody>
      </p:sp>
      <p:sp>
        <p:nvSpPr>
          <p:cNvPr id="737" name="Google Shape;737;p53"/>
          <p:cNvSpPr txBox="1">
            <a:spLocks noGrp="1"/>
          </p:cNvSpPr>
          <p:nvPr>
            <p:ph type="sldNum" idx="12"/>
          </p:nvPr>
        </p:nvSpPr>
        <p:spPr>
          <a:xfrm>
            <a:off x="9120188" y="63817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tLang="zh-TW"/>
              <a:t>41</a:t>
            </a:fld>
            <a:endParaRPr/>
          </a:p>
        </p:txBody>
      </p:sp>
      <p:sp>
        <p:nvSpPr>
          <p:cNvPr id="8" name="Google Shape;522;p37"/>
          <p:cNvSpPr/>
          <p:nvPr/>
        </p:nvSpPr>
        <p:spPr>
          <a:xfrm>
            <a:off x="2606060" y="237552"/>
            <a:ext cx="7115696" cy="618023"/>
          </a:xfrm>
          <a:custGeom>
            <a:avLst/>
            <a:gdLst/>
            <a:ahLst/>
            <a:cxnLst/>
            <a:rect l="l" t="t" r="r" b="b"/>
            <a:pathLst>
              <a:path w="5689600" h="649440" extrusionOk="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a:ln w="12700" cap="flat" cmpd="sng">
            <a:solidFill>
              <a:schemeClr val="lt1"/>
            </a:solidFill>
            <a:prstDash val="solid"/>
            <a:miter lim="800000"/>
            <a:headEnd type="none" w="sm" len="sm"/>
            <a:tailEnd type="none" w="sm" len="sm"/>
          </a:ln>
        </p:spPr>
        <p:txBody>
          <a:bodyPr spcFirstLastPara="1" wrap="square" lIns="246750" tIns="31700" rIns="246750" bIns="31700" anchor="ctr" anchorCtr="0">
            <a:noAutofit/>
          </a:bodyPr>
          <a:lstStyle/>
          <a:p>
            <a:pPr lvl="0" algn="ctr">
              <a:lnSpc>
                <a:spcPct val="90000"/>
              </a:lnSpc>
            </a:pPr>
            <a:r>
              <a:rPr lang="en-GB" sz="2200" b="1" dirty="0">
                <a:solidFill>
                  <a:schemeClr val="bg1"/>
                </a:solidFill>
                <a:latin typeface="Times New Roman" panose="02020603050405020304" pitchFamily="18" charset="0"/>
                <a:cs typeface="Times New Roman" panose="02020603050405020304" pitchFamily="18" charset="0"/>
              </a:rPr>
              <a:t>Contributions of Hong Kong to </a:t>
            </a:r>
            <a:r>
              <a:rPr lang="en-GB" sz="2200" b="1" dirty="0" smtClean="0">
                <a:solidFill>
                  <a:schemeClr val="bg1"/>
                </a:solidFill>
                <a:latin typeface="Times New Roman" panose="02020603050405020304" pitchFamily="18" charset="0"/>
                <a:cs typeface="Times New Roman" panose="02020603050405020304" pitchFamily="18" charset="0"/>
              </a:rPr>
              <a:t>Global Public Health</a:t>
            </a:r>
            <a:endParaRPr sz="2200" b="1" dirty="0">
              <a:solidFill>
                <a:schemeClr val="bg1"/>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741"/>
        <p:cNvGrpSpPr/>
        <p:nvPr/>
      </p:nvGrpSpPr>
      <p:grpSpPr>
        <a:xfrm>
          <a:off x="0" y="0"/>
          <a:ext cx="0" cy="0"/>
          <a:chOff x="0" y="0"/>
          <a:chExt cx="0" cy="0"/>
        </a:xfrm>
      </p:grpSpPr>
      <p:sp>
        <p:nvSpPr>
          <p:cNvPr id="742" name="Google Shape;742;p54"/>
          <p:cNvSpPr txBox="1"/>
          <p:nvPr/>
        </p:nvSpPr>
        <p:spPr>
          <a:xfrm>
            <a:off x="939817" y="1118811"/>
            <a:ext cx="10242378" cy="4893607"/>
          </a:xfrm>
          <a:prstGeom prst="rect">
            <a:avLst/>
          </a:prstGeom>
          <a:noFill/>
          <a:ln>
            <a:noFill/>
          </a:ln>
        </p:spPr>
        <p:txBody>
          <a:bodyPr spcFirstLastPara="1" wrap="square" lIns="91425" tIns="45700" rIns="91425" bIns="45700" anchor="t" anchorCtr="0">
            <a:spAutoFit/>
          </a:bodyPr>
          <a:lstStyle/>
          <a:p>
            <a:pPr lvl="0" algn="just">
              <a:lnSpc>
                <a:spcPct val="120000"/>
              </a:lnSpc>
            </a:pPr>
            <a:r>
              <a:rPr lang="en-GB" altLang="zh-TW" sz="2000" dirty="0" smtClean="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To </a:t>
            </a:r>
            <a:r>
              <a:rPr lang="en-GB" altLang="zh-TW" sz="2000" dirty="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ensure public health, the international community can play a greater role </a:t>
            </a:r>
            <a:r>
              <a:rPr lang="en-GB" altLang="zh-TW" sz="2000" dirty="0" smtClean="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by </a:t>
            </a:r>
            <a:r>
              <a:rPr lang="en-GB" altLang="zh-TW" sz="2000" dirty="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stepping up communication, assistance, exchange and mutual support </a:t>
            </a:r>
            <a:r>
              <a:rPr lang="en-GB" altLang="zh-TW" sz="2000" dirty="0" smtClean="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with respect to health.</a:t>
            </a:r>
            <a:endParaRPr sz="2000" dirty="0">
              <a:solidFill>
                <a:schemeClr val="tx1">
                  <a:lumMod val="85000"/>
                  <a:lumOff val="15000"/>
                </a:schemeClr>
              </a:solidFill>
              <a:latin typeface="Times New Roman" panose="02020603050405020304" pitchFamily="18" charset="0"/>
              <a:cs typeface="Times New Roman" panose="02020603050405020304" pitchFamily="18" charset="0"/>
            </a:endParaRPr>
          </a:p>
          <a:p>
            <a:pPr lvl="0" algn="just">
              <a:lnSpc>
                <a:spcPct val="120000"/>
              </a:lnSpc>
            </a:pPr>
            <a:endParaRPr lang="en-GB" altLang="zh-TW" sz="2000" dirty="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endParaRPr>
          </a:p>
          <a:p>
            <a:pPr lvl="0" algn="just">
              <a:lnSpc>
                <a:spcPct val="120000"/>
              </a:lnSpc>
            </a:pPr>
            <a:r>
              <a:rPr lang="en-GB" altLang="zh-TW" sz="2000" dirty="0" smtClean="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The State attaches </a:t>
            </a:r>
            <a:r>
              <a:rPr lang="en-GB" altLang="zh-TW" sz="2000" dirty="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importance to protecting citizen’s </a:t>
            </a:r>
            <a:r>
              <a:rPr lang="en-GB" altLang="zh-TW" sz="2000" dirty="0" smtClean="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health, </a:t>
            </a:r>
            <a:r>
              <a:rPr lang="en-GB" altLang="zh-TW" sz="2000" dirty="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improving people’s well-being and </a:t>
            </a:r>
            <a:r>
              <a:rPr lang="en-GB" altLang="zh-TW" sz="2000" dirty="0" smtClean="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extensive collaboration </a:t>
            </a:r>
            <a:r>
              <a:rPr lang="en-GB" altLang="zh-TW" sz="2000" dirty="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with international institutions, such as </a:t>
            </a:r>
            <a:r>
              <a:rPr lang="en-GB" altLang="zh-TW" sz="2000" dirty="0" smtClean="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WHO.  </a:t>
            </a:r>
            <a:r>
              <a:rPr lang="en-GB" altLang="zh-TW" sz="2000" dirty="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It also proactively participates in global health management, contributing its wisdom and strengths to human </a:t>
            </a:r>
            <a:r>
              <a:rPr lang="en-GB" altLang="zh-TW" sz="2000" dirty="0" smtClean="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health.</a:t>
            </a:r>
            <a:endParaRPr lang="en-GB" altLang="zh-TW" sz="2000" dirty="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endParaRPr>
          </a:p>
          <a:p>
            <a:pPr lvl="0" algn="just">
              <a:lnSpc>
                <a:spcPct val="120000"/>
              </a:lnSpc>
            </a:pPr>
            <a:endParaRPr lang="en-GB" altLang="zh-TW" sz="2000" dirty="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endParaRPr>
          </a:p>
          <a:p>
            <a:pPr lvl="0" algn="just">
              <a:lnSpc>
                <a:spcPct val="120000"/>
              </a:lnSpc>
            </a:pPr>
            <a:r>
              <a:rPr lang="en-GB" altLang="zh-TW" sz="2000" dirty="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T</a:t>
            </a:r>
            <a:r>
              <a:rPr lang="en-GB" altLang="zh-TW" sz="2000" dirty="0" smtClean="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he State seeks </a:t>
            </a:r>
            <a:r>
              <a:rPr lang="en-GB" altLang="zh-TW" sz="2000" dirty="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active participation in global health management, explores the experience for effective health management and shares the results with other countries</a:t>
            </a:r>
            <a:r>
              <a:rPr lang="en-GB" altLang="zh-TW" sz="2000" dirty="0" smtClean="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  </a:t>
            </a:r>
            <a:r>
              <a:rPr lang="en-GB" altLang="zh-TW" sz="2000" dirty="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Meanwhile, it </a:t>
            </a:r>
            <a:r>
              <a:rPr lang="en-GB" altLang="zh-TW" sz="2000" dirty="0" smtClean="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continues to offer health </a:t>
            </a:r>
            <a:r>
              <a:rPr lang="en-GB" altLang="zh-TW" sz="2000" dirty="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assistance to other developing countries and supports Hong Kong in fighting against </a:t>
            </a:r>
            <a:r>
              <a:rPr lang="en-GB" altLang="zh-TW" sz="2000" dirty="0" smtClean="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epidemic.  </a:t>
            </a:r>
            <a:r>
              <a:rPr lang="en-GB" altLang="zh-TW" sz="2000" dirty="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Hong Kong has also made myriad contributions to </a:t>
            </a:r>
            <a:r>
              <a:rPr lang="en-GB" altLang="zh-TW" sz="2000" dirty="0" smtClean="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the State and </a:t>
            </a:r>
            <a:r>
              <a:rPr lang="en-GB" altLang="zh-TW" sz="2000" dirty="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overseas counterparts on several fronts, including prevention and control of </a:t>
            </a:r>
            <a:r>
              <a:rPr lang="en-GB" altLang="zh-TW" sz="2000" dirty="0" smtClean="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infectious diseases</a:t>
            </a:r>
            <a:r>
              <a:rPr lang="en-GB" altLang="zh-TW" sz="2000" dirty="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 sharing of professional medical research and nurturing public health talents.</a:t>
            </a:r>
            <a:endParaRPr sz="2000" dirty="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endParaRPr>
          </a:p>
        </p:txBody>
      </p:sp>
      <p:sp>
        <p:nvSpPr>
          <p:cNvPr id="743" name="Google Shape;743;p54"/>
          <p:cNvSpPr txBox="1"/>
          <p:nvPr/>
        </p:nvSpPr>
        <p:spPr>
          <a:xfrm>
            <a:off x="4608215" y="408952"/>
            <a:ext cx="2652664" cy="6462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altLang="zh-TW" sz="3600" b="1" dirty="0" smtClean="0">
                <a:solidFill>
                  <a:schemeClr val="dk1"/>
                </a:solidFill>
                <a:latin typeface="Times New Roman" panose="02020603050405020304" pitchFamily="18" charset="0"/>
                <a:ea typeface="DFKai-SB"/>
                <a:cs typeface="Times New Roman" panose="02020603050405020304" pitchFamily="18" charset="0"/>
                <a:sym typeface="DFKai-SB"/>
              </a:rPr>
              <a:t>Conclusion</a:t>
            </a:r>
            <a:endParaRPr dirty="0">
              <a:latin typeface="Times New Roman" panose="02020603050405020304" pitchFamily="18" charset="0"/>
              <a:cs typeface="Times New Roman" panose="02020603050405020304" pitchFamily="18" charset="0"/>
            </a:endParaRPr>
          </a:p>
        </p:txBody>
      </p:sp>
      <p:sp>
        <p:nvSpPr>
          <p:cNvPr id="744" name="Google Shape;744;p54"/>
          <p:cNvSpPr txBox="1">
            <a:spLocks noGrp="1"/>
          </p:cNvSpPr>
          <p:nvPr>
            <p:ph type="sldNum" idx="12"/>
          </p:nvPr>
        </p:nvSpPr>
        <p:spPr>
          <a:xfrm>
            <a:off x="9120188" y="63817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tLang="zh-TW"/>
              <a:t>42</a:t>
            </a:fld>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160"/>
        <p:cNvGrpSpPr/>
        <p:nvPr/>
      </p:nvGrpSpPr>
      <p:grpSpPr>
        <a:xfrm>
          <a:off x="0" y="0"/>
          <a:ext cx="0" cy="0"/>
          <a:chOff x="0" y="0"/>
          <a:chExt cx="0" cy="0"/>
        </a:xfrm>
      </p:grpSpPr>
      <p:sp>
        <p:nvSpPr>
          <p:cNvPr id="1161" name="Google Shape;1161;p83"/>
          <p:cNvSpPr txBox="1"/>
          <p:nvPr/>
        </p:nvSpPr>
        <p:spPr>
          <a:xfrm>
            <a:off x="4356760" y="0"/>
            <a:ext cx="3001538" cy="64629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85623"/>
              </a:buClr>
              <a:buSzPts val="4000"/>
              <a:buFont typeface="Times New Roman" panose="02020603050405020304" charset="0"/>
              <a:buNone/>
            </a:pPr>
            <a:r>
              <a:rPr lang="en-GB" sz="3600" b="1" i="0" u="none" strike="noStrike" cap="none" dirty="0">
                <a:solidFill>
                  <a:srgbClr val="385623"/>
                </a:solidFill>
                <a:latin typeface="Times New Roman" panose="02020603050405020304" charset="0"/>
                <a:ea typeface="Times New Roman" panose="02020603050405020304" charset="0"/>
                <a:cs typeface="Times New Roman" panose="02020603050405020304" charset="0"/>
                <a:sym typeface="Times New Roman" panose="02020603050405020304" charset="0"/>
              </a:rPr>
              <a:t>User Guide</a:t>
            </a:r>
          </a:p>
        </p:txBody>
      </p:sp>
      <p:sp>
        <p:nvSpPr>
          <p:cNvPr id="1162" name="Google Shape;1162;p83"/>
          <p:cNvSpPr txBox="1"/>
          <p:nvPr/>
        </p:nvSpPr>
        <p:spPr>
          <a:xfrm>
            <a:off x="246245" y="587730"/>
            <a:ext cx="11576115" cy="6170880"/>
          </a:xfrm>
          <a:prstGeom prst="rect">
            <a:avLst/>
          </a:prstGeom>
          <a:noFill/>
          <a:ln>
            <a:noFill/>
          </a:ln>
        </p:spPr>
        <p:txBody>
          <a:bodyPr spcFirstLastPara="1" wrap="square" lIns="91425" tIns="45700" rIns="91425" bIns="45700" anchor="t" anchorCtr="0">
            <a:spAutoFit/>
          </a:bodyPr>
          <a:lstStyle/>
          <a:p>
            <a:pPr marL="285750" indent="-285750" algn="just">
              <a:spcBef>
                <a:spcPts val="600"/>
              </a:spcBef>
              <a:buFont typeface="Arial" panose="020B0604020202020204" pitchFamily="34" charset="0"/>
              <a:buChar char="•"/>
            </a:pPr>
            <a:r>
              <a:rPr lang="en-US" altLang="zh-CN" sz="1800" b="1" dirty="0">
                <a:solidFill>
                  <a:schemeClr val="accent6">
                    <a:lumMod val="75000"/>
                  </a:schemeClr>
                </a:solidFill>
                <a:latin typeface="Times New Roman" panose="02020603050405020304" pitchFamily="18" charset="0"/>
                <a:ea typeface="標楷體" panose="03000509000000000000" pitchFamily="65" charset="-120"/>
                <a:cs typeface="Times New Roman" panose="02020603050405020304" pitchFamily="18" charset="0"/>
              </a:rPr>
              <a:t>The primary users of this resource are teachers. It aims to provide teachers with content knowledge relevant to the topic to enable teachers to have a deeper understanding of teaching content when preparing for their lessons. </a:t>
            </a:r>
          </a:p>
          <a:p>
            <a:pPr marL="285750" indent="-285750" algn="just">
              <a:spcBef>
                <a:spcPts val="600"/>
              </a:spcBef>
              <a:buFont typeface="Arial" panose="020B0604020202020204" pitchFamily="34" charset="0"/>
              <a:buChar char="•"/>
            </a:pPr>
            <a:r>
              <a:rPr lang="en-US" altLang="zh-TW" sz="1800" b="1" dirty="0">
                <a:solidFill>
                  <a:schemeClr val="accent6">
                    <a:lumMod val="75000"/>
                  </a:schemeClr>
                </a:solidFill>
                <a:latin typeface="Times New Roman" panose="02020603050405020304" pitchFamily="18" charset="0"/>
                <a:ea typeface="標楷體" panose="03000509000000000000" pitchFamily="65" charset="-120"/>
                <a:cs typeface="Times New Roman" panose="02020603050405020304" pitchFamily="18" charset="0"/>
              </a:rPr>
              <a:t>All data, videos, photos, pictures, questions and suggested answers can be used for multiple purposes, such as teachers’ teaching materials, references for curriculum planning and learning and teaching, and student assignments, etc. To align with Citizenship and Social Development Curriculum and Assessment Guide (Secondary 4-6) (2021) (C&amp;A Guide), this resource should be adapted to cater for students’ learning diversity and the needs of classroom teaching, etc.  </a:t>
            </a:r>
          </a:p>
          <a:p>
            <a:pPr marL="285750" indent="-285750" algn="just">
              <a:spcBef>
                <a:spcPts val="600"/>
              </a:spcBef>
              <a:buFont typeface="Arial" panose="020B0604020202020204" pitchFamily="34" charset="0"/>
              <a:buChar char="•"/>
            </a:pPr>
            <a:r>
              <a:rPr lang="en-US" altLang="zh-CN" sz="1800" b="1" dirty="0">
                <a:solidFill>
                  <a:schemeClr val="accent6">
                    <a:lumMod val="75000"/>
                  </a:schemeClr>
                </a:solidFill>
                <a:latin typeface="Times New Roman" panose="02020603050405020304" pitchFamily="18" charset="0"/>
                <a:ea typeface="標楷體" panose="03000509000000000000" pitchFamily="65" charset="-120"/>
                <a:cs typeface="Times New Roman" panose="02020603050405020304" pitchFamily="18" charset="0"/>
              </a:rPr>
              <a:t>Teachers may provide appropriate supplementary notes/ explanations to enrich this resource in order to enhance students’ understanding of the topic and information provided. </a:t>
            </a:r>
          </a:p>
          <a:p>
            <a:pPr marL="285750" indent="-285750" algn="just">
              <a:spcBef>
                <a:spcPts val="600"/>
              </a:spcBef>
              <a:buFont typeface="Arial" panose="020B0604020202020204" pitchFamily="34" charset="0"/>
              <a:buChar char="•"/>
            </a:pPr>
            <a:r>
              <a:rPr lang="en-US" altLang="zh-TW" sz="1800" b="1" dirty="0">
                <a:solidFill>
                  <a:schemeClr val="accent6">
                    <a:lumMod val="75000"/>
                  </a:schemeClr>
                </a:solidFill>
                <a:latin typeface="Times New Roman" panose="02020603050405020304" pitchFamily="18" charset="0"/>
                <a:ea typeface="標楷體" panose="03000509000000000000" pitchFamily="65" charset="-120"/>
                <a:cs typeface="Times New Roman" panose="02020603050405020304" pitchFamily="18" charset="0"/>
              </a:rPr>
              <a:t>In accordance with the curriculum rationale and aims, teachers may select other learning and teaching resources which are correct, reliable, objective and impartial to help students build up a solid knowledge base, develop positive values and attitudes as well as enhance critical thinking and problem solving skills, and various generic skills. </a:t>
            </a:r>
          </a:p>
          <a:p>
            <a:pPr marL="285750" indent="-285750" algn="just">
              <a:spcBef>
                <a:spcPts val="600"/>
              </a:spcBef>
              <a:buFont typeface="Arial" panose="020B0604020202020204" pitchFamily="34" charset="0"/>
              <a:buChar char="•"/>
            </a:pPr>
            <a:r>
              <a:rPr lang="en-US" altLang="zh-CN" sz="1800" b="1" dirty="0">
                <a:solidFill>
                  <a:schemeClr val="accent6">
                    <a:lumMod val="75000"/>
                  </a:schemeClr>
                </a:solidFill>
                <a:latin typeface="Times New Roman" panose="02020603050405020304" pitchFamily="18" charset="0"/>
                <a:ea typeface="標楷體" panose="03000509000000000000" pitchFamily="65" charset="-120"/>
                <a:cs typeface="Times New Roman" panose="02020603050405020304" pitchFamily="18" charset="0"/>
              </a:rPr>
              <a:t>If some information cannot be provided in this resource due to copyright issue, teachers may visit relevant websites provided. </a:t>
            </a:r>
          </a:p>
          <a:p>
            <a:pPr marL="285750" indent="-285750" algn="just">
              <a:spcBef>
                <a:spcPts val="600"/>
              </a:spcBef>
              <a:buFont typeface="Arial" panose="020B0604020202020204" pitchFamily="34" charset="0"/>
              <a:buChar char="•"/>
            </a:pPr>
            <a:r>
              <a:rPr lang="en-US" altLang="zh-CN" sz="1800" b="1" dirty="0">
                <a:solidFill>
                  <a:schemeClr val="accent6">
                    <a:lumMod val="75000"/>
                  </a:schemeClr>
                </a:solidFill>
                <a:latin typeface="Times New Roman" panose="02020603050405020304" pitchFamily="18" charset="0"/>
                <a:ea typeface="標楷體" panose="03000509000000000000" pitchFamily="65" charset="-120"/>
                <a:cs typeface="Times New Roman" panose="02020603050405020304" pitchFamily="18" charset="0"/>
              </a:rPr>
              <a:t>Some information may have been updated when being used by teachers, teachers may visit the corresponding websites to obtain the up-to-date information.</a:t>
            </a:r>
          </a:p>
          <a:p>
            <a:pPr marL="285750" indent="-285750" algn="just">
              <a:spcBef>
                <a:spcPts val="600"/>
              </a:spcBef>
              <a:buFont typeface="Arial" panose="020B0604020202020204" pitchFamily="34" charset="0"/>
              <a:buChar char="•"/>
            </a:pPr>
            <a:r>
              <a:rPr lang="en-US" altLang="zh-TW" sz="1800" b="1" dirty="0">
                <a:solidFill>
                  <a:schemeClr val="accent6">
                    <a:lumMod val="75000"/>
                  </a:schemeClr>
                </a:solidFill>
                <a:latin typeface="Times New Roman" panose="02020603050405020304" pitchFamily="18" charset="0"/>
                <a:ea typeface="標楷體" panose="03000509000000000000" pitchFamily="65" charset="-120"/>
                <a:cs typeface="Times New Roman" panose="02020603050405020304" pitchFamily="18" charset="0"/>
              </a:rPr>
              <a:t>Please also refer to the C&amp;A Guide to understand the requirements and arrangements of the learning and teaching of the curriculum. </a:t>
            </a:r>
            <a:r>
              <a:rPr lang="en-US" altLang="zh-CN" sz="1800" b="1" dirty="0">
                <a:solidFill>
                  <a:schemeClr val="accent6">
                    <a:lumMod val="75000"/>
                  </a:schemeClr>
                </a:solidFill>
                <a:latin typeface="Times New Roman" panose="02020603050405020304" pitchFamily="18" charset="0"/>
                <a:ea typeface="標楷體" panose="03000509000000000000" pitchFamily="65" charset="-120"/>
                <a:cs typeface="Times New Roman" panose="02020603050405020304" pitchFamily="18" charset="0"/>
              </a:rPr>
              <a:t>Teachers are welcome to point out the areas need improvement, and welcome to provide updated information to enrich the content for all teachers’ reference.</a:t>
            </a:r>
          </a:p>
        </p:txBody>
      </p:sp>
    </p:spTree>
    <p:extLst>
      <p:ext uri="{BB962C8B-B14F-4D97-AF65-F5344CB8AC3E}">
        <p14:creationId xmlns:p14="http://schemas.microsoft.com/office/powerpoint/2010/main" val="123603900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ltLang="zh-TW" smtClean="0"/>
              <a:t>44</a:t>
            </a:fld>
            <a:endParaRPr lang="zh-TW" altLang="en-US" dirty="0"/>
          </a:p>
        </p:txBody>
      </p:sp>
      <p:sp>
        <p:nvSpPr>
          <p:cNvPr id="3" name="Rectangle 3"/>
          <p:cNvSpPr>
            <a:spLocks noChangeArrowheads="1"/>
          </p:cNvSpPr>
          <p:nvPr/>
        </p:nvSpPr>
        <p:spPr bwMode="auto">
          <a:xfrm>
            <a:off x="4152657" y="554817"/>
            <a:ext cx="3779837" cy="466725"/>
          </a:xfrm>
          <a:prstGeom prst="rect">
            <a:avLst/>
          </a:prstGeom>
          <a:noFill/>
          <a:ln>
            <a:noFill/>
          </a:ln>
          <a:effectLst/>
          <a:extLst/>
        </p:spPr>
        <p:txBody>
          <a:bodyPr wrap="none" lIns="0" tIns="-12696" rIns="0" bIns="-12696"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cs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cs typeface="Geneva"/>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a:defRPr>
            </a:lvl9pPr>
          </a:lstStyle>
          <a:p>
            <a:pPr algn="ctr">
              <a:spcBef>
                <a:spcPct val="0"/>
              </a:spcBef>
              <a:buFontTx/>
              <a:buNone/>
            </a:pPr>
            <a:r>
              <a:rPr lang="en-US" altLang="en-US" dirty="0">
                <a:solidFill>
                  <a:schemeClr val="tx1">
                    <a:lumMod val="85000"/>
                    <a:lumOff val="15000"/>
                  </a:schemeClr>
                </a:solidFill>
                <a:latin typeface="Times New Roman" panose="02020603050405020304" pitchFamily="18" charset="0"/>
                <a:cs typeface="Times New Roman" panose="02020603050405020304" pitchFamily="18" charset="0"/>
              </a:rPr>
              <a:t>Notice and Disclaimer</a:t>
            </a:r>
            <a:r>
              <a:rPr lang="en-US" altLang="en-US" sz="2400" dirty="0">
                <a:solidFill>
                  <a:schemeClr val="tx1">
                    <a:lumMod val="85000"/>
                    <a:lumOff val="15000"/>
                  </a:schemeClr>
                </a:solidFill>
                <a:latin typeface="Arial" panose="020B0604020202020204" pitchFamily="34" charset="0"/>
                <a:cs typeface="Times New Roman" panose="02020603050405020304" pitchFamily="18" charset="0"/>
              </a:rPr>
              <a:t> </a:t>
            </a:r>
          </a:p>
        </p:txBody>
      </p:sp>
      <p:sp>
        <p:nvSpPr>
          <p:cNvPr id="4" name="文本框 10"/>
          <p:cNvSpPr txBox="1">
            <a:spLocks noChangeArrowheads="1"/>
          </p:cNvSpPr>
          <p:nvPr/>
        </p:nvSpPr>
        <p:spPr bwMode="auto">
          <a:xfrm>
            <a:off x="1576874" y="1542111"/>
            <a:ext cx="8625957" cy="163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cs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cs typeface="Geneva"/>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a:defRPr>
            </a:lvl9pPr>
          </a:lstStyle>
          <a:p>
            <a:pPr algn="just">
              <a:spcBef>
                <a:spcPts val="450"/>
              </a:spcBef>
            </a:pPr>
            <a:r>
              <a:rPr lang="en-US" altLang="zh-CN" sz="2400"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Some sources were not translated into English as the official English version is not available.</a:t>
            </a:r>
          </a:p>
          <a:p>
            <a:pPr algn="just">
              <a:spcBef>
                <a:spcPts val="450"/>
              </a:spcBef>
            </a:pPr>
            <a:r>
              <a:rPr lang="en-US" altLang="zh-CN" sz="2400"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In case of any discrepancy between the Chinese and English versions, the Chinese version shall prevail.</a:t>
            </a:r>
            <a:endParaRPr lang="en-US" altLang="zh-CN" sz="2400" b="1" dirty="0">
              <a:solidFill>
                <a:schemeClr val="tx1">
                  <a:lumMod val="85000"/>
                  <a:lumOff val="15000"/>
                </a:schemeClr>
              </a:solidFill>
              <a:latin typeface="標楷體" panose="03000509000000000000" pitchFamily="65" charset="-12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26633033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p17"/>
          <p:cNvSpPr/>
          <p:nvPr/>
        </p:nvSpPr>
        <p:spPr>
          <a:xfrm>
            <a:off x="135567" y="3599449"/>
            <a:ext cx="11786569" cy="2300525"/>
          </a:xfrm>
          <a:prstGeom prst="rect">
            <a:avLst/>
          </a:prstGeom>
          <a:solidFill>
            <a:schemeClr val="lt1"/>
          </a:solidFill>
          <a:ln w="19050" cap="flat" cmpd="sng">
            <a:solidFill>
              <a:srgbClr val="7F7F7F"/>
            </a:solidFill>
            <a:prstDash val="solid"/>
            <a:miter lim="800000"/>
            <a:headEnd type="none" w="sm" len="sm"/>
            <a:tailEnd type="none" w="sm" len="sm"/>
          </a:ln>
          <a:effectLst>
            <a:outerShdw blurRad="50800" dist="38100" dir="2700000" algn="tl" rotWithShape="0">
              <a:srgbClr val="000000">
                <a:alpha val="1294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9" name="Google Shape;139;p17"/>
          <p:cNvSpPr txBox="1"/>
          <p:nvPr/>
        </p:nvSpPr>
        <p:spPr>
          <a:xfrm>
            <a:off x="3602762" y="710948"/>
            <a:ext cx="5224367" cy="369291"/>
          </a:xfrm>
          <a:prstGeom prst="rect">
            <a:avLst/>
          </a:prstGeom>
          <a:no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dk1"/>
              </a:buClr>
              <a:buSzPts val="2800"/>
              <a:buFont typeface="DFKai-SB"/>
              <a:buNone/>
            </a:pPr>
            <a:r>
              <a:rPr lang="en-US" sz="1800" b="1" dirty="0" smtClean="0">
                <a:solidFill>
                  <a:schemeClr val="dk1"/>
                </a:solidFill>
                <a:latin typeface="Times New Roman" panose="02020603050405020304" pitchFamily="18" charset="0"/>
                <a:ea typeface="DFKai-SB"/>
                <a:cs typeface="Times New Roman" panose="02020603050405020304" pitchFamily="18" charset="0"/>
                <a:sym typeface="DFKai-SB"/>
              </a:rPr>
              <a:t>Elimination and Control of Infectious Diseases</a:t>
            </a:r>
            <a:endParaRPr sz="1800" b="1" dirty="0">
              <a:solidFill>
                <a:schemeClr val="dk1"/>
              </a:solidFill>
              <a:latin typeface="Times New Roman" panose="02020603050405020304" pitchFamily="18" charset="0"/>
              <a:ea typeface="DFKai-SB"/>
              <a:cs typeface="Times New Roman" panose="02020603050405020304" pitchFamily="18" charset="0"/>
              <a:sym typeface="DFKai-SB"/>
            </a:endParaRPr>
          </a:p>
        </p:txBody>
      </p:sp>
      <p:cxnSp>
        <p:nvCxnSpPr>
          <p:cNvPr id="140" name="Google Shape;140;p17"/>
          <p:cNvCxnSpPr/>
          <p:nvPr/>
        </p:nvCxnSpPr>
        <p:spPr>
          <a:xfrm>
            <a:off x="363518" y="4660668"/>
            <a:ext cx="11434331" cy="0"/>
          </a:xfrm>
          <a:prstGeom prst="straightConnector1">
            <a:avLst/>
          </a:prstGeom>
          <a:noFill/>
          <a:ln w="152400" cap="flat" cmpd="sng">
            <a:solidFill>
              <a:srgbClr val="0070C0"/>
            </a:solidFill>
            <a:prstDash val="solid"/>
            <a:miter lim="800000"/>
            <a:headEnd type="none" w="sm" len="sm"/>
            <a:tailEnd type="triangle" w="med" len="med"/>
          </a:ln>
        </p:spPr>
      </p:cxnSp>
      <p:sp>
        <p:nvSpPr>
          <p:cNvPr id="141" name="Google Shape;141;p17"/>
          <p:cNvSpPr txBox="1"/>
          <p:nvPr/>
        </p:nvSpPr>
        <p:spPr>
          <a:xfrm>
            <a:off x="367518" y="4718040"/>
            <a:ext cx="66105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1800" b="1" dirty="0">
                <a:solidFill>
                  <a:srgbClr val="C00000"/>
                </a:solidFill>
                <a:latin typeface="Times New Roman" panose="02020603050405020304" pitchFamily="18" charset="0"/>
                <a:ea typeface="DFKai-SB"/>
                <a:cs typeface="Times New Roman" panose="02020603050405020304" pitchFamily="18" charset="0"/>
                <a:sym typeface="DFKai-SB"/>
              </a:rPr>
              <a:t>1960</a:t>
            </a:r>
            <a:endParaRPr sz="1800" b="1" dirty="0">
              <a:solidFill>
                <a:srgbClr val="C00000"/>
              </a:solidFill>
              <a:latin typeface="Times New Roman" panose="02020603050405020304" pitchFamily="18" charset="0"/>
              <a:ea typeface="DFKai-SB"/>
              <a:cs typeface="Times New Roman" panose="02020603050405020304" pitchFamily="18" charset="0"/>
              <a:sym typeface="DFKai-SB"/>
            </a:endParaRPr>
          </a:p>
        </p:txBody>
      </p:sp>
      <p:sp>
        <p:nvSpPr>
          <p:cNvPr id="142" name="Google Shape;142;p17"/>
          <p:cNvSpPr/>
          <p:nvPr/>
        </p:nvSpPr>
        <p:spPr>
          <a:xfrm>
            <a:off x="179029" y="4992125"/>
            <a:ext cx="1042830" cy="58477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altLang="zh-TW" sz="1200" dirty="0" smtClean="0">
                <a:solidFill>
                  <a:schemeClr val="dk1"/>
                </a:solidFill>
                <a:latin typeface="Times New Roman" panose="02020603050405020304" pitchFamily="18" charset="0"/>
                <a:ea typeface="DFKai-SB"/>
                <a:cs typeface="Times New Roman" panose="02020603050405020304" pitchFamily="18" charset="0"/>
                <a:sym typeface="DFKai-SB"/>
              </a:rPr>
              <a:t>Smallpox was basically eliminated</a:t>
            </a:r>
            <a:endParaRPr sz="1200" dirty="0">
              <a:solidFill>
                <a:schemeClr val="dk1"/>
              </a:solidFill>
              <a:latin typeface="Times New Roman" panose="02020603050405020304" pitchFamily="18" charset="0"/>
              <a:ea typeface="DFKai-SB"/>
              <a:cs typeface="Times New Roman" panose="02020603050405020304" pitchFamily="18" charset="0"/>
              <a:sym typeface="DFKai-SB"/>
            </a:endParaRPr>
          </a:p>
        </p:txBody>
      </p:sp>
      <p:sp>
        <p:nvSpPr>
          <p:cNvPr id="143" name="Google Shape;143;p17"/>
          <p:cNvSpPr txBox="1"/>
          <p:nvPr/>
        </p:nvSpPr>
        <p:spPr>
          <a:xfrm>
            <a:off x="2316469" y="4249602"/>
            <a:ext cx="65456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1800" b="1" dirty="0">
                <a:solidFill>
                  <a:srgbClr val="C00000"/>
                </a:solidFill>
                <a:latin typeface="Times New Roman" panose="02020603050405020304" pitchFamily="18" charset="0"/>
                <a:ea typeface="DFKai-SB"/>
                <a:cs typeface="Times New Roman" panose="02020603050405020304" pitchFamily="18" charset="0"/>
                <a:sym typeface="DFKai-SB"/>
              </a:rPr>
              <a:t>2000</a:t>
            </a:r>
            <a:endParaRPr sz="1800" b="1" dirty="0">
              <a:solidFill>
                <a:srgbClr val="C00000"/>
              </a:solidFill>
              <a:latin typeface="Times New Roman" panose="02020603050405020304" pitchFamily="18" charset="0"/>
              <a:ea typeface="DFKai-SB"/>
              <a:cs typeface="Times New Roman" panose="02020603050405020304" pitchFamily="18" charset="0"/>
              <a:sym typeface="DFKai-SB"/>
            </a:endParaRPr>
          </a:p>
        </p:txBody>
      </p:sp>
      <p:sp>
        <p:nvSpPr>
          <p:cNvPr id="144" name="Google Shape;144;p17"/>
          <p:cNvSpPr/>
          <p:nvPr/>
        </p:nvSpPr>
        <p:spPr>
          <a:xfrm>
            <a:off x="1684736" y="3701851"/>
            <a:ext cx="1918026" cy="584775"/>
          </a:xfrm>
          <a:prstGeom prst="rect">
            <a:avLst/>
          </a:prstGeom>
          <a:noFill/>
          <a:ln>
            <a:noFill/>
          </a:ln>
        </p:spPr>
        <p:txBody>
          <a:bodyPr spcFirstLastPara="1" wrap="square" lIns="91425" tIns="45700" rIns="91425" bIns="45700" anchor="t" anchorCtr="0">
            <a:noAutofit/>
          </a:bodyPr>
          <a:lstStyle/>
          <a:p>
            <a:pPr lvl="0" algn="ctr"/>
            <a:r>
              <a:rPr lang="en-US" sz="1200" dirty="0" smtClean="0">
                <a:solidFill>
                  <a:schemeClr val="dk1"/>
                </a:solidFill>
                <a:latin typeface="Times New Roman" panose="02020603050405020304" pitchFamily="18" charset="0"/>
                <a:ea typeface="DFKai-SB"/>
                <a:cs typeface="Times New Roman" panose="02020603050405020304" pitchFamily="18" charset="0"/>
                <a:sym typeface="DFKai-SB"/>
              </a:rPr>
              <a:t>A </a:t>
            </a:r>
            <a:r>
              <a:rPr lang="en-GB" sz="1200" dirty="0" smtClean="0">
                <a:latin typeface="Times New Roman" panose="02020603050405020304" pitchFamily="18" charset="0"/>
                <a:cs typeface="Times New Roman" panose="02020603050405020304" pitchFamily="18" charset="0"/>
              </a:rPr>
              <a:t>poliomyelitis-free status was achieved.</a:t>
            </a:r>
            <a:endParaRPr sz="1200" dirty="0">
              <a:solidFill>
                <a:schemeClr val="dk1"/>
              </a:solidFill>
              <a:latin typeface="Times New Roman" panose="02020603050405020304" pitchFamily="18" charset="0"/>
              <a:ea typeface="DFKai-SB"/>
              <a:cs typeface="Times New Roman" panose="02020603050405020304" pitchFamily="18" charset="0"/>
              <a:sym typeface="DFKai-SB"/>
            </a:endParaRPr>
          </a:p>
        </p:txBody>
      </p:sp>
      <p:sp>
        <p:nvSpPr>
          <p:cNvPr id="145" name="Google Shape;145;p17"/>
          <p:cNvSpPr txBox="1"/>
          <p:nvPr/>
        </p:nvSpPr>
        <p:spPr>
          <a:xfrm>
            <a:off x="3564989" y="4718040"/>
            <a:ext cx="65456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1800" b="1" dirty="0">
                <a:solidFill>
                  <a:srgbClr val="C00000"/>
                </a:solidFill>
                <a:latin typeface="Times New Roman" panose="02020603050405020304" pitchFamily="18" charset="0"/>
                <a:ea typeface="DFKai-SB"/>
                <a:cs typeface="Times New Roman" panose="02020603050405020304" pitchFamily="18" charset="0"/>
                <a:sym typeface="DFKai-SB"/>
              </a:rPr>
              <a:t>2007</a:t>
            </a:r>
            <a:endParaRPr sz="1800" b="1" dirty="0">
              <a:solidFill>
                <a:srgbClr val="C00000"/>
              </a:solidFill>
              <a:latin typeface="Times New Roman" panose="02020603050405020304" pitchFamily="18" charset="0"/>
              <a:ea typeface="DFKai-SB"/>
              <a:cs typeface="Times New Roman" panose="02020603050405020304" pitchFamily="18" charset="0"/>
              <a:sym typeface="DFKai-SB"/>
            </a:endParaRPr>
          </a:p>
        </p:txBody>
      </p:sp>
      <p:sp>
        <p:nvSpPr>
          <p:cNvPr id="146" name="Google Shape;146;p17"/>
          <p:cNvSpPr/>
          <p:nvPr/>
        </p:nvSpPr>
        <p:spPr>
          <a:xfrm>
            <a:off x="2957317" y="5034114"/>
            <a:ext cx="1970336" cy="830997"/>
          </a:xfrm>
          <a:prstGeom prst="rect">
            <a:avLst/>
          </a:prstGeom>
          <a:noFill/>
          <a:ln>
            <a:noFill/>
          </a:ln>
        </p:spPr>
        <p:txBody>
          <a:bodyPr spcFirstLastPara="1" wrap="square" lIns="91425" tIns="45700" rIns="91425" bIns="45700" anchor="t" anchorCtr="0">
            <a:noAutofit/>
          </a:bodyPr>
          <a:lstStyle/>
          <a:p>
            <a:r>
              <a:rPr lang="en-GB" sz="1200" dirty="0">
                <a:latin typeface="Times New Roman" panose="02020603050405020304" pitchFamily="18" charset="0"/>
                <a:cs typeface="Times New Roman" panose="02020603050405020304" pitchFamily="18" charset="0"/>
              </a:rPr>
              <a:t>Certified by </a:t>
            </a:r>
            <a:r>
              <a:rPr lang="en-GB" sz="1200" dirty="0" smtClean="0">
                <a:latin typeface="Times New Roman" panose="02020603050405020304" pitchFamily="18" charset="0"/>
                <a:cs typeface="Times New Roman" panose="02020603050405020304" pitchFamily="18" charset="0"/>
              </a:rPr>
              <a:t>the WHO </a:t>
            </a:r>
            <a:r>
              <a:rPr lang="en-GB" sz="1200" dirty="0">
                <a:latin typeface="Times New Roman" panose="02020603050405020304" pitchFamily="18" charset="0"/>
                <a:cs typeface="Times New Roman" panose="02020603050405020304" pitchFamily="18" charset="0"/>
              </a:rPr>
              <a:t>as the first </a:t>
            </a:r>
            <a:r>
              <a:rPr lang="en-GB" sz="1200" dirty="0" err="1" smtClean="0">
                <a:latin typeface="Times New Roman" panose="02020603050405020304" pitchFamily="18" charset="0"/>
                <a:cs typeface="Times New Roman" panose="02020603050405020304" pitchFamily="18" charset="0"/>
              </a:rPr>
              <a:t>filariasis</a:t>
            </a:r>
            <a:r>
              <a:rPr lang="en-GB" sz="1200" dirty="0" smtClean="0">
                <a:latin typeface="Times New Roman" panose="02020603050405020304" pitchFamily="18" charset="0"/>
                <a:cs typeface="Times New Roman" panose="02020603050405020304" pitchFamily="18" charset="0"/>
              </a:rPr>
              <a:t>-free </a:t>
            </a:r>
            <a:r>
              <a:rPr lang="en-GB" sz="1200" dirty="0">
                <a:latin typeface="Times New Roman" panose="02020603050405020304" pitchFamily="18" charset="0"/>
                <a:cs typeface="Times New Roman" panose="02020603050405020304" pitchFamily="18" charset="0"/>
              </a:rPr>
              <a:t>country in the world</a:t>
            </a:r>
          </a:p>
        </p:txBody>
      </p:sp>
      <p:sp>
        <p:nvSpPr>
          <p:cNvPr id="147" name="Google Shape;147;p17"/>
          <p:cNvSpPr/>
          <p:nvPr/>
        </p:nvSpPr>
        <p:spPr>
          <a:xfrm>
            <a:off x="4066968" y="3674002"/>
            <a:ext cx="1826910" cy="584775"/>
          </a:xfrm>
          <a:prstGeom prst="rect">
            <a:avLst/>
          </a:prstGeom>
          <a:noFill/>
          <a:ln>
            <a:noFill/>
          </a:ln>
        </p:spPr>
        <p:txBody>
          <a:bodyPr spcFirstLastPara="1" wrap="square" lIns="91425" tIns="45700" rIns="91425" bIns="45700" anchor="t" anchorCtr="0">
            <a:noAutofit/>
          </a:bodyPr>
          <a:lstStyle/>
          <a:p>
            <a:pPr lvl="0" algn="ctr"/>
            <a:r>
              <a:rPr lang="en-GB" sz="1200" dirty="0" smtClean="0">
                <a:latin typeface="Times New Roman" panose="02020603050405020304" pitchFamily="18" charset="0"/>
                <a:cs typeface="Times New Roman" panose="02020603050405020304" pitchFamily="18" charset="0"/>
              </a:rPr>
              <a:t>The influenza </a:t>
            </a:r>
            <a:r>
              <a:rPr lang="en-GB" sz="1200" dirty="0">
                <a:latin typeface="Times New Roman" panose="02020603050405020304" pitchFamily="18" charset="0"/>
                <a:cs typeface="Times New Roman" panose="02020603050405020304" pitchFamily="18" charset="0"/>
              </a:rPr>
              <a:t>A H1N1 </a:t>
            </a:r>
            <a:r>
              <a:rPr lang="en-GB" sz="1200" dirty="0" smtClean="0">
                <a:latin typeface="Times New Roman" panose="02020603050405020304" pitchFamily="18" charset="0"/>
                <a:cs typeface="Times New Roman" panose="02020603050405020304" pitchFamily="18" charset="0"/>
              </a:rPr>
              <a:t>epidemic was </a:t>
            </a:r>
            <a:r>
              <a:rPr lang="en-GB" sz="1200" dirty="0">
                <a:latin typeface="Times New Roman" panose="02020603050405020304" pitchFamily="18" charset="0"/>
                <a:cs typeface="Times New Roman" panose="02020603050405020304" pitchFamily="18" charset="0"/>
              </a:rPr>
              <a:t>effectively controlled</a:t>
            </a:r>
            <a:endParaRPr sz="1200" dirty="0">
              <a:solidFill>
                <a:schemeClr val="dk1"/>
              </a:solidFill>
              <a:latin typeface="Times New Roman" panose="02020603050405020304" pitchFamily="18" charset="0"/>
              <a:ea typeface="DFKai-SB"/>
              <a:cs typeface="Times New Roman" panose="02020603050405020304" pitchFamily="18" charset="0"/>
              <a:sym typeface="DFKai-SB"/>
            </a:endParaRPr>
          </a:p>
        </p:txBody>
      </p:sp>
      <p:sp>
        <p:nvSpPr>
          <p:cNvPr id="148" name="Google Shape;148;p17"/>
          <p:cNvSpPr txBox="1"/>
          <p:nvPr/>
        </p:nvSpPr>
        <p:spPr>
          <a:xfrm>
            <a:off x="4622156" y="4249602"/>
            <a:ext cx="891827"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1800" b="1" dirty="0">
                <a:solidFill>
                  <a:srgbClr val="C00000"/>
                </a:solidFill>
                <a:latin typeface="Times New Roman" panose="02020603050405020304" pitchFamily="18" charset="0"/>
                <a:ea typeface="DFKai-SB"/>
                <a:cs typeface="Times New Roman" panose="02020603050405020304" pitchFamily="18" charset="0"/>
                <a:sym typeface="DFKai-SB"/>
              </a:rPr>
              <a:t>2009</a:t>
            </a:r>
            <a:endParaRPr sz="1800" b="1" dirty="0">
              <a:solidFill>
                <a:srgbClr val="C00000"/>
              </a:solidFill>
              <a:latin typeface="Times New Roman" panose="02020603050405020304" pitchFamily="18" charset="0"/>
              <a:ea typeface="DFKai-SB"/>
              <a:cs typeface="Times New Roman" panose="02020603050405020304" pitchFamily="18" charset="0"/>
              <a:sym typeface="DFKai-SB"/>
            </a:endParaRPr>
          </a:p>
        </p:txBody>
      </p:sp>
      <p:sp>
        <p:nvSpPr>
          <p:cNvPr id="149" name="Google Shape;149;p17"/>
          <p:cNvSpPr txBox="1"/>
          <p:nvPr/>
        </p:nvSpPr>
        <p:spPr>
          <a:xfrm>
            <a:off x="5671852" y="4718040"/>
            <a:ext cx="65456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1800" b="1" dirty="0">
                <a:solidFill>
                  <a:srgbClr val="C00000"/>
                </a:solidFill>
                <a:latin typeface="Times New Roman" panose="02020603050405020304" pitchFamily="18" charset="0"/>
                <a:ea typeface="DFKai-SB"/>
                <a:cs typeface="Times New Roman" panose="02020603050405020304" pitchFamily="18" charset="0"/>
                <a:sym typeface="DFKai-SB"/>
              </a:rPr>
              <a:t>2012</a:t>
            </a:r>
            <a:endParaRPr sz="1800" b="1" dirty="0">
              <a:solidFill>
                <a:srgbClr val="C00000"/>
              </a:solidFill>
              <a:latin typeface="Times New Roman" panose="02020603050405020304" pitchFamily="18" charset="0"/>
              <a:ea typeface="DFKai-SB"/>
              <a:cs typeface="Times New Roman" panose="02020603050405020304" pitchFamily="18" charset="0"/>
              <a:sym typeface="DFKai-SB"/>
            </a:endParaRPr>
          </a:p>
        </p:txBody>
      </p:sp>
      <p:sp>
        <p:nvSpPr>
          <p:cNvPr id="150" name="Google Shape;150;p17"/>
          <p:cNvSpPr/>
          <p:nvPr/>
        </p:nvSpPr>
        <p:spPr>
          <a:xfrm>
            <a:off x="5165374" y="5035255"/>
            <a:ext cx="1709183" cy="584775"/>
          </a:xfrm>
          <a:prstGeom prst="rect">
            <a:avLst/>
          </a:prstGeom>
          <a:noFill/>
          <a:ln>
            <a:noFill/>
          </a:ln>
        </p:spPr>
        <p:txBody>
          <a:bodyPr spcFirstLastPara="1" wrap="square" lIns="91425" tIns="45700" rIns="91425" bIns="45700" anchor="t" anchorCtr="0">
            <a:noAutofit/>
          </a:bodyPr>
          <a:lstStyle/>
          <a:p>
            <a:pPr lvl="0" algn="ctr"/>
            <a:r>
              <a:rPr lang="en-GB" sz="1200" dirty="0" smtClean="0">
                <a:latin typeface="Times New Roman" panose="02020603050405020304" pitchFamily="18" charset="0"/>
                <a:cs typeface="Times New Roman" panose="02020603050405020304" pitchFamily="18" charset="0"/>
              </a:rPr>
              <a:t>Tetanus </a:t>
            </a:r>
            <a:r>
              <a:rPr lang="en-GB" sz="1200" dirty="0">
                <a:latin typeface="Times New Roman" panose="02020603050405020304" pitchFamily="18" charset="0"/>
                <a:cs typeface="Times New Roman" panose="02020603050405020304" pitchFamily="18" charset="0"/>
              </a:rPr>
              <a:t>concerning pregnant women and </a:t>
            </a:r>
            <a:r>
              <a:rPr lang="en-GB" sz="1200" dirty="0" err="1" smtClean="0">
                <a:latin typeface="Times New Roman" panose="02020603050405020304" pitchFamily="18" charset="0"/>
                <a:cs typeface="Times New Roman" panose="02020603050405020304" pitchFamily="18" charset="0"/>
              </a:rPr>
              <a:t>newborns</a:t>
            </a:r>
            <a:r>
              <a:rPr lang="en-GB" sz="1200" dirty="0" smtClean="0">
                <a:latin typeface="Times New Roman" panose="02020603050405020304" pitchFamily="18" charset="0"/>
                <a:cs typeface="Times New Roman" panose="02020603050405020304" pitchFamily="18" charset="0"/>
              </a:rPr>
              <a:t> was eliminated</a:t>
            </a:r>
            <a:endParaRPr sz="1200" dirty="0">
              <a:solidFill>
                <a:schemeClr val="dk1"/>
              </a:solidFill>
              <a:latin typeface="Times New Roman" panose="02020603050405020304" pitchFamily="18" charset="0"/>
              <a:ea typeface="DFKai-SB"/>
              <a:cs typeface="Times New Roman" panose="02020603050405020304" pitchFamily="18" charset="0"/>
              <a:sym typeface="DFKai-SB"/>
            </a:endParaRPr>
          </a:p>
        </p:txBody>
      </p:sp>
      <p:sp>
        <p:nvSpPr>
          <p:cNvPr id="151" name="Google Shape;151;p17"/>
          <p:cNvSpPr txBox="1"/>
          <p:nvPr/>
        </p:nvSpPr>
        <p:spPr>
          <a:xfrm>
            <a:off x="6800872" y="4249602"/>
            <a:ext cx="65456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1800" b="1" dirty="0">
                <a:solidFill>
                  <a:srgbClr val="C00000"/>
                </a:solidFill>
                <a:latin typeface="Times New Roman" panose="02020603050405020304" pitchFamily="18" charset="0"/>
                <a:ea typeface="DFKai-SB"/>
                <a:cs typeface="Times New Roman" panose="02020603050405020304" pitchFamily="18" charset="0"/>
                <a:sym typeface="DFKai-SB"/>
              </a:rPr>
              <a:t>2014</a:t>
            </a:r>
            <a:endParaRPr sz="1800" b="1" dirty="0">
              <a:solidFill>
                <a:srgbClr val="C00000"/>
              </a:solidFill>
              <a:latin typeface="Times New Roman" panose="02020603050405020304" pitchFamily="18" charset="0"/>
              <a:ea typeface="DFKai-SB"/>
              <a:cs typeface="Times New Roman" panose="02020603050405020304" pitchFamily="18" charset="0"/>
              <a:sym typeface="DFKai-SB"/>
            </a:endParaRPr>
          </a:p>
        </p:txBody>
      </p:sp>
      <p:sp>
        <p:nvSpPr>
          <p:cNvPr id="152" name="Google Shape;152;p17"/>
          <p:cNvSpPr/>
          <p:nvPr/>
        </p:nvSpPr>
        <p:spPr>
          <a:xfrm>
            <a:off x="6609921" y="3733363"/>
            <a:ext cx="1041326" cy="584775"/>
          </a:xfrm>
          <a:prstGeom prst="rect">
            <a:avLst/>
          </a:prstGeom>
          <a:noFill/>
          <a:ln>
            <a:noFill/>
          </a:ln>
        </p:spPr>
        <p:txBody>
          <a:bodyPr spcFirstLastPara="1" wrap="square" lIns="91425" tIns="45700" rIns="91425" bIns="45700" anchor="t" anchorCtr="0">
            <a:noAutofit/>
          </a:bodyPr>
          <a:lstStyle/>
          <a:p>
            <a:pPr lvl="0" algn="ctr"/>
            <a:r>
              <a:rPr lang="en-GB" sz="1200" dirty="0" smtClean="0">
                <a:latin typeface="Times New Roman" panose="02020603050405020304" pitchFamily="18" charset="0"/>
                <a:cs typeface="Times New Roman" panose="02020603050405020304" pitchFamily="18" charset="0"/>
              </a:rPr>
              <a:t>Blinding trachoma was eliminated</a:t>
            </a:r>
            <a:endParaRPr sz="1200" dirty="0">
              <a:solidFill>
                <a:schemeClr val="dk1"/>
              </a:solidFill>
              <a:latin typeface="Times New Roman" panose="02020603050405020304" pitchFamily="18" charset="0"/>
              <a:ea typeface="DFKai-SB"/>
              <a:cs typeface="Times New Roman" panose="02020603050405020304" pitchFamily="18" charset="0"/>
              <a:sym typeface="DFKai-SB"/>
            </a:endParaRPr>
          </a:p>
        </p:txBody>
      </p:sp>
      <p:sp>
        <p:nvSpPr>
          <p:cNvPr id="153" name="Google Shape;153;p17"/>
          <p:cNvSpPr/>
          <p:nvPr/>
        </p:nvSpPr>
        <p:spPr>
          <a:xfrm>
            <a:off x="7570317" y="5022375"/>
            <a:ext cx="1627686" cy="584775"/>
          </a:xfrm>
          <a:prstGeom prst="rect">
            <a:avLst/>
          </a:prstGeom>
          <a:noFill/>
          <a:ln>
            <a:noFill/>
          </a:ln>
        </p:spPr>
        <p:txBody>
          <a:bodyPr spcFirstLastPara="1" wrap="square" lIns="91425" tIns="45700" rIns="91425" bIns="45700" anchor="t" anchorCtr="0">
            <a:noAutofit/>
          </a:bodyPr>
          <a:lstStyle/>
          <a:p>
            <a:r>
              <a:rPr lang="en-GB" sz="1200" dirty="0">
                <a:latin typeface="Times New Roman" panose="02020603050405020304" pitchFamily="18" charset="0"/>
                <a:cs typeface="Times New Roman" panose="02020603050405020304" pitchFamily="18" charset="0"/>
              </a:rPr>
              <a:t>The reported occurrence of measles reached </a:t>
            </a:r>
            <a:r>
              <a:rPr lang="en-GB" sz="1200" dirty="0" smtClean="0">
                <a:latin typeface="Times New Roman" panose="02020603050405020304" pitchFamily="18" charset="0"/>
                <a:cs typeface="Times New Roman" panose="02020603050405020304" pitchFamily="18" charset="0"/>
              </a:rPr>
              <a:t>a historical </a:t>
            </a:r>
            <a:r>
              <a:rPr lang="en-GB" sz="1200" dirty="0">
                <a:latin typeface="Times New Roman" panose="02020603050405020304" pitchFamily="18" charset="0"/>
                <a:cs typeface="Times New Roman" panose="02020603050405020304" pitchFamily="18" charset="0"/>
              </a:rPr>
              <a:t>low</a:t>
            </a:r>
          </a:p>
        </p:txBody>
      </p:sp>
      <p:sp>
        <p:nvSpPr>
          <p:cNvPr id="154" name="Google Shape;154;p17"/>
          <p:cNvSpPr txBox="1"/>
          <p:nvPr/>
        </p:nvSpPr>
        <p:spPr>
          <a:xfrm>
            <a:off x="8048631" y="4718040"/>
            <a:ext cx="65456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1800" b="1" dirty="0">
                <a:solidFill>
                  <a:srgbClr val="C00000"/>
                </a:solidFill>
                <a:latin typeface="Times New Roman" panose="02020603050405020304" pitchFamily="18" charset="0"/>
                <a:ea typeface="DFKai-SB"/>
                <a:cs typeface="Times New Roman" panose="02020603050405020304" pitchFamily="18" charset="0"/>
                <a:sym typeface="DFKai-SB"/>
              </a:rPr>
              <a:t>2019</a:t>
            </a:r>
            <a:endParaRPr sz="1800" b="1" dirty="0">
              <a:solidFill>
                <a:srgbClr val="C00000"/>
              </a:solidFill>
              <a:latin typeface="Times New Roman" panose="02020603050405020304" pitchFamily="18" charset="0"/>
              <a:ea typeface="DFKai-SB"/>
              <a:cs typeface="Times New Roman" panose="02020603050405020304" pitchFamily="18" charset="0"/>
              <a:sym typeface="DFKai-SB"/>
            </a:endParaRPr>
          </a:p>
        </p:txBody>
      </p:sp>
      <p:sp>
        <p:nvSpPr>
          <p:cNvPr id="155" name="Google Shape;155;p17"/>
          <p:cNvSpPr/>
          <p:nvPr/>
        </p:nvSpPr>
        <p:spPr>
          <a:xfrm>
            <a:off x="541064" y="5460103"/>
            <a:ext cx="10475407" cy="499624"/>
          </a:xfrm>
          <a:prstGeom prst="rect">
            <a:avLst/>
          </a:prstGeom>
          <a:noFill/>
          <a:ln>
            <a:noFill/>
          </a:ln>
        </p:spPr>
        <p:txBody>
          <a:bodyPr spcFirstLastPara="1" wrap="square" lIns="91425" tIns="45700" rIns="91425" bIns="45700" anchor="t" anchorCtr="0">
            <a:noAutofit/>
          </a:bodyPr>
          <a:lstStyle/>
          <a:p>
            <a:pPr marL="285750" marR="0" lvl="0" indent="-158750" algn="l" rtl="0">
              <a:lnSpc>
                <a:spcPct val="150000"/>
              </a:lnSpc>
              <a:spcBef>
                <a:spcPts val="0"/>
              </a:spcBef>
              <a:spcAft>
                <a:spcPts val="0"/>
              </a:spcAft>
              <a:buClr>
                <a:srgbClr val="C81501"/>
              </a:buClr>
              <a:buSzPts val="2000"/>
              <a:buFont typeface="Noto Sans Symbols"/>
              <a:buNone/>
            </a:pPr>
            <a:endParaRPr sz="2000">
              <a:solidFill>
                <a:schemeClr val="dk1"/>
              </a:solidFill>
              <a:latin typeface="Times New Roman"/>
              <a:ea typeface="Times New Roman"/>
              <a:cs typeface="Times New Roman"/>
              <a:sym typeface="Times New Roman"/>
            </a:endParaRPr>
          </a:p>
        </p:txBody>
      </p:sp>
      <p:sp>
        <p:nvSpPr>
          <p:cNvPr id="156" name="Google Shape;156;p17"/>
          <p:cNvSpPr txBox="1"/>
          <p:nvPr/>
        </p:nvSpPr>
        <p:spPr>
          <a:xfrm>
            <a:off x="9217815" y="4249602"/>
            <a:ext cx="65456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1800" b="1" dirty="0">
                <a:solidFill>
                  <a:srgbClr val="C00000"/>
                </a:solidFill>
                <a:latin typeface="Times New Roman" panose="02020603050405020304" pitchFamily="18" charset="0"/>
                <a:ea typeface="DFKai-SB"/>
                <a:cs typeface="Times New Roman" panose="02020603050405020304" pitchFamily="18" charset="0"/>
                <a:sym typeface="DFKai-SB"/>
              </a:rPr>
              <a:t>2020</a:t>
            </a:r>
            <a:endParaRPr sz="1800" b="1" dirty="0">
              <a:solidFill>
                <a:srgbClr val="C00000"/>
              </a:solidFill>
              <a:latin typeface="Times New Roman" panose="02020603050405020304" pitchFamily="18" charset="0"/>
              <a:ea typeface="DFKai-SB"/>
              <a:cs typeface="Times New Roman" panose="02020603050405020304" pitchFamily="18" charset="0"/>
              <a:sym typeface="DFKai-SB"/>
            </a:endParaRPr>
          </a:p>
        </p:txBody>
      </p:sp>
      <p:sp>
        <p:nvSpPr>
          <p:cNvPr id="157" name="Google Shape;157;p17"/>
          <p:cNvSpPr/>
          <p:nvPr/>
        </p:nvSpPr>
        <p:spPr>
          <a:xfrm>
            <a:off x="8321883" y="3674217"/>
            <a:ext cx="2469238" cy="584775"/>
          </a:xfrm>
          <a:prstGeom prst="rect">
            <a:avLst/>
          </a:prstGeom>
          <a:noFill/>
          <a:ln>
            <a:noFill/>
          </a:ln>
        </p:spPr>
        <p:txBody>
          <a:bodyPr spcFirstLastPara="1" wrap="square" lIns="91425" tIns="45700" rIns="91425" bIns="45700" anchor="t" anchorCtr="0">
            <a:noAutofit/>
          </a:bodyPr>
          <a:lstStyle/>
          <a:p>
            <a:pPr lvl="0" algn="ctr"/>
            <a:r>
              <a:rPr lang="en-GB" sz="1200" dirty="0">
                <a:latin typeface="Times New Roman" panose="02020603050405020304" pitchFamily="18" charset="0"/>
                <a:cs typeface="Times New Roman" panose="02020603050405020304" pitchFamily="18" charset="0"/>
              </a:rPr>
              <a:t>Infection rate of </a:t>
            </a:r>
            <a:r>
              <a:rPr lang="en-GB" sz="1200" dirty="0" smtClean="0">
                <a:latin typeface="Times New Roman" panose="02020603050405020304" pitchFamily="18" charset="0"/>
                <a:cs typeface="Times New Roman" panose="02020603050405020304" pitchFamily="18" charset="0"/>
              </a:rPr>
              <a:t>hepatitis </a:t>
            </a:r>
            <a:r>
              <a:rPr lang="en-GB" sz="1200" dirty="0">
                <a:latin typeface="Times New Roman" panose="02020603050405020304" pitchFamily="18" charset="0"/>
                <a:cs typeface="Times New Roman" panose="02020603050405020304" pitchFamily="18" charset="0"/>
              </a:rPr>
              <a:t>B virus for children under </a:t>
            </a:r>
            <a:r>
              <a:rPr lang="en-GB" sz="1200" dirty="0" smtClean="0">
                <a:latin typeface="Times New Roman" panose="02020603050405020304" pitchFamily="18" charset="0"/>
                <a:cs typeface="Times New Roman" panose="02020603050405020304" pitchFamily="18" charset="0"/>
              </a:rPr>
              <a:t>five </a:t>
            </a:r>
            <a:r>
              <a:rPr lang="en-GB" sz="1200" dirty="0">
                <a:latin typeface="Times New Roman" panose="02020603050405020304" pitchFamily="18" charset="0"/>
                <a:cs typeface="Times New Roman" panose="02020603050405020304" pitchFamily="18" charset="0"/>
              </a:rPr>
              <a:t>years of age was </a:t>
            </a:r>
            <a:r>
              <a:rPr lang="en-GB" sz="1200" dirty="0" smtClean="0">
                <a:latin typeface="Times New Roman" panose="02020603050405020304" pitchFamily="18" charset="0"/>
                <a:cs typeface="Times New Roman" panose="02020603050405020304" pitchFamily="18" charset="0"/>
              </a:rPr>
              <a:t>reduced to less </a:t>
            </a:r>
            <a:r>
              <a:rPr lang="en-GB" sz="1200" dirty="0">
                <a:latin typeface="Times New Roman" panose="02020603050405020304" pitchFamily="18" charset="0"/>
                <a:cs typeface="Times New Roman" panose="02020603050405020304" pitchFamily="18" charset="0"/>
              </a:rPr>
              <a:t>than 1%.</a:t>
            </a:r>
            <a:endParaRPr sz="1200" dirty="0">
              <a:solidFill>
                <a:schemeClr val="dk1"/>
              </a:solidFill>
              <a:latin typeface="Times New Roman" panose="02020603050405020304" pitchFamily="18" charset="0"/>
              <a:ea typeface="Times New Roman"/>
              <a:cs typeface="Times New Roman" panose="02020603050405020304" pitchFamily="18" charset="0"/>
              <a:sym typeface="Times New Roman"/>
            </a:endParaRPr>
          </a:p>
        </p:txBody>
      </p:sp>
      <p:cxnSp>
        <p:nvCxnSpPr>
          <p:cNvPr id="158" name="Google Shape;158;p17"/>
          <p:cNvCxnSpPr/>
          <p:nvPr/>
        </p:nvCxnSpPr>
        <p:spPr>
          <a:xfrm>
            <a:off x="473055" y="4750912"/>
            <a:ext cx="554174" cy="0"/>
          </a:xfrm>
          <a:prstGeom prst="straightConnector1">
            <a:avLst/>
          </a:prstGeom>
          <a:noFill/>
          <a:ln w="57150" cap="flat" cmpd="sng">
            <a:solidFill>
              <a:srgbClr val="C00000"/>
            </a:solidFill>
            <a:prstDash val="solid"/>
            <a:miter lim="800000"/>
            <a:headEnd type="none" w="sm" len="sm"/>
            <a:tailEnd type="none" w="sm" len="sm"/>
          </a:ln>
        </p:spPr>
      </p:cxnSp>
      <p:cxnSp>
        <p:nvCxnSpPr>
          <p:cNvPr id="159" name="Google Shape;159;p17"/>
          <p:cNvCxnSpPr/>
          <p:nvPr/>
        </p:nvCxnSpPr>
        <p:spPr>
          <a:xfrm>
            <a:off x="2420918" y="4569937"/>
            <a:ext cx="592554" cy="0"/>
          </a:xfrm>
          <a:prstGeom prst="straightConnector1">
            <a:avLst/>
          </a:prstGeom>
          <a:noFill/>
          <a:ln w="57150" cap="flat" cmpd="sng">
            <a:solidFill>
              <a:srgbClr val="C00000"/>
            </a:solidFill>
            <a:prstDash val="solid"/>
            <a:miter lim="800000"/>
            <a:headEnd type="none" w="sm" len="sm"/>
            <a:tailEnd type="none" w="sm" len="sm"/>
          </a:ln>
        </p:spPr>
      </p:cxnSp>
      <p:cxnSp>
        <p:nvCxnSpPr>
          <p:cNvPr id="160" name="Google Shape;160;p17"/>
          <p:cNvCxnSpPr/>
          <p:nvPr/>
        </p:nvCxnSpPr>
        <p:spPr>
          <a:xfrm>
            <a:off x="3697271" y="4750912"/>
            <a:ext cx="583858" cy="0"/>
          </a:xfrm>
          <a:prstGeom prst="straightConnector1">
            <a:avLst/>
          </a:prstGeom>
          <a:noFill/>
          <a:ln w="57150" cap="flat" cmpd="sng">
            <a:solidFill>
              <a:srgbClr val="C00000"/>
            </a:solidFill>
            <a:prstDash val="solid"/>
            <a:miter lim="800000"/>
            <a:headEnd type="none" w="sm" len="sm"/>
            <a:tailEnd type="none" w="sm" len="sm"/>
          </a:ln>
        </p:spPr>
      </p:cxnSp>
      <p:cxnSp>
        <p:nvCxnSpPr>
          <p:cNvPr id="161" name="Google Shape;161;p17"/>
          <p:cNvCxnSpPr/>
          <p:nvPr/>
        </p:nvCxnSpPr>
        <p:spPr>
          <a:xfrm>
            <a:off x="4711226" y="4559382"/>
            <a:ext cx="564873" cy="0"/>
          </a:xfrm>
          <a:prstGeom prst="straightConnector1">
            <a:avLst/>
          </a:prstGeom>
          <a:noFill/>
          <a:ln w="57150" cap="flat" cmpd="sng">
            <a:solidFill>
              <a:srgbClr val="C00000"/>
            </a:solidFill>
            <a:prstDash val="solid"/>
            <a:miter lim="800000"/>
            <a:headEnd type="none" w="sm" len="sm"/>
            <a:tailEnd type="none" w="sm" len="sm"/>
          </a:ln>
        </p:spPr>
      </p:cxnSp>
      <p:cxnSp>
        <p:nvCxnSpPr>
          <p:cNvPr id="162" name="Google Shape;162;p17"/>
          <p:cNvCxnSpPr/>
          <p:nvPr/>
        </p:nvCxnSpPr>
        <p:spPr>
          <a:xfrm>
            <a:off x="5763755" y="4759410"/>
            <a:ext cx="561487" cy="0"/>
          </a:xfrm>
          <a:prstGeom prst="straightConnector1">
            <a:avLst/>
          </a:prstGeom>
          <a:noFill/>
          <a:ln w="57150" cap="flat" cmpd="sng">
            <a:solidFill>
              <a:srgbClr val="C00000"/>
            </a:solidFill>
            <a:prstDash val="solid"/>
            <a:miter lim="800000"/>
            <a:headEnd type="none" w="sm" len="sm"/>
            <a:tailEnd type="none" w="sm" len="sm"/>
          </a:ln>
        </p:spPr>
      </p:cxnSp>
      <p:cxnSp>
        <p:nvCxnSpPr>
          <p:cNvPr id="163" name="Google Shape;163;p17"/>
          <p:cNvCxnSpPr/>
          <p:nvPr/>
        </p:nvCxnSpPr>
        <p:spPr>
          <a:xfrm>
            <a:off x="6892469" y="4559378"/>
            <a:ext cx="627659" cy="0"/>
          </a:xfrm>
          <a:prstGeom prst="straightConnector1">
            <a:avLst/>
          </a:prstGeom>
          <a:noFill/>
          <a:ln w="57150" cap="flat" cmpd="sng">
            <a:solidFill>
              <a:srgbClr val="C00000"/>
            </a:solidFill>
            <a:prstDash val="solid"/>
            <a:miter lim="800000"/>
            <a:headEnd type="none" w="sm" len="sm"/>
            <a:tailEnd type="none" w="sm" len="sm"/>
          </a:ln>
        </p:spPr>
      </p:cxnSp>
      <p:cxnSp>
        <p:nvCxnSpPr>
          <p:cNvPr id="164" name="Google Shape;164;p17"/>
          <p:cNvCxnSpPr/>
          <p:nvPr/>
        </p:nvCxnSpPr>
        <p:spPr>
          <a:xfrm>
            <a:off x="8117555" y="4754645"/>
            <a:ext cx="584759" cy="0"/>
          </a:xfrm>
          <a:prstGeom prst="straightConnector1">
            <a:avLst/>
          </a:prstGeom>
          <a:noFill/>
          <a:ln w="57150" cap="flat" cmpd="sng">
            <a:solidFill>
              <a:srgbClr val="C00000"/>
            </a:solidFill>
            <a:prstDash val="solid"/>
            <a:miter lim="800000"/>
            <a:headEnd type="none" w="sm" len="sm"/>
            <a:tailEnd type="none" w="sm" len="sm"/>
          </a:ln>
        </p:spPr>
      </p:cxnSp>
      <p:cxnSp>
        <p:nvCxnSpPr>
          <p:cNvPr id="165" name="Google Shape;165;p17"/>
          <p:cNvCxnSpPr/>
          <p:nvPr/>
        </p:nvCxnSpPr>
        <p:spPr>
          <a:xfrm>
            <a:off x="9308602" y="4554616"/>
            <a:ext cx="562618" cy="0"/>
          </a:xfrm>
          <a:prstGeom prst="straightConnector1">
            <a:avLst/>
          </a:prstGeom>
          <a:noFill/>
          <a:ln w="57150" cap="flat" cmpd="sng">
            <a:solidFill>
              <a:srgbClr val="C00000"/>
            </a:solidFill>
            <a:prstDash val="solid"/>
            <a:miter lim="800000"/>
            <a:headEnd type="none" w="sm" len="sm"/>
            <a:tailEnd type="none" w="sm" len="sm"/>
          </a:ln>
        </p:spPr>
      </p:cxnSp>
      <p:sp>
        <p:nvSpPr>
          <p:cNvPr id="166" name="Google Shape;166;p17"/>
          <p:cNvSpPr txBox="1"/>
          <p:nvPr/>
        </p:nvSpPr>
        <p:spPr>
          <a:xfrm>
            <a:off x="135567" y="1122460"/>
            <a:ext cx="11786569" cy="1754286"/>
          </a:xfrm>
          <a:prstGeom prst="rect">
            <a:avLst/>
          </a:prstGeom>
          <a:solidFill>
            <a:srgbClr val="E1EFD8"/>
          </a:solidFill>
          <a:ln>
            <a:noFill/>
          </a:ln>
        </p:spPr>
        <p:txBody>
          <a:bodyPr spcFirstLastPara="1" wrap="square" lIns="91425" tIns="45700" rIns="91425" bIns="45700" anchor="t" anchorCtr="0">
            <a:spAutoFit/>
          </a:bodyPr>
          <a:lstStyle/>
          <a:p>
            <a:pPr algn="just">
              <a:lnSpc>
                <a:spcPct val="120000"/>
              </a:lnSpc>
            </a:pPr>
            <a:r>
              <a:rPr lang="en-US" sz="1800" dirty="0">
                <a:latin typeface="Times New Roman" panose="02020603050405020304" pitchFamily="18" charset="0"/>
                <a:cs typeface="Times New Roman" panose="02020603050405020304" pitchFamily="18" charset="0"/>
              </a:rPr>
              <a:t>Our </a:t>
            </a:r>
            <a:r>
              <a:rPr lang="en-US" sz="1800" dirty="0" smtClean="0">
                <a:latin typeface="Times New Roman" panose="02020603050405020304" pitchFamily="18" charset="0"/>
                <a:cs typeface="Times New Roman" panose="02020603050405020304" pitchFamily="18" charset="0"/>
              </a:rPr>
              <a:t>country </a:t>
            </a:r>
            <a:r>
              <a:rPr lang="en-US" sz="1800" dirty="0">
                <a:latin typeface="Times New Roman" panose="02020603050405020304" pitchFamily="18" charset="0"/>
                <a:cs typeface="Times New Roman" panose="02020603050405020304" pitchFamily="18" charset="0"/>
              </a:rPr>
              <a:t>has been committed to the elimination and control of infectious diseases over the years and has achieved a profound </a:t>
            </a:r>
            <a:r>
              <a:rPr lang="en-US" sz="1800" dirty="0" smtClean="0">
                <a:latin typeface="Times New Roman" panose="02020603050405020304" pitchFamily="18" charset="0"/>
                <a:cs typeface="Times New Roman" panose="02020603050405020304" pitchFamily="18" charset="0"/>
              </a:rPr>
              <a:t>effect, </a:t>
            </a:r>
            <a:r>
              <a:rPr lang="en-US" sz="1800" dirty="0">
                <a:latin typeface="Times New Roman" panose="02020603050405020304" pitchFamily="18" charset="0"/>
                <a:cs typeface="Times New Roman" panose="02020603050405020304" pitchFamily="18" charset="0"/>
              </a:rPr>
              <a:t>such </a:t>
            </a:r>
            <a:r>
              <a:rPr lang="en-US" sz="1800" dirty="0" smtClean="0">
                <a:latin typeface="Times New Roman" panose="02020603050405020304" pitchFamily="18" charset="0"/>
                <a:cs typeface="Times New Roman" panose="02020603050405020304" pitchFamily="18" charset="0"/>
              </a:rPr>
              <a:t>as </a:t>
            </a:r>
            <a:r>
              <a:rPr lang="en-US" sz="1800" dirty="0">
                <a:latin typeface="Times New Roman" panose="02020603050405020304" pitchFamily="18" charset="0"/>
                <a:cs typeface="Times New Roman" panose="02020603050405020304" pitchFamily="18" charset="0"/>
              </a:rPr>
              <a:t>a Class A infectious diseases being managed from severe to under effective control and finally being eliminated; a Class B infectious diseases  from pandemic to an epidemic at a lower level and near elimination; and from the mass outbreak of Class C infectious diseases to an epidemic at a lower level</a:t>
            </a:r>
            <a:r>
              <a:rPr lang="en-GB" sz="1800" dirty="0" smtClean="0">
                <a:latin typeface="Times New Roman" panose="02020603050405020304" pitchFamily="18" charset="0"/>
                <a:cs typeface="Times New Roman" panose="02020603050405020304" pitchFamily="18" charset="0"/>
              </a:rPr>
              <a:t>.                       </a:t>
            </a:r>
            <a:r>
              <a:rPr lang="en-GB" sz="1800" dirty="0">
                <a:latin typeface="Times New Roman" panose="02020603050405020304" pitchFamily="18" charset="0"/>
                <a:cs typeface="Times New Roman" panose="02020603050405020304" pitchFamily="18" charset="0"/>
              </a:rPr>
              <a:t/>
            </a:r>
            <a:br>
              <a:rPr lang="en-GB" sz="1800" dirty="0">
                <a:latin typeface="Times New Roman" panose="02020603050405020304" pitchFamily="18" charset="0"/>
                <a:cs typeface="Times New Roman" panose="02020603050405020304" pitchFamily="18" charset="0"/>
              </a:rPr>
            </a:br>
            <a:endParaRPr sz="180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endParaRPr>
          </a:p>
        </p:txBody>
      </p:sp>
      <p:sp>
        <p:nvSpPr>
          <p:cNvPr id="167" name="Google Shape;167;p17"/>
          <p:cNvSpPr/>
          <p:nvPr/>
        </p:nvSpPr>
        <p:spPr>
          <a:xfrm>
            <a:off x="9823948" y="5022375"/>
            <a:ext cx="1627686" cy="584775"/>
          </a:xfrm>
          <a:prstGeom prst="rect">
            <a:avLst/>
          </a:prstGeom>
          <a:noFill/>
          <a:ln>
            <a:noFill/>
          </a:ln>
        </p:spPr>
        <p:txBody>
          <a:bodyPr spcFirstLastPara="1" wrap="square" lIns="91425" tIns="45700" rIns="91425" bIns="45700" anchor="t" anchorCtr="0">
            <a:noAutofit/>
          </a:bodyPr>
          <a:lstStyle/>
          <a:p>
            <a:pPr lvl="0" algn="ctr"/>
            <a:r>
              <a:rPr lang="en-GB" sz="1200" dirty="0" smtClean="0">
                <a:latin typeface="Times New Roman" panose="02020603050405020304" pitchFamily="18" charset="0"/>
                <a:cs typeface="Times New Roman" panose="02020603050405020304" pitchFamily="18" charset="0"/>
              </a:rPr>
              <a:t>Officially awarded </a:t>
            </a:r>
            <a:r>
              <a:rPr lang="en-GB" sz="1200" dirty="0">
                <a:latin typeface="Times New Roman" panose="02020603050405020304" pitchFamily="18" charset="0"/>
                <a:cs typeface="Times New Roman" panose="02020603050405020304" pitchFamily="18" charset="0"/>
              </a:rPr>
              <a:t>a malaria-free certification</a:t>
            </a:r>
            <a:endParaRPr sz="1200" dirty="0">
              <a:solidFill>
                <a:schemeClr val="dk1"/>
              </a:solidFill>
              <a:latin typeface="Times New Roman" panose="02020603050405020304" pitchFamily="18" charset="0"/>
              <a:ea typeface="DFKai-SB"/>
              <a:cs typeface="Times New Roman" panose="02020603050405020304" pitchFamily="18" charset="0"/>
              <a:sym typeface="DFKai-SB"/>
            </a:endParaRPr>
          </a:p>
        </p:txBody>
      </p:sp>
      <p:sp>
        <p:nvSpPr>
          <p:cNvPr id="168" name="Google Shape;168;p17"/>
          <p:cNvSpPr txBox="1"/>
          <p:nvPr/>
        </p:nvSpPr>
        <p:spPr>
          <a:xfrm>
            <a:off x="10268706" y="4726429"/>
            <a:ext cx="65456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1800" b="1" dirty="0">
                <a:solidFill>
                  <a:srgbClr val="C00000"/>
                </a:solidFill>
                <a:latin typeface="Times New Roman" panose="02020603050405020304" pitchFamily="18" charset="0"/>
                <a:ea typeface="DFKai-SB"/>
                <a:cs typeface="Times New Roman" panose="02020603050405020304" pitchFamily="18" charset="0"/>
                <a:sym typeface="DFKai-SB"/>
              </a:rPr>
              <a:t>2021</a:t>
            </a:r>
            <a:endParaRPr sz="1800" b="1" dirty="0">
              <a:solidFill>
                <a:srgbClr val="C00000"/>
              </a:solidFill>
              <a:latin typeface="Times New Roman" panose="02020603050405020304" pitchFamily="18" charset="0"/>
              <a:ea typeface="DFKai-SB"/>
              <a:cs typeface="Times New Roman" panose="02020603050405020304" pitchFamily="18" charset="0"/>
              <a:sym typeface="DFKai-SB"/>
            </a:endParaRPr>
          </a:p>
        </p:txBody>
      </p:sp>
      <p:cxnSp>
        <p:nvCxnSpPr>
          <p:cNvPr id="169" name="Google Shape;169;p17"/>
          <p:cNvCxnSpPr/>
          <p:nvPr/>
        </p:nvCxnSpPr>
        <p:spPr>
          <a:xfrm>
            <a:off x="10371186" y="4754645"/>
            <a:ext cx="469590" cy="0"/>
          </a:xfrm>
          <a:prstGeom prst="straightConnector1">
            <a:avLst/>
          </a:prstGeom>
          <a:noFill/>
          <a:ln w="57150" cap="flat" cmpd="sng">
            <a:solidFill>
              <a:srgbClr val="C00000"/>
            </a:solidFill>
            <a:prstDash val="solid"/>
            <a:miter lim="800000"/>
            <a:headEnd type="none" w="sm" len="sm"/>
            <a:tailEnd type="none" w="sm" len="sm"/>
          </a:ln>
        </p:spPr>
      </p:cxnSp>
      <p:sp>
        <p:nvSpPr>
          <p:cNvPr id="170" name="Google Shape;170;p17"/>
          <p:cNvSpPr txBox="1"/>
          <p:nvPr/>
        </p:nvSpPr>
        <p:spPr>
          <a:xfrm>
            <a:off x="8875886" y="2578143"/>
            <a:ext cx="2987502"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altLang="zh-TW" sz="1200" dirty="0" smtClean="0">
                <a:solidFill>
                  <a:schemeClr val="dk1"/>
                </a:solidFill>
                <a:latin typeface="Times New Roman"/>
                <a:ea typeface="Times New Roman"/>
                <a:cs typeface="Times New Roman"/>
                <a:sym typeface="Times New Roman"/>
              </a:rPr>
              <a:t>Source:</a:t>
            </a:r>
            <a:r>
              <a:rPr lang="zh-TW" sz="1200" dirty="0" smtClean="0">
                <a:solidFill>
                  <a:schemeClr val="dk1"/>
                </a:solidFill>
                <a:latin typeface="Times New Roman"/>
                <a:ea typeface="Times New Roman"/>
                <a:cs typeface="Times New Roman"/>
                <a:sym typeface="Times New Roman"/>
              </a:rPr>
              <a:t> </a:t>
            </a:r>
            <a:r>
              <a:rPr lang="zh-TW" sz="1200" dirty="0">
                <a:solidFill>
                  <a:schemeClr val="dk1"/>
                </a:solidFill>
                <a:latin typeface="Times New Roman"/>
                <a:ea typeface="Times New Roman"/>
                <a:cs typeface="Times New Roman"/>
                <a:sym typeface="Times New Roman"/>
              </a:rPr>
              <a:t>https://www.chinacdc.cn/jkzt/crb/</a:t>
            </a:r>
            <a:endParaRPr dirty="0"/>
          </a:p>
        </p:txBody>
      </p:sp>
      <p:sp>
        <p:nvSpPr>
          <p:cNvPr id="171" name="Google Shape;171;p17"/>
          <p:cNvSpPr txBox="1"/>
          <p:nvPr/>
        </p:nvSpPr>
        <p:spPr>
          <a:xfrm>
            <a:off x="115114" y="2601789"/>
            <a:ext cx="4952955" cy="261570"/>
          </a:xfrm>
          <a:prstGeom prst="rect">
            <a:avLst/>
          </a:prstGeom>
          <a:noFill/>
          <a:ln w="28575" cap="flat" cmpd="sng">
            <a:solidFill>
              <a:srgbClr val="FF0000"/>
            </a:solidFill>
            <a:prstDash val="solid"/>
            <a:round/>
            <a:headEnd type="none" w="sm" len="sm"/>
            <a:tailEnd type="none" w="sm" len="sm"/>
          </a:ln>
        </p:spPr>
        <p:txBody>
          <a:bodyPr spcFirstLastPara="1" wrap="square" lIns="91425" tIns="45700" rIns="91425" bIns="45700" anchor="t" anchorCtr="0">
            <a:spAutoFit/>
          </a:bodyPr>
          <a:lstStyle/>
          <a:p>
            <a:r>
              <a:rPr lang="en-GB" sz="1100" dirty="0">
                <a:latin typeface="Times New Roman" panose="02020603050405020304" pitchFamily="18" charset="0"/>
                <a:cs typeface="Times New Roman" panose="02020603050405020304" pitchFamily="18" charset="0"/>
              </a:rPr>
              <a:t>Click on the image to learn about Class A, Class B and Class C </a:t>
            </a:r>
            <a:r>
              <a:rPr lang="en-GB" sz="1100" dirty="0" smtClean="0">
                <a:latin typeface="Times New Roman" panose="02020603050405020304" pitchFamily="18" charset="0"/>
                <a:cs typeface="Times New Roman" panose="02020603050405020304" pitchFamily="18" charset="0"/>
              </a:rPr>
              <a:t>infectious diseases</a:t>
            </a:r>
            <a:r>
              <a:rPr lang="en-GB" sz="1100" dirty="0">
                <a:latin typeface="Times New Roman" panose="02020603050405020304" pitchFamily="18" charset="0"/>
                <a:cs typeface="Times New Roman" panose="02020603050405020304" pitchFamily="18" charset="0"/>
              </a:rPr>
              <a:t>.</a:t>
            </a:r>
          </a:p>
        </p:txBody>
      </p:sp>
      <p:pic>
        <p:nvPicPr>
          <p:cNvPr id="173" name="Google Shape;173;p17">
            <a:hlinkClick r:id="rId3"/>
          </p:cNvPr>
          <p:cNvPicPr preferRelativeResize="0"/>
          <p:nvPr/>
        </p:nvPicPr>
        <p:blipFill rotWithShape="1">
          <a:blip r:embed="rId4">
            <a:alphaModFix/>
          </a:blip>
          <a:srcRect/>
          <a:stretch/>
        </p:blipFill>
        <p:spPr>
          <a:xfrm>
            <a:off x="6609921" y="2436583"/>
            <a:ext cx="2155363" cy="498670"/>
          </a:xfrm>
          <a:prstGeom prst="rect">
            <a:avLst/>
          </a:prstGeom>
          <a:noFill/>
          <a:ln>
            <a:noFill/>
          </a:ln>
        </p:spPr>
      </p:pic>
      <p:sp>
        <p:nvSpPr>
          <p:cNvPr id="174" name="Google Shape;174;p17"/>
          <p:cNvSpPr/>
          <p:nvPr/>
        </p:nvSpPr>
        <p:spPr>
          <a:xfrm>
            <a:off x="5778767" y="2588086"/>
            <a:ext cx="346855" cy="313585"/>
          </a:xfrm>
          <a:prstGeom prst="rightArrow">
            <a:avLst>
              <a:gd name="adj1" fmla="val 50000"/>
              <a:gd name="adj2" fmla="val 50000"/>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75" name="Google Shape;175;p17"/>
          <p:cNvSpPr txBox="1"/>
          <p:nvPr/>
        </p:nvSpPr>
        <p:spPr>
          <a:xfrm>
            <a:off x="2900260" y="3005014"/>
            <a:ext cx="6239410" cy="646290"/>
          </a:xfrm>
          <a:prstGeom prst="rect">
            <a:avLst/>
          </a:prstGeom>
          <a:noFill/>
          <a:ln>
            <a:noFill/>
          </a:ln>
        </p:spPr>
        <p:txBody>
          <a:bodyPr spcFirstLastPara="1" wrap="square" lIns="91425" tIns="45700" rIns="91425" bIns="45700" anchor="ctr" anchorCtr="0">
            <a:spAutoFit/>
          </a:bodyPr>
          <a:lstStyle/>
          <a:p>
            <a:pPr algn="ctr"/>
            <a:r>
              <a:rPr lang="en-GB" sz="1800" dirty="0">
                <a:latin typeface="Times New Roman" panose="02020603050405020304" pitchFamily="18" charset="0"/>
                <a:cs typeface="Times New Roman" panose="02020603050405020304" pitchFamily="18" charset="0"/>
              </a:rPr>
              <a:t>Examples of Important Milestones </a:t>
            </a:r>
            <a:r>
              <a:rPr lang="en-GB" sz="1800" dirty="0" smtClean="0">
                <a:latin typeface="Times New Roman" panose="02020603050405020304" pitchFamily="18" charset="0"/>
                <a:cs typeface="Times New Roman" panose="02020603050405020304" pitchFamily="18" charset="0"/>
              </a:rPr>
              <a:t>throughout the State’s </a:t>
            </a:r>
            <a:r>
              <a:rPr lang="en-GB" sz="1800" dirty="0">
                <a:latin typeface="Times New Roman" panose="02020603050405020304" pitchFamily="18" charset="0"/>
                <a:cs typeface="Times New Roman" panose="02020603050405020304" pitchFamily="18" charset="0"/>
              </a:rPr>
              <a:t>Elimination and Control of Diseases</a:t>
            </a:r>
          </a:p>
        </p:txBody>
      </p:sp>
      <p:sp>
        <p:nvSpPr>
          <p:cNvPr id="176" name="Google Shape;176;p17"/>
          <p:cNvSpPr/>
          <p:nvPr/>
        </p:nvSpPr>
        <p:spPr>
          <a:xfrm>
            <a:off x="3187749" y="752766"/>
            <a:ext cx="446151" cy="322817"/>
          </a:xfrm>
          <a:custGeom>
            <a:avLst/>
            <a:gdLst/>
            <a:ahLst/>
            <a:cxnLst/>
            <a:rect l="l" t="t" r="r" b="b"/>
            <a:pathLst>
              <a:path w="395" h="298" extrusionOk="0">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FFBF53"/>
          </a:solidFill>
          <a:ln w="19050" cap="flat" cmpd="sng">
            <a:solidFill>
              <a:srgbClr val="FFFFFF"/>
            </a:solidFill>
            <a:prstDash val="solid"/>
            <a:round/>
            <a:headEnd type="none" w="sm" len="sm"/>
            <a:tailEnd type="none" w="sm" len="sm"/>
          </a:ln>
        </p:spPr>
        <p:txBody>
          <a:bodyPr spcFirstLastPara="1" wrap="square" lIns="83725" tIns="41850" rIns="83725" bIns="41850" anchor="t" anchorCtr="0">
            <a:noAutofit/>
          </a:bodyPr>
          <a:lstStyle/>
          <a:p>
            <a:pPr marL="0" marR="0" lvl="0" indent="0" algn="just" rtl="0">
              <a:lnSpc>
                <a:spcPct val="120000"/>
              </a:lnSpc>
              <a:spcBef>
                <a:spcPts val="0"/>
              </a:spcBef>
              <a:spcAft>
                <a:spcPts val="0"/>
              </a:spcAft>
              <a:buClr>
                <a:schemeClr val="dk1"/>
              </a:buClr>
              <a:buSzPts val="2800"/>
              <a:buFont typeface="Calibri"/>
              <a:buNone/>
            </a:pPr>
            <a:endParaRPr sz="2800" b="0" i="0" u="none" strike="noStrike" cap="none">
              <a:solidFill>
                <a:srgbClr val="000000"/>
              </a:solidFill>
              <a:latin typeface="Teko"/>
              <a:ea typeface="Teko"/>
              <a:cs typeface="Teko"/>
              <a:sym typeface="Teko"/>
            </a:endParaRPr>
          </a:p>
        </p:txBody>
      </p:sp>
      <p:sp>
        <p:nvSpPr>
          <p:cNvPr id="177" name="Google Shape;177;p17"/>
          <p:cNvSpPr/>
          <p:nvPr/>
        </p:nvSpPr>
        <p:spPr>
          <a:xfrm>
            <a:off x="187573" y="5949824"/>
            <a:ext cx="10477258" cy="861774"/>
          </a:xfrm>
          <a:prstGeom prst="rect">
            <a:avLst/>
          </a:prstGeom>
          <a:noFill/>
          <a:ln>
            <a:noFill/>
          </a:ln>
        </p:spPr>
        <p:txBody>
          <a:bodyPr spcFirstLastPara="1" wrap="square" lIns="91425" tIns="45700" rIns="91425" bIns="45700" anchor="t" anchorCtr="0">
            <a:noAutofit/>
          </a:bodyPr>
          <a:lstStyle/>
          <a:p>
            <a:pPr marL="228600" lvl="0" indent="-228600">
              <a:buClr>
                <a:schemeClr val="dk1"/>
              </a:buClr>
              <a:buSzPts val="1000"/>
              <a:buFont typeface="Calibri"/>
              <a:buAutoNum type="arabicPeriod"/>
            </a:pPr>
            <a:r>
              <a:rPr lang="en-GB" altLang="zh-TW" sz="900" dirty="0">
                <a:solidFill>
                  <a:schemeClr val="dk1"/>
                </a:solidFill>
                <a:latin typeface="Times New Roman" panose="02020603050405020304" pitchFamily="18" charset="0"/>
                <a:ea typeface="DFKai-SB"/>
                <a:cs typeface="Times New Roman" panose="02020603050405020304" pitchFamily="18" charset="0"/>
                <a:sym typeface="DFKai-SB"/>
              </a:rPr>
              <a:t>The Chinese Government’s website</a:t>
            </a:r>
            <a:r>
              <a:rPr lang="zh-TW" sz="900" dirty="0" smtClean="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zh-TW" sz="900" dirty="0">
                <a:solidFill>
                  <a:schemeClr val="dk1"/>
                </a:solidFill>
                <a:latin typeface="Times New Roman" panose="02020603050405020304" pitchFamily="18" charset="0"/>
                <a:ea typeface="Times New Roman"/>
                <a:cs typeface="Times New Roman" panose="02020603050405020304" pitchFamily="18" charset="0"/>
                <a:sym typeface="Times New Roman"/>
              </a:rPr>
              <a:t>(http://www.gov.cn/gongbao/content/2003/content_62505.htm); (http://www.gov.cn/zhengce/content/2009-09/11/content_6153.htm); (http://www.gov.cn/xinwen/2020-07/28/content_5530817.htm)</a:t>
            </a:r>
            <a:endParaRPr sz="900" dirty="0">
              <a:solidFill>
                <a:schemeClr val="dk1"/>
              </a:solidFill>
              <a:latin typeface="Times New Roman" panose="02020603050405020304" pitchFamily="18" charset="0"/>
              <a:ea typeface="Times New Roman"/>
              <a:cs typeface="Times New Roman" panose="02020603050405020304" pitchFamily="18" charset="0"/>
              <a:sym typeface="Times New Roman"/>
            </a:endParaRPr>
          </a:p>
          <a:p>
            <a:pPr marL="228600" lvl="0" indent="-228600">
              <a:buClr>
                <a:schemeClr val="dk1"/>
              </a:buClr>
              <a:buSzPts val="1000"/>
              <a:buFont typeface="Calibri"/>
              <a:buAutoNum type="arabicPeriod"/>
            </a:pPr>
            <a:r>
              <a:rPr lang="en-GB" sz="900" dirty="0">
                <a:latin typeface="Times New Roman" panose="02020603050405020304" pitchFamily="18" charset="0"/>
                <a:cs typeface="Times New Roman" panose="02020603050405020304" pitchFamily="18" charset="0"/>
              </a:rPr>
              <a:t>Bureau of Medical Administration, National Health </a:t>
            </a:r>
            <a:r>
              <a:rPr lang="en-GB" sz="900" dirty="0" smtClean="0">
                <a:latin typeface="Times New Roman" panose="02020603050405020304" pitchFamily="18" charset="0"/>
                <a:cs typeface="Times New Roman" panose="02020603050405020304" pitchFamily="18" charset="0"/>
              </a:rPr>
              <a:t>Commission</a:t>
            </a:r>
            <a:r>
              <a:rPr lang="zh-TW" sz="900" dirty="0" smtClean="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altLang="zh-TW" sz="900" dirty="0">
                <a:solidFill>
                  <a:schemeClr val="tx1"/>
                </a:solidFill>
                <a:latin typeface="Times New Roman" panose="02020603050405020304" pitchFamily="18" charset="0"/>
                <a:ea typeface="Times New Roman"/>
                <a:cs typeface="Times New Roman" panose="02020603050405020304" pitchFamily="18" charset="0"/>
                <a:sym typeface="Times New Roman"/>
              </a:rPr>
              <a:t>(</a:t>
            </a:r>
            <a:r>
              <a:rPr lang="zh-TW" sz="900" dirty="0" smtClean="0">
                <a:solidFill>
                  <a:schemeClr val="dk1"/>
                </a:solidFill>
                <a:latin typeface="Times New Roman" panose="02020603050405020304" pitchFamily="18" charset="0"/>
                <a:ea typeface="Times New Roman"/>
                <a:cs typeface="Times New Roman" panose="02020603050405020304" pitchFamily="18" charset="0"/>
                <a:sym typeface="Times New Roman"/>
              </a:rPr>
              <a:t>http</a:t>
            </a:r>
            <a:r>
              <a:rPr lang="zh-TW" sz="900" dirty="0">
                <a:solidFill>
                  <a:schemeClr val="dk1"/>
                </a:solidFill>
                <a:latin typeface="Times New Roman" panose="02020603050405020304" pitchFamily="18" charset="0"/>
                <a:ea typeface="Times New Roman"/>
                <a:cs typeface="Times New Roman" panose="02020603050405020304" pitchFamily="18" charset="0"/>
                <a:sym typeface="Times New Roman"/>
              </a:rPr>
              <a:t>://www.nhc.gov.cn/xcs/wsjksy/201909/ec95e9865e39452ab20683ab70499fb3.shtml) ; (http://www.nhc.gov.cn/wsb/pwsyw/200811/38281.shtml); (http://www.nhc.gov.cn/yzygj/s7652/201506/898dc6013aad4e4aa8a4bbef974853e2.shtml); (http://www.nhc.gov.cn/xcs/s7847/201904/c3e7050d4e5c4021ac1cb1681c702a67.shtml)</a:t>
            </a:r>
            <a:endParaRPr sz="900" dirty="0">
              <a:solidFill>
                <a:schemeClr val="dk1"/>
              </a:solidFill>
              <a:latin typeface="Times New Roman" panose="02020603050405020304" pitchFamily="18" charset="0"/>
              <a:ea typeface="Times New Roman"/>
              <a:cs typeface="Times New Roman" panose="02020603050405020304" pitchFamily="18" charset="0"/>
              <a:sym typeface="Times New Roman"/>
            </a:endParaRPr>
          </a:p>
          <a:p>
            <a:pPr marL="228600" marR="0" lvl="0" indent="-228600" algn="l" rtl="0">
              <a:spcBef>
                <a:spcPts val="0"/>
              </a:spcBef>
              <a:spcAft>
                <a:spcPts val="0"/>
              </a:spcAft>
              <a:buClr>
                <a:schemeClr val="dk1"/>
              </a:buClr>
              <a:buSzPts val="1000"/>
              <a:buFont typeface="Calibri"/>
              <a:buAutoNum type="arabicPeriod"/>
            </a:pPr>
            <a:r>
              <a:rPr lang="en-US" altLang="zh-TW" sz="900" dirty="0" smtClean="0">
                <a:solidFill>
                  <a:schemeClr val="dk1"/>
                </a:solidFill>
                <a:latin typeface="Times New Roman" panose="02020603050405020304" pitchFamily="18" charset="0"/>
                <a:ea typeface="Times New Roman"/>
                <a:cs typeface="Times New Roman" panose="02020603050405020304" pitchFamily="18" charset="0"/>
                <a:sym typeface="Times New Roman"/>
              </a:rPr>
              <a:t>The World Health Organization</a:t>
            </a:r>
            <a:r>
              <a:rPr lang="zh-TW" sz="900" dirty="0" smtClean="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altLang="zh-TW" sz="900" dirty="0" smtClean="0">
                <a:solidFill>
                  <a:schemeClr val="dk1"/>
                </a:solidFill>
                <a:latin typeface="Times New Roman" panose="02020603050405020304" pitchFamily="18" charset="0"/>
                <a:ea typeface="Times New Roman"/>
                <a:cs typeface="Times New Roman" panose="02020603050405020304" pitchFamily="18" charset="0"/>
                <a:sym typeface="Times New Roman"/>
              </a:rPr>
              <a:t>(WHO) </a:t>
            </a:r>
            <a:r>
              <a:rPr lang="zh-TW" sz="900" dirty="0" smtClean="0">
                <a:solidFill>
                  <a:schemeClr val="dk1"/>
                </a:solidFill>
                <a:latin typeface="Times New Roman" panose="02020603050405020304" pitchFamily="18" charset="0"/>
                <a:ea typeface="Times New Roman"/>
                <a:cs typeface="Times New Roman" panose="02020603050405020304" pitchFamily="18" charset="0"/>
                <a:sym typeface="Times New Roman"/>
              </a:rPr>
              <a:t>(</a:t>
            </a:r>
            <a:r>
              <a:rPr lang="zh-TW" sz="900" dirty="0">
                <a:solidFill>
                  <a:schemeClr val="dk1"/>
                </a:solidFill>
                <a:latin typeface="Times New Roman" panose="02020603050405020304" pitchFamily="18" charset="0"/>
                <a:ea typeface="Times New Roman"/>
                <a:cs typeface="Times New Roman" panose="02020603050405020304" pitchFamily="18" charset="0"/>
                <a:sym typeface="Times New Roman"/>
              </a:rPr>
              <a:t>https://www.who.int/zh/news/item/30-06-2021-from-30-million-cases-to-zero-china-is-certified-malaria-free-by-who)</a:t>
            </a:r>
            <a:endParaRPr sz="900" dirty="0">
              <a:solidFill>
                <a:schemeClr val="dk1"/>
              </a:solidFill>
              <a:latin typeface="Times New Roman" panose="02020603050405020304" pitchFamily="18" charset="0"/>
              <a:ea typeface="Times New Roman"/>
              <a:cs typeface="Times New Roman" panose="02020603050405020304" pitchFamily="18" charset="0"/>
              <a:sym typeface="Times New Roman"/>
            </a:endParaRPr>
          </a:p>
        </p:txBody>
      </p:sp>
      <p:sp>
        <p:nvSpPr>
          <p:cNvPr id="178" name="Google Shape;178;p17"/>
          <p:cNvSpPr txBox="1">
            <a:spLocks noGrp="1"/>
          </p:cNvSpPr>
          <p:nvPr>
            <p:ph type="sldNum" idx="12"/>
          </p:nvPr>
        </p:nvSpPr>
        <p:spPr>
          <a:xfrm>
            <a:off x="9120188" y="63817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tLang="zh-TW"/>
              <a:t>5</a:t>
            </a:fld>
            <a:endParaRPr/>
          </a:p>
        </p:txBody>
      </p:sp>
      <p:sp>
        <p:nvSpPr>
          <p:cNvPr id="43" name="Google Shape;111;p15"/>
          <p:cNvSpPr/>
          <p:nvPr/>
        </p:nvSpPr>
        <p:spPr>
          <a:xfrm>
            <a:off x="2448559" y="154896"/>
            <a:ext cx="7205288" cy="618023"/>
          </a:xfrm>
          <a:custGeom>
            <a:avLst/>
            <a:gdLst/>
            <a:ahLst/>
            <a:cxnLst/>
            <a:rect l="l" t="t" r="r" b="b"/>
            <a:pathLst>
              <a:path w="5689600" h="649440" extrusionOk="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a:ln w="12700" cap="flat" cmpd="sng">
            <a:solidFill>
              <a:schemeClr val="lt1"/>
            </a:solidFill>
            <a:prstDash val="solid"/>
            <a:miter lim="800000"/>
            <a:headEnd type="none" w="sm" len="sm"/>
            <a:tailEnd type="none" w="sm" len="sm"/>
          </a:ln>
        </p:spPr>
        <p:txBody>
          <a:bodyPr spcFirstLastPara="1" wrap="square" lIns="246750" tIns="31700" rIns="246750" bIns="31700" anchor="ctr" anchorCtr="0">
            <a:noAutofit/>
          </a:bodyPr>
          <a:lstStyle/>
          <a:p>
            <a:pPr algn="ctr">
              <a:lnSpc>
                <a:spcPct val="90000"/>
              </a:lnSpc>
            </a:pPr>
            <a:r>
              <a:rPr lang="en-US" sz="2200" b="1" dirty="0" smtClean="0">
                <a:solidFill>
                  <a:schemeClr val="bg1"/>
                </a:solidFill>
                <a:latin typeface="Times New Roman" panose="02020603050405020304" pitchFamily="18" charset="0"/>
                <a:cs typeface="Times New Roman" panose="02020603050405020304" pitchFamily="18" charset="0"/>
              </a:rPr>
              <a:t>Contributions </a:t>
            </a:r>
            <a:r>
              <a:rPr lang="en-US" sz="2200" b="1" dirty="0">
                <a:solidFill>
                  <a:schemeClr val="bg1"/>
                </a:solidFill>
                <a:latin typeface="Times New Roman" panose="02020603050405020304" pitchFamily="18" charset="0"/>
                <a:cs typeface="Times New Roman" panose="02020603050405020304" pitchFamily="18" charset="0"/>
              </a:rPr>
              <a:t>of </a:t>
            </a:r>
            <a:r>
              <a:rPr lang="en-US" sz="2200" b="1" dirty="0" smtClean="0">
                <a:solidFill>
                  <a:schemeClr val="bg1"/>
                </a:solidFill>
                <a:latin typeface="Times New Roman" panose="02020603050405020304" pitchFamily="18" charset="0"/>
                <a:cs typeface="Times New Roman" panose="02020603050405020304" pitchFamily="18" charset="0"/>
              </a:rPr>
              <a:t>our Country to </a:t>
            </a:r>
            <a:r>
              <a:rPr lang="en-US" sz="2200" b="1" dirty="0">
                <a:solidFill>
                  <a:schemeClr val="bg1"/>
                </a:solidFill>
                <a:latin typeface="Times New Roman" panose="02020603050405020304" pitchFamily="18" charset="0"/>
                <a:cs typeface="Times New Roman" panose="02020603050405020304" pitchFamily="18" charset="0"/>
              </a:rPr>
              <a:t>Global Public </a:t>
            </a:r>
            <a:r>
              <a:rPr lang="en-US" sz="2200" b="1" dirty="0" smtClean="0">
                <a:solidFill>
                  <a:schemeClr val="bg1"/>
                </a:solidFill>
                <a:latin typeface="Times New Roman" panose="02020603050405020304" pitchFamily="18" charset="0"/>
                <a:cs typeface="Times New Roman" panose="02020603050405020304" pitchFamily="18" charset="0"/>
              </a:rPr>
              <a:t>Health </a:t>
            </a:r>
            <a:endParaRPr sz="2200" b="1" dirty="0">
              <a:solidFill>
                <a:schemeClr val="bg1"/>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p18"/>
          <p:cNvSpPr/>
          <p:nvPr/>
        </p:nvSpPr>
        <p:spPr>
          <a:xfrm>
            <a:off x="203620" y="1176528"/>
            <a:ext cx="11659768" cy="2530838"/>
          </a:xfrm>
          <a:prstGeom prst="rect">
            <a:avLst/>
          </a:prstGeom>
          <a:solidFill>
            <a:srgbClr val="D8E2F3"/>
          </a:solidFill>
          <a:ln>
            <a:noFill/>
          </a:ln>
        </p:spPr>
        <p:txBody>
          <a:bodyPr spcFirstLastPara="1" wrap="square" lIns="91425" tIns="45700" rIns="91425" bIns="45700" anchor="t" anchorCtr="0">
            <a:noAutofit/>
          </a:bodyPr>
          <a:lstStyle/>
          <a:p>
            <a:pPr lvl="0" algn="just">
              <a:lnSpc>
                <a:spcPct val="120000"/>
              </a:lnSpc>
            </a:pPr>
            <a:r>
              <a:rPr lang="en-GB" sz="1900" dirty="0">
                <a:solidFill>
                  <a:schemeClr val="tx1">
                    <a:lumMod val="85000"/>
                    <a:lumOff val="15000"/>
                  </a:schemeClr>
                </a:solidFill>
                <a:latin typeface="Times New Roman" panose="02020603050405020304" pitchFamily="18" charset="0"/>
                <a:cs typeface="Times New Roman" panose="02020603050405020304" pitchFamily="18" charset="0"/>
              </a:rPr>
              <a:t>Highly </a:t>
            </a:r>
            <a:r>
              <a:rPr lang="en-GB" sz="1900" dirty="0" smtClean="0">
                <a:solidFill>
                  <a:schemeClr val="tx1">
                    <a:lumMod val="85000"/>
                    <a:lumOff val="15000"/>
                  </a:schemeClr>
                </a:solidFill>
                <a:latin typeface="Times New Roman" panose="02020603050405020304" pitchFamily="18" charset="0"/>
                <a:cs typeface="Times New Roman" panose="02020603050405020304" pitchFamily="18" charset="0"/>
              </a:rPr>
              <a:t>restricted to a certain locality, </a:t>
            </a:r>
            <a:r>
              <a:rPr lang="en-GB" sz="1900" dirty="0">
                <a:solidFill>
                  <a:schemeClr val="tx1">
                    <a:lumMod val="85000"/>
                    <a:lumOff val="15000"/>
                  </a:schemeClr>
                </a:solidFill>
                <a:latin typeface="Times New Roman" panose="02020603050405020304" pitchFamily="18" charset="0"/>
                <a:cs typeface="Times New Roman" panose="02020603050405020304" pitchFamily="18" charset="0"/>
              </a:rPr>
              <a:t>endemic diseases are caused by biological factors, environmental factors, lifestyle, etc., with critical cases basically distributed </a:t>
            </a:r>
            <a:r>
              <a:rPr lang="en-GB" sz="1900" dirty="0" smtClean="0">
                <a:solidFill>
                  <a:schemeClr val="tx1">
                    <a:lumMod val="85000"/>
                    <a:lumOff val="15000"/>
                  </a:schemeClr>
                </a:solidFill>
                <a:latin typeface="Times New Roman" panose="02020603050405020304" pitchFamily="18" charset="0"/>
                <a:cs typeface="Times New Roman" panose="02020603050405020304" pitchFamily="18" charset="0"/>
              </a:rPr>
              <a:t>across poor </a:t>
            </a:r>
            <a:r>
              <a:rPr lang="en-GB" sz="1900" dirty="0">
                <a:solidFill>
                  <a:schemeClr val="tx1">
                    <a:lumMod val="85000"/>
                    <a:lumOff val="15000"/>
                  </a:schemeClr>
                </a:solidFill>
                <a:latin typeface="Times New Roman" panose="02020603050405020304" pitchFamily="18" charset="0"/>
                <a:cs typeface="Times New Roman" panose="02020603050405020304" pitchFamily="18" charset="0"/>
              </a:rPr>
              <a:t>and remote rural areas</a:t>
            </a:r>
            <a:r>
              <a:rPr lang="en-GB" sz="1900" dirty="0" smtClean="0">
                <a:solidFill>
                  <a:schemeClr val="tx1">
                    <a:lumMod val="85000"/>
                    <a:lumOff val="15000"/>
                  </a:schemeClr>
                </a:solidFill>
                <a:latin typeface="Times New Roman" panose="02020603050405020304" pitchFamily="18" charset="0"/>
                <a:cs typeface="Times New Roman" panose="02020603050405020304" pitchFamily="18" charset="0"/>
              </a:rPr>
              <a:t>.  </a:t>
            </a:r>
            <a:r>
              <a:rPr lang="en-GB" sz="1900" dirty="0">
                <a:solidFill>
                  <a:schemeClr val="tx1">
                    <a:lumMod val="85000"/>
                    <a:lumOff val="15000"/>
                  </a:schemeClr>
                </a:solidFill>
                <a:latin typeface="Times New Roman" panose="02020603050405020304" pitchFamily="18" charset="0"/>
                <a:cs typeface="Times New Roman" panose="02020603050405020304" pitchFamily="18" charset="0"/>
              </a:rPr>
              <a:t>Generally, the poor the area is, the more critical the situation, hence the striking phenomenon of “poverty-related disease and </a:t>
            </a:r>
            <a:r>
              <a:rPr lang="en-GB" sz="1900" dirty="0" smtClean="0">
                <a:solidFill>
                  <a:schemeClr val="tx1">
                    <a:lumMod val="85000"/>
                    <a:lumOff val="15000"/>
                  </a:schemeClr>
                </a:solidFill>
                <a:latin typeface="Times New Roman" panose="02020603050405020304" pitchFamily="18" charset="0"/>
                <a:cs typeface="Times New Roman" panose="02020603050405020304" pitchFamily="18" charset="0"/>
              </a:rPr>
              <a:t>illness-induced </a:t>
            </a:r>
            <a:r>
              <a:rPr lang="en-GB" sz="1900" dirty="0">
                <a:solidFill>
                  <a:schemeClr val="tx1">
                    <a:lumMod val="85000"/>
                    <a:lumOff val="15000"/>
                  </a:schemeClr>
                </a:solidFill>
                <a:latin typeface="Times New Roman" panose="02020603050405020304" pitchFamily="18" charset="0"/>
                <a:cs typeface="Times New Roman" panose="02020603050405020304" pitchFamily="18" charset="0"/>
              </a:rPr>
              <a:t>poverty</a:t>
            </a:r>
            <a:r>
              <a:rPr lang="en-GB" sz="1900" dirty="0" smtClean="0">
                <a:solidFill>
                  <a:schemeClr val="tx1">
                    <a:lumMod val="85000"/>
                    <a:lumOff val="15000"/>
                  </a:schemeClr>
                </a:solidFill>
                <a:latin typeface="Times New Roman" panose="02020603050405020304" pitchFamily="18" charset="0"/>
                <a:cs typeface="Times New Roman" panose="02020603050405020304" pitchFamily="18" charset="0"/>
              </a:rPr>
              <a:t>”.  China was stricken by endemic diseases characterised by critical situations, </a:t>
            </a:r>
            <a:r>
              <a:rPr lang="en-GB" sz="1900" dirty="0">
                <a:solidFill>
                  <a:schemeClr val="tx1">
                    <a:lumMod val="85000"/>
                    <a:lumOff val="15000"/>
                  </a:schemeClr>
                </a:solidFill>
                <a:latin typeface="Times New Roman" panose="02020603050405020304" pitchFamily="18" charset="0"/>
                <a:cs typeface="Times New Roman" panose="02020603050405020304" pitchFamily="18" charset="0"/>
              </a:rPr>
              <a:t>grave dangers and wide </a:t>
            </a:r>
            <a:r>
              <a:rPr lang="en-GB" sz="1900" dirty="0" smtClean="0">
                <a:solidFill>
                  <a:schemeClr val="tx1">
                    <a:lumMod val="85000"/>
                    <a:lumOff val="15000"/>
                  </a:schemeClr>
                </a:solidFill>
                <a:latin typeface="Times New Roman" panose="02020603050405020304" pitchFamily="18" charset="0"/>
                <a:cs typeface="Times New Roman" panose="02020603050405020304" pitchFamily="18" charset="0"/>
              </a:rPr>
              <a:t>distribution</a:t>
            </a:r>
            <a:r>
              <a:rPr lang="en-GB" sz="1900" dirty="0">
                <a:solidFill>
                  <a:schemeClr val="tx1">
                    <a:lumMod val="85000"/>
                    <a:lumOff val="15000"/>
                  </a:schemeClr>
                </a:solidFill>
                <a:latin typeface="Times New Roman" panose="02020603050405020304" pitchFamily="18" charset="0"/>
                <a:cs typeface="Times New Roman" panose="02020603050405020304" pitchFamily="18" charset="0"/>
              </a:rPr>
              <a:t>, with </a:t>
            </a:r>
            <a:r>
              <a:rPr lang="en-GB" sz="1900" dirty="0" smtClean="0">
                <a:solidFill>
                  <a:schemeClr val="tx1">
                    <a:lumMod val="85000"/>
                    <a:lumOff val="15000"/>
                  </a:schemeClr>
                </a:solidFill>
                <a:latin typeface="Times New Roman" panose="02020603050405020304" pitchFamily="18" charset="0"/>
                <a:cs typeface="Times New Roman" panose="02020603050405020304" pitchFamily="18" charset="0"/>
              </a:rPr>
              <a:t>31 </a:t>
            </a:r>
            <a:r>
              <a:rPr lang="en-GB" sz="1900" dirty="0">
                <a:solidFill>
                  <a:schemeClr val="tx1">
                    <a:lumMod val="85000"/>
                    <a:lumOff val="15000"/>
                  </a:schemeClr>
                </a:solidFill>
                <a:latin typeface="Times New Roman" panose="02020603050405020304" pitchFamily="18" charset="0"/>
                <a:cs typeface="Times New Roman" panose="02020603050405020304" pitchFamily="18" charset="0"/>
              </a:rPr>
              <a:t>provinces </a:t>
            </a:r>
            <a:r>
              <a:rPr lang="en-GB" sz="1900" dirty="0" smtClean="0">
                <a:solidFill>
                  <a:schemeClr val="tx1">
                    <a:lumMod val="85000"/>
                    <a:lumOff val="15000"/>
                  </a:schemeClr>
                </a:solidFill>
                <a:latin typeface="Times New Roman" panose="02020603050405020304" pitchFamily="18" charset="0"/>
                <a:cs typeface="Times New Roman" panose="02020603050405020304" pitchFamily="18" charset="0"/>
              </a:rPr>
              <a:t>affected in </a:t>
            </a:r>
            <a:r>
              <a:rPr lang="en-GB" sz="1900" dirty="0">
                <a:solidFill>
                  <a:schemeClr val="tx1">
                    <a:lumMod val="85000"/>
                    <a:lumOff val="15000"/>
                  </a:schemeClr>
                </a:solidFill>
                <a:latin typeface="Times New Roman" panose="02020603050405020304" pitchFamily="18" charset="0"/>
                <a:cs typeface="Times New Roman" panose="02020603050405020304" pitchFamily="18" charset="0"/>
              </a:rPr>
              <a:t>various degrees</a:t>
            </a:r>
            <a:r>
              <a:rPr lang="en-GB" sz="1900" dirty="0" smtClean="0">
                <a:solidFill>
                  <a:schemeClr val="tx1">
                    <a:lumMod val="85000"/>
                    <a:lumOff val="15000"/>
                  </a:schemeClr>
                </a:solidFill>
                <a:latin typeface="Times New Roman" panose="02020603050405020304" pitchFamily="18" charset="0"/>
                <a:cs typeface="Times New Roman" panose="02020603050405020304" pitchFamily="18" charset="0"/>
              </a:rPr>
              <a:t>.  </a:t>
            </a:r>
            <a:r>
              <a:rPr lang="en-GB" sz="1900" dirty="0">
                <a:solidFill>
                  <a:schemeClr val="tx1">
                    <a:lumMod val="85000"/>
                    <a:lumOff val="15000"/>
                  </a:schemeClr>
                </a:solidFill>
                <a:latin typeface="Times New Roman" panose="02020603050405020304" pitchFamily="18" charset="0"/>
                <a:cs typeface="Times New Roman" panose="02020603050405020304" pitchFamily="18" charset="0"/>
              </a:rPr>
              <a:t>Over the years, </a:t>
            </a:r>
            <a:r>
              <a:rPr lang="en-GB" sz="1900" dirty="0" smtClean="0">
                <a:solidFill>
                  <a:schemeClr val="tx1">
                    <a:lumMod val="85000"/>
                    <a:lumOff val="15000"/>
                  </a:schemeClr>
                </a:solidFill>
                <a:latin typeface="Times New Roman" panose="02020603050405020304" pitchFamily="18" charset="0"/>
                <a:cs typeface="Times New Roman" panose="02020603050405020304" pitchFamily="18" charset="0"/>
              </a:rPr>
              <a:t>the State </a:t>
            </a:r>
            <a:r>
              <a:rPr lang="en-GB" sz="1900" dirty="0">
                <a:solidFill>
                  <a:schemeClr val="tx1">
                    <a:lumMod val="85000"/>
                    <a:lumOff val="15000"/>
                  </a:schemeClr>
                </a:solidFill>
                <a:latin typeface="Times New Roman" panose="02020603050405020304" pitchFamily="18" charset="0"/>
                <a:cs typeface="Times New Roman" panose="02020603050405020304" pitchFamily="18" charset="0"/>
              </a:rPr>
              <a:t>has simultaneously achieved the prevention and control of endemic diseases as well as poverty alleviation through dedicated deployment, personnel and protection</a:t>
            </a:r>
            <a:r>
              <a:rPr lang="en-GB" sz="1900" dirty="0" smtClean="0">
                <a:solidFill>
                  <a:schemeClr val="tx1">
                    <a:lumMod val="85000"/>
                    <a:lumOff val="15000"/>
                  </a:schemeClr>
                </a:solidFill>
                <a:latin typeface="Times New Roman" panose="02020603050405020304" pitchFamily="18" charset="0"/>
                <a:cs typeface="Times New Roman" panose="02020603050405020304" pitchFamily="18" charset="0"/>
              </a:rPr>
              <a:t>.  </a:t>
            </a:r>
            <a:r>
              <a:rPr lang="en-GB" sz="1900" dirty="0">
                <a:solidFill>
                  <a:schemeClr val="tx1">
                    <a:lumMod val="85000"/>
                    <a:lumOff val="15000"/>
                  </a:schemeClr>
                </a:solidFill>
                <a:latin typeface="Times New Roman" panose="02020603050405020304" pitchFamily="18" charset="0"/>
                <a:cs typeface="Times New Roman" panose="02020603050405020304" pitchFamily="18" charset="0"/>
              </a:rPr>
              <a:t>Endemic diseases in most regions are now effectively controlled and eliminated.</a:t>
            </a:r>
            <a:endParaRPr sz="190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endParaRPr>
          </a:p>
        </p:txBody>
      </p:sp>
      <p:sp>
        <p:nvSpPr>
          <p:cNvPr id="184" name="Google Shape;184;p18"/>
          <p:cNvSpPr txBox="1"/>
          <p:nvPr/>
        </p:nvSpPr>
        <p:spPr>
          <a:xfrm>
            <a:off x="3378582" y="798665"/>
            <a:ext cx="5240124" cy="369291"/>
          </a:xfrm>
          <a:prstGeom prst="rect">
            <a:avLst/>
          </a:prstGeom>
          <a:no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dk1"/>
              </a:buClr>
              <a:buSzPts val="2800"/>
              <a:buFont typeface="DFKai-SB"/>
              <a:buNone/>
            </a:pPr>
            <a:r>
              <a:rPr lang="en-US" altLang="zh-TW" sz="1800" b="1" dirty="0" smtClean="0">
                <a:solidFill>
                  <a:schemeClr val="dk1"/>
                </a:solidFill>
                <a:latin typeface="Times New Roman" panose="02020603050405020304" pitchFamily="18" charset="0"/>
                <a:ea typeface="DFKai-SB"/>
                <a:cs typeface="Times New Roman" panose="02020603050405020304" pitchFamily="18" charset="0"/>
                <a:sym typeface="DFKai-SB"/>
              </a:rPr>
              <a:t>Elimination and Control of Endemic Diseases</a:t>
            </a:r>
            <a:endParaRPr sz="1800" b="1" dirty="0">
              <a:solidFill>
                <a:schemeClr val="dk1"/>
              </a:solidFill>
              <a:latin typeface="Times New Roman" panose="02020603050405020304" pitchFamily="18" charset="0"/>
              <a:ea typeface="DFKai-SB"/>
              <a:cs typeface="Times New Roman" panose="02020603050405020304" pitchFamily="18" charset="0"/>
              <a:sym typeface="DFKai-SB"/>
            </a:endParaRPr>
          </a:p>
        </p:txBody>
      </p:sp>
      <p:sp>
        <p:nvSpPr>
          <p:cNvPr id="185" name="Google Shape;185;p18"/>
          <p:cNvSpPr/>
          <p:nvPr/>
        </p:nvSpPr>
        <p:spPr>
          <a:xfrm>
            <a:off x="203620" y="6581001"/>
            <a:ext cx="9968876" cy="27699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altLang="zh-TW" sz="1200" dirty="0" smtClean="0">
                <a:solidFill>
                  <a:schemeClr val="dk1"/>
                </a:solidFill>
                <a:latin typeface="Times New Roman"/>
                <a:ea typeface="Times New Roman"/>
                <a:cs typeface="Times New Roman"/>
                <a:sym typeface="Times New Roman"/>
              </a:rPr>
              <a:t>Source: </a:t>
            </a:r>
            <a:r>
              <a:rPr lang="en-US" altLang="zh-TW" sz="1200" dirty="0" err="1" smtClean="0">
                <a:solidFill>
                  <a:schemeClr val="dk1"/>
                </a:solidFill>
                <a:latin typeface="Times New Roman"/>
                <a:ea typeface="Times New Roman"/>
                <a:cs typeface="Times New Roman"/>
                <a:sym typeface="Times New Roman"/>
              </a:rPr>
              <a:t>Xinhuanet</a:t>
            </a:r>
            <a:r>
              <a:rPr lang="en-US" altLang="zh-TW" sz="1200" dirty="0" smtClean="0">
                <a:solidFill>
                  <a:schemeClr val="dk1"/>
                </a:solidFill>
                <a:latin typeface="Times New Roman"/>
                <a:ea typeface="Times New Roman"/>
                <a:cs typeface="Times New Roman"/>
                <a:sym typeface="Times New Roman"/>
              </a:rPr>
              <a:t> </a:t>
            </a:r>
            <a:r>
              <a:rPr lang="zh-TW" sz="1200" dirty="0" smtClean="0">
                <a:solidFill>
                  <a:schemeClr val="dk1"/>
                </a:solidFill>
                <a:latin typeface="Times New Roman"/>
                <a:ea typeface="Times New Roman"/>
                <a:cs typeface="Times New Roman"/>
                <a:sym typeface="Times New Roman"/>
              </a:rPr>
              <a:t>(http</a:t>
            </a:r>
            <a:r>
              <a:rPr lang="zh-TW" sz="1200" dirty="0">
                <a:solidFill>
                  <a:schemeClr val="dk1"/>
                </a:solidFill>
                <a:latin typeface="Times New Roman"/>
                <a:ea typeface="Times New Roman"/>
                <a:cs typeface="Times New Roman"/>
                <a:sym typeface="Times New Roman"/>
              </a:rPr>
              <a:t>://www.xinhuanet.com/politics/2018-12/06/c_1123813513.htm); (http://m.xinhuanet.com/xz/2021-05/26/c_139970960.htm)</a:t>
            </a:r>
            <a:endParaRPr sz="1200" dirty="0">
              <a:solidFill>
                <a:schemeClr val="dk1"/>
              </a:solidFill>
              <a:latin typeface="Times New Roman"/>
              <a:ea typeface="Times New Roman"/>
              <a:cs typeface="Times New Roman"/>
              <a:sym typeface="Times New Roman"/>
            </a:endParaRPr>
          </a:p>
        </p:txBody>
      </p:sp>
      <p:sp>
        <p:nvSpPr>
          <p:cNvPr id="187" name="Google Shape;187;p18"/>
          <p:cNvSpPr/>
          <p:nvPr/>
        </p:nvSpPr>
        <p:spPr>
          <a:xfrm>
            <a:off x="2932431" y="836568"/>
            <a:ext cx="446151" cy="322817"/>
          </a:xfrm>
          <a:custGeom>
            <a:avLst/>
            <a:gdLst/>
            <a:ahLst/>
            <a:cxnLst/>
            <a:rect l="l" t="t" r="r" b="b"/>
            <a:pathLst>
              <a:path w="395" h="298" extrusionOk="0">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FFBF53"/>
          </a:solidFill>
          <a:ln w="19050" cap="flat" cmpd="sng">
            <a:solidFill>
              <a:srgbClr val="FFFFFF"/>
            </a:solidFill>
            <a:prstDash val="solid"/>
            <a:round/>
            <a:headEnd type="none" w="sm" len="sm"/>
            <a:tailEnd type="none" w="sm" len="sm"/>
          </a:ln>
        </p:spPr>
        <p:txBody>
          <a:bodyPr spcFirstLastPara="1" wrap="square" lIns="83725" tIns="41850" rIns="83725" bIns="41850" anchor="t" anchorCtr="0">
            <a:noAutofit/>
          </a:bodyPr>
          <a:lstStyle/>
          <a:p>
            <a:pPr marL="0" marR="0" lvl="0" indent="0" algn="just" rtl="0">
              <a:lnSpc>
                <a:spcPct val="120000"/>
              </a:lnSpc>
              <a:spcBef>
                <a:spcPts val="0"/>
              </a:spcBef>
              <a:spcAft>
                <a:spcPts val="0"/>
              </a:spcAft>
              <a:buClr>
                <a:schemeClr val="dk1"/>
              </a:buClr>
              <a:buSzPts val="2800"/>
              <a:buFont typeface="Calibri"/>
              <a:buNone/>
            </a:pPr>
            <a:endParaRPr sz="2800" b="0" i="0" u="none" strike="noStrike" cap="none">
              <a:solidFill>
                <a:srgbClr val="000000"/>
              </a:solidFill>
              <a:latin typeface="Teko"/>
              <a:ea typeface="Teko"/>
              <a:cs typeface="Teko"/>
              <a:sym typeface="Teko"/>
            </a:endParaRPr>
          </a:p>
        </p:txBody>
      </p:sp>
      <p:sp>
        <p:nvSpPr>
          <p:cNvPr id="188" name="Google Shape;188;p18"/>
          <p:cNvSpPr/>
          <p:nvPr/>
        </p:nvSpPr>
        <p:spPr>
          <a:xfrm>
            <a:off x="203620" y="3864111"/>
            <a:ext cx="6804009" cy="2682604"/>
          </a:xfrm>
          <a:prstGeom prst="rect">
            <a:avLst/>
          </a:prstGeom>
          <a:solidFill>
            <a:srgbClr val="E1EFD8"/>
          </a:solidFill>
          <a:ln w="9525" cap="flat" cmpd="sng">
            <a:solidFill>
              <a:srgbClr val="E1EFD8"/>
            </a:solidFill>
            <a:prstDash val="solid"/>
            <a:round/>
            <a:headEnd type="none" w="sm" len="sm"/>
            <a:tailEnd type="none" w="sm" len="sm"/>
          </a:ln>
        </p:spPr>
        <p:txBody>
          <a:bodyPr spcFirstLastPara="1" wrap="square" lIns="91425" tIns="45700" rIns="91425" bIns="45700" anchor="t" anchorCtr="0">
            <a:noAutofit/>
          </a:bodyPr>
          <a:lstStyle/>
          <a:p>
            <a:pPr lvl="0" algn="just">
              <a:lnSpc>
                <a:spcPct val="120000"/>
              </a:lnSpc>
            </a:pPr>
            <a:r>
              <a:rPr lang="en-GB" sz="1800" dirty="0" err="1">
                <a:latin typeface="Times New Roman" panose="02020603050405020304" pitchFamily="18" charset="0"/>
                <a:cs typeface="Times New Roman" panose="02020603050405020304" pitchFamily="18" charset="0"/>
              </a:rPr>
              <a:t>Kashin</a:t>
            </a:r>
            <a:r>
              <a:rPr lang="en-GB" sz="1800" dirty="0">
                <a:latin typeface="Times New Roman" panose="02020603050405020304" pitchFamily="18" charset="0"/>
                <a:cs typeface="Times New Roman" panose="02020603050405020304" pitchFamily="18" charset="0"/>
              </a:rPr>
              <a:t>-Beck </a:t>
            </a:r>
            <a:r>
              <a:rPr lang="en-GB" sz="1800" dirty="0" smtClean="0">
                <a:latin typeface="Times New Roman" panose="02020603050405020304" pitchFamily="18" charset="0"/>
                <a:cs typeface="Times New Roman" panose="02020603050405020304" pitchFamily="18" charset="0"/>
              </a:rPr>
              <a:t>disease, </a:t>
            </a:r>
            <a:r>
              <a:rPr lang="en-GB" sz="1800" dirty="0">
                <a:latin typeface="Times New Roman" panose="02020603050405020304" pitchFamily="18" charset="0"/>
                <a:cs typeface="Times New Roman" panose="02020603050405020304" pitchFamily="18" charset="0"/>
              </a:rPr>
              <a:t>a multiple, deforming and endemic </a:t>
            </a:r>
            <a:r>
              <a:rPr lang="en-GB" sz="1800" dirty="0" err="1" smtClean="0">
                <a:latin typeface="Times New Roman" panose="02020603050405020304" pitchFamily="18" charset="0"/>
                <a:cs typeface="Times New Roman" panose="02020603050405020304" pitchFamily="18" charset="0"/>
              </a:rPr>
              <a:t>osteochondropathy</a:t>
            </a:r>
            <a:r>
              <a:rPr lang="en-GB" sz="1800" dirty="0" smtClean="0">
                <a:latin typeface="Times New Roman" panose="02020603050405020304" pitchFamily="18" charset="0"/>
                <a:cs typeface="Times New Roman" panose="02020603050405020304" pitchFamily="18" charset="0"/>
              </a:rPr>
              <a:t>, long </a:t>
            </a:r>
            <a:r>
              <a:rPr lang="en-GB" sz="1800" dirty="0">
                <a:latin typeface="Times New Roman" panose="02020603050405020304" pitchFamily="18" charset="0"/>
                <a:cs typeface="Times New Roman" panose="02020603050405020304" pitchFamily="18" charset="0"/>
              </a:rPr>
              <a:t>plagued populations in different regions of </a:t>
            </a:r>
            <a:r>
              <a:rPr lang="en-GB" sz="1800" dirty="0" smtClean="0">
                <a:latin typeface="Times New Roman" panose="02020603050405020304" pitchFamily="18" charset="0"/>
                <a:cs typeface="Times New Roman" panose="02020603050405020304" pitchFamily="18" charset="0"/>
              </a:rPr>
              <a:t>the State, </a:t>
            </a:r>
            <a:r>
              <a:rPr lang="en-GB" sz="1800" dirty="0">
                <a:latin typeface="Times New Roman" panose="02020603050405020304" pitchFamily="18" charset="0"/>
                <a:cs typeface="Times New Roman" panose="02020603050405020304" pitchFamily="18" charset="0"/>
              </a:rPr>
              <a:t>such as Tibet, Qinghai, Sichuan, Inner Mongolia and Shaanxi</a:t>
            </a:r>
            <a:r>
              <a:rPr lang="en-GB" sz="1800" dirty="0" smtClean="0">
                <a:latin typeface="Times New Roman" panose="02020603050405020304" pitchFamily="18" charset="0"/>
                <a:cs typeface="Times New Roman" panose="02020603050405020304" pitchFamily="18" charset="0"/>
              </a:rPr>
              <a:t>.  </a:t>
            </a:r>
            <a:r>
              <a:rPr lang="en-GB" sz="1800" dirty="0">
                <a:latin typeface="Times New Roman" panose="02020603050405020304" pitchFamily="18" charset="0"/>
                <a:cs typeface="Times New Roman" panose="02020603050405020304" pitchFamily="18" charset="0"/>
              </a:rPr>
              <a:t>In 2018, </a:t>
            </a:r>
            <a:r>
              <a:rPr lang="en-GB" sz="1800" dirty="0" smtClean="0">
                <a:latin typeface="Times New Roman" panose="02020603050405020304" pitchFamily="18" charset="0"/>
                <a:cs typeface="Times New Roman" panose="02020603050405020304" pitchFamily="18" charset="0"/>
              </a:rPr>
              <a:t>10 departments</a:t>
            </a:r>
            <a:r>
              <a:rPr lang="en-GB" sz="1800" dirty="0">
                <a:latin typeface="Times New Roman" panose="02020603050405020304" pitchFamily="18" charset="0"/>
                <a:cs typeface="Times New Roman" panose="02020603050405020304" pitchFamily="18" charset="0"/>
              </a:rPr>
              <a:t>, including National Health Commission, joined hands to carry out escalated operations related to key prevention and control </a:t>
            </a:r>
            <a:r>
              <a:rPr lang="en-GB" sz="1800" dirty="0" smtClean="0">
                <a:latin typeface="Times New Roman" panose="02020603050405020304" pitchFamily="18" charset="0"/>
                <a:cs typeface="Times New Roman" panose="02020603050405020304" pitchFamily="18" charset="0"/>
              </a:rPr>
              <a:t>measures, as well as other missions. </a:t>
            </a:r>
            <a:r>
              <a:rPr lang="en-GB" sz="1800" dirty="0">
                <a:latin typeface="Times New Roman" panose="02020603050405020304" pitchFamily="18" charset="0"/>
                <a:cs typeface="Times New Roman" panose="02020603050405020304" pitchFamily="18" charset="0"/>
              </a:rPr>
              <a:t>Through persistent efforts, </a:t>
            </a:r>
            <a:r>
              <a:rPr lang="en-GB" sz="1800" dirty="0" err="1">
                <a:latin typeface="Times New Roman" panose="02020603050405020304" pitchFamily="18" charset="0"/>
                <a:cs typeface="Times New Roman" panose="02020603050405020304" pitchFamily="18" charset="0"/>
              </a:rPr>
              <a:t>Kashin</a:t>
            </a:r>
            <a:r>
              <a:rPr lang="en-GB" sz="1800" dirty="0">
                <a:latin typeface="Times New Roman" panose="02020603050405020304" pitchFamily="18" charset="0"/>
                <a:cs typeface="Times New Roman" panose="02020603050405020304" pitchFamily="18" charset="0"/>
              </a:rPr>
              <a:t>-Beck disease </a:t>
            </a:r>
            <a:r>
              <a:rPr lang="en-GB" sz="1800" dirty="0" smtClean="0">
                <a:latin typeface="Times New Roman" panose="02020603050405020304" pitchFamily="18" charset="0"/>
                <a:cs typeface="Times New Roman" panose="02020603050405020304" pitchFamily="18" charset="0"/>
              </a:rPr>
              <a:t>and other critical endemic diseases </a:t>
            </a:r>
            <a:r>
              <a:rPr lang="en-GB" sz="1800" dirty="0">
                <a:latin typeface="Times New Roman" panose="02020603050405020304" pitchFamily="18" charset="0"/>
                <a:cs typeface="Times New Roman" panose="02020603050405020304" pitchFamily="18" charset="0"/>
              </a:rPr>
              <a:t>have been basically eliminated from </a:t>
            </a:r>
            <a:r>
              <a:rPr lang="en-GB" sz="1800" dirty="0" smtClean="0">
                <a:latin typeface="Times New Roman" panose="02020603050405020304" pitchFamily="18" charset="0"/>
                <a:cs typeface="Times New Roman" panose="02020603050405020304" pitchFamily="18" charset="0"/>
              </a:rPr>
              <a:t>the State.</a:t>
            </a:r>
            <a:endParaRPr sz="1800" dirty="0">
              <a:solidFill>
                <a:srgbClr val="0D0D0D"/>
              </a:solidFill>
              <a:latin typeface="Times New Roman" panose="02020603050405020304" pitchFamily="18" charset="0"/>
              <a:ea typeface="Times New Roman"/>
              <a:cs typeface="Times New Roman" panose="02020603050405020304" pitchFamily="18" charset="0"/>
              <a:sym typeface="Times New Roman"/>
            </a:endParaRPr>
          </a:p>
        </p:txBody>
      </p:sp>
      <p:pic>
        <p:nvPicPr>
          <p:cNvPr id="189" name="Google Shape;189;p18">
            <a:hlinkClick r:id="rId3"/>
          </p:cNvPr>
          <p:cNvPicPr preferRelativeResize="0"/>
          <p:nvPr/>
        </p:nvPicPr>
        <p:blipFill rotWithShape="1">
          <a:blip r:embed="rId4">
            <a:alphaModFix/>
          </a:blip>
          <a:srcRect r="50097" b="13670"/>
          <a:stretch/>
        </p:blipFill>
        <p:spPr>
          <a:xfrm>
            <a:off x="7269307" y="3874297"/>
            <a:ext cx="4408819" cy="2145126"/>
          </a:xfrm>
          <a:prstGeom prst="rect">
            <a:avLst/>
          </a:prstGeom>
          <a:noFill/>
          <a:ln>
            <a:noFill/>
          </a:ln>
        </p:spPr>
      </p:pic>
      <p:sp>
        <p:nvSpPr>
          <p:cNvPr id="190" name="Google Shape;190;p18"/>
          <p:cNvSpPr/>
          <p:nvPr/>
        </p:nvSpPr>
        <p:spPr>
          <a:xfrm>
            <a:off x="7215569" y="5988809"/>
            <a:ext cx="4516293" cy="307777"/>
          </a:xfrm>
          <a:prstGeom prst="rect">
            <a:avLst/>
          </a:prstGeom>
          <a:noFill/>
          <a:ln>
            <a:noFill/>
          </a:ln>
        </p:spPr>
        <p:txBody>
          <a:bodyPr spcFirstLastPara="1" wrap="square" lIns="91425" tIns="45700" rIns="91425" bIns="45700" anchor="t" anchorCtr="0">
            <a:noAutofit/>
          </a:bodyPr>
          <a:lstStyle/>
          <a:p>
            <a:pPr lvl="0" algn="just"/>
            <a:r>
              <a:rPr lang="en-GB" sz="1100" dirty="0">
                <a:latin typeface="Times New Roman" panose="02020603050405020304" pitchFamily="18" charset="0"/>
                <a:cs typeface="Times New Roman" panose="02020603050405020304" pitchFamily="18" charset="0"/>
              </a:rPr>
              <a:t>Click on the image to watch the video and learn about the symptoms of </a:t>
            </a:r>
            <a:r>
              <a:rPr lang="en-GB" sz="1100" dirty="0" err="1">
                <a:latin typeface="Times New Roman" panose="02020603050405020304" pitchFamily="18" charset="0"/>
                <a:cs typeface="Times New Roman" panose="02020603050405020304" pitchFamily="18" charset="0"/>
              </a:rPr>
              <a:t>Kashin</a:t>
            </a:r>
            <a:r>
              <a:rPr lang="en-GB" sz="1100" dirty="0">
                <a:latin typeface="Times New Roman" panose="02020603050405020304" pitchFamily="18" charset="0"/>
                <a:cs typeface="Times New Roman" panose="02020603050405020304" pitchFamily="18" charset="0"/>
              </a:rPr>
              <a:t>-Beck </a:t>
            </a:r>
            <a:r>
              <a:rPr lang="en-GB" sz="1100" dirty="0" smtClean="0">
                <a:latin typeface="Times New Roman" panose="02020603050405020304" pitchFamily="18" charset="0"/>
                <a:cs typeface="Times New Roman" panose="02020603050405020304" pitchFamily="18" charset="0"/>
              </a:rPr>
              <a:t>disease and the national </a:t>
            </a:r>
            <a:r>
              <a:rPr lang="en-GB" sz="1100" dirty="0">
                <a:latin typeface="Times New Roman" panose="02020603050405020304" pitchFamily="18" charset="0"/>
                <a:cs typeface="Times New Roman" panose="02020603050405020304" pitchFamily="18" charset="0"/>
              </a:rPr>
              <a:t>prevention and </a:t>
            </a:r>
            <a:r>
              <a:rPr lang="en-GB" sz="1100" dirty="0" smtClean="0">
                <a:latin typeface="Times New Roman" panose="02020603050405020304" pitchFamily="18" charset="0"/>
                <a:cs typeface="Times New Roman" panose="02020603050405020304" pitchFamily="18" charset="0"/>
              </a:rPr>
              <a:t>treatment.</a:t>
            </a:r>
            <a:endParaRPr sz="1100" dirty="0">
              <a:solidFill>
                <a:schemeClr val="dk1"/>
              </a:solidFill>
              <a:latin typeface="Times New Roman" panose="02020603050405020304" pitchFamily="18" charset="0"/>
              <a:ea typeface="Calibri"/>
              <a:cs typeface="Times New Roman" panose="02020603050405020304" pitchFamily="18" charset="0"/>
              <a:sym typeface="Calibri"/>
            </a:endParaRPr>
          </a:p>
        </p:txBody>
      </p:sp>
      <p:sp>
        <p:nvSpPr>
          <p:cNvPr id="192" name="Google Shape;192;p18"/>
          <p:cNvSpPr txBox="1">
            <a:spLocks noGrp="1"/>
          </p:cNvSpPr>
          <p:nvPr>
            <p:ph type="sldNum" idx="12"/>
          </p:nvPr>
        </p:nvSpPr>
        <p:spPr>
          <a:xfrm>
            <a:off x="9120188" y="63817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tLang="zh-TW"/>
              <a:t>6</a:t>
            </a:fld>
            <a:endParaRPr dirty="0"/>
          </a:p>
        </p:txBody>
      </p:sp>
      <p:sp>
        <p:nvSpPr>
          <p:cNvPr id="13" name="文字方塊 12"/>
          <p:cNvSpPr txBox="1"/>
          <p:nvPr/>
        </p:nvSpPr>
        <p:spPr>
          <a:xfrm>
            <a:off x="272191" y="325860"/>
            <a:ext cx="1561456" cy="307777"/>
          </a:xfrm>
          <a:prstGeom prst="rect">
            <a:avLst/>
          </a:prstGeom>
          <a:solidFill>
            <a:schemeClr val="bg1"/>
          </a:solidFill>
          <a:ln w="38100">
            <a:solidFill>
              <a:srgbClr val="C00000"/>
            </a:solidFill>
          </a:ln>
        </p:spPr>
        <p:txBody>
          <a:bodyPr wrap="square" rtlCol="0">
            <a:spAutoFit/>
          </a:bodyPr>
          <a:lstStyle/>
          <a:p>
            <a:pPr algn="ctr"/>
            <a:r>
              <a:rPr lang="en-US" b="1" dirty="0" smtClean="0">
                <a:latin typeface="Times New Roman" panose="02020603050405020304" pitchFamily="18" charset="0"/>
                <a:cs typeface="Times New Roman" panose="02020603050405020304" pitchFamily="18" charset="0"/>
              </a:rPr>
              <a:t>Reference</a:t>
            </a:r>
            <a:endParaRPr lang="en-GB" b="1" dirty="0">
              <a:latin typeface="Times New Roman" panose="02020603050405020304" pitchFamily="18" charset="0"/>
              <a:cs typeface="Times New Roman" panose="02020603050405020304" pitchFamily="18" charset="0"/>
            </a:endParaRPr>
          </a:p>
        </p:txBody>
      </p:sp>
      <p:sp>
        <p:nvSpPr>
          <p:cNvPr id="14" name="Google Shape;111;p15"/>
          <p:cNvSpPr/>
          <p:nvPr/>
        </p:nvSpPr>
        <p:spPr>
          <a:xfrm>
            <a:off x="2448559" y="154896"/>
            <a:ext cx="7205288" cy="618023"/>
          </a:xfrm>
          <a:custGeom>
            <a:avLst/>
            <a:gdLst/>
            <a:ahLst/>
            <a:cxnLst/>
            <a:rect l="l" t="t" r="r" b="b"/>
            <a:pathLst>
              <a:path w="5689600" h="649440" extrusionOk="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a:ln w="12700" cap="flat" cmpd="sng">
            <a:solidFill>
              <a:schemeClr val="lt1"/>
            </a:solidFill>
            <a:prstDash val="solid"/>
            <a:miter lim="800000"/>
            <a:headEnd type="none" w="sm" len="sm"/>
            <a:tailEnd type="none" w="sm" len="sm"/>
          </a:ln>
        </p:spPr>
        <p:txBody>
          <a:bodyPr spcFirstLastPara="1" wrap="square" lIns="246750" tIns="31700" rIns="246750" bIns="31700" anchor="ctr" anchorCtr="0">
            <a:noAutofit/>
          </a:bodyPr>
          <a:lstStyle/>
          <a:p>
            <a:pPr algn="ctr">
              <a:lnSpc>
                <a:spcPct val="90000"/>
              </a:lnSpc>
            </a:pPr>
            <a:r>
              <a:rPr lang="en-US" sz="2200" b="1" dirty="0" smtClean="0">
                <a:solidFill>
                  <a:schemeClr val="bg1"/>
                </a:solidFill>
                <a:latin typeface="Times New Roman" panose="02020603050405020304" pitchFamily="18" charset="0"/>
                <a:cs typeface="Times New Roman" panose="02020603050405020304" pitchFamily="18" charset="0"/>
              </a:rPr>
              <a:t>Contributions </a:t>
            </a:r>
            <a:r>
              <a:rPr lang="en-US" sz="2200" b="1" dirty="0">
                <a:solidFill>
                  <a:schemeClr val="bg1"/>
                </a:solidFill>
                <a:latin typeface="Times New Roman" panose="02020603050405020304" pitchFamily="18" charset="0"/>
                <a:cs typeface="Times New Roman" panose="02020603050405020304" pitchFamily="18" charset="0"/>
              </a:rPr>
              <a:t>of </a:t>
            </a:r>
            <a:r>
              <a:rPr lang="en-US" sz="2200" b="1" dirty="0" smtClean="0">
                <a:solidFill>
                  <a:schemeClr val="bg1"/>
                </a:solidFill>
                <a:latin typeface="Times New Roman" panose="02020603050405020304" pitchFamily="18" charset="0"/>
                <a:cs typeface="Times New Roman" panose="02020603050405020304" pitchFamily="18" charset="0"/>
              </a:rPr>
              <a:t>our Country to </a:t>
            </a:r>
            <a:r>
              <a:rPr lang="en-US" sz="2200" b="1" dirty="0">
                <a:solidFill>
                  <a:schemeClr val="bg1"/>
                </a:solidFill>
                <a:latin typeface="Times New Roman" panose="02020603050405020304" pitchFamily="18" charset="0"/>
                <a:cs typeface="Times New Roman" panose="02020603050405020304" pitchFamily="18" charset="0"/>
              </a:rPr>
              <a:t>Global Public </a:t>
            </a:r>
            <a:r>
              <a:rPr lang="en-US" sz="2200" b="1" dirty="0" smtClean="0">
                <a:solidFill>
                  <a:schemeClr val="bg1"/>
                </a:solidFill>
                <a:latin typeface="Times New Roman" panose="02020603050405020304" pitchFamily="18" charset="0"/>
                <a:cs typeface="Times New Roman" panose="02020603050405020304" pitchFamily="18" charset="0"/>
              </a:rPr>
              <a:t>Health </a:t>
            </a:r>
            <a:endParaRPr sz="2200" b="1" dirty="0">
              <a:solidFill>
                <a:schemeClr val="bg1"/>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p19"/>
          <p:cNvSpPr/>
          <p:nvPr/>
        </p:nvSpPr>
        <p:spPr>
          <a:xfrm>
            <a:off x="272191" y="1483561"/>
            <a:ext cx="7862035" cy="2686422"/>
          </a:xfrm>
          <a:prstGeom prst="rect">
            <a:avLst/>
          </a:prstGeom>
          <a:solidFill>
            <a:srgbClr val="DDEAF6"/>
          </a:solidFill>
          <a:ln w="9525" cap="flat" cmpd="sng">
            <a:solidFill>
              <a:srgbClr val="D8E2F3"/>
            </a:solidFill>
            <a:prstDash val="solid"/>
            <a:round/>
            <a:headEnd type="none" w="sm" len="sm"/>
            <a:tailEnd type="none" w="sm" len="sm"/>
          </a:ln>
        </p:spPr>
        <p:txBody>
          <a:bodyPr spcFirstLastPara="1" wrap="square" lIns="91425" tIns="45700" rIns="91425" bIns="45700" anchor="t" anchorCtr="0">
            <a:noAutofit/>
          </a:bodyPr>
          <a:lstStyle/>
          <a:p>
            <a:pPr lvl="0" algn="just">
              <a:lnSpc>
                <a:spcPct val="120000"/>
              </a:lnSpc>
            </a:pPr>
            <a:r>
              <a:rPr lang="en-GB" sz="2000" dirty="0">
                <a:solidFill>
                  <a:schemeClr val="tx1">
                    <a:lumMod val="85000"/>
                    <a:lumOff val="15000"/>
                  </a:schemeClr>
                </a:solidFill>
                <a:latin typeface="Times New Roman" panose="02020603050405020304" pitchFamily="18" charset="0"/>
                <a:cs typeface="Times New Roman" panose="02020603050405020304" pitchFamily="18" charset="0"/>
              </a:rPr>
              <a:t>The </a:t>
            </a:r>
            <a:r>
              <a:rPr lang="en-GB" sz="2000" dirty="0" smtClean="0">
                <a:solidFill>
                  <a:schemeClr val="tx1">
                    <a:lumMod val="85000"/>
                    <a:lumOff val="15000"/>
                  </a:schemeClr>
                </a:solidFill>
                <a:latin typeface="Times New Roman" panose="02020603050405020304" pitchFamily="18" charset="0"/>
                <a:cs typeface="Times New Roman" panose="02020603050405020304" pitchFamily="18" charset="0"/>
              </a:rPr>
              <a:t>toilets in rural </a:t>
            </a:r>
            <a:r>
              <a:rPr lang="en-GB" sz="2000" dirty="0">
                <a:solidFill>
                  <a:schemeClr val="tx1">
                    <a:lumMod val="85000"/>
                    <a:lumOff val="15000"/>
                  </a:schemeClr>
                </a:solidFill>
                <a:latin typeface="Times New Roman" panose="02020603050405020304" pitchFamily="18" charset="0"/>
                <a:cs typeface="Times New Roman" panose="02020603050405020304" pitchFamily="18" charset="0"/>
              </a:rPr>
              <a:t>environment </a:t>
            </a:r>
            <a:r>
              <a:rPr lang="en-GB" sz="2000" dirty="0" smtClean="0">
                <a:solidFill>
                  <a:schemeClr val="tx1">
                    <a:lumMod val="85000"/>
                    <a:lumOff val="15000"/>
                  </a:schemeClr>
                </a:solidFill>
                <a:latin typeface="Times New Roman" panose="02020603050405020304" pitchFamily="18" charset="0"/>
                <a:cs typeface="Times New Roman" panose="02020603050405020304" pitchFamily="18" charset="0"/>
              </a:rPr>
              <a:t>are generally in </a:t>
            </a:r>
            <a:r>
              <a:rPr lang="en-GB" sz="2000" dirty="0">
                <a:solidFill>
                  <a:schemeClr val="tx1">
                    <a:lumMod val="85000"/>
                    <a:lumOff val="15000"/>
                  </a:schemeClr>
                </a:solidFill>
                <a:latin typeface="Times New Roman" panose="02020603050405020304" pitchFamily="18" charset="0"/>
                <a:cs typeface="Times New Roman" panose="02020603050405020304" pitchFamily="18" charset="0"/>
              </a:rPr>
              <a:t>unsatisfactory hygiene </a:t>
            </a:r>
            <a:r>
              <a:rPr lang="en-GB" sz="2000" dirty="0" smtClean="0">
                <a:solidFill>
                  <a:schemeClr val="tx1">
                    <a:lumMod val="85000"/>
                    <a:lumOff val="15000"/>
                  </a:schemeClr>
                </a:solidFill>
                <a:latin typeface="Times New Roman" panose="02020603050405020304" pitchFamily="18" charset="0"/>
                <a:cs typeface="Times New Roman" panose="02020603050405020304" pitchFamily="18" charset="0"/>
              </a:rPr>
              <a:t>conditions, making </a:t>
            </a:r>
            <a:r>
              <a:rPr lang="en-GB" sz="2000" dirty="0">
                <a:solidFill>
                  <a:schemeClr val="tx1">
                    <a:lumMod val="85000"/>
                    <a:lumOff val="15000"/>
                  </a:schemeClr>
                </a:solidFill>
                <a:latin typeface="Times New Roman" panose="02020603050405020304" pitchFamily="18" charset="0"/>
                <a:cs typeface="Times New Roman" panose="02020603050405020304" pitchFamily="18" charset="0"/>
              </a:rPr>
              <a:t>it </a:t>
            </a:r>
            <a:r>
              <a:rPr lang="en-GB" sz="2000" dirty="0" smtClean="0">
                <a:solidFill>
                  <a:schemeClr val="tx1">
                    <a:lumMod val="85000"/>
                    <a:lumOff val="15000"/>
                  </a:schemeClr>
                </a:solidFill>
                <a:latin typeface="Times New Roman" panose="02020603050405020304" pitchFamily="18" charset="0"/>
                <a:cs typeface="Times New Roman" panose="02020603050405020304" pitchFamily="18" charset="0"/>
              </a:rPr>
              <a:t>very difficult </a:t>
            </a:r>
            <a:r>
              <a:rPr lang="en-GB" sz="2000" dirty="0">
                <a:solidFill>
                  <a:schemeClr val="tx1">
                    <a:lumMod val="85000"/>
                    <a:lumOff val="15000"/>
                  </a:schemeClr>
                </a:solidFill>
                <a:latin typeface="Times New Roman" panose="02020603050405020304" pitchFamily="18" charset="0"/>
                <a:cs typeface="Times New Roman" panose="02020603050405020304" pitchFamily="18" charset="0"/>
              </a:rPr>
              <a:t>to carry out disease prevention and control</a:t>
            </a:r>
            <a:r>
              <a:rPr lang="en-GB" sz="2000" dirty="0" smtClean="0">
                <a:solidFill>
                  <a:schemeClr val="tx1">
                    <a:lumMod val="85000"/>
                    <a:lumOff val="15000"/>
                  </a:schemeClr>
                </a:solidFill>
                <a:latin typeface="Times New Roman" panose="02020603050405020304" pitchFamily="18" charset="0"/>
                <a:cs typeface="Times New Roman" panose="02020603050405020304" pitchFamily="18" charset="0"/>
              </a:rPr>
              <a:t>.  </a:t>
            </a:r>
            <a:r>
              <a:rPr lang="en-GB" sz="2000" dirty="0">
                <a:solidFill>
                  <a:schemeClr val="tx1">
                    <a:lumMod val="85000"/>
                    <a:lumOff val="15000"/>
                  </a:schemeClr>
                </a:solidFill>
                <a:latin typeface="Times New Roman" panose="02020603050405020304" pitchFamily="18" charset="0"/>
                <a:cs typeface="Times New Roman" panose="02020603050405020304" pitchFamily="18" charset="0"/>
              </a:rPr>
              <a:t>Gastroenteritis that seriously affects our health, such as dysentery and typhoid, has high incidence rate. The infection rate of ascariasis </a:t>
            </a:r>
            <a:r>
              <a:rPr lang="en-GB" sz="2000" dirty="0" smtClean="0">
                <a:solidFill>
                  <a:schemeClr val="tx1">
                    <a:lumMod val="85000"/>
                    <a:lumOff val="15000"/>
                  </a:schemeClr>
                </a:solidFill>
                <a:latin typeface="Times New Roman" panose="02020603050405020304" pitchFamily="18" charset="0"/>
                <a:cs typeface="Times New Roman" panose="02020603050405020304" pitchFamily="18" charset="0"/>
              </a:rPr>
              <a:t>among children </a:t>
            </a:r>
            <a:r>
              <a:rPr lang="en-GB" sz="2000" dirty="0">
                <a:solidFill>
                  <a:schemeClr val="tx1">
                    <a:lumMod val="85000"/>
                    <a:lumOff val="15000"/>
                  </a:schemeClr>
                </a:solidFill>
                <a:latin typeface="Times New Roman" panose="02020603050405020304" pitchFamily="18" charset="0"/>
                <a:cs typeface="Times New Roman" panose="02020603050405020304" pitchFamily="18" charset="0"/>
              </a:rPr>
              <a:t>is more than 70%. </a:t>
            </a:r>
            <a:r>
              <a:rPr lang="en-GB" sz="2000" dirty="0" smtClean="0">
                <a:solidFill>
                  <a:schemeClr val="tx1">
                    <a:lumMod val="85000"/>
                    <a:lumOff val="15000"/>
                  </a:schemeClr>
                </a:solidFill>
                <a:latin typeface="Times New Roman" panose="02020603050405020304" pitchFamily="18" charset="0"/>
                <a:cs typeface="Times New Roman" panose="02020603050405020304" pitchFamily="18" charset="0"/>
              </a:rPr>
              <a:t> To </a:t>
            </a:r>
            <a:r>
              <a:rPr lang="en-GB" sz="2000" dirty="0">
                <a:solidFill>
                  <a:schemeClr val="tx1">
                    <a:lumMod val="85000"/>
                    <a:lumOff val="15000"/>
                  </a:schemeClr>
                </a:solidFill>
                <a:latin typeface="Times New Roman" panose="02020603050405020304" pitchFamily="18" charset="0"/>
                <a:cs typeface="Times New Roman" panose="02020603050405020304" pitchFamily="18" charset="0"/>
              </a:rPr>
              <a:t>improve the situation, </a:t>
            </a:r>
            <a:r>
              <a:rPr lang="en-GB" sz="2000" dirty="0" smtClean="0">
                <a:solidFill>
                  <a:schemeClr val="tx1">
                    <a:lumMod val="85000"/>
                    <a:lumOff val="15000"/>
                  </a:schemeClr>
                </a:solidFill>
                <a:latin typeface="Times New Roman" panose="02020603050405020304" pitchFamily="18" charset="0"/>
                <a:cs typeface="Times New Roman" panose="02020603050405020304" pitchFamily="18" charset="0"/>
              </a:rPr>
              <a:t>the State has </a:t>
            </a:r>
            <a:r>
              <a:rPr lang="en-GB" sz="2000" dirty="0">
                <a:solidFill>
                  <a:schemeClr val="tx1">
                    <a:lumMod val="85000"/>
                    <a:lumOff val="15000"/>
                  </a:schemeClr>
                </a:solidFill>
                <a:latin typeface="Times New Roman" panose="02020603050405020304" pitchFamily="18" charset="0"/>
                <a:cs typeface="Times New Roman" panose="02020603050405020304" pitchFamily="18" charset="0"/>
              </a:rPr>
              <a:t>begun a “Toilet Revolution” to enhance the hygiene conditions of toilets, thereby protecting people’s health and promoting tourism.</a:t>
            </a:r>
            <a:endParaRPr sz="200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endParaRPr>
          </a:p>
        </p:txBody>
      </p:sp>
      <p:sp>
        <p:nvSpPr>
          <p:cNvPr id="199" name="Google Shape;199;p19"/>
          <p:cNvSpPr/>
          <p:nvPr/>
        </p:nvSpPr>
        <p:spPr>
          <a:xfrm>
            <a:off x="3991333" y="937997"/>
            <a:ext cx="3353050" cy="52322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altLang="zh-TW" sz="2200" b="1" dirty="0" smtClean="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“Toilet Revolution”</a:t>
            </a:r>
            <a:endParaRPr sz="2200" b="1" dirty="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endParaRPr>
          </a:p>
        </p:txBody>
      </p:sp>
      <p:sp>
        <p:nvSpPr>
          <p:cNvPr id="200" name="Google Shape;200;p19"/>
          <p:cNvSpPr/>
          <p:nvPr/>
        </p:nvSpPr>
        <p:spPr>
          <a:xfrm>
            <a:off x="1910127" y="4229097"/>
            <a:ext cx="4586162" cy="46166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altLang="zh-TW" sz="2000" b="1" dirty="0" smtClean="0">
                <a:solidFill>
                  <a:schemeClr val="dk1"/>
                </a:solidFill>
                <a:latin typeface="Times New Roman" panose="02020603050405020304" pitchFamily="18" charset="0"/>
                <a:ea typeface="DFKai-SB"/>
                <a:cs typeface="Times New Roman" panose="02020603050405020304" pitchFamily="18" charset="0"/>
                <a:sym typeface="DFKai-SB"/>
              </a:rPr>
              <a:t>Click on the image to watch the video</a:t>
            </a:r>
            <a:endParaRPr sz="2000" b="1" dirty="0">
              <a:solidFill>
                <a:schemeClr val="dk1"/>
              </a:solidFill>
              <a:latin typeface="Times New Roman" panose="02020603050405020304" pitchFamily="18" charset="0"/>
              <a:ea typeface="DFKai-SB"/>
              <a:cs typeface="Times New Roman" panose="02020603050405020304" pitchFamily="18" charset="0"/>
              <a:sym typeface="DFKai-SB"/>
            </a:endParaRPr>
          </a:p>
        </p:txBody>
      </p:sp>
      <p:pic>
        <p:nvPicPr>
          <p:cNvPr id="202" name="Google Shape;202;p19">
            <a:hlinkClick r:id="rId3"/>
          </p:cNvPr>
          <p:cNvPicPr preferRelativeResize="0"/>
          <p:nvPr/>
        </p:nvPicPr>
        <p:blipFill rotWithShape="1">
          <a:blip r:embed="rId4">
            <a:alphaModFix/>
          </a:blip>
          <a:srcRect/>
          <a:stretch/>
        </p:blipFill>
        <p:spPr>
          <a:xfrm>
            <a:off x="2284429" y="4612352"/>
            <a:ext cx="3688666" cy="1941798"/>
          </a:xfrm>
          <a:prstGeom prst="rect">
            <a:avLst/>
          </a:prstGeom>
          <a:noFill/>
          <a:ln>
            <a:noFill/>
          </a:ln>
        </p:spPr>
      </p:pic>
      <p:pic>
        <p:nvPicPr>
          <p:cNvPr id="203" name="Google Shape;203;p19"/>
          <p:cNvPicPr preferRelativeResize="0"/>
          <p:nvPr/>
        </p:nvPicPr>
        <p:blipFill rotWithShape="1">
          <a:blip r:embed="rId5">
            <a:alphaModFix/>
          </a:blip>
          <a:srcRect/>
          <a:stretch/>
        </p:blipFill>
        <p:spPr>
          <a:xfrm>
            <a:off x="8483895" y="1050919"/>
            <a:ext cx="3275725" cy="4598834"/>
          </a:xfrm>
          <a:prstGeom prst="rect">
            <a:avLst/>
          </a:prstGeom>
          <a:noFill/>
          <a:ln>
            <a:noFill/>
          </a:ln>
        </p:spPr>
      </p:pic>
      <p:sp>
        <p:nvSpPr>
          <p:cNvPr id="204" name="Google Shape;204;p19"/>
          <p:cNvSpPr/>
          <p:nvPr/>
        </p:nvSpPr>
        <p:spPr>
          <a:xfrm>
            <a:off x="3545182" y="1050919"/>
            <a:ext cx="446151" cy="322817"/>
          </a:xfrm>
          <a:custGeom>
            <a:avLst/>
            <a:gdLst/>
            <a:ahLst/>
            <a:cxnLst/>
            <a:rect l="l" t="t" r="r" b="b"/>
            <a:pathLst>
              <a:path w="395" h="298" extrusionOk="0">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FFBF53"/>
          </a:solidFill>
          <a:ln w="19050" cap="flat" cmpd="sng">
            <a:solidFill>
              <a:srgbClr val="FFFFFF"/>
            </a:solidFill>
            <a:prstDash val="solid"/>
            <a:round/>
            <a:headEnd type="none" w="sm" len="sm"/>
            <a:tailEnd type="none" w="sm" len="sm"/>
          </a:ln>
        </p:spPr>
        <p:txBody>
          <a:bodyPr spcFirstLastPara="1" wrap="square" lIns="83725" tIns="41850" rIns="83725" bIns="41850" anchor="t" anchorCtr="0">
            <a:noAutofit/>
          </a:bodyPr>
          <a:lstStyle/>
          <a:p>
            <a:pPr marL="0" marR="0" lvl="0" indent="0" algn="just" rtl="0">
              <a:lnSpc>
                <a:spcPct val="120000"/>
              </a:lnSpc>
              <a:spcBef>
                <a:spcPts val="0"/>
              </a:spcBef>
              <a:spcAft>
                <a:spcPts val="0"/>
              </a:spcAft>
              <a:buClr>
                <a:schemeClr val="dk1"/>
              </a:buClr>
              <a:buSzPts val="2800"/>
              <a:buFont typeface="Calibri"/>
              <a:buNone/>
            </a:pPr>
            <a:endParaRPr sz="2800" b="0" i="0" u="none" strike="noStrike" cap="none">
              <a:solidFill>
                <a:srgbClr val="000000"/>
              </a:solidFill>
              <a:latin typeface="Teko"/>
              <a:ea typeface="Teko"/>
              <a:cs typeface="Teko"/>
              <a:sym typeface="Teko"/>
            </a:endParaRPr>
          </a:p>
        </p:txBody>
      </p:sp>
      <p:sp>
        <p:nvSpPr>
          <p:cNvPr id="205" name="Google Shape;205;p19"/>
          <p:cNvSpPr/>
          <p:nvPr/>
        </p:nvSpPr>
        <p:spPr>
          <a:xfrm>
            <a:off x="6325985" y="5672098"/>
            <a:ext cx="5519651" cy="101566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altLang="zh-TW" sz="1200" dirty="0" smtClean="0">
                <a:solidFill>
                  <a:schemeClr val="dk1"/>
                </a:solidFill>
                <a:latin typeface="Times New Roman"/>
                <a:ea typeface="Times New Roman"/>
                <a:cs typeface="Times New Roman"/>
                <a:sym typeface="Times New Roman"/>
              </a:rPr>
              <a:t>Source:</a:t>
            </a:r>
            <a:endParaRPr dirty="0"/>
          </a:p>
          <a:p>
            <a:pPr marL="171450" marR="0" lvl="0" indent="-171450" algn="l" rtl="0">
              <a:spcBef>
                <a:spcPts val="0"/>
              </a:spcBef>
              <a:spcAft>
                <a:spcPts val="0"/>
              </a:spcAft>
              <a:buClr>
                <a:schemeClr val="dk1"/>
              </a:buClr>
              <a:buSzPts val="1200"/>
              <a:buFont typeface="Arial"/>
              <a:buChar char="•"/>
            </a:pPr>
            <a:r>
              <a:rPr lang="en-US" altLang="zh-TW" sz="1200" dirty="0" smtClean="0">
                <a:solidFill>
                  <a:schemeClr val="dk1"/>
                </a:solidFill>
                <a:latin typeface="Times New Roman"/>
                <a:ea typeface="Times New Roman"/>
                <a:cs typeface="Times New Roman"/>
                <a:sym typeface="Times New Roman"/>
              </a:rPr>
              <a:t>Ministry of Culture and Tourism of the People’s Republic of China</a:t>
            </a:r>
            <a:r>
              <a:rPr lang="zh-TW" sz="1200" dirty="0" smtClean="0">
                <a:solidFill>
                  <a:schemeClr val="dk1"/>
                </a:solidFill>
                <a:latin typeface="Times New Roman"/>
                <a:ea typeface="Times New Roman"/>
                <a:cs typeface="Times New Roman"/>
                <a:sym typeface="Times New Roman"/>
              </a:rPr>
              <a:t> </a:t>
            </a:r>
            <a:r>
              <a:rPr lang="zh-TW" sz="1200" dirty="0">
                <a:solidFill>
                  <a:schemeClr val="dk1"/>
                </a:solidFill>
                <a:latin typeface="Times New Roman"/>
                <a:ea typeface="Times New Roman"/>
                <a:cs typeface="Times New Roman"/>
                <a:sym typeface="Times New Roman"/>
              </a:rPr>
              <a:t>(http://zwgk.mct.gov.cn/zfxxgkml/ggfw/202012/t20201213_919285.html</a:t>
            </a:r>
            <a:r>
              <a:rPr lang="zh-TW" sz="1200" u="sng" dirty="0">
                <a:solidFill>
                  <a:schemeClr val="dk1"/>
                </a:solidFill>
                <a:latin typeface="Times New Roman"/>
                <a:ea typeface="Times New Roman"/>
                <a:cs typeface="Times New Roman"/>
                <a:sym typeface="Times New Roman"/>
              </a:rPr>
              <a:t>)</a:t>
            </a:r>
            <a:endParaRPr sz="1200" u="sng" dirty="0">
              <a:solidFill>
                <a:schemeClr val="dk1"/>
              </a:solidFill>
              <a:latin typeface="Times New Roman"/>
              <a:ea typeface="Times New Roman"/>
              <a:cs typeface="Times New Roman"/>
              <a:sym typeface="Times New Roman"/>
            </a:endParaRPr>
          </a:p>
          <a:p>
            <a:pPr marL="171450" marR="0" lvl="0" indent="-171450" algn="l" rtl="0">
              <a:spcBef>
                <a:spcPts val="0"/>
              </a:spcBef>
              <a:spcAft>
                <a:spcPts val="0"/>
              </a:spcAft>
              <a:buClr>
                <a:schemeClr val="dk1"/>
              </a:buClr>
              <a:buSzPts val="1200"/>
              <a:buFont typeface="Arial"/>
              <a:buChar char="•"/>
            </a:pPr>
            <a:r>
              <a:rPr lang="en-US" altLang="zh-TW" sz="1200" dirty="0">
                <a:solidFill>
                  <a:schemeClr val="dk1"/>
                </a:solidFill>
                <a:latin typeface="Times New Roman"/>
                <a:ea typeface="Times New Roman"/>
                <a:cs typeface="Times New Roman"/>
                <a:sym typeface="Times New Roman"/>
              </a:rPr>
              <a:t>p</a:t>
            </a:r>
            <a:r>
              <a:rPr lang="en-US" altLang="zh-TW" sz="1200" dirty="0" smtClean="0">
                <a:solidFill>
                  <a:schemeClr val="dk1"/>
                </a:solidFill>
                <a:latin typeface="Times New Roman"/>
                <a:ea typeface="Times New Roman"/>
                <a:cs typeface="Times New Roman"/>
                <a:sym typeface="Times New Roman"/>
              </a:rPr>
              <a:t>eople.cn </a:t>
            </a:r>
            <a:r>
              <a:rPr lang="zh-TW" sz="1200" dirty="0" smtClean="0">
                <a:solidFill>
                  <a:schemeClr val="dk1"/>
                </a:solidFill>
                <a:latin typeface="Times New Roman"/>
                <a:ea typeface="Times New Roman"/>
                <a:cs typeface="Times New Roman"/>
                <a:sym typeface="Times New Roman"/>
              </a:rPr>
              <a:t>(http</a:t>
            </a:r>
            <a:r>
              <a:rPr lang="zh-TW" sz="1200" dirty="0">
                <a:solidFill>
                  <a:schemeClr val="dk1"/>
                </a:solidFill>
                <a:latin typeface="Times New Roman"/>
                <a:ea typeface="Times New Roman"/>
                <a:cs typeface="Times New Roman"/>
                <a:sym typeface="Times New Roman"/>
              </a:rPr>
              <a:t>://politics.people.com.cn/BIG5/n1/2019/0919/c429373-31362516.html)</a:t>
            </a:r>
            <a:endParaRPr dirty="0"/>
          </a:p>
          <a:p>
            <a:pPr marL="171450" marR="0" lvl="0" indent="-171450" algn="l" rtl="0">
              <a:spcBef>
                <a:spcPts val="0"/>
              </a:spcBef>
              <a:spcAft>
                <a:spcPts val="0"/>
              </a:spcAft>
              <a:buClr>
                <a:schemeClr val="dk1"/>
              </a:buClr>
              <a:buSzPts val="1200"/>
              <a:buFont typeface="Arial"/>
              <a:buChar char="•"/>
            </a:pPr>
            <a:r>
              <a:rPr lang="en-US" altLang="zh-TW" sz="1200" dirty="0" err="1" smtClean="0">
                <a:solidFill>
                  <a:schemeClr val="dk1"/>
                </a:solidFill>
                <a:latin typeface="Times New Roman"/>
                <a:ea typeface="Times New Roman"/>
                <a:cs typeface="Times New Roman"/>
                <a:sym typeface="Times New Roman"/>
              </a:rPr>
              <a:t>Xinhuanet</a:t>
            </a:r>
            <a:r>
              <a:rPr lang="zh-TW" sz="1200" dirty="0" smtClean="0">
                <a:solidFill>
                  <a:schemeClr val="dk1"/>
                </a:solidFill>
                <a:latin typeface="Times New Roman"/>
                <a:ea typeface="Times New Roman"/>
                <a:cs typeface="Times New Roman"/>
                <a:sym typeface="Times New Roman"/>
              </a:rPr>
              <a:t> </a:t>
            </a:r>
            <a:r>
              <a:rPr lang="zh-TW" sz="1200" dirty="0">
                <a:solidFill>
                  <a:schemeClr val="dk1"/>
                </a:solidFill>
                <a:latin typeface="Times New Roman"/>
                <a:ea typeface="Times New Roman"/>
                <a:cs typeface="Times New Roman"/>
                <a:sym typeface="Times New Roman"/>
              </a:rPr>
              <a:t>(http://www.xinhuanet.com/politics/2021-07/25/c_1127692726.htm)</a:t>
            </a:r>
            <a:endParaRPr sz="1200" dirty="0">
              <a:solidFill>
                <a:schemeClr val="dk1"/>
              </a:solidFill>
              <a:latin typeface="Times New Roman"/>
              <a:ea typeface="Times New Roman"/>
              <a:cs typeface="Times New Roman"/>
              <a:sym typeface="Times New Roman"/>
            </a:endParaRPr>
          </a:p>
        </p:txBody>
      </p:sp>
      <p:sp>
        <p:nvSpPr>
          <p:cNvPr id="207" name="Google Shape;207;p19"/>
          <p:cNvSpPr txBox="1">
            <a:spLocks noGrp="1"/>
          </p:cNvSpPr>
          <p:nvPr>
            <p:ph type="sldNum" idx="12"/>
          </p:nvPr>
        </p:nvSpPr>
        <p:spPr>
          <a:xfrm>
            <a:off x="9120188" y="63817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tLang="zh-TW"/>
              <a:t>7</a:t>
            </a:fld>
            <a:endParaRPr/>
          </a:p>
        </p:txBody>
      </p:sp>
      <p:sp>
        <p:nvSpPr>
          <p:cNvPr id="12" name="文字方塊 11"/>
          <p:cNvSpPr txBox="1"/>
          <p:nvPr/>
        </p:nvSpPr>
        <p:spPr>
          <a:xfrm>
            <a:off x="272191" y="325860"/>
            <a:ext cx="1561456" cy="307777"/>
          </a:xfrm>
          <a:prstGeom prst="rect">
            <a:avLst/>
          </a:prstGeom>
          <a:solidFill>
            <a:schemeClr val="bg1"/>
          </a:solidFill>
          <a:ln w="38100">
            <a:solidFill>
              <a:srgbClr val="C00000"/>
            </a:solidFill>
          </a:ln>
        </p:spPr>
        <p:txBody>
          <a:bodyPr wrap="square" rtlCol="0">
            <a:spAutoFit/>
          </a:bodyPr>
          <a:lstStyle/>
          <a:p>
            <a:pPr algn="ctr"/>
            <a:r>
              <a:rPr lang="en-US" b="1" dirty="0" smtClean="0">
                <a:latin typeface="Times New Roman" panose="02020603050405020304" pitchFamily="18" charset="0"/>
                <a:cs typeface="Times New Roman" panose="02020603050405020304" pitchFamily="18" charset="0"/>
              </a:rPr>
              <a:t>Reference</a:t>
            </a:r>
            <a:endParaRPr lang="en-GB" b="1" dirty="0">
              <a:latin typeface="Times New Roman" panose="02020603050405020304" pitchFamily="18" charset="0"/>
              <a:cs typeface="Times New Roman" panose="02020603050405020304" pitchFamily="18" charset="0"/>
            </a:endParaRPr>
          </a:p>
        </p:txBody>
      </p:sp>
      <p:sp>
        <p:nvSpPr>
          <p:cNvPr id="3" name="文字方塊 2"/>
          <p:cNvSpPr txBox="1"/>
          <p:nvPr/>
        </p:nvSpPr>
        <p:spPr>
          <a:xfrm>
            <a:off x="2284429" y="5106174"/>
            <a:ext cx="3688666" cy="1200329"/>
          </a:xfrm>
          <a:prstGeom prst="rect">
            <a:avLst/>
          </a:prstGeom>
          <a:solidFill>
            <a:srgbClr val="C97761"/>
          </a:solidFill>
        </p:spPr>
        <p:txBody>
          <a:bodyPr wrap="square" rtlCol="0">
            <a:spAutoFit/>
          </a:bodyPr>
          <a:lstStyle/>
          <a:p>
            <a:pPr>
              <a:lnSpc>
                <a:spcPct val="150000"/>
              </a:lnSpc>
              <a:spcBef>
                <a:spcPts val="600"/>
              </a:spcBef>
            </a:pPr>
            <a:r>
              <a:rPr lang="en-US" sz="2400" b="1" dirty="0" smtClean="0">
                <a:solidFill>
                  <a:schemeClr val="bg1"/>
                </a:solidFill>
              </a:rPr>
              <a:t>Why did China carry out the “Toilet Revolution”?</a:t>
            </a:r>
            <a:endParaRPr lang="en-GB" sz="2400" b="1" dirty="0">
              <a:solidFill>
                <a:schemeClr val="bg1"/>
              </a:solidFill>
            </a:endParaRPr>
          </a:p>
        </p:txBody>
      </p:sp>
      <p:sp>
        <p:nvSpPr>
          <p:cNvPr id="13" name="Google Shape;111;p15"/>
          <p:cNvSpPr/>
          <p:nvPr/>
        </p:nvSpPr>
        <p:spPr>
          <a:xfrm>
            <a:off x="2448559" y="154896"/>
            <a:ext cx="7205288" cy="618023"/>
          </a:xfrm>
          <a:custGeom>
            <a:avLst/>
            <a:gdLst/>
            <a:ahLst/>
            <a:cxnLst/>
            <a:rect l="l" t="t" r="r" b="b"/>
            <a:pathLst>
              <a:path w="5689600" h="649440" extrusionOk="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a:ln w="12700" cap="flat" cmpd="sng">
            <a:solidFill>
              <a:schemeClr val="lt1"/>
            </a:solidFill>
            <a:prstDash val="solid"/>
            <a:miter lim="800000"/>
            <a:headEnd type="none" w="sm" len="sm"/>
            <a:tailEnd type="none" w="sm" len="sm"/>
          </a:ln>
        </p:spPr>
        <p:txBody>
          <a:bodyPr spcFirstLastPara="1" wrap="square" lIns="246750" tIns="31700" rIns="246750" bIns="31700" anchor="ctr" anchorCtr="0">
            <a:noAutofit/>
          </a:bodyPr>
          <a:lstStyle/>
          <a:p>
            <a:pPr algn="ctr">
              <a:lnSpc>
                <a:spcPct val="90000"/>
              </a:lnSpc>
            </a:pPr>
            <a:r>
              <a:rPr lang="en-US" sz="2200" b="1" dirty="0" smtClean="0">
                <a:solidFill>
                  <a:schemeClr val="bg1"/>
                </a:solidFill>
                <a:latin typeface="Times New Roman" panose="02020603050405020304" pitchFamily="18" charset="0"/>
                <a:cs typeface="Times New Roman" panose="02020603050405020304" pitchFamily="18" charset="0"/>
              </a:rPr>
              <a:t>Contributions </a:t>
            </a:r>
            <a:r>
              <a:rPr lang="en-US" sz="2200" b="1" dirty="0">
                <a:solidFill>
                  <a:schemeClr val="bg1"/>
                </a:solidFill>
                <a:latin typeface="Times New Roman" panose="02020603050405020304" pitchFamily="18" charset="0"/>
                <a:cs typeface="Times New Roman" panose="02020603050405020304" pitchFamily="18" charset="0"/>
              </a:rPr>
              <a:t>of </a:t>
            </a:r>
            <a:r>
              <a:rPr lang="en-US" sz="2200" b="1" dirty="0" smtClean="0">
                <a:solidFill>
                  <a:schemeClr val="bg1"/>
                </a:solidFill>
                <a:latin typeface="Times New Roman" panose="02020603050405020304" pitchFamily="18" charset="0"/>
                <a:cs typeface="Times New Roman" panose="02020603050405020304" pitchFamily="18" charset="0"/>
              </a:rPr>
              <a:t>our Country to </a:t>
            </a:r>
            <a:r>
              <a:rPr lang="en-US" sz="2200" b="1" dirty="0">
                <a:solidFill>
                  <a:schemeClr val="bg1"/>
                </a:solidFill>
                <a:latin typeface="Times New Roman" panose="02020603050405020304" pitchFamily="18" charset="0"/>
                <a:cs typeface="Times New Roman" panose="02020603050405020304" pitchFamily="18" charset="0"/>
              </a:rPr>
              <a:t>Global Public </a:t>
            </a:r>
            <a:r>
              <a:rPr lang="en-US" sz="2200" b="1" dirty="0" smtClean="0">
                <a:solidFill>
                  <a:schemeClr val="bg1"/>
                </a:solidFill>
                <a:latin typeface="Times New Roman" panose="02020603050405020304" pitchFamily="18" charset="0"/>
                <a:cs typeface="Times New Roman" panose="02020603050405020304" pitchFamily="18" charset="0"/>
              </a:rPr>
              <a:t>Health </a:t>
            </a:r>
            <a:endParaRPr sz="2200" b="1" dirty="0">
              <a:solidFill>
                <a:schemeClr val="bg1"/>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Google Shape;212;p20"/>
          <p:cNvSpPr txBox="1"/>
          <p:nvPr/>
        </p:nvSpPr>
        <p:spPr>
          <a:xfrm>
            <a:off x="2304782" y="898762"/>
            <a:ext cx="7704868" cy="400069"/>
          </a:xfrm>
          <a:prstGeom prst="rect">
            <a:avLst/>
          </a:prstGeom>
          <a:noFill/>
          <a:ln>
            <a:noFill/>
          </a:ln>
        </p:spPr>
        <p:txBody>
          <a:bodyPr spcFirstLastPara="1" wrap="square" lIns="91425" tIns="45700" rIns="91425" bIns="45700" anchor="ctr" anchorCtr="0">
            <a:spAutoFit/>
          </a:bodyPr>
          <a:lstStyle/>
          <a:p>
            <a:pPr lvl="0" algn="ctr">
              <a:buClr>
                <a:schemeClr val="dk1"/>
              </a:buClr>
              <a:buSzPts val="2800"/>
            </a:pPr>
            <a:r>
              <a:rPr lang="en-GB" sz="2000" dirty="0" smtClean="0">
                <a:latin typeface="Times New Roman" panose="02020603050405020304" pitchFamily="18" charset="0"/>
                <a:cs typeface="Times New Roman" panose="02020603050405020304" pitchFamily="18" charset="0"/>
              </a:rPr>
              <a:t>Foreign Health </a:t>
            </a:r>
            <a:r>
              <a:rPr lang="en-GB" sz="2000" dirty="0">
                <a:latin typeface="Times New Roman" panose="02020603050405020304" pitchFamily="18" charset="0"/>
                <a:cs typeface="Times New Roman" panose="02020603050405020304" pitchFamily="18" charset="0"/>
              </a:rPr>
              <a:t>Assistance in Response to Public Health </a:t>
            </a:r>
            <a:r>
              <a:rPr lang="en-GB" sz="2000" dirty="0" smtClean="0">
                <a:latin typeface="Times New Roman" panose="02020603050405020304" pitchFamily="18" charset="0"/>
                <a:cs typeface="Times New Roman" panose="02020603050405020304" pitchFamily="18" charset="0"/>
              </a:rPr>
              <a:t>Emergencies</a:t>
            </a:r>
            <a:endParaRPr sz="2000" b="1" dirty="0">
              <a:solidFill>
                <a:schemeClr val="dk1"/>
              </a:solidFill>
              <a:latin typeface="Times New Roman" panose="02020603050405020304" pitchFamily="18" charset="0"/>
              <a:ea typeface="DFKai-SB"/>
              <a:cs typeface="Times New Roman" panose="02020603050405020304" pitchFamily="18" charset="0"/>
              <a:sym typeface="DFKai-SB"/>
            </a:endParaRPr>
          </a:p>
        </p:txBody>
      </p:sp>
      <p:sp>
        <p:nvSpPr>
          <p:cNvPr id="213" name="Google Shape;213;p20"/>
          <p:cNvSpPr/>
          <p:nvPr/>
        </p:nvSpPr>
        <p:spPr>
          <a:xfrm>
            <a:off x="1869396" y="912506"/>
            <a:ext cx="608468" cy="440263"/>
          </a:xfrm>
          <a:custGeom>
            <a:avLst/>
            <a:gdLst/>
            <a:ahLst/>
            <a:cxnLst/>
            <a:rect l="l" t="t" r="r" b="b"/>
            <a:pathLst>
              <a:path w="395" h="298" extrusionOk="0">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FDB42A"/>
          </a:solidFill>
          <a:ln w="19050" cap="flat" cmpd="sng">
            <a:solidFill>
              <a:srgbClr val="FFFFFF"/>
            </a:solidFill>
            <a:prstDash val="solid"/>
            <a:round/>
            <a:headEnd type="none" w="sm" len="sm"/>
            <a:tailEnd type="none" w="sm" len="sm"/>
          </a:ln>
        </p:spPr>
        <p:txBody>
          <a:bodyPr spcFirstLastPara="1" wrap="square" lIns="83725" tIns="41850" rIns="83725" bIns="41850" anchor="t" anchorCtr="0">
            <a:noAutofit/>
          </a:bodyPr>
          <a:lstStyle/>
          <a:p>
            <a:pPr marL="0" marR="0" lvl="0" indent="0" algn="just" rtl="0">
              <a:lnSpc>
                <a:spcPct val="120000"/>
              </a:lnSpc>
              <a:spcBef>
                <a:spcPts val="0"/>
              </a:spcBef>
              <a:spcAft>
                <a:spcPts val="0"/>
              </a:spcAft>
              <a:buClr>
                <a:schemeClr val="dk1"/>
              </a:buClr>
              <a:buSzPts val="2800"/>
              <a:buFont typeface="Calibri"/>
              <a:buNone/>
            </a:pPr>
            <a:endParaRPr sz="2800" b="0" i="0" u="none" strike="noStrike" cap="none">
              <a:solidFill>
                <a:srgbClr val="000000"/>
              </a:solidFill>
              <a:latin typeface="DFKai-SB"/>
              <a:ea typeface="DFKai-SB"/>
              <a:cs typeface="DFKai-SB"/>
              <a:sym typeface="DFKai-SB"/>
            </a:endParaRPr>
          </a:p>
        </p:txBody>
      </p:sp>
      <p:sp>
        <p:nvSpPr>
          <p:cNvPr id="215" name="Google Shape;215;p20"/>
          <p:cNvSpPr/>
          <p:nvPr/>
        </p:nvSpPr>
        <p:spPr>
          <a:xfrm>
            <a:off x="204865" y="1677126"/>
            <a:ext cx="7619860" cy="4480872"/>
          </a:xfrm>
          <a:prstGeom prst="rect">
            <a:avLst/>
          </a:prstGeom>
          <a:solidFill>
            <a:srgbClr val="E1EFD8"/>
          </a:solidFill>
          <a:ln w="38100" cap="flat" cmpd="sng">
            <a:solidFill>
              <a:srgbClr val="FF0000"/>
            </a:solidFill>
            <a:prstDash val="solid"/>
            <a:round/>
            <a:headEnd type="none" w="sm" len="sm"/>
            <a:tailEnd type="none" w="sm" len="sm"/>
          </a:ln>
        </p:spPr>
        <p:txBody>
          <a:bodyPr spcFirstLastPara="1" wrap="square" lIns="91425" tIns="45700" rIns="91425" bIns="45700" anchor="t" anchorCtr="0">
            <a:noAutofit/>
          </a:bodyPr>
          <a:lstStyle/>
          <a:p>
            <a:pPr marL="342900" lvl="0" indent="-342900" algn="just">
              <a:lnSpc>
                <a:spcPct val="120000"/>
              </a:lnSpc>
              <a:spcBef>
                <a:spcPts val="600"/>
              </a:spcBef>
              <a:buClr>
                <a:schemeClr val="dk1"/>
              </a:buClr>
              <a:buSzPts val="2600"/>
              <a:buFont typeface="Arial"/>
              <a:buChar char="•"/>
            </a:pPr>
            <a:r>
              <a:rPr lang="en-GB" sz="2100" dirty="0" smtClean="0">
                <a:solidFill>
                  <a:schemeClr val="tx1">
                    <a:lumMod val="85000"/>
                    <a:lumOff val="15000"/>
                  </a:schemeClr>
                </a:solidFill>
                <a:latin typeface="Times New Roman" panose="02020603050405020304" pitchFamily="18" charset="0"/>
                <a:cs typeface="Times New Roman" panose="02020603050405020304" pitchFamily="18" charset="0"/>
              </a:rPr>
              <a:t>The State’s </a:t>
            </a:r>
            <a:r>
              <a:rPr lang="en-GB" sz="2100" dirty="0">
                <a:solidFill>
                  <a:schemeClr val="tx1">
                    <a:lumMod val="85000"/>
                    <a:lumOff val="15000"/>
                  </a:schemeClr>
                </a:solidFill>
                <a:latin typeface="Times New Roman" panose="02020603050405020304" pitchFamily="18" charset="0"/>
                <a:cs typeface="Times New Roman" panose="02020603050405020304" pitchFamily="18" charset="0"/>
              </a:rPr>
              <a:t>active provision of foreign health assistance </a:t>
            </a:r>
            <a:r>
              <a:rPr lang="en-GB" sz="2100" dirty="0" smtClean="0">
                <a:solidFill>
                  <a:schemeClr val="tx1">
                    <a:lumMod val="85000"/>
                    <a:lumOff val="15000"/>
                  </a:schemeClr>
                </a:solidFill>
                <a:latin typeface="Times New Roman" panose="02020603050405020304" pitchFamily="18" charset="0"/>
                <a:cs typeface="Times New Roman" panose="02020603050405020304" pitchFamily="18" charset="0"/>
              </a:rPr>
              <a:t>represents its </a:t>
            </a:r>
            <a:r>
              <a:rPr lang="en-GB" sz="2100" dirty="0">
                <a:solidFill>
                  <a:schemeClr val="tx1">
                    <a:lumMod val="85000"/>
                    <a:lumOff val="15000"/>
                  </a:schemeClr>
                </a:solidFill>
                <a:latin typeface="Times New Roman" panose="02020603050405020304" pitchFamily="18" charset="0"/>
                <a:cs typeface="Times New Roman" panose="02020603050405020304" pitchFamily="18" charset="0"/>
              </a:rPr>
              <a:t>efforts </a:t>
            </a:r>
            <a:r>
              <a:rPr lang="en-GB" sz="2100" dirty="0" smtClean="0">
                <a:solidFill>
                  <a:schemeClr val="tx1">
                    <a:lumMod val="85000"/>
                    <a:lumOff val="15000"/>
                  </a:schemeClr>
                </a:solidFill>
                <a:latin typeface="Times New Roman" panose="02020603050405020304" pitchFamily="18" charset="0"/>
                <a:cs typeface="Times New Roman" panose="02020603050405020304" pitchFamily="18" charset="0"/>
              </a:rPr>
              <a:t>in promoting a </a:t>
            </a:r>
            <a:r>
              <a:rPr lang="en-GB" sz="2100" dirty="0">
                <a:solidFill>
                  <a:schemeClr val="tx1">
                    <a:lumMod val="85000"/>
                    <a:lumOff val="15000"/>
                  </a:schemeClr>
                </a:solidFill>
                <a:latin typeface="Times New Roman" panose="02020603050405020304" pitchFamily="18" charset="0"/>
                <a:cs typeface="Times New Roman" panose="02020603050405020304" pitchFamily="18" charset="0"/>
              </a:rPr>
              <a:t>global community of shared future and </a:t>
            </a:r>
            <a:r>
              <a:rPr lang="en-GB" sz="2100" dirty="0" smtClean="0">
                <a:solidFill>
                  <a:schemeClr val="tx1">
                    <a:lumMod val="85000"/>
                    <a:lumOff val="15000"/>
                  </a:schemeClr>
                </a:solidFill>
                <a:latin typeface="Times New Roman" panose="02020603050405020304" pitchFamily="18" charset="0"/>
                <a:cs typeface="Times New Roman" panose="02020603050405020304" pitchFamily="18" charset="0"/>
              </a:rPr>
              <a:t>China’s international </a:t>
            </a:r>
            <a:r>
              <a:rPr lang="en-GB" sz="2100" dirty="0">
                <a:solidFill>
                  <a:schemeClr val="tx1">
                    <a:lumMod val="85000"/>
                    <a:lumOff val="15000"/>
                  </a:schemeClr>
                </a:solidFill>
                <a:latin typeface="Times New Roman" panose="02020603050405020304" pitchFamily="18" charset="0"/>
                <a:cs typeface="Times New Roman" panose="02020603050405020304" pitchFamily="18" charset="0"/>
              </a:rPr>
              <a:t>development </a:t>
            </a:r>
            <a:r>
              <a:rPr lang="en-GB" sz="2100" dirty="0" smtClean="0">
                <a:solidFill>
                  <a:schemeClr val="tx1">
                    <a:lumMod val="85000"/>
                    <a:lumOff val="15000"/>
                  </a:schemeClr>
                </a:solidFill>
                <a:latin typeface="Times New Roman" panose="02020603050405020304" pitchFamily="18" charset="0"/>
                <a:cs typeface="Times New Roman" panose="02020603050405020304" pitchFamily="18" charset="0"/>
              </a:rPr>
              <a:t>co-operation </a:t>
            </a:r>
            <a:r>
              <a:rPr lang="en-GB" sz="2100" dirty="0">
                <a:solidFill>
                  <a:schemeClr val="tx1">
                    <a:lumMod val="85000"/>
                    <a:lumOff val="15000"/>
                  </a:schemeClr>
                </a:solidFill>
                <a:latin typeface="Times New Roman" panose="02020603050405020304" pitchFamily="18" charset="0"/>
                <a:cs typeface="Times New Roman" panose="02020603050405020304" pitchFamily="18" charset="0"/>
              </a:rPr>
              <a:t>in the new </a:t>
            </a:r>
            <a:r>
              <a:rPr lang="en-GB" sz="2100" dirty="0" smtClean="0">
                <a:solidFill>
                  <a:schemeClr val="tx1">
                    <a:lumMod val="85000"/>
                    <a:lumOff val="15000"/>
                  </a:schemeClr>
                </a:solidFill>
                <a:latin typeface="Times New Roman" panose="02020603050405020304" pitchFamily="18" charset="0"/>
                <a:cs typeface="Times New Roman" panose="02020603050405020304" pitchFamily="18" charset="0"/>
              </a:rPr>
              <a:t>era.</a:t>
            </a:r>
            <a:endParaRPr sz="2100" dirty="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endParaRPr>
          </a:p>
          <a:p>
            <a:pPr marL="342900" lvl="0" indent="-342900" algn="just">
              <a:lnSpc>
                <a:spcPct val="120000"/>
              </a:lnSpc>
              <a:spcBef>
                <a:spcPts val="600"/>
              </a:spcBef>
              <a:buClr>
                <a:schemeClr val="dk1"/>
              </a:buClr>
              <a:buSzPts val="2600"/>
              <a:buFont typeface="Arial"/>
              <a:buChar char="•"/>
            </a:pPr>
            <a:r>
              <a:rPr lang="en-GB" sz="2100" dirty="0" smtClean="0">
                <a:solidFill>
                  <a:schemeClr val="tx1">
                    <a:lumMod val="85000"/>
                    <a:lumOff val="15000"/>
                  </a:schemeClr>
                </a:solidFill>
                <a:latin typeface="Times New Roman" panose="02020603050405020304" pitchFamily="18" charset="0"/>
                <a:cs typeface="Times New Roman" panose="02020603050405020304" pitchFamily="18" charset="0"/>
              </a:rPr>
              <a:t>As </a:t>
            </a:r>
            <a:r>
              <a:rPr lang="en-GB" sz="2100" dirty="0">
                <a:solidFill>
                  <a:schemeClr val="tx1">
                    <a:lumMod val="85000"/>
                    <a:lumOff val="15000"/>
                  </a:schemeClr>
                </a:solidFill>
                <a:latin typeface="Times New Roman" panose="02020603050405020304" pitchFamily="18" charset="0"/>
                <a:cs typeface="Times New Roman" panose="02020603050405020304" pitchFamily="18" charset="0"/>
              </a:rPr>
              <a:t>the white paper, titled “China's International Development Cooperation in the New Era”, points out, “The unprecedented level of interconnection and interdependence among countries binds them into a global community of shared future. </a:t>
            </a:r>
            <a:r>
              <a:rPr lang="en-GB" sz="2100" dirty="0" smtClean="0">
                <a:solidFill>
                  <a:schemeClr val="tx1">
                    <a:lumMod val="85000"/>
                    <a:lumOff val="15000"/>
                  </a:schemeClr>
                </a:solidFill>
                <a:latin typeface="Times New Roman" panose="02020603050405020304" pitchFamily="18" charset="0"/>
                <a:cs typeface="Times New Roman" panose="02020603050405020304" pitchFamily="18" charset="0"/>
              </a:rPr>
              <a:t> Guided </a:t>
            </a:r>
            <a:r>
              <a:rPr lang="en-GB" sz="2100" dirty="0">
                <a:solidFill>
                  <a:schemeClr val="tx1">
                    <a:lumMod val="85000"/>
                    <a:lumOff val="15000"/>
                  </a:schemeClr>
                </a:solidFill>
                <a:latin typeface="Times New Roman" panose="02020603050405020304" pitchFamily="18" charset="0"/>
                <a:cs typeface="Times New Roman" panose="02020603050405020304" pitchFamily="18" charset="0"/>
              </a:rPr>
              <a:t>by this vision, China’s international development </a:t>
            </a:r>
            <a:r>
              <a:rPr lang="en-GB" sz="2100" dirty="0" smtClean="0">
                <a:solidFill>
                  <a:schemeClr val="tx1">
                    <a:lumMod val="85000"/>
                    <a:lumOff val="15000"/>
                  </a:schemeClr>
                </a:solidFill>
                <a:latin typeface="Times New Roman" panose="02020603050405020304" pitchFamily="18" charset="0"/>
                <a:cs typeface="Times New Roman" panose="02020603050405020304" pitchFamily="18" charset="0"/>
              </a:rPr>
              <a:t>co-operation </a:t>
            </a:r>
            <a:r>
              <a:rPr lang="en-GB" sz="2100" dirty="0">
                <a:solidFill>
                  <a:schemeClr val="tx1">
                    <a:lumMod val="85000"/>
                    <a:lumOff val="15000"/>
                  </a:schemeClr>
                </a:solidFill>
                <a:latin typeface="Times New Roman" panose="02020603050405020304" pitchFamily="18" charset="0"/>
                <a:cs typeface="Times New Roman" panose="02020603050405020304" pitchFamily="18" charset="0"/>
              </a:rPr>
              <a:t>in the new era has a more profound philosophical basis and clearer goals, which lead to more concrete actions.” </a:t>
            </a:r>
            <a:endParaRPr sz="21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pic>
        <p:nvPicPr>
          <p:cNvPr id="216" name="Google Shape;216;p20">
            <a:hlinkClick r:id="rId3"/>
          </p:cNvPr>
          <p:cNvPicPr preferRelativeResize="0"/>
          <p:nvPr/>
        </p:nvPicPr>
        <p:blipFill rotWithShape="1">
          <a:blip r:embed="rId4">
            <a:alphaModFix/>
          </a:blip>
          <a:srcRect/>
          <a:stretch/>
        </p:blipFill>
        <p:spPr>
          <a:xfrm>
            <a:off x="7974198" y="1988021"/>
            <a:ext cx="3766354" cy="2558099"/>
          </a:xfrm>
          <a:prstGeom prst="rect">
            <a:avLst/>
          </a:prstGeom>
          <a:noFill/>
          <a:ln>
            <a:noFill/>
          </a:ln>
        </p:spPr>
      </p:pic>
      <p:sp>
        <p:nvSpPr>
          <p:cNvPr id="217" name="Google Shape;217;p20"/>
          <p:cNvSpPr/>
          <p:nvPr/>
        </p:nvSpPr>
        <p:spPr>
          <a:xfrm>
            <a:off x="8141119" y="5035010"/>
            <a:ext cx="3522345" cy="923330"/>
          </a:xfrm>
          <a:prstGeom prst="rect">
            <a:avLst/>
          </a:prstGeom>
          <a:noFill/>
          <a:ln>
            <a:noFill/>
          </a:ln>
        </p:spPr>
        <p:txBody>
          <a:bodyPr spcFirstLastPara="1" wrap="square" lIns="91425" tIns="45700" rIns="91425" bIns="45700" anchor="t" anchorCtr="0">
            <a:noAutofit/>
          </a:bodyPr>
          <a:lstStyle/>
          <a:p>
            <a:pPr lvl="0" algn="just"/>
            <a:r>
              <a:rPr lang="en-GB" dirty="0">
                <a:latin typeface="Times New Roman" panose="02020603050405020304" pitchFamily="18" charset="0"/>
                <a:cs typeface="Times New Roman" panose="02020603050405020304" pitchFamily="18" charset="0"/>
              </a:rPr>
              <a:t>Click on the image to read the white </a:t>
            </a:r>
            <a:r>
              <a:rPr lang="en-GB" dirty="0" smtClean="0">
                <a:latin typeface="Times New Roman" panose="02020603050405020304" pitchFamily="18" charset="0"/>
                <a:cs typeface="Times New Roman" panose="02020603050405020304" pitchFamily="18" charset="0"/>
              </a:rPr>
              <a:t>paper</a:t>
            </a:r>
          </a:p>
          <a:p>
            <a:pPr lvl="0" algn="just"/>
            <a:r>
              <a:rPr lang="en-US" dirty="0" smtClean="0">
                <a:latin typeface="Times New Roman" panose="02020603050405020304" pitchFamily="18" charset="0"/>
                <a:cs typeface="Times New Roman" panose="02020603050405020304" pitchFamily="18" charset="0"/>
              </a:rPr>
              <a:t>V.  Responding </a:t>
            </a:r>
            <a:r>
              <a:rPr lang="en-US" dirty="0">
                <a:latin typeface="Times New Roman" panose="02020603050405020304" pitchFamily="18" charset="0"/>
                <a:cs typeface="Times New Roman" panose="02020603050405020304" pitchFamily="18" charset="0"/>
              </a:rPr>
              <a:t>to Global Humanitarian Challenges </a:t>
            </a:r>
            <a:r>
              <a:rPr lang="en-US" dirty="0" smtClean="0">
                <a:latin typeface="Times New Roman" panose="02020603050405020304" pitchFamily="18" charset="0"/>
                <a:cs typeface="Times New Roman" panose="02020603050405020304" pitchFamily="18" charset="0"/>
              </a:rPr>
              <a:t>Together</a:t>
            </a:r>
          </a:p>
          <a:p>
            <a:pPr lvl="0" algn="just"/>
            <a:r>
              <a:rPr lang="en-US" dirty="0" smtClean="0">
                <a:latin typeface="Times New Roman" panose="02020603050405020304" pitchFamily="18" charset="0"/>
                <a:cs typeface="Times New Roman" panose="02020603050405020304" pitchFamily="18" charset="0"/>
              </a:rPr>
              <a:t>(2) Responding </a:t>
            </a:r>
            <a:r>
              <a:rPr lang="en-US" dirty="0">
                <a:latin typeface="Times New Roman" panose="02020603050405020304" pitchFamily="18" charset="0"/>
                <a:cs typeface="Times New Roman" panose="02020603050405020304" pitchFamily="18" charset="0"/>
              </a:rPr>
              <a:t>to Public Health Emergencies</a:t>
            </a:r>
            <a:endParaRPr lang="en-US" dirty="0" smtClean="0">
              <a:latin typeface="Times New Roman" panose="02020603050405020304" pitchFamily="18" charset="0"/>
              <a:cs typeface="Times New Roman" panose="02020603050405020304" pitchFamily="18" charset="0"/>
            </a:endParaRPr>
          </a:p>
        </p:txBody>
      </p:sp>
      <p:sp>
        <p:nvSpPr>
          <p:cNvPr id="218" name="Google Shape;218;p20"/>
          <p:cNvSpPr/>
          <p:nvPr/>
        </p:nvSpPr>
        <p:spPr>
          <a:xfrm>
            <a:off x="9620680" y="4546120"/>
            <a:ext cx="457200" cy="488890"/>
          </a:xfrm>
          <a:prstGeom prst="upArrow">
            <a:avLst>
              <a:gd name="adj1" fmla="val 50000"/>
              <a:gd name="adj2" fmla="val 50000"/>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19" name="Google Shape;219;p20"/>
          <p:cNvSpPr txBox="1">
            <a:spLocks noGrp="1"/>
          </p:cNvSpPr>
          <p:nvPr>
            <p:ph type="sldNum" idx="12"/>
          </p:nvPr>
        </p:nvSpPr>
        <p:spPr>
          <a:xfrm>
            <a:off x="9120188" y="63817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tLang="zh-TW"/>
              <a:t>8</a:t>
            </a:fld>
            <a:endParaRPr dirty="0"/>
          </a:p>
        </p:txBody>
      </p:sp>
      <p:sp>
        <p:nvSpPr>
          <p:cNvPr id="11" name="Google Shape;111;p15"/>
          <p:cNvSpPr/>
          <p:nvPr/>
        </p:nvSpPr>
        <p:spPr>
          <a:xfrm>
            <a:off x="2448559" y="154896"/>
            <a:ext cx="7205288" cy="618023"/>
          </a:xfrm>
          <a:custGeom>
            <a:avLst/>
            <a:gdLst/>
            <a:ahLst/>
            <a:cxnLst/>
            <a:rect l="l" t="t" r="r" b="b"/>
            <a:pathLst>
              <a:path w="5689600" h="649440" extrusionOk="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a:ln w="12700" cap="flat" cmpd="sng">
            <a:solidFill>
              <a:schemeClr val="lt1"/>
            </a:solidFill>
            <a:prstDash val="solid"/>
            <a:miter lim="800000"/>
            <a:headEnd type="none" w="sm" len="sm"/>
            <a:tailEnd type="none" w="sm" len="sm"/>
          </a:ln>
        </p:spPr>
        <p:txBody>
          <a:bodyPr spcFirstLastPara="1" wrap="square" lIns="246750" tIns="31700" rIns="246750" bIns="31700" anchor="ctr" anchorCtr="0">
            <a:noAutofit/>
          </a:bodyPr>
          <a:lstStyle/>
          <a:p>
            <a:pPr algn="ctr">
              <a:lnSpc>
                <a:spcPct val="90000"/>
              </a:lnSpc>
            </a:pPr>
            <a:r>
              <a:rPr lang="en-US" sz="2200" b="1" dirty="0" smtClean="0">
                <a:solidFill>
                  <a:schemeClr val="bg1"/>
                </a:solidFill>
                <a:latin typeface="Times New Roman" panose="02020603050405020304" pitchFamily="18" charset="0"/>
                <a:cs typeface="Times New Roman" panose="02020603050405020304" pitchFamily="18" charset="0"/>
              </a:rPr>
              <a:t>Contributions </a:t>
            </a:r>
            <a:r>
              <a:rPr lang="en-US" sz="2200" b="1" dirty="0">
                <a:solidFill>
                  <a:schemeClr val="bg1"/>
                </a:solidFill>
                <a:latin typeface="Times New Roman" panose="02020603050405020304" pitchFamily="18" charset="0"/>
                <a:cs typeface="Times New Roman" panose="02020603050405020304" pitchFamily="18" charset="0"/>
              </a:rPr>
              <a:t>of </a:t>
            </a:r>
            <a:r>
              <a:rPr lang="en-US" sz="2200" b="1" dirty="0" smtClean="0">
                <a:solidFill>
                  <a:schemeClr val="bg1"/>
                </a:solidFill>
                <a:latin typeface="Times New Roman" panose="02020603050405020304" pitchFamily="18" charset="0"/>
                <a:cs typeface="Times New Roman" panose="02020603050405020304" pitchFamily="18" charset="0"/>
              </a:rPr>
              <a:t>our Country to </a:t>
            </a:r>
            <a:r>
              <a:rPr lang="en-US" sz="2200" b="1" dirty="0">
                <a:solidFill>
                  <a:schemeClr val="bg1"/>
                </a:solidFill>
                <a:latin typeface="Times New Roman" panose="02020603050405020304" pitchFamily="18" charset="0"/>
                <a:cs typeface="Times New Roman" panose="02020603050405020304" pitchFamily="18" charset="0"/>
              </a:rPr>
              <a:t>Global Public </a:t>
            </a:r>
            <a:r>
              <a:rPr lang="en-US" sz="2200" b="1" dirty="0" smtClean="0">
                <a:solidFill>
                  <a:schemeClr val="bg1"/>
                </a:solidFill>
                <a:latin typeface="Times New Roman" panose="02020603050405020304" pitchFamily="18" charset="0"/>
                <a:cs typeface="Times New Roman" panose="02020603050405020304" pitchFamily="18" charset="0"/>
              </a:rPr>
              <a:t>Health </a:t>
            </a:r>
            <a:endParaRPr sz="2200" b="1" dirty="0">
              <a:solidFill>
                <a:schemeClr val="bg1"/>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p21"/>
          <p:cNvSpPr/>
          <p:nvPr/>
        </p:nvSpPr>
        <p:spPr>
          <a:xfrm>
            <a:off x="3712298" y="3568658"/>
            <a:ext cx="8479702" cy="646331"/>
          </a:xfrm>
          <a:prstGeom prst="rect">
            <a:avLst/>
          </a:prstGeom>
          <a:solidFill>
            <a:srgbClr val="EDEDED"/>
          </a:solidFill>
          <a:ln>
            <a:noFill/>
          </a:ln>
        </p:spPr>
        <p:txBody>
          <a:bodyPr spcFirstLastPara="1" wrap="square" lIns="91425" tIns="45700" rIns="91425" bIns="45700" anchor="t" anchorCtr="0">
            <a:noAutofit/>
          </a:bodyPr>
          <a:lstStyle/>
          <a:p>
            <a:pPr algn="ctr"/>
            <a:r>
              <a:rPr lang="en-US" altLang="zh-TW" sz="1800" b="1" dirty="0" smtClean="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Video: Outstanding Contributions </a:t>
            </a:r>
            <a:r>
              <a:rPr lang="en-GB" sz="1800" b="1" dirty="0" smtClean="0">
                <a:solidFill>
                  <a:schemeClr val="tx1">
                    <a:lumMod val="85000"/>
                    <a:lumOff val="15000"/>
                  </a:schemeClr>
                </a:solidFill>
                <a:latin typeface="Times New Roman" panose="02020603050405020304" pitchFamily="18" charset="0"/>
                <a:cs typeface="Times New Roman" panose="02020603050405020304" pitchFamily="18" charset="0"/>
              </a:rPr>
              <a:t>of China to Global Public Health</a:t>
            </a:r>
            <a:endParaRPr lang="en-GB" sz="1800" b="1" dirty="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endParaRPr>
          </a:p>
          <a:p>
            <a:pPr marL="0" marR="0" lvl="0" indent="0" algn="ctr" rtl="0">
              <a:spcBef>
                <a:spcPts val="0"/>
              </a:spcBef>
              <a:spcAft>
                <a:spcPts val="0"/>
              </a:spcAft>
              <a:buNone/>
            </a:pPr>
            <a:r>
              <a:rPr lang="en-US" altLang="zh-TW" sz="1200" dirty="0" smtClean="0">
                <a:solidFill>
                  <a:schemeClr val="dk1"/>
                </a:solidFill>
                <a:latin typeface="Times New Roman" panose="02020603050405020304" pitchFamily="18" charset="0"/>
                <a:ea typeface="DFKai-SB"/>
                <a:cs typeface="Times New Roman" panose="02020603050405020304" pitchFamily="18" charset="0"/>
                <a:sym typeface="DFKai-SB"/>
              </a:rPr>
              <a:t>Source: CCTV </a:t>
            </a:r>
            <a:r>
              <a:rPr lang="zh-TW" sz="1200" dirty="0" smtClean="0">
                <a:solidFill>
                  <a:schemeClr val="dk1"/>
                </a:solidFill>
                <a:latin typeface="Times New Roman" panose="02020603050405020304" pitchFamily="18" charset="0"/>
                <a:ea typeface="DFKai-SB"/>
                <a:cs typeface="Times New Roman" panose="02020603050405020304" pitchFamily="18" charset="0"/>
                <a:sym typeface="DFKai-SB"/>
              </a:rPr>
              <a:t>(</a:t>
            </a:r>
            <a:r>
              <a:rPr lang="zh-TW" sz="1200" dirty="0" smtClean="0">
                <a:solidFill>
                  <a:schemeClr val="dk1"/>
                </a:solidFill>
                <a:latin typeface="Times New Roman" panose="02020603050405020304" pitchFamily="18" charset="0"/>
                <a:ea typeface="Times New Roman"/>
                <a:cs typeface="Times New Roman" panose="02020603050405020304" pitchFamily="18" charset="0"/>
                <a:sym typeface="Times New Roman"/>
              </a:rPr>
              <a:t>https</a:t>
            </a:r>
            <a:r>
              <a:rPr lang="zh-TW" sz="1200" dirty="0">
                <a:solidFill>
                  <a:schemeClr val="dk1"/>
                </a:solidFill>
                <a:latin typeface="Times New Roman" panose="02020603050405020304" pitchFamily="18" charset="0"/>
                <a:ea typeface="Times New Roman"/>
                <a:cs typeface="Times New Roman" panose="02020603050405020304" pitchFamily="18" charset="0"/>
                <a:sym typeface="Times New Roman"/>
              </a:rPr>
              <a:t>://tv.cctv.com/2015/09/27/VIDE1443312115223350.shtml?spm=C53156045404.P4HrRJ64VBfu.0.0)</a:t>
            </a:r>
            <a:endParaRPr sz="1200" dirty="0">
              <a:solidFill>
                <a:schemeClr val="dk1"/>
              </a:solidFill>
              <a:latin typeface="Times New Roman" panose="02020603050405020304" pitchFamily="18" charset="0"/>
              <a:ea typeface="Times New Roman"/>
              <a:cs typeface="Times New Roman" panose="02020603050405020304" pitchFamily="18" charset="0"/>
              <a:sym typeface="Times New Roman"/>
            </a:endParaRPr>
          </a:p>
        </p:txBody>
      </p:sp>
      <p:sp>
        <p:nvSpPr>
          <p:cNvPr id="225" name="Google Shape;225;p21"/>
          <p:cNvSpPr txBox="1"/>
          <p:nvPr/>
        </p:nvSpPr>
        <p:spPr>
          <a:xfrm>
            <a:off x="3617858" y="2983923"/>
            <a:ext cx="8561705" cy="584735"/>
          </a:xfrm>
          <a:prstGeom prst="rect">
            <a:avLst/>
          </a:prstGeom>
          <a:noFill/>
          <a:ln>
            <a:noFill/>
          </a:ln>
        </p:spPr>
        <p:txBody>
          <a:bodyPr spcFirstLastPara="1" wrap="square" lIns="91425" tIns="45700" rIns="91425" bIns="45700" anchor="t" anchorCtr="0">
            <a:spAutoFit/>
          </a:bodyPr>
          <a:lstStyle/>
          <a:p>
            <a:pPr lvl="0" algn="ctr"/>
            <a:r>
              <a:rPr lang="en-GB" sz="1600" dirty="0">
                <a:solidFill>
                  <a:schemeClr val="tx1">
                    <a:lumMod val="85000"/>
                    <a:lumOff val="15000"/>
                  </a:schemeClr>
                </a:solidFill>
                <a:latin typeface="Times New Roman" panose="02020603050405020304" pitchFamily="18" charset="0"/>
                <a:cs typeface="Times New Roman" panose="02020603050405020304" pitchFamily="18" charset="0"/>
              </a:rPr>
              <a:t>Click on the </a:t>
            </a:r>
            <a:r>
              <a:rPr lang="en-GB" sz="1600" dirty="0" smtClean="0">
                <a:solidFill>
                  <a:schemeClr val="tx1">
                    <a:lumMod val="85000"/>
                    <a:lumOff val="15000"/>
                  </a:schemeClr>
                </a:solidFill>
                <a:latin typeface="Times New Roman" panose="02020603050405020304" pitchFamily="18" charset="0"/>
                <a:cs typeface="Times New Roman" panose="02020603050405020304" pitchFamily="18" charset="0"/>
              </a:rPr>
              <a:t>images </a:t>
            </a:r>
            <a:r>
              <a:rPr lang="en-GB" sz="1600" dirty="0">
                <a:solidFill>
                  <a:schemeClr val="tx1">
                    <a:lumMod val="85000"/>
                    <a:lumOff val="15000"/>
                  </a:schemeClr>
                </a:solidFill>
                <a:latin typeface="Times New Roman" panose="02020603050405020304" pitchFamily="18" charset="0"/>
                <a:cs typeface="Times New Roman" panose="02020603050405020304" pitchFamily="18" charset="0"/>
              </a:rPr>
              <a:t>to watch the </a:t>
            </a:r>
            <a:r>
              <a:rPr lang="en-GB" sz="1600" dirty="0" smtClean="0">
                <a:solidFill>
                  <a:schemeClr val="tx1">
                    <a:lumMod val="85000"/>
                    <a:lumOff val="15000"/>
                  </a:schemeClr>
                </a:solidFill>
                <a:latin typeface="Times New Roman" panose="02020603050405020304" pitchFamily="18" charset="0"/>
                <a:cs typeface="Times New Roman" panose="02020603050405020304" pitchFamily="18" charset="0"/>
              </a:rPr>
              <a:t>videos </a:t>
            </a:r>
            <a:r>
              <a:rPr lang="en-GB" sz="1600" dirty="0">
                <a:solidFill>
                  <a:schemeClr val="tx1">
                    <a:lumMod val="85000"/>
                    <a:lumOff val="15000"/>
                  </a:schemeClr>
                </a:solidFill>
                <a:latin typeface="Times New Roman" panose="02020603050405020304" pitchFamily="18" charset="0"/>
                <a:cs typeface="Times New Roman" panose="02020603050405020304" pitchFamily="18" charset="0"/>
              </a:rPr>
              <a:t>and </a:t>
            </a:r>
            <a:endParaRPr lang="en-GB" sz="1600" dirty="0" smtClean="0">
              <a:solidFill>
                <a:schemeClr val="tx1">
                  <a:lumMod val="85000"/>
                  <a:lumOff val="15000"/>
                </a:schemeClr>
              </a:solidFill>
              <a:latin typeface="Times New Roman" panose="02020603050405020304" pitchFamily="18" charset="0"/>
              <a:cs typeface="Times New Roman" panose="02020603050405020304" pitchFamily="18" charset="0"/>
            </a:endParaRPr>
          </a:p>
          <a:p>
            <a:pPr lvl="0" algn="ctr"/>
            <a:r>
              <a:rPr lang="en-GB" sz="1600" dirty="0" smtClean="0">
                <a:solidFill>
                  <a:schemeClr val="tx1">
                    <a:lumMod val="85000"/>
                    <a:lumOff val="15000"/>
                  </a:schemeClr>
                </a:solidFill>
                <a:latin typeface="Times New Roman" panose="02020603050405020304" pitchFamily="18" charset="0"/>
                <a:cs typeface="Times New Roman" panose="02020603050405020304" pitchFamily="18" charset="0"/>
              </a:rPr>
              <a:t>understand </a:t>
            </a:r>
            <a:r>
              <a:rPr lang="en-GB" sz="1600" dirty="0">
                <a:solidFill>
                  <a:schemeClr val="tx1">
                    <a:lumMod val="85000"/>
                    <a:lumOff val="15000"/>
                  </a:schemeClr>
                </a:solidFill>
                <a:latin typeface="Times New Roman" panose="02020603050405020304" pitchFamily="18" charset="0"/>
                <a:cs typeface="Times New Roman" panose="02020603050405020304" pitchFamily="18" charset="0"/>
              </a:rPr>
              <a:t>the contributions of </a:t>
            </a:r>
            <a:r>
              <a:rPr lang="en-GB" sz="1600" dirty="0" smtClean="0">
                <a:solidFill>
                  <a:schemeClr val="tx1">
                    <a:lumMod val="85000"/>
                    <a:lumOff val="15000"/>
                  </a:schemeClr>
                </a:solidFill>
                <a:latin typeface="Times New Roman" panose="02020603050405020304" pitchFamily="18" charset="0"/>
                <a:cs typeface="Times New Roman" panose="02020603050405020304" pitchFamily="18" charset="0"/>
              </a:rPr>
              <a:t>the State </a:t>
            </a:r>
            <a:r>
              <a:rPr lang="en-GB" sz="1600" dirty="0">
                <a:solidFill>
                  <a:schemeClr val="tx1">
                    <a:lumMod val="85000"/>
                    <a:lumOff val="15000"/>
                  </a:schemeClr>
                </a:solidFill>
                <a:latin typeface="Times New Roman" panose="02020603050405020304" pitchFamily="18" charset="0"/>
                <a:cs typeface="Times New Roman" panose="02020603050405020304" pitchFamily="18" charset="0"/>
              </a:rPr>
              <a:t>to global public health</a:t>
            </a:r>
            <a:endParaRPr sz="1600" dirty="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endParaRPr>
          </a:p>
        </p:txBody>
      </p:sp>
      <p:grpSp>
        <p:nvGrpSpPr>
          <p:cNvPr id="226" name="Google Shape;226;p21"/>
          <p:cNvGrpSpPr/>
          <p:nvPr/>
        </p:nvGrpSpPr>
        <p:grpSpPr>
          <a:xfrm>
            <a:off x="382839" y="3142738"/>
            <a:ext cx="544904" cy="606058"/>
            <a:chOff x="8956942" y="3371688"/>
            <a:chExt cx="783725" cy="769603"/>
          </a:xfrm>
        </p:grpSpPr>
        <p:grpSp>
          <p:nvGrpSpPr>
            <p:cNvPr id="227" name="Google Shape;227;p21"/>
            <p:cNvGrpSpPr/>
            <p:nvPr/>
          </p:nvGrpSpPr>
          <p:grpSpPr>
            <a:xfrm>
              <a:off x="8956942" y="3371688"/>
              <a:ext cx="783725" cy="769603"/>
              <a:chOff x="8575498" y="2572853"/>
              <a:chExt cx="718729" cy="905135"/>
            </a:xfrm>
          </p:grpSpPr>
          <p:sp>
            <p:nvSpPr>
              <p:cNvPr id="228" name="Google Shape;228;p21"/>
              <p:cNvSpPr/>
              <p:nvPr/>
            </p:nvSpPr>
            <p:spPr>
              <a:xfrm>
                <a:off x="8575498" y="2572853"/>
                <a:ext cx="627063" cy="822325"/>
              </a:xfrm>
              <a:custGeom>
                <a:avLst/>
                <a:gdLst/>
                <a:ahLst/>
                <a:cxnLst/>
                <a:rect l="l" t="t" r="r" b="b"/>
                <a:pathLst>
                  <a:path w="395" h="518" extrusionOk="0">
                    <a:moveTo>
                      <a:pt x="309" y="0"/>
                    </a:moveTo>
                    <a:lnTo>
                      <a:pt x="0" y="0"/>
                    </a:lnTo>
                    <a:lnTo>
                      <a:pt x="0" y="518"/>
                    </a:lnTo>
                    <a:lnTo>
                      <a:pt x="395" y="518"/>
                    </a:lnTo>
                    <a:lnTo>
                      <a:pt x="395" y="86"/>
                    </a:lnTo>
                    <a:lnTo>
                      <a:pt x="309" y="0"/>
                    </a:lnTo>
                    <a:close/>
                  </a:path>
                </a:pathLst>
              </a:custGeom>
              <a:solidFill>
                <a:srgbClr val="FFC000">
                  <a:alpha val="12941"/>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29" name="Google Shape;229;p21"/>
              <p:cNvSpPr/>
              <p:nvPr/>
            </p:nvSpPr>
            <p:spPr>
              <a:xfrm>
                <a:off x="8667164" y="2655663"/>
                <a:ext cx="627063" cy="822325"/>
              </a:xfrm>
              <a:custGeom>
                <a:avLst/>
                <a:gdLst/>
                <a:ahLst/>
                <a:cxnLst/>
                <a:rect l="l" t="t" r="r" b="b"/>
                <a:pathLst>
                  <a:path w="395" h="518" extrusionOk="0">
                    <a:moveTo>
                      <a:pt x="309" y="0"/>
                    </a:moveTo>
                    <a:lnTo>
                      <a:pt x="0" y="0"/>
                    </a:lnTo>
                    <a:lnTo>
                      <a:pt x="0" y="518"/>
                    </a:lnTo>
                    <a:lnTo>
                      <a:pt x="395" y="518"/>
                    </a:lnTo>
                    <a:lnTo>
                      <a:pt x="395" y="86"/>
                    </a:lnTo>
                    <a:lnTo>
                      <a:pt x="309" y="0"/>
                    </a:lnTo>
                    <a:close/>
                  </a:path>
                </a:pathLst>
              </a:custGeom>
              <a:solidFill>
                <a:srgbClr val="351C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0" name="Google Shape;230;p21"/>
              <p:cNvSpPr/>
              <p:nvPr/>
            </p:nvSpPr>
            <p:spPr>
              <a:xfrm>
                <a:off x="8639459" y="2627958"/>
                <a:ext cx="627063" cy="822325"/>
              </a:xfrm>
              <a:custGeom>
                <a:avLst/>
                <a:gdLst/>
                <a:ahLst/>
                <a:cxnLst/>
                <a:rect l="l" t="t" r="r" b="b"/>
                <a:pathLst>
                  <a:path w="395" h="518" extrusionOk="0">
                    <a:moveTo>
                      <a:pt x="309" y="0"/>
                    </a:moveTo>
                    <a:lnTo>
                      <a:pt x="0" y="0"/>
                    </a:lnTo>
                    <a:lnTo>
                      <a:pt x="0" y="518"/>
                    </a:lnTo>
                    <a:lnTo>
                      <a:pt x="395" y="518"/>
                    </a:lnTo>
                    <a:lnTo>
                      <a:pt x="395" y="86"/>
                    </a:lnTo>
                    <a:lnTo>
                      <a:pt x="309" y="0"/>
                    </a:lnTo>
                    <a:close/>
                  </a:path>
                </a:pathLst>
              </a:custGeom>
              <a:solidFill>
                <a:srgbClr val="FFC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1" name="Google Shape;231;p21"/>
              <p:cNvSpPr/>
              <p:nvPr/>
            </p:nvSpPr>
            <p:spPr>
              <a:xfrm>
                <a:off x="9088721" y="2607320"/>
                <a:ext cx="195263" cy="196850"/>
              </a:xfrm>
              <a:custGeom>
                <a:avLst/>
                <a:gdLst/>
                <a:ahLst/>
                <a:cxnLst/>
                <a:rect l="l" t="t" r="r" b="b"/>
                <a:pathLst>
                  <a:path w="123" h="124" extrusionOk="0">
                    <a:moveTo>
                      <a:pt x="0" y="0"/>
                    </a:moveTo>
                    <a:lnTo>
                      <a:pt x="0" y="124"/>
                    </a:lnTo>
                    <a:lnTo>
                      <a:pt x="123" y="124"/>
                    </a:lnTo>
                    <a:lnTo>
                      <a:pt x="0" y="0"/>
                    </a:lnTo>
                    <a:close/>
                  </a:path>
                </a:pathLst>
              </a:custGeom>
              <a:solidFill>
                <a:srgbClr val="FD7F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nvGrpSpPr>
            <p:cNvPr id="232" name="Google Shape;232;p21"/>
            <p:cNvGrpSpPr/>
            <p:nvPr/>
          </p:nvGrpSpPr>
          <p:grpSpPr>
            <a:xfrm>
              <a:off x="9163801" y="3580795"/>
              <a:ext cx="417426" cy="417425"/>
              <a:chOff x="8440738" y="3594100"/>
              <a:chExt cx="554038" cy="554037"/>
            </a:xfrm>
          </p:grpSpPr>
          <p:sp>
            <p:nvSpPr>
              <p:cNvPr id="233" name="Google Shape;233;p21"/>
              <p:cNvSpPr/>
              <p:nvPr/>
            </p:nvSpPr>
            <p:spPr>
              <a:xfrm>
                <a:off x="8440738" y="3594100"/>
                <a:ext cx="554038" cy="554037"/>
              </a:xfrm>
              <a:custGeom>
                <a:avLst/>
                <a:gdLst/>
                <a:ahLst/>
                <a:cxnLst/>
                <a:rect l="l" t="t" r="r" b="b"/>
                <a:pathLst>
                  <a:path w="144" h="144" extrusionOk="0">
                    <a:moveTo>
                      <a:pt x="132" y="0"/>
                    </a:moveTo>
                    <a:cubicBezTo>
                      <a:pt x="12" y="0"/>
                      <a:pt x="12" y="0"/>
                      <a:pt x="12" y="0"/>
                    </a:cubicBezTo>
                    <a:cubicBezTo>
                      <a:pt x="5" y="0"/>
                      <a:pt x="0" y="5"/>
                      <a:pt x="0" y="12"/>
                    </a:cubicBezTo>
                    <a:cubicBezTo>
                      <a:pt x="0" y="132"/>
                      <a:pt x="0" y="132"/>
                      <a:pt x="0" y="132"/>
                    </a:cubicBezTo>
                    <a:cubicBezTo>
                      <a:pt x="0" y="139"/>
                      <a:pt x="5" y="144"/>
                      <a:pt x="12" y="144"/>
                    </a:cubicBezTo>
                    <a:cubicBezTo>
                      <a:pt x="132" y="144"/>
                      <a:pt x="132" y="144"/>
                      <a:pt x="132" y="144"/>
                    </a:cubicBezTo>
                    <a:cubicBezTo>
                      <a:pt x="139" y="144"/>
                      <a:pt x="144" y="139"/>
                      <a:pt x="144" y="132"/>
                    </a:cubicBezTo>
                    <a:cubicBezTo>
                      <a:pt x="144" y="12"/>
                      <a:pt x="144" y="12"/>
                      <a:pt x="144" y="12"/>
                    </a:cubicBezTo>
                    <a:cubicBezTo>
                      <a:pt x="144" y="5"/>
                      <a:pt x="139" y="0"/>
                      <a:pt x="132" y="0"/>
                    </a:cubicBezTo>
                    <a:close/>
                  </a:path>
                </a:pathLst>
              </a:custGeom>
              <a:noFill/>
              <a:ln w="31750" cap="rnd"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4" name="Google Shape;234;p21"/>
              <p:cNvSpPr/>
              <p:nvPr/>
            </p:nvSpPr>
            <p:spPr>
              <a:xfrm>
                <a:off x="8641699" y="3807141"/>
                <a:ext cx="204980" cy="235421"/>
              </a:xfrm>
              <a:custGeom>
                <a:avLst/>
                <a:gdLst/>
                <a:ahLst/>
                <a:cxnLst/>
                <a:rect l="l" t="t" r="r" b="b"/>
                <a:pathLst>
                  <a:path w="101" h="116" extrusionOk="0">
                    <a:moveTo>
                      <a:pt x="0" y="58"/>
                    </a:moveTo>
                    <a:lnTo>
                      <a:pt x="0" y="0"/>
                    </a:lnTo>
                    <a:lnTo>
                      <a:pt x="50" y="29"/>
                    </a:lnTo>
                    <a:lnTo>
                      <a:pt x="101" y="58"/>
                    </a:lnTo>
                    <a:lnTo>
                      <a:pt x="50" y="87"/>
                    </a:lnTo>
                    <a:lnTo>
                      <a:pt x="0" y="116"/>
                    </a:lnTo>
                    <a:lnTo>
                      <a:pt x="0" y="5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cxnSp>
            <p:nvCxnSpPr>
              <p:cNvPr id="235" name="Google Shape;235;p21"/>
              <p:cNvCxnSpPr/>
              <p:nvPr/>
            </p:nvCxnSpPr>
            <p:spPr>
              <a:xfrm>
                <a:off x="8440738" y="3732213"/>
                <a:ext cx="554038" cy="0"/>
              </a:xfrm>
              <a:prstGeom prst="straightConnector1">
                <a:avLst/>
              </a:prstGeom>
              <a:noFill/>
              <a:ln w="31750" cap="rnd" cmpd="sng">
                <a:solidFill>
                  <a:schemeClr val="lt1"/>
                </a:solidFill>
                <a:prstDash val="solid"/>
                <a:round/>
                <a:headEnd type="none" w="med" len="med"/>
                <a:tailEnd type="none" w="med" len="med"/>
              </a:ln>
            </p:spPr>
          </p:cxnSp>
          <p:cxnSp>
            <p:nvCxnSpPr>
              <p:cNvPr id="236" name="Google Shape;236;p21"/>
              <p:cNvCxnSpPr/>
              <p:nvPr/>
            </p:nvCxnSpPr>
            <p:spPr>
              <a:xfrm flipH="1">
                <a:off x="8764588" y="3594100"/>
                <a:ext cx="92075" cy="138112"/>
              </a:xfrm>
              <a:prstGeom prst="straightConnector1">
                <a:avLst/>
              </a:prstGeom>
              <a:noFill/>
              <a:ln w="31750" cap="rnd" cmpd="sng">
                <a:solidFill>
                  <a:schemeClr val="lt1"/>
                </a:solidFill>
                <a:prstDash val="solid"/>
                <a:round/>
                <a:headEnd type="none" w="med" len="med"/>
                <a:tailEnd type="none" w="med" len="med"/>
              </a:ln>
            </p:spPr>
          </p:cxnSp>
          <p:cxnSp>
            <p:nvCxnSpPr>
              <p:cNvPr id="237" name="Google Shape;237;p21"/>
              <p:cNvCxnSpPr/>
              <p:nvPr/>
            </p:nvCxnSpPr>
            <p:spPr>
              <a:xfrm flipH="1">
                <a:off x="8578850" y="3594100"/>
                <a:ext cx="93663" cy="138112"/>
              </a:xfrm>
              <a:prstGeom prst="straightConnector1">
                <a:avLst/>
              </a:prstGeom>
              <a:noFill/>
              <a:ln w="31750" cap="rnd" cmpd="sng">
                <a:solidFill>
                  <a:schemeClr val="lt1"/>
                </a:solidFill>
                <a:prstDash val="solid"/>
                <a:round/>
                <a:headEnd type="none" w="med" len="med"/>
                <a:tailEnd type="none" w="med" len="med"/>
              </a:ln>
            </p:spPr>
          </p:cxnSp>
        </p:grpSp>
      </p:grpSp>
      <p:sp>
        <p:nvSpPr>
          <p:cNvPr id="239" name="Google Shape;239;p21"/>
          <p:cNvSpPr/>
          <p:nvPr/>
        </p:nvSpPr>
        <p:spPr>
          <a:xfrm>
            <a:off x="3918881" y="4290406"/>
            <a:ext cx="7804416" cy="1804483"/>
          </a:xfrm>
          <a:prstGeom prst="rect">
            <a:avLst/>
          </a:prstGeom>
          <a:solidFill>
            <a:srgbClr val="FBE4D4"/>
          </a:solidFill>
          <a:ln>
            <a:noFill/>
          </a:ln>
        </p:spPr>
        <p:txBody>
          <a:bodyPr spcFirstLastPara="1" wrap="square" lIns="91425" tIns="45700" rIns="91425" bIns="45700" anchor="t" anchorCtr="0">
            <a:noAutofit/>
          </a:bodyPr>
          <a:lstStyle/>
          <a:p>
            <a:pPr lvl="0" algn="ctr"/>
            <a:r>
              <a:rPr lang="en-GB" sz="2400" dirty="0">
                <a:latin typeface="Times New Roman" panose="02020603050405020304" pitchFamily="18" charset="0"/>
                <a:cs typeface="Times New Roman" panose="02020603050405020304" pitchFamily="18" charset="0"/>
              </a:rPr>
              <a:t>Video: New Solution for Containing Spread of </a:t>
            </a:r>
            <a:r>
              <a:rPr lang="en-GB" sz="2400" dirty="0" smtClean="0">
                <a:latin typeface="Times New Roman" panose="02020603050405020304" pitchFamily="18" charset="0"/>
                <a:cs typeface="Times New Roman" panose="02020603050405020304" pitchFamily="18" charset="0"/>
              </a:rPr>
              <a:t>Diseases</a:t>
            </a:r>
          </a:p>
          <a:p>
            <a:pPr lvl="0" algn="just">
              <a:lnSpc>
                <a:spcPct val="120000"/>
              </a:lnSpc>
            </a:pPr>
            <a:r>
              <a:rPr lang="en-GB" sz="1500" dirty="0" smtClean="0">
                <a:solidFill>
                  <a:schemeClr val="tx1">
                    <a:lumMod val="85000"/>
                    <a:lumOff val="15000"/>
                  </a:schemeClr>
                </a:solidFill>
                <a:latin typeface="Times New Roman" panose="02020603050405020304" pitchFamily="18" charset="0"/>
                <a:cs typeface="Times New Roman" panose="02020603050405020304" pitchFamily="18" charset="0"/>
              </a:rPr>
              <a:t>By </a:t>
            </a:r>
            <a:r>
              <a:rPr lang="en-GB" sz="1500" dirty="0">
                <a:solidFill>
                  <a:schemeClr val="tx1">
                    <a:lumMod val="85000"/>
                    <a:lumOff val="15000"/>
                  </a:schemeClr>
                </a:solidFill>
                <a:latin typeface="Times New Roman" panose="02020603050405020304" pitchFamily="18" charset="0"/>
                <a:cs typeface="Times New Roman" panose="02020603050405020304" pitchFamily="18" charset="0"/>
              </a:rPr>
              <a:t>piloting “Fighting Mosquitoes with Mosquitoes”, a </a:t>
            </a:r>
            <a:r>
              <a:rPr lang="en-GB" sz="1500" dirty="0" smtClean="0">
                <a:solidFill>
                  <a:schemeClr val="tx1">
                    <a:lumMod val="85000"/>
                    <a:lumOff val="15000"/>
                  </a:schemeClr>
                </a:solidFill>
                <a:latin typeface="Times New Roman" panose="02020603050405020304" pitchFamily="18" charset="0"/>
                <a:cs typeface="Times New Roman" panose="02020603050405020304" pitchFamily="18" charset="0"/>
              </a:rPr>
              <a:t>new disease </a:t>
            </a:r>
            <a:r>
              <a:rPr lang="en-GB" sz="1500" dirty="0">
                <a:solidFill>
                  <a:schemeClr val="tx1">
                    <a:lumMod val="85000"/>
                    <a:lumOff val="15000"/>
                  </a:schemeClr>
                </a:solidFill>
                <a:latin typeface="Times New Roman" panose="02020603050405020304" pitchFamily="18" charset="0"/>
                <a:cs typeface="Times New Roman" panose="02020603050405020304" pitchFamily="18" charset="0"/>
              </a:rPr>
              <a:t>prevention measure, the research team from Sun </a:t>
            </a:r>
            <a:r>
              <a:rPr lang="en-GB" sz="1500" dirty="0" err="1">
                <a:solidFill>
                  <a:schemeClr val="tx1">
                    <a:lumMod val="85000"/>
                    <a:lumOff val="15000"/>
                  </a:schemeClr>
                </a:solidFill>
                <a:latin typeface="Times New Roman" panose="02020603050405020304" pitchFamily="18" charset="0"/>
                <a:cs typeface="Times New Roman" panose="02020603050405020304" pitchFamily="18" charset="0"/>
              </a:rPr>
              <a:t>Yat</a:t>
            </a:r>
            <a:r>
              <a:rPr lang="en-GB" sz="1500" dirty="0">
                <a:solidFill>
                  <a:schemeClr val="tx1">
                    <a:lumMod val="85000"/>
                    <a:lumOff val="15000"/>
                  </a:schemeClr>
                </a:solidFill>
                <a:latin typeface="Times New Roman" panose="02020603050405020304" pitchFamily="18" charset="0"/>
                <a:cs typeface="Times New Roman" panose="02020603050405020304" pitchFamily="18" charset="0"/>
              </a:rPr>
              <a:t>-Sen University has successfully </a:t>
            </a:r>
            <a:r>
              <a:rPr lang="en-GB" sz="1500" dirty="0" smtClean="0">
                <a:solidFill>
                  <a:schemeClr val="tx1">
                    <a:lumMod val="85000"/>
                    <a:lumOff val="15000"/>
                  </a:schemeClr>
                </a:solidFill>
                <a:latin typeface="Times New Roman" panose="02020603050405020304" pitchFamily="18" charset="0"/>
                <a:cs typeface="Times New Roman" panose="02020603050405020304" pitchFamily="18" charset="0"/>
              </a:rPr>
              <a:t>addressed </a:t>
            </a:r>
            <a:r>
              <a:rPr lang="en-GB" sz="1500" dirty="0">
                <a:solidFill>
                  <a:schemeClr val="tx1">
                    <a:lumMod val="85000"/>
                    <a:lumOff val="15000"/>
                  </a:schemeClr>
                </a:solidFill>
                <a:latin typeface="Times New Roman" panose="02020603050405020304" pitchFamily="18" charset="0"/>
                <a:cs typeface="Times New Roman" panose="02020603050405020304" pitchFamily="18" charset="0"/>
              </a:rPr>
              <a:t>the mosquitoes issues on two islands and eliminated the source linked to various tropical diseases, such as </a:t>
            </a:r>
            <a:r>
              <a:rPr lang="en-GB" sz="1500" dirty="0" err="1">
                <a:solidFill>
                  <a:schemeClr val="tx1">
                    <a:lumMod val="85000"/>
                    <a:lumOff val="15000"/>
                  </a:schemeClr>
                </a:solidFill>
                <a:latin typeface="Times New Roman" panose="02020603050405020304" pitchFamily="18" charset="0"/>
                <a:cs typeface="Times New Roman" panose="02020603050405020304" pitchFamily="18" charset="0"/>
              </a:rPr>
              <a:t>Zika</a:t>
            </a:r>
            <a:r>
              <a:rPr lang="en-GB" sz="1500" dirty="0">
                <a:solidFill>
                  <a:schemeClr val="tx1">
                    <a:lumMod val="85000"/>
                    <a:lumOff val="15000"/>
                  </a:schemeClr>
                </a:solidFill>
                <a:latin typeface="Times New Roman" panose="02020603050405020304" pitchFamily="18" charset="0"/>
                <a:cs typeface="Times New Roman" panose="02020603050405020304" pitchFamily="18" charset="0"/>
              </a:rPr>
              <a:t> virus </a:t>
            </a:r>
            <a:r>
              <a:rPr lang="en-GB" sz="1500" dirty="0" smtClean="0">
                <a:solidFill>
                  <a:schemeClr val="tx1">
                    <a:lumMod val="85000"/>
                    <a:lumOff val="15000"/>
                  </a:schemeClr>
                </a:solidFill>
                <a:latin typeface="Times New Roman" panose="02020603050405020304" pitchFamily="18" charset="0"/>
                <a:cs typeface="Times New Roman" panose="02020603050405020304" pitchFamily="18" charset="0"/>
              </a:rPr>
              <a:t>and dengue</a:t>
            </a:r>
            <a:r>
              <a:rPr lang="en-GB" dirty="0">
                <a:solidFill>
                  <a:schemeClr val="tx1">
                    <a:lumMod val="85000"/>
                    <a:lumOff val="15000"/>
                  </a:schemeClr>
                </a:solidFill>
                <a:latin typeface="Times New Roman" panose="02020603050405020304" pitchFamily="18" charset="0"/>
                <a:cs typeface="Times New Roman" panose="02020603050405020304" pitchFamily="18" charset="0"/>
              </a:rPr>
              <a:t>.</a:t>
            </a:r>
            <a:endParaRPr dirty="0" smtClean="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endParaRPr>
          </a:p>
          <a:p>
            <a:pPr marL="0" marR="0" lvl="0" indent="0" algn="just" rtl="0">
              <a:spcBef>
                <a:spcPts val="0"/>
              </a:spcBef>
              <a:spcAft>
                <a:spcPts val="0"/>
              </a:spcAft>
              <a:buNone/>
            </a:pPr>
            <a:r>
              <a:rPr lang="en-US" altLang="zh-TW" sz="1200" dirty="0" smtClean="0">
                <a:solidFill>
                  <a:schemeClr val="dk1"/>
                </a:solidFill>
                <a:latin typeface="Times New Roman" panose="02020603050405020304" pitchFamily="18" charset="0"/>
                <a:ea typeface="Times New Roman"/>
                <a:cs typeface="Times New Roman" panose="02020603050405020304" pitchFamily="18" charset="0"/>
                <a:sym typeface="Times New Roman"/>
              </a:rPr>
              <a:t>Source</a:t>
            </a:r>
            <a:r>
              <a:rPr lang="zh-TW" sz="1200" dirty="0" smtClean="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altLang="zh-TW" sz="1200" dirty="0" smtClean="0">
                <a:solidFill>
                  <a:schemeClr val="dk1"/>
                </a:solidFill>
                <a:latin typeface="Times New Roman" panose="02020603050405020304" pitchFamily="18" charset="0"/>
                <a:ea typeface="Times New Roman"/>
                <a:cs typeface="Times New Roman" panose="02020603050405020304" pitchFamily="18" charset="0"/>
                <a:sym typeface="Times New Roman"/>
              </a:rPr>
              <a:t>T</a:t>
            </a:r>
            <a:r>
              <a:rPr lang="zh-TW" sz="1200" dirty="0" smtClean="0">
                <a:solidFill>
                  <a:schemeClr val="dk1"/>
                </a:solidFill>
                <a:latin typeface="Times New Roman" panose="02020603050405020304" pitchFamily="18" charset="0"/>
                <a:ea typeface="Times New Roman"/>
                <a:cs typeface="Times New Roman" panose="02020603050405020304" pitchFamily="18" charset="0"/>
                <a:sym typeface="Times New Roman"/>
              </a:rPr>
              <a:t>he China Current (https://chinacurrent.com/hk/story/20321/mosquito-control)</a:t>
            </a:r>
            <a:endParaRPr sz="1200" dirty="0">
              <a:solidFill>
                <a:schemeClr val="dk1"/>
              </a:solidFill>
              <a:latin typeface="Times New Roman" panose="02020603050405020304" pitchFamily="18" charset="0"/>
              <a:ea typeface="Times New Roman"/>
              <a:cs typeface="Times New Roman" panose="02020603050405020304" pitchFamily="18" charset="0"/>
              <a:sym typeface="Times New Roman"/>
            </a:endParaRPr>
          </a:p>
        </p:txBody>
      </p:sp>
      <p:pic>
        <p:nvPicPr>
          <p:cNvPr id="240" name="Google Shape;240;p21">
            <a:hlinkClick r:id="rId3"/>
          </p:cNvPr>
          <p:cNvPicPr preferRelativeResize="0"/>
          <p:nvPr/>
        </p:nvPicPr>
        <p:blipFill rotWithShape="1">
          <a:blip r:embed="rId4">
            <a:alphaModFix/>
          </a:blip>
          <a:srcRect/>
          <a:stretch/>
        </p:blipFill>
        <p:spPr>
          <a:xfrm>
            <a:off x="1116622" y="4625765"/>
            <a:ext cx="2406795" cy="1374243"/>
          </a:xfrm>
          <a:prstGeom prst="rect">
            <a:avLst/>
          </a:prstGeom>
          <a:noFill/>
          <a:ln>
            <a:noFill/>
          </a:ln>
        </p:spPr>
      </p:pic>
      <p:pic>
        <p:nvPicPr>
          <p:cNvPr id="241" name="Google Shape;241;p21">
            <a:hlinkClick r:id="rId5"/>
          </p:cNvPr>
          <p:cNvPicPr preferRelativeResize="0"/>
          <p:nvPr/>
        </p:nvPicPr>
        <p:blipFill rotWithShape="1">
          <a:blip r:embed="rId6">
            <a:alphaModFix/>
          </a:blip>
          <a:srcRect/>
          <a:stretch/>
        </p:blipFill>
        <p:spPr>
          <a:xfrm>
            <a:off x="1116623" y="3049073"/>
            <a:ext cx="2406795" cy="1509209"/>
          </a:xfrm>
          <a:prstGeom prst="rect">
            <a:avLst/>
          </a:prstGeom>
          <a:noFill/>
          <a:ln>
            <a:noFill/>
          </a:ln>
        </p:spPr>
      </p:pic>
      <p:sp>
        <p:nvSpPr>
          <p:cNvPr id="242" name="Google Shape;242;p21"/>
          <p:cNvSpPr/>
          <p:nvPr/>
        </p:nvSpPr>
        <p:spPr>
          <a:xfrm>
            <a:off x="398356" y="1346776"/>
            <a:ext cx="11324941" cy="1604587"/>
          </a:xfrm>
          <a:prstGeom prst="rect">
            <a:avLst/>
          </a:prstGeom>
          <a:noFill/>
          <a:ln w="38100" cap="flat" cmpd="sng">
            <a:solidFill>
              <a:srgbClr val="FF0000"/>
            </a:solidFill>
            <a:prstDash val="solid"/>
            <a:round/>
            <a:headEnd type="none" w="sm" len="sm"/>
            <a:tailEnd type="none" w="sm" len="sm"/>
          </a:ln>
        </p:spPr>
        <p:txBody>
          <a:bodyPr spcFirstLastPara="1" wrap="square" lIns="91425" tIns="45700" rIns="91425" bIns="45700" anchor="t" anchorCtr="0">
            <a:noAutofit/>
          </a:bodyPr>
          <a:lstStyle/>
          <a:p>
            <a:pPr lvl="0" algn="just">
              <a:lnSpc>
                <a:spcPct val="120000"/>
              </a:lnSpc>
            </a:pPr>
            <a:r>
              <a:rPr lang="en-GB" sz="1700" dirty="0">
                <a:solidFill>
                  <a:schemeClr val="tx1">
                    <a:lumMod val="85000"/>
                    <a:lumOff val="15000"/>
                  </a:schemeClr>
                </a:solidFill>
                <a:latin typeface="Times New Roman" panose="02020603050405020304" pitchFamily="18" charset="0"/>
                <a:cs typeface="Times New Roman" panose="02020603050405020304" pitchFamily="18" charset="0"/>
              </a:rPr>
              <a:t>As a WHO member state, </a:t>
            </a:r>
            <a:r>
              <a:rPr lang="en-GB" sz="1700" dirty="0" smtClean="0">
                <a:solidFill>
                  <a:schemeClr val="tx1">
                    <a:lumMod val="85000"/>
                    <a:lumOff val="15000"/>
                  </a:schemeClr>
                </a:solidFill>
                <a:latin typeface="Times New Roman" panose="02020603050405020304" pitchFamily="18" charset="0"/>
                <a:cs typeface="Times New Roman" panose="02020603050405020304" pitchFamily="18" charset="0"/>
              </a:rPr>
              <a:t>our country proactively </a:t>
            </a:r>
            <a:r>
              <a:rPr lang="en-GB" sz="1700" dirty="0">
                <a:solidFill>
                  <a:schemeClr val="tx1">
                    <a:lumMod val="85000"/>
                    <a:lumOff val="15000"/>
                  </a:schemeClr>
                </a:solidFill>
                <a:latin typeface="Times New Roman" panose="02020603050405020304" pitchFamily="18" charset="0"/>
                <a:cs typeface="Times New Roman" panose="02020603050405020304" pitchFamily="18" charset="0"/>
              </a:rPr>
              <a:t>participates in </a:t>
            </a:r>
            <a:r>
              <a:rPr lang="en-GB" sz="1700" dirty="0" smtClean="0">
                <a:solidFill>
                  <a:schemeClr val="tx1">
                    <a:lumMod val="85000"/>
                    <a:lumOff val="15000"/>
                  </a:schemeClr>
                </a:solidFill>
                <a:latin typeface="Times New Roman" panose="02020603050405020304" pitchFamily="18" charset="0"/>
                <a:cs typeface="Times New Roman" panose="02020603050405020304" pitchFamily="18" charset="0"/>
              </a:rPr>
              <a:t>global </a:t>
            </a:r>
            <a:r>
              <a:rPr lang="en-GB" sz="1700" dirty="0">
                <a:solidFill>
                  <a:schemeClr val="tx1">
                    <a:lumMod val="85000"/>
                    <a:lumOff val="15000"/>
                  </a:schemeClr>
                </a:solidFill>
                <a:latin typeface="Times New Roman" panose="02020603050405020304" pitchFamily="18" charset="0"/>
                <a:cs typeface="Times New Roman" panose="02020603050405020304" pitchFamily="18" charset="0"/>
              </a:rPr>
              <a:t>prevention and control of </a:t>
            </a:r>
            <a:r>
              <a:rPr lang="en-GB" sz="1700" dirty="0" smtClean="0">
                <a:solidFill>
                  <a:schemeClr val="tx1">
                    <a:lumMod val="85000"/>
                    <a:lumOff val="15000"/>
                  </a:schemeClr>
                </a:solidFill>
                <a:latin typeface="Times New Roman" panose="02020603050405020304" pitchFamily="18" charset="0"/>
                <a:cs typeface="Times New Roman" panose="02020603050405020304" pitchFamily="18" charset="0"/>
              </a:rPr>
              <a:t>infectious diseases, </a:t>
            </a:r>
            <a:r>
              <a:rPr lang="en-GB" sz="1700" dirty="0">
                <a:solidFill>
                  <a:schemeClr val="tx1">
                    <a:lumMod val="85000"/>
                    <a:lumOff val="15000"/>
                  </a:schemeClr>
                </a:solidFill>
                <a:latin typeface="Times New Roman" panose="02020603050405020304" pitchFamily="18" charset="0"/>
                <a:cs typeface="Times New Roman" panose="02020603050405020304" pitchFamily="18" charset="0"/>
              </a:rPr>
              <a:t>and supports the WHO in responding to various challenges</a:t>
            </a:r>
            <a:r>
              <a:rPr lang="en-GB" sz="1700" dirty="0" smtClean="0">
                <a:solidFill>
                  <a:schemeClr val="tx1">
                    <a:lumMod val="85000"/>
                    <a:lumOff val="15000"/>
                  </a:schemeClr>
                </a:solidFill>
                <a:latin typeface="Times New Roman" panose="02020603050405020304" pitchFamily="18" charset="0"/>
                <a:cs typeface="Times New Roman" panose="02020603050405020304" pitchFamily="18" charset="0"/>
              </a:rPr>
              <a:t>.*  Meanwhile</a:t>
            </a:r>
            <a:r>
              <a:rPr lang="en-GB" sz="1700" dirty="0">
                <a:solidFill>
                  <a:schemeClr val="tx1">
                    <a:lumMod val="85000"/>
                    <a:lumOff val="15000"/>
                  </a:schemeClr>
                </a:solidFill>
                <a:latin typeface="Times New Roman" panose="02020603050405020304" pitchFamily="18" charset="0"/>
                <a:cs typeface="Times New Roman" panose="02020603050405020304" pitchFamily="18" charset="0"/>
              </a:rPr>
              <a:t>, through construction of hospitals, provision of medical supplies and equipment, deployment of medical teams, training </a:t>
            </a:r>
            <a:r>
              <a:rPr lang="en-GB" sz="1700" dirty="0" smtClean="0">
                <a:solidFill>
                  <a:schemeClr val="tx1">
                    <a:lumMod val="85000"/>
                    <a:lumOff val="15000"/>
                  </a:schemeClr>
                </a:solidFill>
                <a:latin typeface="Times New Roman" panose="02020603050405020304" pitchFamily="18" charset="0"/>
                <a:cs typeface="Times New Roman" panose="02020603050405020304" pitchFamily="18" charset="0"/>
              </a:rPr>
              <a:t>medical </a:t>
            </a:r>
            <a:r>
              <a:rPr lang="en-GB" sz="1700" dirty="0">
                <a:solidFill>
                  <a:schemeClr val="tx1">
                    <a:lumMod val="85000"/>
                    <a:lumOff val="15000"/>
                  </a:schemeClr>
                </a:solidFill>
                <a:latin typeface="Times New Roman" panose="02020603050405020304" pitchFamily="18" charset="0"/>
                <a:cs typeface="Times New Roman" panose="02020603050405020304" pitchFamily="18" charset="0"/>
              </a:rPr>
              <a:t>personnel, and exchange and </a:t>
            </a:r>
            <a:r>
              <a:rPr lang="en-GB" sz="1700" dirty="0" smtClean="0">
                <a:solidFill>
                  <a:schemeClr val="tx1">
                    <a:lumMod val="85000"/>
                    <a:lumOff val="15000"/>
                  </a:schemeClr>
                </a:solidFill>
                <a:latin typeface="Times New Roman" panose="02020603050405020304" pitchFamily="18" charset="0"/>
                <a:cs typeface="Times New Roman" panose="02020603050405020304" pitchFamily="18" charset="0"/>
              </a:rPr>
              <a:t>co-operation </a:t>
            </a:r>
            <a:r>
              <a:rPr lang="en-GB" sz="1700" dirty="0">
                <a:solidFill>
                  <a:schemeClr val="tx1">
                    <a:lumMod val="85000"/>
                    <a:lumOff val="15000"/>
                  </a:schemeClr>
                </a:solidFill>
                <a:latin typeface="Times New Roman" panose="02020603050405020304" pitchFamily="18" charset="0"/>
                <a:cs typeface="Times New Roman" panose="02020603050405020304" pitchFamily="18" charset="0"/>
              </a:rPr>
              <a:t>on </a:t>
            </a:r>
            <a:r>
              <a:rPr lang="en-GB" sz="1700" dirty="0" smtClean="0">
                <a:solidFill>
                  <a:schemeClr val="tx1">
                    <a:lumMod val="85000"/>
                    <a:lumOff val="15000"/>
                  </a:schemeClr>
                </a:solidFill>
                <a:latin typeface="Times New Roman" panose="02020603050405020304" pitchFamily="18" charset="0"/>
                <a:cs typeface="Times New Roman" panose="02020603050405020304" pitchFamily="18" charset="0"/>
              </a:rPr>
              <a:t>prevention </a:t>
            </a:r>
            <a:r>
              <a:rPr lang="en-GB" sz="1700" dirty="0">
                <a:solidFill>
                  <a:schemeClr val="tx1">
                    <a:lumMod val="85000"/>
                    <a:lumOff val="15000"/>
                  </a:schemeClr>
                </a:solidFill>
                <a:latin typeface="Times New Roman" panose="02020603050405020304" pitchFamily="18" charset="0"/>
                <a:cs typeface="Times New Roman" panose="02020603050405020304" pitchFamily="18" charset="0"/>
              </a:rPr>
              <a:t>and control of diseases with developing countries, </a:t>
            </a:r>
            <a:r>
              <a:rPr lang="en-GB" sz="1700" dirty="0" smtClean="0">
                <a:solidFill>
                  <a:schemeClr val="tx1">
                    <a:lumMod val="85000"/>
                    <a:lumOff val="15000"/>
                  </a:schemeClr>
                </a:solidFill>
                <a:latin typeface="Times New Roman" panose="02020603050405020304" pitchFamily="18" charset="0"/>
                <a:cs typeface="Times New Roman" panose="02020603050405020304" pitchFamily="18" charset="0"/>
              </a:rPr>
              <a:t>our country facilitates </a:t>
            </a:r>
            <a:r>
              <a:rPr lang="en-GB" sz="1700" dirty="0">
                <a:solidFill>
                  <a:schemeClr val="tx1">
                    <a:lumMod val="85000"/>
                    <a:lumOff val="15000"/>
                  </a:schemeClr>
                </a:solidFill>
                <a:latin typeface="Times New Roman" panose="02020603050405020304" pitchFamily="18" charset="0"/>
                <a:cs typeface="Times New Roman" panose="02020603050405020304" pitchFamily="18" charset="0"/>
              </a:rPr>
              <a:t>the improvement of health conditions in recipient countries, promotes </a:t>
            </a:r>
            <a:r>
              <a:rPr lang="en-GB" sz="1700" dirty="0" smtClean="0">
                <a:solidFill>
                  <a:schemeClr val="tx1">
                    <a:lumMod val="85000"/>
                    <a:lumOff val="15000"/>
                  </a:schemeClr>
                </a:solidFill>
                <a:latin typeface="Times New Roman" panose="02020603050405020304" pitchFamily="18" charset="0"/>
                <a:cs typeface="Times New Roman" panose="02020603050405020304" pitchFamily="18" charset="0"/>
              </a:rPr>
              <a:t>diseases prevention </a:t>
            </a:r>
            <a:r>
              <a:rPr lang="en-GB" sz="1700" dirty="0">
                <a:solidFill>
                  <a:schemeClr val="tx1">
                    <a:lumMod val="85000"/>
                    <a:lumOff val="15000"/>
                  </a:schemeClr>
                </a:solidFill>
                <a:latin typeface="Times New Roman" panose="02020603050405020304" pitchFamily="18" charset="0"/>
                <a:cs typeface="Times New Roman" panose="02020603050405020304" pitchFamily="18" charset="0"/>
              </a:rPr>
              <a:t>and </a:t>
            </a:r>
            <a:r>
              <a:rPr lang="en-GB" sz="1700" dirty="0" smtClean="0">
                <a:solidFill>
                  <a:schemeClr val="tx1">
                    <a:lumMod val="85000"/>
                    <a:lumOff val="15000"/>
                  </a:schemeClr>
                </a:solidFill>
                <a:latin typeface="Times New Roman" panose="02020603050405020304" pitchFamily="18" charset="0"/>
                <a:cs typeface="Times New Roman" panose="02020603050405020304" pitchFamily="18" charset="0"/>
              </a:rPr>
              <a:t>control, and </a:t>
            </a:r>
            <a:r>
              <a:rPr lang="en-GB" sz="1700" dirty="0">
                <a:solidFill>
                  <a:schemeClr val="tx1">
                    <a:lumMod val="85000"/>
                    <a:lumOff val="15000"/>
                  </a:schemeClr>
                </a:solidFill>
                <a:latin typeface="Times New Roman" panose="02020603050405020304" pitchFamily="18" charset="0"/>
                <a:cs typeface="Times New Roman" panose="02020603050405020304" pitchFamily="18" charset="0"/>
              </a:rPr>
              <a:t>enhances the development of public health capabilities.</a:t>
            </a:r>
            <a:endParaRPr sz="17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243" name="Google Shape;243;p21"/>
          <p:cNvSpPr/>
          <p:nvPr/>
        </p:nvSpPr>
        <p:spPr>
          <a:xfrm>
            <a:off x="2452238" y="878703"/>
            <a:ext cx="8219005" cy="451824"/>
          </a:xfrm>
          <a:custGeom>
            <a:avLst/>
            <a:gdLst/>
            <a:ahLst/>
            <a:cxnLst/>
            <a:rect l="l" t="t" r="r" b="b"/>
            <a:pathLst>
              <a:path w="5689600" h="649440" extrusionOk="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noFill/>
          <a:ln>
            <a:noFill/>
          </a:ln>
        </p:spPr>
        <p:txBody>
          <a:bodyPr spcFirstLastPara="1" wrap="square" lIns="246750" tIns="31700" rIns="246750" bIns="31700" anchor="ctr" anchorCtr="0">
            <a:noAutofit/>
          </a:bodyPr>
          <a:lstStyle/>
          <a:p>
            <a:pPr lvl="0" algn="ctr">
              <a:lnSpc>
                <a:spcPct val="90000"/>
              </a:lnSpc>
            </a:pPr>
            <a:r>
              <a:rPr lang="en-GB" sz="1800" b="1" dirty="0">
                <a:latin typeface="Times New Roman" panose="02020603050405020304" pitchFamily="18" charset="0"/>
                <a:cs typeface="Times New Roman" panose="02020603050405020304" pitchFamily="18" charset="0"/>
              </a:rPr>
              <a:t>Participation in </a:t>
            </a:r>
            <a:r>
              <a:rPr lang="en-GB" sz="1800" b="1" dirty="0" smtClean="0">
                <a:latin typeface="Times New Roman" panose="02020603050405020304" pitchFamily="18" charset="0"/>
                <a:cs typeface="Times New Roman" panose="02020603050405020304" pitchFamily="18" charset="0"/>
              </a:rPr>
              <a:t>Global </a:t>
            </a:r>
            <a:r>
              <a:rPr lang="en-GB" sz="1800" b="1" dirty="0">
                <a:latin typeface="Times New Roman" panose="02020603050405020304" pitchFamily="18" charset="0"/>
                <a:cs typeface="Times New Roman" panose="02020603050405020304" pitchFamily="18" charset="0"/>
              </a:rPr>
              <a:t>Prevention and Control of </a:t>
            </a:r>
            <a:r>
              <a:rPr lang="en-GB" sz="1800" b="1" dirty="0" smtClean="0">
                <a:latin typeface="Times New Roman" panose="02020603050405020304" pitchFamily="18" charset="0"/>
                <a:cs typeface="Times New Roman" panose="02020603050405020304" pitchFamily="18" charset="0"/>
              </a:rPr>
              <a:t>Infectious Diseases</a:t>
            </a:r>
            <a:endParaRPr sz="1800" b="1" dirty="0">
              <a:latin typeface="Times New Roman" panose="02020603050405020304" pitchFamily="18" charset="0"/>
              <a:cs typeface="Times New Roman" panose="02020603050405020304" pitchFamily="18" charset="0"/>
            </a:endParaRPr>
          </a:p>
        </p:txBody>
      </p:sp>
      <p:sp>
        <p:nvSpPr>
          <p:cNvPr id="244" name="Google Shape;244;p21"/>
          <p:cNvSpPr/>
          <p:nvPr/>
        </p:nvSpPr>
        <p:spPr>
          <a:xfrm>
            <a:off x="2538151" y="931935"/>
            <a:ext cx="446151" cy="322817"/>
          </a:xfrm>
          <a:custGeom>
            <a:avLst/>
            <a:gdLst/>
            <a:ahLst/>
            <a:cxnLst/>
            <a:rect l="l" t="t" r="r" b="b"/>
            <a:pathLst>
              <a:path w="395" h="298" extrusionOk="0">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FFBF53"/>
          </a:solidFill>
          <a:ln w="19050" cap="flat" cmpd="sng">
            <a:solidFill>
              <a:srgbClr val="FFFFFF"/>
            </a:solidFill>
            <a:prstDash val="solid"/>
            <a:round/>
            <a:headEnd type="none" w="sm" len="sm"/>
            <a:tailEnd type="none" w="sm" len="sm"/>
          </a:ln>
        </p:spPr>
        <p:txBody>
          <a:bodyPr spcFirstLastPara="1" wrap="square" lIns="83725" tIns="41850" rIns="83725" bIns="41850" anchor="t" anchorCtr="0">
            <a:noAutofit/>
          </a:bodyPr>
          <a:lstStyle/>
          <a:p>
            <a:pPr marL="0" marR="0" lvl="0" indent="0" algn="just" rtl="0">
              <a:lnSpc>
                <a:spcPct val="120000"/>
              </a:lnSpc>
              <a:spcBef>
                <a:spcPts val="0"/>
              </a:spcBef>
              <a:spcAft>
                <a:spcPts val="0"/>
              </a:spcAft>
              <a:buClr>
                <a:schemeClr val="dk1"/>
              </a:buClr>
              <a:buSzPts val="2800"/>
              <a:buFont typeface="Calibri"/>
              <a:buNone/>
            </a:pPr>
            <a:endParaRPr sz="2800" b="0" i="0" u="none" strike="noStrike" cap="none">
              <a:solidFill>
                <a:srgbClr val="000000"/>
              </a:solidFill>
              <a:latin typeface="Teko"/>
              <a:ea typeface="Teko"/>
              <a:cs typeface="Teko"/>
              <a:sym typeface="Teko"/>
            </a:endParaRPr>
          </a:p>
        </p:txBody>
      </p:sp>
      <p:cxnSp>
        <p:nvCxnSpPr>
          <p:cNvPr id="245" name="Google Shape;245;p21"/>
          <p:cNvCxnSpPr>
            <a:stCxn id="224" idx="1"/>
            <a:endCxn id="241" idx="3"/>
          </p:cNvCxnSpPr>
          <p:nvPr/>
        </p:nvCxnSpPr>
        <p:spPr>
          <a:xfrm flipH="1" flipV="1">
            <a:off x="3523418" y="3803678"/>
            <a:ext cx="188880" cy="88146"/>
          </a:xfrm>
          <a:prstGeom prst="straightConnector1">
            <a:avLst/>
          </a:prstGeom>
          <a:noFill/>
          <a:ln w="38100" cap="flat" cmpd="sng">
            <a:solidFill>
              <a:schemeClr val="accent1"/>
            </a:solidFill>
            <a:prstDash val="solid"/>
            <a:miter lim="800000"/>
            <a:headEnd type="none" w="sm" len="sm"/>
            <a:tailEnd type="triangle" w="med" len="med"/>
          </a:ln>
        </p:spPr>
      </p:cxnSp>
      <p:cxnSp>
        <p:nvCxnSpPr>
          <p:cNvPr id="246" name="Google Shape;246;p21"/>
          <p:cNvCxnSpPr>
            <a:stCxn id="239" idx="1"/>
            <a:endCxn id="240" idx="3"/>
          </p:cNvCxnSpPr>
          <p:nvPr/>
        </p:nvCxnSpPr>
        <p:spPr>
          <a:xfrm flipH="1">
            <a:off x="3523417" y="5192648"/>
            <a:ext cx="395464" cy="120239"/>
          </a:xfrm>
          <a:prstGeom prst="straightConnector1">
            <a:avLst/>
          </a:prstGeom>
          <a:noFill/>
          <a:ln w="38100" cap="flat" cmpd="sng">
            <a:solidFill>
              <a:schemeClr val="accent1"/>
            </a:solidFill>
            <a:prstDash val="solid"/>
            <a:miter lim="800000"/>
            <a:headEnd type="none" w="sm" len="sm"/>
            <a:tailEnd type="triangle" w="med" len="med"/>
          </a:ln>
        </p:spPr>
      </p:cxnSp>
      <p:sp>
        <p:nvSpPr>
          <p:cNvPr id="247" name="Google Shape;247;p21"/>
          <p:cNvSpPr/>
          <p:nvPr/>
        </p:nvSpPr>
        <p:spPr>
          <a:xfrm>
            <a:off x="919977" y="6105748"/>
            <a:ext cx="10803319" cy="760283"/>
          </a:xfrm>
          <a:prstGeom prst="rect">
            <a:avLst/>
          </a:prstGeom>
          <a:solidFill>
            <a:srgbClr val="E1EFD8"/>
          </a:solidFill>
          <a:ln>
            <a:noFill/>
          </a:ln>
        </p:spPr>
        <p:txBody>
          <a:bodyPr spcFirstLastPara="1" wrap="square" lIns="91425" tIns="45700" rIns="91425" bIns="45700" anchor="t" anchorCtr="0">
            <a:noAutofit/>
          </a:bodyPr>
          <a:lstStyle/>
          <a:p>
            <a:pPr lvl="0" algn="just"/>
            <a:r>
              <a:rPr lang="en-GB" dirty="0" smtClean="0">
                <a:latin typeface="Times New Roman" panose="02020603050405020304" pitchFamily="18" charset="0"/>
                <a:cs typeface="Times New Roman" panose="02020603050405020304" pitchFamily="18" charset="0"/>
              </a:rPr>
              <a:t>* the State </a:t>
            </a:r>
            <a:r>
              <a:rPr lang="en-GB" dirty="0">
                <a:latin typeface="Times New Roman" panose="02020603050405020304" pitchFamily="18" charset="0"/>
                <a:cs typeface="Times New Roman" panose="02020603050405020304" pitchFamily="18" charset="0"/>
              </a:rPr>
              <a:t>provides proactive support to </a:t>
            </a:r>
            <a:r>
              <a:rPr lang="en-GB" dirty="0">
                <a:solidFill>
                  <a:schemeClr val="tx1">
                    <a:lumMod val="85000"/>
                    <a:lumOff val="15000"/>
                  </a:schemeClr>
                </a:solidFill>
                <a:latin typeface="Times New Roman" panose="02020603050405020304" pitchFamily="18" charset="0"/>
                <a:cs typeface="Times New Roman" panose="02020603050405020304" pitchFamily="18" charset="0"/>
              </a:rPr>
              <a:t>and establishes partnership </a:t>
            </a:r>
            <a:r>
              <a:rPr lang="en-GB" dirty="0" smtClean="0">
                <a:solidFill>
                  <a:schemeClr val="tx1">
                    <a:lumMod val="85000"/>
                    <a:lumOff val="15000"/>
                  </a:schemeClr>
                </a:solidFill>
                <a:latin typeface="Times New Roman" panose="02020603050405020304" pitchFamily="18" charset="0"/>
                <a:cs typeface="Times New Roman" panose="02020603050405020304" pitchFamily="18" charset="0"/>
              </a:rPr>
              <a:t>with the WHO.  For example, the State has signed various </a:t>
            </a:r>
            <a:r>
              <a:rPr lang="en-GB" dirty="0">
                <a:solidFill>
                  <a:schemeClr val="tx1">
                    <a:lumMod val="85000"/>
                    <a:lumOff val="15000"/>
                  </a:schemeClr>
                </a:solidFill>
                <a:latin typeface="Times New Roman" panose="02020603050405020304" pitchFamily="18" charset="0"/>
                <a:cs typeface="Times New Roman" panose="02020603050405020304" pitchFamily="18" charset="0"/>
              </a:rPr>
              <a:t>international ordinances, conventions and collaboration agreements with </a:t>
            </a:r>
            <a:r>
              <a:rPr lang="en-GB" dirty="0" smtClean="0">
                <a:solidFill>
                  <a:schemeClr val="tx1">
                    <a:lumMod val="85000"/>
                    <a:lumOff val="15000"/>
                  </a:schemeClr>
                </a:solidFill>
                <a:latin typeface="Times New Roman" panose="02020603050405020304" pitchFamily="18" charset="0"/>
                <a:cs typeface="Times New Roman" panose="02020603050405020304" pitchFamily="18" charset="0"/>
              </a:rPr>
              <a:t>the WHO</a:t>
            </a:r>
            <a:r>
              <a:rPr lang="en-GB"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GB" dirty="0" smtClean="0">
                <a:solidFill>
                  <a:schemeClr val="tx1">
                    <a:lumMod val="85000"/>
                    <a:lumOff val="15000"/>
                  </a:schemeClr>
                </a:solidFill>
                <a:latin typeface="Times New Roman" panose="02020603050405020304" pitchFamily="18" charset="0"/>
                <a:cs typeface="Times New Roman" panose="02020603050405020304" pitchFamily="18" charset="0"/>
              </a:rPr>
              <a:t> Please refer to </a:t>
            </a:r>
            <a:r>
              <a:rPr lang="en-GB" dirty="0">
                <a:solidFill>
                  <a:schemeClr val="tx1">
                    <a:lumMod val="85000"/>
                    <a:lumOff val="15000"/>
                  </a:schemeClr>
                </a:solidFill>
                <a:latin typeface="Times New Roman" panose="02020603050405020304" pitchFamily="18" charset="0"/>
                <a:cs typeface="Times New Roman" panose="02020603050405020304" pitchFamily="18" charset="0"/>
              </a:rPr>
              <a:t>relevant examples mentioned in the presentation </a:t>
            </a:r>
            <a:r>
              <a:rPr lang="en-GB" dirty="0" smtClean="0">
                <a:solidFill>
                  <a:schemeClr val="tx1">
                    <a:lumMod val="85000"/>
                    <a:lumOff val="15000"/>
                  </a:schemeClr>
                </a:solidFill>
                <a:latin typeface="Times New Roman" panose="02020603050405020304" pitchFamily="18" charset="0"/>
                <a:cs typeface="Times New Roman" panose="02020603050405020304" pitchFamily="18" charset="0"/>
              </a:rPr>
              <a:t>slides for teaching of </a:t>
            </a:r>
            <a:r>
              <a:rPr lang="en-GB" dirty="0">
                <a:solidFill>
                  <a:schemeClr val="tx1">
                    <a:lumMod val="85000"/>
                    <a:lumOff val="15000"/>
                  </a:schemeClr>
                </a:solidFill>
                <a:latin typeface="Times New Roman" panose="02020603050405020304" pitchFamily="18" charset="0"/>
                <a:cs typeface="Times New Roman" panose="02020603050405020304" pitchFamily="18" charset="0"/>
              </a:rPr>
              <a:t>“Functions and Roles of the World Health Organization in Global </a:t>
            </a:r>
            <a:r>
              <a:rPr lang="en-GB" dirty="0">
                <a:latin typeface="Times New Roman" panose="02020603050405020304" pitchFamily="18" charset="0"/>
                <a:cs typeface="Times New Roman" panose="02020603050405020304" pitchFamily="18" charset="0"/>
              </a:rPr>
              <a:t>Public Health Matters”.</a:t>
            </a:r>
            <a:endParaRPr dirty="0">
              <a:solidFill>
                <a:schemeClr val="dk1"/>
              </a:solidFill>
              <a:latin typeface="Times New Roman" panose="02020603050405020304" pitchFamily="18" charset="0"/>
              <a:ea typeface="DFKai-SB"/>
              <a:cs typeface="Times New Roman" panose="02020603050405020304" pitchFamily="18" charset="0"/>
              <a:sym typeface="DFKai-SB"/>
            </a:endParaRPr>
          </a:p>
        </p:txBody>
      </p:sp>
      <p:sp>
        <p:nvSpPr>
          <p:cNvPr id="248" name="Google Shape;248;p21"/>
          <p:cNvSpPr txBox="1">
            <a:spLocks noGrp="1"/>
          </p:cNvSpPr>
          <p:nvPr>
            <p:ph type="sldNum" idx="12"/>
          </p:nvPr>
        </p:nvSpPr>
        <p:spPr>
          <a:xfrm>
            <a:off x="11723296" y="6381750"/>
            <a:ext cx="140092"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tLang="zh-TW"/>
              <a:t>9</a:t>
            </a:fld>
            <a:endParaRPr dirty="0"/>
          </a:p>
        </p:txBody>
      </p:sp>
      <p:sp>
        <p:nvSpPr>
          <p:cNvPr id="28" name="Google Shape;111;p15"/>
          <p:cNvSpPr/>
          <p:nvPr/>
        </p:nvSpPr>
        <p:spPr>
          <a:xfrm>
            <a:off x="2448559" y="154896"/>
            <a:ext cx="7205288" cy="618023"/>
          </a:xfrm>
          <a:custGeom>
            <a:avLst/>
            <a:gdLst/>
            <a:ahLst/>
            <a:cxnLst/>
            <a:rect l="l" t="t" r="r" b="b"/>
            <a:pathLst>
              <a:path w="5689600" h="649440" extrusionOk="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a:ln w="12700" cap="flat" cmpd="sng">
            <a:solidFill>
              <a:schemeClr val="lt1"/>
            </a:solidFill>
            <a:prstDash val="solid"/>
            <a:miter lim="800000"/>
            <a:headEnd type="none" w="sm" len="sm"/>
            <a:tailEnd type="none" w="sm" len="sm"/>
          </a:ln>
        </p:spPr>
        <p:txBody>
          <a:bodyPr spcFirstLastPara="1" wrap="square" lIns="246750" tIns="31700" rIns="246750" bIns="31700" anchor="ctr" anchorCtr="0">
            <a:noAutofit/>
          </a:bodyPr>
          <a:lstStyle/>
          <a:p>
            <a:pPr algn="ctr">
              <a:lnSpc>
                <a:spcPct val="90000"/>
              </a:lnSpc>
            </a:pPr>
            <a:r>
              <a:rPr lang="en-US" sz="2200" b="1" dirty="0" smtClean="0">
                <a:solidFill>
                  <a:schemeClr val="bg1"/>
                </a:solidFill>
                <a:latin typeface="Times New Roman" panose="02020603050405020304" pitchFamily="18" charset="0"/>
                <a:cs typeface="Times New Roman" panose="02020603050405020304" pitchFamily="18" charset="0"/>
              </a:rPr>
              <a:t>Contributions </a:t>
            </a:r>
            <a:r>
              <a:rPr lang="en-US" sz="2200" b="1" dirty="0">
                <a:solidFill>
                  <a:schemeClr val="bg1"/>
                </a:solidFill>
                <a:latin typeface="Times New Roman" panose="02020603050405020304" pitchFamily="18" charset="0"/>
                <a:cs typeface="Times New Roman" panose="02020603050405020304" pitchFamily="18" charset="0"/>
              </a:rPr>
              <a:t>of </a:t>
            </a:r>
            <a:r>
              <a:rPr lang="en-US" sz="2200" b="1" dirty="0" smtClean="0">
                <a:solidFill>
                  <a:schemeClr val="bg1"/>
                </a:solidFill>
                <a:latin typeface="Times New Roman" panose="02020603050405020304" pitchFamily="18" charset="0"/>
                <a:cs typeface="Times New Roman" panose="02020603050405020304" pitchFamily="18" charset="0"/>
              </a:rPr>
              <a:t>our Country to </a:t>
            </a:r>
            <a:r>
              <a:rPr lang="en-US" sz="2200" b="1" dirty="0">
                <a:solidFill>
                  <a:schemeClr val="bg1"/>
                </a:solidFill>
                <a:latin typeface="Times New Roman" panose="02020603050405020304" pitchFamily="18" charset="0"/>
                <a:cs typeface="Times New Roman" panose="02020603050405020304" pitchFamily="18" charset="0"/>
              </a:rPr>
              <a:t>Global Public </a:t>
            </a:r>
            <a:r>
              <a:rPr lang="en-US" sz="2200" b="1" dirty="0" smtClean="0">
                <a:solidFill>
                  <a:schemeClr val="bg1"/>
                </a:solidFill>
                <a:latin typeface="Times New Roman" panose="02020603050405020304" pitchFamily="18" charset="0"/>
                <a:cs typeface="Times New Roman" panose="02020603050405020304" pitchFamily="18" charset="0"/>
              </a:rPr>
              <a:t>Health </a:t>
            </a:r>
            <a:endParaRPr sz="2200" b="1" dirty="0">
              <a:solidFill>
                <a:schemeClr val="bg1"/>
              </a:solidFill>
              <a:latin typeface="Times New Roman" panose="02020603050405020304" pitchFamily="18" charset="0"/>
              <a:cs typeface="Times New Roman" panose="02020603050405020304" pitchFamily="18" charset="0"/>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訂 Time">
      <a:majorFont>
        <a:latin typeface="Times New Roman"/>
        <a:ea typeface="新細明體"/>
        <a:cs typeface=""/>
      </a:majorFont>
      <a:minorFont>
        <a:latin typeface="Times New Roman"/>
        <a:ea typeface="新細明體"/>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10448</Words>
  <Application>Microsoft Office PowerPoint</Application>
  <PresentationFormat>寬螢幕</PresentationFormat>
  <Paragraphs>450</Paragraphs>
  <Slides>44</Slides>
  <Notes>43</Notes>
  <HiddenSlides>0</HiddenSlides>
  <MMClips>0</MMClips>
  <ScaleCrop>false</ScaleCrop>
  <HeadingPairs>
    <vt:vector size="6" baseType="variant">
      <vt:variant>
        <vt:lpstr>使用字型</vt:lpstr>
      </vt:variant>
      <vt:variant>
        <vt:i4>11</vt:i4>
      </vt:variant>
      <vt:variant>
        <vt:lpstr>佈景主題</vt:lpstr>
      </vt:variant>
      <vt:variant>
        <vt:i4>1</vt:i4>
      </vt:variant>
      <vt:variant>
        <vt:lpstr>投影片標題</vt:lpstr>
      </vt:variant>
      <vt:variant>
        <vt:i4>44</vt:i4>
      </vt:variant>
    </vt:vector>
  </HeadingPairs>
  <TitlesOfParts>
    <vt:vector size="56" baseType="lpstr">
      <vt:lpstr>Arial</vt:lpstr>
      <vt:lpstr>微軟正黑體</vt:lpstr>
      <vt:lpstr>Calibri</vt:lpstr>
      <vt:lpstr>SimSun</vt:lpstr>
      <vt:lpstr>標楷體</vt:lpstr>
      <vt:lpstr>Teko</vt:lpstr>
      <vt:lpstr>Times New Roman</vt:lpstr>
      <vt:lpstr>MS PGothic</vt:lpstr>
      <vt:lpstr>Noto Sans Symbols</vt:lpstr>
      <vt:lpstr>標楷體</vt:lpstr>
      <vt:lpstr>微軟正黑體</vt:lpstr>
      <vt:lpstr>Office Theme</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modified xsi:type="dcterms:W3CDTF">2024-02-20T06:46:55Z</dcterms:modified>
</cp:coreProperties>
</file>