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61" r:id="rId1"/>
    <p:sldMasterId id="2147483662" r:id="rId2"/>
  </p:sldMasterIdLst>
  <p:notesMasterIdLst>
    <p:notesMasterId r:id="rId8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Lst>
  <p:sldSz cx="12192000" cy="6858000"/>
  <p:notesSz cx="6797675" cy="9926638"/>
  <p:embeddedFontLst>
    <p:embeddedFont>
      <p:font typeface="Calibri" panose="020F0502020204030204" pitchFamily="34" charset="0"/>
      <p:regular r:id="rId85"/>
      <p:bold r:id="rId86"/>
      <p:italic r:id="rId87"/>
      <p:boldItalic r:id="rId88"/>
    </p:embeddedFont>
    <p:embeddedFont>
      <p:font typeface="微軟正黑體" panose="020B0604030504040204" pitchFamily="34" charset="-120"/>
      <p:regular r:id="rId89"/>
      <p:bold r:id="rId90"/>
    </p:embeddedFont>
    <p:embeddedFont>
      <p:font typeface="Microsoft YaHei" panose="020B0503020204020204" pitchFamily="34" charset="-122"/>
      <p:regular r:id="rId91"/>
      <p:bold r:id="rId92"/>
    </p:embeddedFont>
    <p:embeddedFont>
      <p:font typeface="SimSun" panose="02010600030101010101" pitchFamily="2" charset="-122"/>
      <p:regular r:id="rId93"/>
    </p:embeddedFont>
    <p:embeddedFont>
      <p:font typeface="標楷體" panose="03000509000000000000" pitchFamily="65" charset="-120"/>
      <p:regular r:id="rId94"/>
    </p:embeddedFont>
    <p:embeddedFont>
      <p:font typeface="MS PGothic" panose="020B0600070205080204" pitchFamily="34" charset="-128"/>
      <p:regular r:id="rId95"/>
    </p:embeddedFont>
    <p:embeddedFont>
      <p:font typeface="標楷體" panose="03000509000000000000" pitchFamily="65" charset="-120"/>
      <p:regular r:id="rId94"/>
    </p:embeddedFont>
  </p:embeddedFontLst>
  <p:defaultTextStyle>
    <a:defPPr>
      <a:defRPr lang="zh-HK"/>
    </a:defPPr>
    <a:lvl1pPr algn="l" rtl="0" eaLnBrk="0" fontAlgn="base" hangingPunct="0">
      <a:spcBef>
        <a:spcPct val="0"/>
      </a:spcBef>
      <a:spcAft>
        <a:spcPct val="0"/>
      </a:spcAft>
      <a:defRPr sz="1400" kern="1200">
        <a:solidFill>
          <a:srgbClr val="000000"/>
        </a:solidFill>
        <a:latin typeface="Arial" panose="020B0604020202020204" pitchFamily="34" charset="0"/>
        <a:ea typeface="PMingLiU" panose="02020500000000000000" pitchFamily="18" charset="-120"/>
        <a:cs typeface="+mn-cs"/>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PMingLiU" panose="02020500000000000000" pitchFamily="18" charset="-120"/>
        <a:cs typeface="+mn-cs"/>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PMingLiU" panose="02020500000000000000" pitchFamily="18" charset="-120"/>
        <a:cs typeface="+mn-cs"/>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PMingLiU" panose="02020500000000000000" pitchFamily="18" charset="-120"/>
        <a:cs typeface="+mn-cs"/>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PMingLiU" panose="02020500000000000000" pitchFamily="18" charset="-120"/>
        <a:cs typeface="+mn-cs"/>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PMingLiU" panose="02020500000000000000" pitchFamily="18" charset="-120"/>
        <a:cs typeface="+mn-cs"/>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PMingLiU" panose="02020500000000000000" pitchFamily="18" charset="-120"/>
        <a:cs typeface="+mn-cs"/>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PMingLiU" panose="02020500000000000000" pitchFamily="18" charset="-120"/>
        <a:cs typeface="+mn-cs"/>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PMingLiU" panose="02020500000000000000" pitchFamily="18" charset="-120"/>
        <a:cs typeface="+mn-cs"/>
        <a:sym typeface="Arial" panose="020B0604020202020204" pitchFamily="34" charset="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作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FFFF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479" autoAdjust="0"/>
    <p:restoredTop sz="94080" autoAdjust="0"/>
  </p:normalViewPr>
  <p:slideViewPr>
    <p:cSldViewPr snapToGrid="0">
      <p:cViewPr varScale="1">
        <p:scale>
          <a:sx n="102" d="100"/>
          <a:sy n="102" d="100"/>
        </p:scale>
        <p:origin x="828" y="114"/>
      </p:cViewPr>
      <p:guideLst/>
    </p:cSldViewPr>
  </p:slideViewPr>
  <p:notesTextViewPr>
    <p:cViewPr>
      <p:scale>
        <a:sx n="1" d="1"/>
        <a:sy n="1" d="1"/>
      </p:scale>
      <p:origin x="0" y="0"/>
    </p:cViewPr>
  </p:notesTextViewPr>
  <p:sorterViewPr>
    <p:cViewPr>
      <p:scale>
        <a:sx n="100" d="100"/>
        <a:sy n="100" d="100"/>
      </p:scale>
      <p:origin x="0" y="-627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notesMaster" Target="notesMasters/notesMaster1.xml"/><Relationship Id="rId89" Type="http://schemas.openxmlformats.org/officeDocument/2006/relationships/font" Target="fonts/font5.fntdata"/><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font" Target="fonts/font3.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font" Target="fonts/font6.fntdata"/><Relationship Id="rId95" Type="http://schemas.openxmlformats.org/officeDocument/2006/relationships/font" Target="fonts/font11.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font" Target="fonts/font1.fntdata"/><Relationship Id="rId93" Type="http://schemas.openxmlformats.org/officeDocument/2006/relationships/font" Target="fonts/font9.fntdata"/><Relationship Id="rId98"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font" Target="fonts/font4.fntdata"/><Relationship Id="rId91" Type="http://schemas.openxmlformats.org/officeDocument/2006/relationships/font" Target="fonts/font7.fntdata"/><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font" Target="fonts/font2.fntdata"/><Relationship Id="rId94" Type="http://schemas.openxmlformats.org/officeDocument/2006/relationships/font" Target="fonts/font10.fntdata"/><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Google Shape;3;n"/>
          <p:cNvSpPr txBox="1">
            <a:spLocks noGrp="1"/>
          </p:cNvSpPr>
          <p:nvPr>
            <p:ph type="hdr" idx="2"/>
          </p:nvPr>
        </p:nvSpPr>
        <p:spPr bwMode="auto">
          <a:xfrm>
            <a:off x="0" y="0"/>
            <a:ext cx="29464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anose="020B0604020202020204" pitchFamily="34" charset="0"/>
              <a:buNone/>
              <a:defRPr sz="1200">
                <a:latin typeface="Calibri" panose="020F0502020204030204" pitchFamily="34" charset="0"/>
                <a:sym typeface="Calibri" panose="020F0502020204030204" pitchFamily="34" charset="0"/>
              </a:defRPr>
            </a:lvl1pPr>
          </a:lstStyle>
          <a:p>
            <a:pPr>
              <a:defRPr/>
            </a:pPr>
            <a:endParaRPr lang="zh-HK" altLang="zh-HK"/>
          </a:p>
        </p:txBody>
      </p:sp>
      <p:sp>
        <p:nvSpPr>
          <p:cNvPr id="4099" name="Google Shape;4;n"/>
          <p:cNvSpPr txBox="1">
            <a:spLocks noGrp="1"/>
          </p:cNvSpPr>
          <p:nvPr>
            <p:ph type="dt" idx="10"/>
          </p:nvPr>
        </p:nvSpPr>
        <p:spPr bwMode="auto">
          <a:xfrm>
            <a:off x="3849688" y="0"/>
            <a:ext cx="29464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r" eaLnBrk="1" hangingPunct="1">
              <a:buClr>
                <a:srgbClr val="000000"/>
              </a:buClr>
              <a:buSzPts val="1400"/>
              <a:buFont typeface="Arial" panose="020B0604020202020204" pitchFamily="34" charset="0"/>
              <a:buNone/>
              <a:defRPr sz="1200">
                <a:latin typeface="Calibri" panose="020F0502020204030204" pitchFamily="34" charset="0"/>
                <a:sym typeface="Calibri" panose="020F0502020204030204" pitchFamily="34" charset="0"/>
              </a:defRPr>
            </a:lvl1pPr>
          </a:lstStyle>
          <a:p>
            <a:pPr>
              <a:defRPr/>
            </a:pPr>
            <a:endParaRPr lang="zh-HK" altLang="zh-HK"/>
          </a:p>
        </p:txBody>
      </p:sp>
      <p:sp>
        <p:nvSpPr>
          <p:cNvPr id="4100" name="Google Shape;5;n"/>
          <p:cNvSpPr>
            <a:spLocks noGrp="1" noRot="1" noChangeAspect="1"/>
          </p:cNvSpPr>
          <p:nvPr>
            <p:ph type="sldImg" idx="3"/>
          </p:nvPr>
        </p:nvSpPr>
        <p:spPr bwMode="auto">
          <a:xfrm>
            <a:off x="422275" y="1241425"/>
            <a:ext cx="5953125" cy="3349625"/>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4101" name="Google Shape;6;n"/>
          <p:cNvSpPr txBox="1">
            <a:spLocks noGrp="1"/>
          </p:cNvSpPr>
          <p:nvPr>
            <p:ph type="body" idx="1"/>
          </p:nvPr>
        </p:nvSpPr>
        <p:spPr bwMode="auto">
          <a:xfrm>
            <a:off x="679450" y="4776788"/>
            <a:ext cx="5438775"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zh-HK" altLang="zh-HK" smtClean="0">
              <a:sym typeface="Arial" panose="020B0604020202020204" pitchFamily="34" charset="0"/>
            </a:endParaRPr>
          </a:p>
        </p:txBody>
      </p:sp>
      <p:sp>
        <p:nvSpPr>
          <p:cNvPr id="4102" name="Google Shape;7;n"/>
          <p:cNvSpPr txBox="1">
            <a:spLocks noGrp="1"/>
          </p:cNvSpPr>
          <p:nvPr>
            <p:ph type="ftr" idx="11"/>
          </p:nvPr>
        </p:nvSpPr>
        <p:spPr bwMode="auto">
          <a:xfrm>
            <a:off x="0" y="9428163"/>
            <a:ext cx="29464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b" anchorCtr="0" compatLnSpc="1">
            <a:prstTxWarp prst="textNoShape">
              <a:avLst/>
            </a:prstTxWarp>
          </a:bodyPr>
          <a:lstStyle>
            <a:lvl1pPr eaLnBrk="1" hangingPunct="1">
              <a:buClr>
                <a:srgbClr val="000000"/>
              </a:buClr>
              <a:buSzPts val="1400"/>
              <a:buFont typeface="Arial" panose="020B0604020202020204" pitchFamily="34" charset="0"/>
              <a:buNone/>
              <a:defRPr sz="1200">
                <a:latin typeface="Calibri" panose="020F0502020204030204" pitchFamily="34" charset="0"/>
                <a:sym typeface="Calibri" panose="020F0502020204030204" pitchFamily="34" charset="0"/>
              </a:defRPr>
            </a:lvl1pPr>
          </a:lstStyle>
          <a:p>
            <a:pPr>
              <a:defRPr/>
            </a:pPr>
            <a:endParaRPr lang="zh-HK" altLang="zh-HK"/>
          </a:p>
        </p:txBody>
      </p:sp>
      <p:sp>
        <p:nvSpPr>
          <p:cNvPr id="4103" name="Google Shape;8;n"/>
          <p:cNvSpPr txBox="1">
            <a:spLocks noGrp="1"/>
          </p:cNvSpPr>
          <p:nvPr>
            <p:ph type="sldNum" idx="12"/>
          </p:nvPr>
        </p:nvSpPr>
        <p:spPr bwMode="auto">
          <a:xfrm>
            <a:off x="3849688" y="9428163"/>
            <a:ext cx="29464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b" anchorCtr="0" compatLnSpc="1">
            <a:prstTxWarp prst="textNoShape">
              <a:avLst/>
            </a:prstTxWarp>
          </a:bodyPr>
          <a:lstStyle>
            <a:lvl1pPr algn="r" eaLnBrk="1" hangingPunct="1">
              <a:buClr>
                <a:srgbClr val="000000"/>
              </a:buClr>
              <a:buFont typeface="Arial" panose="020B0604020202020204" pitchFamily="34" charset="0"/>
              <a:buNone/>
              <a:defRPr sz="1200">
                <a:latin typeface="Calibri" panose="020F0502020204030204" pitchFamily="34" charset="0"/>
                <a:sym typeface="Calibri" panose="020F0502020204030204" pitchFamily="34" charset="0"/>
              </a:defRPr>
            </a:lvl1pPr>
          </a:lstStyle>
          <a:p>
            <a:pPr>
              <a:defRPr/>
            </a:pPr>
            <a:fld id="{EFA99811-D226-4FD2-8BA5-BD8406627734}" type="slidenum">
              <a:rPr lang="zh-TW" altLang="zh-HK"/>
              <a:pPr>
                <a:defRPr/>
              </a:pPr>
              <a:t>‹#›</a:t>
            </a:fld>
            <a:endParaRPr lang="zh-HK" altLang="zh-HK"/>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6" name="Google Shape;97;p1:notes"/>
          <p:cNvSpPr>
            <a:spLocks noGrp="1" noRot="1" noChangeAspect="1" noTextEdit="1"/>
          </p:cNvSpPr>
          <p:nvPr>
            <p:ph type="sldImg" idx="2"/>
          </p:nvPr>
        </p:nvSpPr>
        <p:spPr>
          <a:noFill/>
          <a:ln>
            <a:headEnd/>
            <a:tailEnd/>
          </a:ln>
        </p:spPr>
      </p:sp>
      <p:sp>
        <p:nvSpPr>
          <p:cNvPr id="6147" name="Google Shape;98;p1:notes"/>
          <p:cNvSpPr txBox="1">
            <a:spLocks noGrp="1"/>
          </p:cNvSpPr>
          <p:nvPr>
            <p:ph type="body" idx="1"/>
          </p:nvPr>
        </p:nvSpPr>
        <p:spPr>
          <a:noFill/>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6148" name="Google Shape;99;p1:notes"/>
          <p:cNvSpPr>
            <a:spLocks noGrp="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14D6AF6F-0B13-42BE-81E6-332F835CE2DA}" type="slidenum">
              <a:rPr lang="zh-HK" altLang="zh-HK" smtClean="0"/>
              <a:pPr/>
              <a:t>1</a:t>
            </a:fld>
            <a:endParaRPr lang="zh-HK" altLang="zh-HK"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8" name="Google Shape;226;p10:notes"/>
          <p:cNvSpPr>
            <a:spLocks noGrp="1" noRot="1" noChangeAspect="1" noTextEdit="1"/>
          </p:cNvSpPr>
          <p:nvPr>
            <p:ph type="sldImg" idx="2"/>
          </p:nvPr>
        </p:nvSpPr>
        <p:spPr>
          <a:noFill/>
          <a:ln>
            <a:headEnd/>
            <a:tailEnd/>
          </a:ln>
        </p:spPr>
      </p:sp>
      <p:sp>
        <p:nvSpPr>
          <p:cNvPr id="24579" name="Google Shape;227;p10:notes"/>
          <p:cNvSpPr txBox="1">
            <a:spLocks noGrp="1"/>
          </p:cNvSpPr>
          <p:nvPr>
            <p:ph type="body" idx="1"/>
          </p:nvPr>
        </p:nvSpPr>
        <p:spPr>
          <a:noFill/>
        </p:spPr>
        <p:txBody>
          <a:bodyPr/>
          <a:lstStyle/>
          <a:p>
            <a:pPr marL="0" indent="0" eaLnBrk="1" hangingPunct="1">
              <a:buSzPts val="1200"/>
              <a:buFont typeface="Calibri" panose="020F0502020204030204" pitchFamily="34" charset="0"/>
              <a:buNone/>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24580" name="Google Shape;228;p10:notes"/>
          <p:cNvSpPr>
            <a:spLocks noGrp="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E14119D9-10F7-4D01-A4E8-2CBD94707898}" type="slidenum">
              <a:rPr lang="zh-HK" altLang="zh-HK" smtClean="0"/>
              <a:pPr/>
              <a:t>10</a:t>
            </a:fld>
            <a:endParaRPr lang="zh-HK" altLang="zh-HK"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6" name="Google Shape;239;p11:notes"/>
          <p:cNvSpPr>
            <a:spLocks noGrp="1" noRot="1" noChangeAspect="1" noTextEdit="1"/>
          </p:cNvSpPr>
          <p:nvPr>
            <p:ph type="sldImg" idx="2"/>
          </p:nvPr>
        </p:nvSpPr>
        <p:spPr>
          <a:noFill/>
          <a:ln>
            <a:headEnd/>
            <a:tailEnd/>
          </a:ln>
        </p:spPr>
      </p:sp>
      <p:sp>
        <p:nvSpPr>
          <p:cNvPr id="26627" name="Google Shape;240;p11:notes"/>
          <p:cNvSpPr txBox="1">
            <a:spLocks noGrp="1"/>
          </p:cNvSpPr>
          <p:nvPr>
            <p:ph type="body" idx="1"/>
          </p:nvPr>
        </p:nvSpPr>
        <p:spPr>
          <a:noFill/>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26628" name="Google Shape;241;p11:notes"/>
          <p:cNvSpPr>
            <a:spLocks noGrp="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978BAE12-4F4F-4F72-8AF3-A82D065DC069}" type="slidenum">
              <a:rPr lang="zh-HK" altLang="zh-HK" smtClean="0"/>
              <a:pPr/>
              <a:t>11</a:t>
            </a:fld>
            <a:endParaRPr lang="zh-HK" altLang="zh-HK"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4" name="Google Shape;260;p12: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Calibri" panose="020F0502020204030204" pitchFamily="34" charset="0"/>
              <a:sym typeface="Calibri" panose="020F0502020204030204" pitchFamily="34" charset="0"/>
            </a:endParaRPr>
          </a:p>
        </p:txBody>
      </p:sp>
      <p:sp>
        <p:nvSpPr>
          <p:cNvPr id="28675" name="Google Shape;261;p12:notes"/>
          <p:cNvSpPr>
            <a:spLocks noGrp="1" noRot="1" noChangeAspect="1" noTextEdit="1"/>
          </p:cNvSpPr>
          <p:nvPr>
            <p:ph type="sldImg" idx="2"/>
          </p:nvPr>
        </p:nvSpPr>
        <p:spPr>
          <a:noFill/>
          <a:ln>
            <a:headEnd/>
            <a:tailEn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2" name="Google Shape;275;p13: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Calibri" panose="020F0502020204030204" pitchFamily="34" charset="0"/>
              <a:sym typeface="Calibri" panose="020F0502020204030204" pitchFamily="34" charset="0"/>
            </a:endParaRPr>
          </a:p>
        </p:txBody>
      </p:sp>
      <p:sp>
        <p:nvSpPr>
          <p:cNvPr id="30723" name="Google Shape;276;p13:notes"/>
          <p:cNvSpPr>
            <a:spLocks noGrp="1" noRot="1" noChangeAspect="1" noTextEdit="1"/>
          </p:cNvSpPr>
          <p:nvPr>
            <p:ph type="sldImg" idx="2"/>
          </p:nvPr>
        </p:nvSpPr>
        <p:spPr>
          <a:noFill/>
          <a:ln>
            <a:headEnd/>
            <a:tailEnd/>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70" name="Google Shape;292;p14: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Calibri" panose="020F0502020204030204" pitchFamily="34" charset="0"/>
              <a:sym typeface="Calibri" panose="020F0502020204030204" pitchFamily="34" charset="0"/>
            </a:endParaRPr>
          </a:p>
        </p:txBody>
      </p:sp>
      <p:sp>
        <p:nvSpPr>
          <p:cNvPr id="32771" name="Google Shape;293;p14:notes"/>
          <p:cNvSpPr>
            <a:spLocks noGrp="1" noRot="1" noChangeAspect="1" noTextEdit="1"/>
          </p:cNvSpPr>
          <p:nvPr>
            <p:ph type="sldImg" idx="2"/>
          </p:nvPr>
        </p:nvSpPr>
        <p:spPr>
          <a:noFill/>
          <a:ln>
            <a:headEnd/>
            <a:tailEn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8" name="Google Shape;305;p15: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Calibri" panose="020F0502020204030204" pitchFamily="34" charset="0"/>
              <a:sym typeface="Calibri" panose="020F0502020204030204" pitchFamily="34" charset="0"/>
            </a:endParaRPr>
          </a:p>
        </p:txBody>
      </p:sp>
      <p:sp>
        <p:nvSpPr>
          <p:cNvPr id="34819" name="Google Shape;306;p15:notes"/>
          <p:cNvSpPr>
            <a:spLocks noGrp="1" noRot="1" noChangeAspect="1" noTextEdit="1"/>
          </p:cNvSpPr>
          <p:nvPr>
            <p:ph type="sldImg" idx="2"/>
          </p:nvPr>
        </p:nvSpPr>
        <p:spPr>
          <a:noFill/>
          <a:ln>
            <a:headEnd/>
            <a:tailEn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6" name="Google Shape;317;p16: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36867" name="Google Shape;318;p16:notes"/>
          <p:cNvSpPr>
            <a:spLocks noGrp="1" noRot="1" noChangeAspect="1" noTextEdit="1"/>
          </p:cNvSpPr>
          <p:nvPr>
            <p:ph type="sldImg" idx="2"/>
          </p:nvPr>
        </p:nvSpPr>
        <p:spPr>
          <a:noFill/>
          <a:ln>
            <a:headEnd/>
            <a:tailEnd/>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4" name="Google Shape;330;p17:notes"/>
          <p:cNvSpPr>
            <a:spLocks noGrp="1" noRot="1" noChangeAspect="1" noTextEdit="1"/>
          </p:cNvSpPr>
          <p:nvPr>
            <p:ph type="sldImg" idx="2"/>
          </p:nvPr>
        </p:nvSpPr>
        <p:spPr>
          <a:noFill/>
          <a:ln>
            <a:headEnd/>
            <a:tailEnd/>
          </a:ln>
        </p:spPr>
      </p:sp>
      <p:sp>
        <p:nvSpPr>
          <p:cNvPr id="38915" name="Google Shape;331;p17:notes"/>
          <p:cNvSpPr txBox="1">
            <a:spLocks noGrp="1"/>
          </p:cNvSpPr>
          <p:nvPr>
            <p:ph type="body" idx="1"/>
          </p:nvPr>
        </p:nvSpPr>
        <p:spPr>
          <a:noFill/>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38916" name="Google Shape;332;p17:notes"/>
          <p:cNvSpPr>
            <a:spLocks noGrp="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D1A56573-7641-4D3D-8801-D84899FCAA70}" type="slidenum">
              <a:rPr lang="zh-HK" altLang="zh-HK" smtClean="0"/>
              <a:pPr/>
              <a:t>17</a:t>
            </a:fld>
            <a:endParaRPr lang="zh-HK" altLang="zh-HK"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2" name="Google Shape;341;p18: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40963" name="Google Shape;342;p18:notes"/>
          <p:cNvSpPr>
            <a:spLocks noGrp="1" noRot="1" noChangeAspect="1" noTextEdit="1"/>
          </p:cNvSpPr>
          <p:nvPr>
            <p:ph type="sldImg" idx="2"/>
          </p:nvPr>
        </p:nvSpPr>
        <p:spPr>
          <a:noFill/>
          <a:ln>
            <a:headEnd/>
            <a:tailEnd/>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10" name="Google Shape;351;p19: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Calibri" panose="020F0502020204030204" pitchFamily="34" charset="0"/>
              <a:sym typeface="Calibri" panose="020F0502020204030204" pitchFamily="34" charset="0"/>
            </a:endParaRPr>
          </a:p>
        </p:txBody>
      </p:sp>
      <p:sp>
        <p:nvSpPr>
          <p:cNvPr id="43011" name="Google Shape;352;p19:notes"/>
          <p:cNvSpPr>
            <a:spLocks noGrp="1" noRot="1" noChangeAspect="1" noTextEdit="1"/>
          </p:cNvSpPr>
          <p:nvPr>
            <p:ph type="sldImg" idx="2"/>
          </p:nvPr>
        </p:nvSpPr>
        <p:spPr>
          <a:noFill/>
          <a:ln>
            <a:headEnd/>
            <a:tailEn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4" name="Google Shape;105;p2: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8195" name="Google Shape;106;p2:notes"/>
          <p:cNvSpPr>
            <a:spLocks noGrp="1" noRot="1" noChangeAspect="1" noTextEdit="1"/>
          </p:cNvSpPr>
          <p:nvPr>
            <p:ph type="sldImg" idx="2"/>
          </p:nvPr>
        </p:nvSpPr>
        <p:spPr>
          <a:noFill/>
          <a:ln>
            <a:headEnd/>
            <a:tailEn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8" name="Google Shape;366;p20: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45059" name="Google Shape;367;p20:notes"/>
          <p:cNvSpPr>
            <a:spLocks noGrp="1" noRot="1" noChangeAspect="1" noTextEdit="1"/>
          </p:cNvSpPr>
          <p:nvPr>
            <p:ph type="sldImg" idx="2"/>
          </p:nvPr>
        </p:nvSpPr>
        <p:spPr>
          <a:noFill/>
          <a:ln>
            <a:headEnd/>
            <a:tailEnd/>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6" name="Google Shape;374;p21: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47107" name="Google Shape;375;p21:notes"/>
          <p:cNvSpPr>
            <a:spLocks noGrp="1" noRot="1" noChangeAspect="1" noTextEdit="1"/>
          </p:cNvSpPr>
          <p:nvPr>
            <p:ph type="sldImg" idx="2"/>
          </p:nvPr>
        </p:nvSpPr>
        <p:spPr>
          <a:noFill/>
          <a:ln>
            <a:headEnd/>
            <a:tailEnd/>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4" name="Google Shape;388;p22: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49155" name="Google Shape;389;p22:notes"/>
          <p:cNvSpPr>
            <a:spLocks noGrp="1" noRot="1" noChangeAspect="1" noTextEdit="1"/>
          </p:cNvSpPr>
          <p:nvPr>
            <p:ph type="sldImg" idx="2"/>
          </p:nvPr>
        </p:nvSpPr>
        <p:spPr>
          <a:noFill/>
          <a:ln>
            <a:headEnd/>
            <a:tailEnd/>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2" name="Google Shape;397;p23:notes"/>
          <p:cNvSpPr>
            <a:spLocks noGrp="1" noRot="1" noChangeAspect="1" noTextEdit="1"/>
          </p:cNvSpPr>
          <p:nvPr>
            <p:ph type="sldImg" idx="2"/>
          </p:nvPr>
        </p:nvSpPr>
        <p:spPr>
          <a:noFill/>
          <a:ln>
            <a:headEnd/>
            <a:tailEnd/>
          </a:ln>
        </p:spPr>
      </p:sp>
      <p:sp>
        <p:nvSpPr>
          <p:cNvPr id="51203" name="Google Shape;398;p23:notes"/>
          <p:cNvSpPr txBox="1">
            <a:spLocks noGrp="1"/>
          </p:cNvSpPr>
          <p:nvPr>
            <p:ph type="body" idx="1"/>
          </p:nvPr>
        </p:nvSpPr>
        <p:spPr>
          <a:noFill/>
        </p:spPr>
        <p:txBody>
          <a:bodyPr/>
          <a:lstStyle/>
          <a:p>
            <a:pPr marL="0" indent="0" eaLnBrk="1" hangingPunct="1">
              <a:buSzPts val="1200"/>
              <a:buFont typeface="Calibri" panose="020F0502020204030204" pitchFamily="34" charset="0"/>
              <a:buNone/>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51204" name="Google Shape;399;p23:notes"/>
          <p:cNvSpPr>
            <a:spLocks noGrp="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3863C39A-71AA-47D9-B921-A639F87C080C}" type="slidenum">
              <a:rPr lang="zh-HK" altLang="zh-HK" smtClean="0"/>
              <a:pPr/>
              <a:t>23</a:t>
            </a:fld>
            <a:endParaRPr lang="zh-HK" altLang="zh-HK"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50" name="Google Shape;405;p24: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53251" name="Google Shape;406;p24:notes"/>
          <p:cNvSpPr>
            <a:spLocks noGrp="1" noRot="1" noChangeAspect="1" noTextEdit="1"/>
          </p:cNvSpPr>
          <p:nvPr>
            <p:ph type="sldImg" idx="2"/>
          </p:nvPr>
        </p:nvSpPr>
        <p:spPr>
          <a:noFill/>
          <a:ln>
            <a:headEnd/>
            <a:tailEnd/>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298" name="Google Shape;420;p25:notes"/>
          <p:cNvSpPr>
            <a:spLocks noGrp="1" noRot="1" noChangeAspect="1" noTextEdit="1"/>
          </p:cNvSpPr>
          <p:nvPr>
            <p:ph type="sldImg" idx="2"/>
          </p:nvPr>
        </p:nvSpPr>
        <p:spPr>
          <a:noFill/>
          <a:ln>
            <a:headEnd/>
            <a:tailEnd/>
          </a:ln>
        </p:spPr>
      </p:sp>
      <p:sp>
        <p:nvSpPr>
          <p:cNvPr id="55299" name="Google Shape;421;p25:notes"/>
          <p:cNvSpPr txBox="1">
            <a:spLocks noGrp="1"/>
          </p:cNvSpPr>
          <p:nvPr>
            <p:ph type="body" idx="1"/>
          </p:nvPr>
        </p:nvSpPr>
        <p:spPr>
          <a:noFill/>
        </p:spPr>
        <p:txBody>
          <a:bodyPr/>
          <a:lstStyle/>
          <a:p>
            <a:pPr marL="0" indent="0" eaLnBrk="1" hangingPunct="1">
              <a:buSzPts val="1200"/>
              <a:buFont typeface="Calibri" panose="020F0502020204030204" pitchFamily="34" charset="0"/>
              <a:buNone/>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55300" name="Google Shape;422;p25:notes"/>
          <p:cNvSpPr>
            <a:spLocks noGrp="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4F8C7432-9322-4847-9035-86D5788719EE}" type="slidenum">
              <a:rPr lang="zh-HK" altLang="zh-HK" smtClean="0"/>
              <a:pPr/>
              <a:t>25</a:t>
            </a:fld>
            <a:endParaRPr lang="zh-HK" altLang="zh-HK"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6" name="Google Shape;433;p26:notes"/>
          <p:cNvSpPr>
            <a:spLocks noGrp="1" noRot="1" noChangeAspect="1" noTextEdit="1"/>
          </p:cNvSpPr>
          <p:nvPr>
            <p:ph type="sldImg" idx="2"/>
          </p:nvPr>
        </p:nvSpPr>
        <p:spPr>
          <a:noFill/>
          <a:ln>
            <a:headEnd/>
            <a:tailEnd/>
          </a:ln>
        </p:spPr>
      </p:sp>
      <p:sp>
        <p:nvSpPr>
          <p:cNvPr id="57347" name="Google Shape;434;p26:notes"/>
          <p:cNvSpPr txBox="1">
            <a:spLocks noGrp="1"/>
          </p:cNvSpPr>
          <p:nvPr>
            <p:ph type="body" idx="1"/>
          </p:nvPr>
        </p:nvSpPr>
        <p:spPr>
          <a:noFill/>
        </p:spPr>
        <p:txBody>
          <a:bodyPr/>
          <a:lstStyle/>
          <a:p>
            <a:pPr marL="0" indent="0" eaLnBrk="1" hangingPunct="1">
              <a:buSzPts val="1200"/>
              <a:buFont typeface="Calibri" panose="020F0502020204030204" pitchFamily="34" charset="0"/>
              <a:buNone/>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57348" name="Google Shape;435;p26:notes"/>
          <p:cNvSpPr>
            <a:spLocks noGrp="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9DA8EC08-FD36-48C1-B7F5-5586FA8DB3B9}" type="slidenum">
              <a:rPr lang="zh-HK" altLang="zh-HK" smtClean="0"/>
              <a:pPr/>
              <a:t>26</a:t>
            </a:fld>
            <a:endParaRPr lang="zh-HK" altLang="zh-HK"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9394" name="Google Shape;447;p27: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59395" name="Google Shape;448;p27:notes"/>
          <p:cNvSpPr>
            <a:spLocks noGrp="1" noRot="1" noChangeAspect="1" noTextEdit="1"/>
          </p:cNvSpPr>
          <p:nvPr>
            <p:ph type="sldImg" idx="2"/>
          </p:nvPr>
        </p:nvSpPr>
        <p:spPr>
          <a:noFill/>
          <a:ln>
            <a:headEnd/>
            <a:tailEnd/>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2" name="Google Shape;459;p28: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61443" name="Google Shape;460;p28:notes"/>
          <p:cNvSpPr>
            <a:spLocks noGrp="1" noRot="1" noChangeAspect="1" noTextEdit="1"/>
          </p:cNvSpPr>
          <p:nvPr>
            <p:ph type="sldImg" idx="2"/>
          </p:nvPr>
        </p:nvSpPr>
        <p:spPr>
          <a:noFill/>
          <a:ln>
            <a:headEnd/>
            <a:tailEnd/>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3490" name="Google Shape;472;p29:notes"/>
          <p:cNvSpPr>
            <a:spLocks noGrp="1" noRot="1" noChangeAspect="1" noTextEdit="1"/>
          </p:cNvSpPr>
          <p:nvPr>
            <p:ph type="sldImg" idx="2"/>
          </p:nvPr>
        </p:nvSpPr>
        <p:spPr>
          <a:noFill/>
          <a:ln>
            <a:headEnd/>
            <a:tailEnd/>
          </a:ln>
        </p:spPr>
      </p:sp>
      <p:sp>
        <p:nvSpPr>
          <p:cNvPr id="63491" name="Google Shape;473;p29:notes"/>
          <p:cNvSpPr txBox="1">
            <a:spLocks noGrp="1"/>
          </p:cNvSpPr>
          <p:nvPr>
            <p:ph type="body" idx="1"/>
          </p:nvPr>
        </p:nvSpPr>
        <p:spPr>
          <a:noFill/>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63492" name="Google Shape;474;p29:notes"/>
          <p:cNvSpPr>
            <a:spLocks noGrp="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4F87E25B-2ABC-41B9-B40C-BA968992FAD3}" type="slidenum">
              <a:rPr lang="zh-HK" altLang="zh-HK" smtClean="0"/>
              <a:pPr/>
              <a:t>29</a:t>
            </a:fld>
            <a:endParaRPr lang="zh-HK" altLang="zh-HK"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Google Shape;115;p3:notes"/>
          <p:cNvSpPr>
            <a:spLocks noGrp="1" noRot="1" noChangeAspect="1" noTextEdit="1"/>
          </p:cNvSpPr>
          <p:nvPr>
            <p:ph type="sldImg" idx="2"/>
          </p:nvPr>
        </p:nvSpPr>
        <p:spPr>
          <a:noFill/>
          <a:ln>
            <a:headEnd/>
            <a:tailEnd/>
          </a:ln>
        </p:spPr>
      </p:sp>
      <p:sp>
        <p:nvSpPr>
          <p:cNvPr id="10243" name="Google Shape;116;p3:notes"/>
          <p:cNvSpPr txBox="1">
            <a:spLocks noGrp="1"/>
          </p:cNvSpPr>
          <p:nvPr>
            <p:ph type="body" idx="1"/>
          </p:nvPr>
        </p:nvSpPr>
        <p:spPr>
          <a:noFill/>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10244" name="Google Shape;117;p3:notes"/>
          <p:cNvSpPr>
            <a:spLocks noGrp="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FAFCD714-597B-481C-A539-0113A1BFC5AF}" type="slidenum">
              <a:rPr lang="zh-HK" altLang="zh-HK" smtClean="0"/>
              <a:pPr/>
              <a:t>3</a:t>
            </a:fld>
            <a:endParaRPr lang="zh-HK" altLang="zh-HK"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5538" name="Google Shape;485;p30: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65539" name="Google Shape;486;p30:notes"/>
          <p:cNvSpPr>
            <a:spLocks noGrp="1" noRot="1" noChangeAspect="1" noTextEdit="1"/>
          </p:cNvSpPr>
          <p:nvPr>
            <p:ph type="sldImg" idx="2"/>
          </p:nvPr>
        </p:nvSpPr>
        <p:spPr>
          <a:noFill/>
          <a:ln>
            <a:headEnd/>
            <a:tailEnd/>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7586" name="Google Shape;498;p31: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Calibri" panose="020F0502020204030204" pitchFamily="34" charset="0"/>
              <a:sym typeface="Calibri" panose="020F0502020204030204" pitchFamily="34" charset="0"/>
            </a:endParaRPr>
          </a:p>
        </p:txBody>
      </p:sp>
      <p:sp>
        <p:nvSpPr>
          <p:cNvPr id="67587" name="Google Shape;499;p31:notes"/>
          <p:cNvSpPr>
            <a:spLocks noGrp="1" noRot="1" noChangeAspect="1" noTextEdit="1"/>
          </p:cNvSpPr>
          <p:nvPr>
            <p:ph type="sldImg" idx="2"/>
          </p:nvPr>
        </p:nvSpPr>
        <p:spPr>
          <a:noFill/>
          <a:ln>
            <a:headEnd/>
            <a:tailEnd/>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9634" name="Google Shape;515;p32: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69635" name="Google Shape;516;p32:notes"/>
          <p:cNvSpPr>
            <a:spLocks noGrp="1" noRot="1" noChangeAspect="1" noTextEdit="1"/>
          </p:cNvSpPr>
          <p:nvPr>
            <p:ph type="sldImg" idx="2"/>
          </p:nvPr>
        </p:nvSpPr>
        <p:spPr>
          <a:noFill/>
          <a:ln>
            <a:headEnd/>
            <a:tailEnd/>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682" name="Google Shape;528;p33: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71683" name="Google Shape;529;p33:notes"/>
          <p:cNvSpPr>
            <a:spLocks noGrp="1" noRot="1" noChangeAspect="1" noTextEdit="1"/>
          </p:cNvSpPr>
          <p:nvPr>
            <p:ph type="sldImg" idx="2"/>
          </p:nvPr>
        </p:nvSpPr>
        <p:spPr>
          <a:noFill/>
          <a:ln>
            <a:headEnd/>
            <a:tailEnd/>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30" name="Google Shape;542;p34: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73731" name="Google Shape;543;p34:notes"/>
          <p:cNvSpPr>
            <a:spLocks noGrp="1" noRot="1" noChangeAspect="1" noTextEdit="1"/>
          </p:cNvSpPr>
          <p:nvPr>
            <p:ph type="sldImg" idx="2"/>
          </p:nvPr>
        </p:nvSpPr>
        <p:spPr>
          <a:noFill/>
          <a:ln>
            <a:headEnd/>
            <a:tailEnd/>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5778" name="Google Shape;554;p35:notes"/>
          <p:cNvSpPr>
            <a:spLocks noGrp="1" noRot="1" noChangeAspect="1" noTextEdit="1"/>
          </p:cNvSpPr>
          <p:nvPr>
            <p:ph type="sldImg" idx="2"/>
          </p:nvPr>
        </p:nvSpPr>
        <p:spPr>
          <a:noFill/>
          <a:ln>
            <a:headEnd/>
            <a:tailEnd/>
          </a:ln>
        </p:spPr>
      </p:sp>
      <p:sp>
        <p:nvSpPr>
          <p:cNvPr id="75779" name="Google Shape;555;p35:notes"/>
          <p:cNvSpPr txBox="1">
            <a:spLocks noGrp="1"/>
          </p:cNvSpPr>
          <p:nvPr>
            <p:ph type="body" idx="1"/>
          </p:nvPr>
        </p:nvSpPr>
        <p:spPr>
          <a:noFill/>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75780" name="Google Shape;556;p35:notes"/>
          <p:cNvSpPr>
            <a:spLocks noGrp="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8E626ABD-2116-4435-B3FD-6E0D22ADD986}" type="slidenum">
              <a:rPr lang="zh-HK" altLang="zh-HK" smtClean="0"/>
              <a:pPr/>
              <a:t>35</a:t>
            </a:fld>
            <a:endParaRPr lang="zh-HK" altLang="zh-HK"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7826" name="Google Shape;568;p36: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77827" name="Google Shape;569;p36:notes"/>
          <p:cNvSpPr>
            <a:spLocks noGrp="1" noRot="1" noChangeAspect="1" noTextEdit="1"/>
          </p:cNvSpPr>
          <p:nvPr>
            <p:ph type="sldImg" idx="2"/>
          </p:nvPr>
        </p:nvSpPr>
        <p:spPr>
          <a:noFill/>
          <a:ln>
            <a:headEnd/>
            <a:tailEnd/>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9874" name="Google Shape;580;p37: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79875" name="Google Shape;581;p37:notes"/>
          <p:cNvSpPr>
            <a:spLocks noGrp="1" noRot="1" noChangeAspect="1" noTextEdit="1"/>
          </p:cNvSpPr>
          <p:nvPr>
            <p:ph type="sldImg" idx="2"/>
          </p:nvPr>
        </p:nvSpPr>
        <p:spPr>
          <a:noFill/>
          <a:ln>
            <a:headEnd/>
            <a:tailEnd/>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22" name="Google Shape;595;p38:notes"/>
          <p:cNvSpPr>
            <a:spLocks noGrp="1" noRot="1" noChangeAspect="1" noTextEdit="1"/>
          </p:cNvSpPr>
          <p:nvPr>
            <p:ph type="sldImg" idx="2"/>
          </p:nvPr>
        </p:nvSpPr>
        <p:spPr>
          <a:noFill/>
          <a:ln>
            <a:headEnd/>
            <a:tailEnd/>
          </a:ln>
        </p:spPr>
      </p:sp>
      <p:sp>
        <p:nvSpPr>
          <p:cNvPr id="81923" name="Google Shape;596;p38:notes"/>
          <p:cNvSpPr txBox="1">
            <a:spLocks noGrp="1"/>
          </p:cNvSpPr>
          <p:nvPr>
            <p:ph type="body" idx="1"/>
          </p:nvPr>
        </p:nvSpPr>
        <p:spPr>
          <a:noFill/>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81924" name="Google Shape;597;p38:notes"/>
          <p:cNvSpPr>
            <a:spLocks noGrp="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BC868148-8AAE-4354-940C-A0215E7E9982}" type="slidenum">
              <a:rPr lang="zh-HK" altLang="zh-HK" smtClean="0"/>
              <a:pPr/>
              <a:t>38</a:t>
            </a:fld>
            <a:endParaRPr lang="zh-HK" altLang="zh-HK"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70" name="Google Shape;626;p39:notes"/>
          <p:cNvSpPr>
            <a:spLocks noGrp="1" noRot="1" noChangeAspect="1" noTextEdit="1"/>
          </p:cNvSpPr>
          <p:nvPr>
            <p:ph type="sldImg" idx="2"/>
          </p:nvPr>
        </p:nvSpPr>
        <p:spPr>
          <a:noFill/>
          <a:ln>
            <a:headEnd/>
            <a:tailEnd/>
          </a:ln>
        </p:spPr>
      </p:sp>
      <p:sp>
        <p:nvSpPr>
          <p:cNvPr id="83971" name="Google Shape;627;p39:notes"/>
          <p:cNvSpPr txBox="1">
            <a:spLocks noGrp="1"/>
          </p:cNvSpPr>
          <p:nvPr>
            <p:ph type="body" idx="1"/>
          </p:nvPr>
        </p:nvSpPr>
        <p:spPr>
          <a:noFill/>
        </p:spPr>
        <p:txBody>
          <a:bodyPr/>
          <a:lstStyle/>
          <a:p>
            <a:pPr marL="0" indent="0" eaLnBrk="1" hangingPunct="1">
              <a:buSzPts val="1200"/>
              <a:buFont typeface="Calibri" panose="020F0502020204030204" pitchFamily="34" charset="0"/>
              <a:buNone/>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83972" name="Google Shape;628;p39:notes"/>
          <p:cNvSpPr>
            <a:spLocks noGrp="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96672667-2287-42A2-BA0D-EA1CC5D279E2}" type="slidenum">
              <a:rPr lang="zh-HK" altLang="zh-HK" smtClean="0"/>
              <a:pPr/>
              <a:t>39</a:t>
            </a:fld>
            <a:endParaRPr lang="zh-HK" altLang="zh-HK"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290" name="Google Shape;140;p4:notes"/>
          <p:cNvSpPr>
            <a:spLocks noGrp="1" noRot="1" noChangeAspect="1" noTextEdit="1"/>
          </p:cNvSpPr>
          <p:nvPr>
            <p:ph type="sldImg" idx="2"/>
          </p:nvPr>
        </p:nvSpPr>
        <p:spPr>
          <a:noFill/>
          <a:ln>
            <a:headEnd/>
            <a:tailEnd/>
          </a:ln>
        </p:spPr>
      </p:sp>
      <p:sp>
        <p:nvSpPr>
          <p:cNvPr id="12291" name="Google Shape;141;p4:notes"/>
          <p:cNvSpPr txBox="1">
            <a:spLocks noGrp="1"/>
          </p:cNvSpPr>
          <p:nvPr>
            <p:ph type="body" idx="1"/>
          </p:nvPr>
        </p:nvSpPr>
        <p:spPr>
          <a:noFill/>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12292" name="Google Shape;142;p4:notes"/>
          <p:cNvSpPr>
            <a:spLocks noGrp="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DBA607E6-0735-4AA4-8EF3-D824B89D6A87}" type="slidenum">
              <a:rPr lang="zh-HK" altLang="zh-HK" smtClean="0"/>
              <a:pPr/>
              <a:t>4</a:t>
            </a:fld>
            <a:endParaRPr lang="zh-HK" altLang="zh-HK"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6018" name="Google Shape;641;p40:notes"/>
          <p:cNvSpPr txBox="1">
            <a:spLocks noGrp="1"/>
          </p:cNvSpPr>
          <p:nvPr>
            <p:ph type="body" idx="1"/>
          </p:nvPr>
        </p:nvSpPr>
        <p:spPr/>
        <p:txBody>
          <a:bodyPr/>
          <a:lstStyle/>
          <a:p>
            <a:pPr marL="0" indent="0" eaLnBrk="1" hangingPunct="1">
              <a:buSzPts val="1400"/>
            </a:pPr>
            <a:endParaRPr lang="zh-HK" altLang="zh-HK" sz="1200" dirty="0" smtClean="0">
              <a:latin typeface="Calibri" panose="020F0502020204030204" pitchFamily="34" charset="0"/>
              <a:ea typeface="PMingLiU" panose="02020500000000000000" pitchFamily="18" charset="-120"/>
              <a:cs typeface="Calibri" panose="020F0502020204030204" pitchFamily="34" charset="0"/>
              <a:sym typeface="Calibri" panose="020F0502020204030204" pitchFamily="34" charset="0"/>
            </a:endParaRPr>
          </a:p>
        </p:txBody>
      </p:sp>
      <p:sp>
        <p:nvSpPr>
          <p:cNvPr id="86019" name="Google Shape;642;p40:notes"/>
          <p:cNvSpPr>
            <a:spLocks noGrp="1" noRot="1" noChangeAspect="1" noTextEdit="1"/>
          </p:cNvSpPr>
          <p:nvPr>
            <p:ph type="sldImg" idx="2"/>
          </p:nvPr>
        </p:nvSpPr>
        <p:spPr>
          <a:noFill/>
          <a:ln>
            <a:headEnd/>
            <a:tailEnd/>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8066" name="Google Shape;655;p41:notes"/>
          <p:cNvSpPr txBox="1">
            <a:spLocks noGrp="1"/>
          </p:cNvSpPr>
          <p:nvPr>
            <p:ph type="body" idx="1"/>
          </p:nvPr>
        </p:nvSpPr>
        <p:spPr/>
        <p:txBody>
          <a:bodyPr/>
          <a:lstStyle/>
          <a:p>
            <a:pPr marL="0" indent="0" eaLnBrk="1" hangingPunct="1">
              <a:buSzPts val="1400"/>
            </a:pPr>
            <a:endParaRPr lang="zh-HK" altLang="zh-HK" sz="1200" dirty="0" smtClean="0">
              <a:latin typeface="Calibri" panose="020F0502020204030204" pitchFamily="34" charset="0"/>
              <a:ea typeface="PMingLiU" panose="02020500000000000000" pitchFamily="18" charset="-120"/>
              <a:cs typeface="Calibri" panose="020F0502020204030204" pitchFamily="34" charset="0"/>
              <a:sym typeface="Calibri" panose="020F0502020204030204" pitchFamily="34" charset="0"/>
            </a:endParaRPr>
          </a:p>
        </p:txBody>
      </p:sp>
      <p:sp>
        <p:nvSpPr>
          <p:cNvPr id="88067" name="Google Shape;656;p41:notes"/>
          <p:cNvSpPr>
            <a:spLocks noGrp="1" noRot="1" noChangeAspect="1" noTextEdit="1"/>
          </p:cNvSpPr>
          <p:nvPr>
            <p:ph type="sldImg" idx="2"/>
          </p:nvPr>
        </p:nvSpPr>
        <p:spPr>
          <a:noFill/>
          <a:ln>
            <a:headEnd/>
            <a:tailEnd/>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0114" name="Google Shape;668;p42: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90115" name="Google Shape;669;p42:notes"/>
          <p:cNvSpPr>
            <a:spLocks noGrp="1" noRot="1" noChangeAspect="1" noTextEdit="1"/>
          </p:cNvSpPr>
          <p:nvPr>
            <p:ph type="sldImg" idx="2"/>
          </p:nvPr>
        </p:nvSpPr>
        <p:spPr>
          <a:noFill/>
          <a:ln>
            <a:headEnd/>
            <a:tailEnd/>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62" name="Google Shape;684;p43: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92163" name="Google Shape;685;p43:notes"/>
          <p:cNvSpPr>
            <a:spLocks noGrp="1" noRot="1" noChangeAspect="1" noTextEdit="1"/>
          </p:cNvSpPr>
          <p:nvPr>
            <p:ph type="sldImg" idx="2"/>
          </p:nvPr>
        </p:nvSpPr>
        <p:spPr>
          <a:noFill/>
          <a:ln>
            <a:headEnd/>
            <a:tailEnd/>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4210" name="Google Shape;697;p44:notes"/>
          <p:cNvSpPr>
            <a:spLocks noGrp="1" noRot="1" noChangeAspect="1" noTextEdit="1"/>
          </p:cNvSpPr>
          <p:nvPr>
            <p:ph type="sldImg" idx="2"/>
          </p:nvPr>
        </p:nvSpPr>
        <p:spPr>
          <a:noFill/>
          <a:ln>
            <a:headEnd/>
            <a:tailEnd/>
          </a:ln>
        </p:spPr>
      </p:sp>
      <p:sp>
        <p:nvSpPr>
          <p:cNvPr id="94211" name="Google Shape;698;p44:notes"/>
          <p:cNvSpPr txBox="1">
            <a:spLocks noGrp="1"/>
          </p:cNvSpPr>
          <p:nvPr>
            <p:ph type="body" idx="1"/>
          </p:nvPr>
        </p:nvSpPr>
        <p:spPr>
          <a:noFill/>
        </p:spPr>
        <p:txBody>
          <a:bodyPr/>
          <a:lstStyle/>
          <a:p>
            <a:pPr marL="0" indent="0" eaLnBrk="1" hangingPunct="1">
              <a:buSzPts val="1200"/>
              <a:buFont typeface="Calibri" panose="020F0502020204030204" pitchFamily="34" charset="0"/>
              <a:buNone/>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94212" name="Google Shape;699;p44:notes"/>
          <p:cNvSpPr>
            <a:spLocks noGrp="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F93DBD6E-3591-4150-90AE-8021398EC11E}" type="slidenum">
              <a:rPr lang="zh-HK" altLang="zh-HK" smtClean="0"/>
              <a:pPr/>
              <a:t>44</a:t>
            </a:fld>
            <a:endParaRPr lang="zh-HK" altLang="zh-HK"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6258" name="Google Shape;707;p45: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Calibri" panose="020F0502020204030204" pitchFamily="34" charset="0"/>
              <a:sym typeface="Calibri" panose="020F0502020204030204" pitchFamily="34" charset="0"/>
            </a:endParaRPr>
          </a:p>
        </p:txBody>
      </p:sp>
      <p:sp>
        <p:nvSpPr>
          <p:cNvPr id="96259" name="Google Shape;708;p45:notes"/>
          <p:cNvSpPr>
            <a:spLocks noGrp="1" noRot="1" noChangeAspect="1" noTextEdit="1"/>
          </p:cNvSpPr>
          <p:nvPr>
            <p:ph type="sldImg" idx="2"/>
          </p:nvPr>
        </p:nvSpPr>
        <p:spPr>
          <a:noFill/>
          <a:ln>
            <a:headEnd/>
            <a:tailEnd/>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8306" name="Google Shape;719;p46: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98307" name="Google Shape;720;p46:notes"/>
          <p:cNvSpPr>
            <a:spLocks noGrp="1" noRot="1" noChangeAspect="1" noTextEdit="1"/>
          </p:cNvSpPr>
          <p:nvPr>
            <p:ph type="sldImg" idx="2"/>
          </p:nvPr>
        </p:nvSpPr>
        <p:spPr>
          <a:noFill/>
          <a:ln>
            <a:headEnd/>
            <a:tailEnd/>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0354" name="Google Shape;731;p47: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100355" name="Google Shape;732;p47:notes"/>
          <p:cNvSpPr>
            <a:spLocks noGrp="1" noRot="1" noChangeAspect="1" noTextEdit="1"/>
          </p:cNvSpPr>
          <p:nvPr>
            <p:ph type="sldImg" idx="2"/>
          </p:nvPr>
        </p:nvSpPr>
        <p:spPr>
          <a:noFill/>
          <a:ln>
            <a:headEnd/>
            <a:tailEnd/>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02" name="Google Shape;747;p48: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102403" name="Google Shape;748;p48:notes"/>
          <p:cNvSpPr>
            <a:spLocks noGrp="1" noRot="1" noChangeAspect="1" noTextEdit="1"/>
          </p:cNvSpPr>
          <p:nvPr>
            <p:ph type="sldImg" idx="2"/>
          </p:nvPr>
        </p:nvSpPr>
        <p:spPr>
          <a:noFill/>
          <a:ln>
            <a:headEnd/>
            <a:tailEnd/>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4450" name="Google Shape;761;p49: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Calibri" panose="020F0502020204030204" pitchFamily="34" charset="0"/>
              <a:sym typeface="Calibri" panose="020F0502020204030204" pitchFamily="34" charset="0"/>
            </a:endParaRPr>
          </a:p>
        </p:txBody>
      </p:sp>
      <p:sp>
        <p:nvSpPr>
          <p:cNvPr id="104451" name="Google Shape;762;p49:notes"/>
          <p:cNvSpPr>
            <a:spLocks noGrp="1" noRot="1" noChangeAspect="1" noTextEdit="1"/>
          </p:cNvSpPr>
          <p:nvPr>
            <p:ph type="sldImg" idx="2"/>
          </p:nvPr>
        </p:nvSpPr>
        <p:spPr>
          <a:noFill/>
          <a:ln>
            <a:headEnd/>
            <a:tailEn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338" name="Google Shape;165;p5:notes"/>
          <p:cNvSpPr>
            <a:spLocks noGrp="1" noRot="1" noChangeAspect="1" noTextEdit="1"/>
          </p:cNvSpPr>
          <p:nvPr>
            <p:ph type="sldImg" idx="2"/>
          </p:nvPr>
        </p:nvSpPr>
        <p:spPr>
          <a:noFill/>
          <a:ln>
            <a:headEnd/>
            <a:tailEnd/>
          </a:ln>
        </p:spPr>
      </p:sp>
      <p:sp>
        <p:nvSpPr>
          <p:cNvPr id="14339" name="Google Shape;166;p5:notes"/>
          <p:cNvSpPr txBox="1">
            <a:spLocks noGrp="1"/>
          </p:cNvSpPr>
          <p:nvPr>
            <p:ph type="body" idx="1"/>
          </p:nvPr>
        </p:nvSpPr>
        <p:spPr>
          <a:noFill/>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14340" name="Google Shape;167;p5:notes"/>
          <p:cNvSpPr>
            <a:spLocks noGrp="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86E4C2FF-9DC6-4ED1-B0A8-8E43392EAD6C}" type="slidenum">
              <a:rPr lang="zh-HK" altLang="zh-HK" smtClean="0"/>
              <a:pPr/>
              <a:t>5</a:t>
            </a:fld>
            <a:endParaRPr lang="zh-HK" altLang="zh-HK"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6498" name="Google Shape;774;p50:notes"/>
          <p:cNvSpPr>
            <a:spLocks noGrp="1" noRot="1" noChangeAspect="1" noTextEdit="1"/>
          </p:cNvSpPr>
          <p:nvPr>
            <p:ph type="sldImg" idx="2"/>
          </p:nvPr>
        </p:nvSpPr>
        <p:spPr>
          <a:noFill/>
          <a:ln>
            <a:headEnd/>
            <a:tailEnd/>
          </a:ln>
        </p:spPr>
      </p:sp>
      <p:sp>
        <p:nvSpPr>
          <p:cNvPr id="106499" name="Google Shape;775;p50:notes"/>
          <p:cNvSpPr txBox="1">
            <a:spLocks noGrp="1"/>
          </p:cNvSpPr>
          <p:nvPr>
            <p:ph type="body" idx="1"/>
          </p:nvPr>
        </p:nvSpPr>
        <p:spPr>
          <a:noFill/>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106500" name="Google Shape;776;p50:notes"/>
          <p:cNvSpPr>
            <a:spLocks noGrp="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D8079249-1199-4CB3-89A8-C8E4C6C28B75}" type="slidenum">
              <a:rPr lang="zh-HK" altLang="zh-HK" smtClean="0"/>
              <a:pPr/>
              <a:t>50</a:t>
            </a:fld>
            <a:endParaRPr lang="zh-HK" altLang="zh-HK"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8546" name="Google Shape;786;p51: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108547" name="Google Shape;787;p51:notes"/>
          <p:cNvSpPr>
            <a:spLocks noGrp="1" noRot="1" noChangeAspect="1" noTextEdit="1"/>
          </p:cNvSpPr>
          <p:nvPr>
            <p:ph type="sldImg" idx="2"/>
          </p:nvPr>
        </p:nvSpPr>
        <p:spPr>
          <a:noFill/>
          <a:ln>
            <a:headEnd/>
            <a:tailEnd/>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0594" name="Google Shape;802;p52:notes"/>
          <p:cNvSpPr>
            <a:spLocks noGrp="1" noRot="1" noChangeAspect="1" noTextEdit="1"/>
          </p:cNvSpPr>
          <p:nvPr>
            <p:ph type="sldImg" idx="2"/>
          </p:nvPr>
        </p:nvSpPr>
        <p:spPr>
          <a:noFill/>
          <a:ln>
            <a:headEnd/>
            <a:tailEnd/>
          </a:ln>
        </p:spPr>
      </p:sp>
      <p:sp>
        <p:nvSpPr>
          <p:cNvPr id="110595" name="Google Shape;803;p52:notes"/>
          <p:cNvSpPr txBox="1">
            <a:spLocks noGrp="1"/>
          </p:cNvSpPr>
          <p:nvPr>
            <p:ph type="body" idx="1"/>
          </p:nvPr>
        </p:nvSpPr>
        <p:spPr>
          <a:noFill/>
        </p:spPr>
        <p:txBody>
          <a:bodyPr/>
          <a:lstStyle/>
          <a:p>
            <a:pPr marL="0" indent="0" eaLnBrk="1" hangingPunct="1">
              <a:buSzPts val="1200"/>
              <a:buFont typeface="Calibri" panose="020F0502020204030204" pitchFamily="34" charset="0"/>
              <a:buNone/>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110596" name="Google Shape;804;p52:notes"/>
          <p:cNvSpPr>
            <a:spLocks noGrp="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9081C062-A160-43B8-8C97-295A99BBA2A6}" type="slidenum">
              <a:rPr lang="zh-HK" altLang="zh-HK" smtClean="0"/>
              <a:pPr/>
              <a:t>52</a:t>
            </a:fld>
            <a:endParaRPr lang="zh-HK" altLang="zh-HK"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42" name="Google Shape;820;p53: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112643" name="Google Shape;821;p53:notes"/>
          <p:cNvSpPr>
            <a:spLocks noGrp="1" noRot="1" noChangeAspect="1" noTextEdit="1"/>
          </p:cNvSpPr>
          <p:nvPr>
            <p:ph type="sldImg" idx="2"/>
          </p:nvPr>
        </p:nvSpPr>
        <p:spPr>
          <a:noFill/>
          <a:ln>
            <a:headEnd/>
            <a:tailEnd/>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4690" name="Google Shape;832;p54: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114691" name="Google Shape;833;p54:notes"/>
          <p:cNvSpPr>
            <a:spLocks noGrp="1" noRot="1" noChangeAspect="1" noTextEdit="1"/>
          </p:cNvSpPr>
          <p:nvPr>
            <p:ph type="sldImg" idx="2"/>
          </p:nvPr>
        </p:nvSpPr>
        <p:spPr>
          <a:noFill/>
          <a:ln>
            <a:headEnd/>
            <a:tailEnd/>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6738" name="Google Shape;844;p55: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116739" name="Google Shape;845;p55:notes"/>
          <p:cNvSpPr>
            <a:spLocks noGrp="1" noRot="1" noChangeAspect="1" noTextEdit="1"/>
          </p:cNvSpPr>
          <p:nvPr>
            <p:ph type="sldImg" idx="2"/>
          </p:nvPr>
        </p:nvSpPr>
        <p:spPr>
          <a:noFill/>
          <a:ln>
            <a:headEnd/>
            <a:tailEnd/>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8786" name="Google Shape;856;p56:notes"/>
          <p:cNvSpPr>
            <a:spLocks noGrp="1" noRot="1" noChangeAspect="1" noTextEdit="1"/>
          </p:cNvSpPr>
          <p:nvPr>
            <p:ph type="sldImg" idx="2"/>
          </p:nvPr>
        </p:nvSpPr>
        <p:spPr>
          <a:noFill/>
          <a:ln>
            <a:headEnd/>
            <a:tailEnd/>
          </a:ln>
        </p:spPr>
      </p:sp>
      <p:sp>
        <p:nvSpPr>
          <p:cNvPr id="118787" name="Google Shape;857;p56:notes"/>
          <p:cNvSpPr txBox="1">
            <a:spLocks noGrp="1"/>
          </p:cNvSpPr>
          <p:nvPr>
            <p:ph type="body" idx="1"/>
          </p:nvPr>
        </p:nvSpPr>
        <p:spPr>
          <a:noFill/>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118788" name="Google Shape;858;p56:notes"/>
          <p:cNvSpPr>
            <a:spLocks noGrp="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90E7C9BD-E03B-473C-982F-ABF8134A3197}" type="slidenum">
              <a:rPr lang="zh-HK" altLang="zh-HK" smtClean="0"/>
              <a:pPr/>
              <a:t>56</a:t>
            </a:fld>
            <a:endParaRPr lang="zh-HK" altLang="zh-HK"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0834" name="Google Shape;876;p57:notes"/>
          <p:cNvSpPr>
            <a:spLocks noGrp="1" noRot="1" noChangeAspect="1" noTextEdit="1"/>
          </p:cNvSpPr>
          <p:nvPr>
            <p:ph type="sldImg" idx="2"/>
          </p:nvPr>
        </p:nvSpPr>
        <p:spPr>
          <a:noFill/>
          <a:ln>
            <a:headEnd/>
            <a:tailEnd/>
          </a:ln>
        </p:spPr>
      </p:sp>
      <p:sp>
        <p:nvSpPr>
          <p:cNvPr id="120835" name="Google Shape;877;p57:notes"/>
          <p:cNvSpPr txBox="1">
            <a:spLocks noGrp="1"/>
          </p:cNvSpPr>
          <p:nvPr>
            <p:ph type="body" idx="1"/>
          </p:nvPr>
        </p:nvSpPr>
        <p:spPr>
          <a:noFill/>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120836" name="Google Shape;878;p57:notes"/>
          <p:cNvSpPr>
            <a:spLocks noGrp="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B15072B9-41EC-438B-98E4-5D4A3FDDF1C5}" type="slidenum">
              <a:rPr lang="zh-HK" altLang="zh-HK" smtClean="0"/>
              <a:pPr/>
              <a:t>57</a:t>
            </a:fld>
            <a:endParaRPr lang="zh-HK" altLang="zh-HK"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2882" name="Google Shape;893;p58: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Calibri" panose="020F0502020204030204" pitchFamily="34" charset="0"/>
              <a:sym typeface="Calibri" panose="020F0502020204030204" pitchFamily="34" charset="0"/>
            </a:endParaRPr>
          </a:p>
        </p:txBody>
      </p:sp>
      <p:sp>
        <p:nvSpPr>
          <p:cNvPr id="122883" name="Google Shape;894;p58:notes"/>
          <p:cNvSpPr>
            <a:spLocks noGrp="1" noRot="1" noChangeAspect="1" noTextEdit="1"/>
          </p:cNvSpPr>
          <p:nvPr>
            <p:ph type="sldImg" idx="2"/>
          </p:nvPr>
        </p:nvSpPr>
        <p:spPr>
          <a:noFill/>
          <a:ln>
            <a:headEnd/>
            <a:tailEnd/>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4930" name="Google Shape;907;p59:notes"/>
          <p:cNvSpPr>
            <a:spLocks noGrp="1" noRot="1" noChangeAspect="1" noTextEdit="1"/>
          </p:cNvSpPr>
          <p:nvPr>
            <p:ph type="sldImg" idx="2"/>
          </p:nvPr>
        </p:nvSpPr>
        <p:spPr>
          <a:noFill/>
          <a:ln>
            <a:headEnd/>
            <a:tailEnd/>
          </a:ln>
        </p:spPr>
      </p:sp>
      <p:sp>
        <p:nvSpPr>
          <p:cNvPr id="124931" name="Google Shape;908;p59:notes"/>
          <p:cNvSpPr txBox="1">
            <a:spLocks noGrp="1"/>
          </p:cNvSpPr>
          <p:nvPr>
            <p:ph type="body" idx="1"/>
          </p:nvPr>
        </p:nvSpPr>
        <p:spPr>
          <a:noFill/>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124932" name="Google Shape;909;p59:notes"/>
          <p:cNvSpPr>
            <a:spLocks noGrp="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7E482F9D-1C18-421C-ABD6-C329C5ACADFF}" type="slidenum">
              <a:rPr lang="zh-HK" altLang="zh-HK" smtClean="0"/>
              <a:pPr/>
              <a:t>59</a:t>
            </a:fld>
            <a:endParaRPr lang="zh-HK" altLang="zh-HK"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6" name="Google Shape;174;p6:notes"/>
          <p:cNvSpPr>
            <a:spLocks noGrp="1" noRot="1" noChangeAspect="1" noTextEdit="1"/>
          </p:cNvSpPr>
          <p:nvPr>
            <p:ph type="sldImg" idx="2"/>
          </p:nvPr>
        </p:nvSpPr>
        <p:spPr>
          <a:noFill/>
          <a:ln>
            <a:headEnd/>
            <a:tailEnd/>
          </a:ln>
        </p:spPr>
      </p:sp>
      <p:sp>
        <p:nvSpPr>
          <p:cNvPr id="16387" name="Google Shape;175;p6:notes"/>
          <p:cNvSpPr txBox="1">
            <a:spLocks noGrp="1"/>
          </p:cNvSpPr>
          <p:nvPr>
            <p:ph type="body" idx="1"/>
          </p:nvPr>
        </p:nvSpPr>
        <p:spPr>
          <a:noFill/>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16388" name="Google Shape;176;p6:notes"/>
          <p:cNvSpPr>
            <a:spLocks noGrp="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58F003F0-9E45-4517-B210-39CC1A735227}" type="slidenum">
              <a:rPr lang="zh-HK" altLang="zh-HK" smtClean="0"/>
              <a:pPr/>
              <a:t>6</a:t>
            </a:fld>
            <a:endParaRPr lang="zh-HK" altLang="zh-HK"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6978" name="Google Shape;920;p60:notes"/>
          <p:cNvSpPr>
            <a:spLocks noGrp="1" noRot="1" noChangeAspect="1" noTextEdit="1"/>
          </p:cNvSpPr>
          <p:nvPr>
            <p:ph type="sldImg" idx="2"/>
          </p:nvPr>
        </p:nvSpPr>
        <p:spPr>
          <a:noFill/>
          <a:ln>
            <a:headEnd/>
            <a:tailEnd/>
          </a:ln>
        </p:spPr>
      </p:sp>
      <p:sp>
        <p:nvSpPr>
          <p:cNvPr id="126979" name="Google Shape;921;p60:notes"/>
          <p:cNvSpPr txBox="1">
            <a:spLocks noGrp="1"/>
          </p:cNvSpPr>
          <p:nvPr>
            <p:ph type="body" idx="1"/>
          </p:nvPr>
        </p:nvSpPr>
        <p:spPr>
          <a:noFill/>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126980" name="Google Shape;922;p60:notes"/>
          <p:cNvSpPr>
            <a:spLocks noGrp="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280E1062-555D-4712-B859-1E2FE9F1A3E1}" type="slidenum">
              <a:rPr lang="zh-HK" altLang="zh-HK" smtClean="0"/>
              <a:pPr/>
              <a:t>60</a:t>
            </a:fld>
            <a:endParaRPr lang="zh-HK" altLang="zh-HK"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9026" name="Google Shape;932;p61:notes"/>
          <p:cNvSpPr>
            <a:spLocks noGrp="1" noRot="1" noChangeAspect="1" noTextEdit="1"/>
          </p:cNvSpPr>
          <p:nvPr>
            <p:ph type="sldImg" idx="2"/>
          </p:nvPr>
        </p:nvSpPr>
        <p:spPr>
          <a:noFill/>
          <a:ln>
            <a:headEnd/>
            <a:tailEnd/>
          </a:ln>
        </p:spPr>
      </p:sp>
      <p:sp>
        <p:nvSpPr>
          <p:cNvPr id="129027" name="Google Shape;933;p61:notes"/>
          <p:cNvSpPr txBox="1">
            <a:spLocks noGrp="1"/>
          </p:cNvSpPr>
          <p:nvPr>
            <p:ph type="body" idx="1"/>
          </p:nvPr>
        </p:nvSpPr>
        <p:spPr>
          <a:noFill/>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129028" name="Google Shape;934;p61:notes"/>
          <p:cNvSpPr>
            <a:spLocks noGrp="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7F116ED0-94EE-46C9-B6A3-467CCB53ACFD}" type="slidenum">
              <a:rPr lang="zh-HK" altLang="zh-HK" smtClean="0"/>
              <a:pPr/>
              <a:t>61</a:t>
            </a:fld>
            <a:endParaRPr lang="zh-HK" altLang="zh-HK"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1074" name="Google Shape;945;p62:notes"/>
          <p:cNvSpPr>
            <a:spLocks noGrp="1" noRot="1" noChangeAspect="1" noTextEdit="1"/>
          </p:cNvSpPr>
          <p:nvPr>
            <p:ph type="sldImg" idx="2"/>
          </p:nvPr>
        </p:nvSpPr>
        <p:spPr>
          <a:noFill/>
          <a:ln>
            <a:headEnd/>
            <a:tailEnd/>
          </a:ln>
        </p:spPr>
      </p:sp>
      <p:sp>
        <p:nvSpPr>
          <p:cNvPr id="131075" name="Google Shape;946;p62:notes"/>
          <p:cNvSpPr txBox="1">
            <a:spLocks noGrp="1"/>
          </p:cNvSpPr>
          <p:nvPr>
            <p:ph type="body" idx="1"/>
          </p:nvPr>
        </p:nvSpPr>
        <p:spPr>
          <a:noFill/>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131076" name="Google Shape;947;p62:notes"/>
          <p:cNvSpPr>
            <a:spLocks noGrp="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536FC74B-81A4-4F3D-A8DE-24E98077494A}" type="slidenum">
              <a:rPr lang="zh-HK" altLang="zh-HK" smtClean="0"/>
              <a:pPr/>
              <a:t>62</a:t>
            </a:fld>
            <a:endParaRPr lang="zh-HK" altLang="zh-HK"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22" name="Google Shape;955;p63: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133123" name="Google Shape;956;p63:notes"/>
          <p:cNvSpPr>
            <a:spLocks noGrp="1" noRot="1" noChangeAspect="1" noTextEdit="1"/>
          </p:cNvSpPr>
          <p:nvPr>
            <p:ph type="sldImg" idx="2"/>
          </p:nvPr>
        </p:nvSpPr>
        <p:spPr>
          <a:noFill/>
          <a:ln>
            <a:headEnd/>
            <a:tailEnd/>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5170" name="Google Shape;963;p64: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135171" name="Google Shape;964;p64:notes"/>
          <p:cNvSpPr>
            <a:spLocks noGrp="1" noRot="1" noChangeAspect="1" noTextEdit="1"/>
          </p:cNvSpPr>
          <p:nvPr>
            <p:ph type="sldImg" idx="2"/>
          </p:nvPr>
        </p:nvSpPr>
        <p:spPr>
          <a:noFill/>
          <a:ln>
            <a:headEnd/>
            <a:tailEnd/>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7218" name="Google Shape;973;p65: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137219" name="Google Shape;974;p65:notes"/>
          <p:cNvSpPr>
            <a:spLocks noGrp="1" noRot="1" noChangeAspect="1" noTextEdit="1"/>
          </p:cNvSpPr>
          <p:nvPr>
            <p:ph type="sldImg" idx="2"/>
          </p:nvPr>
        </p:nvSpPr>
        <p:spPr>
          <a:noFill/>
          <a:ln>
            <a:headEnd/>
            <a:tailEnd/>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9266" name="Google Shape;987;p66:notes"/>
          <p:cNvSpPr>
            <a:spLocks noGrp="1" noRot="1" noChangeAspect="1" noTextEdit="1"/>
          </p:cNvSpPr>
          <p:nvPr>
            <p:ph type="sldImg" idx="2"/>
          </p:nvPr>
        </p:nvSpPr>
        <p:spPr>
          <a:noFill/>
          <a:ln>
            <a:headEnd/>
            <a:tailEnd/>
          </a:ln>
        </p:spPr>
      </p:sp>
      <p:sp>
        <p:nvSpPr>
          <p:cNvPr id="139267" name="Google Shape;988;p66:notes"/>
          <p:cNvSpPr txBox="1">
            <a:spLocks noGrp="1"/>
          </p:cNvSpPr>
          <p:nvPr>
            <p:ph type="body" idx="1"/>
          </p:nvPr>
        </p:nvSpPr>
        <p:spPr>
          <a:noFill/>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139268" name="Google Shape;989;p66:notes"/>
          <p:cNvSpPr>
            <a:spLocks noGrp="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A467AEEE-63E1-4A27-9FED-D6B29B928C88}" type="slidenum">
              <a:rPr lang="zh-HK" altLang="zh-HK" smtClean="0"/>
              <a:pPr/>
              <a:t>66</a:t>
            </a:fld>
            <a:endParaRPr lang="zh-HK" altLang="zh-HK"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1314" name="Google Shape;1003;p67: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141315" name="Google Shape;1004;p67:notes"/>
          <p:cNvSpPr>
            <a:spLocks noGrp="1" noRot="1" noChangeAspect="1" noTextEdit="1"/>
          </p:cNvSpPr>
          <p:nvPr>
            <p:ph type="sldImg" idx="2"/>
          </p:nvPr>
        </p:nvSpPr>
        <p:spPr>
          <a:noFill/>
          <a:ln>
            <a:headEnd/>
            <a:tailEnd/>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3362" name="Google Shape;1017;p68:notes"/>
          <p:cNvSpPr>
            <a:spLocks noGrp="1" noRot="1" noChangeAspect="1" noTextEdit="1"/>
          </p:cNvSpPr>
          <p:nvPr>
            <p:ph type="sldImg" idx="2"/>
          </p:nvPr>
        </p:nvSpPr>
        <p:spPr>
          <a:noFill/>
          <a:ln>
            <a:headEnd/>
            <a:tailEnd/>
          </a:ln>
        </p:spPr>
      </p:sp>
      <p:sp>
        <p:nvSpPr>
          <p:cNvPr id="143363" name="Google Shape;1018;p68:notes"/>
          <p:cNvSpPr txBox="1">
            <a:spLocks noGrp="1"/>
          </p:cNvSpPr>
          <p:nvPr>
            <p:ph type="body" idx="1"/>
          </p:nvPr>
        </p:nvSpPr>
        <p:spPr>
          <a:noFill/>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143364" name="Google Shape;1019;p68:notes"/>
          <p:cNvSpPr>
            <a:spLocks noGrp="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7EF7962F-3C4E-4B9F-9445-CF4A4DA963E4}" type="slidenum">
              <a:rPr lang="zh-HK" altLang="zh-HK" smtClean="0"/>
              <a:pPr/>
              <a:t>68</a:t>
            </a:fld>
            <a:endParaRPr lang="zh-HK" altLang="zh-HK"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5410" name="Google Shape;1027;p69:notes"/>
          <p:cNvSpPr>
            <a:spLocks noGrp="1" noRot="1" noChangeAspect="1" noTextEdit="1"/>
          </p:cNvSpPr>
          <p:nvPr>
            <p:ph type="sldImg" idx="2"/>
          </p:nvPr>
        </p:nvSpPr>
        <p:spPr>
          <a:noFill/>
          <a:ln>
            <a:headEnd/>
            <a:tailEnd/>
          </a:ln>
        </p:spPr>
      </p:sp>
      <p:sp>
        <p:nvSpPr>
          <p:cNvPr id="145411" name="Google Shape;1028;p69:notes"/>
          <p:cNvSpPr txBox="1">
            <a:spLocks noGrp="1"/>
          </p:cNvSpPr>
          <p:nvPr>
            <p:ph type="body" idx="1"/>
          </p:nvPr>
        </p:nvSpPr>
        <p:spPr>
          <a:noFill/>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145412" name="Google Shape;1029;p69:notes"/>
          <p:cNvSpPr>
            <a:spLocks noGrp="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05821FAD-E91C-4881-9CFE-EF71ECF83A5B}" type="slidenum">
              <a:rPr lang="zh-HK" altLang="zh-HK" smtClean="0"/>
              <a:pPr/>
              <a:t>69</a:t>
            </a:fld>
            <a:endParaRPr lang="zh-HK" altLang="zh-HK"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4" name="Google Shape;189;p7:notes"/>
          <p:cNvSpPr>
            <a:spLocks noGrp="1" noRot="1" noChangeAspect="1" noTextEdit="1"/>
          </p:cNvSpPr>
          <p:nvPr>
            <p:ph type="sldImg" idx="2"/>
          </p:nvPr>
        </p:nvSpPr>
        <p:spPr>
          <a:noFill/>
          <a:ln>
            <a:headEnd/>
            <a:tailEnd/>
          </a:ln>
        </p:spPr>
      </p:sp>
      <p:sp>
        <p:nvSpPr>
          <p:cNvPr id="18435" name="Google Shape;190;p7:notes"/>
          <p:cNvSpPr txBox="1">
            <a:spLocks noGrp="1"/>
          </p:cNvSpPr>
          <p:nvPr>
            <p:ph type="body" idx="1"/>
          </p:nvPr>
        </p:nvSpPr>
        <p:spPr>
          <a:noFill/>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18436" name="Google Shape;191;p7:notes"/>
          <p:cNvSpPr>
            <a:spLocks noGrp="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DD686EDE-A4FB-4CE6-8164-A2911101B2DD}" type="slidenum">
              <a:rPr lang="zh-HK" altLang="zh-HK" smtClean="0"/>
              <a:pPr/>
              <a:t>7</a:t>
            </a:fld>
            <a:endParaRPr lang="zh-HK" altLang="zh-HK"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7458" name="Google Shape;1037;p70:notes"/>
          <p:cNvSpPr>
            <a:spLocks noGrp="1" noRot="1" noChangeAspect="1" noTextEdit="1"/>
          </p:cNvSpPr>
          <p:nvPr>
            <p:ph type="sldImg" idx="2"/>
          </p:nvPr>
        </p:nvSpPr>
        <p:spPr>
          <a:noFill/>
          <a:ln>
            <a:headEnd/>
            <a:tailEnd/>
          </a:ln>
        </p:spPr>
      </p:sp>
      <p:sp>
        <p:nvSpPr>
          <p:cNvPr id="147459" name="Google Shape;1038;p70:notes"/>
          <p:cNvSpPr txBox="1">
            <a:spLocks noGrp="1"/>
          </p:cNvSpPr>
          <p:nvPr>
            <p:ph type="body" idx="1"/>
          </p:nvPr>
        </p:nvSpPr>
        <p:spPr>
          <a:noFill/>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147460" name="Google Shape;1039;p70:notes"/>
          <p:cNvSpPr>
            <a:spLocks noGrp="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CE01314A-E426-4B94-8DD1-2CE5943EF67B}" type="slidenum">
              <a:rPr lang="zh-HK" altLang="zh-HK" smtClean="0"/>
              <a:pPr/>
              <a:t>70</a:t>
            </a:fld>
            <a:endParaRPr lang="zh-HK" altLang="zh-HK"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9506" name="Google Shape;1049;p71:notes"/>
          <p:cNvSpPr>
            <a:spLocks noGrp="1" noRot="1" noChangeAspect="1" noTextEdit="1"/>
          </p:cNvSpPr>
          <p:nvPr>
            <p:ph type="sldImg" idx="2"/>
          </p:nvPr>
        </p:nvSpPr>
        <p:spPr>
          <a:noFill/>
          <a:ln>
            <a:headEnd/>
            <a:tailEnd/>
          </a:ln>
        </p:spPr>
      </p:sp>
      <p:sp>
        <p:nvSpPr>
          <p:cNvPr id="149507" name="Google Shape;1050;p71:notes"/>
          <p:cNvSpPr txBox="1">
            <a:spLocks noGrp="1"/>
          </p:cNvSpPr>
          <p:nvPr>
            <p:ph type="body" idx="1"/>
          </p:nvPr>
        </p:nvSpPr>
        <p:spPr>
          <a:noFill/>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149508" name="Google Shape;1051;p71:notes"/>
          <p:cNvSpPr>
            <a:spLocks noGrp="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9B7B34C7-531C-4169-B311-3C2187F188E0}" type="slidenum">
              <a:rPr lang="zh-HK" altLang="zh-HK" smtClean="0"/>
              <a:pPr/>
              <a:t>71</a:t>
            </a:fld>
            <a:endParaRPr lang="zh-HK" altLang="zh-HK"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1554" name="Google Shape;1058;p72: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151555" name="Google Shape;1059;p72:notes"/>
          <p:cNvSpPr>
            <a:spLocks noGrp="1" noRot="1" noChangeAspect="1" noTextEdit="1"/>
          </p:cNvSpPr>
          <p:nvPr>
            <p:ph type="sldImg" idx="2"/>
          </p:nvPr>
        </p:nvSpPr>
        <p:spPr>
          <a:noFill/>
          <a:ln>
            <a:headEnd/>
            <a:tailEnd/>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02" name="Google Shape;1070;p73: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153603" name="Google Shape;1071;p73:notes"/>
          <p:cNvSpPr>
            <a:spLocks noGrp="1" noRot="1" noChangeAspect="1" noTextEdit="1"/>
          </p:cNvSpPr>
          <p:nvPr>
            <p:ph type="sldImg" idx="2"/>
          </p:nvPr>
        </p:nvSpPr>
        <p:spPr>
          <a:noFill/>
          <a:ln>
            <a:headEnd/>
            <a:tailEnd/>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5650" name="Google Shape;1080;p74: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155651" name="Google Shape;1081;p74:notes"/>
          <p:cNvSpPr>
            <a:spLocks noGrp="1" noRot="1" noChangeAspect="1" noTextEdit="1"/>
          </p:cNvSpPr>
          <p:nvPr>
            <p:ph type="sldImg" idx="2"/>
          </p:nvPr>
        </p:nvSpPr>
        <p:spPr>
          <a:noFill/>
          <a:ln>
            <a:headEnd/>
            <a:tailEnd/>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7698" name="Google Shape;1088;p75:notes"/>
          <p:cNvSpPr txBox="1">
            <a:spLocks noGrp="1"/>
          </p:cNvSpPr>
          <p:nvPr>
            <p:ph type="body" idx="1"/>
          </p:nvPr>
        </p:nvSpPr>
        <p:spPr/>
        <p:txBody>
          <a:bodyPr/>
          <a:lstStyle/>
          <a:p>
            <a:pPr marL="0" indent="0" eaLnBrk="1" hangingPunct="1">
              <a:buSzPts val="1400"/>
            </a:pPr>
            <a:endParaRPr lang="zh-HK" altLang="zh-HK">
              <a:sym typeface="Calibri" panose="020F0502020204030204" pitchFamily="34" charset="0"/>
            </a:endParaRPr>
          </a:p>
        </p:txBody>
      </p:sp>
      <p:sp>
        <p:nvSpPr>
          <p:cNvPr id="157699" name="Google Shape;1089;p75:notes"/>
          <p:cNvSpPr>
            <a:spLocks noGrp="1" noRot="1" noChangeAspect="1" noTextEdit="1"/>
          </p:cNvSpPr>
          <p:nvPr>
            <p:ph type="sldImg" idx="2"/>
          </p:nvPr>
        </p:nvSpPr>
        <p:spPr>
          <a:noFill/>
          <a:ln>
            <a:headEnd/>
            <a:tailEnd/>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9746" name="Google Shape;1101;p76:notes"/>
          <p:cNvSpPr txBox="1">
            <a:spLocks noGrp="1"/>
          </p:cNvSpPr>
          <p:nvPr>
            <p:ph type="body" idx="1"/>
          </p:nvPr>
        </p:nvSpPr>
        <p:spPr/>
        <p:txBody>
          <a:bodyPr/>
          <a:lstStyle/>
          <a:p>
            <a:pPr marL="0" indent="0" eaLnBrk="1" hangingPunct="1">
              <a:buSzPts val="1400"/>
            </a:pPr>
            <a:endParaRPr lang="zh-HK" altLang="zh-HK">
              <a:sym typeface="Calibri" panose="020F0502020204030204" pitchFamily="34" charset="0"/>
            </a:endParaRPr>
          </a:p>
        </p:txBody>
      </p:sp>
      <p:sp>
        <p:nvSpPr>
          <p:cNvPr id="159747" name="Google Shape;1102;p76:notes"/>
          <p:cNvSpPr>
            <a:spLocks noGrp="1" noRot="1" noChangeAspect="1" noTextEdit="1"/>
          </p:cNvSpPr>
          <p:nvPr>
            <p:ph type="sldImg" idx="2"/>
          </p:nvPr>
        </p:nvSpPr>
        <p:spPr>
          <a:noFill/>
          <a:ln>
            <a:headEnd/>
            <a:tailEnd/>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1794" name="Google Shape;1112;p77:notes"/>
          <p:cNvSpPr txBox="1">
            <a:spLocks noGrp="1"/>
          </p:cNvSpPr>
          <p:nvPr>
            <p:ph type="body" idx="1"/>
          </p:nvPr>
        </p:nvSpPr>
        <p:spPr/>
        <p:txBody>
          <a:bodyPr/>
          <a:lstStyle/>
          <a:p>
            <a:pPr marL="0" indent="0" eaLnBrk="1" hangingPunct="1">
              <a:buSzPts val="1400"/>
            </a:pPr>
            <a:endParaRPr lang="zh-HK" altLang="zh-HK">
              <a:sym typeface="Calibri" panose="020F0502020204030204" pitchFamily="34" charset="0"/>
            </a:endParaRPr>
          </a:p>
        </p:txBody>
      </p:sp>
      <p:sp>
        <p:nvSpPr>
          <p:cNvPr id="161795" name="Google Shape;1113;p77:notes"/>
          <p:cNvSpPr>
            <a:spLocks noGrp="1" noRot="1" noChangeAspect="1" noTextEdit="1"/>
          </p:cNvSpPr>
          <p:nvPr>
            <p:ph type="sldImg" idx="2"/>
          </p:nvPr>
        </p:nvSpPr>
        <p:spPr>
          <a:noFill/>
          <a:ln>
            <a:headEnd/>
            <a:tailEnd/>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42" name="Google Shape;1125;p78: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163843" name="Google Shape;1126;p78:notes"/>
          <p:cNvSpPr>
            <a:spLocks noGrp="1" noRot="1" noChangeAspect="1" noTextEdit="1"/>
          </p:cNvSpPr>
          <p:nvPr>
            <p:ph type="sldImg" idx="2"/>
          </p:nvPr>
        </p:nvSpPr>
        <p:spPr>
          <a:noFill/>
          <a:ln>
            <a:headEnd/>
            <a:tailEnd/>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5890" name="Google Shape;1137;p79:notes"/>
          <p:cNvSpPr>
            <a:spLocks noGrp="1" noRot="1" noChangeAspect="1" noTextEdit="1"/>
          </p:cNvSpPr>
          <p:nvPr>
            <p:ph type="sldImg" idx="2"/>
          </p:nvPr>
        </p:nvSpPr>
        <p:spPr>
          <a:noFill/>
          <a:ln>
            <a:headEnd/>
            <a:tailEnd/>
          </a:ln>
        </p:spPr>
      </p:sp>
      <p:sp>
        <p:nvSpPr>
          <p:cNvPr id="165891" name="Google Shape;1138;p79:notes"/>
          <p:cNvSpPr txBox="1">
            <a:spLocks noGrp="1"/>
          </p:cNvSpPr>
          <p:nvPr>
            <p:ph type="body" idx="1"/>
          </p:nvPr>
        </p:nvSpPr>
        <p:spPr>
          <a:noFill/>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165892" name="Google Shape;1139;p79:notes"/>
          <p:cNvSpPr>
            <a:spLocks noGrp="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8C4C18A1-0D47-4AD0-9AF4-39CA6FB6470F}" type="slidenum">
              <a:rPr lang="zh-HK" altLang="zh-HK" smtClean="0"/>
              <a:pPr/>
              <a:t>79</a:t>
            </a:fld>
            <a:endParaRPr lang="zh-HK" altLang="zh-HK"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2" name="Google Shape;202;p8:notes"/>
          <p:cNvSpPr>
            <a:spLocks noGrp="1" noRot="1" noChangeAspect="1" noTextEdit="1"/>
          </p:cNvSpPr>
          <p:nvPr>
            <p:ph type="sldImg" idx="2"/>
          </p:nvPr>
        </p:nvSpPr>
        <p:spPr>
          <a:noFill/>
          <a:ln>
            <a:headEnd/>
            <a:tailEnd/>
          </a:ln>
        </p:spPr>
      </p:sp>
      <p:sp>
        <p:nvSpPr>
          <p:cNvPr id="20483" name="Google Shape;203;p8:notes"/>
          <p:cNvSpPr txBox="1">
            <a:spLocks noGrp="1"/>
          </p:cNvSpPr>
          <p:nvPr>
            <p:ph type="body" idx="1"/>
          </p:nvPr>
        </p:nvSpPr>
        <p:spPr>
          <a:noFill/>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20484" name="Google Shape;204;p8:notes"/>
          <p:cNvSpPr>
            <a:spLocks noGrp="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3333CF35-42A5-4D3E-BD92-60DFAAF3F2FD}" type="slidenum">
              <a:rPr lang="zh-HK" altLang="zh-HK" smtClean="0"/>
              <a:pPr/>
              <a:t>8</a:t>
            </a:fld>
            <a:endParaRPr lang="zh-HK" altLang="zh-HK"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7938" name="Google Shape;1145;p80: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167939" name="Google Shape;1146;p80:notes"/>
          <p:cNvSpPr>
            <a:spLocks noGrp="1" noRot="1" noChangeAspect="1" noTextEdit="1"/>
          </p:cNvSpPr>
          <p:nvPr>
            <p:ph type="sldImg" idx="2"/>
          </p:nvPr>
        </p:nvSpPr>
        <p:spPr>
          <a:noFill/>
          <a:ln>
            <a:headEnd/>
            <a:tailEn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30" name="Google Shape;215;p9:notes"/>
          <p:cNvSpPr txBox="1">
            <a:spLocks noGrp="1"/>
          </p:cNvSpPr>
          <p:nvPr>
            <p:ph type="body" idx="1"/>
          </p:nvPr>
        </p:nvSpPr>
        <p:spPr/>
        <p:txBody>
          <a:bodyPr/>
          <a:lstStyle/>
          <a:p>
            <a:pPr marL="0" indent="0" eaLnBrk="1" hangingPunct="1">
              <a:buSzPts val="1400"/>
            </a:pPr>
            <a:endParaRPr lang="zh-HK" altLang="zh-HK" sz="1200" smtClean="0">
              <a:latin typeface="Calibri" panose="020F0502020204030204" pitchFamily="34" charset="0"/>
              <a:ea typeface="PMingLiU" panose="02020500000000000000" pitchFamily="18" charset="-120"/>
              <a:cs typeface="Arial" panose="020B0604020202020204" pitchFamily="34" charset="0"/>
              <a:sym typeface="Calibri" panose="020F0502020204030204" pitchFamily="34" charset="0"/>
            </a:endParaRPr>
          </a:p>
        </p:txBody>
      </p:sp>
      <p:sp>
        <p:nvSpPr>
          <p:cNvPr id="22531" name="Google Shape;216;p9:notes"/>
          <p:cNvSpPr>
            <a:spLocks noGrp="1" noRot="1" noChangeAspect="1" noTextEdit="1"/>
          </p:cNvSpPr>
          <p:nvPr>
            <p:ph type="sldImg" idx="2"/>
          </p:nvPr>
        </p:nvSpPr>
        <p:spPr>
          <a:noFill/>
          <a:ln>
            <a:headEnd/>
            <a:tailEn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空白" type="blank">
  <p:cSld name="BLANK">
    <p:spTree>
      <p:nvGrpSpPr>
        <p:cNvPr id="1" name="Shape 13"/>
        <p:cNvGrpSpPr/>
        <p:nvPr/>
      </p:nvGrpSpPr>
      <p:grpSpPr>
        <a:xfrm>
          <a:off x="0" y="0"/>
          <a:ext cx="0" cy="0"/>
          <a:chOff x="0" y="0"/>
          <a:chExt cx="0" cy="0"/>
        </a:xfrm>
      </p:grpSpPr>
      <p:sp>
        <p:nvSpPr>
          <p:cNvPr id="2" name="Google Shape;10;p1"/>
          <p:cNvSpPr>
            <a:spLocks noChangeArrowheads="1"/>
          </p:cNvSpPr>
          <p:nvPr/>
        </p:nvSpPr>
        <p:spPr bwMode="auto">
          <a:xfrm>
            <a:off x="0" y="0"/>
            <a:ext cx="12192000" cy="6858000"/>
          </a:xfrm>
          <a:prstGeom prst="rect">
            <a:avLst/>
          </a:prstGeom>
          <a:solidFill>
            <a:srgbClr val="FFF2CC">
              <a:alpha val="4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FFFFFF"/>
              </a:buClr>
              <a:buSzPts val="1800"/>
              <a:buFont typeface="Calibri" panose="020F0502020204030204" pitchFamily="34" charset="0"/>
              <a:buNone/>
              <a:defRPr/>
            </a:pPr>
            <a:endParaRPr lang="zh-HK" altLang="zh-HK" sz="1800" smtClean="0">
              <a:solidFill>
                <a:srgbClr val="FFFFFF"/>
              </a:solidFill>
              <a:latin typeface="Calibri" panose="020F0502020204030204" pitchFamily="34" charset="0"/>
              <a:sym typeface="Calibri" panose="020F0502020204030204" pitchFamily="34" charset="0"/>
            </a:endParaRPr>
          </a:p>
        </p:txBody>
      </p:sp>
      <p:sp>
        <p:nvSpPr>
          <p:cNvPr id="3" name="Google Shape;12;p1"/>
          <p:cNvSpPr txBox="1">
            <a:spLocks noChangeArrowheads="1"/>
          </p:cNvSpPr>
          <p:nvPr/>
        </p:nvSpPr>
        <p:spPr bwMode="auto">
          <a:xfrm>
            <a:off x="9120188" y="637540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r" eaLnBrk="1" hangingPunct="1">
              <a:buClr>
                <a:srgbClr val="000000"/>
              </a:buClr>
              <a:buFont typeface="Arial" panose="020B0604020202020204" pitchFamily="34" charset="0"/>
              <a:buNone/>
              <a:defRPr/>
            </a:pPr>
            <a:fld id="{30A49480-085C-49BD-A298-C97A22E3FAFE}" type="slidenum">
              <a:rPr lang="en-US" altLang="zh-TW" sz="1200" smtClean="0">
                <a:solidFill>
                  <a:srgbClr val="888888"/>
                </a:solidFill>
                <a:latin typeface="Calibri" panose="020F0502020204030204" pitchFamily="34" charset="0"/>
                <a:sym typeface="Calibri" panose="020F0502020204030204" pitchFamily="34" charset="0"/>
              </a:rPr>
              <a:pPr algn="r" eaLnBrk="1" hangingPunct="1">
                <a:buClr>
                  <a:srgbClr val="000000"/>
                </a:buClr>
                <a:buFont typeface="Arial" panose="020B0604020202020204" pitchFamily="34" charset="0"/>
                <a:buNone/>
                <a:defRPr/>
              </a:pPr>
              <a:t>‹#›</a:t>
            </a:fld>
            <a:endParaRPr lang="zh-HK" altLang="zh-HK" sz="1200" smtClean="0">
              <a:solidFill>
                <a:srgbClr val="888888"/>
              </a:solidFill>
              <a:latin typeface="Calibri" panose="020F0502020204030204" pitchFamily="34" charset="0"/>
              <a:sym typeface="Calibri" panose="020F0502020204030204" pitchFamily="34" charset="0"/>
            </a:endParaRPr>
          </a:p>
        </p:txBody>
      </p:sp>
      <p:sp>
        <p:nvSpPr>
          <p:cNvPr id="4" name="Google Shape;14;p2"/>
          <p:cNvSpPr txBox="1">
            <a:spLocks noGrp="1"/>
          </p:cNvSpPr>
          <p:nvPr>
            <p:ph type="dt" idx="10"/>
          </p:nvPr>
        </p:nvSpPr>
        <p:spPr bwMode="auto">
          <a:xfrm>
            <a:off x="838200" y="6356350"/>
            <a:ext cx="27432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anose="020B0604020202020204" pitchFamily="34" charset="0"/>
              <a:buNone/>
              <a:defRPr sz="1800">
                <a:latin typeface="Calibri" panose="020F0502020204030204" pitchFamily="34" charset="0"/>
                <a:sym typeface="Calibri" panose="020F0502020204030204" pitchFamily="34" charset="0"/>
              </a:defRPr>
            </a:lvl1pPr>
          </a:lstStyle>
          <a:p>
            <a:pPr>
              <a:defRPr/>
            </a:pPr>
            <a:endParaRPr lang="zh-HK" altLang="zh-HK"/>
          </a:p>
        </p:txBody>
      </p:sp>
      <p:sp>
        <p:nvSpPr>
          <p:cNvPr id="5" name="Google Shape;15;p2"/>
          <p:cNvSpPr txBox="1">
            <a:spLocks noGrp="1"/>
          </p:cNvSpPr>
          <p:nvPr>
            <p:ph type="ftr" idx="11"/>
          </p:nvPr>
        </p:nvSpPr>
        <p:spPr bwMode="auto">
          <a:xfrm>
            <a:off x="4038600" y="6356350"/>
            <a:ext cx="41148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anose="020B0604020202020204" pitchFamily="34" charset="0"/>
              <a:buNone/>
              <a:defRPr sz="1800">
                <a:latin typeface="Calibri" panose="020F0502020204030204" pitchFamily="34" charset="0"/>
                <a:sym typeface="Calibri" panose="020F0502020204030204" pitchFamily="34" charset="0"/>
              </a:defRPr>
            </a:lvl1pPr>
          </a:lstStyle>
          <a:p>
            <a:pPr>
              <a:defRPr/>
            </a:pPr>
            <a:endParaRPr lang="zh-HK" altLang="zh-HK"/>
          </a:p>
        </p:txBody>
      </p:sp>
      <p:sp>
        <p:nvSpPr>
          <p:cNvPr id="6" name="Google Shape;16;p2"/>
          <p:cNvSpPr txBox="1">
            <a:spLocks noGrp="1"/>
          </p:cNvSpPr>
          <p:nvPr>
            <p:ph type="sldNum" idx="12"/>
          </p:nvPr>
        </p:nvSpPr>
        <p:spPr/>
        <p:txBody>
          <a:bodyPr/>
          <a:lstStyle>
            <a:lvl1pPr>
              <a:defRPr/>
            </a:lvl1pPr>
          </a:lstStyle>
          <a:p>
            <a:pPr>
              <a:defRPr/>
            </a:pPr>
            <a:fld id="{64A36BDA-BC09-4422-A261-77071CAAFD60}" type="slidenum">
              <a:rPr lang="zh-TW" altLang="zh-HK"/>
              <a:pPr>
                <a:defRPr/>
              </a:pPr>
              <a:t>‹#›</a:t>
            </a:fld>
            <a:endParaRPr lang="zh-HK" altLang="zh-HK"/>
          </a:p>
        </p:txBody>
      </p:sp>
    </p:spTree>
    <p:extLst>
      <p:ext uri="{BB962C8B-B14F-4D97-AF65-F5344CB8AC3E}">
        <p14:creationId xmlns:p14="http://schemas.microsoft.com/office/powerpoint/2010/main" val="3586339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0"/>
        <p:cNvGrpSpPr/>
        <p:nvPr/>
      </p:nvGrpSpPr>
      <p:grpSpPr>
        <a:xfrm>
          <a:off x="0" y="0"/>
          <a:ext cx="0" cy="0"/>
          <a:chOff x="0" y="0"/>
          <a:chExt cx="0" cy="0"/>
        </a:xfrm>
      </p:grpSpPr>
      <p:sp>
        <p:nvSpPr>
          <p:cNvPr id="71" name="Google Shape;71;p12"/>
          <p:cNvSpPr txBox="1">
            <a:spLocks noGrp="1"/>
          </p:cNvSpPr>
          <p:nvPr>
            <p:ph type="title"/>
          </p:nvPr>
        </p:nvSpPr>
        <p:spPr>
          <a:xfrm>
            <a:off x="839788" y="457200"/>
            <a:ext cx="3932237" cy="1600200"/>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2"/>
          <p:cNvSpPr txBox="1">
            <a:spLocks noGrp="1"/>
          </p:cNvSpPr>
          <p:nvPr>
            <p:ph type="body" idx="1"/>
          </p:nvPr>
        </p:nvSpPr>
        <p:spPr>
          <a:xfrm>
            <a:off x="5183188" y="987425"/>
            <a:ext cx="6172200" cy="4873625"/>
          </a:xfrm>
          <a:prstGeom prst="rect">
            <a:avLst/>
          </a:prstGeom>
          <a:noFill/>
          <a:ln>
            <a:noFill/>
          </a:ln>
        </p:spPr>
        <p:txBody>
          <a:bodyPr spcFirstLastPara="1">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3" name="Google Shape;73;p12"/>
          <p:cNvSpPr txBox="1">
            <a:spLocks noGrp="1"/>
          </p:cNvSpPr>
          <p:nvPr>
            <p:ph type="body" idx="2"/>
          </p:nvPr>
        </p:nvSpPr>
        <p:spPr>
          <a:xfrm>
            <a:off x="839788" y="2057400"/>
            <a:ext cx="3932237" cy="3811588"/>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 name="Google Shape;22;p4"/>
          <p:cNvSpPr txBox="1">
            <a:spLocks noGrp="1"/>
          </p:cNvSpPr>
          <p:nvPr>
            <p:ph type="dt" idx="11"/>
          </p:nvPr>
        </p:nvSpPr>
        <p:spPr>
          <a:ln/>
        </p:spPr>
        <p:txBody>
          <a:bodyPr/>
          <a:lstStyle>
            <a:lvl1pPr>
              <a:defRPr/>
            </a:lvl1pPr>
          </a:lstStyle>
          <a:p>
            <a:pPr>
              <a:defRPr/>
            </a:pPr>
            <a:endParaRPr lang="zh-HK" altLang="zh-HK"/>
          </a:p>
        </p:txBody>
      </p:sp>
      <p:sp>
        <p:nvSpPr>
          <p:cNvPr id="6" name="Google Shape;23;p4"/>
          <p:cNvSpPr txBox="1">
            <a:spLocks noGrp="1"/>
          </p:cNvSpPr>
          <p:nvPr>
            <p:ph type="ftr" idx="12"/>
          </p:nvPr>
        </p:nvSpPr>
        <p:spPr>
          <a:ln/>
        </p:spPr>
        <p:txBody>
          <a:bodyPr/>
          <a:lstStyle>
            <a:lvl1pPr>
              <a:defRPr/>
            </a:lvl1pPr>
          </a:lstStyle>
          <a:p>
            <a:pPr>
              <a:defRPr/>
            </a:pPr>
            <a:endParaRPr lang="zh-HK" altLang="zh-HK"/>
          </a:p>
        </p:txBody>
      </p:sp>
      <p:sp>
        <p:nvSpPr>
          <p:cNvPr id="7" name="Google Shape;24;p4"/>
          <p:cNvSpPr txBox="1">
            <a:spLocks noGrp="1"/>
          </p:cNvSpPr>
          <p:nvPr>
            <p:ph type="sldNum" idx="13"/>
          </p:nvPr>
        </p:nvSpPr>
        <p:spPr>
          <a:ln/>
        </p:spPr>
        <p:txBody>
          <a:bodyPr/>
          <a:lstStyle>
            <a:lvl1pPr>
              <a:defRPr/>
            </a:lvl1pPr>
          </a:lstStyle>
          <a:p>
            <a:pPr>
              <a:defRPr/>
            </a:pPr>
            <a:fld id="{431AF273-C50E-4D54-AFBC-435FB3A6DFDB}" type="slidenum">
              <a:rPr lang="zh-TW" altLang="zh-HK"/>
              <a:pPr>
                <a:defRPr/>
              </a:pPr>
              <a:t>‹#›</a:t>
            </a:fld>
            <a:endParaRPr lang="zh-HK" altLang="zh-HK"/>
          </a:p>
        </p:txBody>
      </p:sp>
    </p:spTree>
    <p:extLst>
      <p:ext uri="{BB962C8B-B14F-4D97-AF65-F5344CB8AC3E}">
        <p14:creationId xmlns:p14="http://schemas.microsoft.com/office/powerpoint/2010/main" val="1036580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7"/>
        <p:cNvGrpSpPr/>
        <p:nvPr/>
      </p:nvGrpSpPr>
      <p:grpSpPr>
        <a:xfrm>
          <a:off x="0" y="0"/>
          <a:ext cx="0" cy="0"/>
          <a:chOff x="0" y="0"/>
          <a:chExt cx="0" cy="0"/>
        </a:xfrm>
      </p:grpSpPr>
      <p:sp>
        <p:nvSpPr>
          <p:cNvPr id="78" name="Google Shape;78;p13"/>
          <p:cNvSpPr txBox="1">
            <a:spLocks noGrp="1"/>
          </p:cNvSpPr>
          <p:nvPr>
            <p:ph type="title"/>
          </p:nvPr>
        </p:nvSpPr>
        <p:spPr>
          <a:xfrm>
            <a:off x="839788" y="457200"/>
            <a:ext cx="3932237" cy="1600200"/>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3"/>
          <p:cNvSpPr>
            <a:spLocks noGrp="1"/>
          </p:cNvSpPr>
          <p:nvPr>
            <p:ph type="pic" idx="2"/>
          </p:nvPr>
        </p:nvSpPr>
        <p:spPr>
          <a:xfrm>
            <a:off x="5183188" y="987425"/>
            <a:ext cx="6172200" cy="4873625"/>
          </a:xfrm>
          <a:prstGeom prst="rect">
            <a:avLst/>
          </a:prstGeom>
          <a:noFill/>
          <a:ln>
            <a:noFill/>
          </a:ln>
        </p:spPr>
      </p:sp>
      <p:sp>
        <p:nvSpPr>
          <p:cNvPr id="80" name="Google Shape;80;p13"/>
          <p:cNvSpPr txBox="1">
            <a:spLocks noGrp="1"/>
          </p:cNvSpPr>
          <p:nvPr>
            <p:ph type="body" idx="1"/>
          </p:nvPr>
        </p:nvSpPr>
        <p:spPr>
          <a:xfrm>
            <a:off x="839788" y="2057400"/>
            <a:ext cx="3932237" cy="3811588"/>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 name="Google Shape;22;p4"/>
          <p:cNvSpPr txBox="1">
            <a:spLocks noGrp="1"/>
          </p:cNvSpPr>
          <p:nvPr>
            <p:ph type="dt" idx="11"/>
          </p:nvPr>
        </p:nvSpPr>
        <p:spPr>
          <a:ln/>
        </p:spPr>
        <p:txBody>
          <a:bodyPr/>
          <a:lstStyle>
            <a:lvl1pPr>
              <a:defRPr/>
            </a:lvl1pPr>
          </a:lstStyle>
          <a:p>
            <a:pPr>
              <a:defRPr/>
            </a:pPr>
            <a:endParaRPr lang="zh-HK" altLang="zh-HK"/>
          </a:p>
        </p:txBody>
      </p:sp>
      <p:sp>
        <p:nvSpPr>
          <p:cNvPr id="6" name="Google Shape;23;p4"/>
          <p:cNvSpPr txBox="1">
            <a:spLocks noGrp="1"/>
          </p:cNvSpPr>
          <p:nvPr>
            <p:ph type="ftr" idx="12"/>
          </p:nvPr>
        </p:nvSpPr>
        <p:spPr>
          <a:ln/>
        </p:spPr>
        <p:txBody>
          <a:bodyPr/>
          <a:lstStyle>
            <a:lvl1pPr>
              <a:defRPr/>
            </a:lvl1pPr>
          </a:lstStyle>
          <a:p>
            <a:pPr>
              <a:defRPr/>
            </a:pPr>
            <a:endParaRPr lang="zh-HK" altLang="zh-HK"/>
          </a:p>
        </p:txBody>
      </p:sp>
      <p:sp>
        <p:nvSpPr>
          <p:cNvPr id="7" name="Google Shape;24;p4"/>
          <p:cNvSpPr txBox="1">
            <a:spLocks noGrp="1"/>
          </p:cNvSpPr>
          <p:nvPr>
            <p:ph type="sldNum" idx="13"/>
          </p:nvPr>
        </p:nvSpPr>
        <p:spPr>
          <a:ln/>
        </p:spPr>
        <p:txBody>
          <a:bodyPr/>
          <a:lstStyle>
            <a:lvl1pPr>
              <a:defRPr/>
            </a:lvl1pPr>
          </a:lstStyle>
          <a:p>
            <a:pPr>
              <a:defRPr/>
            </a:pPr>
            <a:fld id="{762CE621-C5A4-49A6-A231-CA3AF736D86C}" type="slidenum">
              <a:rPr lang="zh-TW" altLang="zh-HK"/>
              <a:pPr>
                <a:defRPr/>
              </a:pPr>
              <a:t>‹#›</a:t>
            </a:fld>
            <a:endParaRPr lang="zh-HK" altLang="zh-HK"/>
          </a:p>
        </p:txBody>
      </p:sp>
    </p:spTree>
    <p:extLst>
      <p:ext uri="{BB962C8B-B14F-4D97-AF65-F5344CB8AC3E}">
        <p14:creationId xmlns:p14="http://schemas.microsoft.com/office/powerpoint/2010/main" val="588748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4"/>
        <p:cNvGrpSpPr/>
        <p:nvPr/>
      </p:nvGrpSpPr>
      <p:grpSpPr>
        <a:xfrm>
          <a:off x="0" y="0"/>
          <a:ext cx="0" cy="0"/>
          <a:chOff x="0" y="0"/>
          <a:chExt cx="0" cy="0"/>
        </a:xfrm>
      </p:grpSpPr>
      <p:sp>
        <p:nvSpPr>
          <p:cNvPr id="85" name="Google Shape;85;p14"/>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4"/>
          <p:cNvSpPr txBox="1">
            <a:spLocks noGrp="1"/>
          </p:cNvSpPr>
          <p:nvPr>
            <p:ph type="body" idx="1"/>
          </p:nvPr>
        </p:nvSpPr>
        <p:spPr>
          <a:xfrm rot="5400000">
            <a:off x="3920331" y="-1256506"/>
            <a:ext cx="4351338" cy="10515600"/>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22;p4"/>
          <p:cNvSpPr txBox="1">
            <a:spLocks noGrp="1"/>
          </p:cNvSpPr>
          <p:nvPr>
            <p:ph type="dt" idx="11"/>
          </p:nvPr>
        </p:nvSpPr>
        <p:spPr>
          <a:ln/>
        </p:spPr>
        <p:txBody>
          <a:bodyPr/>
          <a:lstStyle>
            <a:lvl1pPr>
              <a:defRPr/>
            </a:lvl1pPr>
          </a:lstStyle>
          <a:p>
            <a:pPr>
              <a:defRPr/>
            </a:pPr>
            <a:endParaRPr lang="zh-HK" altLang="zh-HK"/>
          </a:p>
        </p:txBody>
      </p:sp>
      <p:sp>
        <p:nvSpPr>
          <p:cNvPr id="5" name="Google Shape;23;p4"/>
          <p:cNvSpPr txBox="1">
            <a:spLocks noGrp="1"/>
          </p:cNvSpPr>
          <p:nvPr>
            <p:ph type="ftr" idx="12"/>
          </p:nvPr>
        </p:nvSpPr>
        <p:spPr>
          <a:ln/>
        </p:spPr>
        <p:txBody>
          <a:bodyPr/>
          <a:lstStyle>
            <a:lvl1pPr>
              <a:defRPr/>
            </a:lvl1pPr>
          </a:lstStyle>
          <a:p>
            <a:pPr>
              <a:defRPr/>
            </a:pPr>
            <a:endParaRPr lang="zh-HK" altLang="zh-HK"/>
          </a:p>
        </p:txBody>
      </p:sp>
      <p:sp>
        <p:nvSpPr>
          <p:cNvPr id="6" name="Google Shape;24;p4"/>
          <p:cNvSpPr txBox="1">
            <a:spLocks noGrp="1"/>
          </p:cNvSpPr>
          <p:nvPr>
            <p:ph type="sldNum" idx="13"/>
          </p:nvPr>
        </p:nvSpPr>
        <p:spPr>
          <a:ln/>
        </p:spPr>
        <p:txBody>
          <a:bodyPr/>
          <a:lstStyle>
            <a:lvl1pPr>
              <a:defRPr/>
            </a:lvl1pPr>
          </a:lstStyle>
          <a:p>
            <a:pPr>
              <a:defRPr/>
            </a:pPr>
            <a:fld id="{6FF3D03B-0F8B-4D82-9A44-F12A95FECF1C}" type="slidenum">
              <a:rPr lang="zh-TW" altLang="zh-HK"/>
              <a:pPr>
                <a:defRPr/>
              </a:pPr>
              <a:t>‹#›</a:t>
            </a:fld>
            <a:endParaRPr lang="zh-HK" altLang="zh-HK"/>
          </a:p>
        </p:txBody>
      </p:sp>
    </p:spTree>
    <p:extLst>
      <p:ext uri="{BB962C8B-B14F-4D97-AF65-F5344CB8AC3E}">
        <p14:creationId xmlns:p14="http://schemas.microsoft.com/office/powerpoint/2010/main" val="438530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0"/>
        <p:cNvGrpSpPr/>
        <p:nvPr/>
      </p:nvGrpSpPr>
      <p:grpSpPr>
        <a:xfrm>
          <a:off x="0" y="0"/>
          <a:ext cx="0" cy="0"/>
          <a:chOff x="0" y="0"/>
          <a:chExt cx="0" cy="0"/>
        </a:xfrm>
      </p:grpSpPr>
      <p:sp>
        <p:nvSpPr>
          <p:cNvPr id="91" name="Google Shape;91;p15"/>
          <p:cNvSpPr txBox="1">
            <a:spLocks noGrp="1"/>
          </p:cNvSpPr>
          <p:nvPr>
            <p:ph type="title"/>
          </p:nvPr>
        </p:nvSpPr>
        <p:spPr>
          <a:xfrm rot="5400000">
            <a:off x="7133431" y="1956594"/>
            <a:ext cx="5811838" cy="2628900"/>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5"/>
          <p:cNvSpPr txBox="1">
            <a:spLocks noGrp="1"/>
          </p:cNvSpPr>
          <p:nvPr>
            <p:ph type="body" idx="1"/>
          </p:nvPr>
        </p:nvSpPr>
        <p:spPr>
          <a:xfrm rot="5400000">
            <a:off x="1799431" y="-596106"/>
            <a:ext cx="5811838" cy="7734300"/>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22;p4"/>
          <p:cNvSpPr txBox="1">
            <a:spLocks noGrp="1"/>
          </p:cNvSpPr>
          <p:nvPr>
            <p:ph type="dt" idx="11"/>
          </p:nvPr>
        </p:nvSpPr>
        <p:spPr>
          <a:ln/>
        </p:spPr>
        <p:txBody>
          <a:bodyPr/>
          <a:lstStyle>
            <a:lvl1pPr>
              <a:defRPr/>
            </a:lvl1pPr>
          </a:lstStyle>
          <a:p>
            <a:pPr>
              <a:defRPr/>
            </a:pPr>
            <a:endParaRPr lang="zh-HK" altLang="zh-HK"/>
          </a:p>
        </p:txBody>
      </p:sp>
      <p:sp>
        <p:nvSpPr>
          <p:cNvPr id="5" name="Google Shape;23;p4"/>
          <p:cNvSpPr txBox="1">
            <a:spLocks noGrp="1"/>
          </p:cNvSpPr>
          <p:nvPr>
            <p:ph type="ftr" idx="12"/>
          </p:nvPr>
        </p:nvSpPr>
        <p:spPr>
          <a:ln/>
        </p:spPr>
        <p:txBody>
          <a:bodyPr/>
          <a:lstStyle>
            <a:lvl1pPr>
              <a:defRPr/>
            </a:lvl1pPr>
          </a:lstStyle>
          <a:p>
            <a:pPr>
              <a:defRPr/>
            </a:pPr>
            <a:endParaRPr lang="zh-HK" altLang="zh-HK"/>
          </a:p>
        </p:txBody>
      </p:sp>
      <p:sp>
        <p:nvSpPr>
          <p:cNvPr id="6" name="Google Shape;24;p4"/>
          <p:cNvSpPr txBox="1">
            <a:spLocks noGrp="1"/>
          </p:cNvSpPr>
          <p:nvPr>
            <p:ph type="sldNum" idx="13"/>
          </p:nvPr>
        </p:nvSpPr>
        <p:spPr>
          <a:ln/>
        </p:spPr>
        <p:txBody>
          <a:bodyPr/>
          <a:lstStyle>
            <a:lvl1pPr>
              <a:defRPr/>
            </a:lvl1pPr>
          </a:lstStyle>
          <a:p>
            <a:pPr>
              <a:defRPr/>
            </a:pPr>
            <a:fld id="{AA57626E-B7DE-4636-AC5B-001947E8503C}" type="slidenum">
              <a:rPr lang="zh-TW" altLang="zh-HK"/>
              <a:pPr>
                <a:defRPr/>
              </a:pPr>
              <a:t>‹#›</a:t>
            </a:fld>
            <a:endParaRPr lang="zh-HK" altLang="zh-HK"/>
          </a:p>
        </p:txBody>
      </p:sp>
    </p:spTree>
    <p:extLst>
      <p:ext uri="{BB962C8B-B14F-4D97-AF65-F5344CB8AC3E}">
        <p14:creationId xmlns:p14="http://schemas.microsoft.com/office/powerpoint/2010/main" val="281141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7"/>
        <p:cNvGrpSpPr/>
        <p:nvPr/>
      </p:nvGrpSpPr>
      <p:grpSpPr>
        <a:xfrm>
          <a:off x="0" y="0"/>
          <a:ext cx="0" cy="0"/>
          <a:chOff x="0" y="0"/>
          <a:chExt cx="0" cy="0"/>
        </a:xfrm>
      </p:grpSpPr>
      <p:sp>
        <p:nvSpPr>
          <p:cNvPr id="2" name="Google Shape;11;p1"/>
          <p:cNvSpPr txBox="1">
            <a:spLocks noGrp="1"/>
          </p:cNvSpPr>
          <p:nvPr>
            <p:ph type="sldNum" idx="13"/>
          </p:nvPr>
        </p:nvSpPr>
        <p:spPr>
          <a:ln/>
        </p:spPr>
        <p:txBody>
          <a:bodyPr/>
          <a:lstStyle>
            <a:lvl1pPr>
              <a:defRPr/>
            </a:lvl1pPr>
          </a:lstStyle>
          <a:p>
            <a:pPr>
              <a:defRPr/>
            </a:pPr>
            <a:fld id="{A1B376AB-8C14-4BE4-84AA-6366921D7EDF}" type="slidenum">
              <a:rPr lang="zh-TW" altLang="zh-HK"/>
              <a:pPr>
                <a:defRPr/>
              </a:pPr>
              <a:t>‹#›</a:t>
            </a:fld>
            <a:endParaRPr lang="zh-HK" altLang="zh-HK"/>
          </a:p>
        </p:txBody>
      </p:sp>
    </p:spTree>
    <p:extLst>
      <p:ext uri="{BB962C8B-B14F-4D97-AF65-F5344CB8AC3E}">
        <p14:creationId xmlns:p14="http://schemas.microsoft.com/office/powerpoint/2010/main" val="440197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 name="Google Shape;22;p4"/>
          <p:cNvSpPr txBox="1">
            <a:spLocks noGrp="1"/>
          </p:cNvSpPr>
          <p:nvPr>
            <p:ph type="dt" idx="11"/>
          </p:nvPr>
        </p:nvSpPr>
        <p:spPr>
          <a:ln/>
        </p:spPr>
        <p:txBody>
          <a:bodyPr/>
          <a:lstStyle>
            <a:lvl1pPr>
              <a:defRPr/>
            </a:lvl1pPr>
          </a:lstStyle>
          <a:p>
            <a:pPr>
              <a:defRPr/>
            </a:pPr>
            <a:endParaRPr lang="zh-HK" altLang="zh-HK"/>
          </a:p>
        </p:txBody>
      </p:sp>
      <p:sp>
        <p:nvSpPr>
          <p:cNvPr id="3" name="Google Shape;23;p4"/>
          <p:cNvSpPr txBox="1">
            <a:spLocks noGrp="1"/>
          </p:cNvSpPr>
          <p:nvPr>
            <p:ph type="ftr" idx="12"/>
          </p:nvPr>
        </p:nvSpPr>
        <p:spPr>
          <a:ln/>
        </p:spPr>
        <p:txBody>
          <a:bodyPr/>
          <a:lstStyle>
            <a:lvl1pPr>
              <a:defRPr/>
            </a:lvl1pPr>
          </a:lstStyle>
          <a:p>
            <a:pPr>
              <a:defRPr/>
            </a:pPr>
            <a:endParaRPr lang="zh-HK" altLang="zh-HK"/>
          </a:p>
        </p:txBody>
      </p:sp>
      <p:sp>
        <p:nvSpPr>
          <p:cNvPr id="4" name="Google Shape;24;p4"/>
          <p:cNvSpPr txBox="1">
            <a:spLocks noGrp="1"/>
          </p:cNvSpPr>
          <p:nvPr>
            <p:ph type="sldNum" idx="13"/>
          </p:nvPr>
        </p:nvSpPr>
        <p:spPr>
          <a:ln/>
        </p:spPr>
        <p:txBody>
          <a:bodyPr/>
          <a:lstStyle>
            <a:lvl1pPr>
              <a:defRPr/>
            </a:lvl1pPr>
          </a:lstStyle>
          <a:p>
            <a:pPr>
              <a:defRPr/>
            </a:pPr>
            <a:fld id="{9FE90ED3-F37A-48B8-BBDB-DDBC69A5C32F}" type="slidenum">
              <a:rPr lang="zh-TW" altLang="zh-HK"/>
              <a:pPr>
                <a:defRPr/>
              </a:pPr>
              <a:t>‹#›</a:t>
            </a:fld>
            <a:endParaRPr lang="zh-HK" altLang="zh-HK"/>
          </a:p>
        </p:txBody>
      </p:sp>
    </p:spTree>
    <p:extLst>
      <p:ext uri="{BB962C8B-B14F-4D97-AF65-F5344CB8AC3E}">
        <p14:creationId xmlns:p14="http://schemas.microsoft.com/office/powerpoint/2010/main" val="2945551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
        <p:cNvGrpSpPr/>
        <p:nvPr/>
      </p:nvGrpSpPr>
      <p:grpSpPr>
        <a:xfrm>
          <a:off x="0" y="0"/>
          <a:ext cx="0" cy="0"/>
          <a:chOff x="0" y="0"/>
          <a:chExt cx="0" cy="0"/>
        </a:xfrm>
      </p:grpSpPr>
      <p:sp>
        <p:nvSpPr>
          <p:cNvPr id="32" name="Google Shape;32;p6"/>
          <p:cNvSpPr txBox="1">
            <a:spLocks noGrp="1"/>
          </p:cNvSpPr>
          <p:nvPr>
            <p:ph type="ctrTitle"/>
          </p:nvPr>
        </p:nvSpPr>
        <p:spPr>
          <a:xfrm>
            <a:off x="1524000" y="1122363"/>
            <a:ext cx="9144000" cy="2387600"/>
          </a:xfrm>
          <a:prstGeom prst="rect">
            <a:avLst/>
          </a:prstGeom>
          <a:noFill/>
          <a:ln>
            <a:noFill/>
          </a:ln>
        </p:spPr>
        <p:txBody>
          <a:bodyPr spcFirstLastPara="1" anchor="b">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6"/>
          <p:cNvSpPr txBox="1">
            <a:spLocks noGrp="1"/>
          </p:cNvSpPr>
          <p:nvPr>
            <p:ph type="subTitle" idx="1"/>
          </p:nvPr>
        </p:nvSpPr>
        <p:spPr>
          <a:xfrm>
            <a:off x="1524000" y="3602038"/>
            <a:ext cx="9144000" cy="1655762"/>
          </a:xfrm>
          <a:prstGeom prst="rect">
            <a:avLst/>
          </a:prstGeom>
          <a:noFill/>
          <a:ln>
            <a:noFill/>
          </a:ln>
        </p:spPr>
        <p:txBody>
          <a:bodyPr spcFirstLastPara="1">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 name="Google Shape;22;p4"/>
          <p:cNvSpPr txBox="1">
            <a:spLocks noGrp="1"/>
          </p:cNvSpPr>
          <p:nvPr>
            <p:ph type="dt" idx="11"/>
          </p:nvPr>
        </p:nvSpPr>
        <p:spPr>
          <a:ln/>
        </p:spPr>
        <p:txBody>
          <a:bodyPr/>
          <a:lstStyle>
            <a:lvl1pPr>
              <a:defRPr/>
            </a:lvl1pPr>
          </a:lstStyle>
          <a:p>
            <a:pPr>
              <a:defRPr/>
            </a:pPr>
            <a:endParaRPr lang="zh-HK" altLang="zh-HK"/>
          </a:p>
        </p:txBody>
      </p:sp>
      <p:sp>
        <p:nvSpPr>
          <p:cNvPr id="5" name="Google Shape;23;p4"/>
          <p:cNvSpPr txBox="1">
            <a:spLocks noGrp="1"/>
          </p:cNvSpPr>
          <p:nvPr>
            <p:ph type="ftr" idx="12"/>
          </p:nvPr>
        </p:nvSpPr>
        <p:spPr>
          <a:ln/>
        </p:spPr>
        <p:txBody>
          <a:bodyPr/>
          <a:lstStyle>
            <a:lvl1pPr>
              <a:defRPr/>
            </a:lvl1pPr>
          </a:lstStyle>
          <a:p>
            <a:pPr>
              <a:defRPr/>
            </a:pPr>
            <a:endParaRPr lang="zh-HK" altLang="zh-HK"/>
          </a:p>
        </p:txBody>
      </p:sp>
      <p:sp>
        <p:nvSpPr>
          <p:cNvPr id="6" name="Google Shape;24;p4"/>
          <p:cNvSpPr txBox="1">
            <a:spLocks noGrp="1"/>
          </p:cNvSpPr>
          <p:nvPr>
            <p:ph type="sldNum" idx="13"/>
          </p:nvPr>
        </p:nvSpPr>
        <p:spPr>
          <a:ln/>
        </p:spPr>
        <p:txBody>
          <a:bodyPr/>
          <a:lstStyle>
            <a:lvl1pPr>
              <a:defRPr/>
            </a:lvl1pPr>
          </a:lstStyle>
          <a:p>
            <a:pPr>
              <a:defRPr/>
            </a:pPr>
            <a:fld id="{5718E1FF-3AE1-4819-9415-8E0B8513E0ED}" type="slidenum">
              <a:rPr lang="zh-TW" altLang="zh-HK"/>
              <a:pPr>
                <a:defRPr/>
              </a:pPr>
              <a:t>‹#›</a:t>
            </a:fld>
            <a:endParaRPr lang="zh-HK" altLang="zh-HK"/>
          </a:p>
        </p:txBody>
      </p:sp>
    </p:spTree>
    <p:extLst>
      <p:ext uri="{BB962C8B-B14F-4D97-AF65-F5344CB8AC3E}">
        <p14:creationId xmlns:p14="http://schemas.microsoft.com/office/powerpoint/2010/main" val="966682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7"/>
          <p:cNvSpPr txBox="1">
            <a:spLocks noGrp="1"/>
          </p:cNvSpPr>
          <p:nvPr>
            <p:ph type="body" idx="1"/>
          </p:nvPr>
        </p:nvSpPr>
        <p:spPr>
          <a:xfrm>
            <a:off x="838200" y="1825625"/>
            <a:ext cx="10515600" cy="435133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 name="Google Shape;22;p4"/>
          <p:cNvSpPr txBox="1">
            <a:spLocks noGrp="1"/>
          </p:cNvSpPr>
          <p:nvPr>
            <p:ph type="dt" idx="11"/>
          </p:nvPr>
        </p:nvSpPr>
        <p:spPr>
          <a:ln/>
        </p:spPr>
        <p:txBody>
          <a:bodyPr/>
          <a:lstStyle>
            <a:lvl1pPr>
              <a:defRPr/>
            </a:lvl1pPr>
          </a:lstStyle>
          <a:p>
            <a:pPr>
              <a:defRPr/>
            </a:pPr>
            <a:endParaRPr lang="zh-HK" altLang="zh-HK"/>
          </a:p>
        </p:txBody>
      </p:sp>
      <p:sp>
        <p:nvSpPr>
          <p:cNvPr id="5" name="Google Shape;23;p4"/>
          <p:cNvSpPr txBox="1">
            <a:spLocks noGrp="1"/>
          </p:cNvSpPr>
          <p:nvPr>
            <p:ph type="ftr" idx="12"/>
          </p:nvPr>
        </p:nvSpPr>
        <p:spPr>
          <a:ln/>
        </p:spPr>
        <p:txBody>
          <a:bodyPr/>
          <a:lstStyle>
            <a:lvl1pPr>
              <a:defRPr/>
            </a:lvl1pPr>
          </a:lstStyle>
          <a:p>
            <a:pPr>
              <a:defRPr/>
            </a:pPr>
            <a:endParaRPr lang="zh-HK" altLang="zh-HK"/>
          </a:p>
        </p:txBody>
      </p:sp>
      <p:sp>
        <p:nvSpPr>
          <p:cNvPr id="6" name="Google Shape;24;p4"/>
          <p:cNvSpPr txBox="1">
            <a:spLocks noGrp="1"/>
          </p:cNvSpPr>
          <p:nvPr>
            <p:ph type="sldNum" idx="13"/>
          </p:nvPr>
        </p:nvSpPr>
        <p:spPr>
          <a:ln/>
        </p:spPr>
        <p:txBody>
          <a:bodyPr/>
          <a:lstStyle>
            <a:lvl1pPr>
              <a:defRPr/>
            </a:lvl1pPr>
          </a:lstStyle>
          <a:p>
            <a:pPr>
              <a:defRPr/>
            </a:pPr>
            <a:fld id="{0098D824-5997-40C0-A02C-29C521C22665}" type="slidenum">
              <a:rPr lang="zh-TW" altLang="zh-HK"/>
              <a:pPr>
                <a:defRPr/>
              </a:pPr>
              <a:t>‹#›</a:t>
            </a:fld>
            <a:endParaRPr lang="zh-HK" altLang="zh-HK"/>
          </a:p>
        </p:txBody>
      </p:sp>
    </p:spTree>
    <p:extLst>
      <p:ext uri="{BB962C8B-B14F-4D97-AF65-F5344CB8AC3E}">
        <p14:creationId xmlns:p14="http://schemas.microsoft.com/office/powerpoint/2010/main" val="647706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8"/>
          <p:cNvSpPr txBox="1">
            <a:spLocks noGrp="1"/>
          </p:cNvSpPr>
          <p:nvPr>
            <p:ph type="title"/>
          </p:nvPr>
        </p:nvSpPr>
        <p:spPr>
          <a:xfrm>
            <a:off x="831850" y="1709738"/>
            <a:ext cx="10515600" cy="2852737"/>
          </a:xfrm>
          <a:prstGeom prst="rect">
            <a:avLst/>
          </a:prstGeom>
          <a:noFill/>
          <a:ln>
            <a:noFill/>
          </a:ln>
        </p:spPr>
        <p:txBody>
          <a:bodyPr spcFirstLastPara="1" anchor="b">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8"/>
          <p:cNvSpPr txBox="1">
            <a:spLocks noGrp="1"/>
          </p:cNvSpPr>
          <p:nvPr>
            <p:ph type="body" idx="1"/>
          </p:nvPr>
        </p:nvSpPr>
        <p:spPr>
          <a:xfrm>
            <a:off x="831850" y="4589463"/>
            <a:ext cx="10515600" cy="1500187"/>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 name="Google Shape;22;p4"/>
          <p:cNvSpPr txBox="1">
            <a:spLocks noGrp="1"/>
          </p:cNvSpPr>
          <p:nvPr>
            <p:ph type="dt" idx="11"/>
          </p:nvPr>
        </p:nvSpPr>
        <p:spPr>
          <a:ln/>
        </p:spPr>
        <p:txBody>
          <a:bodyPr/>
          <a:lstStyle>
            <a:lvl1pPr>
              <a:defRPr/>
            </a:lvl1pPr>
          </a:lstStyle>
          <a:p>
            <a:pPr>
              <a:defRPr/>
            </a:pPr>
            <a:endParaRPr lang="zh-HK" altLang="zh-HK"/>
          </a:p>
        </p:txBody>
      </p:sp>
      <p:sp>
        <p:nvSpPr>
          <p:cNvPr id="5" name="Google Shape;23;p4"/>
          <p:cNvSpPr txBox="1">
            <a:spLocks noGrp="1"/>
          </p:cNvSpPr>
          <p:nvPr>
            <p:ph type="ftr" idx="12"/>
          </p:nvPr>
        </p:nvSpPr>
        <p:spPr>
          <a:ln/>
        </p:spPr>
        <p:txBody>
          <a:bodyPr/>
          <a:lstStyle>
            <a:lvl1pPr>
              <a:defRPr/>
            </a:lvl1pPr>
          </a:lstStyle>
          <a:p>
            <a:pPr>
              <a:defRPr/>
            </a:pPr>
            <a:endParaRPr lang="zh-HK" altLang="zh-HK"/>
          </a:p>
        </p:txBody>
      </p:sp>
      <p:sp>
        <p:nvSpPr>
          <p:cNvPr id="6" name="Google Shape;24;p4"/>
          <p:cNvSpPr txBox="1">
            <a:spLocks noGrp="1"/>
          </p:cNvSpPr>
          <p:nvPr>
            <p:ph type="sldNum" idx="13"/>
          </p:nvPr>
        </p:nvSpPr>
        <p:spPr>
          <a:ln/>
        </p:spPr>
        <p:txBody>
          <a:bodyPr/>
          <a:lstStyle>
            <a:lvl1pPr>
              <a:defRPr/>
            </a:lvl1pPr>
          </a:lstStyle>
          <a:p>
            <a:pPr>
              <a:defRPr/>
            </a:pPr>
            <a:fld id="{58D66E14-20AC-4B46-B9D7-5204FBF212B2}" type="slidenum">
              <a:rPr lang="zh-TW" altLang="zh-HK"/>
              <a:pPr>
                <a:defRPr/>
              </a:pPr>
              <a:t>‹#›</a:t>
            </a:fld>
            <a:endParaRPr lang="zh-HK" altLang="zh-HK"/>
          </a:p>
        </p:txBody>
      </p:sp>
    </p:spTree>
    <p:extLst>
      <p:ext uri="{BB962C8B-B14F-4D97-AF65-F5344CB8AC3E}">
        <p14:creationId xmlns:p14="http://schemas.microsoft.com/office/powerpoint/2010/main" val="271822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9"/>
        <p:cNvGrpSpPr/>
        <p:nvPr/>
      </p:nvGrpSpPr>
      <p:grpSpPr>
        <a:xfrm>
          <a:off x="0" y="0"/>
          <a:ext cx="0" cy="0"/>
          <a:chOff x="0" y="0"/>
          <a:chExt cx="0" cy="0"/>
        </a:xfrm>
      </p:grpSpPr>
      <p:sp>
        <p:nvSpPr>
          <p:cNvPr id="50" name="Google Shape;50;p9"/>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9"/>
          <p:cNvSpPr txBox="1">
            <a:spLocks noGrp="1"/>
          </p:cNvSpPr>
          <p:nvPr>
            <p:ph type="body" idx="1"/>
          </p:nvPr>
        </p:nvSpPr>
        <p:spPr>
          <a:xfrm>
            <a:off x="838200" y="1825625"/>
            <a:ext cx="5181600" cy="435133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9"/>
          <p:cNvSpPr txBox="1">
            <a:spLocks noGrp="1"/>
          </p:cNvSpPr>
          <p:nvPr>
            <p:ph type="body" idx="2"/>
          </p:nvPr>
        </p:nvSpPr>
        <p:spPr>
          <a:xfrm>
            <a:off x="6172200" y="1825625"/>
            <a:ext cx="5181600" cy="435133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 name="Google Shape;22;p4"/>
          <p:cNvSpPr txBox="1">
            <a:spLocks noGrp="1"/>
          </p:cNvSpPr>
          <p:nvPr>
            <p:ph type="dt" idx="11"/>
          </p:nvPr>
        </p:nvSpPr>
        <p:spPr>
          <a:ln/>
        </p:spPr>
        <p:txBody>
          <a:bodyPr/>
          <a:lstStyle>
            <a:lvl1pPr>
              <a:defRPr/>
            </a:lvl1pPr>
          </a:lstStyle>
          <a:p>
            <a:pPr>
              <a:defRPr/>
            </a:pPr>
            <a:endParaRPr lang="zh-HK" altLang="zh-HK"/>
          </a:p>
        </p:txBody>
      </p:sp>
      <p:sp>
        <p:nvSpPr>
          <p:cNvPr id="6" name="Google Shape;23;p4"/>
          <p:cNvSpPr txBox="1">
            <a:spLocks noGrp="1"/>
          </p:cNvSpPr>
          <p:nvPr>
            <p:ph type="ftr" idx="12"/>
          </p:nvPr>
        </p:nvSpPr>
        <p:spPr>
          <a:ln/>
        </p:spPr>
        <p:txBody>
          <a:bodyPr/>
          <a:lstStyle>
            <a:lvl1pPr>
              <a:defRPr/>
            </a:lvl1pPr>
          </a:lstStyle>
          <a:p>
            <a:pPr>
              <a:defRPr/>
            </a:pPr>
            <a:endParaRPr lang="zh-HK" altLang="zh-HK"/>
          </a:p>
        </p:txBody>
      </p:sp>
      <p:sp>
        <p:nvSpPr>
          <p:cNvPr id="7" name="Google Shape;24;p4"/>
          <p:cNvSpPr txBox="1">
            <a:spLocks noGrp="1"/>
          </p:cNvSpPr>
          <p:nvPr>
            <p:ph type="sldNum" idx="13"/>
          </p:nvPr>
        </p:nvSpPr>
        <p:spPr>
          <a:ln/>
        </p:spPr>
        <p:txBody>
          <a:bodyPr/>
          <a:lstStyle>
            <a:lvl1pPr>
              <a:defRPr/>
            </a:lvl1pPr>
          </a:lstStyle>
          <a:p>
            <a:pPr>
              <a:defRPr/>
            </a:pPr>
            <a:fld id="{044446DF-3C36-4302-AEF8-5AEE2000DDAC}" type="slidenum">
              <a:rPr lang="zh-TW" altLang="zh-HK"/>
              <a:pPr>
                <a:defRPr/>
              </a:pPr>
              <a:t>‹#›</a:t>
            </a:fld>
            <a:endParaRPr lang="zh-HK" altLang="zh-HK"/>
          </a:p>
        </p:txBody>
      </p:sp>
    </p:spTree>
    <p:extLst>
      <p:ext uri="{BB962C8B-B14F-4D97-AF65-F5344CB8AC3E}">
        <p14:creationId xmlns:p14="http://schemas.microsoft.com/office/powerpoint/2010/main" val="624339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Google Shape;57;p10"/>
          <p:cNvSpPr txBox="1">
            <a:spLocks noGrp="1"/>
          </p:cNvSpPr>
          <p:nvPr>
            <p:ph type="title"/>
          </p:nvPr>
        </p:nvSpPr>
        <p:spPr>
          <a:xfrm>
            <a:off x="839788"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0"/>
          <p:cNvSpPr txBox="1">
            <a:spLocks noGrp="1"/>
          </p:cNvSpPr>
          <p:nvPr>
            <p:ph type="body" idx="1"/>
          </p:nvPr>
        </p:nvSpPr>
        <p:spPr>
          <a:xfrm>
            <a:off x="839788" y="1681163"/>
            <a:ext cx="5157787" cy="823912"/>
          </a:xfrm>
          <a:prstGeom prst="rect">
            <a:avLst/>
          </a:prstGeom>
          <a:noFill/>
          <a:ln>
            <a:noFill/>
          </a:ln>
        </p:spPr>
        <p:txBody>
          <a:bodyPr spcFirstLastPara="1" anchor="b">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10"/>
          <p:cNvSpPr txBox="1">
            <a:spLocks noGrp="1"/>
          </p:cNvSpPr>
          <p:nvPr>
            <p:ph type="body" idx="2"/>
          </p:nvPr>
        </p:nvSpPr>
        <p:spPr>
          <a:xfrm>
            <a:off x="839788" y="2505075"/>
            <a:ext cx="5157787" cy="368458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10"/>
          <p:cNvSpPr txBox="1">
            <a:spLocks noGrp="1"/>
          </p:cNvSpPr>
          <p:nvPr>
            <p:ph type="body" idx="3"/>
          </p:nvPr>
        </p:nvSpPr>
        <p:spPr>
          <a:xfrm>
            <a:off x="6172200" y="1681163"/>
            <a:ext cx="5183188" cy="823912"/>
          </a:xfrm>
          <a:prstGeom prst="rect">
            <a:avLst/>
          </a:prstGeom>
          <a:noFill/>
          <a:ln>
            <a:noFill/>
          </a:ln>
        </p:spPr>
        <p:txBody>
          <a:bodyPr spcFirstLastPara="1" anchor="b">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10"/>
          <p:cNvSpPr txBox="1">
            <a:spLocks noGrp="1"/>
          </p:cNvSpPr>
          <p:nvPr>
            <p:ph type="body" idx="4"/>
          </p:nvPr>
        </p:nvSpPr>
        <p:spPr>
          <a:xfrm>
            <a:off x="6172200" y="2505075"/>
            <a:ext cx="5183188" cy="3684588"/>
          </a:xfrm>
          <a:prstGeom prst="rect">
            <a:avLst/>
          </a:prstGeom>
          <a:noFill/>
          <a:ln>
            <a:noFill/>
          </a:ln>
        </p:spPr>
        <p:txBody>
          <a:bodyPr spcFirstLastPara="1">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 name="Google Shape;22;p4"/>
          <p:cNvSpPr txBox="1">
            <a:spLocks noGrp="1"/>
          </p:cNvSpPr>
          <p:nvPr>
            <p:ph type="dt" idx="11"/>
          </p:nvPr>
        </p:nvSpPr>
        <p:spPr>
          <a:ln/>
        </p:spPr>
        <p:txBody>
          <a:bodyPr/>
          <a:lstStyle>
            <a:lvl1pPr>
              <a:defRPr/>
            </a:lvl1pPr>
          </a:lstStyle>
          <a:p>
            <a:pPr>
              <a:defRPr/>
            </a:pPr>
            <a:endParaRPr lang="zh-HK" altLang="zh-HK"/>
          </a:p>
        </p:txBody>
      </p:sp>
      <p:sp>
        <p:nvSpPr>
          <p:cNvPr id="8" name="Google Shape;23;p4"/>
          <p:cNvSpPr txBox="1">
            <a:spLocks noGrp="1"/>
          </p:cNvSpPr>
          <p:nvPr>
            <p:ph type="ftr" idx="12"/>
          </p:nvPr>
        </p:nvSpPr>
        <p:spPr>
          <a:ln/>
        </p:spPr>
        <p:txBody>
          <a:bodyPr/>
          <a:lstStyle>
            <a:lvl1pPr>
              <a:defRPr/>
            </a:lvl1pPr>
          </a:lstStyle>
          <a:p>
            <a:pPr>
              <a:defRPr/>
            </a:pPr>
            <a:endParaRPr lang="zh-HK" altLang="zh-HK"/>
          </a:p>
        </p:txBody>
      </p:sp>
      <p:sp>
        <p:nvSpPr>
          <p:cNvPr id="9" name="Google Shape;24;p4"/>
          <p:cNvSpPr txBox="1">
            <a:spLocks noGrp="1"/>
          </p:cNvSpPr>
          <p:nvPr>
            <p:ph type="sldNum" idx="13"/>
          </p:nvPr>
        </p:nvSpPr>
        <p:spPr>
          <a:ln/>
        </p:spPr>
        <p:txBody>
          <a:bodyPr/>
          <a:lstStyle>
            <a:lvl1pPr>
              <a:defRPr/>
            </a:lvl1pPr>
          </a:lstStyle>
          <a:p>
            <a:pPr>
              <a:defRPr/>
            </a:pPr>
            <a:fld id="{D2ACD096-EB28-4D09-A096-6C0CA32D6A5E}" type="slidenum">
              <a:rPr lang="zh-TW" altLang="zh-HK"/>
              <a:pPr>
                <a:defRPr/>
              </a:pPr>
              <a:t>‹#›</a:t>
            </a:fld>
            <a:endParaRPr lang="zh-HK" altLang="zh-HK"/>
          </a:p>
        </p:txBody>
      </p:sp>
    </p:spTree>
    <p:extLst>
      <p:ext uri="{BB962C8B-B14F-4D97-AF65-F5344CB8AC3E}">
        <p14:creationId xmlns:p14="http://schemas.microsoft.com/office/powerpoint/2010/main" val="200823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sp>
        <p:nvSpPr>
          <p:cNvPr id="66" name="Google Shape;66;p11"/>
          <p:cNvSpPr txBox="1">
            <a:spLocks noGrp="1"/>
          </p:cNvSpPr>
          <p:nvPr>
            <p:ph type="title"/>
          </p:nvPr>
        </p:nvSpPr>
        <p:spPr>
          <a:xfrm>
            <a:off x="838200" y="365125"/>
            <a:ext cx="10515600" cy="1325563"/>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 name="Google Shape;22;p4"/>
          <p:cNvSpPr txBox="1">
            <a:spLocks noGrp="1"/>
          </p:cNvSpPr>
          <p:nvPr>
            <p:ph type="dt" idx="11"/>
          </p:nvPr>
        </p:nvSpPr>
        <p:spPr>
          <a:ln/>
        </p:spPr>
        <p:txBody>
          <a:bodyPr/>
          <a:lstStyle>
            <a:lvl1pPr>
              <a:defRPr/>
            </a:lvl1pPr>
          </a:lstStyle>
          <a:p>
            <a:pPr>
              <a:defRPr/>
            </a:pPr>
            <a:endParaRPr lang="zh-HK" altLang="zh-HK"/>
          </a:p>
        </p:txBody>
      </p:sp>
      <p:sp>
        <p:nvSpPr>
          <p:cNvPr id="4" name="Google Shape;23;p4"/>
          <p:cNvSpPr txBox="1">
            <a:spLocks noGrp="1"/>
          </p:cNvSpPr>
          <p:nvPr>
            <p:ph type="ftr" idx="12"/>
          </p:nvPr>
        </p:nvSpPr>
        <p:spPr>
          <a:ln/>
        </p:spPr>
        <p:txBody>
          <a:bodyPr/>
          <a:lstStyle>
            <a:lvl1pPr>
              <a:defRPr/>
            </a:lvl1pPr>
          </a:lstStyle>
          <a:p>
            <a:pPr>
              <a:defRPr/>
            </a:pPr>
            <a:endParaRPr lang="zh-HK" altLang="zh-HK"/>
          </a:p>
        </p:txBody>
      </p:sp>
      <p:sp>
        <p:nvSpPr>
          <p:cNvPr id="5" name="Google Shape;24;p4"/>
          <p:cNvSpPr txBox="1">
            <a:spLocks noGrp="1"/>
          </p:cNvSpPr>
          <p:nvPr>
            <p:ph type="sldNum" idx="13"/>
          </p:nvPr>
        </p:nvSpPr>
        <p:spPr>
          <a:ln/>
        </p:spPr>
        <p:txBody>
          <a:bodyPr/>
          <a:lstStyle>
            <a:lvl1pPr>
              <a:defRPr/>
            </a:lvl1pPr>
          </a:lstStyle>
          <a:p>
            <a:pPr>
              <a:defRPr/>
            </a:pPr>
            <a:fld id="{647E2336-27A2-4FEB-9389-89B498CA8D8C}" type="slidenum">
              <a:rPr lang="zh-TW" altLang="zh-HK"/>
              <a:pPr>
                <a:defRPr/>
              </a:pPr>
              <a:t>‹#›</a:t>
            </a:fld>
            <a:endParaRPr lang="zh-HK" altLang="zh-HK"/>
          </a:p>
        </p:txBody>
      </p:sp>
    </p:spTree>
    <p:extLst>
      <p:ext uri="{BB962C8B-B14F-4D97-AF65-F5344CB8AC3E}">
        <p14:creationId xmlns:p14="http://schemas.microsoft.com/office/powerpoint/2010/main" val="3167181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10;p1"/>
          <p:cNvSpPr>
            <a:spLocks noChangeArrowheads="1"/>
          </p:cNvSpPr>
          <p:nvPr/>
        </p:nvSpPr>
        <p:spPr bwMode="auto">
          <a:xfrm>
            <a:off x="0" y="0"/>
            <a:ext cx="12192000" cy="6858000"/>
          </a:xfrm>
          <a:prstGeom prst="rect">
            <a:avLst/>
          </a:prstGeom>
          <a:solidFill>
            <a:srgbClr val="FFF2CC">
              <a:alpha val="4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FFFFFF"/>
              </a:buClr>
              <a:buSzPts val="1800"/>
              <a:buFont typeface="Calibri" panose="020F0502020204030204" pitchFamily="34" charset="0"/>
              <a:buNone/>
              <a:defRPr/>
            </a:pPr>
            <a:endParaRPr lang="zh-HK" altLang="zh-HK" sz="1800" smtClean="0">
              <a:solidFill>
                <a:srgbClr val="FFFFFF"/>
              </a:solidFill>
              <a:latin typeface="Calibri" panose="020F0502020204030204" pitchFamily="34" charset="0"/>
              <a:sym typeface="Calibri" panose="020F0502020204030204" pitchFamily="34" charset="0"/>
            </a:endParaRPr>
          </a:p>
        </p:txBody>
      </p:sp>
      <p:sp>
        <p:nvSpPr>
          <p:cNvPr id="1027" name="Google Shape;11;p1"/>
          <p:cNvSpPr txBox="1">
            <a:spLocks noGrp="1"/>
          </p:cNvSpPr>
          <p:nvPr>
            <p:ph type="sldNum" idx="12"/>
          </p:nvPr>
        </p:nvSpPr>
        <p:spPr bwMode="auto">
          <a:xfrm>
            <a:off x="9120188" y="63817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algn="r" eaLnBrk="1" hangingPunct="1">
              <a:buClr>
                <a:srgbClr val="000000"/>
              </a:buClr>
              <a:buFont typeface="Arial" panose="020B0604020202020204" pitchFamily="34" charset="0"/>
              <a:buNone/>
              <a:defRPr sz="1200">
                <a:solidFill>
                  <a:srgbClr val="888888"/>
                </a:solidFill>
                <a:latin typeface="Calibri" panose="020F0502020204030204" pitchFamily="34" charset="0"/>
                <a:sym typeface="Calibri" panose="020F0502020204030204" pitchFamily="34" charset="0"/>
              </a:defRPr>
            </a:lvl1pPr>
          </a:lstStyle>
          <a:p>
            <a:pPr>
              <a:defRPr/>
            </a:pPr>
            <a:fld id="{C6EAC973-5871-4FC0-A7D5-2A6DECD8B16C}" type="slidenum">
              <a:rPr lang="zh-TW" altLang="zh-HK"/>
              <a:pPr>
                <a:defRPr/>
              </a:pPr>
              <a:t>‹#›</a:t>
            </a:fld>
            <a:endParaRPr lang="zh-HK" altLang="zh-HK"/>
          </a:p>
        </p:txBody>
      </p:sp>
      <p:sp>
        <p:nvSpPr>
          <p:cNvPr id="1028" name="Google Shape;12;p1"/>
          <p:cNvSpPr txBox="1">
            <a:spLocks noChangeArrowheads="1"/>
          </p:cNvSpPr>
          <p:nvPr/>
        </p:nvSpPr>
        <p:spPr bwMode="auto">
          <a:xfrm>
            <a:off x="9120188" y="637540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r" eaLnBrk="1" hangingPunct="1">
              <a:buClr>
                <a:srgbClr val="000000"/>
              </a:buClr>
              <a:buFont typeface="Arial" panose="020B0604020202020204" pitchFamily="34" charset="0"/>
              <a:buNone/>
              <a:defRPr/>
            </a:pPr>
            <a:fld id="{CF8196CF-03C7-4096-8579-82FCEFE2944A}" type="slidenum">
              <a:rPr lang="zh-TW" altLang="zh-HK" sz="1200" smtClean="0">
                <a:solidFill>
                  <a:srgbClr val="888888"/>
                </a:solidFill>
                <a:latin typeface="Calibri" panose="020F0502020204030204" pitchFamily="34" charset="0"/>
                <a:sym typeface="Calibri" panose="020F0502020204030204" pitchFamily="34" charset="0"/>
              </a:rPr>
              <a:pPr algn="r" eaLnBrk="1" hangingPunct="1">
                <a:buClr>
                  <a:srgbClr val="000000"/>
                </a:buClr>
                <a:buFont typeface="Arial" panose="020B0604020202020204" pitchFamily="34" charset="0"/>
                <a:buNone/>
                <a:defRPr/>
              </a:pPr>
              <a:t>‹#›</a:t>
            </a:fld>
            <a:endParaRPr lang="zh-HK" altLang="zh-HK" sz="1200" smtClean="0">
              <a:solidFill>
                <a:srgbClr val="888888"/>
              </a:solidFill>
              <a:latin typeface="Calibri" panose="020F0502020204030204" pitchFamily="34" charset="0"/>
              <a:sym typeface="Calibri" panose="020F0502020204030204" pitchFamily="34" charset="0"/>
            </a:endParaRPr>
          </a:p>
        </p:txBody>
      </p:sp>
    </p:spTree>
  </p:cSld>
  <p:clrMap bg1="lt1" tx1="dk1" bg2="dk2" tx2="lt2" accent1="accent1" accent2="accent2" accent3="accent3" accent4="accent4" accent5="accent5" accent6="accent6" hlink="hlink" folHlink="folHlink"/>
  <p:sldLayoutIdLst>
    <p:sldLayoutId id="2147483858" r:id="rId1"/>
    <p:sldLayoutId id="2147483846" r:id="rId2"/>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Google Shape;20;p4"/>
          <p:cNvSpPr txBox="1">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p>
            <a:pPr lvl="0"/>
            <a:endParaRPr lang="zh-HK" altLang="zh-HK" smtClean="0">
              <a:sym typeface="Arial" panose="020B0604020202020204" pitchFamily="34" charset="0"/>
            </a:endParaRPr>
          </a:p>
        </p:txBody>
      </p:sp>
      <p:sp>
        <p:nvSpPr>
          <p:cNvPr id="2051" name="Google Shape;21;p4"/>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zh-HK" altLang="zh-HK" smtClean="0">
              <a:sym typeface="Arial" panose="020B0604020202020204" pitchFamily="34" charset="0"/>
            </a:endParaRPr>
          </a:p>
        </p:txBody>
      </p:sp>
      <p:sp>
        <p:nvSpPr>
          <p:cNvPr id="2052" name="Google Shape;22;p4"/>
          <p:cNvSpPr txBox="1">
            <a:spLocks noGrp="1"/>
          </p:cNvSpPr>
          <p:nvPr>
            <p:ph type="dt" idx="10"/>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eaLnBrk="1" hangingPunct="1">
              <a:buClr>
                <a:srgbClr val="000000"/>
              </a:buClr>
              <a:buSzPts val="1400"/>
              <a:buFont typeface="Arial" panose="020B0604020202020204" pitchFamily="34" charset="0"/>
              <a:buNone/>
              <a:defRPr sz="1200">
                <a:solidFill>
                  <a:srgbClr val="888888"/>
                </a:solidFill>
                <a:latin typeface="Calibri" panose="020F0502020204030204" pitchFamily="34" charset="0"/>
                <a:sym typeface="Calibri" panose="020F0502020204030204" pitchFamily="34" charset="0"/>
              </a:defRPr>
            </a:lvl1pPr>
          </a:lstStyle>
          <a:p>
            <a:pPr>
              <a:defRPr/>
            </a:pPr>
            <a:endParaRPr lang="zh-HK" altLang="zh-HK"/>
          </a:p>
        </p:txBody>
      </p:sp>
      <p:sp>
        <p:nvSpPr>
          <p:cNvPr id="2053" name="Google Shape;23;p4"/>
          <p:cNvSpPr txBox="1">
            <a:spLocks noGrp="1"/>
          </p:cNvSpPr>
          <p:nvPr>
            <p:ph type="ftr" idx="11"/>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algn="ctr" eaLnBrk="1" hangingPunct="1">
              <a:buClr>
                <a:srgbClr val="000000"/>
              </a:buClr>
              <a:buSzPts val="1400"/>
              <a:buFont typeface="Arial" panose="020B0604020202020204" pitchFamily="34" charset="0"/>
              <a:buNone/>
              <a:defRPr sz="1200">
                <a:solidFill>
                  <a:srgbClr val="888888"/>
                </a:solidFill>
                <a:latin typeface="Calibri" panose="020F0502020204030204" pitchFamily="34" charset="0"/>
                <a:sym typeface="Calibri" panose="020F0502020204030204" pitchFamily="34" charset="0"/>
              </a:defRPr>
            </a:lvl1pPr>
          </a:lstStyle>
          <a:p>
            <a:pPr>
              <a:defRPr/>
            </a:pPr>
            <a:endParaRPr lang="zh-HK" altLang="zh-HK"/>
          </a:p>
        </p:txBody>
      </p:sp>
      <p:sp>
        <p:nvSpPr>
          <p:cNvPr id="2054" name="Google Shape;24;p4"/>
          <p:cNvSpPr txBox="1">
            <a:spLocks noGrp="1"/>
          </p:cNvSpPr>
          <p:nvPr>
            <p:ph type="sldNum" idx="12"/>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lvl1pPr algn="r" eaLnBrk="1" hangingPunct="1">
              <a:buClr>
                <a:srgbClr val="000000"/>
              </a:buClr>
              <a:buFont typeface="Arial" panose="020B0604020202020204" pitchFamily="34" charset="0"/>
              <a:buNone/>
              <a:defRPr sz="1200">
                <a:solidFill>
                  <a:srgbClr val="888888"/>
                </a:solidFill>
                <a:latin typeface="Calibri" panose="020F0502020204030204" pitchFamily="34" charset="0"/>
                <a:sym typeface="Calibri" panose="020F0502020204030204" pitchFamily="34" charset="0"/>
              </a:defRPr>
            </a:lvl1pPr>
          </a:lstStyle>
          <a:p>
            <a:pPr>
              <a:defRPr/>
            </a:pPr>
            <a:fld id="{66EEF9A5-0781-4F3A-9D4D-AB1A76724124}" type="slidenum">
              <a:rPr lang="zh-TW" altLang="zh-HK"/>
              <a:pPr>
                <a:defRPr/>
              </a:pPr>
              <a:t>‹#›</a:t>
            </a:fld>
            <a:endParaRPr lang="zh-HK" altLang="zh-HK"/>
          </a:p>
        </p:txBody>
      </p:sp>
      <p:sp>
        <p:nvSpPr>
          <p:cNvPr id="2055" name="Google Shape;25;p4"/>
          <p:cNvSpPr>
            <a:spLocks noChangeArrowheads="1"/>
          </p:cNvSpPr>
          <p:nvPr/>
        </p:nvSpPr>
        <p:spPr bwMode="auto">
          <a:xfrm>
            <a:off x="0" y="0"/>
            <a:ext cx="12192000" cy="6858000"/>
          </a:xfrm>
          <a:prstGeom prst="rect">
            <a:avLst/>
          </a:prstGeom>
          <a:solidFill>
            <a:srgbClr val="FFF2CC">
              <a:alpha val="4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000000"/>
              </a:buClr>
              <a:buFont typeface="Arial" panose="020B0604020202020204" pitchFamily="34" charset="0"/>
              <a:buNone/>
              <a:defRPr/>
            </a:pPr>
            <a:endParaRPr lang="zh-HK" altLang="zh-HK" sz="1800" smtClean="0">
              <a:solidFill>
                <a:srgbClr val="FFFFFF"/>
              </a:solidFill>
              <a:latin typeface="Calibri" panose="020F0502020204030204" pitchFamily="34" charset="0"/>
              <a:sym typeface="Calibri" panose="020F0502020204030204" pitchFamily="34" charset="0"/>
            </a:endParaRPr>
          </a:p>
        </p:txBody>
      </p:sp>
      <p:sp>
        <p:nvSpPr>
          <p:cNvPr id="2056" name="Google Shape;26;p4"/>
          <p:cNvSpPr txBox="1">
            <a:spLocks noChangeArrowheads="1"/>
          </p:cNvSpPr>
          <p:nvPr/>
        </p:nvSpPr>
        <p:spPr bwMode="auto">
          <a:xfrm>
            <a:off x="9120188" y="63817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r" eaLnBrk="1" hangingPunct="1">
              <a:buClr>
                <a:srgbClr val="000000"/>
              </a:buClr>
              <a:buFont typeface="Arial" panose="020B0604020202020204" pitchFamily="34" charset="0"/>
              <a:buNone/>
              <a:defRPr/>
            </a:pPr>
            <a:fld id="{9AD8FB25-EF7F-49C7-9BDD-02EFA230D611}" type="slidenum">
              <a:rPr lang="zh-TW" altLang="zh-HK" sz="1200" smtClean="0">
                <a:solidFill>
                  <a:srgbClr val="888888"/>
                </a:solidFill>
                <a:latin typeface="Calibri" panose="020F0502020204030204" pitchFamily="34" charset="0"/>
                <a:sym typeface="Calibri" panose="020F0502020204030204" pitchFamily="34" charset="0"/>
              </a:rPr>
              <a:pPr algn="r" eaLnBrk="1" hangingPunct="1">
                <a:buClr>
                  <a:srgbClr val="000000"/>
                </a:buClr>
                <a:buFont typeface="Arial" panose="020B0604020202020204" pitchFamily="34" charset="0"/>
                <a:buNone/>
                <a:defRPr/>
              </a:pPr>
              <a:t>‹#›</a:t>
            </a:fld>
            <a:endParaRPr lang="zh-HK" altLang="zh-HK" sz="1200" smtClean="0">
              <a:solidFill>
                <a:srgbClr val="888888"/>
              </a:solidFill>
              <a:latin typeface="Calibri" panose="020F0502020204030204" pitchFamily="34" charset="0"/>
              <a:sym typeface="Calibri" panose="020F0502020204030204" pitchFamily="34" charset="0"/>
            </a:endParaRPr>
          </a:p>
        </p:txBody>
      </p:sp>
    </p:spTree>
  </p:cSld>
  <p:clrMap bg1="lt1" tx1="dk1" bg2="dk2" tx2="lt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gjzwfw.www.gov.cn/index.html"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hyperlink" Target="https://www.smartcity.gov.hk/modules/custom/custom_global_js_css/assets/files/HKSmartCityBlueprint(ENG)v2.pdf" TargetMode="Externa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hyperlink" Target="https://www.gov.hk/tc/about/govdirectory/mobileapps.htm" TargetMode="Externa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hyperlink" Target="https://www.oecd.org/daf/blockchain/" TargetMode="Externa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www.chinaw3c.org/about.html" TargetMode="External"/><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hyperlink" Target="https://www.cnnic.com.cn/IDR/ReportDownloads/202212/P020221209344717199824.pdf"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hyperlink" Target="https://chinacurrent.com/hk/story/20474/live-broadcast-ecommerc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hyperlink" Target="https://www.censtatd.gov.hk/en/data/stat_report/product/B1110006/att/B11100062022AN22B0100.pdf" TargetMode="Externa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70.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hyperlink" Target="https://www.ofca.gov.hk/en/industry_focus/industry_focus/exp_sharing_on_5g_applications/index.html" TargetMode="External"/><Relationship Id="rId7"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hyperlink" Target="https://www.5g.gov.hk/tc/what-is-5g/applications.html" TargetMode="External"/><Relationship Id="rId5" Type="http://schemas.openxmlformats.org/officeDocument/2006/relationships/image" Target="../media/image85.png"/><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hyperlink" Target="https://www.cityintime.hk/tc/making-of/" TargetMode="External"/><Relationship Id="rId7" Type="http://schemas.openxmlformats.org/officeDocument/2006/relationships/image" Target="../media/image90.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hyperlink" Target="https://www.cityintime.hk/tc/" TargetMode="External"/><Relationship Id="rId10" Type="http://schemas.openxmlformats.org/officeDocument/2006/relationships/image" Target="../media/image30.png"/><Relationship Id="rId4" Type="http://schemas.openxmlformats.org/officeDocument/2006/relationships/image" Target="../media/image88.png"/><Relationship Id="rId9" Type="http://schemas.openxmlformats.org/officeDocument/2006/relationships/image" Target="../media/image92.png"/></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4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101.png"/><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03.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hyperlink" Target="https://www.edb.gov.hk/en/edu-system/primary-secondary/applicable-to-primary-secondary/it-in-edu/ite-qef/qef_index.html" TargetMode="External"/><Relationship Id="rId5" Type="http://schemas.openxmlformats.org/officeDocument/2006/relationships/image" Target="../media/image102.png"/><Relationship Id="rId4" Type="http://schemas.openxmlformats.org/officeDocument/2006/relationships/hyperlink" Target="https://www.news.gov.hk/chi/2021/05/20210517/20210517_163805_639.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5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hyperlink" Target="https://www.facebook.com/TamarTalk.hk/" TargetMode="External"/><Relationship Id="rId7" Type="http://schemas.openxmlformats.org/officeDocument/2006/relationships/image" Target="../media/image108.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hyperlink" Target="https://www.news.gov.hk/chi/index.html" TargetMode="External"/><Relationship Id="rId5" Type="http://schemas.openxmlformats.org/officeDocument/2006/relationships/image" Target="../media/image107.png"/><Relationship Id="rId10" Type="http://schemas.openxmlformats.org/officeDocument/2006/relationships/image" Target="../media/image110.png"/><Relationship Id="rId4" Type="http://schemas.openxmlformats.org/officeDocument/2006/relationships/image" Target="../media/image106.png"/><Relationship Id="rId9" Type="http://schemas.openxmlformats.org/officeDocument/2006/relationships/image" Target="../media/image30.png"/></Relationships>
</file>

<file path=ppt/slides/_rels/slide5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113.png"/><Relationship Id="rId4" Type="http://schemas.openxmlformats.org/officeDocument/2006/relationships/image" Target="../media/image112.jpeg"/></Relationships>
</file>

<file path=ppt/slides/_rels/slide5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116.png"/><Relationship Id="rId4" Type="http://schemas.openxmlformats.org/officeDocument/2006/relationships/image" Target="../media/image115.png"/></Relationships>
</file>

<file path=ppt/slides/_rels/slide5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118.png"/><Relationship Id="rId4" Type="http://schemas.openxmlformats.org/officeDocument/2006/relationships/image" Target="../media/image117.png"/></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120.png"/></Relationships>
</file>

<file path=ppt/slides/_rels/slide57.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5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128.png"/><Relationship Id="rId4" Type="http://schemas.openxmlformats.org/officeDocument/2006/relationships/image" Target="../media/image30.png"/></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130.png"/><Relationship Id="rId4" Type="http://schemas.openxmlformats.org/officeDocument/2006/relationships/image" Target="../media/image129.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131.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6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39.pn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hyperlink" Target="http://www.cac.gov.cn/2021-04/22/c_1620670982794847.htm" TargetMode="External"/><Relationship Id="rId5" Type="http://schemas.openxmlformats.org/officeDocument/2006/relationships/image" Target="../media/image138.png"/><Relationship Id="rId4" Type="http://schemas.openxmlformats.org/officeDocument/2006/relationships/hyperlink" Target="http://www.gov.cn/xinwen/2021-04/23/content_5601680.htm"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132.png"/></Relationships>
</file>

<file path=ppt/slides/_rels/slide7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image" Target="../media/image146.png"/><Relationship Id="rId5" Type="http://schemas.openxmlformats.org/officeDocument/2006/relationships/hyperlink" Target="https://www.edb.gov.hk/en/curriculum-development/kla/pe/asap/index.html" TargetMode="External"/><Relationship Id="rId4" Type="http://schemas.openxmlformats.org/officeDocument/2006/relationships/image" Target="../media/image145.png"/></Relationships>
</file>

<file path=ppt/slides/_rels/slide7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148.png"/></Relationships>
</file>

<file path=ppt/slides/_rels/slide77.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7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Google Shape;101;p16"/>
          <p:cNvSpPr txBox="1">
            <a:spLocks noChangeArrowheads="1"/>
          </p:cNvSpPr>
          <p:nvPr/>
        </p:nvSpPr>
        <p:spPr bwMode="auto">
          <a:xfrm>
            <a:off x="706438" y="2320925"/>
            <a:ext cx="10931525"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2286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150000"/>
              </a:lnSpc>
              <a:buClr>
                <a:srgbClr val="000000"/>
              </a:buClr>
              <a:buSzPts val="4400"/>
              <a:buFont typeface="Arial" panose="020B0604020202020204" pitchFamily="34" charset="0"/>
              <a:buNone/>
            </a:pPr>
            <a:r>
              <a:rPr lang="en-US" altLang="zh-HK" sz="3600" b="1"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Learning focus:</a:t>
            </a:r>
            <a:endParaRPr lang="zh-HK" altLang="zh-HK" sz="36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algn="ctr" eaLnBrk="1" hangingPunct="1">
              <a:lnSpc>
                <a:spcPct val="150000"/>
              </a:lnSpc>
              <a:buClr>
                <a:srgbClr val="000000"/>
              </a:buClr>
              <a:buFont typeface="Arial" panose="020B0604020202020204" pitchFamily="34" charset="0"/>
              <a:buNone/>
            </a:pPr>
            <a:r>
              <a:rPr lang="en-US" altLang="zh-HK" sz="32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Development features of information technology: the Internet, social networking sites, instant messaging software</a:t>
            </a:r>
            <a:endParaRPr lang="zh-HK" altLang="zh-HK" sz="32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5123" name="Google Shape;102;p16"/>
          <p:cNvSpPr>
            <a:spLocks noChangeArrowheads="1"/>
          </p:cNvSpPr>
          <p:nvPr/>
        </p:nvSpPr>
        <p:spPr bwMode="auto">
          <a:xfrm>
            <a:off x="196850" y="152400"/>
            <a:ext cx="11352213"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120000"/>
              </a:lnSpc>
              <a:buClr>
                <a:srgbClr val="000000"/>
              </a:buClr>
              <a:buFont typeface="Arial" panose="020B0604020202020204" pitchFamily="34" charset="0"/>
              <a:buNone/>
            </a:pPr>
            <a:r>
              <a:rPr lang="en-US" altLang="zh-HK" sz="24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Citizenship and Social Development</a:t>
            </a:r>
            <a:endParaRPr lang="zh-HK" altLang="zh-HK" sz="24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eaLnBrk="1" hangingPunct="1">
              <a:lnSpc>
                <a:spcPct val="120000"/>
              </a:lnSpc>
              <a:buClr>
                <a:srgbClr val="000000"/>
              </a:buClr>
              <a:buFont typeface="Arial" panose="020B0604020202020204" pitchFamily="34" charset="0"/>
              <a:buNone/>
            </a:pPr>
            <a:r>
              <a:rPr lang="en-US" altLang="zh-HK" sz="24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Theme 3: Interconnectedness and Interdependence of the Contemporary World</a:t>
            </a:r>
            <a:endParaRPr lang="zh-HK" altLang="zh-HK" sz="24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eaLnBrk="1" hangingPunct="1">
              <a:lnSpc>
                <a:spcPct val="120000"/>
              </a:lnSpc>
              <a:buClr>
                <a:srgbClr val="000000"/>
              </a:buClr>
              <a:buFont typeface="Arial" panose="020B0604020202020204" pitchFamily="34" charset="0"/>
              <a:buNone/>
            </a:pPr>
            <a:r>
              <a:rPr lang="en-US" altLang="zh-HK" sz="24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Topic: Technological development and information literacy</a:t>
            </a:r>
            <a:endParaRPr lang="zh-HK" altLang="zh-HK" sz="24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5124" name="Google Shape;103;p16"/>
          <p:cNvSpPr>
            <a:spLocks noChangeArrowheads="1"/>
          </p:cNvSpPr>
          <p:nvPr/>
        </p:nvSpPr>
        <p:spPr bwMode="auto">
          <a:xfrm>
            <a:off x="4302125" y="5621338"/>
            <a:ext cx="37401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000000"/>
              </a:buClr>
              <a:buFont typeface="Arial" panose="020B0604020202020204" pitchFamily="34" charset="0"/>
              <a:buNone/>
              <a:defRPr/>
            </a:pPr>
            <a:r>
              <a:rPr lang="en-US" altLang="zh-HK" sz="24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September 2023</a:t>
            </a:r>
          </a:p>
          <a:p>
            <a:pPr algn="ctr" eaLnBrk="1" hangingPunct="1">
              <a:buClr>
                <a:srgbClr val="000000"/>
              </a:buClr>
              <a:buFont typeface="Arial" panose="020B0604020202020204" pitchFamily="34" charset="0"/>
              <a:buNone/>
              <a:defRPr/>
            </a:pPr>
            <a:r>
              <a:rPr lang="en-US" altLang="zh-HK" sz="24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(Translated version)</a:t>
            </a:r>
            <a:endParaRPr lang="zh-HK" altLang="zh-HK" sz="24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Google Shape;230;p25"/>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610D8526-1499-4AAF-B5C9-79A4AB8979A3}"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10</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231" name="Google Shape;231;p25"/>
          <p:cNvSpPr/>
          <p:nvPr/>
        </p:nvSpPr>
        <p:spPr>
          <a:xfrm>
            <a:off x="676274" y="1732395"/>
            <a:ext cx="11068051" cy="1722005"/>
          </a:xfrm>
          <a:prstGeom prst="rect">
            <a:avLst/>
          </a:prstGeom>
          <a:noFill/>
          <a:ln w="38100" cap="flat" cmpd="sng">
            <a:solidFill>
              <a:srgbClr val="FF0000"/>
            </a:solidFill>
            <a:prstDash val="solid"/>
            <a:round/>
            <a:headEnd type="none" w="sm" len="sm"/>
            <a:tailEnd type="none" w="sm" len="sm"/>
          </a:ln>
        </p:spPr>
        <p:txBody>
          <a:bodyPr spcFirstLastPara="1" lIns="91425" tIns="45700" rIns="91425" bIns="45700"/>
          <a:lstStyle/>
          <a:p>
            <a:pPr algn="just" eaLnBrk="1" fontAlgn="auto" hangingPunct="1">
              <a:lnSpc>
                <a:spcPct val="120000"/>
              </a:lnSpc>
              <a:spcBef>
                <a:spcPts val="0"/>
              </a:spcBef>
              <a:spcAft>
                <a:spcPts val="0"/>
              </a:spcAft>
              <a:buClr>
                <a:srgbClr val="000000"/>
              </a:buClr>
              <a:buFont typeface="Arial"/>
              <a:buNone/>
              <a:defRPr/>
            </a:pPr>
            <a:r>
              <a:rPr lang="en-us" sz="2100" kern="0" dirty="0" err="1">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Smartisation</a:t>
            </a:r>
            <a:r>
              <a:rPr lang="en-us" sz="21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had gradually taken place in our lives </a:t>
            </a:r>
            <a:r>
              <a:rPr lang="en-us" sz="21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and </a:t>
            </a:r>
            <a:r>
              <a:rPr lang="en-us" sz="21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it has enhanced and </a:t>
            </a:r>
            <a:r>
              <a:rPr lang="en-us" sz="21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accelerated.  Building </a:t>
            </a:r>
            <a:r>
              <a:rPr lang="en-us" sz="21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smart cities has become a new trend in urban planning </a:t>
            </a:r>
            <a:r>
              <a:rPr lang="en-us" sz="21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worldwide.  It </a:t>
            </a:r>
            <a:r>
              <a:rPr lang="en-us" sz="21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aims at making the management of urban services and resources more efficient through ICT; whereas ICT infrastructure provides extremely favorable conditions for building smart cities.</a:t>
            </a:r>
            <a:endParaRPr sz="21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sp>
        <p:nvSpPr>
          <p:cNvPr id="23556" name="Google Shape;232;p25"/>
          <p:cNvSpPr txBox="1">
            <a:spLocks noChangeArrowheads="1"/>
          </p:cNvSpPr>
          <p:nvPr/>
        </p:nvSpPr>
        <p:spPr bwMode="auto">
          <a:xfrm>
            <a:off x="973138" y="255588"/>
            <a:ext cx="110442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SzPts val="4400"/>
              <a:buFont typeface="標楷體" panose="03000509000000000000" pitchFamily="65" charset="-120"/>
              <a:buNone/>
            </a:pPr>
            <a:r>
              <a:rPr lang="en-US" altLang="zh-HK" sz="44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development of information technology</a:t>
            </a:r>
            <a:endParaRPr lang="zh-HK" altLang="zh-HK" sz="44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233" name="Google Shape;233;p25"/>
          <p:cNvSpPr txBox="1"/>
          <p:nvPr/>
        </p:nvSpPr>
        <p:spPr>
          <a:xfrm>
            <a:off x="2102308" y="1087096"/>
            <a:ext cx="8923194" cy="424691"/>
          </a:xfrm>
          <a:prstGeom prst="rect">
            <a:avLst/>
          </a:prstGeom>
          <a:noFill/>
          <a:ln>
            <a:noFill/>
          </a:ln>
        </p:spPr>
        <p:txBody>
          <a:bodyPr spcFirstLastPara="1" lIns="91425" tIns="45700" rIns="91425" bIns="45700" anchor="ctr">
            <a:spAutoFit/>
          </a:bodyPr>
          <a:lstStyle/>
          <a:p>
            <a:pPr eaLnBrk="1" fontAlgn="auto" hangingPunct="1">
              <a:lnSpc>
                <a:spcPct val="90000"/>
              </a:lnSpc>
              <a:spcBef>
                <a:spcPts val="0"/>
              </a:spcBef>
              <a:spcAft>
                <a:spcPts val="0"/>
              </a:spcAft>
              <a:buClr>
                <a:schemeClr val="dk1"/>
              </a:buClr>
              <a:buSzPts val="3600"/>
              <a:buFont typeface="Arial"/>
              <a:buNone/>
              <a:defRPr/>
            </a:pPr>
            <a:r>
              <a:rPr lang="en-us" sz="2400" b="1" kern="0" dirty="0" err="1">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Informatisation</a:t>
            </a:r>
            <a:r>
              <a:rPr lang="en-us"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altLang="zh-HK" sz="2400" b="1" kern="0" dirty="0" err="1"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digitalisation</a:t>
            </a:r>
            <a:r>
              <a:rPr lang="en-US" altLang="zh-HK" sz="2400" b="1"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altLang="zh-HK"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and </a:t>
            </a:r>
            <a:r>
              <a:rPr lang="en-US" altLang="zh-HK" sz="2400" b="1" kern="0" dirty="0" err="1"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smartisation</a:t>
            </a:r>
            <a:endParaRPr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sp>
        <p:nvSpPr>
          <p:cNvPr id="23558" name="Google Shape;234;p25"/>
          <p:cNvSpPr>
            <a:spLocks/>
          </p:cNvSpPr>
          <p:nvPr/>
        </p:nvSpPr>
        <p:spPr bwMode="auto">
          <a:xfrm>
            <a:off x="1531938" y="1135063"/>
            <a:ext cx="446087" cy="322262"/>
          </a:xfrm>
          <a:custGeom>
            <a:avLst/>
            <a:gdLst>
              <a:gd name="T0" fmla="*/ 2147483646 w 395"/>
              <a:gd name="T1" fmla="*/ 2147483646 h 298"/>
              <a:gd name="T2" fmla="*/ 2147483646 w 395"/>
              <a:gd name="T3" fmla="*/ 2147483646 h 298"/>
              <a:gd name="T4" fmla="*/ 2147483646 w 395"/>
              <a:gd name="T5" fmla="*/ 2147483646 h 298"/>
              <a:gd name="T6" fmla="*/ 2147483646 w 395"/>
              <a:gd name="T7" fmla="*/ 2147483646 h 298"/>
              <a:gd name="T8" fmla="*/ 2147483646 w 395"/>
              <a:gd name="T9" fmla="*/ 2147483646 h 298"/>
              <a:gd name="T10" fmla="*/ 2147483646 w 395"/>
              <a:gd name="T11" fmla="*/ 2147483646 h 298"/>
              <a:gd name="T12" fmla="*/ 2147483646 w 395"/>
              <a:gd name="T13" fmla="*/ 2147483646 h 298"/>
              <a:gd name="T14" fmla="*/ 2147483646 w 395"/>
              <a:gd name="T15" fmla="*/ 0 h 298"/>
              <a:gd name="T16" fmla="*/ 2147483646 w 395"/>
              <a:gd name="T17" fmla="*/ 0 h 298"/>
              <a:gd name="T18" fmla="*/ 2147483646 w 395"/>
              <a:gd name="T19" fmla="*/ 2147483646 h 298"/>
              <a:gd name="T20" fmla="*/ 2147483646 w 395"/>
              <a:gd name="T21" fmla="*/ 2147483646 h 298"/>
              <a:gd name="T22" fmla="*/ 2147483646 w 395"/>
              <a:gd name="T23" fmla="*/ 2147483646 h 298"/>
              <a:gd name="T24" fmla="*/ 2147483646 w 395"/>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sp>
        <p:nvSpPr>
          <p:cNvPr id="235" name="Google Shape;235;p25"/>
          <p:cNvSpPr/>
          <p:nvPr/>
        </p:nvSpPr>
        <p:spPr>
          <a:xfrm>
            <a:off x="615950" y="3614739"/>
            <a:ext cx="11128375" cy="2250352"/>
          </a:xfrm>
          <a:prstGeom prst="round2DiagRect">
            <a:avLst>
              <a:gd name="adj1" fmla="val 16667"/>
              <a:gd name="adj2" fmla="val 0"/>
            </a:avLst>
          </a:prstGeom>
          <a:solidFill>
            <a:srgbClr val="C4E0B2"/>
          </a:solid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lnSpc>
                <a:spcPct val="120000"/>
              </a:lnSpc>
              <a:spcBef>
                <a:spcPts val="600"/>
              </a:spcBef>
              <a:defRPr/>
            </a:pP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An example of the application of technology at the Beijing </a:t>
            </a:r>
            <a:r>
              <a:rPr lang="en-US" altLang="zh-HK" sz="2000" dirty="0" err="1"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Daxing</a:t>
            </a: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International Airport</a:t>
            </a:r>
            <a:endParaRPr lang="zh-HK"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marL="342900" indent="-342900" algn="just" eaLnBrk="1" hangingPunct="1">
              <a:lnSpc>
                <a:spcPct val="120000"/>
              </a:lnSpc>
              <a:spcBef>
                <a:spcPts val="600"/>
              </a:spcBef>
              <a:buSzPts val="2600"/>
              <a:buFont typeface="Arial" panose="020B0604020202020204" pitchFamily="34" charset="0"/>
              <a:buChar char="•"/>
              <a:defRPr/>
            </a:pP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staff</a:t>
            </a:r>
            <a:r>
              <a:rPr lang="en-US" altLang="zh-HK" sz="2000" strike="sngStrike"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a:t>
            </a: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members are equipped with </a:t>
            </a: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AR glasses, which can quickly and automatically identify passengers and assist passengers with check-ins.</a:t>
            </a:r>
            <a:endParaRPr lang="zh-HK"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a:p>
            <a:pPr marL="342900" indent="-342900" algn="just" eaLnBrk="1" hangingPunct="1">
              <a:lnSpc>
                <a:spcPct val="120000"/>
              </a:lnSpc>
              <a:spcBef>
                <a:spcPts val="600"/>
              </a:spcBef>
              <a:buSzPts val="2600"/>
              <a:buFont typeface="Arial" panose="020B0604020202020204" pitchFamily="34" charset="0"/>
              <a:buChar char="•"/>
              <a:defRPr/>
            </a:pP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The airport adopts a baggage tracking system, which can fulfill the tracking and management of passengers’ baggage throughout the whole process.</a:t>
            </a:r>
            <a:endParaRPr lang="zh-HK"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p:txBody>
      </p:sp>
      <p:sp>
        <p:nvSpPr>
          <p:cNvPr id="23560" name="Google Shape;236;p25"/>
          <p:cNvSpPr>
            <a:spLocks noChangeArrowheads="1"/>
          </p:cNvSpPr>
          <p:nvPr/>
        </p:nvSpPr>
        <p:spPr bwMode="auto">
          <a:xfrm>
            <a:off x="4594225" y="6072188"/>
            <a:ext cx="53594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sz="160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Source: www.gov.cn </a:t>
            </a:r>
            <a:endParaRPr lang="zh-HK" altLang="zh-HK" sz="160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eaLnBrk="1" hangingPunct="1">
              <a:buClr>
                <a:srgbClr val="000000"/>
              </a:buClr>
              <a:buFont typeface="Arial" panose="020B0604020202020204" pitchFamily="34" charset="0"/>
              <a:buNone/>
            </a:pPr>
            <a:r>
              <a:rPr lang="en-US" altLang="zh-HK" sz="1600">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(http://www.gov.cn/xinwen/2019-09/26/content_5433259.htm)</a:t>
            </a:r>
            <a:endParaRPr lang="zh-HK" altLang="zh-HK" sz="1600">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p:txBody>
      </p:sp>
      <p:pic>
        <p:nvPicPr>
          <p:cNvPr id="23561" name="Google Shape;237;p2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5" y="6111875"/>
            <a:ext cx="37084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Google Shape;243;p26"/>
          <p:cNvSpPr>
            <a:spLocks noGrp="1"/>
          </p:cNvSpPr>
          <p:nvPr>
            <p:ph type="sldNum" sz="quarter" idx="12"/>
          </p:nvPr>
        </p:nvSpPr>
        <p:spPr>
          <a:xfrm>
            <a:off x="8626331" y="6152141"/>
            <a:ext cx="2743200" cy="365125"/>
          </a:xfrm>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B6C87F69-C24F-442C-ABC0-EA22BAD47456}"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11</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25603" name="Google Shape;244;p26"/>
          <p:cNvSpPr txBox="1">
            <a:spLocks noChangeArrowheads="1"/>
          </p:cNvSpPr>
          <p:nvPr/>
        </p:nvSpPr>
        <p:spPr bwMode="auto">
          <a:xfrm>
            <a:off x="1138238" y="9525"/>
            <a:ext cx="10934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SzPts val="4000"/>
              <a:buFont typeface="標楷體" panose="03000509000000000000" pitchFamily="65" charset="-120"/>
              <a:buNone/>
            </a:pPr>
            <a:r>
              <a:rPr lang="en-US" altLang="zh-HK" sz="40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development of information technology</a:t>
            </a:r>
            <a:endParaRPr lang="zh-HK" altLang="zh-HK" sz="40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245" name="Google Shape;245;p26"/>
          <p:cNvSpPr txBox="1"/>
          <p:nvPr/>
        </p:nvSpPr>
        <p:spPr>
          <a:xfrm>
            <a:off x="2580591" y="693703"/>
            <a:ext cx="9452659" cy="424691"/>
          </a:xfrm>
          <a:prstGeom prst="rect">
            <a:avLst/>
          </a:prstGeom>
          <a:noFill/>
          <a:ln>
            <a:noFill/>
          </a:ln>
        </p:spPr>
        <p:txBody>
          <a:bodyPr spcFirstLastPara="1" lIns="91425" tIns="45700" rIns="91425" bIns="45700" anchor="ctr">
            <a:spAutoFit/>
          </a:bodyPr>
          <a:lstStyle/>
          <a:p>
            <a:pPr eaLnBrk="1" fontAlgn="auto" hangingPunct="1">
              <a:lnSpc>
                <a:spcPct val="90000"/>
              </a:lnSpc>
              <a:spcBef>
                <a:spcPts val="0"/>
              </a:spcBef>
              <a:spcAft>
                <a:spcPts val="0"/>
              </a:spcAft>
              <a:buClr>
                <a:schemeClr val="dk1"/>
              </a:buClr>
              <a:buSzPts val="2800"/>
              <a:buFont typeface="Arial"/>
              <a:buNone/>
              <a:defRPr/>
            </a:pPr>
            <a:r>
              <a:rPr lang="en-us" sz="2400" b="1" kern="0" dirty="0" err="1">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Informatisation</a:t>
            </a:r>
            <a:r>
              <a:rPr lang="en-us"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altLang="zh-HK" sz="2400" b="1" kern="0" dirty="0" err="1"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digitalisation</a:t>
            </a:r>
            <a:r>
              <a:rPr lang="en-US" altLang="zh-HK" sz="2400" b="1"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altLang="zh-HK"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and </a:t>
            </a:r>
            <a:r>
              <a:rPr lang="en-US" altLang="zh-HK" sz="2400" b="1" kern="0" dirty="0" err="1"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smartisation</a:t>
            </a:r>
            <a:endParaRPr lang="en-US" altLang="zh-HK"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sp>
        <p:nvSpPr>
          <p:cNvPr id="25605" name="Google Shape;246;p26"/>
          <p:cNvSpPr>
            <a:spLocks/>
          </p:cNvSpPr>
          <p:nvPr/>
        </p:nvSpPr>
        <p:spPr bwMode="auto">
          <a:xfrm>
            <a:off x="1946275" y="754063"/>
            <a:ext cx="446088" cy="322262"/>
          </a:xfrm>
          <a:custGeom>
            <a:avLst/>
            <a:gdLst>
              <a:gd name="T0" fmla="*/ 2147483646 w 395"/>
              <a:gd name="T1" fmla="*/ 2147483646 h 298"/>
              <a:gd name="T2" fmla="*/ 2147483646 w 395"/>
              <a:gd name="T3" fmla="*/ 2147483646 h 298"/>
              <a:gd name="T4" fmla="*/ 2147483646 w 395"/>
              <a:gd name="T5" fmla="*/ 2147483646 h 298"/>
              <a:gd name="T6" fmla="*/ 2147483646 w 395"/>
              <a:gd name="T7" fmla="*/ 2147483646 h 298"/>
              <a:gd name="T8" fmla="*/ 2147483646 w 395"/>
              <a:gd name="T9" fmla="*/ 2147483646 h 298"/>
              <a:gd name="T10" fmla="*/ 2147483646 w 395"/>
              <a:gd name="T11" fmla="*/ 2147483646 h 298"/>
              <a:gd name="T12" fmla="*/ 2147483646 w 395"/>
              <a:gd name="T13" fmla="*/ 2147483646 h 298"/>
              <a:gd name="T14" fmla="*/ 2147483646 w 395"/>
              <a:gd name="T15" fmla="*/ 0 h 298"/>
              <a:gd name="T16" fmla="*/ 2147483646 w 395"/>
              <a:gd name="T17" fmla="*/ 0 h 298"/>
              <a:gd name="T18" fmla="*/ 2147483646 w 395"/>
              <a:gd name="T19" fmla="*/ 2147483646 h 298"/>
              <a:gd name="T20" fmla="*/ 2147483646 w 395"/>
              <a:gd name="T21" fmla="*/ 2147483646 h 298"/>
              <a:gd name="T22" fmla="*/ 2147483646 w 395"/>
              <a:gd name="T23" fmla="*/ 2147483646 h 298"/>
              <a:gd name="T24" fmla="*/ 2147483646 w 395"/>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sp>
        <p:nvSpPr>
          <p:cNvPr id="25606" name="Google Shape;247;p26"/>
          <p:cNvSpPr>
            <a:spLocks noChangeArrowheads="1"/>
          </p:cNvSpPr>
          <p:nvPr/>
        </p:nvSpPr>
        <p:spPr bwMode="auto">
          <a:xfrm>
            <a:off x="487363" y="6289675"/>
            <a:ext cx="6321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a:latin typeface="Times New Roman" panose="02020603050405020304" pitchFamily="18" charset="0"/>
                <a:cs typeface="Times New Roman" panose="02020603050405020304" pitchFamily="18" charset="0"/>
                <a:sym typeface="Times New Roman" panose="02020603050405020304" pitchFamily="18" charset="0"/>
              </a:rPr>
              <a:t>Source: General Office of the State Council (http://gjzwfw.www.gov.cn/index.html)</a:t>
            </a:r>
            <a:endParaRPr lang="zh-HK" altLang="zh-HK">
              <a:latin typeface="Times New Roman" panose="02020603050405020304" pitchFamily="18" charset="0"/>
              <a:cs typeface="Times New Roman" panose="02020603050405020304" pitchFamily="18" charset="0"/>
              <a:sym typeface="Times New Roman" panose="02020603050405020304" pitchFamily="18" charset="0"/>
            </a:endParaRPr>
          </a:p>
        </p:txBody>
      </p:sp>
      <p:pic>
        <p:nvPicPr>
          <p:cNvPr id="25607" name="Google Shape;248;p2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6788" y="1806575"/>
            <a:ext cx="3094037"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Google Shape;249;p26"/>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8850" y="3498850"/>
            <a:ext cx="3109913"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Google Shape;250;p26"/>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4725" y="5130800"/>
            <a:ext cx="3087688"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 name="Google Shape;251;p26"/>
          <p:cNvSpPr>
            <a:spLocks noChangeArrowheads="1"/>
          </p:cNvSpPr>
          <p:nvPr/>
        </p:nvSpPr>
        <p:spPr bwMode="auto">
          <a:xfrm>
            <a:off x="8594725" y="2897188"/>
            <a:ext cx="3087688" cy="401637"/>
          </a:xfrm>
          <a:prstGeom prst="rect">
            <a:avLst/>
          </a:pr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000000"/>
              </a:buClr>
              <a:buFont typeface="Arial" panose="020B0604020202020204" pitchFamily="34" charset="0"/>
              <a:buNone/>
              <a:defRPr/>
            </a:pPr>
            <a:r>
              <a:rPr lang="en-US" altLang="zh-HK" sz="1600" b="1"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Cross-Provincial Public Services</a:t>
            </a:r>
            <a:endParaRPr lang="zh-HK" altLang="zh-HK" sz="1600" strike="sngStrike"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25611" name="Google Shape;252;p26"/>
          <p:cNvSpPr>
            <a:spLocks noChangeArrowheads="1"/>
          </p:cNvSpPr>
          <p:nvPr/>
        </p:nvSpPr>
        <p:spPr bwMode="auto">
          <a:xfrm>
            <a:off x="460375" y="1427163"/>
            <a:ext cx="7918450" cy="1871662"/>
          </a:xfrm>
          <a:prstGeom prst="rect">
            <a:avLst/>
          </a:prstGeom>
          <a:solidFill>
            <a:srgbClr val="E1EFD8"/>
          </a:solidFill>
          <a:ln w="38100">
            <a:solidFill>
              <a:srgbClr val="FF0000"/>
            </a:solidFill>
            <a:round/>
            <a:headEnd type="none" w="sm" len="sm"/>
            <a:tailEnd type="none" w="sm" len="sm"/>
          </a:ln>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buClr>
                <a:srgbClr val="000000"/>
              </a:buClr>
              <a:buFont typeface="Arial" panose="020B0604020202020204" pitchFamily="34" charset="0"/>
              <a:buNone/>
            </a:pPr>
            <a:r>
              <a:rPr lang="en-US" altLang="zh-HK" sz="20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Our country uses information technology to promote the nationwide integration of government affairs to become a “smart” government, which covers all departments of the State Council, as well as provinces, autonomous regions and municipalities directly under the Central Government.</a:t>
            </a:r>
            <a:endParaRPr lang="zh-HK" altLang="zh-HK" sz="20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5612" name="Google Shape;253;p26">
            <a:hlinkClick r:id="rId6"/>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5206" y="3514480"/>
            <a:ext cx="6808788"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3" name="Google Shape;254;p26"/>
          <p:cNvSpPr>
            <a:spLocks noChangeArrowheads="1"/>
          </p:cNvSpPr>
          <p:nvPr/>
        </p:nvSpPr>
        <p:spPr bwMode="auto">
          <a:xfrm>
            <a:off x="8594725" y="4567237"/>
            <a:ext cx="3087688" cy="522287"/>
          </a:xfrm>
          <a:prstGeom prst="rect">
            <a:avLst/>
          </a:prstGeom>
          <a:noFill/>
          <a:ln w="28575">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000000"/>
              </a:buClr>
              <a:buFont typeface="Arial" panose="020B0604020202020204" pitchFamily="34" charset="0"/>
              <a:buNone/>
              <a:defRPr/>
            </a:pPr>
            <a:r>
              <a:rPr lang="en-US" altLang="zh-HK" sz="1600" b="1"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Single Window System for International Trade</a:t>
            </a:r>
            <a:endParaRPr lang="zh-HK" altLang="zh-HK" sz="16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25614" name="Google Shape;255;p26"/>
          <p:cNvSpPr>
            <a:spLocks noChangeArrowheads="1"/>
          </p:cNvSpPr>
          <p:nvPr/>
        </p:nvSpPr>
        <p:spPr bwMode="auto">
          <a:xfrm>
            <a:off x="8594725" y="6115050"/>
            <a:ext cx="3087688" cy="544513"/>
          </a:xfrm>
          <a:prstGeom prst="rect">
            <a:avLst/>
          </a:prstGeom>
          <a:noFill/>
          <a:ln w="28575">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000000"/>
              </a:buClr>
              <a:buFont typeface="Arial" panose="020B0604020202020204" pitchFamily="34" charset="0"/>
              <a:buNone/>
              <a:defRPr/>
            </a:pPr>
            <a:r>
              <a:rPr lang="en-US" altLang="zh-HK" sz="1600" b="1" dirty="0" smtClean="0">
                <a:solidFill>
                  <a:schemeClr val="tx1">
                    <a:lumMod val="85000"/>
                    <a:lumOff val="15000"/>
                  </a:schemeClr>
                </a:solidFill>
                <a:latin typeface="Times New Roman" panose="02020603050405020304" pitchFamily="18" charset="0"/>
                <a:cs typeface="Times New Roman" panose="02020603050405020304" pitchFamily="18" charset="0"/>
              </a:rPr>
              <a:t>Single Portal for Online Government Services</a:t>
            </a:r>
            <a:endParaRPr lang="zh-HK" altLang="zh-HK" sz="1600" b="1" strike="sngStrike"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25615" name="Google Shape;256;p26"/>
          <p:cNvSpPr>
            <a:spLocks noChangeArrowheads="1"/>
          </p:cNvSpPr>
          <p:nvPr/>
        </p:nvSpPr>
        <p:spPr bwMode="auto">
          <a:xfrm>
            <a:off x="8509000" y="1239838"/>
            <a:ext cx="3524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sz="2400" b="1"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Examples of IT services</a:t>
            </a:r>
            <a:endParaRPr lang="zh-HK" altLang="zh-HK" sz="2400" b="1"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pic>
        <p:nvPicPr>
          <p:cNvPr id="25616" name="Google Shape;257;p26"/>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063" y="274638"/>
            <a:ext cx="15954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7" name="Google Shape;258;p26"/>
          <p:cNvSpPr txBox="1">
            <a:spLocks noChangeArrowheads="1"/>
          </p:cNvSpPr>
          <p:nvPr/>
        </p:nvSpPr>
        <p:spPr bwMode="auto">
          <a:xfrm>
            <a:off x="1016000" y="5522667"/>
            <a:ext cx="6908800" cy="58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sz="1600"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a:t>
            </a:r>
            <a:r>
              <a:rPr lang="en-US" altLang="zh-HK" sz="16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Click on the image to learn more about the integration of government affairs in the Mainland and pay attention to the latest arrangements.)</a:t>
            </a:r>
            <a:endParaRPr lang="zh-HK" altLang="zh-HK" sz="16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25618" name="文本框 1"/>
          <p:cNvSpPr txBox="1">
            <a:spLocks noChangeArrowheads="1"/>
          </p:cNvSpPr>
          <p:nvPr/>
        </p:nvSpPr>
        <p:spPr bwMode="auto">
          <a:xfrm>
            <a:off x="358775" y="365125"/>
            <a:ext cx="137001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CN" sz="2000" b="1">
                <a:latin typeface="Times New Roman" panose="02020603050405020304" pitchFamily="18" charset="0"/>
                <a:ea typeface="SimSun" panose="02010600030101010101" pitchFamily="2" charset="-122"/>
                <a:cs typeface="Times New Roman" panose="02020603050405020304" pitchFamily="18" charset="0"/>
              </a:rPr>
              <a:t>Reference</a:t>
            </a:r>
            <a:endParaRPr lang="zh-CN" altLang="en-US" sz="2000" b="1">
              <a:latin typeface="Times New Roman" panose="02020603050405020304" pitchFamily="18" charset="0"/>
              <a:ea typeface="SimSun"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Google Shape;264;p27"/>
          <p:cNvSpPr>
            <a:spLocks noChangeArrowheads="1"/>
          </p:cNvSpPr>
          <p:nvPr/>
        </p:nvSpPr>
        <p:spPr bwMode="auto">
          <a:xfrm>
            <a:off x="3927475" y="1617663"/>
            <a:ext cx="49037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defRPr/>
            </a:pPr>
            <a:r>
              <a:rPr lang="en-US" altLang="zh-HK" sz="2000" b="1" dirty="0" smtClean="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Example of IT applications in Hong Kong</a:t>
            </a:r>
            <a:endParaRPr lang="zh-HK" altLang="zh-HK" sz="2000" b="1" dirty="0" smtClean="0">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265" name="Google Shape;265;p27"/>
          <p:cNvSpPr/>
          <p:nvPr/>
        </p:nvSpPr>
        <p:spPr>
          <a:xfrm>
            <a:off x="827238" y="6029126"/>
            <a:ext cx="11129555" cy="523220"/>
          </a:xfrm>
          <a:prstGeom prst="rect">
            <a:avLst/>
          </a:prstGeom>
          <a:noFill/>
          <a:ln>
            <a:noFill/>
          </a:ln>
        </p:spPr>
        <p:txBody>
          <a:bodyPr spcFirstLastPara="1" lIns="91425" tIns="45700" rIns="91425" bIns="45700"/>
          <a:lstStyle/>
          <a:p>
            <a:pPr eaLnBrk="1" fontAlgn="auto" hangingPunct="1">
              <a:spcBef>
                <a:spcPts val="0"/>
              </a:spcBef>
              <a:spcAft>
                <a:spcPts val="0"/>
              </a:spcAft>
              <a:buClr>
                <a:srgbClr val="000000"/>
              </a:buClr>
              <a:buFont typeface="Arial"/>
              <a:buNone/>
              <a:defRPr/>
            </a:pPr>
            <a:r>
              <a:rPr lang="en-us"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Source: </a:t>
            </a:r>
            <a:r>
              <a:rPr lang="en-us"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Innovation </a:t>
            </a:r>
            <a:r>
              <a:rPr lang="en-us"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and Technology Bureau*</a:t>
            </a:r>
            <a:endParaRPr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eaLnBrk="1" fontAlgn="auto" hangingPunct="1">
              <a:spcBef>
                <a:spcPts val="0"/>
              </a:spcBef>
              <a:spcAft>
                <a:spcPts val="0"/>
              </a:spcAft>
              <a:buClr>
                <a:srgbClr val="000000"/>
              </a:buClr>
              <a:buFont typeface="Arial"/>
              <a:buNone/>
              <a:defRPr/>
            </a:pPr>
            <a:r>
              <a:rPr lang="en-US"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https://www.smartcity.gov.hk/modules/custom/custom_global_js_css/assets/files/HKSmartCityBlueprint(ENG)v2.pdf</a:t>
            </a:r>
            <a:endParaRPr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p:txBody>
      </p:sp>
      <p:sp>
        <p:nvSpPr>
          <p:cNvPr id="27652" name="Google Shape;266;p27"/>
          <p:cNvSpPr>
            <a:spLocks noChangeArrowheads="1"/>
          </p:cNvSpPr>
          <p:nvPr/>
        </p:nvSpPr>
        <p:spPr bwMode="auto">
          <a:xfrm>
            <a:off x="5656263" y="5127625"/>
            <a:ext cx="4160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sz="200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Click on the image above for more examples of smart living.</a:t>
            </a:r>
            <a:endParaRPr lang="zh-HK" altLang="zh-HK" sz="200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27653" name="Google Shape;267;p27"/>
          <p:cNvSpPr txBox="1">
            <a:spLocks noChangeArrowheads="1"/>
          </p:cNvSpPr>
          <p:nvPr/>
        </p:nvSpPr>
        <p:spPr bwMode="auto">
          <a:xfrm>
            <a:off x="990600" y="215900"/>
            <a:ext cx="113998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SzPts val="4000"/>
              <a:buFont typeface="標楷體" panose="03000509000000000000" pitchFamily="65" charset="-120"/>
              <a:buNone/>
            </a:pPr>
            <a:r>
              <a:rPr lang="en-US" altLang="zh-HK" sz="40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development of information technology</a:t>
            </a:r>
            <a:endParaRPr lang="zh-HK" altLang="zh-HK" sz="40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268" name="Google Shape;268;p27"/>
          <p:cNvSpPr txBox="1"/>
          <p:nvPr/>
        </p:nvSpPr>
        <p:spPr>
          <a:xfrm>
            <a:off x="3402527" y="1025039"/>
            <a:ext cx="8554266" cy="424691"/>
          </a:xfrm>
          <a:prstGeom prst="rect">
            <a:avLst/>
          </a:prstGeom>
          <a:noFill/>
          <a:ln>
            <a:noFill/>
          </a:ln>
        </p:spPr>
        <p:txBody>
          <a:bodyPr spcFirstLastPara="1" lIns="91425" tIns="45700" rIns="91425" bIns="45700" anchor="ctr">
            <a:spAutoFit/>
          </a:bodyPr>
          <a:lstStyle/>
          <a:p>
            <a:pPr eaLnBrk="1" fontAlgn="auto" hangingPunct="1">
              <a:lnSpc>
                <a:spcPct val="90000"/>
              </a:lnSpc>
              <a:spcBef>
                <a:spcPts val="0"/>
              </a:spcBef>
              <a:spcAft>
                <a:spcPts val="0"/>
              </a:spcAft>
              <a:buClr>
                <a:schemeClr val="dk1"/>
              </a:buClr>
              <a:buSzPts val="2800"/>
              <a:buFont typeface="Arial"/>
              <a:buNone/>
              <a:defRPr/>
            </a:pPr>
            <a:r>
              <a:rPr lang="en-us" altLang="zh-HK" sz="2400" b="1" kern="0" dirty="0" err="1">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Informatisation</a:t>
            </a:r>
            <a:r>
              <a:rPr lang="en-us" altLang="zh-HK"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altLang="zh-HK" sz="2400" b="1" kern="0" dirty="0" err="1"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digitalisation</a:t>
            </a:r>
            <a:r>
              <a:rPr lang="en-US" altLang="zh-HK" sz="2400" b="1"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altLang="zh-HK"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and </a:t>
            </a:r>
            <a:r>
              <a:rPr lang="en-US" altLang="zh-HK" sz="2400" b="1" kern="0" dirty="0" err="1"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smartisation</a:t>
            </a:r>
            <a:endParaRPr lang="en-US" altLang="zh-HK"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sp>
        <p:nvSpPr>
          <p:cNvPr id="27655" name="Google Shape;269;p27"/>
          <p:cNvSpPr>
            <a:spLocks/>
          </p:cNvSpPr>
          <p:nvPr/>
        </p:nvSpPr>
        <p:spPr bwMode="auto">
          <a:xfrm>
            <a:off x="2830513" y="1076325"/>
            <a:ext cx="446087" cy="322263"/>
          </a:xfrm>
          <a:custGeom>
            <a:avLst/>
            <a:gdLst>
              <a:gd name="T0" fmla="*/ 2147483646 w 395"/>
              <a:gd name="T1" fmla="*/ 2147483646 h 298"/>
              <a:gd name="T2" fmla="*/ 2147483646 w 395"/>
              <a:gd name="T3" fmla="*/ 2147483646 h 298"/>
              <a:gd name="T4" fmla="*/ 2147483646 w 395"/>
              <a:gd name="T5" fmla="*/ 2147483646 h 298"/>
              <a:gd name="T6" fmla="*/ 2147483646 w 395"/>
              <a:gd name="T7" fmla="*/ 2147483646 h 298"/>
              <a:gd name="T8" fmla="*/ 2147483646 w 395"/>
              <a:gd name="T9" fmla="*/ 2147483646 h 298"/>
              <a:gd name="T10" fmla="*/ 2147483646 w 395"/>
              <a:gd name="T11" fmla="*/ 2147483646 h 298"/>
              <a:gd name="T12" fmla="*/ 2147483646 w 395"/>
              <a:gd name="T13" fmla="*/ 2147483646 h 298"/>
              <a:gd name="T14" fmla="*/ 2147483646 w 395"/>
              <a:gd name="T15" fmla="*/ 0 h 298"/>
              <a:gd name="T16" fmla="*/ 2147483646 w 395"/>
              <a:gd name="T17" fmla="*/ 0 h 298"/>
              <a:gd name="T18" fmla="*/ 2147483646 w 395"/>
              <a:gd name="T19" fmla="*/ 2147483646 h 298"/>
              <a:gd name="T20" fmla="*/ 2147483646 w 395"/>
              <a:gd name="T21" fmla="*/ 2147483646 h 298"/>
              <a:gd name="T22" fmla="*/ 2147483646 w 395"/>
              <a:gd name="T23" fmla="*/ 2147483646 h 298"/>
              <a:gd name="T24" fmla="*/ 2147483646 w 395"/>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sp>
        <p:nvSpPr>
          <p:cNvPr id="27656" name="Google Shape;271;p27"/>
          <p:cNvSpPr>
            <a:spLocks noChangeArrowheads="1"/>
          </p:cNvSpPr>
          <p:nvPr/>
        </p:nvSpPr>
        <p:spPr bwMode="auto">
          <a:xfrm>
            <a:off x="4543425" y="3770313"/>
            <a:ext cx="750888" cy="558800"/>
          </a:xfrm>
          <a:prstGeom prst="chevron">
            <a:avLst>
              <a:gd name="adj" fmla="val 49862"/>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000000"/>
              </a:buClr>
              <a:buFont typeface="Arial" panose="020B0604020202020204" pitchFamily="34" charset="0"/>
              <a:buNone/>
            </a:pPr>
            <a:endParaRPr lang="zh-HK" altLang="zh-HK" sz="1800">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pic>
        <p:nvPicPr>
          <p:cNvPr id="27657" name="Google Shape;272;p2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63" y="374650"/>
            <a:ext cx="15954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 name="Google Shape;273;p27"/>
          <p:cNvSpPr/>
          <p:nvPr/>
        </p:nvSpPr>
        <p:spPr>
          <a:xfrm>
            <a:off x="827238" y="6545252"/>
            <a:ext cx="7091466" cy="261610"/>
          </a:xfrm>
          <a:prstGeom prst="rect">
            <a:avLst/>
          </a:prstGeom>
          <a:noFill/>
          <a:ln>
            <a:noFill/>
          </a:ln>
        </p:spPr>
        <p:txBody>
          <a:bodyPr spcFirstLastPara="1" lIns="91425" tIns="45700" rIns="91425" bIns="45700"/>
          <a:lstStyle/>
          <a:p>
            <a:pPr eaLnBrk="1" fontAlgn="auto" hangingPunct="1">
              <a:spcBef>
                <a:spcPts val="0"/>
              </a:spcBef>
              <a:spcAft>
                <a:spcPts val="0"/>
              </a:spcAft>
              <a:buClr>
                <a:srgbClr val="000000"/>
              </a:buClr>
              <a:buFont typeface="Arial"/>
              <a:buNone/>
              <a:defRPr/>
            </a:pPr>
            <a:r>
              <a:rPr lang="en-us" sz="1100" kern="0" dirty="0" smtClean="0">
                <a:solidFill>
                  <a:schemeClr val="dk1"/>
                </a:solidFill>
                <a:latin typeface="Times New Roman" panose="02020603050405020304" pitchFamily="18" charset="0"/>
                <a:ea typeface="DFKai-SB"/>
                <a:cs typeface="Times New Roman" panose="02020603050405020304" pitchFamily="18" charset="0"/>
                <a:sym typeface="DFKai-SB"/>
              </a:rPr>
              <a:t>*Innovation </a:t>
            </a:r>
            <a:r>
              <a:rPr lang="en-us" sz="1100" kern="0" dirty="0">
                <a:solidFill>
                  <a:schemeClr val="dk1"/>
                </a:solidFill>
                <a:latin typeface="Times New Roman" panose="02020603050405020304" pitchFamily="18" charset="0"/>
                <a:ea typeface="DFKai-SB"/>
                <a:cs typeface="Times New Roman" panose="02020603050405020304" pitchFamily="18" charset="0"/>
                <a:sym typeface="DFKai-SB"/>
              </a:rPr>
              <a:t>and Technology Bureau was renamed to </a:t>
            </a:r>
            <a:r>
              <a:rPr lang="en-us" sz="1100" kern="0" dirty="0" smtClean="0">
                <a:solidFill>
                  <a:schemeClr val="dk1"/>
                </a:solidFill>
                <a:latin typeface="Times New Roman" panose="02020603050405020304" pitchFamily="18" charset="0"/>
                <a:ea typeface="DFKai-SB"/>
                <a:cs typeface="Times New Roman" panose="02020603050405020304" pitchFamily="18" charset="0"/>
                <a:sym typeface="DFKai-SB"/>
              </a:rPr>
              <a:t>Innovation</a:t>
            </a:r>
            <a:r>
              <a:rPr lang="en-us" sz="1100" kern="0" dirty="0">
                <a:solidFill>
                  <a:schemeClr val="dk1"/>
                </a:solidFill>
                <a:latin typeface="Times New Roman" panose="02020603050405020304" pitchFamily="18" charset="0"/>
                <a:ea typeface="DFKai-SB"/>
                <a:cs typeface="Times New Roman" panose="02020603050405020304" pitchFamily="18" charset="0"/>
                <a:sym typeface="DFKai-SB"/>
              </a:rPr>
              <a:t>, Technology and Industry Bureau on </a:t>
            </a:r>
            <a:r>
              <a:rPr lang="en-us" altLang="zh-HK" sz="1100" kern="0" dirty="0">
                <a:solidFill>
                  <a:srgbClr val="7030A0"/>
                </a:solidFill>
                <a:latin typeface="Times New Roman" panose="02020603050405020304" pitchFamily="18" charset="0"/>
                <a:ea typeface="DFKai-SB"/>
                <a:cs typeface="Times New Roman" panose="02020603050405020304" pitchFamily="18" charset="0"/>
                <a:sym typeface="DFKai-SB"/>
              </a:rPr>
              <a:t>1 </a:t>
            </a:r>
            <a:r>
              <a:rPr lang="en-us" sz="1100" kern="0" dirty="0">
                <a:solidFill>
                  <a:schemeClr val="dk1"/>
                </a:solidFill>
                <a:latin typeface="Times New Roman" panose="02020603050405020304" pitchFamily="18" charset="0"/>
                <a:ea typeface="DFKai-SB"/>
                <a:cs typeface="Times New Roman" panose="02020603050405020304" pitchFamily="18" charset="0"/>
                <a:sym typeface="DFKai-SB"/>
              </a:rPr>
              <a:t>July, 2022.</a:t>
            </a:r>
            <a:endParaRPr sz="1100" kern="0" dirty="0">
              <a:solidFill>
                <a:schemeClr val="dk1"/>
              </a:solidFill>
              <a:latin typeface="Times New Roman" panose="02020603050405020304" pitchFamily="18" charset="0"/>
              <a:ea typeface="DFKai-SB"/>
              <a:cs typeface="Times New Roman" panose="02020603050405020304" pitchFamily="18" charset="0"/>
              <a:sym typeface="DFKai-SB"/>
            </a:endParaRPr>
          </a:p>
        </p:txBody>
      </p:sp>
      <p:sp>
        <p:nvSpPr>
          <p:cNvPr id="27659" name="文本框 1"/>
          <p:cNvSpPr txBox="1">
            <a:spLocks noChangeArrowheads="1"/>
          </p:cNvSpPr>
          <p:nvPr/>
        </p:nvSpPr>
        <p:spPr bwMode="auto">
          <a:xfrm>
            <a:off x="447675" y="447675"/>
            <a:ext cx="137001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CN" sz="2000" b="1">
                <a:latin typeface="Times New Roman" panose="02020603050405020304" pitchFamily="18" charset="0"/>
                <a:ea typeface="SimSun" panose="02010600030101010101" pitchFamily="2" charset="-122"/>
                <a:cs typeface="Times New Roman" panose="02020603050405020304" pitchFamily="18" charset="0"/>
              </a:rPr>
              <a:t>Reference</a:t>
            </a:r>
            <a:endParaRPr lang="zh-CN" altLang="en-US" sz="2000" b="1">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2766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7500" y="2224088"/>
            <a:ext cx="2786063" cy="369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2">
            <a:hlinkClick r:id="rId5"/>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97513" y="2508250"/>
            <a:ext cx="4414837"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Google Shape;278;p28"/>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27724981-6754-49E9-88FA-DD7E0151E894}"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13</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279" name="Google Shape;279;p28"/>
          <p:cNvSpPr/>
          <p:nvPr/>
        </p:nvSpPr>
        <p:spPr>
          <a:xfrm>
            <a:off x="217488" y="1647473"/>
            <a:ext cx="5838311" cy="4154984"/>
          </a:xfrm>
          <a:prstGeom prst="rect">
            <a:avLst/>
          </a:prstGeom>
          <a:noFill/>
          <a:ln w="38100" cap="flat" cmpd="sng">
            <a:solidFill>
              <a:srgbClr val="0070C0"/>
            </a:solidFill>
            <a:prstDash val="solid"/>
            <a:round/>
            <a:headEnd type="none" w="sm" len="sm"/>
            <a:tailEnd type="none" w="sm" len="sm"/>
          </a:ln>
        </p:spPr>
        <p:txBody>
          <a:bodyPr spcFirstLastPara="1" lIns="91425" tIns="45700" rIns="91425" bIns="45700"/>
          <a:lstStyle/>
          <a:p>
            <a:pPr algn="just" eaLnBrk="1" fontAlgn="auto" hangingPunct="1">
              <a:lnSpc>
                <a:spcPct val="120000"/>
              </a:lnSpc>
              <a:spcBef>
                <a:spcPts val="0"/>
              </a:spcBef>
              <a:spcAft>
                <a:spcPts val="0"/>
              </a:spcAft>
              <a:buClr>
                <a:srgbClr val="000000"/>
              </a:buClr>
              <a:buFont typeface="Arial"/>
              <a:buNone/>
              <a:defRPr/>
            </a:pPr>
            <a:r>
              <a:rPr lang="en-us" sz="17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AI and big data analytics are important technologies for the data-driven improvement of government services and smart city development.  The Office of the Government Chief Information Officer (OGCIO) launched a Big Data Analytics platform in </a:t>
            </a:r>
            <a:r>
              <a:rPr lang="en-us" sz="17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September 2020 to step up its efforts to support to </a:t>
            </a:r>
            <a:r>
              <a:rPr lang="en-us" sz="1700" kern="0" dirty="0" err="1">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bureaux</a:t>
            </a:r>
            <a:r>
              <a:rPr lang="en-us" sz="17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departments in </a:t>
            </a:r>
            <a:r>
              <a:rPr lang="en-us" sz="17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making </a:t>
            </a:r>
            <a:r>
              <a:rPr lang="en-us" sz="17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use of relevant technologies in delivering public services.</a:t>
            </a:r>
            <a:endParaRPr sz="17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algn="just" eaLnBrk="1" fontAlgn="auto" hangingPunct="1">
              <a:lnSpc>
                <a:spcPct val="120000"/>
              </a:lnSpc>
              <a:spcBef>
                <a:spcPts val="0"/>
              </a:spcBef>
              <a:spcAft>
                <a:spcPts val="0"/>
              </a:spcAft>
              <a:buClr>
                <a:srgbClr val="000000"/>
              </a:buClr>
              <a:buFont typeface="Arial"/>
              <a:buNone/>
              <a:defRPr/>
            </a:pPr>
            <a:endParaRPr sz="17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algn="just" eaLnBrk="1" fontAlgn="auto" hangingPunct="1">
              <a:lnSpc>
                <a:spcPct val="120000"/>
              </a:lnSpc>
              <a:spcBef>
                <a:spcPts val="0"/>
              </a:spcBef>
              <a:spcAft>
                <a:spcPts val="0"/>
              </a:spcAft>
              <a:buClr>
                <a:srgbClr val="000000"/>
              </a:buClr>
              <a:buFont typeface="Arial"/>
              <a:buNone/>
              <a:defRPr/>
            </a:pPr>
            <a:r>
              <a:rPr lang="en-us" sz="17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The OGCIO and the Transport Department </a:t>
            </a:r>
            <a:r>
              <a:rPr lang="en-US" sz="17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are jointly developing a </a:t>
            </a:r>
            <a:r>
              <a:rPr lang="en-US" sz="17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a:t>
            </a:r>
            <a:r>
              <a:rPr lang="en-US" sz="17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“Traffic Data Analytics System” to facilitate </a:t>
            </a:r>
            <a:r>
              <a:rPr lang="en-us" sz="17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the </a:t>
            </a:r>
            <a:r>
              <a:rPr lang="en-us" sz="17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Transport Department to perform </a:t>
            </a:r>
            <a:r>
              <a:rPr lang="en-us" sz="17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predictive </a:t>
            </a:r>
            <a:r>
              <a:rPr lang="en-us" sz="17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analyses for </a:t>
            </a:r>
            <a:r>
              <a:rPr lang="en-us" sz="17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a:t>
            </a:r>
            <a:r>
              <a:rPr lang="en-us" sz="17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enhancing traffic management and </a:t>
            </a:r>
            <a:r>
              <a:rPr lang="en-us" sz="17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efficiency </a:t>
            </a:r>
            <a:r>
              <a:rPr lang="en-us" sz="17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with </a:t>
            </a:r>
            <a:r>
              <a:rPr lang="en-us" sz="17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AI </a:t>
            </a:r>
            <a:r>
              <a:rPr lang="en-us" sz="17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and big data </a:t>
            </a:r>
            <a:r>
              <a:rPr lang="en-us" sz="17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analytics.</a:t>
            </a:r>
            <a:endParaRPr sz="17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p:txBody>
      </p:sp>
      <p:sp>
        <p:nvSpPr>
          <p:cNvPr id="29700" name="Google Shape;280;p28"/>
          <p:cNvSpPr>
            <a:spLocks noChangeArrowheads="1"/>
          </p:cNvSpPr>
          <p:nvPr/>
        </p:nvSpPr>
        <p:spPr bwMode="auto">
          <a:xfrm>
            <a:off x="3857625" y="6311900"/>
            <a:ext cx="7727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https://www.legco.gov.hk/yr20-21/english/panels/itb/papers/itb20210615cb1-984-3-e.pdf</a:t>
            </a:r>
            <a:endParaRPr lang="zh-HK"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29701" name="Google Shape;282;p28"/>
          <p:cNvSpPr txBox="1">
            <a:spLocks noChangeArrowheads="1"/>
          </p:cNvSpPr>
          <p:nvPr/>
        </p:nvSpPr>
        <p:spPr bwMode="auto">
          <a:xfrm>
            <a:off x="1930400" y="230188"/>
            <a:ext cx="101806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SzPts val="4000"/>
              <a:buFont typeface="標楷體" panose="03000509000000000000" pitchFamily="65" charset="-120"/>
              <a:buNone/>
            </a:pPr>
            <a:r>
              <a:rPr lang="en-US" altLang="zh-HK" sz="40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development of information technology</a:t>
            </a:r>
            <a:endParaRPr lang="zh-HK" altLang="zh-HK" sz="40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pic>
        <p:nvPicPr>
          <p:cNvPr id="29702" name="Google Shape;283;p2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63" y="374650"/>
            <a:ext cx="15954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 name="Google Shape;284;p28"/>
          <p:cNvSpPr txBox="1"/>
          <p:nvPr/>
        </p:nvSpPr>
        <p:spPr>
          <a:xfrm>
            <a:off x="3136643" y="974725"/>
            <a:ext cx="10945906" cy="424691"/>
          </a:xfrm>
          <a:prstGeom prst="rect">
            <a:avLst/>
          </a:prstGeom>
          <a:noFill/>
          <a:ln>
            <a:noFill/>
          </a:ln>
        </p:spPr>
        <p:txBody>
          <a:bodyPr spcFirstLastPara="1" lIns="91425" tIns="45700" rIns="91425" bIns="45700" anchor="ctr">
            <a:spAutoFit/>
          </a:bodyPr>
          <a:lstStyle/>
          <a:p>
            <a:pPr eaLnBrk="1" fontAlgn="auto" hangingPunct="1">
              <a:lnSpc>
                <a:spcPct val="90000"/>
              </a:lnSpc>
              <a:spcBef>
                <a:spcPts val="0"/>
              </a:spcBef>
              <a:spcAft>
                <a:spcPts val="0"/>
              </a:spcAft>
              <a:buClr>
                <a:schemeClr val="dk1"/>
              </a:buClr>
              <a:buSzPts val="2800"/>
              <a:buFont typeface="Arial"/>
              <a:buNone/>
              <a:defRPr/>
            </a:pPr>
            <a:r>
              <a:rPr lang="en-us" altLang="zh-HK" sz="2400" b="1" kern="0" dirty="0" err="1">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Informatisation</a:t>
            </a:r>
            <a:r>
              <a:rPr lang="en-us" altLang="zh-HK"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altLang="zh-HK" sz="2400" b="1" kern="0" dirty="0" err="1"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digitalisation</a:t>
            </a:r>
            <a:r>
              <a:rPr lang="en-US" altLang="zh-HK" sz="2400" b="1"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altLang="zh-HK"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and </a:t>
            </a:r>
            <a:r>
              <a:rPr lang="en-US" altLang="zh-HK" sz="2400" b="1" kern="0" dirty="0" err="1"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smartisation</a:t>
            </a:r>
            <a:endParaRPr lang="en-US" altLang="zh-HK"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sp>
        <p:nvSpPr>
          <p:cNvPr id="29704" name="Google Shape;285;p28"/>
          <p:cNvSpPr>
            <a:spLocks noChangeArrowheads="1"/>
          </p:cNvSpPr>
          <p:nvPr/>
        </p:nvSpPr>
        <p:spPr bwMode="auto">
          <a:xfrm>
            <a:off x="6318250" y="1762125"/>
            <a:ext cx="5670550" cy="2782888"/>
          </a:xfrm>
          <a:prstGeom prst="rect">
            <a:avLst/>
          </a:prstGeom>
          <a:noFill/>
          <a:ln w="38100">
            <a:solidFill>
              <a:schemeClr val="accent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buClr>
                <a:srgbClr val="000000"/>
              </a:buClr>
              <a:buFont typeface="Arial" panose="020B0604020202020204" pitchFamily="34" charset="0"/>
              <a:buNone/>
              <a:defRPr/>
            </a:pP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The Government launched the “</a:t>
            </a:r>
            <a:r>
              <a:rPr lang="en-US" altLang="zh-HK" sz="1800" dirty="0" err="1"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iAM</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Smart” platform, ”, which is a one-stop </a:t>
            </a:r>
            <a:r>
              <a:rPr lang="en-US" altLang="zh-HK" sz="1800" dirty="0" err="1"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personalised</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digital services platform,  in end-December 2020, providing a reliable identity verification function for members of the public to log in to their online accounts and use various government and commercial online services, conduct online transactions and perform digital signing with legal backing in a simple and secure manner.  </a:t>
            </a:r>
            <a:endParaRPr lang="zh-HK" altLang="zh-HK" sz="1800" strike="sngStrike"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a:p>
            <a:pPr eaLnBrk="1" hangingPunct="1">
              <a:buClr>
                <a:srgbClr val="000000"/>
              </a:buClr>
              <a:buFont typeface="Arial" panose="020B0604020202020204" pitchFamily="34" charset="0"/>
              <a:buNone/>
              <a:defRPr/>
            </a:pPr>
            <a:endParaRPr lang="zh-HK"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p:txBody>
      </p:sp>
      <p:pic>
        <p:nvPicPr>
          <p:cNvPr id="29705" name="Google Shape;286;p28"/>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15627" t="22874" r="15398" b="19739"/>
          <a:stretch>
            <a:fillRect/>
          </a:stretch>
        </p:blipFill>
        <p:spPr bwMode="auto">
          <a:xfrm>
            <a:off x="10439400" y="4080669"/>
            <a:ext cx="15494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6" name="Google Shape;287;p28"/>
          <p:cNvSpPr>
            <a:spLocks noChangeArrowheads="1"/>
          </p:cNvSpPr>
          <p:nvPr/>
        </p:nvSpPr>
        <p:spPr bwMode="auto">
          <a:xfrm>
            <a:off x="6340475" y="4911725"/>
            <a:ext cx="5522913" cy="528638"/>
          </a:xfrm>
          <a:prstGeom prst="rect">
            <a:avLst/>
          </a:pr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000000"/>
              </a:buClr>
              <a:buFont typeface="Arial" panose="020B0604020202020204" pitchFamily="34" charset="0"/>
              <a:buNone/>
            </a:pPr>
            <a:r>
              <a:rPr lang="en-US" altLang="zh-HK">
                <a:solidFill>
                  <a:srgbClr val="2F2F2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Click on the image below to learn about various types of the government’s mobile applications.</a:t>
            </a:r>
            <a:endParaRPr lang="zh-HK" altLang="zh-HK">
              <a:solidFill>
                <a:srgbClr val="2F2F2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pic>
        <p:nvPicPr>
          <p:cNvPr id="29707" name="Google Shape;288;p28">
            <a:hlinkClick r:id="rId5"/>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7138" y="5864225"/>
            <a:ext cx="30861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8" name="Google Shape;289;p28"/>
          <p:cNvSpPr>
            <a:spLocks noChangeArrowheads="1"/>
          </p:cNvSpPr>
          <p:nvPr/>
        </p:nvSpPr>
        <p:spPr bwMode="auto">
          <a:xfrm>
            <a:off x="8747125" y="5468938"/>
            <a:ext cx="563563" cy="366712"/>
          </a:xfrm>
          <a:prstGeom prst="downArrow">
            <a:avLst>
              <a:gd name="adj1" fmla="val 50000"/>
              <a:gd name="adj2" fmla="val 50000"/>
            </a:avLst>
          </a:prstGeom>
          <a:solidFill>
            <a:schemeClr val="accent1"/>
          </a:solidFill>
          <a:ln w="12700">
            <a:solidFill>
              <a:srgbClr val="31538F"/>
            </a:solidFill>
            <a:miter lim="800000"/>
            <a:headEnd type="none" w="sm" len="sm"/>
            <a:tailEnd type="none" w="sm" len="sm"/>
          </a:ln>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000000"/>
              </a:buClr>
              <a:buFont typeface="Arial" panose="020B0604020202020204" pitchFamily="34" charset="0"/>
              <a:buNone/>
            </a:pPr>
            <a:endParaRPr lang="zh-HK" altLang="zh-HK" sz="18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29709" name="Google Shape;290;p28"/>
          <p:cNvSpPr>
            <a:spLocks noChangeArrowheads="1"/>
          </p:cNvSpPr>
          <p:nvPr/>
        </p:nvSpPr>
        <p:spPr bwMode="auto">
          <a:xfrm>
            <a:off x="8740775" y="4545013"/>
            <a:ext cx="563563" cy="366712"/>
          </a:xfrm>
          <a:prstGeom prst="downArrow">
            <a:avLst>
              <a:gd name="adj1" fmla="val 50000"/>
              <a:gd name="adj2" fmla="val 50000"/>
            </a:avLst>
          </a:prstGeom>
          <a:solidFill>
            <a:schemeClr val="accent1"/>
          </a:solidFill>
          <a:ln w="12700">
            <a:solidFill>
              <a:srgbClr val="31538F"/>
            </a:solidFill>
            <a:miter lim="800000"/>
            <a:headEnd type="none" w="sm" len="sm"/>
            <a:tailEnd type="none" w="sm" len="sm"/>
          </a:ln>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000000"/>
              </a:buClr>
              <a:buFont typeface="Arial" panose="020B0604020202020204" pitchFamily="34" charset="0"/>
              <a:buNone/>
            </a:pPr>
            <a:endParaRPr lang="zh-HK" altLang="zh-HK" sz="18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29710" name="文本框 1"/>
          <p:cNvSpPr txBox="1">
            <a:spLocks noChangeArrowheads="1"/>
          </p:cNvSpPr>
          <p:nvPr/>
        </p:nvSpPr>
        <p:spPr bwMode="auto">
          <a:xfrm>
            <a:off x="447675" y="465138"/>
            <a:ext cx="137001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CN" sz="2000" b="1">
                <a:latin typeface="Times New Roman" panose="02020603050405020304" pitchFamily="18" charset="0"/>
                <a:ea typeface="SimSun" panose="02010600030101010101" pitchFamily="2" charset="-122"/>
                <a:cs typeface="Times New Roman" panose="02020603050405020304" pitchFamily="18" charset="0"/>
              </a:rPr>
              <a:t>Reference</a:t>
            </a:r>
            <a:endParaRPr lang="zh-CN" altLang="en-US" sz="2000" b="1">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29711"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9713" y="6059488"/>
            <a:ext cx="3640137"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Google Shape;295;p29"/>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C12013AA-C3B6-4483-9D13-ECCEC67610E4}"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14</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296" name="Google Shape;296;p29"/>
          <p:cNvSpPr/>
          <p:nvPr/>
        </p:nvSpPr>
        <p:spPr>
          <a:xfrm>
            <a:off x="334963" y="1590675"/>
            <a:ext cx="11401784" cy="3447738"/>
          </a:xfrm>
          <a:prstGeom prst="rect">
            <a:avLst/>
          </a:prstGeom>
          <a:noFill/>
          <a:ln w="38100" cap="flat" cmpd="sng">
            <a:solidFill>
              <a:srgbClr val="FF0000"/>
            </a:solidFill>
            <a:prstDash val="solid"/>
            <a:round/>
            <a:headEnd type="none" w="sm" len="sm"/>
            <a:tailEnd type="none" w="sm" len="sm"/>
          </a:ln>
        </p:spPr>
        <p:txBody>
          <a:bodyPr spcFirstLastPara="1" lIns="91425" tIns="45700" rIns="91425" bIns="45700"/>
          <a:lstStyle/>
          <a:p>
            <a:pPr marL="457200" indent="-457200" algn="just" eaLnBrk="1" fontAlgn="auto" hangingPunct="1">
              <a:lnSpc>
                <a:spcPct val="120000"/>
              </a:lnSpc>
              <a:spcBef>
                <a:spcPts val="600"/>
              </a:spcBef>
              <a:spcAft>
                <a:spcPts val="600"/>
              </a:spcAft>
              <a:buClr>
                <a:srgbClr val="000000"/>
              </a:buClr>
              <a:buSzPts val="2400"/>
              <a:buFont typeface="Arial"/>
              <a:buChar char="•"/>
              <a:defRPr/>
            </a:pP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AI</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and big data are important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technology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areas underpinning smart city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development</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Their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applications are conducive to delivery of qu</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al</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ity and data-driven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public services.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The OGCIO launched an AI </a:t>
            </a:r>
            <a:r>
              <a:rPr lang="en-US" sz="2000" kern="0" dirty="0" err="1">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chatbot</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"Bonny" on the </a:t>
            </a:r>
            <a:r>
              <a:rPr lang="en-US" sz="2000" kern="0" dirty="0" err="1">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GovHK</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portal at the end of 2019 to facilitate the public to search more than 3 300 government forms and e-Government services. </a:t>
            </a:r>
            <a:endParaRPr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457200" indent="-457200" algn="just" eaLnBrk="1" fontAlgn="auto" hangingPunct="1">
              <a:lnSpc>
                <a:spcPct val="120000"/>
              </a:lnSpc>
              <a:spcBef>
                <a:spcPts val="600"/>
              </a:spcBef>
              <a:spcAft>
                <a:spcPts val="600"/>
              </a:spcAft>
              <a:buClr>
                <a:schemeClr val="dk1"/>
              </a:buClr>
              <a:buSzPts val="2400"/>
              <a:buFont typeface="Arial"/>
              <a:buChar char="•"/>
              <a:defRPr/>
            </a:pP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Bonny  can understand Chinese and English and analyses  inputted texts, tries to understand citizens’ needs and searches the most suitable e-Government services and application forms. URLs to relevant webpages will also be provided to facilitate citizens’ access to Government services.  </a:t>
            </a:r>
            <a:endParaRPr sz="2000" kern="0" dirty="0">
              <a:solidFill>
                <a:schemeClr val="tx1">
                  <a:lumMod val="85000"/>
                  <a:lumOff val="15000"/>
                </a:schemeClr>
              </a:solidFill>
              <a:latin typeface="Times New Roman" panose="02020603050405020304" pitchFamily="18" charset="0"/>
              <a:ea typeface="Arial"/>
              <a:cs typeface="Times New Roman" panose="02020603050405020304" pitchFamily="18" charset="0"/>
              <a:sym typeface="Arial"/>
            </a:endParaRPr>
          </a:p>
        </p:txBody>
      </p:sp>
      <p:sp>
        <p:nvSpPr>
          <p:cNvPr id="31748" name="Google Shape;297;p29"/>
          <p:cNvSpPr txBox="1">
            <a:spLocks noChangeArrowheads="1"/>
          </p:cNvSpPr>
          <p:nvPr/>
        </p:nvSpPr>
        <p:spPr bwMode="auto">
          <a:xfrm>
            <a:off x="1676400" y="279400"/>
            <a:ext cx="104060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SzPts val="4000"/>
              <a:buFont typeface="標楷體" panose="03000509000000000000" pitchFamily="65" charset="-120"/>
              <a:buNone/>
            </a:pPr>
            <a:r>
              <a:rPr lang="en-US" altLang="zh-HK" sz="40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development of information technology</a:t>
            </a:r>
            <a:endParaRPr lang="zh-HK" altLang="zh-HK" sz="40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298" name="Google Shape;298;p29"/>
          <p:cNvSpPr txBox="1"/>
          <p:nvPr/>
        </p:nvSpPr>
        <p:spPr>
          <a:xfrm>
            <a:off x="3113386" y="938401"/>
            <a:ext cx="10204501" cy="424691"/>
          </a:xfrm>
          <a:prstGeom prst="rect">
            <a:avLst/>
          </a:prstGeom>
          <a:noFill/>
          <a:ln>
            <a:noFill/>
          </a:ln>
        </p:spPr>
        <p:txBody>
          <a:bodyPr spcFirstLastPara="1" lIns="91425" tIns="45700" rIns="91425" bIns="45700" anchor="ctr">
            <a:spAutoFit/>
          </a:bodyPr>
          <a:lstStyle/>
          <a:p>
            <a:pPr eaLnBrk="1" fontAlgn="auto" hangingPunct="1">
              <a:lnSpc>
                <a:spcPct val="90000"/>
              </a:lnSpc>
              <a:spcBef>
                <a:spcPts val="0"/>
              </a:spcBef>
              <a:spcAft>
                <a:spcPts val="0"/>
              </a:spcAft>
              <a:buClr>
                <a:schemeClr val="dk1"/>
              </a:buClr>
              <a:buSzPts val="2800"/>
              <a:buFont typeface="Arial"/>
              <a:buNone/>
              <a:defRPr/>
            </a:pPr>
            <a:r>
              <a:rPr lang="en-us" altLang="zh-HK" sz="2400" b="1" kern="0" dirty="0" err="1">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Informatisation</a:t>
            </a:r>
            <a:r>
              <a:rPr lang="en-us" altLang="zh-HK"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altLang="zh-HK" sz="2400" b="1" kern="0" dirty="0" err="1"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digitalisation</a:t>
            </a:r>
            <a:r>
              <a:rPr lang="en-US" altLang="zh-HK" sz="2400" b="1"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altLang="zh-HK"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and </a:t>
            </a:r>
            <a:r>
              <a:rPr lang="en-US" altLang="zh-HK" sz="2400" b="1" kern="0" dirty="0" err="1"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smartisation</a:t>
            </a:r>
            <a:endParaRPr lang="en-US" altLang="zh-HK"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pic>
        <p:nvPicPr>
          <p:cNvPr id="31750" name="Google Shape;299;p2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63" y="374650"/>
            <a:ext cx="15954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Google Shape;300;p29"/>
          <p:cNvSpPr>
            <a:spLocks noChangeArrowheads="1"/>
          </p:cNvSpPr>
          <p:nvPr/>
        </p:nvSpPr>
        <p:spPr bwMode="auto">
          <a:xfrm>
            <a:off x="4881563" y="5628530"/>
            <a:ext cx="70199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Sources: </a:t>
            </a:r>
            <a:endParaRPr lang="zh-HK"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spcBef>
                <a:spcPts val="600"/>
              </a:spcBef>
              <a:buClr>
                <a:srgbClr val="000000"/>
              </a:buClr>
              <a:buSzPts val="1400"/>
              <a:buFont typeface="Arial" panose="020B0604020202020204" pitchFamily="34" charset="0"/>
              <a:buChar char="•"/>
            </a:pP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Hong Kong Government Press Release </a:t>
            </a: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(https://www.info.gov.hk/gia/general/202101/20/P2021012000276.htm?fontSize=1)</a:t>
            </a:r>
            <a:endParaRPr lang="zh-HK"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eaLnBrk="1" hangingPunct="1">
              <a:spcBef>
                <a:spcPts val="600"/>
              </a:spcBef>
              <a:buClr>
                <a:srgbClr val="000000"/>
              </a:buClr>
              <a:buSzPts val="1400"/>
              <a:buFont typeface="Arial" panose="020B0604020202020204" pitchFamily="34" charset="0"/>
              <a:buChar char="•"/>
            </a:pPr>
            <a:r>
              <a:rPr lang="en-US" altLang="zh-HK" dirty="0" err="1">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GovHK</a:t>
            </a: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 (https://www.gov.hk/en/theme/chatbot/faq/)</a:t>
            </a:r>
            <a:endParaRPr lang="zh-HK"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p:txBody>
      </p:sp>
      <p:pic>
        <p:nvPicPr>
          <p:cNvPr id="31753" name="Google Shape;302;p29"/>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9025" y="5239166"/>
            <a:ext cx="24145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4" name="文本框 1"/>
          <p:cNvSpPr txBox="1">
            <a:spLocks noChangeArrowheads="1"/>
          </p:cNvSpPr>
          <p:nvPr/>
        </p:nvSpPr>
        <p:spPr bwMode="auto">
          <a:xfrm>
            <a:off x="431800" y="471488"/>
            <a:ext cx="137001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CN" sz="2000" b="1">
                <a:latin typeface="Times New Roman" panose="02020603050405020304" pitchFamily="18" charset="0"/>
                <a:ea typeface="SimSun" panose="02010600030101010101" pitchFamily="2" charset="-122"/>
                <a:cs typeface="Times New Roman" panose="02020603050405020304" pitchFamily="18" charset="0"/>
              </a:rPr>
              <a:t>Reference</a:t>
            </a:r>
            <a:endParaRPr lang="zh-CN" altLang="en-US" sz="2000" b="1">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31755" name="Picture 2" descr="Hello, I am Bonny. I can help you look for e-Government Services and Form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068888"/>
            <a:ext cx="4287838"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11"/>
          <p:cNvPicPr/>
          <p:nvPr/>
        </p:nvPicPr>
        <p:blipFill rotWithShape="1">
          <a:blip r:embed="rId6"/>
          <a:srcRect l="11559" t="7440" r="47585" b="84412"/>
          <a:stretch/>
        </p:blipFill>
        <p:spPr bwMode="auto">
          <a:xfrm>
            <a:off x="4881563" y="5091227"/>
            <a:ext cx="3735964" cy="537303"/>
          </a:xfrm>
          <a:prstGeom prst="rect">
            <a:avLst/>
          </a:prstGeom>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Google Shape;308;p30"/>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2EBF7DCB-E82C-42F3-A03B-B6FFC868F94C}"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15</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309" name="Google Shape;309;p30"/>
          <p:cNvSpPr/>
          <p:nvPr/>
        </p:nvSpPr>
        <p:spPr>
          <a:xfrm>
            <a:off x="266273" y="1506368"/>
            <a:ext cx="11333163" cy="3997495"/>
          </a:xfrm>
          <a:prstGeom prst="rect">
            <a:avLst/>
          </a:prstGeom>
          <a:solidFill>
            <a:srgbClr val="E1EFD8"/>
          </a:solidFill>
          <a:ln w="38100" cap="flat" cmpd="sng">
            <a:solidFill>
              <a:srgbClr val="0070C0"/>
            </a:solidFill>
            <a:prstDash val="solid"/>
            <a:round/>
            <a:headEnd type="none" w="sm" len="sm"/>
            <a:tailEnd type="none" w="sm" len="sm"/>
          </a:ln>
        </p:spPr>
        <p:txBody>
          <a:bodyPr spcFirstLastPara="1" lIns="91425" tIns="45700" rIns="91425" bIns="45700"/>
          <a:lstStyle/>
          <a:p>
            <a:pPr algn="just" eaLnBrk="1" fontAlgn="auto" hangingPunct="1">
              <a:lnSpc>
                <a:spcPct val="120000"/>
              </a:lnSpc>
              <a:spcBef>
                <a:spcPts val="600"/>
              </a:spcBef>
              <a:spcAft>
                <a:spcPts val="0"/>
              </a:spcAft>
              <a:buClr>
                <a:srgbClr val="000000"/>
              </a:buClr>
              <a:buFont typeface="Arial"/>
              <a:buNone/>
              <a:defRPr/>
            </a:pPr>
            <a:r>
              <a:rPr lang="en-us" sz="18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 September 2020, the OGCIO </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launched a Big Data Analytics </a:t>
            </a:r>
            <a:r>
              <a:rPr lang="en-us" sz="18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platform </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to facilitate the implementation of more big data analysis and AI projects, including:</a:t>
            </a:r>
            <a:endParaRPr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342900" indent="-342900" algn="just" eaLnBrk="1" fontAlgn="auto" hangingPunct="1">
              <a:lnSpc>
                <a:spcPct val="120000"/>
              </a:lnSpc>
              <a:spcBef>
                <a:spcPts val="600"/>
              </a:spcBef>
              <a:spcAft>
                <a:spcPts val="0"/>
              </a:spcAft>
              <a:buClr>
                <a:srgbClr val="000000"/>
              </a:buClr>
              <a:buSzPts val="2600"/>
              <a:buFont typeface="Arial"/>
              <a:buChar char="•"/>
              <a:defRPr/>
            </a:pP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Jointly developing </a:t>
            </a:r>
            <a:r>
              <a:rPr lang="en-us" sz="18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 </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new Traffic Data Analytics System with the Transport Department to </a:t>
            </a:r>
            <a:r>
              <a:rPr lang="en-us" sz="1800" kern="0" dirty="0" err="1">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analyse</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various types of traffic and transport data so as to more accurately </a:t>
            </a:r>
            <a:r>
              <a:rPr lang="en-us" sz="18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assess </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traffic conditions, enhancing traffic management and improving efficiency.</a:t>
            </a:r>
            <a:endParaRPr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342900" indent="-342900" algn="just" eaLnBrk="1" fontAlgn="auto" hangingPunct="1">
              <a:lnSpc>
                <a:spcPct val="120000"/>
              </a:lnSpc>
              <a:spcBef>
                <a:spcPts val="600"/>
              </a:spcBef>
              <a:spcAft>
                <a:spcPts val="0"/>
              </a:spcAft>
              <a:buClr>
                <a:srgbClr val="000000"/>
              </a:buClr>
              <a:buSzPts val="2600"/>
              <a:buFont typeface="Arial"/>
              <a:buChar char="•"/>
              <a:defRPr/>
            </a:pP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Collaborating with the Architectural Services Department, the Electrical and Mechanical Services Department and the Food and Environmental Hygiene Department </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in </a:t>
            </a:r>
            <a:r>
              <a:rPr lang="en-US" sz="1800" kern="0" dirty="0" err="1">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analysing</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maintenance records and public complaints related to public toilets using big data analytics technology to strengthen public toilet management and maintenance measures</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t>
            </a:r>
            <a:endParaRPr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342900" indent="-342900" algn="just" eaLnBrk="1" fontAlgn="auto" hangingPunct="1">
              <a:lnSpc>
                <a:spcPct val="120000"/>
              </a:lnSpc>
              <a:spcBef>
                <a:spcPts val="600"/>
              </a:spcBef>
              <a:spcAft>
                <a:spcPts val="0"/>
              </a:spcAft>
              <a:buClr>
                <a:srgbClr val="000000"/>
              </a:buClr>
              <a:buSzPts val="2600"/>
              <a:buFont typeface="Arial"/>
              <a:buChar char="•"/>
              <a:defRPr/>
            </a:pP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Through </a:t>
            </a:r>
            <a:r>
              <a:rPr lang="en-US" sz="1800" kern="0" dirty="0" err="1">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analysing</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the usage and search history of </a:t>
            </a:r>
            <a:r>
              <a:rPr lang="en-US" sz="1800" kern="0" dirty="0" err="1">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GovHK</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portal, the OGCIO can better understand users' needs for enhancing the portal and user experience.</a:t>
            </a:r>
            <a:endParaRPr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p:txBody>
      </p:sp>
      <p:sp>
        <p:nvSpPr>
          <p:cNvPr id="33796" name="Google Shape;310;p30"/>
          <p:cNvSpPr txBox="1">
            <a:spLocks noChangeArrowheads="1"/>
          </p:cNvSpPr>
          <p:nvPr/>
        </p:nvSpPr>
        <p:spPr bwMode="auto">
          <a:xfrm>
            <a:off x="1751013" y="307975"/>
            <a:ext cx="104409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SzPts val="4000"/>
              <a:buFont typeface="標楷體" panose="03000509000000000000" pitchFamily="65" charset="-120"/>
              <a:buNone/>
            </a:pPr>
            <a:r>
              <a:rPr lang="en-US" altLang="zh-HK" sz="40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development of information technology</a:t>
            </a:r>
            <a:endParaRPr lang="zh-HK" altLang="zh-HK" sz="40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311" name="Google Shape;311;p30"/>
          <p:cNvSpPr txBox="1"/>
          <p:nvPr/>
        </p:nvSpPr>
        <p:spPr>
          <a:xfrm>
            <a:off x="2811175" y="954088"/>
            <a:ext cx="11168008" cy="424691"/>
          </a:xfrm>
          <a:prstGeom prst="rect">
            <a:avLst/>
          </a:prstGeom>
          <a:noFill/>
          <a:ln>
            <a:noFill/>
          </a:ln>
        </p:spPr>
        <p:txBody>
          <a:bodyPr spcFirstLastPara="1" lIns="91425" tIns="45700" rIns="91425" bIns="45700" anchor="ctr">
            <a:spAutoFit/>
          </a:bodyPr>
          <a:lstStyle/>
          <a:p>
            <a:pPr eaLnBrk="1" fontAlgn="auto" hangingPunct="1">
              <a:lnSpc>
                <a:spcPct val="90000"/>
              </a:lnSpc>
              <a:spcBef>
                <a:spcPts val="0"/>
              </a:spcBef>
              <a:spcAft>
                <a:spcPts val="0"/>
              </a:spcAft>
              <a:buClr>
                <a:schemeClr val="dk1"/>
              </a:buClr>
              <a:buSzPts val="2800"/>
              <a:buFont typeface="Arial"/>
              <a:buNone/>
              <a:defRPr/>
            </a:pPr>
            <a:r>
              <a:rPr lang="en-us" altLang="zh-HK" sz="2400" b="1" kern="0" dirty="0" err="1">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Informatisation</a:t>
            </a:r>
            <a:r>
              <a:rPr lang="en-us" altLang="zh-HK"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altLang="zh-HK" sz="2400" b="1" kern="0" dirty="0" err="1"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digitalisation</a:t>
            </a:r>
            <a:r>
              <a:rPr lang="en-US" altLang="zh-HK" sz="2400" b="1"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altLang="zh-HK"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and </a:t>
            </a:r>
            <a:r>
              <a:rPr lang="en-US" altLang="zh-HK" sz="2400" b="1" kern="0" dirty="0" err="1"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smartisation</a:t>
            </a:r>
            <a:endParaRPr lang="en-US" altLang="zh-HK"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pic>
        <p:nvPicPr>
          <p:cNvPr id="33798" name="Google Shape;312;p30"/>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63" y="374650"/>
            <a:ext cx="15954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Google Shape;313;p30"/>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2488" y="4994275"/>
            <a:ext cx="277495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Google Shape;314;p30"/>
          <p:cNvSpPr>
            <a:spLocks noChangeArrowheads="1"/>
          </p:cNvSpPr>
          <p:nvPr/>
        </p:nvSpPr>
        <p:spPr bwMode="auto">
          <a:xfrm>
            <a:off x="266273" y="6156688"/>
            <a:ext cx="70199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Source: Hong Kong Government Press Release </a:t>
            </a: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(https://www.info.gov.hk/gia/general/202101/20/P2021012000276.htm)</a:t>
            </a:r>
            <a:endParaRPr lang="zh-HK"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33802" name="文本框 1"/>
          <p:cNvSpPr txBox="1">
            <a:spLocks noChangeArrowheads="1"/>
          </p:cNvSpPr>
          <p:nvPr/>
        </p:nvSpPr>
        <p:spPr bwMode="auto">
          <a:xfrm>
            <a:off x="447675" y="465138"/>
            <a:ext cx="137001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CN" sz="2000" b="1">
                <a:latin typeface="Times New Roman" panose="02020603050405020304" pitchFamily="18" charset="0"/>
                <a:ea typeface="SimSun" panose="02010600030101010101" pitchFamily="2" charset="-122"/>
                <a:cs typeface="Times New Roman" panose="02020603050405020304" pitchFamily="18" charset="0"/>
              </a:rPr>
              <a:t>Reference</a:t>
            </a:r>
            <a:endParaRPr lang="zh-CN" altLang="en-US" sz="2000" b="1">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1" name="圖片 10"/>
          <p:cNvPicPr/>
          <p:nvPr/>
        </p:nvPicPr>
        <p:blipFill rotWithShape="1">
          <a:blip r:embed="rId5"/>
          <a:srcRect l="11559" t="7440" r="47585" b="84412"/>
          <a:stretch/>
        </p:blipFill>
        <p:spPr bwMode="auto">
          <a:xfrm>
            <a:off x="266273" y="5605528"/>
            <a:ext cx="3735964" cy="537303"/>
          </a:xfrm>
          <a:prstGeom prst="rect">
            <a:avLst/>
          </a:prstGeom>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Google Shape;320;p31"/>
          <p:cNvSpPr>
            <a:spLocks noGrp="1"/>
          </p:cNvSpPr>
          <p:nvPr>
            <p:ph type="sldNum" sz="quarter" idx="12"/>
          </p:nvPr>
        </p:nvSpPr>
        <p:spPr>
          <a:xfrm>
            <a:off x="11142663" y="6381750"/>
            <a:ext cx="720725" cy="365125"/>
          </a:xfrm>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93E7B5AB-29BD-49EC-A4C6-3839BB0DE09F}"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16</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35843" name="Google Shape;321;p31"/>
          <p:cNvSpPr txBox="1">
            <a:spLocks noChangeArrowheads="1"/>
          </p:cNvSpPr>
          <p:nvPr/>
        </p:nvSpPr>
        <p:spPr bwMode="auto">
          <a:xfrm>
            <a:off x="1258888" y="241300"/>
            <a:ext cx="11004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SzPts val="4000"/>
              <a:buFont typeface="標楷體" panose="03000509000000000000" pitchFamily="65" charset="-120"/>
              <a:buNone/>
            </a:pPr>
            <a:r>
              <a:rPr lang="en-US" altLang="zh-HK" sz="40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development of information technology</a:t>
            </a:r>
            <a:endParaRPr lang="zh-HK" altLang="zh-HK" sz="40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322" name="Google Shape;322;p31"/>
          <p:cNvSpPr txBox="1"/>
          <p:nvPr/>
        </p:nvSpPr>
        <p:spPr>
          <a:xfrm>
            <a:off x="2797609" y="839068"/>
            <a:ext cx="9834614" cy="757090"/>
          </a:xfrm>
          <a:prstGeom prst="rect">
            <a:avLst/>
          </a:prstGeom>
          <a:noFill/>
          <a:ln>
            <a:noFill/>
          </a:ln>
        </p:spPr>
        <p:txBody>
          <a:bodyPr spcFirstLastPara="1" lIns="91425" tIns="45700" rIns="91425" bIns="45700" anchor="ctr">
            <a:spAutoFit/>
          </a:bodyPr>
          <a:lstStyle/>
          <a:p>
            <a:pPr eaLnBrk="1" fontAlgn="auto" hangingPunct="1">
              <a:lnSpc>
                <a:spcPct val="90000"/>
              </a:lnSpc>
              <a:spcBef>
                <a:spcPts val="0"/>
              </a:spcBef>
              <a:spcAft>
                <a:spcPts val="0"/>
              </a:spcAft>
              <a:buClr>
                <a:schemeClr val="dk1"/>
              </a:buClr>
              <a:buSzPts val="3600"/>
              <a:buFont typeface="Arial"/>
              <a:buNone/>
              <a:defRPr/>
            </a:pPr>
            <a:r>
              <a:rPr lang="en-us" altLang="zh-HK" sz="2400" b="1" kern="0" dirty="0" err="1">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Informatisation</a:t>
            </a:r>
            <a:r>
              <a:rPr lang="en-us" altLang="zh-HK"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altLang="zh-HK" sz="2400" b="1" kern="0" dirty="0" err="1"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digitalisation</a:t>
            </a:r>
            <a:r>
              <a:rPr lang="en-US" altLang="zh-HK" sz="2400" b="1"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altLang="zh-HK"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and </a:t>
            </a:r>
            <a:r>
              <a:rPr lang="en-US" altLang="zh-HK" sz="2400" b="1" kern="0" dirty="0" err="1"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smartisation</a:t>
            </a:r>
            <a:endParaRPr lang="en-US" altLang="zh-HK"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eaLnBrk="1" fontAlgn="auto" hangingPunct="1">
              <a:lnSpc>
                <a:spcPct val="90000"/>
              </a:lnSpc>
              <a:spcBef>
                <a:spcPts val="0"/>
              </a:spcBef>
              <a:spcAft>
                <a:spcPts val="0"/>
              </a:spcAft>
              <a:buClr>
                <a:schemeClr val="dk1"/>
              </a:buClr>
              <a:buSzPts val="3600"/>
              <a:buFont typeface="DFKai-SB"/>
              <a:buNone/>
              <a:defRPr/>
            </a:pPr>
            <a:r>
              <a:rPr lang="en-us"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Blockchain and digital economy</a:t>
            </a:r>
            <a:endParaRPr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sp>
        <p:nvSpPr>
          <p:cNvPr id="35845" name="Google Shape;323;p31"/>
          <p:cNvSpPr>
            <a:spLocks noChangeArrowheads="1"/>
          </p:cNvSpPr>
          <p:nvPr/>
        </p:nvSpPr>
        <p:spPr bwMode="auto">
          <a:xfrm>
            <a:off x="3898900" y="6070600"/>
            <a:ext cx="763731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Source: Data from the Legislative Council (</a:t>
            </a: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https://www.legco.gov.hk/research-publications/english/essentials-1516ise15-blockchain-technology.htm)</a:t>
            </a:r>
            <a:endParaRPr lang="zh-HK"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p:txBody>
      </p:sp>
      <p:pic>
        <p:nvPicPr>
          <p:cNvPr id="35846" name="Google Shape;324;p3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8" y="133350"/>
            <a:ext cx="15938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Google Shape;325;p31"/>
          <p:cNvSpPr>
            <a:spLocks noChangeArrowheads="1"/>
          </p:cNvSpPr>
          <p:nvPr/>
        </p:nvSpPr>
        <p:spPr bwMode="auto">
          <a:xfrm>
            <a:off x="420688" y="1722438"/>
            <a:ext cx="11188700" cy="2798762"/>
          </a:xfrm>
          <a:prstGeom prst="rect">
            <a:avLst/>
          </a:prstGeom>
          <a:solidFill>
            <a:srgbClr val="DDEAF6"/>
          </a:solidFill>
          <a:ln w="38100">
            <a:solidFill>
              <a:srgbClr val="FF0000"/>
            </a:solidFill>
            <a:round/>
            <a:headEnd type="none" w="sm" len="sm"/>
            <a:tailEnd type="none" w="sm" len="sm"/>
          </a:ln>
        </p:spPr>
        <p:txBody>
          <a:bodyPr lIns="91425" tIns="45700" rIns="91425" bIns="45700"/>
          <a:lstStyle>
            <a:lvl1pPr marL="342900" indent="-3429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buClr>
                <a:srgbClr val="000000"/>
              </a:buClr>
              <a:buSzPts val="2600"/>
              <a:buFont typeface="Arial" panose="020B0604020202020204" pitchFamily="34" charset="0"/>
              <a:buChar char="•"/>
            </a:pPr>
            <a:r>
              <a:rPr lang="en-US" altLang="zh-HK" sz="1800" dirty="0" err="1">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Blockchain</a:t>
            </a:r>
            <a:r>
              <a:rPr lang="en-US" altLang="zh-HK" sz="1800"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technology can promote the development of the digital economy. </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It </a:t>
            </a:r>
            <a:r>
              <a:rPr lang="en-US" altLang="zh-HK" sz="1800"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helps Hong Kong align with the national development strategy, facilitate the development of the new economies, build a world-oriented economic system in the Greater Bay Area, and further broaden trade opportunities.</a:t>
            </a:r>
            <a:endParaRPr lang="zh-HK" altLang="zh-HK" sz="1800"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a:p>
            <a:pPr algn="just" eaLnBrk="1" hangingPunct="1">
              <a:lnSpc>
                <a:spcPct val="120000"/>
              </a:lnSpc>
              <a:buClr>
                <a:srgbClr val="000000"/>
              </a:buClr>
              <a:buSzPts val="2600"/>
              <a:buFont typeface="Arial" panose="020B0604020202020204" pitchFamily="34" charset="0"/>
              <a:buNone/>
            </a:pPr>
            <a:endParaRPr lang="zh-HK" altLang="zh-HK" sz="1800"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a:p>
            <a:pPr algn="just" eaLnBrk="1" hangingPunct="1">
              <a:lnSpc>
                <a:spcPct val="120000"/>
              </a:lnSpc>
              <a:buClr>
                <a:srgbClr val="000000"/>
              </a:buClr>
              <a:buSzPts val="2600"/>
              <a:buFont typeface="Arial" panose="020B0604020202020204" pitchFamily="34" charset="0"/>
              <a:buChar char="•"/>
            </a:pPr>
            <a:r>
              <a:rPr lang="en-US" altLang="zh-HK" sz="1800" dirty="0" err="1">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Blockchain</a:t>
            </a:r>
            <a:r>
              <a:rPr lang="en-US" altLang="zh-HK" sz="1800"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is a new technology to create a digital ledger of transactions maintained by a network of computers, obviating the need for the type of middlemen or centralized authorities that traditionally conduct, authorize or verify the transactions. </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Its </a:t>
            </a:r>
            <a:r>
              <a:rPr lang="en-US" altLang="zh-HK" sz="1800"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applications can go beyond mitigating fraud or lowering the cost of doing business. In trade finance, </a:t>
            </a:r>
            <a:r>
              <a:rPr lang="en-US" altLang="zh-HK" sz="1800" dirty="0" err="1">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blockchain</a:t>
            </a:r>
            <a:r>
              <a:rPr lang="en-US" altLang="zh-HK" sz="1800"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helps prevent duplicate financing of the same invoice by different banks.</a:t>
            </a:r>
            <a:endParaRPr lang="zh-HK" altLang="zh-HK" sz="1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35848" name="Google Shape;326;p31"/>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2450" y="5986463"/>
            <a:ext cx="549275"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9" name="Google Shape;328;p31"/>
          <p:cNvSpPr>
            <a:spLocks noChangeArrowheads="1"/>
          </p:cNvSpPr>
          <p:nvPr/>
        </p:nvSpPr>
        <p:spPr bwMode="auto">
          <a:xfrm>
            <a:off x="3092450" y="5084763"/>
            <a:ext cx="8516938" cy="769937"/>
          </a:xfrm>
          <a:prstGeom prst="rect">
            <a:avLst/>
          </a:prstGeom>
          <a:solidFill>
            <a:srgbClr val="FBE4D4"/>
          </a:solidFill>
          <a:ln w="38100">
            <a:solidFill>
              <a:srgbClr val="0070C0"/>
            </a:solidFill>
            <a:round/>
            <a:headEnd type="none" w="sm" len="sm"/>
            <a:tailEnd type="none" w="sm" len="sm"/>
          </a:ln>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buClr>
                <a:srgbClr val="000000"/>
              </a:buClr>
              <a:buFont typeface="Arial" panose="020B0604020202020204" pitchFamily="34" charset="0"/>
              <a:buNone/>
            </a:pPr>
            <a:r>
              <a:rPr lang="en-US" altLang="zh-HK" b="1"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For the relationship between information technology, the digital economy and the new economies, please refer to the PowerPoint slides “Learning focus – development of new economies and the impact on individuals (consumption and employment) and the development of Hong Kong and our country”.</a:t>
            </a:r>
            <a:endParaRPr lang="zh-HK" altLang="zh-HK" b="1"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35850" name="文本框 1"/>
          <p:cNvSpPr txBox="1">
            <a:spLocks noChangeArrowheads="1"/>
          </p:cNvSpPr>
          <p:nvPr/>
        </p:nvSpPr>
        <p:spPr bwMode="auto">
          <a:xfrm>
            <a:off x="258763" y="223838"/>
            <a:ext cx="137001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CN" sz="2000" b="1">
                <a:latin typeface="Times New Roman" panose="02020603050405020304" pitchFamily="18" charset="0"/>
                <a:ea typeface="SimSun" panose="02010600030101010101" pitchFamily="2" charset="-122"/>
                <a:cs typeface="Times New Roman" panose="02020603050405020304" pitchFamily="18" charset="0"/>
              </a:rPr>
              <a:t>Reference</a:t>
            </a:r>
            <a:endParaRPr lang="zh-CN" altLang="en-US" sz="2000" b="1">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35851" name="圖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2100" y="4872038"/>
            <a:ext cx="2671763"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Google Shape;334;p32"/>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CE24D7B1-D2F1-4658-88F2-5F2ADBC0ABFB}"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17</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37891" name="Google Shape;335;p32"/>
          <p:cNvSpPr>
            <a:spLocks noChangeArrowheads="1"/>
          </p:cNvSpPr>
          <p:nvPr/>
        </p:nvSpPr>
        <p:spPr bwMode="auto">
          <a:xfrm>
            <a:off x="693738" y="5905500"/>
            <a:ext cx="10230076"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defRPr/>
            </a:pPr>
            <a:r>
              <a:rPr lang="en-US" altLang="zh-HK" sz="1600" dirty="0" smtClean="0">
                <a:latin typeface="Times New Roman" panose="02020603050405020304" pitchFamily="18" charset="0"/>
                <a:cs typeface="Times New Roman" panose="02020603050405020304" pitchFamily="18" charset="0"/>
                <a:sym typeface="Times New Roman" panose="02020603050405020304" pitchFamily="18" charset="0"/>
              </a:rPr>
              <a:t>References: </a:t>
            </a:r>
            <a:endParaRPr lang="zh-HK" altLang="zh-HK" dirty="0" smtClean="0">
              <a:latin typeface="Times New Roman" panose="02020603050405020304" pitchFamily="18" charset="0"/>
              <a:cs typeface="Times New Roman" panose="02020603050405020304" pitchFamily="18" charset="0"/>
            </a:endParaRPr>
          </a:p>
          <a:p>
            <a:pPr eaLnBrk="1" hangingPunct="1">
              <a:buClr>
                <a:srgbClr val="000000"/>
              </a:buClr>
              <a:buSzPts val="1400"/>
              <a:buFont typeface="Arial" panose="020B0604020202020204" pitchFamily="34" charset="0"/>
              <a:buChar char="•"/>
              <a:defRPr/>
            </a:pPr>
            <a:r>
              <a:rPr lang="en-US" altLang="zh-HK"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www.cfsn.cn (https://www.cfsn.cn/2020/10/27/9926394.html)</a:t>
            </a:r>
            <a:endParaRPr lang="zh-HK" altLang="zh-HK" dirty="0" smtClean="0">
              <a:solidFill>
                <a:schemeClr val="tx1">
                  <a:lumMod val="85000"/>
                  <a:lumOff val="15000"/>
                </a:schemeClr>
              </a:solidFill>
              <a:latin typeface="Times New Roman" panose="02020603050405020304" pitchFamily="18" charset="0"/>
              <a:cs typeface="Times New Roman" panose="02020603050405020304" pitchFamily="18" charset="0"/>
            </a:endParaRPr>
          </a:p>
          <a:p>
            <a:pPr eaLnBrk="1" hangingPunct="1">
              <a:buClr>
                <a:srgbClr val="000000"/>
              </a:buClr>
              <a:buSzPts val="1400"/>
              <a:buFont typeface="Arial" panose="020B0604020202020204" pitchFamily="34" charset="0"/>
              <a:buChar char="•"/>
              <a:defRPr/>
            </a:pPr>
            <a:r>
              <a:rPr lang="en-US" altLang="zh-HK" dirty="0" smtClean="0">
                <a:latin typeface="Times New Roman" panose="02020603050405020304" pitchFamily="18" charset="0"/>
                <a:cs typeface="Times New Roman" panose="02020603050405020304" pitchFamily="18" charset="0"/>
                <a:sym typeface="Times New Roman" panose="02020603050405020304" pitchFamily="18" charset="0"/>
              </a:rPr>
              <a:t>Development Asia (https://development.asia/case-study/using-blockchain-technology-fight-counterfeiters)</a:t>
            </a:r>
            <a:endParaRPr lang="zh-HK" altLang="zh-HK" dirty="0" smtClean="0">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37892" name="Google Shape;336;p32"/>
          <p:cNvSpPr txBox="1">
            <a:spLocks noChangeArrowheads="1"/>
          </p:cNvSpPr>
          <p:nvPr/>
        </p:nvSpPr>
        <p:spPr bwMode="auto">
          <a:xfrm>
            <a:off x="1042988" y="192088"/>
            <a:ext cx="10521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SzPts val="4000"/>
              <a:buFont typeface="標楷體" panose="03000509000000000000" pitchFamily="65" charset="-120"/>
              <a:buNone/>
            </a:pPr>
            <a:r>
              <a:rPr lang="en-US" altLang="zh-HK" sz="40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development of information technology</a:t>
            </a:r>
            <a:endParaRPr lang="zh-HK" altLang="zh-HK" sz="40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337" name="Google Shape;337;p32"/>
          <p:cNvSpPr txBox="1"/>
          <p:nvPr/>
        </p:nvSpPr>
        <p:spPr>
          <a:xfrm>
            <a:off x="2887992" y="885973"/>
            <a:ext cx="10545578" cy="757090"/>
          </a:xfrm>
          <a:prstGeom prst="rect">
            <a:avLst/>
          </a:prstGeom>
          <a:noFill/>
          <a:ln>
            <a:noFill/>
          </a:ln>
        </p:spPr>
        <p:txBody>
          <a:bodyPr spcFirstLastPara="1" lIns="91425" tIns="45700" rIns="91425" bIns="45700" anchor="ctr">
            <a:spAutoFit/>
          </a:bodyPr>
          <a:lstStyle/>
          <a:p>
            <a:pPr eaLnBrk="1" fontAlgn="auto" hangingPunct="1">
              <a:lnSpc>
                <a:spcPct val="90000"/>
              </a:lnSpc>
              <a:spcBef>
                <a:spcPts val="0"/>
              </a:spcBef>
              <a:spcAft>
                <a:spcPts val="0"/>
              </a:spcAft>
              <a:buClr>
                <a:schemeClr val="dk1"/>
              </a:buClr>
              <a:buSzPts val="3600"/>
              <a:buFont typeface="Arial"/>
              <a:buNone/>
              <a:defRPr/>
            </a:pPr>
            <a:r>
              <a:rPr lang="en-us" altLang="zh-HK" sz="2400" b="1" kern="0" dirty="0" err="1">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Informatisation</a:t>
            </a:r>
            <a:r>
              <a:rPr lang="en-us" altLang="zh-HK"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altLang="zh-HK" sz="2400" b="1" kern="0" dirty="0" err="1"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digitalisation</a:t>
            </a:r>
            <a:r>
              <a:rPr lang="en-US" altLang="zh-HK" sz="2400" b="1"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altLang="zh-HK"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and </a:t>
            </a:r>
            <a:r>
              <a:rPr lang="en-US" altLang="zh-HK" sz="2400" b="1" kern="0" dirty="0" err="1"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smartisation</a:t>
            </a:r>
            <a:endParaRPr lang="en-US" altLang="zh-HK"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eaLnBrk="1" fontAlgn="auto" hangingPunct="1">
              <a:lnSpc>
                <a:spcPct val="90000"/>
              </a:lnSpc>
              <a:spcBef>
                <a:spcPts val="0"/>
              </a:spcBef>
              <a:spcAft>
                <a:spcPts val="0"/>
              </a:spcAft>
              <a:buClr>
                <a:schemeClr val="dk1"/>
              </a:buClr>
              <a:buSzPts val="3600"/>
              <a:buFont typeface="DFKai-SB"/>
              <a:buNone/>
              <a:defRPr/>
            </a:pPr>
            <a:r>
              <a:rPr lang="en-us"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examples of the applications of Blockchain</a:t>
            </a:r>
            <a:endParaRPr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sp>
        <p:nvSpPr>
          <p:cNvPr id="37894" name="Google Shape;339;p32"/>
          <p:cNvSpPr>
            <a:spLocks noChangeArrowheads="1"/>
          </p:cNvSpPr>
          <p:nvPr/>
        </p:nvSpPr>
        <p:spPr bwMode="auto">
          <a:xfrm>
            <a:off x="587375" y="1917700"/>
            <a:ext cx="11110913" cy="3914775"/>
          </a:xfrm>
          <a:prstGeom prst="rect">
            <a:avLst/>
          </a:prstGeom>
          <a:solidFill>
            <a:srgbClr val="E1EFD8"/>
          </a:solidFill>
          <a:ln w="38100">
            <a:solidFill>
              <a:srgbClr val="0070C0"/>
            </a:solidFill>
            <a:round/>
            <a:headEnd type="none" w="sm" len="sm"/>
            <a:tailEnd type="none" w="sm" len="sm"/>
          </a:ln>
        </p:spPr>
        <p:txBody>
          <a:bodyPr lIns="91425" tIns="45700" rIns="91425" bIns="45700"/>
          <a:lstStyle>
            <a:lvl1pPr marL="342900" indent="-3429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spcBef>
                <a:spcPts val="600"/>
              </a:spcBef>
              <a:spcAft>
                <a:spcPts val="600"/>
              </a:spcAft>
              <a:buClr>
                <a:srgbClr val="000000"/>
              </a:buClr>
              <a:buSzPts val="2600"/>
              <a:buFont typeface="Arial" panose="020B0604020202020204" pitchFamily="34" charset="0"/>
              <a:buChar char="•"/>
              <a:defRPr/>
            </a:pPr>
            <a:r>
              <a:rPr lang="en-US" altLang="zh-HK" sz="2000" dirty="0" err="1"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Blockchain</a:t>
            </a: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technology can be applied to food certification and labeling to track the process from the origin of food to packaging.  Customers only need to scan the QR code on the package to learn the relevant information.  Take the food trade between our country and the EU for example, both sides have put forward a </a:t>
            </a:r>
            <a:r>
              <a:rPr lang="en-US" altLang="zh-HK" sz="2000" dirty="0" err="1"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blockchain</a:t>
            </a: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-based traceability framework to enhance the credibility of food safety during the food trading process.</a:t>
            </a:r>
            <a:endParaRPr lang="zh-HK"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algn="just" eaLnBrk="1" hangingPunct="1">
              <a:lnSpc>
                <a:spcPct val="120000"/>
              </a:lnSpc>
              <a:spcBef>
                <a:spcPts val="600"/>
              </a:spcBef>
              <a:spcAft>
                <a:spcPts val="600"/>
              </a:spcAft>
              <a:buClr>
                <a:srgbClr val="000000"/>
              </a:buClr>
              <a:buSzPts val="2600"/>
              <a:buFont typeface="Arial" panose="020B0604020202020204" pitchFamily="34" charset="0"/>
              <a:buChar char="•"/>
              <a:defRPr/>
            </a:pP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Some luxury brands have used </a:t>
            </a:r>
            <a:r>
              <a:rPr lang="en-US" altLang="zh-HK" sz="2000" dirty="0" err="1"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blockchain</a:t>
            </a: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to crackdown on counterfeit goods, for example, companies will insert chips in product labels and materials during the production process to record the origin of goods and factories, etc. that can trace the source of goods.  For second-hand transactions, chips will save the trading history of the product to prevent frauds and protect the interests of consumers.</a:t>
            </a:r>
            <a:endParaRPr lang="zh-HK"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Google Shape;344;p33"/>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01C4313F-DED8-4F30-8C86-56310889F702}"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18</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345" name="Google Shape;345;p33"/>
          <p:cNvSpPr/>
          <p:nvPr/>
        </p:nvSpPr>
        <p:spPr>
          <a:xfrm>
            <a:off x="412375" y="1570575"/>
            <a:ext cx="11382459" cy="4388900"/>
          </a:xfrm>
          <a:prstGeom prst="rect">
            <a:avLst/>
          </a:prstGeom>
          <a:solidFill>
            <a:srgbClr val="E1EFD8"/>
          </a:solidFill>
          <a:ln w="38100" cap="flat" cmpd="sng">
            <a:solidFill>
              <a:srgbClr val="0070C0"/>
            </a:solidFill>
            <a:prstDash val="solid"/>
            <a:round/>
            <a:headEnd type="none" w="sm" len="sm"/>
            <a:tailEnd type="none" w="sm" len="sm"/>
          </a:ln>
        </p:spPr>
        <p:txBody>
          <a:bodyPr spcFirstLastPara="1" lIns="91425" tIns="45700" rIns="91425" bIns="45700"/>
          <a:lstStyle/>
          <a:p>
            <a:pPr algn="just" eaLnBrk="1" fontAlgn="auto" hangingPunct="1">
              <a:lnSpc>
                <a:spcPct val="110000"/>
              </a:lnSpc>
              <a:spcBef>
                <a:spcPts val="600"/>
              </a:spcBef>
              <a:spcAft>
                <a:spcPts val="600"/>
              </a:spcAft>
              <a:buClr>
                <a:srgbClr val="000000"/>
              </a:buClr>
              <a:buFont typeface="Arial"/>
              <a:buNone/>
              <a:defRPr/>
            </a:pP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Our country has actively employed </a:t>
            </a:r>
            <a:r>
              <a:rPr lang="en-us" sz="1800" kern="0" dirty="0" err="1">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blockchain</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technology in multiple aspects, including promotion of the digital economy and inter-provincial government services.</a:t>
            </a:r>
            <a:endParaRPr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342900" indent="-342900" algn="just" eaLnBrk="1" fontAlgn="auto" hangingPunct="1">
              <a:lnSpc>
                <a:spcPct val="110000"/>
              </a:lnSpc>
              <a:spcBef>
                <a:spcPts val="600"/>
              </a:spcBef>
              <a:spcAft>
                <a:spcPts val="600"/>
              </a:spcAft>
              <a:buClr>
                <a:schemeClr val="dk1"/>
              </a:buClr>
              <a:buSzPts val="2600"/>
              <a:buFont typeface="Arial"/>
              <a:buChar char="•"/>
              <a:defRPr/>
            </a:pP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Since the 18</a:t>
            </a:r>
            <a:r>
              <a:rPr lang="en-us" sz="1800" kern="0" baseline="300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National Congress of the CPC, our country has attached great importance to the development of the digital economy as a national strategy.  It </a:t>
            </a:r>
            <a:r>
              <a:rPr lang="en-us" altLang="zh-HK"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also </a:t>
            </a:r>
            <a:r>
              <a:rPr lang="en-us" sz="18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proposed </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promoting the </a:t>
            </a:r>
            <a:r>
              <a:rPr lang="en-us" sz="18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in-depth </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integration of the Internet, big data and AI with the </a:t>
            </a:r>
            <a:r>
              <a:rPr lang="en-us" sz="18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real </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economy, building a digital China and smart </a:t>
            </a:r>
            <a:r>
              <a:rPr lang="en-us" sz="18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society</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and promoting the development of the digital economy.  Besides, digital economy has been planned and implemented at </a:t>
            </a:r>
            <a:r>
              <a:rPr lang="en-us" sz="18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national level </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with rapid progress and remarkable </a:t>
            </a:r>
            <a:r>
              <a:rPr lang="en-us" sz="18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achievements.</a:t>
            </a:r>
            <a:endParaRPr sz="1800" kern="0" dirty="0">
              <a:solidFill>
                <a:schemeClr val="tx1">
                  <a:lumMod val="85000"/>
                  <a:lumOff val="15000"/>
                </a:schemeClr>
              </a:solidFill>
              <a:latin typeface="Times New Roman" panose="02020603050405020304" pitchFamily="18" charset="0"/>
              <a:ea typeface="Arial"/>
              <a:cs typeface="Times New Roman" panose="02020603050405020304" pitchFamily="18" charset="0"/>
              <a:sym typeface="Arial"/>
            </a:endParaRPr>
          </a:p>
          <a:p>
            <a:pPr marL="342900" indent="-342900" algn="just" eaLnBrk="1" fontAlgn="auto" hangingPunct="1">
              <a:lnSpc>
                <a:spcPct val="110000"/>
              </a:lnSpc>
              <a:spcBef>
                <a:spcPts val="600"/>
              </a:spcBef>
              <a:spcAft>
                <a:spcPts val="600"/>
              </a:spcAft>
              <a:buClr>
                <a:schemeClr val="dk1"/>
              </a:buClr>
              <a:buSzPts val="2600"/>
              <a:buFont typeface="Arial"/>
              <a:buChar char="•"/>
              <a:defRPr/>
            </a:pP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In 2021, the Haidian District of Beijing took the lead in launching “</a:t>
            </a:r>
            <a:r>
              <a:rPr lang="en-us" sz="1800" kern="0" dirty="0" err="1">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blockchain</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 </a:t>
            </a:r>
            <a:r>
              <a:rPr lang="en-us" sz="18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cross-provincial </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public </a:t>
            </a:r>
            <a:r>
              <a:rPr lang="en-us" sz="18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services</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to promote a new model of government services.  It is currently cooperating with Tianjin’s Binhai New Area and Nankai District to achieve coordinated development of the Beijing-Tianjin-Hebei region and facilitate the construction of the Greater Bay Area.  It also works with Chengdu, Changsha and other cities to explore a new model of promoting cross-regional one-stop government services through a </a:t>
            </a:r>
            <a:r>
              <a:rPr lang="en-us" sz="1800" kern="0" dirty="0" err="1">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blockchain</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technology alliance, with Beijing, Wuhan, Changsha and Suzhou as the central axis.</a:t>
            </a:r>
            <a:endParaRPr sz="1800" kern="0" dirty="0">
              <a:solidFill>
                <a:schemeClr val="tx1">
                  <a:lumMod val="85000"/>
                  <a:lumOff val="15000"/>
                </a:schemeClr>
              </a:solidFill>
              <a:latin typeface="Times New Roman" panose="02020603050405020304" pitchFamily="18" charset="0"/>
              <a:ea typeface="Arial"/>
              <a:cs typeface="Times New Roman" panose="02020603050405020304" pitchFamily="18" charset="0"/>
              <a:sym typeface="Arial"/>
            </a:endParaRPr>
          </a:p>
        </p:txBody>
      </p:sp>
      <p:sp>
        <p:nvSpPr>
          <p:cNvPr id="39940" name="Google Shape;346;p33"/>
          <p:cNvSpPr>
            <a:spLocks noChangeArrowheads="1"/>
          </p:cNvSpPr>
          <p:nvPr/>
        </p:nvSpPr>
        <p:spPr bwMode="auto">
          <a:xfrm>
            <a:off x="412375" y="5985412"/>
            <a:ext cx="82788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Sources: </a:t>
            </a:r>
            <a:endParaRPr lang="zh-HK" altLang="zh-HK" dirty="0">
              <a:solidFill>
                <a:schemeClr val="tx1">
                  <a:lumMod val="85000"/>
                  <a:lumOff val="15000"/>
                </a:schemeClr>
              </a:solidFill>
              <a:latin typeface="Times New Roman" panose="02020603050405020304" pitchFamily="18" charset="0"/>
              <a:cs typeface="Times New Roman" panose="02020603050405020304" pitchFamily="18" charset="0"/>
            </a:endParaRPr>
          </a:p>
          <a:p>
            <a:pPr eaLnBrk="1" hangingPunct="1">
              <a:buClr>
                <a:srgbClr val="000000"/>
              </a:buClr>
              <a:buSzPts val="1600"/>
              <a:buFont typeface="Arial" panose="020B0604020202020204" pitchFamily="34" charset="0"/>
              <a:buChar char="•"/>
            </a:pPr>
            <a:r>
              <a:rPr lang="en-US" altLang="zh-HK" i="1" dirty="0" err="1">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Qiushi</a:t>
            </a:r>
            <a:r>
              <a:rPr lang="en-US"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2022/02 (http://www.mod.gov.cn/big5/topnews/2022-01/15/content_4903041.htm)</a:t>
            </a:r>
            <a:endParaRPr lang="zh-HK"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a:p>
            <a:pPr eaLnBrk="1" hangingPunct="1">
              <a:buClr>
                <a:srgbClr val="000000"/>
              </a:buClr>
              <a:buSzPts val="1600"/>
              <a:buFont typeface="Arial" panose="020B0604020202020204" pitchFamily="34" charset="0"/>
              <a:buChar char="•"/>
            </a:pPr>
            <a:r>
              <a:rPr lang="en-US"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www.people.com.cn (http://bj.people.com.cn/BIG5/n2/2021/0422/c82838-34688683.html)</a:t>
            </a:r>
            <a:endParaRPr lang="zh-HK"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39941" name="Google Shape;347;p33"/>
          <p:cNvSpPr txBox="1">
            <a:spLocks noChangeArrowheads="1"/>
          </p:cNvSpPr>
          <p:nvPr/>
        </p:nvSpPr>
        <p:spPr bwMode="auto">
          <a:xfrm>
            <a:off x="1741488" y="230188"/>
            <a:ext cx="942657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SzPts val="4000"/>
              <a:buFont typeface="標楷體" panose="03000509000000000000" pitchFamily="65" charset="-120"/>
              <a:buNone/>
            </a:pPr>
            <a:r>
              <a:rPr lang="en-US" altLang="zh-HK" sz="36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development of information technology</a:t>
            </a:r>
            <a:endParaRPr lang="zh-HK" altLang="zh-HK" sz="36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348" name="Google Shape;348;p33"/>
          <p:cNvSpPr txBox="1"/>
          <p:nvPr/>
        </p:nvSpPr>
        <p:spPr>
          <a:xfrm>
            <a:off x="2824242" y="737427"/>
            <a:ext cx="10437999" cy="757090"/>
          </a:xfrm>
          <a:prstGeom prst="rect">
            <a:avLst/>
          </a:prstGeom>
          <a:noFill/>
          <a:ln>
            <a:noFill/>
          </a:ln>
        </p:spPr>
        <p:txBody>
          <a:bodyPr spcFirstLastPara="1" lIns="91425" tIns="45700" rIns="91425" bIns="45700" anchor="ctr">
            <a:spAutoFit/>
          </a:bodyPr>
          <a:lstStyle/>
          <a:p>
            <a:pPr eaLnBrk="1" fontAlgn="auto" hangingPunct="1">
              <a:lnSpc>
                <a:spcPct val="90000"/>
              </a:lnSpc>
              <a:spcBef>
                <a:spcPts val="0"/>
              </a:spcBef>
              <a:spcAft>
                <a:spcPts val="0"/>
              </a:spcAft>
              <a:buClr>
                <a:schemeClr val="dk1"/>
              </a:buClr>
              <a:buSzPts val="3600"/>
              <a:buFont typeface="Arial"/>
              <a:buNone/>
              <a:defRPr/>
            </a:pPr>
            <a:r>
              <a:rPr lang="en-us" altLang="zh-HK" sz="2400" b="1" kern="0" dirty="0" err="1">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Informatisation</a:t>
            </a:r>
            <a:r>
              <a:rPr lang="en-us" altLang="zh-HK"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altLang="zh-HK" sz="2400" b="1" kern="0" dirty="0" err="1"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digitalisation</a:t>
            </a:r>
            <a:r>
              <a:rPr lang="en-US" altLang="zh-HK" sz="2400" b="1"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altLang="zh-HK"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and </a:t>
            </a:r>
            <a:r>
              <a:rPr lang="en-US" altLang="zh-HK" sz="2400" b="1" kern="0" dirty="0" err="1"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smartisation</a:t>
            </a:r>
            <a:endParaRPr lang="en-US" altLang="zh-HK"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eaLnBrk="1" fontAlgn="auto" hangingPunct="1">
              <a:lnSpc>
                <a:spcPct val="90000"/>
              </a:lnSpc>
              <a:spcBef>
                <a:spcPts val="0"/>
              </a:spcBef>
              <a:spcAft>
                <a:spcPts val="0"/>
              </a:spcAft>
              <a:buClr>
                <a:schemeClr val="dk1"/>
              </a:buClr>
              <a:buSzPts val="3600"/>
              <a:buFont typeface="DFKai-SB"/>
              <a:buNone/>
              <a:defRPr/>
            </a:pPr>
            <a:r>
              <a:rPr lang="en-us"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Blockchain and examples of national development</a:t>
            </a:r>
            <a:endParaRPr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pic>
        <p:nvPicPr>
          <p:cNvPr id="39943" name="Google Shape;349;p3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8" y="133350"/>
            <a:ext cx="15938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文本框 1"/>
          <p:cNvSpPr txBox="1">
            <a:spLocks noChangeArrowheads="1"/>
          </p:cNvSpPr>
          <p:nvPr/>
        </p:nvSpPr>
        <p:spPr bwMode="auto">
          <a:xfrm>
            <a:off x="258763" y="236538"/>
            <a:ext cx="137001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CN" sz="2000" b="1">
                <a:latin typeface="Times New Roman" panose="02020603050405020304" pitchFamily="18" charset="0"/>
                <a:ea typeface="SimSun" panose="02010600030101010101" pitchFamily="2" charset="-122"/>
                <a:cs typeface="Times New Roman" panose="02020603050405020304" pitchFamily="18" charset="0"/>
              </a:rPr>
              <a:t>Reference</a:t>
            </a:r>
            <a:endParaRPr lang="zh-CN" altLang="en-US" sz="2000" b="1">
              <a:latin typeface="Times New Roman" panose="02020603050405020304" pitchFamily="18" charset="0"/>
              <a:ea typeface="SimSun"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Google Shape;354;p34"/>
          <p:cNvSpPr>
            <a:spLocks noGrp="1"/>
          </p:cNvSpPr>
          <p:nvPr>
            <p:ph type="sldNum" sz="quarter" idx="12"/>
          </p:nvPr>
        </p:nvSpPr>
        <p:spPr>
          <a:xfrm>
            <a:off x="11142663" y="6381750"/>
            <a:ext cx="720725" cy="365125"/>
          </a:xfrm>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A5AD1931-3DD8-4430-BDC1-7DA3C2EA572B}"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19</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41987" name="Google Shape;355;p34"/>
          <p:cNvSpPr>
            <a:spLocks noChangeArrowheads="1"/>
          </p:cNvSpPr>
          <p:nvPr/>
        </p:nvSpPr>
        <p:spPr bwMode="auto">
          <a:xfrm>
            <a:off x="334963" y="1473199"/>
            <a:ext cx="8385175" cy="3672541"/>
          </a:xfrm>
          <a:prstGeom prst="rect">
            <a:avLst/>
          </a:prstGeom>
          <a:noFill/>
          <a:ln w="28575">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buClr>
                <a:srgbClr val="000000"/>
              </a:buClr>
              <a:buFont typeface="Arial" panose="020B0604020202020204" pitchFamily="34" charset="0"/>
              <a:buNone/>
              <a:defRPr/>
            </a:pPr>
            <a:r>
              <a:rPr lang="en-US" altLang="zh-HK"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HKSAR Government is actively promoting the development of smart city and the digital economy in Hong Kong through a data-drive strategy, by effectively using various emerging digital technologies, such as AI, big data, </a:t>
            </a:r>
            <a:r>
              <a:rPr lang="en-US" altLang="zh-HK" sz="1800" dirty="0" err="1"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blockchain</a:t>
            </a:r>
            <a:r>
              <a:rPr lang="en-US" altLang="zh-HK"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cloud computing and cyber security, as well as the construction of digital infrastructure facilities.  Faster Payment System and </a:t>
            </a:r>
            <a:r>
              <a:rPr lang="en-US" altLang="zh-HK" sz="1800" dirty="0" err="1"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eTradeConnect</a:t>
            </a:r>
            <a:r>
              <a:rPr lang="en-US" altLang="zh-HK"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are two Fintech infrastructure projects that promote digital economy.</a:t>
            </a:r>
            <a:endParaRPr lang="zh-HK" altLang="zh-HK"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algn="just" eaLnBrk="1" hangingPunct="1">
              <a:lnSpc>
                <a:spcPct val="120000"/>
              </a:lnSpc>
              <a:buClr>
                <a:srgbClr val="000000"/>
              </a:buClr>
              <a:buFont typeface="Arial" panose="020B0604020202020204" pitchFamily="34" charset="0"/>
              <a:buNone/>
              <a:defRPr/>
            </a:pPr>
            <a:endParaRPr lang="zh-HK" altLang="zh-HK"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algn="just" eaLnBrk="1" hangingPunct="1">
              <a:lnSpc>
                <a:spcPct val="120000"/>
              </a:lnSpc>
              <a:buClr>
                <a:srgbClr val="000000"/>
              </a:buClr>
              <a:buFont typeface="Arial" panose="020B0604020202020204" pitchFamily="34" charset="0"/>
              <a:buNone/>
              <a:defRPr/>
            </a:pPr>
            <a:r>
              <a:rPr lang="en-US" altLang="zh-HK"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a:t>
            </a:r>
            <a:r>
              <a:rPr lang="en-US" altLang="zh-HK" sz="1800" dirty="0" err="1"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eTradeConnect</a:t>
            </a:r>
            <a:r>
              <a:rPr lang="en-US" altLang="zh-HK"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 is a </a:t>
            </a:r>
            <a:r>
              <a:rPr lang="en-US" altLang="zh-HK" sz="1800" dirty="0" err="1"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blockchain</a:t>
            </a:r>
            <a:r>
              <a:rPr lang="en-US" altLang="zh-HK"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-based trade finance platform.  It aims to improve trade efficiency, build better trust among trade participants, reduce trade risks and facilitate trade counterparties to obtain financing by </a:t>
            </a:r>
            <a:r>
              <a:rPr lang="en-US" altLang="zh-HK" sz="1800" dirty="0" err="1"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digitising</a:t>
            </a:r>
            <a:r>
              <a:rPr lang="en-US" altLang="zh-HK"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 trade documents, automating trade finance processes and leveraging the features of </a:t>
            </a:r>
            <a:r>
              <a:rPr lang="en-US" altLang="zh-HK" sz="1800" dirty="0" err="1"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blockchain</a:t>
            </a:r>
            <a:r>
              <a:rPr lang="en-US" altLang="zh-HK"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 technology.</a:t>
            </a:r>
            <a:endParaRPr lang="zh-HK" altLang="zh-HK"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p:txBody>
      </p:sp>
      <p:sp>
        <p:nvSpPr>
          <p:cNvPr id="41988" name="Google Shape;356;p34"/>
          <p:cNvSpPr txBox="1">
            <a:spLocks noChangeArrowheads="1"/>
          </p:cNvSpPr>
          <p:nvPr/>
        </p:nvSpPr>
        <p:spPr bwMode="auto">
          <a:xfrm>
            <a:off x="1817688" y="168275"/>
            <a:ext cx="8983662"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SzPts val="4000"/>
              <a:buFont typeface="標楷體" panose="03000509000000000000" pitchFamily="65" charset="-120"/>
              <a:buNone/>
            </a:pPr>
            <a:r>
              <a:rPr lang="en-US" altLang="zh-HK" sz="36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development of information technology</a:t>
            </a:r>
            <a:endParaRPr lang="zh-HK" altLang="zh-HK" sz="36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357" name="Google Shape;357;p34"/>
          <p:cNvSpPr txBox="1"/>
          <p:nvPr/>
        </p:nvSpPr>
        <p:spPr>
          <a:xfrm>
            <a:off x="3111970" y="659750"/>
            <a:ext cx="10354311" cy="757090"/>
          </a:xfrm>
          <a:prstGeom prst="rect">
            <a:avLst/>
          </a:prstGeom>
          <a:noFill/>
          <a:ln>
            <a:noFill/>
          </a:ln>
        </p:spPr>
        <p:txBody>
          <a:bodyPr spcFirstLastPara="1" lIns="91425" tIns="45700" rIns="91425" bIns="45700" anchor="ctr">
            <a:spAutoFit/>
          </a:bodyPr>
          <a:lstStyle/>
          <a:p>
            <a:pPr eaLnBrk="1" fontAlgn="auto" hangingPunct="1">
              <a:lnSpc>
                <a:spcPct val="90000"/>
              </a:lnSpc>
              <a:spcBef>
                <a:spcPts val="0"/>
              </a:spcBef>
              <a:spcAft>
                <a:spcPts val="0"/>
              </a:spcAft>
              <a:buClr>
                <a:schemeClr val="dk1"/>
              </a:buClr>
              <a:buSzPts val="3600"/>
              <a:buFont typeface="Arial"/>
              <a:buNone/>
              <a:defRPr/>
            </a:pPr>
            <a:r>
              <a:rPr lang="en-us" altLang="zh-HK" sz="2400" b="1" kern="0" dirty="0" err="1">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Informatisation</a:t>
            </a:r>
            <a:r>
              <a:rPr lang="en-us" altLang="zh-HK"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altLang="zh-HK" sz="2400" b="1" kern="0" dirty="0" err="1"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digitalisation</a:t>
            </a:r>
            <a:r>
              <a:rPr lang="en-US" altLang="zh-HK" sz="2400" b="1"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altLang="zh-HK"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and </a:t>
            </a:r>
            <a:r>
              <a:rPr lang="en-US" altLang="zh-HK" sz="2400" b="1" kern="0" dirty="0" err="1"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smartisation</a:t>
            </a:r>
            <a:endParaRPr lang="en-US" altLang="zh-HK"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eaLnBrk="1" fontAlgn="auto" hangingPunct="1">
              <a:lnSpc>
                <a:spcPct val="90000"/>
              </a:lnSpc>
              <a:spcBef>
                <a:spcPts val="0"/>
              </a:spcBef>
              <a:spcAft>
                <a:spcPts val="0"/>
              </a:spcAft>
              <a:buClr>
                <a:schemeClr val="dk1"/>
              </a:buClr>
              <a:buSzPts val="3600"/>
              <a:buFont typeface="DFKai-SB"/>
              <a:buNone/>
              <a:defRPr/>
            </a:pPr>
            <a:r>
              <a:rPr lang="en-us"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digital economy</a:t>
            </a:r>
            <a:endParaRPr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sp>
        <p:nvSpPr>
          <p:cNvPr id="41990" name="Google Shape;358;p34"/>
          <p:cNvSpPr>
            <a:spLocks noChangeArrowheads="1"/>
          </p:cNvSpPr>
          <p:nvPr/>
        </p:nvSpPr>
        <p:spPr bwMode="auto">
          <a:xfrm>
            <a:off x="334963" y="5443538"/>
            <a:ext cx="8385175" cy="1049337"/>
          </a:xfrm>
          <a:prstGeom prst="rect">
            <a:avLst/>
          </a:prstGeom>
          <a:solidFill>
            <a:srgbClr val="E1EFD8"/>
          </a:solidFill>
          <a:ln w="28575">
            <a:solidFill>
              <a:srgbClr val="0070C0"/>
            </a:solidFill>
            <a:round/>
            <a:headEnd type="none" w="sm" len="sm"/>
            <a:tailEnd type="none" w="sm" len="sm"/>
          </a:ln>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buClr>
                <a:srgbClr val="000000"/>
              </a:buClr>
              <a:buFont typeface="Arial" panose="020B0604020202020204" pitchFamily="34" charset="0"/>
              <a:buNone/>
            </a:pPr>
            <a:r>
              <a:rPr lang="en-US" altLang="zh-HK" sz="1800" dirty="0" err="1">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Blockchain</a:t>
            </a:r>
            <a:r>
              <a:rPr lang="en-US" altLang="zh-HK" sz="1800"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is widely used in many countries around the world.  For details, please refer to the website of the </a:t>
            </a:r>
            <a:r>
              <a:rPr lang="en-US" altLang="zh-HK" sz="1800" dirty="0" err="1">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Organisation</a:t>
            </a:r>
            <a:r>
              <a:rPr lang="en-US" altLang="zh-HK" sz="1800"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for Economic Co-operation and Development (OECD) (https://www.oecd.org/daf/blockchain/).</a:t>
            </a:r>
            <a:endParaRPr lang="zh-HK" altLang="zh-HK" sz="1800"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p:txBody>
      </p:sp>
      <p:pic>
        <p:nvPicPr>
          <p:cNvPr id="41991" name="Google Shape;359;p3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1450" y="1468438"/>
            <a:ext cx="24415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Google Shape;360;p34"/>
          <p:cNvSpPr>
            <a:spLocks noChangeArrowheads="1"/>
          </p:cNvSpPr>
          <p:nvPr/>
        </p:nvSpPr>
        <p:spPr bwMode="auto">
          <a:xfrm>
            <a:off x="8837613" y="3863975"/>
            <a:ext cx="302577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2857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SzPts val="1400"/>
              <a:buFont typeface="Arial" panose="020B0604020202020204" pitchFamily="34" charset="0"/>
              <a:buChar char="•"/>
            </a:pPr>
            <a:r>
              <a:rPr lang="en-US" altLang="zh-HK" dirty="0" smtClean="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Sources: </a:t>
            </a: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https://www.ogcio.gov.hk/en/news/press_releases/2022/02/pr_20220223_2.html</a:t>
            </a:r>
          </a:p>
          <a:p>
            <a:pPr eaLnBrk="1" hangingPunct="1">
              <a:buClr>
                <a:srgbClr val="000000"/>
              </a:buClr>
              <a:buSzPts val="1400"/>
              <a:buFont typeface="Arial" panose="020B0604020202020204" pitchFamily="34" charset="0"/>
              <a:buChar char="•"/>
            </a:pP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https://www.info.gov.hk/gia/general/201810/31/P2018103100373.htm</a:t>
            </a:r>
            <a:endParaRPr lang="zh-HK"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1993" name="Google Shape;363;p3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963" y="374650"/>
            <a:ext cx="15954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Google Shape;364;p34">
            <a:hlinkClick r:id="rId5"/>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85263" y="5553075"/>
            <a:ext cx="24177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文本框 1"/>
          <p:cNvSpPr txBox="1">
            <a:spLocks noChangeArrowheads="1"/>
          </p:cNvSpPr>
          <p:nvPr/>
        </p:nvSpPr>
        <p:spPr bwMode="auto">
          <a:xfrm>
            <a:off x="447675" y="482600"/>
            <a:ext cx="137001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CN" sz="2000" b="1">
                <a:latin typeface="Times New Roman" panose="02020603050405020304" pitchFamily="18" charset="0"/>
                <a:ea typeface="SimSun" panose="02010600030101010101" pitchFamily="2" charset="-122"/>
                <a:cs typeface="Times New Roman" panose="02020603050405020304" pitchFamily="18" charset="0"/>
              </a:rPr>
              <a:t>Reference</a:t>
            </a:r>
            <a:endParaRPr lang="zh-CN" altLang="en-US" sz="2000" b="1">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41996"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061450" y="3241675"/>
            <a:ext cx="30130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7"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837613" y="2581275"/>
            <a:ext cx="323691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Google Shape;108;p17"/>
          <p:cNvSpPr>
            <a:spLocks noChangeArrowheads="1"/>
          </p:cNvSpPr>
          <p:nvPr/>
        </p:nvSpPr>
        <p:spPr bwMode="auto">
          <a:xfrm>
            <a:off x="3836988" y="398463"/>
            <a:ext cx="4252912" cy="71437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C80404"/>
              </a:buClr>
              <a:buSzPts val="3600"/>
              <a:buFont typeface="標楷體" panose="03000509000000000000" pitchFamily="65" charset="-120"/>
              <a:buNone/>
            </a:pPr>
            <a:r>
              <a:rPr lang="en-US" altLang="zh-HK" sz="3200" b="1"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Learning objectives</a:t>
            </a:r>
            <a:endParaRPr lang="zh-HK" altLang="zh-HK" sz="3200" b="1"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cxnSp>
        <p:nvCxnSpPr>
          <p:cNvPr id="7171" name="Google Shape;109;p17"/>
          <p:cNvCxnSpPr>
            <a:cxnSpLocks noChangeShapeType="1"/>
          </p:cNvCxnSpPr>
          <p:nvPr/>
        </p:nvCxnSpPr>
        <p:spPr bwMode="auto">
          <a:xfrm>
            <a:off x="8186738" y="776288"/>
            <a:ext cx="1485900" cy="0"/>
          </a:xfrm>
          <a:prstGeom prst="straightConnector1">
            <a:avLst/>
          </a:prstGeom>
          <a:noFill/>
          <a:ln w="9525">
            <a:solidFill>
              <a:srgbClr val="2F2637"/>
            </a:solidFill>
            <a:miter lim="800000"/>
            <a:headEnd/>
            <a:tailEnd/>
          </a:ln>
          <a:extLst>
            <a:ext uri="{909E8E84-426E-40DD-AFC4-6F175D3DCCD1}">
              <a14:hiddenFill xmlns:a14="http://schemas.microsoft.com/office/drawing/2010/main">
                <a:noFill/>
              </a14:hiddenFill>
            </a:ext>
          </a:extLst>
        </p:spPr>
      </p:cxnSp>
      <p:cxnSp>
        <p:nvCxnSpPr>
          <p:cNvPr id="7172" name="Google Shape;110;p17"/>
          <p:cNvCxnSpPr>
            <a:cxnSpLocks noChangeShapeType="1"/>
          </p:cNvCxnSpPr>
          <p:nvPr/>
        </p:nvCxnSpPr>
        <p:spPr bwMode="auto">
          <a:xfrm>
            <a:off x="2152650" y="755650"/>
            <a:ext cx="1590675" cy="0"/>
          </a:xfrm>
          <a:prstGeom prst="straightConnector1">
            <a:avLst/>
          </a:prstGeom>
          <a:noFill/>
          <a:ln w="9525">
            <a:solidFill>
              <a:srgbClr val="2F2637"/>
            </a:solidFill>
            <a:miter lim="800000"/>
            <a:headEnd/>
            <a:tailEnd/>
          </a:ln>
          <a:extLst>
            <a:ext uri="{909E8E84-426E-40DD-AFC4-6F175D3DCCD1}">
              <a14:hiddenFill xmlns:a14="http://schemas.microsoft.com/office/drawing/2010/main">
                <a:noFill/>
              </a14:hiddenFill>
            </a:ext>
          </a:extLst>
        </p:spPr>
      </p:cxnSp>
      <p:sp>
        <p:nvSpPr>
          <p:cNvPr id="7173" name="Google Shape;111;p17"/>
          <p:cNvSpPr>
            <a:spLocks noChangeArrowheads="1"/>
          </p:cNvSpPr>
          <p:nvPr/>
        </p:nvSpPr>
        <p:spPr bwMode="auto">
          <a:xfrm>
            <a:off x="3894138" y="679450"/>
            <a:ext cx="152400" cy="153988"/>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000000"/>
              </a:buClr>
              <a:buFont typeface="Arial" panose="020B0604020202020204" pitchFamily="34" charset="0"/>
              <a:buNone/>
            </a:pPr>
            <a:endParaRPr lang="zh-HK" altLang="zh-HK">
              <a:solidFill>
                <a:srgbClr val="FFFFFF"/>
              </a:solidFill>
              <a:latin typeface="Times New Roman" panose="02020603050405020304" pitchFamily="18" charset="0"/>
              <a:ea typeface="SimSun" panose="02010600030101010101" pitchFamily="2" charset="-122"/>
              <a:cs typeface="Times New Roman" panose="02020603050405020304" pitchFamily="18" charset="0"/>
              <a:sym typeface="SimSun" panose="02010600030101010101" pitchFamily="2" charset="-122"/>
            </a:endParaRPr>
          </a:p>
        </p:txBody>
      </p:sp>
      <p:sp>
        <p:nvSpPr>
          <p:cNvPr id="7174" name="Google Shape;112;p17"/>
          <p:cNvSpPr>
            <a:spLocks noChangeArrowheads="1"/>
          </p:cNvSpPr>
          <p:nvPr/>
        </p:nvSpPr>
        <p:spPr bwMode="auto">
          <a:xfrm>
            <a:off x="7840663" y="700088"/>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000000"/>
              </a:buClr>
              <a:buFont typeface="Arial" panose="020B0604020202020204" pitchFamily="34" charset="0"/>
              <a:buNone/>
            </a:pPr>
            <a:endParaRPr lang="zh-HK" altLang="zh-HK">
              <a:solidFill>
                <a:srgbClr val="FFFFFF"/>
              </a:solidFill>
              <a:latin typeface="Times New Roman" panose="02020603050405020304" pitchFamily="18" charset="0"/>
              <a:ea typeface="SimSun" panose="02010600030101010101" pitchFamily="2" charset="-122"/>
              <a:cs typeface="Times New Roman" panose="02020603050405020304" pitchFamily="18" charset="0"/>
              <a:sym typeface="SimSun" panose="02010600030101010101" pitchFamily="2" charset="-122"/>
            </a:endParaRPr>
          </a:p>
        </p:txBody>
      </p:sp>
      <p:sp>
        <p:nvSpPr>
          <p:cNvPr id="113" name="Google Shape;113;p17"/>
          <p:cNvSpPr txBox="1"/>
          <p:nvPr/>
        </p:nvSpPr>
        <p:spPr>
          <a:xfrm>
            <a:off x="658522" y="1112838"/>
            <a:ext cx="10448749" cy="5161824"/>
          </a:xfrm>
          <a:prstGeom prst="rect">
            <a:avLst/>
          </a:prstGeom>
          <a:noFill/>
          <a:ln>
            <a:noFill/>
          </a:ln>
        </p:spPr>
        <p:txBody>
          <a:bodyPr spcFirstLastPara="1" lIns="91425" tIns="45700" rIns="91425" bIns="45700"/>
          <a:lstStyle/>
          <a:p>
            <a:pPr algn="just" eaLnBrk="1" fontAlgn="auto" hangingPunct="1">
              <a:lnSpc>
                <a:spcPct val="120000"/>
              </a:lnSpc>
              <a:spcBef>
                <a:spcPts val="1000"/>
              </a:spcBef>
              <a:spcAft>
                <a:spcPts val="0"/>
              </a:spcAft>
              <a:buClr>
                <a:schemeClr val="dk1"/>
              </a:buClr>
              <a:buSzPts val="2800"/>
              <a:buFont typeface="Arial"/>
              <a:buNone/>
              <a:defRPr/>
            </a:pPr>
            <a:r>
              <a:rPr lang="en-us" sz="2000" b="1"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Knowledge</a:t>
            </a:r>
            <a:endParaRPr sz="20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marL="228600" indent="-228600" algn="just" eaLnBrk="1" fontAlgn="auto" hangingPunct="1">
              <a:lnSpc>
                <a:spcPct val="120000"/>
              </a:lnSpc>
              <a:spcBef>
                <a:spcPts val="1000"/>
              </a:spcBef>
              <a:spcAft>
                <a:spcPts val="0"/>
              </a:spcAft>
              <a:buClr>
                <a:schemeClr val="dk1"/>
              </a:buClr>
              <a:buSzPts val="2600"/>
              <a:buFont typeface="Arial"/>
              <a:buChar char="•"/>
              <a:defRPr/>
            </a:pP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To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understand the development features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of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information technology (the Internet, social networking sites, instant messaging software) and their impact on personal and social development.</a:t>
            </a:r>
            <a:endParaRPr sz="20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algn="just" eaLnBrk="1" fontAlgn="auto" hangingPunct="1">
              <a:lnSpc>
                <a:spcPct val="120000"/>
              </a:lnSpc>
              <a:spcBef>
                <a:spcPts val="1000"/>
              </a:spcBef>
              <a:spcAft>
                <a:spcPts val="0"/>
              </a:spcAft>
              <a:buClr>
                <a:schemeClr val="dk1"/>
              </a:buClr>
              <a:buSzPts val="2800"/>
              <a:buFont typeface="Arial"/>
              <a:buNone/>
              <a:defRPr/>
            </a:pPr>
            <a:r>
              <a:rPr lang="en-us" sz="20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Skills</a:t>
            </a:r>
            <a:endParaRPr sz="20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marL="228600" indent="-228600" algn="just" eaLnBrk="1" fontAlgn="auto" hangingPunct="1">
              <a:lnSpc>
                <a:spcPct val="120000"/>
              </a:lnSpc>
              <a:spcBef>
                <a:spcPts val="1000"/>
              </a:spcBef>
              <a:spcAft>
                <a:spcPts val="0"/>
              </a:spcAft>
              <a:buClr>
                <a:schemeClr val="dk1"/>
              </a:buClr>
              <a:buSzPts val="2600"/>
              <a:buFont typeface="Arial"/>
              <a:buChar char="•"/>
              <a:defRPr/>
            </a:pP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To </a:t>
            </a:r>
            <a:r>
              <a:rPr lang="en-us" sz="2000" kern="0" dirty="0" err="1">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analyse</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and </a:t>
            </a:r>
            <a:r>
              <a:rPr lang="en-us" sz="2000" kern="0" dirty="0" err="1">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summarise</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the development features of information technology, so as to enhance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information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literacy, and make good use of information technology to solve problems in learning and daily life.</a:t>
            </a:r>
            <a:endParaRPr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algn="just" eaLnBrk="1" fontAlgn="auto" hangingPunct="1">
              <a:lnSpc>
                <a:spcPct val="120000"/>
              </a:lnSpc>
              <a:spcBef>
                <a:spcPts val="1000"/>
              </a:spcBef>
              <a:spcAft>
                <a:spcPts val="0"/>
              </a:spcAft>
              <a:buClr>
                <a:schemeClr val="dk1"/>
              </a:buClr>
              <a:buSzPts val="2800"/>
              <a:buFont typeface="Arial"/>
              <a:buNone/>
              <a:defRPr/>
            </a:pPr>
            <a:r>
              <a:rPr lang="en-us" sz="20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Values</a:t>
            </a:r>
            <a:endParaRPr sz="20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marL="228600" indent="-228600" algn="just" eaLnBrk="1" fontAlgn="auto" hangingPunct="1">
              <a:lnSpc>
                <a:spcPct val="120000"/>
              </a:lnSpc>
              <a:spcBef>
                <a:spcPts val="1000"/>
              </a:spcBef>
              <a:spcAft>
                <a:spcPts val="0"/>
              </a:spcAft>
              <a:buClr>
                <a:schemeClr val="dk1"/>
              </a:buClr>
              <a:buSzPts val="2600"/>
              <a:buFont typeface="Arial"/>
              <a:buChar char="•"/>
              <a:defRPr/>
            </a:pP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To use</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information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and information technology in comp</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li</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ance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with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the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law in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an ethical and responsible manner,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and be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 responsible citizen and lifelong learner.</a:t>
            </a:r>
            <a:endParaRPr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Google Shape;369;p35"/>
          <p:cNvSpPr>
            <a:spLocks noChangeArrowheads="1"/>
          </p:cNvSpPr>
          <p:nvPr/>
        </p:nvSpPr>
        <p:spPr bwMode="auto">
          <a:xfrm>
            <a:off x="156882" y="1291544"/>
            <a:ext cx="11833412" cy="4721426"/>
          </a:xfrm>
          <a:prstGeom prst="rect">
            <a:avLst/>
          </a:pr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marL="457200" indent="-4572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spcBef>
                <a:spcPts val="600"/>
              </a:spcBef>
              <a:spcAft>
                <a:spcPts val="600"/>
              </a:spcAft>
              <a:buClr>
                <a:srgbClr val="000000"/>
              </a:buClr>
              <a:buSzPts val="2600"/>
              <a:buFont typeface="Arial" panose="020B0604020202020204" pitchFamily="34" charset="0"/>
              <a:buChar char="•"/>
              <a:defRPr/>
            </a:pP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The “14</a:t>
            </a:r>
            <a:r>
              <a:rPr lang="en-US" altLang="zh-HK" sz="1800" baseline="30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th</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Five-Year Plan” has supported Hong Kong’s development of “eight </a:t>
            </a:r>
            <a:r>
              <a:rPr lang="en-US" altLang="zh-HK" sz="1800" dirty="0" err="1"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centres</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including the international innovation and technology (I&amp;T</a:t>
            </a:r>
            <a:r>
              <a:rPr lang="en-US" altLang="zh-TW"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zh-HK" sz="1800" dirty="0" err="1"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centre</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The delegation for introducing the </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rPr>
              <a:t>“14th Five-Year Plan” </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suggested at a seminar to make good of use of Hong Kong's unique advantages to jointly develop the international I&amp;T </a:t>
            </a:r>
            <a:r>
              <a:rPr lang="en-US" altLang="zh-HK" sz="1800" dirty="0" err="1"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centre</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and announced a number of measures benefitting Hong Kong. </a:t>
            </a:r>
          </a:p>
          <a:p>
            <a:pPr algn="just" eaLnBrk="1" hangingPunct="1">
              <a:lnSpc>
                <a:spcPct val="120000"/>
              </a:lnSpc>
              <a:spcBef>
                <a:spcPts val="600"/>
              </a:spcBef>
              <a:spcAft>
                <a:spcPts val="600"/>
              </a:spcAft>
              <a:buClr>
                <a:srgbClr val="000000"/>
              </a:buClr>
              <a:buSzPts val="2600"/>
              <a:buFont typeface="Arial" panose="020B0604020202020204" pitchFamily="34" charset="0"/>
              <a:buChar char="•"/>
              <a:defRPr/>
            </a:pP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To better integrate into the overall national development, the HKSAR Government is committed to building the city into an international I&amp;T </a:t>
            </a:r>
            <a:r>
              <a:rPr lang="en-US" altLang="zh-HK" sz="1800" dirty="0" err="1"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centre</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and actively supporting local I&amp;T development with appropriations and policy support. </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rPr>
              <a:t>The current Government has unprecedentedly invested over HK$150 billion to support I&amp;T development in the past five years since 2018</a:t>
            </a:r>
            <a:r>
              <a:rPr lang="en-US" altLang="zh-HK" sz="1800" dirty="0" smtClean="0">
                <a:solidFill>
                  <a:schemeClr val="tx1">
                    <a:lumMod val="85000"/>
                    <a:lumOff val="15000"/>
                  </a:schemeClr>
                </a:solidFill>
              </a:rPr>
              <a:t>. </a:t>
            </a:r>
            <a:endParaRPr lang="zh-HK" altLang="zh-HK" sz="1800" strike="sngStrike"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a:p>
            <a:pPr algn="just" eaLnBrk="1" hangingPunct="1">
              <a:lnSpc>
                <a:spcPct val="120000"/>
              </a:lnSpc>
              <a:spcBef>
                <a:spcPts val="600"/>
              </a:spcBef>
              <a:spcAft>
                <a:spcPts val="600"/>
              </a:spcAft>
              <a:buClr>
                <a:srgbClr val="000000"/>
              </a:buClr>
              <a:buSzPts val="2600"/>
              <a:buFont typeface="Arial" panose="020B0604020202020204" pitchFamily="34" charset="0"/>
              <a:buChar char="•"/>
              <a:defRPr/>
            </a:pP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The HKSAR Government has also set up the Steering Group on Integration into National Development to implement short</a:t>
            </a:r>
            <a:r>
              <a:rPr lang="en-US" altLang="zh-HK" sz="1800" strike="sngStrike"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medium</a:t>
            </a:r>
            <a:r>
              <a:rPr lang="en-US" altLang="zh-HK" sz="1800" strike="sngStrike"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and long-term measures concerning its development of eight </a:t>
            </a:r>
            <a:r>
              <a:rPr lang="en-US" altLang="zh-HK" sz="1800" dirty="0" err="1"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centres</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and </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rPr>
              <a:t>strengthen Hong Kong’s competitive edge under the 14th Five-Year Plan so as to create strong impetus for growth</a:t>
            </a:r>
            <a:endParaRPr lang="zh-HK"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a:p>
            <a:pPr algn="just" eaLnBrk="1" hangingPunct="1">
              <a:spcBef>
                <a:spcPts val="600"/>
              </a:spcBef>
              <a:spcAft>
                <a:spcPts val="600"/>
              </a:spcAft>
              <a:buClr>
                <a:srgbClr val="000000"/>
              </a:buClr>
              <a:buFont typeface="Arial" panose="020B0604020202020204" pitchFamily="34" charset="0"/>
              <a:buNone/>
              <a:defRPr/>
            </a:pPr>
            <a:r>
              <a:rPr lang="en-US" altLang="zh-HK" sz="16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(Note: For the introduction of the 14</a:t>
            </a:r>
            <a:r>
              <a:rPr lang="en-US" altLang="zh-HK" sz="1600" baseline="30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th</a:t>
            </a:r>
            <a:r>
              <a:rPr lang="en-US" altLang="zh-HK" sz="16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Five-Year Plan, teachers please refer to the PowerPoint slides about “Theme 2: The  development of our country and the integration of Hong Kong into the overall national development”.)</a:t>
            </a:r>
            <a:endParaRPr lang="zh-HK" altLang="zh-HK" sz="16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44035" name="Google Shape;370;p35"/>
          <p:cNvSpPr>
            <a:spLocks/>
          </p:cNvSpPr>
          <p:nvPr/>
        </p:nvSpPr>
        <p:spPr bwMode="auto">
          <a:xfrm>
            <a:off x="2632363" y="0"/>
            <a:ext cx="7348614" cy="728846"/>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defRPr/>
            </a:pPr>
            <a:r>
              <a:rPr lang="en-US" altLang="zh-HK" sz="2400" b="1"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Integration into overall national development</a:t>
            </a:r>
          </a:p>
          <a:p>
            <a:pPr algn="ctr" eaLnBrk="1" hangingPunct="1">
              <a:lnSpc>
                <a:spcPct val="90000"/>
              </a:lnSpc>
              <a:buClr>
                <a:srgbClr val="000000"/>
              </a:buClr>
              <a:buFont typeface="Arial" panose="020B0604020202020204" pitchFamily="34" charset="0"/>
              <a:buNone/>
              <a:defRPr/>
            </a:pPr>
            <a:r>
              <a:rPr lang="en-US" altLang="zh-HK" sz="2400" b="1"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is closely related to the development of Hong Kong</a:t>
            </a:r>
            <a:endParaRPr lang="zh-HK" altLang="zh-HK" sz="2400" b="1"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44036" name="Google Shape;371;p35"/>
          <p:cNvSpPr>
            <a:spLocks noChangeArrowheads="1"/>
          </p:cNvSpPr>
          <p:nvPr/>
        </p:nvSpPr>
        <p:spPr bwMode="auto">
          <a:xfrm>
            <a:off x="803275" y="6013450"/>
            <a:ext cx="10479088"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sz="1100"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Sources: </a:t>
            </a:r>
            <a:endParaRPr lang="zh-HK" altLang="zh-HK" dirty="0">
              <a:solidFill>
                <a:schemeClr val="tx1">
                  <a:lumMod val="85000"/>
                  <a:lumOff val="15000"/>
                </a:schemeClr>
              </a:solidFill>
              <a:latin typeface="Times New Roman" panose="02020603050405020304" pitchFamily="18" charset="0"/>
              <a:cs typeface="Times New Roman" panose="02020603050405020304" pitchFamily="18" charset="0"/>
            </a:endParaRPr>
          </a:p>
          <a:p>
            <a:pPr eaLnBrk="1" hangingPunct="1">
              <a:buClr>
                <a:srgbClr val="000000"/>
              </a:buClr>
              <a:buSzPts val="1100"/>
              <a:buFont typeface="Arial" panose="020B0604020202020204" pitchFamily="34" charset="0"/>
              <a:buChar char="•"/>
            </a:pPr>
            <a:r>
              <a:rPr lang="en-US" altLang="zh-HK" sz="1100"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Hong Kong Government Press Release</a:t>
            </a:r>
            <a:r>
              <a:rPr lang="en-US" altLang="zh-HK" sz="1000"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https://www.news.gov.hk/chi/2022/11/20221118/20221118_163627_350.html#: ~:text=%E8%A8%BB%EF%BC%9A%E5%85%AB%E5%A4%A7%E4%B8%AD%E5%BF%83%E6%8C%87%E5%9C%8B%E9%9A%9B,%E4%B8%AD%E5%A4%96%E6%96%87%E5%8C%96%E8%97%9D%E8%A1%93%E4%BA%A4%E6%B5%81%E4%B8%AD%E5%BF%83%E3%80%82</a:t>
            </a:r>
            <a:endParaRPr lang="zh-HK" altLang="zh-HK" dirty="0">
              <a:solidFill>
                <a:schemeClr val="tx1">
                  <a:lumMod val="85000"/>
                  <a:lumOff val="15000"/>
                </a:schemeClr>
              </a:solidFill>
              <a:latin typeface="Times New Roman" panose="02020603050405020304" pitchFamily="18" charset="0"/>
              <a:cs typeface="Times New Roman" panose="02020603050405020304" pitchFamily="18" charset="0"/>
            </a:endParaRPr>
          </a:p>
          <a:p>
            <a:pPr eaLnBrk="1" hangingPunct="1">
              <a:buClr>
                <a:srgbClr val="000000"/>
              </a:buClr>
              <a:buSzPts val="1100"/>
              <a:buFont typeface="Arial" panose="020B0604020202020204" pitchFamily="34" charset="0"/>
              <a:buChar char="•"/>
            </a:pPr>
            <a:r>
              <a:rPr lang="en-US" altLang="zh-HK" sz="1100"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The Legislative Council promotes the development of innovation and technology (</a:t>
            </a:r>
            <a:r>
              <a:rPr lang="en-US" altLang="zh-HK" sz="1000"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https://www.itib.gov.hk/en/legislative_council_business/questions/2022/pr_20220525b.html</a:t>
            </a:r>
            <a:r>
              <a:rPr lang="en-US" altLang="zh-HK" sz="1100"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a:t>
            </a:r>
            <a:endParaRPr lang="zh-HK" altLang="zh-HK" sz="1100"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44037" name="Google Shape;372;p35"/>
          <p:cNvSpPr>
            <a:spLocks noChangeArrowheads="1"/>
          </p:cNvSpPr>
          <p:nvPr/>
        </p:nvSpPr>
        <p:spPr bwMode="auto">
          <a:xfrm>
            <a:off x="2261322" y="808799"/>
            <a:ext cx="8280400" cy="402792"/>
          </a:xfrm>
          <a:prstGeom prst="rect">
            <a:avLst/>
          </a:prstGeom>
          <a:solidFill>
            <a:srgbClr val="DDEAF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sz="18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Developments of the HKSAR Government policies related to the Topic (examples) </a:t>
            </a:r>
            <a:endParaRPr lang="zh-HK" altLang="zh-HK" sz="1800" dirty="0">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Google Shape;377;p36"/>
          <p:cNvSpPr>
            <a:spLocks noChangeArrowheads="1"/>
          </p:cNvSpPr>
          <p:nvPr/>
        </p:nvSpPr>
        <p:spPr bwMode="auto">
          <a:xfrm>
            <a:off x="714375" y="1046064"/>
            <a:ext cx="6518275" cy="4368900"/>
          </a:xfrm>
          <a:prstGeom prst="rect">
            <a:avLst/>
          </a:pr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120000"/>
              </a:lnSpc>
              <a:spcBef>
                <a:spcPts val="600"/>
              </a:spcBef>
              <a:spcAft>
                <a:spcPts val="0"/>
              </a:spcAft>
              <a:buClr>
                <a:srgbClr val="000000"/>
              </a:buClr>
              <a:buFont typeface="Arial" panose="020B0604020202020204" pitchFamily="34" charset="0"/>
              <a:buNone/>
              <a:defRPr/>
            </a:pPr>
            <a:r>
              <a:rPr lang="en-US"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The “eight </a:t>
            </a:r>
            <a:r>
              <a:rPr lang="en-US" altLang="zh-HK" sz="2000" dirty="0" err="1"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centres</a:t>
            </a:r>
            <a:r>
              <a:rPr lang="en-US"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refer to:</a:t>
            </a:r>
            <a:endParaRPr lang="zh-HK"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endParaRPr>
          </a:p>
          <a:p>
            <a:pPr eaLnBrk="1" hangingPunct="1">
              <a:lnSpc>
                <a:spcPct val="120000"/>
              </a:lnSpc>
              <a:spcBef>
                <a:spcPts val="600"/>
              </a:spcBef>
              <a:spcAft>
                <a:spcPts val="0"/>
              </a:spcAft>
              <a:buClr>
                <a:srgbClr val="000000"/>
              </a:buClr>
              <a:buSzPts val="2800"/>
              <a:buFont typeface="Arial" panose="020B0604020202020204" pitchFamily="34" charset="0"/>
              <a:buChar char="•"/>
              <a:defRPr/>
            </a:pPr>
            <a:r>
              <a:rPr lang="en-US"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International financial </a:t>
            </a:r>
            <a:r>
              <a:rPr lang="en-US" altLang="zh-HK" sz="2000" dirty="0" err="1"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centre</a:t>
            </a:r>
            <a:endParaRPr lang="zh-HK"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a:p>
            <a:pPr eaLnBrk="1" hangingPunct="1">
              <a:lnSpc>
                <a:spcPct val="120000"/>
              </a:lnSpc>
              <a:spcBef>
                <a:spcPts val="600"/>
              </a:spcBef>
              <a:spcAft>
                <a:spcPts val="0"/>
              </a:spcAft>
              <a:buClr>
                <a:srgbClr val="000000"/>
              </a:buClr>
              <a:buSzPts val="2800"/>
              <a:buFont typeface="Arial" panose="020B0604020202020204" pitchFamily="34" charset="0"/>
              <a:buChar char="•"/>
              <a:defRPr/>
            </a:pPr>
            <a:r>
              <a:rPr lang="en-US"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International shipping </a:t>
            </a:r>
            <a:r>
              <a:rPr lang="en-US" altLang="zh-HK" sz="2000" dirty="0" err="1"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centre</a:t>
            </a:r>
            <a:endParaRPr lang="zh-HK"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a:p>
            <a:pPr eaLnBrk="1" hangingPunct="1">
              <a:lnSpc>
                <a:spcPct val="120000"/>
              </a:lnSpc>
              <a:spcBef>
                <a:spcPts val="600"/>
              </a:spcBef>
              <a:spcAft>
                <a:spcPts val="0"/>
              </a:spcAft>
              <a:buClr>
                <a:srgbClr val="000000"/>
              </a:buClr>
              <a:buSzPts val="2800"/>
              <a:buFont typeface="Arial" panose="020B0604020202020204" pitchFamily="34" charset="0"/>
              <a:buChar char="•"/>
              <a:defRPr/>
            </a:pPr>
            <a:r>
              <a:rPr lang="en-US"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International trade </a:t>
            </a:r>
            <a:r>
              <a:rPr lang="en-US" altLang="zh-HK" sz="2000" dirty="0" err="1"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centre</a:t>
            </a:r>
            <a:endParaRPr lang="zh-HK"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a:p>
            <a:pPr marL="179388" indent="-179388" eaLnBrk="1" hangingPunct="1">
              <a:lnSpc>
                <a:spcPct val="120000"/>
              </a:lnSpc>
              <a:spcBef>
                <a:spcPts val="600"/>
              </a:spcBef>
              <a:spcAft>
                <a:spcPts val="0"/>
              </a:spcAft>
              <a:buClr>
                <a:srgbClr val="000000"/>
              </a:buClr>
              <a:buSzPts val="2800"/>
              <a:buFont typeface="Arial" panose="020B0604020202020204" pitchFamily="34" charset="0"/>
              <a:buChar char="•"/>
              <a:defRPr/>
            </a:pPr>
            <a:r>
              <a:rPr lang="en-US"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Centre for international legal and dispute resolution services in the Asia-Pacific region</a:t>
            </a:r>
            <a:endParaRPr lang="zh-HK"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a:p>
            <a:pPr eaLnBrk="1" hangingPunct="1">
              <a:lnSpc>
                <a:spcPct val="120000"/>
              </a:lnSpc>
              <a:spcBef>
                <a:spcPts val="600"/>
              </a:spcBef>
              <a:spcAft>
                <a:spcPts val="0"/>
              </a:spcAft>
              <a:buClr>
                <a:srgbClr val="000000"/>
              </a:buClr>
              <a:buSzPts val="2800"/>
              <a:buFont typeface="Arial" panose="020B0604020202020204" pitchFamily="34" charset="0"/>
              <a:buChar char="•"/>
              <a:defRPr/>
            </a:pPr>
            <a:r>
              <a:rPr lang="en-US"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International aviation hub</a:t>
            </a:r>
            <a:endParaRPr lang="zh-HK"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a:p>
            <a:pPr eaLnBrk="1" hangingPunct="1">
              <a:lnSpc>
                <a:spcPct val="120000"/>
              </a:lnSpc>
              <a:spcBef>
                <a:spcPts val="600"/>
              </a:spcBef>
              <a:spcAft>
                <a:spcPts val="0"/>
              </a:spcAft>
              <a:buClr>
                <a:srgbClr val="000000"/>
              </a:buClr>
              <a:buSzPts val="2800"/>
              <a:buFont typeface="Arial" panose="020B0604020202020204" pitchFamily="34" charset="0"/>
              <a:buChar char="•"/>
              <a:defRPr/>
            </a:pPr>
            <a:r>
              <a:rPr lang="en-US"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International innovation and technology </a:t>
            </a:r>
            <a:r>
              <a:rPr lang="en-US" altLang="zh-HK" sz="2000" dirty="0" err="1"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centre</a:t>
            </a:r>
            <a:endParaRPr lang="zh-HK"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a:p>
            <a:pPr eaLnBrk="1" hangingPunct="1">
              <a:lnSpc>
                <a:spcPct val="120000"/>
              </a:lnSpc>
              <a:spcBef>
                <a:spcPts val="600"/>
              </a:spcBef>
              <a:spcAft>
                <a:spcPts val="0"/>
              </a:spcAft>
              <a:buClr>
                <a:srgbClr val="000000"/>
              </a:buClr>
              <a:buSzPts val="2800"/>
              <a:buFont typeface="Arial" panose="020B0604020202020204" pitchFamily="34" charset="0"/>
              <a:buChar char="•"/>
              <a:defRPr/>
            </a:pPr>
            <a:r>
              <a:rPr lang="en-US"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Regional intellectual property trading </a:t>
            </a:r>
            <a:r>
              <a:rPr lang="en-US" altLang="zh-HK" sz="2000" dirty="0" err="1"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centre</a:t>
            </a:r>
            <a:endParaRPr lang="zh-HK"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a:p>
            <a:pPr eaLnBrk="1" hangingPunct="1">
              <a:lnSpc>
                <a:spcPct val="120000"/>
              </a:lnSpc>
              <a:spcBef>
                <a:spcPts val="600"/>
              </a:spcBef>
              <a:spcAft>
                <a:spcPts val="0"/>
              </a:spcAft>
              <a:buClr>
                <a:srgbClr val="000000"/>
              </a:buClr>
              <a:buSzPts val="2800"/>
              <a:buFont typeface="Arial" panose="020B0604020202020204" pitchFamily="34" charset="0"/>
              <a:buChar char="•"/>
              <a:defRPr/>
            </a:pPr>
            <a:r>
              <a:rPr lang="en-US"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East‑meets‑west </a:t>
            </a:r>
            <a:r>
              <a:rPr lang="en-US" altLang="zh-HK" sz="2000" dirty="0" err="1"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centre</a:t>
            </a:r>
            <a:r>
              <a:rPr lang="en-US"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for international cultural exchange </a:t>
            </a:r>
          </a:p>
          <a:p>
            <a:pPr eaLnBrk="1" hangingPunct="1">
              <a:spcBef>
                <a:spcPts val="600"/>
              </a:spcBef>
              <a:buClr>
                <a:srgbClr val="000000"/>
              </a:buClr>
              <a:buSzPts val="2800"/>
              <a:buFont typeface="Arial" panose="020B0604020202020204" pitchFamily="34" charset="0"/>
              <a:buChar char="•"/>
              <a:defRPr/>
            </a:pPr>
            <a:endParaRPr lang="zh-HK"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378" name="Google Shape;378;p36"/>
          <p:cNvSpPr/>
          <p:nvPr/>
        </p:nvSpPr>
        <p:spPr>
          <a:xfrm>
            <a:off x="3019584" y="223911"/>
            <a:ext cx="7431741" cy="723777"/>
          </a:xfrm>
          <a:custGeom>
            <a:avLst/>
            <a:gdLst/>
            <a:ahLst/>
            <a:cxnLst/>
            <a:rect l="l" t="t" r="r" b="b"/>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cap="flat" cmpd="sng">
            <a:solidFill>
              <a:schemeClr val="lt1"/>
            </a:solidFill>
            <a:prstDash val="solid"/>
            <a:miter lim="800000"/>
            <a:headEnd type="none" w="sm" len="sm"/>
            <a:tailEnd type="none" w="sm" len="sm"/>
          </a:ln>
        </p:spPr>
        <p:txBody>
          <a:bodyPr spcFirstLastPara="1" lIns="246750" tIns="31700" rIns="246750" bIns="31700" anchor="ctr"/>
          <a:lstStyle/>
          <a:p>
            <a:pPr algn="ctr" eaLnBrk="1" fontAlgn="auto" hangingPunct="1">
              <a:lnSpc>
                <a:spcPct val="90000"/>
              </a:lnSpc>
              <a:spcBef>
                <a:spcPts val="0"/>
              </a:spcBef>
              <a:spcAft>
                <a:spcPts val="0"/>
              </a:spcAft>
              <a:buClr>
                <a:srgbClr val="000000"/>
              </a:buClr>
              <a:buFont typeface="Arial"/>
              <a:buNone/>
              <a:defRPr/>
            </a:pPr>
            <a:r>
              <a:rPr lang="en-us" sz="2400" b="1" kern="0" dirty="0">
                <a:solidFill>
                  <a:schemeClr val="bg1"/>
                </a:solidFill>
                <a:latin typeface="Times New Roman" panose="02020603050405020304" pitchFamily="18" charset="0"/>
                <a:ea typeface="Times New Roman"/>
                <a:cs typeface="Times New Roman" panose="02020603050405020304" pitchFamily="18" charset="0"/>
                <a:sym typeface="Times New Roman"/>
              </a:rPr>
              <a:t>The “eight centres”</a:t>
            </a:r>
            <a:r>
              <a:rPr lang="en-us" sz="2400" b="1" kern="0" dirty="0">
                <a:solidFill>
                  <a:schemeClr val="bg1"/>
                </a:solidFill>
                <a:latin typeface="Times New Roman" panose="02020603050405020304" pitchFamily="18" charset="0"/>
                <a:ea typeface="DFKai-SB"/>
                <a:cs typeface="Times New Roman" panose="02020603050405020304" pitchFamily="18" charset="0"/>
                <a:sym typeface="DFKai-SB"/>
              </a:rPr>
              <a:t> </a:t>
            </a:r>
            <a:r>
              <a:rPr lang="en-us" sz="2400" b="1" kern="0" dirty="0" smtClean="0">
                <a:solidFill>
                  <a:schemeClr val="bg1"/>
                </a:solidFill>
                <a:latin typeface="Times New Roman" panose="02020603050405020304" pitchFamily="18" charset="0"/>
                <a:ea typeface="DFKai-SB"/>
                <a:cs typeface="Times New Roman" panose="02020603050405020304" pitchFamily="18" charset="0"/>
                <a:sym typeface="DFKai-SB"/>
              </a:rPr>
              <a:t>and </a:t>
            </a:r>
            <a:r>
              <a:rPr lang="en-US" sz="2400" b="1" kern="0" dirty="0" smtClean="0">
                <a:solidFill>
                  <a:schemeClr val="bg1"/>
                </a:solidFill>
                <a:latin typeface="Times New Roman" panose="02020603050405020304" pitchFamily="18" charset="0"/>
                <a:ea typeface="DFKai-SB"/>
                <a:cs typeface="Times New Roman" panose="02020603050405020304" pitchFamily="18" charset="0"/>
                <a:sym typeface="DFKai-SB"/>
              </a:rPr>
              <a:t>Hong </a:t>
            </a:r>
            <a:r>
              <a:rPr lang="en-US" sz="2400" b="1" kern="0" dirty="0">
                <a:solidFill>
                  <a:schemeClr val="bg1"/>
                </a:solidFill>
                <a:latin typeface="Times New Roman" panose="02020603050405020304" pitchFamily="18" charset="0"/>
                <a:ea typeface="DFKai-SB"/>
                <a:cs typeface="Times New Roman" panose="02020603050405020304" pitchFamily="18" charset="0"/>
                <a:sym typeface="DFKai-SB"/>
              </a:rPr>
              <a:t>Kong’s integration into the overall national development</a:t>
            </a:r>
            <a:endParaRPr sz="2400" b="1" kern="0" dirty="0">
              <a:solidFill>
                <a:schemeClr val="bg1"/>
              </a:solidFill>
              <a:latin typeface="Times New Roman" panose="02020603050405020304" pitchFamily="18" charset="0"/>
              <a:ea typeface="DFKai-SB"/>
              <a:cs typeface="Times New Roman" panose="02020603050405020304" pitchFamily="18" charset="0"/>
              <a:sym typeface="DFKai-SB"/>
            </a:endParaRPr>
          </a:p>
        </p:txBody>
      </p:sp>
      <p:sp>
        <p:nvSpPr>
          <p:cNvPr id="46084" name="Google Shape;379;p36"/>
          <p:cNvSpPr>
            <a:spLocks noChangeArrowheads="1"/>
          </p:cNvSpPr>
          <p:nvPr/>
        </p:nvSpPr>
        <p:spPr bwMode="auto">
          <a:xfrm>
            <a:off x="1093788" y="5414963"/>
            <a:ext cx="10479087"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sz="1100" dirty="0" smtClean="0">
                <a:latin typeface="Times New Roman" panose="02020603050405020304" pitchFamily="18" charset="0"/>
                <a:cs typeface="Times New Roman" panose="02020603050405020304" pitchFamily="18" charset="0"/>
                <a:sym typeface="Times New Roman" panose="02020603050405020304" pitchFamily="18" charset="0"/>
              </a:rPr>
              <a:t>Sources: </a:t>
            </a:r>
            <a:endParaRPr lang="zh-HK" altLang="zh-HK" dirty="0">
              <a:latin typeface="Times New Roman" panose="02020603050405020304" pitchFamily="18" charset="0"/>
              <a:cs typeface="Times New Roman" panose="02020603050405020304" pitchFamily="18" charset="0"/>
            </a:endParaRPr>
          </a:p>
          <a:p>
            <a:pPr eaLnBrk="1" hangingPunct="1">
              <a:buClr>
                <a:srgbClr val="000000"/>
              </a:buClr>
              <a:buSzPts val="1100"/>
              <a:buFont typeface="Arial" panose="020B0604020202020204" pitchFamily="34" charset="0"/>
              <a:buChar char="•"/>
            </a:pPr>
            <a:r>
              <a:rPr lang="en-US" altLang="zh-HK" sz="1100" dirty="0">
                <a:latin typeface="Times New Roman" panose="02020603050405020304" pitchFamily="18" charset="0"/>
                <a:cs typeface="Times New Roman" panose="02020603050405020304" pitchFamily="18" charset="0"/>
                <a:sym typeface="Times New Roman" panose="02020603050405020304" pitchFamily="18" charset="0"/>
              </a:rPr>
              <a:t>Hong Kong Government Press Release</a:t>
            </a:r>
            <a:r>
              <a:rPr lang="en-US" altLang="zh-HK" sz="1000" dirty="0">
                <a:latin typeface="Times New Roman" panose="02020603050405020304" pitchFamily="18" charset="0"/>
                <a:cs typeface="Times New Roman" panose="02020603050405020304" pitchFamily="18" charset="0"/>
                <a:sym typeface="Times New Roman" panose="02020603050405020304" pitchFamily="18" charset="0"/>
              </a:rPr>
              <a:t> https://www.news.gov.hk/chi/2022/11/20221118/20221118_163627_350.html#: ~:text=%E8%A8%BB%EF%BC%9A%E5%85%AB%E5%A4%A7%E4%B8%AD%E5%BF%83%E6%8C%87%E5%9C%8B%E9%9A%9B,%E4%B8%AD%E5%A4%96%E6%96%87%E5%8C%96%E8%97%9D%E8%A1%93%E4%BA%A4%E6%B5%81%E4%B8%AD%E5%BF%83%E3%80%82</a:t>
            </a:r>
            <a:endParaRPr lang="zh-HK" altLang="zh-HK" dirty="0">
              <a:latin typeface="Times New Roman" panose="02020603050405020304" pitchFamily="18" charset="0"/>
              <a:cs typeface="Times New Roman" panose="02020603050405020304" pitchFamily="18" charset="0"/>
            </a:endParaRPr>
          </a:p>
          <a:p>
            <a:pPr eaLnBrk="1" hangingPunct="1">
              <a:buClr>
                <a:srgbClr val="000000"/>
              </a:buClr>
              <a:buSzPts val="1000"/>
              <a:buFont typeface="Arial" panose="020B0604020202020204" pitchFamily="34" charset="0"/>
              <a:buChar char="•"/>
            </a:pPr>
            <a:r>
              <a:rPr lang="en-US" altLang="zh-HK" sz="1000" dirty="0">
                <a:latin typeface="Times New Roman" panose="02020603050405020304" pitchFamily="18" charset="0"/>
                <a:cs typeface="Times New Roman" panose="02020603050405020304" pitchFamily="18" charset="0"/>
                <a:sym typeface="Times New Roman" panose="02020603050405020304" pitchFamily="18" charset="0"/>
              </a:rPr>
              <a:t>Tamar Talk Facebook of the HKSAR Government</a:t>
            </a:r>
            <a:endParaRPr lang="zh-HK" altLang="zh-HK" sz="1000" dirty="0">
              <a:latin typeface="Times New Roman" panose="02020603050405020304" pitchFamily="18" charset="0"/>
              <a:cs typeface="Times New Roman" panose="02020603050405020304" pitchFamily="18" charset="0"/>
              <a:sym typeface="Times New Roman" panose="02020603050405020304" pitchFamily="18" charset="0"/>
            </a:endParaRPr>
          </a:p>
          <a:p>
            <a:pPr eaLnBrk="1" hangingPunct="1">
              <a:buClr>
                <a:srgbClr val="000000"/>
              </a:buClr>
              <a:buSzPts val="1000"/>
              <a:buFont typeface="Arial" panose="020B0604020202020204" pitchFamily="34" charset="0"/>
              <a:buChar char="•"/>
            </a:pPr>
            <a:r>
              <a:rPr lang="en-US" altLang="zh-HK" sz="1000" dirty="0">
                <a:latin typeface="Times New Roman" panose="02020603050405020304" pitchFamily="18" charset="0"/>
                <a:cs typeface="Times New Roman" panose="02020603050405020304" pitchFamily="18" charset="0"/>
                <a:sym typeface="Times New Roman" panose="02020603050405020304" pitchFamily="18" charset="0"/>
              </a:rPr>
              <a:t>https://www.google.com/search?q=%E9%A6%99%E6%B8%AF%E6%94%BF%E5%BA%9C%EF%BC%8C%E5%85%AB%E5%A4%A7%E4%B8%AD%E5%BF%83&amp;rlz=1C1GCEU_zh-TWHK908HK908&amp;hl=en&amp;sxsrf=AJOqlzXWsiVJPr5njKvvLoOt0cGOBqR3lQ:1675214577188&amp;source=lnms&amp;tbm=isch&amp;sa=X&amp;ved=2ahUKEwi3ya7OlPP8AhUiyDgGHRkaBzc4HhD8BSgDegQIARAF&amp;biw=2133&amp;bih=1041&amp;dpr=0.9#imgrc=ljlcbjYtZvebjM</a:t>
            </a:r>
            <a:endParaRPr lang="zh-HK" altLang="zh-HK" sz="1000" dirty="0">
              <a:latin typeface="Times New Roman" panose="02020603050405020304" pitchFamily="18" charset="0"/>
              <a:cs typeface="Times New Roman" panose="02020603050405020304" pitchFamily="18" charset="0"/>
              <a:sym typeface="Times New Roman" panose="02020603050405020304" pitchFamily="18" charset="0"/>
            </a:endParaRPr>
          </a:p>
        </p:txBody>
      </p:sp>
      <p:grpSp>
        <p:nvGrpSpPr>
          <p:cNvPr id="46085" name="Google Shape;380;p36"/>
          <p:cNvGrpSpPr>
            <a:grpSpLocks/>
          </p:cNvGrpSpPr>
          <p:nvPr/>
        </p:nvGrpSpPr>
        <p:grpSpPr bwMode="auto">
          <a:xfrm>
            <a:off x="384175" y="227013"/>
            <a:ext cx="2305050" cy="622300"/>
            <a:chOff x="1302229" y="1390475"/>
            <a:chExt cx="1981125" cy="770230"/>
          </a:xfrm>
        </p:grpSpPr>
        <p:sp>
          <p:nvSpPr>
            <p:cNvPr id="46088" name="Google Shape;381;p36"/>
            <p:cNvSpPr>
              <a:spLocks noChangeArrowheads="1"/>
            </p:cNvSpPr>
            <p:nvPr/>
          </p:nvSpPr>
          <p:spPr bwMode="auto">
            <a:xfrm>
              <a:off x="1302229" y="1797167"/>
              <a:ext cx="363537" cy="363538"/>
            </a:xfrm>
            <a:prstGeom prst="rect">
              <a:avLst/>
            </a:prstGeom>
            <a:noFill/>
            <a:ln w="28575">
              <a:solidFill>
                <a:srgbClr val="C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FFFFFF"/>
                </a:buClr>
                <a:buSzPts val="1800"/>
                <a:buFont typeface="Calibri" panose="020F0502020204030204" pitchFamily="34" charset="0"/>
                <a:buNone/>
              </a:pPr>
              <a:endParaRPr lang="zh-HK" altLang="zh-HK" sz="1800">
                <a:solidFill>
                  <a:srgbClr val="FFFFFF"/>
                </a:solidFill>
                <a:latin typeface="Times New Roman" panose="02020603050405020304" pitchFamily="18" charset="0"/>
                <a:cs typeface="Times New Roman" panose="02020603050405020304" pitchFamily="18" charset="0"/>
              </a:endParaRPr>
            </a:p>
          </p:txBody>
        </p:sp>
        <p:sp>
          <p:nvSpPr>
            <p:cNvPr id="46089" name="Google Shape;382;p36"/>
            <p:cNvSpPr>
              <a:spLocks noChangeArrowheads="1"/>
            </p:cNvSpPr>
            <p:nvPr/>
          </p:nvSpPr>
          <p:spPr bwMode="auto">
            <a:xfrm>
              <a:off x="1327308" y="1839232"/>
              <a:ext cx="303212" cy="290512"/>
            </a:xfrm>
            <a:prstGeom prst="rect">
              <a:avLst/>
            </a:prstGeom>
            <a:solidFill>
              <a:srgbClr val="C8040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FFFFFF"/>
                </a:buClr>
                <a:buSzPts val="1800"/>
                <a:buFont typeface="Calibri" panose="020F0502020204030204" pitchFamily="34" charset="0"/>
                <a:buNone/>
              </a:pPr>
              <a:endParaRPr lang="zh-HK" altLang="zh-HK" sz="1800">
                <a:solidFill>
                  <a:srgbClr val="FFFFFF"/>
                </a:solidFill>
                <a:latin typeface="Times New Roman" panose="02020603050405020304" pitchFamily="18" charset="0"/>
                <a:cs typeface="Times New Roman" panose="02020603050405020304" pitchFamily="18" charset="0"/>
              </a:endParaRPr>
            </a:p>
          </p:txBody>
        </p:sp>
        <p:sp>
          <p:nvSpPr>
            <p:cNvPr id="46090" name="Google Shape;383;p36"/>
            <p:cNvSpPr txBox="1">
              <a:spLocks noChangeArrowheads="1"/>
            </p:cNvSpPr>
            <p:nvPr/>
          </p:nvSpPr>
          <p:spPr bwMode="auto">
            <a:xfrm>
              <a:off x="1586163" y="1390475"/>
              <a:ext cx="1697191" cy="64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SzPts val="2800"/>
                <a:buFont typeface="微軟正黑體" panose="020B0604030504040204" pitchFamily="34" charset="-120"/>
                <a:buNone/>
                <a:defRPr/>
              </a:pPr>
              <a:r>
                <a:rPr lang="en-US" altLang="zh-HK" sz="2800" b="1" dirty="0" smtClean="0">
                  <a:latin typeface="Times New Roman" panose="02020603050405020304" pitchFamily="18" charset="0"/>
                  <a:ea typeface="微軟正黑體" panose="020B0604030504040204" pitchFamily="34" charset="-120"/>
                  <a:cs typeface="Times New Roman" panose="02020603050405020304" pitchFamily="18" charset="0"/>
                  <a:sym typeface="微軟正黑體" panose="020B0604030504040204" pitchFamily="34" charset="-120"/>
                </a:rPr>
                <a:t> </a:t>
              </a:r>
              <a:r>
                <a:rPr lang="en-US" altLang="zh-HK" sz="2800" b="1" dirty="0" smtClean="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Reference</a:t>
              </a:r>
              <a:endParaRPr lang="zh-HK" altLang="zh-HK" sz="2800" b="1" strike="sngStrike" dirty="0" smtClean="0">
                <a:solidFill>
                  <a:srgbClr val="7030A0"/>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cxnSp>
          <p:nvCxnSpPr>
            <p:cNvPr id="46091" name="Google Shape;384;p36"/>
            <p:cNvCxnSpPr>
              <a:cxnSpLocks noChangeShapeType="1"/>
            </p:cNvCxnSpPr>
            <p:nvPr/>
          </p:nvCxnSpPr>
          <p:spPr bwMode="auto">
            <a:xfrm>
              <a:off x="1682747" y="2085341"/>
              <a:ext cx="1415039" cy="22129"/>
            </a:xfrm>
            <a:prstGeom prst="straightConnector1">
              <a:avLst/>
            </a:prstGeom>
            <a:noFill/>
            <a:ln w="57150">
              <a:solidFill>
                <a:srgbClr val="C00000"/>
              </a:solidFill>
              <a:miter lim="800000"/>
              <a:headEnd type="none" w="sm" len="sm"/>
              <a:tailEnd type="none" w="sm" len="sm"/>
            </a:ln>
            <a:extLst>
              <a:ext uri="{909E8E84-426E-40DD-AFC4-6F175D3DCCD1}">
                <a14:hiddenFill xmlns:a14="http://schemas.microsoft.com/office/drawing/2010/main">
                  <a:noFill/>
                </a14:hiddenFill>
              </a:ext>
            </a:extLst>
          </p:spPr>
        </p:cxnSp>
      </p:grpSp>
      <p:pic>
        <p:nvPicPr>
          <p:cNvPr id="46086" name="Google Shape;385;p3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7102" y="1332657"/>
            <a:ext cx="3903662" cy="379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Google Shape;386;p36" descr="data:image/png;base64,iVBORw0KGgoAAAANSUhEUgAAABAAAAAQCAYAAAAf8/9hAAACAElEQVQ4jW2TP2hUQRDGf7N5OTEQNZwGCXI2aiAH9toZ5CCNnRH7U7QNWIgogRQ2ku6MytlYprQRrkhlGRDEl8ZGD6tomphI7u3ujMW7d+/lzwfLN8POfMx+uyscQeOjNb2njdEyoYGBOPoIvfExuv07klbrpQia61bbMV1V47Fgrty2apmKsFYXt5QuSjYSaK5b7fcgfDJs/uhEhzDUEmTjwqlkIV2UzAFs7w9W1cd5C4Z5xYJhwTgjypubju93E37dT3g0K6hX1Mf57f3BKoBcfDdoZqZfGY1d4vWtGveujo3yl5ueV18imAGiNXHXk4PMt0XEAZgZIoKZAXD7Uq757POAD1uB/VD1xNyBxXZCtJYOG/JjlnH9dG5eZzM70VMRaSWaxUbZcjLU64kCTqSRmFdsJJkX/H167pDA7pOzANx4v8u3bR2qQAQS9dY3bK44QOXOj+HHTsynkbzGQT/RoD1gruw3Jp7/AeDfynkAJl7keWmyFh703Biuq15Vs4gGZcRBSw+yiGYRCzZii6jgum5vpZ6qZ02D5Y+kYF8RCIYOH1nBZLa2t1JPHcC1yeklC7phXqmuAkWuBQfduDI5vTT0AdJlyWanZhbMa8ei6bEJiuZgal47s1MzC+ly5TNVUXvwsxlE2oa19G1jDkAe9rcQ6dXGrZt1Lh/6zv8BnO5JvqcpNzEAAAAASUVORK5CYII="/>
          <p:cNvSpPr>
            <a:spLocks noChangeArrowheads="1"/>
          </p:cNvSpPr>
          <p:nvPr/>
        </p:nvSpPr>
        <p:spPr bwMode="auto">
          <a:xfrm>
            <a:off x="123825" y="668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endParaRPr lang="zh-HK" altLang="zh-HK" sz="1800">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Google Shape;391;p37"/>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56267438-E463-413C-ACF1-089391F52F0C}"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22</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392" name="Google Shape;392;p37"/>
          <p:cNvSpPr/>
          <p:nvPr/>
        </p:nvSpPr>
        <p:spPr>
          <a:xfrm>
            <a:off x="780147" y="1118772"/>
            <a:ext cx="7729371" cy="5262978"/>
          </a:xfrm>
          <a:prstGeom prst="rect">
            <a:avLst/>
          </a:prstGeom>
          <a:noFill/>
          <a:ln>
            <a:noFill/>
          </a:ln>
        </p:spPr>
        <p:txBody>
          <a:bodyPr spcFirstLastPara="1" lIns="91425" tIns="45700" rIns="91425" bIns="45700"/>
          <a:lstStyle/>
          <a:p>
            <a:pPr algn="just" eaLnBrk="1" fontAlgn="auto" hangingPunct="1">
              <a:spcBef>
                <a:spcPts val="0"/>
              </a:spcBef>
              <a:spcAft>
                <a:spcPts val="0"/>
              </a:spcAft>
              <a:buClr>
                <a:srgbClr val="000000"/>
              </a:buClr>
              <a:buFont typeface="Arial"/>
              <a:buNone/>
              <a:defRPr/>
            </a:pP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The governments all over the world are actively promoting the development of information technology at different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levels,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and introducing policies and measures to promote the applications of information technology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various aspects.  The connectivity of the world is irreversible.  Understanding the development characteristics of and flexibly using information technology is conducive to solving problems encountered in learning and daily life, closely connecting to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the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world, and bringing many development opportunities for us and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society.</a:t>
            </a:r>
            <a:endParaRPr sz="2000" kern="0" dirty="0">
              <a:solidFill>
                <a:schemeClr val="tx1">
                  <a:lumMod val="85000"/>
                  <a:lumOff val="15000"/>
                </a:schemeClr>
              </a:solidFill>
              <a:latin typeface="Times New Roman" panose="02020603050405020304" pitchFamily="18" charset="0"/>
              <a:ea typeface="Arial"/>
              <a:cs typeface="Times New Roman" panose="02020603050405020304" pitchFamily="18" charset="0"/>
              <a:sym typeface="Arial"/>
            </a:endParaRPr>
          </a:p>
          <a:p>
            <a:pPr algn="just" eaLnBrk="1" fontAlgn="auto" hangingPunct="1">
              <a:spcBef>
                <a:spcPts val="0"/>
              </a:spcBef>
              <a:spcAft>
                <a:spcPts val="0"/>
              </a:spcAft>
              <a:buClr>
                <a:srgbClr val="000000"/>
              </a:buClr>
              <a:buFont typeface="Arial"/>
              <a:buNone/>
              <a:defRPr/>
            </a:pPr>
            <a:endParaRPr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algn="just" eaLnBrk="1" fontAlgn="auto" hangingPunct="1">
              <a:spcBef>
                <a:spcPts val="0"/>
              </a:spcBef>
              <a:spcAft>
                <a:spcPts val="0"/>
              </a:spcAft>
              <a:buClr>
                <a:srgbClr val="000000"/>
              </a:buClr>
              <a:buFont typeface="Arial"/>
              <a:buNone/>
              <a:defRPr/>
            </a:pP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We are part of the society</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To seize the opportunities brought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by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information technology, promotion by the government is important, but so is our cooperation at the same time</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All responsible citizens should use information technology in compliance with laws and ethnics with a positive attitude, understand and make good use of the advantages and oppor</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unities brought by information technology to people, society and our country. </a:t>
            </a:r>
          </a:p>
          <a:p>
            <a:pPr eaLnBrk="1" fontAlgn="auto" hangingPunct="1">
              <a:spcBef>
                <a:spcPts val="0"/>
              </a:spcBef>
              <a:spcAft>
                <a:spcPts val="0"/>
              </a:spcAft>
              <a:buClr>
                <a:srgbClr val="000000"/>
              </a:buClr>
              <a:buFont typeface="Arial"/>
              <a:buNone/>
              <a:defRPr/>
            </a:pPr>
            <a:endParaRPr lang="en-US" sz="1800" kern="0" dirty="0">
              <a:solidFill>
                <a:srgbClr val="FF0000"/>
              </a:solidFill>
              <a:latin typeface="Times New Roman" panose="02020603050405020304" pitchFamily="18" charset="0"/>
              <a:ea typeface="DFKai-SB"/>
              <a:cs typeface="Times New Roman" panose="02020603050405020304" pitchFamily="18" charset="0"/>
              <a:sym typeface="DFKai-SB"/>
            </a:endParaRPr>
          </a:p>
        </p:txBody>
      </p:sp>
      <p:sp>
        <p:nvSpPr>
          <p:cNvPr id="48132" name="Google Shape;393;p37"/>
          <p:cNvSpPr txBox="1">
            <a:spLocks noChangeArrowheads="1"/>
          </p:cNvSpPr>
          <p:nvPr/>
        </p:nvSpPr>
        <p:spPr bwMode="auto">
          <a:xfrm>
            <a:off x="1042988" y="377825"/>
            <a:ext cx="92948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SzPts val="4000"/>
              <a:buFont typeface="標楷體" panose="03000509000000000000" pitchFamily="65" charset="-120"/>
              <a:buNone/>
              <a:defRPr/>
            </a:pPr>
            <a:r>
              <a:rPr lang="en-US" altLang="zh-HK" sz="4000" b="1"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Conclusion</a:t>
            </a:r>
            <a:endParaRPr lang="zh-HK" altLang="zh-HK" sz="4000" b="1" strike="sngStrike"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pic>
        <p:nvPicPr>
          <p:cNvPr id="48133" name="Google Shape;394;p3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3788" y="3916363"/>
            <a:ext cx="324802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Google Shape;395;p3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5100" y="1279525"/>
            <a:ext cx="2247900"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Google Shape;401;p38"/>
          <p:cNvSpPr txBox="1">
            <a:spLocks noGrp="1"/>
          </p:cNvSpPr>
          <p:nvPr>
            <p:ph type="body" idx="4294967295"/>
          </p:nvPr>
        </p:nvSpPr>
        <p:spPr>
          <a:xfrm>
            <a:off x="1119796" y="937918"/>
            <a:ext cx="10098228" cy="4036679"/>
          </a:xfrm>
          <a:prstGeom prst="rect">
            <a:avLst/>
          </a:prstGeom>
        </p:spPr>
        <p:txBody>
          <a:bodyPr spcFirstLastPara="1" lIns="91425" tIns="45700" rIns="91425" bIns="45700" anchor="ctr"/>
          <a:lstStyle/>
          <a:p>
            <a:pPr algn="just" eaLnBrk="1" fontAlgn="auto" hangingPunct="1">
              <a:lnSpc>
                <a:spcPct val="150000"/>
              </a:lnSpc>
              <a:spcBef>
                <a:spcPts val="0"/>
              </a:spcBef>
              <a:spcAft>
                <a:spcPts val="0"/>
              </a:spcAft>
              <a:buClr>
                <a:schemeClr val="dk1"/>
              </a:buClr>
              <a:buSzPts val="3200"/>
              <a:defRPr/>
            </a:pPr>
            <a:r>
              <a:rPr lang="en-us" sz="21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Since the </a:t>
            </a:r>
            <a:r>
              <a:rPr lang="en-us" sz="21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end of the 20</a:t>
            </a:r>
            <a:r>
              <a:rPr lang="en-us" sz="2100" baseline="300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a:t>
            </a:r>
            <a:r>
              <a:rPr lang="en-us" sz="21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century</a:t>
            </a:r>
            <a:r>
              <a:rPr lang="en-us" sz="21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the Internet has completely changed the way people communicate and connect with each other, </a:t>
            </a:r>
            <a:r>
              <a:rPr lang="en-us" sz="21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leading to </a:t>
            </a:r>
            <a:r>
              <a:rPr lang="en-us" sz="21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global transformations, </a:t>
            </a:r>
            <a:r>
              <a:rPr lang="en-us" sz="21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creating </a:t>
            </a:r>
            <a:r>
              <a:rPr lang="en-us" sz="21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new dimensions of life, and </a:t>
            </a:r>
            <a:r>
              <a:rPr lang="en-us" sz="21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enhancing our </a:t>
            </a:r>
            <a:r>
              <a:rPr lang="en-us" sz="21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ability to understand and transform the world. </a:t>
            </a:r>
            <a:r>
              <a:rPr lang="en-us" sz="21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With </a:t>
            </a:r>
            <a:r>
              <a:rPr lang="en-us" sz="21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the development of the Internet, </a:t>
            </a:r>
            <a:r>
              <a:rPr lang="en-us" sz="21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people‘s </a:t>
            </a:r>
            <a:r>
              <a:rPr lang="en-us" sz="21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communication </a:t>
            </a:r>
            <a:r>
              <a:rPr lang="en-US" altLang="zh-HK" sz="20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breaks</a:t>
            </a:r>
            <a:r>
              <a:rPr lang="en-US" sz="21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through </a:t>
            </a:r>
            <a:r>
              <a:rPr lang="en-us" sz="21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the limit </a:t>
            </a:r>
            <a:r>
              <a:rPr lang="en-us" sz="21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of time and </a:t>
            </a:r>
            <a:r>
              <a:rPr lang="en-us" sz="21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space.  As people </a:t>
            </a:r>
            <a:r>
              <a:rPr lang="en-us" sz="21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can communicate more conveniently across regions, </a:t>
            </a:r>
            <a:r>
              <a:rPr lang="en-us" sz="21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the </a:t>
            </a:r>
            <a:r>
              <a:rPr lang="en-us" sz="21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world has become a "global village".</a:t>
            </a:r>
            <a:endParaRPr sz="2100" dirty="0">
              <a:solidFill>
                <a:schemeClr val="tx1">
                  <a:lumMod val="85000"/>
                  <a:lumOff val="15000"/>
                </a:schemeClr>
              </a:solidFill>
              <a:latin typeface="Times New Roman" panose="02020603050405020304" pitchFamily="18" charset="0"/>
              <a:cs typeface="Times New Roman" panose="02020603050405020304" pitchFamily="18" charset="0"/>
              <a:sym typeface="Arial"/>
            </a:endParaRPr>
          </a:p>
        </p:txBody>
      </p:sp>
      <p:sp>
        <p:nvSpPr>
          <p:cNvPr id="50179" name="Google Shape;402;p38"/>
          <p:cNvSpPr>
            <a:spLocks/>
          </p:cNvSpPr>
          <p:nvPr/>
        </p:nvSpPr>
        <p:spPr bwMode="auto">
          <a:xfrm>
            <a:off x="3367088" y="500063"/>
            <a:ext cx="5321300" cy="523875"/>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40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Internet</a:t>
            </a:r>
            <a:endParaRPr lang="zh-HK" altLang="zh-HK">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0180" name="Google Shape;403;p38" descr="计算机 纯色填充"/>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9800" y="4376738"/>
            <a:ext cx="1598613"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Google Shape;408;p39"/>
          <p:cNvSpPr>
            <a:spLocks noGrp="1"/>
          </p:cNvSpPr>
          <p:nvPr>
            <p:ph type="sldNum" sz="quarter" idx="12"/>
          </p:nvPr>
        </p:nvSpPr>
        <p:spPr>
          <a:xfrm>
            <a:off x="10118725" y="6381750"/>
            <a:ext cx="1744663" cy="365125"/>
          </a:xfrm>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28BC1DD7-BEF2-4EFF-97D4-F01A83394470}"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24</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52227" name="Google Shape;409;p39"/>
          <p:cNvSpPr>
            <a:spLocks noChangeArrowheads="1"/>
          </p:cNvSpPr>
          <p:nvPr/>
        </p:nvSpPr>
        <p:spPr bwMode="auto">
          <a:xfrm>
            <a:off x="657225" y="1139825"/>
            <a:ext cx="10837863" cy="3284393"/>
          </a:xfrm>
          <a:prstGeom prst="rect">
            <a:avLst/>
          </a:prstGeom>
          <a:noFill/>
          <a:ln w="28575">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buClr>
                <a:srgbClr val="000000"/>
              </a:buClr>
              <a:buFont typeface="Arial" panose="020B0604020202020204" pitchFamily="34" charset="0"/>
              <a:buNone/>
              <a:defRPr/>
            </a:pP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Internet applications and the services provided by the Internet are wide-ranging, including the World Wide Web*, social media, email, mobile applications, multiplayer video games, Internet calls, file sharing, and streaming services.</a:t>
            </a:r>
            <a:endParaRPr lang="zh-HK"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algn="just" eaLnBrk="1" hangingPunct="1">
              <a:lnSpc>
                <a:spcPct val="120000"/>
              </a:lnSpc>
              <a:buClr>
                <a:srgbClr val="000000"/>
              </a:buClr>
              <a:buFont typeface="Arial" panose="020B0604020202020204" pitchFamily="34" charset="0"/>
              <a:buNone/>
              <a:defRPr/>
            </a:pPr>
            <a:endParaRPr lang="zh-HK"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algn="just" eaLnBrk="1" hangingPunct="1">
              <a:lnSpc>
                <a:spcPct val="120000"/>
              </a:lnSpc>
              <a:buClr>
                <a:srgbClr val="000000"/>
              </a:buClr>
              <a:buFont typeface="Arial" panose="020B0604020202020204" pitchFamily="34" charset="0"/>
              <a:buNone/>
              <a:defRPr/>
            </a:pP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The </a:t>
            </a: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World Wide Web</a:t>
            </a: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a:t>
            </a: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WWW</a:t>
            </a: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is an information system accessed through the Internet that consists of many interconnected hypertexts (including pictures, videos, sounds, software, etc.), with hyperlinks embedded in files linked to another webpage, which can be read and disseminated by users through a web browser.</a:t>
            </a:r>
            <a:r>
              <a:rPr lang="en-US" altLang="zh-HK" sz="20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endParaRPr lang="zh-HK" altLang="zh-HK" sz="2000" strike="sngStrike"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52228" name="Google Shape;410;p39"/>
          <p:cNvSpPr>
            <a:spLocks/>
          </p:cNvSpPr>
          <p:nvPr/>
        </p:nvSpPr>
        <p:spPr bwMode="auto">
          <a:xfrm>
            <a:off x="3327400" y="398463"/>
            <a:ext cx="5321300" cy="523875"/>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40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Internet</a:t>
            </a:r>
            <a:endParaRPr lang="zh-HK" altLang="zh-HK">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2229" name="Google Shape;411;p3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 y="5345113"/>
            <a:ext cx="944563"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Google Shape;412;p39"/>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313" y="5343525"/>
            <a:ext cx="788987"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Google Shape;413;p39"/>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7063" y="5357813"/>
            <a:ext cx="847725"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Google Shape;414;p39"/>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5488" y="5416550"/>
            <a:ext cx="7620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Google Shape;415;p39"/>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86450" y="5343525"/>
            <a:ext cx="8255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Google Shape;416;p39">
            <a:hlinkClick r:id="rId8"/>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43775" y="5248275"/>
            <a:ext cx="252095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5" name="Google Shape;417;p39"/>
          <p:cNvSpPr>
            <a:spLocks noChangeArrowheads="1"/>
          </p:cNvSpPr>
          <p:nvPr/>
        </p:nvSpPr>
        <p:spPr bwMode="auto">
          <a:xfrm>
            <a:off x="6554787" y="6381750"/>
            <a:ext cx="4187825" cy="400050"/>
          </a:xfrm>
          <a:prstGeom prst="rect">
            <a:avLst/>
          </a:prstGeom>
          <a:noFill/>
          <a:ln w="1905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sz="16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Click on the image to learn more about </a:t>
            </a:r>
            <a:r>
              <a:rPr lang="en-US" altLang="zh-HK" sz="16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WWW</a:t>
            </a:r>
            <a:endParaRPr lang="zh-HK" altLang="zh-HK" sz="16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52236" name="Google Shape;418;p39"/>
          <p:cNvSpPr>
            <a:spLocks noChangeArrowheads="1"/>
          </p:cNvSpPr>
          <p:nvPr/>
        </p:nvSpPr>
        <p:spPr bwMode="auto">
          <a:xfrm>
            <a:off x="8224838" y="6015038"/>
            <a:ext cx="598487" cy="325437"/>
          </a:xfrm>
          <a:prstGeom prst="upArrow">
            <a:avLst>
              <a:gd name="adj1" fmla="val 50000"/>
              <a:gd name="adj2" fmla="val 50000"/>
            </a:avLst>
          </a:prstGeom>
          <a:solidFill>
            <a:srgbClr val="FF0000"/>
          </a:solidFill>
          <a:ln w="12700">
            <a:solidFill>
              <a:srgbClr val="FF0000"/>
            </a:solidFill>
            <a:miter lim="800000"/>
            <a:headEnd type="none" w="sm" len="sm"/>
            <a:tailEnd type="none" w="sm" len="sm"/>
          </a:ln>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000000"/>
              </a:buClr>
              <a:buFont typeface="Arial" panose="020B0604020202020204" pitchFamily="34" charset="0"/>
              <a:buNone/>
            </a:pPr>
            <a:endParaRPr lang="zh-HK" altLang="zh-HK" sz="18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5" name="Google Shape;425;p40"/>
          <p:cNvSpPr txBox="1"/>
          <p:nvPr/>
        </p:nvSpPr>
        <p:spPr>
          <a:xfrm>
            <a:off x="290136" y="1697656"/>
            <a:ext cx="6557704" cy="4056455"/>
          </a:xfrm>
          <a:prstGeom prst="rect">
            <a:avLst/>
          </a:prstGeom>
          <a:noFill/>
          <a:ln w="28575" cap="flat" cmpd="sng">
            <a:solidFill>
              <a:srgbClr val="FF0000"/>
            </a:solidFill>
            <a:prstDash val="solid"/>
            <a:round/>
            <a:headEnd type="none" w="sm" len="sm"/>
            <a:tailEnd type="none" w="sm" len="sm"/>
          </a:ln>
        </p:spPr>
        <p:txBody>
          <a:bodyPr spcFirstLastPara="1" lIns="91425" tIns="45700" rIns="91425" bIns="45700">
            <a:spAutoFit/>
          </a:bodyPr>
          <a:lstStyle/>
          <a:p>
            <a:pPr algn="just" eaLnBrk="1" fontAlgn="auto" hangingPunct="1">
              <a:lnSpc>
                <a:spcPct val="120000"/>
              </a:lnSpc>
              <a:spcBef>
                <a:spcPts val="600"/>
              </a:spcBef>
              <a:spcAft>
                <a:spcPts val="600"/>
              </a:spcAft>
              <a:buClr>
                <a:srgbClr val="000000"/>
              </a:buClr>
              <a:buFont typeface="Arial"/>
              <a:buNone/>
              <a:defRPr/>
            </a:pPr>
            <a:r>
              <a:rPr lang="en-us" sz="18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The Internet relies on the construction of network infrastructure.</a:t>
            </a:r>
            <a:endParaRPr sz="18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algn="just" eaLnBrk="1" fontAlgn="auto" hangingPunct="1">
              <a:lnSpc>
                <a:spcPct val="120000"/>
              </a:lnSpc>
              <a:spcBef>
                <a:spcPts val="600"/>
              </a:spcBef>
              <a:spcAft>
                <a:spcPts val="600"/>
              </a:spcAft>
              <a:buClr>
                <a:srgbClr val="000000"/>
              </a:buClr>
              <a:buFont typeface="Arial"/>
              <a:buNone/>
              <a:defRPr/>
            </a:pPr>
            <a:r>
              <a:rPr lang="en-us" sz="18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Among them, </a:t>
            </a:r>
            <a:r>
              <a:rPr lang="en-us" sz="18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submarine </a:t>
            </a:r>
            <a:r>
              <a:rPr lang="en-us" sz="18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optical </a:t>
            </a:r>
            <a:r>
              <a:rPr lang="en-us" sz="1800" kern="0" dirty="0" err="1">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fibre</a:t>
            </a:r>
            <a:r>
              <a:rPr lang="en-us" sz="18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sz="18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cable </a:t>
            </a:r>
            <a:r>
              <a:rPr lang="en-us" sz="18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system </a:t>
            </a:r>
            <a:r>
              <a:rPr lang="en-us" sz="18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is </a:t>
            </a:r>
            <a:r>
              <a:rPr lang="en-us" sz="18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 network facility for </a:t>
            </a:r>
            <a:r>
              <a:rPr lang="en-us" sz="18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telecommunications </a:t>
            </a:r>
            <a:r>
              <a:rPr lang="en-us" sz="18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transmission among countries. </a:t>
            </a:r>
            <a:r>
              <a:rPr lang="en-US" sz="18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Optical </a:t>
            </a:r>
            <a:r>
              <a:rPr lang="en-US" sz="1800" kern="0" dirty="0" err="1">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fibre</a:t>
            </a:r>
            <a:r>
              <a:rPr lang="en-US" sz="18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cables, </a:t>
            </a:r>
            <a:r>
              <a:rPr lang="en-US" sz="1800" kern="0" dirty="0" err="1">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characterised</a:t>
            </a:r>
            <a:r>
              <a:rPr lang="en-US" sz="18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by their huge capacity, are mainly used for transmitting voice, video and data signals</a:t>
            </a:r>
            <a:r>
              <a:rPr lang="en-US" sz="18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sz="18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Through optical </a:t>
            </a:r>
            <a:r>
              <a:rPr lang="en-US" sz="1800" kern="0" dirty="0" err="1">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fibre</a:t>
            </a:r>
            <a:r>
              <a:rPr lang="en-US" sz="18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cable networks, Hong Kong is connected to data </a:t>
            </a:r>
            <a:r>
              <a:rPr lang="en-US" sz="1800" kern="0" dirty="0" err="1">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centres</a:t>
            </a:r>
            <a:r>
              <a:rPr lang="en-US" sz="18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servers and relevant platforms around the world, with access to various online services and applications, and supporting business activities of various trades and industries. </a:t>
            </a:r>
            <a:r>
              <a:rPr lang="en-us" sz="18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 </a:t>
            </a:r>
            <a:r>
              <a:rPr lang="en-us" sz="18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addition, communication satellites and overland </a:t>
            </a:r>
            <a:r>
              <a:rPr lang="en-us" altLang="zh-HK" sz="18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optical </a:t>
            </a:r>
            <a:r>
              <a:rPr lang="en-us" altLang="zh-HK" sz="1800" kern="0" dirty="0" err="1">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fibre</a:t>
            </a:r>
            <a:r>
              <a:rPr lang="en-us" altLang="zh-HK" sz="18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sz="18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cables </a:t>
            </a:r>
            <a:r>
              <a:rPr lang="en-us" sz="18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are </a:t>
            </a:r>
            <a:r>
              <a:rPr lang="en-us" sz="18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indispensable </a:t>
            </a:r>
            <a:r>
              <a:rPr lang="en-us" sz="18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infrastructure for the Internet.</a:t>
            </a:r>
            <a:endParaRPr sz="18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sp>
        <p:nvSpPr>
          <p:cNvPr id="54275" name="Google Shape;426;p40"/>
          <p:cNvSpPr>
            <a:spLocks/>
          </p:cNvSpPr>
          <p:nvPr/>
        </p:nvSpPr>
        <p:spPr bwMode="auto">
          <a:xfrm>
            <a:off x="3946093" y="1116342"/>
            <a:ext cx="447675" cy="323850"/>
          </a:xfrm>
          <a:custGeom>
            <a:avLst/>
            <a:gdLst>
              <a:gd name="T0" fmla="*/ 2147483646 w 396"/>
              <a:gd name="T1" fmla="*/ 2147483646 h 298"/>
              <a:gd name="T2" fmla="*/ 2147483646 w 396"/>
              <a:gd name="T3" fmla="*/ 2147483646 h 298"/>
              <a:gd name="T4" fmla="*/ 2147483646 w 396"/>
              <a:gd name="T5" fmla="*/ 2147483646 h 298"/>
              <a:gd name="T6" fmla="*/ 2147483646 w 396"/>
              <a:gd name="T7" fmla="*/ 2147483646 h 298"/>
              <a:gd name="T8" fmla="*/ 2147483646 w 396"/>
              <a:gd name="T9" fmla="*/ 2147483646 h 298"/>
              <a:gd name="T10" fmla="*/ 2147483646 w 396"/>
              <a:gd name="T11" fmla="*/ 2147483646 h 298"/>
              <a:gd name="T12" fmla="*/ 2147483646 w 396"/>
              <a:gd name="T13" fmla="*/ 2147483646 h 298"/>
              <a:gd name="T14" fmla="*/ 2147483646 w 396"/>
              <a:gd name="T15" fmla="*/ 0 h 298"/>
              <a:gd name="T16" fmla="*/ 2147483646 w 396"/>
              <a:gd name="T17" fmla="*/ 0 h 298"/>
              <a:gd name="T18" fmla="*/ 2147483646 w 396"/>
              <a:gd name="T19" fmla="*/ 2147483646 h 298"/>
              <a:gd name="T20" fmla="*/ 2147483646 w 396"/>
              <a:gd name="T21" fmla="*/ 2147483646 h 298"/>
              <a:gd name="T22" fmla="*/ 2147483646 w 396"/>
              <a:gd name="T23" fmla="*/ 2147483646 h 298"/>
              <a:gd name="T24" fmla="*/ 2147483646 w 396"/>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6" h="298" extrusionOk="0">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pic>
        <p:nvPicPr>
          <p:cNvPr id="54276" name="Google Shape;427;p40"/>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763" y="5603875"/>
            <a:ext cx="226218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Google Shape;428;p40"/>
          <p:cNvSpPr>
            <a:spLocks/>
          </p:cNvSpPr>
          <p:nvPr/>
        </p:nvSpPr>
        <p:spPr bwMode="auto">
          <a:xfrm>
            <a:off x="3522518" y="312674"/>
            <a:ext cx="5321300" cy="525463"/>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4000" b="1" dirty="0">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Internet</a:t>
            </a:r>
            <a:endParaRPr lang="zh-HK" altLang="zh-HK"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4278" name="Google Shape;429;p40"/>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8968" y="1863725"/>
            <a:ext cx="4997450"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0" name="Google Shape;430;p40"/>
          <p:cNvSpPr>
            <a:spLocks noChangeArrowheads="1"/>
          </p:cNvSpPr>
          <p:nvPr/>
        </p:nvSpPr>
        <p:spPr bwMode="auto">
          <a:xfrm>
            <a:off x="6988968" y="4710113"/>
            <a:ext cx="4816951"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buClr>
                <a:srgbClr val="000000"/>
              </a:buClr>
              <a:buFont typeface="Arial" panose="020B0604020202020204" pitchFamily="34" charset="0"/>
              <a:buNone/>
              <a:defRPr/>
            </a:pPr>
            <a:r>
              <a:rPr lang="en-US" altLang="zh-HK" sz="16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Take Hong Kong as an example, more than </a:t>
            </a:r>
            <a:r>
              <a:rPr lang="en-US" altLang="zh-HK" sz="16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78%</a:t>
            </a:r>
            <a:r>
              <a:rPr lang="en-US" altLang="zh-HK" sz="16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of external telecommunications services are provided via submarine optical </a:t>
            </a:r>
            <a:r>
              <a:rPr lang="en-US" altLang="zh-HK" sz="1600" dirty="0" err="1"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fibre</a:t>
            </a:r>
            <a:r>
              <a:rPr lang="en-US" altLang="zh-HK" sz="16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cables.</a:t>
            </a:r>
            <a:endParaRPr lang="zh-HK" altLang="zh-HK" sz="16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2" name="Google Shape;431;p40"/>
          <p:cNvSpPr>
            <a:spLocks noChangeArrowheads="1"/>
          </p:cNvSpPr>
          <p:nvPr/>
        </p:nvSpPr>
        <p:spPr bwMode="auto">
          <a:xfrm>
            <a:off x="188913" y="6246813"/>
            <a:ext cx="8816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Source: </a:t>
            </a:r>
            <a:r>
              <a:rPr lang="en-US" altLang="zh-HK"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Office </a:t>
            </a:r>
            <a:r>
              <a:rPr lang="en-US"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of the Communications Authority </a:t>
            </a:r>
            <a:endParaRPr lang="zh-HK"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a:p>
            <a:pPr eaLnBrk="1" hangingPunct="1">
              <a:buClr>
                <a:srgbClr val="000000"/>
              </a:buClr>
              <a:buFont typeface="Arial" panose="020B0604020202020204" pitchFamily="34" charset="0"/>
              <a:buNone/>
            </a:pPr>
            <a:r>
              <a:rPr lang="en-US"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https://www.legco.gov.hk/yr19-20/english/panels/itb/papers/itb20200113cb1-306-3-e.pdf</a:t>
            </a:r>
            <a:endParaRPr lang="zh-HK" altLang="zh-HK"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4281" name="Google Shape;424;p40"/>
          <p:cNvSpPr txBox="1">
            <a:spLocks/>
          </p:cNvSpPr>
          <p:nvPr/>
        </p:nvSpPr>
        <p:spPr bwMode="auto">
          <a:xfrm>
            <a:off x="4558868" y="903617"/>
            <a:ext cx="5726112"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90000"/>
              </a:lnSpc>
              <a:buClr>
                <a:srgbClr val="000000"/>
              </a:buClr>
              <a:buFont typeface="Arial" panose="020B0604020202020204" pitchFamily="34" charset="0"/>
              <a:buNone/>
            </a:pPr>
            <a:r>
              <a:rPr lang="en-US" altLang="zh-HK" sz="2400" b="1"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Internet i</a:t>
            </a:r>
            <a:r>
              <a:rPr lang="en-US" altLang="zh-TW" sz="2400" b="1"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nfrastructure</a:t>
            </a:r>
            <a:endParaRPr lang="en-US" altLang="zh-HK" sz="2400" b="1"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Google Shape;437;p41"/>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783B33AE-DB4E-4C72-B573-6E6189F8DE4A}"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26</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pic>
        <p:nvPicPr>
          <p:cNvPr id="56323" name="Google Shape;438;p4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13" y="200025"/>
            <a:ext cx="15954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Google Shape;439;p41"/>
          <p:cNvSpPr>
            <a:spLocks/>
          </p:cNvSpPr>
          <p:nvPr/>
        </p:nvSpPr>
        <p:spPr bwMode="auto">
          <a:xfrm>
            <a:off x="3179763" y="236538"/>
            <a:ext cx="5321300" cy="525462"/>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40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Internet</a:t>
            </a:r>
            <a:endParaRPr lang="zh-HK" altLang="zh-HK">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6325" name="Google Shape;441;p41"/>
          <p:cNvSpPr>
            <a:spLocks/>
          </p:cNvSpPr>
          <p:nvPr/>
        </p:nvSpPr>
        <p:spPr bwMode="auto">
          <a:xfrm>
            <a:off x="3706813" y="873125"/>
            <a:ext cx="447675" cy="323850"/>
          </a:xfrm>
          <a:custGeom>
            <a:avLst/>
            <a:gdLst>
              <a:gd name="T0" fmla="*/ 2147483646 w 396"/>
              <a:gd name="T1" fmla="*/ 2147483646 h 298"/>
              <a:gd name="T2" fmla="*/ 2147483646 w 396"/>
              <a:gd name="T3" fmla="*/ 2147483646 h 298"/>
              <a:gd name="T4" fmla="*/ 2147483646 w 396"/>
              <a:gd name="T5" fmla="*/ 2147483646 h 298"/>
              <a:gd name="T6" fmla="*/ 2147483646 w 396"/>
              <a:gd name="T7" fmla="*/ 2147483646 h 298"/>
              <a:gd name="T8" fmla="*/ 2147483646 w 396"/>
              <a:gd name="T9" fmla="*/ 2147483646 h 298"/>
              <a:gd name="T10" fmla="*/ 2147483646 w 396"/>
              <a:gd name="T11" fmla="*/ 2147483646 h 298"/>
              <a:gd name="T12" fmla="*/ 2147483646 w 396"/>
              <a:gd name="T13" fmla="*/ 2147483646 h 298"/>
              <a:gd name="T14" fmla="*/ 2147483646 w 396"/>
              <a:gd name="T15" fmla="*/ 0 h 298"/>
              <a:gd name="T16" fmla="*/ 2147483646 w 396"/>
              <a:gd name="T17" fmla="*/ 0 h 298"/>
              <a:gd name="T18" fmla="*/ 2147483646 w 396"/>
              <a:gd name="T19" fmla="*/ 2147483646 h 298"/>
              <a:gd name="T20" fmla="*/ 2147483646 w 396"/>
              <a:gd name="T21" fmla="*/ 2147483646 h 298"/>
              <a:gd name="T22" fmla="*/ 2147483646 w 396"/>
              <a:gd name="T23" fmla="*/ 2147483646 h 298"/>
              <a:gd name="T24" fmla="*/ 2147483646 w 396"/>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6" h="298" extrusionOk="0">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pic>
        <p:nvPicPr>
          <p:cNvPr id="56326" name="Google Shape;442;p41"/>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75" y="1731963"/>
            <a:ext cx="5856288" cy="327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Google Shape;443;p41"/>
          <p:cNvSpPr>
            <a:spLocks noChangeArrowheads="1"/>
          </p:cNvSpPr>
          <p:nvPr/>
        </p:nvSpPr>
        <p:spPr bwMode="auto">
          <a:xfrm>
            <a:off x="6253163" y="1269284"/>
            <a:ext cx="5610225" cy="5112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buClr>
                <a:srgbClr val="000000"/>
              </a:buClr>
              <a:buFont typeface="Arial" panose="020B0604020202020204" pitchFamily="34" charset="0"/>
              <a:buNone/>
              <a:defRPr/>
            </a:pPr>
            <a:r>
              <a:rPr lang="en-US" altLang="zh-HK" sz="1700" dirty="0" smtClean="0">
                <a:latin typeface="Times New Roman" panose="02020603050405020304" pitchFamily="18" charset="0"/>
                <a:cs typeface="Times New Roman" panose="02020603050405020304" pitchFamily="18" charset="0"/>
                <a:sym typeface="Times New Roman" panose="02020603050405020304" pitchFamily="18" charset="0"/>
              </a:rPr>
              <a:t>• </a:t>
            </a:r>
            <a:r>
              <a:rPr lang="en-US" altLang="zh-HK" sz="17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As of March 2022, over 99% of Hong Kong's external telecommunications network capacity was provided by 12  optical </a:t>
            </a:r>
            <a:r>
              <a:rPr lang="en-US" altLang="zh-HK" sz="1700" dirty="0" err="1"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fibre</a:t>
            </a:r>
            <a:r>
              <a:rPr lang="en-US" altLang="zh-HK" sz="17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cable systems (including submarine optical </a:t>
            </a:r>
            <a:r>
              <a:rPr lang="en-US" altLang="zh-HK" sz="1700" dirty="0" err="1"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fibre</a:t>
            </a:r>
            <a:r>
              <a:rPr lang="en-US" altLang="zh-HK" sz="17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cables connecting to the Asia-Pacific region, Europe and North America, and overland optical </a:t>
            </a:r>
            <a:r>
              <a:rPr lang="en-US" altLang="zh-HK" sz="1700" dirty="0" err="1"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fibre</a:t>
            </a:r>
            <a:r>
              <a:rPr lang="en-US" altLang="zh-HK" sz="17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cables connecting to the Mainland).</a:t>
            </a:r>
            <a:endParaRPr lang="zh-HK" altLang="zh-HK" sz="17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a:p>
            <a:pPr algn="just" eaLnBrk="1" hangingPunct="1">
              <a:lnSpc>
                <a:spcPct val="120000"/>
              </a:lnSpc>
              <a:buClr>
                <a:srgbClr val="000000"/>
              </a:buClr>
              <a:buFont typeface="Arial" panose="020B0604020202020204" pitchFamily="34" charset="0"/>
              <a:buNone/>
              <a:defRPr/>
            </a:pPr>
            <a:endParaRPr lang="zh-HK" altLang="zh-HK" sz="17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a:p>
            <a:pPr algn="just" eaLnBrk="1" hangingPunct="1">
              <a:lnSpc>
                <a:spcPct val="120000"/>
              </a:lnSpc>
              <a:buClr>
                <a:srgbClr val="000000"/>
              </a:buClr>
              <a:buFont typeface="Arial" panose="020B0604020202020204" pitchFamily="34" charset="0"/>
              <a:buNone/>
              <a:defRPr/>
            </a:pPr>
            <a:r>
              <a:rPr lang="en-US" altLang="zh-HK" sz="17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The capacity of communication </a:t>
            </a:r>
            <a:r>
              <a:rPr lang="en-US" altLang="zh-HK" sz="17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satellites</a:t>
            </a:r>
            <a:r>
              <a:rPr lang="en-US" altLang="zh-HK" sz="17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is smaller than</a:t>
            </a:r>
            <a:r>
              <a:rPr lang="en-US" altLang="zh-HK" sz="1700"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zh-HK" sz="17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that of optical </a:t>
            </a:r>
            <a:r>
              <a:rPr lang="en-US" altLang="zh-HK" sz="1700" dirty="0" err="1"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fibre</a:t>
            </a:r>
            <a:r>
              <a:rPr lang="en-US" altLang="zh-HK" sz="17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cable systems which provide point-to-point telecommunications services.  Communication satellites are </a:t>
            </a:r>
            <a:r>
              <a:rPr lang="en-US" altLang="zh-HK" sz="1700" dirty="0" err="1"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characterised</a:t>
            </a:r>
            <a:r>
              <a:rPr lang="en-US" altLang="zh-HK" sz="17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by their wide coverage which can provide users in the Asia-Pacific region (including relatively remote areas), </a:t>
            </a:r>
            <a:r>
              <a:rPr lang="en-US" altLang="zh-HK" sz="1700" dirty="0" smtClean="0">
                <a:solidFill>
                  <a:schemeClr val="tx1">
                    <a:lumMod val="85000"/>
                    <a:lumOff val="15000"/>
                  </a:schemeClr>
                </a:solidFill>
                <a:latin typeface="Times New Roman" panose="02020603050405020304" pitchFamily="18" charset="0"/>
                <a:cs typeface="Times New Roman" panose="02020603050405020304" pitchFamily="18" charset="0"/>
              </a:rPr>
              <a:t>with satellite telecommunications and television broadcasting services. Hence, they play an equally important role in establishing Hong Kong as a diversified regional telecommunications hub.</a:t>
            </a:r>
            <a:r>
              <a:rPr lang="en-US" altLang="zh-HK" sz="1700" dirty="0" smtClean="0">
                <a:solidFill>
                  <a:schemeClr val="tx1">
                    <a:lumMod val="85000"/>
                    <a:lumOff val="15000"/>
                  </a:schemeClr>
                </a:solidFill>
              </a:rPr>
              <a:t> </a:t>
            </a:r>
            <a:endParaRPr lang="zh-HK" altLang="zh-HK" sz="1700" strike="sngStrike" dirty="0" smtClean="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6328" name="Google Shape;444;p41"/>
          <p:cNvSpPr>
            <a:spLocks noChangeArrowheads="1"/>
          </p:cNvSpPr>
          <p:nvPr/>
        </p:nvSpPr>
        <p:spPr bwMode="auto">
          <a:xfrm>
            <a:off x="0" y="6211887"/>
            <a:ext cx="88185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defRPr/>
            </a:pPr>
            <a:r>
              <a:rPr lang="en-US" altLang="zh-HK"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Reference: Office of the Communications Authority </a:t>
            </a:r>
            <a:endParaRPr lang="zh-HK" altLang="zh-HK"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a:p>
            <a:pPr eaLnBrk="1" hangingPunct="1">
              <a:buClr>
                <a:srgbClr val="000000"/>
              </a:buClr>
              <a:buFont typeface="Arial" panose="020B0604020202020204" pitchFamily="34" charset="0"/>
              <a:buNone/>
              <a:defRPr/>
            </a:pPr>
            <a:r>
              <a:rPr lang="en-US" altLang="zh-HK"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https://www.legco.gov.hk/yr19-20/english/panels/itb/papers/itb20200113cb1-306-3-e.pdf</a:t>
            </a:r>
            <a:endParaRPr lang="zh-HK" altLang="zh-HK" sz="1100" dirty="0" smtClean="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56329" name="Google Shape;445;p41"/>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63" y="5010150"/>
            <a:ext cx="5103812"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0" name="文本框 1"/>
          <p:cNvSpPr txBox="1">
            <a:spLocks noChangeArrowheads="1"/>
          </p:cNvSpPr>
          <p:nvPr/>
        </p:nvSpPr>
        <p:spPr bwMode="auto">
          <a:xfrm>
            <a:off x="377825" y="290513"/>
            <a:ext cx="137001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CN" sz="2000" b="1">
                <a:latin typeface="Times New Roman" panose="02020603050405020304" pitchFamily="18" charset="0"/>
                <a:ea typeface="SimSun" panose="02010600030101010101" pitchFamily="2" charset="-122"/>
                <a:cs typeface="Times New Roman" panose="02020603050405020304" pitchFamily="18" charset="0"/>
              </a:rPr>
              <a:t>Reference</a:t>
            </a:r>
            <a:endParaRPr lang="zh-CN" altLang="en-US" sz="2000" b="1">
              <a:latin typeface="Times New Roman" panose="02020603050405020304" pitchFamily="18" charset="0"/>
              <a:ea typeface="SimSun" panose="02010600030101010101" pitchFamily="2" charset="-122"/>
              <a:cs typeface="Times New Roman" panose="02020603050405020304" pitchFamily="18" charset="0"/>
            </a:endParaRPr>
          </a:p>
        </p:txBody>
      </p:sp>
      <p:sp>
        <p:nvSpPr>
          <p:cNvPr id="56331" name="Google Shape;424;p40"/>
          <p:cNvSpPr txBox="1">
            <a:spLocks/>
          </p:cNvSpPr>
          <p:nvPr/>
        </p:nvSpPr>
        <p:spPr bwMode="auto">
          <a:xfrm>
            <a:off x="4270375" y="700088"/>
            <a:ext cx="5726113"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90000"/>
              </a:lnSpc>
              <a:buClr>
                <a:srgbClr val="000000"/>
              </a:buClr>
              <a:buFont typeface="Arial" panose="020B0604020202020204" pitchFamily="34" charset="0"/>
              <a:buNone/>
            </a:pPr>
            <a:r>
              <a:rPr lang="en-US" altLang="zh-HK" sz="2400" b="1"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Internet i</a:t>
            </a:r>
            <a:r>
              <a:rPr lang="en-US" altLang="zh-TW" sz="2400" b="1"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nfrastructure</a:t>
            </a:r>
            <a:endParaRPr lang="en-US" altLang="zh-HK" sz="2400" b="1"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Google Shape;450;p42"/>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BD5CE7D7-4631-4112-879A-72A372DF63C1}"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27</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58371" name="Google Shape;451;p42"/>
          <p:cNvSpPr>
            <a:spLocks/>
          </p:cNvSpPr>
          <p:nvPr/>
        </p:nvSpPr>
        <p:spPr bwMode="auto">
          <a:xfrm>
            <a:off x="3179763" y="236538"/>
            <a:ext cx="5321300" cy="525462"/>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40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Internet</a:t>
            </a:r>
            <a:endParaRPr lang="zh-HK" altLang="zh-HK">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8372" name="Google Shape;453;p42"/>
          <p:cNvSpPr>
            <a:spLocks/>
          </p:cNvSpPr>
          <p:nvPr/>
        </p:nvSpPr>
        <p:spPr bwMode="auto">
          <a:xfrm>
            <a:off x="3846513" y="982663"/>
            <a:ext cx="447675" cy="322262"/>
          </a:xfrm>
          <a:custGeom>
            <a:avLst/>
            <a:gdLst>
              <a:gd name="T0" fmla="*/ 2147483646 w 396"/>
              <a:gd name="T1" fmla="*/ 2147483646 h 298"/>
              <a:gd name="T2" fmla="*/ 2147483646 w 396"/>
              <a:gd name="T3" fmla="*/ 2147483646 h 298"/>
              <a:gd name="T4" fmla="*/ 2147483646 w 396"/>
              <a:gd name="T5" fmla="*/ 2147483646 h 298"/>
              <a:gd name="T6" fmla="*/ 2147483646 w 396"/>
              <a:gd name="T7" fmla="*/ 2147483646 h 298"/>
              <a:gd name="T8" fmla="*/ 2147483646 w 396"/>
              <a:gd name="T9" fmla="*/ 2147483646 h 298"/>
              <a:gd name="T10" fmla="*/ 2147483646 w 396"/>
              <a:gd name="T11" fmla="*/ 2147483646 h 298"/>
              <a:gd name="T12" fmla="*/ 2147483646 w 396"/>
              <a:gd name="T13" fmla="*/ 2147483646 h 298"/>
              <a:gd name="T14" fmla="*/ 2147483646 w 396"/>
              <a:gd name="T15" fmla="*/ 0 h 298"/>
              <a:gd name="T16" fmla="*/ 2147483646 w 396"/>
              <a:gd name="T17" fmla="*/ 0 h 298"/>
              <a:gd name="T18" fmla="*/ 2147483646 w 396"/>
              <a:gd name="T19" fmla="*/ 2147483646 h 298"/>
              <a:gd name="T20" fmla="*/ 2147483646 w 396"/>
              <a:gd name="T21" fmla="*/ 2147483646 h 298"/>
              <a:gd name="T22" fmla="*/ 2147483646 w 396"/>
              <a:gd name="T23" fmla="*/ 2147483646 h 298"/>
              <a:gd name="T24" fmla="*/ 2147483646 w 396"/>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6" h="298" extrusionOk="0">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sp>
        <p:nvSpPr>
          <p:cNvPr id="454" name="Google Shape;454;p42"/>
          <p:cNvSpPr/>
          <p:nvPr/>
        </p:nvSpPr>
        <p:spPr>
          <a:xfrm>
            <a:off x="574767" y="1614008"/>
            <a:ext cx="10946673" cy="3815200"/>
          </a:xfrm>
          <a:prstGeom prst="rect">
            <a:avLst/>
          </a:prstGeom>
          <a:noFill/>
          <a:ln w="28575" cap="flat" cmpd="sng">
            <a:solidFill>
              <a:srgbClr val="FF0000"/>
            </a:solidFill>
            <a:prstDash val="solid"/>
            <a:round/>
            <a:headEnd type="none" w="sm" len="sm"/>
            <a:tailEnd type="none" w="sm" len="sm"/>
          </a:ln>
        </p:spPr>
        <p:txBody>
          <a:bodyPr spcFirstLastPara="1" lIns="91425" tIns="45700" rIns="91425" bIns="45700"/>
          <a:lstStyle/>
          <a:p>
            <a:pPr marL="457200" indent="-457200" algn="just" eaLnBrk="1" fontAlgn="auto" hangingPunct="1">
              <a:lnSpc>
                <a:spcPct val="120000"/>
              </a:lnSpc>
              <a:spcBef>
                <a:spcPts val="600"/>
              </a:spcBef>
              <a:spcAft>
                <a:spcPts val="600"/>
              </a:spcAft>
              <a:buClr>
                <a:schemeClr val="dk1"/>
              </a:buClr>
              <a:buSzPts val="3000"/>
              <a:buFont typeface="Arial"/>
              <a:buChar char="•"/>
              <a:defRPr/>
            </a:pPr>
            <a:r>
              <a:rPr lang="en-us" sz="24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The South-East Asia - Middle East - Western Europe 3 (SEA-ME-WE 3) is the longest submarine </a:t>
            </a:r>
            <a:r>
              <a:rPr lang="en-us" altLang="zh-HK" sz="24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fiber optic </a:t>
            </a:r>
            <a:r>
              <a:rPr lang="en-us" sz="24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cable in the world, with a network of 39 landing points connecting 4 </a:t>
            </a:r>
            <a:r>
              <a:rPr lang="en-us" sz="24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continents </a:t>
            </a:r>
            <a:r>
              <a:rPr lang="en-us" sz="24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(Asia, Africa, Europe and Oceania).</a:t>
            </a:r>
            <a:endParaRPr sz="24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457200" indent="-457200" algn="just" eaLnBrk="1" fontAlgn="auto" hangingPunct="1">
              <a:lnSpc>
                <a:spcPct val="120000"/>
              </a:lnSpc>
              <a:spcBef>
                <a:spcPts val="600"/>
              </a:spcBef>
              <a:spcAft>
                <a:spcPts val="600"/>
              </a:spcAft>
              <a:buClr>
                <a:schemeClr val="dk1"/>
              </a:buClr>
              <a:buSzPts val="3000"/>
              <a:buFont typeface="Arial"/>
              <a:buChar char="•"/>
              <a:defRPr/>
            </a:pPr>
            <a:r>
              <a:rPr lang="en-us" sz="24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Since the official </a:t>
            </a:r>
            <a:r>
              <a:rPr lang="en-us" sz="24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commencement </a:t>
            </a:r>
            <a:r>
              <a:rPr lang="en-us" sz="24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of China's first submarine </a:t>
            </a:r>
            <a:r>
              <a:rPr lang="en-us" altLang="zh-HK" sz="24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fiber optic </a:t>
            </a:r>
            <a:r>
              <a:rPr lang="en-us" sz="24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cable - China-Japan submarine fiber optic cable in 1993, these cables have gradually evolved into the most important medium for China's international communications. </a:t>
            </a:r>
            <a:r>
              <a:rPr lang="en-us" sz="24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China </a:t>
            </a:r>
            <a:r>
              <a:rPr lang="en-us" sz="24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has achieved direct network connection with key </a:t>
            </a:r>
            <a:r>
              <a:rPr lang="en-us" sz="24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countries </a:t>
            </a:r>
            <a:r>
              <a:rPr lang="en-us" sz="24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such as the United States, Japan, Singapore, and the United Kingdom.</a:t>
            </a:r>
            <a:endParaRPr sz="2400" kern="0" dirty="0">
              <a:solidFill>
                <a:schemeClr val="tx1">
                  <a:lumMod val="85000"/>
                  <a:lumOff val="15000"/>
                </a:schemeClr>
              </a:solidFill>
              <a:latin typeface="Times New Roman" panose="02020603050405020304" pitchFamily="18" charset="0"/>
              <a:ea typeface="Arial"/>
              <a:cs typeface="Times New Roman" panose="02020603050405020304" pitchFamily="18" charset="0"/>
              <a:sym typeface="Arial"/>
            </a:endParaRPr>
          </a:p>
        </p:txBody>
      </p:sp>
      <p:pic>
        <p:nvPicPr>
          <p:cNvPr id="58374" name="Google Shape;455;p4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13" y="200025"/>
            <a:ext cx="15954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Google Shape;456;p42"/>
          <p:cNvSpPr>
            <a:spLocks noChangeArrowheads="1"/>
          </p:cNvSpPr>
          <p:nvPr/>
        </p:nvSpPr>
        <p:spPr bwMode="auto">
          <a:xfrm>
            <a:off x="2908300" y="5808663"/>
            <a:ext cx="83518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defRPr/>
            </a:pPr>
            <a:r>
              <a:rPr lang="en-US" altLang="zh-HK" dirty="0" smtClean="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Reference: China Institute of Communications - Report on the Frontier of Global Submarine Fiber Optic Cable Engineering Technologies</a:t>
            </a:r>
            <a:endParaRPr lang="zh-HK" altLang="zh-HK" dirty="0" smtClean="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eaLnBrk="1" hangingPunct="1">
              <a:buClr>
                <a:srgbClr val="000000"/>
              </a:buClr>
              <a:buFont typeface="Arial" panose="020B0604020202020204" pitchFamily="34" charset="0"/>
              <a:buNone/>
              <a:defRPr/>
            </a:pPr>
            <a:r>
              <a:rPr lang="en-US" altLang="zh-HK" dirty="0" smtClean="0">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https: //www.china-cic.cn/Detail/22/15/2831</a:t>
            </a:r>
            <a:endParaRPr lang="zh-HK" altLang="zh-HK" dirty="0" smtClean="0">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p:txBody>
      </p:sp>
      <p:pic>
        <p:nvPicPr>
          <p:cNvPr id="58376" name="Google Shape;457;p42"/>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675" y="5808663"/>
            <a:ext cx="2211388"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7" name="文本框 1"/>
          <p:cNvSpPr txBox="1">
            <a:spLocks noChangeArrowheads="1"/>
          </p:cNvSpPr>
          <p:nvPr/>
        </p:nvSpPr>
        <p:spPr bwMode="auto">
          <a:xfrm>
            <a:off x="377825" y="290513"/>
            <a:ext cx="137001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CN" sz="2000" b="1">
                <a:latin typeface="Times New Roman" panose="02020603050405020304" pitchFamily="18" charset="0"/>
                <a:ea typeface="SimSun" panose="02010600030101010101" pitchFamily="2" charset="-122"/>
                <a:cs typeface="Times New Roman" panose="02020603050405020304" pitchFamily="18" charset="0"/>
              </a:rPr>
              <a:t>Reference</a:t>
            </a:r>
            <a:endParaRPr lang="zh-CN" altLang="en-US" sz="2000" b="1">
              <a:latin typeface="Times New Roman" panose="02020603050405020304" pitchFamily="18" charset="0"/>
              <a:ea typeface="SimSun" panose="02010600030101010101" pitchFamily="2" charset="-122"/>
              <a:cs typeface="Times New Roman" panose="02020603050405020304" pitchFamily="18" charset="0"/>
            </a:endParaRPr>
          </a:p>
        </p:txBody>
      </p:sp>
      <p:sp>
        <p:nvSpPr>
          <p:cNvPr id="58378" name="Google Shape;424;p40"/>
          <p:cNvSpPr txBox="1">
            <a:spLocks/>
          </p:cNvSpPr>
          <p:nvPr/>
        </p:nvSpPr>
        <p:spPr bwMode="auto">
          <a:xfrm>
            <a:off x="4432300" y="787400"/>
            <a:ext cx="5726113"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90000"/>
              </a:lnSpc>
              <a:buClr>
                <a:srgbClr val="000000"/>
              </a:buClr>
              <a:buFont typeface="Arial" panose="020B0604020202020204" pitchFamily="34" charset="0"/>
              <a:buNone/>
            </a:pPr>
            <a:r>
              <a:rPr lang="en-US" altLang="zh-HK" sz="2400" b="1"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Internet i</a:t>
            </a:r>
            <a:r>
              <a:rPr lang="en-US" altLang="zh-TW" sz="2400" b="1"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nfrastructure</a:t>
            </a:r>
            <a:endParaRPr lang="en-US" altLang="zh-HK" sz="2400" b="1"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Google Shape;462;p43"/>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8376A383-372D-4961-81D1-1CC4789F7A49}"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28</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60419" name="Google Shape;463;p43"/>
          <p:cNvSpPr>
            <a:spLocks/>
          </p:cNvSpPr>
          <p:nvPr/>
        </p:nvSpPr>
        <p:spPr bwMode="auto">
          <a:xfrm>
            <a:off x="3243263" y="141288"/>
            <a:ext cx="5321300" cy="525462"/>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40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Internet</a:t>
            </a:r>
            <a:endParaRPr lang="zh-HK" altLang="zh-HK">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64" name="Google Shape;464;p43"/>
          <p:cNvSpPr/>
          <p:nvPr/>
        </p:nvSpPr>
        <p:spPr>
          <a:xfrm>
            <a:off x="394452" y="1163815"/>
            <a:ext cx="11322799" cy="2236298"/>
          </a:xfrm>
          <a:prstGeom prst="rect">
            <a:avLst/>
          </a:prstGeom>
          <a:noFill/>
          <a:ln w="28575" cap="flat" cmpd="sng">
            <a:solidFill>
              <a:srgbClr val="FF0000"/>
            </a:solidFill>
            <a:prstDash val="solid"/>
            <a:round/>
            <a:headEnd type="none" w="sm" len="sm"/>
            <a:tailEnd type="none" w="sm" len="sm"/>
          </a:ln>
        </p:spPr>
        <p:txBody>
          <a:bodyPr spcFirstLastPara="1" lIns="91425" tIns="45700" rIns="91425" bIns="45700"/>
          <a:lstStyle/>
          <a:p>
            <a:pPr marL="342900" indent="-342900" algn="just" eaLnBrk="1" fontAlgn="auto" hangingPunct="1">
              <a:lnSpc>
                <a:spcPct val="120000"/>
              </a:lnSpc>
              <a:spcBef>
                <a:spcPts val="600"/>
              </a:spcBef>
              <a:spcAft>
                <a:spcPts val="600"/>
              </a:spcAft>
              <a:buClr>
                <a:schemeClr val="dk1"/>
              </a:buClr>
              <a:buSzPts val="2400"/>
              <a:buFont typeface="Arial"/>
              <a:buChar char="•"/>
              <a:defRPr/>
            </a:pP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As of June </a:t>
            </a:r>
            <a:r>
              <a:rPr lang="en-us" sz="18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2022</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the number </a:t>
            </a:r>
            <a:r>
              <a:rPr lang="en-us" sz="18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of </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Chinese Netizens </a:t>
            </a:r>
            <a:r>
              <a:rPr lang="en-us" sz="18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continued </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to grow steadily, with an increase of 19.19 million users and the Internet penetration rate rising by 1.4% when compared with December 2021.  The construction of Internet infrastructure in rural areas has </a:t>
            </a:r>
            <a:r>
              <a:rPr lang="en-us" sz="18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been </a:t>
            </a:r>
            <a:r>
              <a:rPr lang="en-US" sz="18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comprehensively</a:t>
            </a:r>
            <a:r>
              <a:rPr lang="en-us" sz="18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strengthened, with </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“broadband access to every village” </a:t>
            </a:r>
            <a:r>
              <a:rPr lang="en-us" sz="18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achieved</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t>
            </a:r>
            <a:endParaRPr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342900" indent="-342900" algn="just" eaLnBrk="1" fontAlgn="auto" hangingPunct="1">
              <a:lnSpc>
                <a:spcPct val="120000"/>
              </a:lnSpc>
              <a:spcBef>
                <a:spcPts val="600"/>
              </a:spcBef>
              <a:spcAft>
                <a:spcPts val="600"/>
              </a:spcAft>
              <a:buClr>
                <a:schemeClr val="dk1"/>
              </a:buClr>
              <a:buSzPts val="2400"/>
              <a:buFont typeface="Arial"/>
              <a:buChar char="•"/>
              <a:defRPr/>
            </a:pP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It has become a common practice for Mainland netizens to learn, shop and order takeout foods on the Internet, bringing numerous business opportunities and conveniences to the Mainland.</a:t>
            </a:r>
            <a:endParaRPr sz="1800" kern="0" dirty="0">
              <a:solidFill>
                <a:schemeClr val="tx1">
                  <a:lumMod val="85000"/>
                  <a:lumOff val="15000"/>
                </a:schemeClr>
              </a:solidFill>
              <a:latin typeface="Times New Roman" panose="02020603050405020304" pitchFamily="18" charset="0"/>
              <a:ea typeface="Arial"/>
              <a:cs typeface="Times New Roman" panose="02020603050405020304" pitchFamily="18" charset="0"/>
              <a:sym typeface="Arial"/>
            </a:endParaRPr>
          </a:p>
        </p:txBody>
      </p:sp>
      <p:sp>
        <p:nvSpPr>
          <p:cNvPr id="60421" name="Google Shape;465;p43"/>
          <p:cNvSpPr>
            <a:spLocks noChangeArrowheads="1"/>
          </p:cNvSpPr>
          <p:nvPr/>
        </p:nvSpPr>
        <p:spPr bwMode="auto">
          <a:xfrm>
            <a:off x="635000" y="6337300"/>
            <a:ext cx="106076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sz="1200">
                <a:latin typeface="Times New Roman" panose="02020603050405020304" pitchFamily="18" charset="0"/>
                <a:cs typeface="Times New Roman" panose="02020603050405020304" pitchFamily="18" charset="0"/>
                <a:sym typeface="Times New Roman" panose="02020603050405020304" pitchFamily="18" charset="0"/>
              </a:rPr>
              <a:t>Source: The </a:t>
            </a:r>
            <a:r>
              <a:rPr lang="en-US" altLang="zh-HK" sz="1200" i="1">
                <a:latin typeface="Times New Roman" panose="02020603050405020304" pitchFamily="18" charset="0"/>
                <a:cs typeface="Times New Roman" panose="02020603050405020304" pitchFamily="18" charset="0"/>
                <a:sym typeface="Times New Roman" panose="02020603050405020304" pitchFamily="18" charset="0"/>
              </a:rPr>
              <a:t>50</a:t>
            </a:r>
            <a:r>
              <a:rPr lang="en-US" altLang="zh-HK" sz="1200" i="1" baseline="30000">
                <a:latin typeface="Times New Roman" panose="02020603050405020304" pitchFamily="18" charset="0"/>
                <a:cs typeface="Times New Roman" panose="02020603050405020304" pitchFamily="18" charset="0"/>
                <a:sym typeface="Times New Roman" panose="02020603050405020304" pitchFamily="18" charset="0"/>
              </a:rPr>
              <a:t>th</a:t>
            </a:r>
            <a:r>
              <a:rPr lang="en-US" altLang="zh-HK" sz="1200" i="1">
                <a:latin typeface="Times New Roman" panose="02020603050405020304" pitchFamily="18" charset="0"/>
                <a:cs typeface="Times New Roman" panose="02020603050405020304" pitchFamily="18" charset="0"/>
                <a:sym typeface="Times New Roman" panose="02020603050405020304" pitchFamily="18" charset="0"/>
              </a:rPr>
              <a:t> Statistical Report on China’s Internet Development</a:t>
            </a:r>
            <a:r>
              <a:rPr lang="en-US" altLang="zh-HK" sz="1200">
                <a:latin typeface="Times New Roman" panose="02020603050405020304" pitchFamily="18" charset="0"/>
                <a:cs typeface="Times New Roman" panose="02020603050405020304" pitchFamily="18" charset="0"/>
                <a:sym typeface="Times New Roman" panose="02020603050405020304" pitchFamily="18" charset="0"/>
              </a:rPr>
              <a:t> released in August 2022 (http: //www.cnnic.net.cn/n4/2022/0914/c88-10226.html )</a:t>
            </a:r>
            <a:endParaRPr lang="zh-HK" altLang="zh-HK" sz="1200">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60422" name="Google Shape;466;p43"/>
          <p:cNvSpPr>
            <a:spLocks noChangeArrowheads="1"/>
          </p:cNvSpPr>
          <p:nvPr/>
        </p:nvSpPr>
        <p:spPr bwMode="auto">
          <a:xfrm>
            <a:off x="8375650" y="5897563"/>
            <a:ext cx="2139950" cy="400050"/>
          </a:xfrm>
          <a:prstGeom prst="rect">
            <a:avLst/>
          </a:prstGeom>
          <a:noFill/>
          <a:ln w="1905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000000"/>
              </a:buClr>
              <a:buFont typeface="Arial" panose="020B0604020202020204" pitchFamily="34" charset="0"/>
              <a:buNone/>
            </a:pPr>
            <a:r>
              <a:rPr lang="en-US" altLang="zh-HK">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Click to learn more.</a:t>
            </a:r>
            <a:endParaRPr lang="zh-HK" altLang="zh-HK">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60423" name="Google Shape;467;p43"/>
          <p:cNvSpPr txBox="1">
            <a:spLocks noChangeArrowheads="1"/>
          </p:cNvSpPr>
          <p:nvPr/>
        </p:nvSpPr>
        <p:spPr bwMode="auto">
          <a:xfrm>
            <a:off x="2731222" y="549653"/>
            <a:ext cx="7280996"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90000"/>
              </a:lnSpc>
              <a:buClr>
                <a:srgbClr val="000000"/>
              </a:buClr>
              <a:buFont typeface="Arial" panose="020B0604020202020204" pitchFamily="34" charset="0"/>
              <a:buNone/>
            </a:pPr>
            <a:r>
              <a:rPr lang="en-US" altLang="zh-HK" sz="24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development of the Internet in our country</a:t>
            </a:r>
            <a:endParaRPr lang="zh-HK" altLang="zh-HK" sz="24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60424" name="Google Shape;468;p43"/>
          <p:cNvSpPr>
            <a:spLocks/>
          </p:cNvSpPr>
          <p:nvPr/>
        </p:nvSpPr>
        <p:spPr bwMode="auto">
          <a:xfrm>
            <a:off x="2197822" y="730628"/>
            <a:ext cx="447675" cy="323850"/>
          </a:xfrm>
          <a:custGeom>
            <a:avLst/>
            <a:gdLst>
              <a:gd name="T0" fmla="*/ 2147483646 w 396"/>
              <a:gd name="T1" fmla="*/ 2147483646 h 298"/>
              <a:gd name="T2" fmla="*/ 2147483646 w 396"/>
              <a:gd name="T3" fmla="*/ 2147483646 h 298"/>
              <a:gd name="T4" fmla="*/ 2147483646 w 396"/>
              <a:gd name="T5" fmla="*/ 2147483646 h 298"/>
              <a:gd name="T6" fmla="*/ 2147483646 w 396"/>
              <a:gd name="T7" fmla="*/ 2147483646 h 298"/>
              <a:gd name="T8" fmla="*/ 2147483646 w 396"/>
              <a:gd name="T9" fmla="*/ 2147483646 h 298"/>
              <a:gd name="T10" fmla="*/ 2147483646 w 396"/>
              <a:gd name="T11" fmla="*/ 2147483646 h 298"/>
              <a:gd name="T12" fmla="*/ 2147483646 w 396"/>
              <a:gd name="T13" fmla="*/ 2147483646 h 298"/>
              <a:gd name="T14" fmla="*/ 2147483646 w 396"/>
              <a:gd name="T15" fmla="*/ 0 h 298"/>
              <a:gd name="T16" fmla="*/ 2147483646 w 396"/>
              <a:gd name="T17" fmla="*/ 0 h 298"/>
              <a:gd name="T18" fmla="*/ 2147483646 w 396"/>
              <a:gd name="T19" fmla="*/ 2147483646 h 298"/>
              <a:gd name="T20" fmla="*/ 2147483646 w 396"/>
              <a:gd name="T21" fmla="*/ 2147483646 h 298"/>
              <a:gd name="T22" fmla="*/ 2147483646 w 396"/>
              <a:gd name="T23" fmla="*/ 2147483646 h 298"/>
              <a:gd name="T24" fmla="*/ 2147483646 w 396"/>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6" h="298" extrusionOk="0">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pic>
        <p:nvPicPr>
          <p:cNvPr id="60425" name="Google Shape;470;p43">
            <a:hlinkClick r:id="rId3"/>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0364" y="3386531"/>
            <a:ext cx="1787321" cy="24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圖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85552" y="3538425"/>
            <a:ext cx="4786168" cy="27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Google Shape;476;p44"/>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5D3EBA8F-20C2-40D4-AAAC-D8FD06F9EE83}"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29</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62467" name="Google Shape;477;p44"/>
          <p:cNvSpPr>
            <a:spLocks/>
          </p:cNvSpPr>
          <p:nvPr/>
        </p:nvSpPr>
        <p:spPr bwMode="auto">
          <a:xfrm>
            <a:off x="3278188" y="292100"/>
            <a:ext cx="5321300" cy="523875"/>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40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Internet</a:t>
            </a:r>
            <a:endParaRPr lang="zh-HK" altLang="zh-HK">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2468" name="Google Shape;478;p4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13" y="200025"/>
            <a:ext cx="15954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Google Shape;479;p44"/>
          <p:cNvSpPr txBox="1">
            <a:spLocks noChangeArrowheads="1"/>
          </p:cNvSpPr>
          <p:nvPr/>
        </p:nvSpPr>
        <p:spPr bwMode="auto">
          <a:xfrm>
            <a:off x="7180263" y="4781550"/>
            <a:ext cx="4365625" cy="73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buClr>
                <a:srgbClr val="000000"/>
              </a:buClr>
              <a:buFont typeface="Arial" panose="020B0604020202020204" pitchFamily="34" charset="0"/>
              <a:buNone/>
              <a:defRPr/>
            </a:pPr>
            <a:r>
              <a:rPr lang="en-US" altLang="zh-HK"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Click on the image to learn about the </a:t>
            </a:r>
            <a:r>
              <a:rPr lang="en-US" altLang="zh-HK"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national cloud-based network platform for primary and secondary schools</a:t>
            </a:r>
            <a:endParaRPr lang="zh-HK" altLang="zh-HK"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algn="just" eaLnBrk="1" hangingPunct="1">
              <a:buClr>
                <a:srgbClr val="000000"/>
              </a:buClr>
              <a:buFont typeface="Arial" panose="020B0604020202020204" pitchFamily="34" charset="0"/>
              <a:buNone/>
              <a:defRPr/>
            </a:pPr>
            <a:r>
              <a:rPr lang="en-US" altLang="zh-HK"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(https://ykt.eduyun.cn/)</a:t>
            </a:r>
            <a:endParaRPr lang="zh-HK" altLang="zh-HK"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2470" name="Google Shape;480;p44"/>
          <p:cNvSpPr>
            <a:spLocks/>
          </p:cNvSpPr>
          <p:nvPr/>
        </p:nvSpPr>
        <p:spPr bwMode="auto">
          <a:xfrm>
            <a:off x="2082367" y="1082797"/>
            <a:ext cx="447675" cy="322262"/>
          </a:xfrm>
          <a:custGeom>
            <a:avLst/>
            <a:gdLst>
              <a:gd name="T0" fmla="*/ 2147483646 w 396"/>
              <a:gd name="T1" fmla="*/ 2147483646 h 298"/>
              <a:gd name="T2" fmla="*/ 2147483646 w 396"/>
              <a:gd name="T3" fmla="*/ 2147483646 h 298"/>
              <a:gd name="T4" fmla="*/ 2147483646 w 396"/>
              <a:gd name="T5" fmla="*/ 2147483646 h 298"/>
              <a:gd name="T6" fmla="*/ 2147483646 w 396"/>
              <a:gd name="T7" fmla="*/ 2147483646 h 298"/>
              <a:gd name="T8" fmla="*/ 2147483646 w 396"/>
              <a:gd name="T9" fmla="*/ 2147483646 h 298"/>
              <a:gd name="T10" fmla="*/ 2147483646 w 396"/>
              <a:gd name="T11" fmla="*/ 2147483646 h 298"/>
              <a:gd name="T12" fmla="*/ 2147483646 w 396"/>
              <a:gd name="T13" fmla="*/ 2147483646 h 298"/>
              <a:gd name="T14" fmla="*/ 2147483646 w 396"/>
              <a:gd name="T15" fmla="*/ 0 h 298"/>
              <a:gd name="T16" fmla="*/ 2147483646 w 396"/>
              <a:gd name="T17" fmla="*/ 0 h 298"/>
              <a:gd name="T18" fmla="*/ 2147483646 w 396"/>
              <a:gd name="T19" fmla="*/ 2147483646 h 298"/>
              <a:gd name="T20" fmla="*/ 2147483646 w 396"/>
              <a:gd name="T21" fmla="*/ 2147483646 h 298"/>
              <a:gd name="T22" fmla="*/ 2147483646 w 396"/>
              <a:gd name="T23" fmla="*/ 2147483646 h 298"/>
              <a:gd name="T24" fmla="*/ 2147483646 w 396"/>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6" h="298" extrusionOk="0">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sp>
        <p:nvSpPr>
          <p:cNvPr id="481" name="Google Shape;481;p44"/>
          <p:cNvSpPr/>
          <p:nvPr/>
        </p:nvSpPr>
        <p:spPr>
          <a:xfrm>
            <a:off x="377825" y="1548812"/>
            <a:ext cx="6292026" cy="4919822"/>
          </a:xfrm>
          <a:prstGeom prst="rect">
            <a:avLst/>
          </a:prstGeom>
          <a:noFill/>
          <a:ln w="28575" cap="flat" cmpd="sng">
            <a:solidFill>
              <a:srgbClr val="FF0000"/>
            </a:solidFill>
            <a:prstDash val="solid"/>
            <a:round/>
            <a:headEnd type="none" w="sm" len="sm"/>
            <a:tailEnd type="none" w="sm" len="sm"/>
          </a:ln>
        </p:spPr>
        <p:txBody>
          <a:bodyPr spcFirstLastPara="1" lIns="91425" tIns="45700" rIns="91425" bIns="45700"/>
          <a:lstStyle/>
          <a:p>
            <a:pPr marL="457200" indent="-457200" algn="just" eaLnBrk="1" fontAlgn="auto" hangingPunct="1">
              <a:lnSpc>
                <a:spcPct val="120000"/>
              </a:lnSpc>
              <a:spcBef>
                <a:spcPts val="0"/>
              </a:spcBef>
              <a:spcAft>
                <a:spcPts val="0"/>
              </a:spcAft>
              <a:buClr>
                <a:schemeClr val="dk1"/>
              </a:buClr>
              <a:buSzPts val="2600"/>
              <a:buFont typeface="Arial"/>
              <a:buChar char="•"/>
              <a:defRPr/>
            </a:pP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By integrating nationwide high-quality teaching resources, our country has launched a national smart education platform for primary and secondary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schools for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free since 2020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at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teachers and students’ </a:t>
            </a:r>
            <a:r>
              <a:rPr lang="en-us" altLang="zh-HK"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disposal</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It aims to promote the development and sharing of high-quality educational resources</a:t>
            </a:r>
            <a:r>
              <a:rPr lang="en-US" altLang="zh-TW"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It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is an important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application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of the Internet plus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education</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t>
            </a:r>
            <a:endParaRPr sz="2000" kern="0" dirty="0">
              <a:solidFill>
                <a:schemeClr val="tx1">
                  <a:lumMod val="85000"/>
                  <a:lumOff val="15000"/>
                </a:schemeClr>
              </a:solidFill>
              <a:latin typeface="Times New Roman" panose="02020603050405020304" pitchFamily="18" charset="0"/>
              <a:ea typeface="Arial"/>
              <a:cs typeface="Times New Roman" panose="02020603050405020304" pitchFamily="18" charset="0"/>
              <a:sym typeface="Arial"/>
            </a:endParaRPr>
          </a:p>
          <a:p>
            <a:pPr marL="457200" indent="-292100" algn="just" eaLnBrk="1" fontAlgn="auto" hangingPunct="1">
              <a:lnSpc>
                <a:spcPct val="120000"/>
              </a:lnSpc>
              <a:spcBef>
                <a:spcPts val="0"/>
              </a:spcBef>
              <a:spcAft>
                <a:spcPts val="0"/>
              </a:spcAft>
              <a:buClr>
                <a:schemeClr val="dk1"/>
              </a:buClr>
              <a:buSzPts val="2600"/>
              <a:buFont typeface="Arial"/>
              <a:buNone/>
              <a:defRPr/>
            </a:pPr>
            <a:endParaRPr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457200" indent="-457200" algn="just" eaLnBrk="1" fontAlgn="auto" hangingPunct="1">
              <a:lnSpc>
                <a:spcPct val="120000"/>
              </a:lnSpc>
              <a:spcBef>
                <a:spcPts val="0"/>
              </a:spcBef>
              <a:spcAft>
                <a:spcPts val="0"/>
              </a:spcAft>
              <a:buClr>
                <a:schemeClr val="dk1"/>
              </a:buClr>
              <a:buSzPts val="2600"/>
              <a:buFont typeface="Arial"/>
              <a:buChar char="•"/>
              <a:defRPr/>
            </a:pP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To ensure the stable operation of the platform, the Ministry of Industry and Information Technology has designated a number of domestic digital enterprises to provide technical support so that it can be used online by 50 million students at the same time.</a:t>
            </a:r>
            <a:endParaRPr sz="2000" kern="0" dirty="0">
              <a:solidFill>
                <a:schemeClr val="tx1">
                  <a:lumMod val="85000"/>
                  <a:lumOff val="15000"/>
                </a:schemeClr>
              </a:solidFill>
              <a:latin typeface="Times New Roman" panose="02020603050405020304" pitchFamily="18" charset="0"/>
              <a:ea typeface="Arial"/>
              <a:cs typeface="Times New Roman" panose="02020603050405020304" pitchFamily="18" charset="0"/>
              <a:sym typeface="Arial"/>
            </a:endParaRPr>
          </a:p>
        </p:txBody>
      </p:sp>
      <p:sp>
        <p:nvSpPr>
          <p:cNvPr id="482" name="Google Shape;482;p44"/>
          <p:cNvSpPr txBox="1"/>
          <p:nvPr/>
        </p:nvSpPr>
        <p:spPr>
          <a:xfrm>
            <a:off x="2623992" y="890815"/>
            <a:ext cx="7406697" cy="547959"/>
          </a:xfrm>
          <a:prstGeom prst="rect">
            <a:avLst/>
          </a:prstGeom>
          <a:noFill/>
          <a:ln>
            <a:noFill/>
          </a:ln>
        </p:spPr>
        <p:txBody>
          <a:bodyPr spcFirstLastPara="1" lIns="91425" tIns="45700" rIns="91425" bIns="45700" anchor="b"/>
          <a:lstStyle/>
          <a:p>
            <a:pPr eaLnBrk="1" fontAlgn="auto" hangingPunct="1">
              <a:lnSpc>
                <a:spcPct val="90000"/>
              </a:lnSpc>
              <a:spcBef>
                <a:spcPts val="0"/>
              </a:spcBef>
              <a:spcAft>
                <a:spcPts val="0"/>
              </a:spcAft>
              <a:buClr>
                <a:srgbClr val="000000"/>
              </a:buClr>
              <a:buFont typeface="Arial"/>
              <a:buNone/>
              <a:defRPr/>
            </a:pPr>
            <a:r>
              <a:rPr lang="en-us"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Our country </a:t>
            </a:r>
            <a:r>
              <a:rPr lang="en-us" sz="2400" b="1"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promote </a:t>
            </a:r>
            <a:r>
              <a:rPr lang="en-us"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online learning on the Internet</a:t>
            </a:r>
            <a:endParaRPr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pic>
        <p:nvPicPr>
          <p:cNvPr id="62473" name="Google Shape;483;p4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4525" y="1906588"/>
            <a:ext cx="4735513"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4" name="文本框 1"/>
          <p:cNvSpPr txBox="1">
            <a:spLocks noChangeArrowheads="1"/>
          </p:cNvSpPr>
          <p:nvPr/>
        </p:nvSpPr>
        <p:spPr bwMode="auto">
          <a:xfrm>
            <a:off x="377825" y="290513"/>
            <a:ext cx="137001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CN" sz="2000" b="1">
                <a:latin typeface="Times New Roman" panose="02020603050405020304" pitchFamily="18" charset="0"/>
                <a:ea typeface="SimSun" panose="02010600030101010101" pitchFamily="2" charset="-122"/>
                <a:cs typeface="Times New Roman" panose="02020603050405020304" pitchFamily="18" charset="0"/>
              </a:rPr>
              <a:t>Reference</a:t>
            </a:r>
            <a:endParaRPr lang="zh-CN" altLang="en-US" sz="2000" b="1">
              <a:latin typeface="Times New Roman" panose="02020603050405020304" pitchFamily="18" charset="0"/>
              <a:ea typeface="SimSun"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Google Shape;119;p18"/>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5170BACC-2EB9-4269-AF84-5B940E9B5B7D}"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3</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120" name="Google Shape;120;p18"/>
          <p:cNvSpPr/>
          <p:nvPr/>
        </p:nvSpPr>
        <p:spPr>
          <a:xfrm>
            <a:off x="3085167" y="402056"/>
            <a:ext cx="8705214" cy="769441"/>
          </a:xfrm>
          <a:prstGeom prst="rect">
            <a:avLst/>
          </a:prstGeom>
          <a:noFill/>
          <a:ln>
            <a:noFill/>
          </a:ln>
        </p:spPr>
        <p:txBody>
          <a:bodyPr spcFirstLastPara="1" lIns="91425" tIns="45700" rIns="91425" bIns="45700"/>
          <a:lstStyle/>
          <a:p>
            <a:pPr eaLnBrk="1" fontAlgn="auto" hangingPunct="1">
              <a:spcBef>
                <a:spcPts val="0"/>
              </a:spcBef>
              <a:spcAft>
                <a:spcPts val="0"/>
              </a:spcAft>
              <a:buClr>
                <a:srgbClr val="000000"/>
              </a:buClr>
              <a:buFont typeface="Arial"/>
              <a:buNone/>
              <a:defRPr/>
            </a:pPr>
            <a:r>
              <a:rPr lang="en-US" altLang="zh-TW" sz="32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Discover</a:t>
            </a:r>
            <a:r>
              <a:rPr lang="en-us" sz="32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sz="3200" b="1"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the </a:t>
            </a:r>
            <a:r>
              <a:rPr lang="en-us" sz="32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information around you</a:t>
            </a:r>
            <a:endParaRPr sz="32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sp>
        <p:nvSpPr>
          <p:cNvPr id="121" name="Google Shape;121;p18"/>
          <p:cNvSpPr/>
          <p:nvPr/>
        </p:nvSpPr>
        <p:spPr>
          <a:xfrm>
            <a:off x="1254843" y="1452530"/>
            <a:ext cx="6054007" cy="4401205"/>
          </a:xfrm>
          <a:prstGeom prst="rect">
            <a:avLst/>
          </a:prstGeom>
          <a:noFill/>
          <a:ln>
            <a:noFill/>
          </a:ln>
        </p:spPr>
        <p:txBody>
          <a:bodyPr spcFirstLastPara="1" lIns="91425" tIns="45700" rIns="91425" bIns="45700"/>
          <a:lstStyle/>
          <a:p>
            <a:pPr algn="just" eaLnBrk="1" fontAlgn="auto" hangingPunct="1">
              <a:lnSpc>
                <a:spcPct val="120000"/>
              </a:lnSpc>
              <a:spcBef>
                <a:spcPts val="0"/>
              </a:spcBef>
              <a:spcAft>
                <a:spcPts val="0"/>
              </a:spcAft>
              <a:buClr>
                <a:srgbClr val="000000"/>
              </a:buClr>
              <a:buFont typeface="Arial"/>
              <a:buNone/>
              <a:defRPr/>
            </a:pPr>
            <a:r>
              <a:rPr lang="en-us" sz="21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Information is </a:t>
            </a:r>
            <a:r>
              <a:rPr lang="en-us" sz="21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received and </a:t>
            </a:r>
            <a:r>
              <a:rPr lang="en-us" sz="21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disseminated in social life in the forms of sound, language, texts, graphics, images, etc. </a:t>
            </a:r>
            <a:r>
              <a:rPr lang="en-us" sz="21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Modern </a:t>
            </a:r>
            <a:r>
              <a:rPr lang="en-us" sz="21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information technology has been integrated into every detail of our life, making information ubiquitous.  </a:t>
            </a:r>
            <a:endParaRPr sz="21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algn="just" eaLnBrk="1" fontAlgn="auto" hangingPunct="1">
              <a:lnSpc>
                <a:spcPct val="120000"/>
              </a:lnSpc>
              <a:spcBef>
                <a:spcPts val="0"/>
              </a:spcBef>
              <a:spcAft>
                <a:spcPts val="0"/>
              </a:spcAft>
              <a:buClr>
                <a:srgbClr val="000000"/>
              </a:buClr>
              <a:buFont typeface="Arial"/>
              <a:buNone/>
              <a:defRPr/>
            </a:pPr>
            <a:endParaRPr sz="21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marL="457200" indent="-457200" algn="just" eaLnBrk="1" fontAlgn="auto" hangingPunct="1">
              <a:lnSpc>
                <a:spcPct val="120000"/>
              </a:lnSpc>
              <a:spcBef>
                <a:spcPts val="0"/>
              </a:spcBef>
              <a:spcAft>
                <a:spcPts val="0"/>
              </a:spcAft>
              <a:buClr>
                <a:schemeClr val="dk1"/>
              </a:buClr>
              <a:buSzPts val="2800"/>
              <a:buFont typeface="Arial"/>
              <a:buChar char="•"/>
              <a:defRPr/>
            </a:pPr>
            <a:r>
              <a:rPr lang="en-us" sz="21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Check out the </a:t>
            </a:r>
            <a:r>
              <a:rPr lang="en-us" sz="21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optimal traffic route with </a:t>
            </a:r>
            <a:r>
              <a:rPr lang="en-us" sz="21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automatic navigation</a:t>
            </a:r>
            <a:endParaRPr sz="21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marL="457200" indent="-457200" algn="just" eaLnBrk="1" fontAlgn="auto" hangingPunct="1">
              <a:lnSpc>
                <a:spcPct val="120000"/>
              </a:lnSpc>
              <a:spcBef>
                <a:spcPts val="0"/>
              </a:spcBef>
              <a:spcAft>
                <a:spcPts val="0"/>
              </a:spcAft>
              <a:buClr>
                <a:schemeClr val="dk1"/>
              </a:buClr>
              <a:buSzPts val="2800"/>
              <a:buFont typeface="Arial"/>
              <a:buChar char="•"/>
              <a:defRPr/>
            </a:pPr>
            <a:r>
              <a:rPr lang="en-us" sz="21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Learn from video clips on </a:t>
            </a:r>
            <a:r>
              <a:rPr lang="en-us" sz="21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YouTube</a:t>
            </a:r>
            <a:endParaRPr sz="2100" strike="sngStrike"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marL="457200" indent="-457200" algn="just" eaLnBrk="1" fontAlgn="auto" hangingPunct="1">
              <a:lnSpc>
                <a:spcPct val="120000"/>
              </a:lnSpc>
              <a:spcBef>
                <a:spcPts val="0"/>
              </a:spcBef>
              <a:spcAft>
                <a:spcPts val="0"/>
              </a:spcAft>
              <a:buClr>
                <a:schemeClr val="dk1"/>
              </a:buClr>
              <a:buSzPts val="2800"/>
              <a:buFont typeface="Arial"/>
              <a:buChar char="•"/>
              <a:defRPr/>
            </a:pPr>
            <a:r>
              <a:rPr lang="en-us" sz="21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Friends update their social network status</a:t>
            </a:r>
            <a:endParaRPr sz="21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marL="457200" indent="-457200" algn="just" eaLnBrk="1" fontAlgn="auto" hangingPunct="1">
              <a:lnSpc>
                <a:spcPct val="120000"/>
              </a:lnSpc>
              <a:spcBef>
                <a:spcPts val="0"/>
              </a:spcBef>
              <a:spcAft>
                <a:spcPts val="0"/>
              </a:spcAft>
              <a:buClr>
                <a:schemeClr val="dk1"/>
              </a:buClr>
              <a:buSzPts val="2800"/>
              <a:buFont typeface="Arial"/>
              <a:buChar char="•"/>
              <a:defRPr/>
            </a:pPr>
            <a:r>
              <a:rPr lang="en-us" sz="21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Search </a:t>
            </a:r>
            <a:r>
              <a:rPr lang="en-us" sz="21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information </a:t>
            </a:r>
            <a:r>
              <a:rPr lang="en-us" sz="21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on the </a:t>
            </a:r>
            <a:r>
              <a:rPr lang="en-US" sz="21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Internet</a:t>
            </a:r>
            <a:endParaRPr sz="21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marL="457200" indent="-457200" algn="just" eaLnBrk="1" fontAlgn="auto" hangingPunct="1">
              <a:spcBef>
                <a:spcPts val="0"/>
              </a:spcBef>
              <a:spcAft>
                <a:spcPts val="0"/>
              </a:spcAft>
              <a:buClr>
                <a:schemeClr val="dk1"/>
              </a:buClr>
              <a:buSzPts val="2800"/>
              <a:buFont typeface="Arial"/>
              <a:buChar char="•"/>
              <a:defRPr/>
            </a:pPr>
            <a:r>
              <a:rPr lang="en-us" sz="2100" kern="0" dirty="0">
                <a:solidFill>
                  <a:schemeClr val="dk1"/>
                </a:solidFill>
                <a:latin typeface="Times New Roman" panose="02020603050405020304" pitchFamily="18" charset="0"/>
                <a:ea typeface="DFKai-SB"/>
                <a:cs typeface="Times New Roman" panose="02020603050405020304" pitchFamily="18" charset="0"/>
                <a:sym typeface="DFKai-SB"/>
              </a:rPr>
              <a:t>......</a:t>
            </a:r>
            <a:endParaRPr sz="2100" kern="0" dirty="0">
              <a:latin typeface="Times New Roman" panose="02020603050405020304" pitchFamily="18" charset="0"/>
              <a:ea typeface="Arial"/>
              <a:cs typeface="Times New Roman" panose="02020603050405020304" pitchFamily="18" charset="0"/>
              <a:sym typeface="Arial"/>
            </a:endParaRPr>
          </a:p>
        </p:txBody>
      </p:sp>
      <p:grpSp>
        <p:nvGrpSpPr>
          <p:cNvPr id="9221" name="Google Shape;122;p18"/>
          <p:cNvGrpSpPr>
            <a:grpSpLocks/>
          </p:cNvGrpSpPr>
          <p:nvPr/>
        </p:nvGrpSpPr>
        <p:grpSpPr bwMode="auto">
          <a:xfrm>
            <a:off x="488950" y="341313"/>
            <a:ext cx="2798763" cy="584200"/>
            <a:chOff x="977900" y="647125"/>
            <a:chExt cx="2798763" cy="584775"/>
          </a:xfrm>
        </p:grpSpPr>
        <p:sp>
          <p:nvSpPr>
            <p:cNvPr id="9234" name="Google Shape;123;p18"/>
            <p:cNvSpPr>
              <a:spLocks noChangeArrowheads="1"/>
            </p:cNvSpPr>
            <p:nvPr/>
          </p:nvSpPr>
          <p:spPr bwMode="auto">
            <a:xfrm>
              <a:off x="977900" y="806450"/>
              <a:ext cx="363538" cy="363538"/>
            </a:xfrm>
            <a:prstGeom prst="rect">
              <a:avLst/>
            </a:prstGeom>
            <a:noFill/>
            <a:ln w="28575">
              <a:solidFill>
                <a:srgbClr val="C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000000"/>
                </a:buClr>
                <a:buFont typeface="Arial" panose="020B0604020202020204" pitchFamily="34" charset="0"/>
                <a:buNone/>
              </a:pPr>
              <a:endParaRPr lang="zh-HK" altLang="zh-HK" sz="18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9235" name="Google Shape;124;p18"/>
            <p:cNvSpPr>
              <a:spLocks noChangeArrowheads="1"/>
            </p:cNvSpPr>
            <p:nvPr/>
          </p:nvSpPr>
          <p:spPr bwMode="auto">
            <a:xfrm>
              <a:off x="1101725" y="941388"/>
              <a:ext cx="303213" cy="290512"/>
            </a:xfrm>
            <a:prstGeom prst="rect">
              <a:avLst/>
            </a:prstGeom>
            <a:solidFill>
              <a:srgbClr val="C8040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000000"/>
                </a:buClr>
                <a:buFont typeface="Arial" panose="020B0604020202020204" pitchFamily="34" charset="0"/>
                <a:buNone/>
              </a:pPr>
              <a:endParaRPr lang="zh-HK" altLang="zh-HK" sz="18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9236" name="Google Shape;125;p18"/>
            <p:cNvSpPr txBox="1">
              <a:spLocks noChangeArrowheads="1"/>
            </p:cNvSpPr>
            <p:nvPr/>
          </p:nvSpPr>
          <p:spPr bwMode="auto">
            <a:xfrm>
              <a:off x="1465263" y="647125"/>
              <a:ext cx="2311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sz="32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Lead-in</a:t>
              </a:r>
              <a:endParaRPr lang="zh-HK" altLang="zh-HK">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9237" name="Google Shape;126;p18"/>
            <p:cNvCxnSpPr>
              <a:cxnSpLocks noChangeShapeType="1"/>
            </p:cNvCxnSpPr>
            <p:nvPr/>
          </p:nvCxnSpPr>
          <p:spPr bwMode="auto">
            <a:xfrm>
              <a:off x="1404938" y="1204913"/>
              <a:ext cx="1936750" cy="0"/>
            </a:xfrm>
            <a:prstGeom prst="straightConnector1">
              <a:avLst/>
            </a:prstGeom>
            <a:noFill/>
            <a:ln w="57150">
              <a:solidFill>
                <a:srgbClr val="C00000"/>
              </a:solidFill>
              <a:miter lim="800000"/>
              <a:headEnd type="none" w="sm" len="sm"/>
              <a:tailEnd type="none" w="sm" len="sm"/>
            </a:ln>
            <a:extLst>
              <a:ext uri="{909E8E84-426E-40DD-AFC4-6F175D3DCCD1}">
                <a14:hiddenFill xmlns:a14="http://schemas.microsoft.com/office/drawing/2010/main">
                  <a:noFill/>
                </a14:hiddenFill>
              </a:ext>
            </a:extLst>
          </p:spPr>
        </p:cxnSp>
      </p:grpSp>
      <p:pic>
        <p:nvPicPr>
          <p:cNvPr id="9222" name="Google Shape;127;p1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417638"/>
            <a:ext cx="92075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Google Shape;128;p18"/>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0475" y="1636713"/>
            <a:ext cx="3794125"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Google Shape;129;p18"/>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7300" y="5670550"/>
            <a:ext cx="6858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Google Shape;130;p18"/>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2550" y="4867275"/>
            <a:ext cx="11906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Google Shape;131;p18"/>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89838" y="4829175"/>
            <a:ext cx="10461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Google Shape;132;p18"/>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36000" y="5668963"/>
            <a:ext cx="56515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Google Shape;133;p18"/>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26600" y="5719763"/>
            <a:ext cx="536575"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Google Shape;134;p18"/>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77525" y="5668963"/>
            <a:ext cx="55562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Google Shape;135;p18"/>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80613" y="3989388"/>
            <a:ext cx="592137"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1" name="Google Shape;136;p18"/>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15425" y="4029075"/>
            <a:ext cx="5667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2" name="Google Shape;137;p18"/>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07300" y="4083050"/>
            <a:ext cx="11271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3" name="Google Shape;138;p18"/>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77525" y="4818063"/>
            <a:ext cx="534988"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Google Shape;488;p45"/>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FC7BEDA5-D472-473D-836C-8906EF312B7A}"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30</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64515" name="Google Shape;489;p45"/>
          <p:cNvSpPr>
            <a:spLocks noChangeArrowheads="1"/>
          </p:cNvSpPr>
          <p:nvPr/>
        </p:nvSpPr>
        <p:spPr bwMode="auto">
          <a:xfrm>
            <a:off x="522288" y="5900738"/>
            <a:ext cx="11122025" cy="661987"/>
          </a:xfrm>
          <a:prstGeom prst="rect">
            <a:avLst/>
          </a:prstGeom>
          <a:noFill/>
          <a:ln w="2857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150000"/>
              </a:lnSpc>
              <a:buClr>
                <a:srgbClr val="000000"/>
              </a:buClr>
              <a:buFont typeface="Arial" panose="020B0604020202020204" pitchFamily="34" charset="0"/>
              <a:buNone/>
            </a:pPr>
            <a:r>
              <a:rPr lang="en-US" altLang="zh-HK" sz="16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For the above content, please review the PowerPoint slides “Learning focus: Changes and enhancement of people's quality of life”.</a:t>
            </a:r>
            <a:endParaRPr lang="zh-HK" altLang="zh-HK" sz="16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64516" name="Google Shape;490;p45"/>
          <p:cNvSpPr>
            <a:spLocks/>
          </p:cNvSpPr>
          <p:nvPr/>
        </p:nvSpPr>
        <p:spPr bwMode="auto">
          <a:xfrm>
            <a:off x="3278188" y="292100"/>
            <a:ext cx="5321300" cy="523875"/>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40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Internet</a:t>
            </a:r>
            <a:endParaRPr lang="zh-HK" altLang="zh-HK">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4517" name="Google Shape;491;p4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13" y="200025"/>
            <a:ext cx="15954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2" name="Google Shape;492;p45"/>
          <p:cNvSpPr/>
          <p:nvPr/>
        </p:nvSpPr>
        <p:spPr>
          <a:xfrm>
            <a:off x="412974" y="1075719"/>
            <a:ext cx="11450414" cy="1995299"/>
          </a:xfrm>
          <a:prstGeom prst="rect">
            <a:avLst/>
          </a:prstGeom>
          <a:noFill/>
          <a:ln w="28575" cap="flat" cmpd="sng">
            <a:solidFill>
              <a:srgbClr val="FF0000"/>
            </a:solidFill>
            <a:prstDash val="solid"/>
            <a:round/>
            <a:headEnd type="none" w="sm" len="sm"/>
            <a:tailEnd type="none" w="sm" len="sm"/>
          </a:ln>
        </p:spPr>
        <p:txBody>
          <a:bodyPr spcFirstLastPara="1" lIns="91425" tIns="45700" rIns="91425" bIns="45700"/>
          <a:lstStyle/>
          <a:p>
            <a:pPr algn="just" eaLnBrk="1" fontAlgn="auto" hangingPunct="1">
              <a:lnSpc>
                <a:spcPct val="120000"/>
              </a:lnSpc>
              <a:spcBef>
                <a:spcPts val="0"/>
              </a:spcBef>
              <a:spcAft>
                <a:spcPts val="0"/>
              </a:spcAft>
              <a:buClr>
                <a:srgbClr val="000000"/>
              </a:buClr>
              <a:buFont typeface="Arial"/>
              <a:buNone/>
              <a:defRPr/>
            </a:pP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In addition to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the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applications of the Internet in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education</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shopping and consumption, the Internet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has promoted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the socioeconomic development of the Mainland.  For example, poverty alleviation through e-commerce which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uses e-commerce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to help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poor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areas, especially sales of agricultural products,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opening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up sales channels, establishment of brands, building infrastructure and nurturing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talents.  Internet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technology is used to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sell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agricultural goods, increase farmers' income, and assist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agricultural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transformation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and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upgrading.</a:t>
            </a:r>
            <a:endParaRPr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p:txBody>
      </p:sp>
      <p:pic>
        <p:nvPicPr>
          <p:cNvPr id="64519" name="Google Shape;493;p45">
            <a:hlinkClick r:id="rId4"/>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l="9688" t="16360" r="11041" b="9930"/>
          <a:stretch>
            <a:fillRect/>
          </a:stretch>
        </p:blipFill>
        <p:spPr bwMode="auto">
          <a:xfrm>
            <a:off x="522288" y="3225800"/>
            <a:ext cx="4522787"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Google Shape;494;p45"/>
          <p:cNvSpPr>
            <a:spLocks noChangeArrowheads="1"/>
          </p:cNvSpPr>
          <p:nvPr/>
        </p:nvSpPr>
        <p:spPr bwMode="auto">
          <a:xfrm>
            <a:off x="522288" y="3190875"/>
            <a:ext cx="11122025" cy="2400300"/>
          </a:xfrm>
          <a:prstGeom prst="rect">
            <a:avLst/>
          </a:prstGeom>
          <a:noFill/>
          <a:ln w="28575">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000000"/>
              </a:buClr>
              <a:buFont typeface="Arial" panose="020B0604020202020204" pitchFamily="34" charset="0"/>
              <a:buNone/>
            </a:pPr>
            <a:r>
              <a:rPr lang="en-US" altLang="zh-HK" sz="16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a:t>
            </a:r>
          </a:p>
          <a:p>
            <a:pPr algn="ctr" eaLnBrk="1" hangingPunct="1">
              <a:buClr>
                <a:srgbClr val="000000"/>
              </a:buClr>
              <a:buFont typeface="Arial" panose="020B0604020202020204" pitchFamily="34" charset="0"/>
              <a:buNone/>
            </a:pPr>
            <a:r>
              <a:rPr lang="en-US" altLang="zh-HK" sz="16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a:t>
            </a:r>
            <a:r>
              <a:rPr lang="en-US" altLang="zh-HK" sz="1600" b="1"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Click on the image to watch the video clip</a:t>
            </a:r>
            <a:endParaRPr lang="zh-HK" altLang="zh-HK" sz="1600" b="1"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algn="ctr" eaLnBrk="1" hangingPunct="1">
              <a:buClr>
                <a:srgbClr val="000000"/>
              </a:buClr>
              <a:buFont typeface="Arial" panose="020B0604020202020204" pitchFamily="34" charset="0"/>
              <a:buNone/>
            </a:pPr>
            <a:endParaRPr lang="zh-HK" altLang="zh-HK" sz="16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algn="ctr" eaLnBrk="1" hangingPunct="1">
              <a:buClr>
                <a:srgbClr val="000000"/>
              </a:buClr>
              <a:buFont typeface="Arial" panose="020B0604020202020204" pitchFamily="34" charset="0"/>
              <a:buNone/>
            </a:pPr>
            <a:endParaRPr lang="zh-HK" altLang="zh-HK" sz="18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algn="ctr" eaLnBrk="1" hangingPunct="1">
              <a:buClr>
                <a:srgbClr val="000000"/>
              </a:buClr>
              <a:buFont typeface="Arial" panose="020B0604020202020204" pitchFamily="34" charset="0"/>
              <a:buNone/>
            </a:pPr>
            <a:endParaRPr lang="zh-HK" altLang="zh-HK" sz="18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algn="ctr" eaLnBrk="1" hangingPunct="1">
              <a:buClr>
                <a:srgbClr val="000000"/>
              </a:buClr>
              <a:buFont typeface="Arial" panose="020B0604020202020204" pitchFamily="34" charset="0"/>
              <a:buNone/>
            </a:pPr>
            <a:endParaRPr lang="zh-HK" altLang="zh-HK" sz="18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algn="ctr" eaLnBrk="1" hangingPunct="1">
              <a:buClr>
                <a:srgbClr val="000000"/>
              </a:buClr>
              <a:buFont typeface="Arial" panose="020B0604020202020204" pitchFamily="34" charset="0"/>
              <a:buNone/>
            </a:pPr>
            <a:endParaRPr lang="zh-HK" altLang="zh-HK" sz="18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algn="ctr" eaLnBrk="1" hangingPunct="1">
              <a:buClr>
                <a:srgbClr val="000000"/>
              </a:buClr>
              <a:buFont typeface="Arial" panose="020B0604020202020204" pitchFamily="34" charset="0"/>
              <a:buNone/>
            </a:pPr>
            <a:endParaRPr lang="zh-HK" altLang="zh-HK" sz="18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algn="ctr" eaLnBrk="1" hangingPunct="1">
              <a:buClr>
                <a:srgbClr val="000000"/>
              </a:buClr>
              <a:buFont typeface="Arial" panose="020B0604020202020204" pitchFamily="34" charset="0"/>
              <a:buNone/>
            </a:pPr>
            <a:endParaRPr lang="zh-HK" altLang="zh-HK" sz="18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64521" name="Google Shape;495;p45"/>
          <p:cNvSpPr txBox="1">
            <a:spLocks noChangeArrowheads="1"/>
          </p:cNvSpPr>
          <p:nvPr/>
        </p:nvSpPr>
        <p:spPr bwMode="auto">
          <a:xfrm>
            <a:off x="5281613" y="4848225"/>
            <a:ext cx="5942012" cy="523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Source:</a:t>
            </a:r>
            <a:r>
              <a:rPr lang="en-US" altLang="zh-HK"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HK" dirty="0">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The China Current</a:t>
            </a:r>
            <a:endParaRPr lang="zh-HK" altLang="zh-HK" dirty="0">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buClr>
                <a:srgbClr val="000000"/>
              </a:buClr>
              <a:buFont typeface="Arial" panose="020B0604020202020204" pitchFamily="34" charset="0"/>
              <a:buNone/>
            </a:pPr>
            <a:r>
              <a:rPr lang="en-US" altLang="zh-HK" dirty="0">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(https://chinacurrent.com/hk/story/20474/live-broadcast-ecommerce)</a:t>
            </a:r>
            <a:endParaRPr lang="zh-HK" altLang="zh-HK"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4522" name="Google Shape;496;p45">
            <a:hlinkClick r:id="rId4"/>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1461" y="3899550"/>
            <a:ext cx="233521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3" name="文本框 1"/>
          <p:cNvSpPr txBox="1">
            <a:spLocks noChangeArrowheads="1"/>
          </p:cNvSpPr>
          <p:nvPr/>
        </p:nvSpPr>
        <p:spPr bwMode="auto">
          <a:xfrm>
            <a:off x="377825" y="306388"/>
            <a:ext cx="137001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CN" sz="2000" b="1">
                <a:latin typeface="Times New Roman" panose="02020603050405020304" pitchFamily="18" charset="0"/>
                <a:ea typeface="SimSun" panose="02010600030101010101" pitchFamily="2" charset="-122"/>
                <a:cs typeface="Times New Roman" panose="02020603050405020304" pitchFamily="18" charset="0"/>
              </a:rPr>
              <a:t>Reference</a:t>
            </a:r>
            <a:endParaRPr lang="zh-CN" altLang="en-US" sz="2000" b="1">
              <a:latin typeface="Times New Roman" panose="02020603050405020304" pitchFamily="18" charset="0"/>
              <a:ea typeface="SimSun"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Google Shape;501;p46"/>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46D7BE02-A8DB-4135-A688-CD84EBC808C8}"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31</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66563" name="Google Shape;502;p46"/>
          <p:cNvSpPr>
            <a:spLocks/>
          </p:cNvSpPr>
          <p:nvPr/>
        </p:nvSpPr>
        <p:spPr bwMode="auto">
          <a:xfrm>
            <a:off x="3154363" y="215900"/>
            <a:ext cx="5322887" cy="523875"/>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40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Internet</a:t>
            </a:r>
            <a:endParaRPr lang="zh-HK" altLang="zh-HK">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6564" name="Google Shape;503;p46"/>
          <p:cNvSpPr>
            <a:spLocks noChangeArrowheads="1"/>
          </p:cNvSpPr>
          <p:nvPr/>
        </p:nvSpPr>
        <p:spPr bwMode="auto">
          <a:xfrm>
            <a:off x="200025" y="1298575"/>
            <a:ext cx="8632825" cy="2308225"/>
          </a:xfrm>
          <a:prstGeom prst="rect">
            <a:avLst/>
          </a:prstGeom>
          <a:noFill/>
          <a:ln w="28575">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marL="342900" indent="-3429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spcBef>
                <a:spcPts val="600"/>
              </a:spcBef>
              <a:spcAft>
                <a:spcPts val="600"/>
              </a:spcAft>
              <a:buClr>
                <a:srgbClr val="000000"/>
              </a:buClr>
              <a:buSzPts val="2400"/>
              <a:buFont typeface="Arial" panose="020B0604020202020204" pitchFamily="34" charset="0"/>
              <a:buChar char="•"/>
              <a:defRPr/>
            </a:pP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Internet usage in Hong Kong soared from 30% in 2000 to 89% in 2017, and then rose from 90.5% in 2018 to 92.4% in 2020.  Such increase was particularly significant among those aged 65 and above (up from 56.3% to 65.9%).</a:t>
            </a:r>
            <a:endParaRPr lang="zh-HK"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a:p>
            <a:pPr algn="just" eaLnBrk="1" hangingPunct="1">
              <a:lnSpc>
                <a:spcPct val="120000"/>
              </a:lnSpc>
              <a:spcBef>
                <a:spcPts val="600"/>
              </a:spcBef>
              <a:spcAft>
                <a:spcPts val="600"/>
              </a:spcAft>
              <a:buClr>
                <a:srgbClr val="000000"/>
              </a:buClr>
              <a:buSzPts val="2400"/>
              <a:buFont typeface="Arial" panose="020B0604020202020204" pitchFamily="34" charset="0"/>
              <a:buChar char="•"/>
              <a:defRPr/>
            </a:pP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In 2020, around 2,511,900 households (accounting for 93.9% of all households in Hong Kong) had Internet access at home, by any devices, including smartphones, personal computers and other devices.</a:t>
            </a:r>
            <a:endParaRPr lang="zh-HK"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p:txBody>
      </p:sp>
      <p:pic>
        <p:nvPicPr>
          <p:cNvPr id="66565" name="Google Shape;504;p4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612" y="3821112"/>
            <a:ext cx="4918075"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Google Shape;505;p46"/>
          <p:cNvSpPr>
            <a:spLocks noChangeArrowheads="1"/>
          </p:cNvSpPr>
          <p:nvPr/>
        </p:nvSpPr>
        <p:spPr bwMode="auto">
          <a:xfrm>
            <a:off x="5573713" y="3833813"/>
            <a:ext cx="6405562" cy="1741487"/>
          </a:xfrm>
          <a:prstGeom prst="rect">
            <a:avLst/>
          </a:prstGeom>
          <a:noFill/>
          <a:ln w="28575">
            <a:solidFill>
              <a:srgbClr val="FFFF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buClr>
                <a:srgbClr val="000000"/>
              </a:buClr>
              <a:buFont typeface="Arial" panose="020B0604020202020204" pitchFamily="34" charset="0"/>
              <a:buNone/>
            </a:pPr>
            <a:r>
              <a:rPr lang="en-US" altLang="zh-HK" sz="12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Figure: The percentage of households with a personal computer at home, households with personal computers connected to the Internet, and households with Internet access at home among all households in Hong Kong</a:t>
            </a:r>
            <a:endParaRPr lang="zh-HK" altLang="zh-HK" sz="12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eaLnBrk="1" hangingPunct="1">
              <a:buClr>
                <a:srgbClr val="000000"/>
              </a:buClr>
              <a:buFont typeface="Arial" panose="020B0604020202020204" pitchFamily="34" charset="0"/>
              <a:buNone/>
            </a:pPr>
            <a:endParaRPr lang="zh-HK" altLang="zh-HK" sz="1200"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eaLnBrk="1" hangingPunct="1">
              <a:buClr>
                <a:srgbClr val="000000"/>
              </a:buClr>
              <a:buFont typeface="Arial" panose="020B0604020202020204" pitchFamily="34" charset="0"/>
              <a:buNone/>
            </a:pPr>
            <a:endParaRPr lang="zh-HK" altLang="zh-HK" sz="1200"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66567" name="Google Shape;506;p46"/>
          <p:cNvSpPr>
            <a:spLocks noChangeArrowheads="1"/>
          </p:cNvSpPr>
          <p:nvPr/>
        </p:nvSpPr>
        <p:spPr bwMode="auto">
          <a:xfrm>
            <a:off x="2466975" y="3625850"/>
            <a:ext cx="760413" cy="390525"/>
          </a:xfrm>
          <a:prstGeom prst="downArrow">
            <a:avLst>
              <a:gd name="adj1" fmla="val 50000"/>
              <a:gd name="adj2" fmla="val 50000"/>
            </a:avLst>
          </a:prstGeom>
          <a:solidFill>
            <a:schemeClr val="accent1"/>
          </a:solidFill>
          <a:ln w="12700">
            <a:solidFill>
              <a:srgbClr val="31538F"/>
            </a:solidFill>
            <a:miter lim="800000"/>
            <a:headEnd type="none" w="sm" len="sm"/>
            <a:tailEnd type="none" w="sm" len="sm"/>
          </a:ln>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000000"/>
              </a:buClr>
              <a:buFont typeface="Arial" panose="020B0604020202020204" pitchFamily="34" charset="0"/>
              <a:buNone/>
            </a:pPr>
            <a:endParaRPr lang="zh-HK" altLang="zh-HK" sz="18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66568" name="Google Shape;507;p46"/>
          <p:cNvSpPr>
            <a:spLocks noChangeArrowheads="1"/>
          </p:cNvSpPr>
          <p:nvPr/>
        </p:nvSpPr>
        <p:spPr bwMode="auto">
          <a:xfrm>
            <a:off x="5435203" y="5538787"/>
            <a:ext cx="6682581"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defRPr/>
            </a:pPr>
            <a:r>
              <a:rPr lang="en-US" altLang="zh-HK" sz="12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Sources: </a:t>
            </a:r>
            <a:endParaRPr lang="zh-HK" altLang="zh-HK" sz="16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buClr>
                <a:srgbClr val="000000"/>
              </a:buClr>
              <a:buSzPts val="1100"/>
              <a:buFont typeface="Arial" panose="020B0604020202020204" pitchFamily="34" charset="0"/>
              <a:buChar char="•"/>
              <a:defRPr/>
            </a:pPr>
            <a:r>
              <a:rPr lang="en-US" altLang="zh-HK" sz="12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 Information Services Division of the Legislative Council Secretariat (https://www.legco.gov.hk/research-publications/english/1920issh15-social-media-usage-in-hong-kong-20191212-e.pdf)</a:t>
            </a:r>
            <a:endParaRPr lang="zh-HK" altLang="zh-HK" sz="12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a:p>
            <a:pPr eaLnBrk="1" hangingPunct="1">
              <a:buClr>
                <a:srgbClr val="000000"/>
              </a:buClr>
              <a:buSzPts val="1100"/>
              <a:buFont typeface="Arial" panose="020B0604020202020204" pitchFamily="34" charset="0"/>
              <a:buChar char="•"/>
              <a:defRPr/>
            </a:pPr>
            <a:r>
              <a:rPr lang="en-US" altLang="zh-HK" sz="12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 Census and Statistics Department, April 2021</a:t>
            </a:r>
            <a:endParaRPr lang="zh-HK" altLang="zh-HK" sz="16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buClr>
                <a:srgbClr val="000000"/>
              </a:buClr>
              <a:buFont typeface="Arial" panose="020B0604020202020204" pitchFamily="34" charset="0"/>
              <a:buNone/>
              <a:defRPr/>
            </a:pPr>
            <a:r>
              <a:rPr lang="en-US" altLang="zh-HK" sz="12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(https://www.censtatd.gov.hk/en/data/stat_report/product/B1130201/att/B11302732021XXXXB0100.pdf)</a:t>
            </a:r>
            <a:endParaRPr lang="zh-HK" altLang="zh-HK" sz="16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6569" name="Google Shape;508;p46"/>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4800" y="4503738"/>
            <a:ext cx="7429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0" name="Google Shape;509;p46"/>
          <p:cNvSpPr txBox="1">
            <a:spLocks noChangeArrowheads="1"/>
          </p:cNvSpPr>
          <p:nvPr/>
        </p:nvSpPr>
        <p:spPr bwMode="auto">
          <a:xfrm>
            <a:off x="5033963" y="844550"/>
            <a:ext cx="379888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90000"/>
              </a:lnSpc>
              <a:buClr>
                <a:srgbClr val="000000"/>
              </a:buClr>
              <a:buFont typeface="Arial" panose="020B0604020202020204" pitchFamily="34" charset="0"/>
              <a:buNone/>
            </a:pPr>
            <a:r>
              <a:rPr lang="en-US" altLang="zh-HK" sz="24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Recent developments</a:t>
            </a:r>
            <a:endParaRPr lang="zh-HK" altLang="zh-HK" sz="2400" b="1">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p:txBody>
      </p:sp>
      <p:sp>
        <p:nvSpPr>
          <p:cNvPr id="66571" name="Google Shape;510;p46"/>
          <p:cNvSpPr>
            <a:spLocks/>
          </p:cNvSpPr>
          <p:nvPr/>
        </p:nvSpPr>
        <p:spPr bwMode="auto">
          <a:xfrm>
            <a:off x="4586288" y="877888"/>
            <a:ext cx="447675" cy="323850"/>
          </a:xfrm>
          <a:custGeom>
            <a:avLst/>
            <a:gdLst>
              <a:gd name="T0" fmla="*/ 2147483646 w 396"/>
              <a:gd name="T1" fmla="*/ 2147483646 h 298"/>
              <a:gd name="T2" fmla="*/ 2147483646 w 396"/>
              <a:gd name="T3" fmla="*/ 2147483646 h 298"/>
              <a:gd name="T4" fmla="*/ 2147483646 w 396"/>
              <a:gd name="T5" fmla="*/ 2147483646 h 298"/>
              <a:gd name="T6" fmla="*/ 2147483646 w 396"/>
              <a:gd name="T7" fmla="*/ 2147483646 h 298"/>
              <a:gd name="T8" fmla="*/ 2147483646 w 396"/>
              <a:gd name="T9" fmla="*/ 2147483646 h 298"/>
              <a:gd name="T10" fmla="*/ 2147483646 w 396"/>
              <a:gd name="T11" fmla="*/ 2147483646 h 298"/>
              <a:gd name="T12" fmla="*/ 2147483646 w 396"/>
              <a:gd name="T13" fmla="*/ 2147483646 h 298"/>
              <a:gd name="T14" fmla="*/ 2147483646 w 396"/>
              <a:gd name="T15" fmla="*/ 0 h 298"/>
              <a:gd name="T16" fmla="*/ 2147483646 w 396"/>
              <a:gd name="T17" fmla="*/ 0 h 298"/>
              <a:gd name="T18" fmla="*/ 2147483646 w 396"/>
              <a:gd name="T19" fmla="*/ 2147483646 h 298"/>
              <a:gd name="T20" fmla="*/ 2147483646 w 396"/>
              <a:gd name="T21" fmla="*/ 2147483646 h 298"/>
              <a:gd name="T22" fmla="*/ 2147483646 w 396"/>
              <a:gd name="T23" fmla="*/ 2147483646 h 298"/>
              <a:gd name="T24" fmla="*/ 2147483646 w 396"/>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6" h="298" extrusionOk="0">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pic>
        <p:nvPicPr>
          <p:cNvPr id="66572" name="Google Shape;511;p46">
            <a:hlinkClick r:id="rId5"/>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09050" y="1298575"/>
            <a:ext cx="14986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3" name="Google Shape;512;p46"/>
          <p:cNvSpPr>
            <a:spLocks noChangeArrowheads="1"/>
          </p:cNvSpPr>
          <p:nvPr/>
        </p:nvSpPr>
        <p:spPr bwMode="auto">
          <a:xfrm>
            <a:off x="10407650" y="1298575"/>
            <a:ext cx="1654175"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buClr>
                <a:srgbClr val="000000"/>
              </a:buClr>
              <a:buFont typeface="Arial" panose="020B0604020202020204" pitchFamily="34" charset="0"/>
              <a:buNone/>
            </a:pPr>
            <a:r>
              <a:rPr lang="en-US" altLang="zh-HK" sz="1200"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Teachers can click on the image on the left to obtain the relevant information for 2022 from the Census and Statistics Department.</a:t>
            </a:r>
            <a:endParaRPr lang="zh-HK" altLang="zh-HK" sz="12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algn="just" eaLnBrk="1" hangingPunct="1">
              <a:spcBef>
                <a:spcPts val="450"/>
              </a:spcBef>
              <a:buClr>
                <a:srgbClr val="000000"/>
              </a:buClr>
              <a:buFont typeface="Arial" panose="020B0604020202020204" pitchFamily="34" charset="0"/>
              <a:buNone/>
            </a:pPr>
            <a:r>
              <a:rPr lang="en-US" altLang="zh-HK" sz="12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Please also pay attention to the latest information released by the Census and Statistics Department</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a:t>
            </a:r>
            <a:endParaRPr lang="zh-HK" altLang="zh-HK" sz="1200"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pic>
        <p:nvPicPr>
          <p:cNvPr id="66574"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45150" y="4495800"/>
            <a:ext cx="326072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Google Shape;518;p47"/>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A4E1CFAD-9EC3-4D2F-A8FE-F6030240F659}"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32</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68611" name="Google Shape;519;p47"/>
          <p:cNvSpPr>
            <a:spLocks/>
          </p:cNvSpPr>
          <p:nvPr/>
        </p:nvSpPr>
        <p:spPr bwMode="auto">
          <a:xfrm>
            <a:off x="3149600" y="215900"/>
            <a:ext cx="5321300" cy="523875"/>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40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Internet</a:t>
            </a:r>
            <a:endParaRPr lang="zh-HK" altLang="zh-HK">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8612" name="Google Shape;520;p47"/>
          <p:cNvSpPr>
            <a:spLocks noChangeArrowheads="1"/>
          </p:cNvSpPr>
          <p:nvPr/>
        </p:nvSpPr>
        <p:spPr bwMode="auto">
          <a:xfrm>
            <a:off x="690563" y="1268413"/>
            <a:ext cx="10771187" cy="2735262"/>
          </a:xfrm>
          <a:prstGeom prst="rect">
            <a:avLst/>
          </a:pr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spcBef>
                <a:spcPts val="600"/>
              </a:spcBef>
              <a:spcAft>
                <a:spcPts val="600"/>
              </a:spcAft>
              <a:buClr>
                <a:srgbClr val="000000"/>
              </a:buClr>
              <a:buFont typeface="Arial" panose="020B0604020202020204" pitchFamily="34" charset="0"/>
              <a:buNone/>
            </a:pPr>
            <a:r>
              <a:rPr lang="en-US" altLang="zh-HK" sz="2000"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According to data released by the Census and Statistics Department of the HKSAR Government in April 2021:</a:t>
            </a:r>
            <a:endParaRPr lang="zh-HK" altLang="zh-HK" sz="2000"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a:p>
            <a:pPr algn="just" eaLnBrk="1" hangingPunct="1">
              <a:lnSpc>
                <a:spcPct val="120000"/>
              </a:lnSpc>
              <a:spcBef>
                <a:spcPts val="600"/>
              </a:spcBef>
              <a:spcAft>
                <a:spcPts val="600"/>
              </a:spcAft>
              <a:buClr>
                <a:srgbClr val="000000"/>
              </a:buClr>
              <a:buSzPts val="2600"/>
              <a:buFont typeface="Arial" panose="020B0604020202020204" pitchFamily="34" charset="0"/>
              <a:buChar char="•"/>
            </a:pPr>
            <a:r>
              <a:rPr lang="en-US"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rPr>
              <a:t> Of </a:t>
            </a:r>
            <a:r>
              <a:rPr lang="en-US" altLang="zh-HK" sz="2000" dirty="0">
                <a:solidFill>
                  <a:schemeClr val="tx1">
                    <a:lumMod val="85000"/>
                    <a:lumOff val="15000"/>
                  </a:schemeClr>
                </a:solidFill>
                <a:latin typeface="Times New Roman" panose="02020603050405020304" pitchFamily="18" charset="0"/>
                <a:cs typeface="Times New Roman" panose="02020603050405020304" pitchFamily="18" charset="0"/>
              </a:rPr>
              <a:t>those 5 954 700 persons aged 10 and over who had used the Internet for online social activities during the 12 months before enumeration, 44.3% reported that they had used the Internet for such purpose for less than 10 hours per week.  Another 33.2% had done so for 10 to less than 20 hours per week.  For those 5 954 700 persons taken together, their average time </a:t>
            </a:r>
            <a:r>
              <a:rPr lang="en-US" altLang="zh-HK" sz="1800" dirty="0">
                <a:solidFill>
                  <a:schemeClr val="tx1">
                    <a:lumMod val="85000"/>
                    <a:lumOff val="15000"/>
                  </a:schemeClr>
                </a:solidFill>
                <a:latin typeface="Times New Roman" panose="02020603050405020304" pitchFamily="18" charset="0"/>
                <a:cs typeface="Times New Roman" panose="02020603050405020304" pitchFamily="18" charset="0"/>
              </a:rPr>
              <a:t>spent in using the Internet for online social activities per week was 14.0 hours.</a:t>
            </a:r>
            <a:endParaRPr lang="zh-HK" altLang="zh-HK" sz="1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21" name="Google Shape;521;p47"/>
          <p:cNvSpPr/>
          <p:nvPr/>
        </p:nvSpPr>
        <p:spPr>
          <a:xfrm>
            <a:off x="690563" y="4170363"/>
            <a:ext cx="10771187" cy="1795462"/>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941"/>
              </a:srgbClr>
            </a:outerShdw>
          </a:effectLst>
        </p:spPr>
        <p:txBody>
          <a:bodyPr spcFirstLastPara="1" lIns="91425" tIns="45700" rIns="91425" bIns="45700" anchor="ctr"/>
          <a:lstStyle/>
          <a:p>
            <a:pPr algn="ctr" eaLnBrk="1" fontAlgn="auto" hangingPunct="1">
              <a:spcBef>
                <a:spcPts val="0"/>
              </a:spcBef>
              <a:spcAft>
                <a:spcPts val="0"/>
              </a:spcAft>
              <a:buClr>
                <a:srgbClr val="000000"/>
              </a:buClr>
              <a:buFont typeface="Arial"/>
              <a:buNone/>
              <a:defRPr/>
            </a:pPr>
            <a:endParaRPr sz="1800" kern="0" dirty="0">
              <a:solidFill>
                <a:schemeClr val="lt1"/>
              </a:solidFill>
              <a:latin typeface="Times New Roman" panose="02020603050405020304" pitchFamily="18" charset="0"/>
              <a:ea typeface="Calibri"/>
              <a:cs typeface="Times New Roman" panose="02020603050405020304" pitchFamily="18" charset="0"/>
              <a:sym typeface="Calibri"/>
            </a:endParaRPr>
          </a:p>
        </p:txBody>
      </p:sp>
      <p:sp>
        <p:nvSpPr>
          <p:cNvPr id="68614" name="Google Shape;522;p47"/>
          <p:cNvSpPr txBox="1">
            <a:spLocks noChangeArrowheads="1"/>
          </p:cNvSpPr>
          <p:nvPr/>
        </p:nvSpPr>
        <p:spPr bwMode="auto">
          <a:xfrm>
            <a:off x="868363" y="4219575"/>
            <a:ext cx="10414000"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spcBef>
                <a:spcPts val="600"/>
              </a:spcBef>
              <a:spcAft>
                <a:spcPts val="600"/>
              </a:spcAft>
              <a:buClr>
                <a:srgbClr val="000000"/>
              </a:buClr>
              <a:buSzPts val="2400"/>
              <a:buFont typeface="Arial" panose="020B0604020202020204" pitchFamily="34" charset="0"/>
              <a:buNone/>
            </a:pPr>
            <a:r>
              <a:rPr lang="en-US" altLang="zh-HK" sz="18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With the gradual </a:t>
            </a:r>
            <a:r>
              <a:rPr lang="en-US" altLang="zh-HK" sz="1800" dirty="0" err="1"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popularisation</a:t>
            </a:r>
            <a:r>
              <a:rPr lang="en-US" altLang="zh-HK"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a:t>
            </a:r>
            <a:r>
              <a:rPr lang="en-US" altLang="zh-HK" sz="18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of smartphones and tablets with nonstop Internet access, more and more people stay online </a:t>
            </a:r>
            <a:r>
              <a:rPr lang="en-US" altLang="zh-HK" sz="18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24 hours a day, with the flow of information no longer affected by time differences, and people are becoming more dependent on the Internet.</a:t>
            </a:r>
            <a:endParaRPr lang="zh-HK" altLang="zh-HK" sz="18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a:p>
            <a:pPr algn="just" eaLnBrk="1" hangingPunct="1">
              <a:lnSpc>
                <a:spcPct val="120000"/>
              </a:lnSpc>
              <a:spcBef>
                <a:spcPts val="600"/>
              </a:spcBef>
              <a:spcAft>
                <a:spcPts val="600"/>
              </a:spcAft>
              <a:buClr>
                <a:srgbClr val="000000"/>
              </a:buClr>
              <a:buSzPts val="2400"/>
              <a:buFont typeface="Arial" panose="020B0604020202020204" pitchFamily="34" charset="0"/>
              <a:buNone/>
            </a:pPr>
            <a:r>
              <a:rPr lang="en-US" altLang="zh-HK" sz="18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Reflection: Teachers ask students to reflect on how much time they spend online on weekdays. What is the purpose, practical need and significance of surfing the Internet?</a:t>
            </a:r>
            <a:endParaRPr lang="zh-HK" altLang="zh-HK" sz="18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p:txBody>
      </p:sp>
      <p:sp>
        <p:nvSpPr>
          <p:cNvPr id="68615" name="Google Shape;523;p47"/>
          <p:cNvSpPr>
            <a:spLocks noChangeArrowheads="1"/>
          </p:cNvSpPr>
          <p:nvPr/>
        </p:nvSpPr>
        <p:spPr bwMode="auto">
          <a:xfrm>
            <a:off x="1497013" y="6073775"/>
            <a:ext cx="10044112"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a:latin typeface="Times New Roman" panose="02020603050405020304" pitchFamily="18" charset="0"/>
                <a:cs typeface="Times New Roman" panose="02020603050405020304" pitchFamily="18" charset="0"/>
                <a:sym typeface="Times New Roman" panose="02020603050405020304" pitchFamily="18" charset="0"/>
              </a:rPr>
              <a:t>Source: Census and Statistics Department(https://www.censtatd.gov.hk/en/data/stat_report/product/B1130201/att/B11302732021XXXXB0100.pdf)</a:t>
            </a:r>
            <a:endParaRPr lang="zh-HK" altLang="zh-HK">
              <a:latin typeface="Times New Roman" panose="02020603050405020304" pitchFamily="18" charset="0"/>
              <a:cs typeface="Times New Roman" panose="02020603050405020304" pitchFamily="18" charset="0"/>
            </a:endParaRPr>
          </a:p>
        </p:txBody>
      </p:sp>
      <p:pic>
        <p:nvPicPr>
          <p:cNvPr id="68616" name="Google Shape;524;p4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563" y="5988050"/>
            <a:ext cx="65722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Google Shape;525;p47"/>
          <p:cNvSpPr txBox="1">
            <a:spLocks noChangeArrowheads="1"/>
          </p:cNvSpPr>
          <p:nvPr/>
        </p:nvSpPr>
        <p:spPr bwMode="auto">
          <a:xfrm>
            <a:off x="4227513" y="755650"/>
            <a:ext cx="36957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90000"/>
              </a:lnSpc>
              <a:buClr>
                <a:srgbClr val="000000"/>
              </a:buClr>
              <a:buFont typeface="Arial" panose="020B0604020202020204" pitchFamily="34" charset="0"/>
              <a:buNone/>
            </a:pPr>
            <a:r>
              <a:rPr lang="en-US" altLang="zh-HK" sz="24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Recent developments</a:t>
            </a:r>
            <a:endParaRPr lang="zh-HK" altLang="zh-HK" sz="2400" b="1">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p:txBody>
      </p:sp>
      <p:sp>
        <p:nvSpPr>
          <p:cNvPr id="68618" name="Google Shape;526;p47"/>
          <p:cNvSpPr>
            <a:spLocks/>
          </p:cNvSpPr>
          <p:nvPr/>
        </p:nvSpPr>
        <p:spPr bwMode="auto">
          <a:xfrm>
            <a:off x="3668713" y="919163"/>
            <a:ext cx="446087" cy="322262"/>
          </a:xfrm>
          <a:custGeom>
            <a:avLst/>
            <a:gdLst>
              <a:gd name="T0" fmla="*/ 2147483646 w 396"/>
              <a:gd name="T1" fmla="*/ 2147483646 h 298"/>
              <a:gd name="T2" fmla="*/ 2147483646 w 396"/>
              <a:gd name="T3" fmla="*/ 2147483646 h 298"/>
              <a:gd name="T4" fmla="*/ 2147483646 w 396"/>
              <a:gd name="T5" fmla="*/ 2147483646 h 298"/>
              <a:gd name="T6" fmla="*/ 2147483646 w 396"/>
              <a:gd name="T7" fmla="*/ 2147483646 h 298"/>
              <a:gd name="T8" fmla="*/ 2147483646 w 396"/>
              <a:gd name="T9" fmla="*/ 2147483646 h 298"/>
              <a:gd name="T10" fmla="*/ 2147483646 w 396"/>
              <a:gd name="T11" fmla="*/ 2147483646 h 298"/>
              <a:gd name="T12" fmla="*/ 2147483646 w 396"/>
              <a:gd name="T13" fmla="*/ 2147483646 h 298"/>
              <a:gd name="T14" fmla="*/ 2147483646 w 396"/>
              <a:gd name="T15" fmla="*/ 0 h 298"/>
              <a:gd name="T16" fmla="*/ 2147483646 w 396"/>
              <a:gd name="T17" fmla="*/ 0 h 298"/>
              <a:gd name="T18" fmla="*/ 2147483646 w 396"/>
              <a:gd name="T19" fmla="*/ 2147483646 h 298"/>
              <a:gd name="T20" fmla="*/ 2147483646 w 396"/>
              <a:gd name="T21" fmla="*/ 2147483646 h 298"/>
              <a:gd name="T22" fmla="*/ 2147483646 w 396"/>
              <a:gd name="T23" fmla="*/ 2147483646 h 298"/>
              <a:gd name="T24" fmla="*/ 2147483646 w 396"/>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6" h="298" extrusionOk="0">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Google Shape;531;p48"/>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D817F810-CB8D-4DE3-B512-4F3FB34A1A2C}"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33</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70659" name="Google Shape;532;p48"/>
          <p:cNvSpPr>
            <a:spLocks/>
          </p:cNvSpPr>
          <p:nvPr/>
        </p:nvSpPr>
        <p:spPr bwMode="auto">
          <a:xfrm>
            <a:off x="3439103" y="371795"/>
            <a:ext cx="5321300" cy="523875"/>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4000" b="1" dirty="0">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Internet</a:t>
            </a:r>
            <a:endParaRPr lang="zh-HK" altLang="zh-HK"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33" name="Google Shape;533;p48"/>
          <p:cNvSpPr/>
          <p:nvPr/>
        </p:nvSpPr>
        <p:spPr>
          <a:xfrm>
            <a:off x="322491" y="1825305"/>
            <a:ext cx="8797697" cy="3070866"/>
          </a:xfrm>
          <a:prstGeom prst="rect">
            <a:avLst/>
          </a:prstGeom>
          <a:noFill/>
          <a:ln w="28575" cap="flat" cmpd="sng">
            <a:solidFill>
              <a:srgbClr val="0070C0"/>
            </a:solidFill>
            <a:prstDash val="solid"/>
            <a:round/>
            <a:headEnd type="none" w="sm" len="sm"/>
            <a:tailEnd type="none" w="sm" len="sm"/>
          </a:ln>
        </p:spPr>
        <p:txBody>
          <a:bodyPr spcFirstLastPara="1" lIns="91425" tIns="45700" rIns="91425" bIns="45700"/>
          <a:lstStyle/>
          <a:p>
            <a:pPr marL="457200" indent="-457200" algn="just" eaLnBrk="1" fontAlgn="auto" hangingPunct="1">
              <a:lnSpc>
                <a:spcPct val="120000"/>
              </a:lnSpc>
              <a:spcBef>
                <a:spcPts val="600"/>
              </a:spcBef>
              <a:spcAft>
                <a:spcPts val="600"/>
              </a:spcAft>
              <a:buClr>
                <a:srgbClr val="1F1F1F"/>
              </a:buClr>
              <a:buSzPts val="2800"/>
              <a:buFont typeface="Arial"/>
              <a:buChar char="•"/>
              <a:defRPr/>
            </a:pP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As the fifth- generation of mobile </a:t>
            </a:r>
            <a:r>
              <a:rPr lang="en-us" sz="2000" kern="0" dirty="0" err="1"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telcommunications</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5G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promises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much faster data download and upload speeds, lower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response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time/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latency,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wider coverage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and more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stable connections. 5G services are already available in a number of countries/ regions.</a:t>
            </a:r>
            <a:endParaRPr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457200" indent="-457200" algn="just" eaLnBrk="1" fontAlgn="auto" hangingPunct="1">
              <a:lnSpc>
                <a:spcPct val="120000"/>
              </a:lnSpc>
              <a:spcBef>
                <a:spcPts val="600"/>
              </a:spcBef>
              <a:spcAft>
                <a:spcPts val="600"/>
              </a:spcAft>
              <a:buClr>
                <a:srgbClr val="1F1F1F"/>
              </a:buClr>
              <a:buSzPts val="2800"/>
              <a:buFont typeface="Arial"/>
              <a:buChar char="•"/>
              <a:defRPr/>
            </a:pP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As forecasted by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the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Groupe Speciale Mobile Association (GSMA), 5G is expected to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contribute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more than US$2.2 trillion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(HK$17.2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trillion)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to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the global economy by 2034.</a:t>
            </a:r>
            <a:endParaRPr sz="2000" kern="0" dirty="0">
              <a:solidFill>
                <a:schemeClr val="tx1">
                  <a:lumMod val="85000"/>
                  <a:lumOff val="15000"/>
                </a:schemeClr>
              </a:solidFill>
              <a:latin typeface="Times New Roman" panose="02020603050405020304" pitchFamily="18" charset="0"/>
              <a:ea typeface="Arial"/>
              <a:cs typeface="Times New Roman" panose="02020603050405020304" pitchFamily="18" charset="0"/>
              <a:sym typeface="Arial"/>
            </a:endParaRPr>
          </a:p>
        </p:txBody>
      </p:sp>
      <p:sp>
        <p:nvSpPr>
          <p:cNvPr id="70661" name="Google Shape;534;p48"/>
          <p:cNvSpPr>
            <a:spLocks noChangeArrowheads="1"/>
          </p:cNvSpPr>
          <p:nvPr/>
        </p:nvSpPr>
        <p:spPr bwMode="auto">
          <a:xfrm>
            <a:off x="1558925" y="5243513"/>
            <a:ext cx="98202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Quoted from the Legislative Council’s Essentials on 5G Technology (19-20). Teachers can learn more about the development of 5G. (https://www.legco.gov.hk/research-publications/english/essentials-1920ise06-5g-technology.htm</a:t>
            </a:r>
            <a:r>
              <a:rPr lang="en-US" altLang="zh-HK" sz="1200" dirty="0">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a:t>
            </a:r>
            <a:endParaRPr lang="zh-HK" altLang="zh-HK" sz="1200" dirty="0">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pic>
        <p:nvPicPr>
          <p:cNvPr id="70662" name="Google Shape;535;p4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488" y="5148263"/>
            <a:ext cx="7461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Google Shape;536;p48"/>
          <p:cNvSpPr>
            <a:spLocks noChangeArrowheads="1"/>
          </p:cNvSpPr>
          <p:nvPr/>
        </p:nvSpPr>
        <p:spPr bwMode="auto">
          <a:xfrm>
            <a:off x="1558925" y="6038850"/>
            <a:ext cx="5756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dirty="0">
                <a:latin typeface="Times New Roman" panose="02020603050405020304" pitchFamily="18" charset="0"/>
                <a:cs typeface="Times New Roman" panose="02020603050405020304" pitchFamily="18" charset="0"/>
                <a:sym typeface="Times New Roman" panose="02020603050405020304" pitchFamily="18" charset="0"/>
              </a:rPr>
              <a:t>Source: GSMA APAC 5G Industry Community </a:t>
            </a:r>
            <a:endParaRPr lang="zh-HK" altLang="zh-HK" dirty="0">
              <a:latin typeface="Times New Roman" panose="02020603050405020304" pitchFamily="18" charset="0"/>
              <a:cs typeface="Times New Roman" panose="02020603050405020304" pitchFamily="18" charset="0"/>
            </a:endParaRPr>
          </a:p>
          <a:p>
            <a:pPr eaLnBrk="1" hangingPunct="1">
              <a:buClr>
                <a:srgbClr val="000000"/>
              </a:buClr>
              <a:buFont typeface="Arial" panose="020B0604020202020204" pitchFamily="34" charset="0"/>
              <a:buNone/>
            </a:pPr>
            <a:r>
              <a:rPr lang="en-US" altLang="zh-HK" dirty="0">
                <a:latin typeface="Times New Roman" panose="02020603050405020304" pitchFamily="18" charset="0"/>
                <a:cs typeface="Times New Roman" panose="02020603050405020304" pitchFamily="18" charset="0"/>
                <a:sym typeface="Times New Roman" panose="02020603050405020304" pitchFamily="18" charset="0"/>
              </a:rPr>
              <a:t>(https://www.gsma.com/asia-pacific/communities/ap5gic/)</a:t>
            </a:r>
            <a:endParaRPr lang="zh-HK" altLang="zh-HK" dirty="0">
              <a:latin typeface="Times New Roman" panose="02020603050405020304" pitchFamily="18" charset="0"/>
              <a:cs typeface="Times New Roman" panose="02020603050405020304" pitchFamily="18" charset="0"/>
              <a:sym typeface="Times New Roman" panose="02020603050405020304" pitchFamily="18" charset="0"/>
            </a:endParaRPr>
          </a:p>
        </p:txBody>
      </p:sp>
      <p:pic>
        <p:nvPicPr>
          <p:cNvPr id="70664" name="Google Shape;537;p48"/>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488" y="6003925"/>
            <a:ext cx="738187"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5" name="Google Shape;538;p48"/>
          <p:cNvSpPr txBox="1">
            <a:spLocks noChangeArrowheads="1"/>
          </p:cNvSpPr>
          <p:nvPr/>
        </p:nvSpPr>
        <p:spPr bwMode="auto">
          <a:xfrm>
            <a:off x="3935413" y="981075"/>
            <a:ext cx="49688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90000"/>
              </a:lnSpc>
              <a:buClr>
                <a:srgbClr val="000000"/>
              </a:buClr>
              <a:buFont typeface="Arial" panose="020B0604020202020204" pitchFamily="34" charset="0"/>
              <a:buNone/>
            </a:pPr>
            <a:r>
              <a:rPr lang="en-US" altLang="zh-HK" sz="24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The impact of the Internet – </a:t>
            </a:r>
            <a:r>
              <a:rPr lang="en-US" altLang="zh-HK" sz="2400" b="1" dirty="0">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5G</a:t>
            </a:r>
            <a:endParaRPr lang="zh-HK" altLang="zh-HK" sz="2400" b="1" dirty="0">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p:txBody>
      </p:sp>
      <p:sp>
        <p:nvSpPr>
          <p:cNvPr id="70666" name="Google Shape;539;p48"/>
          <p:cNvSpPr>
            <a:spLocks/>
          </p:cNvSpPr>
          <p:nvPr/>
        </p:nvSpPr>
        <p:spPr bwMode="auto">
          <a:xfrm>
            <a:off x="3573030" y="1089964"/>
            <a:ext cx="446088" cy="323850"/>
          </a:xfrm>
          <a:custGeom>
            <a:avLst/>
            <a:gdLst>
              <a:gd name="T0" fmla="*/ 2147483646 w 396"/>
              <a:gd name="T1" fmla="*/ 2147483646 h 298"/>
              <a:gd name="T2" fmla="*/ 2147483646 w 396"/>
              <a:gd name="T3" fmla="*/ 2147483646 h 298"/>
              <a:gd name="T4" fmla="*/ 2147483646 w 396"/>
              <a:gd name="T5" fmla="*/ 2147483646 h 298"/>
              <a:gd name="T6" fmla="*/ 2147483646 w 396"/>
              <a:gd name="T7" fmla="*/ 2147483646 h 298"/>
              <a:gd name="T8" fmla="*/ 2147483646 w 396"/>
              <a:gd name="T9" fmla="*/ 2147483646 h 298"/>
              <a:gd name="T10" fmla="*/ 2147483646 w 396"/>
              <a:gd name="T11" fmla="*/ 2147483646 h 298"/>
              <a:gd name="T12" fmla="*/ 2147483646 w 396"/>
              <a:gd name="T13" fmla="*/ 2147483646 h 298"/>
              <a:gd name="T14" fmla="*/ 2147483646 w 396"/>
              <a:gd name="T15" fmla="*/ 0 h 298"/>
              <a:gd name="T16" fmla="*/ 2147483646 w 396"/>
              <a:gd name="T17" fmla="*/ 0 h 298"/>
              <a:gd name="T18" fmla="*/ 2147483646 w 396"/>
              <a:gd name="T19" fmla="*/ 2147483646 h 298"/>
              <a:gd name="T20" fmla="*/ 2147483646 w 396"/>
              <a:gd name="T21" fmla="*/ 2147483646 h 298"/>
              <a:gd name="T22" fmla="*/ 2147483646 w 396"/>
              <a:gd name="T23" fmla="*/ 2147483646 h 298"/>
              <a:gd name="T24" fmla="*/ 2147483646 w 396"/>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6" h="298" extrusionOk="0">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pic>
        <p:nvPicPr>
          <p:cNvPr id="70667" name="圖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59900" y="2073708"/>
            <a:ext cx="2503488"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Google Shape;545;p49"/>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24927E28-117A-4D3B-91F6-6F05CD3D15FF}"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34</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72707" name="Google Shape;546;p49"/>
          <p:cNvSpPr>
            <a:spLocks/>
          </p:cNvSpPr>
          <p:nvPr/>
        </p:nvSpPr>
        <p:spPr bwMode="auto">
          <a:xfrm>
            <a:off x="3179763" y="403225"/>
            <a:ext cx="5321300" cy="523875"/>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40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Internet</a:t>
            </a:r>
            <a:endParaRPr lang="zh-HK" altLang="zh-HK">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2708" name="Google Shape;547;p49"/>
          <p:cNvSpPr txBox="1">
            <a:spLocks noChangeArrowheads="1"/>
          </p:cNvSpPr>
          <p:nvPr/>
        </p:nvSpPr>
        <p:spPr bwMode="auto">
          <a:xfrm>
            <a:off x="4035570" y="1074737"/>
            <a:ext cx="49276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90000"/>
              </a:lnSpc>
              <a:buClr>
                <a:srgbClr val="000000"/>
              </a:buClr>
              <a:buFont typeface="Arial" panose="020B0604020202020204" pitchFamily="34" charset="0"/>
              <a:buNone/>
            </a:pPr>
            <a:r>
              <a:rPr lang="en-US" altLang="zh-HK" sz="24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The impact of the Internet – </a:t>
            </a:r>
            <a:r>
              <a:rPr lang="en-US" altLang="zh-HK" sz="2400" b="1" dirty="0">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5G</a:t>
            </a:r>
            <a:endParaRPr lang="zh-HK" altLang="zh-HK" sz="2400" b="1" dirty="0">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p:txBody>
      </p:sp>
      <p:sp>
        <p:nvSpPr>
          <p:cNvPr id="72709" name="Google Shape;548;p49"/>
          <p:cNvSpPr>
            <a:spLocks/>
          </p:cNvSpPr>
          <p:nvPr/>
        </p:nvSpPr>
        <p:spPr bwMode="auto">
          <a:xfrm>
            <a:off x="3699597" y="1179513"/>
            <a:ext cx="446088" cy="323850"/>
          </a:xfrm>
          <a:custGeom>
            <a:avLst/>
            <a:gdLst>
              <a:gd name="T0" fmla="*/ 2147483646 w 396"/>
              <a:gd name="T1" fmla="*/ 2147483646 h 298"/>
              <a:gd name="T2" fmla="*/ 2147483646 w 396"/>
              <a:gd name="T3" fmla="*/ 2147483646 h 298"/>
              <a:gd name="T4" fmla="*/ 2147483646 w 396"/>
              <a:gd name="T5" fmla="*/ 2147483646 h 298"/>
              <a:gd name="T6" fmla="*/ 2147483646 w 396"/>
              <a:gd name="T7" fmla="*/ 2147483646 h 298"/>
              <a:gd name="T8" fmla="*/ 2147483646 w 396"/>
              <a:gd name="T9" fmla="*/ 2147483646 h 298"/>
              <a:gd name="T10" fmla="*/ 2147483646 w 396"/>
              <a:gd name="T11" fmla="*/ 2147483646 h 298"/>
              <a:gd name="T12" fmla="*/ 2147483646 w 396"/>
              <a:gd name="T13" fmla="*/ 2147483646 h 298"/>
              <a:gd name="T14" fmla="*/ 2147483646 w 396"/>
              <a:gd name="T15" fmla="*/ 0 h 298"/>
              <a:gd name="T16" fmla="*/ 2147483646 w 396"/>
              <a:gd name="T17" fmla="*/ 0 h 298"/>
              <a:gd name="T18" fmla="*/ 2147483646 w 396"/>
              <a:gd name="T19" fmla="*/ 2147483646 h 298"/>
              <a:gd name="T20" fmla="*/ 2147483646 w 396"/>
              <a:gd name="T21" fmla="*/ 2147483646 h 298"/>
              <a:gd name="T22" fmla="*/ 2147483646 w 396"/>
              <a:gd name="T23" fmla="*/ 2147483646 h 298"/>
              <a:gd name="T24" fmla="*/ 2147483646 w 396"/>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6" h="298" extrusionOk="0">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pic>
        <p:nvPicPr>
          <p:cNvPr id="72710" name="Google Shape;549;p4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38" y="1898650"/>
            <a:ext cx="504348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Google Shape;550;p49"/>
          <p:cNvSpPr>
            <a:spLocks noChangeArrowheads="1"/>
          </p:cNvSpPr>
          <p:nvPr/>
        </p:nvSpPr>
        <p:spPr bwMode="auto">
          <a:xfrm>
            <a:off x="5671415" y="2252663"/>
            <a:ext cx="59182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buClr>
                <a:srgbClr val="000000"/>
              </a:buClr>
              <a:buFont typeface="Arial" panose="020B0604020202020204" pitchFamily="34" charset="0"/>
              <a:buNone/>
              <a:defRPr/>
            </a:pPr>
            <a:r>
              <a:rPr lang="en-US"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5G has gradually become the mainstream of information technology worldwide.  According to a survey, more than 70 countries/regions around the world enjoyed 5G services in January 2022, with the usage rate about to increase from 8% in 2021 to 25% in 2025.</a:t>
            </a:r>
            <a:endParaRPr lang="zh-HK"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72712" name="Google Shape;551;p49"/>
          <p:cNvSpPr>
            <a:spLocks noChangeArrowheads="1"/>
          </p:cNvSpPr>
          <p:nvPr/>
        </p:nvSpPr>
        <p:spPr bwMode="auto">
          <a:xfrm>
            <a:off x="1185863" y="5449888"/>
            <a:ext cx="108045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dirty="0">
                <a:latin typeface="Times New Roman" panose="02020603050405020304" pitchFamily="18" charset="0"/>
                <a:cs typeface="Times New Roman" panose="02020603050405020304" pitchFamily="18" charset="0"/>
                <a:sym typeface="Times New Roman" panose="02020603050405020304" pitchFamily="18" charset="0"/>
              </a:rPr>
              <a:t>Source: GSMA 2022 Report </a:t>
            </a:r>
            <a:endParaRPr lang="zh-HK" altLang="zh-HK" dirty="0">
              <a:latin typeface="Times New Roman" panose="02020603050405020304" pitchFamily="18" charset="0"/>
              <a:cs typeface="Times New Roman" panose="02020603050405020304" pitchFamily="18" charset="0"/>
            </a:endParaRPr>
          </a:p>
          <a:p>
            <a:pPr eaLnBrk="1" hangingPunct="1">
              <a:buClr>
                <a:srgbClr val="000000"/>
              </a:buClr>
              <a:buFont typeface="Arial" panose="020B0604020202020204" pitchFamily="34" charset="0"/>
              <a:buNone/>
            </a:pPr>
            <a:r>
              <a:rPr lang="en-US" altLang="zh-HK" dirty="0">
                <a:latin typeface="Times New Roman" panose="02020603050405020304" pitchFamily="18" charset="0"/>
                <a:cs typeface="Times New Roman" panose="02020603050405020304" pitchFamily="18" charset="0"/>
                <a:sym typeface="Times New Roman" panose="02020603050405020304" pitchFamily="18" charset="0"/>
              </a:rPr>
              <a:t>(https://www.gsma.com/mobileeconomy/wp-content/uploads/2022/02/280222-The-Mobile-Economy-2022.pdf</a:t>
            </a:r>
            <a:r>
              <a:rPr lang="en-US" altLang="zh-HK" dirty="0">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a:t>
            </a:r>
            <a:endParaRPr lang="zh-HK" altLang="zh-HK" dirty="0">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pic>
        <p:nvPicPr>
          <p:cNvPr id="72713" name="Google Shape;552;p49"/>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75" y="5395913"/>
            <a:ext cx="738188"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Google Shape;558;p50"/>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4FA67BAF-31B6-4BC5-BFA9-784729AD5E29}"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35</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74755" name="Google Shape;559;p50"/>
          <p:cNvSpPr>
            <a:spLocks/>
          </p:cNvSpPr>
          <p:nvPr/>
        </p:nvSpPr>
        <p:spPr bwMode="auto">
          <a:xfrm>
            <a:off x="3179763" y="403225"/>
            <a:ext cx="5321300" cy="523875"/>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40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Internet</a:t>
            </a:r>
            <a:endParaRPr lang="zh-HK" altLang="zh-HK">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4756" name="Google Shape;560;p50"/>
          <p:cNvSpPr txBox="1">
            <a:spLocks noChangeArrowheads="1"/>
          </p:cNvSpPr>
          <p:nvPr/>
        </p:nvSpPr>
        <p:spPr bwMode="auto">
          <a:xfrm>
            <a:off x="4192588" y="1093788"/>
            <a:ext cx="48831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90000"/>
              </a:lnSpc>
              <a:buClr>
                <a:srgbClr val="000000"/>
              </a:buClr>
              <a:buFont typeface="Arial" panose="020B0604020202020204" pitchFamily="34" charset="0"/>
              <a:buNone/>
            </a:pPr>
            <a:r>
              <a:rPr lang="en-US" altLang="zh-HK" sz="24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The impact of the Internet – </a:t>
            </a:r>
            <a:r>
              <a:rPr lang="en-US" altLang="zh-HK" sz="2400" b="1">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5G</a:t>
            </a:r>
            <a:endParaRPr lang="zh-HK" altLang="zh-HK" sz="2400" b="1">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p:txBody>
      </p:sp>
      <p:sp>
        <p:nvSpPr>
          <p:cNvPr id="74757" name="Google Shape;561;p50"/>
          <p:cNvSpPr>
            <a:spLocks/>
          </p:cNvSpPr>
          <p:nvPr/>
        </p:nvSpPr>
        <p:spPr bwMode="auto">
          <a:xfrm>
            <a:off x="3968750" y="1179513"/>
            <a:ext cx="446088" cy="323850"/>
          </a:xfrm>
          <a:custGeom>
            <a:avLst/>
            <a:gdLst>
              <a:gd name="T0" fmla="*/ 2147483646 w 396"/>
              <a:gd name="T1" fmla="*/ 2147483646 h 298"/>
              <a:gd name="T2" fmla="*/ 2147483646 w 396"/>
              <a:gd name="T3" fmla="*/ 2147483646 h 298"/>
              <a:gd name="T4" fmla="*/ 2147483646 w 396"/>
              <a:gd name="T5" fmla="*/ 2147483646 h 298"/>
              <a:gd name="T6" fmla="*/ 2147483646 w 396"/>
              <a:gd name="T7" fmla="*/ 2147483646 h 298"/>
              <a:gd name="T8" fmla="*/ 2147483646 w 396"/>
              <a:gd name="T9" fmla="*/ 2147483646 h 298"/>
              <a:gd name="T10" fmla="*/ 2147483646 w 396"/>
              <a:gd name="T11" fmla="*/ 2147483646 h 298"/>
              <a:gd name="T12" fmla="*/ 2147483646 w 396"/>
              <a:gd name="T13" fmla="*/ 2147483646 h 298"/>
              <a:gd name="T14" fmla="*/ 2147483646 w 396"/>
              <a:gd name="T15" fmla="*/ 0 h 298"/>
              <a:gd name="T16" fmla="*/ 2147483646 w 396"/>
              <a:gd name="T17" fmla="*/ 0 h 298"/>
              <a:gd name="T18" fmla="*/ 2147483646 w 396"/>
              <a:gd name="T19" fmla="*/ 2147483646 h 298"/>
              <a:gd name="T20" fmla="*/ 2147483646 w 396"/>
              <a:gd name="T21" fmla="*/ 2147483646 h 298"/>
              <a:gd name="T22" fmla="*/ 2147483646 w 396"/>
              <a:gd name="T23" fmla="*/ 2147483646 h 298"/>
              <a:gd name="T24" fmla="*/ 2147483646 w 396"/>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6" h="298" extrusionOk="0">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sp>
        <p:nvSpPr>
          <p:cNvPr id="74758" name="Google Shape;562;p50"/>
          <p:cNvSpPr>
            <a:spLocks noChangeArrowheads="1"/>
          </p:cNvSpPr>
          <p:nvPr/>
        </p:nvSpPr>
        <p:spPr bwMode="auto">
          <a:xfrm>
            <a:off x="447675" y="1714500"/>
            <a:ext cx="8334375" cy="338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spcBef>
                <a:spcPts val="600"/>
              </a:spcBef>
              <a:spcAft>
                <a:spcPts val="600"/>
              </a:spcAft>
              <a:buClr>
                <a:srgbClr val="000000"/>
              </a:buClr>
              <a:buFont typeface="Arial" panose="020B0604020202020204" pitchFamily="34" charset="0"/>
              <a:buNone/>
              <a:defRPr/>
            </a:pPr>
            <a:r>
              <a:rPr lang="en-US" altLang="zh-HK" sz="2400" dirty="0" smtClean="0">
                <a:latin typeface="Times New Roman" panose="02020603050405020304" pitchFamily="18" charset="0"/>
                <a:cs typeface="Times New Roman" panose="02020603050405020304" pitchFamily="18" charset="0"/>
                <a:sym typeface="Times New Roman" panose="02020603050405020304" pitchFamily="18" charset="0"/>
              </a:rPr>
              <a:t>5G technology</a:t>
            </a:r>
            <a:endParaRPr lang="zh-HK" altLang="zh-HK" sz="2400" dirty="0" smtClean="0">
              <a:latin typeface="Times New Roman" panose="02020603050405020304" pitchFamily="18" charset="0"/>
              <a:cs typeface="Times New Roman" panose="02020603050405020304" pitchFamily="18" charset="0"/>
            </a:endParaRPr>
          </a:p>
          <a:p>
            <a:pPr marL="268288" indent="-268288" algn="just" eaLnBrk="1" hangingPunct="1">
              <a:lnSpc>
                <a:spcPct val="120000"/>
              </a:lnSpc>
              <a:spcBef>
                <a:spcPts val="1200"/>
              </a:spcBef>
              <a:spcAft>
                <a:spcPts val="600"/>
              </a:spcAft>
              <a:buClr>
                <a:srgbClr val="000000"/>
              </a:buClr>
              <a:buSzPts val="3200"/>
              <a:buFont typeface="Arial" panose="020B0604020202020204" pitchFamily="34" charset="0"/>
              <a:buChar char="•"/>
              <a:defRPr/>
            </a:pPr>
            <a:r>
              <a:rPr lang="en-US"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Increased speed: 20 times faster speed than 4G peak speed;</a:t>
            </a:r>
            <a:endParaRPr lang="zh-HK"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endParaRPr>
          </a:p>
          <a:p>
            <a:pPr marL="268288" indent="-268288" algn="just" eaLnBrk="1" hangingPunct="1">
              <a:lnSpc>
                <a:spcPct val="120000"/>
              </a:lnSpc>
              <a:spcBef>
                <a:spcPts val="1200"/>
              </a:spcBef>
              <a:spcAft>
                <a:spcPts val="600"/>
              </a:spcAft>
              <a:buClr>
                <a:srgbClr val="000000"/>
              </a:buClr>
              <a:buSzPts val="3200"/>
              <a:buFont typeface="Arial" panose="020B0604020202020204" pitchFamily="34" charset="0"/>
              <a:buChar char="•"/>
              <a:defRPr/>
            </a:pPr>
            <a:r>
              <a:rPr lang="en-US"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Low latency: end-to-end latency in 5G could reduce to 1 millisecond, which is 50 times shorter than that in 4G;</a:t>
            </a:r>
            <a:endParaRPr lang="zh-HK"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endParaRPr>
          </a:p>
          <a:p>
            <a:pPr marL="268288" indent="-268288" algn="just" eaLnBrk="1" hangingPunct="1">
              <a:lnSpc>
                <a:spcPct val="120000"/>
              </a:lnSpc>
              <a:spcBef>
                <a:spcPts val="1200"/>
              </a:spcBef>
              <a:spcAft>
                <a:spcPts val="600"/>
              </a:spcAft>
              <a:buClr>
                <a:srgbClr val="000000"/>
              </a:buClr>
              <a:buSzPts val="3200"/>
              <a:buFont typeface="Arial" panose="020B0604020202020204" pitchFamily="34" charset="0"/>
              <a:buChar char="•"/>
              <a:defRPr/>
            </a:pPr>
            <a:r>
              <a:rPr lang="en-US"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Higher capacity: 5G is expected to support up to 1 million connected devices per square kilometer which is a 1,000 times increase over 4G capacity.</a:t>
            </a:r>
            <a:endParaRPr lang="zh-HK" altLang="zh-HK" sz="2400" dirty="0" smtClean="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74759" name="Google Shape;563;p50"/>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3025" y="1843088"/>
            <a:ext cx="2790825" cy="29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Google Shape;564;p50"/>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963" y="374650"/>
            <a:ext cx="15954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1" name="Google Shape;565;p50"/>
          <p:cNvSpPr>
            <a:spLocks noChangeArrowheads="1"/>
          </p:cNvSpPr>
          <p:nvPr/>
        </p:nvSpPr>
        <p:spPr bwMode="auto">
          <a:xfrm>
            <a:off x="1419225" y="5583238"/>
            <a:ext cx="98202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Legislative Council’s Essentials on </a:t>
            </a: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5G</a:t>
            </a: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technology (</a:t>
            </a: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19-20</a:t>
            </a: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a:t>
            </a:r>
            <a:endParaRPr lang="zh-HK"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eaLnBrk="1" hangingPunct="1">
              <a:buClr>
                <a:srgbClr val="000000"/>
              </a:buClr>
              <a:buFont typeface="Arial" panose="020B0604020202020204" pitchFamily="34" charset="0"/>
              <a:buNone/>
            </a:pP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a:t>
            </a: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Calibri" panose="020F0502020204030204" pitchFamily="34" charset="0"/>
              </a:rPr>
              <a:t>(</a:t>
            </a: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https://www.legco.gov.hk/research-publications/english/essentials-1920ise06-5g-technology.htm</a:t>
            </a: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Calibri" panose="020F0502020204030204" pitchFamily="34" charset="0"/>
              </a:rPr>
              <a:t>)</a:t>
            </a:r>
            <a:endParaRPr lang="zh-HK"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Calibri" panose="020F0502020204030204" pitchFamily="34" charset="0"/>
            </a:endParaRPr>
          </a:p>
        </p:txBody>
      </p:sp>
      <p:pic>
        <p:nvPicPr>
          <p:cNvPr id="74762" name="Google Shape;566;p50"/>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788" y="5487988"/>
            <a:ext cx="7461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3" name="文本框 1"/>
          <p:cNvSpPr txBox="1">
            <a:spLocks noChangeArrowheads="1"/>
          </p:cNvSpPr>
          <p:nvPr/>
        </p:nvSpPr>
        <p:spPr bwMode="auto">
          <a:xfrm>
            <a:off x="447675" y="465138"/>
            <a:ext cx="137001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CN" sz="2000" b="1">
                <a:latin typeface="Times New Roman" panose="02020603050405020304" pitchFamily="18" charset="0"/>
                <a:ea typeface="SimSun" panose="02010600030101010101" pitchFamily="2" charset="-122"/>
                <a:cs typeface="Times New Roman" panose="02020603050405020304" pitchFamily="18" charset="0"/>
              </a:rPr>
              <a:t>Reference</a:t>
            </a:r>
            <a:endParaRPr lang="zh-CN" altLang="en-US" sz="2000" b="1">
              <a:latin typeface="Times New Roman" panose="02020603050405020304" pitchFamily="18" charset="0"/>
              <a:ea typeface="SimSun" panose="02010600030101010101" pitchFamily="2" charset="-122"/>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Google Shape;571;p51"/>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C6448615-9997-4ACC-835C-969BBC2A1A58}"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36</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572" name="Google Shape;572;p51"/>
          <p:cNvSpPr/>
          <p:nvPr/>
        </p:nvSpPr>
        <p:spPr>
          <a:xfrm>
            <a:off x="621278" y="1574985"/>
            <a:ext cx="10983821" cy="3992378"/>
          </a:xfrm>
          <a:prstGeom prst="rect">
            <a:avLst/>
          </a:prstGeom>
          <a:noFill/>
          <a:ln w="28575" cap="flat" cmpd="sng">
            <a:solidFill>
              <a:srgbClr val="0070C0"/>
            </a:solidFill>
            <a:prstDash val="solid"/>
            <a:round/>
            <a:headEnd type="none" w="sm" len="sm"/>
            <a:tailEnd type="none" w="sm" len="sm"/>
          </a:ln>
        </p:spPr>
        <p:txBody>
          <a:bodyPr spcFirstLastPara="1" lIns="91425" tIns="45700" rIns="91425" bIns="45700"/>
          <a:lstStyle/>
          <a:p>
            <a:pPr algn="just" eaLnBrk="1" fontAlgn="auto" hangingPunct="1">
              <a:spcBef>
                <a:spcPts val="0"/>
              </a:spcBef>
              <a:spcAft>
                <a:spcPts val="0"/>
              </a:spcAft>
              <a:buClr>
                <a:srgbClr val="000000"/>
              </a:buClr>
              <a:buFont typeface="Arial"/>
              <a:buNone/>
              <a:defRPr/>
            </a:pP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According to the International Telecommunication Union (ITU), 5G technology has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three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main uses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as follows.</a:t>
            </a:r>
            <a:endParaRPr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algn="just" eaLnBrk="1" fontAlgn="auto" hangingPunct="1">
              <a:spcBef>
                <a:spcPts val="0"/>
              </a:spcBef>
              <a:spcAft>
                <a:spcPts val="0"/>
              </a:spcAft>
              <a:buClr>
                <a:srgbClr val="000000"/>
              </a:buClr>
              <a:buFont typeface="Arial"/>
              <a:buNone/>
              <a:defRPr/>
            </a:pPr>
            <a:endParaRPr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342900" indent="-342900" algn="just" eaLnBrk="1" fontAlgn="auto" hangingPunct="1">
              <a:lnSpc>
                <a:spcPct val="120000"/>
              </a:lnSpc>
              <a:spcBef>
                <a:spcPts val="0"/>
              </a:spcBef>
              <a:spcAft>
                <a:spcPts val="0"/>
              </a:spcAft>
              <a:buClr>
                <a:schemeClr val="dk1"/>
              </a:buClr>
              <a:buSzPts val="2400"/>
              <a:buFont typeface="Arial"/>
              <a:buChar char="•"/>
              <a:defRPr/>
            </a:pP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5G is expected to provide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much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faster and more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reliable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mobile broadband, which can be used in different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applications,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such as augmented reality (AR), virtual reality (VR), cloud-based services, etc.;</a:t>
            </a:r>
            <a:endParaRPr sz="2000" kern="0" dirty="0">
              <a:solidFill>
                <a:schemeClr val="tx1">
                  <a:lumMod val="85000"/>
                  <a:lumOff val="15000"/>
                </a:schemeClr>
              </a:solidFill>
              <a:latin typeface="Times New Roman" panose="02020603050405020304" pitchFamily="18" charset="0"/>
              <a:ea typeface="Arial"/>
              <a:cs typeface="Times New Roman" panose="02020603050405020304" pitchFamily="18" charset="0"/>
              <a:sym typeface="Arial"/>
            </a:endParaRPr>
          </a:p>
          <a:p>
            <a:pPr marL="342900" indent="-342900" algn="just" eaLnBrk="1" fontAlgn="auto" hangingPunct="1">
              <a:lnSpc>
                <a:spcPct val="120000"/>
              </a:lnSpc>
              <a:spcBef>
                <a:spcPts val="0"/>
              </a:spcBef>
              <a:spcAft>
                <a:spcPts val="0"/>
              </a:spcAft>
              <a:buClr>
                <a:schemeClr val="dk1"/>
              </a:buClr>
              <a:buSzPts val="2400"/>
              <a:buFont typeface="Arial"/>
              <a:buChar char="•"/>
              <a:defRPr/>
            </a:pP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5G </a:t>
            </a:r>
            <a:r>
              <a:rPr lang="en-US" altLang="zh-HK"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rPr>
              <a:t>has the capability of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connecting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 large number of devices simultaneously through the Internet</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5G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will be the backbone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for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the IoT, with example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application such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as  smart cities, wearable devices and infrastructure management;</a:t>
            </a:r>
            <a:endParaRPr sz="2000" kern="0" dirty="0">
              <a:solidFill>
                <a:schemeClr val="tx1">
                  <a:lumMod val="85000"/>
                  <a:lumOff val="15000"/>
                </a:schemeClr>
              </a:solidFill>
              <a:latin typeface="Times New Roman" panose="02020603050405020304" pitchFamily="18" charset="0"/>
              <a:ea typeface="Arial"/>
              <a:cs typeface="Times New Roman" panose="02020603050405020304" pitchFamily="18" charset="0"/>
              <a:sym typeface="Arial"/>
            </a:endParaRPr>
          </a:p>
          <a:p>
            <a:pPr marL="342900" indent="-342900" algn="just" eaLnBrk="1" fontAlgn="auto" hangingPunct="1">
              <a:lnSpc>
                <a:spcPct val="120000"/>
              </a:lnSpc>
              <a:spcBef>
                <a:spcPts val="0"/>
              </a:spcBef>
              <a:spcAft>
                <a:spcPts val="0"/>
              </a:spcAft>
              <a:buClr>
                <a:schemeClr val="dk1"/>
              </a:buClr>
              <a:buSzPts val="2400"/>
              <a:buFont typeface="Arial"/>
              <a:buChar char="•"/>
              <a:defRPr/>
            </a:pP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Low-latency 5G networks are expected to provide near-real-time </a:t>
            </a:r>
            <a:r>
              <a:rPr lang="en-us" altLang="zh-HK"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communications with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highly reliability, which facilitates</a:t>
            </a:r>
            <a:r>
              <a:rPr lang="en-US" altLang="zh-HK" sz="1600" dirty="0">
                <a:solidFill>
                  <a:schemeClr val="tx1">
                    <a:lumMod val="85000"/>
                    <a:lumOff val="15000"/>
                  </a:schemeClr>
                </a:solidFill>
              </a:rPr>
              <a:t> </a:t>
            </a:r>
            <a:r>
              <a:rPr lang="en-US" altLang="zh-HK"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rPr>
              <a:t>delay sensitive </a:t>
            </a:r>
            <a:r>
              <a:rPr lang="en-US" altLang="zh-HK"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rPr>
              <a:t>applications</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such as autonomous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vehicles</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remote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machinery, and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mission-critical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intelligent application</a:t>
            </a:r>
            <a:r>
              <a:rPr lang="en-us" sz="2000" strike="sngStrike"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s</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(e.g. remote medical surge</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t>
            </a:r>
            <a:endParaRPr sz="2000" kern="0" dirty="0">
              <a:solidFill>
                <a:schemeClr val="tx1">
                  <a:lumMod val="85000"/>
                  <a:lumOff val="15000"/>
                </a:schemeClr>
              </a:solidFill>
              <a:latin typeface="Times New Roman" panose="02020603050405020304" pitchFamily="18" charset="0"/>
              <a:ea typeface="Arial"/>
              <a:cs typeface="Times New Roman" panose="02020603050405020304" pitchFamily="18" charset="0"/>
              <a:sym typeface="Arial"/>
            </a:endParaRPr>
          </a:p>
        </p:txBody>
      </p:sp>
      <p:sp>
        <p:nvSpPr>
          <p:cNvPr id="76804" name="Google Shape;573;p51"/>
          <p:cNvSpPr>
            <a:spLocks/>
          </p:cNvSpPr>
          <p:nvPr/>
        </p:nvSpPr>
        <p:spPr bwMode="auto">
          <a:xfrm>
            <a:off x="3182938" y="171450"/>
            <a:ext cx="5321300" cy="523875"/>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40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Internet</a:t>
            </a:r>
            <a:endParaRPr lang="zh-HK" altLang="zh-HK">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6805" name="Google Shape;574;p51"/>
          <p:cNvSpPr txBox="1">
            <a:spLocks noChangeArrowheads="1"/>
          </p:cNvSpPr>
          <p:nvPr/>
        </p:nvSpPr>
        <p:spPr bwMode="auto">
          <a:xfrm>
            <a:off x="1946275" y="784225"/>
            <a:ext cx="8514052"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90000"/>
              </a:lnSpc>
              <a:buClr>
                <a:srgbClr val="000000"/>
              </a:buClr>
              <a:buFont typeface="Arial" panose="020B0604020202020204" pitchFamily="34" charset="0"/>
              <a:buNone/>
            </a:pPr>
            <a:r>
              <a:rPr lang="en-US" altLang="zh-HK" sz="20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a:t>
            </a:r>
            <a:r>
              <a:rPr lang="en-US" altLang="zh-HK" sz="24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impact of the Internet – applications of </a:t>
            </a:r>
            <a:r>
              <a:rPr lang="en-US" altLang="zh-HK" sz="2400" b="1" dirty="0">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5G</a:t>
            </a:r>
            <a:r>
              <a:rPr lang="en-US" altLang="zh-HK" sz="24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technology</a:t>
            </a:r>
            <a:endParaRPr lang="zh-HK" altLang="zh-HK" sz="2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6806" name="Google Shape;575;p51"/>
          <p:cNvSpPr>
            <a:spLocks/>
          </p:cNvSpPr>
          <p:nvPr/>
        </p:nvSpPr>
        <p:spPr bwMode="auto">
          <a:xfrm>
            <a:off x="1498600" y="869950"/>
            <a:ext cx="447675" cy="323850"/>
          </a:xfrm>
          <a:custGeom>
            <a:avLst/>
            <a:gdLst>
              <a:gd name="T0" fmla="*/ 2147483646 w 396"/>
              <a:gd name="T1" fmla="*/ 2147483646 h 298"/>
              <a:gd name="T2" fmla="*/ 2147483646 w 396"/>
              <a:gd name="T3" fmla="*/ 2147483646 h 298"/>
              <a:gd name="T4" fmla="*/ 2147483646 w 396"/>
              <a:gd name="T5" fmla="*/ 2147483646 h 298"/>
              <a:gd name="T6" fmla="*/ 2147483646 w 396"/>
              <a:gd name="T7" fmla="*/ 2147483646 h 298"/>
              <a:gd name="T8" fmla="*/ 2147483646 w 396"/>
              <a:gd name="T9" fmla="*/ 2147483646 h 298"/>
              <a:gd name="T10" fmla="*/ 2147483646 w 396"/>
              <a:gd name="T11" fmla="*/ 2147483646 h 298"/>
              <a:gd name="T12" fmla="*/ 2147483646 w 396"/>
              <a:gd name="T13" fmla="*/ 2147483646 h 298"/>
              <a:gd name="T14" fmla="*/ 2147483646 w 396"/>
              <a:gd name="T15" fmla="*/ 0 h 298"/>
              <a:gd name="T16" fmla="*/ 2147483646 w 396"/>
              <a:gd name="T17" fmla="*/ 0 h 298"/>
              <a:gd name="T18" fmla="*/ 2147483646 w 396"/>
              <a:gd name="T19" fmla="*/ 2147483646 h 298"/>
              <a:gd name="T20" fmla="*/ 2147483646 w 396"/>
              <a:gd name="T21" fmla="*/ 2147483646 h 298"/>
              <a:gd name="T22" fmla="*/ 2147483646 w 396"/>
              <a:gd name="T23" fmla="*/ 2147483646 h 298"/>
              <a:gd name="T24" fmla="*/ 2147483646 w 396"/>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6" h="298" extrusionOk="0">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sp>
        <p:nvSpPr>
          <p:cNvPr id="76807" name="Google Shape;576;p51"/>
          <p:cNvSpPr>
            <a:spLocks noChangeArrowheads="1"/>
          </p:cNvSpPr>
          <p:nvPr/>
        </p:nvSpPr>
        <p:spPr bwMode="auto">
          <a:xfrm>
            <a:off x="1498600" y="5831074"/>
            <a:ext cx="98186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Quoted from the Legislative Council’s Essentials on 5G technology (19-20).</a:t>
            </a:r>
            <a:endParaRPr lang="zh-HK"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a:p>
            <a:pPr eaLnBrk="1" hangingPunct="1">
              <a:buClr>
                <a:srgbClr val="000000"/>
              </a:buClr>
              <a:buFont typeface="Arial" panose="020B0604020202020204" pitchFamily="34" charset="0"/>
              <a:buNone/>
            </a:pPr>
            <a:r>
              <a:rPr lang="en-US"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(https: //www.legco.gov.hk/research-publications/english/essentials-1920ise06-5g-technology.htm )</a:t>
            </a:r>
            <a:endParaRPr lang="zh-HK"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p:txBody>
      </p:sp>
      <p:pic>
        <p:nvPicPr>
          <p:cNvPr id="76808" name="Google Shape;577;p5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278" y="5648615"/>
            <a:ext cx="74771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9" name="Google Shape;578;p51" descr="网络图 纯色填充"/>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4588" y="61595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Google Shape;583;p52"/>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B21B60A2-6851-40B4-B73F-C2E9BE3A5E1B}"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37</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78851" name="Google Shape;584;p52"/>
          <p:cNvSpPr>
            <a:spLocks/>
          </p:cNvSpPr>
          <p:nvPr/>
        </p:nvSpPr>
        <p:spPr bwMode="auto">
          <a:xfrm>
            <a:off x="3182938" y="171450"/>
            <a:ext cx="5321300" cy="523875"/>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40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Internet</a:t>
            </a:r>
            <a:endParaRPr lang="zh-HK" altLang="zh-HK">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8852" name="Google Shape;585;p52"/>
          <p:cNvSpPr txBox="1">
            <a:spLocks noChangeArrowheads="1"/>
          </p:cNvSpPr>
          <p:nvPr/>
        </p:nvSpPr>
        <p:spPr bwMode="auto">
          <a:xfrm>
            <a:off x="1878013" y="790252"/>
            <a:ext cx="827534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90000"/>
              </a:lnSpc>
              <a:buClr>
                <a:srgbClr val="000000"/>
              </a:buClr>
              <a:buFont typeface="Arial" panose="020B0604020202020204" pitchFamily="34" charset="0"/>
              <a:buNone/>
            </a:pPr>
            <a:r>
              <a:rPr lang="en-US" altLang="zh-HK" sz="24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The impact of the Internet – applications of </a:t>
            </a:r>
            <a:r>
              <a:rPr lang="en-US" altLang="zh-HK" sz="2400" b="1" dirty="0">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5G</a:t>
            </a:r>
            <a:r>
              <a:rPr lang="en-US" altLang="zh-HK" sz="24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technology</a:t>
            </a:r>
            <a:endParaRPr lang="zh-HK" altLang="zh-HK"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8853" name="Google Shape;586;p52"/>
          <p:cNvSpPr>
            <a:spLocks/>
          </p:cNvSpPr>
          <p:nvPr/>
        </p:nvSpPr>
        <p:spPr bwMode="auto">
          <a:xfrm>
            <a:off x="1504156" y="912490"/>
            <a:ext cx="446088" cy="322262"/>
          </a:xfrm>
          <a:custGeom>
            <a:avLst/>
            <a:gdLst>
              <a:gd name="T0" fmla="*/ 2147483646 w 396"/>
              <a:gd name="T1" fmla="*/ 2147483646 h 298"/>
              <a:gd name="T2" fmla="*/ 2147483646 w 396"/>
              <a:gd name="T3" fmla="*/ 2147483646 h 298"/>
              <a:gd name="T4" fmla="*/ 2147483646 w 396"/>
              <a:gd name="T5" fmla="*/ 2147483646 h 298"/>
              <a:gd name="T6" fmla="*/ 2147483646 w 396"/>
              <a:gd name="T7" fmla="*/ 2147483646 h 298"/>
              <a:gd name="T8" fmla="*/ 2147483646 w 396"/>
              <a:gd name="T9" fmla="*/ 2147483646 h 298"/>
              <a:gd name="T10" fmla="*/ 2147483646 w 396"/>
              <a:gd name="T11" fmla="*/ 2147483646 h 298"/>
              <a:gd name="T12" fmla="*/ 2147483646 w 396"/>
              <a:gd name="T13" fmla="*/ 2147483646 h 298"/>
              <a:gd name="T14" fmla="*/ 2147483646 w 396"/>
              <a:gd name="T15" fmla="*/ 0 h 298"/>
              <a:gd name="T16" fmla="*/ 2147483646 w 396"/>
              <a:gd name="T17" fmla="*/ 0 h 298"/>
              <a:gd name="T18" fmla="*/ 2147483646 w 396"/>
              <a:gd name="T19" fmla="*/ 2147483646 h 298"/>
              <a:gd name="T20" fmla="*/ 2147483646 w 396"/>
              <a:gd name="T21" fmla="*/ 2147483646 h 298"/>
              <a:gd name="T22" fmla="*/ 2147483646 w 396"/>
              <a:gd name="T23" fmla="*/ 2147483646 h 298"/>
              <a:gd name="T24" fmla="*/ 2147483646 w 396"/>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6" h="298" extrusionOk="0">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sp>
        <p:nvSpPr>
          <p:cNvPr id="587" name="Google Shape;587;p52"/>
          <p:cNvSpPr/>
          <p:nvPr/>
        </p:nvSpPr>
        <p:spPr>
          <a:xfrm>
            <a:off x="703842" y="1570981"/>
            <a:ext cx="10930808" cy="3693319"/>
          </a:xfrm>
          <a:prstGeom prst="rect">
            <a:avLst/>
          </a:prstGeom>
          <a:noFill/>
          <a:ln w="28575" cap="flat" cmpd="sng">
            <a:solidFill>
              <a:srgbClr val="0070C0"/>
            </a:solidFill>
            <a:prstDash val="solid"/>
            <a:round/>
            <a:headEnd type="none" w="sm" len="sm"/>
            <a:tailEnd type="none" w="sm" len="sm"/>
          </a:ln>
        </p:spPr>
        <p:txBody>
          <a:bodyPr spcFirstLastPara="1" lIns="91425" tIns="45700" rIns="91425" bIns="45700"/>
          <a:lstStyle/>
          <a:p>
            <a:pPr marL="457200" indent="-457200" algn="just" eaLnBrk="1" fontAlgn="auto" hangingPunct="1">
              <a:lnSpc>
                <a:spcPct val="120000"/>
              </a:lnSpc>
              <a:spcBef>
                <a:spcPts val="600"/>
              </a:spcBef>
              <a:spcAft>
                <a:spcPts val="0"/>
              </a:spcAft>
              <a:buClr>
                <a:srgbClr val="000000"/>
              </a:buClr>
              <a:buSzPts val="2600"/>
              <a:buFont typeface="Arial"/>
              <a:buChar char="•"/>
              <a:defRPr/>
            </a:pPr>
            <a:r>
              <a:rPr lang="en-us" sz="18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The HKSAR Government is actively</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promoting 5G technology and </a:t>
            </a:r>
            <a:r>
              <a:rPr lang="en-us" sz="18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its </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applications, including a funding scheme to finance projects covering innovative applications of different types and in various industries, such as remote maintenance of machines, telemedicine guidance and live streaming in higher definition than 4G.</a:t>
            </a:r>
            <a:endParaRPr sz="1800" kern="0" dirty="0">
              <a:solidFill>
                <a:schemeClr val="tx1">
                  <a:lumMod val="85000"/>
                  <a:lumOff val="15000"/>
                </a:schemeClr>
              </a:solidFill>
              <a:latin typeface="Times New Roman" panose="02020603050405020304" pitchFamily="18" charset="0"/>
              <a:ea typeface="Arial"/>
              <a:cs typeface="Times New Roman" panose="02020603050405020304" pitchFamily="18" charset="0"/>
              <a:sym typeface="Arial"/>
            </a:endParaRPr>
          </a:p>
          <a:p>
            <a:pPr algn="just" eaLnBrk="1" fontAlgn="auto" hangingPunct="1">
              <a:lnSpc>
                <a:spcPct val="120000"/>
              </a:lnSpc>
              <a:spcBef>
                <a:spcPts val="600"/>
              </a:spcBef>
              <a:spcAft>
                <a:spcPts val="0"/>
              </a:spcAft>
              <a:buClr>
                <a:srgbClr val="000000"/>
              </a:buClr>
              <a:buFont typeface="Arial"/>
              <a:buNone/>
              <a:defRPr/>
            </a:pPr>
            <a:endParaRPr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457200" indent="-457200" algn="just" eaLnBrk="1" fontAlgn="auto" hangingPunct="1">
              <a:lnSpc>
                <a:spcPct val="120000"/>
              </a:lnSpc>
              <a:spcBef>
                <a:spcPts val="600"/>
              </a:spcBef>
              <a:spcAft>
                <a:spcPts val="0"/>
              </a:spcAft>
              <a:buClr>
                <a:srgbClr val="000000"/>
              </a:buClr>
              <a:buSzPts val="2600"/>
              <a:buFont typeface="Arial"/>
              <a:buChar char="•"/>
              <a:defRPr/>
            </a:pP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According to the HKSAR Government, 5G has the characteristics of high speed, low latency, high capacity and </a:t>
            </a:r>
            <a:r>
              <a:rPr lang="en-US" sz="18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massive </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connectivity. </a:t>
            </a:r>
            <a:r>
              <a:rPr lang="en-us" sz="18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5G </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offers vast potentials for various innovative commercial services </a:t>
            </a:r>
            <a:r>
              <a:rPr lang="en-us" sz="18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and </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smart city applications, such as smart home, e-commerce, telesurgery, autonomous driving, etc. Since the launch of 5G services in April 2020 till the end of 2021, 5G services </a:t>
            </a:r>
            <a:r>
              <a:rPr lang="en-us" sz="18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already </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covered </a:t>
            </a:r>
            <a:r>
              <a:rPr lang="en-us" sz="18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more </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than 90% of the population</a:t>
            </a:r>
            <a:r>
              <a:rPr lang="en-US" altLang="zh-TW"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The coverage of 5G networks in core business districts has even reached </a:t>
            </a:r>
            <a:r>
              <a:rPr lang="en-us" sz="18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99%, </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laying a solid foundation for the widespread applications of 5G.</a:t>
            </a:r>
            <a:endParaRPr sz="1800" kern="0" dirty="0">
              <a:solidFill>
                <a:schemeClr val="tx1">
                  <a:lumMod val="85000"/>
                  <a:lumOff val="15000"/>
                </a:schemeClr>
              </a:solidFill>
              <a:latin typeface="Times New Roman" panose="02020603050405020304" pitchFamily="18" charset="0"/>
              <a:ea typeface="Arial"/>
              <a:cs typeface="Times New Roman" panose="02020603050405020304" pitchFamily="18" charset="0"/>
              <a:sym typeface="Arial"/>
            </a:endParaRPr>
          </a:p>
        </p:txBody>
      </p:sp>
      <p:pic>
        <p:nvPicPr>
          <p:cNvPr id="78855" name="Google Shape;588;p5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575" y="171450"/>
            <a:ext cx="1595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6" name="Google Shape;589;p52"/>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825" y="5430838"/>
            <a:ext cx="170973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7" name="Google Shape;590;p52"/>
          <p:cNvSpPr>
            <a:spLocks noChangeArrowheads="1"/>
          </p:cNvSpPr>
          <p:nvPr/>
        </p:nvSpPr>
        <p:spPr bwMode="auto">
          <a:xfrm>
            <a:off x="2881313" y="5362575"/>
            <a:ext cx="71294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Source: Hong Kong Government Press Release </a:t>
            </a: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2022</a:t>
            </a:r>
            <a:endParaRPr lang="zh-HK"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buClr>
                <a:srgbClr val="000000"/>
              </a:buClr>
              <a:buFont typeface="Arial" panose="020B0604020202020204" pitchFamily="34" charset="0"/>
              <a:buNone/>
            </a:pP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(https://www.news.gov.hk/chi/2022/11/20221108/20221108_122336_431.html)</a:t>
            </a:r>
            <a:endParaRPr lang="zh-HK"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p:txBody>
      </p:sp>
      <p:sp>
        <p:nvSpPr>
          <p:cNvPr id="78858" name="Google Shape;591;p52"/>
          <p:cNvSpPr>
            <a:spLocks noChangeArrowheads="1"/>
          </p:cNvSpPr>
          <p:nvPr/>
        </p:nvSpPr>
        <p:spPr bwMode="auto">
          <a:xfrm>
            <a:off x="2880519" y="5992663"/>
            <a:ext cx="87899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Source: </a:t>
            </a: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Policy measures of the Commerce and Economic Development Bureau on telecommunications and broadcasting matters for 2022</a:t>
            </a: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the Legislative Council</a:t>
            </a:r>
            <a:endParaRPr lang="zh-HK"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buClr>
                <a:srgbClr val="000000"/>
              </a:buClr>
              <a:buFont typeface="Arial" panose="020B0604020202020204" pitchFamily="34" charset="0"/>
              <a:buNone/>
            </a:pP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https://www.legco.gov.hk/yr2022/english/panels/itb/papers/itb20221114cb1-747-3-e.pdf</a:t>
            </a:r>
            <a:endParaRPr lang="zh-HK"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p:txBody>
      </p:sp>
      <p:pic>
        <p:nvPicPr>
          <p:cNvPr id="78859" name="Google Shape;592;p52"/>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2563" y="6107113"/>
            <a:ext cx="550862"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0" name="Google Shape;593;p52" descr="网络图 纯色填充"/>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59963" y="53975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61" name="文本框 1"/>
          <p:cNvSpPr txBox="1">
            <a:spLocks noChangeArrowheads="1"/>
          </p:cNvSpPr>
          <p:nvPr/>
        </p:nvSpPr>
        <p:spPr bwMode="auto">
          <a:xfrm>
            <a:off x="357188" y="261938"/>
            <a:ext cx="137001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CN" sz="2000" b="1">
                <a:latin typeface="Times New Roman" panose="02020603050405020304" pitchFamily="18" charset="0"/>
                <a:ea typeface="SimSun" panose="02010600030101010101" pitchFamily="2" charset="-122"/>
                <a:cs typeface="Times New Roman" panose="02020603050405020304" pitchFamily="18" charset="0"/>
              </a:rPr>
              <a:t>Reference</a:t>
            </a:r>
            <a:endParaRPr lang="zh-CN" altLang="en-US" sz="2000" b="1">
              <a:latin typeface="Times New Roman" panose="02020603050405020304" pitchFamily="18" charset="0"/>
              <a:ea typeface="SimSun" panose="02010600030101010101" pitchFamily="2" charset="-122"/>
              <a:cs typeface="Times New Roman" panose="02020603050405020304"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Google Shape;599;p53"/>
          <p:cNvSpPr txBox="1">
            <a:spLocks noChangeArrowheads="1"/>
          </p:cNvSpPr>
          <p:nvPr/>
        </p:nvSpPr>
        <p:spPr bwMode="auto">
          <a:xfrm>
            <a:off x="1284288" y="1843088"/>
            <a:ext cx="8081962" cy="461962"/>
          </a:xfrm>
          <a:prstGeom prst="rect">
            <a:avLst/>
          </a:prstGeom>
          <a:noFill/>
          <a:ln w="28575">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120000"/>
              </a:lnSpc>
              <a:buClr>
                <a:srgbClr val="000000"/>
              </a:buClr>
              <a:buFont typeface="Arial" panose="020B0604020202020204" pitchFamily="34" charset="0"/>
              <a:buNone/>
            </a:pPr>
            <a:r>
              <a:rPr lang="en-US" altLang="zh-HK" sz="200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Do you know how </a:t>
            </a:r>
            <a:r>
              <a:rPr lang="en-US" altLang="zh-HK" sz="2000">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5G</a:t>
            </a:r>
            <a:r>
              <a:rPr lang="en-US" altLang="zh-HK" sz="200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networks are changing our lives?</a:t>
            </a:r>
            <a:endParaRPr lang="zh-HK" altLang="zh-HK" sz="200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80899" name="Google Shape;600;p53"/>
          <p:cNvSpPr txBox="1">
            <a:spLocks noChangeArrowheads="1"/>
          </p:cNvSpPr>
          <p:nvPr/>
        </p:nvSpPr>
        <p:spPr bwMode="auto">
          <a:xfrm>
            <a:off x="1284288" y="2762250"/>
            <a:ext cx="8081962" cy="2985392"/>
          </a:xfrm>
          <a:prstGeom prst="rect">
            <a:avLst/>
          </a:prstGeom>
          <a:noFill/>
          <a:ln w="2857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spcBef>
                <a:spcPts val="600"/>
              </a:spcBef>
              <a:buClr>
                <a:srgbClr val="000000"/>
              </a:buClr>
              <a:buFont typeface="Arial" panose="020B0604020202020204" pitchFamily="34" charset="0"/>
              <a:buNone/>
              <a:defRPr/>
            </a:pPr>
            <a:r>
              <a:rPr lang="en-US"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Take watching sports events for example, different generation of mobile telecommunications provide different experiences, for instance:</a:t>
            </a:r>
            <a:endParaRPr lang="zh-HK"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a:p>
            <a:pPr algn="just" eaLnBrk="1" hangingPunct="1">
              <a:lnSpc>
                <a:spcPct val="120000"/>
              </a:lnSpc>
              <a:spcBef>
                <a:spcPts val="600"/>
              </a:spcBef>
              <a:buClr>
                <a:srgbClr val="000000"/>
              </a:buClr>
              <a:buSzPts val="3000"/>
              <a:buFont typeface="Arial" panose="020B0604020202020204" pitchFamily="34" charset="0"/>
              <a:buChar char="•"/>
              <a:defRPr/>
            </a:pPr>
            <a:r>
              <a:rPr lang="en-US"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With 2G networks, only dynamic texts can be added.</a:t>
            </a:r>
            <a:endParaRPr lang="zh-HK"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a:p>
            <a:pPr algn="just" eaLnBrk="1" hangingPunct="1">
              <a:lnSpc>
                <a:spcPct val="120000"/>
              </a:lnSpc>
              <a:spcBef>
                <a:spcPts val="600"/>
              </a:spcBef>
              <a:buClr>
                <a:srgbClr val="000000"/>
              </a:buClr>
              <a:buSzPts val="3000"/>
              <a:buFont typeface="Arial" panose="020B0604020202020204" pitchFamily="34" charset="0"/>
              <a:buChar char="•"/>
              <a:defRPr/>
            </a:pPr>
            <a:r>
              <a:rPr lang="en-US"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With 3G networks, highlight pictures can be uploaded during matches.</a:t>
            </a:r>
            <a:endParaRPr lang="zh-HK"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a:p>
            <a:pPr algn="just" eaLnBrk="1" hangingPunct="1">
              <a:lnSpc>
                <a:spcPct val="120000"/>
              </a:lnSpc>
              <a:spcBef>
                <a:spcPts val="600"/>
              </a:spcBef>
              <a:buClr>
                <a:srgbClr val="000000"/>
              </a:buClr>
              <a:buSzPts val="3000"/>
              <a:buFont typeface="Arial" panose="020B0604020202020204" pitchFamily="34" charset="0"/>
              <a:buChar char="•"/>
              <a:defRPr/>
            </a:pPr>
            <a:r>
              <a:rPr lang="en-US"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With 4G networks, sports events can be live streamed relatively smoothly.</a:t>
            </a:r>
            <a:endParaRPr lang="zh-HK"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a:p>
            <a:pPr marL="176213" indent="-176213" algn="just" eaLnBrk="1" hangingPunct="1">
              <a:lnSpc>
                <a:spcPct val="120000"/>
              </a:lnSpc>
              <a:spcBef>
                <a:spcPts val="600"/>
              </a:spcBef>
              <a:buClr>
                <a:srgbClr val="000000"/>
              </a:buClr>
              <a:buSzPts val="3000"/>
              <a:buFont typeface="Arial" panose="020B0604020202020204" pitchFamily="34" charset="0"/>
              <a:buChar char="•"/>
              <a:defRPr/>
            </a:pPr>
            <a:r>
              <a:rPr lang="en-US"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With 5G networks, sports events can be live streamed in higher definition than 4G.</a:t>
            </a:r>
            <a:endParaRPr lang="zh-HK"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nvGrpSpPr>
          <p:cNvPr id="80900" name="Google Shape;601;p53"/>
          <p:cNvGrpSpPr>
            <a:grpSpLocks/>
          </p:cNvGrpSpPr>
          <p:nvPr/>
        </p:nvGrpSpPr>
        <p:grpSpPr bwMode="auto">
          <a:xfrm>
            <a:off x="347663" y="2763838"/>
            <a:ext cx="728662" cy="798512"/>
            <a:chOff x="6523756" y="488141"/>
            <a:chExt cx="883270" cy="966551"/>
          </a:xfrm>
        </p:grpSpPr>
        <p:sp>
          <p:nvSpPr>
            <p:cNvPr id="80918" name="Google Shape;602;p53"/>
            <p:cNvSpPr>
              <a:spLocks noChangeArrowheads="1"/>
            </p:cNvSpPr>
            <p:nvPr/>
          </p:nvSpPr>
          <p:spPr bwMode="auto">
            <a:xfrm>
              <a:off x="6523756" y="488141"/>
              <a:ext cx="826517" cy="891903"/>
            </a:xfrm>
            <a:prstGeom prst="flowChartOffpageConnector">
              <a:avLst/>
            </a:prstGeom>
            <a:solidFill>
              <a:srgbClr val="21D0C2">
                <a:alpha val="1294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000000"/>
                </a:buClr>
                <a:buFont typeface="Arial" panose="020B0604020202020204" pitchFamily="34" charset="0"/>
                <a:buNone/>
              </a:pPr>
              <a:endParaRPr lang="zh-HK" altLang="zh-HK" sz="18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80919" name="Google Shape;603;p53"/>
            <p:cNvSpPr>
              <a:spLocks noChangeArrowheads="1"/>
            </p:cNvSpPr>
            <p:nvPr/>
          </p:nvSpPr>
          <p:spPr bwMode="auto">
            <a:xfrm>
              <a:off x="6580509" y="562789"/>
              <a:ext cx="826517" cy="891903"/>
            </a:xfrm>
            <a:prstGeom prst="flowChartOffpageConnector">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000000"/>
                </a:buClr>
                <a:buFont typeface="Arial" panose="020B0604020202020204" pitchFamily="34" charset="0"/>
                <a:buNone/>
              </a:pPr>
              <a:endParaRPr lang="zh-HK" altLang="zh-HK" sz="18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80920" name="Google Shape;604;p53"/>
            <p:cNvSpPr>
              <a:spLocks noChangeArrowheads="1"/>
            </p:cNvSpPr>
            <p:nvPr/>
          </p:nvSpPr>
          <p:spPr bwMode="auto">
            <a:xfrm>
              <a:off x="6560792" y="529167"/>
              <a:ext cx="826517" cy="891903"/>
            </a:xfrm>
            <a:prstGeom prst="flowChartOffpageConnector">
              <a:avLst/>
            </a:prstGeom>
            <a:solidFill>
              <a:srgbClr val="21D0C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000000"/>
                </a:buClr>
                <a:buFont typeface="Arial" panose="020B0604020202020204" pitchFamily="34" charset="0"/>
                <a:buNone/>
              </a:pPr>
              <a:endParaRPr lang="zh-HK" altLang="zh-HK" sz="18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grpSp>
          <p:nvGrpSpPr>
            <p:cNvPr id="80921" name="Google Shape;605;p53"/>
            <p:cNvGrpSpPr>
              <a:grpSpLocks/>
            </p:cNvGrpSpPr>
            <p:nvPr/>
          </p:nvGrpSpPr>
          <p:grpSpPr bwMode="auto">
            <a:xfrm>
              <a:off x="6676279" y="647264"/>
              <a:ext cx="600075" cy="568325"/>
              <a:chOff x="5991226" y="2949576"/>
              <a:chExt cx="600075" cy="568325"/>
            </a:xfrm>
          </p:grpSpPr>
          <p:sp>
            <p:nvSpPr>
              <p:cNvPr id="80922" name="Google Shape;606;p53"/>
              <p:cNvSpPr>
                <a:spLocks/>
              </p:cNvSpPr>
              <p:nvPr/>
            </p:nvSpPr>
            <p:spPr bwMode="auto">
              <a:xfrm>
                <a:off x="5991226" y="3168651"/>
                <a:ext cx="349250" cy="349250"/>
              </a:xfrm>
              <a:custGeom>
                <a:avLst/>
                <a:gdLst>
                  <a:gd name="T0" fmla="*/ 2147483646 w 43"/>
                  <a:gd name="T1" fmla="*/ 2147483646 h 43"/>
                  <a:gd name="T2" fmla="*/ 2147483646 w 43"/>
                  <a:gd name="T3" fmla="*/ 2147483646 h 43"/>
                  <a:gd name="T4" fmla="*/ 2147483646 w 43"/>
                  <a:gd name="T5" fmla="*/ 2147483646 h 43"/>
                  <a:gd name="T6" fmla="*/ 2147483646 w 43"/>
                  <a:gd name="T7" fmla="*/ 2147483646 h 43"/>
                  <a:gd name="T8" fmla="*/ 2147483646 w 43"/>
                  <a:gd name="T9" fmla="*/ 2147483646 h 43"/>
                  <a:gd name="T10" fmla="*/ 2147483646 w 43"/>
                  <a:gd name="T11" fmla="*/ 2147483646 h 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 h="43" extrusionOk="0">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cmpd="sng">
                <a:solidFill>
                  <a:schemeClr val="bg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p>
                <a:endParaRPr lang="zh-HK" altLang="en-US"/>
              </a:p>
            </p:txBody>
          </p:sp>
          <p:cxnSp>
            <p:nvCxnSpPr>
              <p:cNvPr id="80923" name="Google Shape;607;p53"/>
              <p:cNvCxnSpPr>
                <a:cxnSpLocks noChangeShapeType="1"/>
              </p:cNvCxnSpPr>
              <p:nvPr/>
            </p:nvCxnSpPr>
            <p:spPr bwMode="auto">
              <a:xfrm rot="10800000" flipH="1">
                <a:off x="6283326" y="2949576"/>
                <a:ext cx="274638" cy="276225"/>
              </a:xfrm>
              <a:prstGeom prst="straightConnector1">
                <a:avLst/>
              </a:prstGeom>
              <a:noFill/>
              <a:ln w="38100" cap="rnd">
                <a:solidFill>
                  <a:schemeClr val="bg1"/>
                </a:solidFill>
                <a:round/>
                <a:headEnd/>
                <a:tailEnd/>
              </a:ln>
              <a:extLst>
                <a:ext uri="{909E8E84-426E-40DD-AFC4-6F175D3DCCD1}">
                  <a14:hiddenFill xmlns:a14="http://schemas.microsoft.com/office/drawing/2010/main">
                    <a:noFill/>
                  </a14:hiddenFill>
                </a:ext>
              </a:extLst>
            </p:spPr>
          </p:cxnSp>
          <p:sp>
            <p:nvSpPr>
              <p:cNvPr id="80924" name="Google Shape;608;p53"/>
              <p:cNvSpPr>
                <a:spLocks/>
              </p:cNvSpPr>
              <p:nvPr/>
            </p:nvSpPr>
            <p:spPr bwMode="auto">
              <a:xfrm>
                <a:off x="6403976" y="3006726"/>
                <a:ext cx="187325" cy="195263"/>
              </a:xfrm>
              <a:custGeom>
                <a:avLst/>
                <a:gdLst>
                  <a:gd name="T0" fmla="*/ 0 w 118"/>
                  <a:gd name="T1" fmla="*/ 2147483646 h 123"/>
                  <a:gd name="T2" fmla="*/ 2147483646 w 118"/>
                  <a:gd name="T3" fmla="*/ 2147483646 h 123"/>
                  <a:gd name="T4" fmla="*/ 2147483646 w 118"/>
                  <a:gd name="T5" fmla="*/ 2147483646 h 123"/>
                  <a:gd name="T6" fmla="*/ 2147483646 w 118"/>
                  <a:gd name="T7" fmla="*/ 0 h 123"/>
                  <a:gd name="T8" fmla="*/ 0 w 118"/>
                  <a:gd name="T9" fmla="*/ 2147483646 h 1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 h="123" extrusionOk="0">
                    <a:moveTo>
                      <a:pt x="0" y="67"/>
                    </a:moveTo>
                    <a:lnTo>
                      <a:pt x="51" y="123"/>
                    </a:lnTo>
                    <a:lnTo>
                      <a:pt x="118" y="56"/>
                    </a:lnTo>
                    <a:lnTo>
                      <a:pt x="62" y="0"/>
                    </a:lnTo>
                    <a:lnTo>
                      <a:pt x="0" y="67"/>
                    </a:lnTo>
                    <a:close/>
                  </a:path>
                </a:pathLst>
              </a:custGeom>
              <a:noFill/>
              <a:ln w="38100" cap="flat" cmpd="sng">
                <a:solidFill>
                  <a:schemeClr val="bg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p>
                <a:endParaRPr lang="zh-HK" altLang="en-US"/>
              </a:p>
            </p:txBody>
          </p:sp>
        </p:grpSp>
      </p:grpSp>
      <p:grpSp>
        <p:nvGrpSpPr>
          <p:cNvPr id="80901" name="Google Shape;609;p53"/>
          <p:cNvGrpSpPr>
            <a:grpSpLocks/>
          </p:cNvGrpSpPr>
          <p:nvPr/>
        </p:nvGrpSpPr>
        <p:grpSpPr bwMode="auto">
          <a:xfrm flipH="1">
            <a:off x="347663" y="1549400"/>
            <a:ext cx="812800" cy="814388"/>
            <a:chOff x="5195979" y="428797"/>
            <a:chExt cx="927463" cy="927463"/>
          </a:xfrm>
        </p:grpSpPr>
        <p:sp>
          <p:nvSpPr>
            <p:cNvPr id="80912" name="Google Shape;610;p53"/>
            <p:cNvSpPr>
              <a:spLocks noChangeArrowheads="1"/>
            </p:cNvSpPr>
            <p:nvPr/>
          </p:nvSpPr>
          <p:spPr bwMode="auto">
            <a:xfrm>
              <a:off x="5195979" y="428797"/>
              <a:ext cx="927463" cy="927463"/>
            </a:xfrm>
            <a:prstGeom prst="ellipse">
              <a:avLst/>
            </a:prstGeom>
            <a:solidFill>
              <a:srgbClr val="C00000">
                <a:alpha val="12941"/>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000000"/>
                </a:buClr>
                <a:buFont typeface="Arial" panose="020B0604020202020204" pitchFamily="34" charset="0"/>
                <a:buNone/>
              </a:pPr>
              <a:endParaRPr lang="zh-HK" altLang="zh-HK" sz="18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grpSp>
          <p:nvGrpSpPr>
            <p:cNvPr id="80913" name="Google Shape;611;p53"/>
            <p:cNvGrpSpPr>
              <a:grpSpLocks/>
            </p:cNvGrpSpPr>
            <p:nvPr/>
          </p:nvGrpSpPr>
          <p:grpSpPr bwMode="auto">
            <a:xfrm>
              <a:off x="5235042" y="460898"/>
              <a:ext cx="876427" cy="882962"/>
              <a:chOff x="6130069" y="1975983"/>
              <a:chExt cx="876427" cy="882962"/>
            </a:xfrm>
          </p:grpSpPr>
          <p:sp>
            <p:nvSpPr>
              <p:cNvPr id="80916" name="Google Shape;612;p53"/>
              <p:cNvSpPr>
                <a:spLocks/>
              </p:cNvSpPr>
              <p:nvPr/>
            </p:nvSpPr>
            <p:spPr bwMode="auto">
              <a:xfrm>
                <a:off x="6138783" y="1991232"/>
                <a:ext cx="867713" cy="867713"/>
              </a:xfrm>
              <a:custGeom>
                <a:avLst/>
                <a:gdLst>
                  <a:gd name="T0" fmla="*/ 2147483646 w 80"/>
                  <a:gd name="T1" fmla="*/ 2147483646 h 80"/>
                  <a:gd name="T2" fmla="*/ 2147483646 w 80"/>
                  <a:gd name="T3" fmla="*/ 2147483646 h 80"/>
                  <a:gd name="T4" fmla="*/ 2147483646 w 80"/>
                  <a:gd name="T5" fmla="*/ 0 h 80"/>
                  <a:gd name="T6" fmla="*/ 0 w 80"/>
                  <a:gd name="T7" fmla="*/ 2147483646 h 80"/>
                  <a:gd name="T8" fmla="*/ 2147483646 w 80"/>
                  <a:gd name="T9" fmla="*/ 2147483646 h 80"/>
                  <a:gd name="T10" fmla="*/ 2147483646 w 80"/>
                  <a:gd name="T11" fmla="*/ 2147483646 h 80"/>
                  <a:gd name="T12" fmla="*/ 2147483646 w 80"/>
                  <a:gd name="T13" fmla="*/ 2147483646 h 80"/>
                  <a:gd name="T14" fmla="*/ 2147483646 w 80"/>
                  <a:gd name="T15" fmla="*/ 2147483646 h 80"/>
                  <a:gd name="T16" fmla="*/ 2147483646 w 80"/>
                  <a:gd name="T17" fmla="*/ 2147483646 h 80"/>
                  <a:gd name="T18" fmla="*/ 2147483646 w 80"/>
                  <a:gd name="T19" fmla="*/ 2147483646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80" extrusionOk="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zh-HK" altLang="en-US"/>
              </a:p>
            </p:txBody>
          </p:sp>
          <p:sp>
            <p:nvSpPr>
              <p:cNvPr id="80917" name="Google Shape;613;p53"/>
              <p:cNvSpPr>
                <a:spLocks/>
              </p:cNvSpPr>
              <p:nvPr/>
            </p:nvSpPr>
            <p:spPr bwMode="auto">
              <a:xfrm>
                <a:off x="6130069" y="1975983"/>
                <a:ext cx="867712" cy="867711"/>
              </a:xfrm>
              <a:custGeom>
                <a:avLst/>
                <a:gdLst>
                  <a:gd name="T0" fmla="*/ 2147483646 w 80"/>
                  <a:gd name="T1" fmla="*/ 2147483646 h 80"/>
                  <a:gd name="T2" fmla="*/ 2147483646 w 80"/>
                  <a:gd name="T3" fmla="*/ 2147483646 h 80"/>
                  <a:gd name="T4" fmla="*/ 2147483646 w 80"/>
                  <a:gd name="T5" fmla="*/ 0 h 80"/>
                  <a:gd name="T6" fmla="*/ 0 w 80"/>
                  <a:gd name="T7" fmla="*/ 2147483646 h 80"/>
                  <a:gd name="T8" fmla="*/ 2147483646 w 80"/>
                  <a:gd name="T9" fmla="*/ 2147483646 h 80"/>
                  <a:gd name="T10" fmla="*/ 2147483646 w 80"/>
                  <a:gd name="T11" fmla="*/ 2147483646 h 80"/>
                  <a:gd name="T12" fmla="*/ 2147483646 w 80"/>
                  <a:gd name="T13" fmla="*/ 2147483646 h 80"/>
                  <a:gd name="T14" fmla="*/ 2147483646 w 80"/>
                  <a:gd name="T15" fmla="*/ 2147483646 h 80"/>
                  <a:gd name="T16" fmla="*/ 2147483646 w 80"/>
                  <a:gd name="T17" fmla="*/ 2147483646 h 80"/>
                  <a:gd name="T18" fmla="*/ 2147483646 w 80"/>
                  <a:gd name="T19" fmla="*/ 2147483646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80" extrusionOk="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zh-HK" altLang="en-US"/>
              </a:p>
            </p:txBody>
          </p:sp>
        </p:grpSp>
        <p:sp>
          <p:nvSpPr>
            <p:cNvPr id="80914" name="Google Shape;614;p53"/>
            <p:cNvSpPr>
              <a:spLocks/>
            </p:cNvSpPr>
            <p:nvPr/>
          </p:nvSpPr>
          <p:spPr bwMode="auto">
            <a:xfrm flipH="1">
              <a:off x="5533821" y="626452"/>
              <a:ext cx="276775" cy="369453"/>
            </a:xfrm>
            <a:custGeom>
              <a:avLst/>
              <a:gdLst>
                <a:gd name="T0" fmla="*/ 2147483646 w 24"/>
                <a:gd name="T1" fmla="*/ 2147483646 h 32"/>
                <a:gd name="T2" fmla="*/ 2147483646 w 24"/>
                <a:gd name="T3" fmla="*/ 2147483646 h 32"/>
                <a:gd name="T4" fmla="*/ 2147483646 w 24"/>
                <a:gd name="T5" fmla="*/ 2147483646 h 32"/>
                <a:gd name="T6" fmla="*/ 2147483646 w 24"/>
                <a:gd name="T7" fmla="*/ 0 h 32"/>
                <a:gd name="T8" fmla="*/ 0 w 24"/>
                <a:gd name="T9" fmla="*/ 2147483646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32" extrusionOk="0">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25" cap="rnd" cmpd="sng">
              <a:solidFill>
                <a:schemeClr val="bg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p>
              <a:endParaRPr lang="zh-HK" altLang="en-US"/>
            </a:p>
          </p:txBody>
        </p:sp>
        <p:sp>
          <p:nvSpPr>
            <p:cNvPr id="80915" name="Google Shape;615;p53"/>
            <p:cNvSpPr>
              <a:spLocks noChangeArrowheads="1"/>
            </p:cNvSpPr>
            <p:nvPr/>
          </p:nvSpPr>
          <p:spPr bwMode="auto">
            <a:xfrm>
              <a:off x="5618795" y="1102644"/>
              <a:ext cx="116471" cy="115219"/>
            </a:xfrm>
            <a:prstGeom prst="ellipse">
              <a:avLst/>
            </a:prstGeom>
            <a:solidFill>
              <a:schemeClr val="bg1"/>
            </a:solidFill>
            <a:ln w="9525">
              <a:solidFill>
                <a:schemeClr val="bg1"/>
              </a:solidFill>
              <a:round/>
              <a:headEnd type="none" w="sm" len="sm"/>
              <a:tailEnd type="none" w="sm" len="sm"/>
            </a:ln>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endParaRPr lang="zh-HK" altLang="zh-HK" sz="1800">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grpSp>
      <p:pic>
        <p:nvPicPr>
          <p:cNvPr id="80902" name="Google Shape;616;p5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88" y="142875"/>
            <a:ext cx="20320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3" name="Google Shape;617;p53"/>
          <p:cNvSpPr>
            <a:spLocks/>
          </p:cNvSpPr>
          <p:nvPr/>
        </p:nvSpPr>
        <p:spPr bwMode="auto">
          <a:xfrm>
            <a:off x="3328988" y="1027113"/>
            <a:ext cx="446087" cy="322262"/>
          </a:xfrm>
          <a:custGeom>
            <a:avLst/>
            <a:gdLst>
              <a:gd name="T0" fmla="*/ 2147483646 w 396"/>
              <a:gd name="T1" fmla="*/ 2147483646 h 298"/>
              <a:gd name="T2" fmla="*/ 2147483646 w 396"/>
              <a:gd name="T3" fmla="*/ 2147483646 h 298"/>
              <a:gd name="T4" fmla="*/ 2147483646 w 396"/>
              <a:gd name="T5" fmla="*/ 2147483646 h 298"/>
              <a:gd name="T6" fmla="*/ 2147483646 w 396"/>
              <a:gd name="T7" fmla="*/ 2147483646 h 298"/>
              <a:gd name="T8" fmla="*/ 2147483646 w 396"/>
              <a:gd name="T9" fmla="*/ 2147483646 h 298"/>
              <a:gd name="T10" fmla="*/ 2147483646 w 396"/>
              <a:gd name="T11" fmla="*/ 2147483646 h 298"/>
              <a:gd name="T12" fmla="*/ 2147483646 w 396"/>
              <a:gd name="T13" fmla="*/ 2147483646 h 298"/>
              <a:gd name="T14" fmla="*/ 2147483646 w 396"/>
              <a:gd name="T15" fmla="*/ 0 h 298"/>
              <a:gd name="T16" fmla="*/ 2147483646 w 396"/>
              <a:gd name="T17" fmla="*/ 0 h 298"/>
              <a:gd name="T18" fmla="*/ 2147483646 w 396"/>
              <a:gd name="T19" fmla="*/ 2147483646 h 298"/>
              <a:gd name="T20" fmla="*/ 2147483646 w 396"/>
              <a:gd name="T21" fmla="*/ 2147483646 h 298"/>
              <a:gd name="T22" fmla="*/ 2147483646 w 396"/>
              <a:gd name="T23" fmla="*/ 2147483646 h 298"/>
              <a:gd name="T24" fmla="*/ 2147483646 w 396"/>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6" h="298" extrusionOk="0">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sp>
        <p:nvSpPr>
          <p:cNvPr id="80904" name="Google Shape;618;p53"/>
          <p:cNvSpPr>
            <a:spLocks/>
          </p:cNvSpPr>
          <p:nvPr/>
        </p:nvSpPr>
        <p:spPr bwMode="auto">
          <a:xfrm>
            <a:off x="3082925" y="236538"/>
            <a:ext cx="5321300" cy="523875"/>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40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Internet</a:t>
            </a:r>
            <a:endParaRPr lang="zh-HK" altLang="zh-HK">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0905" name="Google Shape;619;p53"/>
          <p:cNvSpPr txBox="1">
            <a:spLocks noChangeArrowheads="1"/>
          </p:cNvSpPr>
          <p:nvPr/>
        </p:nvSpPr>
        <p:spPr bwMode="auto">
          <a:xfrm>
            <a:off x="3775075" y="928688"/>
            <a:ext cx="487203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90000"/>
              </a:lnSpc>
              <a:buClr>
                <a:srgbClr val="000000"/>
              </a:buClr>
              <a:buFont typeface="Arial" panose="020B0604020202020204" pitchFamily="34" charset="0"/>
              <a:buNone/>
            </a:pPr>
            <a:r>
              <a:rPr lang="en-US" altLang="zh-HK" sz="24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The impact of the Internet – </a:t>
            </a:r>
            <a:r>
              <a:rPr lang="en-US" altLang="zh-HK" sz="2400" b="1" dirty="0">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5G</a:t>
            </a:r>
            <a:endParaRPr lang="zh-HK" altLang="zh-HK" sz="2400" b="1" dirty="0">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p:txBody>
      </p:sp>
      <p:pic>
        <p:nvPicPr>
          <p:cNvPr id="80906" name="Google Shape;620;p53" descr="计算机 纯色填充"/>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0575" y="981075"/>
            <a:ext cx="1598613"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7" name="Google Shape;621;p53"/>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0575" y="3221038"/>
            <a:ext cx="215900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8" name="Google Shape;622;p53"/>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6213" y="5861050"/>
            <a:ext cx="4522787"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9" name="Google Shape;623;p53"/>
          <p:cNvSpPr>
            <a:spLocks noChangeArrowheads="1"/>
          </p:cNvSpPr>
          <p:nvPr/>
        </p:nvSpPr>
        <p:spPr bwMode="auto">
          <a:xfrm>
            <a:off x="9574213" y="4803486"/>
            <a:ext cx="242382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buClr>
                <a:srgbClr val="000000"/>
              </a:buClr>
              <a:buFont typeface="Arial" panose="020B0604020202020204" pitchFamily="34" charset="0"/>
              <a:buNone/>
              <a:defRPr/>
            </a:pPr>
            <a:r>
              <a:rPr lang="en-US" altLang="zh-HK"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Source: Office of the Communications Authority (</a:t>
            </a:r>
            <a:r>
              <a:rPr lang="en-US" altLang="zh-HK"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https://www.ofca.gov.hk/trade_fund_report/2021/tc-chapter3.htm)</a:t>
            </a:r>
            <a:endParaRPr lang="zh-HK" altLang="zh-HK"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p:txBody>
      </p:sp>
      <p:pic>
        <p:nvPicPr>
          <p:cNvPr id="80910" name="Google Shape;624;p53"/>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1000" y="5795963"/>
            <a:ext cx="91757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81025" y="263525"/>
            <a:ext cx="1090613" cy="400050"/>
          </a:xfrm>
          <a:prstGeom prst="rect">
            <a:avLst/>
          </a:prstGeom>
          <a:solidFill>
            <a:schemeClr val="accent4">
              <a:lumMod val="20000"/>
              <a:lumOff val="80000"/>
            </a:schemeClr>
          </a:solidFill>
        </p:spPr>
        <p:txBody>
          <a:bodyP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defRPr/>
            </a:pPr>
            <a:r>
              <a:rPr lang="en-US" altLang="zh-TW" sz="2000" dirty="0" smtClean="0">
                <a:solidFill>
                  <a:schemeClr val="tx1">
                    <a:lumMod val="85000"/>
                    <a:lumOff val="15000"/>
                  </a:schemeClr>
                </a:solidFill>
              </a:rPr>
              <a:t>Activity</a:t>
            </a:r>
            <a:endParaRPr lang="zh-TW" altLang="en-US" sz="2000" dirty="0" smtClean="0">
              <a:solidFill>
                <a:schemeClr val="tx1">
                  <a:lumMod val="85000"/>
                  <a:lumOff val="15000"/>
                </a:schemeClr>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Google Shape;630;p54"/>
          <p:cNvSpPr>
            <a:spLocks noChangeArrowheads="1"/>
          </p:cNvSpPr>
          <p:nvPr/>
        </p:nvSpPr>
        <p:spPr bwMode="auto">
          <a:xfrm rot="10800000" flipH="1">
            <a:off x="604838" y="2095500"/>
            <a:ext cx="11007725" cy="1601788"/>
          </a:xfrm>
          <a:prstGeom prst="roundRect">
            <a:avLst>
              <a:gd name="adj" fmla="val 10000"/>
            </a:avLst>
          </a:prstGeom>
          <a:solidFill>
            <a:srgbClr val="FFC000">
              <a:alpha val="12941"/>
            </a:srgbClr>
          </a:solidFill>
          <a:ln w="12700">
            <a:solidFill>
              <a:schemeClr val="bg1"/>
            </a:solidFill>
            <a:miter lim="800000"/>
            <a:headEnd type="none" w="sm" len="sm"/>
            <a:tailEnd type="none" w="sm" len="sm"/>
          </a:ln>
        </p:spPr>
        <p:txBody>
          <a:bodyPr lIns="91425" tIns="91425" rIns="91425" bIns="91425"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endParaRPr lang="zh-HK" altLang="zh-HK">
              <a:latin typeface="Times New Roman" panose="02020603050405020304" pitchFamily="18" charset="0"/>
              <a:cs typeface="Times New Roman" panose="02020603050405020304" pitchFamily="18" charset="0"/>
            </a:endParaRPr>
          </a:p>
        </p:txBody>
      </p:sp>
      <p:sp>
        <p:nvSpPr>
          <p:cNvPr id="82947" name="Google Shape;631;p54"/>
          <p:cNvSpPr>
            <a:spLocks noChangeArrowheads="1"/>
          </p:cNvSpPr>
          <p:nvPr/>
        </p:nvSpPr>
        <p:spPr bwMode="auto">
          <a:xfrm rot="10800000" flipH="1">
            <a:off x="604838" y="4532313"/>
            <a:ext cx="11007725" cy="1425575"/>
          </a:xfrm>
          <a:prstGeom prst="roundRect">
            <a:avLst>
              <a:gd name="adj" fmla="val 10000"/>
            </a:avLst>
          </a:prstGeom>
          <a:solidFill>
            <a:srgbClr val="92D050">
              <a:alpha val="12941"/>
            </a:srgbClr>
          </a:solidFill>
          <a:ln w="12700">
            <a:solidFill>
              <a:schemeClr val="bg1"/>
            </a:solidFill>
            <a:miter lim="800000"/>
            <a:headEnd type="none" w="sm" len="sm"/>
            <a:tailEnd type="none" w="sm" len="sm"/>
          </a:ln>
        </p:spPr>
        <p:txBody>
          <a:bodyPr lIns="91425" tIns="91425" rIns="91425" bIns="91425"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endParaRPr lang="zh-HK" altLang="zh-HK">
              <a:latin typeface="Times New Roman" panose="02020603050405020304" pitchFamily="18" charset="0"/>
              <a:cs typeface="Times New Roman" panose="02020603050405020304" pitchFamily="18" charset="0"/>
            </a:endParaRPr>
          </a:p>
        </p:txBody>
      </p:sp>
      <p:sp>
        <p:nvSpPr>
          <p:cNvPr id="82948" name="Google Shape;632;p54"/>
          <p:cNvSpPr txBox="1">
            <a:spLocks noChangeArrowheads="1"/>
          </p:cNvSpPr>
          <p:nvPr/>
        </p:nvSpPr>
        <p:spPr bwMode="auto">
          <a:xfrm>
            <a:off x="4564063" y="1516063"/>
            <a:ext cx="3695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BF9000"/>
              </a:buClr>
              <a:buSzPts val="3200"/>
              <a:buFont typeface="Noto Sans Symbols"/>
              <a:buChar char="◆"/>
            </a:pPr>
            <a:r>
              <a:rPr lang="en-US" altLang="zh-HK" sz="2400" b="1">
                <a:solidFill>
                  <a:srgbClr val="BF9000"/>
                </a:solidFill>
                <a:latin typeface="Times New Roman" panose="02020603050405020304" pitchFamily="18" charset="0"/>
                <a:cs typeface="Times New Roman" panose="02020603050405020304" pitchFamily="18" charset="0"/>
                <a:sym typeface="Times New Roman" panose="02020603050405020304" pitchFamily="18" charset="0"/>
              </a:rPr>
              <a:t>5G + transportation</a:t>
            </a:r>
            <a:endParaRPr lang="zh-HK" altLang="zh-HK" sz="2400">
              <a:latin typeface="Times New Roman" panose="02020603050405020304" pitchFamily="18" charset="0"/>
              <a:cs typeface="Times New Roman" panose="02020603050405020304" pitchFamily="18" charset="0"/>
            </a:endParaRPr>
          </a:p>
        </p:txBody>
      </p:sp>
      <p:sp>
        <p:nvSpPr>
          <p:cNvPr id="633" name="Google Shape;633;p54"/>
          <p:cNvSpPr txBox="1"/>
          <p:nvPr/>
        </p:nvSpPr>
        <p:spPr>
          <a:xfrm>
            <a:off x="669702" y="2154892"/>
            <a:ext cx="10877996" cy="1569620"/>
          </a:xfrm>
          <a:prstGeom prst="rect">
            <a:avLst/>
          </a:prstGeom>
          <a:noFill/>
          <a:ln>
            <a:noFill/>
          </a:ln>
        </p:spPr>
        <p:txBody>
          <a:bodyPr spcFirstLastPara="1" lIns="91425" tIns="45700" rIns="91425" bIns="45700">
            <a:spAutoFit/>
          </a:bodyPr>
          <a:lstStyle/>
          <a:p>
            <a:pPr algn="just" eaLnBrk="1" fontAlgn="auto" hangingPunct="1">
              <a:lnSpc>
                <a:spcPct val="120000"/>
              </a:lnSpc>
              <a:spcBef>
                <a:spcPts val="0"/>
              </a:spcBef>
              <a:spcAft>
                <a:spcPts val="0"/>
              </a:spcAft>
              <a:buClr>
                <a:srgbClr val="000000"/>
              </a:buClr>
              <a:buFont typeface="Arial"/>
              <a:buNone/>
              <a:defRPr/>
            </a:pP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5G will enable </a:t>
            </a:r>
            <a:r>
              <a:rPr lang="en-US" altLang="zh-HK"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rPr>
              <a:t>autonomous vehicles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to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communicate with each other, and further </a:t>
            </a:r>
            <a:r>
              <a:rPr lang="en-us" sz="2000" kern="0" dirty="0" err="1">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optimise</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the safety and stability of autonomous driving, with relevant technologies still under testing</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Such connectivity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are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of vital importance to highways and densely-populated cities, where only 5G can meet such stringent requirements simultaneously.</a:t>
            </a:r>
            <a:endParaRPr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p:txBody>
      </p:sp>
      <p:sp>
        <p:nvSpPr>
          <p:cNvPr id="82950" name="Google Shape;634;p54"/>
          <p:cNvSpPr txBox="1">
            <a:spLocks noChangeArrowheads="1"/>
          </p:cNvSpPr>
          <p:nvPr/>
        </p:nvSpPr>
        <p:spPr bwMode="auto">
          <a:xfrm>
            <a:off x="4564063" y="3876675"/>
            <a:ext cx="30337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548135"/>
              </a:buClr>
              <a:buSzPts val="3200"/>
              <a:buFont typeface="Noto Sans Symbols"/>
              <a:buChar char="◆"/>
            </a:pPr>
            <a:r>
              <a:rPr lang="en-US" altLang="zh-HK" sz="2400" b="1">
                <a:solidFill>
                  <a:srgbClr val="548135"/>
                </a:solidFill>
                <a:latin typeface="Times New Roman" panose="02020603050405020304" pitchFamily="18" charset="0"/>
                <a:cs typeface="Times New Roman" panose="02020603050405020304" pitchFamily="18" charset="0"/>
                <a:sym typeface="Times New Roman" panose="02020603050405020304" pitchFamily="18" charset="0"/>
              </a:rPr>
              <a:t>5G + healthcare</a:t>
            </a:r>
            <a:endParaRPr lang="zh-HK" altLang="zh-HK" sz="2400">
              <a:latin typeface="Times New Roman" panose="02020603050405020304" pitchFamily="18" charset="0"/>
              <a:cs typeface="Times New Roman" panose="02020603050405020304" pitchFamily="18" charset="0"/>
            </a:endParaRPr>
          </a:p>
        </p:txBody>
      </p:sp>
      <p:sp>
        <p:nvSpPr>
          <p:cNvPr id="82951" name="Google Shape;635;p54"/>
          <p:cNvSpPr txBox="1">
            <a:spLocks noChangeArrowheads="1"/>
          </p:cNvSpPr>
          <p:nvPr/>
        </p:nvSpPr>
        <p:spPr bwMode="auto">
          <a:xfrm>
            <a:off x="717550" y="4644957"/>
            <a:ext cx="10782300" cy="12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buClr>
                <a:srgbClr val="000000"/>
              </a:buClr>
              <a:buFont typeface="Arial" panose="020B0604020202020204" pitchFamily="34" charset="0"/>
              <a:buNone/>
              <a:defRPr/>
            </a:pPr>
            <a:r>
              <a:rPr lang="en-US"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5G+ healthcare is more suitable for low-latency, high-reliability telemedicine scenarios, as it can provide diagnostic services to remote areas and connecting doctors and clinicians for consultation, thereby reducing the cost of medical treatment.</a:t>
            </a:r>
            <a:endParaRPr lang="zh-HK"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82952" name="Google Shape;636;p54"/>
          <p:cNvSpPr>
            <a:spLocks/>
          </p:cNvSpPr>
          <p:nvPr/>
        </p:nvSpPr>
        <p:spPr bwMode="auto">
          <a:xfrm>
            <a:off x="3182938" y="171450"/>
            <a:ext cx="5321300" cy="523875"/>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40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Internet</a:t>
            </a:r>
            <a:endParaRPr lang="zh-HK" altLang="zh-HK">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2953" name="Google Shape;637;p54"/>
          <p:cNvSpPr txBox="1">
            <a:spLocks noChangeArrowheads="1"/>
          </p:cNvSpPr>
          <p:nvPr/>
        </p:nvSpPr>
        <p:spPr bwMode="auto">
          <a:xfrm>
            <a:off x="3065463" y="960438"/>
            <a:ext cx="66929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90000"/>
              </a:lnSpc>
              <a:buClr>
                <a:srgbClr val="000000"/>
              </a:buClr>
              <a:buFont typeface="Arial" panose="020B0604020202020204" pitchFamily="34" charset="0"/>
              <a:buNone/>
            </a:pPr>
            <a:r>
              <a:rPr lang="en-US" altLang="zh-HK" sz="24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impact of the Internet – Examples of applications of </a:t>
            </a:r>
            <a:r>
              <a:rPr lang="en-US" altLang="zh-HK" sz="2400" b="1" dirty="0">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5G</a:t>
            </a:r>
            <a:r>
              <a:rPr lang="en-US" altLang="zh-HK" sz="24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technology</a:t>
            </a:r>
            <a:endParaRPr lang="zh-HK" altLang="zh-HK" sz="24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82954" name="Google Shape;638;p54"/>
          <p:cNvSpPr>
            <a:spLocks/>
          </p:cNvSpPr>
          <p:nvPr/>
        </p:nvSpPr>
        <p:spPr bwMode="auto">
          <a:xfrm>
            <a:off x="2484438" y="1031875"/>
            <a:ext cx="447675" cy="322263"/>
          </a:xfrm>
          <a:custGeom>
            <a:avLst/>
            <a:gdLst>
              <a:gd name="T0" fmla="*/ 2147483646 w 396"/>
              <a:gd name="T1" fmla="*/ 2147483646 h 298"/>
              <a:gd name="T2" fmla="*/ 2147483646 w 396"/>
              <a:gd name="T3" fmla="*/ 2147483646 h 298"/>
              <a:gd name="T4" fmla="*/ 2147483646 w 396"/>
              <a:gd name="T5" fmla="*/ 2147483646 h 298"/>
              <a:gd name="T6" fmla="*/ 2147483646 w 396"/>
              <a:gd name="T7" fmla="*/ 2147483646 h 298"/>
              <a:gd name="T8" fmla="*/ 2147483646 w 396"/>
              <a:gd name="T9" fmla="*/ 2147483646 h 298"/>
              <a:gd name="T10" fmla="*/ 2147483646 w 396"/>
              <a:gd name="T11" fmla="*/ 2147483646 h 298"/>
              <a:gd name="T12" fmla="*/ 2147483646 w 396"/>
              <a:gd name="T13" fmla="*/ 2147483646 h 298"/>
              <a:gd name="T14" fmla="*/ 2147483646 w 396"/>
              <a:gd name="T15" fmla="*/ 0 h 298"/>
              <a:gd name="T16" fmla="*/ 2147483646 w 396"/>
              <a:gd name="T17" fmla="*/ 0 h 298"/>
              <a:gd name="T18" fmla="*/ 2147483646 w 396"/>
              <a:gd name="T19" fmla="*/ 2147483646 h 298"/>
              <a:gd name="T20" fmla="*/ 2147483646 w 396"/>
              <a:gd name="T21" fmla="*/ 2147483646 h 298"/>
              <a:gd name="T22" fmla="*/ 2147483646 w 396"/>
              <a:gd name="T23" fmla="*/ 2147483646 h 298"/>
              <a:gd name="T24" fmla="*/ 2147483646 w 396"/>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6" h="298" extrusionOk="0">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pic>
        <p:nvPicPr>
          <p:cNvPr id="639" name="Google Shape;639;p54"/>
          <p:cNvPicPr preferRelativeResize="0"/>
          <p:nvPr/>
        </p:nvPicPr>
        <p:blipFill rotWithShape="1">
          <a:blip r:embed="rId3">
            <a:alphaModFix/>
          </a:blip>
          <a:srcRect/>
          <a:stretch/>
        </p:blipFill>
        <p:spPr>
          <a:xfrm flipH="1">
            <a:off x="10133330" y="433975"/>
            <a:ext cx="1314610" cy="1455804"/>
          </a:xfrm>
          <a:custGeom>
            <a:avLst/>
            <a:gdLst/>
            <a:ahLst/>
            <a:cxnLst/>
            <a:rect l="l" t="t" r="r" b="b"/>
            <a:pathLst>
              <a:path w="1978277" h="2190750" extrusionOk="0">
                <a:moveTo>
                  <a:pt x="1914296" y="0"/>
                </a:moveTo>
                <a:lnTo>
                  <a:pt x="0" y="0"/>
                </a:lnTo>
                <a:lnTo>
                  <a:pt x="0" y="2190750"/>
                </a:lnTo>
                <a:lnTo>
                  <a:pt x="246943" y="2190750"/>
                </a:lnTo>
                <a:lnTo>
                  <a:pt x="260509" y="2168735"/>
                </a:lnTo>
                <a:lnTo>
                  <a:pt x="282390" y="2133511"/>
                </a:lnTo>
                <a:lnTo>
                  <a:pt x="1526067" y="2133511"/>
                </a:lnTo>
                <a:cubicBezTo>
                  <a:pt x="1696560" y="2133511"/>
                  <a:pt x="1846839" y="2036916"/>
                  <a:pt x="1935690" y="1889911"/>
                </a:cubicBezTo>
                <a:lnTo>
                  <a:pt x="1978277" y="1802249"/>
                </a:lnTo>
                <a:lnTo>
                  <a:pt x="1978277" y="116648"/>
                </a:lnTo>
                <a:lnTo>
                  <a:pt x="1935872" y="29257"/>
                </a:lnTo>
                <a:close/>
              </a:path>
            </a:pathLst>
          </a:cu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Google Shape;144;p19"/>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B4B17EFD-D96F-42D2-A612-D72523A2E13E}"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4</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145" name="Google Shape;145;p19"/>
          <p:cNvSpPr txBox="1"/>
          <p:nvPr/>
        </p:nvSpPr>
        <p:spPr>
          <a:xfrm>
            <a:off x="467860" y="1019455"/>
            <a:ext cx="11197541" cy="2862282"/>
          </a:xfrm>
          <a:prstGeom prst="rect">
            <a:avLst/>
          </a:prstGeom>
          <a:noFill/>
          <a:ln w="28575" cap="flat" cmpd="sng">
            <a:solidFill>
              <a:srgbClr val="0070C0"/>
            </a:solidFill>
            <a:prstDash val="solid"/>
            <a:round/>
            <a:headEnd type="none" w="sm" len="sm"/>
            <a:tailEnd type="none" w="sm" len="sm"/>
          </a:ln>
        </p:spPr>
        <p:txBody>
          <a:bodyPr spcFirstLastPara="1" lIns="91425" tIns="45700" rIns="91425" bIns="45700">
            <a:spAutoFit/>
          </a:bodyPr>
          <a:lstStyle/>
          <a:p>
            <a:pPr algn="just" eaLnBrk="1" fontAlgn="auto" hangingPunct="1">
              <a:lnSpc>
                <a:spcPct val="150000"/>
              </a:lnSpc>
              <a:spcBef>
                <a:spcPts val="0"/>
              </a:spcBef>
              <a:spcAft>
                <a:spcPts val="0"/>
              </a:spcAft>
              <a:buClr>
                <a:srgbClr val="000000"/>
              </a:buClr>
              <a:buFont typeface="Arial"/>
              <a:buNone/>
              <a:defRPr/>
            </a:pP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During the development of human society, the creation of language and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writing</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promoted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the dissemination of information; the invention and dissemination of paper-making techniques and movable type printing technique is a great technological advancement in storing, reproducing and disseminating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information;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the advent of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telegraph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and telephone in the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19</a:t>
            </a:r>
            <a:r>
              <a:rPr lang="en-us" sz="2000" kern="0" baseline="300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century led to a major breakthrough in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information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dissemination; nowadays, the emergence and rapid </a:t>
            </a:r>
            <a:r>
              <a:rPr lang="en-us" sz="2000" kern="0" dirty="0" err="1">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popularisation</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of communication technology, computers and computer networks has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driven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the economic and social transformation and development worldwide.</a:t>
            </a:r>
            <a:endParaRPr sz="2000" kern="0" dirty="0">
              <a:solidFill>
                <a:schemeClr val="tx1">
                  <a:lumMod val="85000"/>
                  <a:lumOff val="15000"/>
                </a:schemeClr>
              </a:solidFill>
              <a:latin typeface="Times New Roman" panose="02020603050405020304" pitchFamily="18" charset="0"/>
              <a:ea typeface="Arial"/>
              <a:cs typeface="Times New Roman" panose="02020603050405020304" pitchFamily="18" charset="0"/>
              <a:sym typeface="Arial"/>
            </a:endParaRPr>
          </a:p>
        </p:txBody>
      </p:sp>
      <p:sp>
        <p:nvSpPr>
          <p:cNvPr id="11268" name="Google Shape;146;p19"/>
          <p:cNvSpPr>
            <a:spLocks noChangeArrowheads="1"/>
          </p:cNvSpPr>
          <p:nvPr/>
        </p:nvSpPr>
        <p:spPr bwMode="auto">
          <a:xfrm>
            <a:off x="7148513" y="5348288"/>
            <a:ext cx="2124075" cy="166687"/>
          </a:xfrm>
          <a:prstGeom prst="chevron">
            <a:avLst>
              <a:gd name="adj" fmla="val 50087"/>
            </a:avLst>
          </a:prstGeom>
          <a:solidFill>
            <a:srgbClr val="C55A1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000000"/>
              </a:buClr>
              <a:buFont typeface="Arial" panose="020B0604020202020204" pitchFamily="34" charset="0"/>
              <a:buNone/>
            </a:pPr>
            <a:endParaRPr lang="zh-HK" altLang="zh-HK" sz="1800">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11269" name="Google Shape;147;p19"/>
          <p:cNvSpPr>
            <a:spLocks noChangeArrowheads="1"/>
          </p:cNvSpPr>
          <p:nvPr/>
        </p:nvSpPr>
        <p:spPr bwMode="auto">
          <a:xfrm>
            <a:off x="5005388" y="5343525"/>
            <a:ext cx="2122487" cy="166688"/>
          </a:xfrm>
          <a:prstGeom prst="chevron">
            <a:avLst>
              <a:gd name="adj" fmla="val 50049"/>
            </a:avLst>
          </a:prstGeom>
          <a:solidFill>
            <a:srgbClr val="FFD9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000000"/>
              </a:buClr>
              <a:buFont typeface="Arial" panose="020B0604020202020204" pitchFamily="34" charset="0"/>
              <a:buNone/>
            </a:pPr>
            <a:endParaRPr lang="zh-HK" altLang="zh-HK" sz="1800">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11270" name="Google Shape;148;p19"/>
          <p:cNvSpPr>
            <a:spLocks noChangeArrowheads="1"/>
          </p:cNvSpPr>
          <p:nvPr/>
        </p:nvSpPr>
        <p:spPr bwMode="auto">
          <a:xfrm>
            <a:off x="2873375" y="5348288"/>
            <a:ext cx="2124075" cy="166687"/>
          </a:xfrm>
          <a:prstGeom prst="chevron">
            <a:avLst>
              <a:gd name="adj" fmla="val 50087"/>
            </a:avLst>
          </a:prstGeom>
          <a:solidFill>
            <a:srgbClr val="9CC2E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000000"/>
              </a:buClr>
              <a:buFont typeface="Arial" panose="020B0604020202020204" pitchFamily="34" charset="0"/>
              <a:buNone/>
            </a:pPr>
            <a:endParaRPr lang="zh-HK" altLang="zh-HK" sz="1800">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11271" name="Google Shape;149;p19"/>
          <p:cNvSpPr>
            <a:spLocks noChangeArrowheads="1"/>
          </p:cNvSpPr>
          <p:nvPr/>
        </p:nvSpPr>
        <p:spPr bwMode="auto">
          <a:xfrm>
            <a:off x="742950" y="5343525"/>
            <a:ext cx="2124075" cy="166688"/>
          </a:xfrm>
          <a:prstGeom prst="chevron">
            <a:avLst>
              <a:gd name="adj" fmla="val 50086"/>
            </a:avLst>
          </a:prstGeom>
          <a:solidFill>
            <a:srgbClr val="2E75B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000000"/>
              </a:buClr>
              <a:buFont typeface="Arial" panose="020B0604020202020204" pitchFamily="34" charset="0"/>
              <a:buNone/>
            </a:pPr>
            <a:endParaRPr lang="zh-HK" altLang="zh-HK" sz="1800">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11272" name="Google Shape;150;p19"/>
          <p:cNvSpPr>
            <a:spLocks noChangeArrowheads="1"/>
          </p:cNvSpPr>
          <p:nvPr/>
        </p:nvSpPr>
        <p:spPr bwMode="auto">
          <a:xfrm>
            <a:off x="9301163" y="5348288"/>
            <a:ext cx="2122487" cy="166687"/>
          </a:xfrm>
          <a:prstGeom prst="chevron">
            <a:avLst>
              <a:gd name="adj" fmla="val 50049"/>
            </a:avLst>
          </a:prstGeom>
          <a:solidFill>
            <a:srgbClr val="A8D08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000000"/>
              </a:buClr>
              <a:buFont typeface="Arial" panose="020B0604020202020204" pitchFamily="34" charset="0"/>
              <a:buNone/>
            </a:pPr>
            <a:endParaRPr lang="zh-HK" altLang="zh-HK" sz="1800">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11273" name="Google Shape;151;p19"/>
          <p:cNvSpPr txBox="1">
            <a:spLocks noChangeArrowheads="1"/>
          </p:cNvSpPr>
          <p:nvPr/>
        </p:nvSpPr>
        <p:spPr bwMode="auto">
          <a:xfrm>
            <a:off x="1111250" y="4559300"/>
            <a:ext cx="1374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sz="160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creation of language</a:t>
            </a:r>
            <a:endParaRPr lang="zh-HK" altLang="zh-HK" sz="120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274" name="Google Shape;152;p19"/>
          <p:cNvSpPr txBox="1">
            <a:spLocks noChangeArrowheads="1"/>
          </p:cNvSpPr>
          <p:nvPr/>
        </p:nvSpPr>
        <p:spPr bwMode="auto">
          <a:xfrm>
            <a:off x="5013325" y="4398963"/>
            <a:ext cx="238918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sz="16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invention of paper-making techniques and movable type printing technique</a:t>
            </a:r>
            <a:endParaRPr lang="zh-HK" altLang="zh-HK" sz="12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3" name="Google Shape;153;p19"/>
          <p:cNvSpPr txBox="1"/>
          <p:nvPr/>
        </p:nvSpPr>
        <p:spPr>
          <a:xfrm>
            <a:off x="2907475" y="4466694"/>
            <a:ext cx="2010269" cy="584735"/>
          </a:xfrm>
          <a:prstGeom prst="rect">
            <a:avLst/>
          </a:prstGeom>
          <a:noFill/>
          <a:ln>
            <a:noFill/>
          </a:ln>
        </p:spPr>
        <p:txBody>
          <a:bodyPr spcFirstLastPara="1" lIns="91425" tIns="45700" rIns="91425" bIns="45700">
            <a:spAutoFit/>
          </a:bodyPr>
          <a:lstStyle/>
          <a:p>
            <a:pPr eaLnBrk="1" fontAlgn="auto" hangingPunct="1">
              <a:spcBef>
                <a:spcPts val="0"/>
              </a:spcBef>
              <a:spcAft>
                <a:spcPts val="0"/>
              </a:spcAft>
              <a:buClr>
                <a:srgbClr val="000000"/>
              </a:buClr>
              <a:buFont typeface="Arial"/>
              <a:buNone/>
              <a:defRPr/>
            </a:pPr>
            <a:r>
              <a:rPr lang="en-us" sz="16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The emergence of </a:t>
            </a:r>
            <a:r>
              <a:rPr lang="en-us" sz="16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writing</a:t>
            </a:r>
            <a:endParaRPr sz="1200" strike="sngStrike" kern="0" dirty="0">
              <a:solidFill>
                <a:schemeClr val="tx1">
                  <a:lumMod val="85000"/>
                  <a:lumOff val="15000"/>
                </a:schemeClr>
              </a:solidFill>
              <a:latin typeface="Times New Roman" panose="02020603050405020304" pitchFamily="18" charset="0"/>
              <a:ea typeface="Arial"/>
              <a:cs typeface="Times New Roman" panose="02020603050405020304" pitchFamily="18" charset="0"/>
              <a:sym typeface="Arial"/>
            </a:endParaRPr>
          </a:p>
        </p:txBody>
      </p:sp>
      <p:sp>
        <p:nvSpPr>
          <p:cNvPr id="154" name="Google Shape;154;p19"/>
          <p:cNvSpPr txBox="1"/>
          <p:nvPr/>
        </p:nvSpPr>
        <p:spPr>
          <a:xfrm>
            <a:off x="7305291" y="4462118"/>
            <a:ext cx="1995872" cy="830956"/>
          </a:xfrm>
          <a:prstGeom prst="rect">
            <a:avLst/>
          </a:prstGeom>
          <a:noFill/>
          <a:ln>
            <a:noFill/>
          </a:ln>
        </p:spPr>
        <p:txBody>
          <a:bodyPr spcFirstLastPara="1" wrap="square" lIns="91425" tIns="45700" rIns="91425" bIns="45700">
            <a:spAutoFit/>
          </a:bodyPr>
          <a:lstStyle/>
          <a:p>
            <a:pPr eaLnBrk="1" fontAlgn="auto" hangingPunct="1">
              <a:spcBef>
                <a:spcPts val="0"/>
              </a:spcBef>
              <a:spcAft>
                <a:spcPts val="0"/>
              </a:spcAft>
              <a:buClr>
                <a:srgbClr val="000000"/>
              </a:buClr>
              <a:buFont typeface="Arial"/>
              <a:buNone/>
              <a:defRPr/>
            </a:pPr>
            <a:r>
              <a:rPr lang="en-us" sz="1600" kern="0" dirty="0">
                <a:solidFill>
                  <a:schemeClr val="dk1"/>
                </a:solidFill>
                <a:latin typeface="Times New Roman" panose="02020603050405020304" pitchFamily="18" charset="0"/>
                <a:ea typeface="DFKai-SB"/>
                <a:cs typeface="Times New Roman" panose="02020603050405020304" pitchFamily="18" charset="0"/>
                <a:sym typeface="DFKai-SB"/>
              </a:rPr>
              <a:t>The advent of </a:t>
            </a:r>
            <a:r>
              <a:rPr lang="en-us" sz="1600" kern="0" dirty="0" smtClean="0">
                <a:solidFill>
                  <a:schemeClr val="dk1"/>
                </a:solidFill>
                <a:latin typeface="Times New Roman" panose="02020603050405020304" pitchFamily="18" charset="0"/>
                <a:ea typeface="DFKai-SB"/>
                <a:cs typeface="Times New Roman" panose="02020603050405020304" pitchFamily="18" charset="0"/>
                <a:sym typeface="DFKai-SB"/>
              </a:rPr>
              <a:t>telegraph</a:t>
            </a:r>
            <a:r>
              <a:rPr lang="en-us" sz="1600" kern="0" dirty="0">
                <a:solidFill>
                  <a:schemeClr val="dk1"/>
                </a:solidFill>
                <a:latin typeface="Times New Roman" panose="02020603050405020304" pitchFamily="18" charset="0"/>
                <a:ea typeface="DFKai-SB"/>
                <a:cs typeface="Times New Roman" panose="02020603050405020304" pitchFamily="18" charset="0"/>
                <a:sym typeface="DFKai-SB"/>
              </a:rPr>
              <a:t>, telephone and television</a:t>
            </a:r>
            <a:endParaRPr sz="1200" kern="0" dirty="0">
              <a:latin typeface="Times New Roman" panose="02020603050405020304" pitchFamily="18" charset="0"/>
              <a:ea typeface="Arial"/>
              <a:cs typeface="Times New Roman" panose="02020603050405020304" pitchFamily="18" charset="0"/>
              <a:sym typeface="Arial"/>
            </a:endParaRPr>
          </a:p>
        </p:txBody>
      </p:sp>
      <p:sp>
        <p:nvSpPr>
          <p:cNvPr id="11277" name="Google Shape;155;p19"/>
          <p:cNvSpPr txBox="1">
            <a:spLocks noChangeArrowheads="1"/>
          </p:cNvSpPr>
          <p:nvPr/>
        </p:nvSpPr>
        <p:spPr bwMode="auto">
          <a:xfrm>
            <a:off x="9137650" y="4462463"/>
            <a:ext cx="30543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sz="160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emergence and populari</a:t>
            </a:r>
            <a:r>
              <a:rPr lang="en-US" altLang="zh-HK" sz="1600">
                <a:solidFill>
                  <a:srgbClr val="7030A0"/>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a:t>
            </a:r>
            <a:r>
              <a:rPr lang="en-US" altLang="zh-HK" sz="160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ation of communication technology, computers and computer networks</a:t>
            </a:r>
            <a:endParaRPr lang="zh-HK" altLang="zh-HK" sz="120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1278" name="Google Shape;156;p19" descr="聊天 轮廓"/>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538" y="5781675"/>
            <a:ext cx="7715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9" name="Google Shape;157;p19"/>
          <p:cNvSpPr>
            <a:spLocks noChangeArrowheads="1"/>
          </p:cNvSpPr>
          <p:nvPr/>
        </p:nvSpPr>
        <p:spPr bwMode="auto">
          <a:xfrm>
            <a:off x="3438525" y="5848350"/>
            <a:ext cx="890588" cy="533400"/>
          </a:xfrm>
          <a:prstGeom prst="ellipse">
            <a:avLst/>
          </a:prstGeom>
          <a:solidFill>
            <a:schemeClr val="bg1"/>
          </a:solidFill>
          <a:ln w="12700">
            <a:solidFill>
              <a:schemeClr val="accent1"/>
            </a:solidFill>
            <a:miter lim="800000"/>
            <a:headEnd type="none" w="sm" len="sm"/>
            <a:tailEnd type="none" w="sm" len="sm"/>
          </a:ln>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000000"/>
              </a:buClr>
              <a:buFont typeface="Arial" panose="020B0604020202020204" pitchFamily="34" charset="0"/>
              <a:buNone/>
            </a:pPr>
            <a:r>
              <a:rPr lang="zh-TW" altLang="en-US" sz="1800">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文</a:t>
            </a:r>
            <a:endParaRPr lang="zh-HK" altLang="zh-HK" sz="1800">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11280" name="Google Shape;158;p19"/>
          <p:cNvSpPr txBox="1">
            <a:spLocks noChangeArrowheads="1"/>
          </p:cNvSpPr>
          <p:nvPr/>
        </p:nvSpPr>
        <p:spPr bwMode="auto">
          <a:xfrm>
            <a:off x="3881438" y="5764213"/>
            <a:ext cx="6873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sz="2000">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A</a:t>
            </a:r>
            <a:endParaRPr lang="zh-HK" altLang="zh-HK" sz="2000">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pic>
        <p:nvPicPr>
          <p:cNvPr id="11281" name="Google Shape;159;p19" descr="书架上的书籍 轮廓"/>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2288" y="5713413"/>
            <a:ext cx="804862"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2" name="Google Shape;160;p19" descr="电话 轮廓"/>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9500" y="5751513"/>
            <a:ext cx="76676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3" name="Google Shape;161;p19" descr="电视 纯色填充"/>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8338" y="5848350"/>
            <a:ext cx="595312"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4" name="Google Shape;162;p19" descr="网络图 纯色填充"/>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53638" y="565785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5" name="Google Shape;163;p19"/>
          <p:cNvSpPr txBox="1">
            <a:spLocks noChangeArrowheads="1"/>
          </p:cNvSpPr>
          <p:nvPr/>
        </p:nvSpPr>
        <p:spPr bwMode="auto">
          <a:xfrm>
            <a:off x="860425" y="196850"/>
            <a:ext cx="102885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SzPts val="4000"/>
              <a:buFont typeface="標楷體" panose="03000509000000000000" pitchFamily="65" charset="-120"/>
              <a:buNone/>
            </a:pPr>
            <a:r>
              <a:rPr lang="en-US" altLang="zh-HK" sz="40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development of information technology</a:t>
            </a:r>
            <a:endParaRPr lang="zh-HK" altLang="zh-HK" sz="40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Google Shape;644;p55"/>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3512A4FD-3FD5-4C9C-ADF8-2361006BDD72}"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40</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84995" name="Google Shape;648;p55"/>
          <p:cNvSpPr>
            <a:spLocks/>
          </p:cNvSpPr>
          <p:nvPr/>
        </p:nvSpPr>
        <p:spPr bwMode="auto">
          <a:xfrm>
            <a:off x="3182938" y="171450"/>
            <a:ext cx="5321300" cy="523875"/>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40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Internet</a:t>
            </a:r>
            <a:endParaRPr lang="zh-HK" altLang="zh-HK">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4996" name="Google Shape;649;p55"/>
          <p:cNvSpPr txBox="1">
            <a:spLocks noChangeArrowheads="1"/>
          </p:cNvSpPr>
          <p:nvPr/>
        </p:nvSpPr>
        <p:spPr bwMode="auto">
          <a:xfrm>
            <a:off x="2479675" y="839788"/>
            <a:ext cx="793591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90000"/>
              </a:lnSpc>
              <a:buClr>
                <a:srgbClr val="000000"/>
              </a:buClr>
              <a:buFont typeface="Arial" panose="020B0604020202020204" pitchFamily="34" charset="0"/>
              <a:buNone/>
            </a:pPr>
            <a:r>
              <a:rPr lang="en-US" altLang="zh-HK" sz="24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impact of the Internet – applications of </a:t>
            </a:r>
            <a:r>
              <a:rPr lang="en-US" altLang="zh-HK" sz="2400" b="1" dirty="0">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5G</a:t>
            </a:r>
            <a:r>
              <a:rPr lang="en-US" altLang="zh-HK" sz="24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technology</a:t>
            </a:r>
            <a:endParaRPr lang="zh-HK" altLang="zh-HK"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4997" name="Google Shape;650;p55"/>
          <p:cNvSpPr>
            <a:spLocks/>
          </p:cNvSpPr>
          <p:nvPr/>
        </p:nvSpPr>
        <p:spPr bwMode="auto">
          <a:xfrm>
            <a:off x="1962150" y="938213"/>
            <a:ext cx="447675" cy="322262"/>
          </a:xfrm>
          <a:custGeom>
            <a:avLst/>
            <a:gdLst>
              <a:gd name="T0" fmla="*/ 2147483646 w 396"/>
              <a:gd name="T1" fmla="*/ 2147483646 h 298"/>
              <a:gd name="T2" fmla="*/ 2147483646 w 396"/>
              <a:gd name="T3" fmla="*/ 2147483646 h 298"/>
              <a:gd name="T4" fmla="*/ 2147483646 w 396"/>
              <a:gd name="T5" fmla="*/ 2147483646 h 298"/>
              <a:gd name="T6" fmla="*/ 2147483646 w 396"/>
              <a:gd name="T7" fmla="*/ 2147483646 h 298"/>
              <a:gd name="T8" fmla="*/ 2147483646 w 396"/>
              <a:gd name="T9" fmla="*/ 2147483646 h 298"/>
              <a:gd name="T10" fmla="*/ 2147483646 w 396"/>
              <a:gd name="T11" fmla="*/ 2147483646 h 298"/>
              <a:gd name="T12" fmla="*/ 2147483646 w 396"/>
              <a:gd name="T13" fmla="*/ 2147483646 h 298"/>
              <a:gd name="T14" fmla="*/ 2147483646 w 396"/>
              <a:gd name="T15" fmla="*/ 0 h 298"/>
              <a:gd name="T16" fmla="*/ 2147483646 w 396"/>
              <a:gd name="T17" fmla="*/ 0 h 298"/>
              <a:gd name="T18" fmla="*/ 2147483646 w 396"/>
              <a:gd name="T19" fmla="*/ 2147483646 h 298"/>
              <a:gd name="T20" fmla="*/ 2147483646 w 396"/>
              <a:gd name="T21" fmla="*/ 2147483646 h 298"/>
              <a:gd name="T22" fmla="*/ 2147483646 w 396"/>
              <a:gd name="T23" fmla="*/ 2147483646 h 298"/>
              <a:gd name="T24" fmla="*/ 2147483646 w 396"/>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6" h="298" extrusionOk="0">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sp>
        <p:nvSpPr>
          <p:cNvPr id="84998" name="Google Shape;651;p55"/>
          <p:cNvSpPr>
            <a:spLocks noChangeArrowheads="1"/>
          </p:cNvSpPr>
          <p:nvPr/>
        </p:nvSpPr>
        <p:spPr bwMode="auto">
          <a:xfrm>
            <a:off x="398463" y="1543050"/>
            <a:ext cx="10093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sz="2000"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5G technology can be widely used in daily life. </a:t>
            </a:r>
            <a:r>
              <a:rPr lang="en-US"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Below </a:t>
            </a:r>
            <a:r>
              <a:rPr lang="en-US" altLang="zh-HK" sz="2000"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are some examples.</a:t>
            </a:r>
            <a:endParaRPr lang="zh-HK" altLang="zh-HK" sz="20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4999" name="Google Shape;652;p55"/>
          <p:cNvSpPr>
            <a:spLocks noChangeArrowheads="1"/>
          </p:cNvSpPr>
          <p:nvPr/>
        </p:nvSpPr>
        <p:spPr bwMode="auto">
          <a:xfrm>
            <a:off x="2776538" y="6191250"/>
            <a:ext cx="8404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Source: </a:t>
            </a:r>
            <a:r>
              <a:rPr lang="en-US" altLang="zh-HK"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Communications </a:t>
            </a:r>
            <a:r>
              <a:rPr lang="en-US"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Authority (https://www.5g.gov.hk/en/what-is-5g/applications.html)</a:t>
            </a:r>
            <a:endParaRPr lang="zh-HK"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p:txBody>
      </p:sp>
      <p:pic>
        <p:nvPicPr>
          <p:cNvPr id="85000" name="Google Shape;653;p5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0963" y="6083300"/>
            <a:ext cx="1292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8138" y="2257425"/>
            <a:ext cx="3625850" cy="3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19550" y="2222500"/>
            <a:ext cx="3576638" cy="36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3"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51750" y="2257425"/>
            <a:ext cx="3490913" cy="35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Google Shape;658;p56"/>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8FA54B04-C0EC-44D2-8AE8-4E6D5AFDCDBF}"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41</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87043" name="Google Shape;659;p56"/>
          <p:cNvSpPr>
            <a:spLocks/>
          </p:cNvSpPr>
          <p:nvPr/>
        </p:nvSpPr>
        <p:spPr bwMode="auto">
          <a:xfrm>
            <a:off x="3182938" y="171450"/>
            <a:ext cx="5321300" cy="523875"/>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40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Internet</a:t>
            </a:r>
            <a:endParaRPr lang="zh-HK" altLang="zh-HK">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7044" name="Google Shape;660;p56"/>
          <p:cNvSpPr txBox="1">
            <a:spLocks noChangeArrowheads="1"/>
          </p:cNvSpPr>
          <p:nvPr/>
        </p:nvSpPr>
        <p:spPr bwMode="auto">
          <a:xfrm>
            <a:off x="2290763" y="874713"/>
            <a:ext cx="83820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90000"/>
              </a:lnSpc>
              <a:buClr>
                <a:srgbClr val="000000"/>
              </a:buClr>
              <a:buFont typeface="Arial" panose="020B0604020202020204" pitchFamily="34" charset="0"/>
              <a:buNone/>
            </a:pPr>
            <a:r>
              <a:rPr lang="en-US" altLang="zh-HK" sz="24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The impact of the Internet – applications of </a:t>
            </a:r>
            <a:r>
              <a:rPr lang="en-US" altLang="zh-HK" sz="2400" b="1">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5G</a:t>
            </a:r>
            <a:r>
              <a:rPr lang="en-US" altLang="zh-HK" sz="24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technology</a:t>
            </a:r>
            <a:endParaRPr lang="zh-HK" altLang="zh-HK" sz="240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7045" name="Google Shape;661;p56"/>
          <p:cNvSpPr>
            <a:spLocks/>
          </p:cNvSpPr>
          <p:nvPr/>
        </p:nvSpPr>
        <p:spPr bwMode="auto">
          <a:xfrm>
            <a:off x="1916113" y="960438"/>
            <a:ext cx="447675" cy="323850"/>
          </a:xfrm>
          <a:custGeom>
            <a:avLst/>
            <a:gdLst>
              <a:gd name="T0" fmla="*/ 2147483646 w 396"/>
              <a:gd name="T1" fmla="*/ 2147483646 h 298"/>
              <a:gd name="T2" fmla="*/ 2147483646 w 396"/>
              <a:gd name="T3" fmla="*/ 2147483646 h 298"/>
              <a:gd name="T4" fmla="*/ 2147483646 w 396"/>
              <a:gd name="T5" fmla="*/ 2147483646 h 298"/>
              <a:gd name="T6" fmla="*/ 2147483646 w 396"/>
              <a:gd name="T7" fmla="*/ 2147483646 h 298"/>
              <a:gd name="T8" fmla="*/ 2147483646 w 396"/>
              <a:gd name="T9" fmla="*/ 2147483646 h 298"/>
              <a:gd name="T10" fmla="*/ 2147483646 w 396"/>
              <a:gd name="T11" fmla="*/ 2147483646 h 298"/>
              <a:gd name="T12" fmla="*/ 2147483646 w 396"/>
              <a:gd name="T13" fmla="*/ 2147483646 h 298"/>
              <a:gd name="T14" fmla="*/ 2147483646 w 396"/>
              <a:gd name="T15" fmla="*/ 0 h 298"/>
              <a:gd name="T16" fmla="*/ 2147483646 w 396"/>
              <a:gd name="T17" fmla="*/ 0 h 298"/>
              <a:gd name="T18" fmla="*/ 2147483646 w 396"/>
              <a:gd name="T19" fmla="*/ 2147483646 h 298"/>
              <a:gd name="T20" fmla="*/ 2147483646 w 396"/>
              <a:gd name="T21" fmla="*/ 2147483646 h 298"/>
              <a:gd name="T22" fmla="*/ 2147483646 w 396"/>
              <a:gd name="T23" fmla="*/ 2147483646 h 298"/>
              <a:gd name="T24" fmla="*/ 2147483646 w 396"/>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6" h="298" extrusionOk="0">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pic>
        <p:nvPicPr>
          <p:cNvPr id="87046" name="Google Shape;663;p56">
            <a:hlinkClick r:id="rId3"/>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4513" y="3744913"/>
            <a:ext cx="3432175" cy="229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Google Shape;664;p56">
            <a:hlinkClick r:id="rId3"/>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7988" y="3792538"/>
            <a:ext cx="3484562" cy="229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8" name="Google Shape;665;p56"/>
          <p:cNvSpPr>
            <a:spLocks noChangeArrowheads="1"/>
          </p:cNvSpPr>
          <p:nvPr/>
        </p:nvSpPr>
        <p:spPr bwMode="auto">
          <a:xfrm>
            <a:off x="2065771" y="1662113"/>
            <a:ext cx="9530917" cy="1700212"/>
          </a:xfrm>
          <a:prstGeom prst="rect">
            <a:avLst/>
          </a:prstGeom>
          <a:noFill/>
          <a:ln w="28575">
            <a:solidFill>
              <a:srgbClr val="0070C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120000"/>
              </a:lnSpc>
              <a:spcBef>
                <a:spcPts val="600"/>
              </a:spcBef>
              <a:spcAft>
                <a:spcPts val="0"/>
              </a:spcAft>
              <a:buClr>
                <a:srgbClr val="000000"/>
              </a:buClr>
              <a:buFont typeface="Arial" panose="020B0604020202020204" pitchFamily="34" charset="0"/>
              <a:buNone/>
            </a:pPr>
            <a:r>
              <a:rPr lang="en-US" altLang="zh-HK" sz="18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Click on the images to see more applications of </a:t>
            </a:r>
            <a:r>
              <a:rPr lang="en-US" altLang="zh-HK" sz="18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5G</a:t>
            </a:r>
            <a:r>
              <a:rPr lang="en-US" altLang="zh-HK" sz="18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technology in different </a:t>
            </a:r>
            <a:r>
              <a:rPr lang="en-US" altLang="zh-HK"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fields.</a:t>
            </a:r>
            <a:endParaRPr lang="zh-HK" altLang="zh-HK" sz="18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eaLnBrk="1" hangingPunct="1">
              <a:lnSpc>
                <a:spcPct val="120000"/>
              </a:lnSpc>
              <a:spcBef>
                <a:spcPts val="1200"/>
              </a:spcBef>
              <a:spcAft>
                <a:spcPts val="0"/>
              </a:spcAft>
              <a:buClr>
                <a:srgbClr val="000000"/>
              </a:buClr>
              <a:buFont typeface="Arial" panose="020B0604020202020204" pitchFamily="34" charset="0"/>
              <a:buNone/>
            </a:pPr>
            <a:r>
              <a:rPr lang="en-US" altLang="zh-HK" sz="16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Source</a:t>
            </a:r>
            <a:r>
              <a:rPr lang="en-US" altLang="zh-HK" sz="16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a:t>
            </a:r>
            <a:r>
              <a:rPr lang="en-US" altLang="zh-HK" sz="16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Communications </a:t>
            </a:r>
            <a:r>
              <a:rPr lang="en-US" altLang="zh-HK" sz="16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Authority </a:t>
            </a:r>
            <a:endParaRPr lang="zh-HK" altLang="zh-HK" sz="16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eaLnBrk="1" hangingPunct="1">
              <a:lnSpc>
                <a:spcPct val="120000"/>
              </a:lnSpc>
              <a:spcBef>
                <a:spcPts val="600"/>
              </a:spcBef>
              <a:spcAft>
                <a:spcPts val="0"/>
              </a:spcAft>
              <a:buClr>
                <a:srgbClr val="000000"/>
              </a:buClr>
              <a:buSzPts val="1800"/>
              <a:buFont typeface="Arial" panose="020B0604020202020204" pitchFamily="34" charset="0"/>
              <a:buChar char="•"/>
            </a:pPr>
            <a:r>
              <a:rPr lang="en-US" altLang="zh-HK" sz="16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https://www.5g.gov.hk/en/what-is-5g/applications.html</a:t>
            </a:r>
            <a:endParaRPr lang="zh-HK" altLang="zh-HK" sz="16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lnSpc>
                <a:spcPct val="120000"/>
              </a:lnSpc>
              <a:spcBef>
                <a:spcPts val="600"/>
              </a:spcBef>
              <a:spcAft>
                <a:spcPts val="0"/>
              </a:spcAft>
              <a:buClr>
                <a:srgbClr val="000000"/>
              </a:buClr>
              <a:buSzPts val="1800"/>
              <a:buFont typeface="Arial" panose="020B0604020202020204" pitchFamily="34" charset="0"/>
              <a:buChar char="•"/>
            </a:pPr>
            <a:r>
              <a:rPr lang="en-US" altLang="zh-HK" sz="16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https://www.ofca.gov.hk/en/industry_focus/industry_focus/exp_sharing_on_5g_applications/index.html</a:t>
            </a:r>
            <a:endParaRPr lang="zh-HK" altLang="zh-HK" sz="16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p:txBody>
      </p:sp>
      <p:pic>
        <p:nvPicPr>
          <p:cNvPr id="87049" name="Google Shape;666;p56">
            <a:hlinkClick r:id="rId6"/>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063" y="1765300"/>
            <a:ext cx="1681162"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0" name="Picture 1">
            <a:hlinkClick r:id="rId3"/>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2625" y="3744913"/>
            <a:ext cx="3362325" cy="229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Google Shape;671;p57"/>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A59413D8-882F-4F91-A1A5-16281126D7B2}"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42</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89091" name="Google Shape;672;p57"/>
          <p:cNvSpPr>
            <a:spLocks noChangeArrowheads="1"/>
          </p:cNvSpPr>
          <p:nvPr/>
        </p:nvSpPr>
        <p:spPr bwMode="auto">
          <a:xfrm>
            <a:off x="382588" y="1300163"/>
            <a:ext cx="11480800" cy="3221037"/>
          </a:xfrm>
          <a:prstGeom prst="rect">
            <a:avLst/>
          </a:prstGeom>
          <a:solidFill>
            <a:srgbClr val="E1EFD8"/>
          </a:solidFill>
          <a:ln w="28575">
            <a:solidFill>
              <a:srgbClr val="FF0000"/>
            </a:solidFill>
            <a:round/>
            <a:headEnd type="none" w="sm" len="sm"/>
            <a:tailEnd type="none" w="sm" len="sm"/>
          </a:ln>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buClr>
                <a:srgbClr val="000000"/>
              </a:buClr>
              <a:buFont typeface="Arial" panose="020B0604020202020204" pitchFamily="34" charset="0"/>
              <a:buNone/>
              <a:defRPr/>
            </a:pP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5G's ultra-high-speed and low-latency features can support AR and VR more effectively, making relevant scenes more realistic and stable.</a:t>
            </a:r>
            <a:endParaRPr lang="zh-HK"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a:p>
            <a:pPr algn="just" eaLnBrk="1" hangingPunct="1">
              <a:lnSpc>
                <a:spcPct val="120000"/>
              </a:lnSpc>
              <a:buClr>
                <a:srgbClr val="000000"/>
              </a:buClr>
              <a:buFont typeface="Arial" panose="020B0604020202020204" pitchFamily="34" charset="0"/>
              <a:buNone/>
              <a:defRPr/>
            </a:pPr>
            <a:endParaRPr lang="zh-HK"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a:p>
            <a:pPr algn="just" eaLnBrk="1" hangingPunct="1">
              <a:lnSpc>
                <a:spcPct val="120000"/>
              </a:lnSpc>
              <a:buClr>
                <a:srgbClr val="000000"/>
              </a:buClr>
              <a:buFont typeface="Arial" panose="020B0604020202020204" pitchFamily="34" charset="0"/>
              <a:buNone/>
              <a:defRPr/>
            </a:pP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The Tourism Commission launched the City in Time tourism project in 2021, which integrated Augmented Reality (AR) and multimedia technologies to present perfect combinations of historical panoramas and real-life surroundings.  Locals and tourists can travel through time and enjoy enriched visual and audio experiences with their </a:t>
            </a:r>
            <a:r>
              <a:rPr lang="en-US" altLang="zh-HK" sz="1800"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smartphones </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to </a:t>
            </a:r>
            <a:r>
              <a:rPr lang="en-US" altLang="zh-HK" sz="1800"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experience 360-degree historical panoramas featuring heritage photos or illustrations</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The mobile app is also equipped with a selfie function that enables citizens and visitors to share their experiences of “CITY IN TIME” on social media platforms, and browse photos and information of the iconic spots with the mobile app to understand more about the history of Hong Kong</a:t>
            </a:r>
            <a:r>
              <a:rPr lang="en-US"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a:t>
            </a:r>
            <a:endParaRPr lang="zh-HK"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89092" name="Google Shape;673;p57"/>
          <p:cNvSpPr>
            <a:spLocks/>
          </p:cNvSpPr>
          <p:nvPr/>
        </p:nvSpPr>
        <p:spPr bwMode="auto">
          <a:xfrm>
            <a:off x="3182938" y="171450"/>
            <a:ext cx="5321300" cy="523875"/>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40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Internet</a:t>
            </a:r>
            <a:endParaRPr lang="zh-HK" altLang="zh-HK">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9093" name="Google Shape;674;p57"/>
          <p:cNvSpPr txBox="1">
            <a:spLocks noChangeArrowheads="1"/>
          </p:cNvSpPr>
          <p:nvPr/>
        </p:nvSpPr>
        <p:spPr bwMode="auto">
          <a:xfrm>
            <a:off x="2327275" y="782638"/>
            <a:ext cx="84089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90000"/>
              </a:lnSpc>
              <a:buClr>
                <a:srgbClr val="000000"/>
              </a:buClr>
              <a:buFont typeface="Arial" panose="020B0604020202020204" pitchFamily="34" charset="0"/>
              <a:buNone/>
            </a:pPr>
            <a:r>
              <a:rPr lang="en-US" altLang="zh-HK" sz="24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The impact of the Internet – applications of </a:t>
            </a:r>
            <a:r>
              <a:rPr lang="en-US" altLang="zh-HK" sz="2400" b="1">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5G</a:t>
            </a:r>
            <a:r>
              <a:rPr lang="en-US" altLang="zh-HK" sz="24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technology</a:t>
            </a:r>
            <a:endParaRPr lang="zh-HK" altLang="zh-HK" sz="240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9094" name="Google Shape;675;p57"/>
          <p:cNvSpPr>
            <a:spLocks/>
          </p:cNvSpPr>
          <p:nvPr/>
        </p:nvSpPr>
        <p:spPr bwMode="auto">
          <a:xfrm>
            <a:off x="1879600" y="865188"/>
            <a:ext cx="447675" cy="322262"/>
          </a:xfrm>
          <a:custGeom>
            <a:avLst/>
            <a:gdLst>
              <a:gd name="T0" fmla="*/ 2147483646 w 396"/>
              <a:gd name="T1" fmla="*/ 2147483646 h 298"/>
              <a:gd name="T2" fmla="*/ 2147483646 w 396"/>
              <a:gd name="T3" fmla="*/ 2147483646 h 298"/>
              <a:gd name="T4" fmla="*/ 2147483646 w 396"/>
              <a:gd name="T5" fmla="*/ 2147483646 h 298"/>
              <a:gd name="T6" fmla="*/ 2147483646 w 396"/>
              <a:gd name="T7" fmla="*/ 2147483646 h 298"/>
              <a:gd name="T8" fmla="*/ 2147483646 w 396"/>
              <a:gd name="T9" fmla="*/ 2147483646 h 298"/>
              <a:gd name="T10" fmla="*/ 2147483646 w 396"/>
              <a:gd name="T11" fmla="*/ 2147483646 h 298"/>
              <a:gd name="T12" fmla="*/ 2147483646 w 396"/>
              <a:gd name="T13" fmla="*/ 2147483646 h 298"/>
              <a:gd name="T14" fmla="*/ 2147483646 w 396"/>
              <a:gd name="T15" fmla="*/ 0 h 298"/>
              <a:gd name="T16" fmla="*/ 2147483646 w 396"/>
              <a:gd name="T17" fmla="*/ 0 h 298"/>
              <a:gd name="T18" fmla="*/ 2147483646 w 396"/>
              <a:gd name="T19" fmla="*/ 2147483646 h 298"/>
              <a:gd name="T20" fmla="*/ 2147483646 w 396"/>
              <a:gd name="T21" fmla="*/ 2147483646 h 298"/>
              <a:gd name="T22" fmla="*/ 2147483646 w 396"/>
              <a:gd name="T23" fmla="*/ 2147483646 h 298"/>
              <a:gd name="T24" fmla="*/ 2147483646 w 396"/>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6" h="298" extrusionOk="0">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pic>
        <p:nvPicPr>
          <p:cNvPr id="89095" name="Google Shape;676;p57">
            <a:hlinkClick r:id="rId3"/>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9325" y="4578350"/>
            <a:ext cx="35718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Google Shape;677;p57">
            <a:hlinkClick r:id="rId5"/>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588" y="4705350"/>
            <a:ext cx="1662112"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7" name="Google Shape;678;p57">
            <a:hlinkClick r:id="rId5"/>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52000" y="4576763"/>
            <a:ext cx="13239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8" name="Google Shape;679;p57"/>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67413" y="4611688"/>
            <a:ext cx="1293812"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9" name="Google Shape;680;p57"/>
          <p:cNvSpPr>
            <a:spLocks noChangeArrowheads="1"/>
          </p:cNvSpPr>
          <p:nvPr/>
        </p:nvSpPr>
        <p:spPr bwMode="auto">
          <a:xfrm>
            <a:off x="7550150" y="5576888"/>
            <a:ext cx="41100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defRPr/>
            </a:pPr>
            <a:r>
              <a:rPr lang="en-US" altLang="zh-HK"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Sources:</a:t>
            </a:r>
            <a:endParaRPr lang="zh-HK" altLang="zh-HK"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buClr>
                <a:srgbClr val="000000"/>
              </a:buClr>
              <a:buSzPts val="1400"/>
              <a:buFont typeface="Arial" panose="020B0604020202020204" pitchFamily="34" charset="0"/>
              <a:buChar char="•"/>
              <a:defRPr/>
            </a:pPr>
            <a:r>
              <a:rPr lang="en-US" altLang="zh-HK"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https://www.info.gov.hk/gia/general/202103/25/P2021032500181.htm?fontSize=1</a:t>
            </a:r>
          </a:p>
          <a:p>
            <a:pPr eaLnBrk="1" hangingPunct="1">
              <a:buClr>
                <a:srgbClr val="000000"/>
              </a:buClr>
              <a:buSzPts val="1400"/>
              <a:buFont typeface="Arial" panose="020B0604020202020204" pitchFamily="34" charset="0"/>
              <a:buChar char="•"/>
              <a:defRPr/>
            </a:pPr>
            <a:r>
              <a:rPr lang="en-US" altLang="zh-HK"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https://www.cityintime.hk/en/</a:t>
            </a:r>
            <a:endParaRPr lang="zh-HK" altLang="zh-HK"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p:txBody>
      </p:sp>
      <p:pic>
        <p:nvPicPr>
          <p:cNvPr id="89100" name="Google Shape;681;p57"/>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85063" y="4673600"/>
            <a:ext cx="19446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1" name="Google Shape;682;p57"/>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2575" y="171450"/>
            <a:ext cx="1595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2" name="文本框 1"/>
          <p:cNvSpPr txBox="1">
            <a:spLocks noChangeArrowheads="1"/>
          </p:cNvSpPr>
          <p:nvPr/>
        </p:nvSpPr>
        <p:spPr bwMode="auto">
          <a:xfrm>
            <a:off x="382588" y="266700"/>
            <a:ext cx="137001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CN" sz="2000" b="1">
                <a:latin typeface="Times New Roman" panose="02020603050405020304" pitchFamily="18" charset="0"/>
                <a:ea typeface="SimSun" panose="02010600030101010101" pitchFamily="2" charset="-122"/>
                <a:cs typeface="Times New Roman" panose="02020603050405020304" pitchFamily="18" charset="0"/>
              </a:rPr>
              <a:t>Reference</a:t>
            </a:r>
            <a:endParaRPr lang="zh-CN" altLang="en-US" sz="2000" b="1">
              <a:latin typeface="Times New Roman" panose="02020603050405020304" pitchFamily="18" charset="0"/>
              <a:ea typeface="SimSun"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Google Shape;687;p58"/>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2BBC6348-A02D-4A70-8389-BADD69990720}"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43</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91139" name="Google Shape;688;p58"/>
          <p:cNvSpPr>
            <a:spLocks/>
          </p:cNvSpPr>
          <p:nvPr/>
        </p:nvSpPr>
        <p:spPr bwMode="auto">
          <a:xfrm>
            <a:off x="3235325" y="222250"/>
            <a:ext cx="5321300" cy="523875"/>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40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Internet</a:t>
            </a:r>
            <a:endParaRPr lang="zh-HK" altLang="zh-HK">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1140" name="Google Shape;689;p58"/>
          <p:cNvSpPr txBox="1">
            <a:spLocks noChangeArrowheads="1"/>
          </p:cNvSpPr>
          <p:nvPr/>
        </p:nvSpPr>
        <p:spPr bwMode="auto">
          <a:xfrm>
            <a:off x="1976438" y="733425"/>
            <a:ext cx="92900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90000"/>
              </a:lnSpc>
              <a:buClr>
                <a:srgbClr val="000000"/>
              </a:buClr>
              <a:buFont typeface="Arial" panose="020B0604020202020204" pitchFamily="34" charset="0"/>
              <a:buNone/>
            </a:pPr>
            <a:r>
              <a:rPr lang="en-US" altLang="zh-HK" sz="24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impact of the Internet – applications of </a:t>
            </a:r>
            <a:r>
              <a:rPr lang="en-US" altLang="zh-HK" sz="2400" b="1">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5G</a:t>
            </a:r>
            <a:r>
              <a:rPr lang="en-US" altLang="zh-HK" sz="24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technology in China</a:t>
            </a:r>
            <a:endParaRPr lang="zh-HK" altLang="zh-HK" sz="240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90" name="Google Shape;690;p58"/>
          <p:cNvSpPr/>
          <p:nvPr/>
        </p:nvSpPr>
        <p:spPr>
          <a:xfrm>
            <a:off x="522288" y="1358378"/>
            <a:ext cx="11239995" cy="3108846"/>
          </a:xfrm>
          <a:prstGeom prst="rect">
            <a:avLst/>
          </a:prstGeom>
          <a:noFill/>
          <a:ln w="28575" cap="flat" cmpd="sng">
            <a:solidFill>
              <a:srgbClr val="0070C0"/>
            </a:solidFill>
            <a:prstDash val="solid"/>
            <a:round/>
            <a:headEnd type="none" w="sm" len="sm"/>
            <a:tailEnd type="none" w="sm" len="sm"/>
          </a:ln>
        </p:spPr>
        <p:txBody>
          <a:bodyPr spcFirstLastPara="1" lIns="91425" tIns="45700" rIns="91425" bIns="45700"/>
          <a:lstStyle/>
          <a:p>
            <a:pPr marL="457200" indent="-457200" algn="just" eaLnBrk="1" fontAlgn="auto" hangingPunct="1">
              <a:lnSpc>
                <a:spcPct val="120000"/>
              </a:lnSpc>
              <a:spcBef>
                <a:spcPts val="600"/>
              </a:spcBef>
              <a:spcAft>
                <a:spcPts val="0"/>
              </a:spcAft>
              <a:buClr>
                <a:schemeClr val="dk1"/>
              </a:buClr>
              <a:buSzPts val="2600"/>
              <a:buFont typeface="Arial"/>
              <a:buChar char="•"/>
              <a:defRPr/>
            </a:pPr>
            <a:r>
              <a:rPr lang="en-us" sz="16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China's 5G network construction and the application </a:t>
            </a:r>
            <a:r>
              <a:rPr lang="en-us" sz="16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are </a:t>
            </a:r>
            <a:r>
              <a:rPr lang="en-us" sz="16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advancing at an ever faster pace.  In September 2022, a total of 1.968 million 5G base stations were completed and put into operation nationwide, and the high-quality external networks of the Industrial Internet covered more than 300 cities across the country.  “5G + Industrial Internet” is widely applied in the fields of mining, steel, electric </a:t>
            </a:r>
            <a:r>
              <a:rPr lang="en-us" sz="16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power</a:t>
            </a:r>
            <a:r>
              <a:rPr lang="en-us" sz="16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a:t>
            </a:r>
            <a:r>
              <a:rPr lang="en-us" sz="16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and </a:t>
            </a:r>
            <a:r>
              <a:rPr lang="en-us" sz="16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petrochemicals, with more than 1,800 projects under construction.</a:t>
            </a:r>
            <a:endParaRPr sz="1600" kern="0" dirty="0">
              <a:solidFill>
                <a:schemeClr val="tx1">
                  <a:lumMod val="85000"/>
                  <a:lumOff val="15000"/>
                </a:schemeClr>
              </a:solidFill>
              <a:latin typeface="Times New Roman" panose="02020603050405020304" pitchFamily="18" charset="0"/>
              <a:ea typeface="Arial"/>
              <a:cs typeface="Times New Roman" panose="02020603050405020304" pitchFamily="18" charset="0"/>
              <a:sym typeface="Arial"/>
            </a:endParaRPr>
          </a:p>
          <a:p>
            <a:pPr marL="457200" indent="-457200" algn="just" eaLnBrk="1" fontAlgn="auto" hangingPunct="1">
              <a:lnSpc>
                <a:spcPct val="120000"/>
              </a:lnSpc>
              <a:spcBef>
                <a:spcPts val="600"/>
              </a:spcBef>
              <a:spcAft>
                <a:spcPts val="0"/>
              </a:spcAft>
              <a:buClr>
                <a:schemeClr val="dk1"/>
              </a:buClr>
              <a:buSzPts val="2600"/>
              <a:buFont typeface="Arial"/>
              <a:buChar char="•"/>
              <a:defRPr/>
            </a:pPr>
            <a:r>
              <a:rPr lang="en-us" sz="16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5G has also driven the development of consumption, investment and industrial chains.  According to the China Academy of Information and Communications Technology (CAICT), in January-November 2021, </a:t>
            </a:r>
            <a:r>
              <a:rPr lang="en-us" sz="16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China’s </a:t>
            </a:r>
            <a:r>
              <a:rPr lang="en-us" sz="16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cumulative shipments of 5G mobile phones totaled 239 million, representing a year-on-year increase of 65.3</a:t>
            </a:r>
            <a:r>
              <a:rPr lang="en-us" sz="16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a:t>
            </a:r>
            <a:r>
              <a:rPr lang="en-us" sz="16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5G applications have become an important engine for </a:t>
            </a:r>
            <a:r>
              <a:rPr lang="en-US" sz="16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the </a:t>
            </a:r>
            <a:r>
              <a:rPr lang="en-us" sz="16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promotion of </a:t>
            </a:r>
            <a:r>
              <a:rPr lang="en-US" sz="16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transformation of the economy and society through </a:t>
            </a:r>
            <a:r>
              <a:rPr lang="en-us" sz="1600" kern="0" dirty="0" err="1"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digitalisation</a:t>
            </a:r>
            <a:r>
              <a:rPr lang="en-us" sz="16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a:t>
            </a:r>
            <a:r>
              <a:rPr lang="en-US" sz="1600" kern="0" dirty="0" err="1">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networkisation</a:t>
            </a:r>
            <a:r>
              <a:rPr lang="en-US" sz="16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a:t>
            </a:r>
            <a:r>
              <a:rPr lang="en-us" sz="16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and </a:t>
            </a:r>
            <a:r>
              <a:rPr lang="en-us" sz="1600" kern="0" dirty="0" err="1"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smartisation</a:t>
            </a:r>
            <a:r>
              <a:rPr lang="en-us" sz="16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a:t>
            </a:r>
            <a:r>
              <a:rPr lang="en-us" sz="16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There are more than 10,000 cases of 5G </a:t>
            </a:r>
            <a:r>
              <a:rPr lang="en-US" sz="16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innovative</a:t>
            </a:r>
            <a:r>
              <a:rPr lang="en-us" sz="16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application </a:t>
            </a:r>
            <a:r>
              <a:rPr lang="en-us" sz="16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nationwide</a:t>
            </a:r>
            <a:r>
              <a:rPr lang="en-us" sz="16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covering 22 important industries of the national economy.</a:t>
            </a:r>
            <a:endParaRPr sz="1600" kern="0" dirty="0">
              <a:solidFill>
                <a:schemeClr val="tx1">
                  <a:lumMod val="85000"/>
                  <a:lumOff val="15000"/>
                </a:schemeClr>
              </a:solidFill>
              <a:latin typeface="Times New Roman" panose="02020603050405020304" pitchFamily="18" charset="0"/>
              <a:ea typeface="Arial"/>
              <a:cs typeface="Times New Roman" panose="02020603050405020304" pitchFamily="18" charset="0"/>
              <a:sym typeface="Arial"/>
            </a:endParaRPr>
          </a:p>
        </p:txBody>
      </p:sp>
      <p:pic>
        <p:nvPicPr>
          <p:cNvPr id="91142" name="Google Shape;691;p5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575" y="171450"/>
            <a:ext cx="1595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3" name="Google Shape;692;p58"/>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88" y="4525963"/>
            <a:ext cx="33004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4" name="Google Shape;693;p58"/>
          <p:cNvSpPr>
            <a:spLocks noChangeArrowheads="1"/>
          </p:cNvSpPr>
          <p:nvPr/>
        </p:nvSpPr>
        <p:spPr bwMode="auto">
          <a:xfrm>
            <a:off x="4718050" y="4467225"/>
            <a:ext cx="41370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Sources: </a:t>
            </a:r>
            <a:endParaRPr lang="zh-HK"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eaLnBrk="1" hangingPunct="1">
              <a:buClr>
                <a:srgbClr val="000000"/>
              </a:buClr>
              <a:buSzPts val="1200"/>
              <a:buFont typeface="Arial" panose="020B0604020202020204" pitchFamily="34" charset="0"/>
              <a:buChar char="•"/>
            </a:pPr>
            <a:r>
              <a:rPr lang="en-US" altLang="zh-HK" sz="12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http://www.gov.cn/xinwen/2022-09/09/content_5709216.htm</a:t>
            </a:r>
            <a:endParaRPr lang="zh-HK"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buClr>
                <a:srgbClr val="000000"/>
              </a:buClr>
              <a:buSzPts val="1200"/>
              <a:buFont typeface="Arial" panose="020B0604020202020204" pitchFamily="34" charset="0"/>
              <a:buChar char="•"/>
            </a:pPr>
            <a:r>
              <a:rPr lang="en-US" altLang="zh-HK" sz="12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http://www.gov.cn/xinwen/2021-12/27/content_5664728.htm</a:t>
            </a:r>
            <a:endParaRPr lang="zh-HK" altLang="zh-HK" sz="12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p:txBody>
      </p:sp>
      <p:sp>
        <p:nvSpPr>
          <p:cNvPr id="694" name="Google Shape;694;p58"/>
          <p:cNvSpPr/>
          <p:nvPr/>
        </p:nvSpPr>
        <p:spPr>
          <a:xfrm>
            <a:off x="522515" y="5206189"/>
            <a:ext cx="11094718" cy="1342393"/>
          </a:xfrm>
          <a:prstGeom prst="rect">
            <a:avLst/>
          </a:prstGeom>
          <a:noFill/>
          <a:ln w="28575" cap="flat" cmpd="sng">
            <a:solidFill>
              <a:srgbClr val="FF0000"/>
            </a:solidFill>
            <a:prstDash val="solid"/>
            <a:round/>
            <a:headEnd type="none" w="sm" len="sm"/>
            <a:tailEnd type="none" w="sm" len="sm"/>
          </a:ln>
        </p:spPr>
        <p:txBody>
          <a:bodyPr spcFirstLastPara="1" lIns="91425" tIns="45700" rIns="91425" bIns="45700"/>
          <a:lstStyle/>
          <a:p>
            <a:pPr eaLnBrk="1" fontAlgn="auto" hangingPunct="1">
              <a:spcBef>
                <a:spcPts val="0"/>
              </a:spcBef>
              <a:spcAft>
                <a:spcPts val="0"/>
              </a:spcAft>
              <a:buClr>
                <a:srgbClr val="000000"/>
              </a:buClr>
              <a:buFont typeface="Arial"/>
              <a:buNone/>
              <a:defRPr/>
            </a:pPr>
            <a:r>
              <a:rPr lang="en-us" sz="16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For more information on the applications of 5G technology in China, please refer to the relevant </a:t>
            </a:r>
            <a:r>
              <a:rPr lang="en-US" sz="16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PowerPoint</a:t>
            </a:r>
            <a:r>
              <a:rPr lang="en-US" sz="1600" strike="sngStrike"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s</a:t>
            </a:r>
            <a:r>
              <a:rPr lang="en-us" sz="16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slides on the following “learning focuses”.</a:t>
            </a:r>
            <a:r>
              <a:rPr lang="en-us" altLang="zh-TW" sz="16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a:t>
            </a:r>
            <a:endParaRPr sz="16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285750" indent="-285750" eaLnBrk="1" fontAlgn="auto" hangingPunct="1">
              <a:spcBef>
                <a:spcPts val="0"/>
              </a:spcBef>
              <a:spcAft>
                <a:spcPts val="0"/>
              </a:spcAft>
              <a:buClr>
                <a:schemeClr val="dk1"/>
              </a:buClr>
              <a:buSzPts val="2000"/>
              <a:buFont typeface="Arial"/>
              <a:buChar char="•"/>
              <a:defRPr/>
            </a:pPr>
            <a:r>
              <a:rPr lang="en-us" sz="16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Theme 1: </a:t>
            </a:r>
            <a:r>
              <a:rPr lang="en-US" altLang="zh-TW" sz="16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Achievements </a:t>
            </a:r>
            <a:r>
              <a:rPr lang="en-US" altLang="zh-TW" sz="16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of the country in different areas in recent years (new high-end technologies, medical care and public health, culture and education, infrastructures, poverty eradication) </a:t>
            </a:r>
          </a:p>
          <a:p>
            <a:pPr marL="285750" indent="-285750" eaLnBrk="1" fontAlgn="auto" hangingPunct="1">
              <a:spcBef>
                <a:spcPts val="0"/>
              </a:spcBef>
              <a:spcAft>
                <a:spcPts val="0"/>
              </a:spcAft>
              <a:buClr>
                <a:schemeClr val="dk1"/>
              </a:buClr>
              <a:buSzPts val="2000"/>
              <a:buFont typeface="Arial"/>
              <a:buChar char="•"/>
              <a:defRPr/>
            </a:pPr>
            <a:r>
              <a:rPr lang="en-us" sz="16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Theme 2: Enhancement of overall national strength</a:t>
            </a:r>
            <a:endParaRPr sz="16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p:txBody>
      </p:sp>
      <p:sp>
        <p:nvSpPr>
          <p:cNvPr id="91146" name="Google Shape;695;p58"/>
          <p:cNvSpPr>
            <a:spLocks/>
          </p:cNvSpPr>
          <p:nvPr/>
        </p:nvSpPr>
        <p:spPr bwMode="auto">
          <a:xfrm>
            <a:off x="1528763" y="949325"/>
            <a:ext cx="447675" cy="323850"/>
          </a:xfrm>
          <a:custGeom>
            <a:avLst/>
            <a:gdLst>
              <a:gd name="T0" fmla="*/ 2147483646 w 396"/>
              <a:gd name="T1" fmla="*/ 2147483646 h 298"/>
              <a:gd name="T2" fmla="*/ 2147483646 w 396"/>
              <a:gd name="T3" fmla="*/ 2147483646 h 298"/>
              <a:gd name="T4" fmla="*/ 2147483646 w 396"/>
              <a:gd name="T5" fmla="*/ 2147483646 h 298"/>
              <a:gd name="T6" fmla="*/ 2147483646 w 396"/>
              <a:gd name="T7" fmla="*/ 2147483646 h 298"/>
              <a:gd name="T8" fmla="*/ 2147483646 w 396"/>
              <a:gd name="T9" fmla="*/ 2147483646 h 298"/>
              <a:gd name="T10" fmla="*/ 2147483646 w 396"/>
              <a:gd name="T11" fmla="*/ 2147483646 h 298"/>
              <a:gd name="T12" fmla="*/ 2147483646 w 396"/>
              <a:gd name="T13" fmla="*/ 2147483646 h 298"/>
              <a:gd name="T14" fmla="*/ 2147483646 w 396"/>
              <a:gd name="T15" fmla="*/ 0 h 298"/>
              <a:gd name="T16" fmla="*/ 2147483646 w 396"/>
              <a:gd name="T17" fmla="*/ 0 h 298"/>
              <a:gd name="T18" fmla="*/ 2147483646 w 396"/>
              <a:gd name="T19" fmla="*/ 2147483646 h 298"/>
              <a:gd name="T20" fmla="*/ 2147483646 w 396"/>
              <a:gd name="T21" fmla="*/ 2147483646 h 298"/>
              <a:gd name="T22" fmla="*/ 2147483646 w 396"/>
              <a:gd name="T23" fmla="*/ 2147483646 h 298"/>
              <a:gd name="T24" fmla="*/ 2147483646 w 396"/>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6" h="298" extrusionOk="0">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sp>
        <p:nvSpPr>
          <p:cNvPr id="91147" name="文本框 1"/>
          <p:cNvSpPr txBox="1">
            <a:spLocks noChangeArrowheads="1"/>
          </p:cNvSpPr>
          <p:nvPr/>
        </p:nvSpPr>
        <p:spPr bwMode="auto">
          <a:xfrm>
            <a:off x="395288" y="261938"/>
            <a:ext cx="137001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CN" sz="2000" b="1">
                <a:latin typeface="Times New Roman" panose="02020603050405020304" pitchFamily="18" charset="0"/>
                <a:ea typeface="SimSun" panose="02010600030101010101" pitchFamily="2" charset="-122"/>
                <a:cs typeface="Times New Roman" panose="02020603050405020304" pitchFamily="18" charset="0"/>
              </a:rPr>
              <a:t>Reference</a:t>
            </a:r>
            <a:endParaRPr lang="zh-CN" altLang="en-US" sz="2000" b="1">
              <a:latin typeface="Times New Roman" panose="02020603050405020304" pitchFamily="18" charset="0"/>
              <a:ea typeface="SimSun"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 name="Google Shape;701;p59"/>
          <p:cNvSpPr txBox="1">
            <a:spLocks noGrp="1"/>
          </p:cNvSpPr>
          <p:nvPr>
            <p:ph type="body" idx="4294967295"/>
          </p:nvPr>
        </p:nvSpPr>
        <p:spPr>
          <a:xfrm>
            <a:off x="725902" y="1681842"/>
            <a:ext cx="11000221" cy="4774375"/>
          </a:xfrm>
          <a:prstGeom prst="rect">
            <a:avLst/>
          </a:prstGeom>
          <a:ln w="28575" cap="flat">
            <a:solidFill>
              <a:srgbClr val="00B050"/>
            </a:solidFill>
            <a:round/>
            <a:headEnd type="none" w="sm" len="sm"/>
            <a:tailEnd type="none" w="sm" len="sm"/>
          </a:ln>
        </p:spPr>
        <p:txBody>
          <a:bodyPr spcFirstLastPara="1" lIns="91425" tIns="45700" rIns="91425" bIns="45700" anchor="ctr"/>
          <a:lstStyle/>
          <a:p>
            <a:pPr algn="just" eaLnBrk="1" fontAlgn="auto" hangingPunct="1">
              <a:lnSpc>
                <a:spcPct val="120000"/>
              </a:lnSpc>
              <a:spcBef>
                <a:spcPts val="600"/>
              </a:spcBef>
              <a:spcAft>
                <a:spcPts val="600"/>
              </a:spcAft>
              <a:buClr>
                <a:schemeClr val="dk1"/>
              </a:buClr>
              <a:buSzPts val="2800"/>
              <a:buFont typeface="Arial"/>
              <a:buNone/>
              <a:defRPr/>
            </a:pPr>
            <a:r>
              <a:rPr lang="en-us" sz="20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The Internet has brought us </a:t>
            </a:r>
            <a:r>
              <a:rPr lang="en-us" sz="20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lots of conveniences </a:t>
            </a:r>
            <a:r>
              <a:rPr lang="en-us" sz="20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and improved our </a:t>
            </a:r>
            <a:r>
              <a:rPr lang="en-us" sz="20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lives: </a:t>
            </a:r>
            <a:endParaRPr sz="20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marL="228600" indent="-228600" algn="just" eaLnBrk="1" fontAlgn="auto" hangingPunct="1">
              <a:lnSpc>
                <a:spcPct val="120000"/>
              </a:lnSpc>
              <a:spcBef>
                <a:spcPts val="600"/>
              </a:spcBef>
              <a:spcAft>
                <a:spcPts val="600"/>
              </a:spcAft>
              <a:buClr>
                <a:schemeClr val="dk1"/>
              </a:buClr>
              <a:buSzPts val="2800"/>
              <a:buFont typeface="Arial"/>
              <a:buChar char="•"/>
              <a:defRPr/>
            </a:pPr>
            <a:r>
              <a:rPr lang="en-us" sz="20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The information on the Internet is very rich and </a:t>
            </a:r>
            <a:r>
              <a:rPr lang="en-us" sz="20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diversified, </a:t>
            </a:r>
            <a:r>
              <a:rPr lang="en-us" sz="20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bringing people a lot of </a:t>
            </a:r>
            <a:r>
              <a:rPr lang="en-us" sz="20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conveniences.</a:t>
            </a:r>
            <a:endParaRPr sz="2000" dirty="0">
              <a:solidFill>
                <a:schemeClr val="tx1">
                  <a:lumMod val="85000"/>
                  <a:lumOff val="15000"/>
                </a:schemeClr>
              </a:solidFill>
              <a:latin typeface="Times New Roman" panose="02020603050405020304" pitchFamily="18" charset="0"/>
              <a:cs typeface="Times New Roman" panose="02020603050405020304" pitchFamily="18" charset="0"/>
              <a:sym typeface="Arial"/>
            </a:endParaRPr>
          </a:p>
          <a:p>
            <a:pPr marL="228600" indent="-228600" algn="just" eaLnBrk="1" fontAlgn="auto" hangingPunct="1">
              <a:lnSpc>
                <a:spcPct val="120000"/>
              </a:lnSpc>
              <a:spcBef>
                <a:spcPts val="600"/>
              </a:spcBef>
              <a:spcAft>
                <a:spcPts val="600"/>
              </a:spcAft>
              <a:buClr>
                <a:schemeClr val="dk1"/>
              </a:buClr>
              <a:buSzPts val="2800"/>
              <a:buFont typeface="Arial"/>
              <a:buChar char="•"/>
              <a:defRPr/>
            </a:pPr>
            <a:r>
              <a:rPr lang="en-us" sz="20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The Internet has made learning more convenient, and various courses can be found online.</a:t>
            </a:r>
            <a:endParaRPr sz="20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marL="228600" indent="-228600" algn="just" eaLnBrk="1" fontAlgn="auto" hangingPunct="1">
              <a:lnSpc>
                <a:spcPct val="120000"/>
              </a:lnSpc>
              <a:spcBef>
                <a:spcPts val="600"/>
              </a:spcBef>
              <a:spcAft>
                <a:spcPts val="600"/>
              </a:spcAft>
              <a:buClr>
                <a:schemeClr val="dk1"/>
              </a:buClr>
              <a:buSzPts val="2800"/>
              <a:buFont typeface="Arial"/>
              <a:buChar char="•"/>
              <a:defRPr/>
            </a:pPr>
            <a:r>
              <a:rPr lang="en-us" sz="20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The Internet has </a:t>
            </a:r>
            <a:r>
              <a:rPr lang="en-us" sz="20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enlarged our </a:t>
            </a:r>
            <a:r>
              <a:rPr lang="en-us" sz="20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social </a:t>
            </a:r>
            <a:r>
              <a:rPr lang="en-us" sz="20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circles without geographical restrictions, allowing </a:t>
            </a:r>
            <a:r>
              <a:rPr lang="en-us" sz="20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us to get into contact with different people.</a:t>
            </a:r>
            <a:endParaRPr sz="20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marL="228600" indent="-228600" algn="just" eaLnBrk="1" fontAlgn="auto" hangingPunct="1">
              <a:lnSpc>
                <a:spcPct val="120000"/>
              </a:lnSpc>
              <a:spcBef>
                <a:spcPts val="600"/>
              </a:spcBef>
              <a:spcAft>
                <a:spcPts val="600"/>
              </a:spcAft>
              <a:buClr>
                <a:schemeClr val="dk1"/>
              </a:buClr>
              <a:buSzPts val="2800"/>
              <a:buFont typeface="Arial"/>
              <a:buChar char="•"/>
              <a:defRPr/>
            </a:pPr>
            <a:r>
              <a:rPr lang="en-us" sz="20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People from different countries, regions and cultures can work closely together through the Internet. The Internet also provides a variety of new ways to collaborate, such as remote working and video conferencing.</a:t>
            </a:r>
            <a:endParaRPr sz="20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marL="228600" indent="-228600" algn="just" eaLnBrk="1" fontAlgn="auto" hangingPunct="1">
              <a:lnSpc>
                <a:spcPct val="120000"/>
              </a:lnSpc>
              <a:spcBef>
                <a:spcPts val="600"/>
              </a:spcBef>
              <a:spcAft>
                <a:spcPts val="600"/>
              </a:spcAft>
              <a:buClr>
                <a:schemeClr val="dk1"/>
              </a:buClr>
              <a:buSzPts val="2800"/>
              <a:buFont typeface="Arial"/>
              <a:buChar char="•"/>
              <a:defRPr/>
            </a:pPr>
            <a:r>
              <a:rPr lang="en-us" sz="20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Business opportunities can be explored through the Internet.</a:t>
            </a:r>
            <a:endParaRPr sz="20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marL="228600" indent="-228600" eaLnBrk="1" fontAlgn="auto" hangingPunct="1">
              <a:lnSpc>
                <a:spcPct val="120000"/>
              </a:lnSpc>
              <a:spcBef>
                <a:spcPts val="600"/>
              </a:spcBef>
              <a:spcAft>
                <a:spcPts val="600"/>
              </a:spcAft>
              <a:buClr>
                <a:schemeClr val="dk1"/>
              </a:buClr>
              <a:buSzPts val="2800"/>
              <a:buFont typeface="Arial"/>
              <a:buChar char="•"/>
              <a:defRPr/>
            </a:pPr>
            <a:r>
              <a:rPr lang="en-us" sz="200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t>
            </a:r>
            <a:endParaRPr sz="200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sp>
        <p:nvSpPr>
          <p:cNvPr id="93187" name="Google Shape;702;p59"/>
          <p:cNvSpPr txBox="1">
            <a:spLocks noChangeArrowheads="1"/>
          </p:cNvSpPr>
          <p:nvPr/>
        </p:nvSpPr>
        <p:spPr bwMode="auto">
          <a:xfrm>
            <a:off x="2293938" y="912813"/>
            <a:ext cx="950436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90000"/>
              </a:lnSpc>
              <a:buClr>
                <a:srgbClr val="000000"/>
              </a:buClr>
              <a:buFont typeface="Arial" panose="020B0604020202020204" pitchFamily="34" charset="0"/>
              <a:buNone/>
            </a:pPr>
            <a:r>
              <a:rPr lang="en-US" altLang="zh-HK" sz="24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impact of the Internet - Conveniences brought to life and work</a:t>
            </a:r>
            <a:endParaRPr lang="zh-HK" altLang="zh-HK" sz="24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93188" name="Google Shape;703;p59"/>
          <p:cNvSpPr>
            <a:spLocks/>
          </p:cNvSpPr>
          <p:nvPr/>
        </p:nvSpPr>
        <p:spPr bwMode="auto">
          <a:xfrm>
            <a:off x="1625600" y="1036638"/>
            <a:ext cx="447675" cy="323850"/>
          </a:xfrm>
          <a:custGeom>
            <a:avLst/>
            <a:gdLst>
              <a:gd name="T0" fmla="*/ 2147483646 w 396"/>
              <a:gd name="T1" fmla="*/ 2147483646 h 298"/>
              <a:gd name="T2" fmla="*/ 2147483646 w 396"/>
              <a:gd name="T3" fmla="*/ 2147483646 h 298"/>
              <a:gd name="T4" fmla="*/ 2147483646 w 396"/>
              <a:gd name="T5" fmla="*/ 2147483646 h 298"/>
              <a:gd name="T6" fmla="*/ 2147483646 w 396"/>
              <a:gd name="T7" fmla="*/ 2147483646 h 298"/>
              <a:gd name="T8" fmla="*/ 2147483646 w 396"/>
              <a:gd name="T9" fmla="*/ 2147483646 h 298"/>
              <a:gd name="T10" fmla="*/ 2147483646 w 396"/>
              <a:gd name="T11" fmla="*/ 2147483646 h 298"/>
              <a:gd name="T12" fmla="*/ 2147483646 w 396"/>
              <a:gd name="T13" fmla="*/ 2147483646 h 298"/>
              <a:gd name="T14" fmla="*/ 2147483646 w 396"/>
              <a:gd name="T15" fmla="*/ 0 h 298"/>
              <a:gd name="T16" fmla="*/ 2147483646 w 396"/>
              <a:gd name="T17" fmla="*/ 0 h 298"/>
              <a:gd name="T18" fmla="*/ 2147483646 w 396"/>
              <a:gd name="T19" fmla="*/ 2147483646 h 298"/>
              <a:gd name="T20" fmla="*/ 2147483646 w 396"/>
              <a:gd name="T21" fmla="*/ 2147483646 h 298"/>
              <a:gd name="T22" fmla="*/ 2147483646 w 396"/>
              <a:gd name="T23" fmla="*/ 2147483646 h 298"/>
              <a:gd name="T24" fmla="*/ 2147483646 w 396"/>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6" h="298" extrusionOk="0">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sp>
        <p:nvSpPr>
          <p:cNvPr id="93189" name="Google Shape;704;p59"/>
          <p:cNvSpPr>
            <a:spLocks/>
          </p:cNvSpPr>
          <p:nvPr/>
        </p:nvSpPr>
        <p:spPr bwMode="auto">
          <a:xfrm>
            <a:off x="3179763" y="236538"/>
            <a:ext cx="5321300" cy="525462"/>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40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Internet</a:t>
            </a:r>
            <a:endParaRPr lang="zh-HK" altLang="zh-HK">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93190" name="Google Shape;705;p59" descr="计算机 纯色填充"/>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7595" y="4857605"/>
            <a:ext cx="1597025" cy="159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Google Shape;710;p60"/>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C2079EFB-9688-49E6-9AB9-8A4E6B0F6485}"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45</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711" name="Google Shape;711;p60"/>
          <p:cNvSpPr/>
          <p:nvPr/>
        </p:nvSpPr>
        <p:spPr>
          <a:xfrm>
            <a:off x="476016" y="1274764"/>
            <a:ext cx="11143129" cy="1230311"/>
          </a:xfrm>
          <a:prstGeom prst="rect">
            <a:avLst/>
          </a:prstGeom>
          <a:noFill/>
          <a:ln w="28575" cap="flat" cmpd="sng">
            <a:solidFill>
              <a:srgbClr val="FF0000"/>
            </a:solidFill>
            <a:prstDash val="solid"/>
            <a:round/>
            <a:headEnd type="none" w="sm" len="sm"/>
            <a:tailEnd type="none" w="sm" len="sm"/>
          </a:ln>
        </p:spPr>
        <p:txBody>
          <a:bodyPr spcFirstLastPara="1" lIns="91425" tIns="45700" rIns="91425" bIns="45700"/>
          <a:lstStyle/>
          <a:p>
            <a:pPr algn="just" eaLnBrk="1" fontAlgn="auto" hangingPunct="1">
              <a:lnSpc>
                <a:spcPct val="120000"/>
              </a:lnSpc>
              <a:spcBef>
                <a:spcPts val="0"/>
              </a:spcBef>
              <a:spcAft>
                <a:spcPts val="0"/>
              </a:spcAft>
              <a:buClr>
                <a:srgbClr val="000000"/>
              </a:buClr>
              <a:buFont typeface="Arial"/>
              <a:buNone/>
              <a:defRPr/>
            </a:pP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Have you ever been emotionally affected in the case of a cutoff of Internet signals or poor signal reception? In fact, improper and excessive use of the Internet and electronic screen products poses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potential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risks to our health, including children and adolescents.</a:t>
            </a:r>
            <a:endParaRPr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sp>
        <p:nvSpPr>
          <p:cNvPr id="95236" name="Google Shape;712;p60"/>
          <p:cNvSpPr>
            <a:spLocks/>
          </p:cNvSpPr>
          <p:nvPr/>
        </p:nvSpPr>
        <p:spPr bwMode="auto">
          <a:xfrm>
            <a:off x="3082925" y="246063"/>
            <a:ext cx="5322888" cy="523875"/>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40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Internet</a:t>
            </a:r>
            <a:endParaRPr lang="zh-HK" altLang="zh-HK">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95237" name="Google Shape;713;p60"/>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9350" y="6213475"/>
            <a:ext cx="4191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8" name="Google Shape;715;p60"/>
          <p:cNvSpPr>
            <a:spLocks noChangeArrowheads="1"/>
          </p:cNvSpPr>
          <p:nvPr/>
        </p:nvSpPr>
        <p:spPr bwMode="auto">
          <a:xfrm>
            <a:off x="1531938" y="6307138"/>
            <a:ext cx="9031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Source: </a:t>
            </a:r>
            <a:r>
              <a:rPr lang="en-US" altLang="zh-HK"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Department </a:t>
            </a: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of Health </a:t>
            </a:r>
            <a:r>
              <a:rPr lang="en-US" altLang="zh-HK"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t>(</a:t>
            </a:r>
            <a:r>
              <a:rPr lang="en-US"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https://www.chp.gov.hk/files/pdf/ncd_watch_march_2019.pdf</a:t>
            </a:r>
            <a:r>
              <a:rPr lang="en-US" altLang="zh-HK" dirty="0">
                <a:solidFill>
                  <a:schemeClr val="tx1">
                    <a:lumMod val="85000"/>
                    <a:lumOff val="15000"/>
                  </a:schemeClr>
                </a:solidFill>
                <a:latin typeface="Times New Roman" panose="02020603050405020304" pitchFamily="18" charset="0"/>
                <a:sym typeface="Calibri" panose="020F0502020204030204" pitchFamily="34" charset="0"/>
              </a:rPr>
              <a:t>)</a:t>
            </a:r>
            <a:endParaRPr lang="zh-HK" altLang="zh-HK" dirty="0">
              <a:solidFill>
                <a:schemeClr val="tx1">
                  <a:lumMod val="85000"/>
                  <a:lumOff val="15000"/>
                </a:schemeClr>
              </a:solidFill>
              <a:latin typeface="Times New Roman" panose="02020603050405020304" pitchFamily="18" charset="0"/>
              <a:sym typeface="Calibri" panose="020F0502020204030204" pitchFamily="34" charset="0"/>
            </a:endParaRPr>
          </a:p>
        </p:txBody>
      </p:sp>
      <p:sp>
        <p:nvSpPr>
          <p:cNvPr id="95239" name="Google Shape;716;p60"/>
          <p:cNvSpPr txBox="1">
            <a:spLocks noChangeArrowheads="1"/>
          </p:cNvSpPr>
          <p:nvPr/>
        </p:nvSpPr>
        <p:spPr bwMode="auto">
          <a:xfrm>
            <a:off x="1979613" y="779463"/>
            <a:ext cx="83375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90000"/>
              </a:lnSpc>
              <a:buClr>
                <a:srgbClr val="000000"/>
              </a:buClr>
              <a:buFont typeface="Arial" panose="020B0604020202020204" pitchFamily="34" charset="0"/>
              <a:buNone/>
            </a:pPr>
            <a:r>
              <a:rPr lang="en-US" altLang="zh-HK" sz="24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The impact of improper and excessive use of the Internet</a:t>
            </a:r>
            <a:endParaRPr lang="zh-HK" altLang="zh-HK" sz="24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95240" name="Google Shape;717;p60"/>
          <p:cNvSpPr>
            <a:spLocks/>
          </p:cNvSpPr>
          <p:nvPr/>
        </p:nvSpPr>
        <p:spPr bwMode="auto">
          <a:xfrm>
            <a:off x="1531938" y="927100"/>
            <a:ext cx="447675" cy="323850"/>
          </a:xfrm>
          <a:custGeom>
            <a:avLst/>
            <a:gdLst>
              <a:gd name="T0" fmla="*/ 2147483646 w 396"/>
              <a:gd name="T1" fmla="*/ 2147483646 h 298"/>
              <a:gd name="T2" fmla="*/ 2147483646 w 396"/>
              <a:gd name="T3" fmla="*/ 2147483646 h 298"/>
              <a:gd name="T4" fmla="*/ 2147483646 w 396"/>
              <a:gd name="T5" fmla="*/ 2147483646 h 298"/>
              <a:gd name="T6" fmla="*/ 2147483646 w 396"/>
              <a:gd name="T7" fmla="*/ 2147483646 h 298"/>
              <a:gd name="T8" fmla="*/ 2147483646 w 396"/>
              <a:gd name="T9" fmla="*/ 2147483646 h 298"/>
              <a:gd name="T10" fmla="*/ 2147483646 w 396"/>
              <a:gd name="T11" fmla="*/ 2147483646 h 298"/>
              <a:gd name="T12" fmla="*/ 2147483646 w 396"/>
              <a:gd name="T13" fmla="*/ 2147483646 h 298"/>
              <a:gd name="T14" fmla="*/ 2147483646 w 396"/>
              <a:gd name="T15" fmla="*/ 0 h 298"/>
              <a:gd name="T16" fmla="*/ 2147483646 w 396"/>
              <a:gd name="T17" fmla="*/ 0 h 298"/>
              <a:gd name="T18" fmla="*/ 2147483646 w 396"/>
              <a:gd name="T19" fmla="*/ 2147483646 h 298"/>
              <a:gd name="T20" fmla="*/ 2147483646 w 396"/>
              <a:gd name="T21" fmla="*/ 2147483646 h 298"/>
              <a:gd name="T22" fmla="*/ 2147483646 w 396"/>
              <a:gd name="T23" fmla="*/ 2147483646 h 298"/>
              <a:gd name="T24" fmla="*/ 2147483646 w 396"/>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6" h="298" extrusionOk="0">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pic>
        <p:nvPicPr>
          <p:cNvPr id="9524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03338" y="2574925"/>
            <a:ext cx="9259887"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Google Shape;722;p61"/>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C5361FB0-F9F1-406A-AA41-FBAC955B530A}"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46</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97283" name="Google Shape;723;p61"/>
          <p:cNvSpPr>
            <a:spLocks/>
          </p:cNvSpPr>
          <p:nvPr/>
        </p:nvSpPr>
        <p:spPr bwMode="auto">
          <a:xfrm>
            <a:off x="3144838" y="261938"/>
            <a:ext cx="5321300" cy="523875"/>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40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Internet</a:t>
            </a:r>
            <a:endParaRPr lang="zh-HK" altLang="zh-HK">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24" name="Google Shape;724;p61"/>
          <p:cNvSpPr/>
          <p:nvPr/>
        </p:nvSpPr>
        <p:spPr>
          <a:xfrm>
            <a:off x="484253" y="1564914"/>
            <a:ext cx="8635935" cy="4032322"/>
          </a:xfrm>
          <a:prstGeom prst="rect">
            <a:avLst/>
          </a:prstGeom>
          <a:noFill/>
          <a:ln w="38100" cap="flat" cmpd="sng">
            <a:solidFill>
              <a:srgbClr val="00B050"/>
            </a:solidFill>
            <a:prstDash val="solid"/>
            <a:round/>
            <a:headEnd type="none" w="sm" len="sm"/>
            <a:tailEnd type="none" w="sm" len="sm"/>
          </a:ln>
        </p:spPr>
        <p:txBody>
          <a:bodyPr spcFirstLastPara="1" lIns="91425" tIns="45700" rIns="91425" bIns="45700"/>
          <a:lstStyle/>
          <a:p>
            <a:pPr marL="457200" indent="-457200" algn="just" eaLnBrk="1" fontAlgn="auto" hangingPunct="1">
              <a:lnSpc>
                <a:spcPct val="120000"/>
              </a:lnSpc>
              <a:spcBef>
                <a:spcPts val="0"/>
              </a:spcBef>
              <a:spcAft>
                <a:spcPts val="0"/>
              </a:spcAft>
              <a:buClr>
                <a:schemeClr val="dk1"/>
              </a:buClr>
              <a:buSzPts val="2600"/>
              <a:buFont typeface="Arial"/>
              <a:buChar char="•"/>
              <a:defRPr/>
            </a:pP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Excessive use of the Internet can affect daily life, such as spending a long time on online </a:t>
            </a:r>
            <a:r>
              <a:rPr lang="en-us" sz="18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games, </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which has raised concerns about the problems caused by Internet addiction.  In 2018, the World Health Organization (WHO) classified “Gaming Disorder” as a mental illness in the 11</a:t>
            </a:r>
            <a:r>
              <a:rPr lang="en-us" sz="1800" kern="0" baseline="3000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revision </a:t>
            </a:r>
            <a:r>
              <a:rPr lang="en-us" sz="18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of </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the </a:t>
            </a:r>
            <a:r>
              <a:rPr lang="en-us" sz="1800" i="1"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International Classification of Diseases</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pointing out that patients cannot live, work and </a:t>
            </a:r>
            <a:r>
              <a:rPr lang="en-us" sz="1800" kern="0" dirty="0" err="1">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socialise</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normally, and notified governments around the world to formally include the disorder into their medical system.</a:t>
            </a:r>
            <a:endParaRPr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457200" indent="-292100" algn="just" eaLnBrk="1" fontAlgn="auto" hangingPunct="1">
              <a:lnSpc>
                <a:spcPct val="120000"/>
              </a:lnSpc>
              <a:spcBef>
                <a:spcPts val="0"/>
              </a:spcBef>
              <a:spcAft>
                <a:spcPts val="0"/>
              </a:spcAft>
              <a:buClr>
                <a:schemeClr val="dk1"/>
              </a:buClr>
              <a:buSzPts val="2600"/>
              <a:buFont typeface="Arial"/>
              <a:buNone/>
              <a:defRPr/>
            </a:pPr>
            <a:endParaRPr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457200" indent="-457200" algn="just" eaLnBrk="1" fontAlgn="auto" hangingPunct="1">
              <a:lnSpc>
                <a:spcPct val="120000"/>
              </a:lnSpc>
              <a:spcBef>
                <a:spcPts val="0"/>
              </a:spcBef>
              <a:spcAft>
                <a:spcPts val="0"/>
              </a:spcAft>
              <a:buClr>
                <a:schemeClr val="dk1"/>
              </a:buClr>
              <a:buSzPts val="2600"/>
              <a:buFont typeface="Arial"/>
              <a:buChar char="•"/>
              <a:defRPr/>
            </a:pP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“Gaming Disorder” is </a:t>
            </a:r>
            <a:r>
              <a:rPr lang="en-us" sz="1800" kern="0" dirty="0" err="1">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characterised</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by impaired control over </a:t>
            </a:r>
            <a:r>
              <a:rPr lang="en-us" sz="18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gaming</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increasing priority given to gaming over other activities to the extent that gaming takes precedence over other interests and daily activities, and continuation or escalation of gaming despite the occurrence of negative consequences. </a:t>
            </a:r>
            <a:endParaRPr sz="1800" strike="sngStrike"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p:txBody>
      </p:sp>
      <p:sp>
        <p:nvSpPr>
          <p:cNvPr id="97285" name="Google Shape;725;p61"/>
          <p:cNvSpPr>
            <a:spLocks noChangeArrowheads="1"/>
          </p:cNvSpPr>
          <p:nvPr/>
        </p:nvSpPr>
        <p:spPr bwMode="auto">
          <a:xfrm>
            <a:off x="2320925" y="5903913"/>
            <a:ext cx="81708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Source: WHO</a:t>
            </a:r>
            <a:endParaRPr lang="zh-HK" altLang="zh-HK"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eaLnBrk="1" hangingPunct="1">
              <a:buClr>
                <a:srgbClr val="000000"/>
              </a:buClr>
              <a:buFont typeface="Arial" panose="020B0604020202020204" pitchFamily="34" charset="0"/>
              <a:buNone/>
            </a:pPr>
            <a:r>
              <a:rPr lang="en-US" altLang="zh-HK" dirty="0">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(https://www.who.int/news/item/14-09-2018-inclusion-of-gaming-disorder-in-icd-11)</a:t>
            </a:r>
            <a:endParaRPr lang="zh-HK" altLang="zh-HK" dirty="0">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p:txBody>
      </p:sp>
      <p:sp>
        <p:nvSpPr>
          <p:cNvPr id="97286" name="Google Shape;726;p61"/>
          <p:cNvSpPr>
            <a:spLocks/>
          </p:cNvSpPr>
          <p:nvPr/>
        </p:nvSpPr>
        <p:spPr bwMode="auto">
          <a:xfrm>
            <a:off x="1966913" y="914400"/>
            <a:ext cx="447675" cy="323850"/>
          </a:xfrm>
          <a:custGeom>
            <a:avLst/>
            <a:gdLst>
              <a:gd name="T0" fmla="*/ 2147483646 w 396"/>
              <a:gd name="T1" fmla="*/ 2147483646 h 298"/>
              <a:gd name="T2" fmla="*/ 2147483646 w 396"/>
              <a:gd name="T3" fmla="*/ 2147483646 h 298"/>
              <a:gd name="T4" fmla="*/ 2147483646 w 396"/>
              <a:gd name="T5" fmla="*/ 2147483646 h 298"/>
              <a:gd name="T6" fmla="*/ 2147483646 w 396"/>
              <a:gd name="T7" fmla="*/ 2147483646 h 298"/>
              <a:gd name="T8" fmla="*/ 2147483646 w 396"/>
              <a:gd name="T9" fmla="*/ 2147483646 h 298"/>
              <a:gd name="T10" fmla="*/ 2147483646 w 396"/>
              <a:gd name="T11" fmla="*/ 2147483646 h 298"/>
              <a:gd name="T12" fmla="*/ 2147483646 w 396"/>
              <a:gd name="T13" fmla="*/ 2147483646 h 298"/>
              <a:gd name="T14" fmla="*/ 2147483646 w 396"/>
              <a:gd name="T15" fmla="*/ 0 h 298"/>
              <a:gd name="T16" fmla="*/ 2147483646 w 396"/>
              <a:gd name="T17" fmla="*/ 0 h 298"/>
              <a:gd name="T18" fmla="*/ 2147483646 w 396"/>
              <a:gd name="T19" fmla="*/ 2147483646 h 298"/>
              <a:gd name="T20" fmla="*/ 2147483646 w 396"/>
              <a:gd name="T21" fmla="*/ 2147483646 h 298"/>
              <a:gd name="T22" fmla="*/ 2147483646 w 396"/>
              <a:gd name="T23" fmla="*/ 2147483646 h 298"/>
              <a:gd name="T24" fmla="*/ 2147483646 w 396"/>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6" h="298" extrusionOk="0">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pic>
        <p:nvPicPr>
          <p:cNvPr id="97287" name="Google Shape;727;p6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1988" y="1571625"/>
            <a:ext cx="2090737"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8" name="Google Shape;728;p61"/>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425" y="5918200"/>
            <a:ext cx="171132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9" name="Google Shape;729;p61"/>
          <p:cNvSpPr txBox="1">
            <a:spLocks noChangeArrowheads="1"/>
          </p:cNvSpPr>
          <p:nvPr/>
        </p:nvSpPr>
        <p:spPr bwMode="auto">
          <a:xfrm>
            <a:off x="2320925" y="785813"/>
            <a:ext cx="78105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90000"/>
              </a:lnSpc>
              <a:buClr>
                <a:srgbClr val="000000"/>
              </a:buClr>
              <a:buFont typeface="Arial" panose="020B0604020202020204" pitchFamily="34" charset="0"/>
              <a:buNone/>
            </a:pPr>
            <a:r>
              <a:rPr lang="en-US" altLang="zh-HK" sz="24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The impact of improper and excessive use of the Internet</a:t>
            </a:r>
            <a:endParaRPr lang="zh-HK" altLang="zh-HK" sz="24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 name="Google Shape;734;p62"/>
          <p:cNvSpPr/>
          <p:nvPr/>
        </p:nvSpPr>
        <p:spPr>
          <a:xfrm>
            <a:off x="381000" y="2881313"/>
            <a:ext cx="11441113" cy="1241425"/>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941"/>
              </a:srgbClr>
            </a:outerShdw>
          </a:effectLst>
        </p:spPr>
        <p:txBody>
          <a:bodyPr spcFirstLastPara="1" lIns="91425" tIns="45700" rIns="91425" bIns="45700" anchor="ctr"/>
          <a:lstStyle/>
          <a:p>
            <a:pPr algn="ctr" eaLnBrk="1" fontAlgn="auto" hangingPunct="1">
              <a:spcBef>
                <a:spcPts val="0"/>
              </a:spcBef>
              <a:spcAft>
                <a:spcPts val="0"/>
              </a:spcAft>
              <a:buClr>
                <a:srgbClr val="000000"/>
              </a:buClr>
              <a:buFont typeface="Arial"/>
              <a:buNone/>
              <a:defRPr/>
            </a:pPr>
            <a:endParaRPr sz="1800" kern="0" dirty="0">
              <a:solidFill>
                <a:schemeClr val="lt1"/>
              </a:solidFill>
              <a:latin typeface="Times New Roman" panose="02020603050405020304" pitchFamily="18" charset="0"/>
              <a:ea typeface="Calibri"/>
              <a:cs typeface="Times New Roman" panose="02020603050405020304" pitchFamily="18" charset="0"/>
              <a:sym typeface="Calibri"/>
            </a:endParaRPr>
          </a:p>
        </p:txBody>
      </p:sp>
      <p:sp>
        <p:nvSpPr>
          <p:cNvPr id="99331" name="Google Shape;735;p62"/>
          <p:cNvSpPr>
            <a:spLocks noChangeArrowheads="1"/>
          </p:cNvSpPr>
          <p:nvPr/>
        </p:nvSpPr>
        <p:spPr bwMode="auto">
          <a:xfrm>
            <a:off x="544513" y="2857500"/>
            <a:ext cx="11114087"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buClr>
                <a:srgbClr val="000000"/>
              </a:buClr>
              <a:buFont typeface="Arial" panose="020B0604020202020204" pitchFamily="34" charset="0"/>
              <a:buNone/>
            </a:pPr>
            <a:r>
              <a:rPr lang="en-US" altLang="zh-HK" sz="2000" dirty="0">
                <a:solidFill>
                  <a:schemeClr val="tx1">
                    <a:lumMod val="85000"/>
                    <a:lumOff val="15000"/>
                  </a:schemeClr>
                </a:solidFill>
                <a:latin typeface="Times New Roman" panose="02020603050405020304" pitchFamily="18" charset="0"/>
                <a:cs typeface="Times New Roman" panose="02020603050405020304" pitchFamily="18" charset="0"/>
              </a:rPr>
              <a:t>The </a:t>
            </a:r>
            <a:r>
              <a:rPr lang="en-US" altLang="zh-HK" sz="2000" b="1"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Digital Divide</a:t>
            </a:r>
            <a:r>
              <a:rPr lang="en-US" altLang="zh-HK" sz="20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refers </a:t>
            </a:r>
            <a:r>
              <a:rPr lang="en-US" altLang="zh-HK" sz="2000"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to the gap between individuals, households, businesses and geographic areas at different socio-economic levels with regard both to their opportunities to access information and communication technologies (ICT) and to their use of the Internet for a wide variety of activities</a:t>
            </a:r>
            <a:r>
              <a:rPr lang="en-US" altLang="zh-HK" sz="2000" dirty="0">
                <a:solidFill>
                  <a:schemeClr val="tx1">
                    <a:lumMod val="85000"/>
                    <a:lumOff val="15000"/>
                  </a:schemeClr>
                </a:solidFill>
                <a:latin typeface="Times New Roman" panose="02020603050405020304" pitchFamily="18" charset="0"/>
                <a:sym typeface="標楷體" panose="03000509000000000000" pitchFamily="65" charset="-120"/>
              </a:rPr>
              <a:t>.</a:t>
            </a:r>
            <a:endParaRPr lang="zh-HK" altLang="zh-HK" sz="2000" dirty="0">
              <a:solidFill>
                <a:schemeClr val="tx1">
                  <a:lumMod val="85000"/>
                  <a:lumOff val="15000"/>
                </a:schemeClr>
              </a:solidFill>
              <a:latin typeface="Times New Roman" panose="02020603050405020304" pitchFamily="18" charset="0"/>
              <a:sym typeface="標楷體" panose="03000509000000000000" pitchFamily="65" charset="-120"/>
            </a:endParaRPr>
          </a:p>
        </p:txBody>
      </p:sp>
      <p:sp>
        <p:nvSpPr>
          <p:cNvPr id="99332" name="Google Shape;736;p62"/>
          <p:cNvSpPr txBox="1">
            <a:spLocks noChangeArrowheads="1"/>
          </p:cNvSpPr>
          <p:nvPr/>
        </p:nvSpPr>
        <p:spPr bwMode="auto">
          <a:xfrm>
            <a:off x="381000" y="1492250"/>
            <a:ext cx="11441113" cy="1206500"/>
          </a:xfrm>
          <a:prstGeom prst="rect">
            <a:avLst/>
          </a:prstGeom>
          <a:noFill/>
          <a:ln w="28575">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b"/>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buClr>
                <a:srgbClr val="000000"/>
              </a:buClr>
              <a:buFont typeface="Arial" panose="020B0604020202020204" pitchFamily="34" charset="0"/>
              <a:buNone/>
              <a:defRPr/>
            </a:pP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Internet continues to be </a:t>
            </a:r>
            <a:r>
              <a:rPr lang="en-US" altLang="zh-HK" sz="2000" dirty="0" err="1"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popularised</a:t>
            </a: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and widely used around the world.  However, due to factors such as technological conditions, social development and individual economic conditions, the Internet has also brought inequalities and differences, resulting in digital divide.</a:t>
            </a:r>
            <a:endParaRPr lang="zh-HK"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99333" name="Google Shape;737;p62" descr="V 形箭头 纯色填充"/>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2150" y="483552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4" name="Google Shape;738;p62"/>
          <p:cNvSpPr>
            <a:spLocks noChangeArrowheads="1"/>
          </p:cNvSpPr>
          <p:nvPr/>
        </p:nvSpPr>
        <p:spPr bwMode="auto">
          <a:xfrm>
            <a:off x="4213225" y="5608638"/>
            <a:ext cx="5445125" cy="922337"/>
          </a:xfrm>
          <a:prstGeom prst="rect">
            <a:avLst/>
          </a:prstGeom>
          <a:noFill/>
          <a:ln w="19050">
            <a:solidFill>
              <a:srgbClr val="0070C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sz="1600">
                <a:latin typeface="Times New Roman" panose="02020603050405020304" pitchFamily="18" charset="0"/>
                <a:cs typeface="Times New Roman" panose="02020603050405020304" pitchFamily="18" charset="0"/>
                <a:sym typeface="Times New Roman" panose="02020603050405020304" pitchFamily="18" charset="0"/>
              </a:rPr>
              <a:t>Organization for Economic Co-operation and Development (2006)</a:t>
            </a:r>
            <a:endParaRPr lang="zh-HK" altLang="zh-HK" sz="1600">
              <a:latin typeface="Times New Roman" panose="02020603050405020304" pitchFamily="18" charset="0"/>
              <a:cs typeface="Times New Roman" panose="02020603050405020304" pitchFamily="18" charset="0"/>
            </a:endParaRPr>
          </a:p>
          <a:p>
            <a:pPr eaLnBrk="1" hangingPunct="1">
              <a:buClr>
                <a:srgbClr val="000000"/>
              </a:buClr>
              <a:buFont typeface="Arial" panose="020B0604020202020204" pitchFamily="34" charset="0"/>
              <a:buNone/>
            </a:pPr>
            <a:r>
              <a:rPr lang="en-US" altLang="zh-HK" sz="1600">
                <a:latin typeface="Times New Roman" panose="02020603050405020304" pitchFamily="18" charset="0"/>
                <a:cs typeface="Times New Roman" panose="02020603050405020304" pitchFamily="18" charset="0"/>
                <a:sym typeface="Times New Roman" panose="02020603050405020304" pitchFamily="18" charset="0"/>
              </a:rPr>
              <a:t>(https://www.oecd.org/sti/1888451.pdf)</a:t>
            </a:r>
            <a:endParaRPr lang="zh-HK" altLang="zh-HK" sz="1600">
              <a:latin typeface="Times New Roman" panose="02020603050405020304" pitchFamily="18" charset="0"/>
              <a:cs typeface="Times New Roman" panose="02020603050405020304" pitchFamily="18" charset="0"/>
              <a:sym typeface="Times New Roman" panose="02020603050405020304" pitchFamily="18" charset="0"/>
            </a:endParaRPr>
          </a:p>
        </p:txBody>
      </p:sp>
      <p:pic>
        <p:nvPicPr>
          <p:cNvPr id="99335" name="Google Shape;739;p62"/>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9600" y="5691188"/>
            <a:ext cx="790575"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6" name="Google Shape;740;p62"/>
          <p:cNvSpPr>
            <a:spLocks noChangeArrowheads="1"/>
          </p:cNvSpPr>
          <p:nvPr/>
        </p:nvSpPr>
        <p:spPr bwMode="auto">
          <a:xfrm>
            <a:off x="4213225" y="4403725"/>
            <a:ext cx="5445125" cy="922338"/>
          </a:xfrm>
          <a:prstGeom prst="rect">
            <a:avLst/>
          </a:prstGeom>
          <a:noFill/>
          <a:ln w="19050">
            <a:solidFill>
              <a:srgbClr val="0070C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sz="16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Panel </a:t>
            </a:r>
            <a:r>
              <a:rPr lang="en-US" altLang="zh-HK" sz="16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on Information Technology and Broadcasting of the Legislative Council </a:t>
            </a:r>
            <a:r>
              <a:rPr lang="en-US" altLang="zh-HK" sz="16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(https://www.legco.gov.hk/yr00-01/english/panels/itb/papers/1143-02e.pdf)</a:t>
            </a:r>
            <a:endParaRPr lang="zh-HK" altLang="zh-HK" sz="16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p:txBody>
      </p:sp>
      <p:pic>
        <p:nvPicPr>
          <p:cNvPr id="99337" name="Google Shape;741;p62"/>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8638" y="4410075"/>
            <a:ext cx="890587"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8" name="Google Shape;742;p62"/>
          <p:cNvSpPr>
            <a:spLocks noChangeArrowheads="1"/>
          </p:cNvSpPr>
          <p:nvPr/>
        </p:nvSpPr>
        <p:spPr bwMode="auto">
          <a:xfrm>
            <a:off x="522288" y="5002213"/>
            <a:ext cx="17224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sz="240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References: </a:t>
            </a:r>
            <a:endParaRPr lang="zh-HK" altLang="zh-HK" sz="240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99339" name="Google Shape;743;p62"/>
          <p:cNvSpPr>
            <a:spLocks/>
          </p:cNvSpPr>
          <p:nvPr/>
        </p:nvSpPr>
        <p:spPr bwMode="auto">
          <a:xfrm>
            <a:off x="3235325" y="222250"/>
            <a:ext cx="5321300" cy="523875"/>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40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Internet</a:t>
            </a:r>
            <a:endParaRPr lang="zh-HK" altLang="zh-HK">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9340" name="Google Shape;744;p62"/>
          <p:cNvSpPr txBox="1">
            <a:spLocks noChangeArrowheads="1"/>
          </p:cNvSpPr>
          <p:nvPr/>
        </p:nvSpPr>
        <p:spPr bwMode="auto">
          <a:xfrm>
            <a:off x="4213225" y="890588"/>
            <a:ext cx="38481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90000"/>
              </a:lnSpc>
              <a:buClr>
                <a:srgbClr val="000000"/>
              </a:buClr>
              <a:buFont typeface="Arial" panose="020B0604020202020204" pitchFamily="34" charset="0"/>
              <a:buNone/>
            </a:pPr>
            <a:r>
              <a:rPr lang="en-US" altLang="zh-HK" sz="24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The impact of the Internet</a:t>
            </a:r>
            <a:endParaRPr lang="zh-HK" altLang="zh-HK" sz="24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99341" name="Google Shape;745;p62"/>
          <p:cNvSpPr>
            <a:spLocks/>
          </p:cNvSpPr>
          <p:nvPr/>
        </p:nvSpPr>
        <p:spPr bwMode="auto">
          <a:xfrm>
            <a:off x="3814763" y="962025"/>
            <a:ext cx="447675" cy="322263"/>
          </a:xfrm>
          <a:custGeom>
            <a:avLst/>
            <a:gdLst>
              <a:gd name="T0" fmla="*/ 2147483646 w 396"/>
              <a:gd name="T1" fmla="*/ 2147483646 h 298"/>
              <a:gd name="T2" fmla="*/ 2147483646 w 396"/>
              <a:gd name="T3" fmla="*/ 2147483646 h 298"/>
              <a:gd name="T4" fmla="*/ 2147483646 w 396"/>
              <a:gd name="T5" fmla="*/ 2147483646 h 298"/>
              <a:gd name="T6" fmla="*/ 2147483646 w 396"/>
              <a:gd name="T7" fmla="*/ 2147483646 h 298"/>
              <a:gd name="T8" fmla="*/ 2147483646 w 396"/>
              <a:gd name="T9" fmla="*/ 2147483646 h 298"/>
              <a:gd name="T10" fmla="*/ 2147483646 w 396"/>
              <a:gd name="T11" fmla="*/ 2147483646 h 298"/>
              <a:gd name="T12" fmla="*/ 2147483646 w 396"/>
              <a:gd name="T13" fmla="*/ 2147483646 h 298"/>
              <a:gd name="T14" fmla="*/ 2147483646 w 396"/>
              <a:gd name="T15" fmla="*/ 0 h 298"/>
              <a:gd name="T16" fmla="*/ 2147483646 w 396"/>
              <a:gd name="T17" fmla="*/ 0 h 298"/>
              <a:gd name="T18" fmla="*/ 2147483646 w 396"/>
              <a:gd name="T19" fmla="*/ 2147483646 h 298"/>
              <a:gd name="T20" fmla="*/ 2147483646 w 396"/>
              <a:gd name="T21" fmla="*/ 2147483646 h 298"/>
              <a:gd name="T22" fmla="*/ 2147483646 w 396"/>
              <a:gd name="T23" fmla="*/ 2147483646 h 298"/>
              <a:gd name="T24" fmla="*/ 2147483646 w 396"/>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6" h="298" extrusionOk="0">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Google Shape;750;p63"/>
          <p:cNvSpPr>
            <a:spLocks noGrp="1"/>
          </p:cNvSpPr>
          <p:nvPr>
            <p:ph type="sldNum" sz="quarter" idx="12"/>
          </p:nvPr>
        </p:nvSpPr>
        <p:spPr>
          <a:xfrm>
            <a:off x="10883900" y="6381750"/>
            <a:ext cx="979488" cy="365125"/>
          </a:xfrm>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2E5EEF3E-6BFE-4D22-839E-F7738693E0F2}"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48</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101379" name="Google Shape;751;p63"/>
          <p:cNvSpPr>
            <a:spLocks noChangeArrowheads="1"/>
          </p:cNvSpPr>
          <p:nvPr/>
        </p:nvSpPr>
        <p:spPr bwMode="auto">
          <a:xfrm>
            <a:off x="811213" y="1649413"/>
            <a:ext cx="10363200" cy="3648075"/>
          </a:xfrm>
          <a:prstGeom prst="roundRect">
            <a:avLst>
              <a:gd name="adj" fmla="val 787"/>
            </a:avLst>
          </a:prstGeom>
          <a:solidFill>
            <a:srgbClr val="FDB42A">
              <a:alpha val="1372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000000"/>
              </a:buClr>
              <a:buFont typeface="Arial" panose="020B0604020202020204" pitchFamily="34" charset="0"/>
              <a:buNone/>
            </a:pPr>
            <a:endParaRPr lang="zh-HK" altLang="zh-HK" sz="18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101380" name="Google Shape;752;p63"/>
          <p:cNvSpPr txBox="1">
            <a:spLocks noChangeArrowheads="1"/>
          </p:cNvSpPr>
          <p:nvPr/>
        </p:nvSpPr>
        <p:spPr bwMode="auto">
          <a:xfrm>
            <a:off x="900113" y="1860550"/>
            <a:ext cx="10107612" cy="275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buClr>
                <a:srgbClr val="000000"/>
              </a:buClr>
              <a:buFont typeface="Arial" panose="020B0604020202020204" pitchFamily="34" charset="0"/>
              <a:buNone/>
              <a:defRPr/>
            </a:pPr>
            <a:r>
              <a:rPr lang="en-US" altLang="zh-HK" sz="24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According to the United Nations, 37% of the world's population, i.e. 2.9 billion people, still had never used the Internet by 2021.  96% of the 2.9 billion people who remained offline were estimated to live in developing countries.  Even among the 4.9 billion Internet users, hundreds of millions might only go online infrequently, using shared devices or facing connection speeds that hamper their internet use.  Hence, this may affect their learning and employment opportunities.</a:t>
            </a:r>
            <a:endParaRPr lang="zh-HK" altLang="zh-HK" sz="24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01381" name="Google Shape;753;p63"/>
          <p:cNvSpPr>
            <a:spLocks noChangeArrowheads="1"/>
          </p:cNvSpPr>
          <p:nvPr/>
        </p:nvSpPr>
        <p:spPr bwMode="auto">
          <a:xfrm>
            <a:off x="2456873" y="5830889"/>
            <a:ext cx="651077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defRPr/>
            </a:pPr>
            <a:r>
              <a:rPr lang="en-US" altLang="zh-HK" sz="16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Source: United Nations (https://news.un.org/en/story/2021/12/1106862</a:t>
            </a:r>
            <a:r>
              <a:rPr lang="en-US" altLang="zh-HK" sz="16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a:t>
            </a:r>
            <a:endParaRPr lang="zh-HK" altLang="zh-HK" sz="16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p:txBody>
      </p:sp>
      <p:sp>
        <p:nvSpPr>
          <p:cNvPr id="101382" name="Google Shape;755;p63"/>
          <p:cNvSpPr>
            <a:spLocks/>
          </p:cNvSpPr>
          <p:nvPr/>
        </p:nvSpPr>
        <p:spPr bwMode="auto">
          <a:xfrm>
            <a:off x="3235325" y="222250"/>
            <a:ext cx="5321300" cy="523875"/>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40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Internet</a:t>
            </a:r>
            <a:endParaRPr lang="zh-HK" altLang="zh-HK">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1383" name="Google Shape;756;p63"/>
          <p:cNvSpPr txBox="1">
            <a:spLocks noChangeArrowheads="1"/>
          </p:cNvSpPr>
          <p:nvPr/>
        </p:nvSpPr>
        <p:spPr bwMode="auto">
          <a:xfrm>
            <a:off x="3976688" y="895350"/>
            <a:ext cx="457993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90000"/>
              </a:lnSpc>
              <a:buClr>
                <a:srgbClr val="000000"/>
              </a:buClr>
              <a:buFont typeface="Arial" panose="020B0604020202020204" pitchFamily="34" charset="0"/>
              <a:buNone/>
            </a:pPr>
            <a:r>
              <a:rPr lang="en-US" altLang="zh-HK" sz="24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The impact of the Internet</a:t>
            </a:r>
            <a:endParaRPr lang="zh-HK" altLang="zh-HK" sz="24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101384" name="Google Shape;757;p63"/>
          <p:cNvSpPr>
            <a:spLocks/>
          </p:cNvSpPr>
          <p:nvPr/>
        </p:nvSpPr>
        <p:spPr bwMode="auto">
          <a:xfrm>
            <a:off x="3348038" y="1055688"/>
            <a:ext cx="446087" cy="322262"/>
          </a:xfrm>
          <a:custGeom>
            <a:avLst/>
            <a:gdLst>
              <a:gd name="T0" fmla="*/ 2147483646 w 396"/>
              <a:gd name="T1" fmla="*/ 2147483646 h 298"/>
              <a:gd name="T2" fmla="*/ 2147483646 w 396"/>
              <a:gd name="T3" fmla="*/ 2147483646 h 298"/>
              <a:gd name="T4" fmla="*/ 2147483646 w 396"/>
              <a:gd name="T5" fmla="*/ 2147483646 h 298"/>
              <a:gd name="T6" fmla="*/ 2147483646 w 396"/>
              <a:gd name="T7" fmla="*/ 2147483646 h 298"/>
              <a:gd name="T8" fmla="*/ 2147483646 w 396"/>
              <a:gd name="T9" fmla="*/ 2147483646 h 298"/>
              <a:gd name="T10" fmla="*/ 2147483646 w 396"/>
              <a:gd name="T11" fmla="*/ 2147483646 h 298"/>
              <a:gd name="T12" fmla="*/ 2147483646 w 396"/>
              <a:gd name="T13" fmla="*/ 2147483646 h 298"/>
              <a:gd name="T14" fmla="*/ 2147483646 w 396"/>
              <a:gd name="T15" fmla="*/ 0 h 298"/>
              <a:gd name="T16" fmla="*/ 2147483646 w 396"/>
              <a:gd name="T17" fmla="*/ 0 h 298"/>
              <a:gd name="T18" fmla="*/ 2147483646 w 396"/>
              <a:gd name="T19" fmla="*/ 2147483646 h 298"/>
              <a:gd name="T20" fmla="*/ 2147483646 w 396"/>
              <a:gd name="T21" fmla="*/ 2147483646 h 298"/>
              <a:gd name="T22" fmla="*/ 2147483646 w 396"/>
              <a:gd name="T23" fmla="*/ 2147483646 h 298"/>
              <a:gd name="T24" fmla="*/ 2147483646 w 396"/>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6" h="298" extrusionOk="0">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pic>
        <p:nvPicPr>
          <p:cNvPr id="101385" name="Google Shape;758;p6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575" y="171450"/>
            <a:ext cx="1595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6" name="Google Shape;759;p63" descr="计算机 纯色填充"/>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3250" y="4762500"/>
            <a:ext cx="159702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7" name="文本框 1"/>
          <p:cNvSpPr txBox="1">
            <a:spLocks noChangeArrowheads="1"/>
          </p:cNvSpPr>
          <p:nvPr/>
        </p:nvSpPr>
        <p:spPr bwMode="auto">
          <a:xfrm>
            <a:off x="395288" y="261938"/>
            <a:ext cx="137001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CN" sz="2000" b="1">
                <a:latin typeface="Times New Roman" panose="02020603050405020304" pitchFamily="18" charset="0"/>
                <a:ea typeface="SimSun" panose="02010600030101010101" pitchFamily="2" charset="-122"/>
                <a:cs typeface="Times New Roman" panose="02020603050405020304" pitchFamily="18" charset="0"/>
              </a:rPr>
              <a:t>Reference</a:t>
            </a:r>
            <a:endParaRPr lang="zh-CN" altLang="en-US" sz="2000" b="1">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01388" name="圖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0225" y="5616575"/>
            <a:ext cx="1800225"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Google Shape;764;p6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463"/>
            <a:ext cx="15938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Google Shape;765;p64"/>
          <p:cNvSpPr>
            <a:spLocks noChangeArrowheads="1"/>
          </p:cNvSpPr>
          <p:nvPr/>
        </p:nvSpPr>
        <p:spPr bwMode="auto">
          <a:xfrm>
            <a:off x="1770062" y="742950"/>
            <a:ext cx="8632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sz="2000"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Examples of the measures taken by the HKSAR Government to assist students from low-income families to study online</a:t>
            </a:r>
            <a:endParaRPr lang="zh-HK" altLang="zh-HK" sz="2000"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103428" name="Google Shape;766;p64"/>
          <p:cNvSpPr>
            <a:spLocks noChangeArrowheads="1"/>
          </p:cNvSpPr>
          <p:nvPr/>
        </p:nvSpPr>
        <p:spPr bwMode="auto">
          <a:xfrm>
            <a:off x="415925" y="1481138"/>
            <a:ext cx="11342688" cy="3786187"/>
          </a:xfrm>
          <a:prstGeom prst="rect">
            <a:avLst/>
          </a:pr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marL="342900" indent="-3429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spcBef>
                <a:spcPts val="600"/>
              </a:spcBef>
              <a:buClr>
                <a:srgbClr val="000000"/>
              </a:buClr>
              <a:buSzPts val="2400"/>
              <a:buFont typeface="Arial" panose="020B0604020202020204" pitchFamily="34" charset="0"/>
              <a:buChar char="•"/>
              <a:defRPr/>
            </a:pP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rPr>
              <a:t>Starting from the 2018/19 school year, the </a:t>
            </a:r>
            <a:r>
              <a:rPr lang="en-US" altLang="zh-HK"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Community Care Fund</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zh-HK" sz="1800" dirty="0" err="1"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subsidised</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the purchase of mobile computer devices for e-learning by underprivileged primary and secondary school students for a period of three years.</a:t>
            </a:r>
            <a:endParaRPr lang="zh-HK"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a:p>
            <a:pPr algn="just" eaLnBrk="1" hangingPunct="1">
              <a:lnSpc>
                <a:spcPct val="120000"/>
              </a:lnSpc>
              <a:spcBef>
                <a:spcPts val="600"/>
              </a:spcBef>
              <a:buClr>
                <a:srgbClr val="000000"/>
              </a:buClr>
              <a:buSzPts val="2400"/>
              <a:buFont typeface="Arial" panose="020B0604020202020204" pitchFamily="34" charset="0"/>
              <a:buChar char="•"/>
              <a:defRPr/>
            </a:pP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The 2020 Policy Address proposed earmarking funds under the Quality Education Fund for a three-year </a:t>
            </a:r>
            <a:r>
              <a:rPr lang="en-US" altLang="zh-HK" sz="1800" dirty="0" err="1"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programme</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About HK$1.5 billion was earmarked for the provision of mobile computer devices and Internet services support, benefiting about 310,000 students.  During the three-year implementation period, schools can apply for a basic grant for each eligible student to purchase mobile computer devices and basic accessories for loan to the students.</a:t>
            </a:r>
            <a:endParaRPr lang="zh-HK"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a:p>
            <a:pPr algn="just" eaLnBrk="1" hangingPunct="1">
              <a:lnSpc>
                <a:spcPct val="120000"/>
              </a:lnSpc>
              <a:spcBef>
                <a:spcPts val="600"/>
              </a:spcBef>
              <a:buClr>
                <a:srgbClr val="000000"/>
              </a:buClr>
              <a:buSzPts val="2400"/>
              <a:buFont typeface="Arial" panose="020B0604020202020204" pitchFamily="34" charset="0"/>
              <a:buChar char="•"/>
              <a:defRPr/>
            </a:pP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Since the 2015/16 school year, the Education Bureau has establish </a:t>
            </a:r>
            <a:r>
              <a:rPr lang="en-US" altLang="zh-HK" sz="1800" dirty="0" err="1" smtClean="0">
                <a:solidFill>
                  <a:schemeClr val="tx1">
                    <a:lumMod val="85000"/>
                    <a:lumOff val="15000"/>
                  </a:schemeClr>
                </a:solidFill>
                <a:latin typeface="Times New Roman" panose="02020603050405020304" pitchFamily="18" charset="0"/>
                <a:cs typeface="Times New Roman" panose="02020603050405020304" pitchFamily="18" charset="0"/>
              </a:rPr>
              <a:t>WiFi</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rPr>
              <a:t>  </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campuses for all public sector primary and secondary schools in Hong Kong to facilitate students’ e-learning using mobile computer devices in classrooms.  The “Quality Education Fund e-Learning Funding </a:t>
            </a:r>
            <a:r>
              <a:rPr lang="en-US" altLang="zh-HK" sz="1800" dirty="0" err="1"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Programme</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 Provision of Mobile Computer Devices and Internet Services Support Scheme” was launched in the 2021/22 school year. Participating schools can apply for funding to purchase mobile computer devices for financially needy students.</a:t>
            </a:r>
            <a:endParaRPr lang="zh-HK"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103429" name="Google Shape;767;p64">
            <a:hlinkClick r:id="rId4"/>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5788" y="5403850"/>
            <a:ext cx="1471612"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0" name="Google Shape;768;p64"/>
          <p:cNvSpPr>
            <a:spLocks noChangeArrowheads="1"/>
          </p:cNvSpPr>
          <p:nvPr/>
        </p:nvSpPr>
        <p:spPr bwMode="auto">
          <a:xfrm>
            <a:off x="5313363" y="5459413"/>
            <a:ext cx="6546128"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dirty="0" smtClean="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Sources: </a:t>
            </a:r>
            <a:endParaRPr lang="zh-HK" altLang="zh-HK" dirty="0">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buClr>
                <a:srgbClr val="000000"/>
              </a:buClr>
              <a:buSzPts val="1400"/>
              <a:buFont typeface="Arial" panose="020B0604020202020204" pitchFamily="34" charset="0"/>
              <a:buChar char="•"/>
            </a:pPr>
            <a:r>
              <a:rPr lang="en-US" altLang="zh-HK"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 Hong </a:t>
            </a: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Kong Government News Network (https://www.news.gov.hk/eng/2021/05/20210517/20210517_163805_639.html)</a:t>
            </a:r>
            <a:endParaRPr lang="zh-HK"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buClr>
                <a:srgbClr val="000000"/>
              </a:buClr>
              <a:buSzPts val="1400"/>
              <a:buFont typeface="Arial" panose="020B0604020202020204" pitchFamily="34" charset="0"/>
              <a:buChar char="•"/>
            </a:pPr>
            <a:r>
              <a:rPr lang="en-US" altLang="zh-HK"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 The </a:t>
            </a: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Education Bureau (https://www.edb.gov.hk/en/edu-system/primary-secondary/applicable-to-primary-secondary/it-in-edu/ite-qef/qef_index.html)</a:t>
            </a:r>
            <a:endParaRPr lang="zh-HK"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p:txBody>
      </p:sp>
      <p:sp>
        <p:nvSpPr>
          <p:cNvPr id="103431" name="Google Shape;769;p64"/>
          <p:cNvSpPr>
            <a:spLocks/>
          </p:cNvSpPr>
          <p:nvPr/>
        </p:nvSpPr>
        <p:spPr bwMode="auto">
          <a:xfrm>
            <a:off x="3425825" y="173038"/>
            <a:ext cx="5321300" cy="523875"/>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40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Internet</a:t>
            </a:r>
            <a:endParaRPr lang="zh-HK" altLang="zh-HK">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3432" name="Google Shape;771;p64"/>
          <p:cNvSpPr>
            <a:spLocks noChangeArrowheads="1"/>
          </p:cNvSpPr>
          <p:nvPr/>
        </p:nvSpPr>
        <p:spPr bwMode="auto">
          <a:xfrm>
            <a:off x="415925" y="5569744"/>
            <a:ext cx="2017713" cy="830262"/>
          </a:xfrm>
          <a:prstGeom prst="rect">
            <a:avLst/>
          </a:pr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buClr>
                <a:srgbClr val="000000"/>
              </a:buClr>
              <a:buFont typeface="Arial" panose="020B0604020202020204" pitchFamily="34" charset="0"/>
              <a:buNone/>
            </a:pP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Click on the image to learn about the details of the measures.</a:t>
            </a:r>
            <a:endParaRPr lang="zh-HK"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103433" name="Google Shape;772;p64"/>
          <p:cNvSpPr>
            <a:spLocks noChangeArrowheads="1"/>
          </p:cNvSpPr>
          <p:nvPr/>
        </p:nvSpPr>
        <p:spPr bwMode="auto">
          <a:xfrm>
            <a:off x="2433638" y="5719763"/>
            <a:ext cx="609600" cy="530225"/>
          </a:xfrm>
          <a:prstGeom prst="rightArrow">
            <a:avLst>
              <a:gd name="adj1" fmla="val 50000"/>
              <a:gd name="adj2" fmla="val 49895"/>
            </a:avLst>
          </a:prstGeom>
          <a:solidFill>
            <a:schemeClr val="accent1"/>
          </a:solidFill>
          <a:ln w="12700">
            <a:solidFill>
              <a:srgbClr val="31538F"/>
            </a:solidFill>
            <a:miter lim="800000"/>
            <a:headEnd type="none" w="sm" len="sm"/>
            <a:tailEnd type="none" w="sm" len="sm"/>
          </a:ln>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000000"/>
              </a:buClr>
              <a:buFont typeface="Arial" panose="020B0604020202020204" pitchFamily="34" charset="0"/>
              <a:buNone/>
            </a:pPr>
            <a:endParaRPr lang="zh-HK" altLang="zh-HK" sz="18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103434" name="文本框 1"/>
          <p:cNvSpPr txBox="1">
            <a:spLocks noChangeArrowheads="1"/>
          </p:cNvSpPr>
          <p:nvPr/>
        </p:nvSpPr>
        <p:spPr bwMode="auto">
          <a:xfrm>
            <a:off x="265113" y="234950"/>
            <a:ext cx="137001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CN" sz="2000" b="1">
                <a:latin typeface="Times New Roman" panose="02020603050405020304" pitchFamily="18" charset="0"/>
                <a:ea typeface="SimSun" panose="02010600030101010101" pitchFamily="2" charset="-122"/>
                <a:cs typeface="Times New Roman" panose="02020603050405020304" pitchFamily="18" charset="0"/>
              </a:rPr>
              <a:t>Reference</a:t>
            </a:r>
            <a:endParaRPr lang="zh-CN" altLang="en-US" sz="2000" b="1">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03435" name="Picture 1">
            <a:hlinkClick r:id="rId6"/>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43238" y="6083300"/>
            <a:ext cx="22701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Google Shape;169;p20"/>
          <p:cNvSpPr txBox="1"/>
          <p:nvPr/>
        </p:nvSpPr>
        <p:spPr>
          <a:xfrm>
            <a:off x="621757" y="1233553"/>
            <a:ext cx="10941857" cy="3485529"/>
          </a:xfrm>
          <a:prstGeom prst="rect">
            <a:avLst/>
          </a:prstGeom>
          <a:noFill/>
          <a:ln>
            <a:noFill/>
          </a:ln>
        </p:spPr>
        <p:txBody>
          <a:bodyPr spcFirstLastPara="1" wrap="square" lIns="91425" tIns="45700" rIns="91425" bIns="45700">
            <a:spAutoFit/>
          </a:bodyPr>
          <a:lstStyle/>
          <a:p>
            <a:pPr algn="just" eaLnBrk="1" fontAlgn="auto" hangingPunct="1">
              <a:lnSpc>
                <a:spcPct val="150000"/>
              </a:lnSpc>
              <a:spcBef>
                <a:spcPts val="0"/>
              </a:spcBef>
              <a:spcAft>
                <a:spcPts val="0"/>
              </a:spcAft>
              <a:buClr>
                <a:srgbClr val="000000"/>
              </a:buClr>
              <a:defRPr/>
            </a:pP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 new </a:t>
            </a:r>
            <a:r>
              <a:rPr lang="en-us" sz="21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round of scientific and technological development represented by information technology is in full swing, showing the characteristics of </a:t>
            </a:r>
            <a:r>
              <a:rPr lang="en-US" sz="2100" kern="0" dirty="0" err="1"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a:t>
            </a:r>
            <a:r>
              <a:rPr lang="en-US" altLang="zh-HK" sz="2100" kern="0" dirty="0" err="1"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nformatisation</a:t>
            </a:r>
            <a:r>
              <a:rPr lang="en-US" altLang="zh-HK" sz="21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altLang="zh-HK" sz="2100" kern="0" dirty="0" err="1"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digitalisation</a:t>
            </a:r>
            <a:r>
              <a:rPr lang="en-US" altLang="zh-HK" sz="21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altLang="zh-HK" sz="21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and </a:t>
            </a:r>
            <a:r>
              <a:rPr lang="en-US" altLang="zh-HK" sz="2100" kern="0" dirty="0" err="1"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smartisation</a:t>
            </a:r>
            <a:r>
              <a:rPr lang="en-us" sz="21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which has brought enormous and profound impact on </a:t>
            </a:r>
            <a:r>
              <a:rPr lang="en-us" sz="21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economic </a:t>
            </a:r>
            <a:r>
              <a:rPr lang="en-us" sz="21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activities and social life.  Information technology, such as the Internet, social networking websites</a:t>
            </a:r>
            <a:r>
              <a:rPr lang="en-us" sz="2100" strike="sngStrike"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t>
            </a:r>
            <a:r>
              <a:rPr lang="en-us" sz="21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and instant messaging software, connects people in real time, and the transmission of information is not limited to texts, which has greatly boosted the speed, depth and breadth of sending and receiving information.  The continuous improvement of information technology has promoted global interconnection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and interdependence.</a:t>
            </a:r>
            <a:endParaRPr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sp>
        <p:nvSpPr>
          <p:cNvPr id="13315" name="Google Shape;170;p20"/>
          <p:cNvSpPr txBox="1">
            <a:spLocks noChangeArrowheads="1"/>
          </p:cNvSpPr>
          <p:nvPr/>
        </p:nvSpPr>
        <p:spPr bwMode="auto">
          <a:xfrm>
            <a:off x="477838" y="352425"/>
            <a:ext cx="112363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SzPts val="4400"/>
              <a:buFont typeface="標楷體" panose="03000509000000000000" pitchFamily="65" charset="-120"/>
              <a:buNone/>
            </a:pPr>
            <a:r>
              <a:rPr lang="en-US" altLang="zh-HK" sz="44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development of information technology</a:t>
            </a:r>
            <a:endParaRPr lang="zh-HK" altLang="zh-HK" sz="44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pic>
        <p:nvPicPr>
          <p:cNvPr id="171" name="Google Shape;171;p20"/>
          <p:cNvPicPr preferRelativeResize="0"/>
          <p:nvPr/>
        </p:nvPicPr>
        <p:blipFill rotWithShape="1">
          <a:blip r:embed="rId3">
            <a:alphaModFix/>
          </a:blip>
          <a:srcRect/>
          <a:stretch/>
        </p:blipFill>
        <p:spPr>
          <a:xfrm flipH="1">
            <a:off x="10249004" y="5005340"/>
            <a:ext cx="1314610" cy="1455804"/>
          </a:xfrm>
          <a:custGeom>
            <a:avLst/>
            <a:gdLst/>
            <a:ahLst/>
            <a:cxnLst/>
            <a:rect l="l" t="t" r="r" b="b"/>
            <a:pathLst>
              <a:path w="1978277" h="2190750" extrusionOk="0">
                <a:moveTo>
                  <a:pt x="1914296" y="0"/>
                </a:moveTo>
                <a:lnTo>
                  <a:pt x="0" y="0"/>
                </a:lnTo>
                <a:lnTo>
                  <a:pt x="0" y="2190750"/>
                </a:lnTo>
                <a:lnTo>
                  <a:pt x="246943" y="2190750"/>
                </a:lnTo>
                <a:lnTo>
                  <a:pt x="260509" y="2168735"/>
                </a:lnTo>
                <a:lnTo>
                  <a:pt x="282390" y="2133511"/>
                </a:lnTo>
                <a:lnTo>
                  <a:pt x="1526067" y="2133511"/>
                </a:lnTo>
                <a:cubicBezTo>
                  <a:pt x="1696560" y="2133511"/>
                  <a:pt x="1846839" y="2036916"/>
                  <a:pt x="1935690" y="1889911"/>
                </a:cubicBezTo>
                <a:lnTo>
                  <a:pt x="1978277" y="1802249"/>
                </a:lnTo>
                <a:lnTo>
                  <a:pt x="1978277" y="116648"/>
                </a:lnTo>
                <a:lnTo>
                  <a:pt x="1935872" y="29257"/>
                </a:lnTo>
                <a:close/>
              </a:path>
            </a:pathLst>
          </a:custGeom>
          <a:noFill/>
          <a:ln>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Google Shape;778;p65"/>
          <p:cNvSpPr txBox="1"/>
          <p:nvPr/>
        </p:nvSpPr>
        <p:spPr>
          <a:xfrm>
            <a:off x="374650" y="793627"/>
            <a:ext cx="9422674" cy="4678163"/>
          </a:xfrm>
          <a:prstGeom prst="rect">
            <a:avLst/>
          </a:prstGeom>
          <a:noFill/>
          <a:ln w="28575" cap="flat" cmpd="sng">
            <a:solidFill>
              <a:srgbClr val="FFC000"/>
            </a:solidFill>
            <a:prstDash val="solid"/>
            <a:round/>
            <a:headEnd type="none" w="sm" len="sm"/>
            <a:tailEnd type="none" w="sm" len="sm"/>
          </a:ln>
        </p:spPr>
        <p:txBody>
          <a:bodyPr spcFirstLastPara="1" lIns="91425" tIns="45700" rIns="91425" bIns="45700">
            <a:spAutoFit/>
          </a:bodyPr>
          <a:lstStyle/>
          <a:p>
            <a:pPr marL="457200" indent="-457200" algn="just" eaLnBrk="1" fontAlgn="auto" hangingPunct="1">
              <a:lnSpc>
                <a:spcPct val="120000"/>
              </a:lnSpc>
              <a:spcBef>
                <a:spcPts val="600"/>
              </a:spcBef>
              <a:spcAft>
                <a:spcPts val="0"/>
              </a:spcAft>
              <a:buClr>
                <a:schemeClr val="dk1"/>
              </a:buClr>
              <a:buSzPts val="2600"/>
              <a:buFont typeface="Arial"/>
              <a:buChar char="•"/>
              <a:defRPr/>
            </a:pP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The Internet has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further facilitated the development of online social networks.  Online social networks, also known as online social networking sites, online social media, generally refer to the practice of providing Internet users with various contacts, integrating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functions </a:t>
            </a:r>
            <a:r>
              <a:rPr lang="en-us" altLang="zh-HK"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such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as sharing and forwarding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daily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life-related photos, videos, various information and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news,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sending and receiving emails, instant messaging services and livestreaming.  Online social networks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form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 huge virtual network which is spread at an increasingly faster speed, releasing information to everyone and discussing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topics</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t>
            </a:r>
            <a:endParaRPr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457200" indent="-457200" algn="just" eaLnBrk="1" fontAlgn="auto" hangingPunct="1">
              <a:lnSpc>
                <a:spcPct val="120000"/>
              </a:lnSpc>
              <a:spcBef>
                <a:spcPts val="600"/>
              </a:spcBef>
              <a:spcAft>
                <a:spcPts val="0"/>
              </a:spcAft>
              <a:buClr>
                <a:schemeClr val="dk1"/>
              </a:buClr>
              <a:buSzPts val="2600"/>
              <a:buFont typeface="Arial"/>
              <a:buChar char="•"/>
              <a:defRPr/>
            </a:pP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Social networking sites such as Facebook, Instagram, Weibo, MySpace, Twitter and TikTok allow us to communicate </a:t>
            </a:r>
            <a:r>
              <a:rPr lang="en-US" altLang="zh-HK"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rPr>
              <a:t>with friends and strangers online,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and build network with friends </a:t>
            </a:r>
            <a:r>
              <a:rPr lang="en-US" altLang="zh-HK"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rPr>
              <a:t>linked by shared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hobbies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and interests. These sites, as </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useful resources, can bring benefits to society, but also risks as well.</a:t>
            </a:r>
            <a:endParaRPr sz="18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sp>
        <p:nvSpPr>
          <p:cNvPr id="105475" name="Google Shape;780;p65"/>
          <p:cNvSpPr>
            <a:spLocks/>
          </p:cNvSpPr>
          <p:nvPr/>
        </p:nvSpPr>
        <p:spPr bwMode="auto">
          <a:xfrm>
            <a:off x="3549650" y="225425"/>
            <a:ext cx="4083050" cy="508000"/>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28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Social networking sites</a:t>
            </a:r>
            <a:endParaRPr lang="zh-HK" altLang="zh-HK" sz="28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105476" name="Google Shape;781;p65"/>
          <p:cNvSpPr>
            <a:spLocks noChangeArrowheads="1"/>
          </p:cNvSpPr>
          <p:nvPr/>
        </p:nvSpPr>
        <p:spPr bwMode="auto">
          <a:xfrm>
            <a:off x="2649538" y="5792788"/>
            <a:ext cx="57642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defRPr/>
            </a:pPr>
            <a:r>
              <a:rPr lang="en-US" altLang="zh-HK" dirty="0" smtClean="0">
                <a:latin typeface="Times New Roman" panose="02020603050405020304" pitchFamily="18" charset="0"/>
                <a:ea typeface="+mn-ea"/>
                <a:cs typeface="Times New Roman" panose="02020603050405020304" pitchFamily="18" charset="0"/>
                <a:sym typeface="Times New Roman" panose="02020603050405020304" pitchFamily="18" charset="0"/>
              </a:rPr>
              <a:t>Reference: Office of the Government Chief Information Officer</a:t>
            </a:r>
            <a:endParaRPr lang="zh-HK" altLang="zh-HK" dirty="0" smtClean="0">
              <a:latin typeface="Times New Roman" panose="02020603050405020304" pitchFamily="18" charset="0"/>
              <a:ea typeface="+mn-ea"/>
              <a:cs typeface="Times New Roman" panose="02020603050405020304" pitchFamily="18" charset="0"/>
              <a:sym typeface="Times New Roman" panose="02020603050405020304" pitchFamily="18" charset="0"/>
            </a:endParaRPr>
          </a:p>
        </p:txBody>
      </p:sp>
      <p:sp>
        <p:nvSpPr>
          <p:cNvPr id="105477" name="Google Shape;782;p65"/>
          <p:cNvSpPr>
            <a:spLocks noChangeArrowheads="1"/>
          </p:cNvSpPr>
          <p:nvPr/>
        </p:nvSpPr>
        <p:spPr bwMode="auto">
          <a:xfrm>
            <a:off x="2649538" y="6107113"/>
            <a:ext cx="77485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https://www.infosec.gov.hk/en/best-practices/person/safe-online-social-networking</a:t>
            </a:r>
            <a:endParaRPr lang="zh-HK"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p:txBody>
      </p:sp>
      <p:pic>
        <p:nvPicPr>
          <p:cNvPr id="105478" name="Google Shape;783;p6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 y="5653088"/>
            <a:ext cx="2176463"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9" name="Google Shape;784;p65"/>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9500" y="2403475"/>
            <a:ext cx="207645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Google Shape;789;p66"/>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36D25EB7-3FB2-4B94-9524-0119D7E499A3}"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51</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790" name="Google Shape;790;p66"/>
          <p:cNvSpPr/>
          <p:nvPr/>
        </p:nvSpPr>
        <p:spPr>
          <a:xfrm>
            <a:off x="423863" y="1187863"/>
            <a:ext cx="11399303" cy="3001550"/>
          </a:xfrm>
          <a:prstGeom prst="rect">
            <a:avLst/>
          </a:prstGeom>
          <a:noFill/>
          <a:ln w="28575" cap="flat" cmpd="sng">
            <a:solidFill>
              <a:srgbClr val="0070C0"/>
            </a:solidFill>
            <a:prstDash val="solid"/>
            <a:round/>
            <a:headEnd type="none" w="sm" len="sm"/>
            <a:tailEnd type="none" w="sm" len="sm"/>
          </a:ln>
        </p:spPr>
        <p:txBody>
          <a:bodyPr spcFirstLastPara="1" lIns="91425" tIns="45700" rIns="91425" bIns="45700"/>
          <a:lstStyle/>
          <a:p>
            <a:pPr algn="just" eaLnBrk="1" fontAlgn="auto" hangingPunct="1">
              <a:lnSpc>
                <a:spcPct val="120000"/>
              </a:lnSpc>
              <a:spcBef>
                <a:spcPts val="0"/>
              </a:spcBef>
              <a:spcAft>
                <a:spcPts val="0"/>
              </a:spcAft>
              <a:buClr>
                <a:srgbClr val="000000"/>
              </a:buClr>
              <a:buFont typeface="Arial"/>
              <a:buNone/>
              <a:defRPr/>
            </a:pP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Online social networks are very popular now.  They are not only an indispensable social tool in people's lives, even governments have also actively </a:t>
            </a:r>
            <a:r>
              <a:rPr lang="en-us" sz="2000" kern="0" dirty="0" err="1">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utilised</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the Internet and social media to directly release information to citizens, in addition to using the television, radio, media, etc.  The Chinese government uses Weibo and WeChat to announce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government information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such as the State Council’s activities, </a:t>
            </a:r>
            <a:r>
              <a:rPr lang="en-us" sz="2000" ker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important </a:t>
            </a:r>
            <a:r>
              <a:rPr lang="en-us" sz="2000" kern="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meeting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information,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policy documents, and interpretation manuscripts.  The HKSAR Government has also set up a website and the “Tamar Talk”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Facebook webpage, and the Information Services Department has also provided various information to the public and extensively release information to society through social media platforms.</a:t>
            </a:r>
            <a:endParaRPr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p:txBody>
      </p:sp>
      <p:sp>
        <p:nvSpPr>
          <p:cNvPr id="107524" name="Google Shape;791;p66"/>
          <p:cNvSpPr>
            <a:spLocks/>
          </p:cNvSpPr>
          <p:nvPr/>
        </p:nvSpPr>
        <p:spPr bwMode="auto">
          <a:xfrm>
            <a:off x="3821113" y="180975"/>
            <a:ext cx="4081462" cy="508000"/>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28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Social networking sites</a:t>
            </a:r>
            <a:endParaRPr lang="zh-HK" altLang="zh-HK" sz="28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pic>
        <p:nvPicPr>
          <p:cNvPr id="107525" name="Google Shape;792;p66">
            <a:hlinkClick r:id="rId3"/>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4836" y="4397427"/>
            <a:ext cx="1724314" cy="1727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Google Shape;793;p66">
            <a:hlinkClick r:id="rId3"/>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0975" y="6140450"/>
            <a:ext cx="19843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7" name="Google Shape;794;p66">
            <a:hlinkClick r:id="rId6"/>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29388" y="4324350"/>
            <a:ext cx="39624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Google Shape;795;p66"/>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48713" y="4984750"/>
            <a:ext cx="1743075"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Google Shape;796;p66"/>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144463"/>
            <a:ext cx="15938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30" name="Google Shape;797;p66"/>
          <p:cNvSpPr>
            <a:spLocks noChangeArrowheads="1"/>
          </p:cNvSpPr>
          <p:nvPr/>
        </p:nvSpPr>
        <p:spPr bwMode="auto">
          <a:xfrm>
            <a:off x="830263" y="4541838"/>
            <a:ext cx="2646362" cy="461962"/>
          </a:xfrm>
          <a:prstGeom prst="rect">
            <a:avLst/>
          </a:pr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000000"/>
              </a:buClr>
              <a:buFont typeface="Arial" panose="020B0604020202020204" pitchFamily="34" charset="0"/>
              <a:buNone/>
            </a:pPr>
            <a:r>
              <a:rPr lang="en-US" altLang="zh-HK">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Official WeChat account of the State Council</a:t>
            </a:r>
            <a:endParaRPr lang="zh-HK" altLang="zh-HK">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7531" name="Google Shape;798;p66"/>
          <p:cNvSpPr txBox="1">
            <a:spLocks noChangeArrowheads="1"/>
          </p:cNvSpPr>
          <p:nvPr/>
        </p:nvSpPr>
        <p:spPr bwMode="auto">
          <a:xfrm>
            <a:off x="2927350" y="747713"/>
            <a:ext cx="7405688"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90000"/>
              </a:lnSpc>
              <a:buClr>
                <a:srgbClr val="000000"/>
              </a:buClr>
              <a:buSzPts val="3600"/>
              <a:buFont typeface="標楷體" panose="03000509000000000000" pitchFamily="65" charset="-120"/>
              <a:buNone/>
            </a:pPr>
            <a:r>
              <a:rPr lang="en-US" altLang="zh-HK" sz="24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Examples of applications</a:t>
            </a:r>
            <a:r>
              <a:rPr lang="en-US" altLang="zh-HK" sz="2400" b="1" dirty="0">
                <a:solidFill>
                  <a:srgbClr val="292929"/>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in government departments</a:t>
            </a:r>
            <a:endParaRPr lang="zh-HK" altLang="zh-HK" sz="2400" b="1" dirty="0">
              <a:solidFill>
                <a:srgbClr val="292929"/>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107532" name="Google Shape;799;p66"/>
          <p:cNvSpPr>
            <a:spLocks/>
          </p:cNvSpPr>
          <p:nvPr/>
        </p:nvSpPr>
        <p:spPr bwMode="auto">
          <a:xfrm>
            <a:off x="2308225" y="779463"/>
            <a:ext cx="446088" cy="322262"/>
          </a:xfrm>
          <a:custGeom>
            <a:avLst/>
            <a:gdLst>
              <a:gd name="T0" fmla="*/ 2147483646 w 395"/>
              <a:gd name="T1" fmla="*/ 2147483646 h 298"/>
              <a:gd name="T2" fmla="*/ 2147483646 w 395"/>
              <a:gd name="T3" fmla="*/ 2147483646 h 298"/>
              <a:gd name="T4" fmla="*/ 2147483646 w 395"/>
              <a:gd name="T5" fmla="*/ 2147483646 h 298"/>
              <a:gd name="T6" fmla="*/ 2147483646 w 395"/>
              <a:gd name="T7" fmla="*/ 2147483646 h 298"/>
              <a:gd name="T8" fmla="*/ 2147483646 w 395"/>
              <a:gd name="T9" fmla="*/ 2147483646 h 298"/>
              <a:gd name="T10" fmla="*/ 2147483646 w 395"/>
              <a:gd name="T11" fmla="*/ 2147483646 h 298"/>
              <a:gd name="T12" fmla="*/ 2147483646 w 395"/>
              <a:gd name="T13" fmla="*/ 2147483646 h 298"/>
              <a:gd name="T14" fmla="*/ 2147483646 w 395"/>
              <a:gd name="T15" fmla="*/ 0 h 298"/>
              <a:gd name="T16" fmla="*/ 2147483646 w 395"/>
              <a:gd name="T17" fmla="*/ 0 h 298"/>
              <a:gd name="T18" fmla="*/ 2147483646 w 395"/>
              <a:gd name="T19" fmla="*/ 2147483646 h 298"/>
              <a:gd name="T20" fmla="*/ 2147483646 w 395"/>
              <a:gd name="T21" fmla="*/ 2147483646 h 298"/>
              <a:gd name="T22" fmla="*/ 2147483646 w 395"/>
              <a:gd name="T23" fmla="*/ 2147483646 h 298"/>
              <a:gd name="T24" fmla="*/ 2147483646 w 395"/>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pic>
        <p:nvPicPr>
          <p:cNvPr id="107533" name="Google Shape;800;p66"/>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3863" y="5264150"/>
            <a:ext cx="2646362"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34" name="文本框 1"/>
          <p:cNvSpPr txBox="1">
            <a:spLocks noChangeArrowheads="1"/>
          </p:cNvSpPr>
          <p:nvPr/>
        </p:nvSpPr>
        <p:spPr bwMode="auto">
          <a:xfrm>
            <a:off x="265113" y="230188"/>
            <a:ext cx="137001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CN" sz="2000" b="1">
                <a:latin typeface="Times New Roman" panose="02020603050405020304" pitchFamily="18" charset="0"/>
                <a:ea typeface="SimSun" panose="02010600030101010101" pitchFamily="2" charset="-122"/>
                <a:cs typeface="Times New Roman" panose="02020603050405020304" pitchFamily="18" charset="0"/>
              </a:rPr>
              <a:t>Reference</a:t>
            </a:r>
            <a:endParaRPr lang="zh-CN" altLang="en-US" sz="2000" b="1">
              <a:latin typeface="Times New Roman" panose="02020603050405020304" pitchFamily="18" charset="0"/>
              <a:ea typeface="SimSun" panose="02010600030101010101" pitchFamily="2" charset="-122"/>
              <a:cs typeface="Times New Roman" panose="02020603050405020304"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Google Shape;806;p6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4725" y="1347788"/>
            <a:ext cx="2833688" cy="377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Google Shape;807;p67"/>
          <p:cNvSpPr txBox="1">
            <a:spLocks noChangeArrowheads="1"/>
          </p:cNvSpPr>
          <p:nvPr/>
        </p:nvSpPr>
        <p:spPr bwMode="auto">
          <a:xfrm>
            <a:off x="8411513" y="5198558"/>
            <a:ext cx="3200111" cy="73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HKO’s </a:t>
            </a:r>
            <a:r>
              <a:rPr lang="en-US" altLang="zh-HK" dirty="0" err="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chatbot</a:t>
            </a:r>
            <a:r>
              <a:rPr lang="en-US" altLang="zh-HK"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“Dr. Tin” can provide weather and astronomical information to users by means of questions and answers.</a:t>
            </a:r>
            <a:endParaRPr lang="zh-HK" altLang="zh-HK"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pic>
        <p:nvPicPr>
          <p:cNvPr id="109572" name="Google Shape;808;p6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6988" y="2465388"/>
            <a:ext cx="3708400"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3" name="Google Shape;809;p67"/>
          <p:cNvSpPr txBox="1">
            <a:spLocks noChangeArrowheads="1"/>
          </p:cNvSpPr>
          <p:nvPr/>
        </p:nvSpPr>
        <p:spPr bwMode="auto">
          <a:xfrm>
            <a:off x="3752850" y="4567238"/>
            <a:ext cx="39147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sz="12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Fire Services Department's “Anyone” teaches Cardio-Pulmonary Resuscitation (CPR) to citizens in the form of a lighthearted song.</a:t>
            </a:r>
            <a:endParaRPr lang="zh-HK" altLang="zh-HK" sz="12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pic>
        <p:nvPicPr>
          <p:cNvPr id="109574" name="Google Shape;810;p67" descr="未提供相片說明。"/>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8" y="2444750"/>
            <a:ext cx="27686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1" name="Google Shape;811;p67"/>
          <p:cNvSpPr txBox="1"/>
          <p:nvPr/>
        </p:nvSpPr>
        <p:spPr>
          <a:xfrm>
            <a:off x="252157" y="5150468"/>
            <a:ext cx="3224140" cy="461624"/>
          </a:xfrm>
          <a:prstGeom prst="rect">
            <a:avLst/>
          </a:prstGeom>
          <a:noFill/>
          <a:ln>
            <a:noFill/>
          </a:ln>
        </p:spPr>
        <p:txBody>
          <a:bodyPr spcFirstLastPara="1" lIns="91425" tIns="45700" rIns="91425" bIns="45700">
            <a:spAutoFit/>
          </a:bodyPr>
          <a:lstStyle/>
          <a:p>
            <a:pPr eaLnBrk="1" fontAlgn="auto" hangingPunct="1">
              <a:spcBef>
                <a:spcPts val="0"/>
              </a:spcBef>
              <a:spcAft>
                <a:spcPts val="0"/>
              </a:spcAft>
              <a:buClr>
                <a:srgbClr val="000000"/>
              </a:buClr>
              <a:buFont typeface="Arial"/>
              <a:buNone/>
              <a:defRPr/>
            </a:pPr>
            <a:r>
              <a:rPr lang="en-us" sz="12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Environment Bureau</a:t>
            </a:r>
            <a:r>
              <a:rPr lang="en-us" sz="12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 “Big Waster” promotes environmental protection </a:t>
            </a:r>
            <a:r>
              <a:rPr lang="en-us" sz="12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with </a:t>
            </a:r>
            <a:r>
              <a:rPr lang="en-us" sz="12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an infographic</a:t>
            </a:r>
            <a:endParaRPr sz="12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sp>
        <p:nvSpPr>
          <p:cNvPr id="109576" name="Google Shape;812;p67"/>
          <p:cNvSpPr>
            <a:spLocks/>
          </p:cNvSpPr>
          <p:nvPr/>
        </p:nvSpPr>
        <p:spPr bwMode="auto">
          <a:xfrm>
            <a:off x="3344863" y="161925"/>
            <a:ext cx="5322887" cy="523875"/>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28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Social networking sites</a:t>
            </a:r>
            <a:endParaRPr lang="zh-HK" altLang="zh-HK" sz="28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pic>
        <p:nvPicPr>
          <p:cNvPr id="109577" name="Google Shape;813;p67"/>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638" y="133350"/>
            <a:ext cx="15938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8" name="Google Shape;814;p67"/>
          <p:cNvSpPr txBox="1">
            <a:spLocks noChangeArrowheads="1"/>
          </p:cNvSpPr>
          <p:nvPr/>
        </p:nvSpPr>
        <p:spPr bwMode="auto">
          <a:xfrm>
            <a:off x="2611438" y="779463"/>
            <a:ext cx="8116887"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90000"/>
              </a:lnSpc>
              <a:buClr>
                <a:srgbClr val="000000"/>
              </a:buClr>
              <a:buSzPts val="3600"/>
              <a:buFont typeface="標楷體" panose="03000509000000000000" pitchFamily="65" charset="-120"/>
              <a:buNone/>
            </a:pPr>
            <a:r>
              <a:rPr lang="en-US" altLang="zh-HK" sz="24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Examples of applications</a:t>
            </a:r>
            <a:r>
              <a:rPr lang="en-US" altLang="zh-HK" sz="2400" b="1">
                <a:solidFill>
                  <a:srgbClr val="292929"/>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in government departments</a:t>
            </a:r>
            <a:endParaRPr lang="zh-HK" altLang="zh-HK" sz="2400" b="1">
              <a:solidFill>
                <a:srgbClr val="292929"/>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109579" name="Google Shape;815;p67"/>
          <p:cNvSpPr txBox="1">
            <a:spLocks noChangeArrowheads="1"/>
          </p:cNvSpPr>
          <p:nvPr/>
        </p:nvSpPr>
        <p:spPr bwMode="auto">
          <a:xfrm>
            <a:off x="252412" y="6505575"/>
            <a:ext cx="564962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dirty="0">
                <a:latin typeface="Times New Roman" panose="02020603050405020304" pitchFamily="18" charset="0"/>
                <a:cs typeface="Times New Roman" panose="02020603050405020304" pitchFamily="18" charset="0"/>
                <a:sym typeface="Times New Roman" panose="02020603050405020304" pitchFamily="18" charset="0"/>
              </a:rPr>
              <a:t>*</a:t>
            </a:r>
            <a:r>
              <a:rPr lang="en-US"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Renamed as the Environment and Ecology Bureau on 1 July, 2022</a:t>
            </a:r>
            <a:endParaRPr lang="zh-HK"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09580" name="Google Shape;816;p67"/>
          <p:cNvSpPr>
            <a:spLocks noChangeArrowheads="1"/>
          </p:cNvSpPr>
          <p:nvPr/>
        </p:nvSpPr>
        <p:spPr bwMode="auto">
          <a:xfrm>
            <a:off x="147638" y="5691701"/>
            <a:ext cx="12336751"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Sources: </a:t>
            </a:r>
            <a:endParaRPr lang="zh-HK" altLang="zh-HK" dirty="0">
              <a:solidFill>
                <a:schemeClr val="tx1">
                  <a:lumMod val="85000"/>
                  <a:lumOff val="15000"/>
                </a:schemeClr>
              </a:solidFill>
              <a:latin typeface="Times New Roman" panose="02020603050405020304" pitchFamily="18" charset="0"/>
              <a:cs typeface="Times New Roman" panose="02020603050405020304" pitchFamily="18" charset="0"/>
            </a:endParaRPr>
          </a:p>
          <a:p>
            <a:pPr eaLnBrk="1" hangingPunct="1">
              <a:buClr>
                <a:srgbClr val="000000"/>
              </a:buClr>
              <a:buSzPts val="1200"/>
              <a:buFont typeface="Arial" panose="020B0604020202020204" pitchFamily="34" charset="0"/>
              <a:buChar char="•"/>
            </a:pPr>
            <a:r>
              <a:rPr lang="en-US"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zh-HK"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Information </a:t>
            </a:r>
            <a:r>
              <a:rPr lang="en-US"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Services Department https://www.youtube.com/watch?v=hhln4dpmCnE/</a:t>
            </a:r>
            <a:endParaRPr lang="zh-HK" altLang="zh-HK" dirty="0">
              <a:solidFill>
                <a:schemeClr val="tx1">
                  <a:lumMod val="85000"/>
                  <a:lumOff val="15000"/>
                </a:schemeClr>
              </a:solidFill>
              <a:latin typeface="Times New Roman" panose="02020603050405020304" pitchFamily="18" charset="0"/>
              <a:cs typeface="Times New Roman" panose="02020603050405020304" pitchFamily="18" charset="0"/>
            </a:endParaRPr>
          </a:p>
          <a:p>
            <a:pPr eaLnBrk="1" hangingPunct="1">
              <a:buClr>
                <a:srgbClr val="000000"/>
              </a:buClr>
              <a:buSzPts val="1200"/>
              <a:buFont typeface="Arial" panose="020B0604020202020204" pitchFamily="34" charset="0"/>
              <a:buChar char="•"/>
            </a:pPr>
            <a:r>
              <a:rPr lang="en-US" altLang="zh-HK"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Fire </a:t>
            </a:r>
            <a:r>
              <a:rPr lang="en-US"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Services Department https://</a:t>
            </a:r>
            <a:r>
              <a:rPr lang="en-US" altLang="zh-HK"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www.hkfsd.gov.hk/eng/education/cpr_aed_olr.html </a:t>
            </a:r>
            <a:endParaRPr lang="en-US"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a:p>
            <a:pPr eaLnBrk="1" hangingPunct="1">
              <a:buClr>
                <a:srgbClr val="000000"/>
              </a:buClr>
              <a:buSzPts val="1200"/>
              <a:buFont typeface="Arial" panose="020B0604020202020204" pitchFamily="34" charset="0"/>
              <a:buChar char="•"/>
            </a:pPr>
            <a:r>
              <a:rPr lang="en-US" altLang="zh-HK"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Official </a:t>
            </a:r>
            <a:r>
              <a:rPr lang="en-US"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website of </a:t>
            </a:r>
            <a:r>
              <a:rPr lang="en-US" altLang="zh-HK"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Hong </a:t>
            </a:r>
            <a:r>
              <a:rPr lang="en-US"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Kong Observatory https://www.hko.gov.hk/en/education/weather/data-and-technology/00569-How-Chatbot-Dr-Tin-is-Trained.html</a:t>
            </a:r>
            <a:endParaRPr lang="zh-HK" altLang="zh-HK"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09581" name="Google Shape;817;p67"/>
          <p:cNvSpPr>
            <a:spLocks noChangeArrowheads="1"/>
          </p:cNvSpPr>
          <p:nvPr/>
        </p:nvSpPr>
        <p:spPr bwMode="auto">
          <a:xfrm>
            <a:off x="357188" y="1398588"/>
            <a:ext cx="8091487" cy="830262"/>
          </a:xfrm>
          <a:prstGeom prst="rect">
            <a:avLst/>
          </a:prstGeom>
          <a:noFill/>
          <a:ln w="28575">
            <a:solidFill>
              <a:srgbClr val="0070C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buClr>
                <a:srgbClr val="000000"/>
              </a:buClr>
              <a:buFont typeface="Arial" panose="020B0604020202020204" pitchFamily="34" charset="0"/>
              <a:buNone/>
            </a:pPr>
            <a:r>
              <a:rPr lang="en-US" altLang="zh-HK" sz="200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Different departments of the HKSAR Government also use social networking sites to disseminate the proper knowledge and information to serve the public.</a:t>
            </a:r>
            <a:endParaRPr lang="zh-HK" altLang="zh-HK" sz="200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109582" name="Google Shape;818;p67"/>
          <p:cNvSpPr>
            <a:spLocks/>
          </p:cNvSpPr>
          <p:nvPr/>
        </p:nvSpPr>
        <p:spPr bwMode="auto">
          <a:xfrm>
            <a:off x="2147888" y="831850"/>
            <a:ext cx="446087" cy="323850"/>
          </a:xfrm>
          <a:custGeom>
            <a:avLst/>
            <a:gdLst>
              <a:gd name="T0" fmla="*/ 2147483646 w 395"/>
              <a:gd name="T1" fmla="*/ 2147483646 h 298"/>
              <a:gd name="T2" fmla="*/ 2147483646 w 395"/>
              <a:gd name="T3" fmla="*/ 2147483646 h 298"/>
              <a:gd name="T4" fmla="*/ 2147483646 w 395"/>
              <a:gd name="T5" fmla="*/ 2147483646 h 298"/>
              <a:gd name="T6" fmla="*/ 2147483646 w 395"/>
              <a:gd name="T7" fmla="*/ 2147483646 h 298"/>
              <a:gd name="T8" fmla="*/ 2147483646 w 395"/>
              <a:gd name="T9" fmla="*/ 2147483646 h 298"/>
              <a:gd name="T10" fmla="*/ 2147483646 w 395"/>
              <a:gd name="T11" fmla="*/ 2147483646 h 298"/>
              <a:gd name="T12" fmla="*/ 2147483646 w 395"/>
              <a:gd name="T13" fmla="*/ 2147483646 h 298"/>
              <a:gd name="T14" fmla="*/ 2147483646 w 395"/>
              <a:gd name="T15" fmla="*/ 0 h 298"/>
              <a:gd name="T16" fmla="*/ 2147483646 w 395"/>
              <a:gd name="T17" fmla="*/ 0 h 298"/>
              <a:gd name="T18" fmla="*/ 2147483646 w 395"/>
              <a:gd name="T19" fmla="*/ 2147483646 h 298"/>
              <a:gd name="T20" fmla="*/ 2147483646 w 395"/>
              <a:gd name="T21" fmla="*/ 2147483646 h 298"/>
              <a:gd name="T22" fmla="*/ 2147483646 w 395"/>
              <a:gd name="T23" fmla="*/ 2147483646 h 298"/>
              <a:gd name="T24" fmla="*/ 2147483646 w 395"/>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sp>
        <p:nvSpPr>
          <p:cNvPr id="109583" name="文本框 1"/>
          <p:cNvSpPr txBox="1">
            <a:spLocks noChangeArrowheads="1"/>
          </p:cNvSpPr>
          <p:nvPr/>
        </p:nvSpPr>
        <p:spPr bwMode="auto">
          <a:xfrm>
            <a:off x="252413" y="231775"/>
            <a:ext cx="137001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CN" sz="2000" b="1">
                <a:latin typeface="Times New Roman" panose="02020603050405020304" pitchFamily="18" charset="0"/>
                <a:ea typeface="SimSun" panose="02010600030101010101" pitchFamily="2" charset="-122"/>
                <a:cs typeface="Times New Roman" panose="02020603050405020304" pitchFamily="18" charset="0"/>
              </a:rPr>
              <a:t>Reference</a:t>
            </a:r>
            <a:endParaRPr lang="zh-CN" altLang="en-US" sz="2000" b="1">
              <a:latin typeface="Times New Roman" panose="02020603050405020304" pitchFamily="18" charset="0"/>
              <a:ea typeface="SimSun" panose="02010600030101010101" pitchFamily="2" charset="-122"/>
              <a:cs typeface="Times New Roman" panose="02020603050405020304"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Google Shape;823;p68"/>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450A7420-D36E-4974-A479-23ECFF949B1C}"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53</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111619" name="Google Shape;824;p68"/>
          <p:cNvSpPr>
            <a:spLocks noChangeArrowheads="1"/>
          </p:cNvSpPr>
          <p:nvPr/>
        </p:nvSpPr>
        <p:spPr bwMode="auto">
          <a:xfrm>
            <a:off x="5956300" y="2192338"/>
            <a:ext cx="5626100" cy="2644775"/>
          </a:xfrm>
          <a:prstGeom prst="rect">
            <a:avLst/>
          </a:prstGeom>
          <a:noFill/>
          <a:ln w="28575">
            <a:solidFill>
              <a:srgbClr val="00B05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buClr>
                <a:srgbClr val="000000"/>
              </a:buClr>
              <a:buFont typeface="Arial" panose="020B0604020202020204" pitchFamily="34" charset="0"/>
              <a:buNone/>
            </a:pPr>
            <a:r>
              <a:rPr lang="en-US" altLang="zh-HK" sz="2000"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Hong Kong residents have also made extensive use of social media. According to the Information Services Division of the Legislative Council Secretariat, the growing popularity of social media in Hong Kong can be seen from the increase in social media participation rate from 68% in 2014 to 83% in 2018.</a:t>
            </a:r>
            <a:endParaRPr lang="zh-HK" altLang="zh-HK" sz="2000"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11620" name="Google Shape;825;p68"/>
          <p:cNvSpPr>
            <a:spLocks noChangeArrowheads="1"/>
          </p:cNvSpPr>
          <p:nvPr/>
        </p:nvSpPr>
        <p:spPr bwMode="auto">
          <a:xfrm>
            <a:off x="1849438" y="5899150"/>
            <a:ext cx="9383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Source: Information Services Division of the Legislative Council Secretariat (https://www.legco.gov.hk/research-publications/english/1920issh15-social-media-usage-in-hong-kong-20191212-e.pdf)</a:t>
            </a:r>
            <a:endParaRPr lang="zh-HK"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11621" name="Google Shape;826;p68"/>
          <p:cNvSpPr>
            <a:spLocks/>
          </p:cNvSpPr>
          <p:nvPr/>
        </p:nvSpPr>
        <p:spPr bwMode="auto">
          <a:xfrm>
            <a:off x="3697288" y="290513"/>
            <a:ext cx="4083050" cy="508000"/>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28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Social networking sites</a:t>
            </a:r>
            <a:endParaRPr lang="zh-HK" altLang="zh-HK" sz="28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pic>
        <p:nvPicPr>
          <p:cNvPr id="111622" name="Google Shape;828;p6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350" y="5707063"/>
            <a:ext cx="906463"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3" name="Google Shape;829;p68"/>
          <p:cNvSpPr txBox="1">
            <a:spLocks noChangeArrowheads="1"/>
          </p:cNvSpPr>
          <p:nvPr/>
        </p:nvSpPr>
        <p:spPr bwMode="auto">
          <a:xfrm>
            <a:off x="2979738" y="862013"/>
            <a:ext cx="6629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90000"/>
              </a:lnSpc>
              <a:buClr>
                <a:srgbClr val="000000"/>
              </a:buClr>
              <a:buFont typeface="Arial" panose="020B0604020202020204" pitchFamily="34" charset="0"/>
              <a:buNone/>
            </a:pPr>
            <a:r>
              <a:rPr lang="en-US" altLang="zh-HK" sz="24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a:t>
            </a:r>
            <a:r>
              <a:rPr lang="en-US" altLang="zh-HK" sz="2400" b="1"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High-frequency and continuous </a:t>
            </a:r>
            <a:r>
              <a:rPr lang="en-US" altLang="zh-HK" sz="2400" b="1" dirty="0" err="1">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socialising</a:t>
            </a:r>
            <a:r>
              <a:rPr lang="en-US" altLang="zh-HK" sz="2400" b="1"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a:r>
            <a:br>
              <a:rPr lang="en-US" altLang="zh-HK" sz="2400" b="1"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br>
            <a:endParaRPr lang="zh-HK" altLang="zh-HK" sz="24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1624" name="Google Shape;830;p68"/>
          <p:cNvSpPr>
            <a:spLocks/>
          </p:cNvSpPr>
          <p:nvPr/>
        </p:nvSpPr>
        <p:spPr bwMode="auto">
          <a:xfrm>
            <a:off x="2501900" y="965200"/>
            <a:ext cx="446088" cy="323850"/>
          </a:xfrm>
          <a:custGeom>
            <a:avLst/>
            <a:gdLst>
              <a:gd name="T0" fmla="*/ 2147483646 w 395"/>
              <a:gd name="T1" fmla="*/ 2147483646 h 298"/>
              <a:gd name="T2" fmla="*/ 2147483646 w 395"/>
              <a:gd name="T3" fmla="*/ 2147483646 h 298"/>
              <a:gd name="T4" fmla="*/ 2147483646 w 395"/>
              <a:gd name="T5" fmla="*/ 2147483646 h 298"/>
              <a:gd name="T6" fmla="*/ 2147483646 w 395"/>
              <a:gd name="T7" fmla="*/ 2147483646 h 298"/>
              <a:gd name="T8" fmla="*/ 2147483646 w 395"/>
              <a:gd name="T9" fmla="*/ 2147483646 h 298"/>
              <a:gd name="T10" fmla="*/ 2147483646 w 395"/>
              <a:gd name="T11" fmla="*/ 2147483646 h 298"/>
              <a:gd name="T12" fmla="*/ 2147483646 w 395"/>
              <a:gd name="T13" fmla="*/ 2147483646 h 298"/>
              <a:gd name="T14" fmla="*/ 2147483646 w 395"/>
              <a:gd name="T15" fmla="*/ 0 h 298"/>
              <a:gd name="T16" fmla="*/ 2147483646 w 395"/>
              <a:gd name="T17" fmla="*/ 0 h 298"/>
              <a:gd name="T18" fmla="*/ 2147483646 w 395"/>
              <a:gd name="T19" fmla="*/ 2147483646 h 298"/>
              <a:gd name="T20" fmla="*/ 2147483646 w 395"/>
              <a:gd name="T21" fmla="*/ 2147483646 h 298"/>
              <a:gd name="T22" fmla="*/ 2147483646 w 395"/>
              <a:gd name="T23" fmla="*/ 2147483646 h 298"/>
              <a:gd name="T24" fmla="*/ 2147483646 w 395"/>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pic>
        <p:nvPicPr>
          <p:cNvPr id="11162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5363" y="2205038"/>
            <a:ext cx="4567237"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6"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28713" y="1677988"/>
            <a:ext cx="38957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Google Shape;835;p69"/>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E05DCCFD-D7FE-47AF-9CDF-068F161E2404}"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54</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113667" name="Google Shape;836;p69"/>
          <p:cNvSpPr>
            <a:spLocks noChangeArrowheads="1"/>
          </p:cNvSpPr>
          <p:nvPr/>
        </p:nvSpPr>
        <p:spPr bwMode="auto">
          <a:xfrm>
            <a:off x="6178550" y="1566863"/>
            <a:ext cx="5626100" cy="3970337"/>
          </a:xfrm>
          <a:prstGeom prst="rect">
            <a:avLst/>
          </a:prstGeom>
          <a:noFill/>
          <a:ln w="28575">
            <a:solidFill>
              <a:srgbClr val="00B05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marL="457200" indent="-4572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spcBef>
                <a:spcPts val="600"/>
              </a:spcBef>
              <a:spcAft>
                <a:spcPts val="600"/>
              </a:spcAft>
              <a:buClr>
                <a:srgbClr val="000000"/>
              </a:buClr>
              <a:buSzPts val="2800"/>
              <a:buFont typeface="Arial" panose="020B0604020202020204" pitchFamily="34" charset="0"/>
              <a:buChar char="•"/>
            </a:pPr>
            <a:r>
              <a:rPr lang="en-US" altLang="zh-HK" sz="20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amount of time spent on social media by Hong Kong residents was also on the rise. </a:t>
            </a:r>
            <a:r>
              <a:rPr lang="en-US" altLang="zh-HK" sz="20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In 2018, Hong </a:t>
            </a:r>
            <a:r>
              <a:rPr lang="en-US" altLang="zh-TW" sz="20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Kong people</a:t>
            </a:r>
            <a:r>
              <a:rPr lang="en-US" altLang="zh-HK" sz="20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 spent an average of 12.9 hours per week on social media, up from 10.4 hours in 2014. Young people spend relatively more time on social media than other age groups. </a:t>
            </a:r>
            <a:endParaRPr lang="zh-HK" altLang="zh-HK" sz="20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a:p>
            <a:pPr algn="just" eaLnBrk="1" hangingPunct="1">
              <a:lnSpc>
                <a:spcPct val="120000"/>
              </a:lnSpc>
              <a:spcBef>
                <a:spcPts val="600"/>
              </a:spcBef>
              <a:spcAft>
                <a:spcPts val="600"/>
              </a:spcAft>
              <a:buClr>
                <a:srgbClr val="000000"/>
              </a:buClr>
              <a:buSzPts val="2800"/>
              <a:buFont typeface="Arial" panose="020B0604020202020204" pitchFamily="34" charset="0"/>
              <a:buChar char="•"/>
            </a:pPr>
            <a:r>
              <a:rPr lang="en-US" altLang="zh-HK" sz="20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In 2018, people aged 15-24 were the heaviest users who spent an average of 17.7 hours on social media per week.</a:t>
            </a:r>
            <a:endParaRPr lang="zh-HK" altLang="zh-HK" sz="20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p:txBody>
      </p:sp>
      <p:sp>
        <p:nvSpPr>
          <p:cNvPr id="113668" name="Google Shape;837;p69"/>
          <p:cNvSpPr>
            <a:spLocks/>
          </p:cNvSpPr>
          <p:nvPr/>
        </p:nvSpPr>
        <p:spPr bwMode="auto">
          <a:xfrm>
            <a:off x="3697288" y="290513"/>
            <a:ext cx="4083050" cy="508000"/>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28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Social networking sites</a:t>
            </a:r>
            <a:endParaRPr lang="zh-HK" altLang="zh-HK" sz="28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pic>
        <p:nvPicPr>
          <p:cNvPr id="113669" name="Google Shape;839;p6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0050" y="5662613"/>
            <a:ext cx="906463"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0" name="Google Shape;840;p69"/>
          <p:cNvSpPr>
            <a:spLocks noChangeArrowheads="1"/>
          </p:cNvSpPr>
          <p:nvPr/>
        </p:nvSpPr>
        <p:spPr bwMode="auto">
          <a:xfrm>
            <a:off x="2671762" y="5868988"/>
            <a:ext cx="91328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Source: Information Services Division of the Legislative Council Secretariat (https://www.legco.gov.hk/research-publications/english/1920issh15-social-media-usage-in-hong-kong-20191212-e.pdf)</a:t>
            </a:r>
            <a:endParaRPr lang="zh-HK"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13671" name="Google Shape;841;p69"/>
          <p:cNvSpPr txBox="1">
            <a:spLocks noChangeArrowheads="1"/>
          </p:cNvSpPr>
          <p:nvPr/>
        </p:nvSpPr>
        <p:spPr bwMode="auto">
          <a:xfrm>
            <a:off x="3160713" y="841375"/>
            <a:ext cx="64087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90000"/>
              </a:lnSpc>
              <a:buClr>
                <a:srgbClr val="000000"/>
              </a:buClr>
              <a:buFont typeface="Arial" panose="020B0604020202020204" pitchFamily="34" charset="0"/>
              <a:buNone/>
            </a:pPr>
            <a:r>
              <a:rPr lang="en-US" altLang="zh-HK" sz="24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a:t>
            </a:r>
            <a:r>
              <a:rPr lang="en-US" altLang="zh-HK" sz="2400" b="1"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High-frequency and continuous </a:t>
            </a:r>
            <a:r>
              <a:rPr lang="en-US" altLang="zh-HK" sz="2400" b="1" dirty="0" err="1">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socialising</a:t>
            </a:r>
            <a:r>
              <a:rPr lang="en-US" altLang="zh-HK" sz="2400" b="1"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a:r>
            <a:br>
              <a:rPr lang="en-US" altLang="zh-HK" sz="2400" b="1"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br>
            <a:endParaRPr lang="zh-HK" altLang="zh-HK" sz="24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3672" name="Google Shape;842;p69"/>
          <p:cNvSpPr>
            <a:spLocks/>
          </p:cNvSpPr>
          <p:nvPr/>
        </p:nvSpPr>
        <p:spPr bwMode="auto">
          <a:xfrm>
            <a:off x="2790825" y="957263"/>
            <a:ext cx="447675" cy="323850"/>
          </a:xfrm>
          <a:custGeom>
            <a:avLst/>
            <a:gdLst>
              <a:gd name="T0" fmla="*/ 2147483646 w 395"/>
              <a:gd name="T1" fmla="*/ 2147483646 h 298"/>
              <a:gd name="T2" fmla="*/ 2147483646 w 395"/>
              <a:gd name="T3" fmla="*/ 2147483646 h 298"/>
              <a:gd name="T4" fmla="*/ 2147483646 w 395"/>
              <a:gd name="T5" fmla="*/ 2147483646 h 298"/>
              <a:gd name="T6" fmla="*/ 2147483646 w 395"/>
              <a:gd name="T7" fmla="*/ 2147483646 h 298"/>
              <a:gd name="T8" fmla="*/ 2147483646 w 395"/>
              <a:gd name="T9" fmla="*/ 2147483646 h 298"/>
              <a:gd name="T10" fmla="*/ 2147483646 w 395"/>
              <a:gd name="T11" fmla="*/ 2147483646 h 298"/>
              <a:gd name="T12" fmla="*/ 2147483646 w 395"/>
              <a:gd name="T13" fmla="*/ 2147483646 h 298"/>
              <a:gd name="T14" fmla="*/ 2147483646 w 395"/>
              <a:gd name="T15" fmla="*/ 0 h 298"/>
              <a:gd name="T16" fmla="*/ 2147483646 w 395"/>
              <a:gd name="T17" fmla="*/ 0 h 298"/>
              <a:gd name="T18" fmla="*/ 2147483646 w 395"/>
              <a:gd name="T19" fmla="*/ 2147483646 h 298"/>
              <a:gd name="T20" fmla="*/ 2147483646 w 395"/>
              <a:gd name="T21" fmla="*/ 2147483646 h 298"/>
              <a:gd name="T22" fmla="*/ 2147483646 w 395"/>
              <a:gd name="T23" fmla="*/ 2147483646 h 298"/>
              <a:gd name="T24" fmla="*/ 2147483646 w 395"/>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pic>
        <p:nvPicPr>
          <p:cNvPr id="11367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1013" y="2760663"/>
            <a:ext cx="5491162" cy="260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1013" y="1920875"/>
            <a:ext cx="4699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Google Shape;847;p70"/>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108BC6FB-F4B1-4F4E-A029-202DEBA41F91}"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55</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848" name="Google Shape;848;p70"/>
          <p:cNvSpPr/>
          <p:nvPr/>
        </p:nvSpPr>
        <p:spPr>
          <a:xfrm>
            <a:off x="357188" y="1495375"/>
            <a:ext cx="10972055" cy="3539430"/>
          </a:xfrm>
          <a:prstGeom prst="rect">
            <a:avLst/>
          </a:prstGeom>
          <a:noFill/>
          <a:ln w="28575" cap="flat" cmpd="sng">
            <a:solidFill>
              <a:srgbClr val="92D050"/>
            </a:solidFill>
            <a:prstDash val="solid"/>
            <a:round/>
            <a:headEnd type="none" w="sm" len="sm"/>
            <a:tailEnd type="none" w="sm" len="sm"/>
          </a:ln>
        </p:spPr>
        <p:txBody>
          <a:bodyPr spcFirstLastPara="1" lIns="91425" tIns="45700" rIns="91425" bIns="45700"/>
          <a:lstStyle/>
          <a:p>
            <a:pPr algn="just" eaLnBrk="1" fontAlgn="auto" hangingPunct="1">
              <a:lnSpc>
                <a:spcPct val="120000"/>
              </a:lnSpc>
              <a:spcBef>
                <a:spcPts val="600"/>
              </a:spcBef>
              <a:spcAft>
                <a:spcPts val="600"/>
              </a:spcAft>
              <a:buClr>
                <a:srgbClr val="000000"/>
              </a:buClr>
              <a:buFont typeface="Arial"/>
              <a:buNone/>
              <a:defRPr/>
            </a:pP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Take the data released by the Census and Statistics Department in April 2021 for example: </a:t>
            </a:r>
            <a:endParaRPr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342900" indent="-342900" algn="just" eaLnBrk="1" fontAlgn="auto" hangingPunct="1">
              <a:lnSpc>
                <a:spcPct val="120000"/>
              </a:lnSpc>
              <a:spcBef>
                <a:spcPts val="600"/>
              </a:spcBef>
              <a:spcAft>
                <a:spcPts val="600"/>
              </a:spcAft>
              <a:buClr>
                <a:schemeClr val="dk1"/>
              </a:buClr>
              <a:buSzPts val="2800"/>
              <a:buFont typeface="Arial"/>
              <a:buChar char="•"/>
              <a:defRPr/>
            </a:pP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Among people aged 10 and over who had used the Internet during the 12 months before enumeration, their major purposes of using the Internet were “communication/ interaction”, accounting for up to 99.2%, the highest of all; among which, those did so for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online social activities” accounted for 99.0% (such as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WhatsApp</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WeChat, LINE, Facebook, Instagram, blogs, online forums, etc.). This was followed by “information searching” (95.2%) and “online entertainment” (90.9%). </a:t>
            </a:r>
            <a:endParaRPr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342900" indent="-342900" algn="just" eaLnBrk="1" fontAlgn="auto" hangingPunct="1">
              <a:lnSpc>
                <a:spcPct val="120000"/>
              </a:lnSpc>
              <a:spcBef>
                <a:spcPts val="600"/>
              </a:spcBef>
              <a:spcAft>
                <a:spcPts val="600"/>
              </a:spcAft>
              <a:buClr>
                <a:schemeClr val="dk1"/>
              </a:buClr>
              <a:buSzPts val="2800"/>
              <a:buFont typeface="Arial"/>
              <a:buChar char="•"/>
              <a:defRPr/>
            </a:pP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They spent an average of 14 hours a week on the Internet for social networking activities.</a:t>
            </a:r>
            <a:endParaRPr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p:txBody>
      </p:sp>
      <p:sp>
        <p:nvSpPr>
          <p:cNvPr id="115716" name="Google Shape;849;p70"/>
          <p:cNvSpPr>
            <a:spLocks/>
          </p:cNvSpPr>
          <p:nvPr/>
        </p:nvSpPr>
        <p:spPr bwMode="auto">
          <a:xfrm>
            <a:off x="3697288" y="290513"/>
            <a:ext cx="4083050" cy="508000"/>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28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Social networking sites</a:t>
            </a:r>
            <a:endParaRPr lang="zh-HK" altLang="zh-HK" sz="28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115717" name="Google Shape;850;p70"/>
          <p:cNvSpPr>
            <a:spLocks noChangeArrowheads="1"/>
          </p:cNvSpPr>
          <p:nvPr/>
        </p:nvSpPr>
        <p:spPr bwMode="auto">
          <a:xfrm>
            <a:off x="1489075" y="5248275"/>
            <a:ext cx="9974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dirty="0" smtClean="0">
                <a:latin typeface="Times New Roman" panose="02020603050405020304" pitchFamily="18" charset="0"/>
                <a:cs typeface="Times New Roman" panose="02020603050405020304" pitchFamily="18" charset="0"/>
                <a:sym typeface="Times New Roman" panose="02020603050405020304" pitchFamily="18" charset="0"/>
              </a:rPr>
              <a:t>Census </a:t>
            </a:r>
            <a:r>
              <a:rPr lang="en-US" altLang="zh-HK" dirty="0">
                <a:latin typeface="Times New Roman" panose="02020603050405020304" pitchFamily="18" charset="0"/>
                <a:cs typeface="Times New Roman" panose="02020603050405020304" pitchFamily="18" charset="0"/>
                <a:sym typeface="Times New Roman" panose="02020603050405020304" pitchFamily="18" charset="0"/>
              </a:rPr>
              <a:t>and Statistics Department, April 2021</a:t>
            </a:r>
            <a:endParaRPr lang="zh-HK" altLang="zh-HK" dirty="0">
              <a:latin typeface="Times New Roman" panose="02020603050405020304" pitchFamily="18" charset="0"/>
              <a:cs typeface="Times New Roman" panose="02020603050405020304" pitchFamily="18" charset="0"/>
              <a:sym typeface="Times New Roman" panose="02020603050405020304" pitchFamily="18" charset="0"/>
            </a:endParaRPr>
          </a:p>
          <a:p>
            <a:pPr eaLnBrk="1" hangingPunct="1">
              <a:buClr>
                <a:srgbClr val="000000"/>
              </a:buClr>
              <a:buFont typeface="Arial" panose="020B0604020202020204" pitchFamily="34" charset="0"/>
              <a:buNone/>
            </a:pPr>
            <a:r>
              <a:rPr lang="en-US" altLang="zh-HK" dirty="0">
                <a:latin typeface="Times New Roman" panose="02020603050405020304" pitchFamily="18" charset="0"/>
                <a:cs typeface="Times New Roman" panose="02020603050405020304" pitchFamily="18" charset="0"/>
                <a:sym typeface="Times New Roman" panose="02020603050405020304" pitchFamily="18" charset="0"/>
              </a:rPr>
              <a:t>(https://www.censtatd.gov.hk/en/data/stat_report/product/B1130201/att/B11302732021XXXXB0100.pdf</a:t>
            </a:r>
            <a:r>
              <a:rPr lang="en-US" altLang="zh-HK" sz="1800" dirty="0">
                <a:latin typeface="Times New Roman" panose="02020603050405020304" pitchFamily="18" charset="0"/>
                <a:cs typeface="Times New Roman" panose="02020603050405020304" pitchFamily="18" charset="0"/>
                <a:sym typeface="Times New Roman" panose="02020603050405020304" pitchFamily="18" charset="0"/>
              </a:rPr>
              <a:t>)</a:t>
            </a:r>
            <a:endParaRPr lang="zh-HK" altLang="zh-HK" sz="1800" dirty="0">
              <a:latin typeface="Times New Roman" panose="02020603050405020304" pitchFamily="18" charset="0"/>
              <a:cs typeface="Times New Roman" panose="02020603050405020304" pitchFamily="18" charset="0"/>
              <a:sym typeface="Times New Roman" panose="02020603050405020304" pitchFamily="18" charset="0"/>
            </a:endParaRPr>
          </a:p>
        </p:txBody>
      </p:sp>
      <p:pic>
        <p:nvPicPr>
          <p:cNvPr id="115718" name="Google Shape;851;p70"/>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5259388"/>
            <a:ext cx="7429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9" name="Google Shape;854;p70"/>
          <p:cNvSpPr>
            <a:spLocks noChangeArrowheads="1"/>
          </p:cNvSpPr>
          <p:nvPr/>
        </p:nvSpPr>
        <p:spPr bwMode="auto">
          <a:xfrm>
            <a:off x="1420813" y="5884863"/>
            <a:ext cx="990843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sz="1200" dirty="0">
                <a:latin typeface="Times New Roman" panose="02020603050405020304" pitchFamily="18" charset="0"/>
                <a:cs typeface="Times New Roman" panose="02020603050405020304" pitchFamily="18" charset="0"/>
                <a:sym typeface="Times New Roman" panose="02020603050405020304" pitchFamily="18" charset="0"/>
              </a:rPr>
              <a:t>Teachers can select the June 2022 edition of the data from </a:t>
            </a:r>
            <a:r>
              <a:rPr lang="en-US" altLang="zh-HK" sz="1200" dirty="0" smtClean="0">
                <a:latin typeface="Times New Roman" panose="02020603050405020304" pitchFamily="18" charset="0"/>
                <a:cs typeface="Times New Roman" panose="02020603050405020304" pitchFamily="18" charset="0"/>
                <a:sym typeface="Times New Roman" panose="02020603050405020304" pitchFamily="18" charset="0"/>
              </a:rPr>
              <a:t>Census </a:t>
            </a:r>
            <a:r>
              <a:rPr lang="en-US" altLang="zh-HK" sz="1200" dirty="0">
                <a:latin typeface="Times New Roman" panose="02020603050405020304" pitchFamily="18" charset="0"/>
                <a:cs typeface="Times New Roman" panose="02020603050405020304" pitchFamily="18" charset="0"/>
                <a:sym typeface="Times New Roman" panose="02020603050405020304" pitchFamily="18" charset="0"/>
              </a:rPr>
              <a:t>and Statistics Department to guide students to learn about the latest developments as classroom activities. </a:t>
            </a:r>
            <a:r>
              <a:rPr lang="en-US" altLang="zh-HK" sz="1200" dirty="0" smtClean="0">
                <a:latin typeface="Times New Roman" panose="02020603050405020304" pitchFamily="18" charset="0"/>
                <a:cs typeface="Times New Roman" panose="02020603050405020304" pitchFamily="18" charset="0"/>
                <a:sym typeface="Times New Roman" panose="02020603050405020304" pitchFamily="18" charset="0"/>
              </a:rPr>
              <a:t> Teachers </a:t>
            </a:r>
            <a:r>
              <a:rPr lang="en-US" altLang="zh-HK" sz="1200" dirty="0">
                <a:latin typeface="Times New Roman" panose="02020603050405020304" pitchFamily="18" charset="0"/>
                <a:cs typeface="Times New Roman" panose="02020603050405020304" pitchFamily="18" charset="0"/>
                <a:sym typeface="Times New Roman" panose="02020603050405020304" pitchFamily="18" charset="0"/>
              </a:rPr>
              <a:t>should also pay attention to the latest information released.</a:t>
            </a:r>
            <a:endParaRPr lang="zh-HK" altLang="zh-HK" sz="1200" dirty="0">
              <a:latin typeface="Times New Roman" panose="02020603050405020304" pitchFamily="18" charset="0"/>
              <a:cs typeface="Times New Roman" panose="02020603050405020304" pitchFamily="18" charset="0"/>
              <a:sym typeface="Times New Roman" panose="02020603050405020304" pitchFamily="18" charset="0"/>
            </a:endParaRPr>
          </a:p>
          <a:p>
            <a:pPr eaLnBrk="1" hangingPunct="1">
              <a:buClr>
                <a:srgbClr val="000000"/>
              </a:buClr>
              <a:buFont typeface="Arial" panose="020B0604020202020204" pitchFamily="34" charset="0"/>
              <a:buNone/>
            </a:pPr>
            <a:r>
              <a:rPr lang="en-US" altLang="zh-HK" sz="1200" dirty="0">
                <a:latin typeface="Times New Roman" panose="02020603050405020304" pitchFamily="18" charset="0"/>
                <a:cs typeface="Times New Roman" panose="02020603050405020304" pitchFamily="18" charset="0"/>
                <a:sym typeface="Times New Roman" panose="02020603050405020304" pitchFamily="18" charset="0"/>
              </a:rPr>
              <a:t>https://www.censtatd.gov.hk/en/data/stat_report/product/B1110006/att/B11100062022AN22B0100.pdf</a:t>
            </a:r>
            <a:endParaRPr lang="zh-HK" altLang="zh-HK" sz="1200" dirty="0">
              <a:latin typeface="Times New Roman" panose="02020603050405020304" pitchFamily="18" charset="0"/>
              <a:cs typeface="Times New Roman" panose="02020603050405020304" pitchFamily="18" charset="0"/>
            </a:endParaRPr>
          </a:p>
        </p:txBody>
      </p:sp>
      <p:sp>
        <p:nvSpPr>
          <p:cNvPr id="115720" name="Google Shape;841;p69"/>
          <p:cNvSpPr txBox="1">
            <a:spLocks noChangeArrowheads="1"/>
          </p:cNvSpPr>
          <p:nvPr/>
        </p:nvSpPr>
        <p:spPr bwMode="auto">
          <a:xfrm>
            <a:off x="3160713" y="841375"/>
            <a:ext cx="64087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90000"/>
              </a:lnSpc>
              <a:buClr>
                <a:srgbClr val="000000"/>
              </a:buClr>
              <a:buFont typeface="Arial" panose="020B0604020202020204" pitchFamily="34" charset="0"/>
              <a:buNone/>
            </a:pPr>
            <a:r>
              <a:rPr lang="en-US" altLang="zh-HK" sz="24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a:t>
            </a:r>
            <a:r>
              <a:rPr lang="en-US" altLang="zh-HK" sz="2400" b="1"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High-frequency and continuous </a:t>
            </a:r>
            <a:r>
              <a:rPr lang="en-US" altLang="zh-HK" sz="2400" b="1" dirty="0" err="1">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socialising</a:t>
            </a:r>
            <a:r>
              <a:rPr lang="en-US" altLang="zh-HK" sz="2400" b="1"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a:r>
            <a:br>
              <a:rPr lang="en-US" altLang="zh-HK" sz="2400" b="1"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br>
            <a:endParaRPr lang="zh-HK" altLang="zh-HK" sz="24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5721" name="Google Shape;842;p69"/>
          <p:cNvSpPr>
            <a:spLocks/>
          </p:cNvSpPr>
          <p:nvPr/>
        </p:nvSpPr>
        <p:spPr bwMode="auto">
          <a:xfrm>
            <a:off x="2790825" y="957263"/>
            <a:ext cx="447675" cy="323850"/>
          </a:xfrm>
          <a:custGeom>
            <a:avLst/>
            <a:gdLst>
              <a:gd name="T0" fmla="*/ 2147483646 w 395"/>
              <a:gd name="T1" fmla="*/ 2147483646 h 298"/>
              <a:gd name="T2" fmla="*/ 2147483646 w 395"/>
              <a:gd name="T3" fmla="*/ 2147483646 h 298"/>
              <a:gd name="T4" fmla="*/ 2147483646 w 395"/>
              <a:gd name="T5" fmla="*/ 2147483646 h 298"/>
              <a:gd name="T6" fmla="*/ 2147483646 w 395"/>
              <a:gd name="T7" fmla="*/ 2147483646 h 298"/>
              <a:gd name="T8" fmla="*/ 2147483646 w 395"/>
              <a:gd name="T9" fmla="*/ 2147483646 h 298"/>
              <a:gd name="T10" fmla="*/ 2147483646 w 395"/>
              <a:gd name="T11" fmla="*/ 2147483646 h 298"/>
              <a:gd name="T12" fmla="*/ 2147483646 w 395"/>
              <a:gd name="T13" fmla="*/ 2147483646 h 298"/>
              <a:gd name="T14" fmla="*/ 2147483646 w 395"/>
              <a:gd name="T15" fmla="*/ 0 h 298"/>
              <a:gd name="T16" fmla="*/ 2147483646 w 395"/>
              <a:gd name="T17" fmla="*/ 0 h 298"/>
              <a:gd name="T18" fmla="*/ 2147483646 w 395"/>
              <a:gd name="T19" fmla="*/ 2147483646 h 298"/>
              <a:gd name="T20" fmla="*/ 2147483646 w 395"/>
              <a:gd name="T21" fmla="*/ 2147483646 h 298"/>
              <a:gd name="T22" fmla="*/ 2147483646 w 395"/>
              <a:gd name="T23" fmla="*/ 2147483646 h 298"/>
              <a:gd name="T24" fmla="*/ 2147483646 w 395"/>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Google Shape;860;p71"/>
          <p:cNvSpPr>
            <a:spLocks noChangeArrowheads="1"/>
          </p:cNvSpPr>
          <p:nvPr/>
        </p:nvSpPr>
        <p:spPr bwMode="auto">
          <a:xfrm>
            <a:off x="416069" y="2699905"/>
            <a:ext cx="11447463" cy="3984625"/>
          </a:xfrm>
          <a:prstGeom prst="roundRect">
            <a:avLst>
              <a:gd name="adj" fmla="val 787"/>
            </a:avLst>
          </a:prstGeom>
          <a:solidFill>
            <a:srgbClr val="FDB42A">
              <a:alpha val="1372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000000"/>
              </a:buClr>
              <a:buFont typeface="Arial" panose="020B0604020202020204" pitchFamily="34" charset="0"/>
              <a:buNone/>
            </a:pPr>
            <a:endParaRPr lang="zh-HK" altLang="zh-HK" sz="18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117763" name="Google Shape;861;p71"/>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F358FAC4-86E8-44C2-A212-13BAD482EE87}"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56</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117764" name="Google Shape;862;p71"/>
          <p:cNvSpPr>
            <a:spLocks/>
          </p:cNvSpPr>
          <p:nvPr/>
        </p:nvSpPr>
        <p:spPr bwMode="auto">
          <a:xfrm>
            <a:off x="2429740" y="867768"/>
            <a:ext cx="446088" cy="323850"/>
          </a:xfrm>
          <a:custGeom>
            <a:avLst/>
            <a:gdLst>
              <a:gd name="T0" fmla="*/ 2147483646 w 395"/>
              <a:gd name="T1" fmla="*/ 2147483646 h 298"/>
              <a:gd name="T2" fmla="*/ 2147483646 w 395"/>
              <a:gd name="T3" fmla="*/ 2147483646 h 298"/>
              <a:gd name="T4" fmla="*/ 2147483646 w 395"/>
              <a:gd name="T5" fmla="*/ 2147483646 h 298"/>
              <a:gd name="T6" fmla="*/ 2147483646 w 395"/>
              <a:gd name="T7" fmla="*/ 2147483646 h 298"/>
              <a:gd name="T8" fmla="*/ 2147483646 w 395"/>
              <a:gd name="T9" fmla="*/ 2147483646 h 298"/>
              <a:gd name="T10" fmla="*/ 2147483646 w 395"/>
              <a:gd name="T11" fmla="*/ 2147483646 h 298"/>
              <a:gd name="T12" fmla="*/ 2147483646 w 395"/>
              <a:gd name="T13" fmla="*/ 2147483646 h 298"/>
              <a:gd name="T14" fmla="*/ 2147483646 w 395"/>
              <a:gd name="T15" fmla="*/ 0 h 298"/>
              <a:gd name="T16" fmla="*/ 2147483646 w 395"/>
              <a:gd name="T17" fmla="*/ 0 h 298"/>
              <a:gd name="T18" fmla="*/ 2147483646 w 395"/>
              <a:gd name="T19" fmla="*/ 2147483646 h 298"/>
              <a:gd name="T20" fmla="*/ 2147483646 w 395"/>
              <a:gd name="T21" fmla="*/ 2147483646 h 298"/>
              <a:gd name="T22" fmla="*/ 2147483646 w 395"/>
              <a:gd name="T23" fmla="*/ 2147483646 h 298"/>
              <a:gd name="T24" fmla="*/ 2147483646 w 395"/>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sp>
        <p:nvSpPr>
          <p:cNvPr id="117765" name="Google Shape;863;p71"/>
          <p:cNvSpPr txBox="1">
            <a:spLocks noChangeArrowheads="1"/>
          </p:cNvSpPr>
          <p:nvPr/>
        </p:nvSpPr>
        <p:spPr bwMode="auto">
          <a:xfrm>
            <a:off x="2999653" y="824905"/>
            <a:ext cx="63992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90000"/>
              </a:lnSpc>
              <a:buClr>
                <a:srgbClr val="000000"/>
              </a:buClr>
              <a:buFont typeface="Arial" panose="020B0604020202020204" pitchFamily="34" charset="0"/>
              <a:buNone/>
            </a:pPr>
            <a:r>
              <a:rPr lang="en-US" altLang="zh-HK" sz="24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Wide coverage, mutual influence and imitation</a:t>
            </a:r>
            <a:endParaRPr lang="zh-HK" altLang="zh-HK" sz="24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117766" name="Google Shape;864;p71"/>
          <p:cNvSpPr txBox="1">
            <a:spLocks noChangeArrowheads="1"/>
          </p:cNvSpPr>
          <p:nvPr/>
        </p:nvSpPr>
        <p:spPr bwMode="auto">
          <a:xfrm>
            <a:off x="3463925" y="3048000"/>
            <a:ext cx="66357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90000"/>
              </a:lnSpc>
              <a:buClr>
                <a:srgbClr val="000000"/>
              </a:buClr>
              <a:buFont typeface="Arial" panose="020B0604020202020204" pitchFamily="34" charset="0"/>
              <a:buNone/>
            </a:pPr>
            <a:r>
              <a:rPr lang="en-US" altLang="zh-HK" sz="20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a:t>
            </a:r>
            <a:r>
              <a:rPr lang="en-US" altLang="zh-HK" sz="2000" b="1">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Gangnam Style"</a:t>
            </a:r>
            <a:r>
              <a:rPr lang="en-US" altLang="zh-HK" sz="2000" b="1">
                <a:latin typeface="Times New Roman" panose="02020603050405020304" pitchFamily="18" charset="0"/>
                <a:ea typeface="標楷體" panose="03000509000000000000" pitchFamily="65" charset="-120"/>
                <a:cs typeface="Times New Roman" panose="02020603050405020304" pitchFamily="18" charset="0"/>
              </a:rPr>
              <a:t> that took social networks by storm</a:t>
            </a:r>
            <a:r>
              <a:rPr lang="en-US" altLang="zh-HK" sz="20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a:r>
            <a:br>
              <a:rPr lang="en-US" altLang="zh-HK" sz="20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br>
            <a:endParaRPr lang="zh-HK" altLang="zh-HK" sz="20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117767" name="Google Shape;865;p71"/>
          <p:cNvSpPr>
            <a:spLocks noChangeArrowheads="1"/>
          </p:cNvSpPr>
          <p:nvPr/>
        </p:nvSpPr>
        <p:spPr bwMode="auto">
          <a:xfrm>
            <a:off x="573088" y="3581400"/>
            <a:ext cx="8147050" cy="2217738"/>
          </a:xfrm>
          <a:prstGeom prst="rect">
            <a:avLst/>
          </a:pr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buClr>
                <a:srgbClr val="000000"/>
              </a:buClr>
              <a:buFont typeface="Arial" panose="020B0604020202020204" pitchFamily="34" charset="0"/>
              <a:buNone/>
              <a:defRPr/>
            </a:pPr>
            <a:r>
              <a:rPr lang="en-US"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The Korean song "Gangnam Style" was spreading all over social networks on the Internet quickly became a global hit, setting a Guinness World Record as the most viewed YouTube video with the most “Likes” (2012). Netizens from different countries also performed different versions of the song in their own ways, and then uploaded them to social networking platforms for sharing again.</a:t>
            </a:r>
            <a:endParaRPr lang="zh-HK" altLang="zh-HK" sz="2000" dirty="0" smtClean="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866" name="Google Shape;866;p71"/>
          <p:cNvSpPr txBox="1"/>
          <p:nvPr/>
        </p:nvSpPr>
        <p:spPr>
          <a:xfrm>
            <a:off x="415925" y="1325762"/>
            <a:ext cx="11447752" cy="1458713"/>
          </a:xfrm>
          <a:prstGeom prst="rect">
            <a:avLst/>
          </a:prstGeom>
          <a:noFill/>
          <a:ln w="28575" cap="flat" cmpd="sng">
            <a:solidFill>
              <a:srgbClr val="FFC000"/>
            </a:solidFill>
            <a:prstDash val="solid"/>
            <a:miter lim="800000"/>
            <a:headEnd type="none" w="sm" len="sm"/>
            <a:tailEnd type="none" w="sm" len="sm"/>
          </a:ln>
        </p:spPr>
        <p:txBody>
          <a:bodyPr spcFirstLastPara="1" lIns="91425" tIns="45700" rIns="91425" bIns="45700"/>
          <a:lstStyle/>
          <a:p>
            <a:pPr algn="just" eaLnBrk="1" fontAlgn="auto" hangingPunct="1">
              <a:lnSpc>
                <a:spcPct val="120000"/>
              </a:lnSpc>
              <a:spcBef>
                <a:spcPts val="0"/>
              </a:spcBef>
              <a:spcAft>
                <a:spcPts val="0"/>
              </a:spcAft>
              <a:buClr>
                <a:srgbClr val="000000"/>
              </a:buClr>
              <a:buFont typeface="Arial"/>
              <a:buNone/>
              <a:defRPr/>
            </a:pPr>
            <a:r>
              <a:rPr lang="en-us" sz="2000" kern="0" dirty="0">
                <a:solidFill>
                  <a:schemeClr val="dk1"/>
                </a:solidFill>
                <a:latin typeface="Times New Roman" panose="02020603050405020304" pitchFamily="18" charset="0"/>
                <a:ea typeface="DFKai-SB"/>
                <a:cs typeface="Times New Roman" panose="02020603050405020304" pitchFamily="18" charset="0"/>
                <a:sym typeface="DFKai-SB"/>
              </a:rPr>
              <a:t>The influence of online social networking sites is </a:t>
            </a:r>
            <a:r>
              <a:rPr lang="en-us" sz="2000" kern="0" dirty="0" smtClean="0">
                <a:solidFill>
                  <a:schemeClr val="dk1"/>
                </a:solidFill>
                <a:latin typeface="Times New Roman" panose="02020603050405020304" pitchFamily="18" charset="0"/>
                <a:ea typeface="DFKai-SB"/>
                <a:cs typeface="Times New Roman" panose="02020603050405020304" pitchFamily="18" charset="0"/>
                <a:sym typeface="DFKai-SB"/>
              </a:rPr>
              <a:t>broad </a:t>
            </a:r>
            <a:r>
              <a:rPr lang="en-us" sz="2000" kern="0" dirty="0">
                <a:solidFill>
                  <a:schemeClr val="dk1"/>
                </a:solidFill>
                <a:latin typeface="Times New Roman" panose="02020603050405020304" pitchFamily="18" charset="0"/>
                <a:ea typeface="DFKai-SB"/>
                <a:cs typeface="Times New Roman" panose="02020603050405020304" pitchFamily="18" charset="0"/>
                <a:sym typeface="DFKai-SB"/>
              </a:rPr>
              <a:t>and profound, and social networks are widely used by different age groups, </a:t>
            </a:r>
            <a:r>
              <a:rPr lang="en-us" sz="2000" kern="0" dirty="0" smtClean="0">
                <a:solidFill>
                  <a:schemeClr val="dk1"/>
                </a:solidFill>
                <a:latin typeface="Times New Roman" panose="02020603050405020304" pitchFamily="18" charset="0"/>
                <a:ea typeface="DFKai-SB"/>
                <a:cs typeface="Times New Roman" panose="02020603050405020304" pitchFamily="18" charset="0"/>
                <a:sym typeface="DFKai-SB"/>
              </a:rPr>
              <a:t>nationalities</a:t>
            </a:r>
            <a:r>
              <a:rPr lang="en-us" sz="2000" kern="0" dirty="0">
                <a:solidFill>
                  <a:srgbClr val="FF0000"/>
                </a:solidFill>
                <a:latin typeface="Times New Roman" panose="02020603050405020304" pitchFamily="18" charset="0"/>
                <a:ea typeface="DFKai-SB"/>
                <a:cs typeface="Times New Roman" panose="02020603050405020304" pitchFamily="18" charset="0"/>
                <a:sym typeface="DFKai-SB"/>
              </a:rPr>
              <a:t> </a:t>
            </a:r>
            <a:r>
              <a:rPr lang="en-us" sz="2000" kern="0" dirty="0" smtClean="0">
                <a:solidFill>
                  <a:schemeClr val="dk1"/>
                </a:solidFill>
                <a:latin typeface="Times New Roman" panose="02020603050405020304" pitchFamily="18" charset="0"/>
                <a:ea typeface="DFKai-SB"/>
                <a:cs typeface="Times New Roman" panose="02020603050405020304" pitchFamily="18" charset="0"/>
                <a:sym typeface="DFKai-SB"/>
              </a:rPr>
              <a:t>and </a:t>
            </a:r>
            <a:r>
              <a:rPr lang="en-us" sz="2000" kern="0" dirty="0">
                <a:solidFill>
                  <a:schemeClr val="dk1"/>
                </a:solidFill>
                <a:latin typeface="Times New Roman" panose="02020603050405020304" pitchFamily="18" charset="0"/>
                <a:ea typeface="DFKai-SB"/>
                <a:cs typeface="Times New Roman" panose="02020603050405020304" pitchFamily="18" charset="0"/>
                <a:sym typeface="DFKai-SB"/>
              </a:rPr>
              <a:t>occupations for a variety of activities.  People all over the world influence, learn from and imitate each other through social networks, yet such widespread participation makes it easy to become a social and even global issue.</a:t>
            </a:r>
            <a:endParaRPr sz="2000" kern="0" dirty="0">
              <a:solidFill>
                <a:schemeClr val="dk1"/>
              </a:solidFill>
              <a:latin typeface="Times New Roman" panose="02020603050405020304" pitchFamily="18" charset="0"/>
              <a:ea typeface="DFKai-SB"/>
              <a:cs typeface="Times New Roman" panose="02020603050405020304" pitchFamily="18" charset="0"/>
              <a:sym typeface="DFKai-SB"/>
            </a:endParaRPr>
          </a:p>
        </p:txBody>
      </p:sp>
      <p:grpSp>
        <p:nvGrpSpPr>
          <p:cNvPr id="117769" name="Google Shape;867;p71"/>
          <p:cNvGrpSpPr>
            <a:grpSpLocks/>
          </p:cNvGrpSpPr>
          <p:nvPr/>
        </p:nvGrpSpPr>
        <p:grpSpPr bwMode="auto">
          <a:xfrm>
            <a:off x="576263" y="2828925"/>
            <a:ext cx="1581150" cy="647700"/>
            <a:chOff x="4225771" y="1065320"/>
            <a:chExt cx="895882" cy="947506"/>
          </a:xfrm>
        </p:grpSpPr>
        <p:sp>
          <p:nvSpPr>
            <p:cNvPr id="117775" name="Google Shape;868;p71"/>
            <p:cNvSpPr>
              <a:spLocks noChangeArrowheads="1"/>
            </p:cNvSpPr>
            <p:nvPr/>
          </p:nvSpPr>
          <p:spPr bwMode="auto">
            <a:xfrm>
              <a:off x="4268946" y="1160536"/>
              <a:ext cx="852707" cy="852290"/>
            </a:xfrm>
            <a:prstGeom prst="rect">
              <a:avLst/>
            </a:prstGeom>
            <a:noFill/>
            <a:ln w="38100">
              <a:solidFill>
                <a:srgbClr val="C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000000"/>
                </a:buClr>
                <a:buFont typeface="Arial" panose="020B0604020202020204" pitchFamily="34" charset="0"/>
                <a:buNone/>
              </a:pPr>
              <a:endParaRPr lang="zh-HK" altLang="zh-HK" sz="18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117776" name="Google Shape;869;p71"/>
            <p:cNvSpPr>
              <a:spLocks noChangeArrowheads="1"/>
            </p:cNvSpPr>
            <p:nvPr/>
          </p:nvSpPr>
          <p:spPr bwMode="auto">
            <a:xfrm>
              <a:off x="4225771" y="1065320"/>
              <a:ext cx="852707" cy="852292"/>
            </a:xfrm>
            <a:prstGeom prst="rect">
              <a:avLst/>
            </a:prstGeom>
            <a:solidFill>
              <a:schemeClr val="bg1"/>
            </a:solidFill>
            <a:ln w="38100">
              <a:solidFill>
                <a:srgbClr val="C00000"/>
              </a:solidFill>
              <a:miter lim="800000"/>
              <a:headEnd type="none" w="sm" len="sm"/>
              <a:tailEnd type="none" w="sm" len="sm"/>
            </a:ln>
            <a:effectLst>
              <a:outerShdw dist="38100" dir="2700000" algn="tl" rotWithShape="0">
                <a:schemeClr val="bg1"/>
              </a:outerShdw>
            </a:effectLst>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000000"/>
                </a:buClr>
                <a:buFont typeface="Arial" panose="020B0604020202020204" pitchFamily="34" charset="0"/>
                <a:buNone/>
              </a:pPr>
              <a:endParaRPr lang="zh-HK" altLang="zh-HK" sz="18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grpSp>
      <p:sp>
        <p:nvSpPr>
          <p:cNvPr id="117770" name="Google Shape;870;p71"/>
          <p:cNvSpPr txBox="1">
            <a:spLocks noChangeArrowheads="1"/>
          </p:cNvSpPr>
          <p:nvPr/>
        </p:nvSpPr>
        <p:spPr bwMode="auto">
          <a:xfrm>
            <a:off x="692150" y="2857500"/>
            <a:ext cx="1146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000000"/>
              </a:buClr>
              <a:buFont typeface="Arial" panose="020B0604020202020204" pitchFamily="34" charset="0"/>
              <a:buNone/>
            </a:pPr>
            <a:r>
              <a:rPr lang="en-US" altLang="zh-HK" sz="2800">
                <a:solidFill>
                  <a:srgbClr val="0D0D0D"/>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Case</a:t>
            </a:r>
            <a:endParaRPr lang="zh-HK" altLang="zh-HK" sz="2800">
              <a:solidFill>
                <a:srgbClr val="0D0D0D"/>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117771" name="Google Shape;871;p71"/>
          <p:cNvSpPr>
            <a:spLocks/>
          </p:cNvSpPr>
          <p:nvPr/>
        </p:nvSpPr>
        <p:spPr bwMode="auto">
          <a:xfrm>
            <a:off x="4075978" y="249833"/>
            <a:ext cx="4083050" cy="508000"/>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28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Social networking sites</a:t>
            </a:r>
            <a:endParaRPr lang="zh-HK" altLang="zh-HK" sz="28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117772" name="Google Shape;872;p71"/>
          <p:cNvSpPr>
            <a:spLocks noChangeArrowheads="1"/>
          </p:cNvSpPr>
          <p:nvPr/>
        </p:nvSpPr>
        <p:spPr bwMode="auto">
          <a:xfrm>
            <a:off x="1404938" y="5843588"/>
            <a:ext cx="975042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Sources: </a:t>
            </a: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official website of Guinness World Records</a:t>
            </a:r>
            <a:endParaRPr lang="zh-HK"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eaLnBrk="1" hangingPunct="1">
              <a:buClr>
                <a:srgbClr val="000000"/>
              </a:buClr>
              <a:buFont typeface="Arial" panose="020B0604020202020204" pitchFamily="34" charset="0"/>
              <a:buNone/>
            </a:pPr>
            <a:r>
              <a:rPr lang="en-US" altLang="zh-HK" sz="12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https://www.guinnessworldrecords.com/news/2012/11/psy-receives-guinness-world-records-certificate-for-gangnam-style-45809</a:t>
            </a:r>
            <a:endParaRPr lang="zh-HK"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buClr>
                <a:srgbClr val="000000"/>
              </a:buClr>
              <a:buFont typeface="Arial" panose="020B0604020202020204" pitchFamily="34" charset="0"/>
              <a:buNone/>
            </a:pPr>
            <a:r>
              <a:rPr lang="en-US" altLang="zh-HK" sz="12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https://www.guinnessworldrecords.com/news/2012/12/psys-gangnam-style-becomes-first-video-to-be-viewed-1-billion-times-on-youtube-46462</a:t>
            </a:r>
            <a:endParaRPr lang="zh-HK" altLang="zh-HK" sz="12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p:txBody>
      </p:sp>
      <p:pic>
        <p:nvPicPr>
          <p:cNvPr id="117773" name="Google Shape;873;p7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8263" y="3581400"/>
            <a:ext cx="26670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4" name="Google Shape;874;p71"/>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088" y="5879306"/>
            <a:ext cx="7699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Google Shape;880;p72"/>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C46A9583-74B7-47BE-AFCF-D3C2755E7781}"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57</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119811" name="Google Shape;881;p72"/>
          <p:cNvSpPr>
            <a:spLocks noChangeArrowheads="1"/>
          </p:cNvSpPr>
          <p:nvPr/>
        </p:nvSpPr>
        <p:spPr bwMode="auto">
          <a:xfrm>
            <a:off x="466331" y="1742740"/>
            <a:ext cx="11177588" cy="1241657"/>
          </a:xfrm>
          <a:prstGeom prst="rect">
            <a:avLst/>
          </a:prstGeom>
          <a:solidFill>
            <a:srgbClr val="FBE4D4"/>
          </a:solidFill>
          <a:ln w="28575">
            <a:solidFill>
              <a:schemeClr val="tx1"/>
            </a:solidFill>
            <a:round/>
            <a:headEnd type="none" w="sm" len="sm"/>
            <a:tailEnd type="none" w="sm" len="sm"/>
          </a:ln>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buClr>
                <a:srgbClr val="000000"/>
              </a:buClr>
              <a:buFont typeface="Arial" panose="020B0604020202020204" pitchFamily="34" charset="0"/>
              <a:buNone/>
              <a:defRPr/>
            </a:pPr>
            <a:r>
              <a:rPr lang="en-US" altLang="zh-HK" sz="21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Instant messaging software</a:t>
            </a:r>
            <a:r>
              <a:rPr lang="en-US" altLang="zh-HK" sz="21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 refers</a:t>
            </a:r>
            <a:r>
              <a:rPr lang="en-US" altLang="zh-HK" sz="21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to the software that fulfills real time online chatting, communication and video communication through real-time communication technology.  It enables two or more people to use the network to transmit text messages, files, voice and videos in real time.</a:t>
            </a:r>
            <a:endParaRPr lang="zh-HK" altLang="zh-HK" sz="2100" dirty="0" smtClean="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119812" name="Google Shape;882;p72"/>
          <p:cNvSpPr>
            <a:spLocks/>
          </p:cNvSpPr>
          <p:nvPr/>
        </p:nvSpPr>
        <p:spPr bwMode="auto">
          <a:xfrm>
            <a:off x="3556400" y="365067"/>
            <a:ext cx="4997450" cy="695325"/>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28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Instant messaging software</a:t>
            </a:r>
            <a:endParaRPr lang="zh-HK" altLang="zh-HK" sz="28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883" name="Google Shape;883;p72"/>
          <p:cNvSpPr txBox="1"/>
          <p:nvPr/>
        </p:nvSpPr>
        <p:spPr>
          <a:xfrm>
            <a:off x="466331" y="3275245"/>
            <a:ext cx="11178074" cy="1569620"/>
          </a:xfrm>
          <a:prstGeom prst="rect">
            <a:avLst/>
          </a:prstGeom>
          <a:solidFill>
            <a:srgbClr val="C4E0B2"/>
          </a:solidFill>
          <a:ln>
            <a:noFill/>
          </a:ln>
        </p:spPr>
        <p:txBody>
          <a:bodyPr spcFirstLastPara="1" lIns="91425" tIns="45700" rIns="91425" bIns="45700">
            <a:spAutoFit/>
          </a:bodyPr>
          <a:lstStyle/>
          <a:p>
            <a:pPr algn="just" eaLnBrk="1" fontAlgn="auto" hangingPunct="1">
              <a:lnSpc>
                <a:spcPct val="120000"/>
              </a:lnSpc>
              <a:spcBef>
                <a:spcPts val="0"/>
              </a:spcBef>
              <a:spcAft>
                <a:spcPts val="0"/>
              </a:spcAft>
              <a:buClr>
                <a:srgbClr val="000000"/>
              </a:buClr>
              <a:buFont typeface="Arial"/>
              <a:buNone/>
              <a:defRPr/>
            </a:pP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Different kinds of instant messaging software (such as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WhatsApp, Line, Facebook Messenger</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Weibo,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WeChat)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installed on smartphones have become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indispensable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communication tools in daily life. Video communication (such as Tencent Meeting,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Zoom</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video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conferencing)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also helps us distance learning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and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work remotely.</a:t>
            </a:r>
            <a:endParaRPr sz="2000" kern="0" dirty="0">
              <a:solidFill>
                <a:schemeClr val="tx1">
                  <a:lumMod val="85000"/>
                  <a:lumOff val="15000"/>
                </a:schemeClr>
              </a:solidFill>
              <a:latin typeface="Times New Roman" panose="02020603050405020304" pitchFamily="18" charset="0"/>
              <a:ea typeface="Arial"/>
              <a:cs typeface="Times New Roman" panose="02020603050405020304" pitchFamily="18" charset="0"/>
              <a:sym typeface="Arial"/>
            </a:endParaRPr>
          </a:p>
        </p:txBody>
      </p:sp>
      <p:sp>
        <p:nvSpPr>
          <p:cNvPr id="119814" name="Google Shape;884;p72"/>
          <p:cNvSpPr txBox="1">
            <a:spLocks noChangeArrowheads="1"/>
          </p:cNvSpPr>
          <p:nvPr/>
        </p:nvSpPr>
        <p:spPr bwMode="auto">
          <a:xfrm>
            <a:off x="3339307" y="1143597"/>
            <a:ext cx="71739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90000"/>
              </a:lnSpc>
              <a:buClr>
                <a:srgbClr val="000000"/>
              </a:buClr>
              <a:buFont typeface="Arial" panose="020B0604020202020204" pitchFamily="34" charset="0"/>
              <a:buNone/>
            </a:pPr>
            <a:r>
              <a:rPr lang="en-US" altLang="zh-HK" sz="24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Features: Connectivity, real-time connection</a:t>
            </a:r>
            <a:endParaRPr lang="zh-HK" altLang="zh-HK" sz="2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19815" name="Google Shape;885;p7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 y="5643563"/>
            <a:ext cx="1766888"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6" name="Google Shape;886;p72"/>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00" y="5521325"/>
            <a:ext cx="1509713"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7" name="Google Shape;887;p72"/>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5313" y="5643563"/>
            <a:ext cx="1903412"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8" name="Google Shape;888;p72"/>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5413" y="5432425"/>
            <a:ext cx="901700"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9" name="Google Shape;889;p72"/>
          <p:cNvSpPr>
            <a:spLocks/>
          </p:cNvSpPr>
          <p:nvPr/>
        </p:nvSpPr>
        <p:spPr bwMode="auto">
          <a:xfrm>
            <a:off x="2782383" y="1217745"/>
            <a:ext cx="446088" cy="322262"/>
          </a:xfrm>
          <a:custGeom>
            <a:avLst/>
            <a:gdLst>
              <a:gd name="T0" fmla="*/ 2147483646 w 395"/>
              <a:gd name="T1" fmla="*/ 2147483646 h 298"/>
              <a:gd name="T2" fmla="*/ 2147483646 w 395"/>
              <a:gd name="T3" fmla="*/ 2147483646 h 298"/>
              <a:gd name="T4" fmla="*/ 2147483646 w 395"/>
              <a:gd name="T5" fmla="*/ 2147483646 h 298"/>
              <a:gd name="T6" fmla="*/ 2147483646 w 395"/>
              <a:gd name="T7" fmla="*/ 2147483646 h 298"/>
              <a:gd name="T8" fmla="*/ 2147483646 w 395"/>
              <a:gd name="T9" fmla="*/ 2147483646 h 298"/>
              <a:gd name="T10" fmla="*/ 2147483646 w 395"/>
              <a:gd name="T11" fmla="*/ 2147483646 h 298"/>
              <a:gd name="T12" fmla="*/ 2147483646 w 395"/>
              <a:gd name="T13" fmla="*/ 2147483646 h 298"/>
              <a:gd name="T14" fmla="*/ 2147483646 w 395"/>
              <a:gd name="T15" fmla="*/ 0 h 298"/>
              <a:gd name="T16" fmla="*/ 2147483646 w 395"/>
              <a:gd name="T17" fmla="*/ 0 h 298"/>
              <a:gd name="T18" fmla="*/ 2147483646 w 395"/>
              <a:gd name="T19" fmla="*/ 2147483646 h 298"/>
              <a:gd name="T20" fmla="*/ 2147483646 w 395"/>
              <a:gd name="T21" fmla="*/ 2147483646 h 298"/>
              <a:gd name="T22" fmla="*/ 2147483646 w 395"/>
              <a:gd name="T23" fmla="*/ 2147483646 h 298"/>
              <a:gd name="T24" fmla="*/ 2147483646 w 395"/>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pic>
        <p:nvPicPr>
          <p:cNvPr id="119820" name="Google Shape;890;p72"/>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13813" y="5724525"/>
            <a:ext cx="241141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1" name="Google Shape;891;p72"/>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5575" y="5530850"/>
            <a:ext cx="94615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Google Shape;896;p73"/>
          <p:cNvSpPr>
            <a:spLocks noGrp="1"/>
          </p:cNvSpPr>
          <p:nvPr>
            <p:ph type="sldNum" sz="quarter" idx="12"/>
          </p:nvPr>
        </p:nvSpPr>
        <p:spPr>
          <a:xfrm>
            <a:off x="11018838" y="6381750"/>
            <a:ext cx="844550" cy="365125"/>
          </a:xfrm>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10A56FA2-1C04-4624-ACE9-48E3D95A79A3}"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58</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897" name="Google Shape;897;p73"/>
          <p:cNvSpPr/>
          <p:nvPr/>
        </p:nvSpPr>
        <p:spPr>
          <a:xfrm>
            <a:off x="351166" y="1600667"/>
            <a:ext cx="11512222" cy="2353268"/>
          </a:xfrm>
          <a:prstGeom prst="rect">
            <a:avLst/>
          </a:prstGeom>
          <a:noFill/>
          <a:ln w="28575" cap="flat" cmpd="sng">
            <a:solidFill>
              <a:srgbClr val="FF0000"/>
            </a:solidFill>
            <a:prstDash val="solid"/>
            <a:round/>
            <a:headEnd type="none" w="sm" len="sm"/>
            <a:tailEnd type="none" w="sm" len="sm"/>
          </a:ln>
        </p:spPr>
        <p:txBody>
          <a:bodyPr spcFirstLastPara="1" lIns="91425" tIns="45700" rIns="91425" bIns="45700"/>
          <a:lstStyle/>
          <a:p>
            <a:pPr algn="just" eaLnBrk="1" fontAlgn="auto" hangingPunct="1">
              <a:lnSpc>
                <a:spcPct val="120000"/>
              </a:lnSpc>
              <a:spcBef>
                <a:spcPts val="0"/>
              </a:spcBef>
              <a:spcAft>
                <a:spcPts val="0"/>
              </a:spcAft>
              <a:buClr>
                <a:srgbClr val="000000"/>
              </a:buClr>
              <a:buFont typeface="Arial"/>
              <a:buNone/>
              <a:defRPr/>
            </a:pPr>
            <a:r>
              <a:rPr lang="en-us" sz="18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Videoconferencing is a commonly used real-time video communication platform in recent years, especially during the severe outbreak of </a:t>
            </a:r>
            <a:r>
              <a:rPr lang="en-us" sz="18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COVID-19 epidemic.  </a:t>
            </a:r>
            <a:r>
              <a:rPr lang="en-us" sz="18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These communication platforms provide us with convenient and effective communication tools to assist us in </a:t>
            </a:r>
            <a:r>
              <a:rPr lang="en-us" sz="18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work </a:t>
            </a:r>
            <a:r>
              <a:rPr lang="en-us" sz="18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and </a:t>
            </a:r>
            <a:r>
              <a:rPr lang="en-us" sz="18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study </a:t>
            </a:r>
            <a:r>
              <a:rPr lang="en-us" sz="18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from home, and provide a fast and </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stable communication and collaboration platform, allowing multiple people to conduct audio and video conferences, share screens, data and information in real time.  </a:t>
            </a:r>
            <a:r>
              <a:rPr lang="en-us" sz="1800" kern="0" dirty="0" err="1">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Tencent</a:t>
            </a:r>
            <a:r>
              <a:rPr lang="en-us" sz="18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Meeting and Zoom are commonly used real-time audio and video conferencing platforms.  They have changed our ways of communication, facilitating us to communicate with people around the world, and promoting the interconnectivity of the world.</a:t>
            </a:r>
            <a:endParaRPr sz="1800" kern="0" dirty="0">
              <a:solidFill>
                <a:schemeClr val="tx1">
                  <a:lumMod val="85000"/>
                  <a:lumOff val="15000"/>
                </a:schemeClr>
              </a:solidFill>
              <a:latin typeface="Times New Roman" panose="02020603050405020304" pitchFamily="18" charset="0"/>
              <a:ea typeface="Arial"/>
              <a:cs typeface="Times New Roman" panose="02020603050405020304" pitchFamily="18" charset="0"/>
              <a:sym typeface="Arial"/>
            </a:endParaRPr>
          </a:p>
        </p:txBody>
      </p:sp>
      <p:sp>
        <p:nvSpPr>
          <p:cNvPr id="121860" name="Google Shape;898;p73"/>
          <p:cNvSpPr>
            <a:spLocks/>
          </p:cNvSpPr>
          <p:nvPr/>
        </p:nvSpPr>
        <p:spPr bwMode="auto">
          <a:xfrm>
            <a:off x="3436938" y="323850"/>
            <a:ext cx="4997450" cy="695325"/>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28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Instant messaging software</a:t>
            </a:r>
            <a:endParaRPr lang="zh-HK" altLang="zh-HK" sz="28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121861" name="Google Shape;899;p73"/>
          <p:cNvSpPr txBox="1">
            <a:spLocks noChangeArrowheads="1"/>
          </p:cNvSpPr>
          <p:nvPr/>
        </p:nvSpPr>
        <p:spPr bwMode="auto">
          <a:xfrm>
            <a:off x="2982913" y="1128713"/>
            <a:ext cx="70866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90000"/>
              </a:lnSpc>
              <a:buClr>
                <a:srgbClr val="000000"/>
              </a:buClr>
              <a:buFont typeface="Arial" panose="020B0604020202020204" pitchFamily="34" charset="0"/>
              <a:buNone/>
            </a:pPr>
            <a:r>
              <a:rPr lang="en-US" altLang="zh-HK" sz="24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Features: Connectivity, real-time connection</a:t>
            </a:r>
            <a:endParaRPr lang="zh-HK" altLang="zh-HK" sz="240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1862" name="Google Shape;900;p73"/>
          <p:cNvSpPr>
            <a:spLocks/>
          </p:cNvSpPr>
          <p:nvPr/>
        </p:nvSpPr>
        <p:spPr bwMode="auto">
          <a:xfrm>
            <a:off x="2535238" y="1219200"/>
            <a:ext cx="447675" cy="322263"/>
          </a:xfrm>
          <a:custGeom>
            <a:avLst/>
            <a:gdLst>
              <a:gd name="T0" fmla="*/ 2147483646 w 395"/>
              <a:gd name="T1" fmla="*/ 2147483646 h 298"/>
              <a:gd name="T2" fmla="*/ 2147483646 w 395"/>
              <a:gd name="T3" fmla="*/ 2147483646 h 298"/>
              <a:gd name="T4" fmla="*/ 2147483646 w 395"/>
              <a:gd name="T5" fmla="*/ 2147483646 h 298"/>
              <a:gd name="T6" fmla="*/ 2147483646 w 395"/>
              <a:gd name="T7" fmla="*/ 2147483646 h 298"/>
              <a:gd name="T8" fmla="*/ 2147483646 w 395"/>
              <a:gd name="T9" fmla="*/ 2147483646 h 298"/>
              <a:gd name="T10" fmla="*/ 2147483646 w 395"/>
              <a:gd name="T11" fmla="*/ 2147483646 h 298"/>
              <a:gd name="T12" fmla="*/ 2147483646 w 395"/>
              <a:gd name="T13" fmla="*/ 2147483646 h 298"/>
              <a:gd name="T14" fmla="*/ 2147483646 w 395"/>
              <a:gd name="T15" fmla="*/ 0 h 298"/>
              <a:gd name="T16" fmla="*/ 2147483646 w 395"/>
              <a:gd name="T17" fmla="*/ 0 h 298"/>
              <a:gd name="T18" fmla="*/ 2147483646 w 395"/>
              <a:gd name="T19" fmla="*/ 2147483646 h 298"/>
              <a:gd name="T20" fmla="*/ 2147483646 w 395"/>
              <a:gd name="T21" fmla="*/ 2147483646 h 298"/>
              <a:gd name="T22" fmla="*/ 2147483646 w 395"/>
              <a:gd name="T23" fmla="*/ 2147483646 h 298"/>
              <a:gd name="T24" fmla="*/ 2147483646 w 395"/>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pic>
        <p:nvPicPr>
          <p:cNvPr id="121863" name="Google Shape;901;p7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3" y="4122737"/>
            <a:ext cx="11974512"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4" name="Google Shape;902;p73"/>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44463"/>
            <a:ext cx="15938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5" name="Google Shape;903;p73"/>
          <p:cNvSpPr>
            <a:spLocks noChangeArrowheads="1"/>
          </p:cNvSpPr>
          <p:nvPr/>
        </p:nvSpPr>
        <p:spPr bwMode="auto">
          <a:xfrm>
            <a:off x="350838" y="4210049"/>
            <a:ext cx="11512550" cy="1222375"/>
          </a:xfrm>
          <a:prstGeom prst="rect">
            <a:avLst/>
          </a:prstGeom>
          <a:noFill/>
          <a:ln w="38100">
            <a:solidFill>
              <a:srgbClr val="0070C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buClr>
                <a:srgbClr val="000000"/>
              </a:buClr>
              <a:buFont typeface="Arial" panose="020B0604020202020204" pitchFamily="34" charset="0"/>
              <a:buNone/>
              <a:defRPr/>
            </a:pP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In response to the impact of COVID-19, some Legislative Council meetings were also conducted by videoconferencing via Zoom.  Members of the public can also watch or listen to the meetings via the "Webcast” system on the Legislative Council website. </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rPr>
              <a:t>Archives of all open virtual meetings will also be available for public access via the system</a:t>
            </a:r>
            <a:r>
              <a:rPr lang="en-US" altLang="zh-HK" sz="1800" dirty="0" smtClean="0">
                <a:solidFill>
                  <a:srgbClr val="7030A0"/>
                </a:solidFill>
                <a:latin typeface="Times New Roman" panose="02020603050405020304" pitchFamily="18" charset="0"/>
                <a:cs typeface="Times New Roman" panose="02020603050405020304" pitchFamily="18" charset="0"/>
              </a:rPr>
              <a:t>.</a:t>
            </a:r>
            <a:endParaRPr lang="zh-HK" altLang="zh-HK" sz="1800" strike="sngStrike" dirty="0" smtClean="0">
              <a:solidFill>
                <a:srgbClr val="7030A0"/>
              </a:solidFill>
              <a:latin typeface="Times New Roman" panose="02020603050405020304" pitchFamily="18" charset="0"/>
              <a:cs typeface="Times New Roman" panose="02020603050405020304" pitchFamily="18" charset="0"/>
            </a:endParaRPr>
          </a:p>
        </p:txBody>
      </p:sp>
      <p:sp>
        <p:nvSpPr>
          <p:cNvPr id="121866" name="Google Shape;904;p73"/>
          <p:cNvSpPr>
            <a:spLocks noChangeArrowheads="1"/>
          </p:cNvSpPr>
          <p:nvPr/>
        </p:nvSpPr>
        <p:spPr bwMode="auto">
          <a:xfrm>
            <a:off x="3967163" y="5578495"/>
            <a:ext cx="84026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Source: The Government of the Hong Kong Special Administrative Region Press Releases </a:t>
            </a: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(https://www.info.gov.hk/gia/general/202202/03/P2022020300616.htm?fontSize=1)</a:t>
            </a:r>
            <a:endParaRPr lang="zh-HK"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p:txBody>
      </p:sp>
      <p:sp>
        <p:nvSpPr>
          <p:cNvPr id="121867" name="文本框 1"/>
          <p:cNvSpPr txBox="1">
            <a:spLocks noChangeArrowheads="1"/>
          </p:cNvSpPr>
          <p:nvPr/>
        </p:nvSpPr>
        <p:spPr bwMode="auto">
          <a:xfrm>
            <a:off x="265113" y="234950"/>
            <a:ext cx="137001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CN" sz="2000" b="1">
                <a:latin typeface="Times New Roman" panose="02020603050405020304" pitchFamily="18" charset="0"/>
                <a:ea typeface="SimSun" panose="02010600030101010101" pitchFamily="2" charset="-122"/>
                <a:cs typeface="Times New Roman" panose="02020603050405020304" pitchFamily="18" charset="0"/>
              </a:rPr>
              <a:t>Reference</a:t>
            </a:r>
            <a:endParaRPr lang="zh-CN" altLang="en-US" sz="2000" b="1">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2186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8613" y="5601226"/>
            <a:ext cx="343852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Google Shape;911;p74"/>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A05D4165-633E-4AC8-86A5-F145E3963B1A}"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59</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123907" name="Google Shape;912;p74"/>
          <p:cNvSpPr txBox="1">
            <a:spLocks noChangeArrowheads="1"/>
          </p:cNvSpPr>
          <p:nvPr/>
        </p:nvSpPr>
        <p:spPr bwMode="auto">
          <a:xfrm>
            <a:off x="4889500" y="1168400"/>
            <a:ext cx="31829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sz="24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Highly interactive</a:t>
            </a:r>
            <a:endParaRPr lang="zh-HK" altLang="zh-HK"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3908" name="Google Shape;913;p74"/>
          <p:cNvSpPr txBox="1">
            <a:spLocks noChangeArrowheads="1"/>
          </p:cNvSpPr>
          <p:nvPr/>
        </p:nvSpPr>
        <p:spPr bwMode="auto">
          <a:xfrm>
            <a:off x="561975" y="1782763"/>
            <a:ext cx="11091863" cy="3416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457200" indent="-4572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buClr>
                <a:srgbClr val="000000"/>
              </a:buClr>
              <a:buSzPts val="2800"/>
              <a:buFont typeface="Arial" panose="020B0604020202020204" pitchFamily="34" charset="0"/>
              <a:buChar char="•"/>
              <a:defRPr/>
            </a:pP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Media such as newspapers, radio, and television are one-way, linear transmissions centered on communicators. Whereas online social platforms or instant messaging programs blur the boundaries between the sender and the audience, who is both the recipient and the disseminator of messages. Audiences not only use mobile communication devices to send and receive the latest information at any time, but also communicate with different people without the limitations of time and space.</a:t>
            </a:r>
            <a:endParaRPr lang="zh-HK"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algn="just" eaLnBrk="1" hangingPunct="1">
              <a:lnSpc>
                <a:spcPct val="120000"/>
              </a:lnSpc>
              <a:buClr>
                <a:srgbClr val="000000"/>
              </a:buClr>
              <a:buSzPts val="2800"/>
              <a:buFont typeface="Arial" panose="020B0604020202020204" pitchFamily="34" charset="0"/>
              <a:buNone/>
              <a:defRPr/>
            </a:pPr>
            <a:endParaRPr lang="zh-HK"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algn="just" eaLnBrk="1" hangingPunct="1">
              <a:lnSpc>
                <a:spcPct val="120000"/>
              </a:lnSpc>
              <a:buClr>
                <a:srgbClr val="000000"/>
              </a:buClr>
              <a:buSzPts val="2800"/>
              <a:buFont typeface="Arial" panose="020B0604020202020204" pitchFamily="34" charset="0"/>
              <a:buChar char="•"/>
              <a:defRPr/>
            </a:pP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Social platforms or instant messaging programs make the spread and dissemination of information faster. </a:t>
            </a:r>
            <a:r>
              <a:rPr lang="en-US" altLang="zh-HK" sz="20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a:t>
            </a: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Once hot topics or issues </a:t>
            </a:r>
            <a:r>
              <a:rPr lang="en-US" altLang="zh-HK" sz="20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are unfolded </a:t>
            </a: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on the Internet, they are </a:t>
            </a:r>
            <a:r>
              <a:rPr lang="en-US" altLang="zh-HK" sz="20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extensively spread </a:t>
            </a: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in a “point-line-surface” manner within a short period of time, along multiple paths and in all directions.</a:t>
            </a:r>
            <a:endParaRPr lang="zh-HK"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3909" name="Google Shape;914;p74"/>
          <p:cNvSpPr>
            <a:spLocks/>
          </p:cNvSpPr>
          <p:nvPr/>
        </p:nvSpPr>
        <p:spPr bwMode="auto">
          <a:xfrm>
            <a:off x="4330700" y="1238250"/>
            <a:ext cx="446088" cy="322263"/>
          </a:xfrm>
          <a:custGeom>
            <a:avLst/>
            <a:gdLst>
              <a:gd name="T0" fmla="*/ 2147483646 w 395"/>
              <a:gd name="T1" fmla="*/ 2147483646 h 298"/>
              <a:gd name="T2" fmla="*/ 2147483646 w 395"/>
              <a:gd name="T3" fmla="*/ 2147483646 h 298"/>
              <a:gd name="T4" fmla="*/ 2147483646 w 395"/>
              <a:gd name="T5" fmla="*/ 2147483646 h 298"/>
              <a:gd name="T6" fmla="*/ 2147483646 w 395"/>
              <a:gd name="T7" fmla="*/ 2147483646 h 298"/>
              <a:gd name="T8" fmla="*/ 2147483646 w 395"/>
              <a:gd name="T9" fmla="*/ 2147483646 h 298"/>
              <a:gd name="T10" fmla="*/ 2147483646 w 395"/>
              <a:gd name="T11" fmla="*/ 2147483646 h 298"/>
              <a:gd name="T12" fmla="*/ 2147483646 w 395"/>
              <a:gd name="T13" fmla="*/ 2147483646 h 298"/>
              <a:gd name="T14" fmla="*/ 2147483646 w 395"/>
              <a:gd name="T15" fmla="*/ 0 h 298"/>
              <a:gd name="T16" fmla="*/ 2147483646 w 395"/>
              <a:gd name="T17" fmla="*/ 0 h 298"/>
              <a:gd name="T18" fmla="*/ 2147483646 w 395"/>
              <a:gd name="T19" fmla="*/ 2147483646 h 298"/>
              <a:gd name="T20" fmla="*/ 2147483646 w 395"/>
              <a:gd name="T21" fmla="*/ 2147483646 h 298"/>
              <a:gd name="T22" fmla="*/ 2147483646 w 395"/>
              <a:gd name="T23" fmla="*/ 2147483646 h 298"/>
              <a:gd name="T24" fmla="*/ 2147483646 w 395"/>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sp>
        <p:nvSpPr>
          <p:cNvPr id="123910" name="Google Shape;915;p74"/>
          <p:cNvSpPr>
            <a:spLocks/>
          </p:cNvSpPr>
          <p:nvPr/>
        </p:nvSpPr>
        <p:spPr bwMode="auto">
          <a:xfrm>
            <a:off x="1261918" y="148214"/>
            <a:ext cx="10438101" cy="1020186"/>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90000"/>
              </a:lnSpc>
              <a:buClr>
                <a:srgbClr val="FFFFFF"/>
              </a:buClr>
              <a:buSzPts val="3200"/>
              <a:buFont typeface="標楷體" panose="03000509000000000000" pitchFamily="65" charset="-120"/>
              <a:buNone/>
              <a:defRPr/>
            </a:pPr>
            <a:r>
              <a:rPr lang="en-US" altLang="zh-HK" sz="2400"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Wide circulation of a large amount of information in a short period of time, accompanied with constant updating and </a:t>
            </a:r>
            <a:r>
              <a:rPr lang="en-US" altLang="zh-HK" sz="2400" b="1"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forwarding</a:t>
            </a:r>
            <a:endParaRPr lang="zh-HK" altLang="zh-HK" sz="2400" strike="sngStrike"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23911" name="Google Shape;916;p74" descr="网络图 纯色填充"/>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7450" y="568483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2" name="Google Shape;917;p7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2888" y="5862638"/>
            <a:ext cx="6413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3" name="Google Shape;918;p74"/>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4138" y="5886450"/>
            <a:ext cx="660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Google Shape;178;p21"/>
          <p:cNvSpPr/>
          <p:nvPr/>
        </p:nvSpPr>
        <p:spPr>
          <a:xfrm>
            <a:off x="1406525" y="1787525"/>
            <a:ext cx="10315575" cy="3989388"/>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941"/>
              </a:srgbClr>
            </a:outerShdw>
          </a:effectLst>
        </p:spPr>
        <p:txBody>
          <a:bodyPr spcFirstLastPara="1" lIns="91425" tIns="45700" rIns="91425" bIns="45700" anchor="ctr"/>
          <a:lstStyle/>
          <a:p>
            <a:pPr algn="ctr" eaLnBrk="1" fontAlgn="auto" hangingPunct="1">
              <a:spcBef>
                <a:spcPts val="0"/>
              </a:spcBef>
              <a:spcAft>
                <a:spcPts val="0"/>
              </a:spcAft>
              <a:buClr>
                <a:srgbClr val="000000"/>
              </a:buClr>
              <a:buFont typeface="Arial"/>
              <a:buNone/>
              <a:defRPr/>
            </a:pPr>
            <a:endParaRPr sz="1600" kern="0" dirty="0">
              <a:solidFill>
                <a:schemeClr val="lt1"/>
              </a:solidFill>
              <a:latin typeface="Times New Roman" panose="02020603050405020304" pitchFamily="18" charset="0"/>
              <a:ea typeface="Calibri"/>
              <a:cs typeface="Times New Roman" panose="02020603050405020304" pitchFamily="18" charset="0"/>
              <a:sym typeface="Calibri"/>
            </a:endParaRPr>
          </a:p>
        </p:txBody>
      </p:sp>
      <p:sp>
        <p:nvSpPr>
          <p:cNvPr id="179" name="Google Shape;179;p21"/>
          <p:cNvSpPr txBox="1"/>
          <p:nvPr/>
        </p:nvSpPr>
        <p:spPr>
          <a:xfrm>
            <a:off x="2633497" y="1038814"/>
            <a:ext cx="10236170" cy="480091"/>
          </a:xfrm>
          <a:prstGeom prst="rect">
            <a:avLst/>
          </a:prstGeom>
          <a:noFill/>
          <a:ln>
            <a:noFill/>
          </a:ln>
        </p:spPr>
        <p:txBody>
          <a:bodyPr spcFirstLastPara="1" lIns="91425" tIns="45700" rIns="91425" bIns="45700" anchor="ctr">
            <a:spAutoFit/>
          </a:bodyPr>
          <a:lstStyle/>
          <a:p>
            <a:pPr eaLnBrk="1" fontAlgn="auto" hangingPunct="1">
              <a:lnSpc>
                <a:spcPct val="90000"/>
              </a:lnSpc>
              <a:spcBef>
                <a:spcPts val="0"/>
              </a:spcBef>
              <a:spcAft>
                <a:spcPts val="0"/>
              </a:spcAft>
              <a:buClr>
                <a:srgbClr val="292929"/>
              </a:buClr>
              <a:buSzPts val="2800"/>
              <a:buFont typeface="Arial"/>
              <a:buNone/>
              <a:defRPr/>
            </a:pPr>
            <a:r>
              <a:rPr lang="en-us" sz="2800" b="1" kern="0" dirty="0" err="1">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Informatisation</a:t>
            </a:r>
            <a:r>
              <a:rPr lang="en-us" sz="28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sz="2800" b="1" kern="0" dirty="0" err="1"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digitali</a:t>
            </a:r>
            <a:r>
              <a:rPr lang="en-US" sz="2800" b="1" kern="0" dirty="0" err="1"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a:t>
            </a:r>
            <a:r>
              <a:rPr lang="en-us" sz="2800" b="1" kern="0" dirty="0" err="1"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ation</a:t>
            </a:r>
            <a:r>
              <a:rPr lang="en-us" sz="2800" b="1"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sz="28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and </a:t>
            </a:r>
            <a:r>
              <a:rPr lang="en-US" sz="2800" b="1" kern="0" dirty="0" err="1"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smartisation</a:t>
            </a:r>
            <a:endParaRPr sz="28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sp>
        <p:nvSpPr>
          <p:cNvPr id="15364" name="Google Shape;180;p21"/>
          <p:cNvSpPr>
            <a:spLocks/>
          </p:cNvSpPr>
          <p:nvPr/>
        </p:nvSpPr>
        <p:spPr bwMode="auto">
          <a:xfrm>
            <a:off x="1956500" y="1155269"/>
            <a:ext cx="446087" cy="323850"/>
          </a:xfrm>
          <a:custGeom>
            <a:avLst/>
            <a:gdLst>
              <a:gd name="T0" fmla="*/ 2147483646 w 395"/>
              <a:gd name="T1" fmla="*/ 2147483646 h 298"/>
              <a:gd name="T2" fmla="*/ 2147483646 w 395"/>
              <a:gd name="T3" fmla="*/ 2147483646 h 298"/>
              <a:gd name="T4" fmla="*/ 2147483646 w 395"/>
              <a:gd name="T5" fmla="*/ 2147483646 h 298"/>
              <a:gd name="T6" fmla="*/ 2147483646 w 395"/>
              <a:gd name="T7" fmla="*/ 2147483646 h 298"/>
              <a:gd name="T8" fmla="*/ 2147483646 w 395"/>
              <a:gd name="T9" fmla="*/ 2147483646 h 298"/>
              <a:gd name="T10" fmla="*/ 2147483646 w 395"/>
              <a:gd name="T11" fmla="*/ 2147483646 h 298"/>
              <a:gd name="T12" fmla="*/ 2147483646 w 395"/>
              <a:gd name="T13" fmla="*/ 2147483646 h 298"/>
              <a:gd name="T14" fmla="*/ 2147483646 w 395"/>
              <a:gd name="T15" fmla="*/ 0 h 298"/>
              <a:gd name="T16" fmla="*/ 2147483646 w 395"/>
              <a:gd name="T17" fmla="*/ 0 h 298"/>
              <a:gd name="T18" fmla="*/ 2147483646 w 395"/>
              <a:gd name="T19" fmla="*/ 2147483646 h 298"/>
              <a:gd name="T20" fmla="*/ 2147483646 w 395"/>
              <a:gd name="T21" fmla="*/ 2147483646 h 298"/>
              <a:gd name="T22" fmla="*/ 2147483646 w 395"/>
              <a:gd name="T23" fmla="*/ 2147483646 h 298"/>
              <a:gd name="T24" fmla="*/ 2147483646 w 395"/>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pic>
        <p:nvPicPr>
          <p:cNvPr id="15365" name="Google Shape;181;p2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23975"/>
            <a:ext cx="1325563"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Google Shape;182;p21" descr="二进制 纯色填充"/>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500" y="579913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Google Shape;183;p21" descr="二进制 纯色填充"/>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375" y="582453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Google Shape;184;p21" descr="二进制 纯色填充"/>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9250" y="583406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Google Shape;185;p21" descr="二进制 纯色填充"/>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6525" y="583406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Google Shape;186;p21"/>
          <p:cNvSpPr txBox="1">
            <a:spLocks noChangeArrowheads="1"/>
          </p:cNvSpPr>
          <p:nvPr/>
        </p:nvSpPr>
        <p:spPr bwMode="auto">
          <a:xfrm>
            <a:off x="825500" y="255588"/>
            <a:ext cx="11061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SzPts val="4400"/>
              <a:buFont typeface="標楷體" panose="03000509000000000000" pitchFamily="65" charset="-120"/>
              <a:buNone/>
            </a:pPr>
            <a:r>
              <a:rPr lang="en-US" altLang="zh-HK" sz="44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development of information technology</a:t>
            </a:r>
            <a:endParaRPr lang="zh-HK" altLang="zh-HK" sz="44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187" name="Google Shape;187;p21"/>
          <p:cNvSpPr txBox="1"/>
          <p:nvPr/>
        </p:nvSpPr>
        <p:spPr>
          <a:xfrm>
            <a:off x="1541930" y="2012067"/>
            <a:ext cx="10034374" cy="3416279"/>
          </a:xfrm>
          <a:prstGeom prst="rect">
            <a:avLst/>
          </a:prstGeom>
          <a:noFill/>
          <a:ln>
            <a:noFill/>
          </a:ln>
        </p:spPr>
        <p:txBody>
          <a:bodyPr spcFirstLastPara="1" lIns="91425" tIns="45700" rIns="91425" bIns="45700">
            <a:spAutoFit/>
          </a:bodyPr>
          <a:lstStyle/>
          <a:p>
            <a:pPr algn="just" eaLnBrk="1" fontAlgn="auto" hangingPunct="1">
              <a:lnSpc>
                <a:spcPct val="120000"/>
              </a:lnSpc>
              <a:spcBef>
                <a:spcPts val="0"/>
              </a:spcBef>
              <a:spcAft>
                <a:spcPts val="0"/>
              </a:spcAft>
              <a:buClr>
                <a:srgbClr val="000000"/>
              </a:buClr>
              <a:buFont typeface="Arial"/>
              <a:buNone/>
              <a:defRPr/>
            </a:pP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Despite varied paces and levels, the transformation brought by </a:t>
            </a:r>
            <a:r>
              <a:rPr lang="en-us" sz="2000" kern="0" dirty="0" err="1">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informatisation</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sz="2000" kern="0" dirty="0" err="1"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digitalisation</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and </a:t>
            </a:r>
            <a:r>
              <a:rPr lang="en-US" sz="2000" kern="0" dirty="0" err="1">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smartisation</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is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all over the world.  The development and extensive application of information technology has promoted information exchange and knowledge sharing, as well as socioeconomic development and transformation. Information technology facilitates the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record,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analysis and </a:t>
            </a:r>
            <a:r>
              <a:rPr lang="en-us" sz="2000" kern="0" dirty="0" err="1">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reorganisation</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of information and data, fulfills the interpretation and reconstruction of things, and promotes </a:t>
            </a:r>
            <a:r>
              <a:rPr lang="en-US" sz="2000" kern="0" dirty="0" err="1"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digitalisation</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of the society.  With the support of technologies, such as the Internet, big data, Internet of Things (IoT) and artificial intelligence (AI), information technology can further meet people's various needs, and people in the world are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experiencing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the convenience brought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by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smart living.</a:t>
            </a:r>
            <a:endParaRPr sz="2000" kern="0" dirty="0">
              <a:solidFill>
                <a:schemeClr val="tx1">
                  <a:lumMod val="85000"/>
                  <a:lumOff val="15000"/>
                </a:schemeClr>
              </a:solidFill>
              <a:latin typeface="Times New Roman" panose="02020603050405020304" pitchFamily="18" charset="0"/>
              <a:ea typeface="Arial"/>
              <a:cs typeface="Times New Roman" panose="02020603050405020304" pitchFamily="18" charset="0"/>
              <a:sym typeface="Aria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Google Shape;924;p75"/>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BA8E334D-53B0-4044-8DE6-E01A774275D5}"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60</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926" name="Google Shape;926;p75"/>
          <p:cNvSpPr/>
          <p:nvPr/>
        </p:nvSpPr>
        <p:spPr>
          <a:xfrm>
            <a:off x="561975" y="1659732"/>
            <a:ext cx="11061700" cy="3571874"/>
          </a:xfrm>
          <a:prstGeom prst="round2DiagRect">
            <a:avLst>
              <a:gd name="adj1" fmla="val 16667"/>
              <a:gd name="adj2" fmla="val 0"/>
            </a:avLst>
          </a:prstGeom>
          <a:solidFill>
            <a:srgbClr val="C4E0B2"/>
          </a:solidFill>
          <a:ln>
            <a:noFill/>
          </a:ln>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buClr>
                <a:srgbClr val="000000"/>
              </a:buClr>
              <a:buFont typeface="Arial" panose="020B0604020202020204" pitchFamily="34" charset="0"/>
              <a:buNone/>
              <a:defRPr/>
            </a:pP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At a time</a:t>
            </a: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 when the COVID-19 pandemic has caused social anxiety and even panic, people discovered that the variant virus Omicron was spreading rapidly and hence worried about</a:t>
            </a: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being infected. Unverified information related to the disease was spreading at an alarming rate...</a:t>
            </a:r>
            <a:endParaRPr lang="zh-HK"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algn="just" eaLnBrk="1" hangingPunct="1">
              <a:lnSpc>
                <a:spcPct val="120000"/>
              </a:lnSpc>
              <a:buClr>
                <a:srgbClr val="000000"/>
              </a:buClr>
              <a:buFont typeface="Arial" panose="020B0604020202020204" pitchFamily="34" charset="0"/>
              <a:buNone/>
              <a:defRPr/>
            </a:pPr>
            <a:endParaRPr lang="zh-HK"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algn="just" eaLnBrk="1" hangingPunct="1">
              <a:lnSpc>
                <a:spcPct val="120000"/>
              </a:lnSpc>
              <a:buClr>
                <a:srgbClr val="000000"/>
              </a:buClr>
              <a:buFont typeface="Arial" panose="020B0604020202020204" pitchFamily="34" charset="0"/>
              <a:buNone/>
              <a:defRPr/>
            </a:pP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However, in times of crisis, we should apply critical thinking skills by seeking the truth from multiple perspectives in the spirit of respecting for evidence before sharing reliable and accurate information with others. We should also maintain personal and environmental hygiene, and work together to fight against the pandemic.</a:t>
            </a:r>
            <a:endParaRPr lang="zh-HK"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125957" name="Google Shape;927;p75"/>
          <p:cNvSpPr>
            <a:spLocks/>
          </p:cNvSpPr>
          <p:nvPr/>
        </p:nvSpPr>
        <p:spPr bwMode="auto">
          <a:xfrm>
            <a:off x="4449763" y="1184275"/>
            <a:ext cx="446087" cy="322263"/>
          </a:xfrm>
          <a:custGeom>
            <a:avLst/>
            <a:gdLst>
              <a:gd name="T0" fmla="*/ 2147483646 w 395"/>
              <a:gd name="T1" fmla="*/ 2147483646 h 298"/>
              <a:gd name="T2" fmla="*/ 2147483646 w 395"/>
              <a:gd name="T3" fmla="*/ 2147483646 h 298"/>
              <a:gd name="T4" fmla="*/ 2147483646 w 395"/>
              <a:gd name="T5" fmla="*/ 2147483646 h 298"/>
              <a:gd name="T6" fmla="*/ 2147483646 w 395"/>
              <a:gd name="T7" fmla="*/ 2147483646 h 298"/>
              <a:gd name="T8" fmla="*/ 2147483646 w 395"/>
              <a:gd name="T9" fmla="*/ 2147483646 h 298"/>
              <a:gd name="T10" fmla="*/ 2147483646 w 395"/>
              <a:gd name="T11" fmla="*/ 2147483646 h 298"/>
              <a:gd name="T12" fmla="*/ 2147483646 w 395"/>
              <a:gd name="T13" fmla="*/ 2147483646 h 298"/>
              <a:gd name="T14" fmla="*/ 2147483646 w 395"/>
              <a:gd name="T15" fmla="*/ 0 h 298"/>
              <a:gd name="T16" fmla="*/ 2147483646 w 395"/>
              <a:gd name="T17" fmla="*/ 0 h 298"/>
              <a:gd name="T18" fmla="*/ 2147483646 w 395"/>
              <a:gd name="T19" fmla="*/ 2147483646 h 298"/>
              <a:gd name="T20" fmla="*/ 2147483646 w 395"/>
              <a:gd name="T21" fmla="*/ 2147483646 h 298"/>
              <a:gd name="T22" fmla="*/ 2147483646 w 395"/>
              <a:gd name="T23" fmla="*/ 2147483646 h 298"/>
              <a:gd name="T24" fmla="*/ 2147483646 w 395"/>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sp>
        <p:nvSpPr>
          <p:cNvPr id="125958" name="Google Shape;928;p75"/>
          <p:cNvSpPr txBox="1">
            <a:spLocks noChangeArrowheads="1"/>
          </p:cNvSpPr>
          <p:nvPr/>
        </p:nvSpPr>
        <p:spPr bwMode="auto">
          <a:xfrm>
            <a:off x="5030788" y="1054100"/>
            <a:ext cx="34115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sz="24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Highly interactive</a:t>
            </a:r>
            <a:endParaRPr lang="zh-HK" altLang="zh-HK" sz="240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5959" name="Google Shape;929;p75"/>
          <p:cNvSpPr>
            <a:spLocks noChangeArrowheads="1"/>
          </p:cNvSpPr>
          <p:nvPr/>
        </p:nvSpPr>
        <p:spPr bwMode="auto">
          <a:xfrm>
            <a:off x="561975" y="5492678"/>
            <a:ext cx="10152207" cy="996950"/>
          </a:xfrm>
          <a:prstGeom prst="rect">
            <a:avLst/>
          </a:prstGeom>
          <a:noFill/>
          <a:ln w="38100">
            <a:solidFill>
              <a:srgbClr val="0070C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buClr>
                <a:srgbClr val="000000"/>
              </a:buClr>
              <a:buFont typeface="Arial" panose="020B0604020202020204" pitchFamily="34" charset="0"/>
              <a:buNone/>
              <a:defRPr/>
            </a:pPr>
            <a:r>
              <a:rPr lang="en-US" altLang="zh-HK"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Source: Curriculum Development Institute of the Education Bureau, “Citizenship and Social Development Web-based Resource Platform” </a:t>
            </a:r>
            <a:endParaRPr lang="zh-HK" altLang="zh-HK"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a:p>
            <a:pPr algn="just" eaLnBrk="1" hangingPunct="1">
              <a:buClr>
                <a:srgbClr val="000000"/>
              </a:buClr>
              <a:buFont typeface="Arial" panose="020B0604020202020204" pitchFamily="34" charset="0"/>
              <a:buNone/>
              <a:defRPr/>
            </a:pPr>
            <a:r>
              <a:rPr lang="zh-TW" altLang="en-US"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學生網上自學資源 高中公民與社會發展科</a:t>
            </a:r>
            <a:r>
              <a:rPr lang="en-US" altLang="zh-TW"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X</a:t>
            </a:r>
            <a:r>
              <a:rPr lang="zh-TW" altLang="en-US"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資訊素養 </a:t>
            </a:r>
            <a:r>
              <a:rPr lang="en-US" altLang="zh-TW"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- 2019</a:t>
            </a:r>
            <a:r>
              <a:rPr lang="zh-TW" altLang="en-US"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冠狀病毒病 </a:t>
            </a:r>
            <a:r>
              <a:rPr lang="en-US" altLang="zh-TW"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(COVID-19)</a:t>
            </a:r>
            <a:r>
              <a:rPr lang="zh-TW" altLang="en-US"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：「辨別虛假資訊」</a:t>
            </a:r>
            <a:r>
              <a:rPr lang="en-US" altLang="zh-TW"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(Chinese only) </a:t>
            </a:r>
          </a:p>
          <a:p>
            <a:pPr algn="just" eaLnBrk="1" hangingPunct="1">
              <a:buClr>
                <a:srgbClr val="000000"/>
              </a:buClr>
              <a:buFont typeface="Arial" panose="020B0604020202020204" pitchFamily="34" charset="0"/>
              <a:buNone/>
              <a:defRPr/>
            </a:pPr>
            <a:r>
              <a:rPr lang="en-US" altLang="zh-HK"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Self-learning Online Resources for Students: Morals and conduct in using information technology: Taking COVID-19 as an example </a:t>
            </a:r>
          </a:p>
          <a:p>
            <a:pPr algn="just" eaLnBrk="1" hangingPunct="1">
              <a:buClr>
                <a:srgbClr val="000000"/>
              </a:buClr>
              <a:buFont typeface="Arial" panose="020B0604020202020204" pitchFamily="34" charset="0"/>
              <a:buNone/>
              <a:defRPr/>
            </a:pPr>
            <a:r>
              <a:rPr lang="en-US" altLang="zh-HK"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(https://cs.edb.edcity.hk/en/sl_students.php)</a:t>
            </a:r>
            <a:endParaRPr lang="zh-HK" altLang="zh-HK"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p:txBody>
      </p:sp>
      <p:pic>
        <p:nvPicPr>
          <p:cNvPr id="125960" name="Google Shape;930;p75"/>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463"/>
            <a:ext cx="15938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1" name="文本框 1"/>
          <p:cNvSpPr txBox="1">
            <a:spLocks noChangeArrowheads="1"/>
          </p:cNvSpPr>
          <p:nvPr/>
        </p:nvSpPr>
        <p:spPr bwMode="auto">
          <a:xfrm>
            <a:off x="265113" y="234950"/>
            <a:ext cx="137001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CN" sz="2000" b="1">
                <a:latin typeface="Times New Roman" panose="02020603050405020304" pitchFamily="18" charset="0"/>
                <a:ea typeface="SimSun" panose="02010600030101010101" pitchFamily="2" charset="-122"/>
                <a:cs typeface="Times New Roman" panose="02020603050405020304" pitchFamily="18" charset="0"/>
              </a:rPr>
              <a:t>Reference</a:t>
            </a:r>
            <a:endParaRPr lang="zh-CN" altLang="en-US" sz="2000" b="1">
              <a:latin typeface="Times New Roman" panose="02020603050405020304" pitchFamily="18" charset="0"/>
              <a:ea typeface="SimSun" panose="02010600030101010101" pitchFamily="2" charset="-122"/>
              <a:cs typeface="Times New Roman" panose="02020603050405020304" pitchFamily="18" charset="0"/>
            </a:endParaRPr>
          </a:p>
        </p:txBody>
      </p:sp>
      <p:sp>
        <p:nvSpPr>
          <p:cNvPr id="10" name="Google Shape;915;p74"/>
          <p:cNvSpPr>
            <a:spLocks/>
          </p:cNvSpPr>
          <p:nvPr/>
        </p:nvSpPr>
        <p:spPr bwMode="auto">
          <a:xfrm>
            <a:off x="1858963" y="140096"/>
            <a:ext cx="10231437" cy="1020186"/>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90000"/>
              </a:lnSpc>
              <a:buClr>
                <a:srgbClr val="FFFFFF"/>
              </a:buClr>
              <a:buSzPts val="3200"/>
              <a:buFont typeface="標楷體" panose="03000509000000000000" pitchFamily="65" charset="-120"/>
              <a:buNone/>
              <a:defRPr/>
            </a:pPr>
            <a:r>
              <a:rPr lang="en-US" altLang="zh-HK" sz="2400"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Wide circulation of a large amount of information in a short period of time, accompanied with constant updating and </a:t>
            </a:r>
            <a:r>
              <a:rPr lang="en-US" altLang="zh-HK" sz="2400" b="1"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forwarding</a:t>
            </a:r>
            <a:endParaRPr lang="zh-HK" altLang="zh-HK" sz="2400" strike="sngStrike"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Google Shape;936;p76"/>
          <p:cNvSpPr>
            <a:spLocks noGrp="1"/>
          </p:cNvSpPr>
          <p:nvPr>
            <p:ph type="sldNum" sz="quarter" idx="12"/>
          </p:nvPr>
        </p:nvSpPr>
        <p:spPr>
          <a:xfrm>
            <a:off x="11247438" y="6381750"/>
            <a:ext cx="615950" cy="365125"/>
          </a:xfrm>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DC52C830-F18C-419B-B54F-CE07393E8127}"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61</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128003" name="Google Shape;937;p76"/>
          <p:cNvSpPr>
            <a:spLocks/>
          </p:cNvSpPr>
          <p:nvPr/>
        </p:nvSpPr>
        <p:spPr bwMode="auto">
          <a:xfrm>
            <a:off x="1108075" y="215684"/>
            <a:ext cx="10331161" cy="828098"/>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90000"/>
              </a:lnSpc>
              <a:buClr>
                <a:srgbClr val="000000"/>
              </a:buClr>
              <a:defRPr/>
            </a:pPr>
            <a:r>
              <a:rPr lang="en-US" altLang="zh-HK" sz="2800"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Real-time communication, sharing of information and concerted action among people in different geographical </a:t>
            </a:r>
            <a:r>
              <a:rPr lang="en-US" altLang="zh-HK" sz="2800" b="1"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locations</a:t>
            </a:r>
            <a:endParaRPr lang="zh-HK" altLang="zh-HK" sz="2800" b="1" strike="sngStrike"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128004" name="Google Shape;938;p76"/>
          <p:cNvSpPr>
            <a:spLocks/>
          </p:cNvSpPr>
          <p:nvPr/>
        </p:nvSpPr>
        <p:spPr bwMode="auto">
          <a:xfrm>
            <a:off x="4159250" y="1079500"/>
            <a:ext cx="446088" cy="322263"/>
          </a:xfrm>
          <a:custGeom>
            <a:avLst/>
            <a:gdLst>
              <a:gd name="T0" fmla="*/ 2147483646 w 395"/>
              <a:gd name="T1" fmla="*/ 2147483646 h 298"/>
              <a:gd name="T2" fmla="*/ 2147483646 w 395"/>
              <a:gd name="T3" fmla="*/ 2147483646 h 298"/>
              <a:gd name="T4" fmla="*/ 2147483646 w 395"/>
              <a:gd name="T5" fmla="*/ 2147483646 h 298"/>
              <a:gd name="T6" fmla="*/ 2147483646 w 395"/>
              <a:gd name="T7" fmla="*/ 2147483646 h 298"/>
              <a:gd name="T8" fmla="*/ 2147483646 w 395"/>
              <a:gd name="T9" fmla="*/ 2147483646 h 298"/>
              <a:gd name="T10" fmla="*/ 2147483646 w 395"/>
              <a:gd name="T11" fmla="*/ 2147483646 h 298"/>
              <a:gd name="T12" fmla="*/ 2147483646 w 395"/>
              <a:gd name="T13" fmla="*/ 2147483646 h 298"/>
              <a:gd name="T14" fmla="*/ 2147483646 w 395"/>
              <a:gd name="T15" fmla="*/ 0 h 298"/>
              <a:gd name="T16" fmla="*/ 2147483646 w 395"/>
              <a:gd name="T17" fmla="*/ 0 h 298"/>
              <a:gd name="T18" fmla="*/ 2147483646 w 395"/>
              <a:gd name="T19" fmla="*/ 2147483646 h 298"/>
              <a:gd name="T20" fmla="*/ 2147483646 w 395"/>
              <a:gd name="T21" fmla="*/ 2147483646 h 298"/>
              <a:gd name="T22" fmla="*/ 2147483646 w 395"/>
              <a:gd name="T23" fmla="*/ 2147483646 h 298"/>
              <a:gd name="T24" fmla="*/ 2147483646 w 395"/>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sp>
        <p:nvSpPr>
          <p:cNvPr id="128005" name="Google Shape;939;p76"/>
          <p:cNvSpPr txBox="1">
            <a:spLocks noChangeArrowheads="1"/>
          </p:cNvSpPr>
          <p:nvPr/>
        </p:nvSpPr>
        <p:spPr bwMode="auto">
          <a:xfrm>
            <a:off x="4738688" y="1012825"/>
            <a:ext cx="31353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sz="24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Highly interactive</a:t>
            </a:r>
            <a:endParaRPr lang="zh-HK" altLang="zh-HK"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40" name="Google Shape;940;p76"/>
          <p:cNvSpPr txBox="1"/>
          <p:nvPr/>
        </p:nvSpPr>
        <p:spPr>
          <a:xfrm>
            <a:off x="648951" y="1473200"/>
            <a:ext cx="11314786" cy="3877944"/>
          </a:xfrm>
          <a:prstGeom prst="rect">
            <a:avLst/>
          </a:prstGeom>
          <a:noFill/>
          <a:ln w="38100" cap="flat" cmpd="sng">
            <a:solidFill>
              <a:srgbClr val="FF0000"/>
            </a:solidFill>
            <a:prstDash val="solid"/>
            <a:round/>
            <a:headEnd type="none" w="sm" len="sm"/>
            <a:tailEnd type="none" w="sm" len="sm"/>
          </a:ln>
        </p:spPr>
        <p:txBody>
          <a:bodyPr spcFirstLastPara="1" lIns="91425" tIns="45700" rIns="91425" bIns="45700">
            <a:spAutoFit/>
          </a:bodyPr>
          <a:lstStyle/>
          <a:p>
            <a:pPr algn="just" eaLnBrk="1" fontAlgn="auto" hangingPunct="1">
              <a:lnSpc>
                <a:spcPct val="120000"/>
              </a:lnSpc>
              <a:spcBef>
                <a:spcPts val="600"/>
              </a:spcBef>
              <a:spcAft>
                <a:spcPts val="600"/>
              </a:spcAft>
              <a:buClr>
                <a:srgbClr val="000000"/>
              </a:buClr>
              <a:buFont typeface="Arial"/>
              <a:buNone/>
              <a:defRPr/>
            </a:pP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Appeals are made to sponsors through social networking sites or instant messaging apps to support reconstruction after disasters, charity activities, venture capital raising, health campaigns, artistic creation, design &amp; invention, scientific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research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and public projects.</a:t>
            </a:r>
            <a:endParaRPr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342900" indent="-342900" algn="just" eaLnBrk="1" fontAlgn="auto" hangingPunct="1">
              <a:lnSpc>
                <a:spcPct val="120000"/>
              </a:lnSpc>
              <a:spcBef>
                <a:spcPts val="600"/>
              </a:spcBef>
              <a:spcAft>
                <a:spcPts val="600"/>
              </a:spcAft>
              <a:buClr>
                <a:schemeClr val="dk1"/>
              </a:buClr>
              <a:buSzPts val="2600"/>
              <a:buFont typeface="Arial"/>
              <a:buChar char="•"/>
              <a:defRPr/>
            </a:pP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To promote the message of animal protection, various government departments have collaborated to launch the “Animal Watchers” Scheme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through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social networks and other means.  Many citizens have also used social networks to share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message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of caring for animals, related knowledge and volunteer activities.</a:t>
            </a:r>
            <a:endParaRPr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342900" indent="-342900" algn="just" eaLnBrk="1" fontAlgn="auto" hangingPunct="1">
              <a:lnSpc>
                <a:spcPct val="120000"/>
              </a:lnSpc>
              <a:spcBef>
                <a:spcPts val="600"/>
              </a:spcBef>
              <a:spcAft>
                <a:spcPts val="600"/>
              </a:spcAft>
              <a:buClr>
                <a:schemeClr val="dk1"/>
              </a:buClr>
              <a:buSzPts val="2600"/>
              <a:buFont typeface="Arial"/>
              <a:buChar char="•"/>
              <a:defRPr/>
            </a:pP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During the COVID-19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epidemic,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many famous elite athletes shot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short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video clips and uploaded them onto social platforms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for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doing exercise </a:t>
            </a:r>
            <a:r>
              <a:rPr lang="en-us" altLang="zh-TW"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with citizens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at home.</a:t>
            </a:r>
            <a:endParaRPr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p:txBody>
      </p:sp>
      <p:pic>
        <p:nvPicPr>
          <p:cNvPr id="128007" name="Google Shape;941;p7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45" y="5623399"/>
            <a:ext cx="7096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8" name="Google Shape;942;p76"/>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8412" y="5780562"/>
            <a:ext cx="1633538"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9" name="Google Shape;943;p76"/>
          <p:cNvSpPr>
            <a:spLocks noChangeArrowheads="1"/>
          </p:cNvSpPr>
          <p:nvPr/>
        </p:nvSpPr>
        <p:spPr bwMode="auto">
          <a:xfrm>
            <a:off x="2902287" y="5592763"/>
            <a:ext cx="90614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Sources: </a:t>
            </a:r>
            <a:endParaRPr lang="zh-HK" altLang="zh-HK" dirty="0">
              <a:solidFill>
                <a:schemeClr val="tx1">
                  <a:lumMod val="85000"/>
                  <a:lumOff val="15000"/>
                </a:schemeClr>
              </a:solidFill>
              <a:latin typeface="Times New Roman" panose="02020603050405020304" pitchFamily="18" charset="0"/>
              <a:cs typeface="Times New Roman" panose="02020603050405020304" pitchFamily="18" charset="0"/>
            </a:endParaRPr>
          </a:p>
          <a:p>
            <a:pPr eaLnBrk="1" hangingPunct="1">
              <a:buClr>
                <a:srgbClr val="000000"/>
              </a:buClr>
              <a:buSzPts val="1400"/>
              <a:buFont typeface="Arial" panose="020B0604020202020204" pitchFamily="34" charset="0"/>
              <a:buChar char="•"/>
            </a:pPr>
            <a:r>
              <a:rPr lang="en-US"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Papers of the Hong Kong Legislative Council (https://www.legco.gov.hk/yr18-19/english/panels/se/papers/se20190402cb2-1100-6-e.pdf)</a:t>
            </a:r>
            <a:endParaRPr lang="zh-HK" altLang="zh-HK" dirty="0">
              <a:solidFill>
                <a:schemeClr val="tx1">
                  <a:lumMod val="85000"/>
                  <a:lumOff val="15000"/>
                </a:schemeClr>
              </a:solidFill>
              <a:latin typeface="Times New Roman" panose="02020603050405020304" pitchFamily="18" charset="0"/>
              <a:cs typeface="Times New Roman" panose="02020603050405020304" pitchFamily="18" charset="0"/>
            </a:endParaRPr>
          </a:p>
          <a:p>
            <a:pPr eaLnBrk="1" hangingPunct="1">
              <a:buClr>
                <a:srgbClr val="000000"/>
              </a:buClr>
              <a:buSzPts val="1400"/>
              <a:buFont typeface="Arial" panose="020B0604020202020204" pitchFamily="34" charset="0"/>
              <a:buChar char="•"/>
            </a:pPr>
            <a:r>
              <a:rPr lang="en-US"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Youth.gov.hk (https://www.youth.gov.hk/en/cultural-and-leisure/stories/detail.htm?content-id=2374804&amp;section=CLA) </a:t>
            </a:r>
            <a:endParaRPr lang="zh-HK"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Google Shape;949;p77"/>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162C20C6-A2CC-45C9-B40A-865B8FA6D99F}"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62</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130051" name="Google Shape;950;p77"/>
          <p:cNvSpPr>
            <a:spLocks/>
          </p:cNvSpPr>
          <p:nvPr/>
        </p:nvSpPr>
        <p:spPr bwMode="auto">
          <a:xfrm>
            <a:off x="1036638" y="1057780"/>
            <a:ext cx="446087" cy="322262"/>
          </a:xfrm>
          <a:custGeom>
            <a:avLst/>
            <a:gdLst>
              <a:gd name="T0" fmla="*/ 2147483646 w 395"/>
              <a:gd name="T1" fmla="*/ 2147483646 h 298"/>
              <a:gd name="T2" fmla="*/ 2147483646 w 395"/>
              <a:gd name="T3" fmla="*/ 2147483646 h 298"/>
              <a:gd name="T4" fmla="*/ 2147483646 w 395"/>
              <a:gd name="T5" fmla="*/ 2147483646 h 298"/>
              <a:gd name="T6" fmla="*/ 2147483646 w 395"/>
              <a:gd name="T7" fmla="*/ 2147483646 h 298"/>
              <a:gd name="T8" fmla="*/ 2147483646 w 395"/>
              <a:gd name="T9" fmla="*/ 2147483646 h 298"/>
              <a:gd name="T10" fmla="*/ 2147483646 w 395"/>
              <a:gd name="T11" fmla="*/ 2147483646 h 298"/>
              <a:gd name="T12" fmla="*/ 2147483646 w 395"/>
              <a:gd name="T13" fmla="*/ 2147483646 h 298"/>
              <a:gd name="T14" fmla="*/ 2147483646 w 395"/>
              <a:gd name="T15" fmla="*/ 0 h 298"/>
              <a:gd name="T16" fmla="*/ 2147483646 w 395"/>
              <a:gd name="T17" fmla="*/ 0 h 298"/>
              <a:gd name="T18" fmla="*/ 2147483646 w 395"/>
              <a:gd name="T19" fmla="*/ 2147483646 h 298"/>
              <a:gd name="T20" fmla="*/ 2147483646 w 395"/>
              <a:gd name="T21" fmla="*/ 2147483646 h 298"/>
              <a:gd name="T22" fmla="*/ 2147483646 w 395"/>
              <a:gd name="T23" fmla="*/ 2147483646 h 298"/>
              <a:gd name="T24" fmla="*/ 2147483646 w 395"/>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sp>
        <p:nvSpPr>
          <p:cNvPr id="130052" name="Google Shape;951;p77"/>
          <p:cNvSpPr txBox="1">
            <a:spLocks noChangeArrowheads="1"/>
          </p:cNvSpPr>
          <p:nvPr/>
        </p:nvSpPr>
        <p:spPr bwMode="auto">
          <a:xfrm>
            <a:off x="1566430" y="1007197"/>
            <a:ext cx="92503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90000"/>
              </a:lnSpc>
              <a:buClr>
                <a:srgbClr val="000000"/>
              </a:buClr>
              <a:buFont typeface="Arial" panose="020B0604020202020204" pitchFamily="34" charset="0"/>
              <a:buNone/>
            </a:pPr>
            <a:r>
              <a:rPr lang="en-US" altLang="zh-HK" sz="24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Anxiety, confusion, seduction and crimes related to social networks</a:t>
            </a:r>
            <a:endParaRPr lang="zh-HK" altLang="zh-HK" sz="24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952" name="Google Shape;952;p77"/>
          <p:cNvSpPr/>
          <p:nvPr/>
        </p:nvSpPr>
        <p:spPr>
          <a:xfrm>
            <a:off x="584571" y="1556760"/>
            <a:ext cx="10960356" cy="5106987"/>
          </a:xfrm>
          <a:prstGeom prst="rect">
            <a:avLst/>
          </a:prstGeom>
          <a:noFill/>
          <a:ln w="28575" cap="flat" cmpd="sng">
            <a:solidFill>
              <a:srgbClr val="FF0000"/>
            </a:solidFill>
            <a:prstDash val="solid"/>
            <a:round/>
            <a:headEnd type="none" w="sm" len="sm"/>
            <a:tailEnd type="none" w="sm" len="sm"/>
          </a:ln>
        </p:spPr>
        <p:txBody>
          <a:bodyPr spcFirstLastPara="1" lIns="91425" tIns="45700" rIns="91425" bIns="45700"/>
          <a:lstStyle/>
          <a:p>
            <a:pPr algn="just" eaLnBrk="1" fontAlgn="auto" hangingPunct="1">
              <a:lnSpc>
                <a:spcPct val="120000"/>
              </a:lnSpc>
              <a:spcBef>
                <a:spcPts val="600"/>
              </a:spcBef>
              <a:spcAft>
                <a:spcPts val="600"/>
              </a:spcAft>
              <a:buClr>
                <a:srgbClr val="000000"/>
              </a:buClr>
              <a:buFont typeface="Arial"/>
              <a:buNone/>
              <a:defRPr/>
            </a:pP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Social networking sites and instant messaging software have promoted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communication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among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people and massive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social networking groups are formed.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Many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Internet celebrities having a large number of followers and “fans”.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While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such virtual social networking expands our social circles, they have also brought about many problems.  </a:t>
            </a:r>
            <a:endParaRPr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marL="342900" indent="-342900" algn="just" eaLnBrk="1" fontAlgn="auto" hangingPunct="1">
              <a:lnSpc>
                <a:spcPct val="120000"/>
              </a:lnSpc>
              <a:spcBef>
                <a:spcPts val="600"/>
              </a:spcBef>
              <a:spcAft>
                <a:spcPts val="600"/>
              </a:spcAft>
              <a:buClr>
                <a:schemeClr val="dk1"/>
              </a:buClr>
              <a:buSzPct val="140000"/>
              <a:buFont typeface="Arial" panose="020B0604020202020204" pitchFamily="34" charset="0"/>
              <a:buChar char="•"/>
              <a:defRPr/>
            </a:pP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Addiction to social networks, obsession with smartphones, anxiety caused by fear of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missing out on social network messages, and of not having a mobile phone.</a:t>
            </a:r>
            <a:endParaRPr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342900" indent="-342900" algn="just" eaLnBrk="1" fontAlgn="auto" hangingPunct="1">
              <a:lnSpc>
                <a:spcPct val="120000"/>
              </a:lnSpc>
              <a:spcBef>
                <a:spcPts val="600"/>
              </a:spcBef>
              <a:spcAft>
                <a:spcPts val="600"/>
              </a:spcAft>
              <a:buClr>
                <a:schemeClr val="dk1"/>
              </a:buClr>
              <a:buSzPct val="140000"/>
              <a:buFont typeface="Arial" panose="020B0604020202020204" pitchFamily="34" charset="0"/>
              <a:buChar char="•"/>
              <a:defRPr/>
            </a:pP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Spending too much time posting photos, videos, etc., being emotionally affected and even uneasy because of other people's comments.</a:t>
            </a:r>
            <a:endParaRPr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marL="342900" indent="-342900" algn="just" eaLnBrk="1" fontAlgn="auto" hangingPunct="1">
              <a:lnSpc>
                <a:spcPct val="120000"/>
              </a:lnSpc>
              <a:spcBef>
                <a:spcPts val="600"/>
              </a:spcBef>
              <a:spcAft>
                <a:spcPts val="600"/>
              </a:spcAft>
              <a:buClr>
                <a:schemeClr val="dk1"/>
              </a:buClr>
              <a:buSzPct val="140000"/>
              <a:buFont typeface="Arial" panose="020B0604020202020204" pitchFamily="34" charset="0"/>
              <a:buChar char="•"/>
              <a:defRPr/>
            </a:pP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Difficulty in really knowing each other due to the virtual and anonymous characteristics of social networks, and the possibility of being deceived.</a:t>
            </a:r>
            <a:endParaRPr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marL="342900" indent="-342900" algn="just" eaLnBrk="1" fontAlgn="auto" hangingPunct="1">
              <a:lnSpc>
                <a:spcPct val="120000"/>
              </a:lnSpc>
              <a:spcBef>
                <a:spcPts val="600"/>
              </a:spcBef>
              <a:spcAft>
                <a:spcPts val="600"/>
              </a:spcAft>
              <a:buClr>
                <a:schemeClr val="dk1"/>
              </a:buClr>
              <a:buSzPct val="140000"/>
              <a:buFont typeface="Arial" panose="020B0604020202020204" pitchFamily="34" charset="0"/>
              <a:buChar char="•"/>
              <a:defRPr/>
            </a:pP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Thoughts and behaviors being unconsciously affected, and even loss of ourselves due to imitation of each other...</a:t>
            </a:r>
            <a:endParaRPr sz="2000" kern="0" dirty="0">
              <a:solidFill>
                <a:schemeClr val="tx1">
                  <a:lumMod val="85000"/>
                  <a:lumOff val="15000"/>
                </a:schemeClr>
              </a:solidFill>
              <a:latin typeface="Times New Roman" panose="02020603050405020304" pitchFamily="18" charset="0"/>
              <a:ea typeface="Arial"/>
              <a:cs typeface="Times New Roman" panose="02020603050405020304" pitchFamily="18" charset="0"/>
              <a:sym typeface="Arial"/>
            </a:endParaRPr>
          </a:p>
        </p:txBody>
      </p:sp>
      <p:sp>
        <p:nvSpPr>
          <p:cNvPr id="130054" name="Google Shape;953;p77"/>
          <p:cNvSpPr>
            <a:spLocks/>
          </p:cNvSpPr>
          <p:nvPr/>
        </p:nvSpPr>
        <p:spPr bwMode="auto">
          <a:xfrm>
            <a:off x="1482725" y="373063"/>
            <a:ext cx="8691563" cy="508000"/>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24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Instant messaging software and social networking sites</a:t>
            </a:r>
            <a:endParaRPr lang="zh-HK" altLang="zh-HK" sz="24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Google Shape;958;p78"/>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55941E36-0EBC-4D85-B348-E30E1861382C}"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63</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959" name="Google Shape;959;p78"/>
          <p:cNvSpPr/>
          <p:nvPr/>
        </p:nvSpPr>
        <p:spPr>
          <a:xfrm>
            <a:off x="187325" y="1168955"/>
            <a:ext cx="11789497" cy="5293757"/>
          </a:xfrm>
          <a:prstGeom prst="rect">
            <a:avLst/>
          </a:prstGeom>
          <a:noFill/>
          <a:ln>
            <a:noFill/>
          </a:ln>
        </p:spPr>
        <p:txBody>
          <a:bodyPr spcFirstLastPara="1" lIns="91425" tIns="45700" rIns="91425" bIns="45700"/>
          <a:lstStyle/>
          <a:p>
            <a:pPr marL="457200" indent="-457200" algn="just" eaLnBrk="1" fontAlgn="auto" hangingPunct="1">
              <a:lnSpc>
                <a:spcPct val="120000"/>
              </a:lnSpc>
              <a:spcBef>
                <a:spcPts val="0"/>
              </a:spcBef>
              <a:spcAft>
                <a:spcPts val="0"/>
              </a:spcAft>
              <a:buClr>
                <a:schemeClr val="dk1"/>
              </a:buClr>
              <a:buSzPts val="2600"/>
              <a:buFont typeface="Arial"/>
              <a:buChar char="•"/>
              <a:defRPr/>
            </a:pP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“Internet celebrity” or KOL (Key Opinion Leader) is a phenomenon that has taken the world by storm in recent years.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It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has become a popular profession in society, with many of them being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freelancers.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They make use of social networks, instant messaging programs, YouTube, etc. to become influencers.  Celebrities, professionals, ordinary people, and even animals can also become </a:t>
            </a:r>
            <a:r>
              <a:rPr lang="en-us" altLang="zh-HK"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Internet </a:t>
            </a:r>
            <a:r>
              <a:rPr lang="en-us" altLang="zh-HK"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celebrities</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But these online activities must also be conducted legally and ethically.</a:t>
            </a:r>
            <a:endParaRPr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457200" indent="-292100" algn="just" eaLnBrk="1" fontAlgn="auto" hangingPunct="1">
              <a:lnSpc>
                <a:spcPct val="120000"/>
              </a:lnSpc>
              <a:spcBef>
                <a:spcPts val="0"/>
              </a:spcBef>
              <a:spcAft>
                <a:spcPts val="0"/>
              </a:spcAft>
              <a:buClr>
                <a:schemeClr val="dk1"/>
              </a:buClr>
              <a:buSzPts val="2600"/>
              <a:buFont typeface="Arial"/>
              <a:buNone/>
              <a:defRPr/>
            </a:pPr>
            <a:endParaRPr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a:p>
            <a:pPr marL="457200" indent="-457200" algn="just" eaLnBrk="1" fontAlgn="auto" hangingPunct="1">
              <a:lnSpc>
                <a:spcPct val="120000"/>
              </a:lnSpc>
              <a:spcBef>
                <a:spcPts val="0"/>
              </a:spcBef>
              <a:spcAft>
                <a:spcPts val="0"/>
              </a:spcAft>
              <a:buClr>
                <a:schemeClr val="dk1"/>
              </a:buClr>
              <a:buSzPts val="2600"/>
              <a:buFont typeface="Arial"/>
              <a:buChar char="•"/>
              <a:defRPr/>
            </a:pP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“Internet celebrities” wield a strong influence in different fields, issues and communities.  They spread and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convey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different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messages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through virtual social platforms to attract public attention, interactions, and even followers.  Currently, there are various types of “Internet celebrities” or KOLs, such as those teaching make-up, sharing travel information, sharing daily outfits, and even livestreaming mainly exaggerated performances.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Some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“Internet celebrities” or KOLs’ videos require a paid subscription.  Their opinions are shared by their followers and are more likely to drive or change the audience's decisions.  Fans interact with “Internet celebrities” or KOLs through live streaming platforms for sponsorship, gift-giving, and tipping, which is one of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the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income sources of </a:t>
            </a:r>
            <a:r>
              <a:rPr lang="en-us" altLang="zh-HK"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“Internet celebrities” or KOLs</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t>
            </a:r>
            <a:endParaRPr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endParaRPr>
          </a:p>
        </p:txBody>
      </p:sp>
      <p:sp>
        <p:nvSpPr>
          <p:cNvPr id="132100" name="Google Shape;960;p78"/>
          <p:cNvSpPr>
            <a:spLocks/>
          </p:cNvSpPr>
          <p:nvPr/>
        </p:nvSpPr>
        <p:spPr bwMode="auto">
          <a:xfrm>
            <a:off x="2066925" y="438150"/>
            <a:ext cx="8620125" cy="508000"/>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24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Instant messaging software and social networking sites</a:t>
            </a:r>
            <a:endParaRPr lang="zh-HK" altLang="zh-HK" sz="24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pic>
        <p:nvPicPr>
          <p:cNvPr id="132101" name="Google Shape;961;p7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188913"/>
            <a:ext cx="15938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文本框 1"/>
          <p:cNvSpPr txBox="1">
            <a:spLocks noChangeArrowheads="1"/>
          </p:cNvSpPr>
          <p:nvPr/>
        </p:nvSpPr>
        <p:spPr bwMode="auto">
          <a:xfrm>
            <a:off x="287338" y="261938"/>
            <a:ext cx="137001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CN" sz="2000" b="1">
                <a:latin typeface="Times New Roman" panose="02020603050405020304" pitchFamily="18" charset="0"/>
                <a:ea typeface="SimSun" panose="02010600030101010101" pitchFamily="2" charset="-122"/>
                <a:cs typeface="Times New Roman" panose="02020603050405020304" pitchFamily="18" charset="0"/>
              </a:rPr>
              <a:t>Reference</a:t>
            </a:r>
            <a:endParaRPr lang="zh-CN" altLang="en-US" sz="2000" b="1">
              <a:latin typeface="Times New Roman" panose="02020603050405020304" pitchFamily="18" charset="0"/>
              <a:ea typeface="SimSun" panose="02010600030101010101" pitchFamily="2" charset="-122"/>
              <a:cs typeface="Times New Roman" panose="02020603050405020304"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Google Shape;966;p79"/>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2480FC5E-5307-4AB2-A75F-5A573B46A9F6}"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64</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134147" name="Google Shape;967;p79"/>
          <p:cNvSpPr>
            <a:spLocks noChangeArrowheads="1"/>
          </p:cNvSpPr>
          <p:nvPr/>
        </p:nvSpPr>
        <p:spPr bwMode="auto">
          <a:xfrm>
            <a:off x="647700" y="1882342"/>
            <a:ext cx="10944225" cy="3165476"/>
          </a:xfrm>
          <a:prstGeom prst="rect">
            <a:avLst/>
          </a:pr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marL="457200" indent="-4572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spcBef>
                <a:spcPts val="600"/>
              </a:spcBef>
              <a:buClr>
                <a:srgbClr val="000000"/>
              </a:buClr>
              <a:buSzPts val="2800"/>
              <a:buFont typeface="Arial" panose="020B0604020202020204" pitchFamily="34" charset="0"/>
              <a:buChar char="•"/>
              <a:defRPr/>
            </a:pPr>
            <a:r>
              <a:rPr lang="en-US"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In 2021, the Hong Kong Computer Emergency Response Team Coordination Centre handled a total of 7,725 security incidents, among which phishing accounted for nearly half of the total, and the overall cyber security situation was similar to the global situation.</a:t>
            </a:r>
            <a:endParaRPr lang="zh-HK"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a:p>
            <a:pPr algn="just" eaLnBrk="1" hangingPunct="1">
              <a:lnSpc>
                <a:spcPct val="120000"/>
              </a:lnSpc>
              <a:spcBef>
                <a:spcPts val="600"/>
              </a:spcBef>
              <a:buClr>
                <a:srgbClr val="000000"/>
              </a:buClr>
              <a:buSzPts val="2800"/>
              <a:buFont typeface="Arial" panose="020B0604020202020204" pitchFamily="34" charset="0"/>
              <a:buChar char="•"/>
              <a:defRPr/>
            </a:pPr>
            <a:r>
              <a:rPr lang="en-US"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For phishing cases, many hackers took advantage of the public concern over the epidemic by disseminating false information to lure the victims into visiting malicious websites, disclosing sensitive information, or even defrauding money.</a:t>
            </a:r>
            <a:endParaRPr lang="zh-HK"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a:p>
            <a:pPr algn="just" eaLnBrk="1" hangingPunct="1">
              <a:lnSpc>
                <a:spcPct val="120000"/>
              </a:lnSpc>
              <a:spcBef>
                <a:spcPts val="600"/>
              </a:spcBef>
              <a:buClr>
                <a:srgbClr val="000000"/>
              </a:buClr>
              <a:buSzPts val="2800"/>
              <a:buFont typeface="Arial" panose="020B0604020202020204" pitchFamily="34" charset="0"/>
              <a:buChar char="•"/>
              <a:defRPr/>
            </a:pPr>
            <a:r>
              <a:rPr lang="en-US"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As regards technology crimes, the Hong Kong Police Force recorded a total of 16,159 technology crime cases in 2021, representing an increase of about 25% as compared with 12,916 cases in 2020</a:t>
            </a:r>
            <a:r>
              <a:rPr lang="en-US" altLang="zh-HK" sz="2000" dirty="0" smtClean="0">
                <a:latin typeface="Times New Roman" panose="02020603050405020304" pitchFamily="18" charset="0"/>
                <a:cs typeface="Times New Roman" panose="02020603050405020304" pitchFamily="18" charset="0"/>
                <a:sym typeface="Times New Roman" panose="02020603050405020304" pitchFamily="18" charset="0"/>
              </a:rPr>
              <a:t>.</a:t>
            </a:r>
            <a:endParaRPr lang="zh-HK" altLang="zh-HK" sz="2000" dirty="0" smtClean="0">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34148" name="Google Shape;968;p79"/>
          <p:cNvSpPr>
            <a:spLocks/>
          </p:cNvSpPr>
          <p:nvPr/>
        </p:nvSpPr>
        <p:spPr bwMode="auto">
          <a:xfrm>
            <a:off x="2136775" y="271463"/>
            <a:ext cx="7773988" cy="508000"/>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2400" b="1" dirty="0">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Instant messaging software</a:t>
            </a:r>
            <a:r>
              <a:rPr lang="en-US" altLang="zh-HK" sz="24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a:t>
            </a:r>
            <a:r>
              <a:rPr lang="en-US" altLang="zh-HK" sz="2400" b="1" dirty="0">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and social networking sites</a:t>
            </a:r>
            <a:endParaRPr lang="zh-HK" altLang="zh-HK" sz="2400" b="1" dirty="0">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134149" name="Google Shape;969;p79"/>
          <p:cNvSpPr txBox="1">
            <a:spLocks noChangeArrowheads="1"/>
          </p:cNvSpPr>
          <p:nvPr/>
        </p:nvSpPr>
        <p:spPr bwMode="auto">
          <a:xfrm>
            <a:off x="3300413" y="839788"/>
            <a:ext cx="627538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90000"/>
              </a:lnSpc>
              <a:buClr>
                <a:srgbClr val="000000"/>
              </a:buClr>
              <a:buFont typeface="Arial" panose="020B0604020202020204" pitchFamily="34" charset="0"/>
              <a:buNone/>
            </a:pPr>
            <a:r>
              <a:rPr lang="en-US" altLang="zh-HK" sz="24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Crimes committed using instant messaging </a:t>
            </a:r>
            <a:r>
              <a:rPr lang="en-US" altLang="zh-HK" sz="24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software</a:t>
            </a:r>
            <a:r>
              <a:rPr lang="en-US" altLang="zh-HK" sz="24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and social networking sites</a:t>
            </a:r>
            <a:endParaRPr lang="zh-HK" altLang="zh-HK" sz="24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134150" name="Google Shape;970;p79"/>
          <p:cNvSpPr>
            <a:spLocks noChangeArrowheads="1"/>
          </p:cNvSpPr>
          <p:nvPr/>
        </p:nvSpPr>
        <p:spPr bwMode="auto">
          <a:xfrm>
            <a:off x="647700" y="5516563"/>
            <a:ext cx="10944225"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2857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marL="0" indent="0" eaLnBrk="1" hangingPunct="1">
              <a:buClr>
                <a:srgbClr val="000000"/>
              </a:buClr>
              <a:buSzPts val="1800"/>
              <a:defRPr/>
            </a:pPr>
            <a:r>
              <a:rPr lang="en-US" altLang="zh-HK"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Sources</a:t>
            </a:r>
          </a:p>
          <a:p>
            <a:pPr eaLnBrk="1" hangingPunct="1">
              <a:buClr>
                <a:srgbClr val="000000"/>
              </a:buClr>
              <a:buSzPts val="1800"/>
              <a:buFont typeface="Arial" panose="020B0604020202020204" pitchFamily="34" charset="0"/>
              <a:buChar char="•"/>
              <a:defRPr/>
            </a:pPr>
            <a:r>
              <a:rPr lang="en-US" altLang="zh-HK"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Hong Kong Government Press Release 2022 (https://www.news.gov.hk/chi/2022/04/20220415/20220415_121527_555.html?type=ticker)</a:t>
            </a:r>
            <a:endParaRPr lang="zh-HK" altLang="zh-HK" dirty="0" smtClean="0">
              <a:solidFill>
                <a:schemeClr val="tx1">
                  <a:lumMod val="85000"/>
                  <a:lumOff val="15000"/>
                </a:schemeClr>
              </a:solidFill>
              <a:latin typeface="Times New Roman" panose="02020603050405020304" pitchFamily="18" charset="0"/>
              <a:cs typeface="Times New Roman" panose="02020603050405020304" pitchFamily="18" charset="0"/>
            </a:endParaRPr>
          </a:p>
          <a:p>
            <a:pPr eaLnBrk="1" hangingPunct="1">
              <a:buClr>
                <a:srgbClr val="000000"/>
              </a:buClr>
              <a:buSzPts val="1800"/>
              <a:buFont typeface="Arial" panose="020B0604020202020204" pitchFamily="34" charset="0"/>
              <a:buChar char="•"/>
              <a:defRPr/>
            </a:pPr>
            <a:r>
              <a:rPr lang="en-US" altLang="zh-HK"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April 19, 2022: Update on information security by the Panel on Information Technology and Broadcasting of the Legislative Council (https://www.legco.gov.hk/yr2022/english/panels/itb/papers/itb20220419cb1-138-2-e.pdf)</a:t>
            </a:r>
            <a:endParaRPr lang="zh-HK" altLang="zh-HK"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34151" name="Google Shape;971;p79"/>
          <p:cNvSpPr>
            <a:spLocks/>
          </p:cNvSpPr>
          <p:nvPr/>
        </p:nvSpPr>
        <p:spPr bwMode="auto">
          <a:xfrm>
            <a:off x="2854325" y="990600"/>
            <a:ext cx="446088" cy="322263"/>
          </a:xfrm>
          <a:custGeom>
            <a:avLst/>
            <a:gdLst>
              <a:gd name="T0" fmla="*/ 2147483646 w 395"/>
              <a:gd name="T1" fmla="*/ 2147483646 h 298"/>
              <a:gd name="T2" fmla="*/ 2147483646 w 395"/>
              <a:gd name="T3" fmla="*/ 2147483646 h 298"/>
              <a:gd name="T4" fmla="*/ 2147483646 w 395"/>
              <a:gd name="T5" fmla="*/ 2147483646 h 298"/>
              <a:gd name="T6" fmla="*/ 2147483646 w 395"/>
              <a:gd name="T7" fmla="*/ 2147483646 h 298"/>
              <a:gd name="T8" fmla="*/ 2147483646 w 395"/>
              <a:gd name="T9" fmla="*/ 2147483646 h 298"/>
              <a:gd name="T10" fmla="*/ 2147483646 w 395"/>
              <a:gd name="T11" fmla="*/ 2147483646 h 298"/>
              <a:gd name="T12" fmla="*/ 2147483646 w 395"/>
              <a:gd name="T13" fmla="*/ 2147483646 h 298"/>
              <a:gd name="T14" fmla="*/ 2147483646 w 395"/>
              <a:gd name="T15" fmla="*/ 0 h 298"/>
              <a:gd name="T16" fmla="*/ 2147483646 w 395"/>
              <a:gd name="T17" fmla="*/ 0 h 298"/>
              <a:gd name="T18" fmla="*/ 2147483646 w 395"/>
              <a:gd name="T19" fmla="*/ 2147483646 h 298"/>
              <a:gd name="T20" fmla="*/ 2147483646 w 395"/>
              <a:gd name="T21" fmla="*/ 2147483646 h 298"/>
              <a:gd name="T22" fmla="*/ 2147483646 w 395"/>
              <a:gd name="T23" fmla="*/ 2147483646 h 298"/>
              <a:gd name="T24" fmla="*/ 2147483646 w 395"/>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Google Shape;976;p80"/>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F5F18684-8C21-49B5-9FA2-2BAB50B332E0}"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65</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pic>
        <p:nvPicPr>
          <p:cNvPr id="136195" name="Google Shape;977;p80"/>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463"/>
            <a:ext cx="15938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Google Shape;978;p80"/>
          <p:cNvSpPr>
            <a:spLocks noChangeArrowheads="1"/>
          </p:cNvSpPr>
          <p:nvPr/>
        </p:nvSpPr>
        <p:spPr bwMode="auto">
          <a:xfrm>
            <a:off x="246063" y="1695451"/>
            <a:ext cx="10434637" cy="3994150"/>
          </a:xfrm>
          <a:prstGeom prst="rect">
            <a:avLst/>
          </a:prstGeom>
          <a:noFill/>
          <a:ln w="28575">
            <a:solidFill>
              <a:srgbClr val="0070C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spcBef>
                <a:spcPts val="600"/>
              </a:spcBef>
              <a:spcAft>
                <a:spcPts val="600"/>
              </a:spcAft>
              <a:buClr>
                <a:srgbClr val="000000"/>
              </a:buClr>
              <a:buFont typeface="Arial" panose="020B0604020202020204" pitchFamily="34" charset="0"/>
              <a:buNone/>
              <a:defRPr/>
            </a:pP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The</a:t>
            </a:r>
            <a:r>
              <a:rPr lang="en-US" altLang="zh-HK" sz="1800" i="1"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Basic Law</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protects the freedom of speech of Hong Kong residents, but such freedom</a:t>
            </a:r>
            <a:r>
              <a:rPr lang="en-US" altLang="zh-HK" sz="1800" strike="sngStrike"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s</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is not without bounds. There are a number of legal provisions that may be applicable to online speech, including:</a:t>
            </a:r>
            <a:endParaRPr lang="zh-HK"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endParaRPr>
          </a:p>
          <a:p>
            <a:pPr marL="92075" indent="-92075" algn="just" eaLnBrk="1" hangingPunct="1">
              <a:lnSpc>
                <a:spcPct val="120000"/>
              </a:lnSpc>
              <a:spcBef>
                <a:spcPts val="600"/>
              </a:spcBef>
              <a:spcAft>
                <a:spcPts val="600"/>
              </a:spcAft>
              <a:buClr>
                <a:srgbClr val="000000"/>
              </a:buClr>
              <a:buSzPts val="2400"/>
              <a:buFont typeface="Arial" panose="020B0604020202020204" pitchFamily="34" charset="0"/>
              <a:buChar char="•"/>
              <a:defRPr/>
            </a:pP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Criminal intimidation under the </a:t>
            </a:r>
            <a:r>
              <a:rPr lang="en-US" altLang="zh-HK" sz="1800" i="1"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Crimes Ordinance</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(Cap. 200) and blackmail under the </a:t>
            </a:r>
            <a:r>
              <a:rPr lang="en-US" altLang="zh-HK" sz="1800" i="1"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Theft Ordinance</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(Cap. 210).</a:t>
            </a:r>
            <a:endParaRPr lang="zh-HK"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a:p>
            <a:pPr marL="92075" indent="-92075" algn="just" eaLnBrk="1" hangingPunct="1">
              <a:lnSpc>
                <a:spcPct val="120000"/>
              </a:lnSpc>
              <a:spcBef>
                <a:spcPts val="600"/>
              </a:spcBef>
              <a:spcAft>
                <a:spcPts val="600"/>
              </a:spcAft>
              <a:buClr>
                <a:srgbClr val="000000"/>
              </a:buClr>
              <a:buSzPts val="2400"/>
              <a:buFont typeface="Arial" panose="020B0604020202020204" pitchFamily="34" charset="0"/>
              <a:buChar char="•"/>
              <a:defRPr/>
            </a:pP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Making inappropriate speech online may also breach other offences, such as data protection principles</a:t>
            </a:r>
            <a:r>
              <a:rPr lang="en-US" altLang="zh-HK" sz="1800" dirty="0" smtClean="0">
                <a:solidFill>
                  <a:schemeClr val="tx1">
                    <a:lumMod val="85000"/>
                    <a:lumOff val="15000"/>
                  </a:schemeClr>
                </a:solidFill>
              </a:rPr>
              <a:t> </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rPr>
              <a:t>under the Personal Data (Privacy) Ordinance (Cap. 486)</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infringement of copyrights, libel or the common law offence of inciting public nuisance if such information poses a threat to public safety.</a:t>
            </a:r>
            <a:endParaRPr lang="zh-HK"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a:p>
            <a:pPr algn="just" eaLnBrk="1" hangingPunct="1">
              <a:lnSpc>
                <a:spcPct val="120000"/>
              </a:lnSpc>
              <a:spcBef>
                <a:spcPts val="600"/>
              </a:spcBef>
              <a:spcAft>
                <a:spcPts val="600"/>
              </a:spcAft>
              <a:buClr>
                <a:srgbClr val="000000"/>
              </a:buClr>
              <a:buFont typeface="Arial" panose="020B0604020202020204" pitchFamily="34" charset="0"/>
              <a:buNone/>
              <a:defRPr/>
            </a:pP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If an electronic message may constitute an offence endangering national security or </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rPr>
              <a:t>to cause the occurrence of such an </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offence, the Police may exercise the power under the Implementation Rules for Article 43 of the </a:t>
            </a:r>
            <a:r>
              <a:rPr lang="en-US" altLang="zh-HK" sz="1800" i="1"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National Security Law </a:t>
            </a:r>
            <a:r>
              <a:rPr lang="en-US" altLang="zh-HK" sz="1800"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to take </a:t>
            </a:r>
            <a:r>
              <a:rPr lang="en-HK" altLang="zh-HK" sz="1800" dirty="0">
                <a:solidFill>
                  <a:schemeClr val="tx1">
                    <a:lumMod val="85000"/>
                    <a:lumOff val="15000"/>
                  </a:schemeClr>
                </a:solidFill>
                <a:latin typeface="Times New Roman" panose="02020603050405020304" pitchFamily="18" charset="0"/>
                <a:cs typeface="Times New Roman" panose="02020603050405020304" pitchFamily="18" charset="0"/>
              </a:rPr>
              <a:t>disabling actions </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on </a:t>
            </a:r>
            <a:r>
              <a:rPr lang="en-US" altLang="zh-HK" sz="1800"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such electronic message</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a:t>
            </a:r>
            <a:endParaRPr lang="zh-HK"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36197" name="Google Shape;979;p80"/>
          <p:cNvSpPr>
            <a:spLocks noChangeArrowheads="1"/>
          </p:cNvSpPr>
          <p:nvPr/>
        </p:nvSpPr>
        <p:spPr bwMode="auto">
          <a:xfrm>
            <a:off x="2636838" y="5661025"/>
            <a:ext cx="8458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dirty="0">
                <a:solidFill>
                  <a:srgbClr val="1F1F1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References: </a:t>
            </a:r>
            <a:endParaRPr lang="zh-HK" altLang="zh-HK" dirty="0">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buClr>
                <a:srgbClr val="1F1F1F"/>
              </a:buClr>
              <a:buSzPts val="1400"/>
              <a:buFont typeface="Arial" panose="020B0604020202020204" pitchFamily="34" charset="0"/>
              <a:buChar char="•"/>
            </a:pP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Data Research Unit, Information Services Division of the Legislative Council Secretariat (</a:t>
            </a: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https://www.legco.gov.hk/research-publications/english/essentials-1920ise10-measures-to-tackle-online-disinformation.htm#endnote6</a:t>
            </a: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Calibri" panose="020F0502020204030204" pitchFamily="34" charset="0"/>
              </a:rPr>
              <a:t>)</a:t>
            </a:r>
            <a:endParaRPr lang="zh-HK"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Calibri" panose="020F0502020204030204" pitchFamily="34" charset="0"/>
            </a:endParaRPr>
          </a:p>
          <a:p>
            <a:pPr eaLnBrk="1" hangingPunct="1">
              <a:buClr>
                <a:srgbClr val="000000"/>
              </a:buClr>
              <a:buSzPts val="1400"/>
              <a:buFont typeface="Arial" panose="020B0604020202020204" pitchFamily="34" charset="0"/>
              <a:buChar char="•"/>
            </a:pPr>
            <a:r>
              <a:rPr lang="en-US" altLang="zh-HK"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Hong Kong Government Press Release </a:t>
            </a:r>
            <a:r>
              <a:rPr lang="en-US" altLang="zh-HK" dirty="0">
                <a:latin typeface="Times New Roman" panose="02020603050405020304" pitchFamily="18" charset="0"/>
                <a:ea typeface="標楷體" panose="03000509000000000000" pitchFamily="65" charset="-120"/>
                <a:cs typeface="Times New Roman" panose="02020603050405020304" pitchFamily="18" charset="0"/>
                <a:sym typeface="Calibri" panose="020F0502020204030204" pitchFamily="34" charset="0"/>
              </a:rPr>
              <a:t>(</a:t>
            </a:r>
            <a:r>
              <a:rPr lang="en-US" altLang="zh-HK" dirty="0">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https://www.info.gov.hk/gia/general/202107/21/P2021072100741.htm</a:t>
            </a:r>
            <a:r>
              <a:rPr lang="en-US" altLang="zh-HK" dirty="0">
                <a:latin typeface="Times New Roman" panose="02020603050405020304" pitchFamily="18" charset="0"/>
                <a:ea typeface="標楷體" panose="03000509000000000000" pitchFamily="65" charset="-120"/>
                <a:cs typeface="Times New Roman" panose="02020603050405020304" pitchFamily="18" charset="0"/>
                <a:sym typeface="Calibri" panose="020F0502020204030204" pitchFamily="34" charset="0"/>
              </a:rPr>
              <a:t>)</a:t>
            </a:r>
            <a:endParaRPr lang="zh-HK" altLang="zh-HK" dirty="0">
              <a:latin typeface="Times New Roman" panose="02020603050405020304" pitchFamily="18" charset="0"/>
              <a:ea typeface="標楷體" panose="03000509000000000000" pitchFamily="65" charset="-120"/>
              <a:cs typeface="Times New Roman" panose="02020603050405020304" pitchFamily="18" charset="0"/>
              <a:sym typeface="Calibri" panose="020F0502020204030204" pitchFamily="34" charset="0"/>
            </a:endParaRPr>
          </a:p>
        </p:txBody>
      </p:sp>
      <p:pic>
        <p:nvPicPr>
          <p:cNvPr id="136198" name="Google Shape;980;p80"/>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0" y="5829300"/>
            <a:ext cx="5445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9" name="Google Shape;982;p80"/>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6325" y="5903913"/>
            <a:ext cx="1530350"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0" name="Google Shape;983;p80"/>
          <p:cNvSpPr>
            <a:spLocks/>
          </p:cNvSpPr>
          <p:nvPr/>
        </p:nvSpPr>
        <p:spPr bwMode="auto">
          <a:xfrm>
            <a:off x="1522413" y="1095375"/>
            <a:ext cx="447675" cy="323850"/>
          </a:xfrm>
          <a:custGeom>
            <a:avLst/>
            <a:gdLst>
              <a:gd name="T0" fmla="*/ 2147483646 w 395"/>
              <a:gd name="T1" fmla="*/ 2147483646 h 298"/>
              <a:gd name="T2" fmla="*/ 2147483646 w 395"/>
              <a:gd name="T3" fmla="*/ 2147483646 h 298"/>
              <a:gd name="T4" fmla="*/ 2147483646 w 395"/>
              <a:gd name="T5" fmla="*/ 2147483646 h 298"/>
              <a:gd name="T6" fmla="*/ 2147483646 w 395"/>
              <a:gd name="T7" fmla="*/ 2147483646 h 298"/>
              <a:gd name="T8" fmla="*/ 2147483646 w 395"/>
              <a:gd name="T9" fmla="*/ 2147483646 h 298"/>
              <a:gd name="T10" fmla="*/ 2147483646 w 395"/>
              <a:gd name="T11" fmla="*/ 2147483646 h 298"/>
              <a:gd name="T12" fmla="*/ 2147483646 w 395"/>
              <a:gd name="T13" fmla="*/ 2147483646 h 298"/>
              <a:gd name="T14" fmla="*/ 2147483646 w 395"/>
              <a:gd name="T15" fmla="*/ 0 h 298"/>
              <a:gd name="T16" fmla="*/ 2147483646 w 395"/>
              <a:gd name="T17" fmla="*/ 0 h 298"/>
              <a:gd name="T18" fmla="*/ 2147483646 w 395"/>
              <a:gd name="T19" fmla="*/ 2147483646 h 298"/>
              <a:gd name="T20" fmla="*/ 2147483646 w 395"/>
              <a:gd name="T21" fmla="*/ 2147483646 h 298"/>
              <a:gd name="T22" fmla="*/ 2147483646 w 395"/>
              <a:gd name="T23" fmla="*/ 2147483646 h 298"/>
              <a:gd name="T24" fmla="*/ 2147483646 w 395"/>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sp>
        <p:nvSpPr>
          <p:cNvPr id="136201" name="Google Shape;984;p80"/>
          <p:cNvSpPr>
            <a:spLocks/>
          </p:cNvSpPr>
          <p:nvPr/>
        </p:nvSpPr>
        <p:spPr bwMode="auto">
          <a:xfrm>
            <a:off x="1839913" y="352425"/>
            <a:ext cx="8504237" cy="508000"/>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24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Instant messaging software and social networking sites</a:t>
            </a:r>
            <a:endParaRPr lang="zh-HK" altLang="zh-HK" sz="24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136202" name="Google Shape;985;p80"/>
          <p:cNvSpPr txBox="1">
            <a:spLocks noChangeArrowheads="1"/>
          </p:cNvSpPr>
          <p:nvPr/>
        </p:nvSpPr>
        <p:spPr bwMode="auto">
          <a:xfrm>
            <a:off x="2109788" y="903288"/>
            <a:ext cx="815498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90000"/>
              </a:lnSpc>
              <a:buClr>
                <a:srgbClr val="000000"/>
              </a:buClr>
              <a:buFont typeface="Arial" panose="020B0604020202020204" pitchFamily="34" charset="0"/>
              <a:buNone/>
            </a:pPr>
            <a:r>
              <a:rPr lang="en-US" altLang="zh-HK" sz="24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Laws governing crimes related to </a:t>
            </a:r>
          </a:p>
          <a:p>
            <a:pPr eaLnBrk="1" hangingPunct="1">
              <a:lnSpc>
                <a:spcPct val="90000"/>
              </a:lnSpc>
              <a:buClr>
                <a:srgbClr val="000000"/>
              </a:buClr>
              <a:buFont typeface="Arial" panose="020B0604020202020204" pitchFamily="34" charset="0"/>
              <a:buNone/>
            </a:pPr>
            <a:r>
              <a:rPr lang="en-US" altLang="zh-HK" sz="24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instant messaging software and social networking sites</a:t>
            </a:r>
            <a:endParaRPr lang="zh-HK" altLang="zh-HK" sz="24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136203" name="文本框 1"/>
          <p:cNvSpPr txBox="1">
            <a:spLocks noChangeArrowheads="1"/>
          </p:cNvSpPr>
          <p:nvPr/>
        </p:nvSpPr>
        <p:spPr bwMode="auto">
          <a:xfrm>
            <a:off x="246063" y="246063"/>
            <a:ext cx="137001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CN" sz="2000" b="1">
                <a:latin typeface="Times New Roman" panose="02020603050405020304" pitchFamily="18" charset="0"/>
                <a:ea typeface="SimSun" panose="02010600030101010101" pitchFamily="2" charset="-122"/>
                <a:cs typeface="Times New Roman" panose="02020603050405020304" pitchFamily="18" charset="0"/>
              </a:rPr>
              <a:t>Reference</a:t>
            </a:r>
            <a:endParaRPr lang="zh-CN" altLang="en-US" sz="2000" b="1">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36204" name="圖片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79125" y="2844800"/>
            <a:ext cx="1320800"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Google Shape;991;p81"/>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0AB940F5-39B1-43ED-9F18-EB1FE9C197F0}"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66</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138243" name="Google Shape;992;p81"/>
          <p:cNvSpPr>
            <a:spLocks/>
          </p:cNvSpPr>
          <p:nvPr/>
        </p:nvSpPr>
        <p:spPr bwMode="auto">
          <a:xfrm>
            <a:off x="1890713" y="280988"/>
            <a:ext cx="8088312" cy="508000"/>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24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Instant messaging software and social networking sites</a:t>
            </a:r>
            <a:endParaRPr lang="zh-HK" altLang="zh-HK" sz="24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138244" name="Google Shape;993;p81"/>
          <p:cNvSpPr>
            <a:spLocks noChangeArrowheads="1"/>
          </p:cNvSpPr>
          <p:nvPr/>
        </p:nvSpPr>
        <p:spPr bwMode="auto">
          <a:xfrm>
            <a:off x="2589213" y="758825"/>
            <a:ext cx="80962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sz="2400" b="1"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a:t>
            </a:r>
            <a:r>
              <a:rPr lang="en-US" altLang="zh-HK" sz="2400" b="1" dirty="0" err="1">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Doxxing</a:t>
            </a:r>
            <a:r>
              <a:rPr lang="en-US" altLang="zh-HK" sz="2400" b="1"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and regulations combating “</a:t>
            </a:r>
            <a:r>
              <a:rPr lang="en-US" altLang="zh-HK" sz="2400" b="1" dirty="0" err="1">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doxxing</a:t>
            </a:r>
            <a:r>
              <a:rPr lang="en-US" altLang="zh-HK" sz="2400" b="1"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acts</a:t>
            </a:r>
            <a:endParaRPr lang="zh-HK" altLang="zh-HK" sz="2400" b="1"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pic>
        <p:nvPicPr>
          <p:cNvPr id="138245" name="Google Shape;994;p8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463"/>
            <a:ext cx="15938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6" name="Google Shape;995;p81"/>
          <p:cNvSpPr>
            <a:spLocks noChangeArrowheads="1"/>
          </p:cNvSpPr>
          <p:nvPr/>
        </p:nvSpPr>
        <p:spPr bwMode="auto">
          <a:xfrm>
            <a:off x="152400" y="1338263"/>
            <a:ext cx="8826500" cy="4073525"/>
          </a:xfrm>
          <a:prstGeom prst="rect">
            <a:avLst/>
          </a:prstGeom>
          <a:noFill/>
          <a:ln w="28575">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spcBef>
                <a:spcPts val="600"/>
              </a:spcBef>
              <a:spcAft>
                <a:spcPts val="600"/>
              </a:spcAft>
              <a:buClr>
                <a:srgbClr val="000000"/>
              </a:buClr>
              <a:buFont typeface="Arial" panose="020B0604020202020204" pitchFamily="34" charset="0"/>
              <a:buNone/>
              <a:defRPr/>
            </a:pP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Many netizens use social media platforms or instant messaging programs to “dox” and post or repost any information that appears to be “</a:t>
            </a:r>
            <a:r>
              <a:rPr lang="en-US" altLang="zh-HK" sz="1800" dirty="0" err="1"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doxxing</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In recent years, personal data has been “</a:t>
            </a:r>
            <a:r>
              <a:rPr lang="en-US" altLang="zh-HK" sz="1800" dirty="0" err="1"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weaponised</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with the practice of “doxing” became rampant.  The </a:t>
            </a:r>
            <a:r>
              <a:rPr lang="en-US" altLang="zh-HK" sz="1800" i="1"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Personal Data (Privacy) (Amendment) Ordinance 2021</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was published in the gazette and came into effect. The Ordinance aims to combat malicious </a:t>
            </a:r>
            <a:r>
              <a:rPr lang="en-US" altLang="zh-HK" sz="1800" dirty="0" err="1"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doxxing</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acts so as to protect the public's personal data privacy.</a:t>
            </a:r>
            <a:endPar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hangingPunct="1">
              <a:lnSpc>
                <a:spcPct val="120000"/>
              </a:lnSpc>
              <a:spcBef>
                <a:spcPts val="600"/>
              </a:spcBef>
              <a:spcAft>
                <a:spcPts val="600"/>
              </a:spcAft>
              <a:buClr>
                <a:srgbClr val="000000"/>
              </a:buClr>
              <a:buFont typeface="Arial" panose="020B0604020202020204" pitchFamily="34" charset="0"/>
              <a:buNone/>
              <a:defRPr/>
            </a:pP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The </a:t>
            </a:r>
            <a:r>
              <a:rPr lang="en-US" altLang="zh-HK" sz="1800" i="1"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Amendment Ordinance</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zh-HK" sz="1800" dirty="0" err="1"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criminalises</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a:t>
            </a:r>
            <a:r>
              <a:rPr lang="en-US" altLang="zh-HK" sz="1800" dirty="0" err="1"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doxxing</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acts and empowers the Privacy Commissioner for Personal Date to carry out criminal investigation and institute prosecution towards doxing-related offences.  It also confers on the commissioner statutory powers to issue notices demanding the cessation or restriction of disclosure of </a:t>
            </a:r>
            <a:r>
              <a:rPr lang="en-US" altLang="zh-HK" sz="1800" dirty="0" err="1"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doxxing</a:t>
            </a: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content.  </a:t>
            </a:r>
            <a:endParaRPr lang="zh-HK" altLang="zh-HK" sz="1800" strike="sngStrike"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p:txBody>
      </p:sp>
      <p:pic>
        <p:nvPicPr>
          <p:cNvPr id="138247" name="Google Shape;996;p81"/>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1150" y="1577975"/>
            <a:ext cx="2662238"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8" name="Google Shape;997;p81"/>
          <p:cNvSpPr>
            <a:spLocks noChangeArrowheads="1"/>
          </p:cNvSpPr>
          <p:nvPr/>
        </p:nvSpPr>
        <p:spPr bwMode="auto">
          <a:xfrm>
            <a:off x="2836862" y="5553075"/>
            <a:ext cx="61960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sz="12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Sources: </a:t>
            </a:r>
            <a:endParaRPr lang="zh-HK"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buClr>
                <a:srgbClr val="000000"/>
              </a:buClr>
              <a:buSzPts val="1200"/>
              <a:buFont typeface="Arial" panose="020B0604020202020204" pitchFamily="34" charset="0"/>
              <a:buChar char="•"/>
            </a:pPr>
            <a:r>
              <a:rPr lang="en-US" altLang="zh-HK" sz="12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Hong Kong Government News Network (https://www.news.gov.hk/eng/2021/10/20211008/20211008_124058_315.html)</a:t>
            </a:r>
            <a:endParaRPr lang="zh-HK" altLang="zh-HK" sz="12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a:p>
            <a:pPr eaLnBrk="1" hangingPunct="1">
              <a:buClr>
                <a:srgbClr val="000000"/>
              </a:buClr>
              <a:buSzPts val="1200"/>
              <a:buFont typeface="Arial" panose="020B0604020202020204" pitchFamily="34" charset="0"/>
              <a:buChar char="•"/>
            </a:pPr>
            <a:r>
              <a:rPr lang="en-US" altLang="zh-HK" sz="12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Office of the Privacy Commissioner for Personal Data (https://www.pcpd.org.hk/english/doxxing/index.html)</a:t>
            </a:r>
            <a:endParaRPr lang="zh-HK" altLang="zh-HK" sz="12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p:txBody>
      </p:sp>
      <p:pic>
        <p:nvPicPr>
          <p:cNvPr id="138249" name="Google Shape;998;p81"/>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825" y="5553075"/>
            <a:ext cx="1349375"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50" name="Google Shape;999;p81"/>
          <p:cNvSpPr>
            <a:spLocks noChangeArrowheads="1"/>
          </p:cNvSpPr>
          <p:nvPr/>
        </p:nvSpPr>
        <p:spPr bwMode="auto">
          <a:xfrm>
            <a:off x="9158288" y="3460750"/>
            <a:ext cx="2828925" cy="3028950"/>
          </a:xfrm>
          <a:prstGeom prst="rect">
            <a:avLst/>
          </a:prstGeom>
          <a:noFill/>
          <a:ln w="28575">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buClr>
                <a:srgbClr val="000000"/>
              </a:buClr>
              <a:buFont typeface="Arial" panose="020B0604020202020204" pitchFamily="34" charset="0"/>
              <a:buNone/>
            </a:pPr>
            <a:r>
              <a:rPr lang="en-US" altLang="zh-HK" sz="150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“Doxxing” generally refers to the practice of gathering the personal data of target person(s) or related person(s) (such as family members, relatives or friends) through online search engines, social platforms, discussion forums, public registers, anonymous reports etc., and disclosing such personal data on the Internet, social media or other open platforms (including public places).</a:t>
            </a:r>
            <a:endParaRPr lang="zh-HK" altLang="zh-HK" sz="150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pic>
        <p:nvPicPr>
          <p:cNvPr id="138251" name="Google Shape;1000;p81"/>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5325" y="5553075"/>
            <a:ext cx="800100"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52" name="Google Shape;1001;p81"/>
          <p:cNvSpPr>
            <a:spLocks/>
          </p:cNvSpPr>
          <p:nvPr/>
        </p:nvSpPr>
        <p:spPr bwMode="auto">
          <a:xfrm>
            <a:off x="1965325" y="835025"/>
            <a:ext cx="447675" cy="323850"/>
          </a:xfrm>
          <a:custGeom>
            <a:avLst/>
            <a:gdLst>
              <a:gd name="T0" fmla="*/ 2147483646 w 395"/>
              <a:gd name="T1" fmla="*/ 2147483646 h 298"/>
              <a:gd name="T2" fmla="*/ 2147483646 w 395"/>
              <a:gd name="T3" fmla="*/ 2147483646 h 298"/>
              <a:gd name="T4" fmla="*/ 2147483646 w 395"/>
              <a:gd name="T5" fmla="*/ 2147483646 h 298"/>
              <a:gd name="T6" fmla="*/ 2147483646 w 395"/>
              <a:gd name="T7" fmla="*/ 2147483646 h 298"/>
              <a:gd name="T8" fmla="*/ 2147483646 w 395"/>
              <a:gd name="T9" fmla="*/ 2147483646 h 298"/>
              <a:gd name="T10" fmla="*/ 2147483646 w 395"/>
              <a:gd name="T11" fmla="*/ 2147483646 h 298"/>
              <a:gd name="T12" fmla="*/ 2147483646 w 395"/>
              <a:gd name="T13" fmla="*/ 2147483646 h 298"/>
              <a:gd name="T14" fmla="*/ 2147483646 w 395"/>
              <a:gd name="T15" fmla="*/ 0 h 298"/>
              <a:gd name="T16" fmla="*/ 2147483646 w 395"/>
              <a:gd name="T17" fmla="*/ 0 h 298"/>
              <a:gd name="T18" fmla="*/ 2147483646 w 395"/>
              <a:gd name="T19" fmla="*/ 2147483646 h 298"/>
              <a:gd name="T20" fmla="*/ 2147483646 w 395"/>
              <a:gd name="T21" fmla="*/ 2147483646 h 298"/>
              <a:gd name="T22" fmla="*/ 2147483646 w 395"/>
              <a:gd name="T23" fmla="*/ 2147483646 h 298"/>
              <a:gd name="T24" fmla="*/ 2147483646 w 395"/>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sp>
        <p:nvSpPr>
          <p:cNvPr id="138253" name="文本框 1"/>
          <p:cNvSpPr txBox="1">
            <a:spLocks noChangeArrowheads="1"/>
          </p:cNvSpPr>
          <p:nvPr/>
        </p:nvSpPr>
        <p:spPr bwMode="auto">
          <a:xfrm>
            <a:off x="265113" y="212725"/>
            <a:ext cx="137001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CN" sz="2000" b="1">
                <a:latin typeface="Times New Roman" panose="02020603050405020304" pitchFamily="18" charset="0"/>
                <a:ea typeface="SimSun" panose="02010600030101010101" pitchFamily="2" charset="-122"/>
                <a:cs typeface="Times New Roman" panose="02020603050405020304" pitchFamily="18" charset="0"/>
              </a:rPr>
              <a:t>Reference</a:t>
            </a:r>
            <a:endParaRPr lang="zh-CN" altLang="en-US" sz="2000" b="1">
              <a:latin typeface="Times New Roman" panose="02020603050405020304" pitchFamily="18" charset="0"/>
              <a:ea typeface="SimSun" panose="02010600030101010101" pitchFamily="2" charset="-122"/>
              <a:cs typeface="Times New Roman" panose="02020603050405020304" pitchFamily="18"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Google Shape;1006;p82"/>
          <p:cNvSpPr>
            <a:spLocks/>
          </p:cNvSpPr>
          <p:nvPr/>
        </p:nvSpPr>
        <p:spPr bwMode="auto">
          <a:xfrm>
            <a:off x="2108200" y="368300"/>
            <a:ext cx="8016875" cy="508000"/>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24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Instant messaging software and social networking sites</a:t>
            </a:r>
            <a:endParaRPr lang="zh-HK" altLang="zh-HK" sz="24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1007" name="Google Shape;1007;p82"/>
          <p:cNvSpPr/>
          <p:nvPr/>
        </p:nvSpPr>
        <p:spPr>
          <a:xfrm>
            <a:off x="1629640" y="921258"/>
            <a:ext cx="11781559" cy="584775"/>
          </a:xfrm>
          <a:prstGeom prst="rect">
            <a:avLst/>
          </a:prstGeom>
          <a:noFill/>
          <a:ln>
            <a:noFill/>
          </a:ln>
        </p:spPr>
        <p:txBody>
          <a:bodyPr spcFirstLastPara="1" lIns="91425" tIns="45700" rIns="91425" bIns="45700"/>
          <a:lstStyle/>
          <a:p>
            <a:pPr eaLnBrk="1" fontAlgn="auto" hangingPunct="1">
              <a:spcBef>
                <a:spcPts val="0"/>
              </a:spcBef>
              <a:spcAft>
                <a:spcPts val="0"/>
              </a:spcAft>
              <a:buClr>
                <a:srgbClr val="000000"/>
              </a:buClr>
              <a:buFont typeface="Arial"/>
              <a:buNone/>
              <a:defRPr/>
            </a:pPr>
            <a:r>
              <a:rPr lang="en-us" sz="2400" b="1"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Examples of </a:t>
            </a:r>
            <a:r>
              <a:rPr lang="en-us" sz="2400" b="1"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laws </a:t>
            </a:r>
            <a:r>
              <a:rPr lang="en-us" sz="2400" b="1"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and regulations governing online sales </a:t>
            </a:r>
            <a:r>
              <a:rPr lang="en-US" sz="2400" b="1"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in the Mainland </a:t>
            </a:r>
            <a:endParaRPr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sp>
        <p:nvSpPr>
          <p:cNvPr id="140292" name="Google Shape;1008;p82"/>
          <p:cNvSpPr>
            <a:spLocks/>
          </p:cNvSpPr>
          <p:nvPr/>
        </p:nvSpPr>
        <p:spPr bwMode="auto">
          <a:xfrm>
            <a:off x="1185140" y="961628"/>
            <a:ext cx="444500" cy="322262"/>
          </a:xfrm>
          <a:custGeom>
            <a:avLst/>
            <a:gdLst>
              <a:gd name="T0" fmla="*/ 2147483646 w 395"/>
              <a:gd name="T1" fmla="*/ 2147483646 h 298"/>
              <a:gd name="T2" fmla="*/ 2147483646 w 395"/>
              <a:gd name="T3" fmla="*/ 2147483646 h 298"/>
              <a:gd name="T4" fmla="*/ 2147483646 w 395"/>
              <a:gd name="T5" fmla="*/ 2147483646 h 298"/>
              <a:gd name="T6" fmla="*/ 2147483646 w 395"/>
              <a:gd name="T7" fmla="*/ 2147483646 h 298"/>
              <a:gd name="T8" fmla="*/ 2147483646 w 395"/>
              <a:gd name="T9" fmla="*/ 2147483646 h 298"/>
              <a:gd name="T10" fmla="*/ 2147483646 w 395"/>
              <a:gd name="T11" fmla="*/ 2147483646 h 298"/>
              <a:gd name="T12" fmla="*/ 2147483646 w 395"/>
              <a:gd name="T13" fmla="*/ 2147483646 h 298"/>
              <a:gd name="T14" fmla="*/ 2147483646 w 395"/>
              <a:gd name="T15" fmla="*/ 0 h 298"/>
              <a:gd name="T16" fmla="*/ 2147483646 w 395"/>
              <a:gd name="T17" fmla="*/ 0 h 298"/>
              <a:gd name="T18" fmla="*/ 2147483646 w 395"/>
              <a:gd name="T19" fmla="*/ 2147483646 h 298"/>
              <a:gd name="T20" fmla="*/ 2147483646 w 395"/>
              <a:gd name="T21" fmla="*/ 2147483646 h 298"/>
              <a:gd name="T22" fmla="*/ 2147483646 w 395"/>
              <a:gd name="T23" fmla="*/ 2147483646 h 298"/>
              <a:gd name="T24" fmla="*/ 2147483646 w 395"/>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pic>
        <p:nvPicPr>
          <p:cNvPr id="140293" name="Google Shape;1009;p8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3" y="212725"/>
            <a:ext cx="15938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4" name="Google Shape;1010;p82"/>
          <p:cNvSpPr>
            <a:spLocks noChangeArrowheads="1"/>
          </p:cNvSpPr>
          <p:nvPr/>
        </p:nvSpPr>
        <p:spPr bwMode="auto">
          <a:xfrm>
            <a:off x="476250" y="1503362"/>
            <a:ext cx="11412538" cy="3059907"/>
          </a:xfrm>
          <a:prstGeom prst="rect">
            <a:avLst/>
          </a:prstGeom>
          <a:noFill/>
          <a:ln w="28575">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buClr>
                <a:srgbClr val="000000"/>
              </a:buClr>
              <a:buFont typeface="Arial" panose="020B0604020202020204" pitchFamily="34" charset="0"/>
              <a:buNone/>
              <a:defRPr/>
            </a:pPr>
            <a:r>
              <a:rPr lang="en-US"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In April 2021, seven departments, including the Office of the Central Cyberspace Affairs Commission, the Ministry of Public Security, the Ministry of Commerce, the Ministry of Culture and Tourism, the State Administration of Taxation, the State Administration for Market Regulation, and the National Radio and Television Administration, jointly issued the </a:t>
            </a:r>
            <a:r>
              <a:rPr lang="en-US" altLang="zh-HK" sz="2000" i="1"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Measures for Administration of Live Streaming Marketing Activities (for Trial Implementation).</a:t>
            </a:r>
            <a:r>
              <a:rPr lang="en-US"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  The measures aim to regulate online live streaming marketing, crack down on issues such as live streamers' inappropriate words and deeds, the employment of minors to make profits through live streaming, false </a:t>
            </a:r>
            <a:r>
              <a:rPr lang="en-HK"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rPr>
              <a:t>advertising </a:t>
            </a:r>
            <a:r>
              <a:rPr lang="en-US"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and provision of false information, and frequent occurrence of counterfeit and shoddy goods, and address the difficulty in evidence collection for consumer rights protection.</a:t>
            </a:r>
            <a:endParaRPr lang="zh-HK"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140295" name="Google Shape;1011;p82">
            <a:hlinkClick r:id="rId4"/>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675" y="4602163"/>
            <a:ext cx="437197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6" name="Google Shape;1012;p82"/>
          <p:cNvSpPr>
            <a:spLocks noChangeArrowheads="1"/>
          </p:cNvSpPr>
          <p:nvPr/>
        </p:nvSpPr>
        <p:spPr bwMode="auto">
          <a:xfrm>
            <a:off x="5084763" y="4799013"/>
            <a:ext cx="63976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Sources: </a:t>
            </a:r>
            <a:endParaRPr lang="zh-HK"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eaLnBrk="1" hangingPunct="1">
              <a:buClr>
                <a:srgbClr val="000000"/>
              </a:buClr>
              <a:buSzPts val="1800"/>
              <a:buFont typeface="Arial" panose="020B0604020202020204" pitchFamily="34" charset="0"/>
              <a:buChar char="•"/>
            </a:pP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http://www.gov.cn/xinwen/2021-04/23/content_5601680.htm</a:t>
            </a:r>
            <a:endParaRPr lang="zh-HK"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eaLnBrk="1" hangingPunct="1">
              <a:buClr>
                <a:srgbClr val="000000"/>
              </a:buClr>
              <a:buSzPts val="1800"/>
              <a:buFont typeface="Arial" panose="020B0604020202020204" pitchFamily="34" charset="0"/>
              <a:buChar char="•"/>
            </a:pP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http://www.cac.gov.cn/2021-04/22/c_1620670982794847.htm</a:t>
            </a:r>
            <a:endParaRPr lang="zh-HK"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40297" name="Google Shape;1013;p82">
            <a:hlinkClick r:id="rId6"/>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250" y="5324475"/>
            <a:ext cx="4398963"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8" name="Google Shape;1014;p82"/>
          <p:cNvSpPr>
            <a:spLocks noChangeArrowheads="1"/>
          </p:cNvSpPr>
          <p:nvPr/>
        </p:nvSpPr>
        <p:spPr bwMode="auto">
          <a:xfrm>
            <a:off x="476250" y="6167438"/>
            <a:ext cx="11006138" cy="538162"/>
          </a:xfrm>
          <a:prstGeom prst="rect">
            <a:avLst/>
          </a:prstGeom>
          <a:noFill/>
          <a:ln w="38100">
            <a:solidFill>
              <a:srgbClr val="0070C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buClr>
                <a:srgbClr val="000000"/>
              </a:buClr>
              <a:buFont typeface="Arial" panose="020B0604020202020204" pitchFamily="34" charset="0"/>
              <a:buNone/>
              <a:defRPr/>
            </a:pPr>
            <a:r>
              <a:rPr lang="en-US" altLang="zh-HK" b="1"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For the contents of the </a:t>
            </a:r>
            <a:r>
              <a:rPr lang="en-US" altLang="zh-HK" b="1" i="1"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Measures for Administration of Live Streaming Marketing Activities (for Trial Implementation)</a:t>
            </a:r>
            <a:r>
              <a:rPr lang="en-US" altLang="zh-HK" b="1"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please click on the image.</a:t>
            </a:r>
            <a:r>
              <a:rPr lang="en-US" altLang="zh-HK"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a:t>
            </a:r>
            <a:r>
              <a:rPr lang="en-US" altLang="zh-HK" b="1"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Teachers should also pay attention to the latest release of regulations.</a:t>
            </a:r>
            <a:endParaRPr lang="zh-HK" altLang="zh-HK" b="1"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140299" name="Google Shape;1015;p82"/>
          <p:cNvSpPr>
            <a:spLocks noChangeArrowheads="1"/>
          </p:cNvSpPr>
          <p:nvPr/>
        </p:nvSpPr>
        <p:spPr bwMode="auto">
          <a:xfrm>
            <a:off x="2470150" y="5826125"/>
            <a:ext cx="519113" cy="311150"/>
          </a:xfrm>
          <a:prstGeom prst="upArrow">
            <a:avLst>
              <a:gd name="adj1" fmla="val 50000"/>
              <a:gd name="adj2" fmla="val 50000"/>
            </a:avLst>
          </a:prstGeom>
          <a:solidFill>
            <a:schemeClr val="accent1"/>
          </a:solidFill>
          <a:ln w="12700">
            <a:solidFill>
              <a:srgbClr val="31538F"/>
            </a:solidFill>
            <a:miter lim="800000"/>
            <a:headEnd type="none" w="sm" len="sm"/>
            <a:tailEnd type="none" w="sm" len="sm"/>
          </a:ln>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000000"/>
              </a:buClr>
              <a:buFont typeface="Arial" panose="020B0604020202020204" pitchFamily="34" charset="0"/>
              <a:buNone/>
            </a:pPr>
            <a:endParaRPr lang="zh-HK" altLang="zh-HK" sz="18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140300" name="文本框 1"/>
          <p:cNvSpPr txBox="1">
            <a:spLocks noChangeArrowheads="1"/>
          </p:cNvSpPr>
          <p:nvPr/>
        </p:nvSpPr>
        <p:spPr bwMode="auto">
          <a:xfrm>
            <a:off x="344488" y="303213"/>
            <a:ext cx="13716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CN" sz="2000" b="1">
                <a:latin typeface="Times New Roman" panose="02020603050405020304" pitchFamily="18" charset="0"/>
                <a:ea typeface="SimSun" panose="02010600030101010101" pitchFamily="2" charset="-122"/>
                <a:cs typeface="Times New Roman" panose="02020603050405020304" pitchFamily="18" charset="0"/>
              </a:rPr>
              <a:t>Reference</a:t>
            </a:r>
            <a:endParaRPr lang="zh-CN" altLang="en-US" sz="2000" b="1">
              <a:latin typeface="Times New Roman" panose="02020603050405020304" pitchFamily="18" charset="0"/>
              <a:ea typeface="SimSun" panose="02010600030101010101" pitchFamily="2" charset="-122"/>
              <a:cs typeface="Times New Roman" panose="02020603050405020304" pitchFamily="18"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Google Shape;1021;p83"/>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05418F38-E0EB-439C-9879-C95C4FFAA760}"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68</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142339" name="Google Shape;1022;p83"/>
          <p:cNvSpPr>
            <a:spLocks/>
          </p:cNvSpPr>
          <p:nvPr/>
        </p:nvSpPr>
        <p:spPr bwMode="auto">
          <a:xfrm>
            <a:off x="2006600" y="1339850"/>
            <a:ext cx="446088" cy="322263"/>
          </a:xfrm>
          <a:custGeom>
            <a:avLst/>
            <a:gdLst>
              <a:gd name="T0" fmla="*/ 2147483646 w 395"/>
              <a:gd name="T1" fmla="*/ 2147483646 h 298"/>
              <a:gd name="T2" fmla="*/ 2147483646 w 395"/>
              <a:gd name="T3" fmla="*/ 2147483646 h 298"/>
              <a:gd name="T4" fmla="*/ 2147483646 w 395"/>
              <a:gd name="T5" fmla="*/ 2147483646 h 298"/>
              <a:gd name="T6" fmla="*/ 2147483646 w 395"/>
              <a:gd name="T7" fmla="*/ 2147483646 h 298"/>
              <a:gd name="T8" fmla="*/ 2147483646 w 395"/>
              <a:gd name="T9" fmla="*/ 2147483646 h 298"/>
              <a:gd name="T10" fmla="*/ 2147483646 w 395"/>
              <a:gd name="T11" fmla="*/ 2147483646 h 298"/>
              <a:gd name="T12" fmla="*/ 2147483646 w 395"/>
              <a:gd name="T13" fmla="*/ 2147483646 h 298"/>
              <a:gd name="T14" fmla="*/ 2147483646 w 395"/>
              <a:gd name="T15" fmla="*/ 0 h 298"/>
              <a:gd name="T16" fmla="*/ 2147483646 w 395"/>
              <a:gd name="T17" fmla="*/ 0 h 298"/>
              <a:gd name="T18" fmla="*/ 2147483646 w 395"/>
              <a:gd name="T19" fmla="*/ 2147483646 h 298"/>
              <a:gd name="T20" fmla="*/ 2147483646 w 395"/>
              <a:gd name="T21" fmla="*/ 2147483646 h 298"/>
              <a:gd name="T22" fmla="*/ 2147483646 w 395"/>
              <a:gd name="T23" fmla="*/ 2147483646 h 298"/>
              <a:gd name="T24" fmla="*/ 2147483646 w 395"/>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sp>
        <p:nvSpPr>
          <p:cNvPr id="142340" name="Google Shape;1023;p83"/>
          <p:cNvSpPr txBox="1">
            <a:spLocks noChangeArrowheads="1"/>
          </p:cNvSpPr>
          <p:nvPr/>
        </p:nvSpPr>
        <p:spPr bwMode="auto">
          <a:xfrm>
            <a:off x="2849995" y="1243012"/>
            <a:ext cx="7827963"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90000"/>
              </a:lnSpc>
              <a:buClr>
                <a:srgbClr val="000000"/>
              </a:buClr>
              <a:buFont typeface="Arial" panose="020B0604020202020204" pitchFamily="34" charset="0"/>
              <a:buNone/>
              <a:defRPr/>
            </a:pPr>
            <a:r>
              <a:rPr lang="en-US" altLang="zh-HK" sz="2400" b="1"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Problem: easily lead to information fragmentation</a:t>
            </a:r>
            <a:br>
              <a:rPr lang="en-US" altLang="zh-HK" sz="2400" b="1"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br>
            <a:endParaRPr lang="zh-HK" altLang="zh-HK" sz="24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24" name="Google Shape;1024;p83"/>
          <p:cNvSpPr txBox="1"/>
          <p:nvPr/>
        </p:nvSpPr>
        <p:spPr>
          <a:xfrm>
            <a:off x="755928" y="2024721"/>
            <a:ext cx="10705109" cy="2462172"/>
          </a:xfrm>
          <a:prstGeom prst="rect">
            <a:avLst/>
          </a:prstGeom>
          <a:noFill/>
          <a:ln w="28575" cap="flat" cmpd="sng">
            <a:solidFill>
              <a:srgbClr val="0070C0"/>
            </a:solidFill>
            <a:prstDash val="solid"/>
            <a:round/>
            <a:headEnd type="none" w="sm" len="sm"/>
            <a:tailEnd type="none" w="sm" len="sm"/>
          </a:ln>
        </p:spPr>
        <p:txBody>
          <a:bodyPr spcFirstLastPara="1" lIns="91425" tIns="45700" rIns="91425" bIns="45700">
            <a:spAutoFit/>
          </a:bodyPr>
          <a:lstStyle/>
          <a:p>
            <a:pPr algn="just" eaLnBrk="1" fontAlgn="auto" hangingPunct="1">
              <a:lnSpc>
                <a:spcPct val="120000"/>
              </a:lnSpc>
              <a:spcBef>
                <a:spcPts val="600"/>
              </a:spcBef>
              <a:spcAft>
                <a:spcPts val="600"/>
              </a:spcAft>
              <a:buClr>
                <a:srgbClr val="000000"/>
              </a:buClr>
              <a:buFont typeface="Arial"/>
              <a:buNone/>
              <a:defRPr/>
            </a:pP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The amount of information available to people is much greater than ever, but the content tends to be fragmented.  Due to the influence of the way instant messaging software and social networking sites communicate (such as the limit on the number of characters to be posted), complete information is often broken down into various pieces and spread quickly.  As a result, the content of the fragmented information or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logic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behind is incomplete, which makes it difficult for people to understand the full picture of matters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or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events, resulting in a lack of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in-depth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reading, systems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thinking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and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judgment.</a:t>
            </a:r>
            <a:endParaRPr sz="2000" kern="0" dirty="0">
              <a:solidFill>
                <a:schemeClr val="tx1">
                  <a:lumMod val="85000"/>
                  <a:lumOff val="15000"/>
                </a:schemeClr>
              </a:solidFill>
              <a:latin typeface="Times New Roman" panose="02020603050405020304" pitchFamily="18" charset="0"/>
              <a:ea typeface="Arial"/>
              <a:cs typeface="Times New Roman" panose="02020603050405020304" pitchFamily="18" charset="0"/>
              <a:sym typeface="Arial"/>
            </a:endParaRPr>
          </a:p>
        </p:txBody>
      </p:sp>
      <p:sp>
        <p:nvSpPr>
          <p:cNvPr id="142342" name="Google Shape;1025;p83"/>
          <p:cNvSpPr>
            <a:spLocks/>
          </p:cNvSpPr>
          <p:nvPr/>
        </p:nvSpPr>
        <p:spPr bwMode="auto">
          <a:xfrm>
            <a:off x="2209800" y="469900"/>
            <a:ext cx="7707313" cy="508000"/>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2400" b="1" dirty="0">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Instant messaging software and social networking sites</a:t>
            </a:r>
            <a:endParaRPr lang="zh-HK" altLang="zh-HK" sz="2400" b="1" dirty="0">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Google Shape;1031;p84"/>
          <p:cNvSpPr txBox="1">
            <a:spLocks noChangeArrowheads="1"/>
          </p:cNvSpPr>
          <p:nvPr/>
        </p:nvSpPr>
        <p:spPr bwMode="auto">
          <a:xfrm>
            <a:off x="2444029" y="975688"/>
            <a:ext cx="9193790" cy="461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defRPr/>
            </a:pPr>
            <a:r>
              <a:rPr lang="en-US" altLang="zh-HK" sz="2400" b="1"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Widely disseminated information is not necessarily accurate</a:t>
            </a:r>
            <a:endParaRPr lang="zh-HK" altLang="zh-HK" sz="2400" b="1" strike="sngStrike"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p:txBody>
      </p:sp>
      <p:sp>
        <p:nvSpPr>
          <p:cNvPr id="1032" name="Google Shape;1032;p84"/>
          <p:cNvSpPr/>
          <p:nvPr/>
        </p:nvSpPr>
        <p:spPr>
          <a:xfrm>
            <a:off x="699078" y="1550832"/>
            <a:ext cx="10855613" cy="3368987"/>
          </a:xfrm>
          <a:prstGeom prst="round2DiagRect">
            <a:avLst>
              <a:gd name="adj1" fmla="val 16667"/>
              <a:gd name="adj2" fmla="val 0"/>
            </a:avLst>
          </a:prstGeom>
          <a:solidFill>
            <a:srgbClr val="51BDC2">
              <a:alpha val="17647"/>
            </a:srgbClr>
          </a:solidFill>
          <a:ln>
            <a:noFill/>
          </a:ln>
        </p:spPr>
        <p:txBody>
          <a:bodyPr lIns="91425" tIns="45700" rIns="91425" bIns="45700"/>
          <a:lstStyle>
            <a:lvl1pPr marL="342900" indent="-3429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buClr>
                <a:srgbClr val="000000"/>
              </a:buClr>
              <a:buSzPts val="2800"/>
              <a:buFont typeface="Arial" panose="020B0604020202020204" pitchFamily="34" charset="0"/>
              <a:buChar char="•"/>
              <a:defRPr/>
            </a:pPr>
            <a:r>
              <a:rPr lang="en-US"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When people find the views that they agree with gained widespread popularity, they will subconsciously “determine” that these views are “popular” and “assert” that they are “correct and </a:t>
            </a: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reasonable”.  On the contrary, if people do not find the views they agree with, or there is not much support on their agreed views from people, or their views are even </a:t>
            </a:r>
            <a:r>
              <a:rPr lang="en-US" altLang="zh-HK" sz="2000" dirty="0" err="1"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criticised</a:t>
            </a: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and debated by people.  They will choose to remain silent and not express their views.  The media often pays attention to the views of the majority, so the voice of the minority is unheard</a:t>
            </a:r>
            <a:r>
              <a:rPr lang="en-US" altLang="zh-HK" sz="20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a:t>
            </a: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As a result, the voice of the majority is getting loud.  The overwhelming “unanimous” opinions on the Internet often do not truly represent the views of everyone or the silent majority. </a:t>
            </a:r>
            <a:endParaRPr lang="zh-HK" altLang="zh-HK" sz="2000" dirty="0" smtClean="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44388" name="Google Shape;1033;p84"/>
          <p:cNvSpPr>
            <a:spLocks noChangeArrowheads="1"/>
          </p:cNvSpPr>
          <p:nvPr/>
        </p:nvSpPr>
        <p:spPr bwMode="auto">
          <a:xfrm>
            <a:off x="1054245" y="5264151"/>
            <a:ext cx="7512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defRPr/>
            </a:pPr>
            <a:r>
              <a:rPr lang="en-US" altLang="zh-HK" dirty="0" smtClean="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Reference: </a:t>
            </a:r>
            <a:r>
              <a:rPr lang="en-US" altLang="zh-HK" dirty="0" smtClean="0">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Elisabeth Noelle-Neumann: </a:t>
            </a:r>
            <a:r>
              <a:rPr lang="en-US" altLang="zh-HK" i="1" dirty="0" smtClean="0">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The Spiral of Silence Public Opinion-Our Social Skin </a:t>
            </a:r>
            <a:r>
              <a:rPr lang="en-US" altLang="zh-HK" dirty="0" smtClean="0">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1984</a:t>
            </a:r>
            <a:endParaRPr lang="zh-HK" altLang="zh-HK" dirty="0" smtClean="0">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p:txBody>
      </p:sp>
      <p:sp>
        <p:nvSpPr>
          <p:cNvPr id="144389" name="Google Shape;1034;p84"/>
          <p:cNvSpPr>
            <a:spLocks/>
          </p:cNvSpPr>
          <p:nvPr/>
        </p:nvSpPr>
        <p:spPr bwMode="auto">
          <a:xfrm>
            <a:off x="1913804" y="1044860"/>
            <a:ext cx="446087" cy="322262"/>
          </a:xfrm>
          <a:custGeom>
            <a:avLst/>
            <a:gdLst>
              <a:gd name="T0" fmla="*/ 2147483646 w 395"/>
              <a:gd name="T1" fmla="*/ 2147483646 h 298"/>
              <a:gd name="T2" fmla="*/ 2147483646 w 395"/>
              <a:gd name="T3" fmla="*/ 2147483646 h 298"/>
              <a:gd name="T4" fmla="*/ 2147483646 w 395"/>
              <a:gd name="T5" fmla="*/ 2147483646 h 298"/>
              <a:gd name="T6" fmla="*/ 2147483646 w 395"/>
              <a:gd name="T7" fmla="*/ 2147483646 h 298"/>
              <a:gd name="T8" fmla="*/ 2147483646 w 395"/>
              <a:gd name="T9" fmla="*/ 2147483646 h 298"/>
              <a:gd name="T10" fmla="*/ 2147483646 w 395"/>
              <a:gd name="T11" fmla="*/ 2147483646 h 298"/>
              <a:gd name="T12" fmla="*/ 2147483646 w 395"/>
              <a:gd name="T13" fmla="*/ 2147483646 h 298"/>
              <a:gd name="T14" fmla="*/ 2147483646 w 395"/>
              <a:gd name="T15" fmla="*/ 0 h 298"/>
              <a:gd name="T16" fmla="*/ 2147483646 w 395"/>
              <a:gd name="T17" fmla="*/ 0 h 298"/>
              <a:gd name="T18" fmla="*/ 2147483646 w 395"/>
              <a:gd name="T19" fmla="*/ 2147483646 h 298"/>
              <a:gd name="T20" fmla="*/ 2147483646 w 395"/>
              <a:gd name="T21" fmla="*/ 2147483646 h 298"/>
              <a:gd name="T22" fmla="*/ 2147483646 w 395"/>
              <a:gd name="T23" fmla="*/ 2147483646 h 298"/>
              <a:gd name="T24" fmla="*/ 2147483646 w 395"/>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sp>
        <p:nvSpPr>
          <p:cNvPr id="144390" name="Google Shape;1035;p84"/>
          <p:cNvSpPr>
            <a:spLocks/>
          </p:cNvSpPr>
          <p:nvPr/>
        </p:nvSpPr>
        <p:spPr bwMode="auto">
          <a:xfrm>
            <a:off x="2172999" y="410928"/>
            <a:ext cx="8134350" cy="508000"/>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24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Instant messaging software and social networking sites</a:t>
            </a:r>
            <a:endParaRPr lang="zh-HK" altLang="zh-HK" sz="24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Google Shape;193;p22"/>
          <p:cNvSpPr/>
          <p:nvPr/>
        </p:nvSpPr>
        <p:spPr>
          <a:xfrm>
            <a:off x="790575" y="1584325"/>
            <a:ext cx="10947400" cy="4187825"/>
          </a:xfrm>
          <a:prstGeom prst="rect">
            <a:avLst/>
          </a:prstGeom>
          <a:solidFill>
            <a:schemeClr val="lt1"/>
          </a:solidFill>
          <a:ln w="19050" cap="flat" cmpd="sng">
            <a:solidFill>
              <a:srgbClr val="7F7F7F"/>
            </a:solidFill>
            <a:prstDash val="solid"/>
            <a:miter lim="800000"/>
            <a:headEnd type="none" w="sm" len="sm"/>
            <a:tailEnd type="none" w="sm" len="sm"/>
          </a:ln>
          <a:effectLst>
            <a:outerShdw blurRad="50800" dist="38100" dir="2700000" algn="tl" rotWithShape="0">
              <a:srgbClr val="000000">
                <a:alpha val="12941"/>
              </a:srgbClr>
            </a:outerShdw>
          </a:effectLst>
        </p:spPr>
        <p:txBody>
          <a:bodyPr spcFirstLastPara="1" lIns="91425" tIns="45700" rIns="91425" bIns="45700" anchor="ctr"/>
          <a:lstStyle/>
          <a:p>
            <a:pPr algn="ctr" eaLnBrk="1" fontAlgn="auto" hangingPunct="1">
              <a:spcBef>
                <a:spcPts val="0"/>
              </a:spcBef>
              <a:spcAft>
                <a:spcPts val="0"/>
              </a:spcAft>
              <a:buClr>
                <a:srgbClr val="000000"/>
              </a:buClr>
              <a:buFont typeface="Arial"/>
              <a:buNone/>
              <a:defRPr/>
            </a:pPr>
            <a:r>
              <a:rPr lang="en-us" sz="1800" kern="0" dirty="0">
                <a:solidFill>
                  <a:schemeClr val="lt1"/>
                </a:solidFill>
                <a:latin typeface="Times New Roman" panose="02020603050405020304" pitchFamily="18" charset="0"/>
                <a:ea typeface="Calibri"/>
                <a:cs typeface="Times New Roman" panose="02020603050405020304" pitchFamily="18" charset="0"/>
                <a:sym typeface="Calibri"/>
              </a:rPr>
              <a:t>Over the past 20 years, we have witnessed the unprecedented evolution of information and communication technology (“ICT”) and the increasingly widespread use of ICT-related products (e.g. personal computers, Internet services and mobile services) in businesses, households and society.</a:t>
            </a:r>
            <a:endParaRPr sz="1800" kern="0" dirty="0">
              <a:solidFill>
                <a:schemeClr val="lt1"/>
              </a:solidFill>
              <a:latin typeface="Times New Roman" panose="02020603050405020304" pitchFamily="18" charset="0"/>
              <a:ea typeface="Calibri"/>
              <a:cs typeface="Times New Roman" panose="02020603050405020304" pitchFamily="18" charset="0"/>
              <a:sym typeface="Calibri"/>
            </a:endParaRPr>
          </a:p>
        </p:txBody>
      </p:sp>
      <p:pic>
        <p:nvPicPr>
          <p:cNvPr id="17411" name="Google Shape;194;p2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88" y="1111250"/>
            <a:ext cx="808037"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Google Shape;195;p22"/>
          <p:cNvSpPr txBox="1">
            <a:spLocks noChangeArrowheads="1"/>
          </p:cNvSpPr>
          <p:nvPr/>
        </p:nvSpPr>
        <p:spPr bwMode="auto">
          <a:xfrm>
            <a:off x="990600" y="215900"/>
            <a:ext cx="10953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SzPts val="4400"/>
              <a:buFont typeface="標楷體" panose="03000509000000000000" pitchFamily="65" charset="-120"/>
              <a:buNone/>
            </a:pPr>
            <a:r>
              <a:rPr lang="en-US" altLang="zh-HK" sz="40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development of information technology</a:t>
            </a:r>
            <a:endParaRPr lang="zh-HK" altLang="zh-HK" sz="40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196" name="Google Shape;196;p22"/>
          <p:cNvSpPr txBox="1"/>
          <p:nvPr/>
        </p:nvSpPr>
        <p:spPr>
          <a:xfrm>
            <a:off x="2605885" y="922656"/>
            <a:ext cx="8559462" cy="757090"/>
          </a:xfrm>
          <a:prstGeom prst="rect">
            <a:avLst/>
          </a:prstGeom>
          <a:noFill/>
          <a:ln>
            <a:noFill/>
          </a:ln>
        </p:spPr>
        <p:txBody>
          <a:bodyPr spcFirstLastPara="1" lIns="91425" tIns="45700" rIns="91425" bIns="45700" anchor="ctr">
            <a:spAutoFit/>
          </a:bodyPr>
          <a:lstStyle/>
          <a:p>
            <a:pPr eaLnBrk="1" fontAlgn="auto" hangingPunct="1">
              <a:lnSpc>
                <a:spcPct val="90000"/>
              </a:lnSpc>
              <a:spcBef>
                <a:spcPts val="0"/>
              </a:spcBef>
              <a:spcAft>
                <a:spcPts val="0"/>
              </a:spcAft>
              <a:buClr>
                <a:schemeClr val="dk1"/>
              </a:buClr>
              <a:buSzPts val="2800"/>
              <a:buFont typeface="Arial"/>
              <a:buNone/>
              <a:defRPr/>
            </a:pPr>
            <a:r>
              <a:rPr lang="en-us" sz="2400" b="1" kern="0" dirty="0" err="1">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Informatisation</a:t>
            </a:r>
            <a:r>
              <a:rPr lang="en-us"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altLang="zh-HK" sz="2400" b="1" kern="0" dirty="0" err="1"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digitalisation</a:t>
            </a:r>
            <a:r>
              <a:rPr lang="en-US" altLang="zh-HK" sz="2400" b="1"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altLang="zh-HK"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and </a:t>
            </a:r>
            <a:r>
              <a:rPr lang="en-US" altLang="zh-HK" sz="2400" b="1" kern="0" dirty="0" err="1"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smartisation</a:t>
            </a:r>
            <a:endParaRPr lang="en-US" altLang="zh-HK"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eaLnBrk="1" fontAlgn="auto" hangingPunct="1">
              <a:lnSpc>
                <a:spcPct val="90000"/>
              </a:lnSpc>
              <a:spcBef>
                <a:spcPts val="0"/>
              </a:spcBef>
              <a:spcAft>
                <a:spcPts val="0"/>
              </a:spcAft>
              <a:buClr>
                <a:schemeClr val="dk1"/>
              </a:buClr>
              <a:buSzPts val="2800"/>
              <a:buFont typeface="DFKai-SB"/>
              <a:buNone/>
              <a:defRPr/>
            </a:pPr>
            <a:endParaRPr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sp>
        <p:nvSpPr>
          <p:cNvPr id="17414" name="Google Shape;197;p22"/>
          <p:cNvSpPr>
            <a:spLocks/>
          </p:cNvSpPr>
          <p:nvPr/>
        </p:nvSpPr>
        <p:spPr bwMode="auto">
          <a:xfrm>
            <a:off x="1954213" y="992188"/>
            <a:ext cx="446087" cy="322262"/>
          </a:xfrm>
          <a:custGeom>
            <a:avLst/>
            <a:gdLst>
              <a:gd name="T0" fmla="*/ 2147483646 w 395"/>
              <a:gd name="T1" fmla="*/ 2147483646 h 298"/>
              <a:gd name="T2" fmla="*/ 2147483646 w 395"/>
              <a:gd name="T3" fmla="*/ 2147483646 h 298"/>
              <a:gd name="T4" fmla="*/ 2147483646 w 395"/>
              <a:gd name="T5" fmla="*/ 2147483646 h 298"/>
              <a:gd name="T6" fmla="*/ 2147483646 w 395"/>
              <a:gd name="T7" fmla="*/ 2147483646 h 298"/>
              <a:gd name="T8" fmla="*/ 2147483646 w 395"/>
              <a:gd name="T9" fmla="*/ 2147483646 h 298"/>
              <a:gd name="T10" fmla="*/ 2147483646 w 395"/>
              <a:gd name="T11" fmla="*/ 2147483646 h 298"/>
              <a:gd name="T12" fmla="*/ 2147483646 w 395"/>
              <a:gd name="T13" fmla="*/ 2147483646 h 298"/>
              <a:gd name="T14" fmla="*/ 2147483646 w 395"/>
              <a:gd name="T15" fmla="*/ 0 h 298"/>
              <a:gd name="T16" fmla="*/ 2147483646 w 395"/>
              <a:gd name="T17" fmla="*/ 0 h 298"/>
              <a:gd name="T18" fmla="*/ 2147483646 w 395"/>
              <a:gd name="T19" fmla="*/ 2147483646 h 298"/>
              <a:gd name="T20" fmla="*/ 2147483646 w 395"/>
              <a:gd name="T21" fmla="*/ 2147483646 h 298"/>
              <a:gd name="T22" fmla="*/ 2147483646 w 395"/>
              <a:gd name="T23" fmla="*/ 2147483646 h 298"/>
              <a:gd name="T24" fmla="*/ 2147483646 w 395"/>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sp>
        <p:nvSpPr>
          <p:cNvPr id="198" name="Google Shape;198;p22"/>
          <p:cNvSpPr/>
          <p:nvPr/>
        </p:nvSpPr>
        <p:spPr>
          <a:xfrm>
            <a:off x="1140823" y="1693176"/>
            <a:ext cx="10513621" cy="3994391"/>
          </a:xfrm>
          <a:prstGeom prst="rect">
            <a:avLst/>
          </a:prstGeom>
          <a:noFill/>
          <a:ln>
            <a:noFill/>
          </a:ln>
        </p:spPr>
        <p:txBody>
          <a:bodyPr spcFirstLastPara="1" lIns="91425" tIns="45700" rIns="91425" bIns="45700"/>
          <a:lstStyle/>
          <a:p>
            <a:pPr marL="457200" indent="-457200" algn="just" eaLnBrk="1" fontAlgn="auto" hangingPunct="1">
              <a:lnSpc>
                <a:spcPct val="120000"/>
              </a:lnSpc>
              <a:spcBef>
                <a:spcPts val="0"/>
              </a:spcBef>
              <a:spcAft>
                <a:spcPts val="0"/>
              </a:spcAft>
              <a:buClr>
                <a:schemeClr val="dk1"/>
              </a:buClr>
              <a:buSzPts val="2800"/>
              <a:buFont typeface="Arial"/>
              <a:buChar char="•"/>
              <a:defRPr/>
            </a:pPr>
            <a:r>
              <a:rPr lang="en-us" sz="21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Over the last two </a:t>
            </a:r>
            <a:r>
              <a:rPr lang="en-us" sz="21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decades, </a:t>
            </a:r>
            <a:r>
              <a:rPr lang="en-us" sz="21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we have witnessed </a:t>
            </a:r>
            <a:r>
              <a:rPr lang="en-US" sz="21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 period of unprecedented changes in </a:t>
            </a:r>
            <a:r>
              <a:rPr lang="en-US" sz="21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Information </a:t>
            </a:r>
            <a:r>
              <a:rPr lang="en-US" sz="21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and communication technology (</a:t>
            </a:r>
            <a:r>
              <a:rPr lang="en-us" sz="21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ICT) and the </a:t>
            </a:r>
            <a:r>
              <a:rPr lang="en-US" sz="21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pervasive </a:t>
            </a:r>
            <a:r>
              <a:rPr lang="en-US" sz="21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adoption </a:t>
            </a:r>
            <a:r>
              <a:rPr lang="en-us" sz="21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of ICT-related products (e.g. personal computers, Internet services and mobile services) in </a:t>
            </a:r>
            <a:r>
              <a:rPr lang="en-us" sz="21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business, </a:t>
            </a:r>
            <a:r>
              <a:rPr lang="en-us" sz="21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home and the </a:t>
            </a:r>
            <a:r>
              <a:rPr lang="en-us" sz="21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community, </a:t>
            </a:r>
            <a:r>
              <a:rPr lang="en-us" sz="21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which promotes the development of the information society, and is important to enhance economic competitiveness and facilitate the development of the digital economy.</a:t>
            </a:r>
            <a:endParaRPr sz="21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algn="just" eaLnBrk="1" fontAlgn="auto" hangingPunct="1">
              <a:lnSpc>
                <a:spcPct val="120000"/>
              </a:lnSpc>
              <a:spcBef>
                <a:spcPts val="0"/>
              </a:spcBef>
              <a:spcAft>
                <a:spcPts val="0"/>
              </a:spcAft>
              <a:buClr>
                <a:srgbClr val="000000"/>
              </a:buClr>
              <a:buFont typeface="Arial"/>
              <a:buNone/>
              <a:defRPr/>
            </a:pPr>
            <a:endParaRPr sz="21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marL="457200" indent="-457200" algn="just" eaLnBrk="1" fontAlgn="auto" hangingPunct="1">
              <a:lnSpc>
                <a:spcPct val="120000"/>
              </a:lnSpc>
              <a:spcBef>
                <a:spcPts val="0"/>
              </a:spcBef>
              <a:spcAft>
                <a:spcPts val="0"/>
              </a:spcAft>
              <a:buClr>
                <a:schemeClr val="dk1"/>
              </a:buClr>
              <a:buSzPts val="2800"/>
              <a:buFont typeface="Arial"/>
              <a:buChar char="•"/>
              <a:defRPr/>
            </a:pPr>
            <a:r>
              <a:rPr lang="en-us" sz="21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With the supply of ICT and an increase in the quantity and quality of infrastructure, the Internet and smartphones have become indispensable necessities of daily life, and their widespread use </a:t>
            </a:r>
            <a:r>
              <a:rPr lang="en-us" sz="21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has </a:t>
            </a:r>
            <a:r>
              <a:rPr lang="en-us" sz="21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changed people’s communication and business models, and lifestyles.</a:t>
            </a:r>
            <a:endParaRPr sz="21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sp>
        <p:nvSpPr>
          <p:cNvPr id="17416" name="Google Shape;199;p22"/>
          <p:cNvSpPr>
            <a:spLocks noChangeArrowheads="1"/>
          </p:cNvSpPr>
          <p:nvPr/>
        </p:nvSpPr>
        <p:spPr bwMode="auto">
          <a:xfrm>
            <a:off x="1333500" y="5881688"/>
            <a:ext cx="104044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a:latin typeface="Times New Roman" panose="02020603050405020304" pitchFamily="18" charset="0"/>
                <a:cs typeface="Times New Roman" panose="02020603050405020304" pitchFamily="18" charset="0"/>
                <a:sym typeface="Times New Roman" panose="02020603050405020304" pitchFamily="18" charset="0"/>
              </a:rPr>
              <a:t>Reference:</a:t>
            </a:r>
            <a:endParaRPr lang="zh-HK" altLang="zh-HK">
              <a:latin typeface="Times New Roman" panose="02020603050405020304" pitchFamily="18" charset="0"/>
              <a:cs typeface="Times New Roman" panose="02020603050405020304" pitchFamily="18" charset="0"/>
            </a:endParaRPr>
          </a:p>
          <a:p>
            <a:pPr eaLnBrk="1" hangingPunct="1">
              <a:buClr>
                <a:srgbClr val="000000"/>
              </a:buClr>
              <a:buFont typeface="Arial" panose="020B0604020202020204" pitchFamily="34" charset="0"/>
              <a:buNone/>
            </a:pPr>
            <a:r>
              <a:rPr lang="en-US" altLang="zh-HK">
                <a:latin typeface="Times New Roman" panose="02020603050405020304" pitchFamily="18" charset="0"/>
                <a:cs typeface="Times New Roman" panose="02020603050405020304" pitchFamily="18" charset="0"/>
                <a:sym typeface="Times New Roman" panose="02020603050405020304" pitchFamily="18" charset="0"/>
              </a:rPr>
              <a:t>Hong Kong as an Information Society (2022 Edition), Science and Technology Statistics Section, the Census and Statistics Department of the HKSAR Government  </a:t>
            </a:r>
            <a:endParaRPr lang="zh-HK" altLang="zh-HK">
              <a:latin typeface="Times New Roman" panose="02020603050405020304" pitchFamily="18" charset="0"/>
              <a:cs typeface="Times New Roman" panose="02020603050405020304" pitchFamily="18" charset="0"/>
              <a:sym typeface="Times New Roman" panose="02020603050405020304" pitchFamily="18" charset="0"/>
            </a:endParaRPr>
          </a:p>
          <a:p>
            <a:pPr eaLnBrk="1" hangingPunct="1">
              <a:buClr>
                <a:srgbClr val="000000"/>
              </a:buClr>
              <a:buFont typeface="Arial" panose="020B0604020202020204" pitchFamily="34" charset="0"/>
              <a:buNone/>
            </a:pPr>
            <a:r>
              <a:rPr lang="en-US" altLang="zh-HK">
                <a:latin typeface="Times New Roman" panose="02020603050405020304" pitchFamily="18" charset="0"/>
                <a:cs typeface="Times New Roman" panose="02020603050405020304" pitchFamily="18" charset="0"/>
                <a:sym typeface="Times New Roman" panose="02020603050405020304" pitchFamily="18" charset="0"/>
              </a:rPr>
              <a:t>  (https://www.censtatd.gov.hk/en/data/stat_report/product/B1110006/att/B11100062022AN22B0100.pdf)</a:t>
            </a:r>
            <a:endParaRPr lang="zh-HK" altLang="zh-HK">
              <a:latin typeface="Times New Roman" panose="02020603050405020304" pitchFamily="18" charset="0"/>
              <a:cs typeface="Times New Roman" panose="02020603050405020304" pitchFamily="18" charset="0"/>
              <a:sym typeface="Times New Roman" panose="02020603050405020304" pitchFamily="18" charset="0"/>
            </a:endParaRPr>
          </a:p>
        </p:txBody>
      </p:sp>
      <p:pic>
        <p:nvPicPr>
          <p:cNvPr id="17417" name="Google Shape;200;p22"/>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788" y="5892800"/>
            <a:ext cx="658812"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Google Shape;1041;p85"/>
          <p:cNvSpPr txBox="1">
            <a:spLocks noChangeArrowheads="1"/>
          </p:cNvSpPr>
          <p:nvPr/>
        </p:nvSpPr>
        <p:spPr bwMode="auto">
          <a:xfrm>
            <a:off x="4567238" y="921410"/>
            <a:ext cx="4846637"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lnSpc>
                <a:spcPct val="90000"/>
              </a:lnSpc>
              <a:buClr>
                <a:srgbClr val="000000"/>
              </a:buClr>
              <a:buFont typeface="Arial" panose="020B0604020202020204" pitchFamily="34" charset="0"/>
              <a:buNone/>
              <a:defRPr/>
            </a:pPr>
            <a:r>
              <a:rPr lang="en-US" altLang="zh-HK" sz="2400" b="1"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Concerns on subjectivity</a:t>
            </a:r>
            <a:endParaRPr lang="zh-HK" altLang="zh-HK" sz="2400" b="1"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pic>
        <p:nvPicPr>
          <p:cNvPr id="1042" name="Google Shape;1042;p85"/>
          <p:cNvPicPr preferRelativeResize="0"/>
          <p:nvPr/>
        </p:nvPicPr>
        <p:blipFill rotWithShape="1">
          <a:blip r:embed="rId3">
            <a:alphaModFix/>
          </a:blip>
          <a:srcRect/>
          <a:stretch/>
        </p:blipFill>
        <p:spPr>
          <a:xfrm>
            <a:off x="603133" y="2249797"/>
            <a:ext cx="1646783" cy="1646783"/>
          </a:xfrm>
          <a:custGeom>
            <a:avLst/>
            <a:gdLst/>
            <a:ahLst/>
            <a:cxnLst/>
            <a:rect l="l" t="t" r="r" b="b"/>
            <a:pathLst>
              <a:path w="1275832" h="1275832" extrusionOk="0">
                <a:moveTo>
                  <a:pt x="637916" y="0"/>
                </a:moveTo>
                <a:cubicBezTo>
                  <a:pt x="990227" y="0"/>
                  <a:pt x="1275832" y="285605"/>
                  <a:pt x="1275832" y="637916"/>
                </a:cubicBezTo>
                <a:cubicBezTo>
                  <a:pt x="1275832" y="990227"/>
                  <a:pt x="990227" y="1275832"/>
                  <a:pt x="637916" y="1275832"/>
                </a:cubicBezTo>
                <a:cubicBezTo>
                  <a:pt x="285605" y="1275832"/>
                  <a:pt x="0" y="990227"/>
                  <a:pt x="0" y="637916"/>
                </a:cubicBezTo>
                <a:cubicBezTo>
                  <a:pt x="0" y="285605"/>
                  <a:pt x="285605" y="0"/>
                  <a:pt x="637916" y="0"/>
                </a:cubicBezTo>
                <a:close/>
              </a:path>
            </a:pathLst>
          </a:custGeom>
          <a:solidFill>
            <a:schemeClr val="lt1"/>
          </a:solidFill>
          <a:ln w="28575" cap="flat" cmpd="sng">
            <a:solidFill>
              <a:schemeClr val="lt1"/>
            </a:solidFill>
            <a:prstDash val="solid"/>
            <a:round/>
            <a:headEnd type="none" w="sm" len="sm"/>
            <a:tailEnd type="none" w="sm" len="sm"/>
          </a:ln>
        </p:spPr>
      </p:pic>
      <p:sp>
        <p:nvSpPr>
          <p:cNvPr id="1043" name="Google Shape;1043;p85"/>
          <p:cNvSpPr/>
          <p:nvPr/>
        </p:nvSpPr>
        <p:spPr>
          <a:xfrm>
            <a:off x="3242110" y="1799504"/>
            <a:ext cx="8035490" cy="2252401"/>
          </a:xfrm>
          <a:prstGeom prst="wedgeRoundRectCallout">
            <a:avLst>
              <a:gd name="adj1" fmla="val -62501"/>
              <a:gd name="adj2" fmla="val -4148"/>
              <a:gd name="adj3" fmla="val 16667"/>
            </a:avLst>
          </a:prstGeom>
          <a:solidFill>
            <a:srgbClr val="0070C0">
              <a:alpha val="17647"/>
            </a:srgbClr>
          </a:solidFill>
          <a:ln w="12700" cap="flat" cmpd="sng">
            <a:solidFill>
              <a:srgbClr val="06919A"/>
            </a:solidFill>
            <a:prstDash val="solid"/>
            <a:miter lim="800000"/>
            <a:headEnd type="none" w="sm" len="sm"/>
            <a:tailEnd type="none" w="sm" len="sm"/>
          </a:ln>
        </p:spPr>
        <p:txBody>
          <a:bodyPr spcFirstLastPara="1" lIns="91425" tIns="45700" rIns="91425" bIns="45700" anchor="ctr"/>
          <a:lstStyle/>
          <a:p>
            <a:pPr algn="just" eaLnBrk="1" fontAlgn="auto" hangingPunct="1">
              <a:lnSpc>
                <a:spcPct val="120000"/>
              </a:lnSpc>
              <a:spcBef>
                <a:spcPts val="0"/>
              </a:spcBef>
              <a:spcAft>
                <a:spcPts val="0"/>
              </a:spcAft>
              <a:buClr>
                <a:srgbClr val="000000"/>
              </a:buClr>
              <a:buFont typeface="Arial"/>
              <a:buNone/>
              <a:defRPr/>
            </a:pP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People tend to pay attention to or focus only on the information that pleases them. As time passes, they could only read the messages that interest them, and neglect other opinions from a macro perspective. </a:t>
            </a:r>
            <a:r>
              <a:rPr lang="en-us" sz="20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If </a:t>
            </a:r>
            <a:r>
              <a:rPr lang="en-us" sz="20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we automatically filter out information we disagree with, our horizons will also be affected.</a:t>
            </a:r>
            <a:endParaRPr sz="2000" kern="0" dirty="0">
              <a:solidFill>
                <a:schemeClr val="tx1">
                  <a:lumMod val="85000"/>
                  <a:lumOff val="15000"/>
                </a:schemeClr>
              </a:solidFill>
              <a:latin typeface="Times New Roman" panose="02020603050405020304" pitchFamily="18" charset="0"/>
              <a:ea typeface="Arial"/>
              <a:cs typeface="Times New Roman" panose="02020603050405020304" pitchFamily="18" charset="0"/>
              <a:sym typeface="Arial"/>
            </a:endParaRPr>
          </a:p>
        </p:txBody>
      </p:sp>
      <p:sp>
        <p:nvSpPr>
          <p:cNvPr id="146437" name="Google Shape;1044;p85"/>
          <p:cNvSpPr>
            <a:spLocks/>
          </p:cNvSpPr>
          <p:nvPr/>
        </p:nvSpPr>
        <p:spPr bwMode="auto">
          <a:xfrm>
            <a:off x="2322513" y="350838"/>
            <a:ext cx="7772400" cy="508000"/>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24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Instant messaging software and social networking sites</a:t>
            </a:r>
            <a:endParaRPr lang="zh-HK" altLang="zh-HK" sz="24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146438" name="Google Shape;1045;p85"/>
          <p:cNvSpPr>
            <a:spLocks noChangeArrowheads="1"/>
          </p:cNvSpPr>
          <p:nvPr/>
        </p:nvSpPr>
        <p:spPr bwMode="auto">
          <a:xfrm>
            <a:off x="1554163" y="6238642"/>
            <a:ext cx="7859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sz="1600"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Source: </a:t>
            </a:r>
            <a:r>
              <a:rPr lang="en-US" altLang="zh-HK" sz="1600" dirty="0">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Cass </a:t>
            </a:r>
            <a:r>
              <a:rPr lang="en-US" altLang="zh-HK" sz="1600" dirty="0" err="1">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R.Sunstein</a:t>
            </a:r>
            <a:r>
              <a:rPr lang="en-US" altLang="zh-HK" sz="1600" dirty="0">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 </a:t>
            </a:r>
            <a:r>
              <a:rPr lang="en-US" altLang="zh-HK" sz="1600" dirty="0" err="1">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Infotopia</a:t>
            </a:r>
            <a:r>
              <a:rPr lang="en-US" altLang="zh-HK" sz="1600" dirty="0">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 -How many minds produce knowledge, 2006</a:t>
            </a:r>
            <a:endParaRPr lang="zh-HK" altLang="zh-HK" sz="1600" dirty="0">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p:txBody>
      </p:sp>
      <p:sp>
        <p:nvSpPr>
          <p:cNvPr id="146439" name="Google Shape;1046;p85"/>
          <p:cNvSpPr>
            <a:spLocks/>
          </p:cNvSpPr>
          <p:nvPr/>
        </p:nvSpPr>
        <p:spPr bwMode="auto">
          <a:xfrm>
            <a:off x="3933825" y="1062038"/>
            <a:ext cx="446088" cy="323850"/>
          </a:xfrm>
          <a:custGeom>
            <a:avLst/>
            <a:gdLst>
              <a:gd name="T0" fmla="*/ 2147483646 w 395"/>
              <a:gd name="T1" fmla="*/ 2147483646 h 298"/>
              <a:gd name="T2" fmla="*/ 2147483646 w 395"/>
              <a:gd name="T3" fmla="*/ 2147483646 h 298"/>
              <a:gd name="T4" fmla="*/ 2147483646 w 395"/>
              <a:gd name="T5" fmla="*/ 2147483646 h 298"/>
              <a:gd name="T6" fmla="*/ 2147483646 w 395"/>
              <a:gd name="T7" fmla="*/ 2147483646 h 298"/>
              <a:gd name="T8" fmla="*/ 2147483646 w 395"/>
              <a:gd name="T9" fmla="*/ 2147483646 h 298"/>
              <a:gd name="T10" fmla="*/ 2147483646 w 395"/>
              <a:gd name="T11" fmla="*/ 2147483646 h 298"/>
              <a:gd name="T12" fmla="*/ 2147483646 w 395"/>
              <a:gd name="T13" fmla="*/ 2147483646 h 298"/>
              <a:gd name="T14" fmla="*/ 2147483646 w 395"/>
              <a:gd name="T15" fmla="*/ 0 h 298"/>
              <a:gd name="T16" fmla="*/ 2147483646 w 395"/>
              <a:gd name="T17" fmla="*/ 0 h 298"/>
              <a:gd name="T18" fmla="*/ 2147483646 w 395"/>
              <a:gd name="T19" fmla="*/ 2147483646 h 298"/>
              <a:gd name="T20" fmla="*/ 2147483646 w 395"/>
              <a:gd name="T21" fmla="*/ 2147483646 h 298"/>
              <a:gd name="T22" fmla="*/ 2147483646 w 395"/>
              <a:gd name="T23" fmla="*/ 2147483646 h 298"/>
              <a:gd name="T24" fmla="*/ 2147483646 w 395"/>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sp>
        <p:nvSpPr>
          <p:cNvPr id="146440" name="Google Shape;1047;p85"/>
          <p:cNvSpPr>
            <a:spLocks noChangeArrowheads="1"/>
          </p:cNvSpPr>
          <p:nvPr/>
        </p:nvSpPr>
        <p:spPr bwMode="auto">
          <a:xfrm>
            <a:off x="698500" y="4502098"/>
            <a:ext cx="10650538" cy="1470501"/>
          </a:xfrm>
          <a:prstGeom prst="rect">
            <a:avLst/>
          </a:prstGeom>
          <a:solidFill>
            <a:srgbClr val="DDEAF6"/>
          </a:solidFill>
          <a:ln w="38100">
            <a:solidFill>
              <a:srgbClr val="FF0000"/>
            </a:solidFill>
            <a:round/>
            <a:headEnd type="none" w="sm" len="sm"/>
            <a:tailEnd type="none" w="sm" len="sm"/>
          </a:ln>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buClr>
                <a:srgbClr val="000000"/>
              </a:buClr>
              <a:buFont typeface="Arial" panose="020B0604020202020204" pitchFamily="34" charset="0"/>
              <a:buNone/>
              <a:defRPr/>
            </a:pPr>
            <a:r>
              <a:rPr lang="en-US" altLang="zh-HK"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Reflection:  We need to remind ourselves that social networking sites and instant messaging tools make it easier for us to find people with similar interests.  But at the same time, social networking tools also filter the types and sources of information according to personal preferences.  With time, it tends to make us exposed to information that is consistent with our own values and ignore information incorporating other opinions.</a:t>
            </a:r>
            <a:endParaRPr lang="zh-HK" altLang="zh-HK"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 name="Google Shape;1053;p86"/>
          <p:cNvSpPr txBox="1"/>
          <p:nvPr/>
        </p:nvSpPr>
        <p:spPr>
          <a:xfrm>
            <a:off x="677216" y="1510609"/>
            <a:ext cx="10655804" cy="1865086"/>
          </a:xfrm>
          <a:prstGeom prst="rect">
            <a:avLst/>
          </a:prstGeom>
          <a:noFill/>
          <a:ln>
            <a:noFill/>
          </a:ln>
        </p:spPr>
        <p:txBody>
          <a:bodyPr spcFirstLastPara="1" wrap="square" lIns="91425" tIns="45700" rIns="91425" bIns="45700">
            <a:spAutoFit/>
          </a:bodyPr>
          <a:lstStyle/>
          <a:p>
            <a:pPr marL="342900" indent="-342900" algn="just" eaLnBrk="1" fontAlgn="auto" hangingPunct="1">
              <a:lnSpc>
                <a:spcPct val="120000"/>
              </a:lnSpc>
              <a:spcBef>
                <a:spcPts val="0"/>
              </a:spcBef>
              <a:spcAft>
                <a:spcPts val="0"/>
              </a:spcAft>
              <a:buClr>
                <a:schemeClr val="dk1"/>
              </a:buClr>
              <a:buSzPts val="3200"/>
              <a:buFont typeface="Arial"/>
              <a:buChar char="•"/>
              <a:defRPr/>
            </a:pPr>
            <a:r>
              <a:rPr lang="en-us" sz="24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Today, </a:t>
            </a:r>
            <a:r>
              <a:rPr lang="en-us" sz="24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it is more convenient for people to gain access to </a:t>
            </a:r>
            <a:r>
              <a:rPr lang="en-us" sz="24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information, </a:t>
            </a:r>
            <a:r>
              <a:rPr lang="en-us" sz="24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but this also </a:t>
            </a:r>
            <a:r>
              <a:rPr lang="en-us" altLang="zh-HK" sz="24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makes </a:t>
            </a:r>
            <a:r>
              <a:rPr lang="en-us" altLang="zh-HK" sz="24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people feel </a:t>
            </a:r>
            <a:r>
              <a:rPr lang="en-us" sz="24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troubled.  There is too much information with </a:t>
            </a:r>
            <a:r>
              <a:rPr lang="en-US" altLang="zh-HK" sz="24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rPr>
              <a:t>a mix of good and bad </a:t>
            </a:r>
            <a:r>
              <a:rPr lang="en-US" altLang="zh-HK" sz="24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rPr>
              <a:t>contents</a:t>
            </a:r>
            <a:r>
              <a:rPr lang="en-us" sz="24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sz="24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which makes it difficult and time-consuming to distinguish and judge whether it is true or </a:t>
            </a:r>
            <a:r>
              <a:rPr lang="en-us" sz="24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false.</a:t>
            </a:r>
            <a:endParaRPr sz="24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sp>
        <p:nvSpPr>
          <p:cNvPr id="148483" name="Google Shape;1054;p86"/>
          <p:cNvSpPr>
            <a:spLocks/>
          </p:cNvSpPr>
          <p:nvPr/>
        </p:nvSpPr>
        <p:spPr bwMode="auto">
          <a:xfrm>
            <a:off x="1257588" y="545436"/>
            <a:ext cx="9909175" cy="649288"/>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90000"/>
              </a:lnSpc>
              <a:buClr>
                <a:srgbClr val="FFFFFF"/>
              </a:buClr>
              <a:buSzPts val="4000"/>
              <a:buFont typeface="標楷體" panose="03000509000000000000" pitchFamily="65" charset="-120"/>
              <a:buNone/>
              <a:defRPr/>
            </a:pPr>
            <a:r>
              <a:rPr lang="en-US" altLang="zh-HK" sz="2400" b="1"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Proliferation of false information, which users need to discern carefully</a:t>
            </a:r>
            <a:endParaRPr lang="zh-HK" altLang="zh-HK" sz="2400" b="1" strike="sngStrike"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pic>
        <p:nvPicPr>
          <p:cNvPr id="1055" name="Google Shape;1055;p86"/>
          <p:cNvPicPr preferRelativeResize="0"/>
          <p:nvPr/>
        </p:nvPicPr>
        <p:blipFill rotWithShape="1">
          <a:blip r:embed="rId3">
            <a:alphaModFix/>
          </a:blip>
          <a:srcRect/>
          <a:stretch/>
        </p:blipFill>
        <p:spPr>
          <a:xfrm>
            <a:off x="1653830" y="4763011"/>
            <a:ext cx="1275831" cy="1275831"/>
          </a:xfrm>
          <a:custGeom>
            <a:avLst/>
            <a:gdLst/>
            <a:ahLst/>
            <a:cxnLst/>
            <a:rect l="l" t="t" r="r" b="b"/>
            <a:pathLst>
              <a:path w="1275832" h="1275832" extrusionOk="0">
                <a:moveTo>
                  <a:pt x="637916" y="0"/>
                </a:moveTo>
                <a:cubicBezTo>
                  <a:pt x="990227" y="0"/>
                  <a:pt x="1275832" y="285605"/>
                  <a:pt x="1275832" y="637916"/>
                </a:cubicBezTo>
                <a:cubicBezTo>
                  <a:pt x="1275832" y="990227"/>
                  <a:pt x="990227" y="1275832"/>
                  <a:pt x="637916" y="1275832"/>
                </a:cubicBezTo>
                <a:cubicBezTo>
                  <a:pt x="285605" y="1275832"/>
                  <a:pt x="0" y="990227"/>
                  <a:pt x="0" y="637916"/>
                </a:cubicBezTo>
                <a:cubicBezTo>
                  <a:pt x="0" y="285605"/>
                  <a:pt x="285605" y="0"/>
                  <a:pt x="637916" y="0"/>
                </a:cubicBezTo>
                <a:close/>
              </a:path>
            </a:pathLst>
          </a:custGeom>
          <a:solidFill>
            <a:schemeClr val="lt1"/>
          </a:solidFill>
          <a:ln w="28575" cap="flat" cmpd="sng">
            <a:solidFill>
              <a:schemeClr val="lt1"/>
            </a:solidFill>
            <a:prstDash val="solid"/>
            <a:round/>
            <a:headEnd type="none" w="sm" len="sm"/>
            <a:tailEnd type="none" w="sm" len="sm"/>
          </a:ln>
        </p:spPr>
      </p:pic>
      <p:sp>
        <p:nvSpPr>
          <p:cNvPr id="1056" name="Google Shape;1056;p86"/>
          <p:cNvSpPr/>
          <p:nvPr/>
        </p:nvSpPr>
        <p:spPr>
          <a:xfrm>
            <a:off x="3549649" y="3691580"/>
            <a:ext cx="7869937" cy="2261755"/>
          </a:xfrm>
          <a:prstGeom prst="wedgeRoundRectCallout">
            <a:avLst>
              <a:gd name="adj1" fmla="val -57171"/>
              <a:gd name="adj2" fmla="val 36366"/>
              <a:gd name="adj3" fmla="val 16667"/>
            </a:avLst>
          </a:prstGeom>
          <a:solidFill>
            <a:schemeClr val="lt1"/>
          </a:solidFill>
          <a:ln w="12700" cap="flat" cmpd="sng">
            <a:solidFill>
              <a:schemeClr val="accent6"/>
            </a:solidFill>
            <a:prstDash val="solid"/>
            <a:miter lim="800000"/>
            <a:headEnd type="none" w="sm" len="sm"/>
            <a:tailEnd type="none" w="sm" len="sm"/>
          </a:ln>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spcBef>
                <a:spcPts val="600"/>
              </a:spcBef>
              <a:spcAft>
                <a:spcPts val="600"/>
              </a:spcAft>
              <a:buClr>
                <a:srgbClr val="000000"/>
              </a:buClr>
              <a:buFont typeface="Arial" panose="020B0604020202020204" pitchFamily="34" charset="0"/>
              <a:buNone/>
              <a:defRPr/>
            </a:pP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Let's discuss:</a:t>
            </a:r>
            <a:endParaRPr lang="zh-HK"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algn="just" eaLnBrk="1" hangingPunct="1">
              <a:lnSpc>
                <a:spcPct val="120000"/>
              </a:lnSpc>
              <a:spcBef>
                <a:spcPts val="600"/>
              </a:spcBef>
              <a:spcAft>
                <a:spcPts val="600"/>
              </a:spcAft>
              <a:buClr>
                <a:srgbClr val="000000"/>
              </a:buClr>
              <a:buSzPts val="2800"/>
              <a:buFont typeface="Arial" panose="020B0604020202020204" pitchFamily="34" charset="0"/>
              <a:buChar char="•"/>
              <a:defRPr/>
            </a:pP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Have you ever tried reposting unverified information?</a:t>
            </a:r>
            <a:endParaRPr lang="zh-HK"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algn="just" eaLnBrk="1" hangingPunct="1">
              <a:lnSpc>
                <a:spcPct val="120000"/>
              </a:lnSpc>
              <a:spcBef>
                <a:spcPts val="600"/>
              </a:spcBef>
              <a:spcAft>
                <a:spcPts val="600"/>
              </a:spcAft>
              <a:buClr>
                <a:srgbClr val="000000"/>
              </a:buClr>
              <a:buSzPts val="2800"/>
              <a:buFont typeface="Arial" panose="020B0604020202020204" pitchFamily="34" charset="0"/>
              <a:buChar char="•"/>
              <a:defRPr/>
            </a:pP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Have you or someone close to you been deceived by false information?</a:t>
            </a:r>
            <a:endParaRPr lang="zh-HK"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algn="just" eaLnBrk="1" hangingPunct="1">
              <a:lnSpc>
                <a:spcPct val="120000"/>
              </a:lnSpc>
              <a:spcBef>
                <a:spcPts val="600"/>
              </a:spcBef>
              <a:spcAft>
                <a:spcPts val="600"/>
              </a:spcAft>
              <a:buClr>
                <a:srgbClr val="000000"/>
              </a:buClr>
              <a:buSzPts val="2800"/>
              <a:buFont typeface="Arial" panose="020B0604020202020204" pitchFamily="34" charset="0"/>
              <a:buChar char="•"/>
              <a:defRPr/>
            </a:pP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How to prevent this from happening?</a:t>
            </a:r>
            <a:endParaRPr lang="zh-HK"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Google Shape;1061;p87"/>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53B1C173-4058-4AFB-8ECC-A7289FEAA2DD}"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72</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pic>
        <p:nvPicPr>
          <p:cNvPr id="150531" name="Google Shape;1062;p8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885" y="1314451"/>
            <a:ext cx="11331575" cy="532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3" name="Google Shape;1063;p87"/>
          <p:cNvSpPr/>
          <p:nvPr/>
        </p:nvSpPr>
        <p:spPr>
          <a:xfrm>
            <a:off x="599489" y="1597817"/>
            <a:ext cx="10420365" cy="3690939"/>
          </a:xfrm>
          <a:prstGeom prst="rect">
            <a:avLst/>
          </a:prstGeom>
          <a:noFill/>
          <a:ln w="38100" cap="flat" cmpd="sng">
            <a:solidFill>
              <a:srgbClr val="FF0000"/>
            </a:solidFill>
            <a:prstDash val="solid"/>
            <a:round/>
            <a:headEnd type="none" w="sm" len="sm"/>
            <a:tailEnd type="none" w="sm" len="sm"/>
          </a:ln>
        </p:spPr>
        <p:txBody>
          <a:bodyPr spcFirstLastPara="1" lIns="91425" tIns="45700" rIns="91425" bIns="45700"/>
          <a:lstStyle/>
          <a:p>
            <a:pPr marL="457200" indent="-457200" algn="just" eaLnBrk="1" fontAlgn="auto" hangingPunct="1">
              <a:lnSpc>
                <a:spcPct val="120000"/>
              </a:lnSpc>
              <a:spcBef>
                <a:spcPts val="600"/>
              </a:spcBef>
              <a:spcAft>
                <a:spcPts val="600"/>
              </a:spcAft>
              <a:buClr>
                <a:schemeClr val="dk1"/>
              </a:buClr>
              <a:buSzPts val="2800"/>
              <a:buFont typeface="Arial"/>
              <a:buChar char="•"/>
              <a:defRPr/>
            </a:pP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Disinformation is drawing growing global concern, owing to its impact on information flow and broad implications on public safety, security and other social issues. </a:t>
            </a:r>
            <a:r>
              <a:rPr lang="en-US" altLang="zh-HK"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rPr>
              <a:t>Whilst not a new phenomenon, disinformation has recently been the focus of growing attention in Hong Kong. Particularly, in the digital age, , the effect of disinformation has been amplified by the ubiquity of the Internet and social media networks. </a:t>
            </a:r>
            <a:endParaRPr lang="en-US" altLang="zh-HK"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endParaRPr>
          </a:p>
          <a:p>
            <a:pPr marL="457200" indent="-457200" algn="just" eaLnBrk="1" fontAlgn="auto" hangingPunct="1">
              <a:lnSpc>
                <a:spcPct val="120000"/>
              </a:lnSpc>
              <a:spcBef>
                <a:spcPts val="600"/>
              </a:spcBef>
              <a:spcAft>
                <a:spcPts val="600"/>
              </a:spcAft>
              <a:buClr>
                <a:schemeClr val="dk1"/>
              </a:buClr>
              <a:buSzPts val="2800"/>
              <a:buFont typeface="Arial"/>
              <a:buChar char="•"/>
              <a:defRPr/>
            </a:pP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Social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networking sites and instant messaging software have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become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the major means for people to obtain news and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information.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However, online platforms are also seen as a major channel for spreading disinformation, the spread of which can have a damaging impact and is more likely to break the law.</a:t>
            </a:r>
            <a:endParaRPr sz="2000" kern="0" dirty="0">
              <a:solidFill>
                <a:schemeClr val="tx1">
                  <a:lumMod val="85000"/>
                  <a:lumOff val="15000"/>
                </a:schemeClr>
              </a:solidFill>
              <a:latin typeface="Times New Roman" panose="02020603050405020304" pitchFamily="18" charset="0"/>
              <a:ea typeface="Arial"/>
              <a:cs typeface="Times New Roman" panose="02020603050405020304" pitchFamily="18" charset="0"/>
              <a:sym typeface="Arial"/>
            </a:endParaRPr>
          </a:p>
        </p:txBody>
      </p:sp>
      <p:sp>
        <p:nvSpPr>
          <p:cNvPr id="150533" name="Google Shape;1064;p87"/>
          <p:cNvSpPr>
            <a:spLocks noChangeArrowheads="1"/>
          </p:cNvSpPr>
          <p:nvPr/>
        </p:nvSpPr>
        <p:spPr bwMode="auto">
          <a:xfrm>
            <a:off x="4163724" y="958851"/>
            <a:ext cx="4197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sz="2400" b="1" dirty="0">
                <a:solidFill>
                  <a:srgbClr val="1F1F1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Disinformation, fake news</a:t>
            </a:r>
            <a:endParaRPr lang="zh-HK" altLang="zh-HK" sz="2400" b="1"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150534" name="Google Shape;1065;p87"/>
          <p:cNvSpPr>
            <a:spLocks noChangeArrowheads="1"/>
          </p:cNvSpPr>
          <p:nvPr/>
        </p:nvSpPr>
        <p:spPr bwMode="auto">
          <a:xfrm>
            <a:off x="2247900" y="5630863"/>
            <a:ext cx="907588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defRPr/>
            </a:pPr>
            <a:r>
              <a:rPr lang="en-US" altLang="zh-HK"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Reference: Data Research Unit, Information Services Division of the Legislative Council Secretariat </a:t>
            </a:r>
            <a:endParaRPr lang="zh-HK" altLang="zh-HK"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eaLnBrk="1" hangingPunct="1">
              <a:defRPr/>
            </a:pPr>
            <a:r>
              <a:rPr lang="en-US" altLang="zh-HK"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a:t>
            </a:r>
            <a:r>
              <a:rPr lang="en-US" altLang="zh-HK" dirty="0" smtClean="0">
                <a:solidFill>
                  <a:schemeClr val="tx1">
                    <a:lumMod val="85000"/>
                    <a:lumOff val="15000"/>
                  </a:schemeClr>
                </a:solidFill>
                <a:latin typeface="Times New Roman" panose="02020603050405020304" pitchFamily="18" charset="0"/>
                <a:ea typeface="+mn-ea"/>
                <a:cs typeface="Times New Roman" panose="02020603050405020304" pitchFamily="18" charset="0"/>
                <a:sym typeface="Times New Roman" panose="02020603050405020304" pitchFamily="18" charset="0"/>
              </a:rPr>
              <a:t>https://www.legco.gov.hk/research-publications/english/essentials-1920ise10-measures-to-tackle-online-disinformation.htm#endnote6</a:t>
            </a:r>
            <a:r>
              <a:rPr lang="en-US" altLang="zh-HK" dirty="0" smtClean="0">
                <a:solidFill>
                  <a:schemeClr val="tx1">
                    <a:lumMod val="85000"/>
                    <a:lumOff val="15000"/>
                  </a:schemeClr>
                </a:solidFill>
                <a:latin typeface="Times New Roman" panose="02020603050405020304" pitchFamily="18" charset="0"/>
                <a:ea typeface="+mn-ea"/>
                <a:cs typeface="Calibri" panose="020F0502020204030204" pitchFamily="34" charset="0"/>
                <a:sym typeface="Calibri" panose="020F0502020204030204" pitchFamily="34" charset="0"/>
              </a:rPr>
              <a:t>)</a:t>
            </a:r>
            <a:endParaRPr lang="zh-HK" altLang="zh-HK" dirty="0" smtClean="0">
              <a:solidFill>
                <a:schemeClr val="tx1">
                  <a:lumMod val="85000"/>
                  <a:lumOff val="15000"/>
                </a:schemeClr>
              </a:solidFill>
              <a:latin typeface="Times New Roman" panose="02020603050405020304" pitchFamily="18" charset="0"/>
              <a:ea typeface="+mn-ea"/>
              <a:cs typeface="Times New Roman" panose="02020603050405020304" pitchFamily="18" charset="0"/>
            </a:endParaRPr>
          </a:p>
        </p:txBody>
      </p:sp>
      <p:pic>
        <p:nvPicPr>
          <p:cNvPr id="150535" name="Google Shape;1066;p8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375" y="5664200"/>
            <a:ext cx="77787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6" name="Google Shape;1067;p87"/>
          <p:cNvSpPr>
            <a:spLocks/>
          </p:cNvSpPr>
          <p:nvPr/>
        </p:nvSpPr>
        <p:spPr bwMode="auto">
          <a:xfrm>
            <a:off x="3552752" y="1046958"/>
            <a:ext cx="446087" cy="322262"/>
          </a:xfrm>
          <a:custGeom>
            <a:avLst/>
            <a:gdLst>
              <a:gd name="T0" fmla="*/ 2147483646 w 395"/>
              <a:gd name="T1" fmla="*/ 2147483646 h 298"/>
              <a:gd name="T2" fmla="*/ 2147483646 w 395"/>
              <a:gd name="T3" fmla="*/ 2147483646 h 298"/>
              <a:gd name="T4" fmla="*/ 2147483646 w 395"/>
              <a:gd name="T5" fmla="*/ 2147483646 h 298"/>
              <a:gd name="T6" fmla="*/ 2147483646 w 395"/>
              <a:gd name="T7" fmla="*/ 2147483646 h 298"/>
              <a:gd name="T8" fmla="*/ 2147483646 w 395"/>
              <a:gd name="T9" fmla="*/ 2147483646 h 298"/>
              <a:gd name="T10" fmla="*/ 2147483646 w 395"/>
              <a:gd name="T11" fmla="*/ 2147483646 h 298"/>
              <a:gd name="T12" fmla="*/ 2147483646 w 395"/>
              <a:gd name="T13" fmla="*/ 2147483646 h 298"/>
              <a:gd name="T14" fmla="*/ 2147483646 w 395"/>
              <a:gd name="T15" fmla="*/ 0 h 298"/>
              <a:gd name="T16" fmla="*/ 2147483646 w 395"/>
              <a:gd name="T17" fmla="*/ 0 h 298"/>
              <a:gd name="T18" fmla="*/ 2147483646 w 395"/>
              <a:gd name="T19" fmla="*/ 2147483646 h 298"/>
              <a:gd name="T20" fmla="*/ 2147483646 w 395"/>
              <a:gd name="T21" fmla="*/ 2147483646 h 298"/>
              <a:gd name="T22" fmla="*/ 2147483646 w 395"/>
              <a:gd name="T23" fmla="*/ 2147483646 h 298"/>
              <a:gd name="T24" fmla="*/ 2147483646 w 395"/>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sp>
        <p:nvSpPr>
          <p:cNvPr id="10" name="Google Shape;1054;p86"/>
          <p:cNvSpPr>
            <a:spLocks/>
          </p:cNvSpPr>
          <p:nvPr/>
        </p:nvSpPr>
        <p:spPr bwMode="auto">
          <a:xfrm>
            <a:off x="1349375" y="215901"/>
            <a:ext cx="9826048" cy="649288"/>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90000"/>
              </a:lnSpc>
              <a:buClr>
                <a:srgbClr val="FFFFFF"/>
              </a:buClr>
              <a:buSzPts val="4000"/>
              <a:buFont typeface="標楷體" panose="03000509000000000000" pitchFamily="65" charset="-120"/>
              <a:buNone/>
              <a:defRPr/>
            </a:pPr>
            <a:r>
              <a:rPr lang="en-US" altLang="zh-HK" sz="2400" b="1"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Proliferation of false information, which users need to discern carefully</a:t>
            </a:r>
            <a:endParaRPr lang="zh-HK" altLang="zh-HK" sz="2400" b="1" strike="sngStrike"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Google Shape;1073;p88"/>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6E9651B8-DE35-4B24-AA68-1DA85F3F85A7}"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73</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152579" name="Google Shape;1074;p88"/>
          <p:cNvSpPr>
            <a:spLocks noChangeArrowheads="1"/>
          </p:cNvSpPr>
          <p:nvPr/>
        </p:nvSpPr>
        <p:spPr bwMode="auto">
          <a:xfrm>
            <a:off x="331788" y="1567441"/>
            <a:ext cx="11531600" cy="3594966"/>
          </a:xfrm>
          <a:prstGeom prst="rect">
            <a:avLst/>
          </a:prstGeom>
          <a:solidFill>
            <a:srgbClr val="FBE4D4"/>
          </a:solidFill>
          <a:ln w="28575">
            <a:solidFill>
              <a:srgbClr val="0070C0"/>
            </a:solidFill>
            <a:round/>
            <a:headEnd type="none" w="sm" len="sm"/>
            <a:tailEnd type="none" w="sm" len="sm"/>
          </a:ln>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spcBef>
                <a:spcPts val="600"/>
              </a:spcBef>
              <a:spcAft>
                <a:spcPts val="600"/>
              </a:spcAft>
              <a:buClr>
                <a:srgbClr val="000000"/>
              </a:buClr>
              <a:buFont typeface="Arial" panose="020B0604020202020204" pitchFamily="34" charset="0"/>
              <a:buNone/>
              <a:defRPr/>
            </a:pPr>
            <a:r>
              <a:rPr lang="en-US" altLang="zh-HK"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When disseminating information via instant messaging software and social networks, we should think about the following: </a:t>
            </a:r>
            <a:endParaRPr lang="zh-HK" altLang="zh-HK"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algn="just" eaLnBrk="1" hangingPunct="1">
              <a:lnSpc>
                <a:spcPct val="120000"/>
              </a:lnSpc>
              <a:spcBef>
                <a:spcPts val="600"/>
              </a:spcBef>
              <a:spcAft>
                <a:spcPts val="600"/>
              </a:spcAft>
              <a:buClr>
                <a:srgbClr val="000000"/>
              </a:buClr>
              <a:buSzPts val="2600"/>
              <a:buFont typeface="Arial" panose="020B0604020202020204" pitchFamily="34" charset="0"/>
              <a:buChar char="•"/>
              <a:defRPr/>
            </a:pPr>
            <a:r>
              <a:rPr lang="en-US" altLang="zh-HK"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Every word and deed in the cyberspace may be recorded, so we should avoid expressing </a:t>
            </a:r>
            <a:r>
              <a:rPr lang="en-US" altLang="zh-CN"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casual and impromptu </a:t>
            </a:r>
            <a:r>
              <a:rPr lang="en-US" altLang="zh-HK"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opinions. It is better to fully verify the facts in advance.  Be empathetic and considerate of others’ feelings.  Pay attention to whether our speech will affect the credibility and interests of others, and be responsible for personal speech.</a:t>
            </a:r>
            <a:endParaRPr lang="zh-HK" altLang="zh-HK"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algn="just" eaLnBrk="1" hangingPunct="1">
              <a:lnSpc>
                <a:spcPct val="120000"/>
              </a:lnSpc>
              <a:spcBef>
                <a:spcPts val="600"/>
              </a:spcBef>
              <a:spcAft>
                <a:spcPts val="600"/>
              </a:spcAft>
              <a:buClr>
                <a:srgbClr val="000000"/>
              </a:buClr>
              <a:buSzPts val="2600"/>
              <a:buFont typeface="Arial" panose="020B0604020202020204" pitchFamily="34" charset="0"/>
              <a:buChar char="•"/>
              <a:defRPr/>
            </a:pPr>
            <a:r>
              <a:rPr lang="en-US" altLang="zh-HK"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Many things are not "black-or-white", and </a:t>
            </a:r>
            <a:r>
              <a:rPr lang="en-US" altLang="zh-HK" sz="1800" dirty="0" err="1"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analysing</a:t>
            </a:r>
            <a:r>
              <a:rPr lang="en-US" altLang="zh-HK"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the same thing from different perspectives may draw different conclusions. We should see things from multiple perspectives, verify before dissemination of any information.  Try to think from the perspective of others, acquire attitudes of tolerance and acceptance of different opinions.</a:t>
            </a:r>
            <a:endParaRPr lang="zh-HK" altLang="zh-HK"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algn="just" eaLnBrk="1" hangingPunct="1">
              <a:lnSpc>
                <a:spcPct val="120000"/>
              </a:lnSpc>
              <a:spcBef>
                <a:spcPts val="600"/>
              </a:spcBef>
              <a:spcAft>
                <a:spcPts val="600"/>
              </a:spcAft>
              <a:buClr>
                <a:srgbClr val="000000"/>
              </a:buClr>
              <a:buSzPts val="2600"/>
              <a:buFont typeface="Arial" panose="020B0604020202020204" pitchFamily="34" charset="0"/>
              <a:buChar char="•"/>
              <a:defRPr/>
            </a:pPr>
            <a:r>
              <a:rPr lang="en-US" altLang="zh-HK"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Pay attention to anonymous messages that deliberately slander others.  Do not disclose too much information involving personal privacy in the cyberspace, lest that it would be maliciously used by criminals.</a:t>
            </a:r>
            <a:endParaRPr lang="zh-HK" altLang="zh-HK"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152580" name="Google Shape;1075;p88"/>
          <p:cNvSpPr>
            <a:spLocks/>
          </p:cNvSpPr>
          <p:nvPr/>
        </p:nvSpPr>
        <p:spPr bwMode="auto">
          <a:xfrm>
            <a:off x="2538413" y="174625"/>
            <a:ext cx="7594600" cy="744538"/>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24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Proper and healthy use of </a:t>
            </a:r>
          </a:p>
          <a:p>
            <a:pPr algn="ctr" eaLnBrk="1" hangingPunct="1">
              <a:lnSpc>
                <a:spcPct val="90000"/>
              </a:lnSpc>
              <a:buClr>
                <a:srgbClr val="000000"/>
              </a:buClr>
              <a:buFont typeface="Arial" panose="020B0604020202020204" pitchFamily="34" charset="0"/>
              <a:buNone/>
            </a:pPr>
            <a:r>
              <a:rPr lang="en-US" altLang="zh-HK" sz="24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instant messaging software and social networking sites</a:t>
            </a:r>
            <a:endParaRPr lang="zh-HK" altLang="zh-HK" sz="24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152581" name="Google Shape;1076;p88"/>
          <p:cNvSpPr>
            <a:spLocks noChangeArrowheads="1"/>
          </p:cNvSpPr>
          <p:nvPr/>
        </p:nvSpPr>
        <p:spPr bwMode="auto">
          <a:xfrm>
            <a:off x="3749675" y="919163"/>
            <a:ext cx="5172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buClr>
                <a:srgbClr val="000000"/>
              </a:buClr>
              <a:buFont typeface="Arial" panose="020B0604020202020204" pitchFamily="34" charset="0"/>
              <a:buNone/>
            </a:pPr>
            <a:r>
              <a:rPr lang="en-US" altLang="zh-HK" sz="24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Be cautious about cyber security</a:t>
            </a:r>
            <a:endParaRPr lang="zh-HK" altLang="zh-HK" sz="24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152582" name="Google Shape;1077;p88"/>
          <p:cNvSpPr>
            <a:spLocks noChangeArrowheads="1"/>
          </p:cNvSpPr>
          <p:nvPr/>
        </p:nvSpPr>
        <p:spPr bwMode="auto">
          <a:xfrm>
            <a:off x="2543175" y="5664200"/>
            <a:ext cx="9537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For details, please refer to </a:t>
            </a:r>
            <a:r>
              <a:rPr lang="en-US" altLang="zh-HK" dirty="0" err="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EdPost</a:t>
            </a:r>
            <a:r>
              <a:rPr lang="en-US" altLang="zh-HK"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of the Hong Kong Education City </a:t>
            </a:r>
            <a:endParaRPr lang="zh-HK" altLang="zh-HK" dirty="0">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eaLnBrk="1" hangingPunct="1">
              <a:buClr>
                <a:srgbClr val="000000"/>
              </a:buClr>
              <a:buFont typeface="Arial" panose="020B0604020202020204" pitchFamily="34" charset="0"/>
              <a:buNone/>
            </a:pPr>
            <a:r>
              <a:rPr lang="en-US" altLang="zh-HK" dirty="0">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(https://www.edcity.hk/hq/zh-hant/content/kol%E4%B8%8D%E6%98%93%E5%81%9A%E3%80%80%E7%B6%B2%E7%B5%A1%E5%AE%89%E5%85%A8%E8%A6%81%E5%AF%A9%E6%85%8E)</a:t>
            </a:r>
            <a:endParaRPr lang="zh-HK" altLang="zh-HK" dirty="0">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p:txBody>
      </p:sp>
      <p:pic>
        <p:nvPicPr>
          <p:cNvPr id="152583" name="Google Shape;1078;p8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5" y="5767388"/>
            <a:ext cx="196215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Google Shape;1083;p89"/>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1AA52926-0EAC-4C1A-9B5A-BA51D20383CC}"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74</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pic>
        <p:nvPicPr>
          <p:cNvPr id="154627" name="Google Shape;1084;p8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50" y="2990850"/>
            <a:ext cx="20732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Google Shape;1085;p89"/>
          <p:cNvSpPr>
            <a:spLocks/>
          </p:cNvSpPr>
          <p:nvPr/>
        </p:nvSpPr>
        <p:spPr bwMode="auto">
          <a:xfrm>
            <a:off x="2900363" y="346075"/>
            <a:ext cx="7658100" cy="714375"/>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24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Proper and healthy use of </a:t>
            </a:r>
          </a:p>
          <a:p>
            <a:pPr algn="ctr" eaLnBrk="1" hangingPunct="1">
              <a:lnSpc>
                <a:spcPct val="90000"/>
              </a:lnSpc>
              <a:buClr>
                <a:srgbClr val="000000"/>
              </a:buClr>
              <a:buFont typeface="Arial" panose="020B0604020202020204" pitchFamily="34" charset="0"/>
              <a:buNone/>
            </a:pPr>
            <a:r>
              <a:rPr lang="en-US" altLang="zh-HK" sz="24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instant messaging software and social networking sites</a:t>
            </a:r>
            <a:endParaRPr lang="zh-HK" altLang="zh-HK" sz="24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154629" name="Google Shape;1086;p89"/>
          <p:cNvSpPr>
            <a:spLocks noChangeArrowheads="1"/>
          </p:cNvSpPr>
          <p:nvPr/>
        </p:nvSpPr>
        <p:spPr bwMode="auto">
          <a:xfrm>
            <a:off x="2824163" y="1428750"/>
            <a:ext cx="8131175" cy="4227513"/>
          </a:xfrm>
          <a:prstGeom prst="rect">
            <a:avLst/>
          </a:prstGeom>
          <a:solidFill>
            <a:srgbClr val="E1EFD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buClr>
                <a:srgbClr val="000000"/>
              </a:buClr>
              <a:buFont typeface="Arial" panose="020B0604020202020204" pitchFamily="34" charset="0"/>
              <a:buNone/>
              <a:defRPr/>
            </a:pP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Office of the Government Chief Information Officer provides a lot of information on the proper and healthy use of instant messaging software and social networking sites.</a:t>
            </a:r>
            <a:endParaRPr lang="zh-HK"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algn="just" eaLnBrk="1" hangingPunct="1">
              <a:lnSpc>
                <a:spcPct val="120000"/>
              </a:lnSpc>
              <a:buClr>
                <a:srgbClr val="000000"/>
              </a:buClr>
              <a:buFont typeface="Arial" panose="020B0604020202020204" pitchFamily="34" charset="0"/>
              <a:buNone/>
              <a:defRPr/>
            </a:pPr>
            <a:endParaRPr lang="zh-HK"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Poppins" charset="-120"/>
              <a:sym typeface="Poppins" charset="-120"/>
            </a:endParaRPr>
          </a:p>
          <a:p>
            <a:pPr algn="just" eaLnBrk="1" hangingPunct="1">
              <a:lnSpc>
                <a:spcPct val="120000"/>
              </a:lnSpc>
              <a:buClr>
                <a:srgbClr val="000000"/>
              </a:buClr>
              <a:buSzPts val="2800"/>
              <a:buFont typeface="Arial" panose="020B0604020202020204" pitchFamily="34" charset="0"/>
              <a:buChar char="•"/>
              <a:defRPr/>
            </a:pPr>
            <a:r>
              <a:rPr lang="en-HK"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Poppins" charset="-120"/>
              </a:rPr>
              <a:t> Safe </a:t>
            </a: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Poppins" charset="-120"/>
                <a:sym typeface="標楷體" panose="03000509000000000000" pitchFamily="65" charset="-120"/>
              </a:rPr>
              <a:t>online social networking </a:t>
            </a:r>
          </a:p>
          <a:p>
            <a:pPr algn="just" eaLnBrk="1" hangingPunct="1">
              <a:lnSpc>
                <a:spcPct val="120000"/>
              </a:lnSpc>
              <a:buClr>
                <a:srgbClr val="000000"/>
              </a:buClr>
              <a:buSzPts val="2800"/>
              <a:defRPr/>
            </a:pP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https://www.infosec.gov.hk/en/best-practices/person/safe-online-social-networking</a:t>
            </a:r>
          </a:p>
          <a:p>
            <a:pPr algn="just" eaLnBrk="1" hangingPunct="1">
              <a:lnSpc>
                <a:spcPct val="120000"/>
              </a:lnSpc>
              <a:buClr>
                <a:srgbClr val="000000"/>
              </a:buClr>
              <a:buFont typeface="Arial" panose="020B0604020202020204" pitchFamily="34" charset="0"/>
              <a:buNone/>
              <a:defRPr/>
            </a:pPr>
            <a:endParaRPr lang="zh-HK"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Calibri" panose="020F0502020204030204" pitchFamily="34" charset="0"/>
            </a:endParaRPr>
          </a:p>
          <a:p>
            <a:pPr algn="just" eaLnBrk="1" hangingPunct="1">
              <a:lnSpc>
                <a:spcPct val="120000"/>
              </a:lnSpc>
              <a:buClr>
                <a:srgbClr val="000000"/>
              </a:buClr>
              <a:buSzPts val="2800"/>
              <a:buFont typeface="Arial" panose="020B0604020202020204" pitchFamily="34" charset="0"/>
              <a:buChar char="•"/>
              <a:defRPr/>
            </a:pP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a:t>
            </a:r>
            <a:r>
              <a:rPr lang="en-HK"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Using Instant Messaging Safely </a:t>
            </a:r>
          </a:p>
          <a:p>
            <a:pPr algn="just" eaLnBrk="1" hangingPunct="1">
              <a:lnSpc>
                <a:spcPct val="120000"/>
              </a:lnSpc>
              <a:buClr>
                <a:srgbClr val="000000"/>
              </a:buClr>
              <a:buSzPts val="2800"/>
              <a:defRPr/>
            </a:pP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https://www.infosec.gov.hk/en/best-practices/person/using-instant-messaging-safely</a:t>
            </a:r>
            <a:endParaRPr lang="zh-HK"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Calibri" panose="020F0502020204030204"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Google Shape;1091;p90"/>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E4980B26-1543-49AF-A6BE-9DBF9C135A6A}"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75</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156675" name="Google Shape;1092;p90"/>
          <p:cNvSpPr txBox="1">
            <a:spLocks noChangeArrowheads="1"/>
          </p:cNvSpPr>
          <p:nvPr/>
        </p:nvSpPr>
        <p:spPr bwMode="auto">
          <a:xfrm>
            <a:off x="557213" y="1016000"/>
            <a:ext cx="10885487" cy="1831975"/>
          </a:xfrm>
          <a:prstGeom prst="rect">
            <a:avLst/>
          </a:prstGeom>
          <a:noFill/>
          <a:ln w="28575">
            <a:solidFill>
              <a:srgbClr val="00B05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spcBef>
                <a:spcPts val="600"/>
              </a:spcBef>
              <a:buClr>
                <a:srgbClr val="000000"/>
              </a:buClr>
              <a:buFont typeface="Arial" panose="020B0604020202020204" pitchFamily="34" charset="0"/>
              <a:buNone/>
            </a:pPr>
            <a:r>
              <a:rPr lang="en-US" altLang="zh-HK"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Department </a:t>
            </a:r>
            <a:r>
              <a:rPr lang="en-US" altLang="zh-HK" sz="18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of Health provides advice and promotes healthy online </a:t>
            </a:r>
            <a:r>
              <a:rPr lang="en-US" altLang="zh-HK" sz="1800" dirty="0" err="1">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behaviours</a:t>
            </a:r>
            <a:r>
              <a:rPr lang="en-US" altLang="zh-HK" sz="18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including active participation in physical and outdoor activities, engaging in real-life interactions and limiting screen time, and choosing screen-related activities wisely.  Please visit the following webpages for information (including short videos, reports, detailed health advice, etc.).</a:t>
            </a:r>
            <a:endParaRPr lang="zh-HK" altLang="zh-HK" sz="18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eaLnBrk="1" hangingPunct="1">
              <a:lnSpc>
                <a:spcPct val="120000"/>
              </a:lnSpc>
              <a:spcBef>
                <a:spcPts val="600"/>
              </a:spcBef>
              <a:buClr>
                <a:srgbClr val="000000"/>
              </a:buClr>
              <a:buFont typeface="Arial" panose="020B0604020202020204" pitchFamily="34" charset="0"/>
              <a:buNone/>
            </a:pPr>
            <a:r>
              <a:rPr lang="en-US" altLang="zh-HK" sz="18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https://www.studenthealth.gov.hk/english/internet/health_effects.html</a:t>
            </a:r>
            <a:endParaRPr lang="zh-HK" altLang="zh-HK" sz="18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p:txBody>
      </p:sp>
      <p:sp>
        <p:nvSpPr>
          <p:cNvPr id="156676" name="Google Shape;1096;p90"/>
          <p:cNvSpPr>
            <a:spLocks/>
          </p:cNvSpPr>
          <p:nvPr/>
        </p:nvSpPr>
        <p:spPr bwMode="auto">
          <a:xfrm>
            <a:off x="2281238" y="138113"/>
            <a:ext cx="7629525" cy="714375"/>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24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Proper and healthy use of </a:t>
            </a:r>
          </a:p>
          <a:p>
            <a:pPr algn="ctr" eaLnBrk="1" hangingPunct="1">
              <a:lnSpc>
                <a:spcPct val="90000"/>
              </a:lnSpc>
              <a:buClr>
                <a:srgbClr val="000000"/>
              </a:buClr>
              <a:buFont typeface="Arial" panose="020B0604020202020204" pitchFamily="34" charset="0"/>
              <a:buNone/>
            </a:pPr>
            <a:r>
              <a:rPr lang="en-US" altLang="zh-HK" sz="24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instant messaging software and social networking sites</a:t>
            </a:r>
            <a:endParaRPr lang="zh-HK" altLang="zh-HK" sz="24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156677" name="Google Shape;1097;p90"/>
          <p:cNvSpPr>
            <a:spLocks noChangeArrowheads="1"/>
          </p:cNvSpPr>
          <p:nvPr/>
        </p:nvSpPr>
        <p:spPr bwMode="auto">
          <a:xfrm>
            <a:off x="7602538" y="4379913"/>
            <a:ext cx="3898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buClr>
                <a:srgbClr val="000000"/>
              </a:buClr>
              <a:buFont typeface="Arial" panose="020B0604020202020204" pitchFamily="34" charset="0"/>
              <a:buNone/>
            </a:pPr>
            <a:r>
              <a:rPr lang="en-US" altLang="zh-HK"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Education Bureau's “Active Students, Active People” Campaign</a:t>
            </a:r>
            <a:endParaRPr lang="zh-HK" altLang="zh-HK">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6678" name="Google Shape;1098;p90"/>
          <p:cNvSpPr>
            <a:spLocks noChangeArrowheads="1"/>
          </p:cNvSpPr>
          <p:nvPr/>
        </p:nvSpPr>
        <p:spPr bwMode="auto">
          <a:xfrm>
            <a:off x="0" y="1343025"/>
            <a:ext cx="12192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endParaRPr lang="zh-HK" altLang="zh-HK" sz="1800">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156679" name="Google Shape;1099;p90"/>
          <p:cNvSpPr>
            <a:spLocks noChangeArrowheads="1"/>
          </p:cNvSpPr>
          <p:nvPr/>
        </p:nvSpPr>
        <p:spPr bwMode="auto">
          <a:xfrm>
            <a:off x="8032750" y="4902200"/>
            <a:ext cx="30384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SzPts val="1400"/>
              <a:buFont typeface="Arial" panose="020B0604020202020204" pitchFamily="34" charset="0"/>
              <a:buNone/>
            </a:pPr>
            <a:r>
              <a:rPr lang="en-US"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https://www.edb.gov.hk/en/curriculum-development/kla/pe/asap/index.html</a:t>
            </a:r>
            <a:endParaRPr lang="zh-HK" altLang="zh-HK" sz="1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15668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5475" y="3205163"/>
            <a:ext cx="2432050" cy="354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31188" y="3052763"/>
            <a:ext cx="37814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82" name="圖片 10">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4875" y="3765550"/>
            <a:ext cx="3990975"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Google Shape;1104;p91"/>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941D2402-F885-49CC-BE78-711CDBDF35EA}"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76</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158723" name="Google Shape;1105;p91"/>
          <p:cNvSpPr>
            <a:spLocks noChangeArrowheads="1"/>
          </p:cNvSpPr>
          <p:nvPr/>
        </p:nvSpPr>
        <p:spPr bwMode="auto">
          <a:xfrm>
            <a:off x="433388" y="1549400"/>
            <a:ext cx="11004550" cy="2302164"/>
          </a:xfrm>
          <a:prstGeom prst="rect">
            <a:avLst/>
          </a:prstGeom>
          <a:noFill/>
          <a:ln w="381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spcBef>
                <a:spcPts val="600"/>
              </a:spcBef>
              <a:spcAft>
                <a:spcPts val="600"/>
              </a:spcAft>
              <a:buClr>
                <a:srgbClr val="000000"/>
              </a:buClr>
              <a:buFont typeface="Arial" panose="020B0604020202020204" pitchFamily="34" charset="0"/>
              <a:buNone/>
              <a:defRPr/>
            </a:pP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Education Bureau provides the </a:t>
            </a:r>
            <a:r>
              <a:rPr lang="en-US" altLang="zh-HK" sz="2000" i="1"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“Information Literacy Framework for Hong Kong Students” Learning Framework</a:t>
            </a: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and information kit on e-learning for schools, as well as professional development </a:t>
            </a:r>
            <a:r>
              <a:rPr lang="en-US" altLang="zh-HK" sz="2000" dirty="0" err="1"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programmes</a:t>
            </a:r>
            <a:r>
              <a:rPr lang="en-US" altLang="zh-HK" sz="20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 for teachers to cultivate students' ability and attitude to use information and communication technology.  Stay tuned for the latest information.</a:t>
            </a:r>
          </a:p>
          <a:p>
            <a:pPr algn="just" eaLnBrk="1" hangingPunct="1">
              <a:lnSpc>
                <a:spcPct val="120000"/>
              </a:lnSpc>
              <a:spcBef>
                <a:spcPts val="600"/>
              </a:spcBef>
              <a:spcAft>
                <a:spcPts val="600"/>
              </a:spcAft>
              <a:buClr>
                <a:srgbClr val="000000"/>
              </a:buClr>
              <a:buFont typeface="Arial" panose="020B0604020202020204" pitchFamily="34" charset="0"/>
              <a:buNone/>
              <a:defRPr/>
            </a:pPr>
            <a:r>
              <a:rPr lang="en-US" altLang="zh-HK" sz="16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Source: The Education Bureau (https://www.edb.gov.hk/en/edu-system/primary-secondary/applicable-to-primary-secondary/it-in-edu/information-literacy/il-index.html)</a:t>
            </a:r>
            <a:endParaRPr lang="zh-HK" altLang="zh-HK" sz="16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p:txBody>
      </p:sp>
      <p:pic>
        <p:nvPicPr>
          <p:cNvPr id="158724" name="Google Shape;1106;p9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3825" y="4684713"/>
            <a:ext cx="3694113"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5" name="Google Shape;1108;p91"/>
          <p:cNvSpPr>
            <a:spLocks/>
          </p:cNvSpPr>
          <p:nvPr/>
        </p:nvSpPr>
        <p:spPr bwMode="auto">
          <a:xfrm>
            <a:off x="2136775" y="225425"/>
            <a:ext cx="7758113" cy="768350"/>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24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Proper and healthy use of </a:t>
            </a:r>
          </a:p>
          <a:p>
            <a:pPr algn="ctr" eaLnBrk="1" hangingPunct="1">
              <a:lnSpc>
                <a:spcPct val="90000"/>
              </a:lnSpc>
              <a:buClr>
                <a:srgbClr val="000000"/>
              </a:buClr>
              <a:buFont typeface="Arial" panose="020B0604020202020204" pitchFamily="34" charset="0"/>
              <a:buNone/>
            </a:pPr>
            <a:r>
              <a:rPr lang="en-US" altLang="zh-HK" sz="24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instant messaging software and social networking sites</a:t>
            </a:r>
            <a:endParaRPr lang="zh-HK" altLang="zh-HK" sz="24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158727" name="Google Shape;1109;p91"/>
          <p:cNvSpPr>
            <a:spLocks noChangeArrowheads="1"/>
          </p:cNvSpPr>
          <p:nvPr/>
        </p:nvSpPr>
        <p:spPr bwMode="auto">
          <a:xfrm>
            <a:off x="433388" y="4287838"/>
            <a:ext cx="7064375" cy="2192625"/>
          </a:xfrm>
          <a:prstGeom prst="rect">
            <a:avLst/>
          </a:prstGeom>
          <a:noFill/>
          <a:ln w="28575">
            <a:solidFill>
              <a:srgbClr val="0070C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buClr>
                <a:srgbClr val="000000"/>
              </a:buClr>
              <a:buFont typeface="Arial" panose="020B0604020202020204" pitchFamily="34" charset="0"/>
              <a:buNone/>
              <a:defRPr/>
            </a:pPr>
            <a:r>
              <a:rPr lang="en-US" altLang="zh-HK"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Education Bureau has developed </a:t>
            </a:r>
            <a:r>
              <a:rPr lang="en-US" altLang="zh-HK" sz="1800" strike="sngStrike"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a</a:t>
            </a:r>
            <a:r>
              <a:rPr lang="en-US" altLang="zh-HK"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nd provided a number of resources and reference materials on information literacy and electronic safety.  Please refer to the following:</a:t>
            </a:r>
            <a:endParaRPr lang="zh-HK" altLang="zh-HK"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a:p>
            <a:pPr algn="just" eaLnBrk="1" hangingPunct="1">
              <a:lnSpc>
                <a:spcPct val="120000"/>
              </a:lnSpc>
              <a:buClr>
                <a:srgbClr val="000000"/>
              </a:buClr>
              <a:buFont typeface="Arial" panose="020B0604020202020204" pitchFamily="34" charset="0"/>
              <a:buNone/>
              <a:defRPr/>
            </a:pPr>
            <a:r>
              <a:rPr lang="en-US" altLang="zh-HK"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 </a:t>
            </a:r>
            <a:endParaRPr lang="zh-HK" altLang="zh-HK" sz="18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a:p>
            <a:pPr algn="just" eaLnBrk="1" hangingPunct="1">
              <a:buClr>
                <a:srgbClr val="000000"/>
              </a:buClr>
              <a:buFont typeface="Arial" panose="020B0604020202020204" pitchFamily="34" charset="0"/>
              <a:buNone/>
              <a:defRPr/>
            </a:pPr>
            <a:r>
              <a:rPr lang="en-US" altLang="zh-HK" sz="16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Source: The Education Bureau (https://www.edb.gov.hk/attachment/en/edu-system/primary-secondary/applicable-to-primary-secondary/it-in-edu/Information-Literacy/ResourcesAndReferenceMaterials(EH).pdf</a:t>
            </a:r>
            <a:r>
              <a:rPr lang="en-US" altLang="zh-HK" sz="16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a:t>
            </a:r>
            <a:endParaRPr lang="zh-HK" altLang="zh-HK" sz="1600"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p:txBody>
      </p:sp>
      <p:sp>
        <p:nvSpPr>
          <p:cNvPr id="158728" name="Google Shape;1110;p91"/>
          <p:cNvSpPr>
            <a:spLocks noChangeArrowheads="1"/>
          </p:cNvSpPr>
          <p:nvPr/>
        </p:nvSpPr>
        <p:spPr bwMode="auto">
          <a:xfrm>
            <a:off x="3437371" y="1011526"/>
            <a:ext cx="723322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defRPr/>
            </a:pPr>
            <a:r>
              <a:rPr lang="en-US" altLang="zh-HK" sz="2400" b="1"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Related learning and teaching resources</a:t>
            </a:r>
            <a:endParaRPr lang="zh-HK" altLang="zh-HK" sz="2400" b="1"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pic>
        <p:nvPicPr>
          <p:cNvPr id="2" name="圖片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4090988"/>
            <a:ext cx="33528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Google Shape;1115;p92"/>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15BE4313-B4F6-4013-AF05-0B83DA1D0C3A}"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77</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160771" name="Google Shape;1119;p92"/>
          <p:cNvSpPr>
            <a:spLocks/>
          </p:cNvSpPr>
          <p:nvPr/>
        </p:nvSpPr>
        <p:spPr bwMode="auto">
          <a:xfrm>
            <a:off x="2036763" y="204788"/>
            <a:ext cx="7789862" cy="777875"/>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24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Proper and healthy use of </a:t>
            </a:r>
          </a:p>
          <a:p>
            <a:pPr algn="ctr" eaLnBrk="1" hangingPunct="1">
              <a:lnSpc>
                <a:spcPct val="90000"/>
              </a:lnSpc>
              <a:buClr>
                <a:srgbClr val="000000"/>
              </a:buClr>
              <a:buFont typeface="Arial" panose="020B0604020202020204" pitchFamily="34" charset="0"/>
              <a:buNone/>
            </a:pPr>
            <a:r>
              <a:rPr lang="en-US" altLang="zh-HK" sz="24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instant messaging software and social networking sites</a:t>
            </a:r>
            <a:endParaRPr lang="zh-HK" altLang="zh-HK" sz="24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160772" name="Google Shape;1120;p92"/>
          <p:cNvSpPr>
            <a:spLocks noChangeArrowheads="1"/>
          </p:cNvSpPr>
          <p:nvPr/>
        </p:nvSpPr>
        <p:spPr bwMode="auto">
          <a:xfrm>
            <a:off x="4144963" y="5321300"/>
            <a:ext cx="58054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Source: </a:t>
            </a:r>
            <a:r>
              <a:rPr lang="en-US" altLang="zh-HK"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Education </a:t>
            </a: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Bureau</a:t>
            </a:r>
            <a:endParaRPr lang="zh-HK"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a:p>
            <a:pPr eaLnBrk="1" hangingPunct="1">
              <a:buClr>
                <a:srgbClr val="000000"/>
              </a:buClr>
              <a:buFont typeface="Arial" panose="020B0604020202020204" pitchFamily="34" charset="0"/>
              <a:buNone/>
            </a:pPr>
            <a:r>
              <a:rPr lang="en-US"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rPr>
              <a:t>(https://www.edb.gov.hk/tc/curriculum-development/4-key-tasks/moral-civic/L_and_T/IT_Education/IT_Ed_Lea.html) (Chinese only)</a:t>
            </a:r>
            <a:endParaRPr lang="zh-HK" altLang="zh-HK"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Times New Roman" panose="02020603050405020304" pitchFamily="18" charset="0"/>
            </a:endParaRPr>
          </a:p>
        </p:txBody>
      </p:sp>
      <p:sp>
        <p:nvSpPr>
          <p:cNvPr id="160773" name="Google Shape;1121;p92"/>
          <p:cNvSpPr>
            <a:spLocks noChangeArrowheads="1"/>
          </p:cNvSpPr>
          <p:nvPr/>
        </p:nvSpPr>
        <p:spPr bwMode="auto">
          <a:xfrm>
            <a:off x="3224790" y="1062038"/>
            <a:ext cx="720826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defRPr/>
            </a:pPr>
            <a:r>
              <a:rPr lang="en-US" altLang="zh-HK" sz="2400" b="1"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Related learning and teaching resources</a:t>
            </a:r>
            <a:endParaRPr lang="zh-HK" altLang="zh-HK" sz="2400" b="1"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160774" name="Google Shape;1122;p92"/>
          <p:cNvSpPr>
            <a:spLocks noChangeArrowheads="1"/>
          </p:cNvSpPr>
          <p:nvPr/>
        </p:nvSpPr>
        <p:spPr bwMode="auto">
          <a:xfrm>
            <a:off x="969963" y="1706563"/>
            <a:ext cx="9734550" cy="587375"/>
          </a:xfrm>
          <a:prstGeom prst="rect">
            <a:avLst/>
          </a:prstGeom>
          <a:noFill/>
          <a:ln w="5715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sz="18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Please refer to the Education Bureau's learning and teaching resources on information literacy</a:t>
            </a:r>
            <a:endParaRPr lang="zh-HK" altLang="zh-HK" sz="18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160775" name="Google Shape;1123;p92"/>
          <p:cNvSpPr>
            <a:spLocks noChangeArrowheads="1"/>
          </p:cNvSpPr>
          <p:nvPr/>
        </p:nvSpPr>
        <p:spPr bwMode="auto">
          <a:xfrm>
            <a:off x="5413375" y="2363788"/>
            <a:ext cx="631825" cy="450850"/>
          </a:xfrm>
          <a:prstGeom prst="downArrow">
            <a:avLst>
              <a:gd name="adj1" fmla="val 50000"/>
              <a:gd name="adj2" fmla="val 50000"/>
            </a:avLst>
          </a:prstGeom>
          <a:solidFill>
            <a:schemeClr val="accent1"/>
          </a:solidFill>
          <a:ln w="12700">
            <a:solidFill>
              <a:srgbClr val="31538F"/>
            </a:solidFill>
            <a:miter lim="800000"/>
            <a:headEnd type="none" w="sm" len="sm"/>
            <a:tailEnd type="none" w="sm" len="sm"/>
          </a:ln>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000000"/>
              </a:buClr>
              <a:buFont typeface="Arial" panose="020B0604020202020204" pitchFamily="34" charset="0"/>
              <a:buNone/>
            </a:pPr>
            <a:endParaRPr lang="zh-HK" altLang="zh-HK" sz="18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pic>
        <p:nvPicPr>
          <p:cNvPr id="16077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8138" y="2984500"/>
            <a:ext cx="5959475"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3738" y="4602163"/>
            <a:ext cx="26860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94063" y="4587875"/>
            <a:ext cx="26860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9"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80113" y="4625975"/>
            <a:ext cx="29622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80"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42388" y="4630738"/>
            <a:ext cx="2981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81"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8963" y="5435600"/>
            <a:ext cx="34194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Google Shape;1128;p93"/>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1C2B4F97-4F87-45A0-BF5A-BB4D3AF701F7}"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78</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162819" name="Google Shape;1129;p93"/>
          <p:cNvSpPr>
            <a:spLocks/>
          </p:cNvSpPr>
          <p:nvPr/>
        </p:nvSpPr>
        <p:spPr bwMode="auto">
          <a:xfrm>
            <a:off x="2106613" y="261938"/>
            <a:ext cx="7656512" cy="692150"/>
          </a:xfrm>
          <a:custGeom>
            <a:avLst/>
            <a:gdLst>
              <a:gd name="T0" fmla="*/ 0 w 5689600"/>
              <a:gd name="T1" fmla="*/ 0 h 649440"/>
              <a:gd name="T2" fmla="*/ 5689600 w 5689600"/>
              <a:gd name="T3" fmla="*/ 649440 h 649440"/>
            </a:gdLst>
            <a:ahLst/>
            <a:cxnLst/>
            <a:rect l="T0" t="T1" r="T2" b="T3"/>
            <a:pathLst>
              <a:path w="5689600" h="649440" extrusionOk="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a:ln w="12700">
            <a:solidFill>
              <a:schemeClr val="bg1"/>
            </a:solidFill>
            <a:miter lim="800000"/>
            <a:headEnd type="none" w="sm" len="sm"/>
            <a:tailEnd type="none" w="sm" len="sm"/>
          </a:ln>
        </p:spPr>
        <p:txBody>
          <a:bodyPr lIns="246750" tIns="31700" rIns="246750" bIns="31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Font typeface="Arial" panose="020B0604020202020204" pitchFamily="34" charset="0"/>
              <a:buNone/>
            </a:pPr>
            <a:r>
              <a:rPr lang="en-US" altLang="zh-HK" sz="24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Proper and healthy use of </a:t>
            </a:r>
          </a:p>
          <a:p>
            <a:pPr algn="ctr" eaLnBrk="1" hangingPunct="1">
              <a:lnSpc>
                <a:spcPct val="90000"/>
              </a:lnSpc>
              <a:buClr>
                <a:srgbClr val="000000"/>
              </a:buClr>
              <a:buFont typeface="Arial" panose="020B0604020202020204" pitchFamily="34" charset="0"/>
              <a:buNone/>
            </a:pPr>
            <a:r>
              <a:rPr lang="en-US" altLang="zh-HK" sz="24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instant messaging software and social networking sites</a:t>
            </a:r>
            <a:endParaRPr lang="zh-HK" altLang="zh-HK" sz="2400" b="1">
              <a:solidFill>
                <a:srgbClr val="FFFFFF"/>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162823" name="Google Shape;1133;p93"/>
          <p:cNvSpPr>
            <a:spLocks noChangeArrowheads="1"/>
          </p:cNvSpPr>
          <p:nvPr/>
        </p:nvSpPr>
        <p:spPr bwMode="auto">
          <a:xfrm>
            <a:off x="1284287" y="4785302"/>
            <a:ext cx="9485313" cy="1319934"/>
          </a:xfrm>
          <a:prstGeom prst="rect">
            <a:avLst/>
          </a:prstGeom>
          <a:solidFill>
            <a:srgbClr val="E1EFD8"/>
          </a:solidFill>
          <a:ln w="38100">
            <a:solidFill>
              <a:srgbClr val="FF0000"/>
            </a:solidFill>
            <a:round/>
            <a:headEnd type="none" w="sm" len="sm"/>
            <a:tailEnd type="none" w="sm" len="sm"/>
          </a:ln>
        </p:spPr>
        <p:txBody>
          <a:bodyPr lIns="91425" tIns="45700" rIns="91425" bIns="45700"/>
          <a:lstStyle>
            <a:lvl1pPr marL="2857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just" eaLnBrk="1" hangingPunct="1">
              <a:lnSpc>
                <a:spcPct val="120000"/>
              </a:lnSpc>
              <a:spcBef>
                <a:spcPts val="600"/>
              </a:spcBef>
              <a:spcAft>
                <a:spcPts val="600"/>
              </a:spcAft>
              <a:buClr>
                <a:srgbClr val="000000"/>
              </a:buClr>
              <a:buSzPts val="2600"/>
              <a:buFont typeface="Arial" panose="020B0604020202020204" pitchFamily="34" charset="0"/>
              <a:buChar char="•"/>
              <a:defRPr/>
            </a:pP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For senior secondary students: Citizenship and Social Development x Information Literacy - Taking COVID-19 as an example: “Identify false information” (Chinese only)</a:t>
            </a:r>
            <a:endParaRPr lang="zh-HK"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endParaRPr>
          </a:p>
          <a:p>
            <a:pPr algn="just" eaLnBrk="1" hangingPunct="1">
              <a:lnSpc>
                <a:spcPct val="120000"/>
              </a:lnSpc>
              <a:spcBef>
                <a:spcPts val="600"/>
              </a:spcBef>
              <a:spcAft>
                <a:spcPts val="600"/>
              </a:spcAft>
              <a:buClr>
                <a:srgbClr val="000000"/>
              </a:buClr>
              <a:buSzPts val="2600"/>
              <a:buFont typeface="Arial" panose="020B0604020202020204" pitchFamily="34" charset="0"/>
              <a:buChar char="•"/>
              <a:defRPr/>
            </a:pPr>
            <a:r>
              <a:rPr lang="en-US" altLang="zh-HK" sz="1800" dirty="0" smtClean="0">
                <a:solidFill>
                  <a:schemeClr val="tx1">
                    <a:lumMod val="85000"/>
                    <a:lumOff val="15000"/>
                  </a:schemeClr>
                </a:solidFill>
                <a:latin typeface="Times New Roman" panose="02020603050405020304" pitchFamily="18" charset="0"/>
                <a:cs typeface="Times New Roman" panose="02020603050405020304" pitchFamily="18" charset="0"/>
              </a:rPr>
              <a:t>Morals and conduct in using information technology: Taking COVID-19 as an example</a:t>
            </a:r>
            <a:endParaRPr lang="zh-HK" altLang="zh-HK" sz="1800" strike="sngStrike" dirty="0" smtClean="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62825" name="Google Shape;1135;p93"/>
          <p:cNvSpPr>
            <a:spLocks noChangeArrowheads="1"/>
          </p:cNvSpPr>
          <p:nvPr/>
        </p:nvSpPr>
        <p:spPr bwMode="auto">
          <a:xfrm>
            <a:off x="3307195" y="1014414"/>
            <a:ext cx="693593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defRPr/>
            </a:pPr>
            <a:r>
              <a:rPr lang="en-US" altLang="zh-HK" sz="2400" b="1"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Related learning and teaching resources</a:t>
            </a:r>
            <a:endParaRPr lang="zh-HK" altLang="zh-HK" sz="2400" b="1"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pic>
        <p:nvPicPr>
          <p:cNvPr id="162822" name="圖片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1263" y="1679575"/>
            <a:ext cx="9447212"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1132;p93"/>
          <p:cNvSpPr>
            <a:spLocks noChangeArrowheads="1"/>
          </p:cNvSpPr>
          <p:nvPr/>
        </p:nvSpPr>
        <p:spPr bwMode="auto">
          <a:xfrm>
            <a:off x="4516438" y="2325688"/>
            <a:ext cx="977900" cy="484187"/>
          </a:xfrm>
          <a:prstGeom prst="leftArrow">
            <a:avLst>
              <a:gd name="adj1" fmla="val 50000"/>
              <a:gd name="adj2" fmla="val 50024"/>
            </a:avLst>
          </a:prstGeom>
          <a:solidFill>
            <a:srgbClr val="FF0000"/>
          </a:solidFill>
          <a:ln w="12700">
            <a:solidFill>
              <a:srgbClr val="31538F"/>
            </a:solidFill>
            <a:miter lim="800000"/>
            <a:headEnd type="none" w="sm" len="sm"/>
            <a:tailEnd type="none" w="sm" len="sm"/>
          </a:ln>
        </p:spPr>
        <p:txBody>
          <a:bodyPr lIns="91425" tIns="45700" rIns="91425" bIns="45700" anchor="ct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buClr>
                <a:srgbClr val="000000"/>
              </a:buClr>
              <a:buFont typeface="Arial" panose="020B0604020202020204" pitchFamily="34" charset="0"/>
              <a:buNone/>
            </a:pPr>
            <a:endParaRPr lang="zh-HK" altLang="zh-HK" sz="1800">
              <a:solidFill>
                <a:srgbClr val="FFFFFF"/>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Google Shape;1141;p94"/>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21F4BD99-A557-40F4-A9F5-E6DADFEA0CB7}"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79</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1142" name="Google Shape;1142;p94"/>
          <p:cNvSpPr txBox="1"/>
          <p:nvPr/>
        </p:nvSpPr>
        <p:spPr>
          <a:xfrm>
            <a:off x="644100" y="1054100"/>
            <a:ext cx="10694894" cy="4616608"/>
          </a:xfrm>
          <a:prstGeom prst="rect">
            <a:avLst/>
          </a:prstGeom>
          <a:noFill/>
          <a:ln>
            <a:noFill/>
          </a:ln>
        </p:spPr>
        <p:txBody>
          <a:bodyPr spcFirstLastPara="1" lIns="91425" tIns="45700" rIns="91425" bIns="45700">
            <a:spAutoFit/>
          </a:bodyPr>
          <a:lstStyle/>
          <a:p>
            <a:pPr algn="just" eaLnBrk="1" fontAlgn="auto" hangingPunct="1">
              <a:lnSpc>
                <a:spcPct val="120000"/>
              </a:lnSpc>
              <a:spcBef>
                <a:spcPts val="600"/>
              </a:spcBef>
              <a:spcAft>
                <a:spcPts val="600"/>
              </a:spcAft>
              <a:buClr>
                <a:srgbClr val="000000"/>
              </a:buClr>
              <a:buFont typeface="Arial"/>
              <a:buNone/>
              <a:defRPr/>
            </a:pP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 the information society, the Internet, social networking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sites</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and </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instant messaging software have enhanced the interconnectivity of the world, provided real-time information and contacts, and brought conveniences to our lives and work.  But at the same time, they may also cause anxiety, confusion, seduction and crime.</a:t>
            </a:r>
            <a:endParaRPr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algn="just" eaLnBrk="1" fontAlgn="auto" hangingPunct="1">
              <a:lnSpc>
                <a:spcPct val="120000"/>
              </a:lnSpc>
              <a:spcBef>
                <a:spcPts val="600"/>
              </a:spcBef>
              <a:spcAft>
                <a:spcPts val="600"/>
              </a:spcAft>
              <a:buClr>
                <a:srgbClr val="000000"/>
              </a:buClr>
              <a:buFont typeface="Arial"/>
              <a:buNone/>
              <a:defRPr/>
            </a:pP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While promoting the development of information technology, governments of all countries/ regions also attach importance to raising the public’s awareness of how to make good use of information technology through education and publicity, and to formulating and amending laws to protect public interests and crack down on online illegal acts.  Therefore, the cyberspace is also governed by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laws.</a:t>
            </a:r>
            <a:endParaRPr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algn="just" eaLnBrk="1" fontAlgn="auto" hangingPunct="1">
              <a:lnSpc>
                <a:spcPct val="120000"/>
              </a:lnSpc>
              <a:spcBef>
                <a:spcPts val="600"/>
              </a:spcBef>
              <a:spcAft>
                <a:spcPts val="600"/>
              </a:spcAft>
              <a:buClr>
                <a:srgbClr val="000000"/>
              </a:buClr>
              <a:buFont typeface="Arial"/>
              <a:buNone/>
              <a:defRPr/>
            </a:pP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Whether information technology can bring positive impact to the public depends on our attitudes and behaviors. We should learn to make good use of information technology and cultivate positive </a:t>
            </a:r>
            <a:r>
              <a:rPr lang="en-us" sz="20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values</a:t>
            </a:r>
            <a:r>
              <a:rPr lang="en-us"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which are the indispensable knowledge, skills and attitudes in the information age.</a:t>
            </a:r>
            <a:endParaRPr sz="20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sp>
        <p:nvSpPr>
          <p:cNvPr id="164868" name="Google Shape;1143;p94"/>
          <p:cNvSpPr txBox="1">
            <a:spLocks noChangeArrowheads="1"/>
          </p:cNvSpPr>
          <p:nvPr/>
        </p:nvSpPr>
        <p:spPr bwMode="auto">
          <a:xfrm>
            <a:off x="4795693" y="343058"/>
            <a:ext cx="5041034" cy="646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defRPr/>
            </a:pPr>
            <a:r>
              <a:rPr lang="en-US" altLang="zh-HK" sz="3600" b="1"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Conclusion</a:t>
            </a:r>
            <a:endParaRPr lang="zh-HK" altLang="zh-HK" strike="sngStrike" dirty="0" smtClean="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Google Shape;206;p23"/>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C69DF4E4-9D33-42B3-87CB-BC2CA72EB391}"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8</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19459" name="Google Shape;207;p23"/>
          <p:cNvSpPr txBox="1">
            <a:spLocks noChangeArrowheads="1"/>
          </p:cNvSpPr>
          <p:nvPr/>
        </p:nvSpPr>
        <p:spPr bwMode="auto">
          <a:xfrm>
            <a:off x="990600" y="215900"/>
            <a:ext cx="107045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SzPts val="4000"/>
              <a:buFont typeface="標楷體" panose="03000509000000000000" pitchFamily="65" charset="-120"/>
              <a:buNone/>
            </a:pPr>
            <a:r>
              <a:rPr lang="en-US" altLang="zh-HK" sz="40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development of information technology</a:t>
            </a:r>
            <a:endParaRPr lang="zh-HK" altLang="zh-HK" sz="40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208" name="Google Shape;208;p23"/>
          <p:cNvSpPr txBox="1"/>
          <p:nvPr/>
        </p:nvSpPr>
        <p:spPr>
          <a:xfrm>
            <a:off x="2285269" y="1028212"/>
            <a:ext cx="8777177" cy="757090"/>
          </a:xfrm>
          <a:prstGeom prst="rect">
            <a:avLst/>
          </a:prstGeom>
          <a:noFill/>
          <a:ln>
            <a:noFill/>
          </a:ln>
        </p:spPr>
        <p:txBody>
          <a:bodyPr spcFirstLastPara="1" lIns="91425" tIns="45700" rIns="91425" bIns="45700" anchor="ctr">
            <a:spAutoFit/>
          </a:bodyPr>
          <a:lstStyle/>
          <a:p>
            <a:pPr eaLnBrk="1" fontAlgn="auto" hangingPunct="1">
              <a:lnSpc>
                <a:spcPct val="90000"/>
              </a:lnSpc>
              <a:spcBef>
                <a:spcPts val="0"/>
              </a:spcBef>
              <a:spcAft>
                <a:spcPts val="0"/>
              </a:spcAft>
              <a:buClr>
                <a:schemeClr val="dk1"/>
              </a:buClr>
              <a:buSzPts val="2800"/>
              <a:buFont typeface="Arial"/>
              <a:buNone/>
              <a:defRPr/>
            </a:pPr>
            <a:r>
              <a:rPr lang="en-us" sz="2400" b="1" kern="0" dirty="0" err="1">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Informatisation</a:t>
            </a:r>
            <a:r>
              <a:rPr lang="en-us"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altLang="zh-HK" sz="2400" b="1" kern="0" dirty="0" err="1"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digitalisation</a:t>
            </a:r>
            <a:r>
              <a:rPr lang="en-US" altLang="zh-HK" sz="2400" b="1"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altLang="zh-HK"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and </a:t>
            </a:r>
            <a:r>
              <a:rPr lang="en-US" altLang="zh-HK" sz="2400" b="1" kern="0" dirty="0" err="1"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smartisation</a:t>
            </a:r>
            <a:endParaRPr lang="en-US" altLang="zh-HK"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eaLnBrk="1" fontAlgn="auto" hangingPunct="1">
              <a:lnSpc>
                <a:spcPct val="90000"/>
              </a:lnSpc>
              <a:spcBef>
                <a:spcPts val="0"/>
              </a:spcBef>
              <a:spcAft>
                <a:spcPts val="0"/>
              </a:spcAft>
              <a:buClr>
                <a:schemeClr val="dk1"/>
              </a:buClr>
              <a:buSzPts val="2800"/>
              <a:buFont typeface="DFKai-SB"/>
              <a:buNone/>
              <a:defRPr/>
            </a:pPr>
            <a:endParaRPr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sp>
        <p:nvSpPr>
          <p:cNvPr id="19461" name="Google Shape;209;p23"/>
          <p:cNvSpPr>
            <a:spLocks/>
          </p:cNvSpPr>
          <p:nvPr/>
        </p:nvSpPr>
        <p:spPr bwMode="auto">
          <a:xfrm>
            <a:off x="1677988" y="1016000"/>
            <a:ext cx="446087" cy="322263"/>
          </a:xfrm>
          <a:custGeom>
            <a:avLst/>
            <a:gdLst>
              <a:gd name="T0" fmla="*/ 2147483646 w 395"/>
              <a:gd name="T1" fmla="*/ 2147483646 h 298"/>
              <a:gd name="T2" fmla="*/ 2147483646 w 395"/>
              <a:gd name="T3" fmla="*/ 2147483646 h 298"/>
              <a:gd name="T4" fmla="*/ 2147483646 w 395"/>
              <a:gd name="T5" fmla="*/ 2147483646 h 298"/>
              <a:gd name="T6" fmla="*/ 2147483646 w 395"/>
              <a:gd name="T7" fmla="*/ 2147483646 h 298"/>
              <a:gd name="T8" fmla="*/ 2147483646 w 395"/>
              <a:gd name="T9" fmla="*/ 2147483646 h 298"/>
              <a:gd name="T10" fmla="*/ 2147483646 w 395"/>
              <a:gd name="T11" fmla="*/ 2147483646 h 298"/>
              <a:gd name="T12" fmla="*/ 2147483646 w 395"/>
              <a:gd name="T13" fmla="*/ 2147483646 h 298"/>
              <a:gd name="T14" fmla="*/ 2147483646 w 395"/>
              <a:gd name="T15" fmla="*/ 0 h 298"/>
              <a:gd name="T16" fmla="*/ 2147483646 w 395"/>
              <a:gd name="T17" fmla="*/ 0 h 298"/>
              <a:gd name="T18" fmla="*/ 2147483646 w 395"/>
              <a:gd name="T19" fmla="*/ 2147483646 h 298"/>
              <a:gd name="T20" fmla="*/ 2147483646 w 395"/>
              <a:gd name="T21" fmla="*/ 2147483646 h 298"/>
              <a:gd name="T22" fmla="*/ 2147483646 w 395"/>
              <a:gd name="T23" fmla="*/ 2147483646 h 298"/>
              <a:gd name="T24" fmla="*/ 2147483646 w 395"/>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sp>
        <p:nvSpPr>
          <p:cNvPr id="210" name="Google Shape;210;p23"/>
          <p:cNvSpPr/>
          <p:nvPr/>
        </p:nvSpPr>
        <p:spPr>
          <a:xfrm>
            <a:off x="719983" y="1795310"/>
            <a:ext cx="10975628" cy="3816429"/>
          </a:xfrm>
          <a:prstGeom prst="rect">
            <a:avLst/>
          </a:prstGeom>
          <a:noFill/>
          <a:ln w="28575" cap="flat" cmpd="sng">
            <a:solidFill>
              <a:srgbClr val="0070C0"/>
            </a:solidFill>
            <a:prstDash val="solid"/>
            <a:round/>
            <a:headEnd type="none" w="sm" len="sm"/>
            <a:tailEnd type="none" w="sm" len="sm"/>
          </a:ln>
        </p:spPr>
        <p:txBody>
          <a:bodyPr spcFirstLastPara="1" lIns="91425" tIns="45700" rIns="91425" bIns="45700"/>
          <a:lstStyle/>
          <a:p>
            <a:pPr algn="just" eaLnBrk="1" fontAlgn="auto" hangingPunct="1">
              <a:lnSpc>
                <a:spcPct val="120000"/>
              </a:lnSpc>
              <a:spcBef>
                <a:spcPts val="0"/>
              </a:spcBef>
              <a:spcAft>
                <a:spcPts val="0"/>
              </a:spcAft>
              <a:buClr>
                <a:srgbClr val="000000"/>
              </a:buClr>
              <a:buFont typeface="Arial"/>
              <a:buNone/>
              <a:defRPr/>
            </a:pPr>
            <a:r>
              <a:rPr lang="en-us" sz="23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With the advancement of information technology</a:t>
            </a:r>
            <a:r>
              <a:rPr lang="en-US" altLang="zh-TW" sz="23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t>
            </a:r>
            <a:r>
              <a:rPr lang="en-us" sz="23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such as smartphones and other smart products, we have easier access to social media information </a:t>
            </a:r>
            <a:r>
              <a:rPr lang="en-us" sz="23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and </a:t>
            </a:r>
            <a:r>
              <a:rPr lang="en-us" sz="23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other data sets on the Internet.  Such data is collectively referred </a:t>
            </a:r>
            <a:r>
              <a:rPr lang="en-us" sz="23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as </a:t>
            </a:r>
            <a:r>
              <a:rPr lang="en-us" sz="23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“big data” and may include consumers’ personal information, online search records, Internet browsing habits, purchase </a:t>
            </a:r>
            <a:r>
              <a:rPr lang="en-us" sz="23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history, </a:t>
            </a:r>
            <a:r>
              <a:rPr lang="en-us" sz="23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etc.  The essence of big data analytics lies in how to turn data into important information.  Big data will continue to </a:t>
            </a:r>
            <a:r>
              <a:rPr lang="en-us" sz="23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generate </a:t>
            </a:r>
            <a:r>
              <a:rPr lang="en-us" sz="23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 significant impact on our socioeconomic development; big data analytics can be applied to a variety of industries, including marketing, finance and </a:t>
            </a:r>
            <a:r>
              <a:rPr lang="en-us" sz="23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airlines, </a:t>
            </a:r>
            <a:r>
              <a:rPr lang="en-us" sz="23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bringing numerous business opportunities.</a:t>
            </a:r>
            <a:endParaRPr sz="23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a:p>
            <a:pPr algn="just" eaLnBrk="1" fontAlgn="auto" hangingPunct="1">
              <a:lnSpc>
                <a:spcPct val="120000"/>
              </a:lnSpc>
              <a:spcBef>
                <a:spcPts val="0"/>
              </a:spcBef>
              <a:spcAft>
                <a:spcPts val="0"/>
              </a:spcAft>
              <a:buClr>
                <a:srgbClr val="000000"/>
              </a:buClr>
              <a:buFont typeface="Arial"/>
              <a:buNone/>
              <a:defRPr/>
            </a:pPr>
            <a:endParaRPr sz="2300" kern="0" dirty="0">
              <a:solidFill>
                <a:schemeClr val="dk1"/>
              </a:solidFill>
              <a:latin typeface="Times New Roman" panose="02020603050405020304" pitchFamily="18" charset="0"/>
              <a:ea typeface="Microsoft Yahei"/>
              <a:cs typeface="Times New Roman" panose="02020603050405020304" pitchFamily="18" charset="0"/>
              <a:sym typeface="Microsoft Yahei"/>
            </a:endParaRPr>
          </a:p>
        </p:txBody>
      </p:sp>
      <p:sp>
        <p:nvSpPr>
          <p:cNvPr id="19463" name="Google Shape;211;p23"/>
          <p:cNvSpPr>
            <a:spLocks noChangeArrowheads="1"/>
          </p:cNvSpPr>
          <p:nvPr/>
        </p:nvSpPr>
        <p:spPr bwMode="auto">
          <a:xfrm>
            <a:off x="720725" y="33909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endParaRPr lang="zh-HK" altLang="zh-HK" sz="1800">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212" name="Google Shape;212;p23"/>
          <p:cNvSpPr/>
          <p:nvPr/>
        </p:nvSpPr>
        <p:spPr>
          <a:xfrm>
            <a:off x="3365681" y="5797343"/>
            <a:ext cx="8329930" cy="646331"/>
          </a:xfrm>
          <a:prstGeom prst="rect">
            <a:avLst/>
          </a:prstGeom>
          <a:noFill/>
          <a:ln>
            <a:noFill/>
          </a:ln>
        </p:spPr>
        <p:txBody>
          <a:bodyPr spcFirstLastPara="1" lIns="91425" tIns="45700" rIns="91425" bIns="45700"/>
          <a:lstStyle/>
          <a:p>
            <a:pPr eaLnBrk="1" fontAlgn="auto" hangingPunct="1">
              <a:spcBef>
                <a:spcPts val="0"/>
              </a:spcBef>
              <a:spcAft>
                <a:spcPts val="0"/>
              </a:spcAft>
              <a:buClr>
                <a:srgbClr val="000000"/>
              </a:buClr>
              <a:buFont typeface="Arial"/>
              <a:buNone/>
              <a:defRPr/>
            </a:pPr>
            <a:r>
              <a:rPr lang="en-us" kern="0" dirty="0" smtClean="0">
                <a:solidFill>
                  <a:schemeClr val="dk1"/>
                </a:solidFill>
                <a:latin typeface="Times New Roman" panose="02020603050405020304" pitchFamily="18" charset="0"/>
                <a:ea typeface="DFKai-SB"/>
                <a:cs typeface="Times New Roman" panose="02020603050405020304" pitchFamily="18" charset="0"/>
                <a:sym typeface="DFKai-SB"/>
              </a:rPr>
              <a:t>Reference:</a:t>
            </a:r>
            <a:endParaRPr kern="0" dirty="0">
              <a:latin typeface="Times New Roman" panose="02020603050405020304" pitchFamily="18" charset="0"/>
              <a:ea typeface="Arial"/>
              <a:cs typeface="Times New Roman" panose="02020603050405020304" pitchFamily="18" charset="0"/>
              <a:sym typeface="Arial"/>
            </a:endParaRPr>
          </a:p>
          <a:p>
            <a:pPr eaLnBrk="1" fontAlgn="auto" hangingPunct="1">
              <a:spcBef>
                <a:spcPts val="0"/>
              </a:spcBef>
              <a:spcAft>
                <a:spcPts val="0"/>
              </a:spcAft>
              <a:buClr>
                <a:srgbClr val="000000"/>
              </a:buClr>
              <a:buFont typeface="Arial"/>
              <a:buNone/>
              <a:defRPr/>
            </a:pPr>
            <a:r>
              <a:rPr lang="en-us"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Hong </a:t>
            </a:r>
            <a:r>
              <a:rPr lang="en-us"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Kong Trade Development Council (</a:t>
            </a:r>
            <a:r>
              <a:rPr lang="en-us"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https://research.hktdc.com/en/article/MzYzOTY0NTY5</a:t>
            </a:r>
            <a:r>
              <a:rPr lang="en-us"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t>
            </a:r>
            <a:endParaRPr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pic>
        <p:nvPicPr>
          <p:cNvPr id="19465" name="Google Shape;213;p2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5913438"/>
            <a:ext cx="249713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Google Shape;1148;p95"/>
          <p:cNvSpPr txBox="1">
            <a:spLocks noChangeArrowheads="1"/>
          </p:cNvSpPr>
          <p:nvPr/>
        </p:nvSpPr>
        <p:spPr bwMode="auto">
          <a:xfrm>
            <a:off x="4356100" y="0"/>
            <a:ext cx="30019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385623"/>
              </a:buClr>
              <a:buSzPts val="4000"/>
              <a:buFont typeface="標楷體" panose="03000509000000000000" pitchFamily="65" charset="-120"/>
              <a:buNone/>
            </a:pPr>
            <a:r>
              <a:rPr lang="en-US" altLang="zh-HK" sz="4000" b="1">
                <a:solidFill>
                  <a:srgbClr val="385623"/>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User Guide</a:t>
            </a:r>
            <a:endParaRPr lang="zh-HK" altLang="zh-HK" sz="4000" b="1">
              <a:solidFill>
                <a:srgbClr val="385623"/>
              </a:solidFill>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166915" name="Google Shape;1149;p95"/>
          <p:cNvSpPr txBox="1">
            <a:spLocks noChangeArrowheads="1"/>
          </p:cNvSpPr>
          <p:nvPr/>
        </p:nvSpPr>
        <p:spPr bwMode="auto">
          <a:xfrm>
            <a:off x="227013" y="708025"/>
            <a:ext cx="11576050"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52425" indent="-352425">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spcBef>
                <a:spcPts val="600"/>
              </a:spcBef>
              <a:buClrTx/>
              <a:buFont typeface="Arial" panose="020B0604020202020204" pitchFamily="34" charset="0"/>
              <a:buChar char="•"/>
            </a:pPr>
            <a:r>
              <a:rPr lang="en-US" altLang="zh-CN" sz="1800" b="1">
                <a:solidFill>
                  <a:srgbClr val="548235"/>
                </a:solidFill>
                <a:latin typeface="Times New Roman" panose="02020603050405020304" pitchFamily="18" charset="0"/>
                <a:ea typeface="標楷體" panose="03000509000000000000" pitchFamily="65" charset="-120"/>
                <a:cs typeface="Times New Roman" panose="02020603050405020304" pitchFamily="18" charset="0"/>
              </a:rPr>
              <a:t>The primary users of this resource are teachers. It aims to provide teachers with content knowledge relevant to the topic to enable teachers to have a deeper understanding of teaching content when preparing for their lessons. </a:t>
            </a:r>
          </a:p>
          <a:p>
            <a:pPr algn="just" eaLnBrk="1" hangingPunct="1">
              <a:spcBef>
                <a:spcPts val="600"/>
              </a:spcBef>
              <a:buClrTx/>
              <a:buFont typeface="Arial" panose="020B0604020202020204" pitchFamily="34" charset="0"/>
              <a:buChar char="•"/>
            </a:pPr>
            <a:r>
              <a:rPr lang="en-US" altLang="zh-TW" sz="1800" b="1">
                <a:solidFill>
                  <a:srgbClr val="548235"/>
                </a:solidFill>
                <a:latin typeface="Times New Roman" panose="02020603050405020304" pitchFamily="18" charset="0"/>
                <a:ea typeface="標楷體" panose="03000509000000000000" pitchFamily="65" charset="-120"/>
                <a:cs typeface="Times New Roman" panose="02020603050405020304" pitchFamily="18" charset="0"/>
              </a:rPr>
              <a:t>All data, videos, photos, pictures, questions and suggested answers can be used for multiple purposes, such as teachers’ teaching materials, references for curriculum planning and learning and teaching, and student assignments, etc. To align with Citizenship and Social Development Curriculum and Assessment Guide (Secondary 4-6) (2021) (C&amp;A Guide), this resource should be adapted to cater for students’ learning diversity and the needs of classroom teaching, etc.  </a:t>
            </a:r>
          </a:p>
          <a:p>
            <a:pPr algn="just" eaLnBrk="1" hangingPunct="1">
              <a:spcBef>
                <a:spcPts val="600"/>
              </a:spcBef>
              <a:buClrTx/>
              <a:buFont typeface="Arial" panose="020B0604020202020204" pitchFamily="34" charset="0"/>
              <a:buChar char="•"/>
            </a:pPr>
            <a:r>
              <a:rPr lang="en-US" altLang="zh-CN" sz="1800" b="1">
                <a:solidFill>
                  <a:srgbClr val="548235"/>
                </a:solidFill>
                <a:latin typeface="Times New Roman" panose="02020603050405020304" pitchFamily="18" charset="0"/>
                <a:ea typeface="標楷體" panose="03000509000000000000" pitchFamily="65" charset="-120"/>
                <a:cs typeface="Times New Roman" panose="02020603050405020304" pitchFamily="18" charset="0"/>
              </a:rPr>
              <a:t>Teachers may provide appropriate supplementary notes/ explanations to enrich this resource in order to enhance students’ understanding of the topic and information provided. </a:t>
            </a:r>
          </a:p>
          <a:p>
            <a:pPr algn="just" eaLnBrk="1" hangingPunct="1">
              <a:spcBef>
                <a:spcPts val="600"/>
              </a:spcBef>
              <a:buClrTx/>
              <a:buFont typeface="Arial" panose="020B0604020202020204" pitchFamily="34" charset="0"/>
              <a:buChar char="•"/>
            </a:pPr>
            <a:r>
              <a:rPr lang="en-US" altLang="zh-TW" sz="1800" b="1">
                <a:solidFill>
                  <a:srgbClr val="548235"/>
                </a:solidFill>
                <a:latin typeface="Times New Roman" panose="02020603050405020304" pitchFamily="18" charset="0"/>
                <a:ea typeface="標楷體" panose="03000509000000000000" pitchFamily="65" charset="-120"/>
                <a:cs typeface="Times New Roman" panose="02020603050405020304" pitchFamily="18" charset="0"/>
              </a:rPr>
              <a:t>In accordance with the curriculum rationale and aims, teachers may select other learning and teaching resources which are correct, reliable, objective and impartial to help students build up a solid knowledge base, develop positive values and attitudes as well as enhance critical thinking and problem solving skills, and various generic skills. </a:t>
            </a:r>
          </a:p>
          <a:p>
            <a:pPr algn="just" eaLnBrk="1" hangingPunct="1">
              <a:spcBef>
                <a:spcPts val="600"/>
              </a:spcBef>
              <a:buClrTx/>
              <a:buFont typeface="Arial" panose="020B0604020202020204" pitchFamily="34" charset="0"/>
              <a:buChar char="•"/>
            </a:pPr>
            <a:r>
              <a:rPr lang="en-US" altLang="zh-CN" sz="1800" b="1">
                <a:solidFill>
                  <a:srgbClr val="548235"/>
                </a:solidFill>
                <a:latin typeface="Times New Roman" panose="02020603050405020304" pitchFamily="18" charset="0"/>
                <a:ea typeface="標楷體" panose="03000509000000000000" pitchFamily="65" charset="-120"/>
                <a:cs typeface="Times New Roman" panose="02020603050405020304" pitchFamily="18" charset="0"/>
              </a:rPr>
              <a:t>If some information cannot be provided in this resource due to copyright issue, teachers may visit relevant websites provided. </a:t>
            </a:r>
          </a:p>
          <a:p>
            <a:pPr algn="just" eaLnBrk="1" hangingPunct="1">
              <a:spcBef>
                <a:spcPts val="600"/>
              </a:spcBef>
              <a:buClrTx/>
              <a:buFont typeface="Arial" panose="020B0604020202020204" pitchFamily="34" charset="0"/>
              <a:buChar char="•"/>
            </a:pPr>
            <a:r>
              <a:rPr lang="en-US" altLang="zh-CN" sz="1800" b="1">
                <a:solidFill>
                  <a:srgbClr val="548235"/>
                </a:solidFill>
                <a:latin typeface="Times New Roman" panose="02020603050405020304" pitchFamily="18" charset="0"/>
                <a:ea typeface="標楷體" panose="03000509000000000000" pitchFamily="65" charset="-120"/>
                <a:cs typeface="Times New Roman" panose="02020603050405020304" pitchFamily="18" charset="0"/>
              </a:rPr>
              <a:t>Some information may have been updated when being used by teachers, teachers may visit the corresponding websites to obtain the up-to-date information.</a:t>
            </a:r>
          </a:p>
          <a:p>
            <a:pPr algn="just" eaLnBrk="1" hangingPunct="1">
              <a:spcBef>
                <a:spcPts val="600"/>
              </a:spcBef>
              <a:buClrTx/>
              <a:buFont typeface="Arial" panose="020B0604020202020204" pitchFamily="34" charset="0"/>
              <a:buChar char="•"/>
            </a:pPr>
            <a:r>
              <a:rPr lang="en-US" altLang="zh-TW" sz="1800" b="1">
                <a:solidFill>
                  <a:srgbClr val="548235"/>
                </a:solidFill>
                <a:latin typeface="Times New Roman" panose="02020603050405020304" pitchFamily="18" charset="0"/>
                <a:ea typeface="標楷體" panose="03000509000000000000" pitchFamily="65" charset="-120"/>
                <a:cs typeface="Times New Roman" panose="02020603050405020304" pitchFamily="18" charset="0"/>
              </a:rPr>
              <a:t>Please also refer to the C&amp;A Guide to understand the requirements and arrangements of the learning and teaching of the curriculum. </a:t>
            </a:r>
            <a:r>
              <a:rPr lang="en-US" altLang="zh-CN" sz="1800" b="1">
                <a:solidFill>
                  <a:srgbClr val="548235"/>
                </a:solidFill>
                <a:latin typeface="Times New Roman" panose="02020603050405020304" pitchFamily="18" charset="0"/>
                <a:ea typeface="標楷體" panose="03000509000000000000" pitchFamily="65" charset="-120"/>
                <a:cs typeface="Times New Roman" panose="02020603050405020304" pitchFamily="18" charset="0"/>
              </a:rPr>
              <a:t>Teachers are welcome to point out the areas need improvement, and welcome to provide updated information to enrich the content for all teachers’ reference.</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文本框 10"/>
          <p:cNvSpPr txBox="1">
            <a:spLocks noChangeArrowheads="1"/>
          </p:cNvSpPr>
          <p:nvPr/>
        </p:nvSpPr>
        <p:spPr bwMode="auto">
          <a:xfrm>
            <a:off x="1941513" y="1420813"/>
            <a:ext cx="8335962"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eaLnBrk="1" hangingPunct="1">
              <a:spcBef>
                <a:spcPts val="450"/>
              </a:spcBef>
              <a:buClrTx/>
              <a:buFont typeface="Arial" panose="020B0604020202020204" pitchFamily="34" charset="0"/>
              <a:buChar char="•"/>
            </a:pPr>
            <a:r>
              <a:rPr lang="en-US" altLang="zh-CN" sz="24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Some sources were not translated into English as the official English version is not available.</a:t>
            </a:r>
          </a:p>
          <a:p>
            <a:pPr algn="just" eaLnBrk="1" hangingPunct="1">
              <a:spcBef>
                <a:spcPts val="450"/>
              </a:spcBef>
              <a:buClrTx/>
              <a:buFont typeface="Arial" panose="020B0604020202020204" pitchFamily="34" charset="0"/>
              <a:buChar char="•"/>
            </a:pPr>
            <a:r>
              <a:rPr lang="en-US" altLang="zh-CN" sz="2400" dirty="0">
                <a:solidFill>
                  <a:schemeClr val="tx1">
                    <a:lumMod val="85000"/>
                    <a:lumOff val="15000"/>
                  </a:schemeClr>
                </a:solidFill>
                <a:latin typeface="Times New Roman" panose="02020603050405020304" pitchFamily="18" charset="0"/>
                <a:ea typeface="標楷體" panose="03000509000000000000" pitchFamily="65" charset="-120"/>
                <a:cs typeface="Times New Roman" panose="02020603050405020304" pitchFamily="18" charset="0"/>
              </a:rPr>
              <a:t>In case of any discrepancy between the Chinese and English versions, the Chinese version shall prevail.</a:t>
            </a:r>
            <a:endParaRPr lang="en-US" altLang="zh-CN" sz="2400" b="1" dirty="0">
              <a:solidFill>
                <a:schemeClr val="tx1">
                  <a:lumMod val="85000"/>
                  <a:lumOff val="15000"/>
                </a:schemeClr>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168963" name="Rectangle 3"/>
          <p:cNvSpPr>
            <a:spLocks noChangeArrowheads="1"/>
          </p:cNvSpPr>
          <p:nvPr/>
        </p:nvSpPr>
        <p:spPr bwMode="auto">
          <a:xfrm>
            <a:off x="4302125" y="650875"/>
            <a:ext cx="377983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12696" rIns="0" bIns="-12696" anchor="ctr">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pPr>
            <a:r>
              <a:rPr lang="en-US" altLang="en-US" sz="3200" dirty="0">
                <a:solidFill>
                  <a:schemeClr val="tx1">
                    <a:lumMod val="85000"/>
                    <a:lumOff val="15000"/>
                  </a:schemeClr>
                </a:solidFill>
                <a:latin typeface="Times New Roman" panose="02020603050405020304" pitchFamily="18" charset="0"/>
                <a:ea typeface="MS PGothic" panose="020B0600070205080204" pitchFamily="34" charset="-128"/>
                <a:cs typeface="Times New Roman" panose="02020603050405020304" pitchFamily="18" charset="0"/>
              </a:rPr>
              <a:t>Notice and Disclaimer</a:t>
            </a:r>
            <a:r>
              <a:rPr lang="en-US" altLang="en-US" sz="2400" dirty="0">
                <a:solidFill>
                  <a:schemeClr val="tx1">
                    <a:lumMod val="85000"/>
                    <a:lumOff val="15000"/>
                  </a:schemeClr>
                </a:solidFill>
                <a:ea typeface="MS PGothic" panose="020B0600070205080204" pitchFamily="34" charset="-128"/>
                <a:cs typeface="Times New Roman" panose="02020603050405020304" pitchFamily="18" charset="0"/>
              </a:rPr>
              <a:t> </a:t>
            </a:r>
          </a:p>
        </p:txBody>
      </p:sp>
      <p:sp>
        <p:nvSpPr>
          <p:cNvPr id="168964" name="Slide Number Placeholder 1"/>
          <p:cNvSpPr>
            <a:spLocks noGrp="1"/>
          </p:cNvSpPr>
          <p:nvPr>
            <p:ph type="sldNum" sz="quarter" idx="13"/>
          </p:nvPr>
        </p:nvSpPr>
        <p:spPr>
          <a:xfrm>
            <a:off x="4038600" y="6356350"/>
            <a:ext cx="4114800" cy="365125"/>
          </a:xfrm>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Tx/>
              <a:buFontTx/>
              <a:buNone/>
            </a:pPr>
            <a:fld id="{CDE0B8A2-B266-4CC9-BB37-7058EBFB5310}" type="slidenum">
              <a:rPr lang="en-US" altLang="en-US" smtClean="0">
                <a:ea typeface="SimSun" panose="02010600030101010101" pitchFamily="2" charset="-122"/>
                <a:cs typeface="MS PGothic" panose="020B0600070205080204" pitchFamily="34" charset="-128"/>
              </a:rPr>
              <a:pPr>
                <a:buClrTx/>
                <a:buFontTx/>
                <a:buNone/>
              </a:pPr>
              <a:t>81</a:t>
            </a:fld>
            <a:endParaRPr lang="en-US" altLang="en-US" smtClean="0">
              <a:ea typeface="SimSun" panose="02010600030101010101" pitchFamily="2" charset="-122"/>
              <a:cs typeface="MS PGothic" panose="020B0600070205080204" pitchFamily="34" charset="-128"/>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Google Shape;218;p24"/>
          <p:cNvSpPr>
            <a:spLocks noGrp="1"/>
          </p:cNvSpPr>
          <p:nvPr>
            <p:ph type="sldNum" sz="quarter" idx="12"/>
          </p:nvPr>
        </p:nvSpPr>
        <p:spPr>
          <a:noFill/>
        </p:spPr>
        <p:txBody>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fld id="{13CFAD4F-E8D3-4C50-8A98-2B8687F14D94}" type="slidenum">
              <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rPr>
              <a:pPr/>
              <a:t>9</a:t>
            </a:fld>
            <a:endParaRPr lang="zh-HK" altLang="zh-HK" sz="1200" smtClean="0">
              <a:solidFill>
                <a:srgbClr val="888888"/>
              </a:solidFill>
              <a:latin typeface="Times New Roman" panose="02020603050405020304" pitchFamily="18" charset="0"/>
              <a:ea typeface="Calibri" panose="020F0502020204030204" pitchFamily="34" charset="0"/>
              <a:cs typeface="Times New Roman" panose="02020603050405020304" pitchFamily="18" charset="0"/>
              <a:sym typeface="Calibri" panose="020F0502020204030204" pitchFamily="34" charset="0"/>
            </a:endParaRPr>
          </a:p>
        </p:txBody>
      </p:sp>
      <p:sp>
        <p:nvSpPr>
          <p:cNvPr id="219" name="Google Shape;219;p24"/>
          <p:cNvSpPr/>
          <p:nvPr/>
        </p:nvSpPr>
        <p:spPr>
          <a:xfrm>
            <a:off x="364692" y="1665042"/>
            <a:ext cx="11392333" cy="3773194"/>
          </a:xfrm>
          <a:prstGeom prst="rect">
            <a:avLst/>
          </a:prstGeom>
          <a:noFill/>
          <a:ln w="38100" cap="flat" cmpd="sng">
            <a:solidFill>
              <a:srgbClr val="0070C0"/>
            </a:solidFill>
            <a:prstDash val="solid"/>
            <a:round/>
            <a:headEnd type="none" w="sm" len="sm"/>
            <a:tailEnd type="none" w="sm" len="sm"/>
          </a:ln>
        </p:spPr>
        <p:txBody>
          <a:bodyPr spcFirstLastPara="1" lIns="91425" tIns="45700" rIns="91425" bIns="45700"/>
          <a:lstStyle/>
          <a:p>
            <a:pPr algn="just" eaLnBrk="1" fontAlgn="auto" hangingPunct="1">
              <a:lnSpc>
                <a:spcPct val="120000"/>
              </a:lnSpc>
              <a:spcBef>
                <a:spcPts val="600"/>
              </a:spcBef>
              <a:spcAft>
                <a:spcPts val="600"/>
              </a:spcAft>
              <a:buClr>
                <a:srgbClr val="000000"/>
              </a:buClr>
              <a:buFont typeface="Arial"/>
              <a:buNone/>
              <a:defRPr/>
            </a:pPr>
            <a:r>
              <a:rPr lang="en-us" sz="24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The application of </a:t>
            </a:r>
            <a:r>
              <a:rPr lang="en-us" altLang="zh-HK" sz="24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big data </a:t>
            </a:r>
            <a:r>
              <a:rPr lang="en-us" sz="24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is also valued around the world.  According to a study by the Hong Kong Institute for Monetary and Financial Research (HKIMR) in 2021, </a:t>
            </a:r>
            <a:r>
              <a:rPr lang="en-us" sz="24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71%</a:t>
            </a:r>
            <a:r>
              <a:rPr lang="en-us" sz="24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of firms </a:t>
            </a:r>
            <a:r>
              <a:rPr lang="en-us" sz="24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 </a:t>
            </a:r>
            <a:r>
              <a:rPr lang="en-us" sz="24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the financial services sector in Asia Pacific </a:t>
            </a:r>
            <a:r>
              <a:rPr lang="en-us" sz="24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have adopted or planned to adopt AI and big data technologies in the next </a:t>
            </a:r>
            <a:r>
              <a:rPr lang="en-us" sz="2400" kern="0" dirty="0" smtClean="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12</a:t>
            </a:r>
            <a:r>
              <a:rPr lang="en-us" sz="24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sz="24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months.  Market participants identified </a:t>
            </a:r>
            <a:r>
              <a:rPr lang="en-us" sz="24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clear </a:t>
            </a:r>
            <a:r>
              <a:rPr lang="en-us" sz="24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benefits from the adoption of AI and </a:t>
            </a:r>
            <a:r>
              <a:rPr lang="en-us" altLang="zh-HK" sz="2400" kern="0" dirty="0">
                <a:solidFill>
                  <a:schemeClr val="tx1">
                    <a:lumMod val="85000"/>
                    <a:lumOff val="15000"/>
                  </a:schemeClr>
                </a:solidFill>
                <a:latin typeface="Times New Roman" panose="02020603050405020304" pitchFamily="18" charset="0"/>
                <a:ea typeface="Times New Roman"/>
                <a:cs typeface="Times New Roman" panose="02020603050405020304" pitchFamily="18" charset="0"/>
                <a:sym typeface="Times New Roman"/>
              </a:rPr>
              <a:t>big data </a:t>
            </a:r>
            <a:r>
              <a:rPr lang="en-us" sz="24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but also highlighted </a:t>
            </a:r>
            <a:r>
              <a:rPr lang="en-us" sz="24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that </a:t>
            </a:r>
            <a:r>
              <a:rPr lang="en-us" sz="24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the </a:t>
            </a:r>
            <a:r>
              <a:rPr lang="en-us" sz="24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shortage </a:t>
            </a:r>
            <a:r>
              <a:rPr lang="en-us" sz="24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of talent is one of the major challenges now and in the next 5 </a:t>
            </a:r>
            <a:r>
              <a:rPr lang="en-us" sz="24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years</a:t>
            </a:r>
            <a:r>
              <a:rPr lang="en-us" sz="24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t>
            </a:r>
            <a:endParaRPr sz="2400" kern="0" dirty="0">
              <a:solidFill>
                <a:schemeClr val="tx1">
                  <a:lumMod val="85000"/>
                  <a:lumOff val="15000"/>
                </a:schemeClr>
              </a:solidFill>
              <a:latin typeface="Times New Roman" panose="02020603050405020304" pitchFamily="18" charset="0"/>
              <a:ea typeface="Arial"/>
              <a:cs typeface="Times New Roman" panose="02020603050405020304" pitchFamily="18" charset="0"/>
              <a:sym typeface="Arial"/>
            </a:endParaRPr>
          </a:p>
          <a:p>
            <a:pPr algn="just" eaLnBrk="1" fontAlgn="auto" hangingPunct="1">
              <a:lnSpc>
                <a:spcPct val="120000"/>
              </a:lnSpc>
              <a:spcBef>
                <a:spcPts val="600"/>
              </a:spcBef>
              <a:spcAft>
                <a:spcPts val="600"/>
              </a:spcAft>
              <a:buClr>
                <a:srgbClr val="000000"/>
              </a:buClr>
              <a:buFont typeface="Arial"/>
              <a:buNone/>
              <a:defRPr/>
            </a:pPr>
            <a:r>
              <a:rPr lang="en-us" sz="24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Big data </a:t>
            </a:r>
            <a:r>
              <a:rPr lang="en-us" sz="24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indeed </a:t>
            </a:r>
            <a:r>
              <a:rPr lang="en-us" sz="24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plays a key role in public health, </a:t>
            </a:r>
            <a:r>
              <a:rPr lang="en-us" sz="24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transportation and </a:t>
            </a:r>
            <a:r>
              <a:rPr lang="en-us" sz="24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other fields, setting the direction of </a:t>
            </a:r>
            <a:r>
              <a:rPr lang="en-us" sz="24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planning </a:t>
            </a:r>
            <a:r>
              <a:rPr lang="en-us" sz="24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for </a:t>
            </a:r>
            <a:r>
              <a:rPr lang="en-us" sz="2400"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the Government.</a:t>
            </a:r>
            <a:endParaRPr sz="2400"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sp>
        <p:nvSpPr>
          <p:cNvPr id="21508" name="Google Shape;220;p24"/>
          <p:cNvSpPr txBox="1">
            <a:spLocks noChangeArrowheads="1"/>
          </p:cNvSpPr>
          <p:nvPr/>
        </p:nvSpPr>
        <p:spPr bwMode="auto">
          <a:xfrm>
            <a:off x="990600" y="215900"/>
            <a:ext cx="10766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spAutoFit/>
          </a:bodyPr>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algn="ctr" eaLnBrk="1" hangingPunct="1">
              <a:lnSpc>
                <a:spcPct val="90000"/>
              </a:lnSpc>
              <a:buClr>
                <a:srgbClr val="000000"/>
              </a:buClr>
              <a:buSzPts val="4000"/>
              <a:buFont typeface="標楷體" panose="03000509000000000000" pitchFamily="65" charset="-120"/>
              <a:buNone/>
            </a:pPr>
            <a:r>
              <a:rPr lang="en-US" altLang="zh-HK" sz="40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rPr>
              <a:t>The development of information technology</a:t>
            </a:r>
            <a:endParaRPr lang="zh-HK" altLang="zh-HK" sz="4000" b="1">
              <a:latin typeface="Times New Roman" panose="02020603050405020304" pitchFamily="18" charset="0"/>
              <a:ea typeface="標楷體" panose="03000509000000000000" pitchFamily="65" charset="-120"/>
              <a:cs typeface="Times New Roman" panose="02020603050405020304" pitchFamily="18" charset="0"/>
              <a:sym typeface="標楷體" panose="03000509000000000000" pitchFamily="65" charset="-120"/>
            </a:endParaRPr>
          </a:p>
        </p:txBody>
      </p:sp>
      <p:sp>
        <p:nvSpPr>
          <p:cNvPr id="221" name="Google Shape;221;p24"/>
          <p:cNvSpPr txBox="1"/>
          <p:nvPr/>
        </p:nvSpPr>
        <p:spPr>
          <a:xfrm>
            <a:off x="2401636" y="965089"/>
            <a:ext cx="8902042" cy="424691"/>
          </a:xfrm>
          <a:prstGeom prst="rect">
            <a:avLst/>
          </a:prstGeom>
          <a:noFill/>
          <a:ln>
            <a:noFill/>
          </a:ln>
        </p:spPr>
        <p:txBody>
          <a:bodyPr spcFirstLastPara="1" lIns="91425" tIns="45700" rIns="91425" bIns="45700" anchor="ctr">
            <a:spAutoFit/>
          </a:bodyPr>
          <a:lstStyle/>
          <a:p>
            <a:pPr eaLnBrk="1" fontAlgn="auto" hangingPunct="1">
              <a:lnSpc>
                <a:spcPct val="90000"/>
              </a:lnSpc>
              <a:spcBef>
                <a:spcPts val="0"/>
              </a:spcBef>
              <a:spcAft>
                <a:spcPts val="0"/>
              </a:spcAft>
              <a:buClr>
                <a:schemeClr val="dk1"/>
              </a:buClr>
              <a:buSzPts val="2800"/>
              <a:buFont typeface="Arial"/>
              <a:buNone/>
              <a:defRPr/>
            </a:pPr>
            <a:r>
              <a:rPr lang="en-us" sz="2400" b="1" kern="0" dirty="0" err="1">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Informatisation</a:t>
            </a:r>
            <a:r>
              <a:rPr lang="en-us"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altLang="zh-HK" sz="2400" b="1" kern="0" dirty="0" err="1"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digitalisation</a:t>
            </a:r>
            <a:r>
              <a:rPr lang="en-US" altLang="zh-HK" sz="2400" b="1" kern="0" dirty="0"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 </a:t>
            </a:r>
            <a:r>
              <a:rPr lang="en-US" altLang="zh-HK"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and </a:t>
            </a:r>
            <a:r>
              <a:rPr lang="en-US" altLang="zh-HK" sz="2400" b="1" kern="0" dirty="0" err="1" smtClean="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rPr>
              <a:t>smartisation</a:t>
            </a:r>
            <a:endParaRPr lang="en-US" altLang="zh-HK" sz="2400" b="1" kern="0" dirty="0">
              <a:solidFill>
                <a:schemeClr val="tx1">
                  <a:lumMod val="85000"/>
                  <a:lumOff val="15000"/>
                </a:schemeClr>
              </a:solidFill>
              <a:latin typeface="Times New Roman" panose="02020603050405020304" pitchFamily="18" charset="0"/>
              <a:ea typeface="DFKai-SB"/>
              <a:cs typeface="Times New Roman" panose="02020603050405020304" pitchFamily="18" charset="0"/>
              <a:sym typeface="DFKai-SB"/>
            </a:endParaRPr>
          </a:p>
        </p:txBody>
      </p:sp>
      <p:sp>
        <p:nvSpPr>
          <p:cNvPr id="21510" name="Google Shape;222;p24"/>
          <p:cNvSpPr>
            <a:spLocks/>
          </p:cNvSpPr>
          <p:nvPr/>
        </p:nvSpPr>
        <p:spPr bwMode="auto">
          <a:xfrm>
            <a:off x="1827213" y="1031875"/>
            <a:ext cx="446087" cy="322263"/>
          </a:xfrm>
          <a:custGeom>
            <a:avLst/>
            <a:gdLst>
              <a:gd name="T0" fmla="*/ 2147483646 w 395"/>
              <a:gd name="T1" fmla="*/ 2147483646 h 298"/>
              <a:gd name="T2" fmla="*/ 2147483646 w 395"/>
              <a:gd name="T3" fmla="*/ 2147483646 h 298"/>
              <a:gd name="T4" fmla="*/ 2147483646 w 395"/>
              <a:gd name="T5" fmla="*/ 2147483646 h 298"/>
              <a:gd name="T6" fmla="*/ 2147483646 w 395"/>
              <a:gd name="T7" fmla="*/ 2147483646 h 298"/>
              <a:gd name="T8" fmla="*/ 2147483646 w 395"/>
              <a:gd name="T9" fmla="*/ 2147483646 h 298"/>
              <a:gd name="T10" fmla="*/ 2147483646 w 395"/>
              <a:gd name="T11" fmla="*/ 2147483646 h 298"/>
              <a:gd name="T12" fmla="*/ 2147483646 w 395"/>
              <a:gd name="T13" fmla="*/ 2147483646 h 298"/>
              <a:gd name="T14" fmla="*/ 2147483646 w 395"/>
              <a:gd name="T15" fmla="*/ 0 h 298"/>
              <a:gd name="T16" fmla="*/ 2147483646 w 395"/>
              <a:gd name="T17" fmla="*/ 0 h 298"/>
              <a:gd name="T18" fmla="*/ 2147483646 w 395"/>
              <a:gd name="T19" fmla="*/ 2147483646 h 298"/>
              <a:gd name="T20" fmla="*/ 2147483646 w 395"/>
              <a:gd name="T21" fmla="*/ 2147483646 h 298"/>
              <a:gd name="T22" fmla="*/ 2147483646 w 395"/>
              <a:gd name="T23" fmla="*/ 2147483646 h 298"/>
              <a:gd name="T24" fmla="*/ 2147483646 w 395"/>
              <a:gd name="T25" fmla="*/ 2147483646 h 2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5" h="298" extrusionOk="0">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cap="flat" cmpd="sng">
            <a:solidFill>
              <a:srgbClr val="FFFFFF"/>
            </a:solidFill>
            <a:prstDash val="solid"/>
            <a:round/>
            <a:headEnd type="none" w="sm" len="sm"/>
            <a:tailEnd type="none" w="sm" len="sm"/>
          </a:ln>
        </p:spPr>
        <p:txBody>
          <a:bodyPr lIns="83725" tIns="41850" rIns="83725" bIns="41850"/>
          <a:lstStyle/>
          <a:p>
            <a:endParaRPr lang="zh-HK" altLang="en-US"/>
          </a:p>
        </p:txBody>
      </p:sp>
      <p:pic>
        <p:nvPicPr>
          <p:cNvPr id="21511" name="Google Shape;223;p2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 y="5640388"/>
            <a:ext cx="3316288"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Google Shape;224;p24"/>
          <p:cNvSpPr>
            <a:spLocks noChangeArrowheads="1"/>
          </p:cNvSpPr>
          <p:nvPr/>
        </p:nvSpPr>
        <p:spPr bwMode="auto">
          <a:xfrm>
            <a:off x="4021138" y="5710468"/>
            <a:ext cx="74136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1pPr>
            <a:lvl2pPr marL="742950" indent="-28575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2pPr>
            <a:lvl3pPr marL="11430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3pPr>
            <a:lvl4pPr marL="16002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4pPr>
            <a:lvl5pPr marL="2057400" indent="-228600">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PMingLiU" panose="02020500000000000000" pitchFamily="18" charset="-120"/>
                <a:sym typeface="Arial" panose="020B0604020202020204" pitchFamily="34" charset="0"/>
              </a:defRPr>
            </a:lvl9pPr>
          </a:lstStyle>
          <a:p>
            <a:pPr eaLnBrk="1" hangingPunct="1">
              <a:buClr>
                <a:srgbClr val="000000"/>
              </a:buClr>
              <a:buFont typeface="Arial" panose="020B0604020202020204" pitchFamily="34" charset="0"/>
              <a:buNone/>
            </a:pPr>
            <a:r>
              <a:rPr lang="en-US"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Source: Hong Kong Monetary Authority</a:t>
            </a:r>
            <a:endParaRPr lang="zh-HK"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a:p>
            <a:pPr eaLnBrk="1" hangingPunct="1">
              <a:buClr>
                <a:srgbClr val="000000"/>
              </a:buClr>
              <a:buFont typeface="Arial" panose="020B0604020202020204" pitchFamily="34" charset="0"/>
              <a:buNone/>
            </a:pPr>
            <a:r>
              <a:rPr lang="en-US"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rPr>
              <a:t>(https://www.hkma.gov.hk/eng/news-and-media/press-releases/2021/10/20211028-3/)</a:t>
            </a:r>
            <a:endParaRPr lang="zh-HK" altLang="zh-HK" dirty="0">
              <a:solidFill>
                <a:schemeClr val="tx1">
                  <a:lumMod val="85000"/>
                  <a:lumOff val="15000"/>
                </a:schemeClr>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默认设计模板">
  <a:themeElements>
    <a:clrScheme name="Office 主题​​">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11679</Words>
  <Application>Microsoft Office PowerPoint</Application>
  <PresentationFormat>寬螢幕</PresentationFormat>
  <Paragraphs>680</Paragraphs>
  <Slides>81</Slides>
  <Notes>80</Notes>
  <HiddenSlides>0</HiddenSlides>
  <MMClips>0</MMClips>
  <ScaleCrop>false</ScaleCrop>
  <HeadingPairs>
    <vt:vector size="6" baseType="variant">
      <vt:variant>
        <vt:lpstr>使用字型</vt:lpstr>
      </vt:variant>
      <vt:variant>
        <vt:i4>13</vt:i4>
      </vt:variant>
      <vt:variant>
        <vt:lpstr>佈景主題</vt:lpstr>
      </vt:variant>
      <vt:variant>
        <vt:i4>2</vt:i4>
      </vt:variant>
      <vt:variant>
        <vt:lpstr>投影片標題</vt:lpstr>
      </vt:variant>
      <vt:variant>
        <vt:i4>81</vt:i4>
      </vt:variant>
    </vt:vector>
  </HeadingPairs>
  <TitlesOfParts>
    <vt:vector size="96" baseType="lpstr">
      <vt:lpstr>Arial</vt:lpstr>
      <vt:lpstr>新細明體</vt:lpstr>
      <vt:lpstr>Calibri</vt:lpstr>
      <vt:lpstr>微軟正黑體</vt:lpstr>
      <vt:lpstr>Microsoft YaHei</vt:lpstr>
      <vt:lpstr>SimSun</vt:lpstr>
      <vt:lpstr>新細明體</vt:lpstr>
      <vt:lpstr>標楷體</vt:lpstr>
      <vt:lpstr>MS PGothic</vt:lpstr>
      <vt:lpstr>Noto Sans Symbols</vt:lpstr>
      <vt:lpstr>標楷體</vt:lpstr>
      <vt:lpstr>Times New Roman</vt:lpstr>
      <vt:lpstr>Poppins</vt:lpstr>
      <vt:lpstr>默认设计模板</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2023-09-11T01:22:37Z</dcterms:modified>
</cp:coreProperties>
</file>