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61" r:id="rId1"/>
  </p:sldMasterIdLst>
  <p:notesMasterIdLst>
    <p:notesMasterId r:id="rId67"/>
  </p:notesMasterIdLst>
  <p:sldIdLst>
    <p:sldId id="256" r:id="rId2"/>
    <p:sldId id="257" r:id="rId3"/>
    <p:sldId id="258" r:id="rId4"/>
    <p:sldId id="259" r:id="rId5"/>
    <p:sldId id="319" r:id="rId6"/>
    <p:sldId id="32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13" r:id="rId59"/>
    <p:sldId id="314" r:id="rId60"/>
    <p:sldId id="315" r:id="rId61"/>
    <p:sldId id="316" r:id="rId62"/>
    <p:sldId id="317" r:id="rId63"/>
    <p:sldId id="341" r:id="rId64"/>
    <p:sldId id="342" r:id="rId65"/>
    <p:sldId id="343" r:id="rId66"/>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AACAAB-4DBC-4CA6-B24C-21E6A479DFBB}">
  <a:tblStyle styleId="{34AACAAB-4DBC-4CA6-B24C-21E6A479DFB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60"/>
  </p:normalViewPr>
  <p:slideViewPr>
    <p:cSldViewPr snapToGrid="0">
      <p:cViewPr varScale="1">
        <p:scale>
          <a:sx n="105" d="100"/>
          <a:sy n="105" d="100"/>
        </p:scale>
        <p:origin x="864" y="90"/>
      </p:cViewPr>
      <p:guideLst>
        <p:guide orient="horz" pos="2160"/>
        <p:guide pos="3840"/>
      </p:guideLst>
    </p:cSldViewPr>
  </p:slideViewPr>
  <p:notesTextViewPr>
    <p:cViewPr>
      <p:scale>
        <a:sx n="1" d="1"/>
        <a:sy n="1" d="1"/>
      </p:scale>
      <p:origin x="0" y="0"/>
    </p:cViewPr>
  </p:notesTextViewPr>
  <p:sorterViewPr>
    <p:cViewPr>
      <p:scale>
        <a:sx n="100" d="100"/>
        <a:sy n="100" d="100"/>
      </p:scale>
      <p:origin x="0" y="-361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2946058" cy="49841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530" y="3"/>
            <a:ext cx="2946058" cy="498419"/>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220"/>
            <a:ext cx="2946058" cy="49841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4: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5: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16: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7: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8: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348" name="Google Shape;348;p19: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21: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2: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2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2" name="Google Shape;502;p2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2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3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555" name="Google Shape;555;p30: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3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3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32: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3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3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3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56" name="Google Shape;656;p3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3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3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38: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5550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39: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548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9" name="Google Shape;809;p40: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9087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4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4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41: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2381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4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2200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p4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4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4: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3065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p4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746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p46: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9146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4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47: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5827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4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3" name="Google Shape;933;p48: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2399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4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4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p49: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424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5: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9949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5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p50: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9647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5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7" name="Google Shape;967;p5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968" name="Google Shape;968;p51: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49668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5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6" name="Google Shape;986;p5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124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5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9" name="Google Shape;999;p53: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0" name="Google Shape;1000;p53: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5776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4: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3" name="Google Shape;1023;p54: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p54: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36467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5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8" name="Google Shape;1038;p55: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9" name="Google Shape;1039;p55: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62795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5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5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0" name="Google Shape;1070;p56: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3933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5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0" name="Google Shape;1100;p57: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6234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5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p5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5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5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59: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457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6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4" name="Google Shape;1154;p60: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p60: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61: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1" name="Google Shape;1171;p6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2: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2" name="Google Shape;1182;p6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158" name="Google Shape;158;p7: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8: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79442" y="4777862"/>
            <a:ext cx="5438792" cy="39085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9:notes"/>
          <p:cNvSpPr txBox="1">
            <a:spLocks noGrp="1"/>
          </p:cNvSpPr>
          <p:nvPr>
            <p:ph type="sldNum" idx="12"/>
          </p:nvPr>
        </p:nvSpPr>
        <p:spPr>
          <a:xfrm>
            <a:off x="3850530" y="9428220"/>
            <a:ext cx="2946058" cy="49841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7"/>
        <p:cNvGrpSpPr/>
        <p:nvPr/>
      </p:nvGrpSpPr>
      <p:grpSpPr>
        <a:xfrm>
          <a:off x="0" y="0"/>
          <a:ext cx="0" cy="0"/>
          <a:chOff x="0" y="0"/>
          <a:chExt cx="0" cy="0"/>
        </a:xfrm>
      </p:grpSpPr>
      <p:sp>
        <p:nvSpPr>
          <p:cNvPr id="18" name="Google Shape;18;p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2"/>
          <p:cNvSpPr>
            <a:spLocks noGrp="1"/>
          </p:cNvSpPr>
          <p:nvPr>
            <p:ph type="pic" idx="2"/>
          </p:nvPr>
        </p:nvSpPr>
        <p:spPr>
          <a:xfrm>
            <a:off x="5183188" y="987425"/>
            <a:ext cx="6172200" cy="4873625"/>
          </a:xfrm>
          <a:prstGeom prst="rect">
            <a:avLst/>
          </a:prstGeom>
          <a:noFill/>
          <a:ln>
            <a:noFill/>
          </a:ln>
        </p:spPr>
      </p:sp>
      <p:sp>
        <p:nvSpPr>
          <p:cNvPr id="76" name="Google Shape;76;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
        <p:nvSpPr>
          <p:cNvPr id="34" name="Google Shape;34;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0"/>
            <a:ext cx="12192000" cy="6858000"/>
          </a:xfrm>
          <a:prstGeom prst="rect">
            <a:avLst/>
          </a:prstGeom>
          <a:solidFill>
            <a:srgbClr val="FFF2CC">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
          <p:cNvSpPr txBox="1"/>
          <p:nvPr/>
        </p:nvSpPr>
        <p:spPr>
          <a:xfrm>
            <a:off x="9118800" y="638280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xinhuanet.com/video/gjxc/index.htm#review"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chinacurrent.com/story/21219/closing-digital-divide-rural-and-urban-area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ls.edb.hkedcity.net/tc/index.php"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o.gov.cn/zfbps/32832/Document/1701632/1701632.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xinhuanet.com/politics/2021-01/23/c_1127016313.ht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hyperlink" Target="https://chinacurrent.com/hk/story/20976/fujian-ningxia-poverty-allevi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chinacurrent.com/hk/story/20672/guizhous-war-on-poverty" TargetMode="External"/><Relationship Id="rId7" Type="http://schemas.openxmlformats.org/officeDocument/2006/relationships/hyperlink" Target="https://chinacurrent.com/hk/story/20353/taobao-live-villag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chinacurrent.com/story/22401/smart-drip-irrigation-system" TargetMode="External"/><Relationship Id="rId4" Type="http://schemas.openxmlformats.org/officeDocument/2006/relationships/image" Target="../media/image26.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chinacurrent.com/hk/story/20409/traditions-that-reduce-poverty"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1.jpg"/><Relationship Id="rId7" Type="http://schemas.openxmlformats.org/officeDocument/2006/relationships/hyperlink" Target="http://www.gov.cn/xinwen/2021-09/27/content_5639632.htm#allCont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ourchinastory.com/zh/2" TargetMode="External"/><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hyperlink" Target="http://hb.people.com.cn/BIG5/n2/2021/0414/c194063-34674057.html"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chinacurrent.com/hk/story/20460/ecological-poverty-eradication"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s://chinacurrent.com/education/article/2021/08/22429.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ls.edb.hkedcity.net/tc/index.php"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news.cctv.com/2018/12/18/VIDE5m7hppPDcZue7yg11bUH181218.shtml"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ls.chiculture.org.hk/tc/hot-topics/55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big5.xinhuanet.com/gate/big5/www.xinhuanet.com/video/sjxw/2018-12/11/c_1210013223.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www.xinhuanet.com/2017-01/28/c_1120390702.htm" TargetMode="External"/><Relationship Id="rId7" Type="http://schemas.openxmlformats.org/officeDocument/2006/relationships/hyperlink" Target="https://chiculture.org.hk/tc/china-today/3192" TargetMode="External"/><Relationship Id="rId12"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4.jpg"/><Relationship Id="rId11" Type="http://schemas.openxmlformats.org/officeDocument/2006/relationships/image" Target="../media/image52.png"/><Relationship Id="rId5" Type="http://schemas.openxmlformats.org/officeDocument/2006/relationships/hyperlink" Target="https://chiculture.org.hk/tc/china-today/3165" TargetMode="External"/><Relationship Id="rId10" Type="http://schemas.openxmlformats.org/officeDocument/2006/relationships/hyperlink" Target="https://ls.chiculture.org.hk/tc/hot-topics/550" TargetMode="External"/><Relationship Id="rId4" Type="http://schemas.openxmlformats.org/officeDocument/2006/relationships/image" Target="../media/image53.jpg"/><Relationship Id="rId9"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hyperlink" Target="http://www.xinhuanet.com/video/sjxw/2021-01/06/c_1210968418.ht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hyperlink" Target="https://chinacurrent.com/hk/story/22694/high-speed-rail-economic-zone" TargetMode="External"/><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18.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hyperlink" Target="https://www.ourchinastory.com/zh/1374"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chinacurrent.com/hk/story/22731/autonomous-rail-rapid-transit" TargetMode="External"/><Relationship Id="rId7" Type="http://schemas.openxmlformats.org/officeDocument/2006/relationships/hyperlink" Target="https://chinacurrent.com/hk/story/23103/mudanjiang-jiamusi-high-speed-railway"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hyperlink" Target="https://chinacurrent.com/hk/story/22708/5g-in-Guangzhou" TargetMode="External"/><Relationship Id="rId4" Type="http://schemas.openxmlformats.org/officeDocument/2006/relationships/image" Target="../media/image63.png"/><Relationship Id="rId9"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hyperlink" Target="http://www.cac.gov.cn/2019-09/22/c_1570684197212789.htm" TargetMode="External"/><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s://chinacurrent.com/hk/story/20340/eshopping-double-11" TargetMode="External"/><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hyperlink" Target="https://ls.chiculture.org.hk/tc/hot-topics/550" TargetMode="External"/><Relationship Id="rId3" Type="http://schemas.openxmlformats.org/officeDocument/2006/relationships/image" Target="../media/image75.jp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notesSlide" Target="../notesSlides/notesSlide38.xml"/><Relationship Id="rId16" Type="http://schemas.openxmlformats.org/officeDocument/2006/relationships/hyperlink" Target="https://ls.chiculture.org.hk/tc/video-china/262" TargetMode="Externa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5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hyperlink" Target="http://www.gov.cn/xinwen/2020-12/01/content_5566304.htm" TargetMode="External"/><Relationship Id="rId7"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hyperlink" Target="http://www.gov.cn/zhengce/2019-02/23/content_5367987.htm" TargetMode="Externa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92.png"/><Relationship Id="rId4" Type="http://schemas.openxmlformats.org/officeDocument/2006/relationships/hyperlink" Target="http://sn.people.com.cn/BIG5/n2/2021/0621/c393584-34785641.htm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www.gov.cn/zhengce/2019-02/23/content_5367987.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15.jpg"/><Relationship Id="rId5" Type="http://schemas.openxmlformats.org/officeDocument/2006/relationships/image" Target="../media/image114.jpg"/><Relationship Id="rId10" Type="http://schemas.openxmlformats.org/officeDocument/2006/relationships/image" Target="../media/image119.jpg"/><Relationship Id="rId4" Type="http://schemas.openxmlformats.org/officeDocument/2006/relationships/image" Target="../media/image113.jpg"/><Relationship Id="rId9" Type="http://schemas.openxmlformats.org/officeDocument/2006/relationships/image" Target="../media/image118.jpg"/></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hyperlink" Target="https://tv.cctv.com/2021/03/01/VIDEupLij78Nuyuix19JuMp5210301.shtml" TargetMode="External"/><Relationship Id="rId7"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8.jpg"/><Relationship Id="rId7" Type="http://schemas.openxmlformats.org/officeDocument/2006/relationships/image" Target="../media/image131.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chinacurrent.com/hk/story/23042/surgical-robotic-technology"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chinacurrent.com/hk/story/20424/new-tech-in-healthcare" TargetMode="External"/><Relationship Id="rId7"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hyperlink" Target="https://ls.chiculture.org.hk/tc/hot-topics/550" TargetMode="External"/><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hyperlink" Target="http://m.news.cntv.cn/2017/09/24/VIDEENTkDsCulkW8obD6lyfY170924.shtml"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p:nvPr/>
        </p:nvSpPr>
        <p:spPr>
          <a:xfrm>
            <a:off x="1115757" y="2375376"/>
            <a:ext cx="9683551" cy="2985392"/>
          </a:xfrm>
          <a:prstGeom prst="rect">
            <a:avLst/>
          </a:prstGeom>
          <a:noFill/>
          <a:ln>
            <a:noFill/>
          </a:ln>
        </p:spPr>
        <p:txBody>
          <a:bodyPr spcFirstLastPara="1" wrap="square" lIns="91425" tIns="45700" rIns="91425" bIns="45700" anchor="t" anchorCtr="0">
            <a:spAutoFit/>
          </a:bodyPr>
          <a:lstStyle/>
          <a:p>
            <a:pPr marL="228600" marR="0" lvl="0" indent="-228600" rtl="0">
              <a:lnSpc>
                <a:spcPct val="150000"/>
              </a:lnSpc>
              <a:spcBef>
                <a:spcPts val="0"/>
              </a:spcBef>
              <a:spcAft>
                <a:spcPts val="0"/>
              </a:spcAft>
              <a:buClr>
                <a:srgbClr val="000000"/>
              </a:buClr>
              <a:buSzPts val="4000"/>
              <a:buFont typeface="Arial"/>
              <a:buNone/>
            </a:pPr>
            <a:r>
              <a:rPr lang="en-US" sz="4000" b="1" i="0" u="none" strike="noStrike" cap="none" dirty="0">
                <a:solidFill>
                  <a:srgbClr val="000000"/>
                </a:solidFill>
                <a:latin typeface="+mn-lt"/>
                <a:sym typeface="Arial"/>
              </a:rPr>
              <a:t>Learning focus:</a:t>
            </a:r>
            <a:endParaRPr dirty="0">
              <a:latin typeface="+mn-lt"/>
            </a:endParaRPr>
          </a:p>
          <a:p>
            <a:pPr marL="0" marR="0" lvl="0" indent="0" algn="just" rtl="0">
              <a:lnSpc>
                <a:spcPct val="100000"/>
              </a:lnSpc>
              <a:spcBef>
                <a:spcPts val="0"/>
              </a:spcBef>
              <a:spcAft>
                <a:spcPts val="0"/>
              </a:spcAft>
              <a:buNone/>
            </a:pPr>
            <a:r>
              <a:rPr lang="en-US" sz="3200" b="0" i="0" u="none" strike="noStrike" cap="none" dirty="0">
                <a:solidFill>
                  <a:srgbClr val="000000"/>
                </a:solidFill>
                <a:latin typeface="+mn-lt"/>
                <a:sym typeface="Arial"/>
              </a:rPr>
              <a:t>Changes and enhancement of people’s quality of life (income, mode of consumption, educational level, standard of medical care, life expectancy, poverty </a:t>
            </a:r>
            <a:r>
              <a:rPr lang="en-US" sz="3200" b="0" i="0" u="none" strike="noStrike" cap="none" dirty="0" smtClean="0">
                <a:solidFill>
                  <a:srgbClr val="000000"/>
                </a:solidFill>
                <a:latin typeface="+mn-lt"/>
                <a:sym typeface="Arial"/>
              </a:rPr>
              <a:t>eradication</a:t>
            </a:r>
            <a:r>
              <a:rPr lang="en-US" sz="3200" b="0" i="0" u="none" strike="noStrike" cap="none" dirty="0">
                <a:solidFill>
                  <a:srgbClr val="000000"/>
                </a:solidFill>
                <a:latin typeface="+mn-lt"/>
                <a:sym typeface="Arial"/>
              </a:rPr>
              <a:t>, etc.)</a:t>
            </a:r>
            <a:endParaRPr sz="3200" b="0" i="0" u="none" strike="noStrike" cap="none" dirty="0">
              <a:solidFill>
                <a:srgbClr val="000000"/>
              </a:solidFill>
              <a:latin typeface="+mn-lt"/>
              <a:sym typeface="Arial"/>
            </a:endParaRPr>
          </a:p>
        </p:txBody>
      </p:sp>
      <p:sp>
        <p:nvSpPr>
          <p:cNvPr id="97" name="Google Shape;97;p15"/>
          <p:cNvSpPr/>
          <p:nvPr/>
        </p:nvSpPr>
        <p:spPr>
          <a:xfrm>
            <a:off x="4373880" y="5659214"/>
            <a:ext cx="360883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dirty="0" smtClean="0">
                <a:solidFill>
                  <a:srgbClr val="7030A0"/>
                </a:solidFill>
                <a:latin typeface="+mn-lt"/>
                <a:ea typeface="Times New Roman"/>
                <a:cs typeface="Times New Roman"/>
                <a:sym typeface="Times New Roman"/>
              </a:rPr>
              <a:t>Translated version</a:t>
            </a:r>
            <a:r>
              <a:rPr lang="en-US" sz="3200" dirty="0" smtClean="0">
                <a:solidFill>
                  <a:srgbClr val="FF0000"/>
                </a:solidFill>
                <a:latin typeface="+mn-lt"/>
                <a:ea typeface="Times New Roman"/>
                <a:cs typeface="Times New Roman"/>
                <a:sym typeface="Times New Roman"/>
              </a:rPr>
              <a:t> </a:t>
            </a: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tx1"/>
                </a:solidFill>
                <a:latin typeface="+mn-lt"/>
                <a:ea typeface="Times New Roman"/>
                <a:cs typeface="Times New Roman"/>
                <a:sym typeface="Times New Roman"/>
              </a:rPr>
              <a:t>May </a:t>
            </a:r>
            <a:r>
              <a:rPr lang="en-US" sz="3200" b="0" i="0" u="none" strike="noStrike" cap="none" dirty="0">
                <a:solidFill>
                  <a:schemeClr val="tx1"/>
                </a:solidFill>
                <a:latin typeface="+mn-lt"/>
                <a:ea typeface="Times New Roman"/>
                <a:cs typeface="Times New Roman"/>
                <a:sym typeface="Times New Roman"/>
              </a:rPr>
              <a:t>2022</a:t>
            </a:r>
            <a:endParaRPr sz="3200" b="0" i="0" u="none" strike="noStrike" cap="none" dirty="0">
              <a:solidFill>
                <a:schemeClr val="tx1"/>
              </a:solidFill>
              <a:latin typeface="+mn-lt"/>
              <a:ea typeface="Times New Roman"/>
              <a:cs typeface="Times New Roman"/>
              <a:sym typeface="Times New Roman"/>
            </a:endParaRPr>
          </a:p>
        </p:txBody>
      </p:sp>
      <p:sp>
        <p:nvSpPr>
          <p:cNvPr id="98" name="Google Shape;98;p15"/>
          <p:cNvSpPr/>
          <p:nvPr/>
        </p:nvSpPr>
        <p:spPr>
          <a:xfrm>
            <a:off x="147774" y="322605"/>
            <a:ext cx="10578139" cy="17543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DFKai-SB"/>
              <a:buNone/>
            </a:pPr>
            <a:r>
              <a:rPr lang="en-US" sz="2400" b="0" i="0" u="none" strike="noStrike" cap="none" dirty="0">
                <a:solidFill>
                  <a:srgbClr val="000000"/>
                </a:solidFill>
                <a:latin typeface="+mn-lt"/>
                <a:sym typeface="Arial"/>
              </a:rPr>
              <a:t>Citizenship and Social Development:</a:t>
            </a:r>
            <a:endParaRPr sz="1100" dirty="0">
              <a:latin typeface="+mn-lt"/>
            </a:endParaRPr>
          </a:p>
          <a:p>
            <a:pPr marL="0" marR="0" lvl="0" indent="0" algn="l" rtl="0">
              <a:lnSpc>
                <a:spcPct val="100000"/>
              </a:lnSpc>
              <a:spcBef>
                <a:spcPts val="0"/>
              </a:spcBef>
              <a:spcAft>
                <a:spcPts val="0"/>
              </a:spcAft>
              <a:buClr>
                <a:srgbClr val="000000"/>
              </a:buClr>
              <a:buSzPts val="3600"/>
              <a:buFont typeface="DFKai-SB"/>
              <a:buNone/>
            </a:pPr>
            <a:r>
              <a:rPr lang="en-US" sz="2400" b="0" i="0" u="none" strike="noStrike" cap="none" dirty="0">
                <a:solidFill>
                  <a:schemeClr val="tx1"/>
                </a:solidFill>
                <a:latin typeface="+mn-lt"/>
                <a:sym typeface="Arial"/>
              </a:rPr>
              <a:t>Theme 2: Our Country since Reform and Opening-up </a:t>
            </a:r>
            <a:endParaRPr lang="en-US" sz="2400" b="0" i="0" u="none" strike="noStrike" cap="none" dirty="0" smtClean="0">
              <a:solidFill>
                <a:schemeClr val="tx1"/>
              </a:solidFill>
              <a:latin typeface="+mn-lt"/>
              <a:sym typeface="Arial"/>
            </a:endParaRPr>
          </a:p>
          <a:p>
            <a:pPr marL="0" marR="0" lvl="0" indent="0" algn="l" rtl="0">
              <a:lnSpc>
                <a:spcPct val="100000"/>
              </a:lnSpc>
              <a:spcBef>
                <a:spcPts val="0"/>
              </a:spcBef>
              <a:spcAft>
                <a:spcPts val="0"/>
              </a:spcAft>
              <a:buClr>
                <a:srgbClr val="000000"/>
              </a:buClr>
              <a:buSzPts val="3600"/>
              <a:buFont typeface="DFKai-SB"/>
              <a:buNone/>
            </a:pPr>
            <a:r>
              <a:rPr lang="en-US" sz="2400" b="0" i="0" u="none" strike="noStrike" cap="none" dirty="0" smtClean="0">
                <a:solidFill>
                  <a:schemeClr val="tx1"/>
                </a:solidFill>
                <a:latin typeface="+mn-lt"/>
                <a:sym typeface="Arial"/>
              </a:rPr>
              <a:t>Topic</a:t>
            </a:r>
            <a:r>
              <a:rPr lang="en-US" sz="2400" b="0" i="0" u="none" strike="noStrike" cap="none" dirty="0">
                <a:solidFill>
                  <a:schemeClr val="tx1"/>
                </a:solidFill>
                <a:latin typeface="+mn-lt"/>
                <a:sym typeface="Arial"/>
              </a:rPr>
              <a:t>: </a:t>
            </a:r>
            <a:r>
              <a:rPr lang="en-US" sz="2400" dirty="0" smtClean="0">
                <a:solidFill>
                  <a:schemeClr val="tx1"/>
                </a:solidFill>
                <a:latin typeface="+mn-lt"/>
              </a:rPr>
              <a:t>C</a:t>
            </a:r>
            <a:r>
              <a:rPr lang="en-US" sz="2400" b="0" i="0" u="none" strike="noStrike" cap="none" dirty="0" smtClean="0">
                <a:solidFill>
                  <a:schemeClr val="tx1"/>
                </a:solidFill>
                <a:latin typeface="+mn-lt"/>
                <a:sym typeface="Arial"/>
              </a:rPr>
              <a:t>hange </a:t>
            </a:r>
            <a:r>
              <a:rPr lang="en-US" sz="2400" b="0" i="0" u="none" strike="noStrike" cap="none" dirty="0">
                <a:solidFill>
                  <a:schemeClr val="tx1"/>
                </a:solidFill>
                <a:latin typeface="+mn-lt"/>
                <a:sym typeface="Arial"/>
              </a:rPr>
              <a:t>in people’s life and overall national </a:t>
            </a:r>
            <a:r>
              <a:rPr lang="en-US" sz="2400" dirty="0" smtClean="0">
                <a:solidFill>
                  <a:schemeClr val="tx1"/>
                </a:solidFill>
                <a:latin typeface="+mn-lt"/>
              </a:rPr>
              <a:t>strength</a:t>
            </a:r>
            <a:endParaRPr sz="2400" b="0" i="0" u="none" strike="sngStrike" cap="none" dirty="0">
              <a:solidFill>
                <a:schemeClr val="tx1"/>
              </a:solidFill>
              <a:latin typeface="+mn-lt"/>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a:hlinkClick r:id="rId3"/>
          </p:cNvPr>
          <p:cNvPicPr preferRelativeResize="0"/>
          <p:nvPr/>
        </p:nvPicPr>
        <p:blipFill rotWithShape="1">
          <a:blip r:embed="rId4">
            <a:alphaModFix/>
          </a:blip>
          <a:srcRect/>
          <a:stretch/>
        </p:blipFill>
        <p:spPr>
          <a:xfrm>
            <a:off x="1066112" y="2989798"/>
            <a:ext cx="1244053" cy="1868973"/>
          </a:xfrm>
          <a:prstGeom prst="rect">
            <a:avLst/>
          </a:prstGeom>
          <a:noFill/>
          <a:ln>
            <a:noFill/>
          </a:ln>
        </p:spPr>
      </p:pic>
      <p:pic>
        <p:nvPicPr>
          <p:cNvPr id="204" name="Google Shape;204;p24">
            <a:hlinkClick r:id="rId3"/>
          </p:cNvPr>
          <p:cNvPicPr preferRelativeResize="0"/>
          <p:nvPr/>
        </p:nvPicPr>
        <p:blipFill rotWithShape="1">
          <a:blip r:embed="rId5">
            <a:alphaModFix/>
          </a:blip>
          <a:srcRect/>
          <a:stretch/>
        </p:blipFill>
        <p:spPr>
          <a:xfrm>
            <a:off x="5094988" y="4415426"/>
            <a:ext cx="2014885" cy="1615407"/>
          </a:xfrm>
          <a:prstGeom prst="rect">
            <a:avLst/>
          </a:prstGeom>
          <a:noFill/>
          <a:ln>
            <a:noFill/>
          </a:ln>
        </p:spPr>
      </p:pic>
      <p:pic>
        <p:nvPicPr>
          <p:cNvPr id="205" name="Google Shape;205;p24">
            <a:hlinkClick r:id="rId3"/>
          </p:cNvPr>
          <p:cNvPicPr preferRelativeResize="0"/>
          <p:nvPr/>
        </p:nvPicPr>
        <p:blipFill rotWithShape="1">
          <a:blip r:embed="rId6">
            <a:alphaModFix/>
          </a:blip>
          <a:srcRect/>
          <a:stretch/>
        </p:blipFill>
        <p:spPr>
          <a:xfrm>
            <a:off x="6361086" y="3227296"/>
            <a:ext cx="3093974" cy="1546987"/>
          </a:xfrm>
          <a:prstGeom prst="rect">
            <a:avLst/>
          </a:prstGeom>
          <a:noFill/>
          <a:ln>
            <a:noFill/>
          </a:ln>
        </p:spPr>
      </p:pic>
      <p:pic>
        <p:nvPicPr>
          <p:cNvPr id="206" name="Google Shape;206;p24">
            <a:hlinkClick r:id="rId3"/>
          </p:cNvPr>
          <p:cNvPicPr preferRelativeResize="0"/>
          <p:nvPr/>
        </p:nvPicPr>
        <p:blipFill rotWithShape="1">
          <a:blip r:embed="rId7">
            <a:alphaModFix/>
          </a:blip>
          <a:srcRect/>
          <a:stretch/>
        </p:blipFill>
        <p:spPr>
          <a:xfrm>
            <a:off x="8462357" y="4314410"/>
            <a:ext cx="2574396" cy="2275350"/>
          </a:xfrm>
          <a:prstGeom prst="rect">
            <a:avLst/>
          </a:prstGeom>
          <a:noFill/>
          <a:ln>
            <a:noFill/>
          </a:ln>
        </p:spPr>
      </p:pic>
      <p:pic>
        <p:nvPicPr>
          <p:cNvPr id="207" name="Google Shape;207;p24">
            <a:hlinkClick r:id="rId3"/>
          </p:cNvPr>
          <p:cNvPicPr preferRelativeResize="0"/>
          <p:nvPr/>
        </p:nvPicPr>
        <p:blipFill rotWithShape="1">
          <a:blip r:embed="rId8">
            <a:alphaModFix/>
          </a:blip>
          <a:srcRect/>
          <a:stretch/>
        </p:blipFill>
        <p:spPr>
          <a:xfrm>
            <a:off x="1913967" y="4663440"/>
            <a:ext cx="2304926" cy="1735474"/>
          </a:xfrm>
          <a:prstGeom prst="rect">
            <a:avLst/>
          </a:prstGeom>
          <a:noFill/>
          <a:ln>
            <a:noFill/>
          </a:ln>
        </p:spPr>
      </p:pic>
      <p:pic>
        <p:nvPicPr>
          <p:cNvPr id="208" name="Google Shape;208;p24">
            <a:hlinkClick r:id="rId3"/>
          </p:cNvPr>
          <p:cNvPicPr preferRelativeResize="0"/>
          <p:nvPr/>
        </p:nvPicPr>
        <p:blipFill rotWithShape="1">
          <a:blip r:embed="rId9">
            <a:alphaModFix/>
          </a:blip>
          <a:srcRect/>
          <a:stretch/>
        </p:blipFill>
        <p:spPr>
          <a:xfrm>
            <a:off x="2986407" y="3227296"/>
            <a:ext cx="2615507" cy="1784929"/>
          </a:xfrm>
          <a:prstGeom prst="rect">
            <a:avLst/>
          </a:prstGeom>
          <a:noFill/>
          <a:ln>
            <a:noFill/>
          </a:ln>
        </p:spPr>
      </p:pic>
      <p:pic>
        <p:nvPicPr>
          <p:cNvPr id="209" name="Google Shape;209;p24">
            <a:hlinkClick r:id="rId3"/>
          </p:cNvPr>
          <p:cNvPicPr preferRelativeResize="0"/>
          <p:nvPr/>
        </p:nvPicPr>
        <p:blipFill rotWithShape="1">
          <a:blip r:embed="rId10">
            <a:alphaModFix/>
          </a:blip>
          <a:srcRect/>
          <a:stretch/>
        </p:blipFill>
        <p:spPr>
          <a:xfrm>
            <a:off x="4270110" y="2025995"/>
            <a:ext cx="2982668" cy="981872"/>
          </a:xfrm>
          <a:prstGeom prst="rect">
            <a:avLst/>
          </a:prstGeom>
          <a:noFill/>
          <a:ln>
            <a:noFill/>
          </a:ln>
        </p:spPr>
      </p:pic>
      <p:sp>
        <p:nvSpPr>
          <p:cNvPr id="210" name="Google Shape;210;p24"/>
          <p:cNvSpPr txBox="1"/>
          <p:nvPr/>
        </p:nvSpPr>
        <p:spPr>
          <a:xfrm>
            <a:off x="1688138" y="438190"/>
            <a:ext cx="9434512" cy="480091"/>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Watch the </a:t>
            </a:r>
            <a:r>
              <a:rPr lang="en-US" sz="2800" b="1" i="0" u="none" strike="noStrike" cap="none" dirty="0" smtClean="0">
                <a:solidFill>
                  <a:schemeClr val="dk1"/>
                </a:solidFill>
                <a:latin typeface="+mj-lt"/>
                <a:ea typeface="DFKai-SB"/>
                <a:cs typeface="DFKai-SB"/>
                <a:sym typeface="DFKai-SB"/>
              </a:rPr>
              <a:t>documentary</a:t>
            </a:r>
            <a:r>
              <a:rPr lang="en-US" altLang="zh-TW" sz="2800" b="1" i="0" u="none" strike="noStrike" cap="none" dirty="0" smtClean="0">
                <a:solidFill>
                  <a:schemeClr val="dk1"/>
                </a:solidFill>
                <a:latin typeface="+mj-lt"/>
                <a:ea typeface="DFKai-SB"/>
                <a:cs typeface="DFKai-SB"/>
                <a:sym typeface="DFKai-SB"/>
              </a:rPr>
              <a:t>,</a:t>
            </a:r>
            <a:r>
              <a:rPr lang="en-US" sz="2800" b="1" i="0" u="none" strike="noStrike" cap="none" dirty="0" smtClean="0">
                <a:solidFill>
                  <a:schemeClr val="dk1"/>
                </a:solidFill>
                <a:latin typeface="+mj-lt"/>
                <a:ea typeface="DFKai-SB"/>
                <a:cs typeface="DFKai-SB"/>
                <a:sym typeface="DFKai-SB"/>
              </a:rPr>
              <a:t> </a:t>
            </a:r>
            <a:r>
              <a:rPr lang="en-US" sz="2800" b="1" i="0" u="none" strike="noStrike" cap="none" dirty="0">
                <a:solidFill>
                  <a:schemeClr val="dk1"/>
                </a:solidFill>
                <a:latin typeface="+mj-lt"/>
                <a:ea typeface="DFKai-SB"/>
                <a:cs typeface="DFKai-SB"/>
                <a:sym typeface="DFKai-SB"/>
              </a:rPr>
              <a:t>National Album</a:t>
            </a:r>
            <a:endParaRPr sz="2800" b="1" i="0" u="none" strike="noStrike" cap="none" dirty="0">
              <a:solidFill>
                <a:schemeClr val="dk1"/>
              </a:solidFill>
              <a:latin typeface="+mj-lt"/>
              <a:ea typeface="DFKai-SB"/>
              <a:cs typeface="DFKai-SB"/>
              <a:sym typeface="DFKai-SB"/>
            </a:endParaRPr>
          </a:p>
        </p:txBody>
      </p:sp>
      <p:sp>
        <p:nvSpPr>
          <p:cNvPr id="211" name="Google Shape;211;p24"/>
          <p:cNvSpPr/>
          <p:nvPr/>
        </p:nvSpPr>
        <p:spPr>
          <a:xfrm>
            <a:off x="1240404" y="1192638"/>
            <a:ext cx="9417963"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dk1"/>
                </a:solidFill>
                <a:latin typeface="+mj-lt"/>
                <a:ea typeface="Times New Roman"/>
                <a:cs typeface="Times New Roman"/>
                <a:sym typeface="Times New Roman"/>
              </a:rPr>
              <a:t>Watch “Episode 93 – Buying and Selling </a:t>
            </a:r>
            <a:r>
              <a:rPr lang="en-US" sz="2400" b="1" dirty="0">
                <a:solidFill>
                  <a:schemeClr val="dk1"/>
                </a:solidFill>
                <a:latin typeface="+mj-lt"/>
                <a:ea typeface="Times New Roman"/>
                <a:cs typeface="Times New Roman"/>
                <a:sym typeface="Times New Roman"/>
              </a:rPr>
              <a:t>in Rural Areas” to find out the change of people's lives.</a:t>
            </a:r>
            <a:endParaRPr sz="2400" b="1" dirty="0">
              <a:solidFill>
                <a:schemeClr val="dk1"/>
              </a:solidFill>
              <a:latin typeface="+mj-lt"/>
              <a:ea typeface="Times New Roman"/>
              <a:cs typeface="Times New Roman"/>
              <a:sym typeface="Times New Roman"/>
            </a:endParaRPr>
          </a:p>
        </p:txBody>
      </p:sp>
      <p:sp>
        <p:nvSpPr>
          <p:cNvPr id="212" name="Google Shape;212;p24"/>
          <p:cNvSpPr/>
          <p:nvPr/>
        </p:nvSpPr>
        <p:spPr>
          <a:xfrm>
            <a:off x="1420598" y="6341050"/>
            <a:ext cx="549817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Xinhua News Agency. </a:t>
            </a:r>
            <a:r>
              <a:rPr lang="en-US" sz="1200" b="0" i="0" u="none" strike="noStrike" cap="none" dirty="0">
                <a:solidFill>
                  <a:schemeClr val="dk1"/>
                </a:solidFill>
                <a:latin typeface="+mj-lt"/>
                <a:ea typeface="Times New Roman"/>
                <a:cs typeface="Times New Roman"/>
                <a:sym typeface="Times New Roman"/>
              </a:rPr>
              <a:t>(http://www.xinhuanet.com/video/gjxc/index.htm#review)</a:t>
            </a:r>
            <a:endParaRPr sz="1200" b="0" i="0" u="none" strike="noStrike" cap="none" dirty="0">
              <a:solidFill>
                <a:schemeClr val="dk1"/>
              </a:solidFill>
              <a:latin typeface="+mj-lt"/>
              <a:ea typeface="Times New Roman"/>
              <a:cs typeface="Times New Roman"/>
              <a:sym typeface="Times New Roman"/>
            </a:endParaRPr>
          </a:p>
        </p:txBody>
      </p:sp>
      <p:pic>
        <p:nvPicPr>
          <p:cNvPr id="213" name="Google Shape;213;p24"/>
          <p:cNvPicPr preferRelativeResize="0"/>
          <p:nvPr/>
        </p:nvPicPr>
        <p:blipFill rotWithShape="1">
          <a:blip r:embed="rId11">
            <a:alphaModFix/>
          </a:blip>
          <a:srcRect/>
          <a:stretch/>
        </p:blipFill>
        <p:spPr>
          <a:xfrm>
            <a:off x="568222" y="6184658"/>
            <a:ext cx="777263" cy="526533"/>
          </a:xfrm>
          <a:prstGeom prst="rect">
            <a:avLst/>
          </a:prstGeom>
          <a:noFill/>
          <a:ln>
            <a:noFill/>
          </a:ln>
        </p:spPr>
      </p:pic>
      <p:sp>
        <p:nvSpPr>
          <p:cNvPr id="214" name="Google Shape;214;p24"/>
          <p:cNvSpPr txBox="1"/>
          <p:nvPr/>
        </p:nvSpPr>
        <p:spPr>
          <a:xfrm>
            <a:off x="365025" y="277553"/>
            <a:ext cx="2304900" cy="523200"/>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0" i="0" u="none" strike="noStrike" cap="none" dirty="0">
                <a:solidFill>
                  <a:schemeClr val="dk1"/>
                </a:solidFill>
                <a:latin typeface="+mj-lt"/>
                <a:ea typeface="DFKai-SB"/>
                <a:cs typeface="DFKai-SB"/>
                <a:sym typeface="DFKai-SB"/>
              </a:rPr>
              <a:t>Click on </a:t>
            </a:r>
            <a:r>
              <a:rPr lang="en-US" dirty="0">
                <a:sym typeface="DFKai-SB"/>
              </a:rPr>
              <a:t>the pictures to watch the videos</a:t>
            </a:r>
            <a:endParaRPr dirty="0">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5"/>
          <p:cNvSpPr/>
          <p:nvPr/>
        </p:nvSpPr>
        <p:spPr>
          <a:xfrm>
            <a:off x="4820382" y="5843440"/>
            <a:ext cx="697739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Video source: </a:t>
            </a:r>
            <a:r>
              <a:rPr lang="en-US" sz="1200" b="0" i="0" u="none" strike="noStrike" cap="none" dirty="0">
                <a:solidFill>
                  <a:schemeClr val="dk1"/>
                </a:solidFill>
                <a:latin typeface="+mj-lt"/>
                <a:ea typeface="Times New Roman"/>
                <a:cs typeface="Times New Roman"/>
                <a:sym typeface="Times New Roman"/>
              </a:rPr>
              <a:t>The China Current</a:t>
            </a:r>
            <a:r>
              <a:rPr lang="en-US" sz="1200" b="0" i="0" u="none" strike="noStrike" cap="none" dirty="0">
                <a:solidFill>
                  <a:schemeClr val="dk1"/>
                </a:solidFill>
                <a:latin typeface="+mj-lt"/>
                <a:ea typeface="DFKai-SB"/>
                <a:cs typeface="DFKai-SB"/>
                <a:sym typeface="DFKai-SB"/>
              </a:rPr>
              <a:t>. The "digital divide" between urban and rural areas. </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(https://chinacurrent.com/story/21219/closing-digital-divide-rural-and-urban-areas)</a:t>
            </a:r>
            <a:endParaRPr sz="1200" b="0" i="0" u="none" strike="noStrike" cap="none" dirty="0">
              <a:solidFill>
                <a:schemeClr val="dk1"/>
              </a:solidFill>
              <a:latin typeface="+mj-lt"/>
              <a:ea typeface="Times New Roman"/>
              <a:cs typeface="Times New Roman"/>
              <a:sym typeface="Times New Roman"/>
            </a:endParaRPr>
          </a:p>
        </p:txBody>
      </p:sp>
      <p:sp>
        <p:nvSpPr>
          <p:cNvPr id="220" name="Google Shape;220;p25"/>
          <p:cNvSpPr/>
          <p:nvPr/>
        </p:nvSpPr>
        <p:spPr>
          <a:xfrm>
            <a:off x="3819754" y="5155074"/>
            <a:ext cx="4036815"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mj-lt"/>
                <a:ea typeface="DFKai-SB"/>
                <a:cs typeface="DFKai-SB"/>
                <a:sym typeface="DFKai-SB"/>
              </a:rPr>
              <a:t>Click on the image to watch the video</a:t>
            </a:r>
            <a:endParaRPr sz="1800" b="0" i="0" u="none" strike="noStrike" cap="none">
              <a:solidFill>
                <a:schemeClr val="dk1"/>
              </a:solidFill>
              <a:latin typeface="+mj-lt"/>
              <a:ea typeface="Calibri"/>
              <a:cs typeface="Calibri"/>
              <a:sym typeface="Calibri"/>
            </a:endParaRPr>
          </a:p>
        </p:txBody>
      </p:sp>
      <p:sp>
        <p:nvSpPr>
          <p:cNvPr id="221" name="Google Shape;221;p25"/>
          <p:cNvSpPr txBox="1"/>
          <p:nvPr/>
        </p:nvSpPr>
        <p:spPr>
          <a:xfrm>
            <a:off x="620552" y="1146129"/>
            <a:ext cx="11025600" cy="1892785"/>
          </a:xfrm>
          <a:prstGeom prst="rect">
            <a:avLst/>
          </a:prstGeom>
          <a:noFill/>
          <a:ln>
            <a:noFill/>
          </a:ln>
        </p:spPr>
        <p:txBody>
          <a:bodyPr spcFirstLastPara="1" wrap="square" lIns="91425" tIns="45700" rIns="91425" bIns="45700" anchor="t" anchorCtr="0">
            <a:spAutoFit/>
          </a:bodyPr>
          <a:lstStyle/>
          <a:p>
            <a:pPr marL="0" lvl="0" indent="0" algn="just" rtl="0">
              <a:lnSpc>
                <a:spcPct val="130000"/>
              </a:lnSpc>
              <a:spcBef>
                <a:spcPts val="0"/>
              </a:spcBef>
              <a:spcAft>
                <a:spcPts val="0"/>
              </a:spcAft>
              <a:buClr>
                <a:schemeClr val="dk1"/>
              </a:buClr>
              <a:buFont typeface="Arial"/>
              <a:buNone/>
            </a:pPr>
            <a:r>
              <a:rPr lang="en-US" sz="1800" dirty="0"/>
              <a:t>Overall, the living standards in both urban and rural China are continuously improving, and people’s incomes are steadily increasing. </a:t>
            </a:r>
            <a:r>
              <a:rPr lang="en-US" sz="1800" dirty="0" smtClean="0"/>
              <a:t> In </a:t>
            </a:r>
            <a:r>
              <a:rPr lang="en-US" sz="1800" dirty="0"/>
              <a:t>recent years, the gap between urban and rural development and living standards </a:t>
            </a:r>
            <a:r>
              <a:rPr lang="en-US" sz="1800" dirty="0">
                <a:solidFill>
                  <a:schemeClr val="tx1"/>
                </a:solidFill>
              </a:rPr>
              <a:t>has </a:t>
            </a:r>
            <a:r>
              <a:rPr lang="en-US" sz="1800" dirty="0" smtClean="0">
                <a:solidFill>
                  <a:schemeClr val="tx1"/>
                </a:solidFill>
              </a:rPr>
              <a:t>been narrowed</a:t>
            </a:r>
            <a:r>
              <a:rPr lang="en-US" sz="1800" dirty="0"/>
              <a:t>. </a:t>
            </a:r>
            <a:r>
              <a:rPr lang="en-US" sz="1800" dirty="0" smtClean="0"/>
              <a:t> At </a:t>
            </a:r>
            <a:r>
              <a:rPr lang="en-US" sz="1800" dirty="0"/>
              <a:t>present, the problem of unequal  urban-rural development still exists. </a:t>
            </a:r>
            <a:r>
              <a:rPr lang="en-US" sz="1800" dirty="0" smtClean="0"/>
              <a:t> It </a:t>
            </a:r>
            <a:r>
              <a:rPr lang="en-US" sz="1800" dirty="0"/>
              <a:t>is necessary to boost rural development by means of increasing capital investment and using information technology, etc. </a:t>
            </a:r>
            <a:endParaRPr sz="1800" dirty="0"/>
          </a:p>
        </p:txBody>
      </p:sp>
      <p:pic>
        <p:nvPicPr>
          <p:cNvPr id="222" name="Google Shape;222;p25">
            <a:hlinkClick r:id="rId3"/>
          </p:cNvPr>
          <p:cNvPicPr preferRelativeResize="0"/>
          <p:nvPr/>
        </p:nvPicPr>
        <p:blipFill rotWithShape="1">
          <a:blip r:embed="rId4">
            <a:alphaModFix/>
          </a:blip>
          <a:srcRect t="14960" b="15771"/>
          <a:stretch/>
        </p:blipFill>
        <p:spPr>
          <a:xfrm>
            <a:off x="3819755" y="2918097"/>
            <a:ext cx="4036815" cy="2236977"/>
          </a:xfrm>
          <a:prstGeom prst="rect">
            <a:avLst/>
          </a:prstGeom>
          <a:noFill/>
          <a:ln>
            <a:noFill/>
          </a:ln>
        </p:spPr>
      </p:pic>
      <p:sp>
        <p:nvSpPr>
          <p:cNvPr id="223" name="Google Shape;223;p25"/>
          <p:cNvSpPr txBox="1"/>
          <p:nvPr/>
        </p:nvSpPr>
        <p:spPr>
          <a:xfrm>
            <a:off x="2262997" y="314070"/>
            <a:ext cx="7150330" cy="48786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Narrowing </a:t>
            </a:r>
            <a:r>
              <a:rPr lang="en-US" sz="2800" b="1" dirty="0">
                <a:solidFill>
                  <a:schemeClr val="dk1"/>
                </a:solidFill>
                <a:latin typeface="+mj-lt"/>
                <a:ea typeface="DFKai-SB"/>
                <a:cs typeface="DFKai-SB"/>
                <a:sym typeface="DFKai-SB"/>
              </a:rPr>
              <a:t>down the </a:t>
            </a:r>
            <a:r>
              <a:rPr lang="en-US" sz="2800" b="1" i="0" u="none" strike="noStrike" cap="none" dirty="0">
                <a:solidFill>
                  <a:schemeClr val="dk1"/>
                </a:solidFill>
                <a:latin typeface="+mj-lt"/>
                <a:ea typeface="DFKai-SB"/>
                <a:cs typeface="DFKai-SB"/>
                <a:sym typeface="DFKai-SB"/>
              </a:rPr>
              <a:t>relative income gap between urban and rural residents</a:t>
            </a:r>
            <a:endParaRPr sz="2800" b="1" i="0" u="none" strike="noStrike" cap="none" dirty="0">
              <a:solidFill>
                <a:schemeClr val="dk1"/>
              </a:solidFill>
              <a:latin typeface="+mj-lt"/>
              <a:ea typeface="DFKai-SB"/>
              <a:cs typeface="DFKai-SB"/>
              <a:sym typeface="DFKai-SB"/>
            </a:endParaRPr>
          </a:p>
        </p:txBody>
      </p:sp>
      <p:pic>
        <p:nvPicPr>
          <p:cNvPr id="224" name="Google Shape;224;p25"/>
          <p:cNvPicPr preferRelativeResize="0"/>
          <p:nvPr/>
        </p:nvPicPr>
        <p:blipFill rotWithShape="1">
          <a:blip r:embed="rId5">
            <a:alphaModFix/>
          </a:blip>
          <a:srcRect/>
          <a:stretch/>
        </p:blipFill>
        <p:spPr>
          <a:xfrm>
            <a:off x="3728314" y="5843440"/>
            <a:ext cx="1000628" cy="41345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6"/>
          <p:cNvSpPr/>
          <p:nvPr/>
        </p:nvSpPr>
        <p:spPr>
          <a:xfrm>
            <a:off x="1068504" y="1181364"/>
            <a:ext cx="9983586" cy="3108543"/>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2200"/>
              <a:buFont typeface="Arial"/>
              <a:buNone/>
            </a:pPr>
            <a:r>
              <a:rPr lang="en-US" sz="1800" b="0" i="0" u="none" strike="noStrike" cap="none" dirty="0">
                <a:solidFill>
                  <a:schemeClr val="dk1"/>
                </a:solidFill>
                <a:latin typeface="+mj-lt"/>
                <a:sym typeface="Arial"/>
              </a:rPr>
              <a:t>For the definition of "poverty" and the standard of national poverty eradication, please refer to: </a:t>
            </a:r>
            <a:endParaRPr sz="1800" dirty="0">
              <a:latin typeface="+mj-lt"/>
            </a:endParaRPr>
          </a:p>
          <a:p>
            <a:pPr marL="0" marR="0" lvl="0" indent="0" algn="just" rtl="0">
              <a:lnSpc>
                <a:spcPct val="120000"/>
              </a:lnSpc>
              <a:spcBef>
                <a:spcPts val="0"/>
              </a:spcBef>
              <a:spcAft>
                <a:spcPts val="0"/>
              </a:spcAft>
              <a:buNone/>
            </a:pPr>
            <a:endParaRPr sz="1800" b="0" i="0" u="none" strike="noStrike" cap="none" dirty="0">
              <a:solidFill>
                <a:schemeClr val="dk1"/>
              </a:solidFill>
              <a:latin typeface="+mj-lt"/>
              <a:sym typeface="Arial"/>
            </a:endParaRPr>
          </a:p>
          <a:p>
            <a:pPr marL="0" marR="0" lvl="0" indent="0" algn="just" rtl="0">
              <a:lnSpc>
                <a:spcPct val="120000"/>
              </a:lnSpc>
              <a:spcBef>
                <a:spcPts val="0"/>
              </a:spcBef>
              <a:spcAft>
                <a:spcPts val="0"/>
              </a:spcAft>
              <a:buNone/>
            </a:pPr>
            <a:r>
              <a:rPr lang="en-US" sz="1800" b="0" i="0" u="none" strike="noStrike" cap="none" dirty="0">
                <a:solidFill>
                  <a:schemeClr val="dk1"/>
                </a:solidFill>
                <a:latin typeface="+mj-lt"/>
                <a:sym typeface="Arial"/>
              </a:rPr>
              <a:t>Theme 1: Hong Kong under "One Country, Two Systems" &gt; Topic: Situation of the country and sense of national </a:t>
            </a:r>
            <a:r>
              <a:rPr lang="en-US" sz="1800" dirty="0">
                <a:solidFill>
                  <a:schemeClr val="dk1"/>
                </a:solidFill>
                <a:latin typeface="+mj-lt"/>
              </a:rPr>
              <a:t>identity &gt; L&amp;T Resource</a:t>
            </a:r>
            <a:r>
              <a:rPr lang="en-US" sz="1800" b="0" i="0" u="none" strike="noStrike" cap="none" dirty="0">
                <a:solidFill>
                  <a:schemeClr val="dk1"/>
                </a:solidFill>
                <a:latin typeface="+mj-lt"/>
                <a:sym typeface="Arial"/>
              </a:rPr>
              <a:t>: ”Achievements of the country in different areas in recent years (new high-end technologies, medical care and public health, culture education, infrastructures, poverty eradication)".</a:t>
            </a:r>
            <a:endParaRPr sz="1800" b="0" i="0" u="none" strike="noStrike" cap="none" dirty="0">
              <a:solidFill>
                <a:schemeClr val="dk1"/>
              </a:solidFill>
              <a:latin typeface="+mj-lt"/>
              <a:sym typeface="Arial"/>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dirty="0">
              <a:solidFill>
                <a:schemeClr val="dk1"/>
              </a:solidFill>
              <a:latin typeface="+mj-lt"/>
              <a:sym typeface="Arial"/>
            </a:endParaRPr>
          </a:p>
          <a:p>
            <a:pPr marL="0" marR="0" lvl="0" indent="0" algn="just" rtl="0">
              <a:lnSpc>
                <a:spcPct val="100000"/>
              </a:lnSpc>
              <a:spcBef>
                <a:spcPts val="0"/>
              </a:spcBef>
              <a:spcAft>
                <a:spcPts val="0"/>
              </a:spcAft>
              <a:buClr>
                <a:srgbClr val="000000"/>
              </a:buClr>
              <a:buSzPts val="2200"/>
              <a:buFont typeface="Arial"/>
              <a:buNone/>
            </a:pPr>
            <a:r>
              <a:rPr lang="en-US" sz="1200" b="0" i="0" u="none" strike="noStrike" cap="none" dirty="0">
                <a:solidFill>
                  <a:schemeClr val="dk1"/>
                </a:solidFill>
                <a:latin typeface="+mj-lt"/>
                <a:sym typeface="Arial"/>
              </a:rPr>
              <a:t>Source of </a:t>
            </a:r>
            <a:r>
              <a:rPr lang="en-US" sz="1200" dirty="0">
                <a:solidFill>
                  <a:schemeClr val="dk1"/>
                </a:solidFill>
                <a:latin typeface="+mj-lt"/>
              </a:rPr>
              <a:t>the PowerPoint presentation</a:t>
            </a:r>
            <a:r>
              <a:rPr lang="en-US" sz="1200" b="0" i="0" u="none" strike="noStrike" cap="none" dirty="0">
                <a:solidFill>
                  <a:schemeClr val="dk1"/>
                </a:solidFill>
                <a:latin typeface="+mj-lt"/>
                <a:sym typeface="Arial"/>
              </a:rPr>
              <a:t>: Citizenship and Social Development/Liberal Studies. Web-based Resource Platform. The Education Bureau. </a:t>
            </a:r>
            <a:endParaRPr sz="1200" b="0" i="0" u="none" strike="noStrike" cap="none" dirty="0">
              <a:solidFill>
                <a:schemeClr val="dk1"/>
              </a:solidFill>
              <a:latin typeface="+mj-lt"/>
              <a:sym typeface="Arial"/>
            </a:endParaRPr>
          </a:p>
        </p:txBody>
      </p:sp>
      <p:sp>
        <p:nvSpPr>
          <p:cNvPr id="230" name="Google Shape;230;p26"/>
          <p:cNvSpPr/>
          <p:nvPr/>
        </p:nvSpPr>
        <p:spPr>
          <a:xfrm>
            <a:off x="2929684" y="451298"/>
            <a:ext cx="7329054"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chemeClr val="dk1"/>
                </a:solidFill>
                <a:latin typeface="+mj-lt"/>
                <a:ea typeface="Arial"/>
                <a:cs typeface="Arial"/>
                <a:sym typeface="Arial"/>
              </a:rPr>
              <a:t>Achievements in poverty eradication</a:t>
            </a:r>
            <a:endParaRPr sz="2800" b="0" i="0" u="none" strike="noStrike" cap="none" dirty="0">
              <a:solidFill>
                <a:srgbClr val="000000"/>
              </a:solidFill>
              <a:latin typeface="+mj-lt"/>
              <a:ea typeface="Arial"/>
              <a:cs typeface="Arial"/>
              <a:sym typeface="Arial"/>
            </a:endParaRPr>
          </a:p>
        </p:txBody>
      </p:sp>
      <p:pic>
        <p:nvPicPr>
          <p:cNvPr id="231" name="Google Shape;231;p26">
            <a:hlinkClick r:id="rId3"/>
          </p:cNvPr>
          <p:cNvPicPr preferRelativeResize="0"/>
          <p:nvPr/>
        </p:nvPicPr>
        <p:blipFill rotWithShape="1">
          <a:blip r:embed="rId4">
            <a:alphaModFix/>
          </a:blip>
          <a:srcRect/>
          <a:stretch/>
        </p:blipFill>
        <p:spPr>
          <a:xfrm>
            <a:off x="2389555" y="4635252"/>
            <a:ext cx="7563906" cy="933580"/>
          </a:xfrm>
          <a:prstGeom prst="rect">
            <a:avLst/>
          </a:prstGeom>
          <a:noFill/>
          <a:ln>
            <a:noFill/>
          </a:ln>
        </p:spPr>
      </p:pic>
      <p:sp>
        <p:nvSpPr>
          <p:cNvPr id="232" name="Google Shape;232;p26"/>
          <p:cNvSpPr/>
          <p:nvPr/>
        </p:nvSpPr>
        <p:spPr>
          <a:xfrm>
            <a:off x="3843943" y="5729511"/>
            <a:ext cx="498001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0" i="0" u="none" strike="noStrike" cap="none" dirty="0">
                <a:solidFill>
                  <a:schemeClr val="dk1"/>
                </a:solidFill>
                <a:latin typeface="+mj-lt"/>
                <a:ea typeface="DFKai-SB"/>
                <a:cs typeface="DFKai-SB"/>
                <a:sym typeface="DFKai-SB"/>
              </a:rPr>
              <a:t>(</a:t>
            </a:r>
            <a:r>
              <a:rPr lang="en-US" b="0" i="0" u="none" strike="noStrike" cap="none" dirty="0">
                <a:solidFill>
                  <a:schemeClr val="dk1"/>
                </a:solidFill>
                <a:latin typeface="+mj-lt"/>
                <a:ea typeface="Times New Roman"/>
                <a:cs typeface="Times New Roman"/>
                <a:sym typeface="Times New Roman"/>
              </a:rPr>
              <a:t>https</a:t>
            </a:r>
            <a:r>
              <a:rPr lang="en-US" b="0" i="0" u="none" strike="noStrike" cap="none" dirty="0" smtClean="0">
                <a:solidFill>
                  <a:schemeClr val="dk1"/>
                </a:solidFill>
                <a:latin typeface="+mj-lt"/>
                <a:ea typeface="Times New Roman"/>
                <a:cs typeface="Times New Roman"/>
                <a:sym typeface="Times New Roman"/>
              </a:rPr>
              <a:t>://</a:t>
            </a:r>
            <a:r>
              <a:rPr lang="en-US" dirty="0">
                <a:solidFill>
                  <a:schemeClr val="dk1"/>
                </a:solidFill>
                <a:latin typeface="+mj-lt"/>
                <a:ea typeface="Times New Roman"/>
                <a:cs typeface="Times New Roman"/>
                <a:sym typeface="Times New Roman"/>
              </a:rPr>
              <a:t>cs.edb</a:t>
            </a:r>
            <a:r>
              <a:rPr lang="en-US" b="0" i="0" u="none" strike="noStrike" cap="none" dirty="0" smtClean="0">
                <a:solidFill>
                  <a:schemeClr val="dk1"/>
                </a:solidFill>
                <a:latin typeface="+mj-lt"/>
                <a:ea typeface="Times New Roman"/>
                <a:cs typeface="Times New Roman"/>
                <a:sym typeface="Times New Roman"/>
              </a:rPr>
              <a:t>.hkedcity.net/en/index.php#)</a:t>
            </a:r>
            <a:endParaRPr b="0" i="0" u="none" strike="noStrike" cap="none" dirty="0">
              <a:solidFill>
                <a:schemeClr val="dk1"/>
              </a:solidFill>
              <a:latin typeface="+mj-lt"/>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2548417"/>
            <a:ext cx="10810027" cy="3551189"/>
          </a:xfrm>
          <a:prstGeom prst="rect">
            <a:avLst/>
          </a:prstGeom>
        </p:spPr>
      </p:pic>
      <p:sp>
        <p:nvSpPr>
          <p:cNvPr id="237" name="Google Shape;237;p27"/>
          <p:cNvSpPr/>
          <p:nvPr/>
        </p:nvSpPr>
        <p:spPr>
          <a:xfrm>
            <a:off x="268375" y="643530"/>
            <a:ext cx="11382900" cy="929400"/>
          </a:xfrm>
          <a:prstGeom prst="rect">
            <a:avLst/>
          </a:prstGeom>
          <a:noFill/>
          <a:ln>
            <a:noFill/>
          </a:ln>
        </p:spPr>
        <p:txBody>
          <a:bodyPr spcFirstLastPara="1" wrap="square" lIns="91425" tIns="45700" rIns="91425" bIns="45700" anchor="t" anchorCtr="0">
            <a:noAutofit/>
          </a:bodyPr>
          <a:lstStyle/>
          <a:p>
            <a:pPr marL="342900" marR="0" lvl="0" indent="-279400" algn="just" rtl="0">
              <a:lnSpc>
                <a:spcPct val="120000"/>
              </a:lnSpc>
              <a:spcBef>
                <a:spcPts val="600"/>
              </a:spcBef>
              <a:spcAft>
                <a:spcPts val="0"/>
              </a:spcAft>
              <a:buClr>
                <a:schemeClr val="dk1"/>
              </a:buClr>
              <a:buSzPts val="1400"/>
              <a:buFont typeface="Arial"/>
              <a:buChar char="•"/>
            </a:pPr>
            <a:r>
              <a:rPr lang="en-US" sz="1600" b="0" i="0" u="none" strike="noStrike" cap="none" dirty="0">
                <a:solidFill>
                  <a:schemeClr val="dk1"/>
                </a:solidFill>
                <a:latin typeface="+mj-lt"/>
                <a:ea typeface="Times New Roman"/>
                <a:cs typeface="Times New Roman"/>
                <a:sym typeface="Times New Roman"/>
              </a:rPr>
              <a:t>In 1978, there were about </a:t>
            </a:r>
            <a:r>
              <a:rPr lang="en-US" sz="1600" dirty="0">
                <a:solidFill>
                  <a:schemeClr val="dk1"/>
                </a:solidFill>
                <a:latin typeface="+mj-lt"/>
                <a:ea typeface="Times New Roman"/>
                <a:cs typeface="Times New Roman"/>
                <a:sym typeface="Times New Roman"/>
              </a:rPr>
              <a:t>770 million rural impoverished population in China. </a:t>
            </a:r>
            <a:r>
              <a:rPr lang="en-US" sz="1600" dirty="0" smtClean="0">
                <a:solidFill>
                  <a:schemeClr val="dk1"/>
                </a:solidFill>
                <a:latin typeface="+mj-lt"/>
                <a:ea typeface="Times New Roman"/>
                <a:cs typeface="Times New Roman"/>
                <a:sym typeface="Times New Roman"/>
              </a:rPr>
              <a:t> The </a:t>
            </a:r>
            <a:r>
              <a:rPr lang="en-US" sz="1600" dirty="0">
                <a:solidFill>
                  <a:schemeClr val="dk1"/>
                </a:solidFill>
                <a:latin typeface="+mj-lt"/>
                <a:ea typeface="Times New Roman"/>
                <a:cs typeface="Times New Roman"/>
                <a:sym typeface="Times New Roman"/>
              </a:rPr>
              <a:t>rural poverty rate reached 97.5%.  </a:t>
            </a:r>
            <a:endParaRPr sz="1600" dirty="0">
              <a:solidFill>
                <a:schemeClr val="dk1"/>
              </a:solidFill>
              <a:latin typeface="+mj-lt"/>
              <a:ea typeface="Times New Roman"/>
              <a:cs typeface="Times New Roman"/>
            </a:endParaRPr>
          </a:p>
          <a:p>
            <a:pPr marL="342900" marR="0" lvl="0" indent="-279400" algn="just" rtl="0">
              <a:lnSpc>
                <a:spcPct val="120000"/>
              </a:lnSpc>
              <a:spcBef>
                <a:spcPts val="600"/>
              </a:spcBef>
              <a:spcAft>
                <a:spcPts val="0"/>
              </a:spcAft>
              <a:buClr>
                <a:schemeClr val="dk1"/>
              </a:buClr>
              <a:buSzPts val="1400"/>
              <a:buFont typeface="Arial"/>
              <a:buChar char="•"/>
            </a:pPr>
            <a:r>
              <a:rPr lang="en-US" sz="1600" dirty="0">
                <a:solidFill>
                  <a:schemeClr val="dk1"/>
                </a:solidFill>
                <a:latin typeface="+mj-lt"/>
                <a:ea typeface="Times New Roman"/>
                <a:cs typeface="Times New Roman"/>
                <a:sym typeface="Times New Roman"/>
              </a:rPr>
              <a:t>Through years of effort, China, which accounts for nearly one-fifth of the world's population, eradicated absolute poverty in 2020</a:t>
            </a:r>
            <a:r>
              <a:rPr lang="en-US" sz="1600" dirty="0" smtClean="0">
                <a:solidFill>
                  <a:schemeClr val="dk1"/>
                </a:solidFill>
                <a:latin typeface="+mj-lt"/>
                <a:ea typeface="Times New Roman"/>
                <a:cs typeface="Times New Roman"/>
                <a:sym typeface="Times New Roman"/>
              </a:rPr>
              <a:t>.  </a:t>
            </a:r>
            <a:r>
              <a:rPr lang="en-US" sz="1600" dirty="0">
                <a:solidFill>
                  <a:schemeClr val="dk1"/>
                </a:solidFill>
                <a:latin typeface="+mj-lt"/>
                <a:ea typeface="Times New Roman"/>
                <a:cs typeface="Times New Roman"/>
                <a:sym typeface="Times New Roman"/>
              </a:rPr>
              <a:t>This goal of ending poverty as stated in the United Nations 2030 Agenda for Sustainable Development was achieved ten years ahead of schedule.</a:t>
            </a:r>
            <a:endParaRPr sz="1600" dirty="0">
              <a:solidFill>
                <a:schemeClr val="dk1"/>
              </a:solidFill>
              <a:latin typeface="+mj-lt"/>
              <a:ea typeface="Times New Roman"/>
              <a:cs typeface="Times New Roman"/>
              <a:sym typeface="Times New Roman"/>
            </a:endParaRPr>
          </a:p>
        </p:txBody>
      </p:sp>
      <p:sp>
        <p:nvSpPr>
          <p:cNvPr id="238" name="Google Shape;238;p27"/>
          <p:cNvSpPr/>
          <p:nvPr/>
        </p:nvSpPr>
        <p:spPr>
          <a:xfrm>
            <a:off x="268375" y="6208606"/>
            <a:ext cx="8484925" cy="30777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Section 36. </a:t>
            </a:r>
            <a:r>
              <a:rPr lang="en-US" sz="1200" b="0" i="0" u="none" strike="noStrike" cap="none" dirty="0">
                <a:solidFill>
                  <a:schemeClr val="dk1"/>
                </a:solidFill>
                <a:latin typeface="+mj-lt"/>
                <a:ea typeface="Times New Roman"/>
                <a:cs typeface="Times New Roman"/>
                <a:sym typeface="Times New Roman"/>
              </a:rPr>
              <a:t>(http://www.stats.gov.cn/tjsj/ndsj/2021/indexch.htm)</a:t>
            </a:r>
            <a:endParaRPr sz="1200" b="0" i="0" u="none" strike="noStrike" cap="none" dirty="0">
              <a:solidFill>
                <a:srgbClr val="000000"/>
              </a:solidFill>
              <a:latin typeface="+mj-lt"/>
              <a:sym typeface="Arial"/>
            </a:endParaRPr>
          </a:p>
          <a:p>
            <a:pPr marL="0" marR="0" lvl="0" indent="0" algn="just"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mj-lt"/>
              <a:ea typeface="DFKai-SB"/>
              <a:cs typeface="DFKai-SB"/>
              <a:sym typeface="DFKai-SB"/>
            </a:endParaRPr>
          </a:p>
        </p:txBody>
      </p:sp>
      <p:sp>
        <p:nvSpPr>
          <p:cNvPr id="240" name="Google Shape;240;p27"/>
          <p:cNvSpPr/>
          <p:nvPr/>
        </p:nvSpPr>
        <p:spPr>
          <a:xfrm>
            <a:off x="2079175" y="30541"/>
            <a:ext cx="7761300" cy="50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mj-lt"/>
                <a:ea typeface="Arial"/>
                <a:cs typeface="Arial"/>
                <a:sym typeface="Arial"/>
              </a:rPr>
              <a:t>The progress of poverty eradication in China</a:t>
            </a:r>
            <a:endParaRPr sz="2800" b="1" i="0" u="none" strike="noStrike" cap="none" dirty="0">
              <a:solidFill>
                <a:schemeClr val="dk1"/>
              </a:solidFill>
              <a:latin typeface="+mj-lt"/>
              <a:ea typeface="Arial"/>
              <a:cs typeface="Arial"/>
              <a:sym typeface="Arial"/>
            </a:endParaRPr>
          </a:p>
        </p:txBody>
      </p:sp>
      <p:sp>
        <p:nvSpPr>
          <p:cNvPr id="241" name="Google Shape;241;p27"/>
          <p:cNvSpPr/>
          <p:nvPr/>
        </p:nvSpPr>
        <p:spPr>
          <a:xfrm>
            <a:off x="470800" y="2038520"/>
            <a:ext cx="1097805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The State Council Information Office of the People’s Republic of China. (</a:t>
            </a:r>
            <a:r>
              <a:rPr lang="en-US" sz="1200" b="0" i="0" u="none" strike="noStrike" cap="none" dirty="0">
                <a:solidFill>
                  <a:schemeClr val="dk1"/>
                </a:solidFill>
                <a:latin typeface="+mj-lt"/>
                <a:ea typeface="Times New Roman"/>
                <a:cs typeface="Times New Roman"/>
                <a:sym typeface="Times New Roman"/>
              </a:rPr>
              <a:t>http://www.scio.gov.cn/zfbps/ndhf/44691/Document/1701664/1701664.htm</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rgbClr val="000000"/>
              </a:solidFill>
              <a:latin typeface="+mj-lt"/>
              <a:sym typeface="Arial"/>
            </a:endParaRPr>
          </a:p>
        </p:txBody>
      </p:sp>
      <p:pic>
        <p:nvPicPr>
          <p:cNvPr id="242" name="Google Shape;242;p27"/>
          <p:cNvPicPr preferRelativeResize="0"/>
          <p:nvPr/>
        </p:nvPicPr>
        <p:blipFill rotWithShape="1">
          <a:blip r:embed="rId4">
            <a:alphaModFix/>
          </a:blip>
          <a:srcRect/>
          <a:stretch/>
        </p:blipFill>
        <p:spPr>
          <a:xfrm>
            <a:off x="8983639" y="6208606"/>
            <a:ext cx="1103419" cy="501947"/>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p:nvPr/>
        </p:nvSpPr>
        <p:spPr>
          <a:xfrm>
            <a:off x="264015" y="613276"/>
            <a:ext cx="11588658" cy="2312985"/>
          </a:xfrm>
          <a:prstGeom prst="rect">
            <a:avLst/>
          </a:prstGeom>
          <a:noFill/>
          <a:ln>
            <a:noFill/>
          </a:ln>
        </p:spPr>
        <p:txBody>
          <a:bodyPr spcFirstLastPara="1" wrap="square" lIns="91425" tIns="45700" rIns="91425" bIns="45700" anchor="t" anchorCtr="0">
            <a:noAutofit/>
          </a:bodyPr>
          <a:lstStyle/>
          <a:p>
            <a:pPr marL="342900" marR="0" lvl="0" indent="-317500" algn="just" rtl="0">
              <a:lnSpc>
                <a:spcPct val="120000"/>
              </a:lnSpc>
              <a:spcBef>
                <a:spcPts val="600"/>
              </a:spcBef>
              <a:spcAft>
                <a:spcPts val="0"/>
              </a:spcAft>
              <a:buClr>
                <a:schemeClr val="dk1"/>
              </a:buClr>
              <a:buSzPts val="2000"/>
              <a:buFont typeface="Arial"/>
              <a:buChar char="•"/>
            </a:pPr>
            <a:r>
              <a:rPr lang="en-US" sz="1600" b="1" dirty="0">
                <a:sym typeface="Times New Roman"/>
              </a:rPr>
              <a:t>The per capita disposable income of rural residents in poor areas continues to increase. </a:t>
            </a:r>
            <a:r>
              <a:rPr lang="en-US" sz="1600" b="1" dirty="0" smtClean="0">
                <a:sym typeface="Times New Roman"/>
              </a:rPr>
              <a:t> </a:t>
            </a:r>
            <a:r>
              <a:rPr lang="en-US" sz="1600" dirty="0" smtClean="0">
                <a:solidFill>
                  <a:schemeClr val="tx1"/>
                </a:solidFill>
                <a:sym typeface="Times New Roman"/>
              </a:rPr>
              <a:t>From </a:t>
            </a:r>
            <a:r>
              <a:rPr lang="en-US" sz="1600" dirty="0">
                <a:solidFill>
                  <a:schemeClr val="tx1"/>
                </a:solidFill>
                <a:sym typeface="Times New Roman"/>
              </a:rPr>
              <a:t>RMB 6,079 in 2013 it has risen to RMB 12,588 in 2020, with an average annual growth rate of 11.6%. </a:t>
            </a:r>
            <a:r>
              <a:rPr lang="en-US" sz="1600" dirty="0" smtClean="0">
                <a:solidFill>
                  <a:schemeClr val="tx1"/>
                </a:solidFill>
                <a:sym typeface="Times New Roman"/>
              </a:rPr>
              <a:t> The </a:t>
            </a:r>
            <a:r>
              <a:rPr lang="en-US" sz="1600" dirty="0">
                <a:solidFill>
                  <a:schemeClr val="tx1"/>
                </a:solidFill>
                <a:sym typeface="Times New Roman"/>
              </a:rPr>
              <a:t>growth rate continues to be 2.3% faster than that of Chinese rural areas in general.</a:t>
            </a:r>
            <a:endParaRPr sz="1600" dirty="0">
              <a:solidFill>
                <a:schemeClr val="tx1"/>
              </a:solidFill>
            </a:endParaRPr>
          </a:p>
          <a:p>
            <a:pPr marL="342900" lvl="0" indent="-317500" algn="just">
              <a:lnSpc>
                <a:spcPct val="120000"/>
              </a:lnSpc>
              <a:spcBef>
                <a:spcPts val="600"/>
              </a:spcBef>
              <a:buClr>
                <a:schemeClr val="dk1"/>
              </a:buClr>
              <a:buSzPts val="2000"/>
              <a:buFont typeface="Arial"/>
              <a:buChar char="•"/>
            </a:pPr>
            <a:r>
              <a:rPr lang="en-US" sz="1600" b="1" dirty="0">
                <a:sym typeface="Times New Roman"/>
              </a:rPr>
              <a:t>Significant achievements have been made in poverty eradication among ethnic minorities and ethnic areas. </a:t>
            </a:r>
            <a:r>
              <a:rPr lang="en-US" sz="1600" b="1" dirty="0" smtClean="0">
                <a:sym typeface="Times New Roman"/>
              </a:rPr>
              <a:t> </a:t>
            </a:r>
            <a:r>
              <a:rPr lang="en-US" sz="1600" dirty="0" smtClean="0">
                <a:solidFill>
                  <a:schemeClr val="tx1"/>
                </a:solidFill>
                <a:sym typeface="Times New Roman"/>
              </a:rPr>
              <a:t>From </a:t>
            </a:r>
            <a:r>
              <a:rPr lang="en-US" sz="1600" dirty="0">
                <a:solidFill>
                  <a:schemeClr val="tx1"/>
                </a:solidFill>
                <a:sym typeface="Times New Roman"/>
              </a:rPr>
              <a:t>2016 to 2020, there was a decrease of a total of 15.6 million </a:t>
            </a:r>
            <a:r>
              <a:rPr lang="en-US" sz="1600" dirty="0">
                <a:solidFill>
                  <a:schemeClr val="tx1"/>
                </a:solidFill>
                <a:sym typeface="DFKai-SB"/>
              </a:rPr>
              <a:t>impoverished population </a:t>
            </a:r>
            <a:r>
              <a:rPr lang="en-US" sz="1600" dirty="0">
                <a:solidFill>
                  <a:schemeClr val="tx1"/>
                </a:solidFill>
                <a:sym typeface="Times New Roman"/>
              </a:rPr>
              <a:t>in Inner Mongolia Autonomous Region, Guangxi Zhuang Autonomous Region, Tibet Autonomous Region, Ningxia Hui Autonomous Region, Xinjiang Uygur Autonomous Region and the provinces of </a:t>
            </a:r>
            <a:r>
              <a:rPr lang="en-US" sz="1600" dirty="0" err="1">
                <a:solidFill>
                  <a:schemeClr val="tx1"/>
                </a:solidFill>
                <a:sym typeface="Times New Roman"/>
              </a:rPr>
              <a:t>Guizhou</a:t>
            </a:r>
            <a:r>
              <a:rPr lang="en-US" sz="1600" dirty="0">
                <a:solidFill>
                  <a:schemeClr val="tx1"/>
                </a:solidFill>
                <a:sym typeface="Times New Roman"/>
              </a:rPr>
              <a:t>, Yunnan and Qinghai. </a:t>
            </a:r>
            <a:r>
              <a:rPr lang="en-US" sz="1600" dirty="0" smtClean="0">
                <a:solidFill>
                  <a:schemeClr val="tx1"/>
                </a:solidFill>
                <a:sym typeface="Times New Roman"/>
              </a:rPr>
              <a:t> All </a:t>
            </a:r>
            <a:r>
              <a:rPr lang="en-US" sz="1600" dirty="0">
                <a:solidFill>
                  <a:schemeClr val="tx1"/>
                </a:solidFill>
                <a:sym typeface="Times New Roman"/>
              </a:rPr>
              <a:t>28 smaller ethnic groups have been lifted out of poverty.</a:t>
            </a:r>
            <a:endParaRPr sz="1600" dirty="0">
              <a:solidFill>
                <a:schemeClr val="tx1"/>
              </a:solidFill>
              <a:sym typeface="Times New Roman"/>
            </a:endParaRPr>
          </a:p>
        </p:txBody>
      </p:sp>
      <p:sp>
        <p:nvSpPr>
          <p:cNvPr id="251" name="Google Shape;251;p28"/>
          <p:cNvSpPr txBox="1"/>
          <p:nvPr/>
        </p:nvSpPr>
        <p:spPr>
          <a:xfrm>
            <a:off x="1143000" y="141745"/>
            <a:ext cx="9830689" cy="516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800" b="1" dirty="0">
                <a:solidFill>
                  <a:schemeClr val="tx1"/>
                </a:solidFill>
                <a:sym typeface="DFKai-SB"/>
              </a:rPr>
              <a:t>Rise in the income level of the impoverished population </a:t>
            </a:r>
            <a:endParaRPr sz="2800" b="1" dirty="0">
              <a:solidFill>
                <a:schemeClr val="tx1"/>
              </a:solidFill>
              <a:sym typeface="DFKai-SB"/>
            </a:endParaRPr>
          </a:p>
        </p:txBody>
      </p:sp>
      <p:sp>
        <p:nvSpPr>
          <p:cNvPr id="253" name="Google Shape;253;p28"/>
          <p:cNvSpPr/>
          <p:nvPr/>
        </p:nvSpPr>
        <p:spPr>
          <a:xfrm>
            <a:off x="374904" y="6341200"/>
            <a:ext cx="10962743" cy="276999"/>
          </a:xfrm>
          <a:prstGeom prst="rect">
            <a:avLst/>
          </a:prstGeom>
          <a:noFill/>
          <a:ln>
            <a:noFill/>
          </a:ln>
        </p:spPr>
        <p:txBody>
          <a:bodyPr spcFirstLastPara="1" wrap="square" lIns="91425" tIns="45700" rIns="91425" bIns="45700" anchor="t" anchorCtr="0">
            <a:noAutofit/>
          </a:bodyPr>
          <a:lstStyle/>
          <a:p>
            <a:pPr lvl="0"/>
            <a:r>
              <a:rPr lang="en-US" sz="1200" b="0" i="0" u="none" strike="noStrike" cap="none" dirty="0">
                <a:solidFill>
                  <a:schemeClr val="dk1"/>
                </a:solidFill>
                <a:latin typeface="+mj-lt"/>
                <a:ea typeface="DFKai-SB"/>
                <a:cs typeface="DFKai-SB"/>
                <a:sym typeface="DFKai-SB"/>
              </a:rPr>
              <a:t>Source: The State Council Information Office of the People’s Republic of China. Poverty Alleviation: China‘s Experience and Contribution – White </a:t>
            </a:r>
            <a:r>
              <a:rPr lang="en-US" sz="1200" b="0" i="0" u="none" strike="noStrike" cap="none" dirty="0">
                <a:solidFill>
                  <a:schemeClr val="tx1"/>
                </a:solidFill>
                <a:latin typeface="+mj-lt"/>
                <a:ea typeface="DFKai-SB"/>
                <a:cs typeface="DFKai-SB"/>
                <a:sym typeface="DFKai-SB"/>
              </a:rPr>
              <a:t>Paper. </a:t>
            </a:r>
            <a:r>
              <a:rPr lang="en-US" sz="1200" b="0" i="0" u="none" strike="noStrike" cap="none" dirty="0" smtClean="0">
                <a:solidFill>
                  <a:schemeClr val="tx1"/>
                </a:solidFill>
                <a:latin typeface="+mj-lt"/>
                <a:ea typeface="DFKai-SB"/>
                <a:cs typeface="DFKai-SB"/>
                <a:sym typeface="DFKai-SB"/>
              </a:rPr>
              <a:t>(</a:t>
            </a:r>
            <a:r>
              <a:rPr lang="en-US" sz="1200" dirty="0" smtClean="0">
                <a:solidFill>
                  <a:schemeClr val="tx1"/>
                </a:solidFill>
                <a:latin typeface="+mj-lt"/>
                <a:ea typeface="Times New Roman"/>
                <a:cs typeface="Times New Roman"/>
                <a:sym typeface="Times New Roman"/>
              </a:rPr>
              <a:t>http</a:t>
            </a:r>
            <a:r>
              <a:rPr lang="en-US" sz="1200" dirty="0">
                <a:solidFill>
                  <a:schemeClr val="tx1"/>
                </a:solidFill>
                <a:latin typeface="+mj-lt"/>
                <a:ea typeface="Times New Roman"/>
                <a:cs typeface="Times New Roman"/>
                <a:sym typeface="Times New Roman"/>
              </a:rPr>
              <a:t>://english.scio.gov.cn/whitepapers/2021-04/06/content_77380652.htm</a:t>
            </a:r>
            <a:r>
              <a:rPr lang="en-US" sz="1200" b="0" i="0" u="none" strike="noStrike" cap="none" dirty="0" smtClean="0">
                <a:solidFill>
                  <a:schemeClr val="tx1"/>
                </a:solidFill>
                <a:latin typeface="+mj-lt"/>
                <a:ea typeface="DFKai-SB"/>
                <a:cs typeface="DFKai-SB"/>
                <a:sym typeface="DFKai-SB"/>
              </a:rPr>
              <a:t>) </a:t>
            </a:r>
            <a:endParaRPr sz="1200" b="0" i="0" u="none" strike="noStrike" cap="none" dirty="0">
              <a:solidFill>
                <a:schemeClr val="tx1"/>
              </a:solidFill>
              <a:latin typeface="+mj-lt"/>
              <a:ea typeface="DFKai-SB"/>
              <a:cs typeface="DFKai-SB"/>
              <a:sym typeface="DFKai-SB"/>
            </a:endParaRPr>
          </a:p>
        </p:txBody>
      </p:sp>
      <p:pic>
        <p:nvPicPr>
          <p:cNvPr id="7" name="圖片 6"/>
          <p:cNvPicPr/>
          <p:nvPr/>
        </p:nvPicPr>
        <p:blipFill rotWithShape="1">
          <a:blip r:embed="rId3"/>
          <a:srcRect l="38889" t="23664" r="22801" b="35185"/>
          <a:stretch/>
        </p:blipFill>
        <p:spPr bwMode="auto">
          <a:xfrm>
            <a:off x="3049117" y="3198167"/>
            <a:ext cx="5806440" cy="3054096"/>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2893441" y="2970730"/>
            <a:ext cx="7367016" cy="307777"/>
          </a:xfrm>
          <a:prstGeom prst="rect">
            <a:avLst/>
          </a:prstGeom>
        </p:spPr>
        <p:txBody>
          <a:bodyPr wrap="square">
            <a:spAutoFit/>
          </a:bodyPr>
          <a:lstStyle/>
          <a:p>
            <a:r>
              <a:rPr lang="en-US" i="1" dirty="0">
                <a:solidFill>
                  <a:srgbClr val="002060"/>
                </a:solidFill>
              </a:rPr>
              <a:t>Annual Per Capita Disposable Incomes for the Rural Impoverished (2013-2020)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9"/>
          <p:cNvSpPr txBox="1"/>
          <p:nvPr/>
        </p:nvSpPr>
        <p:spPr>
          <a:xfrm>
            <a:off x="37529" y="724353"/>
            <a:ext cx="11913900" cy="1292621"/>
          </a:xfrm>
          <a:prstGeom prst="rect">
            <a:avLst/>
          </a:prstGeom>
          <a:noFill/>
          <a:ln>
            <a:noFill/>
          </a:ln>
        </p:spPr>
        <p:txBody>
          <a:bodyPr spcFirstLastPara="1" wrap="square" lIns="91425" tIns="45700" rIns="91425" bIns="45700" anchor="t" anchorCtr="0">
            <a:spAutoFit/>
          </a:bodyPr>
          <a:lstStyle/>
          <a:p>
            <a:pPr marL="457200" lvl="0" indent="-431800" algn="just">
              <a:buClr>
                <a:schemeClr val="dk1"/>
              </a:buClr>
              <a:buSzPts val="2400"/>
              <a:buChar char="•"/>
            </a:pPr>
            <a:r>
              <a:rPr lang="en-US" sz="1600" dirty="0">
                <a:solidFill>
                  <a:schemeClr val="dk1"/>
                </a:solidFill>
                <a:latin typeface="+mj-lt"/>
              </a:rPr>
              <a:t>In 2015, the central government proposed the basic strategy of targeted poverty alleviation from five dimensions, namely, “boosting the economy to provide more job opportunities”, “relocating poor people from inhospitable areas”, “compensating for economic losses associated with reducing ecological damage”, “improving education in impoverished areas” and “providing subsistence allowances for those unable to shake off poverty through their own efforts alone”.</a:t>
            </a:r>
            <a:endParaRPr sz="1600" dirty="0">
              <a:solidFill>
                <a:schemeClr val="dk1"/>
              </a:solidFill>
              <a:latin typeface="+mj-lt"/>
            </a:endParaRPr>
          </a:p>
          <a:p>
            <a:pPr marL="0" marR="0" lvl="0" indent="0" algn="l" rtl="0">
              <a:lnSpc>
                <a:spcPct val="100000"/>
              </a:lnSpc>
              <a:spcBef>
                <a:spcPts val="0"/>
              </a:spcBef>
              <a:spcAft>
                <a:spcPts val="0"/>
              </a:spcAft>
              <a:buNone/>
            </a:pPr>
            <a:r>
              <a:rPr lang="en-US" dirty="0" smtClean="0">
                <a:solidFill>
                  <a:srgbClr val="C00000"/>
                </a:solidFill>
                <a:highlight>
                  <a:srgbClr val="EAD1DC"/>
                </a:highlight>
                <a:latin typeface="+mj-lt"/>
              </a:rPr>
              <a:t> </a:t>
            </a:r>
            <a:endParaRPr dirty="0">
              <a:solidFill>
                <a:schemeClr val="dk1"/>
              </a:solidFill>
              <a:latin typeface="+mj-lt"/>
            </a:endParaRPr>
          </a:p>
        </p:txBody>
      </p:sp>
      <p:grpSp>
        <p:nvGrpSpPr>
          <p:cNvPr id="262" name="Google Shape;262;p29"/>
          <p:cNvGrpSpPr/>
          <p:nvPr/>
        </p:nvGrpSpPr>
        <p:grpSpPr>
          <a:xfrm>
            <a:off x="525273" y="2377834"/>
            <a:ext cx="7626659" cy="3201809"/>
            <a:chOff x="2613595" y="3197681"/>
            <a:chExt cx="6604127" cy="3201809"/>
          </a:xfrm>
        </p:grpSpPr>
        <p:sp>
          <p:nvSpPr>
            <p:cNvPr id="263" name="Google Shape;263;p29"/>
            <p:cNvSpPr/>
            <p:nvPr/>
          </p:nvSpPr>
          <p:spPr>
            <a:xfrm>
              <a:off x="4210940" y="6381210"/>
              <a:ext cx="3655891" cy="18280"/>
            </a:xfrm>
            <a:prstGeom prst="rect">
              <a:avLst/>
            </a:prstGeom>
            <a:solidFill>
              <a:srgbClr val="2683C6"/>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600"/>
                <a:buFont typeface="Arial"/>
                <a:buNone/>
              </a:pPr>
              <a:endParaRPr sz="600" b="0" i="0" u="none" strike="noStrike" cap="none">
                <a:solidFill>
                  <a:srgbClr val="FFFFFF"/>
                </a:solidFill>
                <a:latin typeface="+mj-lt"/>
                <a:ea typeface="DFKai-SB"/>
                <a:cs typeface="DFKai-SB"/>
                <a:sym typeface="DFKai-SB"/>
              </a:endParaRPr>
            </a:p>
          </p:txBody>
        </p:sp>
        <p:sp>
          <p:nvSpPr>
            <p:cNvPr id="264" name="Google Shape;264;p29"/>
            <p:cNvSpPr/>
            <p:nvPr/>
          </p:nvSpPr>
          <p:spPr>
            <a:xfrm flipH="1">
              <a:off x="4726466" y="5778466"/>
              <a:ext cx="697007" cy="602744"/>
            </a:xfrm>
            <a:custGeom>
              <a:avLst/>
              <a:gdLst/>
              <a:ahLst/>
              <a:cxnLst/>
              <a:rect l="l" t="t" r="r" b="b"/>
              <a:pathLst>
                <a:path w="863600" h="746809" extrusionOk="0">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268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mj-lt"/>
                <a:ea typeface="DFKai-SB"/>
                <a:cs typeface="DFKai-SB"/>
                <a:sym typeface="DFKai-SB"/>
              </a:endParaRPr>
            </a:p>
          </p:txBody>
        </p:sp>
        <p:sp>
          <p:nvSpPr>
            <p:cNvPr id="265" name="Google Shape;265;p29"/>
            <p:cNvSpPr/>
            <p:nvPr/>
          </p:nvSpPr>
          <p:spPr>
            <a:xfrm flipH="1">
              <a:off x="4727462" y="4317388"/>
              <a:ext cx="697783" cy="1643393"/>
            </a:xfrm>
            <a:custGeom>
              <a:avLst/>
              <a:gdLst/>
              <a:ahLst/>
              <a:cxnLst/>
              <a:rect l="l" t="t" r="r" b="b"/>
              <a:pathLst>
                <a:path w="906796" h="2135654" extrusionOk="0">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solidFill>
              <a:srgbClr val="268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mj-lt"/>
                <a:ea typeface="DFKai-SB"/>
                <a:cs typeface="DFKai-SB"/>
                <a:sym typeface="DFKai-SB"/>
              </a:endParaRPr>
            </a:p>
          </p:txBody>
        </p:sp>
        <p:sp>
          <p:nvSpPr>
            <p:cNvPr id="266" name="Google Shape;266;p29"/>
            <p:cNvSpPr/>
            <p:nvPr/>
          </p:nvSpPr>
          <p:spPr>
            <a:xfrm flipH="1">
              <a:off x="4359942" y="5641576"/>
              <a:ext cx="390448" cy="39044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0" i="0" u="none" strike="noStrike" cap="none">
                  <a:solidFill>
                    <a:srgbClr val="FFFFFF"/>
                  </a:solidFill>
                  <a:latin typeface="+mj-lt"/>
                  <a:ea typeface="DFKai-SB"/>
                  <a:cs typeface="DFKai-SB"/>
                  <a:sym typeface="DFKai-SB"/>
                </a:rPr>
                <a:t>A</a:t>
              </a:r>
              <a:endParaRPr sz="2400" b="0" i="0" u="none" strike="noStrike" cap="none">
                <a:solidFill>
                  <a:srgbClr val="FFFFFF"/>
                </a:solidFill>
                <a:latin typeface="+mj-lt"/>
                <a:ea typeface="DFKai-SB"/>
                <a:cs typeface="DFKai-SB"/>
                <a:sym typeface="DFKai-SB"/>
              </a:endParaRPr>
            </a:p>
          </p:txBody>
        </p:sp>
        <p:sp>
          <p:nvSpPr>
            <p:cNvPr id="267" name="Google Shape;267;p29"/>
            <p:cNvSpPr/>
            <p:nvPr/>
          </p:nvSpPr>
          <p:spPr>
            <a:xfrm flipH="1">
              <a:off x="4473765" y="4239720"/>
              <a:ext cx="390448" cy="39044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0" i="0" u="none" strike="noStrike" cap="none">
                  <a:solidFill>
                    <a:srgbClr val="FFFFFF"/>
                  </a:solidFill>
                  <a:latin typeface="+mj-lt"/>
                  <a:ea typeface="DFKai-SB"/>
                  <a:cs typeface="DFKai-SB"/>
                  <a:sym typeface="DFKai-SB"/>
                </a:rPr>
                <a:t>B</a:t>
              </a:r>
              <a:endParaRPr sz="2400" b="0" i="0" u="none" strike="noStrike" cap="none">
                <a:solidFill>
                  <a:srgbClr val="FFFFFF"/>
                </a:solidFill>
                <a:latin typeface="+mj-lt"/>
                <a:ea typeface="DFKai-SB"/>
                <a:cs typeface="DFKai-SB"/>
                <a:sym typeface="DFKai-SB"/>
              </a:endParaRPr>
            </a:p>
          </p:txBody>
        </p:sp>
        <p:sp>
          <p:nvSpPr>
            <p:cNvPr id="268" name="Google Shape;268;p29"/>
            <p:cNvSpPr txBox="1"/>
            <p:nvPr/>
          </p:nvSpPr>
          <p:spPr>
            <a:xfrm>
              <a:off x="2613595" y="5520697"/>
              <a:ext cx="1894227" cy="463550"/>
            </a:xfrm>
            <a:prstGeom prst="rect">
              <a:avLst/>
            </a:prstGeom>
            <a:noFill/>
            <a:ln>
              <a:noFill/>
            </a:ln>
          </p:spPr>
          <p:txBody>
            <a:bodyPr spcFirstLastPara="1" wrap="square" lIns="91425" tIns="45700" rIns="91425" bIns="45700" anchor="ctr" anchorCtr="0">
              <a:noAutofit/>
            </a:bodyPr>
            <a:lstStyle/>
            <a:p>
              <a:pPr lvl="0" algn="ctr"/>
              <a:r>
                <a:rPr lang="en-US" dirty="0">
                  <a:solidFill>
                    <a:schemeClr val="tx1"/>
                  </a:solidFill>
                </a:rPr>
                <a:t>boosting the economy to provide more job </a:t>
              </a:r>
              <a:r>
                <a:rPr lang="en-US" dirty="0" smtClean="0">
                  <a:solidFill>
                    <a:schemeClr val="tx1"/>
                  </a:solidFill>
                </a:rPr>
                <a:t>opportunities</a:t>
              </a:r>
              <a:endParaRPr sz="1400" b="0" i="0" u="none" strike="noStrike" cap="none" dirty="0">
                <a:solidFill>
                  <a:schemeClr val="tx1"/>
                </a:solidFill>
                <a:latin typeface="+mj-lt"/>
                <a:ea typeface="DFKai-SB"/>
                <a:cs typeface="DFKai-SB"/>
                <a:sym typeface="DFKai-SB"/>
              </a:endParaRPr>
            </a:p>
          </p:txBody>
        </p:sp>
        <p:sp>
          <p:nvSpPr>
            <p:cNvPr id="269" name="Google Shape;269;p29"/>
            <p:cNvSpPr txBox="1"/>
            <p:nvPr/>
          </p:nvSpPr>
          <p:spPr>
            <a:xfrm>
              <a:off x="4893445" y="3197681"/>
              <a:ext cx="2173605" cy="463550"/>
            </a:xfrm>
            <a:prstGeom prst="rect">
              <a:avLst/>
            </a:prstGeom>
            <a:noFill/>
            <a:ln>
              <a:noFill/>
            </a:ln>
          </p:spPr>
          <p:txBody>
            <a:bodyPr spcFirstLastPara="1" wrap="square" lIns="91425" tIns="45700" rIns="91425" bIns="45700" anchor="ctr" anchorCtr="0">
              <a:noAutofit/>
            </a:bodyPr>
            <a:lstStyle/>
            <a:p>
              <a:pPr lvl="0" algn="ctr"/>
              <a:r>
                <a:rPr lang="en-US" dirty="0">
                  <a:solidFill>
                    <a:schemeClr val="tx1"/>
                  </a:solidFill>
                </a:rPr>
                <a:t>compensating for economic losses associated with reducing ecological </a:t>
              </a:r>
              <a:r>
                <a:rPr lang="en-US" dirty="0" smtClean="0">
                  <a:solidFill>
                    <a:schemeClr val="tx1"/>
                  </a:solidFill>
                </a:rPr>
                <a:t>damage</a:t>
              </a:r>
              <a:endParaRPr dirty="0">
                <a:solidFill>
                  <a:schemeClr val="tx1"/>
                </a:solidFill>
                <a:latin typeface="+mj-lt"/>
              </a:endParaRPr>
            </a:p>
          </p:txBody>
        </p:sp>
        <p:sp>
          <p:nvSpPr>
            <p:cNvPr id="270" name="Google Shape;270;p29"/>
            <p:cNvSpPr/>
            <p:nvPr/>
          </p:nvSpPr>
          <p:spPr>
            <a:xfrm>
              <a:off x="6534039" y="5778466"/>
              <a:ext cx="697007" cy="602744"/>
            </a:xfrm>
            <a:custGeom>
              <a:avLst/>
              <a:gdLst/>
              <a:ahLst/>
              <a:cxnLst/>
              <a:rect l="l" t="t" r="r" b="b"/>
              <a:pathLst>
                <a:path w="863600" h="746809" extrusionOk="0">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268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mj-lt"/>
                <a:ea typeface="DFKai-SB"/>
                <a:cs typeface="DFKai-SB"/>
                <a:sym typeface="DFKai-SB"/>
              </a:endParaRPr>
            </a:p>
          </p:txBody>
        </p:sp>
        <p:sp>
          <p:nvSpPr>
            <p:cNvPr id="271" name="Google Shape;271;p29"/>
            <p:cNvSpPr/>
            <p:nvPr/>
          </p:nvSpPr>
          <p:spPr>
            <a:xfrm>
              <a:off x="6290736" y="4737816"/>
              <a:ext cx="697783" cy="1643393"/>
            </a:xfrm>
            <a:custGeom>
              <a:avLst/>
              <a:gdLst/>
              <a:ahLst/>
              <a:cxnLst/>
              <a:rect l="l" t="t" r="r" b="b"/>
              <a:pathLst>
                <a:path w="906796" h="2135654" extrusionOk="0">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solidFill>
              <a:srgbClr val="268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mj-lt"/>
                <a:ea typeface="DFKai-SB"/>
                <a:cs typeface="DFKai-SB"/>
                <a:sym typeface="DFKai-SB"/>
              </a:endParaRPr>
            </a:p>
          </p:txBody>
        </p:sp>
        <p:sp>
          <p:nvSpPr>
            <p:cNvPr id="272" name="Google Shape;272;p29"/>
            <p:cNvSpPr/>
            <p:nvPr/>
          </p:nvSpPr>
          <p:spPr>
            <a:xfrm>
              <a:off x="7207121" y="5641576"/>
              <a:ext cx="390448" cy="39044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0" i="0" u="none" strike="noStrike" cap="none">
                  <a:solidFill>
                    <a:srgbClr val="FFFFFF"/>
                  </a:solidFill>
                  <a:latin typeface="+mj-lt"/>
                  <a:ea typeface="DFKai-SB"/>
                  <a:cs typeface="DFKai-SB"/>
                  <a:sym typeface="DFKai-SB"/>
                </a:rPr>
                <a:t>E</a:t>
              </a:r>
              <a:endParaRPr sz="2400" b="0" i="0" u="none" strike="noStrike" cap="none">
                <a:solidFill>
                  <a:srgbClr val="FFFFFF"/>
                </a:solidFill>
                <a:latin typeface="+mj-lt"/>
                <a:ea typeface="DFKai-SB"/>
                <a:cs typeface="DFKai-SB"/>
                <a:sym typeface="DFKai-SB"/>
              </a:endParaRPr>
            </a:p>
          </p:txBody>
        </p:sp>
        <p:sp>
          <p:nvSpPr>
            <p:cNvPr id="273" name="Google Shape;273;p29"/>
            <p:cNvSpPr/>
            <p:nvPr/>
          </p:nvSpPr>
          <p:spPr>
            <a:xfrm>
              <a:off x="6959078" y="4594971"/>
              <a:ext cx="390448" cy="39044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0" i="0" u="none" strike="noStrike" cap="none">
                  <a:solidFill>
                    <a:srgbClr val="FFFFFF"/>
                  </a:solidFill>
                  <a:latin typeface="+mj-lt"/>
                  <a:ea typeface="DFKai-SB"/>
                  <a:cs typeface="DFKai-SB"/>
                  <a:sym typeface="DFKai-SB"/>
                </a:rPr>
                <a:t>D</a:t>
              </a:r>
              <a:endParaRPr sz="2400" b="0" i="0" u="none" strike="noStrike" cap="none">
                <a:solidFill>
                  <a:srgbClr val="FFFFFF"/>
                </a:solidFill>
                <a:latin typeface="+mj-lt"/>
                <a:ea typeface="DFKai-SB"/>
                <a:cs typeface="DFKai-SB"/>
                <a:sym typeface="DFKai-SB"/>
              </a:endParaRPr>
            </a:p>
          </p:txBody>
        </p:sp>
        <p:sp>
          <p:nvSpPr>
            <p:cNvPr id="274" name="Google Shape;274;p29"/>
            <p:cNvSpPr txBox="1"/>
            <p:nvPr/>
          </p:nvSpPr>
          <p:spPr>
            <a:xfrm flipH="1">
              <a:off x="7526507" y="5616288"/>
              <a:ext cx="1691215" cy="463550"/>
            </a:xfrm>
            <a:prstGeom prst="rect">
              <a:avLst/>
            </a:prstGeom>
            <a:noFill/>
            <a:ln>
              <a:noFill/>
            </a:ln>
          </p:spPr>
          <p:txBody>
            <a:bodyPr spcFirstLastPara="1" wrap="square" lIns="91425" tIns="45700" rIns="91425" bIns="45700" anchor="ctr" anchorCtr="0">
              <a:noAutofit/>
            </a:bodyPr>
            <a:lstStyle/>
            <a:p>
              <a:pPr lvl="0" algn="ctr"/>
              <a:r>
                <a:rPr lang="en-US" dirty="0">
                  <a:solidFill>
                    <a:schemeClr val="tx1"/>
                  </a:solidFill>
                </a:rPr>
                <a:t>providing subsistence allowances for those unable to shake off poverty through their own efforts </a:t>
              </a:r>
              <a:r>
                <a:rPr lang="en-US" dirty="0" smtClean="0">
                  <a:solidFill>
                    <a:schemeClr val="tx1"/>
                  </a:solidFill>
                </a:rPr>
                <a:t>alone</a:t>
              </a:r>
              <a:endParaRPr sz="1400" b="0" i="0" u="none" strike="noStrike" cap="none" dirty="0">
                <a:solidFill>
                  <a:schemeClr val="tx1"/>
                </a:solidFill>
                <a:latin typeface="+mj-lt"/>
                <a:ea typeface="DFKai-SB"/>
                <a:cs typeface="DFKai-SB"/>
                <a:sym typeface="DFKai-SB"/>
              </a:endParaRPr>
            </a:p>
          </p:txBody>
        </p:sp>
        <p:sp>
          <p:nvSpPr>
            <p:cNvPr id="275" name="Google Shape;275;p29"/>
            <p:cNvSpPr txBox="1"/>
            <p:nvPr/>
          </p:nvSpPr>
          <p:spPr>
            <a:xfrm flipH="1">
              <a:off x="7410932" y="4280293"/>
              <a:ext cx="1691215" cy="463550"/>
            </a:xfrm>
            <a:prstGeom prst="rect">
              <a:avLst/>
            </a:prstGeom>
            <a:noFill/>
            <a:ln>
              <a:noFill/>
            </a:ln>
          </p:spPr>
          <p:txBody>
            <a:bodyPr spcFirstLastPara="1" wrap="square" lIns="91425" tIns="45700" rIns="91425" bIns="45700" anchor="ctr" anchorCtr="0">
              <a:noAutofit/>
            </a:bodyPr>
            <a:lstStyle/>
            <a:p>
              <a:pPr lvl="0" algn="ctr"/>
              <a:r>
                <a:rPr lang="en-US" dirty="0">
                  <a:solidFill>
                    <a:schemeClr val="tx1"/>
                  </a:solidFill>
                </a:rPr>
                <a:t>improving education in impoverished </a:t>
              </a:r>
              <a:r>
                <a:rPr lang="en-US" dirty="0" smtClean="0">
                  <a:solidFill>
                    <a:schemeClr val="tx1"/>
                  </a:solidFill>
                </a:rPr>
                <a:t>areas</a:t>
              </a:r>
              <a:endParaRPr sz="1400" b="0" i="0" u="none" strike="noStrike" cap="none" dirty="0">
                <a:solidFill>
                  <a:schemeClr val="tx1"/>
                </a:solidFill>
                <a:latin typeface="+mj-lt"/>
                <a:ea typeface="DFKai-SB"/>
                <a:cs typeface="DFKai-SB"/>
                <a:sym typeface="DFKai-SB"/>
              </a:endParaRPr>
            </a:p>
          </p:txBody>
        </p:sp>
        <p:sp>
          <p:nvSpPr>
            <p:cNvPr id="276" name="Google Shape;276;p29"/>
            <p:cNvSpPr/>
            <p:nvPr/>
          </p:nvSpPr>
          <p:spPr>
            <a:xfrm>
              <a:off x="5938485" y="4012602"/>
              <a:ext cx="113579" cy="2386888"/>
            </a:xfrm>
            <a:prstGeom prst="rect">
              <a:avLst/>
            </a:prstGeom>
            <a:solidFill>
              <a:srgbClr val="268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j-lt"/>
                <a:ea typeface="DFKai-SB"/>
                <a:cs typeface="DFKai-SB"/>
                <a:sym typeface="DFKai-SB"/>
              </a:endParaRPr>
            </a:p>
          </p:txBody>
        </p:sp>
        <p:sp>
          <p:nvSpPr>
            <p:cNvPr id="277" name="Google Shape;277;p29"/>
            <p:cNvSpPr/>
            <p:nvPr/>
          </p:nvSpPr>
          <p:spPr>
            <a:xfrm flipH="1">
              <a:off x="5785024" y="3799096"/>
              <a:ext cx="390448" cy="39044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0" i="0" u="none" strike="noStrike" cap="none" dirty="0">
                  <a:solidFill>
                    <a:srgbClr val="FFFFFF"/>
                  </a:solidFill>
                  <a:latin typeface="+mj-lt"/>
                  <a:ea typeface="DFKai-SB"/>
                  <a:cs typeface="DFKai-SB"/>
                  <a:sym typeface="DFKai-SB"/>
                </a:rPr>
                <a:t>C</a:t>
              </a:r>
              <a:endParaRPr sz="2400" b="0" i="0" u="none" strike="noStrike" cap="none" dirty="0">
                <a:solidFill>
                  <a:srgbClr val="FFFFFF"/>
                </a:solidFill>
                <a:latin typeface="+mj-lt"/>
                <a:ea typeface="DFKai-SB"/>
                <a:cs typeface="DFKai-SB"/>
                <a:sym typeface="DFKai-SB"/>
              </a:endParaRPr>
            </a:p>
          </p:txBody>
        </p:sp>
        <p:sp>
          <p:nvSpPr>
            <p:cNvPr id="278" name="Google Shape;278;p29"/>
            <p:cNvSpPr txBox="1"/>
            <p:nvPr/>
          </p:nvSpPr>
          <p:spPr>
            <a:xfrm>
              <a:off x="2636160" y="4085613"/>
              <a:ext cx="1890472" cy="463550"/>
            </a:xfrm>
            <a:prstGeom prst="rect">
              <a:avLst/>
            </a:prstGeom>
            <a:noFill/>
            <a:ln>
              <a:noFill/>
            </a:ln>
          </p:spPr>
          <p:txBody>
            <a:bodyPr spcFirstLastPara="1" wrap="square" lIns="91425" tIns="45700" rIns="91425" bIns="45700" anchor="ctr" anchorCtr="0">
              <a:noAutofit/>
            </a:bodyPr>
            <a:lstStyle/>
            <a:p>
              <a:pPr lvl="0" algn="ctr"/>
              <a:r>
                <a:rPr lang="en-US" dirty="0">
                  <a:solidFill>
                    <a:schemeClr val="tx1"/>
                  </a:solidFill>
                </a:rPr>
                <a:t>relocating poor people from inhospitable </a:t>
              </a:r>
              <a:r>
                <a:rPr lang="en-US" dirty="0" smtClean="0">
                  <a:solidFill>
                    <a:schemeClr val="tx1"/>
                  </a:solidFill>
                </a:rPr>
                <a:t>areas</a:t>
              </a:r>
              <a:endParaRPr sz="1400" b="0" i="0" u="none" strike="noStrike" cap="none" dirty="0">
                <a:solidFill>
                  <a:schemeClr val="tx1"/>
                </a:solidFill>
                <a:latin typeface="+mj-lt"/>
                <a:ea typeface="DFKai-SB"/>
                <a:cs typeface="DFKai-SB"/>
                <a:sym typeface="DFKai-SB"/>
              </a:endParaRPr>
            </a:p>
          </p:txBody>
        </p:sp>
      </p:grpSp>
      <p:sp>
        <p:nvSpPr>
          <p:cNvPr id="280" name="Google Shape;280;p29"/>
          <p:cNvSpPr/>
          <p:nvPr/>
        </p:nvSpPr>
        <p:spPr>
          <a:xfrm>
            <a:off x="282800" y="6186440"/>
            <a:ext cx="11094452" cy="523220"/>
          </a:xfrm>
          <a:prstGeom prst="rect">
            <a:avLst/>
          </a:prstGeom>
          <a:noFill/>
          <a:ln>
            <a:noFill/>
          </a:ln>
        </p:spPr>
        <p:txBody>
          <a:bodyPr spcFirstLastPara="1" wrap="square" lIns="91425" tIns="45700" rIns="91425" bIns="45700" anchor="t" anchorCtr="0">
            <a:noAutofit/>
          </a:bodyPr>
          <a:lstStyle/>
          <a:p>
            <a:pPr lvl="0"/>
            <a:r>
              <a:rPr lang="en-US" sz="1200" i="0" u="none" strike="noStrike" cap="none" dirty="0">
                <a:solidFill>
                  <a:schemeClr val="dk1"/>
                </a:solidFill>
                <a:latin typeface="+mj-lt"/>
              </a:rPr>
              <a:t>Note: </a:t>
            </a:r>
            <a:r>
              <a:rPr lang="en-US" sz="1200" dirty="0">
                <a:solidFill>
                  <a:schemeClr val="dk1"/>
                </a:solidFill>
                <a:latin typeface="+mj-lt"/>
              </a:rPr>
              <a:t>The State Council Information Office of the People’s Republic of China. Poverty Alleviation: China‘s Experience and Contribution – White Paper. http://english.scio.gov.cn/whitepapers/2021-04/06/content_77380652.htm)</a:t>
            </a:r>
            <a:endParaRPr sz="1200" dirty="0">
              <a:solidFill>
                <a:schemeClr val="dk1"/>
              </a:solidFill>
              <a:latin typeface="+mj-lt"/>
            </a:endParaRPr>
          </a:p>
        </p:txBody>
      </p:sp>
      <p:sp>
        <p:nvSpPr>
          <p:cNvPr id="281" name="Google Shape;281;p29"/>
          <p:cNvSpPr/>
          <p:nvPr/>
        </p:nvSpPr>
        <p:spPr>
          <a:xfrm>
            <a:off x="2662901" y="5655681"/>
            <a:ext cx="418757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j-lt"/>
                <a:ea typeface="DFKai-SB"/>
                <a:cs typeface="DFKai-SB"/>
                <a:sym typeface="DFKai-SB"/>
              </a:rPr>
              <a:t>5 dimensions of poverty alleviation</a:t>
            </a:r>
            <a:endParaRPr sz="1800" b="0" i="0" u="none" strike="noStrike" cap="none" dirty="0">
              <a:solidFill>
                <a:schemeClr val="dk1"/>
              </a:solidFill>
              <a:latin typeface="+mj-lt"/>
              <a:ea typeface="Calibri"/>
              <a:cs typeface="Calibri"/>
              <a:sym typeface="Calibri"/>
            </a:endParaRPr>
          </a:p>
        </p:txBody>
      </p:sp>
      <p:sp>
        <p:nvSpPr>
          <p:cNvPr id="282" name="Google Shape;282;p29"/>
          <p:cNvSpPr/>
          <p:nvPr/>
        </p:nvSpPr>
        <p:spPr>
          <a:xfrm>
            <a:off x="2002948" y="147914"/>
            <a:ext cx="8555958" cy="51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800" b="1" i="0" u="none" strike="noStrike" cap="none" dirty="0">
                <a:solidFill>
                  <a:schemeClr val="dk1"/>
                </a:solidFill>
                <a:latin typeface="+mj-lt"/>
                <a:ea typeface="Arial"/>
                <a:cs typeface="Arial"/>
                <a:sym typeface="Arial"/>
              </a:rPr>
              <a:t>Basic strategy for poverty eradication in China</a:t>
            </a:r>
            <a:endParaRPr sz="2800" b="1" i="0" u="none" strike="noStrike" cap="none" dirty="0">
              <a:solidFill>
                <a:schemeClr val="dk1"/>
              </a:solidFill>
              <a:latin typeface="+mj-lt"/>
              <a:ea typeface="Arial"/>
              <a:cs typeface="Arial"/>
              <a:sym typeface="Arial"/>
            </a:endParaRPr>
          </a:p>
        </p:txBody>
      </p:sp>
      <p:pic>
        <p:nvPicPr>
          <p:cNvPr id="283" name="Google Shape;283;p29">
            <a:hlinkClick r:id="rId3"/>
          </p:cNvPr>
          <p:cNvPicPr preferRelativeResize="0"/>
          <p:nvPr/>
        </p:nvPicPr>
        <p:blipFill rotWithShape="1">
          <a:blip r:embed="rId4">
            <a:alphaModFix/>
          </a:blip>
          <a:srcRect/>
          <a:stretch/>
        </p:blipFill>
        <p:spPr>
          <a:xfrm>
            <a:off x="8224604" y="3143338"/>
            <a:ext cx="3554946" cy="1597080"/>
          </a:xfrm>
          <a:prstGeom prst="rect">
            <a:avLst/>
          </a:prstGeom>
          <a:noFill/>
          <a:ln>
            <a:noFill/>
          </a:ln>
        </p:spPr>
      </p:pic>
      <p:sp>
        <p:nvSpPr>
          <p:cNvPr id="284" name="Google Shape;284;p29"/>
          <p:cNvSpPr/>
          <p:nvPr/>
        </p:nvSpPr>
        <p:spPr>
          <a:xfrm>
            <a:off x="8224604" y="4750824"/>
            <a:ext cx="3554946"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j-lt"/>
                <a:ea typeface="DFKai-SB"/>
                <a:cs typeface="DFKai-SB"/>
                <a:sym typeface="DFKai-SB"/>
              </a:rPr>
              <a:t>Click on the image for details</a:t>
            </a:r>
            <a:endParaRPr sz="1800" b="1" i="0" u="none" strike="noStrike" cap="none">
              <a:solidFill>
                <a:schemeClr val="dk1"/>
              </a:solidFill>
              <a:latin typeface="+mj-lt"/>
              <a:ea typeface="DFKai-SB"/>
              <a:cs typeface="DFKai-SB"/>
              <a:sym typeface="DFKai-SB"/>
            </a:endParaRPr>
          </a:p>
        </p:txBody>
      </p:sp>
      <p:sp>
        <p:nvSpPr>
          <p:cNvPr id="285" name="Google Shape;285;p29"/>
          <p:cNvSpPr/>
          <p:nvPr/>
        </p:nvSpPr>
        <p:spPr>
          <a:xfrm>
            <a:off x="8224600" y="2476773"/>
            <a:ext cx="3555000" cy="6681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mj-lt"/>
                <a:ea typeface="DFKai-SB"/>
                <a:cs typeface="DFKai-SB"/>
                <a:sym typeface="DFKai-SB"/>
              </a:rPr>
              <a:t>Poverty Alleviation: China‘s Experience and Contribution – White Paper</a:t>
            </a:r>
            <a:endParaRPr sz="1400" b="0" i="0" u="none" strike="noStrike" cap="none">
              <a:solidFill>
                <a:schemeClr val="dk1"/>
              </a:solidFill>
              <a:latin typeface="+mj-lt"/>
              <a:ea typeface="DFKai-SB"/>
              <a:cs typeface="DFKai-SB"/>
              <a:sym typeface="DFKai-SB"/>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0"/>
          <p:cNvSpPr txBox="1"/>
          <p:nvPr/>
        </p:nvSpPr>
        <p:spPr>
          <a:xfrm>
            <a:off x="239745" y="651029"/>
            <a:ext cx="11632500" cy="3714823"/>
          </a:xfrm>
          <a:prstGeom prst="rect">
            <a:avLst/>
          </a:prstGeom>
          <a:noFill/>
          <a:ln>
            <a:noFill/>
          </a:ln>
        </p:spPr>
        <p:txBody>
          <a:bodyPr spcFirstLastPara="1" wrap="square" lIns="91425" tIns="45700" rIns="91425" bIns="45700" anchor="t" anchorCtr="0">
            <a:spAutoFit/>
          </a:bodyPr>
          <a:lstStyle/>
          <a:p>
            <a:pPr lvl="0" algn="just">
              <a:lnSpc>
                <a:spcPct val="120000"/>
              </a:lnSpc>
            </a:pPr>
            <a:r>
              <a:rPr lang="en-US" sz="1600" b="0" i="0" u="none" strike="noStrike" cap="none" dirty="0">
                <a:solidFill>
                  <a:srgbClr val="000000"/>
                </a:solidFill>
                <a:latin typeface="+mj-lt"/>
                <a:sym typeface="Arial"/>
              </a:rPr>
              <a:t>In </a:t>
            </a:r>
            <a:r>
              <a:rPr lang="en-US" sz="1600" dirty="0">
                <a:latin typeface="+mj-lt"/>
              </a:rPr>
              <a:t>2015, the central government proposed the “targeted efforts in six areas " as the basic strategy for poverty alleviation</a:t>
            </a:r>
            <a:r>
              <a:rPr lang="en-US" sz="1600" b="0" i="0" u="none" strike="noStrike" cap="none" dirty="0">
                <a:solidFill>
                  <a:srgbClr val="000000"/>
                </a:solidFill>
                <a:latin typeface="+mj-lt"/>
                <a:sym typeface="Arial"/>
              </a:rPr>
              <a:t>: </a:t>
            </a:r>
            <a:endParaRPr dirty="0">
              <a:latin typeface="+mj-lt"/>
            </a:endParaRPr>
          </a:p>
          <a:p>
            <a:pPr marL="457200" lvl="0" indent="-317500" algn="just">
              <a:lnSpc>
                <a:spcPct val="120000"/>
              </a:lnSpc>
              <a:spcBef>
                <a:spcPts val="600"/>
              </a:spcBef>
              <a:buSzPts val="1400"/>
              <a:buFont typeface="Arial"/>
              <a:buChar char="●"/>
            </a:pPr>
            <a:r>
              <a:rPr lang="en-US" sz="1600" b="1" dirty="0">
                <a:latin typeface="+mn-lt"/>
              </a:rPr>
              <a:t>"Identify the poor accurately": </a:t>
            </a:r>
            <a:r>
              <a:rPr lang="en-US" sz="1600" dirty="0">
                <a:latin typeface="+mn-lt"/>
              </a:rPr>
              <a:t>The work of accurately identifying targets to be supported, </a:t>
            </a:r>
            <a:r>
              <a:rPr lang="en-US" sz="1600" dirty="0" err="1">
                <a:latin typeface="+mn-lt"/>
              </a:rPr>
              <a:t>mobilising</a:t>
            </a:r>
            <a:r>
              <a:rPr lang="en-US" sz="1600" dirty="0">
                <a:latin typeface="+mn-lt"/>
              </a:rPr>
              <a:t> grassroots officials to enter villages and households, and creating poverty files; </a:t>
            </a:r>
            <a:endParaRPr sz="1600" dirty="0">
              <a:latin typeface="+mn-lt"/>
            </a:endParaRPr>
          </a:p>
          <a:p>
            <a:pPr marL="457200" lvl="0" indent="-317500" algn="just">
              <a:lnSpc>
                <a:spcPct val="120000"/>
              </a:lnSpc>
              <a:buSzPts val="1400"/>
              <a:buFont typeface="Arial"/>
              <a:buChar char="●"/>
            </a:pPr>
            <a:r>
              <a:rPr lang="en-US" sz="1600" b="1" dirty="0">
                <a:latin typeface="+mn-lt"/>
              </a:rPr>
              <a:t>"Arrange targeted programs": </a:t>
            </a:r>
            <a:r>
              <a:rPr lang="en-US" sz="1600" dirty="0">
                <a:latin typeface="+mn-lt"/>
              </a:rPr>
              <a:t>The implementation of suitable poverty alleviation measures according to different situations; </a:t>
            </a:r>
            <a:endParaRPr sz="1600" dirty="0">
              <a:latin typeface="+mn-lt"/>
            </a:endParaRPr>
          </a:p>
          <a:p>
            <a:pPr marL="457200" lvl="0" indent="-317500" algn="just">
              <a:lnSpc>
                <a:spcPct val="120000"/>
              </a:lnSpc>
              <a:buSzPts val="1400"/>
              <a:buFont typeface="Arial"/>
              <a:buChar char="●"/>
            </a:pPr>
            <a:r>
              <a:rPr lang="en-US" sz="1600" b="1" dirty="0">
                <a:latin typeface="+mn-lt"/>
              </a:rPr>
              <a:t>“Utilize capital efficiently": </a:t>
            </a:r>
            <a:r>
              <a:rPr lang="en-US" sz="1600" dirty="0">
                <a:latin typeface="+mn-lt"/>
              </a:rPr>
              <a:t>Making sure funds provided are used efficiently; </a:t>
            </a:r>
            <a:endParaRPr sz="1600" dirty="0">
              <a:latin typeface="+mn-lt"/>
            </a:endParaRPr>
          </a:p>
          <a:p>
            <a:pPr marL="457200" lvl="0" indent="-317500" algn="just">
              <a:lnSpc>
                <a:spcPct val="120000"/>
              </a:lnSpc>
              <a:buSzPts val="1400"/>
              <a:buFont typeface="Arial"/>
              <a:buChar char="●"/>
            </a:pPr>
            <a:r>
              <a:rPr lang="en-US" sz="1600" b="1" dirty="0">
                <a:latin typeface="+mn-lt"/>
              </a:rPr>
              <a:t>“Take household-based measures": </a:t>
            </a:r>
            <a:r>
              <a:rPr lang="en-US" sz="1600" dirty="0">
                <a:latin typeface="+mn-lt"/>
              </a:rPr>
              <a:t>Making sure the implementation of poverty alleviation measures can truly help the poor; </a:t>
            </a:r>
            <a:endParaRPr sz="1600" dirty="0">
              <a:latin typeface="+mn-lt"/>
            </a:endParaRPr>
          </a:p>
          <a:p>
            <a:pPr marL="457200" lvl="0" indent="-317500" algn="just">
              <a:lnSpc>
                <a:spcPct val="120000"/>
              </a:lnSpc>
              <a:buSzPts val="1400"/>
              <a:buFont typeface="Arial"/>
              <a:buChar char="●"/>
            </a:pPr>
            <a:r>
              <a:rPr lang="en-US" sz="1600" b="1" dirty="0">
                <a:latin typeface="+mn-lt"/>
              </a:rPr>
              <a:t>“Dispatch first Party secretaries based on village conditions": </a:t>
            </a:r>
            <a:r>
              <a:rPr lang="en-US" sz="1600" dirty="0">
                <a:latin typeface="+mn-lt"/>
              </a:rPr>
              <a:t>The establishment of poverty alleviation system in villages and strengthening the supervision; </a:t>
            </a:r>
            <a:endParaRPr sz="1600" dirty="0">
              <a:latin typeface="+mn-lt"/>
            </a:endParaRPr>
          </a:p>
          <a:p>
            <a:pPr marL="457200" lvl="0" indent="-317500" algn="just">
              <a:lnSpc>
                <a:spcPct val="120000"/>
              </a:lnSpc>
              <a:buSzPts val="1400"/>
              <a:buFont typeface="Arial"/>
              <a:buChar char="●"/>
            </a:pPr>
            <a:r>
              <a:rPr lang="en-US" altLang="zh-TW" sz="1600" b="1" dirty="0">
                <a:latin typeface="+mn-lt"/>
              </a:rPr>
              <a:t>“Achieve the set goals</a:t>
            </a:r>
            <a:r>
              <a:rPr lang="en-US" sz="1600" b="1" dirty="0">
                <a:latin typeface="+mn-lt"/>
              </a:rPr>
              <a:t>": </a:t>
            </a:r>
            <a:r>
              <a:rPr lang="en-US" sz="1600" dirty="0">
                <a:latin typeface="+mn-lt"/>
              </a:rPr>
              <a:t>The evaluation of poverty alleviation effectiveness and setting up a five-year transitional period immediately after poverty eradication for monitoring and prevention of return to poverty</a:t>
            </a:r>
            <a:endParaRPr sz="1600" dirty="0">
              <a:latin typeface="+mn-lt"/>
              <a:sym typeface="Times New Roman"/>
            </a:endParaRPr>
          </a:p>
        </p:txBody>
      </p:sp>
      <p:sp>
        <p:nvSpPr>
          <p:cNvPr id="292" name="Google Shape;292;p30"/>
          <p:cNvSpPr/>
          <p:nvPr/>
        </p:nvSpPr>
        <p:spPr>
          <a:xfrm>
            <a:off x="736854" y="6229609"/>
            <a:ext cx="10638282" cy="523220"/>
          </a:xfrm>
          <a:prstGeom prst="rect">
            <a:avLst/>
          </a:prstGeom>
          <a:noFill/>
          <a:ln>
            <a:noFill/>
          </a:ln>
        </p:spPr>
        <p:txBody>
          <a:bodyPr spcFirstLastPara="1" wrap="square" lIns="91425" tIns="45700" rIns="91425" bIns="45700" anchor="t" anchorCtr="0">
            <a:noAutofit/>
          </a:bodyPr>
          <a:lstStyle/>
          <a:p>
            <a:pPr lvl="0"/>
            <a:r>
              <a:rPr lang="en-US" sz="1200" b="0" i="0" u="none" strike="noStrike" cap="none" dirty="0">
                <a:solidFill>
                  <a:schemeClr val="dk1"/>
                </a:solidFill>
                <a:latin typeface="+mj-lt"/>
                <a:ea typeface="DFKai-SB"/>
                <a:cs typeface="DFKai-SB"/>
                <a:sym typeface="DFKai-SB"/>
              </a:rPr>
              <a:t>Source: The State Council </a:t>
            </a:r>
            <a:r>
              <a:rPr lang="en-US" sz="1200" dirty="0">
                <a:solidFill>
                  <a:schemeClr val="dk1"/>
                </a:solidFill>
                <a:latin typeface="+mj-lt"/>
                <a:ea typeface="DFKai-SB"/>
                <a:cs typeface="DFKai-SB"/>
                <a:sym typeface="DFKai-SB"/>
              </a:rPr>
              <a:t>Information Office of the People’s Republic of China. Poverty Alleviation: China‘s Experience and Contribution – White Paper. (http://english.scio.gov.cn/whitepapers/2021-04/06/content_77380652.htm) </a:t>
            </a:r>
            <a:endParaRPr sz="1200" dirty="0">
              <a:solidFill>
                <a:schemeClr val="dk1"/>
              </a:solidFill>
              <a:latin typeface="+mj-lt"/>
              <a:ea typeface="DFKai-SB"/>
              <a:cs typeface="DFKai-SB"/>
              <a:sym typeface="DFKai-SB"/>
            </a:endParaRPr>
          </a:p>
        </p:txBody>
      </p:sp>
      <p:grpSp>
        <p:nvGrpSpPr>
          <p:cNvPr id="293" name="Google Shape;293;p30"/>
          <p:cNvGrpSpPr/>
          <p:nvPr/>
        </p:nvGrpSpPr>
        <p:grpSpPr>
          <a:xfrm>
            <a:off x="736854" y="4649250"/>
            <a:ext cx="10566800" cy="1446516"/>
            <a:chOff x="522023" y="367535"/>
            <a:chExt cx="10566800" cy="1446516"/>
          </a:xfrm>
        </p:grpSpPr>
        <p:sp>
          <p:nvSpPr>
            <p:cNvPr id="294" name="Google Shape;294;p30"/>
            <p:cNvSpPr/>
            <p:nvPr/>
          </p:nvSpPr>
          <p:spPr>
            <a:xfrm>
              <a:off x="5805424" y="749878"/>
              <a:ext cx="4533981" cy="314755"/>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295" name="Google Shape;295;p30"/>
            <p:cNvSpPr/>
            <p:nvPr/>
          </p:nvSpPr>
          <p:spPr>
            <a:xfrm>
              <a:off x="5805424" y="749878"/>
              <a:ext cx="2720388" cy="314755"/>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296" name="Google Shape;296;p30"/>
            <p:cNvSpPr/>
            <p:nvPr/>
          </p:nvSpPr>
          <p:spPr>
            <a:xfrm>
              <a:off x="5805424" y="749878"/>
              <a:ext cx="906796" cy="314755"/>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297" name="Google Shape;297;p30"/>
            <p:cNvSpPr/>
            <p:nvPr/>
          </p:nvSpPr>
          <p:spPr>
            <a:xfrm>
              <a:off x="4898627" y="749878"/>
              <a:ext cx="906796" cy="314755"/>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298" name="Google Shape;298;p30"/>
            <p:cNvSpPr/>
            <p:nvPr/>
          </p:nvSpPr>
          <p:spPr>
            <a:xfrm>
              <a:off x="3085035" y="749878"/>
              <a:ext cx="2720388" cy="314755"/>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299" name="Google Shape;299;p30"/>
            <p:cNvSpPr/>
            <p:nvPr/>
          </p:nvSpPr>
          <p:spPr>
            <a:xfrm>
              <a:off x="1271442" y="749878"/>
              <a:ext cx="4533981" cy="314755"/>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300" name="Google Shape;300;p30"/>
            <p:cNvSpPr/>
            <p:nvPr/>
          </p:nvSpPr>
          <p:spPr>
            <a:xfrm>
              <a:off x="3046028" y="367535"/>
              <a:ext cx="6055834" cy="413700"/>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lvl="0" algn="ctr">
                <a:buClr>
                  <a:schemeClr val="dk1"/>
                </a:buClr>
              </a:pPr>
              <a:r>
                <a:rPr lang="en-US" sz="2400" dirty="0" smtClean="0">
                  <a:solidFill>
                    <a:schemeClr val="bg1"/>
                  </a:solidFill>
                  <a:latin typeface="+mj-lt"/>
                </a:rPr>
                <a:t>Targeted efforts in six areas</a:t>
              </a:r>
              <a:endParaRPr strike="sngStrike" dirty="0">
                <a:solidFill>
                  <a:schemeClr val="bg1"/>
                </a:solidFill>
                <a:latin typeface="+mj-lt"/>
              </a:endParaRPr>
            </a:p>
          </p:txBody>
        </p:sp>
        <p:sp>
          <p:nvSpPr>
            <p:cNvPr id="301" name="Google Shape;301;p30"/>
            <p:cNvSpPr/>
            <p:nvPr/>
          </p:nvSpPr>
          <p:spPr>
            <a:xfrm>
              <a:off x="522023"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02" name="Google Shape;302;p30"/>
            <p:cNvSpPr txBox="1"/>
            <p:nvPr/>
          </p:nvSpPr>
          <p:spPr>
            <a:xfrm>
              <a:off x="522023" y="1064633"/>
              <a:ext cx="1498800" cy="749400"/>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sz="1600" dirty="0">
                  <a:solidFill>
                    <a:schemeClr val="bg1"/>
                  </a:solidFill>
                </a:rPr>
                <a:t>Identify the poor </a:t>
              </a:r>
              <a:r>
                <a:rPr lang="en-US" sz="1600" dirty="0" smtClean="0">
                  <a:solidFill>
                    <a:schemeClr val="bg1"/>
                  </a:solidFill>
                </a:rPr>
                <a:t>accurately</a:t>
              </a:r>
              <a:endParaRPr sz="1600" b="0" i="0" u="none" strike="noStrike" cap="none" dirty="0">
                <a:solidFill>
                  <a:schemeClr val="bg1"/>
                </a:solidFill>
                <a:latin typeface="+mj-lt"/>
                <a:ea typeface="DFKai-SB"/>
                <a:cs typeface="DFKai-SB"/>
                <a:sym typeface="DFKai-SB"/>
              </a:endParaRPr>
            </a:p>
          </p:txBody>
        </p:sp>
        <p:sp>
          <p:nvSpPr>
            <p:cNvPr id="303" name="Google Shape;303;p30"/>
            <p:cNvSpPr/>
            <p:nvPr/>
          </p:nvSpPr>
          <p:spPr>
            <a:xfrm>
              <a:off x="2335616"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04" name="Google Shape;304;p30"/>
            <p:cNvSpPr txBox="1"/>
            <p:nvPr/>
          </p:nvSpPr>
          <p:spPr>
            <a:xfrm>
              <a:off x="2335616" y="1064633"/>
              <a:ext cx="1498836" cy="749418"/>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dirty="0">
                  <a:solidFill>
                    <a:schemeClr val="bg1"/>
                  </a:solidFill>
                </a:rPr>
                <a:t>Arrange targeted </a:t>
              </a:r>
              <a:r>
                <a:rPr lang="en-US" dirty="0" smtClean="0">
                  <a:solidFill>
                    <a:schemeClr val="bg1"/>
                  </a:solidFill>
                </a:rPr>
                <a:t>programs</a:t>
              </a:r>
              <a:endParaRPr b="0" i="0" u="none" strike="noStrike" cap="none" dirty="0">
                <a:solidFill>
                  <a:schemeClr val="bg1"/>
                </a:solidFill>
                <a:latin typeface="+mj-lt"/>
                <a:ea typeface="DFKai-SB"/>
                <a:cs typeface="DFKai-SB"/>
                <a:sym typeface="DFKai-SB"/>
              </a:endParaRPr>
            </a:p>
          </p:txBody>
        </p:sp>
        <p:sp>
          <p:nvSpPr>
            <p:cNvPr id="305" name="Google Shape;305;p30"/>
            <p:cNvSpPr/>
            <p:nvPr/>
          </p:nvSpPr>
          <p:spPr>
            <a:xfrm>
              <a:off x="4149209"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06" name="Google Shape;306;p30"/>
            <p:cNvSpPr txBox="1"/>
            <p:nvPr/>
          </p:nvSpPr>
          <p:spPr>
            <a:xfrm>
              <a:off x="4149209" y="1064633"/>
              <a:ext cx="1498800" cy="749400"/>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sz="1800" dirty="0">
                  <a:solidFill>
                    <a:schemeClr val="bg1"/>
                  </a:solidFill>
                </a:rPr>
                <a:t>Utilize capital </a:t>
              </a:r>
              <a:r>
                <a:rPr lang="en-US" sz="1800" dirty="0" smtClean="0">
                  <a:solidFill>
                    <a:schemeClr val="bg1"/>
                  </a:solidFill>
                </a:rPr>
                <a:t>efficiently</a:t>
              </a:r>
              <a:endParaRPr sz="1800" b="0" i="0" u="none" strike="noStrike" cap="none" dirty="0">
                <a:solidFill>
                  <a:schemeClr val="bg1"/>
                </a:solidFill>
                <a:latin typeface="+mj-lt"/>
                <a:ea typeface="DFKai-SB"/>
                <a:cs typeface="DFKai-SB"/>
                <a:sym typeface="DFKai-SB"/>
              </a:endParaRPr>
            </a:p>
          </p:txBody>
        </p:sp>
        <p:sp>
          <p:nvSpPr>
            <p:cNvPr id="307" name="Google Shape;307;p30"/>
            <p:cNvSpPr/>
            <p:nvPr/>
          </p:nvSpPr>
          <p:spPr>
            <a:xfrm>
              <a:off x="5962801"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08" name="Google Shape;308;p30"/>
            <p:cNvSpPr txBox="1"/>
            <p:nvPr/>
          </p:nvSpPr>
          <p:spPr>
            <a:xfrm>
              <a:off x="5962801" y="1064633"/>
              <a:ext cx="1498836" cy="749418"/>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dirty="0">
                  <a:solidFill>
                    <a:schemeClr val="bg1"/>
                  </a:solidFill>
                  <a:latin typeface="+mj-lt"/>
                </a:rPr>
                <a:t>Take household-based measures </a:t>
              </a:r>
              <a:endParaRPr b="0" i="0" u="none" strike="sngStrike" cap="none" dirty="0">
                <a:solidFill>
                  <a:schemeClr val="bg1"/>
                </a:solidFill>
                <a:latin typeface="+mj-lt"/>
                <a:ea typeface="DFKai-SB"/>
                <a:cs typeface="DFKai-SB"/>
                <a:sym typeface="DFKai-SB"/>
              </a:endParaRPr>
            </a:p>
          </p:txBody>
        </p:sp>
        <p:sp>
          <p:nvSpPr>
            <p:cNvPr id="309" name="Google Shape;309;p30"/>
            <p:cNvSpPr/>
            <p:nvPr/>
          </p:nvSpPr>
          <p:spPr>
            <a:xfrm>
              <a:off x="7776394"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10" name="Google Shape;310;p30"/>
            <p:cNvSpPr txBox="1"/>
            <p:nvPr/>
          </p:nvSpPr>
          <p:spPr>
            <a:xfrm>
              <a:off x="7776394" y="1064633"/>
              <a:ext cx="1498836" cy="749418"/>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sz="1200" dirty="0">
                  <a:solidFill>
                    <a:schemeClr val="bg1"/>
                  </a:solidFill>
                  <a:latin typeface="+mj-lt"/>
                </a:rPr>
                <a:t>Dispatch first Party secretaries based on village conditions </a:t>
              </a:r>
              <a:endParaRPr sz="1200" b="0" i="0" u="none" strike="sngStrike" cap="none" dirty="0">
                <a:solidFill>
                  <a:schemeClr val="bg1"/>
                </a:solidFill>
                <a:latin typeface="+mj-lt"/>
                <a:sym typeface="Arial"/>
              </a:endParaRPr>
            </a:p>
          </p:txBody>
        </p:sp>
        <p:sp>
          <p:nvSpPr>
            <p:cNvPr id="311" name="Google Shape;311;p30"/>
            <p:cNvSpPr/>
            <p:nvPr/>
          </p:nvSpPr>
          <p:spPr>
            <a:xfrm>
              <a:off x="9589987" y="1064633"/>
              <a:ext cx="1498836" cy="749418"/>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12" name="Google Shape;312;p30"/>
            <p:cNvSpPr txBox="1"/>
            <p:nvPr/>
          </p:nvSpPr>
          <p:spPr>
            <a:xfrm>
              <a:off x="9589987" y="1064633"/>
              <a:ext cx="1498836" cy="749418"/>
            </a:xfrm>
            <a:prstGeom prst="rect">
              <a:avLst/>
            </a:prstGeom>
            <a:noFill/>
            <a:ln>
              <a:noFill/>
            </a:ln>
          </p:spPr>
          <p:txBody>
            <a:bodyPr spcFirstLastPara="1" wrap="square" lIns="15225" tIns="15225" rIns="15225" bIns="15225" anchor="ctr" anchorCtr="0">
              <a:noAutofit/>
            </a:bodyPr>
            <a:lstStyle/>
            <a:p>
              <a:pPr lvl="0" algn="ctr">
                <a:lnSpc>
                  <a:spcPct val="90000"/>
                </a:lnSpc>
              </a:pPr>
              <a:r>
                <a:rPr lang="en-US" dirty="0">
                  <a:solidFill>
                    <a:schemeClr val="bg1"/>
                  </a:solidFill>
                  <a:latin typeface="+mj-lt"/>
                </a:rPr>
                <a:t>Achieve the set </a:t>
              </a:r>
              <a:r>
                <a:rPr lang="en-US" dirty="0" smtClean="0">
                  <a:solidFill>
                    <a:schemeClr val="bg1"/>
                  </a:solidFill>
                  <a:latin typeface="+mj-lt"/>
                </a:rPr>
                <a:t>goals</a:t>
              </a:r>
              <a:endParaRPr b="0" i="0" u="none" strike="sngStrike" cap="none" dirty="0">
                <a:solidFill>
                  <a:schemeClr val="bg1"/>
                </a:solidFill>
                <a:latin typeface="+mj-lt"/>
                <a:ea typeface="DFKai-SB"/>
                <a:cs typeface="DFKai-SB"/>
                <a:sym typeface="DFKai-SB"/>
              </a:endParaRPr>
            </a:p>
          </p:txBody>
        </p:sp>
      </p:grpSp>
      <p:sp>
        <p:nvSpPr>
          <p:cNvPr id="313" name="Google Shape;313;p30"/>
          <p:cNvSpPr/>
          <p:nvPr/>
        </p:nvSpPr>
        <p:spPr>
          <a:xfrm>
            <a:off x="1875225" y="135525"/>
            <a:ext cx="8144400" cy="4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Basic strategy for </a:t>
            </a:r>
            <a:r>
              <a:rPr lang="en-US" sz="2800" b="1" dirty="0">
                <a:solidFill>
                  <a:schemeClr val="dk1"/>
                </a:solidFill>
                <a:latin typeface="+mj-lt"/>
                <a:ea typeface="DFKai-SB"/>
                <a:cs typeface="DFKai-SB"/>
                <a:sym typeface="DFKai-SB"/>
              </a:rPr>
              <a:t>poverty eradication in China</a:t>
            </a:r>
            <a:endParaRPr sz="2800" b="1" dirty="0">
              <a:solidFill>
                <a:schemeClr val="dk1"/>
              </a:solidFill>
              <a:latin typeface="+mj-lt"/>
              <a:ea typeface="DFKai-SB"/>
              <a:cs typeface="DFKai-SB"/>
              <a:sym typeface="DFKai-SB"/>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1" descr="E:\人民教育出版社工作\2020.8-教育部项目编写文件\2022.4.14-16五修改会议\修改相关内容\新华社购买\《普通高中教科书 思想政治》\XxjpsgC007098_20210227_PEPFN0A001.JPG">
            <a:hlinkClick r:id="rId3"/>
          </p:cNvPr>
          <p:cNvPicPr preferRelativeResize="0"/>
          <p:nvPr/>
        </p:nvPicPr>
        <p:blipFill rotWithShape="1">
          <a:blip r:embed="rId4">
            <a:alphaModFix/>
          </a:blip>
          <a:srcRect/>
          <a:stretch/>
        </p:blipFill>
        <p:spPr>
          <a:xfrm>
            <a:off x="526609" y="1729417"/>
            <a:ext cx="3319275" cy="4415714"/>
          </a:xfrm>
          <a:prstGeom prst="rect">
            <a:avLst/>
          </a:prstGeom>
          <a:noFill/>
          <a:ln>
            <a:noFill/>
          </a:ln>
        </p:spPr>
      </p:pic>
      <p:sp>
        <p:nvSpPr>
          <p:cNvPr id="322" name="Google Shape;322;p31"/>
          <p:cNvSpPr/>
          <p:nvPr/>
        </p:nvSpPr>
        <p:spPr>
          <a:xfrm rot="10800000" flipH="1">
            <a:off x="4320813" y="1689324"/>
            <a:ext cx="7182350" cy="3990685"/>
          </a:xfrm>
          <a:prstGeom prst="roundRect">
            <a:avLst>
              <a:gd name="adj" fmla="val 6117"/>
            </a:avLst>
          </a:prstGeom>
          <a:solidFill>
            <a:srgbClr val="92D05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23" name="Google Shape;323;p31"/>
          <p:cNvSpPr/>
          <p:nvPr/>
        </p:nvSpPr>
        <p:spPr>
          <a:xfrm>
            <a:off x="437018" y="1036488"/>
            <a:ext cx="11066145" cy="52322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2000" b="0" i="0" u="none" strike="noStrike" cap="none" dirty="0">
                <a:solidFill>
                  <a:schemeClr val="tx1"/>
                </a:solidFill>
                <a:latin typeface="+mj-lt"/>
                <a:ea typeface="DFKai-SB"/>
                <a:cs typeface="DFKai-SB"/>
                <a:sym typeface="DFKai-SB"/>
              </a:rPr>
              <a:t>Based on the principle of voluntary participation, </a:t>
            </a:r>
            <a:r>
              <a:rPr lang="en-US" sz="2000" b="0" i="0" u="none" strike="noStrike" cap="none" dirty="0" smtClean="0">
                <a:solidFill>
                  <a:schemeClr val="tx1"/>
                </a:solidFill>
                <a:latin typeface="+mj-lt"/>
                <a:ea typeface="DFKai-SB"/>
                <a:cs typeface="DFKai-SB"/>
                <a:sym typeface="DFKai-SB"/>
              </a:rPr>
              <a:t>the country lifted </a:t>
            </a:r>
            <a:r>
              <a:rPr lang="en-US" sz="2000" b="0" i="0" u="none" strike="noStrike" cap="none" dirty="0">
                <a:solidFill>
                  <a:schemeClr val="tx1"/>
                </a:solidFill>
                <a:latin typeface="+mj-lt"/>
                <a:ea typeface="DFKai-SB"/>
                <a:cs typeface="DFKai-SB"/>
                <a:sym typeface="DFKai-SB"/>
              </a:rPr>
              <a:t>the poor out of poverty through relocation.</a:t>
            </a:r>
            <a:endParaRPr sz="2000" b="0" i="1" u="none" strike="noStrike" cap="none" dirty="0">
              <a:solidFill>
                <a:schemeClr val="tx1"/>
              </a:solidFill>
              <a:latin typeface="+mj-lt"/>
              <a:ea typeface="DFKai-SB"/>
              <a:cs typeface="DFKai-SB"/>
              <a:sym typeface="DFKai-SB"/>
            </a:endParaRPr>
          </a:p>
        </p:txBody>
      </p:sp>
      <p:sp>
        <p:nvSpPr>
          <p:cNvPr id="324" name="Google Shape;324;p31"/>
          <p:cNvSpPr/>
          <p:nvPr/>
        </p:nvSpPr>
        <p:spPr>
          <a:xfrm>
            <a:off x="6722731" y="1948557"/>
            <a:ext cx="3147977" cy="82593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200"/>
              <a:buFont typeface="Arial"/>
              <a:buNone/>
            </a:pPr>
            <a:r>
              <a:rPr lang="en-US" sz="2200" b="0" i="0" u="none" strike="noStrike" cap="none" dirty="0" err="1">
                <a:solidFill>
                  <a:schemeClr val="dk1"/>
                </a:solidFill>
                <a:latin typeface="+mj-lt"/>
                <a:ea typeface="DFKai-SB"/>
                <a:cs typeface="DFKai-SB"/>
                <a:sym typeface="DFKai-SB"/>
              </a:rPr>
              <a:t>Wumen</a:t>
            </a:r>
            <a:r>
              <a:rPr lang="en-US" sz="2200" b="0" i="0" u="none" strike="noStrike" cap="none" dirty="0">
                <a:solidFill>
                  <a:schemeClr val="dk1"/>
                </a:solidFill>
                <a:latin typeface="+mj-lt"/>
                <a:ea typeface="DFKai-SB"/>
                <a:cs typeface="DFKai-SB"/>
                <a:sym typeface="DFKai-SB"/>
              </a:rPr>
              <a:t> </a:t>
            </a:r>
            <a:r>
              <a:rPr lang="en-US" sz="2200" b="0" i="0" u="none" strike="noStrike" cap="none" dirty="0" smtClean="0">
                <a:solidFill>
                  <a:schemeClr val="dk1"/>
                </a:solidFill>
                <a:latin typeface="+mj-lt"/>
                <a:ea typeface="DFKai-SB"/>
                <a:cs typeface="DFKai-SB"/>
                <a:sym typeface="DFKai-SB"/>
              </a:rPr>
              <a:t>Mountains</a:t>
            </a:r>
            <a:endParaRPr sz="2200" b="0" i="0" u="none" strike="noStrike" cap="none" dirty="0">
              <a:solidFill>
                <a:srgbClr val="000000"/>
              </a:solidFill>
              <a:latin typeface="+mj-lt"/>
              <a:sym typeface="Arial"/>
            </a:endParaRPr>
          </a:p>
        </p:txBody>
      </p:sp>
      <p:sp>
        <p:nvSpPr>
          <p:cNvPr id="325" name="Google Shape;325;p31"/>
          <p:cNvSpPr/>
          <p:nvPr/>
        </p:nvSpPr>
        <p:spPr>
          <a:xfrm>
            <a:off x="4320813" y="2702370"/>
            <a:ext cx="7065417" cy="3046988"/>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0" i="0" u="none" strike="noStrike" cap="none" dirty="0">
                <a:solidFill>
                  <a:schemeClr val="dk1"/>
                </a:solidFill>
                <a:latin typeface="+mj-lt"/>
                <a:ea typeface="DFKai-SB"/>
                <a:cs typeface="DFKai-SB"/>
                <a:sym typeface="DFKai-SB"/>
              </a:rPr>
              <a:t>The pictures </a:t>
            </a:r>
            <a:r>
              <a:rPr lang="en-US" sz="2000" dirty="0">
                <a:solidFill>
                  <a:schemeClr val="dk1"/>
                </a:solidFill>
                <a:latin typeface="+mj-lt"/>
                <a:ea typeface="DFKai-SB"/>
                <a:cs typeface="DFKai-SB"/>
                <a:sym typeface="DFKai-SB"/>
              </a:rPr>
              <a:t>show an old </a:t>
            </a:r>
            <a:r>
              <a:rPr lang="en-US" sz="2000" b="0" i="0" u="none" strike="noStrike" cap="none" dirty="0">
                <a:solidFill>
                  <a:schemeClr val="dk1"/>
                </a:solidFill>
                <a:latin typeface="+mj-lt"/>
                <a:ea typeface="DFKai-SB"/>
                <a:cs typeface="DFKai-SB"/>
                <a:sym typeface="DFKai-SB"/>
              </a:rPr>
              <a:t>house where villagers in </a:t>
            </a:r>
            <a:r>
              <a:rPr lang="en-US" sz="2000" b="0" i="0" u="none" strike="noStrike" cap="none" dirty="0" err="1">
                <a:solidFill>
                  <a:schemeClr val="dk1"/>
                </a:solidFill>
                <a:latin typeface="+mj-lt"/>
                <a:ea typeface="DFKai-SB"/>
                <a:cs typeface="DFKai-SB"/>
                <a:sym typeface="DFKai-SB"/>
              </a:rPr>
              <a:t>Haiping</a:t>
            </a:r>
            <a:r>
              <a:rPr lang="en-US" sz="2000" b="0" i="0" u="none" strike="noStrike" cap="none" dirty="0">
                <a:solidFill>
                  <a:schemeClr val="dk1"/>
                </a:solidFill>
                <a:latin typeface="+mj-lt"/>
                <a:ea typeface="DFKai-SB"/>
                <a:cs typeface="DFKai-SB"/>
                <a:sym typeface="DFKai-SB"/>
              </a:rPr>
              <a:t> Village (</a:t>
            </a:r>
            <a:r>
              <a:rPr lang="en-US" sz="2000" b="0" i="0" u="none" strike="noStrike" cap="none" dirty="0" err="1">
                <a:solidFill>
                  <a:schemeClr val="dk1"/>
                </a:solidFill>
                <a:latin typeface="+mj-lt"/>
                <a:ea typeface="DFKai-SB"/>
                <a:cs typeface="DFKai-SB"/>
                <a:sym typeface="DFKai-SB"/>
              </a:rPr>
              <a:t>Weining</a:t>
            </a:r>
            <a:r>
              <a:rPr lang="en-US" sz="2000" b="0" i="0" u="none" strike="noStrike" cap="none" dirty="0">
                <a:solidFill>
                  <a:schemeClr val="dk1"/>
                </a:solidFill>
                <a:latin typeface="+mj-lt"/>
                <a:ea typeface="DFKai-SB"/>
                <a:cs typeface="DFKai-SB"/>
                <a:sym typeface="DFKai-SB"/>
              </a:rPr>
              <a:t> Yi, Hui and Miao Autonomous County in </a:t>
            </a:r>
            <a:r>
              <a:rPr lang="en-US" sz="2000" b="0" i="0" u="none" strike="noStrike" cap="none" dirty="0" err="1">
                <a:solidFill>
                  <a:schemeClr val="dk1"/>
                </a:solidFill>
                <a:latin typeface="+mj-lt"/>
                <a:ea typeface="DFKai-SB"/>
                <a:cs typeface="DFKai-SB"/>
                <a:sym typeface="DFKai-SB"/>
              </a:rPr>
              <a:t>Bijie</a:t>
            </a:r>
            <a:r>
              <a:rPr lang="en-US" sz="2000" b="0" i="0" u="none" strike="noStrike" cap="none" dirty="0">
                <a:solidFill>
                  <a:schemeClr val="dk1"/>
                </a:solidFill>
                <a:latin typeface="+mj-lt"/>
                <a:ea typeface="DFKai-SB"/>
                <a:cs typeface="DFKai-SB"/>
                <a:sym typeface="DFKai-SB"/>
              </a:rPr>
              <a:t> City) once lived and the relocation project in </a:t>
            </a:r>
            <a:r>
              <a:rPr lang="en-US" sz="2000" b="0" i="0" u="none" strike="noStrike" cap="none" dirty="0" err="1">
                <a:solidFill>
                  <a:schemeClr val="dk1"/>
                </a:solidFill>
                <a:latin typeface="+mj-lt"/>
                <a:ea typeface="DFKai-SB"/>
                <a:cs typeface="DFKai-SB"/>
                <a:sym typeface="DFKai-SB"/>
              </a:rPr>
              <a:t>Chaoyang</a:t>
            </a:r>
            <a:r>
              <a:rPr lang="en-US" sz="2000" b="0" i="0" u="none" strike="noStrike" cap="none" dirty="0">
                <a:solidFill>
                  <a:schemeClr val="dk1"/>
                </a:solidFill>
                <a:latin typeface="+mj-lt"/>
                <a:ea typeface="DFKai-SB"/>
                <a:cs typeface="DFKai-SB"/>
                <a:sym typeface="DFKai-SB"/>
              </a:rPr>
              <a:t> New Town, where the villagers now live.</a:t>
            </a:r>
            <a:endParaRPr sz="2000" b="0" i="0" u="none" strike="noStrike" cap="none" dirty="0">
              <a:solidFill>
                <a:schemeClr val="dk1"/>
              </a:solidFill>
              <a:latin typeface="+mj-lt"/>
              <a:ea typeface="DFKai-SB"/>
              <a:cs typeface="DFKai-SB"/>
              <a:sym typeface="DFKai-SB"/>
            </a:endParaRPr>
          </a:p>
        </p:txBody>
      </p:sp>
      <p:sp>
        <p:nvSpPr>
          <p:cNvPr id="326" name="Google Shape;326;p31"/>
          <p:cNvSpPr/>
          <p:nvPr/>
        </p:nvSpPr>
        <p:spPr>
          <a:xfrm>
            <a:off x="1613247" y="101707"/>
            <a:ext cx="8489035" cy="523200"/>
          </a:xfrm>
          <a:prstGeom prst="rect">
            <a:avLst/>
          </a:prstGeom>
          <a:noFill/>
          <a:ln>
            <a:noFill/>
          </a:ln>
        </p:spPr>
        <p:txBody>
          <a:bodyPr spcFirstLastPara="1" wrap="square" lIns="91425" tIns="45700" rIns="91425" bIns="45700" anchor="t" anchorCtr="0">
            <a:noAutofit/>
          </a:bodyPr>
          <a:lstStyle/>
          <a:p>
            <a:pPr lvl="0" algn="ctr"/>
            <a:r>
              <a:rPr lang="en-US" sz="2800" b="1" i="0" u="none" strike="noStrike" cap="none" dirty="0">
                <a:solidFill>
                  <a:schemeClr val="tx1"/>
                </a:solidFill>
                <a:latin typeface="+mj-lt"/>
                <a:ea typeface="DFKai-SB"/>
                <a:cs typeface="DFKai-SB"/>
                <a:sym typeface="DFKai-SB"/>
              </a:rPr>
              <a:t>Example of Poverty Eradication Measure: </a:t>
            </a:r>
            <a:endParaRPr lang="en-US" sz="2800" b="1" i="0" u="none" strike="noStrike" cap="none" dirty="0" smtClean="0">
              <a:solidFill>
                <a:schemeClr val="tx1"/>
              </a:solidFill>
              <a:latin typeface="+mj-lt"/>
              <a:ea typeface="DFKai-SB"/>
              <a:cs typeface="DFKai-SB"/>
              <a:sym typeface="DFKai-SB"/>
            </a:endParaRPr>
          </a:p>
          <a:p>
            <a:pPr lvl="0" algn="ctr"/>
            <a:r>
              <a:rPr lang="en-US" sz="2800" b="1" dirty="0" smtClean="0">
                <a:solidFill>
                  <a:schemeClr val="tx1"/>
                </a:solidFill>
                <a:latin typeface="+mj-lt"/>
                <a:ea typeface="DFKai-SB"/>
                <a:cs typeface="DFKai-SB"/>
                <a:sym typeface="DFKai-SB"/>
              </a:rPr>
              <a:t>relocating </a:t>
            </a:r>
            <a:r>
              <a:rPr lang="en-US" sz="2800" b="1" dirty="0">
                <a:solidFill>
                  <a:schemeClr val="tx1"/>
                </a:solidFill>
                <a:latin typeface="+mj-lt"/>
                <a:ea typeface="DFKai-SB"/>
                <a:cs typeface="DFKai-SB"/>
                <a:sym typeface="DFKai-SB"/>
              </a:rPr>
              <a:t>poor people from inhospitable </a:t>
            </a:r>
            <a:r>
              <a:rPr lang="en-US" sz="2800" b="1" dirty="0" smtClean="0">
                <a:solidFill>
                  <a:schemeClr val="tx1"/>
                </a:solidFill>
                <a:latin typeface="+mj-lt"/>
                <a:ea typeface="DFKai-SB"/>
                <a:cs typeface="DFKai-SB"/>
                <a:sym typeface="DFKai-SB"/>
              </a:rPr>
              <a:t>areas</a:t>
            </a:r>
            <a:endParaRPr sz="2800" b="0" i="0" u="none" strike="sngStrike" cap="none" dirty="0">
              <a:solidFill>
                <a:schemeClr val="tx1"/>
              </a:solidFill>
              <a:latin typeface="+mj-lt"/>
              <a:sym typeface="Arial"/>
            </a:endParaRPr>
          </a:p>
        </p:txBody>
      </p:sp>
      <p:sp>
        <p:nvSpPr>
          <p:cNvPr id="327" name="Google Shape;327;p31"/>
          <p:cNvSpPr/>
          <p:nvPr/>
        </p:nvSpPr>
        <p:spPr>
          <a:xfrm>
            <a:off x="5426952" y="5916250"/>
            <a:ext cx="65334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Xinhua News Agency. Report on China's Anti-poverty Battle in </a:t>
            </a:r>
            <a:r>
              <a:rPr lang="en-US" sz="1200" b="0" i="0" u="none" strike="noStrike" cap="none" dirty="0" err="1" smtClean="0">
                <a:solidFill>
                  <a:schemeClr val="dk1"/>
                </a:solidFill>
                <a:latin typeface="+mj-lt"/>
                <a:ea typeface="DFKai-SB"/>
                <a:cs typeface="DFKai-SB"/>
                <a:sym typeface="DFKai-SB"/>
              </a:rPr>
              <a:t>Bijie</a:t>
            </a:r>
            <a:r>
              <a:rPr lang="en-US" sz="1200" b="0" i="0" u="none" strike="noStrike" cap="none" dirty="0" smtClean="0">
                <a:solidFill>
                  <a:schemeClr val="dk1"/>
                </a:solidFill>
                <a:latin typeface="+mj-lt"/>
                <a:ea typeface="DFKai-SB"/>
                <a:cs typeface="DFKai-SB"/>
                <a:sym typeface="DFKai-SB"/>
              </a:rPr>
              <a:t>. </a:t>
            </a:r>
            <a:r>
              <a:rPr lang="en-US" sz="1200" b="0" i="0" u="none" strike="noStrike" cap="none" dirty="0">
                <a:solidFill>
                  <a:schemeClr val="dk1"/>
                </a:solidFill>
                <a:latin typeface="+mj-lt"/>
                <a:ea typeface="DFKai-SB"/>
                <a:cs typeface="DFKai-SB"/>
                <a:sym typeface="DFKai-SB"/>
              </a:rPr>
              <a:t>(</a:t>
            </a:r>
            <a:r>
              <a:rPr lang="en-US" sz="1200" b="0" i="0" u="none" strike="noStrike" cap="none" dirty="0">
                <a:solidFill>
                  <a:schemeClr val="dk1"/>
                </a:solidFill>
                <a:latin typeface="+mj-lt"/>
                <a:ea typeface="Times New Roman"/>
                <a:cs typeface="Times New Roman"/>
                <a:sym typeface="Times New Roman"/>
              </a:rPr>
              <a:t>http://www.xinhuanet.com/politics/2021-01/23/c_1127016313.htm</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chemeClr val="dk1"/>
              </a:solidFill>
              <a:latin typeface="+mj-lt"/>
              <a:ea typeface="DFKai-SB"/>
              <a:cs typeface="DFKai-SB"/>
              <a:sym typeface="DFKai-SB"/>
            </a:endParaRPr>
          </a:p>
        </p:txBody>
      </p:sp>
      <p:sp>
        <p:nvSpPr>
          <p:cNvPr id="328" name="Google Shape;328;p31"/>
          <p:cNvSpPr/>
          <p:nvPr/>
        </p:nvSpPr>
        <p:spPr>
          <a:xfrm>
            <a:off x="526609" y="6130319"/>
            <a:ext cx="3319275"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dirty="0">
                <a:solidFill>
                  <a:schemeClr val="dk1"/>
                </a:solidFill>
                <a:latin typeface="+mj-lt"/>
                <a:ea typeface="DFKai-SB"/>
                <a:cs typeface="DFKai-SB"/>
                <a:sym typeface="DFKai-SB"/>
              </a:rPr>
              <a:t>Click on the image for more details</a:t>
            </a:r>
            <a:endParaRPr b="1" i="0" u="none" strike="noStrike" cap="none" dirty="0">
              <a:solidFill>
                <a:schemeClr val="dk1"/>
              </a:solidFill>
              <a:latin typeface="+mj-lt"/>
              <a:ea typeface="DFKai-SB"/>
              <a:cs typeface="DFKai-SB"/>
              <a:sym typeface="DFKai-SB"/>
            </a:endParaRPr>
          </a:p>
        </p:txBody>
      </p:sp>
      <p:pic>
        <p:nvPicPr>
          <p:cNvPr id="329" name="Google Shape;329;p31"/>
          <p:cNvPicPr preferRelativeResize="0"/>
          <p:nvPr/>
        </p:nvPicPr>
        <p:blipFill rotWithShape="1">
          <a:blip r:embed="rId5">
            <a:alphaModFix/>
          </a:blip>
          <a:srcRect/>
          <a:stretch/>
        </p:blipFill>
        <p:spPr>
          <a:xfrm>
            <a:off x="4450133" y="5818686"/>
            <a:ext cx="976819" cy="661716"/>
          </a:xfrm>
          <a:prstGeom prst="rect">
            <a:avLst/>
          </a:prstGeom>
          <a:noFill/>
          <a:ln>
            <a:noFill/>
          </a:ln>
        </p:spPr>
      </p:pic>
      <p:sp>
        <p:nvSpPr>
          <p:cNvPr id="330" name="Google Shape;330;p31"/>
          <p:cNvSpPr/>
          <p:nvPr/>
        </p:nvSpPr>
        <p:spPr>
          <a:xfrm>
            <a:off x="1928553" y="3807229"/>
            <a:ext cx="515389" cy="498764"/>
          </a:xfrm>
          <a:prstGeom prst="downArrow">
            <a:avLst>
              <a:gd name="adj1" fmla="val 50000"/>
              <a:gd name="adj2" fmla="val 50000"/>
            </a:avLst>
          </a:prstGeom>
          <a:solidFill>
            <a:srgbClr val="FF50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2"/>
          <p:cNvSpPr/>
          <p:nvPr/>
        </p:nvSpPr>
        <p:spPr>
          <a:xfrm>
            <a:off x="349258" y="1394098"/>
            <a:ext cx="6257400" cy="3528600"/>
          </a:xfrm>
          <a:prstGeom prst="rect">
            <a:avLst/>
          </a:prstGeom>
          <a:noFill/>
          <a:ln>
            <a:noFill/>
          </a:ln>
        </p:spPr>
        <p:txBody>
          <a:bodyPr spcFirstLastPara="1" wrap="square" lIns="91425" tIns="45700" rIns="91425" bIns="45700" anchor="t" anchorCtr="0">
            <a:noAutofit/>
          </a:bodyPr>
          <a:lstStyle/>
          <a:p>
            <a:pPr lvl="0" algn="just">
              <a:lnSpc>
                <a:spcPct val="120000"/>
              </a:lnSpc>
            </a:pPr>
            <a:r>
              <a:rPr lang="en-US" sz="1800" b="0" i="0" u="none" strike="noStrike" cap="none" dirty="0">
                <a:solidFill>
                  <a:schemeClr val="dk1"/>
                </a:solidFill>
                <a:latin typeface="+mj-lt"/>
                <a:ea typeface="Times New Roman"/>
                <a:cs typeface="Times New Roman"/>
                <a:sym typeface="Times New Roman"/>
              </a:rPr>
              <a:t>In October, 1996, </a:t>
            </a:r>
            <a:r>
              <a:rPr lang="en-US" sz="1800" b="0" i="0" u="none" strike="noStrike" cap="none" dirty="0">
                <a:solidFill>
                  <a:schemeClr val="tx1"/>
                </a:solidFill>
                <a:latin typeface="+mj-lt"/>
                <a:ea typeface="Times New Roman"/>
                <a:cs typeface="Times New Roman"/>
                <a:sym typeface="Times New Roman"/>
              </a:rPr>
              <a:t>in </a:t>
            </a:r>
            <a:r>
              <a:rPr lang="en-US" sz="1800" b="0" i="0" u="none" strike="noStrike" cap="none" dirty="0" smtClean="0">
                <a:solidFill>
                  <a:schemeClr val="tx1"/>
                </a:solidFill>
                <a:latin typeface="+mj-lt"/>
                <a:ea typeface="Times New Roman"/>
                <a:cs typeface="Times New Roman"/>
                <a:sym typeface="Times New Roman"/>
              </a:rPr>
              <a:t>“</a:t>
            </a:r>
            <a:r>
              <a:rPr lang="zh-TW" altLang="en-US" sz="1800" dirty="0" smtClean="0">
                <a:solidFill>
                  <a:schemeClr val="tx1"/>
                </a:solidFill>
                <a:latin typeface="+mj-lt"/>
                <a:ea typeface="Times New Roman"/>
                <a:cs typeface="Times New Roman"/>
                <a:sym typeface="Times New Roman"/>
              </a:rPr>
              <a:t>關於</a:t>
            </a:r>
            <a:r>
              <a:rPr lang="zh-TW" altLang="en-US" sz="1800" dirty="0">
                <a:solidFill>
                  <a:schemeClr val="tx1"/>
                </a:solidFill>
                <a:latin typeface="+mj-lt"/>
                <a:ea typeface="Times New Roman"/>
                <a:cs typeface="Times New Roman"/>
                <a:sym typeface="Times New Roman"/>
              </a:rPr>
              <a:t>儘快解決農村貧困人口溫飽問題的決定</a:t>
            </a:r>
            <a:r>
              <a:rPr lang="en-US" sz="1800" b="0" i="0" u="none" strike="noStrike" cap="none" dirty="0" smtClean="0">
                <a:solidFill>
                  <a:schemeClr val="tx1"/>
                </a:solidFill>
                <a:latin typeface="+mj-lt"/>
                <a:ea typeface="Times New Roman"/>
                <a:cs typeface="Times New Roman"/>
                <a:sym typeface="Times New Roman"/>
              </a:rPr>
              <a:t>”, </a:t>
            </a:r>
            <a:r>
              <a:rPr lang="en-US" sz="1800" b="0" i="0" u="none" strike="noStrike" cap="none" dirty="0">
                <a:solidFill>
                  <a:schemeClr val="tx1"/>
                </a:solidFill>
                <a:latin typeface="+mj-lt"/>
                <a:ea typeface="Times New Roman"/>
                <a:cs typeface="Times New Roman"/>
                <a:sym typeface="Times New Roman"/>
              </a:rPr>
              <a:t>the </a:t>
            </a:r>
            <a:r>
              <a:rPr lang="en-US" sz="1800" b="0" i="0" u="none" strike="noStrike" cap="none" dirty="0" smtClean="0">
                <a:solidFill>
                  <a:schemeClr val="tx1"/>
                </a:solidFill>
                <a:latin typeface="+mj-lt"/>
                <a:ea typeface="Times New Roman"/>
                <a:cs typeface="Times New Roman"/>
                <a:sym typeface="Times New Roman"/>
              </a:rPr>
              <a:t>central government </a:t>
            </a:r>
            <a:r>
              <a:rPr lang="en-US" sz="1800" b="0" i="0" u="none" strike="noStrike" cap="none" dirty="0">
                <a:solidFill>
                  <a:schemeClr val="tx1"/>
                </a:solidFill>
                <a:latin typeface="+mj-lt"/>
                <a:ea typeface="Times New Roman"/>
                <a:cs typeface="Times New Roman"/>
                <a:sym typeface="Times New Roman"/>
              </a:rPr>
              <a:t>decided on a counterpart assistance </a:t>
            </a:r>
            <a:r>
              <a:rPr lang="en-US" sz="1800" b="0" i="0" u="none" strike="noStrike" cap="none" dirty="0" smtClean="0">
                <a:solidFill>
                  <a:schemeClr val="tx1"/>
                </a:solidFill>
                <a:latin typeface="+mj-lt"/>
                <a:ea typeface="Times New Roman"/>
                <a:cs typeface="Times New Roman"/>
                <a:sym typeface="Times New Roman"/>
              </a:rPr>
              <a:t>policy.  This policy </a:t>
            </a:r>
            <a:r>
              <a:rPr lang="en-US" sz="1800" b="0" i="0" u="none" strike="noStrike" cap="none" dirty="0" smtClean="0">
                <a:solidFill>
                  <a:schemeClr val="dk1"/>
                </a:solidFill>
                <a:latin typeface="+mj-lt"/>
                <a:ea typeface="Times New Roman"/>
                <a:cs typeface="Times New Roman"/>
                <a:sym typeface="Times New Roman"/>
              </a:rPr>
              <a:t>required </a:t>
            </a:r>
            <a:r>
              <a:rPr lang="en-US" sz="1800" b="0" i="0" u="none" strike="noStrike" cap="none" dirty="0">
                <a:solidFill>
                  <a:schemeClr val="dk1"/>
                </a:solidFill>
                <a:latin typeface="+mj-lt"/>
                <a:ea typeface="Times New Roman"/>
                <a:cs typeface="Times New Roman"/>
                <a:sym typeface="Times New Roman"/>
              </a:rPr>
              <a:t>nine eastern coastal provinces and cities such as Beijing, Shanghai, Guangzhou and Shenzhen and four other cities to provide counterpart assistance to ten poverty-stricken provinces and regions in the west, such as Inner Mongolia, Yunnan, Guangxi and </a:t>
            </a:r>
            <a:r>
              <a:rPr lang="en-US" sz="1800" b="0" i="0" u="none" strike="noStrike" cap="none" dirty="0" err="1">
                <a:solidFill>
                  <a:schemeClr val="dk1"/>
                </a:solidFill>
                <a:latin typeface="+mj-lt"/>
                <a:ea typeface="Times New Roman"/>
                <a:cs typeface="Times New Roman"/>
                <a:sym typeface="Times New Roman"/>
              </a:rPr>
              <a:t>Guizhou</a:t>
            </a:r>
            <a:r>
              <a:rPr lang="en-US" sz="1800" b="0" i="0" u="none" strike="noStrike" cap="none" dirty="0">
                <a:solidFill>
                  <a:schemeClr val="dk1"/>
                </a:solidFill>
                <a:latin typeface="+mj-lt"/>
                <a:ea typeface="Times New Roman"/>
                <a:cs typeface="Times New Roman"/>
                <a:sym typeface="Times New Roman"/>
              </a:rPr>
              <a:t>. </a:t>
            </a:r>
            <a:r>
              <a:rPr lang="en-US" sz="1800" b="0" i="0" u="none" strike="noStrike" cap="none" dirty="0" smtClean="0">
                <a:solidFill>
                  <a:schemeClr val="dk1"/>
                </a:solidFill>
                <a:latin typeface="+mj-lt"/>
                <a:ea typeface="Times New Roman"/>
                <a:cs typeface="Times New Roman"/>
                <a:sym typeface="Times New Roman"/>
              </a:rPr>
              <a:t> The </a:t>
            </a:r>
            <a:r>
              <a:rPr lang="en-US" sz="1800" b="0" i="0" u="none" strike="noStrike" cap="none" dirty="0">
                <a:solidFill>
                  <a:schemeClr val="dk1"/>
                </a:solidFill>
                <a:latin typeface="+mj-lt"/>
                <a:ea typeface="Times New Roman"/>
                <a:cs typeface="Times New Roman"/>
                <a:sym typeface="Times New Roman"/>
              </a:rPr>
              <a:t>two sides carried out all-round </a:t>
            </a:r>
            <a:r>
              <a:rPr lang="en-US" sz="1800" b="0" i="0" u="none" strike="noStrike" cap="none" dirty="0" smtClean="0">
                <a:solidFill>
                  <a:schemeClr val="dk1"/>
                </a:solidFill>
                <a:latin typeface="+mj-lt"/>
                <a:ea typeface="Times New Roman"/>
                <a:cs typeface="Times New Roman"/>
                <a:sym typeface="Times New Roman"/>
              </a:rPr>
              <a:t>co</a:t>
            </a:r>
            <a:r>
              <a:rPr lang="en-US" sz="1800" b="0" i="0" u="none" strike="noStrike" cap="none" dirty="0" smtClean="0">
                <a:solidFill>
                  <a:srgbClr val="7030A0"/>
                </a:solidFill>
                <a:latin typeface="+mj-lt"/>
                <a:ea typeface="Times New Roman"/>
                <a:cs typeface="Times New Roman"/>
                <a:sym typeface="Times New Roman"/>
              </a:rPr>
              <a:t>-</a:t>
            </a:r>
            <a:r>
              <a:rPr lang="en-US" sz="1800" b="0" i="0" u="none" strike="noStrike" cap="none" dirty="0" smtClean="0">
                <a:solidFill>
                  <a:schemeClr val="dk1"/>
                </a:solidFill>
                <a:latin typeface="+mj-lt"/>
                <a:ea typeface="Times New Roman"/>
                <a:cs typeface="Times New Roman"/>
                <a:sym typeface="Times New Roman"/>
              </a:rPr>
              <a:t>operation</a:t>
            </a:r>
            <a:r>
              <a:rPr lang="en-US" sz="1800" b="0" i="0" u="none" strike="noStrike" cap="none" dirty="0">
                <a:solidFill>
                  <a:schemeClr val="dk1"/>
                </a:solidFill>
                <a:latin typeface="+mj-lt"/>
                <a:ea typeface="Times New Roman"/>
                <a:cs typeface="Times New Roman"/>
                <a:sym typeface="Times New Roman"/>
              </a:rPr>
              <a:t>, economic and technological </a:t>
            </a:r>
            <a:r>
              <a:rPr lang="en-US" sz="1800" b="0" i="0" u="none" strike="noStrike" cap="none" dirty="0" smtClean="0">
                <a:solidFill>
                  <a:schemeClr val="dk1"/>
                </a:solidFill>
                <a:latin typeface="+mj-lt"/>
                <a:ea typeface="Times New Roman"/>
                <a:cs typeface="Times New Roman"/>
                <a:sym typeface="Times New Roman"/>
              </a:rPr>
              <a:t>co</a:t>
            </a:r>
            <a:r>
              <a:rPr lang="en-US" sz="1800" b="0" i="0" u="none" strike="noStrike" cap="none" dirty="0" smtClean="0">
                <a:solidFill>
                  <a:srgbClr val="7030A0"/>
                </a:solidFill>
                <a:latin typeface="+mj-lt"/>
                <a:ea typeface="Times New Roman"/>
                <a:cs typeface="Times New Roman"/>
                <a:sym typeface="Times New Roman"/>
              </a:rPr>
              <a:t>-</a:t>
            </a:r>
            <a:r>
              <a:rPr lang="en-US" sz="1800" b="0" i="0" u="none" strike="noStrike" cap="none" dirty="0" smtClean="0">
                <a:solidFill>
                  <a:schemeClr val="dk1"/>
                </a:solidFill>
                <a:latin typeface="+mj-lt"/>
                <a:ea typeface="Times New Roman"/>
                <a:cs typeface="Times New Roman"/>
                <a:sym typeface="Times New Roman"/>
              </a:rPr>
              <a:t>operation </a:t>
            </a:r>
            <a:r>
              <a:rPr lang="en-US" sz="1800" b="0" i="0" u="none" strike="noStrike" cap="none" dirty="0">
                <a:solidFill>
                  <a:schemeClr val="dk1"/>
                </a:solidFill>
                <a:latin typeface="+mj-lt"/>
                <a:ea typeface="Times New Roman"/>
                <a:cs typeface="Times New Roman"/>
                <a:sym typeface="Times New Roman"/>
              </a:rPr>
              <a:t>and talent exchange, so as to achieve </a:t>
            </a:r>
            <a:r>
              <a:rPr lang="en-US" sz="1800" b="0" i="0" u="none" strike="noStrike" cap="none" dirty="0" smtClean="0">
                <a:solidFill>
                  <a:schemeClr val="dk1"/>
                </a:solidFill>
                <a:latin typeface="+mj-lt"/>
                <a:ea typeface="Times New Roman"/>
                <a:cs typeface="Times New Roman"/>
                <a:sym typeface="Times New Roman"/>
              </a:rPr>
              <a:t>mutual </a:t>
            </a:r>
            <a:r>
              <a:rPr lang="en-US" sz="1800" b="0" i="0" u="none" strike="noStrike" cap="none" dirty="0">
                <a:solidFill>
                  <a:schemeClr val="dk1"/>
                </a:solidFill>
                <a:latin typeface="+mj-lt"/>
                <a:ea typeface="Times New Roman"/>
                <a:cs typeface="Times New Roman"/>
                <a:sym typeface="Times New Roman"/>
              </a:rPr>
              <a:t>development.</a:t>
            </a:r>
            <a:endParaRPr sz="1800" b="0" i="0" u="none" strike="noStrike" cap="none" dirty="0">
              <a:solidFill>
                <a:schemeClr val="dk1"/>
              </a:solidFill>
              <a:latin typeface="+mj-lt"/>
              <a:ea typeface="Times New Roman"/>
              <a:cs typeface="Times New Roman"/>
              <a:sym typeface="Times New Roman"/>
            </a:endParaRPr>
          </a:p>
          <a:p>
            <a:pPr marL="0" marR="0" lvl="0" indent="0" algn="l" rtl="0">
              <a:lnSpc>
                <a:spcPct val="120000"/>
              </a:lnSpc>
              <a:spcBef>
                <a:spcPts val="0"/>
              </a:spcBef>
              <a:spcAft>
                <a:spcPts val="0"/>
              </a:spcAft>
              <a:buNone/>
            </a:pPr>
            <a:endParaRPr sz="1600" dirty="0">
              <a:solidFill>
                <a:schemeClr val="dk1"/>
              </a:solidFill>
              <a:highlight>
                <a:srgbClr val="FFE599"/>
              </a:highlight>
              <a:latin typeface="+mj-lt"/>
              <a:ea typeface="Times New Roman"/>
              <a:cs typeface="Times New Roman"/>
              <a:sym typeface="Times New Roman"/>
            </a:endParaRPr>
          </a:p>
        </p:txBody>
      </p:sp>
      <p:sp>
        <p:nvSpPr>
          <p:cNvPr id="337" name="Google Shape;337;p32"/>
          <p:cNvSpPr txBox="1"/>
          <p:nvPr/>
        </p:nvSpPr>
        <p:spPr>
          <a:xfrm>
            <a:off x="1554682" y="351909"/>
            <a:ext cx="9417916"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Example of poverty eradication measure: </a:t>
            </a:r>
            <a:endParaRPr lang="en-US" sz="2800" b="1" i="0" u="none" strike="noStrike" cap="none" dirty="0" smtClean="0">
              <a:solidFill>
                <a:schemeClr val="dk1"/>
              </a:solidFill>
              <a:latin typeface="+mj-lt"/>
              <a:ea typeface="DFKai-SB"/>
              <a:cs typeface="DFKai-SB"/>
              <a:sym typeface="DFKai-SB"/>
            </a:endParaRPr>
          </a:p>
          <a:p>
            <a:pPr marL="0" marR="0" lvl="0" indent="0" algn="ctr" rtl="0">
              <a:lnSpc>
                <a:spcPct val="90000"/>
              </a:lnSpc>
              <a:spcBef>
                <a:spcPts val="0"/>
              </a:spcBef>
              <a:spcAft>
                <a:spcPts val="0"/>
              </a:spcAft>
              <a:buNone/>
            </a:pPr>
            <a:r>
              <a:rPr lang="en-US" sz="2800" b="1" i="0" u="none" strike="noStrike" cap="none" dirty="0" smtClean="0">
                <a:solidFill>
                  <a:schemeClr val="dk1"/>
                </a:solidFill>
                <a:latin typeface="+mj-lt"/>
                <a:ea typeface="DFKai-SB"/>
                <a:cs typeface="DFKai-SB"/>
                <a:sym typeface="DFKai-SB"/>
              </a:rPr>
              <a:t>social </a:t>
            </a:r>
            <a:r>
              <a:rPr lang="en-US" sz="2800" b="1" i="0" u="none" strike="noStrike" cap="none" dirty="0">
                <a:solidFill>
                  <a:schemeClr val="dk1"/>
                </a:solidFill>
                <a:latin typeface="+mj-lt"/>
                <a:ea typeface="DFKai-SB"/>
                <a:cs typeface="DFKai-SB"/>
                <a:sym typeface="DFKai-SB"/>
              </a:rPr>
              <a:t>poverty alleviation (counterpart support)</a:t>
            </a:r>
            <a:endParaRPr sz="2800" b="1" i="0" u="none" strike="noStrike" cap="none" dirty="0">
              <a:solidFill>
                <a:schemeClr val="dk1"/>
              </a:solidFill>
              <a:latin typeface="+mj-lt"/>
              <a:ea typeface="DFKai-SB"/>
              <a:cs typeface="DFKai-SB"/>
              <a:sym typeface="DFKai-SB"/>
            </a:endParaRPr>
          </a:p>
        </p:txBody>
      </p:sp>
      <p:sp>
        <p:nvSpPr>
          <p:cNvPr id="338" name="Google Shape;338;p32"/>
          <p:cNvSpPr/>
          <p:nvPr/>
        </p:nvSpPr>
        <p:spPr>
          <a:xfrm>
            <a:off x="432274" y="5335176"/>
            <a:ext cx="6091367" cy="7386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Website of the Chinese Government. The Information Office’s press conference on the guiding opinions to further strengthen the </a:t>
            </a:r>
            <a:r>
              <a:rPr lang="en-US" sz="1200" b="0" i="0" u="none" strike="noStrike" cap="none" dirty="0" smtClean="0">
                <a:solidFill>
                  <a:schemeClr val="dk1"/>
                </a:solidFill>
                <a:latin typeface="+mj-lt"/>
                <a:ea typeface="DFKai-SB"/>
                <a:cs typeface="DFKai-SB"/>
                <a:sym typeface="DFKai-SB"/>
              </a:rPr>
              <a:t>co</a:t>
            </a:r>
            <a:r>
              <a:rPr lang="en-US" sz="1200" b="0" i="0" u="none" strike="noStrike" cap="none" dirty="0" smtClean="0">
                <a:solidFill>
                  <a:srgbClr val="7030A0"/>
                </a:solidFill>
                <a:latin typeface="+mj-lt"/>
                <a:ea typeface="DFKai-SB"/>
                <a:cs typeface="DFKai-SB"/>
                <a:sym typeface="DFKai-SB"/>
              </a:rPr>
              <a:t>-</a:t>
            </a:r>
            <a:r>
              <a:rPr lang="en-US" sz="1200" b="0" i="0" u="none" strike="noStrike" cap="none" dirty="0" smtClean="0">
                <a:solidFill>
                  <a:schemeClr val="dk1"/>
                </a:solidFill>
                <a:latin typeface="+mj-lt"/>
                <a:ea typeface="DFKai-SB"/>
                <a:cs typeface="DFKai-SB"/>
                <a:sym typeface="DFKai-SB"/>
              </a:rPr>
              <a:t>operation </a:t>
            </a:r>
            <a:r>
              <a:rPr lang="en-US" sz="1200" b="0" i="0" u="none" strike="noStrike" cap="none" dirty="0">
                <a:solidFill>
                  <a:schemeClr val="dk1"/>
                </a:solidFill>
                <a:latin typeface="+mj-lt"/>
                <a:ea typeface="DFKai-SB"/>
                <a:cs typeface="DFKai-SB"/>
                <a:sym typeface="DFKai-SB"/>
              </a:rPr>
              <a:t>between the east and the west to alleviate poverty. </a:t>
            </a:r>
            <a:r>
              <a:rPr lang="en-US" sz="1200" b="0" i="0" u="none" strike="noStrike" cap="none" dirty="0">
                <a:solidFill>
                  <a:schemeClr val="dk1"/>
                </a:solidFill>
                <a:latin typeface="+mj-lt"/>
                <a:ea typeface="Times New Roman"/>
                <a:cs typeface="Times New Roman"/>
                <a:sym typeface="Times New Roman"/>
              </a:rPr>
              <a:t>(http://www.gov.cn/xinwen/2016-12/08/content_5145111.htm)</a:t>
            </a:r>
            <a:endParaRPr sz="1200" b="0" i="0" u="none" strike="noStrike" cap="none" dirty="0">
              <a:solidFill>
                <a:schemeClr val="dk1"/>
              </a:solidFill>
              <a:latin typeface="+mj-lt"/>
              <a:ea typeface="Times New Roman"/>
              <a:cs typeface="Times New Roman"/>
              <a:sym typeface="Times New Roman"/>
            </a:endParaRPr>
          </a:p>
        </p:txBody>
      </p:sp>
      <p:pic>
        <p:nvPicPr>
          <p:cNvPr id="339" name="Google Shape;339;p32">
            <a:hlinkClick r:id="rId3"/>
          </p:cNvPr>
          <p:cNvPicPr preferRelativeResize="0"/>
          <p:nvPr/>
        </p:nvPicPr>
        <p:blipFill rotWithShape="1">
          <a:blip r:embed="rId4">
            <a:alphaModFix/>
          </a:blip>
          <a:srcRect t="14932" b="14747"/>
          <a:stretch/>
        </p:blipFill>
        <p:spPr>
          <a:xfrm>
            <a:off x="6788890" y="1456392"/>
            <a:ext cx="4870310" cy="2739861"/>
          </a:xfrm>
          <a:prstGeom prst="rect">
            <a:avLst/>
          </a:prstGeom>
          <a:noFill/>
          <a:ln>
            <a:noFill/>
          </a:ln>
        </p:spPr>
      </p:pic>
      <p:sp>
        <p:nvSpPr>
          <p:cNvPr id="340" name="Google Shape;340;p32"/>
          <p:cNvSpPr/>
          <p:nvPr/>
        </p:nvSpPr>
        <p:spPr>
          <a:xfrm>
            <a:off x="7885913" y="5818282"/>
            <a:ext cx="387261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a:t>
            </a:r>
            <a:r>
              <a:rPr lang="en-US" sz="1200" b="0" i="0" u="none" strike="noStrike" cap="none" dirty="0">
                <a:solidFill>
                  <a:schemeClr val="dk1"/>
                </a:solidFill>
                <a:latin typeface="+mj-lt"/>
                <a:ea typeface="Times New Roman"/>
                <a:cs typeface="Times New Roman"/>
                <a:sym typeface="Times New Roman"/>
              </a:rPr>
              <a:t>The China Current</a:t>
            </a:r>
            <a:endParaRPr sz="1200" b="0" i="0" u="none" strike="noStrike" cap="none" dirty="0">
              <a:solidFill>
                <a:srgbClr val="000000"/>
              </a:solidFill>
              <a:latin typeface="+mj-lt"/>
              <a:sym typeface="Arial"/>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(https://chinacurrent.com/hk/story/20976/fujian-ningxia-poverty-alleviation</a:t>
            </a:r>
            <a:r>
              <a:rPr lang="en-US" sz="1200" b="0" i="0" u="none" strike="noStrike" cap="none" dirty="0">
                <a:solidFill>
                  <a:schemeClr val="dk1"/>
                </a:solidFill>
                <a:latin typeface="+mj-lt"/>
                <a:ea typeface="Calibri"/>
                <a:cs typeface="Calibri"/>
                <a:sym typeface="Calibri"/>
              </a:rPr>
              <a:t>)</a:t>
            </a:r>
            <a:endParaRPr sz="1200" b="0" i="0" u="none" strike="noStrike" cap="none" dirty="0">
              <a:solidFill>
                <a:srgbClr val="000000"/>
              </a:solidFill>
              <a:latin typeface="+mj-lt"/>
              <a:sym typeface="Arial"/>
            </a:endParaRPr>
          </a:p>
        </p:txBody>
      </p:sp>
      <p:sp>
        <p:nvSpPr>
          <p:cNvPr id="341" name="Google Shape;341;p32"/>
          <p:cNvSpPr/>
          <p:nvPr/>
        </p:nvSpPr>
        <p:spPr>
          <a:xfrm>
            <a:off x="6788890" y="4217167"/>
            <a:ext cx="4870310"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j-lt"/>
                <a:ea typeface="DFKai-SB"/>
                <a:cs typeface="DFKai-SB"/>
                <a:sym typeface="DFKai-SB"/>
              </a:rPr>
              <a:t>Click on the image to watch the video</a:t>
            </a:r>
            <a:endParaRPr sz="1800" b="1" i="0" u="none" strike="noStrike" cap="none">
              <a:solidFill>
                <a:schemeClr val="dk1"/>
              </a:solidFill>
              <a:latin typeface="+mj-lt"/>
              <a:ea typeface="DFKai-SB"/>
              <a:cs typeface="DFKai-SB"/>
              <a:sym typeface="DFKai-SB"/>
            </a:endParaRPr>
          </a:p>
        </p:txBody>
      </p:sp>
      <p:sp>
        <p:nvSpPr>
          <p:cNvPr id="342" name="Google Shape;342;p32"/>
          <p:cNvSpPr/>
          <p:nvPr/>
        </p:nvSpPr>
        <p:spPr>
          <a:xfrm>
            <a:off x="6788890" y="4628813"/>
            <a:ext cx="4870310" cy="120032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r>
              <a:rPr lang="en-US" b="0" i="0" u="none" strike="noStrike" cap="none" dirty="0">
                <a:solidFill>
                  <a:schemeClr val="dk1"/>
                </a:solidFill>
                <a:latin typeface="+mj-lt"/>
                <a:ea typeface="Times New Roman"/>
                <a:cs typeface="Times New Roman"/>
                <a:sym typeface="Times New Roman"/>
              </a:rPr>
              <a:t>Fujian and Ningxia are far apart. In </a:t>
            </a:r>
            <a:r>
              <a:rPr lang="en-US" dirty="0">
                <a:solidFill>
                  <a:schemeClr val="dk1"/>
                </a:solidFill>
                <a:latin typeface="+mj-lt"/>
                <a:ea typeface="Times New Roman"/>
                <a:cs typeface="Times New Roman"/>
                <a:sym typeface="Times New Roman"/>
              </a:rPr>
              <a:t>1996, the Chinese Government began the poverty alleviation program in the two places.  After more than 20 years of effort, </a:t>
            </a:r>
            <a:r>
              <a:rPr lang="zh-TW" altLang="en-US" dirty="0">
                <a:solidFill>
                  <a:schemeClr val="dk1"/>
                </a:solidFill>
                <a:latin typeface="+mj-lt"/>
                <a:ea typeface="Times New Roman"/>
                <a:cs typeface="Times New Roman"/>
                <a:sym typeface="Times New Roman"/>
              </a:rPr>
              <a:t>左閩寧鎮</a:t>
            </a:r>
            <a:r>
              <a:rPr lang="en-US" dirty="0">
                <a:solidFill>
                  <a:schemeClr val="dk1"/>
                </a:solidFill>
                <a:latin typeface="+mj-lt"/>
                <a:ea typeface="Times New Roman"/>
                <a:cs typeface="Times New Roman"/>
                <a:sym typeface="Times New Roman"/>
              </a:rPr>
              <a:t> was founded, as a result of Fujian’s counterpart support for the poor Ningxia.</a:t>
            </a:r>
            <a:endParaRPr dirty="0">
              <a:solidFill>
                <a:schemeClr val="dk1"/>
              </a:solidFill>
              <a:latin typeface="+mj-lt"/>
              <a:ea typeface="Times New Roman"/>
              <a:cs typeface="Times New Roman"/>
              <a:sym typeface="Times New Roman"/>
            </a:endParaRPr>
          </a:p>
        </p:txBody>
      </p:sp>
      <p:pic>
        <p:nvPicPr>
          <p:cNvPr id="343" name="Google Shape;343;p32"/>
          <p:cNvPicPr preferRelativeResize="0"/>
          <p:nvPr/>
        </p:nvPicPr>
        <p:blipFill rotWithShape="1">
          <a:blip r:embed="rId5">
            <a:alphaModFix/>
          </a:blip>
          <a:srcRect/>
          <a:stretch/>
        </p:blipFill>
        <p:spPr>
          <a:xfrm>
            <a:off x="6788890" y="5847198"/>
            <a:ext cx="1097023" cy="453284"/>
          </a:xfrm>
          <a:prstGeom prst="rect">
            <a:avLst/>
          </a:prstGeom>
          <a:noFill/>
          <a:ln>
            <a:noFill/>
          </a:ln>
        </p:spPr>
      </p:pic>
      <p:pic>
        <p:nvPicPr>
          <p:cNvPr id="344" name="Google Shape;344;p32"/>
          <p:cNvPicPr preferRelativeResize="0"/>
          <p:nvPr/>
        </p:nvPicPr>
        <p:blipFill rotWithShape="1">
          <a:blip r:embed="rId6">
            <a:alphaModFix/>
          </a:blip>
          <a:srcRect/>
          <a:stretch/>
        </p:blipFill>
        <p:spPr>
          <a:xfrm>
            <a:off x="519451" y="6300482"/>
            <a:ext cx="3091126" cy="38443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301255" y="145004"/>
            <a:ext cx="11836004"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400" b="1" i="0" u="none" strike="noStrike" cap="none" dirty="0">
                <a:solidFill>
                  <a:schemeClr val="dk1"/>
                </a:solidFill>
                <a:latin typeface="+mj-lt"/>
                <a:ea typeface="DFKai-SB"/>
                <a:cs typeface="DFKai-SB"/>
                <a:sym typeface="DFKai-SB"/>
              </a:rPr>
              <a:t>Example of poverty eradication measure: </a:t>
            </a:r>
            <a:endParaRPr lang="en-US" sz="2400" b="1" i="0" u="none" strike="noStrike" cap="none" dirty="0" smtClean="0">
              <a:solidFill>
                <a:schemeClr val="dk1"/>
              </a:solidFill>
              <a:latin typeface="+mj-lt"/>
              <a:ea typeface="DFKai-SB"/>
              <a:cs typeface="DFKai-SB"/>
              <a:sym typeface="DFKai-SB"/>
            </a:endParaRPr>
          </a:p>
          <a:p>
            <a:pPr marL="0" marR="0" lvl="0" indent="0" algn="ctr" rtl="0">
              <a:lnSpc>
                <a:spcPct val="90000"/>
              </a:lnSpc>
              <a:spcBef>
                <a:spcPts val="0"/>
              </a:spcBef>
              <a:spcAft>
                <a:spcPts val="0"/>
              </a:spcAft>
              <a:buNone/>
            </a:pPr>
            <a:r>
              <a:rPr lang="en-US" sz="2400" b="1" i="0" u="none" strike="noStrike" cap="none" dirty="0" smtClean="0">
                <a:solidFill>
                  <a:schemeClr val="dk1"/>
                </a:solidFill>
                <a:latin typeface="+mj-lt"/>
                <a:ea typeface="DFKai-SB"/>
                <a:cs typeface="DFKai-SB"/>
                <a:sym typeface="DFKai-SB"/>
              </a:rPr>
              <a:t>improve </a:t>
            </a:r>
            <a:r>
              <a:rPr lang="en-US" sz="2400" b="1" i="0" u="none" strike="noStrike" cap="none" dirty="0">
                <a:solidFill>
                  <a:schemeClr val="dk1"/>
                </a:solidFill>
                <a:latin typeface="+mj-lt"/>
                <a:ea typeface="DFKai-SB"/>
                <a:cs typeface="DFKai-SB"/>
                <a:sym typeface="DFKai-SB"/>
              </a:rPr>
              <a:t>the infrastructure to enhance the development capacity of poor areas</a:t>
            </a:r>
            <a:endParaRPr sz="2400" b="1" i="0" u="none" strike="noStrike" cap="none" dirty="0">
              <a:solidFill>
                <a:schemeClr val="dk1"/>
              </a:solidFill>
              <a:latin typeface="+mj-lt"/>
              <a:ea typeface="DFKai-SB"/>
              <a:cs typeface="DFKai-SB"/>
              <a:sym typeface="DFKai-SB"/>
            </a:endParaRPr>
          </a:p>
        </p:txBody>
      </p:sp>
      <p:sp>
        <p:nvSpPr>
          <p:cNvPr id="351" name="Google Shape;351;p33"/>
          <p:cNvSpPr/>
          <p:nvPr/>
        </p:nvSpPr>
        <p:spPr>
          <a:xfrm>
            <a:off x="226790" y="799812"/>
            <a:ext cx="11782800" cy="831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600" dirty="0">
                <a:sym typeface="DFKai-SB"/>
              </a:rPr>
              <a:t>Difficulties in transportation, water supplies and communication have hindered China’s effort in lifting the poor areas out of poverty for a long time.  Improvement in infrastructure can effectively promote rapid economic and social development in poor areas.</a:t>
            </a:r>
            <a:endParaRPr sz="1600" dirty="0">
              <a:sym typeface="DFKai-SB"/>
            </a:endParaRPr>
          </a:p>
          <a:p>
            <a:pPr marL="0" marR="0" lvl="0" indent="0" algn="l" rtl="0">
              <a:lnSpc>
                <a:spcPct val="100000"/>
              </a:lnSpc>
              <a:spcBef>
                <a:spcPts val="0"/>
              </a:spcBef>
              <a:spcAft>
                <a:spcPts val="0"/>
              </a:spcAft>
              <a:buNone/>
            </a:pPr>
            <a:endParaRPr sz="1300" dirty="0">
              <a:solidFill>
                <a:schemeClr val="dk1"/>
              </a:solidFill>
              <a:highlight>
                <a:srgbClr val="FFE599"/>
              </a:highlight>
              <a:latin typeface="+mj-lt"/>
              <a:ea typeface="DFKai-SB"/>
              <a:cs typeface="DFKai-SB"/>
              <a:sym typeface="DFKai-SB"/>
            </a:endParaRPr>
          </a:p>
        </p:txBody>
      </p:sp>
      <p:sp>
        <p:nvSpPr>
          <p:cNvPr id="352" name="Google Shape;352;p33"/>
          <p:cNvSpPr/>
          <p:nvPr/>
        </p:nvSpPr>
        <p:spPr>
          <a:xfrm>
            <a:off x="7219493" y="1442661"/>
            <a:ext cx="5024700" cy="831000"/>
          </a:xfrm>
          <a:prstGeom prst="rect">
            <a:avLst/>
          </a:prstGeom>
          <a:noFill/>
          <a:ln>
            <a:noFill/>
          </a:ln>
        </p:spPr>
        <p:txBody>
          <a:bodyPr spcFirstLastPara="1" wrap="square" lIns="91425" tIns="45700" rIns="91425" bIns="45700" anchor="t" anchorCtr="0">
            <a:noAutofit/>
          </a:bodyPr>
          <a:lstStyle/>
          <a:p>
            <a:pPr lvl="0"/>
            <a:r>
              <a:rPr lang="en-US" sz="1200" b="0" i="0" u="none" strike="noStrike" cap="none" dirty="0">
                <a:solidFill>
                  <a:schemeClr val="dk1"/>
                </a:solidFill>
                <a:latin typeface="+mj-lt"/>
                <a:ea typeface="DFKai-SB"/>
                <a:cs typeface="DFKai-SB"/>
                <a:sym typeface="DFKai-SB"/>
              </a:rPr>
              <a:t>Source: The State Council Information Office of the People’s Republic of China. Poverty Alleviation: China‘s Experience and Contribution – White </a:t>
            </a:r>
            <a:r>
              <a:rPr lang="en-US" sz="1200" dirty="0">
                <a:solidFill>
                  <a:schemeClr val="dk1"/>
                </a:solidFill>
                <a:latin typeface="+mj-lt"/>
                <a:ea typeface="DFKai-SB"/>
                <a:cs typeface="DFKai-SB"/>
                <a:sym typeface="DFKai-SB"/>
              </a:rPr>
              <a:t>Paper. (</a:t>
            </a:r>
            <a:r>
              <a:rPr lang="en-US" sz="1200" dirty="0">
                <a:solidFill>
                  <a:schemeClr val="dk1"/>
                </a:solidFill>
                <a:latin typeface="+mj-lt"/>
                <a:ea typeface="DFKai-SB"/>
                <a:cs typeface="DFKai-SB"/>
                <a:sym typeface="Times New Roman"/>
              </a:rPr>
              <a:t>http://</a:t>
            </a:r>
            <a:r>
              <a:rPr lang="en-US" sz="1200" dirty="0" smtClean="0">
                <a:solidFill>
                  <a:schemeClr val="dk1"/>
                </a:solidFill>
                <a:latin typeface="+mj-lt"/>
                <a:ea typeface="DFKai-SB"/>
                <a:cs typeface="DFKai-SB"/>
                <a:sym typeface="Times New Roman"/>
              </a:rPr>
              <a:t>english.scio.gov.cn/whitepapers/2021-04/06/content_77380652.htm</a:t>
            </a:r>
            <a:r>
              <a:rPr lang="en-US" sz="1200" dirty="0" smtClean="0">
                <a:solidFill>
                  <a:schemeClr val="dk1"/>
                </a:solidFill>
                <a:latin typeface="+mj-lt"/>
                <a:ea typeface="DFKai-SB"/>
                <a:cs typeface="DFKai-SB"/>
                <a:sym typeface="DFKai-SB"/>
              </a:rPr>
              <a:t>) </a:t>
            </a:r>
            <a:endParaRPr sz="1200" dirty="0">
              <a:solidFill>
                <a:schemeClr val="dk1"/>
              </a:solidFill>
              <a:latin typeface="+mj-lt"/>
              <a:ea typeface="DFKai-SB"/>
              <a:cs typeface="DFKai-SB"/>
              <a:sym typeface="DFKai-SB"/>
            </a:endParaRPr>
          </a:p>
        </p:txBody>
      </p:sp>
      <p:sp>
        <p:nvSpPr>
          <p:cNvPr id="353" name="Google Shape;353;p33"/>
          <p:cNvSpPr/>
          <p:nvPr/>
        </p:nvSpPr>
        <p:spPr>
          <a:xfrm>
            <a:off x="461393" y="1327696"/>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DFKai-SB"/>
              <a:cs typeface="DFKai-SB"/>
              <a:sym typeface="DFKai-SB"/>
            </a:endParaRPr>
          </a:p>
        </p:txBody>
      </p:sp>
      <p:grpSp>
        <p:nvGrpSpPr>
          <p:cNvPr id="354" name="Google Shape;354;p33"/>
          <p:cNvGrpSpPr/>
          <p:nvPr/>
        </p:nvGrpSpPr>
        <p:grpSpPr>
          <a:xfrm>
            <a:off x="1621388" y="1672139"/>
            <a:ext cx="8993604" cy="1698079"/>
            <a:chOff x="1522265" y="255"/>
            <a:chExt cx="8993604" cy="1698079"/>
          </a:xfrm>
        </p:grpSpPr>
        <p:sp>
          <p:nvSpPr>
            <p:cNvPr id="355" name="Google Shape;355;p33"/>
            <p:cNvSpPr/>
            <p:nvPr/>
          </p:nvSpPr>
          <p:spPr>
            <a:xfrm>
              <a:off x="6019068" y="701940"/>
              <a:ext cx="3170328" cy="294708"/>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356" name="Google Shape;356;p33"/>
            <p:cNvSpPr/>
            <p:nvPr/>
          </p:nvSpPr>
          <p:spPr>
            <a:xfrm>
              <a:off x="6019068" y="701940"/>
              <a:ext cx="142764" cy="294708"/>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357" name="Google Shape;357;p33"/>
            <p:cNvSpPr/>
            <p:nvPr/>
          </p:nvSpPr>
          <p:spPr>
            <a:xfrm>
              <a:off x="2991504" y="701940"/>
              <a:ext cx="3027563" cy="294708"/>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358" name="Google Shape;358;p33"/>
            <p:cNvSpPr/>
            <p:nvPr/>
          </p:nvSpPr>
          <p:spPr>
            <a:xfrm>
              <a:off x="5080163" y="255"/>
              <a:ext cx="1877809" cy="701685"/>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59" name="Google Shape;359;p33"/>
            <p:cNvSpPr txBox="1"/>
            <p:nvPr/>
          </p:nvSpPr>
          <p:spPr>
            <a:xfrm>
              <a:off x="5080163" y="255"/>
              <a:ext cx="1877809" cy="701685"/>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Clr>
                  <a:schemeClr val="dk1"/>
                </a:buClr>
                <a:buSzPts val="2400"/>
                <a:buFont typeface="DFKai-SB"/>
                <a:buNone/>
              </a:pPr>
              <a:r>
                <a:rPr lang="en-US" sz="1600" b="0" i="0" u="none" strike="noStrike" cap="none" dirty="0">
                  <a:solidFill>
                    <a:schemeClr val="bg1"/>
                  </a:solidFill>
                  <a:latin typeface="+mj-lt"/>
                  <a:ea typeface="DFKai-SB"/>
                  <a:cs typeface="DFKai-SB"/>
                  <a:sym typeface="DFKai-SB"/>
                </a:rPr>
                <a:t>Improve basic infrastructure</a:t>
              </a:r>
              <a:endParaRPr sz="1600" b="0" i="0" u="none" strike="noStrike" cap="none" dirty="0">
                <a:solidFill>
                  <a:schemeClr val="bg1"/>
                </a:solidFill>
                <a:latin typeface="+mj-lt"/>
                <a:sym typeface="Arial"/>
              </a:endParaRPr>
            </a:p>
          </p:txBody>
        </p:sp>
        <p:sp>
          <p:nvSpPr>
            <p:cNvPr id="360" name="Google Shape;360;p33"/>
            <p:cNvSpPr/>
            <p:nvPr/>
          </p:nvSpPr>
          <p:spPr>
            <a:xfrm>
              <a:off x="1522265" y="996649"/>
              <a:ext cx="2938477" cy="701685"/>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61" name="Google Shape;361;p33"/>
            <p:cNvSpPr txBox="1"/>
            <p:nvPr/>
          </p:nvSpPr>
          <p:spPr>
            <a:xfrm>
              <a:off x="1522265" y="996649"/>
              <a:ext cx="2938477" cy="70168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1200" b="0" i="0" u="none" strike="noStrike" cap="none" dirty="0">
                <a:solidFill>
                  <a:schemeClr val="dk1"/>
                </a:solidFill>
                <a:latin typeface="+mj-lt"/>
                <a:ea typeface="DFKai-SB"/>
                <a:cs typeface="DFKai-SB"/>
                <a:sym typeface="DFKai-SB"/>
              </a:endParaRPr>
            </a:p>
            <a:p>
              <a:pPr marL="0" lvl="0" indent="0" algn="ctr" rtl="0">
                <a:lnSpc>
                  <a:spcPct val="90000"/>
                </a:lnSpc>
                <a:spcBef>
                  <a:spcPts val="0"/>
                </a:spcBef>
                <a:spcAft>
                  <a:spcPts val="0"/>
                </a:spcAft>
                <a:buClr>
                  <a:schemeClr val="dk1"/>
                </a:buClr>
                <a:buFont typeface="Arial"/>
                <a:buNone/>
              </a:pPr>
              <a:r>
                <a:rPr lang="en-US" sz="1600" dirty="0">
                  <a:solidFill>
                    <a:schemeClr val="bg1"/>
                  </a:solidFill>
                  <a:sym typeface="DFKai-SB"/>
                </a:rPr>
                <a:t>Build, improve, protect and </a:t>
              </a:r>
              <a:endParaRPr lang="en-US" sz="1600" dirty="0" smtClean="0">
                <a:solidFill>
                  <a:schemeClr val="bg1"/>
                </a:solidFill>
                <a:sym typeface="DFKai-SB"/>
              </a:endParaRPr>
            </a:p>
            <a:p>
              <a:pPr marL="0" lvl="0" indent="0" algn="ctr" rtl="0">
                <a:lnSpc>
                  <a:spcPct val="90000"/>
                </a:lnSpc>
                <a:spcBef>
                  <a:spcPts val="0"/>
                </a:spcBef>
                <a:spcAft>
                  <a:spcPts val="0"/>
                </a:spcAft>
                <a:buClr>
                  <a:schemeClr val="dk1"/>
                </a:buClr>
                <a:buFont typeface="Arial"/>
                <a:buNone/>
              </a:pPr>
              <a:r>
                <a:rPr lang="en-US" sz="1600" dirty="0" smtClean="0">
                  <a:solidFill>
                    <a:schemeClr val="bg1"/>
                  </a:solidFill>
                  <a:sym typeface="DFKai-SB"/>
                </a:rPr>
                <a:t>manage </a:t>
              </a:r>
              <a:r>
                <a:rPr lang="en-US" sz="1600" dirty="0">
                  <a:solidFill>
                    <a:schemeClr val="bg1"/>
                  </a:solidFill>
                  <a:sym typeface="DFKai-SB"/>
                </a:rPr>
                <a:t>roads in rural </a:t>
              </a:r>
              <a:r>
                <a:rPr lang="en-US" sz="1600" dirty="0" smtClean="0">
                  <a:solidFill>
                    <a:schemeClr val="bg1"/>
                  </a:solidFill>
                  <a:sym typeface="DFKai-SB"/>
                </a:rPr>
                <a:t>areas</a:t>
              </a:r>
              <a:endParaRPr sz="1600" dirty="0">
                <a:solidFill>
                  <a:schemeClr val="bg1"/>
                </a:solidFill>
                <a:sym typeface="DFKai-SB"/>
              </a:endParaRPr>
            </a:p>
            <a:p>
              <a:pPr marL="0" marR="0" lvl="0" indent="0" algn="ctr" rtl="0">
                <a:lnSpc>
                  <a:spcPct val="90000"/>
                </a:lnSpc>
                <a:spcBef>
                  <a:spcPts val="0"/>
                </a:spcBef>
                <a:spcAft>
                  <a:spcPts val="0"/>
                </a:spcAft>
                <a:buNone/>
              </a:pPr>
              <a:endParaRPr sz="1200" dirty="0">
                <a:solidFill>
                  <a:schemeClr val="dk1"/>
                </a:solidFill>
                <a:latin typeface="+mj-lt"/>
                <a:ea typeface="DFKai-SB"/>
                <a:cs typeface="DFKai-SB"/>
                <a:sym typeface="DFKai-SB"/>
              </a:endParaRPr>
            </a:p>
          </p:txBody>
        </p:sp>
        <p:sp>
          <p:nvSpPr>
            <p:cNvPr id="362" name="Google Shape;362;p33"/>
            <p:cNvSpPr/>
            <p:nvPr/>
          </p:nvSpPr>
          <p:spPr>
            <a:xfrm>
              <a:off x="4755451" y="996649"/>
              <a:ext cx="2812763" cy="701685"/>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63" name="Google Shape;363;p33"/>
            <p:cNvSpPr txBox="1"/>
            <p:nvPr/>
          </p:nvSpPr>
          <p:spPr>
            <a:xfrm>
              <a:off x="4755451" y="996649"/>
              <a:ext cx="2812763" cy="70168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Font typeface="Arial"/>
                <a:buNone/>
              </a:pPr>
              <a:r>
                <a:rPr lang="en-US" sz="1600" dirty="0">
                  <a:solidFill>
                    <a:schemeClr val="bg1"/>
                  </a:solidFill>
                </a:rPr>
                <a:t>Improve water </a:t>
              </a:r>
              <a:r>
                <a:rPr lang="en-US" sz="1600" dirty="0" smtClean="0">
                  <a:solidFill>
                    <a:schemeClr val="bg1"/>
                  </a:solidFill>
                </a:rPr>
                <a:t>infrastructure</a:t>
              </a:r>
              <a:endParaRPr sz="1600" dirty="0">
                <a:solidFill>
                  <a:schemeClr val="bg1"/>
                </a:solidFill>
              </a:endParaRPr>
            </a:p>
          </p:txBody>
        </p:sp>
        <p:sp>
          <p:nvSpPr>
            <p:cNvPr id="364" name="Google Shape;364;p33"/>
            <p:cNvSpPr/>
            <p:nvPr/>
          </p:nvSpPr>
          <p:spPr>
            <a:xfrm>
              <a:off x="7862922" y="996649"/>
              <a:ext cx="2652947" cy="701685"/>
            </a:xfrm>
            <a:prstGeom prst="rect">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365" name="Google Shape;365;p33"/>
            <p:cNvSpPr txBox="1"/>
            <p:nvPr/>
          </p:nvSpPr>
          <p:spPr>
            <a:xfrm>
              <a:off x="7862922" y="996649"/>
              <a:ext cx="2652947" cy="701685"/>
            </a:xfrm>
            <a:prstGeom prst="rect">
              <a:avLst/>
            </a:prstGeom>
            <a:noFill/>
            <a:ln>
              <a:noFill/>
            </a:ln>
          </p:spPr>
          <p:txBody>
            <a:bodyPr spcFirstLastPara="1" wrap="square" lIns="15225" tIns="15225" rIns="15225" bIns="15225" anchor="ctr" anchorCtr="0">
              <a:noAutofit/>
            </a:bodyPr>
            <a:lstStyle/>
            <a:p>
              <a:pPr marL="0" lvl="0" indent="0" algn="ctr" rtl="0">
                <a:lnSpc>
                  <a:spcPct val="90000"/>
                </a:lnSpc>
                <a:spcBef>
                  <a:spcPts val="0"/>
                </a:spcBef>
                <a:spcAft>
                  <a:spcPts val="0"/>
                </a:spcAft>
                <a:buNone/>
              </a:pPr>
              <a:r>
                <a:rPr lang="en-US" sz="1600" dirty="0">
                  <a:solidFill>
                    <a:schemeClr val="bg1"/>
                  </a:solidFill>
                </a:rPr>
                <a:t>Strengthen the construction of communication facilities </a:t>
              </a:r>
              <a:endParaRPr lang="en-US" sz="1600" dirty="0" smtClean="0">
                <a:solidFill>
                  <a:schemeClr val="bg1"/>
                </a:solidFill>
              </a:endParaRPr>
            </a:p>
            <a:p>
              <a:pPr marL="0" lvl="0" indent="0" algn="ctr" rtl="0">
                <a:lnSpc>
                  <a:spcPct val="90000"/>
                </a:lnSpc>
                <a:spcBef>
                  <a:spcPts val="0"/>
                </a:spcBef>
                <a:spcAft>
                  <a:spcPts val="0"/>
                </a:spcAft>
                <a:buNone/>
              </a:pPr>
              <a:r>
                <a:rPr lang="en-US" sz="1600" dirty="0" smtClean="0">
                  <a:solidFill>
                    <a:schemeClr val="bg1"/>
                  </a:solidFill>
                </a:rPr>
                <a:t>in </a:t>
              </a:r>
              <a:r>
                <a:rPr lang="en-US" sz="1600" dirty="0">
                  <a:solidFill>
                    <a:schemeClr val="bg1"/>
                  </a:solidFill>
                </a:rPr>
                <a:t>poor </a:t>
              </a:r>
              <a:r>
                <a:rPr lang="en-US" sz="1600" dirty="0" smtClean="0">
                  <a:solidFill>
                    <a:schemeClr val="bg1"/>
                  </a:solidFill>
                </a:rPr>
                <a:t>areas</a:t>
              </a:r>
              <a:endParaRPr sz="1600" dirty="0">
                <a:solidFill>
                  <a:schemeClr val="bg1"/>
                </a:solidFill>
              </a:endParaRPr>
            </a:p>
          </p:txBody>
        </p:sp>
      </p:grpSp>
      <p:pic>
        <p:nvPicPr>
          <p:cNvPr id="366" name="Google Shape;366;p33">
            <a:hlinkClick r:id="rId3"/>
          </p:cNvPr>
          <p:cNvPicPr preferRelativeResize="0"/>
          <p:nvPr/>
        </p:nvPicPr>
        <p:blipFill rotWithShape="1">
          <a:blip r:embed="rId4">
            <a:alphaModFix/>
          </a:blip>
          <a:srcRect l="9789" t="20941" r="11157" b="24274"/>
          <a:stretch/>
        </p:blipFill>
        <p:spPr>
          <a:xfrm>
            <a:off x="1600322" y="3470381"/>
            <a:ext cx="2878677" cy="1494586"/>
          </a:xfrm>
          <a:prstGeom prst="rect">
            <a:avLst/>
          </a:prstGeom>
          <a:noFill/>
          <a:ln>
            <a:noFill/>
          </a:ln>
        </p:spPr>
      </p:pic>
      <p:sp>
        <p:nvSpPr>
          <p:cNvPr id="367" name="Google Shape;367;p33"/>
          <p:cNvSpPr/>
          <p:nvPr/>
        </p:nvSpPr>
        <p:spPr>
          <a:xfrm>
            <a:off x="1427835" y="1916789"/>
            <a:ext cx="2492990" cy="583721"/>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dirty="0">
                <a:solidFill>
                  <a:schemeClr val="dk1"/>
                </a:solidFill>
                <a:latin typeface="+mj-lt"/>
                <a:ea typeface="DFKai-SB"/>
                <a:cs typeface="DFKai-SB"/>
                <a:sym typeface="DFKai-SB"/>
              </a:rPr>
              <a:t>Click on the </a:t>
            </a:r>
            <a:r>
              <a:rPr lang="en-US" sz="1600" b="1" dirty="0">
                <a:solidFill>
                  <a:schemeClr val="dk1"/>
                </a:solidFill>
                <a:latin typeface="+mj-lt"/>
                <a:ea typeface="DFKai-SB"/>
                <a:cs typeface="DFKai-SB"/>
                <a:sym typeface="DFKai-SB"/>
              </a:rPr>
              <a:t>images to </a:t>
            </a:r>
            <a:r>
              <a:rPr lang="en-US" sz="1600" b="1" i="0" u="none" strike="noStrike" cap="none" dirty="0">
                <a:solidFill>
                  <a:schemeClr val="dk1"/>
                </a:solidFill>
                <a:latin typeface="+mj-lt"/>
                <a:ea typeface="DFKai-SB"/>
                <a:cs typeface="DFKai-SB"/>
                <a:sym typeface="DFKai-SB"/>
              </a:rPr>
              <a:t>watch the videos</a:t>
            </a:r>
            <a:endParaRPr sz="1600" b="1" i="0" u="none" strike="noStrike" cap="none" dirty="0">
              <a:solidFill>
                <a:schemeClr val="dk1"/>
              </a:solidFill>
              <a:latin typeface="+mj-lt"/>
              <a:ea typeface="DFKai-SB"/>
              <a:cs typeface="DFKai-SB"/>
              <a:sym typeface="DFKai-SB"/>
            </a:endParaRPr>
          </a:p>
        </p:txBody>
      </p:sp>
      <p:sp>
        <p:nvSpPr>
          <p:cNvPr id="368" name="Google Shape;368;p33"/>
          <p:cNvSpPr/>
          <p:nvPr/>
        </p:nvSpPr>
        <p:spPr>
          <a:xfrm>
            <a:off x="1542800" y="6119401"/>
            <a:ext cx="289036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50" b="0" i="0" u="none" strike="noStrike" cap="none" dirty="0" smtClean="0">
                <a:solidFill>
                  <a:schemeClr val="dk1"/>
                </a:solidFill>
                <a:latin typeface="+mj-lt"/>
                <a:ea typeface="DFKai-SB"/>
                <a:cs typeface="DFKai-SB"/>
                <a:sym typeface="DFKai-SB"/>
              </a:rPr>
              <a:t>Source: </a:t>
            </a:r>
            <a:r>
              <a:rPr lang="en-US" sz="1050" b="0" i="0" u="none" strike="noStrike" cap="none" dirty="0" smtClean="0">
                <a:solidFill>
                  <a:schemeClr val="dk1"/>
                </a:solidFill>
                <a:latin typeface="+mj-lt"/>
                <a:ea typeface="Times New Roman"/>
                <a:cs typeface="Times New Roman"/>
                <a:sym typeface="Times New Roman"/>
              </a:rPr>
              <a:t>The </a:t>
            </a:r>
            <a:r>
              <a:rPr lang="en-US" sz="1050" b="0" i="0" u="none" strike="noStrike" cap="none" dirty="0">
                <a:solidFill>
                  <a:schemeClr val="dk1"/>
                </a:solidFill>
                <a:latin typeface="+mj-lt"/>
                <a:ea typeface="Times New Roman"/>
                <a:cs typeface="Times New Roman"/>
                <a:sym typeface="Times New Roman"/>
              </a:rPr>
              <a:t>China Current</a:t>
            </a:r>
            <a:endParaRPr sz="105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r>
              <a:rPr lang="en-US" sz="1050" b="0" i="0" u="none" strike="noStrike" cap="none" dirty="0">
                <a:solidFill>
                  <a:schemeClr val="dk1"/>
                </a:solidFill>
                <a:latin typeface="+mj-lt"/>
                <a:ea typeface="Times New Roman"/>
                <a:cs typeface="Times New Roman"/>
                <a:sym typeface="Times New Roman"/>
              </a:rPr>
              <a:t>(https://chinacurrent.com/hk/story/20672/guizhous-war-on-poverty)</a:t>
            </a:r>
            <a:endParaRPr sz="11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200"/>
              <a:buFont typeface="Arial"/>
              <a:buNone/>
            </a:pPr>
            <a:endParaRPr sz="1050" b="0" i="0" u="none" strike="noStrike" cap="none" dirty="0">
              <a:solidFill>
                <a:schemeClr val="dk1"/>
              </a:solidFill>
              <a:latin typeface="+mj-lt"/>
              <a:ea typeface="DFKai-SB"/>
              <a:cs typeface="DFKai-SB"/>
              <a:sym typeface="DFKai-SB"/>
            </a:endParaRPr>
          </a:p>
        </p:txBody>
      </p:sp>
      <p:sp>
        <p:nvSpPr>
          <p:cNvPr id="369" name="Google Shape;369;p33"/>
          <p:cNvSpPr txBox="1">
            <a:spLocks noGrp="1"/>
          </p:cNvSpPr>
          <p:nvPr>
            <p:ph type="body" idx="1"/>
          </p:nvPr>
        </p:nvSpPr>
        <p:spPr>
          <a:xfrm>
            <a:off x="1427835" y="4964976"/>
            <a:ext cx="3120300" cy="824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100"/>
              <a:buNone/>
            </a:pPr>
            <a:r>
              <a:rPr lang="en-US" sz="1400" dirty="0">
                <a:sym typeface="Arial"/>
              </a:rPr>
              <a:t>The construction of highways, bridges and railways in </a:t>
            </a:r>
            <a:r>
              <a:rPr lang="en-US" sz="1400" dirty="0" err="1">
                <a:sym typeface="Arial"/>
              </a:rPr>
              <a:t>Guizhou</a:t>
            </a:r>
            <a:r>
              <a:rPr lang="en-US" sz="1400" dirty="0">
                <a:sym typeface="Arial"/>
              </a:rPr>
              <a:t> opened up its external traffic links, thus facilitating the economic development of </a:t>
            </a:r>
            <a:r>
              <a:rPr lang="en-US" sz="1400" dirty="0" err="1">
                <a:sym typeface="Arial"/>
              </a:rPr>
              <a:t>Guizhou</a:t>
            </a:r>
            <a:r>
              <a:rPr lang="en-US" sz="1400" dirty="0">
                <a:sym typeface="Arial"/>
              </a:rPr>
              <a:t>.</a:t>
            </a:r>
            <a:endParaRPr sz="1400" dirty="0">
              <a:sym typeface="Arial"/>
            </a:endParaRPr>
          </a:p>
        </p:txBody>
      </p:sp>
      <p:pic>
        <p:nvPicPr>
          <p:cNvPr id="370" name="Google Shape;370;p33">
            <a:hlinkClick r:id="rId5"/>
          </p:cNvPr>
          <p:cNvPicPr preferRelativeResize="0"/>
          <p:nvPr/>
        </p:nvPicPr>
        <p:blipFill rotWithShape="1">
          <a:blip r:embed="rId6">
            <a:alphaModFix/>
          </a:blip>
          <a:srcRect l="10173" t="20737" r="11049" b="24896"/>
          <a:stretch/>
        </p:blipFill>
        <p:spPr>
          <a:xfrm>
            <a:off x="4827146" y="3505085"/>
            <a:ext cx="2844864" cy="1570717"/>
          </a:xfrm>
          <a:prstGeom prst="rect">
            <a:avLst/>
          </a:prstGeom>
          <a:noFill/>
          <a:ln>
            <a:noFill/>
          </a:ln>
        </p:spPr>
      </p:pic>
      <p:sp>
        <p:nvSpPr>
          <p:cNvPr id="371" name="Google Shape;371;p33"/>
          <p:cNvSpPr/>
          <p:nvPr/>
        </p:nvSpPr>
        <p:spPr>
          <a:xfrm>
            <a:off x="7862043" y="6211800"/>
            <a:ext cx="2842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50" b="0" i="0" u="none" strike="noStrike" cap="none" dirty="0" smtClean="0">
                <a:solidFill>
                  <a:schemeClr val="dk1"/>
                </a:solidFill>
                <a:latin typeface="+mj-lt"/>
                <a:ea typeface="DFKai-SB"/>
                <a:cs typeface="DFKai-SB"/>
                <a:sym typeface="DFKai-SB"/>
              </a:rPr>
              <a:t>Source: </a:t>
            </a:r>
            <a:r>
              <a:rPr lang="en-US" sz="1050" b="0" i="0" u="none" strike="noStrike" cap="none" dirty="0" smtClean="0">
                <a:solidFill>
                  <a:schemeClr val="dk1"/>
                </a:solidFill>
                <a:latin typeface="+mj-lt"/>
                <a:ea typeface="Times New Roman"/>
                <a:cs typeface="Times New Roman"/>
                <a:sym typeface="Times New Roman"/>
              </a:rPr>
              <a:t>The </a:t>
            </a:r>
            <a:r>
              <a:rPr lang="en-US" sz="1050" b="0" i="0" u="none" strike="noStrike" cap="none" dirty="0">
                <a:solidFill>
                  <a:schemeClr val="dk1"/>
                </a:solidFill>
                <a:latin typeface="+mj-lt"/>
                <a:ea typeface="Times New Roman"/>
                <a:cs typeface="Times New Roman"/>
                <a:sym typeface="Times New Roman"/>
              </a:rPr>
              <a:t>China Current (https://chinacurrent.com/hk/story/20353/taobao-live-village)</a:t>
            </a:r>
            <a:endParaRPr sz="1050" b="0" i="0" u="none" strike="noStrike" cap="none" dirty="0">
              <a:solidFill>
                <a:schemeClr val="dk1"/>
              </a:solidFill>
              <a:latin typeface="+mj-lt"/>
              <a:ea typeface="Times New Roman"/>
              <a:cs typeface="Times New Roman"/>
              <a:sym typeface="Times New Roman"/>
            </a:endParaRPr>
          </a:p>
        </p:txBody>
      </p:sp>
      <p:sp>
        <p:nvSpPr>
          <p:cNvPr id="372" name="Google Shape;372;p33"/>
          <p:cNvSpPr/>
          <p:nvPr/>
        </p:nvSpPr>
        <p:spPr>
          <a:xfrm>
            <a:off x="4737231" y="5091556"/>
            <a:ext cx="2967982" cy="92333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US" dirty="0">
                <a:solidFill>
                  <a:schemeClr val="dk1"/>
                </a:solidFill>
                <a:latin typeface="Calibri"/>
                <a:ea typeface="Calibri"/>
                <a:cs typeface="Calibri"/>
                <a:sym typeface="Calibri"/>
              </a:rPr>
              <a:t>Gansu used to be a province with serious water shortage for agricultural irrigation. It now has a large scale artesian irrigation area.</a:t>
            </a:r>
            <a:endParaRPr dirty="0">
              <a:solidFill>
                <a:schemeClr val="dk1"/>
              </a:solidFill>
              <a:latin typeface="Calibri"/>
              <a:ea typeface="Calibri"/>
              <a:cs typeface="Calibri"/>
              <a:sym typeface="Calibri"/>
            </a:endParaRPr>
          </a:p>
        </p:txBody>
      </p:sp>
      <p:pic>
        <p:nvPicPr>
          <p:cNvPr id="373" name="Google Shape;373;p33">
            <a:hlinkClick r:id="rId7"/>
          </p:cNvPr>
          <p:cNvPicPr preferRelativeResize="0"/>
          <p:nvPr/>
        </p:nvPicPr>
        <p:blipFill rotWithShape="1">
          <a:blip r:embed="rId8">
            <a:alphaModFix/>
          </a:blip>
          <a:srcRect l="10080" t="20344" r="11124" b="24667"/>
          <a:stretch/>
        </p:blipFill>
        <p:spPr>
          <a:xfrm>
            <a:off x="7951015" y="3470381"/>
            <a:ext cx="2664856" cy="1531650"/>
          </a:xfrm>
          <a:prstGeom prst="rect">
            <a:avLst/>
          </a:prstGeom>
          <a:noFill/>
          <a:ln>
            <a:noFill/>
          </a:ln>
        </p:spPr>
      </p:pic>
      <p:sp>
        <p:nvSpPr>
          <p:cNvPr id="374" name="Google Shape;374;p33"/>
          <p:cNvSpPr/>
          <p:nvPr/>
        </p:nvSpPr>
        <p:spPr>
          <a:xfrm>
            <a:off x="4766151" y="6209934"/>
            <a:ext cx="276291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50" b="0" i="0" u="none" strike="noStrike" cap="none" dirty="0" smtClean="0">
                <a:solidFill>
                  <a:schemeClr val="dk1"/>
                </a:solidFill>
                <a:latin typeface="+mj-lt"/>
                <a:ea typeface="DFKai-SB"/>
                <a:cs typeface="DFKai-SB"/>
                <a:sym typeface="DFKai-SB"/>
              </a:rPr>
              <a:t>Source: </a:t>
            </a:r>
            <a:r>
              <a:rPr lang="en-US" sz="1050" b="0" i="0" u="none" strike="noStrike" cap="none" dirty="0" smtClean="0">
                <a:solidFill>
                  <a:schemeClr val="dk1"/>
                </a:solidFill>
                <a:latin typeface="+mj-lt"/>
                <a:ea typeface="Times New Roman"/>
                <a:cs typeface="Times New Roman"/>
                <a:sym typeface="Times New Roman"/>
              </a:rPr>
              <a:t>The </a:t>
            </a:r>
            <a:r>
              <a:rPr lang="en-US" sz="1050" b="0" i="0" u="none" strike="noStrike" cap="none" dirty="0">
                <a:solidFill>
                  <a:schemeClr val="dk1"/>
                </a:solidFill>
                <a:latin typeface="+mj-lt"/>
                <a:ea typeface="Times New Roman"/>
                <a:cs typeface="Times New Roman"/>
                <a:sym typeface="Times New Roman"/>
              </a:rPr>
              <a:t>China Current </a:t>
            </a:r>
            <a:r>
              <a:rPr lang="en-US" sz="1050" b="0" i="0" u="none" strike="noStrike" cap="none" dirty="0">
                <a:solidFill>
                  <a:schemeClr val="dk1"/>
                </a:solidFill>
                <a:latin typeface="+mj-lt"/>
                <a:ea typeface="DFKai-SB"/>
                <a:cs typeface="DFKai-SB"/>
                <a:sym typeface="DFKai-SB"/>
              </a:rPr>
              <a:t>(</a:t>
            </a:r>
            <a:r>
              <a:rPr lang="en-US" sz="1050" b="0" i="0" u="none" strike="noStrike" cap="none" dirty="0">
                <a:solidFill>
                  <a:schemeClr val="dk1"/>
                </a:solidFill>
                <a:latin typeface="+mj-lt"/>
                <a:ea typeface="Times New Roman"/>
                <a:cs typeface="Times New Roman"/>
                <a:sym typeface="Times New Roman"/>
              </a:rPr>
              <a:t>https://</a:t>
            </a:r>
            <a:r>
              <a:rPr lang="en-US" sz="1050" b="0" i="0" u="none" strike="noStrike" cap="none" dirty="0" smtClean="0">
                <a:solidFill>
                  <a:schemeClr val="dk1"/>
                </a:solidFill>
                <a:latin typeface="+mj-lt"/>
                <a:ea typeface="Times New Roman"/>
                <a:cs typeface="Times New Roman"/>
                <a:sym typeface="Times New Roman"/>
              </a:rPr>
              <a:t>chinacurrent.com/story/22401/smart-drip-irrigation-system)</a:t>
            </a:r>
            <a:endParaRPr sz="11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mj-lt"/>
              <a:ea typeface="DFKai-SB"/>
              <a:cs typeface="DFKai-SB"/>
              <a:sym typeface="DFKai-SB"/>
            </a:endParaRPr>
          </a:p>
        </p:txBody>
      </p:sp>
      <p:sp>
        <p:nvSpPr>
          <p:cNvPr id="375" name="Google Shape;375;p33"/>
          <p:cNvSpPr/>
          <p:nvPr/>
        </p:nvSpPr>
        <p:spPr>
          <a:xfrm>
            <a:off x="7894309" y="5091556"/>
            <a:ext cx="2850000" cy="769088"/>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dirty="0">
                <a:solidFill>
                  <a:schemeClr val="dk1"/>
                </a:solidFill>
                <a:latin typeface="Calibri"/>
                <a:ea typeface="Calibri"/>
                <a:cs typeface="Calibri"/>
              </a:rPr>
              <a:t>Internet network has been set up in the rural areas of Yunnan to promote livestream selling of agricultural products to increase sales and income. </a:t>
            </a:r>
            <a:endParaRPr dirty="0">
              <a:solidFill>
                <a:schemeClr val="dk1"/>
              </a:solidFill>
              <a:latin typeface="Calibri"/>
              <a:ea typeface="Calibri"/>
              <a:cs typeface="Calibri"/>
            </a:endParaRPr>
          </a:p>
        </p:txBody>
      </p:sp>
      <p:pic>
        <p:nvPicPr>
          <p:cNvPr id="376" name="Google Shape;376;p33"/>
          <p:cNvPicPr preferRelativeResize="0"/>
          <p:nvPr/>
        </p:nvPicPr>
        <p:blipFill rotWithShape="1">
          <a:blip r:embed="rId9">
            <a:alphaModFix/>
          </a:blip>
          <a:srcRect/>
          <a:stretch/>
        </p:blipFill>
        <p:spPr>
          <a:xfrm>
            <a:off x="442319" y="2012691"/>
            <a:ext cx="967390" cy="39972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p:nvPr/>
        </p:nvSpPr>
        <p:spPr>
          <a:xfrm>
            <a:off x="3712464" y="529233"/>
            <a:ext cx="4132787" cy="714375"/>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DFKai-SB"/>
              <a:buNone/>
            </a:pPr>
            <a:r>
              <a:rPr lang="en-US" sz="3200" b="1" i="0" u="none" strike="noStrike" cap="none" dirty="0">
                <a:solidFill>
                  <a:schemeClr val="dk1"/>
                </a:solidFill>
                <a:latin typeface="+mj-lt"/>
                <a:ea typeface="Arial"/>
                <a:cs typeface="Arial"/>
                <a:sym typeface="Arial"/>
              </a:rPr>
              <a:t>Learning objectives</a:t>
            </a:r>
            <a:endParaRPr sz="3200" b="1" i="0" u="none" strike="noStrike" cap="none" dirty="0">
              <a:solidFill>
                <a:schemeClr val="dk1"/>
              </a:solidFill>
              <a:latin typeface="+mj-lt"/>
              <a:ea typeface="Arial"/>
              <a:cs typeface="Arial"/>
              <a:sym typeface="Arial"/>
            </a:endParaRPr>
          </a:p>
        </p:txBody>
      </p:sp>
      <p:cxnSp>
        <p:nvCxnSpPr>
          <p:cNvPr id="104" name="Google Shape;104;p16"/>
          <p:cNvCxnSpPr/>
          <p:nvPr/>
        </p:nvCxnSpPr>
        <p:spPr>
          <a:xfrm>
            <a:off x="8824555" y="886419"/>
            <a:ext cx="1485900" cy="0"/>
          </a:xfrm>
          <a:prstGeom prst="straightConnector1">
            <a:avLst/>
          </a:prstGeom>
          <a:noFill/>
          <a:ln w="9525" cap="flat" cmpd="sng">
            <a:solidFill>
              <a:srgbClr val="2F2637"/>
            </a:solidFill>
            <a:prstDash val="solid"/>
            <a:miter lim="800000"/>
            <a:headEnd type="none" w="sm" len="sm"/>
            <a:tailEnd type="none" w="sm" len="sm"/>
          </a:ln>
        </p:spPr>
      </p:cxnSp>
      <p:cxnSp>
        <p:nvCxnSpPr>
          <p:cNvPr id="105" name="Google Shape;105;p16"/>
          <p:cNvCxnSpPr/>
          <p:nvPr/>
        </p:nvCxnSpPr>
        <p:spPr>
          <a:xfrm>
            <a:off x="1277210" y="886420"/>
            <a:ext cx="1590675" cy="0"/>
          </a:xfrm>
          <a:prstGeom prst="straightConnector1">
            <a:avLst/>
          </a:prstGeom>
          <a:noFill/>
          <a:ln w="9525" cap="flat" cmpd="sng">
            <a:solidFill>
              <a:srgbClr val="2F2637"/>
            </a:solidFill>
            <a:prstDash val="solid"/>
            <a:miter lim="800000"/>
            <a:headEnd type="none" w="sm" len="sm"/>
            <a:tailEnd type="none" w="sm" len="sm"/>
          </a:ln>
        </p:spPr>
      </p:cxnSp>
      <p:sp>
        <p:nvSpPr>
          <p:cNvPr id="106" name="Google Shape;106;p16"/>
          <p:cNvSpPr/>
          <p:nvPr/>
        </p:nvSpPr>
        <p:spPr>
          <a:xfrm>
            <a:off x="3293769" y="781448"/>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j-lt"/>
              <a:ea typeface="SimSun"/>
              <a:cs typeface="SimSun"/>
              <a:sym typeface="SimSun"/>
            </a:endParaRPr>
          </a:p>
        </p:txBody>
      </p:sp>
      <p:sp>
        <p:nvSpPr>
          <p:cNvPr id="107" name="Google Shape;107;p16"/>
          <p:cNvSpPr/>
          <p:nvPr/>
        </p:nvSpPr>
        <p:spPr>
          <a:xfrm>
            <a:off x="8201867" y="809426"/>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j-lt"/>
              <a:ea typeface="SimSun"/>
              <a:cs typeface="SimSun"/>
              <a:sym typeface="SimSun"/>
            </a:endParaRPr>
          </a:p>
        </p:txBody>
      </p:sp>
      <p:sp>
        <p:nvSpPr>
          <p:cNvPr id="108" name="Google Shape;108;p16"/>
          <p:cNvSpPr txBox="1"/>
          <p:nvPr/>
        </p:nvSpPr>
        <p:spPr>
          <a:xfrm>
            <a:off x="445699" y="1397596"/>
            <a:ext cx="11300700" cy="528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1" i="0" u="none" strike="noStrike" cap="none" dirty="0">
                <a:solidFill>
                  <a:schemeClr val="dk1"/>
                </a:solidFill>
                <a:latin typeface="+mj-lt"/>
                <a:ea typeface="Times New Roman"/>
                <a:cs typeface="Times New Roman"/>
                <a:sym typeface="Times New Roman"/>
              </a:rPr>
              <a:t>Knowledge </a:t>
            </a:r>
            <a:endParaRPr sz="1800" b="1" i="0" u="none" strike="noStrike" cap="none" dirty="0">
              <a:solidFill>
                <a:schemeClr val="dk1"/>
              </a:solidFill>
              <a:latin typeface="+mj-lt"/>
              <a:ea typeface="Times New Roman"/>
              <a:cs typeface="Times New Roman"/>
              <a:sym typeface="Times New Roman"/>
            </a:endParaRPr>
          </a:p>
          <a:p>
            <a:pPr marL="228600" marR="0" lvl="0" indent="-152400" algn="just" rtl="0">
              <a:lnSpc>
                <a:spcPct val="120000"/>
              </a:lnSpc>
              <a:spcBef>
                <a:spcPts val="1000"/>
              </a:spcBef>
              <a:spcAft>
                <a:spcPts val="0"/>
              </a:spcAft>
              <a:buClr>
                <a:schemeClr val="dk1"/>
              </a:buClr>
              <a:buSzPts val="1600"/>
              <a:buFont typeface="Arial"/>
              <a:buChar char="•"/>
            </a:pPr>
            <a:r>
              <a:rPr lang="en-US" sz="1800" dirty="0">
                <a:sym typeface="Times New Roman"/>
              </a:rPr>
              <a:t>To understand the change and improvement of people's quality of life in terms of income, poverty eradication, consumption patterns, educational level, standard of medical care and life expectancy per capita since the reform and opening-up.</a:t>
            </a:r>
            <a:endParaRPr sz="1800" dirty="0">
              <a:sym typeface="Times New Roman"/>
            </a:endParaRPr>
          </a:p>
          <a:p>
            <a:pPr marL="0" marR="0" lvl="0" indent="0" algn="just" rtl="0">
              <a:lnSpc>
                <a:spcPct val="100000"/>
              </a:lnSpc>
              <a:spcBef>
                <a:spcPts val="1000"/>
              </a:spcBef>
              <a:spcAft>
                <a:spcPts val="0"/>
              </a:spcAft>
              <a:buNone/>
            </a:pPr>
            <a:r>
              <a:rPr lang="en-US" sz="1800" b="1" dirty="0">
                <a:solidFill>
                  <a:schemeClr val="dk1"/>
                </a:solidFill>
                <a:latin typeface="+mj-lt"/>
                <a:ea typeface="Times New Roman"/>
                <a:cs typeface="Times New Roman"/>
                <a:sym typeface="Times New Roman"/>
              </a:rPr>
              <a:t>Skills</a:t>
            </a:r>
            <a:endParaRPr sz="1800" b="1" dirty="0">
              <a:solidFill>
                <a:schemeClr val="dk1"/>
              </a:solidFill>
              <a:latin typeface="+mj-lt"/>
              <a:ea typeface="Times New Roman"/>
              <a:cs typeface="Times New Roman"/>
            </a:endParaRPr>
          </a:p>
          <a:p>
            <a:pPr marL="228600" lvl="0" indent="-152400" algn="just">
              <a:lnSpc>
                <a:spcPct val="120000"/>
              </a:lnSpc>
              <a:spcBef>
                <a:spcPts val="1000"/>
              </a:spcBef>
              <a:buClr>
                <a:schemeClr val="dk1"/>
              </a:buClr>
              <a:buSzPts val="1600"/>
              <a:buFont typeface="Arial"/>
              <a:buChar char="•"/>
            </a:pPr>
            <a:r>
              <a:rPr lang="en-US" sz="1800" dirty="0">
                <a:sym typeface="Times New Roman"/>
              </a:rPr>
              <a:t>Based on objective evidence, </a:t>
            </a:r>
            <a:r>
              <a:rPr lang="en-US" sz="1800" dirty="0" err="1">
                <a:sym typeface="Times New Roman"/>
              </a:rPr>
              <a:t>analyse</a:t>
            </a:r>
            <a:r>
              <a:rPr lang="en-US" sz="1800" dirty="0">
                <a:sym typeface="Times New Roman"/>
              </a:rPr>
              <a:t> in the context of the country the impacts of objective conditions, such as its vast area on the development to the country from multiple perspectives so as to enhance critical thinking skills.</a:t>
            </a:r>
            <a:endParaRPr sz="1800" dirty="0">
              <a:sym typeface="Times New Roman"/>
            </a:endParaRPr>
          </a:p>
          <a:p>
            <a:pPr marL="0" marR="0" lvl="0" indent="0" algn="just" rtl="0">
              <a:lnSpc>
                <a:spcPct val="100000"/>
              </a:lnSpc>
              <a:spcBef>
                <a:spcPts val="1000"/>
              </a:spcBef>
              <a:spcAft>
                <a:spcPts val="0"/>
              </a:spcAft>
              <a:buClr>
                <a:schemeClr val="dk1"/>
              </a:buClr>
              <a:buSzPts val="2800"/>
              <a:buFont typeface="Arial"/>
              <a:buNone/>
            </a:pPr>
            <a:r>
              <a:rPr lang="en-US" sz="1800" b="1" i="0" u="none" strike="noStrike" cap="none" dirty="0">
                <a:solidFill>
                  <a:schemeClr val="tx1"/>
                </a:solidFill>
                <a:latin typeface="+mj-lt"/>
                <a:ea typeface="Times New Roman"/>
                <a:cs typeface="Times New Roman"/>
                <a:sym typeface="Times New Roman"/>
              </a:rPr>
              <a:t>Values</a:t>
            </a:r>
            <a:endParaRPr sz="1800" b="1" i="0" u="none" strike="noStrike" cap="none" dirty="0">
              <a:solidFill>
                <a:schemeClr val="tx1"/>
              </a:solidFill>
              <a:latin typeface="+mj-lt"/>
              <a:ea typeface="Times New Roman"/>
              <a:cs typeface="Times New Roman"/>
              <a:sym typeface="Times New Roman"/>
            </a:endParaRPr>
          </a:p>
          <a:p>
            <a:pPr marL="228600" marR="0" lvl="0" indent="-152400" algn="just" rtl="0">
              <a:lnSpc>
                <a:spcPct val="120000"/>
              </a:lnSpc>
              <a:spcBef>
                <a:spcPts val="1000"/>
              </a:spcBef>
              <a:spcAft>
                <a:spcPts val="0"/>
              </a:spcAft>
              <a:buClr>
                <a:schemeClr val="dk1"/>
              </a:buClr>
              <a:buSzPts val="1600"/>
              <a:buFont typeface="Arial"/>
              <a:buChar char="•"/>
            </a:pPr>
            <a:r>
              <a:rPr lang="en-US" sz="1800" dirty="0">
                <a:sym typeface="Times New Roman"/>
              </a:rPr>
              <a:t>To care about the nation’s development, challenges and opportunities with an objective and unbiased attitude and empathy.</a:t>
            </a:r>
            <a:endParaRPr sz="1800" dirty="0">
              <a:sym typeface="Times New Roman"/>
            </a:endParaRPr>
          </a:p>
          <a:p>
            <a:pPr marL="228600" marR="0" lvl="0" indent="-152400" algn="just" rtl="0">
              <a:lnSpc>
                <a:spcPct val="120000"/>
              </a:lnSpc>
              <a:spcBef>
                <a:spcPts val="1000"/>
              </a:spcBef>
              <a:spcAft>
                <a:spcPts val="0"/>
              </a:spcAft>
              <a:buClr>
                <a:schemeClr val="dk1"/>
              </a:buClr>
              <a:buSzPts val="1600"/>
              <a:buFont typeface="Arial"/>
              <a:buChar char="•"/>
            </a:pPr>
            <a:r>
              <a:rPr lang="en-US" sz="1800" dirty="0">
                <a:sym typeface="Times New Roman"/>
              </a:rPr>
              <a:t>To </a:t>
            </a:r>
            <a:r>
              <a:rPr lang="en-US" sz="1800" dirty="0" err="1">
                <a:sym typeface="Times New Roman"/>
              </a:rPr>
              <a:t>recognise</a:t>
            </a:r>
            <a:r>
              <a:rPr lang="en-US" sz="1800" dirty="0">
                <a:sym typeface="Times New Roman"/>
              </a:rPr>
              <a:t> national identity and foster pride in being a Chinese citizen</a:t>
            </a:r>
            <a:r>
              <a:rPr lang="en-US" sz="1800" dirty="0" smtClean="0">
                <a:sym typeface="Times New Roman"/>
              </a:rPr>
              <a:t>.  </a:t>
            </a:r>
            <a:r>
              <a:rPr lang="en-US" sz="1800" dirty="0">
                <a:sym typeface="Times New Roman"/>
              </a:rPr>
              <a:t>To enhance the sense of responsibility and commitment to serving the country and society.</a:t>
            </a:r>
            <a:endParaRPr sz="1800" dirty="0">
              <a:sym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4"/>
          <p:cNvSpPr/>
          <p:nvPr/>
        </p:nvSpPr>
        <p:spPr>
          <a:xfrm>
            <a:off x="543691" y="297891"/>
            <a:ext cx="11782798"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chemeClr val="dk1"/>
                </a:solidFill>
                <a:latin typeface="+mj-lt"/>
                <a:ea typeface="DFKai-SB"/>
                <a:cs typeface="DFKai-SB"/>
                <a:sym typeface="DFKai-SB"/>
              </a:rPr>
              <a:t>Example of poverty eradication measure: industrial development</a:t>
            </a:r>
            <a:endParaRPr sz="2800" b="1" i="0" u="none" strike="noStrike" cap="none" dirty="0">
              <a:solidFill>
                <a:schemeClr val="dk1"/>
              </a:solidFill>
              <a:latin typeface="+mj-lt"/>
              <a:ea typeface="DFKai-SB"/>
              <a:cs typeface="DFKai-SB"/>
              <a:sym typeface="DFKai-SB"/>
            </a:endParaRPr>
          </a:p>
        </p:txBody>
      </p:sp>
      <p:sp>
        <p:nvSpPr>
          <p:cNvPr id="382" name="Google Shape;382;p34"/>
          <p:cNvSpPr/>
          <p:nvPr/>
        </p:nvSpPr>
        <p:spPr>
          <a:xfrm>
            <a:off x="315392" y="5961390"/>
            <a:ext cx="6707199" cy="7386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dirty="0">
                <a:solidFill>
                  <a:schemeClr val="dk1"/>
                </a:solidFill>
                <a:latin typeface="+mj-lt"/>
                <a:ea typeface="Times New Roman"/>
                <a:cs typeface="Times New Roman"/>
                <a:sym typeface="DFKai-SB"/>
              </a:rPr>
              <a:t>Source: The 13th Five-Year Plan for Poverty Alleviation. </a:t>
            </a:r>
          </a:p>
          <a:p>
            <a:pPr marL="0" marR="0" lvl="0" indent="0" algn="just" rtl="0">
              <a:lnSpc>
                <a:spcPct val="100000"/>
              </a:lnSpc>
              <a:spcBef>
                <a:spcPts val="0"/>
              </a:spcBef>
              <a:spcAft>
                <a:spcPts val="0"/>
              </a:spcAft>
              <a:buNone/>
            </a:pPr>
            <a:r>
              <a:rPr lang="en-US" sz="1200" dirty="0">
                <a:solidFill>
                  <a:schemeClr val="dk1"/>
                </a:solidFill>
                <a:latin typeface="+mj-lt"/>
                <a:ea typeface="Times New Roman"/>
                <a:cs typeface="Times New Roman"/>
                <a:sym typeface="Times New Roman"/>
              </a:rPr>
              <a:t>(http://big5.www.gov.cn/gate/big5/www.gov.cn/gongbao/content/2016/content_5148746.htm)</a:t>
            </a:r>
            <a:endParaRPr sz="1200" dirty="0">
              <a:solidFill>
                <a:schemeClr val="dk1"/>
              </a:solidFill>
              <a:latin typeface="+mj-lt"/>
              <a:ea typeface="Times New Roman"/>
              <a:cs typeface="Times New Roman"/>
              <a:sym typeface="Times New Roman"/>
            </a:endParaRPr>
          </a:p>
        </p:txBody>
      </p:sp>
      <p:grpSp>
        <p:nvGrpSpPr>
          <p:cNvPr id="383" name="Google Shape;383;p34"/>
          <p:cNvGrpSpPr/>
          <p:nvPr/>
        </p:nvGrpSpPr>
        <p:grpSpPr>
          <a:xfrm>
            <a:off x="250067" y="1330850"/>
            <a:ext cx="6340737" cy="4074451"/>
            <a:chOff x="5829521" y="969395"/>
            <a:chExt cx="6410032" cy="4776185"/>
          </a:xfrm>
        </p:grpSpPr>
        <p:grpSp>
          <p:nvGrpSpPr>
            <p:cNvPr id="384" name="Google Shape;384;p34"/>
            <p:cNvGrpSpPr/>
            <p:nvPr/>
          </p:nvGrpSpPr>
          <p:grpSpPr>
            <a:xfrm>
              <a:off x="8176404" y="985584"/>
              <a:ext cx="1249054" cy="1606738"/>
              <a:chOff x="4601988" y="3272228"/>
              <a:chExt cx="1249054" cy="1606738"/>
            </a:xfrm>
          </p:grpSpPr>
          <p:sp>
            <p:nvSpPr>
              <p:cNvPr id="385" name="Google Shape;385;p34"/>
              <p:cNvSpPr/>
              <p:nvPr/>
            </p:nvSpPr>
            <p:spPr>
              <a:xfrm rot="5400000">
                <a:off x="4696834" y="3724758"/>
                <a:ext cx="1462777" cy="845639"/>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386" name="Google Shape;386;p34"/>
              <p:cNvSpPr/>
              <p:nvPr/>
            </p:nvSpPr>
            <p:spPr>
              <a:xfrm rot="-5400000">
                <a:off x="4566185" y="3308031"/>
                <a:ext cx="519134" cy="44752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grpSp>
          <p:nvGrpSpPr>
            <p:cNvPr id="387" name="Google Shape;387;p34"/>
            <p:cNvGrpSpPr/>
            <p:nvPr/>
          </p:nvGrpSpPr>
          <p:grpSpPr>
            <a:xfrm flipH="1">
              <a:off x="9212126" y="1600731"/>
              <a:ext cx="1249054" cy="1606738"/>
              <a:chOff x="4601988" y="3272228"/>
              <a:chExt cx="1249054" cy="1606738"/>
            </a:xfrm>
          </p:grpSpPr>
          <p:sp>
            <p:nvSpPr>
              <p:cNvPr id="388" name="Google Shape;388;p34"/>
              <p:cNvSpPr/>
              <p:nvPr/>
            </p:nvSpPr>
            <p:spPr>
              <a:xfrm rot="5400000">
                <a:off x="4696834" y="3724758"/>
                <a:ext cx="1462777" cy="845639"/>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389" name="Google Shape;389;p34"/>
              <p:cNvSpPr/>
              <p:nvPr/>
            </p:nvSpPr>
            <p:spPr>
              <a:xfrm rot="-5400000">
                <a:off x="4566185" y="3308031"/>
                <a:ext cx="519134" cy="447528"/>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grpSp>
          <p:nvGrpSpPr>
            <p:cNvPr id="390" name="Google Shape;390;p34"/>
            <p:cNvGrpSpPr/>
            <p:nvPr/>
          </p:nvGrpSpPr>
          <p:grpSpPr>
            <a:xfrm>
              <a:off x="8180672" y="2368205"/>
              <a:ext cx="1249054" cy="1606738"/>
              <a:chOff x="4930968" y="3088958"/>
              <a:chExt cx="1249054" cy="1606738"/>
            </a:xfrm>
          </p:grpSpPr>
          <p:sp>
            <p:nvSpPr>
              <p:cNvPr id="391" name="Google Shape;391;p34"/>
              <p:cNvSpPr/>
              <p:nvPr/>
            </p:nvSpPr>
            <p:spPr>
              <a:xfrm rot="5400000">
                <a:off x="5025814" y="3541488"/>
                <a:ext cx="1462777" cy="845639"/>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392" name="Google Shape;392;p34"/>
              <p:cNvSpPr/>
              <p:nvPr/>
            </p:nvSpPr>
            <p:spPr>
              <a:xfrm rot="-5400000">
                <a:off x="4895165" y="3124761"/>
                <a:ext cx="519134" cy="447528"/>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grpSp>
          <p:nvGrpSpPr>
            <p:cNvPr id="393" name="Google Shape;393;p34"/>
            <p:cNvGrpSpPr/>
            <p:nvPr/>
          </p:nvGrpSpPr>
          <p:grpSpPr>
            <a:xfrm flipH="1">
              <a:off x="9219906" y="3021726"/>
              <a:ext cx="1249054" cy="1606738"/>
              <a:chOff x="4601988" y="3272228"/>
              <a:chExt cx="1249054" cy="1606738"/>
            </a:xfrm>
          </p:grpSpPr>
          <p:sp>
            <p:nvSpPr>
              <p:cNvPr id="394" name="Google Shape;394;p34"/>
              <p:cNvSpPr/>
              <p:nvPr/>
            </p:nvSpPr>
            <p:spPr>
              <a:xfrm rot="5400000">
                <a:off x="4696834" y="3724758"/>
                <a:ext cx="1462777" cy="845639"/>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395" name="Google Shape;395;p34"/>
              <p:cNvSpPr/>
              <p:nvPr/>
            </p:nvSpPr>
            <p:spPr>
              <a:xfrm rot="-5400000">
                <a:off x="4566185" y="3308031"/>
                <a:ext cx="519134" cy="447528"/>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sp>
          <p:nvSpPr>
            <p:cNvPr id="396" name="Google Shape;396;p34"/>
            <p:cNvSpPr/>
            <p:nvPr/>
          </p:nvSpPr>
          <p:spPr>
            <a:xfrm>
              <a:off x="6489072" y="3606550"/>
              <a:ext cx="162095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mj-lt"/>
                  <a:ea typeface="DFKai-SB"/>
                  <a:cs typeface="DFKai-SB"/>
                  <a:sym typeface="DFKai-SB"/>
                </a:rPr>
                <a:t>Technology</a:t>
              </a:r>
              <a:endParaRPr sz="2000" b="0" i="0" u="none" strike="noStrike" cap="none">
                <a:solidFill>
                  <a:srgbClr val="000000"/>
                </a:solidFill>
                <a:latin typeface="+mj-lt"/>
                <a:sym typeface="Arial"/>
              </a:endParaRPr>
            </a:p>
          </p:txBody>
        </p:sp>
        <p:grpSp>
          <p:nvGrpSpPr>
            <p:cNvPr id="397" name="Google Shape;397;p34"/>
            <p:cNvGrpSpPr/>
            <p:nvPr/>
          </p:nvGrpSpPr>
          <p:grpSpPr>
            <a:xfrm>
              <a:off x="8646591" y="4548541"/>
              <a:ext cx="1390467" cy="1197039"/>
              <a:chOff x="7521194" y="5284915"/>
              <a:chExt cx="1137987" cy="979683"/>
            </a:xfrm>
          </p:grpSpPr>
          <p:grpSp>
            <p:nvGrpSpPr>
              <p:cNvPr id="398" name="Google Shape;398;p34"/>
              <p:cNvGrpSpPr/>
              <p:nvPr/>
            </p:nvGrpSpPr>
            <p:grpSpPr>
              <a:xfrm>
                <a:off x="7521194" y="5284915"/>
                <a:ext cx="1137987" cy="979683"/>
                <a:chOff x="5580112" y="4160675"/>
                <a:chExt cx="2016224" cy="1735751"/>
              </a:xfrm>
            </p:grpSpPr>
            <p:sp>
              <p:nvSpPr>
                <p:cNvPr id="399" name="Google Shape;399;p34"/>
                <p:cNvSpPr/>
                <p:nvPr/>
              </p:nvSpPr>
              <p:spPr>
                <a:xfrm rot="10800000">
                  <a:off x="5796136" y="4653136"/>
                  <a:ext cx="1584176" cy="1243290"/>
                </a:xfrm>
                <a:custGeom>
                  <a:avLst/>
                  <a:gdLst/>
                  <a:ahLst/>
                  <a:cxnLst/>
                  <a:rect l="l" t="t" r="r" b="b"/>
                  <a:pathLst>
                    <a:path w="1584176" h="1243290" extrusionOk="0">
                      <a:moveTo>
                        <a:pt x="0" y="1243290"/>
                      </a:moveTo>
                      <a:lnTo>
                        <a:pt x="304038" y="27138"/>
                      </a:lnTo>
                      <a:cubicBezTo>
                        <a:pt x="629405" y="-57"/>
                        <a:pt x="941174" y="-17053"/>
                        <a:pt x="1280138" y="27138"/>
                      </a:cubicBezTo>
                      <a:lnTo>
                        <a:pt x="1584176" y="1243290"/>
                      </a:lnTo>
                      <a:lnTo>
                        <a:pt x="0" y="124329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400" name="Google Shape;400;p34"/>
                <p:cNvSpPr/>
                <p:nvPr/>
              </p:nvSpPr>
              <p:spPr>
                <a:xfrm rot="10800000">
                  <a:off x="5580112" y="4312147"/>
                  <a:ext cx="2016224" cy="471979"/>
                </a:xfrm>
                <a:custGeom>
                  <a:avLst/>
                  <a:gdLst/>
                  <a:ahLst/>
                  <a:cxnLst/>
                  <a:rect l="l" t="t" r="r" b="b"/>
                  <a:pathLst>
                    <a:path w="2016224" h="471979" extrusionOk="0">
                      <a:moveTo>
                        <a:pt x="0" y="471979"/>
                      </a:moveTo>
                      <a:lnTo>
                        <a:pt x="128109" y="111939"/>
                      </a:lnTo>
                      <a:cubicBezTo>
                        <a:pt x="572010" y="-7034"/>
                        <a:pt x="1260655" y="-64822"/>
                        <a:pt x="1888115" y="111939"/>
                      </a:cubicBezTo>
                      <a:lnTo>
                        <a:pt x="2016224" y="471979"/>
                      </a:lnTo>
                      <a:lnTo>
                        <a:pt x="0" y="471979"/>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401" name="Google Shape;401;p34"/>
                <p:cNvSpPr/>
                <p:nvPr/>
              </p:nvSpPr>
              <p:spPr>
                <a:xfrm>
                  <a:off x="5580223" y="4160675"/>
                  <a:ext cx="2016000" cy="302944"/>
                </a:xfrm>
                <a:prstGeom prst="ellipse">
                  <a:avLst/>
                </a:prstGeom>
                <a:solidFill>
                  <a:srgbClr val="1E4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sp>
            <p:nvSpPr>
              <p:cNvPr id="402" name="Google Shape;402;p34"/>
              <p:cNvSpPr/>
              <p:nvPr/>
            </p:nvSpPr>
            <p:spPr>
              <a:xfrm>
                <a:off x="7788585" y="5306768"/>
                <a:ext cx="578589" cy="141955"/>
              </a:xfrm>
              <a:custGeom>
                <a:avLst/>
                <a:gdLst/>
                <a:ahLst/>
                <a:cxnLst/>
                <a:rect l="l" t="t" r="r" b="b"/>
                <a:pathLst>
                  <a:path w="768835" h="188632" extrusionOk="0">
                    <a:moveTo>
                      <a:pt x="0" y="177315"/>
                    </a:moveTo>
                    <a:cubicBezTo>
                      <a:pt x="87950" y="78338"/>
                      <a:pt x="247828" y="-1462"/>
                      <a:pt x="380228" y="21"/>
                    </a:cubicBezTo>
                    <a:cubicBezTo>
                      <a:pt x="512627" y="1505"/>
                      <a:pt x="683125" y="79364"/>
                      <a:pt x="768835" y="180287"/>
                    </a:cubicBezTo>
                    <a:cubicBezTo>
                      <a:pt x="513351" y="189616"/>
                      <a:pt x="257866" y="194180"/>
                      <a:pt x="0" y="17731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grpSp>
          <p:nvGrpSpPr>
            <p:cNvPr id="403" name="Google Shape;403;p34"/>
            <p:cNvGrpSpPr/>
            <p:nvPr/>
          </p:nvGrpSpPr>
          <p:grpSpPr>
            <a:xfrm>
              <a:off x="8199063" y="3627109"/>
              <a:ext cx="1241955" cy="974655"/>
              <a:chOff x="4930968" y="4463965"/>
              <a:chExt cx="1241955" cy="974655"/>
            </a:xfrm>
          </p:grpSpPr>
          <p:sp>
            <p:nvSpPr>
              <p:cNvPr id="404" name="Google Shape;404;p34"/>
              <p:cNvSpPr/>
              <p:nvPr/>
            </p:nvSpPr>
            <p:spPr>
              <a:xfrm rot="5400000">
                <a:off x="5264269" y="4529966"/>
                <a:ext cx="828889" cy="988418"/>
              </a:xfrm>
              <a:custGeom>
                <a:avLst/>
                <a:gdLst/>
                <a:ahLst/>
                <a:cxnLst/>
                <a:rect l="l" t="t" r="r" b="b"/>
                <a:pathLst>
                  <a:path w="694060" h="935571" extrusionOk="0">
                    <a:moveTo>
                      <a:pt x="0" y="406646"/>
                    </a:moveTo>
                    <a:lnTo>
                      <a:pt x="0" y="935571"/>
                    </a:lnTo>
                    <a:lnTo>
                      <a:pt x="211832" y="935571"/>
                    </a:lnTo>
                    <a:lnTo>
                      <a:pt x="211832" y="444434"/>
                    </a:lnTo>
                    <a:cubicBezTo>
                      <a:pt x="211832" y="316040"/>
                      <a:pt x="315916" y="211956"/>
                      <a:pt x="444310" y="211956"/>
                    </a:cubicBezTo>
                    <a:lnTo>
                      <a:pt x="694060" y="211956"/>
                    </a:lnTo>
                    <a:lnTo>
                      <a:pt x="694060" y="0"/>
                    </a:lnTo>
                    <a:lnTo>
                      <a:pt x="406646" y="0"/>
                    </a:lnTo>
                    <a:cubicBezTo>
                      <a:pt x="182062" y="0"/>
                      <a:pt x="0" y="182062"/>
                      <a:pt x="0" y="406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405" name="Google Shape;405;p34"/>
              <p:cNvSpPr/>
              <p:nvPr/>
            </p:nvSpPr>
            <p:spPr>
              <a:xfrm rot="-5400000" flipH="1">
                <a:off x="4895165" y="4499768"/>
                <a:ext cx="519134" cy="447528"/>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grpSp>
        <p:sp>
          <p:nvSpPr>
            <p:cNvPr id="406" name="Google Shape;406;p34"/>
            <p:cNvSpPr/>
            <p:nvPr/>
          </p:nvSpPr>
          <p:spPr>
            <a:xfrm>
              <a:off x="6690250" y="969395"/>
              <a:ext cx="233910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j-lt"/>
                  <a:ea typeface="DFKai-SB"/>
                  <a:cs typeface="DFKai-SB"/>
                  <a:sym typeface="DFKai-SB"/>
                </a:rPr>
                <a:t>Agriculture</a:t>
              </a:r>
              <a:endParaRPr sz="2000" b="0" i="0" u="none" strike="noStrike" cap="none" dirty="0">
                <a:solidFill>
                  <a:srgbClr val="000000"/>
                </a:solidFill>
                <a:latin typeface="+mj-lt"/>
                <a:ea typeface="DFKai-SB"/>
                <a:cs typeface="DFKai-SB"/>
                <a:sym typeface="DFKai-SB"/>
              </a:endParaRPr>
            </a:p>
          </p:txBody>
        </p:sp>
        <p:sp>
          <p:nvSpPr>
            <p:cNvPr id="407" name="Google Shape;407;p34"/>
            <p:cNvSpPr/>
            <p:nvPr/>
          </p:nvSpPr>
          <p:spPr>
            <a:xfrm>
              <a:off x="10461180" y="1652841"/>
              <a:ext cx="162095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mj-lt"/>
                  <a:ea typeface="DFKai-SB"/>
                  <a:cs typeface="DFKai-SB"/>
                  <a:sym typeface="DFKai-SB"/>
                </a:rPr>
                <a:t>Tourism</a:t>
              </a:r>
              <a:endParaRPr sz="2000" b="0" i="0" u="none" strike="noStrike" cap="none">
                <a:solidFill>
                  <a:schemeClr val="dk1"/>
                </a:solidFill>
                <a:latin typeface="+mj-lt"/>
                <a:ea typeface="DFKai-SB"/>
                <a:cs typeface="DFKai-SB"/>
                <a:sym typeface="DFKai-SB"/>
              </a:endParaRPr>
            </a:p>
          </p:txBody>
        </p:sp>
        <p:sp>
          <p:nvSpPr>
            <p:cNvPr id="408" name="Google Shape;408;p34"/>
            <p:cNvSpPr/>
            <p:nvPr/>
          </p:nvSpPr>
          <p:spPr>
            <a:xfrm>
              <a:off x="5829521" y="1964757"/>
              <a:ext cx="2280509" cy="523220"/>
            </a:xfrm>
            <a:prstGeom prst="rect">
              <a:avLst/>
            </a:prstGeom>
            <a:noFill/>
            <a:ln>
              <a:noFill/>
            </a:ln>
          </p:spPr>
          <p:txBody>
            <a:bodyPr spcFirstLastPara="1" wrap="square" lIns="91425" tIns="45700" rIns="91425" bIns="45700" anchor="t" anchorCtr="0">
              <a:noAutofit/>
            </a:bodyPr>
            <a:lstStyle/>
            <a:p>
              <a:pPr lvl="0" algn="just">
                <a:buSzPts val="2000"/>
              </a:pPr>
              <a:r>
                <a:rPr lang="en-US" sz="2000" dirty="0" smtClean="0">
                  <a:solidFill>
                    <a:schemeClr val="tx1"/>
                  </a:solidFill>
                  <a:latin typeface="+mj-lt"/>
                  <a:ea typeface="DFKai-SB"/>
                  <a:cs typeface="DFKai-SB"/>
                  <a:sym typeface="DFKai-SB"/>
                </a:rPr>
                <a:t>Earnings </a:t>
              </a:r>
              <a:r>
                <a:rPr lang="en-US" sz="2000" dirty="0">
                  <a:solidFill>
                    <a:schemeClr val="tx1"/>
                  </a:solidFill>
                  <a:latin typeface="+mj-lt"/>
                  <a:ea typeface="DFKai-SB"/>
                  <a:cs typeface="DFKai-SB"/>
                  <a:sym typeface="DFKai-SB"/>
                </a:rPr>
                <a:t>from poverty alleviation </a:t>
              </a:r>
              <a:r>
                <a:rPr lang="en-US" sz="2000" dirty="0" smtClean="0">
                  <a:solidFill>
                    <a:schemeClr val="tx1"/>
                  </a:solidFill>
                  <a:latin typeface="+mj-lt"/>
                  <a:ea typeface="DFKai-SB"/>
                  <a:cs typeface="DFKai-SB"/>
                  <a:sym typeface="DFKai-SB"/>
                </a:rPr>
                <a:t>funds and </a:t>
              </a:r>
              <a:r>
                <a:rPr lang="en-US" sz="2000" dirty="0">
                  <a:solidFill>
                    <a:schemeClr val="tx1"/>
                  </a:solidFill>
                  <a:latin typeface="+mj-lt"/>
                  <a:ea typeface="DFKai-SB"/>
                  <a:cs typeface="DFKai-SB"/>
                  <a:sym typeface="DFKai-SB"/>
                </a:rPr>
                <a:t>assets</a:t>
              </a:r>
              <a:endParaRPr sz="2000" b="0" i="0" u="none" cap="none" dirty="0">
                <a:solidFill>
                  <a:schemeClr val="tx1"/>
                </a:solidFill>
                <a:latin typeface="+mj-lt"/>
                <a:ea typeface="DFKai-SB"/>
                <a:cs typeface="DFKai-SB"/>
                <a:sym typeface="DFKai-SB"/>
              </a:endParaRPr>
            </a:p>
          </p:txBody>
        </p:sp>
        <p:sp>
          <p:nvSpPr>
            <p:cNvPr id="409" name="Google Shape;409;p34"/>
            <p:cNvSpPr/>
            <p:nvPr/>
          </p:nvSpPr>
          <p:spPr>
            <a:xfrm>
              <a:off x="10454438" y="3019684"/>
              <a:ext cx="178511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mj-lt"/>
                  <a:ea typeface="DFKai-SB"/>
                  <a:cs typeface="DFKai-SB"/>
                  <a:sym typeface="DFKai-SB"/>
                </a:rPr>
                <a:t>E-commerce</a:t>
              </a:r>
              <a:endParaRPr sz="2000" b="0" i="0" u="none" strike="noStrike" cap="none">
                <a:solidFill>
                  <a:schemeClr val="dk1"/>
                </a:solidFill>
                <a:latin typeface="+mj-lt"/>
                <a:ea typeface="DFKai-SB"/>
                <a:cs typeface="DFKai-SB"/>
                <a:sym typeface="DFKai-SB"/>
              </a:endParaRPr>
            </a:p>
          </p:txBody>
        </p:sp>
      </p:grpSp>
      <p:sp>
        <p:nvSpPr>
          <p:cNvPr id="410" name="Google Shape;410;p34"/>
          <p:cNvSpPr/>
          <p:nvPr/>
        </p:nvSpPr>
        <p:spPr>
          <a:xfrm>
            <a:off x="2652970" y="5425566"/>
            <a:ext cx="233910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dk1"/>
                </a:solidFill>
                <a:latin typeface="+mj-lt"/>
                <a:ea typeface="DFKai-SB"/>
                <a:cs typeface="DFKai-SB"/>
                <a:sym typeface="DFKai-SB"/>
              </a:rPr>
              <a:t>Industrial development </a:t>
            </a:r>
            <a:r>
              <a:rPr lang="en-US" sz="1400" b="0" i="0" u="none" strike="noStrike" cap="none" dirty="0">
                <a:solidFill>
                  <a:schemeClr val="dk1"/>
                </a:solidFill>
                <a:latin typeface="+mj-lt"/>
                <a:ea typeface="DFKai-SB"/>
                <a:cs typeface="DFKai-SB"/>
                <a:sym typeface="DFKai-SB"/>
              </a:rPr>
              <a:t>projects to alleviate poverty</a:t>
            </a:r>
            <a:endParaRPr sz="1400" b="0" i="0" u="none" strike="noStrike" cap="none" dirty="0">
              <a:solidFill>
                <a:schemeClr val="dk1"/>
              </a:solidFill>
              <a:latin typeface="+mj-lt"/>
              <a:ea typeface="Calibri"/>
              <a:cs typeface="Calibri"/>
              <a:sym typeface="Calibri"/>
            </a:endParaRPr>
          </a:p>
        </p:txBody>
      </p:sp>
      <p:pic>
        <p:nvPicPr>
          <p:cNvPr id="411" name="Google Shape;411;p34">
            <a:hlinkClick r:id="rId3"/>
          </p:cNvPr>
          <p:cNvPicPr preferRelativeResize="0"/>
          <p:nvPr/>
        </p:nvPicPr>
        <p:blipFill rotWithShape="1">
          <a:blip r:embed="rId4">
            <a:alphaModFix/>
          </a:blip>
          <a:srcRect t="14441" b="14408"/>
          <a:stretch/>
        </p:blipFill>
        <p:spPr>
          <a:xfrm>
            <a:off x="6834144" y="1219159"/>
            <a:ext cx="4957500" cy="2821785"/>
          </a:xfrm>
          <a:prstGeom prst="rect">
            <a:avLst/>
          </a:prstGeom>
          <a:noFill/>
          <a:ln>
            <a:noFill/>
          </a:ln>
        </p:spPr>
      </p:pic>
      <p:sp>
        <p:nvSpPr>
          <p:cNvPr id="412" name="Google Shape;412;p34"/>
          <p:cNvSpPr/>
          <p:nvPr/>
        </p:nvSpPr>
        <p:spPr>
          <a:xfrm>
            <a:off x="6856558" y="4033207"/>
            <a:ext cx="4957500" cy="911400"/>
          </a:xfrm>
          <a:prstGeom prst="rect">
            <a:avLst/>
          </a:prstGeom>
          <a:noFill/>
          <a:ln>
            <a:noFill/>
          </a:ln>
        </p:spPr>
        <p:txBody>
          <a:bodyPr spcFirstLastPara="1" wrap="square" lIns="91425" tIns="45700" rIns="91425" bIns="45700" anchor="t" anchorCtr="0">
            <a:noAutofit/>
          </a:bodyPr>
          <a:lstStyle/>
          <a:p>
            <a:pPr algn="just"/>
            <a:r>
              <a:rPr lang="en-US" sz="1100" b="0" i="0" u="none" strike="noStrike" cap="none" dirty="0">
                <a:solidFill>
                  <a:srgbClr val="000000"/>
                </a:solidFill>
                <a:latin typeface="+mj-lt"/>
                <a:sym typeface="Arial"/>
              </a:rPr>
              <a:t>”Poverty alleviation through intangible cultural heritage" is a collaborative project between the Chinese government </a:t>
            </a:r>
            <a:r>
              <a:rPr lang="en-US" sz="1100" dirty="0">
                <a:latin typeface="+mj-lt"/>
              </a:rPr>
              <a:t>and local </a:t>
            </a:r>
            <a:r>
              <a:rPr lang="en-US" altLang="zh-HK" sz="1100" dirty="0">
                <a:latin typeface="+mj-lt"/>
              </a:rPr>
              <a:t>regions to support intangible cultural heritage relating to traditional crafts. Employment workshops are set up to provide local job opportunities so that people do not have to leave their hometown for work. People can also have a higher income by selling the cultural products. </a:t>
            </a:r>
          </a:p>
          <a:p>
            <a:pPr marL="0" lvl="0" indent="0" algn="l" rtl="0">
              <a:spcBef>
                <a:spcPts val="0"/>
              </a:spcBef>
              <a:spcAft>
                <a:spcPts val="0"/>
              </a:spcAft>
              <a:buNone/>
            </a:pPr>
            <a:endParaRPr sz="1050" dirty="0">
              <a:highlight>
                <a:srgbClr val="FFE599"/>
              </a:highlight>
              <a:latin typeface="+mj-lt"/>
            </a:endParaRPr>
          </a:p>
        </p:txBody>
      </p:sp>
      <p:sp>
        <p:nvSpPr>
          <p:cNvPr id="413" name="Google Shape;413;p34"/>
          <p:cNvSpPr/>
          <p:nvPr/>
        </p:nvSpPr>
        <p:spPr>
          <a:xfrm>
            <a:off x="8297230" y="5909798"/>
            <a:ext cx="3635690" cy="7386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dirty="0">
                <a:solidFill>
                  <a:schemeClr val="dk1"/>
                </a:solidFill>
                <a:latin typeface="+mj-lt"/>
                <a:ea typeface="Times New Roman"/>
                <a:cs typeface="Times New Roman"/>
                <a:sym typeface="DFKai-SB"/>
              </a:rPr>
              <a:t>Source of video: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a:t>
            </a:r>
            <a:r>
              <a:rPr lang="en-US" sz="1200" b="0" i="0" u="none" strike="noStrike" cap="none" dirty="0">
                <a:solidFill>
                  <a:srgbClr val="000000"/>
                </a:solidFill>
                <a:latin typeface="+mj-lt"/>
                <a:sym typeface="Arial"/>
              </a:rPr>
              <a:t> ”Poverty alleviation through intangible cultural heritage" </a:t>
            </a:r>
            <a:r>
              <a:rPr lang="en-US" sz="1200" b="0" i="0" u="none" strike="noStrike" cap="none" dirty="0">
                <a:solidFill>
                  <a:schemeClr val="dk1"/>
                </a:solidFill>
                <a:latin typeface="+mj-lt"/>
                <a:ea typeface="Calibri"/>
                <a:cs typeface="Calibri"/>
                <a:sym typeface="Calibri"/>
              </a:rPr>
              <a:t>(</a:t>
            </a:r>
            <a:r>
              <a:rPr lang="en-US" sz="1200" b="0" i="0" u="none" strike="noStrike" cap="none" dirty="0">
                <a:solidFill>
                  <a:schemeClr val="dk1"/>
                </a:solidFill>
                <a:latin typeface="+mj-lt"/>
                <a:ea typeface="Times New Roman"/>
                <a:cs typeface="Times New Roman"/>
                <a:sym typeface="Times New Roman"/>
              </a:rPr>
              <a:t>https://chinacurrent.com/hk/story/20409/traditions-that-reduce-poverty)</a:t>
            </a:r>
            <a:endParaRPr sz="1200" b="0" i="0" u="none" strike="noStrike" cap="none" dirty="0">
              <a:solidFill>
                <a:srgbClr val="000000"/>
              </a:solidFill>
              <a:latin typeface="+mj-lt"/>
              <a:sym typeface="Arial"/>
            </a:endParaRPr>
          </a:p>
        </p:txBody>
      </p:sp>
      <p:sp>
        <p:nvSpPr>
          <p:cNvPr id="414" name="Google Shape;414;p34"/>
          <p:cNvSpPr/>
          <p:nvPr/>
        </p:nvSpPr>
        <p:spPr>
          <a:xfrm>
            <a:off x="8297231" y="5460897"/>
            <a:ext cx="3494412" cy="3693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mj-lt"/>
                <a:ea typeface="DFKai-SB"/>
                <a:cs typeface="DFKai-SB"/>
                <a:sym typeface="DFKai-SB"/>
              </a:rPr>
              <a:t>Click on the </a:t>
            </a:r>
            <a:r>
              <a:rPr lang="en-US" sz="1200" b="1" dirty="0">
                <a:solidFill>
                  <a:schemeClr val="dk1"/>
                </a:solidFill>
                <a:latin typeface="+mj-lt"/>
                <a:ea typeface="DFKai-SB"/>
                <a:cs typeface="DFKai-SB"/>
                <a:sym typeface="DFKai-SB"/>
              </a:rPr>
              <a:t>image above to watch </a:t>
            </a:r>
            <a:r>
              <a:rPr lang="en-US" sz="1200" b="1" i="0" u="none" strike="noStrike" cap="none" dirty="0">
                <a:solidFill>
                  <a:schemeClr val="dk1"/>
                </a:solidFill>
                <a:latin typeface="+mj-lt"/>
                <a:ea typeface="DFKai-SB"/>
                <a:cs typeface="DFKai-SB"/>
                <a:sym typeface="DFKai-SB"/>
              </a:rPr>
              <a:t>the video</a:t>
            </a:r>
            <a:endParaRPr sz="1200" b="1" i="0" u="none" strike="noStrike" cap="none" dirty="0">
              <a:solidFill>
                <a:schemeClr val="dk1"/>
              </a:solidFill>
              <a:latin typeface="+mj-lt"/>
              <a:ea typeface="DFKai-SB"/>
              <a:cs typeface="DFKai-SB"/>
              <a:sym typeface="DFKai-SB"/>
            </a:endParaRPr>
          </a:p>
        </p:txBody>
      </p:sp>
      <p:pic>
        <p:nvPicPr>
          <p:cNvPr id="415" name="Google Shape;415;p34"/>
          <p:cNvPicPr preferRelativeResize="0"/>
          <p:nvPr/>
        </p:nvPicPr>
        <p:blipFill rotWithShape="1">
          <a:blip r:embed="rId5">
            <a:alphaModFix/>
          </a:blip>
          <a:srcRect/>
          <a:stretch/>
        </p:blipFill>
        <p:spPr>
          <a:xfrm>
            <a:off x="7246756" y="6062105"/>
            <a:ext cx="1050474" cy="434050"/>
          </a:xfrm>
          <a:prstGeom prst="rect">
            <a:avLst/>
          </a:prstGeom>
          <a:noFill/>
          <a:ln>
            <a:noFill/>
          </a:ln>
        </p:spPr>
      </p:pic>
      <p:pic>
        <p:nvPicPr>
          <p:cNvPr id="416" name="Google Shape;416;p34"/>
          <p:cNvPicPr preferRelativeResize="0"/>
          <p:nvPr/>
        </p:nvPicPr>
        <p:blipFill rotWithShape="1">
          <a:blip r:embed="rId6">
            <a:alphaModFix/>
          </a:blip>
          <a:srcRect/>
          <a:stretch/>
        </p:blipFill>
        <p:spPr>
          <a:xfrm>
            <a:off x="3388881" y="6459401"/>
            <a:ext cx="2583597" cy="34676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5"/>
          <p:cNvSpPr txBox="1"/>
          <p:nvPr/>
        </p:nvSpPr>
        <p:spPr>
          <a:xfrm>
            <a:off x="339142" y="1016616"/>
            <a:ext cx="11714100" cy="757090"/>
          </a:xfrm>
          <a:prstGeom prst="rect">
            <a:avLst/>
          </a:prstGeom>
          <a:noFill/>
          <a:ln>
            <a:noFill/>
          </a:ln>
        </p:spPr>
        <p:txBody>
          <a:bodyPr spcFirstLastPara="1" wrap="square" lIns="91425" tIns="45700" rIns="91425" bIns="45700" anchor="t" anchorCtr="0">
            <a:spAutoFit/>
          </a:bodyPr>
          <a:lstStyle/>
          <a:p>
            <a:pPr lvl="0">
              <a:lnSpc>
                <a:spcPct val="120000"/>
              </a:lnSpc>
            </a:pPr>
            <a:r>
              <a:rPr lang="en-US" sz="1800" dirty="0"/>
              <a:t>Based on its natural environment, </a:t>
            </a:r>
            <a:r>
              <a:rPr lang="en-US" sz="1800" dirty="0" err="1"/>
              <a:t>Lingqiu</a:t>
            </a:r>
            <a:r>
              <a:rPr lang="en-US" sz="1800" dirty="0"/>
              <a:t>, Datong(</a:t>
            </a:r>
            <a:r>
              <a:rPr lang="zh-TW" altLang="en-US" sz="1800" dirty="0"/>
              <a:t>大同市靈丘縣</a:t>
            </a:r>
            <a:r>
              <a:rPr lang="en-US" altLang="zh-TW" sz="1800" dirty="0"/>
              <a:t>) </a:t>
            </a:r>
            <a:r>
              <a:rPr lang="en-US" sz="1800" dirty="0"/>
              <a:t>, Shanxi Province has developed agriculture and rural tourism. </a:t>
            </a:r>
            <a:endParaRPr sz="1800" dirty="0"/>
          </a:p>
        </p:txBody>
      </p:sp>
      <p:sp>
        <p:nvSpPr>
          <p:cNvPr id="424" name="Google Shape;424;p35"/>
          <p:cNvSpPr txBox="1"/>
          <p:nvPr/>
        </p:nvSpPr>
        <p:spPr>
          <a:xfrm>
            <a:off x="845074" y="3614962"/>
            <a:ext cx="380589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mj-lt"/>
                <a:ea typeface="DFKai-SB"/>
                <a:cs typeface="DFKai-SB"/>
                <a:sym typeface="DFKai-SB"/>
              </a:rPr>
              <a:t>Guided tours</a:t>
            </a:r>
            <a:endParaRPr sz="1800" b="0" i="0" u="none" strike="noStrike" cap="none" dirty="0">
              <a:solidFill>
                <a:schemeClr val="dk1"/>
              </a:solidFill>
              <a:latin typeface="+mj-lt"/>
              <a:ea typeface="DFKai-SB"/>
              <a:cs typeface="DFKai-SB"/>
              <a:sym typeface="DFKai-SB"/>
            </a:endParaRPr>
          </a:p>
        </p:txBody>
      </p:sp>
      <p:sp>
        <p:nvSpPr>
          <p:cNvPr id="425" name="Google Shape;425;p35"/>
          <p:cNvSpPr txBox="1"/>
          <p:nvPr/>
        </p:nvSpPr>
        <p:spPr>
          <a:xfrm>
            <a:off x="9430116" y="3426367"/>
            <a:ext cx="1916810" cy="5077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1800" b="0" i="0" u="none" strike="noStrike" cap="none" dirty="0">
                <a:solidFill>
                  <a:schemeClr val="dk1"/>
                </a:solidFill>
                <a:latin typeface="+mj-lt"/>
                <a:ea typeface="DFKai-SB"/>
                <a:cs typeface="DFKai-SB"/>
                <a:sym typeface="DFKai-SB"/>
              </a:rPr>
              <a:t>Beekeeping</a:t>
            </a:r>
            <a:endParaRPr sz="1800" b="0" i="0" u="none" strike="noStrike" cap="none" dirty="0">
              <a:solidFill>
                <a:schemeClr val="dk1"/>
              </a:solidFill>
              <a:latin typeface="+mj-lt"/>
              <a:ea typeface="DFKai-SB"/>
              <a:cs typeface="DFKai-SB"/>
              <a:sym typeface="DFKai-SB"/>
            </a:endParaRPr>
          </a:p>
        </p:txBody>
      </p:sp>
      <p:sp>
        <p:nvSpPr>
          <p:cNvPr id="426" name="Google Shape;426;p35"/>
          <p:cNvSpPr txBox="1"/>
          <p:nvPr/>
        </p:nvSpPr>
        <p:spPr>
          <a:xfrm>
            <a:off x="8842405" y="6004020"/>
            <a:ext cx="30988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j-lt"/>
                <a:ea typeface="DFKai-SB"/>
                <a:cs typeface="DFKai-SB"/>
                <a:sym typeface="DFKai-SB"/>
              </a:rPr>
              <a:t>Livestreaming to introduce apple orchard</a:t>
            </a:r>
            <a:endParaRPr sz="1800" b="0" i="0" u="none" strike="noStrike" cap="none" dirty="0">
              <a:solidFill>
                <a:schemeClr val="dk1"/>
              </a:solidFill>
              <a:latin typeface="+mj-lt"/>
              <a:ea typeface="DFKai-SB"/>
              <a:cs typeface="DFKai-SB"/>
              <a:sym typeface="DFKai-SB"/>
            </a:endParaRPr>
          </a:p>
        </p:txBody>
      </p:sp>
      <p:cxnSp>
        <p:nvCxnSpPr>
          <p:cNvPr id="427" name="Google Shape;427;p35"/>
          <p:cNvCxnSpPr/>
          <p:nvPr/>
        </p:nvCxnSpPr>
        <p:spPr>
          <a:xfrm rot="10800000">
            <a:off x="3332410" y="2613604"/>
            <a:ext cx="1318200" cy="445500"/>
          </a:xfrm>
          <a:prstGeom prst="curvedConnector3">
            <a:avLst>
              <a:gd name="adj1" fmla="val 50000"/>
            </a:avLst>
          </a:prstGeom>
          <a:noFill/>
          <a:ln w="19050" cap="flat" cmpd="sng">
            <a:solidFill>
              <a:srgbClr val="0070C0"/>
            </a:solidFill>
            <a:prstDash val="dot"/>
            <a:miter lim="800000"/>
            <a:headEnd type="none" w="sm" len="sm"/>
            <a:tailEnd type="triangle" w="med" len="med"/>
          </a:ln>
        </p:spPr>
      </p:cxnSp>
      <p:cxnSp>
        <p:nvCxnSpPr>
          <p:cNvPr id="428" name="Google Shape;428;p35"/>
          <p:cNvCxnSpPr/>
          <p:nvPr/>
        </p:nvCxnSpPr>
        <p:spPr>
          <a:xfrm rot="5400000">
            <a:off x="3145107" y="3558436"/>
            <a:ext cx="1643100" cy="1418100"/>
          </a:xfrm>
          <a:prstGeom prst="curvedConnector2">
            <a:avLst/>
          </a:prstGeom>
          <a:noFill/>
          <a:ln w="19050" cap="flat" cmpd="sng">
            <a:solidFill>
              <a:srgbClr val="0070C0"/>
            </a:solidFill>
            <a:prstDash val="dot"/>
            <a:miter lim="800000"/>
            <a:headEnd type="none" w="sm" len="sm"/>
            <a:tailEnd type="triangle" w="med" len="med"/>
          </a:ln>
        </p:spPr>
      </p:cxnSp>
      <p:cxnSp>
        <p:nvCxnSpPr>
          <p:cNvPr id="429" name="Google Shape;429;p35"/>
          <p:cNvCxnSpPr/>
          <p:nvPr/>
        </p:nvCxnSpPr>
        <p:spPr>
          <a:xfrm rot="10800000" flipH="1">
            <a:off x="7713707" y="2081714"/>
            <a:ext cx="1128600" cy="605700"/>
          </a:xfrm>
          <a:prstGeom prst="curvedConnector3">
            <a:avLst>
              <a:gd name="adj1" fmla="val 50000"/>
            </a:avLst>
          </a:prstGeom>
          <a:noFill/>
          <a:ln w="19050" cap="flat" cmpd="sng">
            <a:solidFill>
              <a:srgbClr val="0070C0"/>
            </a:solidFill>
            <a:prstDash val="dot"/>
            <a:miter lim="800000"/>
            <a:headEnd type="none" w="sm" len="sm"/>
            <a:tailEnd type="triangle" w="med" len="med"/>
          </a:ln>
        </p:spPr>
      </p:cxnSp>
      <p:cxnSp>
        <p:nvCxnSpPr>
          <p:cNvPr id="430" name="Google Shape;430;p35"/>
          <p:cNvCxnSpPr/>
          <p:nvPr/>
        </p:nvCxnSpPr>
        <p:spPr>
          <a:xfrm>
            <a:off x="7473304" y="3663653"/>
            <a:ext cx="1428000" cy="1192800"/>
          </a:xfrm>
          <a:prstGeom prst="curvedConnector3">
            <a:avLst>
              <a:gd name="adj1" fmla="val 50000"/>
            </a:avLst>
          </a:prstGeom>
          <a:noFill/>
          <a:ln w="19050" cap="flat" cmpd="sng">
            <a:solidFill>
              <a:srgbClr val="0070C0"/>
            </a:solidFill>
            <a:prstDash val="dot"/>
            <a:miter lim="800000"/>
            <a:headEnd type="none" w="sm" len="sm"/>
            <a:tailEnd type="triangle" w="med" len="med"/>
          </a:ln>
        </p:spPr>
      </p:cxnSp>
      <p:sp>
        <p:nvSpPr>
          <p:cNvPr id="431" name="Google Shape;431;p35"/>
          <p:cNvSpPr/>
          <p:nvPr/>
        </p:nvSpPr>
        <p:spPr>
          <a:xfrm>
            <a:off x="4230194" y="4487136"/>
            <a:ext cx="3546696"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dirty="0">
                <a:solidFill>
                  <a:schemeClr val="dk1"/>
                </a:solidFill>
                <a:latin typeface="+mj-lt"/>
                <a:ea typeface="DFKai-SB"/>
                <a:cs typeface="DFKai-SB"/>
                <a:sym typeface="DFKai-SB"/>
              </a:rPr>
              <a:t>Click on the image for more details</a:t>
            </a:r>
            <a:endParaRPr b="1" i="0" u="none" strike="noStrike" cap="none" dirty="0">
              <a:solidFill>
                <a:schemeClr val="dk1"/>
              </a:solidFill>
              <a:latin typeface="+mj-lt"/>
              <a:ea typeface="DFKai-SB"/>
              <a:cs typeface="DFKai-SB"/>
              <a:sym typeface="DFKai-SB"/>
            </a:endParaRPr>
          </a:p>
        </p:txBody>
      </p:sp>
      <p:pic>
        <p:nvPicPr>
          <p:cNvPr id="432" name="Google Shape;432;p35"/>
          <p:cNvPicPr preferRelativeResize="0"/>
          <p:nvPr/>
        </p:nvPicPr>
        <p:blipFill rotWithShape="1">
          <a:blip r:embed="rId3">
            <a:alphaModFix/>
          </a:blip>
          <a:srcRect/>
          <a:stretch/>
        </p:blipFill>
        <p:spPr>
          <a:xfrm>
            <a:off x="8901202" y="1685577"/>
            <a:ext cx="2862856" cy="1907377"/>
          </a:xfrm>
          <a:prstGeom prst="rect">
            <a:avLst/>
          </a:prstGeom>
          <a:noFill/>
          <a:ln>
            <a:noFill/>
          </a:ln>
        </p:spPr>
      </p:pic>
      <p:pic>
        <p:nvPicPr>
          <p:cNvPr id="433" name="Google Shape;433;p35"/>
          <p:cNvPicPr preferRelativeResize="0"/>
          <p:nvPr/>
        </p:nvPicPr>
        <p:blipFill rotWithShape="1">
          <a:blip r:embed="rId4">
            <a:alphaModFix/>
          </a:blip>
          <a:srcRect/>
          <a:stretch/>
        </p:blipFill>
        <p:spPr>
          <a:xfrm>
            <a:off x="393129" y="4182591"/>
            <a:ext cx="2864374" cy="1929872"/>
          </a:xfrm>
          <a:prstGeom prst="rect">
            <a:avLst/>
          </a:prstGeom>
          <a:noFill/>
          <a:ln>
            <a:noFill/>
          </a:ln>
        </p:spPr>
      </p:pic>
      <p:sp>
        <p:nvSpPr>
          <p:cNvPr id="434" name="Google Shape;434;p35"/>
          <p:cNvSpPr/>
          <p:nvPr/>
        </p:nvSpPr>
        <p:spPr>
          <a:xfrm>
            <a:off x="769195" y="6152256"/>
            <a:ext cx="293837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mj-lt"/>
                <a:ea typeface="DFKai-SB"/>
                <a:cs typeface="DFKai-SB"/>
                <a:sym typeface="DFKai-SB"/>
              </a:rPr>
              <a:t>Organic farming</a:t>
            </a:r>
            <a:endParaRPr sz="1800" b="0" i="0" u="none" strike="noStrike" cap="none" dirty="0">
              <a:solidFill>
                <a:schemeClr val="dk1"/>
              </a:solidFill>
              <a:latin typeface="+mj-lt"/>
              <a:ea typeface="DFKai-SB"/>
              <a:cs typeface="DFKai-SB"/>
              <a:sym typeface="DFKai-SB"/>
            </a:endParaRPr>
          </a:p>
        </p:txBody>
      </p:sp>
      <p:pic>
        <p:nvPicPr>
          <p:cNvPr id="435" name="Google Shape;435;p35"/>
          <p:cNvPicPr preferRelativeResize="0"/>
          <p:nvPr/>
        </p:nvPicPr>
        <p:blipFill rotWithShape="1">
          <a:blip r:embed="rId5">
            <a:alphaModFix/>
          </a:blip>
          <a:srcRect/>
          <a:stretch/>
        </p:blipFill>
        <p:spPr>
          <a:xfrm>
            <a:off x="339142" y="1829061"/>
            <a:ext cx="2918361" cy="1776552"/>
          </a:xfrm>
          <a:prstGeom prst="rect">
            <a:avLst/>
          </a:prstGeom>
          <a:noFill/>
          <a:ln>
            <a:noFill/>
          </a:ln>
        </p:spPr>
      </p:pic>
      <p:sp>
        <p:nvSpPr>
          <p:cNvPr id="436" name="Google Shape;436;p35"/>
          <p:cNvSpPr/>
          <p:nvPr/>
        </p:nvSpPr>
        <p:spPr>
          <a:xfrm>
            <a:off x="3966657" y="5065452"/>
            <a:ext cx="4787584" cy="954107"/>
          </a:xfrm>
          <a:prstGeom prst="rect">
            <a:avLst/>
          </a:prstGeom>
          <a:noFill/>
          <a:ln>
            <a:noFill/>
          </a:ln>
        </p:spPr>
        <p:txBody>
          <a:bodyPr spcFirstLastPara="1" wrap="square" lIns="91425" tIns="45700" rIns="91425" bIns="45700" anchor="t" anchorCtr="0">
            <a:noAutofit/>
          </a:bodyPr>
          <a:lstStyle/>
          <a:p>
            <a:pPr lvl="0"/>
            <a:r>
              <a:rPr lang="en-US" sz="1200" b="0" i="0" u="none" strike="noStrike" cap="none" dirty="0">
                <a:solidFill>
                  <a:schemeClr val="dk1"/>
                </a:solidFill>
                <a:latin typeface="+mj-lt"/>
                <a:ea typeface="DFKai-SB"/>
                <a:cs typeface="DFKai-SB"/>
                <a:sym typeface="DFKai-SB"/>
              </a:rPr>
              <a:t>Source: </a:t>
            </a:r>
            <a:r>
              <a:rPr lang="en-US" sz="1200" dirty="0">
                <a:solidFill>
                  <a:schemeClr val="dk1"/>
                </a:solidFill>
                <a:latin typeface="+mj-lt"/>
                <a:ea typeface="DFKai-SB"/>
                <a:cs typeface="DFKai-SB"/>
                <a:sym typeface="DFKai-SB"/>
              </a:rPr>
              <a:t>The State Council, PRC. </a:t>
            </a:r>
            <a:r>
              <a:rPr lang="en-US" sz="1200" dirty="0" err="1">
                <a:solidFill>
                  <a:schemeClr val="dk1"/>
                </a:solidFill>
                <a:latin typeface="+mj-lt"/>
                <a:ea typeface="DFKai-SB"/>
                <a:cs typeface="DFKai-SB"/>
                <a:sym typeface="DFKai-SB"/>
              </a:rPr>
              <a:t>Lingqiu</a:t>
            </a:r>
            <a:r>
              <a:rPr lang="en-US" sz="1200" dirty="0">
                <a:solidFill>
                  <a:schemeClr val="dk1"/>
                </a:solidFill>
                <a:latin typeface="+mj-lt"/>
                <a:ea typeface="DFKai-SB"/>
                <a:cs typeface="DFKai-SB"/>
                <a:sym typeface="DFKai-SB"/>
              </a:rPr>
              <a:t> (</a:t>
            </a:r>
            <a:r>
              <a:rPr lang="zh-TW" altLang="en-US" sz="1200" dirty="0">
                <a:solidFill>
                  <a:schemeClr val="dk1"/>
                </a:solidFill>
                <a:latin typeface="+mj-lt"/>
                <a:ea typeface="DFKai-SB"/>
                <a:cs typeface="DFKai-SB"/>
                <a:sym typeface="DFKai-SB"/>
              </a:rPr>
              <a:t>靈丘</a:t>
            </a:r>
            <a:r>
              <a:rPr lang="en-US" altLang="zh-TW" sz="1200" dirty="0">
                <a:solidFill>
                  <a:schemeClr val="dk1"/>
                </a:solidFill>
                <a:latin typeface="+mj-lt"/>
                <a:ea typeface="DFKai-SB"/>
                <a:cs typeface="DFKai-SB"/>
                <a:sym typeface="DFKai-SB"/>
              </a:rPr>
              <a:t>)</a:t>
            </a:r>
            <a:r>
              <a:rPr lang="en-US" sz="1200" dirty="0">
                <a:solidFill>
                  <a:schemeClr val="dk1"/>
                </a:solidFill>
                <a:latin typeface="+mj-lt"/>
                <a:ea typeface="DFKai-SB"/>
                <a:cs typeface="DFKai-SB"/>
                <a:sym typeface="DFKai-SB"/>
              </a:rPr>
              <a:t>, Shanxi: "</a:t>
            </a:r>
            <a:r>
              <a:rPr lang="en-US" sz="1200" dirty="0" err="1">
                <a:solidFill>
                  <a:schemeClr val="dk1"/>
                </a:solidFill>
                <a:latin typeface="+mj-lt"/>
                <a:ea typeface="DFKai-SB"/>
                <a:cs typeface="DFKai-SB"/>
                <a:sym typeface="DFKai-SB"/>
              </a:rPr>
              <a:t>Agriculture+Tourism</a:t>
            </a:r>
            <a:r>
              <a:rPr lang="en-US" sz="1200" dirty="0">
                <a:solidFill>
                  <a:schemeClr val="dk1"/>
                </a:solidFill>
                <a:latin typeface="+mj-lt"/>
                <a:ea typeface="DFKai-SB"/>
                <a:cs typeface="DFKai-SB"/>
                <a:sym typeface="DFKai-SB"/>
              </a:rPr>
              <a:t>" induce the transformation </a:t>
            </a:r>
            <a:r>
              <a:rPr lang="en-US" sz="1200" b="0" i="0" u="none" strike="noStrike" cap="none" dirty="0">
                <a:solidFill>
                  <a:schemeClr val="dk1"/>
                </a:solidFill>
                <a:latin typeface="+mj-lt"/>
                <a:ea typeface="DFKai-SB"/>
                <a:cs typeface="DFKai-SB"/>
                <a:sym typeface="DFKai-SB"/>
              </a:rPr>
              <a:t>of the </a:t>
            </a:r>
            <a:r>
              <a:rPr lang="en-US" sz="1200" b="0" i="0" u="none" strike="noStrike" cap="none" dirty="0" smtClean="0">
                <a:solidFill>
                  <a:schemeClr val="dk1"/>
                </a:solidFill>
                <a:latin typeface="+mj-lt"/>
                <a:ea typeface="DFKai-SB"/>
                <a:cs typeface="DFKai-SB"/>
                <a:sym typeface="DFKai-SB"/>
              </a:rPr>
              <a:t>countryside</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(http://www.gov.cn/xinwen/2021-09/27/content_5639632.htm#allContent)</a:t>
            </a:r>
            <a:endParaRPr sz="1200" b="0" i="0" u="none" strike="noStrike" cap="none" dirty="0">
              <a:solidFill>
                <a:schemeClr val="dk1"/>
              </a:solidFill>
              <a:latin typeface="+mj-lt"/>
              <a:ea typeface="Times New Roman"/>
              <a:cs typeface="Times New Roman"/>
              <a:sym typeface="Times New Roman"/>
            </a:endParaRPr>
          </a:p>
        </p:txBody>
      </p:sp>
      <p:pic>
        <p:nvPicPr>
          <p:cNvPr id="437" name="Google Shape;437;p35"/>
          <p:cNvPicPr preferRelativeResize="0"/>
          <p:nvPr/>
        </p:nvPicPr>
        <p:blipFill rotWithShape="1">
          <a:blip r:embed="rId6">
            <a:alphaModFix/>
          </a:blip>
          <a:srcRect/>
          <a:stretch/>
        </p:blipFill>
        <p:spPr>
          <a:xfrm>
            <a:off x="8958123" y="4092933"/>
            <a:ext cx="2867443" cy="1899681"/>
          </a:xfrm>
          <a:prstGeom prst="rect">
            <a:avLst/>
          </a:prstGeom>
          <a:noFill/>
          <a:ln>
            <a:noFill/>
          </a:ln>
        </p:spPr>
      </p:pic>
      <p:pic>
        <p:nvPicPr>
          <p:cNvPr id="438" name="Google Shape;438;p35">
            <a:hlinkClick r:id="rId7"/>
          </p:cNvPr>
          <p:cNvPicPr preferRelativeResize="0"/>
          <p:nvPr/>
        </p:nvPicPr>
        <p:blipFill rotWithShape="1">
          <a:blip r:embed="rId8">
            <a:alphaModFix/>
          </a:blip>
          <a:srcRect/>
          <a:stretch/>
        </p:blipFill>
        <p:spPr>
          <a:xfrm>
            <a:off x="4213719" y="2402240"/>
            <a:ext cx="3563171" cy="2075547"/>
          </a:xfrm>
          <a:prstGeom prst="rect">
            <a:avLst/>
          </a:prstGeom>
          <a:noFill/>
          <a:ln>
            <a:noFill/>
          </a:ln>
        </p:spPr>
      </p:pic>
      <p:sp>
        <p:nvSpPr>
          <p:cNvPr id="439" name="Google Shape;439;p35"/>
          <p:cNvSpPr/>
          <p:nvPr/>
        </p:nvSpPr>
        <p:spPr>
          <a:xfrm>
            <a:off x="1230730" y="92138"/>
            <a:ext cx="9930924"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i="0" u="none" strike="noStrike" cap="none" dirty="0">
                <a:solidFill>
                  <a:schemeClr val="dk1"/>
                </a:solidFill>
                <a:latin typeface="+mj-lt"/>
                <a:ea typeface="DFKai-SB"/>
                <a:cs typeface="DFKai-SB"/>
                <a:sym typeface="DFKai-SB"/>
              </a:rPr>
              <a:t>Example of poverty eradication measure: </a:t>
            </a:r>
            <a:endParaRPr lang="en-US" sz="2800" b="1" i="0" u="none" strike="noStrike" cap="none" dirty="0" smtClean="0">
              <a:solidFill>
                <a:schemeClr val="dk1"/>
              </a:solidFill>
              <a:latin typeface="+mj-lt"/>
              <a:ea typeface="DFKai-SB"/>
              <a:cs typeface="DFKai-SB"/>
              <a:sym typeface="DFKai-SB"/>
            </a:endParaRPr>
          </a:p>
          <a:p>
            <a:pPr marL="0" marR="0" lvl="0" indent="0" algn="ctr" rtl="0">
              <a:lnSpc>
                <a:spcPct val="100000"/>
              </a:lnSpc>
              <a:spcBef>
                <a:spcPts val="0"/>
              </a:spcBef>
              <a:spcAft>
                <a:spcPts val="0"/>
              </a:spcAft>
              <a:buNone/>
            </a:pPr>
            <a:r>
              <a:rPr lang="en-US" sz="2800" b="1" i="0" u="none" strike="noStrike" cap="none" dirty="0" smtClean="0">
                <a:solidFill>
                  <a:schemeClr val="dk1"/>
                </a:solidFill>
                <a:latin typeface="+mj-lt"/>
                <a:ea typeface="DFKai-SB"/>
                <a:cs typeface="DFKai-SB"/>
                <a:sym typeface="DFKai-SB"/>
              </a:rPr>
              <a:t>a </a:t>
            </a:r>
            <a:r>
              <a:rPr lang="en-US" sz="2800" b="1" i="0" u="none" strike="noStrike" cap="none" dirty="0">
                <a:solidFill>
                  <a:schemeClr val="dk1"/>
                </a:solidFill>
                <a:latin typeface="+mj-lt"/>
                <a:ea typeface="DFKai-SB"/>
                <a:cs typeface="DFKai-SB"/>
                <a:sym typeface="DFKai-SB"/>
              </a:rPr>
              <a:t>successful combination of agriculture and tourism</a:t>
            </a:r>
            <a:endParaRPr sz="2800" b="1" i="0" u="none" strike="noStrike" cap="none" dirty="0">
              <a:solidFill>
                <a:schemeClr val="dk1"/>
              </a:solidFill>
              <a:latin typeface="+mj-lt"/>
              <a:ea typeface="DFKai-SB"/>
              <a:cs typeface="DFKai-SB"/>
              <a:sym typeface="DFKai-SB"/>
            </a:endParaRPr>
          </a:p>
        </p:txBody>
      </p:sp>
      <p:pic>
        <p:nvPicPr>
          <p:cNvPr id="440" name="Google Shape;440;p35"/>
          <p:cNvPicPr preferRelativeResize="0"/>
          <p:nvPr/>
        </p:nvPicPr>
        <p:blipFill rotWithShape="1">
          <a:blip r:embed="rId9">
            <a:alphaModFix/>
          </a:blip>
          <a:srcRect/>
          <a:stretch/>
        </p:blipFill>
        <p:spPr>
          <a:xfrm>
            <a:off x="4749570" y="6019574"/>
            <a:ext cx="2600767" cy="42201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2232629"/>
            <a:ext cx="10307190" cy="3525161"/>
          </a:xfrm>
          <a:prstGeom prst="rect">
            <a:avLst/>
          </a:prstGeom>
        </p:spPr>
      </p:pic>
      <p:sp>
        <p:nvSpPr>
          <p:cNvPr id="446" name="Google Shape;446;p36"/>
          <p:cNvSpPr txBox="1"/>
          <p:nvPr/>
        </p:nvSpPr>
        <p:spPr>
          <a:xfrm>
            <a:off x="1350865" y="117201"/>
            <a:ext cx="9509686" cy="51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Example of poverty eradication measure: E-commerce</a:t>
            </a:r>
            <a:endParaRPr sz="2800" b="0" i="0" u="none" strike="noStrike" cap="none" dirty="0">
              <a:solidFill>
                <a:srgbClr val="000000"/>
              </a:solidFill>
              <a:latin typeface="+mj-lt"/>
              <a:sym typeface="Arial"/>
            </a:endParaRPr>
          </a:p>
        </p:txBody>
      </p:sp>
      <p:sp>
        <p:nvSpPr>
          <p:cNvPr id="447" name="Google Shape;447;p36"/>
          <p:cNvSpPr/>
          <p:nvPr/>
        </p:nvSpPr>
        <p:spPr>
          <a:xfrm>
            <a:off x="545208" y="633201"/>
            <a:ext cx="11121000" cy="1213653"/>
          </a:xfrm>
          <a:prstGeom prst="rect">
            <a:avLst/>
          </a:prstGeom>
          <a:noFill/>
          <a:ln>
            <a:noFill/>
          </a:ln>
        </p:spPr>
        <p:txBody>
          <a:bodyPr spcFirstLastPara="1" wrap="square" lIns="91425" tIns="45700" rIns="91425" bIns="45700" anchor="t" anchorCtr="0">
            <a:noAutofit/>
          </a:bodyPr>
          <a:lstStyle/>
          <a:p>
            <a:pPr marL="342900" marR="0" lvl="0" indent="-323850" algn="just" rtl="0">
              <a:lnSpc>
                <a:spcPct val="120000"/>
              </a:lnSpc>
              <a:spcBef>
                <a:spcPts val="600"/>
              </a:spcBef>
              <a:spcAft>
                <a:spcPts val="0"/>
              </a:spcAft>
              <a:buClr>
                <a:schemeClr val="dk1"/>
              </a:buClr>
              <a:buSzPts val="2100"/>
              <a:buFont typeface="Arial"/>
              <a:buChar char="•"/>
            </a:pPr>
            <a:r>
              <a:rPr lang="en-US" sz="1600" dirty="0">
                <a:solidFill>
                  <a:schemeClr val="dk1"/>
                </a:solidFill>
                <a:latin typeface="+mj-lt"/>
                <a:ea typeface="Times New Roman"/>
                <a:cs typeface="Times New Roman"/>
                <a:sym typeface="Times New Roman"/>
              </a:rPr>
              <a:t>This measure uses e-commerce to sell products from poor areas. </a:t>
            </a:r>
            <a:r>
              <a:rPr lang="en-US" sz="1600" dirty="0" smtClean="0">
                <a:solidFill>
                  <a:schemeClr val="dk1"/>
                </a:solidFill>
                <a:latin typeface="+mj-lt"/>
                <a:ea typeface="Times New Roman"/>
                <a:cs typeface="Times New Roman"/>
                <a:sym typeface="Times New Roman"/>
              </a:rPr>
              <a:t> It </a:t>
            </a:r>
            <a:r>
              <a:rPr lang="en-US" sz="1600" dirty="0">
                <a:solidFill>
                  <a:schemeClr val="dk1"/>
                </a:solidFill>
                <a:latin typeface="+mj-lt"/>
                <a:ea typeface="Times New Roman"/>
                <a:cs typeface="Times New Roman"/>
                <a:sym typeface="Times New Roman"/>
              </a:rPr>
              <a:t>especially targets the sales of agricultural products, the building of brands and infrastructure, and the cultivation of talents. </a:t>
            </a:r>
            <a:r>
              <a:rPr lang="en-US" sz="1600" dirty="0" smtClean="0">
                <a:solidFill>
                  <a:schemeClr val="dk1"/>
                </a:solidFill>
                <a:latin typeface="+mj-lt"/>
                <a:ea typeface="Times New Roman"/>
                <a:cs typeface="Times New Roman"/>
                <a:sym typeface="Times New Roman"/>
              </a:rPr>
              <a:t> It </a:t>
            </a:r>
            <a:r>
              <a:rPr lang="en-US" sz="1600" dirty="0">
                <a:solidFill>
                  <a:schemeClr val="dk1"/>
                </a:solidFill>
                <a:latin typeface="+mj-lt"/>
                <a:ea typeface="Times New Roman"/>
                <a:cs typeface="Times New Roman"/>
                <a:sym typeface="Times New Roman"/>
              </a:rPr>
              <a:t>uses the Internet to increase farmers' income, facilitate the transformation and upgrade of agriculture.</a:t>
            </a:r>
            <a:endParaRPr sz="1600" dirty="0">
              <a:solidFill>
                <a:schemeClr val="dk1"/>
              </a:solidFill>
              <a:latin typeface="+mj-lt"/>
              <a:ea typeface="Times New Roman"/>
              <a:cs typeface="Times New Roman"/>
              <a:sym typeface="Times New Roman"/>
            </a:endParaRPr>
          </a:p>
          <a:p>
            <a:pPr marL="342900" marR="0" lvl="0" indent="-323850" algn="just" rtl="0">
              <a:lnSpc>
                <a:spcPct val="120000"/>
              </a:lnSpc>
              <a:spcBef>
                <a:spcPts val="600"/>
              </a:spcBef>
              <a:spcAft>
                <a:spcPts val="0"/>
              </a:spcAft>
              <a:buClr>
                <a:schemeClr val="dk1"/>
              </a:buClr>
              <a:buSzPts val="2100"/>
              <a:buFont typeface="Arial"/>
              <a:buChar char="•"/>
            </a:pPr>
            <a:r>
              <a:rPr lang="en-US" sz="1600" dirty="0">
                <a:solidFill>
                  <a:schemeClr val="dk1"/>
                </a:solidFill>
                <a:latin typeface="+mj-lt"/>
                <a:ea typeface="Times New Roman"/>
                <a:cs typeface="Times New Roman"/>
                <a:sym typeface="Times New Roman"/>
              </a:rPr>
              <a:t>From 2015 to 2020, the retail sales of China’s rural network increased by more </a:t>
            </a:r>
            <a:r>
              <a:rPr lang="en-US" sz="1600" b="0" i="0" u="none" strike="noStrike" cap="none" dirty="0">
                <a:solidFill>
                  <a:schemeClr val="dk1"/>
                </a:solidFill>
                <a:latin typeface="+mj-lt"/>
                <a:ea typeface="Times New Roman"/>
                <a:cs typeface="Times New Roman"/>
                <a:sym typeface="Times New Roman"/>
              </a:rPr>
              <a:t>than five times.</a:t>
            </a:r>
            <a:endParaRPr sz="1600" b="0" i="0" u="none" strike="noStrike" cap="none" dirty="0">
              <a:solidFill>
                <a:schemeClr val="dk1"/>
              </a:solidFill>
              <a:latin typeface="+mj-lt"/>
              <a:ea typeface="Times New Roman"/>
              <a:cs typeface="Times New Roman"/>
              <a:sym typeface="Times New Roman"/>
            </a:endParaRPr>
          </a:p>
        </p:txBody>
      </p:sp>
      <p:sp>
        <p:nvSpPr>
          <p:cNvPr id="448" name="Google Shape;448;p36"/>
          <p:cNvSpPr/>
          <p:nvPr/>
        </p:nvSpPr>
        <p:spPr>
          <a:xfrm>
            <a:off x="4348232" y="6039939"/>
            <a:ext cx="707452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a:t>
            </a:r>
            <a:r>
              <a:rPr lang="en-US" sz="1200" b="0" i="0" u="none" strike="noStrike" cap="none" dirty="0" smtClean="0">
                <a:solidFill>
                  <a:schemeClr val="dk1"/>
                </a:solidFill>
                <a:latin typeface="+mj-lt"/>
                <a:ea typeface="DFKai-SB"/>
                <a:cs typeface="DFKai-SB"/>
                <a:sym typeface="DFKai-SB"/>
              </a:rPr>
              <a:t>People.c</a:t>
            </a:r>
            <a:r>
              <a:rPr lang="en-US" sz="1200" b="0" i="0" u="none" strike="noStrike" cap="none" dirty="0" smtClean="0">
                <a:solidFill>
                  <a:srgbClr val="7030A0"/>
                </a:solidFill>
                <a:latin typeface="+mj-lt"/>
                <a:ea typeface="DFKai-SB"/>
                <a:cs typeface="DFKai-SB"/>
                <a:sym typeface="DFKai-SB"/>
              </a:rPr>
              <a:t>n</a:t>
            </a:r>
            <a:r>
              <a:rPr lang="en-US" sz="1200" b="0" i="0" u="none" strike="noStrike" cap="none" dirty="0" smtClean="0">
                <a:solidFill>
                  <a:schemeClr val="dk1"/>
                </a:solidFill>
                <a:latin typeface="+mj-lt"/>
                <a:ea typeface="DFKai-SB"/>
                <a:cs typeface="DFKai-SB"/>
                <a:sym typeface="DFKai-SB"/>
              </a:rPr>
              <a:t>. </a:t>
            </a:r>
            <a:r>
              <a:rPr lang="en-US" sz="1200" b="0" i="0" u="none" strike="noStrike" cap="none" dirty="0">
                <a:solidFill>
                  <a:schemeClr val="dk1"/>
                </a:solidFill>
                <a:latin typeface="+mj-lt"/>
                <a:ea typeface="DFKai-SB"/>
                <a:cs typeface="DFKai-SB"/>
                <a:sym typeface="DFKai-SB"/>
              </a:rPr>
              <a:t>Sell good products and live a good life.(</a:t>
            </a:r>
            <a:r>
              <a:rPr lang="en-US" sz="1200" b="0" i="0" u="none" strike="noStrike" cap="none" dirty="0" err="1">
                <a:solidFill>
                  <a:schemeClr val="dk1"/>
                </a:solidFill>
                <a:latin typeface="+mj-lt"/>
                <a:ea typeface="DFKai-SB"/>
                <a:cs typeface="DFKai-SB"/>
                <a:sym typeface="DFKai-SB"/>
              </a:rPr>
              <a:t>賣出好產品</a:t>
            </a:r>
            <a:r>
              <a:rPr lang="en-US" sz="1200" b="0" i="0" u="none" strike="noStrike" cap="none" dirty="0">
                <a:solidFill>
                  <a:schemeClr val="dk1"/>
                </a:solidFill>
                <a:latin typeface="+mj-lt"/>
                <a:ea typeface="DFKai-SB"/>
                <a:cs typeface="DFKai-SB"/>
                <a:sym typeface="DFKai-SB"/>
              </a:rPr>
              <a:t> </a:t>
            </a:r>
            <a:r>
              <a:rPr lang="en-US" sz="1200" b="0" i="0" u="none" strike="noStrike" cap="none" dirty="0" err="1">
                <a:solidFill>
                  <a:schemeClr val="dk1"/>
                </a:solidFill>
                <a:latin typeface="+mj-lt"/>
                <a:ea typeface="DFKai-SB"/>
                <a:cs typeface="DFKai-SB"/>
                <a:sym typeface="DFKai-SB"/>
              </a:rPr>
              <a:t>過上好日子</a:t>
            </a:r>
            <a:r>
              <a:rPr lang="en-US" sz="1200" b="0" i="0" u="none" strike="noStrike" cap="none" dirty="0">
                <a:solidFill>
                  <a:schemeClr val="dk1"/>
                </a:solidFill>
                <a:latin typeface="+mj-lt"/>
                <a:ea typeface="DFKai-SB"/>
                <a:cs typeface="DFKai-SB"/>
                <a:sym typeface="DFKai-SB"/>
              </a:rPr>
              <a:t>)”. </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(http://hb.people.com.cn/BIG5/n2/2021/0414/c194063-34674057.html</a:t>
            </a:r>
            <a:r>
              <a:rPr lang="en-US" sz="1400" b="0" i="0" u="none" strike="noStrike" cap="none" dirty="0">
                <a:solidFill>
                  <a:schemeClr val="dk1"/>
                </a:solidFill>
                <a:latin typeface="+mj-lt"/>
                <a:ea typeface="DFKai-SB"/>
                <a:cs typeface="DFKai-SB"/>
                <a:sym typeface="DFKai-SB"/>
              </a:rPr>
              <a:t>)</a:t>
            </a:r>
            <a:endParaRPr sz="1400" b="0" i="0" u="none" strike="noStrike" cap="none" dirty="0">
              <a:solidFill>
                <a:schemeClr val="dk1"/>
              </a:solidFill>
              <a:latin typeface="+mj-lt"/>
              <a:ea typeface="DFKai-SB"/>
              <a:cs typeface="DFKai-SB"/>
              <a:sym typeface="DFKai-SB"/>
            </a:endParaRPr>
          </a:p>
        </p:txBody>
      </p:sp>
      <p:pic>
        <p:nvPicPr>
          <p:cNvPr id="451" name="Google Shape;451;p36"/>
          <p:cNvPicPr preferRelativeResize="0"/>
          <p:nvPr/>
        </p:nvPicPr>
        <p:blipFill rotWithShape="1">
          <a:blip r:embed="rId4">
            <a:alphaModFix/>
          </a:blip>
          <a:srcRect/>
          <a:stretch/>
        </p:blipFill>
        <p:spPr>
          <a:xfrm>
            <a:off x="2978893" y="6066361"/>
            <a:ext cx="1256605" cy="49679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7"/>
          <p:cNvSpPr/>
          <p:nvPr/>
        </p:nvSpPr>
        <p:spPr>
          <a:xfrm>
            <a:off x="1864489" y="5809156"/>
            <a:ext cx="4044697"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Our Hong Kong Foundation. Our China Story: </a:t>
            </a:r>
            <a:br>
              <a:rPr lang="en-US" sz="1200" b="0" i="0" u="none" strike="noStrike" cap="none" dirty="0">
                <a:solidFill>
                  <a:schemeClr val="dk1"/>
                </a:solidFill>
                <a:latin typeface="+mj-lt"/>
                <a:ea typeface="DFKai-SB"/>
                <a:cs typeface="DFKai-SB"/>
                <a:sym typeface="DFKai-SB"/>
              </a:rPr>
            </a:br>
            <a:r>
              <a:rPr lang="en-US" sz="1200" b="0" i="0" u="none" strike="noStrike" cap="none" dirty="0">
                <a:solidFill>
                  <a:schemeClr val="dk1"/>
                </a:solidFill>
                <a:latin typeface="+mj-lt"/>
                <a:ea typeface="DFKai-SB"/>
                <a:cs typeface="DFKai-SB"/>
                <a:sym typeface="DFKai-SB"/>
              </a:rPr>
              <a:t>“Rural Poverty Alleviation with 5G E-commerce. Live-Streaming to Boost China's Economy (農村扶貧結合5G電商 </a:t>
            </a:r>
            <a:r>
              <a:rPr lang="en-US" sz="1200" b="0" i="0" u="none" strike="noStrike" cap="none" dirty="0" err="1">
                <a:solidFill>
                  <a:schemeClr val="dk1"/>
                </a:solidFill>
                <a:latin typeface="+mj-lt"/>
                <a:ea typeface="DFKai-SB"/>
                <a:cs typeface="DFKai-SB"/>
                <a:sym typeface="DFKai-SB"/>
              </a:rPr>
              <a:t>直播帶貨推動中國經濟</a:t>
            </a:r>
            <a:r>
              <a:rPr lang="en-US" sz="1200" b="0" i="0" u="none" strike="noStrike" cap="none" dirty="0">
                <a:solidFill>
                  <a:schemeClr val="dk1"/>
                </a:solidFill>
                <a:latin typeface="+mj-lt"/>
                <a:ea typeface="DFKai-SB"/>
                <a:cs typeface="DFKai-SB"/>
                <a:sym typeface="DFKai-SB"/>
              </a:rPr>
              <a:t>). “</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j-lt"/>
                <a:ea typeface="Times New Roman"/>
                <a:cs typeface="Times New Roman"/>
                <a:sym typeface="Times New Roman"/>
              </a:rPr>
              <a:t>(https://www.ourchinastory.com/zh/2 )</a:t>
            </a:r>
            <a:endParaRPr sz="1200" b="0" i="0" u="none" strike="noStrike" cap="none" dirty="0">
              <a:solidFill>
                <a:schemeClr val="dk1"/>
              </a:solidFill>
              <a:latin typeface="+mj-lt"/>
              <a:ea typeface="Times New Roman"/>
              <a:cs typeface="Times New Roman"/>
              <a:sym typeface="Times New Roman"/>
            </a:endParaRPr>
          </a:p>
        </p:txBody>
      </p:sp>
      <p:pic>
        <p:nvPicPr>
          <p:cNvPr id="458" name="Google Shape;458;p37">
            <a:hlinkClick r:id="rId3"/>
          </p:cNvPr>
          <p:cNvPicPr preferRelativeResize="0"/>
          <p:nvPr/>
        </p:nvPicPr>
        <p:blipFill rotWithShape="1">
          <a:blip r:embed="rId4">
            <a:alphaModFix/>
          </a:blip>
          <a:srcRect l="1974" t="29647" r="3583" b="23355"/>
          <a:stretch/>
        </p:blipFill>
        <p:spPr>
          <a:xfrm>
            <a:off x="484577" y="852486"/>
            <a:ext cx="5887584" cy="2660910"/>
          </a:xfrm>
          <a:prstGeom prst="rect">
            <a:avLst/>
          </a:prstGeom>
          <a:noFill/>
          <a:ln>
            <a:noFill/>
          </a:ln>
        </p:spPr>
      </p:pic>
      <p:sp>
        <p:nvSpPr>
          <p:cNvPr id="459" name="Google Shape;459;p37"/>
          <p:cNvSpPr/>
          <p:nvPr/>
        </p:nvSpPr>
        <p:spPr>
          <a:xfrm>
            <a:off x="2598118" y="3643983"/>
            <a:ext cx="2775547" cy="3693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for more details</a:t>
            </a:r>
            <a:endParaRPr sz="1200" b="1" i="0" u="none" strike="noStrike" cap="none" dirty="0">
              <a:solidFill>
                <a:schemeClr val="dk1"/>
              </a:solidFill>
              <a:latin typeface="+mj-lt"/>
              <a:ea typeface="DFKai-SB"/>
              <a:cs typeface="DFKai-SB"/>
              <a:sym typeface="DFKai-SB"/>
            </a:endParaRPr>
          </a:p>
        </p:txBody>
      </p:sp>
      <p:sp>
        <p:nvSpPr>
          <p:cNvPr id="460" name="Google Shape;460;p37"/>
          <p:cNvSpPr/>
          <p:nvPr/>
        </p:nvSpPr>
        <p:spPr>
          <a:xfrm>
            <a:off x="0" y="4154672"/>
            <a:ext cx="6611100" cy="1923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dirty="0"/>
              <a:t>In recent years, China has been striving to </a:t>
            </a:r>
            <a:r>
              <a:rPr lang="en-US" dirty="0" err="1"/>
              <a:t>revitalise</a:t>
            </a:r>
            <a:r>
              <a:rPr lang="en-US" dirty="0"/>
              <a:t> the rural economy. Apart from investment, new technologies are being used to improve agricultural techniques and productivity. </a:t>
            </a:r>
            <a:r>
              <a:rPr lang="en-US" dirty="0" smtClean="0"/>
              <a:t> 5G </a:t>
            </a:r>
            <a:r>
              <a:rPr lang="en-US" dirty="0"/>
              <a:t>technology is used to boost e-commerce activities and </a:t>
            </a:r>
            <a:r>
              <a:rPr lang="en-US" dirty="0" err="1"/>
              <a:t>digitalisation</a:t>
            </a:r>
            <a:r>
              <a:rPr lang="en-US" dirty="0" smtClean="0"/>
              <a:t>.  </a:t>
            </a:r>
            <a:r>
              <a:rPr lang="en-US" dirty="0"/>
              <a:t>Among these, livestream selling is the key to enhancing the effectiveness of the rural economy and contemporary Chinese economy.</a:t>
            </a:r>
            <a:endParaRPr dirty="0">
              <a:sym typeface="DFKai-SB"/>
            </a:endParaRPr>
          </a:p>
          <a:p>
            <a:pPr marL="0" marR="0" lvl="0" indent="0" algn="just" rtl="0">
              <a:lnSpc>
                <a:spcPct val="100000"/>
              </a:lnSpc>
              <a:spcBef>
                <a:spcPts val="0"/>
              </a:spcBef>
              <a:spcAft>
                <a:spcPts val="0"/>
              </a:spcAft>
              <a:buNone/>
            </a:pPr>
            <a:endParaRPr sz="1300" dirty="0">
              <a:latin typeface="+mj-lt"/>
            </a:endParaRPr>
          </a:p>
        </p:txBody>
      </p:sp>
      <p:pic>
        <p:nvPicPr>
          <p:cNvPr id="461" name="Google Shape;461;p37">
            <a:hlinkClick r:id="rId5"/>
          </p:cNvPr>
          <p:cNvPicPr preferRelativeResize="0"/>
          <p:nvPr/>
        </p:nvPicPr>
        <p:blipFill rotWithShape="1">
          <a:blip r:embed="rId6">
            <a:alphaModFix/>
          </a:blip>
          <a:srcRect l="48242" b="61876"/>
          <a:stretch/>
        </p:blipFill>
        <p:spPr>
          <a:xfrm>
            <a:off x="7612378" y="953531"/>
            <a:ext cx="2990859" cy="2919052"/>
          </a:xfrm>
          <a:prstGeom prst="rect">
            <a:avLst/>
          </a:prstGeom>
          <a:noFill/>
          <a:ln>
            <a:noFill/>
          </a:ln>
        </p:spPr>
      </p:pic>
      <p:sp>
        <p:nvSpPr>
          <p:cNvPr id="462" name="Google Shape;462;p37"/>
          <p:cNvSpPr/>
          <p:nvPr/>
        </p:nvSpPr>
        <p:spPr>
          <a:xfrm>
            <a:off x="8230982" y="5855231"/>
            <a:ext cx="360426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DFKai-SB"/>
                <a:cs typeface="DFKai-SB"/>
                <a:sym typeface="DFKai-SB"/>
              </a:rPr>
              <a:t>Source: People.cn. </a:t>
            </a:r>
            <a:r>
              <a:rPr lang="en-US" sz="1200" dirty="0">
                <a:solidFill>
                  <a:schemeClr val="dk1"/>
                </a:solidFill>
                <a:latin typeface="+mj-lt"/>
                <a:ea typeface="DFKai-SB"/>
                <a:cs typeface="DFKai-SB"/>
                <a:sym typeface="Times New Roman"/>
              </a:rPr>
              <a:t>(http://hb.people.com.cn/BIG5/n2/2021/0414/c194063-34674057.html)</a:t>
            </a:r>
            <a:endParaRPr sz="1200" dirty="0">
              <a:solidFill>
                <a:schemeClr val="dk1"/>
              </a:solidFill>
              <a:latin typeface="+mj-lt"/>
              <a:ea typeface="DFKai-SB"/>
              <a:cs typeface="DFKai-SB"/>
              <a:sym typeface="Times New Roman"/>
            </a:endParaRPr>
          </a:p>
        </p:txBody>
      </p:sp>
      <p:sp>
        <p:nvSpPr>
          <p:cNvPr id="463" name="Google Shape;463;p37"/>
          <p:cNvSpPr/>
          <p:nvPr/>
        </p:nvSpPr>
        <p:spPr>
          <a:xfrm>
            <a:off x="7055171" y="4350686"/>
            <a:ext cx="4105275" cy="1726986"/>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dirty="0">
                <a:sym typeface="Times New Roman"/>
              </a:rPr>
              <a:t>In 2018, a veteran and several fellow villagers began selling mangoes online. </a:t>
            </a:r>
            <a:r>
              <a:rPr lang="en-US" dirty="0" smtClean="0">
                <a:sym typeface="Times New Roman"/>
              </a:rPr>
              <a:t> More </a:t>
            </a:r>
            <a:r>
              <a:rPr lang="en-US" dirty="0">
                <a:sym typeface="Times New Roman"/>
              </a:rPr>
              <a:t>than 6,000 boxes were sold that year with sales reaching RMB 500,000. </a:t>
            </a:r>
            <a:endParaRPr dirty="0">
              <a:sym typeface="Times New Roman"/>
            </a:endParaRPr>
          </a:p>
        </p:txBody>
      </p:sp>
      <p:sp>
        <p:nvSpPr>
          <p:cNvPr id="464" name="Google Shape;464;p37"/>
          <p:cNvSpPr/>
          <p:nvPr/>
        </p:nvSpPr>
        <p:spPr>
          <a:xfrm>
            <a:off x="7714911" y="3927641"/>
            <a:ext cx="2888326"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for more details</a:t>
            </a:r>
            <a:endParaRPr sz="1200" b="1" i="0" u="none" strike="noStrike" cap="none" dirty="0">
              <a:solidFill>
                <a:schemeClr val="dk1"/>
              </a:solidFill>
              <a:latin typeface="+mj-lt"/>
              <a:ea typeface="DFKai-SB"/>
              <a:cs typeface="DFKai-SB"/>
              <a:sym typeface="DFKai-SB"/>
            </a:endParaRPr>
          </a:p>
        </p:txBody>
      </p:sp>
      <p:sp>
        <p:nvSpPr>
          <p:cNvPr id="465" name="Google Shape;465;p37"/>
          <p:cNvSpPr txBox="1"/>
          <p:nvPr/>
        </p:nvSpPr>
        <p:spPr>
          <a:xfrm>
            <a:off x="1058097" y="108837"/>
            <a:ext cx="10263621" cy="51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Example of poverty eradication measure: E-commerce</a:t>
            </a:r>
            <a:endParaRPr sz="2800" b="0" i="0" u="none" strike="noStrike" cap="none" dirty="0">
              <a:solidFill>
                <a:srgbClr val="000000"/>
              </a:solidFill>
              <a:latin typeface="+mj-lt"/>
              <a:sym typeface="Arial"/>
            </a:endParaRPr>
          </a:p>
        </p:txBody>
      </p:sp>
      <p:pic>
        <p:nvPicPr>
          <p:cNvPr id="466" name="Google Shape;466;p37"/>
          <p:cNvPicPr preferRelativeResize="0"/>
          <p:nvPr/>
        </p:nvPicPr>
        <p:blipFill rotWithShape="1">
          <a:blip r:embed="rId7">
            <a:alphaModFix/>
          </a:blip>
          <a:srcRect/>
          <a:stretch/>
        </p:blipFill>
        <p:spPr>
          <a:xfrm>
            <a:off x="484577" y="5891620"/>
            <a:ext cx="1304812" cy="383768"/>
          </a:xfrm>
          <a:prstGeom prst="rect">
            <a:avLst/>
          </a:prstGeom>
          <a:noFill/>
          <a:ln>
            <a:noFill/>
          </a:ln>
        </p:spPr>
      </p:pic>
      <p:pic>
        <p:nvPicPr>
          <p:cNvPr id="467" name="Google Shape;467;p37"/>
          <p:cNvPicPr preferRelativeResize="0"/>
          <p:nvPr/>
        </p:nvPicPr>
        <p:blipFill rotWithShape="1">
          <a:blip r:embed="rId8">
            <a:alphaModFix/>
          </a:blip>
          <a:srcRect/>
          <a:stretch/>
        </p:blipFill>
        <p:spPr>
          <a:xfrm>
            <a:off x="6874624" y="5835218"/>
            <a:ext cx="1356358" cy="53623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8"/>
          <p:cNvSpPr/>
          <p:nvPr/>
        </p:nvSpPr>
        <p:spPr>
          <a:xfrm>
            <a:off x="4335074" y="5959313"/>
            <a:ext cx="661029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(https://chinacurrent.com/hk/story/20460/ecological-poverty-eradication)</a:t>
            </a:r>
            <a:endParaRPr sz="1200" b="0" i="0" u="none" strike="noStrike" cap="none" dirty="0">
              <a:solidFill>
                <a:schemeClr val="dk1"/>
              </a:solidFill>
              <a:latin typeface="+mj-lt"/>
              <a:ea typeface="Times New Roman"/>
              <a:cs typeface="Times New Roman"/>
              <a:sym typeface="Times New Roman"/>
            </a:endParaRPr>
          </a:p>
        </p:txBody>
      </p:sp>
      <p:sp>
        <p:nvSpPr>
          <p:cNvPr id="473" name="Google Shape;473;p38"/>
          <p:cNvSpPr txBox="1"/>
          <p:nvPr/>
        </p:nvSpPr>
        <p:spPr>
          <a:xfrm>
            <a:off x="228600" y="285785"/>
            <a:ext cx="11795760" cy="516000"/>
          </a:xfrm>
          <a:prstGeom prst="rect">
            <a:avLst/>
          </a:prstGeom>
          <a:noFill/>
          <a:ln>
            <a:noFill/>
          </a:ln>
        </p:spPr>
        <p:txBody>
          <a:bodyPr spcFirstLastPara="1" wrap="square" lIns="91425" tIns="45700" rIns="91425" bIns="45700" anchor="ctr" anchorCtr="0">
            <a:noAutofit/>
          </a:bodyPr>
          <a:lstStyle/>
          <a:p>
            <a:pPr lvl="0" algn="ctr">
              <a:lnSpc>
                <a:spcPct val="90000"/>
              </a:lnSpc>
            </a:pPr>
            <a:r>
              <a:rPr lang="en-US" sz="2800" b="1" i="0" u="none" strike="noStrike" cap="none" dirty="0">
                <a:solidFill>
                  <a:schemeClr val="dk1"/>
                </a:solidFill>
                <a:latin typeface="+mj-lt"/>
                <a:ea typeface="DFKai-SB"/>
                <a:cs typeface="DFKai-SB"/>
                <a:sym typeface="DFKai-SB"/>
              </a:rPr>
              <a:t>Example of poverty eradication </a:t>
            </a:r>
            <a:r>
              <a:rPr lang="en-US" sz="2800" b="1" dirty="0">
                <a:solidFill>
                  <a:schemeClr val="dk1"/>
                </a:solidFill>
                <a:latin typeface="+mj-lt"/>
                <a:ea typeface="DFKai-SB"/>
                <a:cs typeface="DFKai-SB"/>
                <a:sym typeface="DFKai-SB"/>
              </a:rPr>
              <a:t>measure: </a:t>
            </a:r>
            <a:endParaRPr lang="en-US" sz="2800" b="1" dirty="0" smtClean="0">
              <a:solidFill>
                <a:schemeClr val="dk1"/>
              </a:solidFill>
              <a:latin typeface="+mj-lt"/>
              <a:ea typeface="DFKai-SB"/>
              <a:cs typeface="DFKai-SB"/>
              <a:sym typeface="DFKai-SB"/>
            </a:endParaRPr>
          </a:p>
          <a:p>
            <a:pPr lvl="0" algn="ctr">
              <a:lnSpc>
                <a:spcPct val="90000"/>
              </a:lnSpc>
            </a:pPr>
            <a:r>
              <a:rPr lang="en-US" sz="2800" b="1" dirty="0" smtClean="0">
                <a:solidFill>
                  <a:schemeClr val="dk1"/>
                </a:solidFill>
                <a:latin typeface="+mj-lt"/>
                <a:ea typeface="DFKai-SB"/>
                <a:cs typeface="DFKai-SB"/>
                <a:sym typeface="DFKai-SB"/>
              </a:rPr>
              <a:t>eco-environmental </a:t>
            </a:r>
            <a:r>
              <a:rPr lang="en-US" sz="2800" b="1" dirty="0">
                <a:solidFill>
                  <a:schemeClr val="dk1"/>
                </a:solidFill>
                <a:latin typeface="+mj-lt"/>
                <a:ea typeface="DFKai-SB"/>
                <a:cs typeface="DFKai-SB"/>
                <a:sym typeface="DFKai-SB"/>
              </a:rPr>
              <a:t>conservation</a:t>
            </a:r>
            <a:endParaRPr sz="2800" b="1" dirty="0">
              <a:solidFill>
                <a:schemeClr val="dk1"/>
              </a:solidFill>
              <a:latin typeface="+mj-lt"/>
              <a:ea typeface="DFKai-SB"/>
              <a:cs typeface="DFKai-SB"/>
              <a:sym typeface="DFKai-SB"/>
            </a:endParaRPr>
          </a:p>
        </p:txBody>
      </p:sp>
      <p:pic>
        <p:nvPicPr>
          <p:cNvPr id="474" name="Google Shape;474;p38">
            <a:hlinkClick r:id="rId3"/>
          </p:cNvPr>
          <p:cNvPicPr preferRelativeResize="0"/>
          <p:nvPr/>
        </p:nvPicPr>
        <p:blipFill rotWithShape="1">
          <a:blip r:embed="rId4">
            <a:alphaModFix/>
          </a:blip>
          <a:srcRect t="20859" b="15910"/>
          <a:stretch/>
        </p:blipFill>
        <p:spPr>
          <a:xfrm>
            <a:off x="5482649" y="2711078"/>
            <a:ext cx="4315144" cy="2182820"/>
          </a:xfrm>
          <a:prstGeom prst="rect">
            <a:avLst/>
          </a:prstGeom>
          <a:noFill/>
          <a:ln>
            <a:noFill/>
          </a:ln>
        </p:spPr>
      </p:pic>
      <p:sp>
        <p:nvSpPr>
          <p:cNvPr id="475" name="Google Shape;475;p38"/>
          <p:cNvSpPr/>
          <p:nvPr/>
        </p:nvSpPr>
        <p:spPr>
          <a:xfrm>
            <a:off x="573567" y="1115437"/>
            <a:ext cx="10950003" cy="1245821"/>
          </a:xfrm>
          <a:prstGeom prst="rect">
            <a:avLst/>
          </a:prstGeom>
          <a:noFill/>
          <a:ln>
            <a:noFill/>
          </a:ln>
        </p:spPr>
        <p:txBody>
          <a:bodyPr spcFirstLastPara="1" wrap="square" lIns="91425" tIns="45700" rIns="91425" bIns="45700" anchor="t" anchorCtr="0">
            <a:noAutofit/>
          </a:bodyPr>
          <a:lstStyle/>
          <a:p>
            <a:pPr lvl="0" algn="just">
              <a:lnSpc>
                <a:spcPct val="120000"/>
              </a:lnSpc>
            </a:pPr>
            <a:r>
              <a:rPr lang="en-US" sz="1800" dirty="0">
                <a:sym typeface="DFKai-SB"/>
              </a:rPr>
              <a:t>In order to alleviate poverty and improve the quality of life in remote areas, China’s National Forestry and Grassland Administration has introduced an ecological poverty alleviation plan</a:t>
            </a:r>
            <a:r>
              <a:rPr lang="en-US" sz="1800" dirty="0" smtClean="0">
                <a:sym typeface="DFKai-SB"/>
              </a:rPr>
              <a:t>.  </a:t>
            </a:r>
            <a:r>
              <a:rPr lang="en-US" sz="1800" dirty="0">
                <a:sym typeface="DFKai-SB"/>
              </a:rPr>
              <a:t>This plan involves hiring people from poor households as forest rangers</a:t>
            </a:r>
            <a:r>
              <a:rPr lang="en-US" sz="1800" dirty="0" smtClean="0">
                <a:sym typeface="DFKai-SB"/>
              </a:rPr>
              <a:t>.  </a:t>
            </a:r>
            <a:r>
              <a:rPr lang="en-US" sz="1800" dirty="0">
                <a:sym typeface="DFKai-SB"/>
              </a:rPr>
              <a:t>It helps the poor and preserves the local environment </a:t>
            </a:r>
            <a:r>
              <a:rPr lang="en-US" altLang="zh-HK" sz="1800" dirty="0">
                <a:sym typeface="DFKai-SB"/>
              </a:rPr>
              <a:t>at the same time</a:t>
            </a:r>
            <a:r>
              <a:rPr lang="en-US" sz="1800" dirty="0">
                <a:sym typeface="DFKai-SB"/>
              </a:rPr>
              <a:t>.</a:t>
            </a:r>
            <a:endParaRPr sz="1800" dirty="0">
              <a:sym typeface="DFKai-SB"/>
            </a:endParaRPr>
          </a:p>
          <a:p>
            <a:pPr marL="0" marR="0" lvl="0" indent="0" algn="just" rtl="0">
              <a:lnSpc>
                <a:spcPct val="100000"/>
              </a:lnSpc>
              <a:spcBef>
                <a:spcPts val="0"/>
              </a:spcBef>
              <a:spcAft>
                <a:spcPts val="0"/>
              </a:spcAft>
              <a:buNone/>
            </a:pPr>
            <a:endParaRPr dirty="0">
              <a:solidFill>
                <a:schemeClr val="dk1"/>
              </a:solidFill>
              <a:latin typeface="+mj-lt"/>
              <a:ea typeface="DFKai-SB"/>
              <a:cs typeface="DFKai-SB"/>
              <a:sym typeface="DFKai-SB"/>
            </a:endParaRPr>
          </a:p>
        </p:txBody>
      </p:sp>
      <p:sp>
        <p:nvSpPr>
          <p:cNvPr id="476" name="Google Shape;476;p38"/>
          <p:cNvSpPr/>
          <p:nvPr/>
        </p:nvSpPr>
        <p:spPr>
          <a:xfrm>
            <a:off x="4235206" y="5361961"/>
            <a:ext cx="3151768"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a:t>
            </a:r>
            <a:r>
              <a:rPr lang="en-US" sz="1200" b="1" dirty="0">
                <a:solidFill>
                  <a:schemeClr val="dk1"/>
                </a:solidFill>
                <a:latin typeface="+mj-lt"/>
                <a:ea typeface="DFKai-SB"/>
                <a:cs typeface="DFKai-SB"/>
                <a:sym typeface="DFKai-SB"/>
              </a:rPr>
              <a:t>images to watch the videos</a:t>
            </a:r>
            <a:endParaRPr sz="1200" b="1" dirty="0">
              <a:solidFill>
                <a:schemeClr val="dk1"/>
              </a:solidFill>
              <a:latin typeface="+mj-lt"/>
              <a:ea typeface="DFKai-SB"/>
              <a:cs typeface="DFKai-SB"/>
              <a:sym typeface="DFKai-SB"/>
            </a:endParaRPr>
          </a:p>
        </p:txBody>
      </p:sp>
      <p:pic>
        <p:nvPicPr>
          <p:cNvPr id="477" name="Google Shape;477;p38"/>
          <p:cNvPicPr preferRelativeResize="0"/>
          <p:nvPr/>
        </p:nvPicPr>
        <p:blipFill rotWithShape="1">
          <a:blip r:embed="rId5">
            <a:alphaModFix/>
          </a:blip>
          <a:srcRect/>
          <a:stretch/>
        </p:blipFill>
        <p:spPr>
          <a:xfrm>
            <a:off x="3313313" y="6009830"/>
            <a:ext cx="1021761" cy="422186"/>
          </a:xfrm>
          <a:prstGeom prst="rect">
            <a:avLst/>
          </a:prstGeom>
          <a:noFill/>
          <a:ln>
            <a:noFill/>
          </a:ln>
        </p:spPr>
      </p:pic>
      <p:pic>
        <p:nvPicPr>
          <p:cNvPr id="478" name="Google Shape;478;p38">
            <a:hlinkClick r:id="rId3"/>
          </p:cNvPr>
          <p:cNvPicPr preferRelativeResize="0"/>
          <p:nvPr/>
        </p:nvPicPr>
        <p:blipFill rotWithShape="1">
          <a:blip r:embed="rId6">
            <a:alphaModFix/>
          </a:blip>
          <a:srcRect/>
          <a:stretch/>
        </p:blipFill>
        <p:spPr>
          <a:xfrm>
            <a:off x="1736076" y="2674910"/>
            <a:ext cx="3154474" cy="218282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9"/>
          <p:cNvSpPr/>
          <p:nvPr/>
        </p:nvSpPr>
        <p:spPr>
          <a:xfrm>
            <a:off x="8645236" y="4767953"/>
            <a:ext cx="321554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China Current</a:t>
            </a:r>
            <a:endParaRPr sz="1200" dirty="0">
              <a:solidFill>
                <a:schemeClr val="dk1"/>
              </a:solidFill>
              <a:latin typeface="+mj-lt"/>
              <a:ea typeface="Times New Roman"/>
              <a:cs typeface="Times New Roman"/>
              <a:sym typeface="DFKai-SB"/>
            </a:endParaRPr>
          </a:p>
          <a:p>
            <a:pPr marL="0" marR="0" lvl="0" indent="0" algn="just"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Times New Roman"/>
              </a:rPr>
              <a:t>(https://chinacurrent.com/education/article/2021/08/22429.html)</a:t>
            </a:r>
            <a:endParaRPr sz="1200" dirty="0">
              <a:solidFill>
                <a:schemeClr val="dk1"/>
              </a:solidFill>
              <a:latin typeface="+mj-lt"/>
              <a:ea typeface="Times New Roman"/>
              <a:cs typeface="Times New Roman"/>
              <a:sym typeface="Times New Roman"/>
            </a:endParaRPr>
          </a:p>
        </p:txBody>
      </p:sp>
      <p:sp>
        <p:nvSpPr>
          <p:cNvPr id="484" name="Google Shape;484;p39"/>
          <p:cNvSpPr/>
          <p:nvPr/>
        </p:nvSpPr>
        <p:spPr>
          <a:xfrm>
            <a:off x="8171074" y="4076801"/>
            <a:ext cx="3139928"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to watch the video</a:t>
            </a:r>
            <a:endParaRPr sz="1200" b="1" i="0" u="none" strike="noStrike" cap="none" dirty="0">
              <a:solidFill>
                <a:schemeClr val="dk1"/>
              </a:solidFill>
              <a:latin typeface="+mj-lt"/>
              <a:ea typeface="DFKai-SB"/>
              <a:cs typeface="DFKai-SB"/>
              <a:sym typeface="DFKai-SB"/>
            </a:endParaRPr>
          </a:p>
        </p:txBody>
      </p:sp>
      <p:sp>
        <p:nvSpPr>
          <p:cNvPr id="485" name="Google Shape;485;p39"/>
          <p:cNvSpPr txBox="1"/>
          <p:nvPr/>
        </p:nvSpPr>
        <p:spPr>
          <a:xfrm>
            <a:off x="1441370" y="385852"/>
            <a:ext cx="104194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chemeClr val="dk1"/>
                </a:solidFill>
                <a:latin typeface="+mj-lt"/>
                <a:ea typeface="DFKai-SB"/>
                <a:cs typeface="DFKai-SB"/>
                <a:sym typeface="DFKai-SB"/>
              </a:rPr>
              <a:t>Future Development: The "Common Prosperity</a:t>
            </a:r>
            <a:r>
              <a:rPr lang="en-US" sz="2800" b="1" i="0" u="none" strike="noStrike" cap="none" dirty="0" smtClean="0">
                <a:solidFill>
                  <a:schemeClr val="dk1"/>
                </a:solidFill>
                <a:latin typeface="+mj-lt"/>
                <a:ea typeface="DFKai-SB"/>
                <a:cs typeface="DFKai-SB"/>
                <a:sym typeface="DFKai-SB"/>
              </a:rPr>
              <a:t>” policy</a:t>
            </a:r>
            <a:endParaRPr sz="2800" b="1" i="0" u="none" strike="noStrike" cap="none" dirty="0">
              <a:solidFill>
                <a:schemeClr val="dk1"/>
              </a:solidFill>
              <a:latin typeface="+mj-lt"/>
              <a:ea typeface="DFKai-SB"/>
              <a:cs typeface="DFKai-SB"/>
              <a:sym typeface="DFKai-SB"/>
            </a:endParaRPr>
          </a:p>
        </p:txBody>
      </p:sp>
      <p:sp>
        <p:nvSpPr>
          <p:cNvPr id="486" name="Google Shape;486;p39"/>
          <p:cNvSpPr/>
          <p:nvPr/>
        </p:nvSpPr>
        <p:spPr>
          <a:xfrm>
            <a:off x="418663" y="4446133"/>
            <a:ext cx="6644166" cy="7386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a:t>
            </a:r>
            <a:r>
              <a:rPr lang="en-US" sz="1200" b="0" i="0" u="none" strike="noStrike" cap="none" dirty="0">
                <a:solidFill>
                  <a:schemeClr val="dk1"/>
                </a:solidFill>
                <a:latin typeface="+mj-lt"/>
                <a:ea typeface="Times New Roman"/>
                <a:cs typeface="Times New Roman"/>
                <a:sym typeface="Times New Roman"/>
              </a:rPr>
              <a:t>“Outline of </a:t>
            </a:r>
            <a:r>
              <a:rPr lang="en-US" sz="1200" dirty="0">
                <a:solidFill>
                  <a:schemeClr val="dk1"/>
                </a:solidFill>
                <a:latin typeface="+mj-lt"/>
                <a:ea typeface="Times New Roman"/>
                <a:cs typeface="Times New Roman"/>
                <a:sym typeface="Times New Roman"/>
              </a:rPr>
              <a:t>the 14th Five-Year Plan for the National Economic and Social Development and the Long-Range </a:t>
            </a:r>
            <a:r>
              <a:rPr lang="en-US" sz="1200" b="0" i="0" u="none" strike="noStrike" cap="none" dirty="0">
                <a:solidFill>
                  <a:schemeClr val="dk1"/>
                </a:solidFill>
                <a:latin typeface="+mj-lt"/>
                <a:ea typeface="Times New Roman"/>
                <a:cs typeface="Times New Roman"/>
                <a:sym typeface="Times New Roman"/>
              </a:rPr>
              <a:t>Objectives Through the Year 2035” (http://big5.www.gov.cn/gate/big5/www.gov.cn/xinwen/2021-03/13/content_5592681.htm)</a:t>
            </a:r>
            <a:endParaRPr sz="1200" b="0" i="0" u="none" strike="noStrike" cap="none" dirty="0">
              <a:solidFill>
                <a:srgbClr val="000000"/>
              </a:solidFill>
              <a:latin typeface="+mj-lt"/>
              <a:sym typeface="Arial"/>
            </a:endParaRPr>
          </a:p>
        </p:txBody>
      </p:sp>
      <p:pic>
        <p:nvPicPr>
          <p:cNvPr id="487" name="Google Shape;487;p39">
            <a:hlinkClick r:id="rId3"/>
          </p:cNvPr>
          <p:cNvPicPr preferRelativeResize="0"/>
          <p:nvPr/>
        </p:nvPicPr>
        <p:blipFill rotWithShape="1">
          <a:blip r:embed="rId4">
            <a:alphaModFix/>
          </a:blip>
          <a:srcRect t="14807" b="15101"/>
          <a:stretch/>
        </p:blipFill>
        <p:spPr>
          <a:xfrm>
            <a:off x="7376415" y="1457410"/>
            <a:ext cx="4484367" cy="2514515"/>
          </a:xfrm>
          <a:prstGeom prst="rect">
            <a:avLst/>
          </a:prstGeom>
          <a:noFill/>
          <a:ln>
            <a:noFill/>
          </a:ln>
        </p:spPr>
      </p:pic>
      <p:sp>
        <p:nvSpPr>
          <p:cNvPr id="488" name="Google Shape;488;p39"/>
          <p:cNvSpPr/>
          <p:nvPr/>
        </p:nvSpPr>
        <p:spPr>
          <a:xfrm>
            <a:off x="535907" y="1060410"/>
            <a:ext cx="6409678" cy="2308324"/>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1800" b="0" i="0" u="none" strike="noStrike" cap="none" dirty="0">
                <a:solidFill>
                  <a:schemeClr val="dk1"/>
                </a:solidFill>
                <a:latin typeface="+mj-lt"/>
                <a:ea typeface="Times New Roman"/>
                <a:cs typeface="Times New Roman"/>
                <a:sym typeface="Times New Roman"/>
              </a:rPr>
              <a:t>In March, 2021, the </a:t>
            </a:r>
            <a:r>
              <a:rPr lang="en-US" sz="1800" dirty="0">
                <a:solidFill>
                  <a:schemeClr val="dk1"/>
                </a:solidFill>
                <a:latin typeface="+mj-lt"/>
                <a:ea typeface="Times New Roman"/>
                <a:cs typeface="Times New Roman"/>
                <a:sym typeface="Times New Roman"/>
              </a:rPr>
              <a:t>National People‘s Congress of PRC adopted the “Outline of the 14th Five-Year Plan for the National Economic and Social Development and the Long-Range Objectives Through the Year 2035” the 14th Five-Year Plan) and formulated an action plan for promoting common prosperity</a:t>
            </a:r>
            <a:r>
              <a:rPr lang="en-US" sz="1800" dirty="0" smtClean="0">
                <a:solidFill>
                  <a:schemeClr val="dk1"/>
                </a:solidFill>
                <a:latin typeface="+mj-lt"/>
                <a:ea typeface="Times New Roman"/>
                <a:cs typeface="Times New Roman"/>
                <a:sym typeface="Times New Roman"/>
              </a:rPr>
              <a:t>.  </a:t>
            </a:r>
            <a:r>
              <a:rPr lang="en-US" sz="1800" dirty="0">
                <a:solidFill>
                  <a:schemeClr val="dk1"/>
                </a:solidFill>
                <a:latin typeface="+mj-lt"/>
                <a:ea typeface="Times New Roman"/>
                <a:cs typeface="Times New Roman"/>
                <a:sym typeface="Times New Roman"/>
              </a:rPr>
              <a:t>It means that after building a moderately prosperous (</a:t>
            </a:r>
            <a:r>
              <a:rPr lang="en-US" sz="1800" dirty="0" err="1">
                <a:solidFill>
                  <a:schemeClr val="dk1"/>
                </a:solidFill>
                <a:latin typeface="+mj-lt"/>
                <a:ea typeface="Times New Roman"/>
                <a:cs typeface="Times New Roman"/>
                <a:sym typeface="Times New Roman"/>
              </a:rPr>
              <a:t>xiaokang</a:t>
            </a:r>
            <a:r>
              <a:rPr lang="en-US" sz="1800" dirty="0">
                <a:solidFill>
                  <a:schemeClr val="dk1"/>
                </a:solidFill>
                <a:latin typeface="+mj-lt"/>
                <a:ea typeface="Times New Roman"/>
                <a:cs typeface="Times New Roman"/>
                <a:sym typeface="Times New Roman"/>
              </a:rPr>
              <a:t>) society, China will promote common prosperity, which has become an extremely </a:t>
            </a:r>
            <a:r>
              <a:rPr lang="en-US" sz="1800" b="0" i="0" u="none" strike="noStrike" cap="none" dirty="0">
                <a:solidFill>
                  <a:schemeClr val="dk1"/>
                </a:solidFill>
                <a:latin typeface="+mj-lt"/>
                <a:ea typeface="Times New Roman"/>
                <a:cs typeface="Times New Roman"/>
                <a:sym typeface="Times New Roman"/>
              </a:rPr>
              <a:t>important long-term policy of China</a:t>
            </a:r>
            <a:r>
              <a:rPr lang="en-US" sz="1800" b="0" i="0" u="none" strike="noStrike" cap="none" dirty="0" smtClean="0">
                <a:solidFill>
                  <a:schemeClr val="dk1"/>
                </a:solidFill>
                <a:latin typeface="+mj-lt"/>
                <a:ea typeface="Times New Roman"/>
                <a:cs typeface="Times New Roman"/>
                <a:sym typeface="Times New Roman"/>
              </a:rPr>
              <a:t>.</a:t>
            </a:r>
            <a:endParaRPr sz="1800" b="0" i="0" u="none" strike="noStrike" cap="none" dirty="0">
              <a:solidFill>
                <a:schemeClr val="dk1"/>
              </a:solidFill>
              <a:latin typeface="+mj-lt"/>
              <a:ea typeface="Times New Roman"/>
              <a:cs typeface="Times New Roman"/>
              <a:sym typeface="Times New Roman"/>
            </a:endParaRPr>
          </a:p>
        </p:txBody>
      </p:sp>
      <p:sp>
        <p:nvSpPr>
          <p:cNvPr id="489" name="Google Shape;489;p39"/>
          <p:cNvSpPr/>
          <p:nvPr/>
        </p:nvSpPr>
        <p:spPr>
          <a:xfrm>
            <a:off x="1056189" y="5828437"/>
            <a:ext cx="9725417" cy="707886"/>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400" b="0" i="0" u="none" strike="noStrike" cap="none" dirty="0">
                <a:solidFill>
                  <a:schemeClr val="dk1"/>
                </a:solidFill>
                <a:latin typeface="+mj-lt"/>
                <a:ea typeface="Times New Roman"/>
                <a:cs typeface="Times New Roman"/>
                <a:sym typeface="Times New Roman"/>
              </a:rPr>
              <a:t>For more details about the "14th Five-Year Plan", please refer to the </a:t>
            </a:r>
            <a:r>
              <a:rPr lang="en-US" dirty="0">
                <a:solidFill>
                  <a:schemeClr val="dk1"/>
                </a:solidFill>
                <a:latin typeface="+mj-lt"/>
                <a:ea typeface="Times New Roman"/>
                <a:cs typeface="Times New Roman"/>
                <a:sym typeface="Times New Roman"/>
              </a:rPr>
              <a:t>presentation slides on the learning </a:t>
            </a:r>
            <a:r>
              <a:rPr lang="en-US" sz="1400" b="0" i="0" u="none" strike="noStrike" cap="none" dirty="0">
                <a:solidFill>
                  <a:schemeClr val="dk1"/>
                </a:solidFill>
                <a:latin typeface="+mj-lt"/>
                <a:ea typeface="Times New Roman"/>
                <a:cs typeface="Times New Roman"/>
                <a:sym typeface="Times New Roman"/>
              </a:rPr>
              <a:t>focus "Highlights and related policies of the recent five-year development plan, and the highlights and policies and the promotion of the development of China and Hong Kong".</a:t>
            </a:r>
            <a:endParaRPr sz="1400" b="0" i="0" u="none" strike="noStrike" cap="none" dirty="0">
              <a:solidFill>
                <a:schemeClr val="dk1"/>
              </a:solidFill>
              <a:latin typeface="+mj-lt"/>
              <a:ea typeface="Calibri"/>
              <a:cs typeface="Calibri"/>
              <a:sym typeface="Calibri"/>
            </a:endParaRPr>
          </a:p>
        </p:txBody>
      </p:sp>
      <p:pic>
        <p:nvPicPr>
          <p:cNvPr id="490" name="Google Shape;490;p39"/>
          <p:cNvPicPr preferRelativeResize="0"/>
          <p:nvPr/>
        </p:nvPicPr>
        <p:blipFill rotWithShape="1">
          <a:blip r:embed="rId5">
            <a:alphaModFix/>
          </a:blip>
          <a:srcRect/>
          <a:stretch/>
        </p:blipFill>
        <p:spPr>
          <a:xfrm>
            <a:off x="7376415" y="4791111"/>
            <a:ext cx="1122353" cy="463750"/>
          </a:xfrm>
          <a:prstGeom prst="rect">
            <a:avLst/>
          </a:prstGeom>
          <a:noFill/>
          <a:ln>
            <a:noFill/>
          </a:ln>
        </p:spPr>
      </p:pic>
      <p:pic>
        <p:nvPicPr>
          <p:cNvPr id="491" name="Google Shape;491;p39"/>
          <p:cNvPicPr preferRelativeResize="0"/>
          <p:nvPr/>
        </p:nvPicPr>
        <p:blipFill rotWithShape="1">
          <a:blip r:embed="rId6">
            <a:alphaModFix/>
          </a:blip>
          <a:srcRect/>
          <a:stretch/>
        </p:blipFill>
        <p:spPr>
          <a:xfrm>
            <a:off x="591677" y="5157331"/>
            <a:ext cx="3149069" cy="422663"/>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0"/>
          <p:cNvSpPr/>
          <p:nvPr/>
        </p:nvSpPr>
        <p:spPr>
          <a:xfrm>
            <a:off x="847896" y="1070922"/>
            <a:ext cx="10112377" cy="310854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dirty="0">
                <a:solidFill>
                  <a:schemeClr val="dk1"/>
                </a:solidFill>
                <a:latin typeface="+mj-lt"/>
                <a:sym typeface="Arial"/>
              </a:rPr>
              <a:t>For more information about China’s achievements in poverty eradication, please refer to: </a:t>
            </a:r>
            <a:endParaRPr sz="2000" b="0" i="0" u="none" strike="noStrike" cap="none" dirty="0">
              <a:solidFill>
                <a:schemeClr val="dk1"/>
              </a:solidFill>
              <a:latin typeface="+mj-lt"/>
              <a:sym typeface="Arial"/>
            </a:endParaRPr>
          </a:p>
          <a:p>
            <a:pPr marL="0" marR="0" lvl="0" indent="0" algn="just" rtl="0">
              <a:lnSpc>
                <a:spcPct val="120000"/>
              </a:lnSpc>
              <a:spcBef>
                <a:spcPts val="0"/>
              </a:spcBef>
              <a:spcAft>
                <a:spcPts val="0"/>
              </a:spcAft>
              <a:buNone/>
            </a:pPr>
            <a:r>
              <a:rPr lang="en-US" sz="2000" b="0" i="0" u="none" strike="noStrike" cap="none" dirty="0">
                <a:solidFill>
                  <a:srgbClr val="000000"/>
                </a:solidFill>
                <a:latin typeface="+mj-lt"/>
                <a:sym typeface="Arial"/>
              </a:rPr>
              <a:t>Theme 1: Hong Kong under "One Country, Two Systems" &gt; Topic: Situation of the country and sense of national identity &gt; Resource: ”Achievements of the country in different areas in recent years (new high-end technologies, medical care and public health, culture education, infrastructures, poverty eradication)".</a:t>
            </a:r>
            <a:endParaRPr dirty="0">
              <a:latin typeface="+mj-lt"/>
            </a:endParaRPr>
          </a:p>
          <a:p>
            <a:pPr marL="0" marR="0" lvl="0" indent="0" algn="l" rtl="0">
              <a:lnSpc>
                <a:spcPct val="100000"/>
              </a:lnSpc>
              <a:spcBef>
                <a:spcPts val="0"/>
              </a:spcBef>
              <a:spcAft>
                <a:spcPts val="0"/>
              </a:spcAft>
              <a:buNone/>
            </a:pPr>
            <a:endParaRPr sz="2000" b="0" i="0" u="none" strike="noStrike" cap="none" dirty="0">
              <a:solidFill>
                <a:srgbClr val="000000"/>
              </a:solidFill>
              <a:latin typeface="+mj-lt"/>
              <a:sym typeface="Arial"/>
            </a:endParaRPr>
          </a:p>
          <a:p>
            <a:pPr marL="0" marR="0" lvl="0" indent="0" algn="l" rtl="0">
              <a:lnSpc>
                <a:spcPct val="100000"/>
              </a:lnSpc>
              <a:spcBef>
                <a:spcPts val="0"/>
              </a:spcBef>
              <a:spcAft>
                <a:spcPts val="0"/>
              </a:spcAft>
              <a:buNone/>
            </a:pPr>
            <a:r>
              <a:rPr lang="en-US" sz="1200" b="0" i="0" u="none" strike="noStrike" cap="none" dirty="0">
                <a:solidFill>
                  <a:srgbClr val="000000"/>
                </a:solidFill>
                <a:latin typeface="+mj-lt"/>
                <a:sym typeface="Arial"/>
              </a:rPr>
              <a:t>Source of </a:t>
            </a:r>
            <a:r>
              <a:rPr lang="en-US" sz="1200" dirty="0">
                <a:latin typeface="+mj-lt"/>
              </a:rPr>
              <a:t>the PowerPoint presentation</a:t>
            </a:r>
            <a:r>
              <a:rPr lang="en-US" sz="1200" b="0" i="0" u="none" strike="noStrike" cap="none" dirty="0">
                <a:solidFill>
                  <a:srgbClr val="000000"/>
                </a:solidFill>
                <a:latin typeface="+mj-lt"/>
                <a:sym typeface="Arial"/>
              </a:rPr>
              <a:t>: Citizenship and Social Development/Liberal Studies. Web-based Resource Platform. The Education Bureau. </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j-lt"/>
              <a:ea typeface="DFKai-SB"/>
              <a:cs typeface="DFKai-SB"/>
              <a:sym typeface="DFKai-SB"/>
            </a:endParaRPr>
          </a:p>
        </p:txBody>
      </p:sp>
      <p:sp>
        <p:nvSpPr>
          <p:cNvPr id="497" name="Google Shape;497;p40"/>
          <p:cNvSpPr/>
          <p:nvPr/>
        </p:nvSpPr>
        <p:spPr>
          <a:xfrm>
            <a:off x="2635192" y="301481"/>
            <a:ext cx="6537784"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chemeClr val="dk1"/>
                </a:solidFill>
                <a:latin typeface="+mj-lt"/>
                <a:ea typeface="DFKai-SB"/>
                <a:cs typeface="DFKai-SB"/>
                <a:sym typeface="DFKai-SB"/>
              </a:rPr>
              <a:t>Achievements in poverty eradication</a:t>
            </a:r>
            <a:endParaRPr sz="2800" b="0" i="0" u="none" strike="noStrike" cap="none" dirty="0">
              <a:solidFill>
                <a:srgbClr val="000000"/>
              </a:solidFill>
              <a:latin typeface="+mj-lt"/>
              <a:sym typeface="Arial"/>
            </a:endParaRPr>
          </a:p>
        </p:txBody>
      </p:sp>
      <p:pic>
        <p:nvPicPr>
          <p:cNvPr id="498" name="Google Shape;498;p40">
            <a:hlinkClick r:id="rId3"/>
          </p:cNvPr>
          <p:cNvPicPr preferRelativeResize="0"/>
          <p:nvPr/>
        </p:nvPicPr>
        <p:blipFill rotWithShape="1">
          <a:blip r:embed="rId4">
            <a:alphaModFix/>
          </a:blip>
          <a:srcRect/>
          <a:stretch/>
        </p:blipFill>
        <p:spPr>
          <a:xfrm>
            <a:off x="2057737" y="4518562"/>
            <a:ext cx="7563906" cy="933580"/>
          </a:xfrm>
          <a:prstGeom prst="rect">
            <a:avLst/>
          </a:prstGeom>
          <a:noFill/>
          <a:ln>
            <a:noFill/>
          </a:ln>
        </p:spPr>
      </p:pic>
      <p:sp>
        <p:nvSpPr>
          <p:cNvPr id="499" name="Google Shape;499;p40"/>
          <p:cNvSpPr/>
          <p:nvPr/>
        </p:nvSpPr>
        <p:spPr>
          <a:xfrm>
            <a:off x="3720230" y="5452142"/>
            <a:ext cx="458062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0" i="0" u="none" strike="noStrike" cap="none" dirty="0">
                <a:solidFill>
                  <a:schemeClr val="dk1"/>
                </a:solidFill>
                <a:latin typeface="+mj-lt"/>
                <a:ea typeface="DFKai-SB"/>
                <a:cs typeface="DFKai-SB"/>
                <a:sym typeface="DFKai-SB"/>
              </a:rPr>
              <a:t>(</a:t>
            </a:r>
            <a:r>
              <a:rPr lang="en-US" b="0" i="0" u="none" strike="noStrike" cap="none" dirty="0">
                <a:solidFill>
                  <a:schemeClr val="dk1"/>
                </a:solidFill>
                <a:latin typeface="+mj-lt"/>
                <a:ea typeface="Times New Roman"/>
                <a:cs typeface="Times New Roman"/>
                <a:sym typeface="Times New Roman"/>
              </a:rPr>
              <a:t>https</a:t>
            </a:r>
            <a:r>
              <a:rPr lang="en-US" dirty="0">
                <a:solidFill>
                  <a:schemeClr val="dk1"/>
                </a:solidFill>
                <a:latin typeface="+mj-lt"/>
                <a:ea typeface="Times New Roman"/>
                <a:cs typeface="Times New Roman"/>
                <a:sym typeface="Times New Roman"/>
              </a:rPr>
              <a:t>://cs.edb.hkedcity.net/en/index.php</a:t>
            </a:r>
            <a:r>
              <a:rPr lang="en-US" b="0" i="0" u="none" strike="noStrike" cap="none" dirty="0">
                <a:solidFill>
                  <a:schemeClr val="dk1"/>
                </a:solidFill>
                <a:latin typeface="+mj-lt"/>
                <a:ea typeface="Times New Roman"/>
                <a:cs typeface="Times New Roman"/>
                <a:sym typeface="Times New Roman"/>
              </a:rPr>
              <a:t>#)</a:t>
            </a:r>
            <a:endParaRPr b="0" i="0" u="none" strike="noStrike" cap="none" dirty="0">
              <a:solidFill>
                <a:schemeClr val="dk1"/>
              </a:solidFill>
              <a:latin typeface="+mj-lt"/>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04" y="2480991"/>
            <a:ext cx="11515725" cy="3810000"/>
          </a:xfrm>
          <a:prstGeom prst="rect">
            <a:avLst/>
          </a:prstGeom>
        </p:spPr>
      </p:pic>
      <p:sp>
        <p:nvSpPr>
          <p:cNvPr id="504" name="Google Shape;504;p41"/>
          <p:cNvSpPr txBox="1"/>
          <p:nvPr/>
        </p:nvSpPr>
        <p:spPr>
          <a:xfrm>
            <a:off x="92572" y="198841"/>
            <a:ext cx="12192000" cy="516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DFKai-SB"/>
              <a:buNone/>
            </a:pPr>
            <a:r>
              <a:rPr lang="en-US" sz="2800" b="1" i="0" u="none" strike="noStrike" cap="none" dirty="0">
                <a:solidFill>
                  <a:schemeClr val="dk1"/>
                </a:solidFill>
                <a:latin typeface="+mj-lt"/>
                <a:ea typeface="DFKai-SB"/>
                <a:cs typeface="DFKai-SB"/>
                <a:sym typeface="DFKai-SB"/>
              </a:rPr>
              <a:t>Changes in consumption </a:t>
            </a:r>
            <a:r>
              <a:rPr lang="en-US" sz="2800" b="1" dirty="0">
                <a:solidFill>
                  <a:schemeClr val="dk1"/>
                </a:solidFill>
                <a:latin typeface="+mj-lt"/>
                <a:ea typeface="DFKai-SB"/>
                <a:cs typeface="DFKai-SB"/>
                <a:sym typeface="DFKai-SB"/>
              </a:rPr>
              <a:t>pattern and </a:t>
            </a:r>
            <a:endParaRPr lang="en-US" sz="2800" b="1" dirty="0" smtClean="0">
              <a:solidFill>
                <a:schemeClr val="dk1"/>
              </a:solidFill>
              <a:latin typeface="+mj-lt"/>
              <a:ea typeface="DFKai-SB"/>
              <a:cs typeface="DFKai-SB"/>
              <a:sym typeface="DFKai-SB"/>
            </a:endParaRPr>
          </a:p>
          <a:p>
            <a:pPr marL="0" marR="0" lvl="0" indent="0" algn="ctr" rtl="0">
              <a:lnSpc>
                <a:spcPct val="90000"/>
              </a:lnSpc>
              <a:spcBef>
                <a:spcPts val="0"/>
              </a:spcBef>
              <a:spcAft>
                <a:spcPts val="0"/>
              </a:spcAft>
              <a:buClr>
                <a:schemeClr val="dk1"/>
              </a:buClr>
              <a:buSzPts val="4000"/>
              <a:buFont typeface="DFKai-SB"/>
              <a:buNone/>
            </a:pPr>
            <a:r>
              <a:rPr lang="en-US" sz="2800" b="1" dirty="0" smtClean="0">
                <a:solidFill>
                  <a:schemeClr val="dk1"/>
                </a:solidFill>
                <a:latin typeface="+mj-lt"/>
                <a:ea typeface="DFKai-SB"/>
                <a:cs typeface="DFKai-SB"/>
                <a:sym typeface="DFKai-SB"/>
              </a:rPr>
              <a:t>increase </a:t>
            </a:r>
            <a:r>
              <a:rPr lang="en-US" sz="2800" b="1" dirty="0">
                <a:solidFill>
                  <a:schemeClr val="dk1"/>
                </a:solidFill>
                <a:latin typeface="+mj-lt"/>
                <a:ea typeface="DFKai-SB"/>
                <a:cs typeface="DFKai-SB"/>
                <a:sym typeface="DFKai-SB"/>
              </a:rPr>
              <a:t>in household consumption expenditure</a:t>
            </a:r>
            <a:endParaRPr sz="2800" b="1" dirty="0">
              <a:solidFill>
                <a:schemeClr val="dk1"/>
              </a:solidFill>
              <a:latin typeface="+mj-lt"/>
              <a:ea typeface="DFKai-SB"/>
              <a:cs typeface="DFKai-SB"/>
            </a:endParaRPr>
          </a:p>
        </p:txBody>
      </p:sp>
      <p:sp>
        <p:nvSpPr>
          <p:cNvPr id="506" name="Google Shape;506;p41"/>
          <p:cNvSpPr/>
          <p:nvPr/>
        </p:nvSpPr>
        <p:spPr>
          <a:xfrm>
            <a:off x="380607" y="6251477"/>
            <a:ext cx="10033908" cy="638613"/>
          </a:xfrm>
          <a:prstGeom prst="rect">
            <a:avLst/>
          </a:prstGeom>
          <a:noFill/>
          <a:ln>
            <a:noFill/>
          </a:ln>
        </p:spPr>
        <p:txBody>
          <a:bodyPr spcFirstLastPara="1" wrap="square" lIns="91425" tIns="45700" rIns="91425" bIns="45700" anchor="t" anchorCtr="0">
            <a:noAutofit/>
          </a:bodyPr>
          <a:lstStyle/>
          <a:p>
            <a:pPr lvl="0" algn="just"/>
            <a:r>
              <a:rPr lang="en-US" sz="1200" b="0" i="0" u="none" strike="noStrike" cap="none" dirty="0">
                <a:solidFill>
                  <a:schemeClr val="dk1"/>
                </a:solidFill>
                <a:latin typeface="+mj-lt"/>
                <a:ea typeface="DFKai-SB"/>
                <a:cs typeface="DFKai-SB"/>
                <a:sym typeface="DFKai-SB"/>
              </a:rPr>
              <a:t>Source: National Bureau of Statistics. China Statistical </a:t>
            </a:r>
            <a:r>
              <a:rPr lang="en-US" sz="1200" dirty="0">
                <a:solidFill>
                  <a:schemeClr val="dk1"/>
                </a:solidFill>
                <a:latin typeface="+mj-lt"/>
                <a:ea typeface="DFKai-SB"/>
                <a:cs typeface="DFKai-SB"/>
                <a:sym typeface="DFKai-SB"/>
              </a:rPr>
              <a:t>Yearbook 2021, Chapter 3, Section 13. The household </a:t>
            </a:r>
            <a:r>
              <a:rPr lang="en-US" sz="1200" dirty="0">
                <a:solidFill>
                  <a:schemeClr val="dk1"/>
                </a:solidFill>
                <a:latin typeface="+mj-lt"/>
                <a:ea typeface="DFKai-SB"/>
                <a:cs typeface="DFKai-SB"/>
                <a:sym typeface="Times New Roman"/>
              </a:rPr>
              <a:t>consumption expenditure  http://www.stats.gov.cn/tjsj/ndsj/2021/indexeh.htm</a:t>
            </a:r>
            <a:r>
              <a:rPr lang="en-US" sz="1200" dirty="0">
                <a:solidFill>
                  <a:schemeClr val="dk1"/>
                </a:solidFill>
                <a:latin typeface="+mj-lt"/>
                <a:ea typeface="DFKai-SB"/>
                <a:cs typeface="DFKai-SB"/>
                <a:sym typeface="DFKai-SB"/>
              </a:rPr>
              <a:t>)</a:t>
            </a:r>
            <a:endParaRPr sz="1200" dirty="0">
              <a:solidFill>
                <a:schemeClr val="dk1"/>
              </a:solidFill>
              <a:latin typeface="+mj-lt"/>
              <a:ea typeface="DFKai-SB"/>
              <a:cs typeface="DFKai-SB"/>
              <a:sym typeface="DFKai-SB"/>
            </a:endParaRPr>
          </a:p>
        </p:txBody>
      </p:sp>
      <p:sp>
        <p:nvSpPr>
          <p:cNvPr id="508" name="Google Shape;508;p41"/>
          <p:cNvSpPr/>
          <p:nvPr/>
        </p:nvSpPr>
        <p:spPr>
          <a:xfrm>
            <a:off x="2970098" y="1954464"/>
            <a:ext cx="9314474" cy="307777"/>
          </a:xfrm>
          <a:prstGeom prst="rect">
            <a:avLst/>
          </a:prstGeom>
          <a:noFill/>
          <a:ln>
            <a:noFill/>
          </a:ln>
        </p:spPr>
        <p:txBody>
          <a:bodyPr spcFirstLastPara="1" wrap="square" lIns="91425" tIns="45700" rIns="91425" bIns="45700" anchor="t" anchorCtr="0">
            <a:noAutofit/>
          </a:bodyPr>
          <a:lstStyle/>
          <a:p>
            <a:pPr marL="0" marR="0" lvl="0" indent="304800"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China’s Epic Journey from Poverty to Prosperity: White Paper</a:t>
            </a:r>
            <a:r>
              <a:rPr lang="en-US" sz="1200" b="0" i="0" u="none" strike="noStrike" cap="none" dirty="0" smtClean="0">
                <a:solidFill>
                  <a:schemeClr val="dk1"/>
                </a:solidFill>
                <a:latin typeface="+mj-lt"/>
                <a:ea typeface="DFKai-SB"/>
                <a:cs typeface="DFKai-SB"/>
                <a:sym typeface="DFKai-SB"/>
              </a:rPr>
              <a:t>. </a:t>
            </a:r>
          </a:p>
          <a:p>
            <a:pPr lvl="0" indent="304800"/>
            <a:r>
              <a:rPr lang="en-US" sz="1200" dirty="0">
                <a:solidFill>
                  <a:schemeClr val="dk1"/>
                </a:solidFill>
                <a:latin typeface="+mj-lt"/>
                <a:ea typeface="DFKai-SB"/>
                <a:cs typeface="DFKai-SB"/>
                <a:sym typeface="DFKai-SB"/>
              </a:rPr>
              <a:t>(http://english.scio.gov.cn/whitepapers/2021-09/28/content_77779569_4.htm</a:t>
            </a:r>
            <a:r>
              <a:rPr lang="en-US" sz="1200" b="0" i="0" u="none" strike="noStrike" cap="none" dirty="0" smtClean="0">
                <a:solidFill>
                  <a:schemeClr val="dk1"/>
                </a:solidFill>
                <a:latin typeface="+mj-lt"/>
                <a:ea typeface="Times New Roman"/>
                <a:cs typeface="Times New Roman"/>
                <a:sym typeface="Times New Roman"/>
              </a:rPr>
              <a:t>)</a:t>
            </a:r>
            <a:endParaRPr sz="1200" b="0" i="0" u="none" strike="noStrike" cap="none" dirty="0">
              <a:solidFill>
                <a:schemeClr val="dk1"/>
              </a:solidFill>
              <a:latin typeface="+mj-lt"/>
              <a:ea typeface="Times New Roman"/>
              <a:cs typeface="Times New Roman"/>
              <a:sym typeface="Times New Roman"/>
            </a:endParaRPr>
          </a:p>
        </p:txBody>
      </p:sp>
      <p:sp>
        <p:nvSpPr>
          <p:cNvPr id="509" name="Google Shape;509;p41"/>
          <p:cNvSpPr/>
          <p:nvPr/>
        </p:nvSpPr>
        <p:spPr>
          <a:xfrm>
            <a:off x="314130" y="914603"/>
            <a:ext cx="11521500" cy="1547400"/>
          </a:xfrm>
          <a:prstGeom prst="rect">
            <a:avLst/>
          </a:prstGeom>
          <a:noFill/>
          <a:ln>
            <a:noFill/>
          </a:ln>
        </p:spPr>
        <p:txBody>
          <a:bodyPr spcFirstLastPara="1" wrap="square" lIns="91425" tIns="45700" rIns="91425" bIns="45700" anchor="t" anchorCtr="0">
            <a:noAutofit/>
          </a:bodyPr>
          <a:lstStyle/>
          <a:p>
            <a:pPr lvl="0" algn="just">
              <a:lnSpc>
                <a:spcPct val="120000"/>
              </a:lnSpc>
            </a:pPr>
            <a:r>
              <a:rPr lang="en-US" sz="1600" dirty="0"/>
              <a:t>The quality of urban and rural lives have continuously improved. </a:t>
            </a:r>
            <a:r>
              <a:rPr lang="en-US" sz="1600" dirty="0" smtClean="0"/>
              <a:t> Once </a:t>
            </a:r>
            <a:r>
              <a:rPr lang="en-US" sz="1600" dirty="0"/>
              <a:t>the basic need for food and other daily necessities has been satisfied, people want a better life, including better clothing, food, housing, and travel facilities. </a:t>
            </a:r>
            <a:r>
              <a:rPr lang="en-US" sz="1600" dirty="0" smtClean="0"/>
              <a:t> Household </a:t>
            </a:r>
            <a:r>
              <a:rPr lang="en-US" sz="1600" dirty="0"/>
              <a:t>appliances are in full supply, and the consumption of services such as catering, healthcare, education, tourism, culture and entertainment has continued to increase.</a:t>
            </a:r>
            <a:endParaRPr sz="1600" dirty="0"/>
          </a:p>
        </p:txBody>
      </p:sp>
      <p:pic>
        <p:nvPicPr>
          <p:cNvPr id="510" name="Google Shape;510;p41"/>
          <p:cNvPicPr preferRelativeResize="0"/>
          <p:nvPr/>
        </p:nvPicPr>
        <p:blipFill rotWithShape="1">
          <a:blip r:embed="rId4">
            <a:alphaModFix/>
          </a:blip>
          <a:srcRect/>
          <a:stretch/>
        </p:blipFill>
        <p:spPr>
          <a:xfrm>
            <a:off x="10496811" y="6232546"/>
            <a:ext cx="933583" cy="424689"/>
          </a:xfrm>
          <a:prstGeom prst="rect">
            <a:avLst/>
          </a:prstGeom>
          <a:noFill/>
          <a:ln>
            <a:noFill/>
          </a:ln>
        </p:spPr>
      </p:pic>
      <p:pic>
        <p:nvPicPr>
          <p:cNvPr id="511" name="Google Shape;511;p41"/>
          <p:cNvPicPr preferRelativeResize="0"/>
          <p:nvPr/>
        </p:nvPicPr>
        <p:blipFill rotWithShape="1">
          <a:blip r:embed="rId5">
            <a:alphaModFix/>
          </a:blip>
          <a:srcRect/>
          <a:stretch/>
        </p:blipFill>
        <p:spPr>
          <a:xfrm>
            <a:off x="8686561" y="1954464"/>
            <a:ext cx="3149069" cy="422663"/>
          </a:xfrm>
          <a:prstGeom prst="rect">
            <a:avLst/>
          </a:prstGeom>
          <a:noFill/>
          <a:ln>
            <a:noFill/>
          </a:ln>
        </p:spPr>
      </p:pic>
      <p:sp>
        <p:nvSpPr>
          <p:cNvPr id="3" name="文字方塊 2"/>
          <p:cNvSpPr txBox="1"/>
          <p:nvPr/>
        </p:nvSpPr>
        <p:spPr>
          <a:xfrm>
            <a:off x="3294441" y="2565867"/>
            <a:ext cx="4206240" cy="338554"/>
          </a:xfrm>
          <a:prstGeom prst="rect">
            <a:avLst/>
          </a:prstGeom>
          <a:solidFill>
            <a:schemeClr val="bg1"/>
          </a:solidFill>
        </p:spPr>
        <p:txBody>
          <a:bodyPr wrap="square" rtlCol="0">
            <a:spAutoFit/>
          </a:bodyPr>
          <a:lstStyle/>
          <a:p>
            <a:pPr algn="ctr"/>
            <a:r>
              <a:rPr lang="en-US" sz="1600" b="1" dirty="0" smtClean="0"/>
              <a:t>The household consumption expenditure</a:t>
            </a:r>
            <a:endParaRPr lang="en-US" sz="16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2"/>
          <p:cNvSpPr/>
          <p:nvPr/>
        </p:nvSpPr>
        <p:spPr>
          <a:xfrm>
            <a:off x="2234363" y="515317"/>
            <a:ext cx="7636814" cy="358665"/>
          </a:xfrm>
          <a:prstGeom prst="rect">
            <a:avLst/>
          </a:prstGeom>
          <a:noFill/>
          <a:ln>
            <a:noFill/>
          </a:ln>
        </p:spPr>
        <p:txBody>
          <a:bodyPr spcFirstLastPara="1" wrap="square" lIns="91425" tIns="45700" rIns="91425" bIns="45700" anchor="t" anchorCtr="0">
            <a:noAutofit/>
          </a:bodyPr>
          <a:lstStyle/>
          <a:p>
            <a:pPr marL="0" marR="0" lvl="0" indent="0" algn="ctr" rtl="0">
              <a:lnSpc>
                <a:spcPct val="56250"/>
              </a:lnSpc>
              <a:spcBef>
                <a:spcPts val="0"/>
              </a:spcBef>
              <a:spcAft>
                <a:spcPts val="0"/>
              </a:spcAft>
              <a:buClr>
                <a:srgbClr val="000000"/>
              </a:buClr>
              <a:buSzPts val="4000"/>
              <a:buFont typeface="Arial"/>
              <a:buNone/>
            </a:pPr>
            <a:r>
              <a:rPr lang="en-US" sz="2800" b="1" i="0" u="none" strike="noStrike" cap="none" dirty="0">
                <a:solidFill>
                  <a:schemeClr val="dk1"/>
                </a:solidFill>
                <a:latin typeface="+mj-lt"/>
                <a:ea typeface="DFKai-SB"/>
                <a:cs typeface="DFKai-SB"/>
                <a:sym typeface="DFKai-SB"/>
              </a:rPr>
              <a:t>Clothing – changes in style</a:t>
            </a:r>
            <a:endParaRPr sz="2800" b="1" i="0" u="none" strike="noStrike" cap="none" dirty="0">
              <a:solidFill>
                <a:schemeClr val="dk1"/>
              </a:solidFill>
              <a:latin typeface="+mj-lt"/>
              <a:ea typeface="DFKai-SB"/>
              <a:cs typeface="DFKai-SB"/>
              <a:sym typeface="DFKai-SB"/>
            </a:endParaRPr>
          </a:p>
        </p:txBody>
      </p:sp>
      <p:sp>
        <p:nvSpPr>
          <p:cNvPr id="519" name="Google Shape;519;p42"/>
          <p:cNvSpPr/>
          <p:nvPr/>
        </p:nvSpPr>
        <p:spPr>
          <a:xfrm>
            <a:off x="455793" y="1119437"/>
            <a:ext cx="10974207" cy="1590407"/>
          </a:xfrm>
          <a:prstGeom prst="rect">
            <a:avLst/>
          </a:prstGeom>
          <a:noFill/>
          <a:ln>
            <a:noFill/>
          </a:ln>
        </p:spPr>
        <p:txBody>
          <a:bodyPr spcFirstLastPara="1" wrap="square" lIns="91425" tIns="45700" rIns="91425" bIns="45700" anchor="t" anchorCtr="0">
            <a:noAutofit/>
          </a:bodyPr>
          <a:lstStyle/>
          <a:p>
            <a:pPr marL="457200" marR="0" lvl="0" indent="-342900" algn="just" rtl="0">
              <a:lnSpc>
                <a:spcPct val="120000"/>
              </a:lnSpc>
              <a:spcBef>
                <a:spcPts val="600"/>
              </a:spcBef>
              <a:spcAft>
                <a:spcPts val="0"/>
              </a:spcAft>
              <a:buClr>
                <a:schemeClr val="dk1"/>
              </a:buClr>
              <a:buSzPts val="1400"/>
              <a:buFont typeface="Arial"/>
              <a:buChar char="•"/>
            </a:pPr>
            <a:r>
              <a:rPr lang="en-US" sz="1800" dirty="0">
                <a:solidFill>
                  <a:schemeClr val="dk1"/>
                </a:solidFill>
                <a:latin typeface="+mj-lt"/>
                <a:ea typeface="DFKai-SB"/>
                <a:cs typeface="DFKai-SB"/>
                <a:sym typeface="DFKai-SB"/>
              </a:rPr>
              <a:t>At the beginning of the reform and opening-up, people’s need for clothing was quite basic. </a:t>
            </a:r>
            <a:r>
              <a:rPr lang="en-US" sz="1800" dirty="0" smtClean="0">
                <a:solidFill>
                  <a:schemeClr val="dk1"/>
                </a:solidFill>
                <a:latin typeface="+mj-lt"/>
                <a:ea typeface="DFKai-SB"/>
                <a:cs typeface="DFKai-SB"/>
                <a:sym typeface="DFKai-SB"/>
              </a:rPr>
              <a:t> They </a:t>
            </a:r>
            <a:r>
              <a:rPr lang="en-US" sz="1800" dirty="0">
                <a:solidFill>
                  <a:schemeClr val="dk1"/>
                </a:solidFill>
                <a:latin typeface="+mj-lt"/>
                <a:ea typeface="DFKai-SB"/>
                <a:cs typeface="DFKai-SB"/>
                <a:sym typeface="DFKai-SB"/>
              </a:rPr>
              <a:t>wanted clothes mainly for keeping warm. </a:t>
            </a:r>
            <a:r>
              <a:rPr lang="en-US" sz="1800" dirty="0" smtClean="0">
                <a:solidFill>
                  <a:schemeClr val="dk1"/>
                </a:solidFill>
                <a:latin typeface="+mj-lt"/>
                <a:ea typeface="DFKai-SB"/>
                <a:cs typeface="DFKai-SB"/>
                <a:sym typeface="DFKai-SB"/>
              </a:rPr>
              <a:t> The </a:t>
            </a:r>
            <a:r>
              <a:rPr lang="en-US" sz="1800" dirty="0">
                <a:solidFill>
                  <a:schemeClr val="dk1"/>
                </a:solidFill>
                <a:latin typeface="+mj-lt"/>
                <a:ea typeface="DFKai-SB"/>
                <a:cs typeface="DFKai-SB"/>
                <a:sym typeface="DFKai-SB"/>
              </a:rPr>
              <a:t>clothes were meant to be suitable for different seasons, whether homemade or tailor-made. </a:t>
            </a:r>
            <a:r>
              <a:rPr lang="en-US" sz="1800" dirty="0" smtClean="0">
                <a:solidFill>
                  <a:schemeClr val="dk1"/>
                </a:solidFill>
                <a:latin typeface="+mj-lt"/>
                <a:ea typeface="DFKai-SB"/>
                <a:cs typeface="DFKai-SB"/>
                <a:sym typeface="DFKai-SB"/>
              </a:rPr>
              <a:t> The </a:t>
            </a:r>
            <a:r>
              <a:rPr lang="en-US" sz="1800" dirty="0" err="1">
                <a:solidFill>
                  <a:schemeClr val="dk1"/>
                </a:solidFill>
                <a:latin typeface="+mj-lt"/>
                <a:ea typeface="DFKai-SB"/>
                <a:cs typeface="DFKai-SB"/>
                <a:sym typeface="DFKai-SB"/>
              </a:rPr>
              <a:t>colours</a:t>
            </a:r>
            <a:r>
              <a:rPr lang="en-US" sz="1800" dirty="0">
                <a:solidFill>
                  <a:schemeClr val="dk1"/>
                </a:solidFill>
                <a:latin typeface="+mj-lt"/>
                <a:ea typeface="DFKai-SB"/>
                <a:cs typeface="DFKai-SB"/>
                <a:sym typeface="DFKai-SB"/>
              </a:rPr>
              <a:t> were mostly blue, green or grey. </a:t>
            </a:r>
            <a:endParaRPr sz="1800" dirty="0">
              <a:solidFill>
                <a:schemeClr val="dk1"/>
              </a:solidFill>
              <a:latin typeface="+mj-lt"/>
              <a:ea typeface="DFKai-SB"/>
              <a:cs typeface="DFKai-SB"/>
            </a:endParaRPr>
          </a:p>
          <a:p>
            <a:pPr marL="457200" marR="0" lvl="0" indent="-342900" algn="l" rtl="0">
              <a:lnSpc>
                <a:spcPct val="120000"/>
              </a:lnSpc>
              <a:spcBef>
                <a:spcPts val="600"/>
              </a:spcBef>
              <a:spcAft>
                <a:spcPts val="0"/>
              </a:spcAft>
              <a:buClr>
                <a:schemeClr val="dk1"/>
              </a:buClr>
              <a:buSzPts val="1400"/>
              <a:buFont typeface="Arial"/>
              <a:buChar char="•"/>
            </a:pPr>
            <a:r>
              <a:rPr lang="en-US" sz="1800" dirty="0" smtClean="0">
                <a:solidFill>
                  <a:schemeClr val="dk1"/>
                </a:solidFill>
                <a:latin typeface="+mj-lt"/>
                <a:ea typeface="DFKai-SB"/>
                <a:cs typeface="DFKai-SB"/>
                <a:sym typeface="DFKai-SB"/>
              </a:rPr>
              <a:t>Nowadays</a:t>
            </a:r>
            <a:r>
              <a:rPr lang="en-US" sz="1800" dirty="0">
                <a:solidFill>
                  <a:schemeClr val="dk1"/>
                </a:solidFill>
                <a:latin typeface="+mj-lt"/>
                <a:ea typeface="DFKai-SB"/>
                <a:cs typeface="DFKai-SB"/>
                <a:sym typeface="DFKai-SB"/>
              </a:rPr>
              <a:t>, people care more about the materials, styles and </a:t>
            </a:r>
            <a:r>
              <a:rPr lang="en-US" sz="1800" dirty="0" err="1">
                <a:solidFill>
                  <a:schemeClr val="dk1"/>
                </a:solidFill>
                <a:latin typeface="+mj-lt"/>
                <a:ea typeface="DFKai-SB"/>
                <a:cs typeface="DFKai-SB"/>
                <a:sym typeface="DFKai-SB"/>
              </a:rPr>
              <a:t>colours</a:t>
            </a:r>
            <a:r>
              <a:rPr lang="en-US" sz="1800" dirty="0">
                <a:solidFill>
                  <a:schemeClr val="dk1"/>
                </a:solidFill>
                <a:latin typeface="+mj-lt"/>
                <a:ea typeface="DFKai-SB"/>
                <a:cs typeface="DFKai-SB"/>
                <a:sym typeface="DFKai-SB"/>
              </a:rPr>
              <a:t>. </a:t>
            </a:r>
            <a:endParaRPr sz="1800"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None/>
            </a:pPr>
            <a:endParaRPr dirty="0">
              <a:solidFill>
                <a:schemeClr val="dk1"/>
              </a:solidFill>
              <a:latin typeface="+mj-lt"/>
              <a:ea typeface="DFKai-SB"/>
              <a:cs typeface="DFKai-SB"/>
              <a:sym typeface="DFKai-SB"/>
            </a:endParaRPr>
          </a:p>
        </p:txBody>
      </p:sp>
      <p:pic>
        <p:nvPicPr>
          <p:cNvPr id="520" name="Google Shape;520;p42"/>
          <p:cNvPicPr preferRelativeResize="0"/>
          <p:nvPr/>
        </p:nvPicPr>
        <p:blipFill rotWithShape="1">
          <a:blip r:embed="rId3">
            <a:alphaModFix/>
          </a:blip>
          <a:srcRect/>
          <a:stretch/>
        </p:blipFill>
        <p:spPr>
          <a:xfrm>
            <a:off x="633917" y="3200753"/>
            <a:ext cx="2666928" cy="1726836"/>
          </a:xfrm>
          <a:prstGeom prst="rect">
            <a:avLst/>
          </a:prstGeom>
          <a:noFill/>
          <a:ln>
            <a:noFill/>
          </a:ln>
        </p:spPr>
      </p:pic>
      <p:sp>
        <p:nvSpPr>
          <p:cNvPr id="521" name="Google Shape;521;p42"/>
          <p:cNvSpPr/>
          <p:nvPr/>
        </p:nvSpPr>
        <p:spPr>
          <a:xfrm>
            <a:off x="1491134" y="5184798"/>
            <a:ext cx="5449162" cy="523220"/>
          </a:xfrm>
          <a:prstGeom prst="rect">
            <a:avLst/>
          </a:prstGeom>
          <a:noFill/>
          <a:ln>
            <a:noFill/>
          </a:ln>
        </p:spPr>
        <p:txBody>
          <a:bodyPr spcFirstLastPara="1" wrap="square" lIns="91425" tIns="45700" rIns="91425" bIns="45700" anchor="t" anchorCtr="0">
            <a:noAutofit/>
          </a:bodyPr>
          <a:lstStyle/>
          <a:p>
            <a:pPr lvl="0" algn="just"/>
            <a:r>
              <a:rPr lang="en-US" sz="1200" b="0" i="0" u="none" strike="noStrike" cap="none" dirty="0">
                <a:solidFill>
                  <a:schemeClr val="dk1"/>
                </a:solidFill>
                <a:latin typeface="+mj-lt"/>
                <a:ea typeface="DFKai-SB"/>
                <a:cs typeface="DFKai-SB"/>
                <a:sym typeface="DFKai-SB"/>
              </a:rPr>
              <a:t>Source: </a:t>
            </a:r>
            <a:r>
              <a:rPr lang="en-US" sz="1200" dirty="0">
                <a:solidFill>
                  <a:schemeClr val="dk1"/>
                </a:solidFill>
                <a:latin typeface="+mj-lt"/>
                <a:ea typeface="DFKai-SB"/>
                <a:cs typeface="DFKai-SB"/>
                <a:sym typeface="DFKai-SB"/>
              </a:rPr>
              <a:t>Hong Kong Government Press Release. E</a:t>
            </a:r>
            <a:r>
              <a:rPr lang="en-US" sz="1200" dirty="0">
                <a:solidFill>
                  <a:schemeClr val="dk1"/>
                </a:solidFill>
                <a:latin typeface="+mj-lt"/>
                <a:ea typeface="DFKai-SB"/>
                <a:cs typeface="DFKai-SB"/>
              </a:rPr>
              <a:t>veryday items illustrating changes in Chinese </a:t>
            </a:r>
            <a:r>
              <a:rPr lang="en-US" sz="1200" b="0" i="0" u="none" strike="noStrike" cap="none" dirty="0">
                <a:solidFill>
                  <a:srgbClr val="000000"/>
                </a:solidFill>
                <a:latin typeface="+mj-lt"/>
                <a:sym typeface="Arial"/>
              </a:rPr>
              <a:t>daily life</a:t>
            </a:r>
            <a:r>
              <a:rPr lang="en-US" sz="1200" b="0" i="0" u="none" strike="noStrike" cap="none" dirty="0">
                <a:solidFill>
                  <a:schemeClr val="dk1"/>
                </a:solidFill>
                <a:latin typeface="+mj-lt"/>
                <a:ea typeface="DFKai-SB"/>
                <a:cs typeface="DFKai-SB"/>
                <a:sym typeface="DFKai-SB"/>
              </a:rPr>
              <a:t>. (</a:t>
            </a:r>
            <a:r>
              <a:rPr lang="en-US" sz="1200" b="0" i="0" u="none" strike="noStrike" cap="none" dirty="0" err="1">
                <a:solidFill>
                  <a:schemeClr val="dk1"/>
                </a:solidFill>
                <a:latin typeface="+mj-lt"/>
                <a:ea typeface="DFKai-SB"/>
                <a:cs typeface="DFKai-SB"/>
                <a:sym typeface="DFKai-SB"/>
              </a:rPr>
              <a:t>民生用品細說中國老百姓生活故事</a:t>
            </a:r>
            <a:r>
              <a:rPr lang="en-US" sz="1200" b="0" i="0" u="none" strike="noStrike" cap="none" dirty="0">
                <a:solidFill>
                  <a:schemeClr val="dk1"/>
                </a:solidFill>
                <a:latin typeface="+mj-lt"/>
                <a:ea typeface="DFKai-SB"/>
                <a:cs typeface="DFKai-SB"/>
                <a:sym typeface="DFKai-SB"/>
              </a:rPr>
              <a:t>). </a:t>
            </a:r>
            <a:r>
              <a:rPr lang="en-US" sz="1200" dirty="0">
                <a:solidFill>
                  <a:schemeClr val="dk1"/>
                </a:solidFill>
                <a:latin typeface="+mj-lt"/>
                <a:ea typeface="Times New Roman"/>
                <a:cs typeface="Times New Roman"/>
                <a:sym typeface="Times New Roman"/>
              </a:rPr>
              <a:t>(</a:t>
            </a:r>
            <a:r>
              <a:rPr lang="en-US" sz="1200" dirty="0">
                <a:solidFill>
                  <a:schemeClr val="tx1"/>
                </a:solidFill>
                <a:latin typeface="+mj-lt"/>
                <a:ea typeface="Times New Roman"/>
                <a:cs typeface="Times New Roman"/>
                <a:sym typeface="Times New Roman"/>
              </a:rPr>
              <a:t>https://</a:t>
            </a:r>
            <a:r>
              <a:rPr lang="en-US" sz="1200" dirty="0" smtClean="0">
                <a:solidFill>
                  <a:schemeClr val="tx1"/>
                </a:solidFill>
                <a:latin typeface="+mj-lt"/>
                <a:ea typeface="Times New Roman"/>
                <a:cs typeface="Times New Roman"/>
                <a:sym typeface="Times New Roman"/>
              </a:rPr>
              <a:t>www.info.gov.hk/gia/general/201107/05/P201107050128.htm</a:t>
            </a:r>
            <a:r>
              <a:rPr lang="en-US" sz="1200" b="0" i="0" u="none" strike="noStrike" cap="none" dirty="0" smtClean="0">
                <a:solidFill>
                  <a:schemeClr val="tx1"/>
                </a:solidFill>
                <a:latin typeface="+mj-lt"/>
                <a:ea typeface="Times New Roman"/>
                <a:cs typeface="Times New Roman"/>
                <a:sym typeface="Times New Roman"/>
              </a:rPr>
              <a:t>)</a:t>
            </a:r>
            <a:endParaRPr sz="1200" b="0" i="0" u="none" strike="noStrike" cap="none" dirty="0">
              <a:solidFill>
                <a:schemeClr val="tx1"/>
              </a:solidFill>
              <a:latin typeface="+mj-lt"/>
              <a:ea typeface="Times New Roman"/>
              <a:cs typeface="Times New Roman"/>
              <a:sym typeface="Times New Roman"/>
            </a:endParaRPr>
          </a:p>
        </p:txBody>
      </p:sp>
      <p:pic>
        <p:nvPicPr>
          <p:cNvPr id="522" name="Google Shape;522;p42"/>
          <p:cNvPicPr preferRelativeResize="0"/>
          <p:nvPr/>
        </p:nvPicPr>
        <p:blipFill rotWithShape="1">
          <a:blip r:embed="rId4">
            <a:alphaModFix/>
          </a:blip>
          <a:srcRect/>
          <a:stretch/>
        </p:blipFill>
        <p:spPr>
          <a:xfrm>
            <a:off x="3612180" y="3200753"/>
            <a:ext cx="3178221" cy="1728790"/>
          </a:xfrm>
          <a:prstGeom prst="rect">
            <a:avLst/>
          </a:prstGeom>
          <a:noFill/>
          <a:ln>
            <a:noFill/>
          </a:ln>
        </p:spPr>
      </p:pic>
      <p:pic>
        <p:nvPicPr>
          <p:cNvPr id="523" name="Google Shape;523;p42"/>
          <p:cNvPicPr preferRelativeResize="0"/>
          <p:nvPr/>
        </p:nvPicPr>
        <p:blipFill rotWithShape="1">
          <a:blip r:embed="rId5">
            <a:alphaModFix/>
          </a:blip>
          <a:srcRect/>
          <a:stretch/>
        </p:blipFill>
        <p:spPr>
          <a:xfrm>
            <a:off x="627853" y="5052576"/>
            <a:ext cx="863281" cy="787665"/>
          </a:xfrm>
          <a:prstGeom prst="rect">
            <a:avLst/>
          </a:prstGeom>
          <a:noFill/>
          <a:ln>
            <a:noFill/>
          </a:ln>
        </p:spPr>
      </p:pic>
      <p:sp>
        <p:nvSpPr>
          <p:cNvPr id="524" name="Google Shape;524;p42"/>
          <p:cNvSpPr/>
          <p:nvPr/>
        </p:nvSpPr>
        <p:spPr>
          <a:xfrm>
            <a:off x="7882896" y="5657457"/>
            <a:ext cx="3793234" cy="7386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dirty="0">
                <a:solidFill>
                  <a:schemeClr val="dk1"/>
                </a:solidFill>
                <a:latin typeface="+mj-lt"/>
                <a:ea typeface="Times New Roman"/>
                <a:cs typeface="Times New Roman"/>
                <a:sym typeface="Times New Roman"/>
              </a:rPr>
              <a:t>Source:【Picture </a:t>
            </a:r>
            <a:r>
              <a:rPr lang="en-US" sz="1200" b="0" i="0" u="none" strike="noStrike" cap="none" dirty="0">
                <a:solidFill>
                  <a:schemeClr val="dk1"/>
                </a:solidFill>
                <a:latin typeface="+mj-lt"/>
                <a:ea typeface="Times New Roman"/>
                <a:cs typeface="Times New Roman"/>
                <a:sym typeface="Times New Roman"/>
              </a:rPr>
              <a:t>of Forty Years</a:t>
            </a:r>
            <a:r>
              <a:rPr lang="en-US" sz="1200" b="0" i="0" u="none" strike="noStrike" cap="none" dirty="0" smtClean="0">
                <a:solidFill>
                  <a:schemeClr val="dk1"/>
                </a:solidFill>
                <a:latin typeface="+mj-lt"/>
                <a:ea typeface="Times New Roman"/>
                <a:cs typeface="Times New Roman"/>
                <a:sym typeface="Times New Roman"/>
              </a:rPr>
              <a:t>】 Beauty </a:t>
            </a:r>
            <a:r>
              <a:rPr lang="en-US" sz="1200" b="0" i="0" u="none" strike="noStrike" cap="none" dirty="0">
                <a:solidFill>
                  <a:schemeClr val="dk1"/>
                </a:solidFill>
                <a:latin typeface="+mj-lt"/>
                <a:ea typeface="Times New Roman"/>
                <a:cs typeface="Times New Roman"/>
                <a:sym typeface="Times New Roman"/>
              </a:rPr>
              <a:t>in Wardrobe (</a:t>
            </a:r>
            <a:r>
              <a:rPr lang="en-US" sz="1200" b="0" i="0" u="none" strike="noStrike" cap="none" dirty="0" err="1">
                <a:solidFill>
                  <a:schemeClr val="dk1"/>
                </a:solidFill>
                <a:latin typeface="+mj-lt"/>
                <a:ea typeface="Times New Roman"/>
                <a:cs typeface="Times New Roman"/>
                <a:sym typeface="Times New Roman"/>
              </a:rPr>
              <a:t>衣櫥裡的芳華</a:t>
            </a:r>
            <a:r>
              <a:rPr lang="en-US" sz="1200" b="0" i="0" u="none" strike="noStrike" cap="none" dirty="0">
                <a:solidFill>
                  <a:schemeClr val="dk1"/>
                </a:solidFill>
                <a:latin typeface="+mj-lt"/>
                <a:ea typeface="Times New Roman"/>
                <a:cs typeface="Times New Roman"/>
                <a:sym typeface="Times New Roman"/>
              </a:rPr>
              <a:t>). CCTV. http://news.cctv.com/2018/12/18/VIDE5m7hppPDcZue7yg11bUH181218.shtml)</a:t>
            </a:r>
            <a:endParaRPr sz="1200" b="0" i="0" u="none" strike="noStrike" cap="none" dirty="0">
              <a:solidFill>
                <a:schemeClr val="dk1"/>
              </a:solidFill>
              <a:latin typeface="+mj-lt"/>
              <a:ea typeface="Times New Roman"/>
              <a:cs typeface="Times New Roman"/>
              <a:sym typeface="Times New Roman"/>
            </a:endParaRPr>
          </a:p>
        </p:txBody>
      </p:sp>
      <p:grpSp>
        <p:nvGrpSpPr>
          <p:cNvPr id="525" name="Google Shape;525;p42"/>
          <p:cNvGrpSpPr/>
          <p:nvPr/>
        </p:nvGrpSpPr>
        <p:grpSpPr>
          <a:xfrm>
            <a:off x="7159925" y="3101384"/>
            <a:ext cx="611572" cy="600552"/>
            <a:chOff x="8956942" y="3371688"/>
            <a:chExt cx="783725" cy="769603"/>
          </a:xfrm>
        </p:grpSpPr>
        <p:grpSp>
          <p:nvGrpSpPr>
            <p:cNvPr id="526" name="Google Shape;526;p42"/>
            <p:cNvGrpSpPr/>
            <p:nvPr/>
          </p:nvGrpSpPr>
          <p:grpSpPr>
            <a:xfrm>
              <a:off x="8956942" y="3371688"/>
              <a:ext cx="783725" cy="769603"/>
              <a:chOff x="8575498" y="2572853"/>
              <a:chExt cx="718729" cy="905135"/>
            </a:xfrm>
          </p:grpSpPr>
          <p:sp>
            <p:nvSpPr>
              <p:cNvPr id="527" name="Google Shape;527;p42"/>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54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sp>
            <p:nvSpPr>
              <p:cNvPr id="528" name="Google Shape;528;p42"/>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sp>
            <p:nvSpPr>
              <p:cNvPr id="529" name="Google Shape;529;p42"/>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sp>
            <p:nvSpPr>
              <p:cNvPr id="530" name="Google Shape;530;p42"/>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grpSp>
        <p:grpSp>
          <p:nvGrpSpPr>
            <p:cNvPr id="531" name="Google Shape;531;p42"/>
            <p:cNvGrpSpPr/>
            <p:nvPr/>
          </p:nvGrpSpPr>
          <p:grpSpPr>
            <a:xfrm>
              <a:off x="9163801" y="3580795"/>
              <a:ext cx="417426" cy="417425"/>
              <a:chOff x="8440738" y="3594100"/>
              <a:chExt cx="554038" cy="554037"/>
            </a:xfrm>
          </p:grpSpPr>
          <p:sp>
            <p:nvSpPr>
              <p:cNvPr id="532" name="Google Shape;532;p42"/>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sp>
            <p:nvSpPr>
              <p:cNvPr id="533" name="Google Shape;533;p42"/>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cxnSp>
            <p:nvCxnSpPr>
              <p:cNvPr id="534" name="Google Shape;534;p42"/>
              <p:cNvCxnSpPr/>
              <p:nvPr/>
            </p:nvCxnSpPr>
            <p:spPr>
              <a:xfrm>
                <a:off x="8440738" y="3732213"/>
                <a:ext cx="554038" cy="0"/>
              </a:xfrm>
              <a:prstGeom prst="straightConnector1">
                <a:avLst/>
              </a:prstGeom>
              <a:noFill/>
              <a:ln w="31750" cap="rnd" cmpd="sng">
                <a:solidFill>
                  <a:schemeClr val="lt1"/>
                </a:solidFill>
                <a:prstDash val="solid"/>
                <a:round/>
                <a:headEnd type="none" w="sm" len="sm"/>
                <a:tailEnd type="none" w="sm" len="sm"/>
              </a:ln>
            </p:spPr>
          </p:cxnSp>
          <p:cxnSp>
            <p:nvCxnSpPr>
              <p:cNvPr id="535" name="Google Shape;535;p42"/>
              <p:cNvCxnSpPr/>
              <p:nvPr/>
            </p:nvCxnSpPr>
            <p:spPr>
              <a:xfrm flipH="1">
                <a:off x="8764588" y="3594100"/>
                <a:ext cx="92075" cy="138112"/>
              </a:xfrm>
              <a:prstGeom prst="straightConnector1">
                <a:avLst/>
              </a:prstGeom>
              <a:noFill/>
              <a:ln w="31750" cap="rnd" cmpd="sng">
                <a:solidFill>
                  <a:schemeClr val="lt1"/>
                </a:solidFill>
                <a:prstDash val="solid"/>
                <a:round/>
                <a:headEnd type="none" w="sm" len="sm"/>
                <a:tailEnd type="none" w="sm" len="sm"/>
              </a:ln>
            </p:spPr>
          </p:cxnSp>
          <p:cxnSp>
            <p:nvCxnSpPr>
              <p:cNvPr id="536" name="Google Shape;536;p42"/>
              <p:cNvCxnSpPr/>
              <p:nvPr/>
            </p:nvCxnSpPr>
            <p:spPr>
              <a:xfrm flipH="1">
                <a:off x="8578850" y="3594100"/>
                <a:ext cx="93663" cy="138112"/>
              </a:xfrm>
              <a:prstGeom prst="straightConnector1">
                <a:avLst/>
              </a:prstGeom>
              <a:noFill/>
              <a:ln w="31750" cap="rnd" cmpd="sng">
                <a:solidFill>
                  <a:schemeClr val="lt1"/>
                </a:solidFill>
                <a:prstDash val="solid"/>
                <a:round/>
                <a:headEnd type="none" w="sm" len="sm"/>
                <a:tailEnd type="none" w="sm" len="sm"/>
              </a:ln>
            </p:spPr>
          </p:cxnSp>
        </p:grpSp>
      </p:grpSp>
      <p:pic>
        <p:nvPicPr>
          <p:cNvPr id="537" name="Google Shape;537;p42">
            <a:hlinkClick r:id="rId6"/>
          </p:cNvPr>
          <p:cNvPicPr preferRelativeResize="0"/>
          <p:nvPr/>
        </p:nvPicPr>
        <p:blipFill rotWithShape="1">
          <a:blip r:embed="rId7">
            <a:alphaModFix/>
          </a:blip>
          <a:srcRect/>
          <a:stretch/>
        </p:blipFill>
        <p:spPr>
          <a:xfrm>
            <a:off x="7884099" y="3156064"/>
            <a:ext cx="3409677" cy="2115076"/>
          </a:xfrm>
          <a:prstGeom prst="rect">
            <a:avLst/>
          </a:prstGeom>
          <a:noFill/>
          <a:ln>
            <a:noFill/>
          </a:ln>
        </p:spPr>
      </p:pic>
      <p:pic>
        <p:nvPicPr>
          <p:cNvPr id="538" name="Google Shape;538;p42"/>
          <p:cNvPicPr preferRelativeResize="0"/>
          <p:nvPr/>
        </p:nvPicPr>
        <p:blipFill rotWithShape="1">
          <a:blip r:embed="rId8">
            <a:alphaModFix/>
          </a:blip>
          <a:srcRect/>
          <a:stretch/>
        </p:blipFill>
        <p:spPr>
          <a:xfrm>
            <a:off x="5548951" y="6219218"/>
            <a:ext cx="2198972" cy="353806"/>
          </a:xfrm>
          <a:prstGeom prst="rect">
            <a:avLst/>
          </a:prstGeom>
          <a:noFill/>
          <a:ln>
            <a:noFill/>
          </a:ln>
        </p:spPr>
      </p:pic>
      <p:sp>
        <p:nvSpPr>
          <p:cNvPr id="539" name="Google Shape;539;p42"/>
          <p:cNvSpPr/>
          <p:nvPr/>
        </p:nvSpPr>
        <p:spPr>
          <a:xfrm>
            <a:off x="7884099" y="5252112"/>
            <a:ext cx="3407338"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dk1"/>
                </a:solidFill>
                <a:latin typeface="+mj-lt"/>
                <a:ea typeface="DFKai-SB"/>
                <a:cs typeface="DFKai-SB"/>
                <a:sym typeface="DFKai-SB"/>
              </a:rPr>
              <a:t>Click on the image for more details</a:t>
            </a:r>
            <a:endParaRPr sz="1200" b="1" i="0" u="none" strike="noStrike" cap="none">
              <a:solidFill>
                <a:schemeClr val="dk1"/>
              </a:solidFill>
              <a:latin typeface="+mj-lt"/>
              <a:ea typeface="DFKai-SB"/>
              <a:cs typeface="DFKai-SB"/>
              <a:sym typeface="DFKai-SB"/>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967" y="1226771"/>
            <a:ext cx="6381750" cy="4181475"/>
          </a:xfrm>
          <a:prstGeom prst="rect">
            <a:avLst/>
          </a:prstGeom>
        </p:spPr>
      </p:pic>
      <p:sp>
        <p:nvSpPr>
          <p:cNvPr id="545" name="Google Shape;545;p43"/>
          <p:cNvSpPr/>
          <p:nvPr/>
        </p:nvSpPr>
        <p:spPr>
          <a:xfrm>
            <a:off x="4098175" y="5588505"/>
            <a:ext cx="2814799"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for more details</a:t>
            </a:r>
            <a:endParaRPr sz="1200" b="1" i="0" u="none" strike="noStrike" cap="none" dirty="0">
              <a:solidFill>
                <a:schemeClr val="dk1"/>
              </a:solidFill>
              <a:latin typeface="+mj-lt"/>
              <a:ea typeface="DFKai-SB"/>
              <a:cs typeface="DFKai-SB"/>
              <a:sym typeface="DFKai-SB"/>
            </a:endParaRPr>
          </a:p>
        </p:txBody>
      </p:sp>
      <p:sp>
        <p:nvSpPr>
          <p:cNvPr id="546" name="Google Shape;546;p43"/>
          <p:cNvSpPr/>
          <p:nvPr/>
        </p:nvSpPr>
        <p:spPr>
          <a:xfrm>
            <a:off x="3659263" y="6138096"/>
            <a:ext cx="703007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Academy of Chinese Studies. 70 years of style and memories. (「</a:t>
            </a:r>
            <a:r>
              <a:rPr lang="en-US" sz="1200" b="0" i="0" u="none" strike="noStrike" cap="none" dirty="0" err="1">
                <a:solidFill>
                  <a:schemeClr val="dk1"/>
                </a:solidFill>
                <a:latin typeface="+mj-lt"/>
                <a:ea typeface="DFKai-SB"/>
                <a:cs typeface="DFKai-SB"/>
                <a:sym typeface="DFKai-SB"/>
              </a:rPr>
              <a:t>穿」越七十載的服裝記憶</a:t>
            </a:r>
            <a:r>
              <a:rPr lang="en-US" sz="1200" b="0" i="0" u="none" strike="noStrike" cap="none" dirty="0">
                <a:solidFill>
                  <a:schemeClr val="dk1"/>
                </a:solidFill>
                <a:latin typeface="+mj-lt"/>
                <a:ea typeface="DFKai-SB"/>
                <a:cs typeface="DFKai-SB"/>
                <a:sym typeface="DFKai-SB"/>
              </a:rPr>
              <a:t>) </a:t>
            </a:r>
            <a:r>
              <a:rPr lang="en-US" sz="1200" b="0" i="0" u="none" strike="noStrike" cap="none" dirty="0" smtClean="0">
                <a:solidFill>
                  <a:schemeClr val="dk1"/>
                </a:solidFill>
                <a:latin typeface="+mj-lt"/>
                <a:ea typeface="Times New Roman"/>
                <a:cs typeface="Times New Roman"/>
                <a:sym typeface="Times New Roman"/>
              </a:rPr>
              <a:t>（https</a:t>
            </a:r>
            <a:r>
              <a:rPr lang="en-US" sz="1200" b="0" i="0" u="none" strike="noStrike" cap="none" dirty="0">
                <a:solidFill>
                  <a:schemeClr val="dk1"/>
                </a:solidFill>
                <a:latin typeface="+mj-lt"/>
                <a:ea typeface="Times New Roman"/>
                <a:cs typeface="Times New Roman"/>
                <a:sym typeface="Times New Roman"/>
              </a:rPr>
              <a:t>://chiculture.org.hk/</a:t>
            </a:r>
            <a:r>
              <a:rPr lang="en-US" sz="1200" b="0" i="0" u="none" strike="noStrike" cap="none" dirty="0" err="1">
                <a:solidFill>
                  <a:schemeClr val="dk1"/>
                </a:solidFill>
                <a:latin typeface="+mj-lt"/>
                <a:ea typeface="Times New Roman"/>
                <a:cs typeface="Times New Roman"/>
                <a:sym typeface="Times New Roman"/>
              </a:rPr>
              <a:t>tc</a:t>
            </a:r>
            <a:r>
              <a:rPr lang="en-US" sz="1200" b="0" i="0" u="none" strike="noStrike" cap="none" dirty="0">
                <a:solidFill>
                  <a:schemeClr val="dk1"/>
                </a:solidFill>
                <a:latin typeface="+mj-lt"/>
                <a:ea typeface="Times New Roman"/>
                <a:cs typeface="Times New Roman"/>
                <a:sym typeface="Times New Roman"/>
              </a:rPr>
              <a:t>/china-today/1856）</a:t>
            </a:r>
            <a:endParaRPr sz="1200" b="0" i="0" u="none" strike="noStrike" cap="none" dirty="0">
              <a:solidFill>
                <a:schemeClr val="dk1"/>
              </a:solidFill>
              <a:latin typeface="+mj-lt"/>
              <a:ea typeface="Times New Roman"/>
              <a:cs typeface="Times New Roman"/>
              <a:sym typeface="Times New Roman"/>
            </a:endParaRPr>
          </a:p>
        </p:txBody>
      </p:sp>
      <p:sp>
        <p:nvSpPr>
          <p:cNvPr id="547" name="Google Shape;547;p43"/>
          <p:cNvSpPr/>
          <p:nvPr/>
        </p:nvSpPr>
        <p:spPr>
          <a:xfrm>
            <a:off x="1338348" y="590594"/>
            <a:ext cx="8980027" cy="372631"/>
          </a:xfrm>
          <a:prstGeom prst="rect">
            <a:avLst/>
          </a:prstGeom>
          <a:noFill/>
          <a:ln>
            <a:noFill/>
          </a:ln>
        </p:spPr>
        <p:txBody>
          <a:bodyPr spcFirstLastPara="1" wrap="square" lIns="91425" tIns="45700" rIns="91425" bIns="45700" anchor="t" anchorCtr="0">
            <a:noAutofit/>
          </a:bodyPr>
          <a:lstStyle/>
          <a:p>
            <a:pPr marL="0" marR="0" lvl="0" indent="0" algn="ctr" rtl="0">
              <a:lnSpc>
                <a:spcPct val="51136"/>
              </a:lnSpc>
              <a:spcBef>
                <a:spcPts val="0"/>
              </a:spcBef>
              <a:spcAft>
                <a:spcPts val="0"/>
              </a:spcAft>
              <a:buClr>
                <a:srgbClr val="000000"/>
              </a:buClr>
              <a:buSzPts val="4400"/>
              <a:buFont typeface="Arial"/>
              <a:buNone/>
            </a:pPr>
            <a:r>
              <a:rPr lang="en-US" sz="2800" b="1" i="0" u="none" strike="noStrike" cap="none" dirty="0">
                <a:solidFill>
                  <a:schemeClr val="dk1"/>
                </a:solidFill>
                <a:latin typeface="+mj-lt"/>
                <a:ea typeface="DFKai-SB"/>
                <a:cs typeface="DFKai-SB"/>
                <a:sym typeface="DFKai-SB"/>
              </a:rPr>
              <a:t>Clothing style from 1960s-70s</a:t>
            </a:r>
            <a:endParaRPr sz="2800" b="0" i="0" u="none" strike="noStrike" cap="none" dirty="0">
              <a:solidFill>
                <a:schemeClr val="dk1"/>
              </a:solidFill>
              <a:latin typeface="+mj-lt"/>
              <a:ea typeface="DFKai-SB"/>
              <a:cs typeface="DFKai-SB"/>
              <a:sym typeface="DFKai-SB"/>
            </a:endParaRPr>
          </a:p>
        </p:txBody>
      </p:sp>
      <p:pic>
        <p:nvPicPr>
          <p:cNvPr id="549" name="Google Shape;549;p43" descr="中國文化研究院">
            <a:hlinkClick r:id="rId4"/>
          </p:cNvPr>
          <p:cNvPicPr preferRelativeResize="0"/>
          <p:nvPr/>
        </p:nvPicPr>
        <p:blipFill rotWithShape="1">
          <a:blip r:embed="rId5">
            <a:alphaModFix/>
          </a:blip>
          <a:srcRect/>
          <a:stretch/>
        </p:blipFill>
        <p:spPr>
          <a:xfrm>
            <a:off x="1338348" y="6100670"/>
            <a:ext cx="2171700" cy="590550"/>
          </a:xfrm>
          <a:prstGeom prst="rect">
            <a:avLst/>
          </a:prstGeom>
          <a:noFill/>
          <a:ln>
            <a:noFill/>
          </a:ln>
        </p:spPr>
      </p:pic>
      <p:sp>
        <p:nvSpPr>
          <p:cNvPr id="10" name="Google Shape;172;p24"/>
          <p:cNvSpPr txBox="1"/>
          <p:nvPr/>
        </p:nvSpPr>
        <p:spPr>
          <a:xfrm>
            <a:off x="382475" y="291698"/>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p:nvPr/>
        </p:nvSpPr>
        <p:spPr>
          <a:xfrm>
            <a:off x="1182245" y="5965634"/>
            <a:ext cx="1221812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000000"/>
                </a:solidFill>
                <a:latin typeface="+mj-lt"/>
                <a:ea typeface="Times New Roman"/>
                <a:cs typeface="Times New Roman"/>
                <a:sym typeface="Times New Roman"/>
              </a:rPr>
              <a:t>Source: Xinhua Net. </a:t>
            </a:r>
            <a:r>
              <a:rPr lang="en-US" altLang="zh-TW" sz="1200" b="0" i="0" u="none" strike="noStrike" cap="none" dirty="0" smtClean="0">
                <a:solidFill>
                  <a:srgbClr val="000000"/>
                </a:solidFill>
                <a:latin typeface="+mj-lt"/>
                <a:ea typeface="Times New Roman"/>
                <a:cs typeface="Times New Roman"/>
                <a:sym typeface="Times New Roman"/>
              </a:rPr>
              <a:t>(</a:t>
            </a:r>
            <a:r>
              <a:rPr lang="en-US" sz="1200" b="0" i="0" u="none" strike="noStrike" cap="none" dirty="0" smtClean="0">
                <a:solidFill>
                  <a:srgbClr val="000000"/>
                </a:solidFill>
                <a:latin typeface="+mj-lt"/>
                <a:ea typeface="Times New Roman"/>
                <a:cs typeface="Times New Roman"/>
                <a:sym typeface="Times New Roman"/>
              </a:rPr>
              <a:t>http</a:t>
            </a:r>
            <a:r>
              <a:rPr lang="en-US" sz="1200" b="0" i="0" u="none" strike="noStrike" cap="none" dirty="0">
                <a:solidFill>
                  <a:srgbClr val="000000"/>
                </a:solidFill>
                <a:latin typeface="+mj-lt"/>
                <a:ea typeface="Times New Roman"/>
                <a:cs typeface="Times New Roman"/>
                <a:sym typeface="Times New Roman"/>
              </a:rPr>
              <a:t>://</a:t>
            </a:r>
            <a:r>
              <a:rPr lang="en-US" sz="1200" b="0" i="0" u="none" strike="noStrike" cap="none" dirty="0" smtClean="0">
                <a:solidFill>
                  <a:srgbClr val="000000"/>
                </a:solidFill>
                <a:latin typeface="+mj-lt"/>
                <a:ea typeface="Times New Roman"/>
                <a:cs typeface="Times New Roman"/>
                <a:sym typeface="Times New Roman"/>
              </a:rPr>
              <a:t>big5.xinhuanet.com/gate/big5/www.xinhuanet.com/video/sjxw/2018-12/11/c_1210013223.htm</a:t>
            </a:r>
            <a:r>
              <a:rPr lang="en-US" altLang="zh-TW" sz="1200" b="0" i="0" u="none" strike="noStrike" cap="none" dirty="0" smtClean="0">
                <a:solidFill>
                  <a:srgbClr val="000000"/>
                </a:solidFill>
                <a:latin typeface="+mj-lt"/>
                <a:ea typeface="Times New Roman"/>
                <a:cs typeface="Times New Roman"/>
                <a:sym typeface="Times New Roman"/>
              </a:rPr>
              <a:t>)</a:t>
            </a:r>
            <a:endParaRPr sz="1200" b="0" i="0" u="none" strike="noStrike" cap="none" dirty="0">
              <a:solidFill>
                <a:srgbClr val="000000"/>
              </a:solidFill>
              <a:latin typeface="+mj-lt"/>
              <a:ea typeface="Times New Roman"/>
              <a:cs typeface="Times New Roman"/>
              <a:sym typeface="Times New Roman"/>
            </a:endParaRPr>
          </a:p>
        </p:txBody>
      </p:sp>
      <p:grpSp>
        <p:nvGrpSpPr>
          <p:cNvPr id="115" name="Google Shape;115;p17"/>
          <p:cNvGrpSpPr/>
          <p:nvPr/>
        </p:nvGrpSpPr>
        <p:grpSpPr>
          <a:xfrm>
            <a:off x="237619" y="276629"/>
            <a:ext cx="3374729" cy="639387"/>
            <a:chOff x="817519" y="592513"/>
            <a:chExt cx="3092539" cy="639387"/>
          </a:xfrm>
        </p:grpSpPr>
        <p:sp>
          <p:nvSpPr>
            <p:cNvPr id="116" name="Google Shape;116;p17"/>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17" name="Google Shape;117;p17"/>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18" name="Google Shape;118;p17"/>
            <p:cNvSpPr txBox="1"/>
            <p:nvPr/>
          </p:nvSpPr>
          <p:spPr>
            <a:xfrm>
              <a:off x="817519" y="592513"/>
              <a:ext cx="3092539" cy="5908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dirty="0">
                  <a:solidFill>
                    <a:srgbClr val="000000"/>
                  </a:solidFill>
                  <a:latin typeface="+mj-lt"/>
                  <a:ea typeface="Times New Roman"/>
                  <a:cs typeface="Times New Roman"/>
                  <a:sym typeface="Times New Roman"/>
                </a:rPr>
                <a:t>Watch </a:t>
              </a:r>
              <a:r>
                <a:rPr lang="en-US" sz="1800" b="0" i="0" u="none" strike="noStrike" cap="none" dirty="0" smtClean="0">
                  <a:solidFill>
                    <a:srgbClr val="000000"/>
                  </a:solidFill>
                  <a:latin typeface="+mj-lt"/>
                  <a:ea typeface="Times New Roman"/>
                  <a:cs typeface="Times New Roman"/>
                  <a:sym typeface="Times New Roman"/>
                </a:rPr>
                <a:t>video </a:t>
              </a:r>
              <a:r>
                <a:rPr lang="en-US" sz="1800" b="0" i="0" u="none" strike="noStrike" cap="none" dirty="0">
                  <a:solidFill>
                    <a:srgbClr val="000000"/>
                  </a:solidFill>
                  <a:latin typeface="+mj-lt"/>
                  <a:ea typeface="Times New Roman"/>
                  <a:cs typeface="Times New Roman"/>
                  <a:sym typeface="Times New Roman"/>
                </a:rPr>
                <a:t>for </a:t>
              </a:r>
              <a:endParaRPr lang="en-US" sz="1800" b="0" i="0" u="none" strike="noStrike" cap="none" dirty="0" smtClean="0">
                <a:solidFill>
                  <a:srgbClr val="000000"/>
                </a:solidFill>
                <a:latin typeface="+mj-lt"/>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dirty="0" smtClean="0">
                  <a:solidFill>
                    <a:srgbClr val="000000"/>
                  </a:solidFill>
                  <a:latin typeface="+mj-lt"/>
                  <a:ea typeface="Times New Roman"/>
                  <a:cs typeface="Times New Roman"/>
                  <a:sym typeface="Times New Roman"/>
                </a:rPr>
                <a:t>lesson </a:t>
              </a:r>
              <a:r>
                <a:rPr lang="en-US" sz="1800" b="0" i="0" u="none" strike="noStrike" cap="none" dirty="0">
                  <a:solidFill>
                    <a:srgbClr val="000000"/>
                  </a:solidFill>
                  <a:latin typeface="+mj-lt"/>
                  <a:ea typeface="Times New Roman"/>
                  <a:cs typeface="Times New Roman"/>
                  <a:sym typeface="Times New Roman"/>
                </a:rPr>
                <a:t>preparation</a:t>
              </a:r>
              <a:endParaRPr sz="1800" b="0" i="0" u="none" strike="noStrike" cap="none" dirty="0">
                <a:solidFill>
                  <a:srgbClr val="000000"/>
                </a:solidFill>
                <a:latin typeface="+mj-lt"/>
                <a:ea typeface="Times New Roman"/>
                <a:cs typeface="Times New Roman"/>
                <a:sym typeface="Times New Roman"/>
              </a:endParaRPr>
            </a:p>
          </p:txBody>
        </p:sp>
        <p:cxnSp>
          <p:nvCxnSpPr>
            <p:cNvPr id="119" name="Google Shape;119;p17"/>
            <p:cNvCxnSpPr/>
            <p:nvPr/>
          </p:nvCxnSpPr>
          <p:spPr>
            <a:xfrm>
              <a:off x="1395413" y="1195388"/>
              <a:ext cx="1936750" cy="0"/>
            </a:xfrm>
            <a:prstGeom prst="straightConnector1">
              <a:avLst/>
            </a:prstGeom>
            <a:noFill/>
            <a:ln w="57150" cap="flat" cmpd="sng">
              <a:solidFill>
                <a:srgbClr val="C00000"/>
              </a:solidFill>
              <a:prstDash val="solid"/>
              <a:miter lim="800000"/>
              <a:headEnd type="none" w="sm" len="sm"/>
              <a:tailEnd type="none" w="sm" len="sm"/>
            </a:ln>
          </p:spPr>
        </p:cxnSp>
      </p:grpSp>
      <p:sp>
        <p:nvSpPr>
          <p:cNvPr id="120" name="Google Shape;120;p17"/>
          <p:cNvSpPr/>
          <p:nvPr/>
        </p:nvSpPr>
        <p:spPr>
          <a:xfrm>
            <a:off x="1698927" y="1150007"/>
            <a:ext cx="834994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sng" strike="noStrike" cap="none" dirty="0">
                <a:solidFill>
                  <a:srgbClr val="000000"/>
                </a:solidFill>
                <a:latin typeface="+mj-lt"/>
                <a:ea typeface="Times New Roman"/>
                <a:cs typeface="Times New Roman"/>
                <a:sym typeface="Times New Roman"/>
              </a:rPr>
              <a:t>Looking at China with Big Data: Forty Years in One Minute</a:t>
            </a:r>
            <a:endParaRPr sz="2400" b="0" i="0" u="none" strike="noStrike" cap="none" dirty="0">
              <a:solidFill>
                <a:srgbClr val="000000"/>
              </a:solidFill>
              <a:latin typeface="+mj-lt"/>
              <a:sym typeface="Arial"/>
            </a:endParaRPr>
          </a:p>
        </p:txBody>
      </p:sp>
      <p:pic>
        <p:nvPicPr>
          <p:cNvPr id="121" name="Google Shape;121;p17">
            <a:hlinkClick r:id="rId3"/>
          </p:cNvPr>
          <p:cNvPicPr preferRelativeResize="0"/>
          <p:nvPr/>
        </p:nvPicPr>
        <p:blipFill rotWithShape="1">
          <a:blip r:embed="rId4">
            <a:alphaModFix/>
          </a:blip>
          <a:srcRect/>
          <a:stretch/>
        </p:blipFill>
        <p:spPr>
          <a:xfrm>
            <a:off x="2603803" y="1849767"/>
            <a:ext cx="6383230" cy="3380245"/>
          </a:xfrm>
          <a:prstGeom prst="rect">
            <a:avLst/>
          </a:prstGeom>
          <a:noFill/>
          <a:ln>
            <a:noFill/>
          </a:ln>
        </p:spPr>
      </p:pic>
      <p:sp>
        <p:nvSpPr>
          <p:cNvPr id="122" name="Google Shape;122;p17"/>
          <p:cNvSpPr/>
          <p:nvPr/>
        </p:nvSpPr>
        <p:spPr>
          <a:xfrm>
            <a:off x="2603803" y="5230012"/>
            <a:ext cx="6383230" cy="46166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dirty="0">
                <a:solidFill>
                  <a:schemeClr val="dk1"/>
                </a:solidFill>
                <a:latin typeface="+mj-lt"/>
                <a:ea typeface="DFKai-SB"/>
                <a:cs typeface="DFKai-SB"/>
                <a:sym typeface="DFKai-SB"/>
              </a:rPr>
              <a:t>Click on the image to watch the video</a:t>
            </a:r>
            <a:endParaRPr sz="20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4"/>
          <p:cNvSpPr/>
          <p:nvPr/>
        </p:nvSpPr>
        <p:spPr>
          <a:xfrm rot="10800000" flipH="1">
            <a:off x="8903822" y="846231"/>
            <a:ext cx="2992943" cy="5071098"/>
          </a:xfrm>
          <a:prstGeom prst="roundRect">
            <a:avLst>
              <a:gd name="adj" fmla="val 6374"/>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58" name="Google Shape;558;p44"/>
          <p:cNvSpPr/>
          <p:nvPr/>
        </p:nvSpPr>
        <p:spPr>
          <a:xfrm rot="10800000" flipH="1">
            <a:off x="2870261" y="819290"/>
            <a:ext cx="3002864" cy="4493282"/>
          </a:xfrm>
          <a:prstGeom prst="roundRect">
            <a:avLst>
              <a:gd name="adj" fmla="val 6374"/>
            </a:avLst>
          </a:prstGeom>
          <a:solidFill>
            <a:srgbClr val="DBDBD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59" name="Google Shape;559;p44"/>
          <p:cNvSpPr/>
          <p:nvPr/>
        </p:nvSpPr>
        <p:spPr>
          <a:xfrm rot="10800000" flipH="1">
            <a:off x="155203" y="642758"/>
            <a:ext cx="2629135" cy="5887515"/>
          </a:xfrm>
          <a:prstGeom prst="roundRect">
            <a:avLst>
              <a:gd name="adj" fmla="val 6374"/>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60" name="Google Shape;560;p44"/>
          <p:cNvSpPr txBox="1"/>
          <p:nvPr/>
        </p:nvSpPr>
        <p:spPr>
          <a:xfrm>
            <a:off x="686611" y="710447"/>
            <a:ext cx="179553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mj-lt"/>
                <a:ea typeface="Times New Roman"/>
                <a:cs typeface="Times New Roman"/>
                <a:sym typeface="Times New Roman"/>
              </a:rPr>
              <a:t>Early </a:t>
            </a:r>
            <a:r>
              <a:rPr lang="en-US" sz="2400" dirty="0">
                <a:solidFill>
                  <a:schemeClr val="dk1"/>
                </a:solidFill>
                <a:latin typeface="+mj-lt"/>
                <a:ea typeface="Times New Roman"/>
                <a:cs typeface="Times New Roman"/>
                <a:sym typeface="Times New Roman"/>
              </a:rPr>
              <a:t>80’s</a:t>
            </a:r>
            <a:endParaRPr sz="2400" dirty="0">
              <a:solidFill>
                <a:schemeClr val="dk1"/>
              </a:solidFill>
              <a:latin typeface="+mj-lt"/>
              <a:ea typeface="Times New Roman"/>
              <a:cs typeface="Times New Roman"/>
              <a:sym typeface="Times New Roman"/>
            </a:endParaRPr>
          </a:p>
        </p:txBody>
      </p:sp>
      <p:sp>
        <p:nvSpPr>
          <p:cNvPr id="561" name="Google Shape;561;p44"/>
          <p:cNvSpPr txBox="1"/>
          <p:nvPr/>
        </p:nvSpPr>
        <p:spPr>
          <a:xfrm>
            <a:off x="3756010" y="794803"/>
            <a:ext cx="1876784" cy="4616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SzPts val="2400"/>
              <a:buNone/>
              <a:defRPr sz="2400">
                <a:solidFill>
                  <a:schemeClr val="dk1"/>
                </a:solidFill>
                <a:latin typeface="+mj-lt"/>
                <a:ea typeface="Times New Roman"/>
                <a:cs typeface="Times New Roman"/>
              </a:defRPr>
            </a:lvl1pPr>
          </a:lstStyle>
          <a:p>
            <a:r>
              <a:rPr lang="en-US" dirty="0">
                <a:sym typeface="Times New Roman"/>
              </a:rPr>
              <a:t>Late 80’s</a:t>
            </a:r>
            <a:endParaRPr dirty="0">
              <a:sym typeface="Times New Roman"/>
            </a:endParaRPr>
          </a:p>
        </p:txBody>
      </p:sp>
      <p:sp>
        <p:nvSpPr>
          <p:cNvPr id="562" name="Google Shape;562;p44"/>
          <p:cNvSpPr txBox="1"/>
          <p:nvPr/>
        </p:nvSpPr>
        <p:spPr>
          <a:xfrm>
            <a:off x="9454256" y="848782"/>
            <a:ext cx="205113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smtClean="0">
                <a:solidFill>
                  <a:schemeClr val="dk1"/>
                </a:solidFill>
                <a:latin typeface="+mj-lt"/>
                <a:ea typeface="DFKai-SB"/>
                <a:cs typeface="DFKai-SB"/>
                <a:sym typeface="DFKai-SB"/>
              </a:rPr>
              <a:t>Nowadays</a:t>
            </a:r>
            <a:endParaRPr sz="1400" b="0" i="0" u="none" strike="noStrike" cap="none" dirty="0">
              <a:solidFill>
                <a:srgbClr val="000000"/>
              </a:solidFill>
              <a:latin typeface="+mj-lt"/>
              <a:sym typeface="Arial"/>
            </a:endParaRPr>
          </a:p>
        </p:txBody>
      </p:sp>
      <p:sp>
        <p:nvSpPr>
          <p:cNvPr id="563" name="Google Shape;563;p44"/>
          <p:cNvSpPr/>
          <p:nvPr/>
        </p:nvSpPr>
        <p:spPr>
          <a:xfrm>
            <a:off x="2422946" y="114408"/>
            <a:ext cx="9749933"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1" dirty="0">
                <a:solidFill>
                  <a:schemeClr val="dk1"/>
                </a:solidFill>
                <a:latin typeface="+mj-lt"/>
                <a:ea typeface="DFKai-SB"/>
                <a:cs typeface="DFKai-SB"/>
                <a:sym typeface="DFKai-SB"/>
              </a:rPr>
              <a:t>Food – from filling the stomach to quality </a:t>
            </a:r>
            <a:endParaRPr sz="2800" b="1" dirty="0">
              <a:solidFill>
                <a:schemeClr val="dk1"/>
              </a:solidFill>
              <a:latin typeface="+mj-lt"/>
              <a:ea typeface="DFKai-SB"/>
              <a:cs typeface="DFKai-SB"/>
              <a:sym typeface="DFKai-SB"/>
            </a:endParaRPr>
          </a:p>
        </p:txBody>
      </p:sp>
      <p:pic>
        <p:nvPicPr>
          <p:cNvPr id="564" name="Google Shape;564;p44">
            <a:hlinkClick r:id="rId3"/>
          </p:cNvPr>
          <p:cNvPicPr preferRelativeResize="0"/>
          <p:nvPr/>
        </p:nvPicPr>
        <p:blipFill rotWithShape="1">
          <a:blip r:embed="rId4">
            <a:alphaModFix/>
          </a:blip>
          <a:srcRect l="5238" t="5607" r="4144"/>
          <a:stretch/>
        </p:blipFill>
        <p:spPr>
          <a:xfrm>
            <a:off x="300201" y="1145643"/>
            <a:ext cx="2404868" cy="3340524"/>
          </a:xfrm>
          <a:prstGeom prst="rect">
            <a:avLst/>
          </a:prstGeom>
          <a:noFill/>
          <a:ln>
            <a:noFill/>
          </a:ln>
        </p:spPr>
      </p:pic>
      <p:sp>
        <p:nvSpPr>
          <p:cNvPr id="565" name="Google Shape;565;p44"/>
          <p:cNvSpPr/>
          <p:nvPr/>
        </p:nvSpPr>
        <p:spPr>
          <a:xfrm>
            <a:off x="203527" y="4532743"/>
            <a:ext cx="2509200" cy="77983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dirty="0"/>
              <a:t>In the early days of the reform and opening-up, people bought food using ration coupons, living at subsistence level.</a:t>
            </a:r>
            <a:endParaRPr dirty="0"/>
          </a:p>
        </p:txBody>
      </p:sp>
      <p:sp>
        <p:nvSpPr>
          <p:cNvPr id="566" name="Google Shape;566;p44"/>
          <p:cNvSpPr/>
          <p:nvPr/>
        </p:nvSpPr>
        <p:spPr>
          <a:xfrm>
            <a:off x="80825" y="5737753"/>
            <a:ext cx="2721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DFKai-SB"/>
                <a:cs typeface="DFKai-SB"/>
                <a:sym typeface="DFKai-SB"/>
              </a:rPr>
              <a:t>Source: Xinhua News Agency</a:t>
            </a:r>
            <a:endParaRPr sz="11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DFKai-SB"/>
                <a:cs typeface="DFKai-SB"/>
                <a:sym typeface="DFKai-SB"/>
              </a:rPr>
              <a:t>（</a:t>
            </a:r>
            <a:r>
              <a:rPr lang="en-US" sz="1100" b="0" i="0" u="none" strike="noStrike" cap="none" dirty="0">
                <a:solidFill>
                  <a:schemeClr val="dk1"/>
                </a:solidFill>
                <a:latin typeface="+mj-lt"/>
                <a:ea typeface="Times New Roman"/>
                <a:cs typeface="Times New Roman"/>
                <a:sym typeface="Times New Roman"/>
              </a:rPr>
              <a:t>http://www.xinhuanet.com/2017-01/28/c_1120390702.htm）</a:t>
            </a:r>
            <a:endParaRPr sz="1100" b="0" i="0" u="none" strike="noStrike" cap="none" dirty="0">
              <a:solidFill>
                <a:schemeClr val="dk1"/>
              </a:solidFill>
              <a:latin typeface="+mj-lt"/>
              <a:ea typeface="Times New Roman"/>
              <a:cs typeface="Times New Roman"/>
              <a:sym typeface="Times New Roman"/>
            </a:endParaRPr>
          </a:p>
        </p:txBody>
      </p:sp>
      <p:sp>
        <p:nvSpPr>
          <p:cNvPr id="567" name="Google Shape;567;p44"/>
          <p:cNvSpPr/>
          <p:nvPr/>
        </p:nvSpPr>
        <p:spPr>
          <a:xfrm>
            <a:off x="2914892" y="3125203"/>
            <a:ext cx="2833446" cy="1200329"/>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dirty="0"/>
              <a:t>To cope with the demand, the Ministry of Agriculture implemented the "Vegetable Basket Project" in 1988 to make sure that people could access to more fruit, vegetables, meat, eggs, milk, etc.</a:t>
            </a:r>
            <a:endParaRPr dirty="0"/>
          </a:p>
        </p:txBody>
      </p:sp>
      <p:pic>
        <p:nvPicPr>
          <p:cNvPr id="568" name="Google Shape;568;p44">
            <a:hlinkClick r:id="rId5"/>
          </p:cNvPr>
          <p:cNvPicPr preferRelativeResize="0"/>
          <p:nvPr/>
        </p:nvPicPr>
        <p:blipFill rotWithShape="1">
          <a:blip r:embed="rId6">
            <a:alphaModFix/>
          </a:blip>
          <a:srcRect/>
          <a:stretch/>
        </p:blipFill>
        <p:spPr>
          <a:xfrm>
            <a:off x="3017983" y="1270965"/>
            <a:ext cx="2669939" cy="1731651"/>
          </a:xfrm>
          <a:prstGeom prst="rect">
            <a:avLst/>
          </a:prstGeom>
          <a:noFill/>
          <a:ln>
            <a:noFill/>
          </a:ln>
        </p:spPr>
      </p:pic>
      <p:sp>
        <p:nvSpPr>
          <p:cNvPr id="569" name="Google Shape;569;p44"/>
          <p:cNvSpPr/>
          <p:nvPr/>
        </p:nvSpPr>
        <p:spPr>
          <a:xfrm>
            <a:off x="2839286" y="4697644"/>
            <a:ext cx="2977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DFKai-SB"/>
                <a:cs typeface="DFKai-SB"/>
                <a:sym typeface="DFKai-SB"/>
              </a:rPr>
              <a:t>Source: Academy of Chinese Studies</a:t>
            </a:r>
            <a:endParaRPr sz="11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Times New Roman"/>
                <a:cs typeface="Times New Roman"/>
                <a:sym typeface="Times New Roman"/>
              </a:rPr>
              <a:t>（https://chiculture.org.hk/</a:t>
            </a:r>
            <a:r>
              <a:rPr lang="en-US" sz="1100" b="0" i="0" u="none" strike="noStrike" cap="none" dirty="0" err="1">
                <a:solidFill>
                  <a:schemeClr val="dk1"/>
                </a:solidFill>
                <a:latin typeface="+mj-lt"/>
                <a:ea typeface="Times New Roman"/>
                <a:cs typeface="Times New Roman"/>
                <a:sym typeface="Times New Roman"/>
              </a:rPr>
              <a:t>tc</a:t>
            </a:r>
            <a:r>
              <a:rPr lang="en-US" sz="1100" b="0" i="0" u="none" strike="noStrike" cap="none" dirty="0">
                <a:solidFill>
                  <a:schemeClr val="dk1"/>
                </a:solidFill>
                <a:latin typeface="+mj-lt"/>
                <a:ea typeface="Times New Roman"/>
                <a:cs typeface="Times New Roman"/>
                <a:sym typeface="Times New Roman"/>
              </a:rPr>
              <a:t>/china-today/3165）</a:t>
            </a:r>
            <a:endParaRPr sz="1100" b="0" i="0" u="none" strike="noStrike" cap="none" dirty="0">
              <a:solidFill>
                <a:schemeClr val="dk1"/>
              </a:solidFill>
              <a:latin typeface="+mj-lt"/>
              <a:ea typeface="Times New Roman"/>
              <a:cs typeface="Times New Roman"/>
              <a:sym typeface="Times New Roman"/>
            </a:endParaRPr>
          </a:p>
        </p:txBody>
      </p:sp>
      <p:sp>
        <p:nvSpPr>
          <p:cNvPr id="570" name="Google Shape;570;p44"/>
          <p:cNvSpPr/>
          <p:nvPr/>
        </p:nvSpPr>
        <p:spPr>
          <a:xfrm>
            <a:off x="8989269" y="3209662"/>
            <a:ext cx="2862125"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b="0" i="0" u="none" strike="noStrike" cap="none" dirty="0">
                <a:solidFill>
                  <a:schemeClr val="dk1"/>
                </a:solidFill>
                <a:latin typeface="+mj-lt"/>
                <a:ea typeface="DFKai-SB"/>
                <a:cs typeface="DFKai-SB"/>
                <a:sym typeface="DFKai-SB"/>
              </a:rPr>
              <a:t>Ordering take-outs has become the </a:t>
            </a:r>
            <a:r>
              <a:rPr lang="en-US" altLang="zh-TW" b="0" i="0" u="none" strike="noStrike" cap="none" dirty="0" smtClean="0">
                <a:solidFill>
                  <a:schemeClr val="dk1"/>
                </a:solidFill>
                <a:latin typeface="+mj-lt"/>
                <a:ea typeface="DFKai-SB"/>
                <a:cs typeface="DFKai-SB"/>
                <a:sym typeface="DFKai-SB"/>
              </a:rPr>
              <a:t>“</a:t>
            </a:r>
            <a:r>
              <a:rPr lang="en-US" b="0" i="0" u="none" strike="noStrike" cap="none" dirty="0" smtClean="0">
                <a:solidFill>
                  <a:schemeClr val="dk1"/>
                </a:solidFill>
                <a:latin typeface="+mj-lt"/>
                <a:ea typeface="DFKai-SB"/>
                <a:cs typeface="DFKai-SB"/>
                <a:sym typeface="DFKai-SB"/>
              </a:rPr>
              <a:t>new normal</a:t>
            </a:r>
            <a:r>
              <a:rPr lang="en-US" altLang="zh-TW" b="0" i="0" u="none" strike="noStrike" cap="none" dirty="0" smtClean="0">
                <a:solidFill>
                  <a:schemeClr val="dk1"/>
                </a:solidFill>
                <a:latin typeface="+mj-lt"/>
                <a:ea typeface="DFKai-SB"/>
                <a:cs typeface="DFKai-SB"/>
                <a:sym typeface="DFKai-SB"/>
              </a:rPr>
              <a:t>”</a:t>
            </a:r>
            <a:r>
              <a:rPr lang="en-US" b="0" i="0" u="none" strike="noStrike" cap="none" dirty="0" smtClean="0">
                <a:solidFill>
                  <a:schemeClr val="dk1"/>
                </a:solidFill>
                <a:latin typeface="+mj-lt"/>
                <a:ea typeface="DFKai-SB"/>
                <a:cs typeface="DFKai-SB"/>
                <a:sym typeface="DFKai-SB"/>
              </a:rPr>
              <a:t> </a:t>
            </a:r>
            <a:r>
              <a:rPr lang="en-US" b="0" i="0" u="none" strike="noStrike" cap="none" dirty="0">
                <a:solidFill>
                  <a:schemeClr val="dk1"/>
                </a:solidFill>
                <a:latin typeface="+mj-lt"/>
                <a:ea typeface="DFKai-SB"/>
                <a:cs typeface="DFKai-SB"/>
                <a:sym typeface="DFKai-SB"/>
              </a:rPr>
              <a:t>of urban life. Consumers are willing to pay more for good quality food.</a:t>
            </a:r>
            <a:endParaRPr b="0" i="0" u="none" strike="noStrike" cap="none" dirty="0">
              <a:solidFill>
                <a:schemeClr val="dk1"/>
              </a:solidFill>
              <a:latin typeface="+mj-lt"/>
              <a:ea typeface="DFKai-SB"/>
              <a:cs typeface="DFKai-SB"/>
              <a:sym typeface="DFKai-SB"/>
            </a:endParaRPr>
          </a:p>
        </p:txBody>
      </p:sp>
      <p:sp>
        <p:nvSpPr>
          <p:cNvPr id="571" name="Google Shape;571;p44"/>
          <p:cNvSpPr txBox="1"/>
          <p:nvPr/>
        </p:nvSpPr>
        <p:spPr>
          <a:xfrm>
            <a:off x="3247794" y="6060853"/>
            <a:ext cx="7422649" cy="5077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0" i="0" u="none" strike="noStrike" cap="none" dirty="0">
                <a:solidFill>
                  <a:schemeClr val="dk1"/>
                </a:solidFill>
                <a:latin typeface="+mj-lt"/>
                <a:ea typeface="DFKai-SB"/>
                <a:cs typeface="DFKai-SB"/>
                <a:sym typeface="DFKai-SB"/>
              </a:rPr>
              <a:t>Activity: </a:t>
            </a:r>
            <a:r>
              <a:rPr lang="en-US" sz="1800" dirty="0">
                <a:solidFill>
                  <a:schemeClr val="dk1"/>
                </a:solidFill>
                <a:latin typeface="+mj-lt"/>
                <a:ea typeface="DFKai-SB"/>
                <a:cs typeface="DFKai-SB"/>
                <a:sym typeface="DFKai-SB"/>
              </a:rPr>
              <a:t>Asking students to share </a:t>
            </a:r>
            <a:r>
              <a:rPr lang="en-US" sz="1800" b="0" i="0" u="none" strike="noStrike" cap="none" dirty="0">
                <a:solidFill>
                  <a:schemeClr val="dk1"/>
                </a:solidFill>
                <a:latin typeface="+mj-lt"/>
                <a:ea typeface="DFKai-SB"/>
                <a:cs typeface="DFKai-SB"/>
                <a:sym typeface="DFKai-SB"/>
              </a:rPr>
              <a:t>their hometown delicacies. </a:t>
            </a:r>
            <a:endParaRPr sz="1800" b="0" i="0" u="none" strike="noStrike" cap="none" dirty="0">
              <a:solidFill>
                <a:schemeClr val="dk1"/>
              </a:solidFill>
              <a:latin typeface="+mj-lt"/>
              <a:ea typeface="DFKai-SB"/>
              <a:cs typeface="DFKai-SB"/>
              <a:sym typeface="DFKai-SB"/>
            </a:endParaRPr>
          </a:p>
        </p:txBody>
      </p:sp>
      <p:sp>
        <p:nvSpPr>
          <p:cNvPr id="572" name="Google Shape;572;p44"/>
          <p:cNvSpPr/>
          <p:nvPr/>
        </p:nvSpPr>
        <p:spPr>
          <a:xfrm>
            <a:off x="9014575" y="5158094"/>
            <a:ext cx="285121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0" i="0" u="none" strike="noStrike" cap="none" dirty="0">
                <a:solidFill>
                  <a:schemeClr val="dk1"/>
                </a:solidFill>
                <a:latin typeface="+mj-lt"/>
                <a:ea typeface="DFKai-SB"/>
                <a:cs typeface="DFKai-SB"/>
                <a:sym typeface="DFKai-SB"/>
              </a:rPr>
              <a:t>Source: Academy of Chinese Studies</a:t>
            </a:r>
            <a:endParaRPr sz="11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Times New Roman"/>
                <a:cs typeface="Times New Roman"/>
                <a:sym typeface="Times New Roman"/>
              </a:rPr>
              <a:t>(https://chiculture.org.hk/tc/china-today/3192)</a:t>
            </a:r>
            <a:endParaRPr sz="1100" b="0" i="0" u="none" strike="noStrike" cap="none" dirty="0">
              <a:solidFill>
                <a:schemeClr val="dk1"/>
              </a:solidFill>
              <a:latin typeface="+mj-lt"/>
              <a:ea typeface="Times New Roman"/>
              <a:cs typeface="Times New Roman"/>
              <a:sym typeface="Times New Roman"/>
            </a:endParaRPr>
          </a:p>
        </p:txBody>
      </p:sp>
      <p:pic>
        <p:nvPicPr>
          <p:cNvPr id="573" name="Google Shape;573;p44">
            <a:hlinkClick r:id="rId7"/>
          </p:cNvPr>
          <p:cNvPicPr preferRelativeResize="0"/>
          <p:nvPr/>
        </p:nvPicPr>
        <p:blipFill rotWithShape="1">
          <a:blip r:embed="rId8">
            <a:alphaModFix/>
          </a:blip>
          <a:srcRect/>
          <a:stretch/>
        </p:blipFill>
        <p:spPr>
          <a:xfrm>
            <a:off x="9107418" y="1300502"/>
            <a:ext cx="2553171" cy="1702114"/>
          </a:xfrm>
          <a:prstGeom prst="rect">
            <a:avLst/>
          </a:prstGeom>
          <a:noFill/>
          <a:ln>
            <a:noFill/>
          </a:ln>
        </p:spPr>
      </p:pic>
      <p:sp>
        <p:nvSpPr>
          <p:cNvPr id="574" name="Google Shape;574;p44"/>
          <p:cNvSpPr/>
          <p:nvPr/>
        </p:nvSpPr>
        <p:spPr>
          <a:xfrm>
            <a:off x="4796945" y="5579425"/>
            <a:ext cx="2911708" cy="31506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for more details</a:t>
            </a:r>
            <a:endParaRPr sz="1200" b="1" i="0" u="none" strike="noStrike" cap="none" dirty="0">
              <a:solidFill>
                <a:schemeClr val="dk1"/>
              </a:solidFill>
              <a:latin typeface="+mj-lt"/>
              <a:ea typeface="DFKai-SB"/>
              <a:cs typeface="DFKai-SB"/>
              <a:sym typeface="DFKai-SB"/>
            </a:endParaRPr>
          </a:p>
        </p:txBody>
      </p:sp>
      <p:sp>
        <p:nvSpPr>
          <p:cNvPr id="575" name="Google Shape;575;p44"/>
          <p:cNvSpPr/>
          <p:nvPr/>
        </p:nvSpPr>
        <p:spPr>
          <a:xfrm rot="10800000" flipH="1">
            <a:off x="6008196" y="883972"/>
            <a:ext cx="2763704" cy="4493282"/>
          </a:xfrm>
          <a:prstGeom prst="roundRect">
            <a:avLst>
              <a:gd name="adj" fmla="val 6374"/>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76" name="Google Shape;576;p44"/>
          <p:cNvSpPr/>
          <p:nvPr/>
        </p:nvSpPr>
        <p:spPr>
          <a:xfrm>
            <a:off x="6132385" y="4510632"/>
            <a:ext cx="285121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0" i="0" u="none" strike="noStrike" cap="none" dirty="0">
                <a:solidFill>
                  <a:schemeClr val="dk1"/>
                </a:solidFill>
                <a:latin typeface="+mj-lt"/>
                <a:ea typeface="DFKai-SB"/>
                <a:cs typeface="DFKai-SB"/>
                <a:sym typeface="DFKai-SB"/>
              </a:rPr>
              <a:t>Source: Academy of Chinese Studies</a:t>
            </a:r>
            <a:endParaRPr sz="11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mj-lt"/>
                <a:ea typeface="Times New Roman"/>
                <a:cs typeface="Times New Roman"/>
                <a:sym typeface="Times New Roman"/>
              </a:rPr>
              <a:t>(</a:t>
            </a:r>
            <a:r>
              <a:rPr lang="en-US" sz="1100" b="0" i="0" u="none" strike="noStrike" cap="none" dirty="0">
                <a:solidFill>
                  <a:schemeClr val="dk1"/>
                </a:solidFill>
                <a:latin typeface="+mj-lt"/>
                <a:ea typeface="Calibri"/>
                <a:cs typeface="Calibri"/>
                <a:sym typeface="Calibri"/>
              </a:rPr>
              <a:t>https://chiculture.org.hk/tc/china-today/2899</a:t>
            </a:r>
            <a:r>
              <a:rPr lang="en-US" sz="1100" b="0" i="0" u="none" strike="noStrike" cap="none" dirty="0">
                <a:solidFill>
                  <a:schemeClr val="dk1"/>
                </a:solidFill>
                <a:latin typeface="+mj-lt"/>
                <a:ea typeface="Times New Roman"/>
                <a:cs typeface="Times New Roman"/>
                <a:sym typeface="Times New Roman"/>
              </a:rPr>
              <a:t>)</a:t>
            </a:r>
            <a:endParaRPr sz="1100" b="0" i="0" u="none" strike="noStrike" cap="none" dirty="0">
              <a:solidFill>
                <a:schemeClr val="dk1"/>
              </a:solidFill>
              <a:latin typeface="+mj-lt"/>
              <a:ea typeface="Times New Roman"/>
              <a:cs typeface="Times New Roman"/>
              <a:sym typeface="Times New Roman"/>
            </a:endParaRPr>
          </a:p>
        </p:txBody>
      </p:sp>
      <p:pic>
        <p:nvPicPr>
          <p:cNvPr id="577" name="Google Shape;577;p44">
            <a:hlinkClick r:id="rId7"/>
          </p:cNvPr>
          <p:cNvPicPr preferRelativeResize="0"/>
          <p:nvPr/>
        </p:nvPicPr>
        <p:blipFill rotWithShape="1">
          <a:blip r:embed="rId9">
            <a:alphaModFix/>
          </a:blip>
          <a:srcRect/>
          <a:stretch/>
        </p:blipFill>
        <p:spPr>
          <a:xfrm>
            <a:off x="6132385" y="1430373"/>
            <a:ext cx="2535075" cy="1692867"/>
          </a:xfrm>
          <a:prstGeom prst="rect">
            <a:avLst/>
          </a:prstGeom>
          <a:noFill/>
          <a:ln>
            <a:noFill/>
          </a:ln>
        </p:spPr>
      </p:pic>
      <p:sp>
        <p:nvSpPr>
          <p:cNvPr id="578" name="Google Shape;578;p44"/>
          <p:cNvSpPr txBox="1"/>
          <p:nvPr/>
        </p:nvSpPr>
        <p:spPr>
          <a:xfrm>
            <a:off x="6619698" y="894415"/>
            <a:ext cx="17166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ym typeface="Times New Roman"/>
              </a:rPr>
              <a:t>Late 90’s</a:t>
            </a:r>
            <a:endParaRPr sz="2400" dirty="0">
              <a:sym typeface="Times New Roman"/>
            </a:endParaRPr>
          </a:p>
        </p:txBody>
      </p:sp>
      <p:sp>
        <p:nvSpPr>
          <p:cNvPr id="579" name="Google Shape;579;p44"/>
          <p:cNvSpPr/>
          <p:nvPr/>
        </p:nvSpPr>
        <p:spPr>
          <a:xfrm>
            <a:off x="6132385" y="3214303"/>
            <a:ext cx="2511992"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b="0" i="0" u="none" strike="noStrike" cap="none" dirty="0">
                <a:solidFill>
                  <a:srgbClr val="000000"/>
                </a:solidFill>
                <a:latin typeface="+mj-lt"/>
                <a:sym typeface="Arial"/>
              </a:rPr>
              <a:t>As </a:t>
            </a:r>
            <a:r>
              <a:rPr lang="en-US" dirty="0">
                <a:latin typeface="+mj-lt"/>
              </a:rPr>
              <a:t>the economy developed, people increasingly valued the quality of food and dined out more often.</a:t>
            </a:r>
            <a:endParaRPr dirty="0">
              <a:latin typeface="+mj-lt"/>
              <a:sym typeface="DFKai-SB"/>
            </a:endParaRPr>
          </a:p>
        </p:txBody>
      </p:sp>
      <p:pic>
        <p:nvPicPr>
          <p:cNvPr id="580" name="Google Shape;580;p44" descr="中國文化研究院">
            <a:hlinkClick r:id="rId10"/>
          </p:cNvPr>
          <p:cNvPicPr preferRelativeResize="0"/>
          <p:nvPr/>
        </p:nvPicPr>
        <p:blipFill rotWithShape="1">
          <a:blip r:embed="rId11">
            <a:alphaModFix/>
          </a:blip>
          <a:srcRect/>
          <a:stretch/>
        </p:blipFill>
        <p:spPr>
          <a:xfrm>
            <a:off x="4682659" y="5095209"/>
            <a:ext cx="1132377" cy="307927"/>
          </a:xfrm>
          <a:prstGeom prst="rect">
            <a:avLst/>
          </a:prstGeom>
          <a:noFill/>
          <a:ln>
            <a:noFill/>
          </a:ln>
        </p:spPr>
      </p:pic>
      <p:pic>
        <p:nvPicPr>
          <p:cNvPr id="581" name="Google Shape;581;p44" descr="中國文化研究院">
            <a:hlinkClick r:id="rId10"/>
          </p:cNvPr>
          <p:cNvPicPr preferRelativeResize="0"/>
          <p:nvPr/>
        </p:nvPicPr>
        <p:blipFill rotWithShape="1">
          <a:blip r:embed="rId11">
            <a:alphaModFix/>
          </a:blip>
          <a:srcRect/>
          <a:stretch/>
        </p:blipFill>
        <p:spPr>
          <a:xfrm>
            <a:off x="7639523" y="4959787"/>
            <a:ext cx="1132377" cy="307927"/>
          </a:xfrm>
          <a:prstGeom prst="rect">
            <a:avLst/>
          </a:prstGeom>
          <a:noFill/>
          <a:ln>
            <a:noFill/>
          </a:ln>
        </p:spPr>
      </p:pic>
      <p:pic>
        <p:nvPicPr>
          <p:cNvPr id="582" name="Google Shape;582;p44" descr="中國文化研究院">
            <a:hlinkClick r:id="rId10"/>
          </p:cNvPr>
          <p:cNvPicPr preferRelativeResize="0"/>
          <p:nvPr/>
        </p:nvPicPr>
        <p:blipFill rotWithShape="1">
          <a:blip r:embed="rId11">
            <a:alphaModFix/>
          </a:blip>
          <a:srcRect/>
          <a:stretch/>
        </p:blipFill>
        <p:spPr>
          <a:xfrm>
            <a:off x="10670443" y="5507145"/>
            <a:ext cx="1132377" cy="307927"/>
          </a:xfrm>
          <a:prstGeom prst="rect">
            <a:avLst/>
          </a:prstGeom>
          <a:noFill/>
          <a:ln>
            <a:noFill/>
          </a:ln>
        </p:spPr>
      </p:pic>
      <p:pic>
        <p:nvPicPr>
          <p:cNvPr id="583" name="Google Shape;583;p44"/>
          <p:cNvPicPr preferRelativeResize="0"/>
          <p:nvPr/>
        </p:nvPicPr>
        <p:blipFill rotWithShape="1">
          <a:blip r:embed="rId12">
            <a:alphaModFix/>
          </a:blip>
          <a:srcRect/>
          <a:stretch/>
        </p:blipFill>
        <p:spPr>
          <a:xfrm>
            <a:off x="2100146" y="6150598"/>
            <a:ext cx="745539" cy="505043"/>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5"/>
          <p:cNvSpPr/>
          <p:nvPr/>
        </p:nvSpPr>
        <p:spPr>
          <a:xfrm>
            <a:off x="445800" y="1189825"/>
            <a:ext cx="7887900" cy="4203300"/>
          </a:xfrm>
          <a:prstGeom prst="rect">
            <a:avLst/>
          </a:prstGeom>
          <a:noFill/>
          <a:ln>
            <a:noFill/>
          </a:ln>
        </p:spPr>
        <p:txBody>
          <a:bodyPr spcFirstLastPara="1" wrap="square" lIns="91425" tIns="45700" rIns="91425" bIns="45700" anchor="t" anchorCtr="0">
            <a:noAutofit/>
          </a:bodyPr>
          <a:lstStyle/>
          <a:p>
            <a:pPr marL="342900" marR="0" lvl="0" indent="-304800" algn="just" rtl="0">
              <a:lnSpc>
                <a:spcPct val="120000"/>
              </a:lnSpc>
              <a:spcBef>
                <a:spcPts val="600"/>
              </a:spcBef>
              <a:spcAft>
                <a:spcPts val="0"/>
              </a:spcAft>
              <a:buClr>
                <a:schemeClr val="dk1"/>
              </a:buClr>
              <a:buSzPts val="2000"/>
              <a:buFont typeface="Arial"/>
              <a:buChar char="•"/>
            </a:pPr>
            <a:r>
              <a:rPr lang="en-US" sz="1800" b="0" i="0" u="none" strike="noStrike" cap="none" dirty="0">
                <a:solidFill>
                  <a:schemeClr val="dk1"/>
                </a:solidFill>
                <a:latin typeface="+mj-lt"/>
                <a:ea typeface="Times New Roman"/>
                <a:cs typeface="Times New Roman"/>
                <a:sym typeface="Times New Roman"/>
              </a:rPr>
              <a:t>Since the founding of the </a:t>
            </a:r>
            <a:r>
              <a:rPr lang="en-US" sz="1800" dirty="0">
                <a:solidFill>
                  <a:schemeClr val="dk1"/>
                </a:solidFill>
                <a:latin typeface="+mj-lt"/>
                <a:ea typeface="Times New Roman"/>
                <a:cs typeface="Times New Roman"/>
                <a:sym typeface="Times New Roman"/>
              </a:rPr>
              <a:t>People's Republic of China, housing conditions have been continuously improved. </a:t>
            </a:r>
            <a:r>
              <a:rPr lang="en-US" sz="1800" dirty="0" smtClean="0">
                <a:solidFill>
                  <a:schemeClr val="dk1"/>
                </a:solidFill>
                <a:latin typeface="+mj-lt"/>
                <a:ea typeface="Times New Roman"/>
                <a:cs typeface="Times New Roman"/>
                <a:sym typeface="Times New Roman"/>
              </a:rPr>
              <a:t> Families </a:t>
            </a:r>
            <a:r>
              <a:rPr lang="en-US" sz="1800" dirty="0">
                <a:solidFill>
                  <a:schemeClr val="dk1"/>
                </a:solidFill>
                <a:latin typeface="+mj-lt"/>
                <a:ea typeface="Times New Roman"/>
                <a:cs typeface="Times New Roman"/>
                <a:sym typeface="Times New Roman"/>
              </a:rPr>
              <a:t>live better and better.</a:t>
            </a:r>
            <a:endParaRPr sz="1800" dirty="0">
              <a:solidFill>
                <a:schemeClr val="dk1"/>
              </a:solidFill>
              <a:latin typeface="+mj-lt"/>
              <a:ea typeface="Times New Roman"/>
              <a:cs typeface="Times New Roman"/>
              <a:sym typeface="Times New Roman"/>
            </a:endParaRPr>
          </a:p>
          <a:p>
            <a:pPr marL="342900" marR="0" lvl="0" indent="-304800" algn="just" rtl="0">
              <a:lnSpc>
                <a:spcPct val="120000"/>
              </a:lnSpc>
              <a:spcBef>
                <a:spcPts val="600"/>
              </a:spcBef>
              <a:spcAft>
                <a:spcPts val="0"/>
              </a:spcAft>
              <a:buClr>
                <a:schemeClr val="dk1"/>
              </a:buClr>
              <a:buSzPts val="2000"/>
              <a:buFont typeface="Arial"/>
              <a:buChar char="•"/>
            </a:pPr>
            <a:r>
              <a:rPr lang="en-US" sz="1800" dirty="0">
                <a:solidFill>
                  <a:schemeClr val="dk1"/>
                </a:solidFill>
                <a:latin typeface="+mj-lt"/>
                <a:ea typeface="Times New Roman"/>
                <a:cs typeface="Times New Roman"/>
                <a:sym typeface="Times New Roman"/>
              </a:rPr>
              <a:t>In 2019, the per capita living space in urban areas reached 39.8 m2 (about 428 sq. ft.). </a:t>
            </a:r>
            <a:r>
              <a:rPr lang="en-US" sz="1800" dirty="0" smtClean="0">
                <a:solidFill>
                  <a:schemeClr val="dk1"/>
                </a:solidFill>
                <a:latin typeface="+mj-lt"/>
                <a:ea typeface="Times New Roman"/>
                <a:cs typeface="Times New Roman"/>
                <a:sym typeface="Times New Roman"/>
              </a:rPr>
              <a:t> There </a:t>
            </a:r>
            <a:r>
              <a:rPr lang="en-US" sz="1800" dirty="0">
                <a:solidFill>
                  <a:schemeClr val="dk1"/>
                </a:solidFill>
                <a:latin typeface="+mj-lt"/>
                <a:ea typeface="Times New Roman"/>
                <a:cs typeface="Times New Roman"/>
                <a:sym typeface="Times New Roman"/>
              </a:rPr>
              <a:t>was an increase of 33.1 m2 (about 356 sq. ft.) compared to 1978. </a:t>
            </a:r>
            <a:r>
              <a:rPr lang="en-US" sz="1800" dirty="0" smtClean="0">
                <a:solidFill>
                  <a:schemeClr val="dk1"/>
                </a:solidFill>
                <a:latin typeface="+mj-lt"/>
                <a:ea typeface="Times New Roman"/>
                <a:cs typeface="Times New Roman"/>
                <a:sym typeface="Times New Roman"/>
              </a:rPr>
              <a:t> In </a:t>
            </a:r>
            <a:r>
              <a:rPr lang="en-US" sz="1800" dirty="0">
                <a:solidFill>
                  <a:schemeClr val="dk1"/>
                </a:solidFill>
                <a:latin typeface="+mj-lt"/>
                <a:ea typeface="Times New Roman"/>
                <a:cs typeface="Times New Roman"/>
                <a:sym typeface="Times New Roman"/>
              </a:rPr>
              <a:t>2019, the per capita living space in rural areas reached 48.9 m2 (about 526 sq. ft.). </a:t>
            </a:r>
            <a:r>
              <a:rPr lang="en-US" sz="1800" dirty="0" smtClean="0">
                <a:solidFill>
                  <a:schemeClr val="dk1"/>
                </a:solidFill>
                <a:latin typeface="+mj-lt"/>
                <a:ea typeface="Times New Roman"/>
                <a:cs typeface="Times New Roman"/>
                <a:sym typeface="Times New Roman"/>
              </a:rPr>
              <a:t> There </a:t>
            </a:r>
            <a:r>
              <a:rPr lang="en-US" sz="1800" dirty="0">
                <a:solidFill>
                  <a:schemeClr val="dk1"/>
                </a:solidFill>
                <a:latin typeface="+mj-lt"/>
                <a:ea typeface="Times New Roman"/>
                <a:cs typeface="Times New Roman"/>
                <a:sym typeface="Times New Roman"/>
              </a:rPr>
              <a:t>was an increase of 40.8 m2  (about 439 sq. ft.) compared to 1978. </a:t>
            </a:r>
            <a:endParaRPr sz="1800" dirty="0">
              <a:solidFill>
                <a:schemeClr val="dk1"/>
              </a:solidFill>
              <a:latin typeface="+mj-lt"/>
              <a:ea typeface="Times New Roman"/>
              <a:cs typeface="Times New Roman"/>
            </a:endParaRPr>
          </a:p>
          <a:p>
            <a:pPr marL="342900" marR="0" lvl="0" indent="-304800" algn="just" rtl="0">
              <a:lnSpc>
                <a:spcPct val="120000"/>
              </a:lnSpc>
              <a:spcBef>
                <a:spcPts val="600"/>
              </a:spcBef>
              <a:spcAft>
                <a:spcPts val="0"/>
              </a:spcAft>
              <a:buClr>
                <a:schemeClr val="dk1"/>
              </a:buClr>
              <a:buSzPts val="2000"/>
              <a:buFont typeface="Arial"/>
              <a:buChar char="•"/>
            </a:pPr>
            <a:r>
              <a:rPr lang="en-US" sz="1800" dirty="0">
                <a:solidFill>
                  <a:schemeClr val="dk1"/>
                </a:solidFill>
                <a:latin typeface="+mj-lt"/>
                <a:ea typeface="Times New Roman"/>
                <a:cs typeface="Times New Roman"/>
                <a:sym typeface="Times New Roman"/>
              </a:rPr>
              <a:t>As living area increased, the living environment has also undergone tremendous changes. </a:t>
            </a:r>
            <a:r>
              <a:rPr lang="en-US" sz="1800" dirty="0" smtClean="0">
                <a:solidFill>
                  <a:schemeClr val="dk1"/>
                </a:solidFill>
                <a:latin typeface="+mj-lt"/>
                <a:ea typeface="Times New Roman"/>
                <a:cs typeface="Times New Roman"/>
                <a:sym typeface="Times New Roman"/>
              </a:rPr>
              <a:t> Separate </a:t>
            </a:r>
            <a:r>
              <a:rPr lang="en-US" sz="1800" dirty="0">
                <a:solidFill>
                  <a:schemeClr val="dk1"/>
                </a:solidFill>
                <a:latin typeface="+mj-lt"/>
                <a:ea typeface="Times New Roman"/>
                <a:cs typeface="Times New Roman"/>
                <a:sym typeface="Times New Roman"/>
              </a:rPr>
              <a:t>houses and low-rise buildings have been gradually developed into modern residential areas. </a:t>
            </a:r>
            <a:endParaRPr sz="1800" dirty="0">
              <a:solidFill>
                <a:schemeClr val="dk1"/>
              </a:solidFill>
              <a:latin typeface="+mj-lt"/>
              <a:ea typeface="Times New Roman"/>
              <a:cs typeface="Times New Roman"/>
              <a:sym typeface="Times New Roman"/>
            </a:endParaRPr>
          </a:p>
          <a:p>
            <a:pPr marL="0" marR="0" lvl="0" indent="0" algn="just" rtl="0">
              <a:lnSpc>
                <a:spcPct val="100000"/>
              </a:lnSpc>
              <a:spcBef>
                <a:spcPts val="0"/>
              </a:spcBef>
              <a:spcAft>
                <a:spcPts val="0"/>
              </a:spcAft>
              <a:buNone/>
            </a:pPr>
            <a:endParaRPr dirty="0">
              <a:solidFill>
                <a:schemeClr val="dk1"/>
              </a:solidFill>
              <a:highlight>
                <a:srgbClr val="F9CB9C"/>
              </a:highlight>
              <a:latin typeface="+mj-lt"/>
              <a:ea typeface="Times New Roman"/>
              <a:cs typeface="Times New Roman"/>
              <a:sym typeface="Times New Roman"/>
            </a:endParaRPr>
          </a:p>
        </p:txBody>
      </p:sp>
      <p:sp>
        <p:nvSpPr>
          <p:cNvPr id="589" name="Google Shape;589;p45"/>
          <p:cNvSpPr/>
          <p:nvPr/>
        </p:nvSpPr>
        <p:spPr>
          <a:xfrm>
            <a:off x="1429801" y="275345"/>
            <a:ext cx="8390113"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2800" b="1" dirty="0">
                <a:solidFill>
                  <a:schemeClr val="dk1"/>
                </a:solidFill>
                <a:latin typeface="+mj-lt"/>
                <a:ea typeface="DFKai-SB"/>
                <a:cs typeface="DFKai-SB"/>
                <a:sym typeface="DFKai-SB"/>
              </a:rPr>
              <a:t>Housing – </a:t>
            </a:r>
            <a:r>
              <a:rPr lang="en-US" sz="2800" b="1" i="0" u="none" strike="noStrike" cap="none" dirty="0">
                <a:solidFill>
                  <a:schemeClr val="dk1"/>
                </a:solidFill>
                <a:latin typeface="+mj-lt"/>
                <a:ea typeface="DFKai-SB"/>
                <a:cs typeface="DFKai-SB"/>
                <a:sym typeface="DFKai-SB"/>
              </a:rPr>
              <a:t>Better living conditions</a:t>
            </a:r>
            <a:endParaRPr sz="2800" b="1" i="0" u="none" strike="noStrike" cap="none" dirty="0">
              <a:solidFill>
                <a:schemeClr val="dk1"/>
              </a:solidFill>
              <a:latin typeface="+mj-lt"/>
              <a:ea typeface="DFKai-SB"/>
              <a:cs typeface="DFKai-SB"/>
              <a:sym typeface="DFKai-SB"/>
            </a:endParaRPr>
          </a:p>
        </p:txBody>
      </p:sp>
      <p:sp>
        <p:nvSpPr>
          <p:cNvPr id="590" name="Google Shape;590;p45"/>
          <p:cNvSpPr/>
          <p:nvPr/>
        </p:nvSpPr>
        <p:spPr>
          <a:xfrm>
            <a:off x="3228537" y="5886346"/>
            <a:ext cx="721534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of the video and description: Xinhua News Agency. “[Count, hundred years] We live more and more brightly. (【</a:t>
            </a:r>
            <a:r>
              <a:rPr lang="en-US" sz="1200" b="0" i="0" u="none" strike="noStrike" cap="none" dirty="0" err="1">
                <a:solidFill>
                  <a:schemeClr val="dk1"/>
                </a:solidFill>
                <a:latin typeface="+mj-lt"/>
                <a:ea typeface="DFKai-SB"/>
                <a:cs typeface="DFKai-SB"/>
                <a:sym typeface="DFKai-SB"/>
              </a:rPr>
              <a:t>數·百年】這些年，我們住得越來越敞亮</a:t>
            </a:r>
            <a:r>
              <a:rPr lang="en-US" sz="1200" b="0" i="0" u="none" strike="noStrike" cap="none" dirty="0">
                <a:solidFill>
                  <a:schemeClr val="dk1"/>
                </a:solidFill>
                <a:latin typeface="+mj-lt"/>
                <a:ea typeface="DFKai-SB"/>
                <a:cs typeface="DFKai-SB"/>
                <a:sym typeface="DFKai-SB"/>
              </a:rPr>
              <a:t>”.  </a:t>
            </a:r>
            <a:endParaRPr lang="en-US" sz="1200" b="0" i="0" u="none" strike="noStrike" cap="none" dirty="0" smtClean="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altLang="zh-TW" sz="1200" b="0" i="0" u="none" strike="noStrike" cap="none" dirty="0" smtClean="0">
                <a:solidFill>
                  <a:schemeClr val="dk1"/>
                </a:solidFill>
                <a:latin typeface="+mj-lt"/>
                <a:ea typeface="Times New Roman"/>
                <a:cs typeface="Times New Roman"/>
                <a:sym typeface="Times New Roman"/>
              </a:rPr>
              <a:t>(</a:t>
            </a:r>
            <a:r>
              <a:rPr lang="en-US" sz="1200" b="0" i="0" u="none" strike="noStrike" cap="none" dirty="0" smtClean="0">
                <a:solidFill>
                  <a:schemeClr val="dk1"/>
                </a:solidFill>
                <a:latin typeface="+mj-lt"/>
                <a:ea typeface="Times New Roman"/>
                <a:cs typeface="Times New Roman"/>
                <a:sym typeface="Times New Roman"/>
              </a:rPr>
              <a:t>http</a:t>
            </a:r>
            <a:r>
              <a:rPr lang="en-US" sz="1200" b="0" i="0" u="none" strike="noStrike" cap="none" dirty="0">
                <a:solidFill>
                  <a:schemeClr val="dk1"/>
                </a:solidFill>
                <a:latin typeface="+mj-lt"/>
                <a:ea typeface="Times New Roman"/>
                <a:cs typeface="Times New Roman"/>
                <a:sym typeface="Times New Roman"/>
              </a:rPr>
              <a:t>://www.xinhuanet.com/video/sjxw/2021-01/06/c_1210968418.htm)</a:t>
            </a:r>
            <a:endParaRPr sz="1200" b="0" i="0" u="none" strike="noStrike" cap="none" dirty="0">
              <a:solidFill>
                <a:schemeClr val="dk1"/>
              </a:solidFill>
              <a:latin typeface="+mj-lt"/>
              <a:ea typeface="Times New Roman"/>
              <a:cs typeface="Times New Roman"/>
              <a:sym typeface="Times New Roman"/>
            </a:endParaRPr>
          </a:p>
        </p:txBody>
      </p:sp>
      <p:sp>
        <p:nvSpPr>
          <p:cNvPr id="591" name="Google Shape;591;p45"/>
          <p:cNvSpPr/>
          <p:nvPr/>
        </p:nvSpPr>
        <p:spPr>
          <a:xfrm>
            <a:off x="8677688" y="5291152"/>
            <a:ext cx="2521743" cy="43375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to watch the video</a:t>
            </a:r>
            <a:endParaRPr sz="1200" b="1" i="0" u="none" strike="noStrike" cap="none" dirty="0">
              <a:solidFill>
                <a:schemeClr val="dk1"/>
              </a:solidFill>
              <a:latin typeface="+mj-lt"/>
              <a:ea typeface="DFKai-SB"/>
              <a:cs typeface="DFKai-SB"/>
              <a:sym typeface="DFKai-SB"/>
            </a:endParaRPr>
          </a:p>
        </p:txBody>
      </p:sp>
      <p:pic>
        <p:nvPicPr>
          <p:cNvPr id="592" name="Google Shape;592;p45">
            <a:hlinkClick r:id="rId3"/>
          </p:cNvPr>
          <p:cNvPicPr preferRelativeResize="0"/>
          <p:nvPr/>
        </p:nvPicPr>
        <p:blipFill rotWithShape="1">
          <a:blip r:embed="rId4">
            <a:alphaModFix/>
          </a:blip>
          <a:srcRect l="31875" t="19297" r="33250" b="9925"/>
          <a:stretch/>
        </p:blipFill>
        <p:spPr>
          <a:xfrm>
            <a:off x="8677688" y="1199050"/>
            <a:ext cx="2521743" cy="4094216"/>
          </a:xfrm>
          <a:prstGeom prst="rect">
            <a:avLst/>
          </a:prstGeom>
          <a:noFill/>
          <a:ln>
            <a:noFill/>
          </a:ln>
        </p:spPr>
      </p:pic>
      <p:pic>
        <p:nvPicPr>
          <p:cNvPr id="593" name="Google Shape;593;p45"/>
          <p:cNvPicPr preferRelativeResize="0"/>
          <p:nvPr/>
        </p:nvPicPr>
        <p:blipFill rotWithShape="1">
          <a:blip r:embed="rId5">
            <a:alphaModFix/>
          </a:blip>
          <a:srcRect/>
          <a:stretch/>
        </p:blipFill>
        <p:spPr>
          <a:xfrm>
            <a:off x="2047272" y="5824763"/>
            <a:ext cx="1181265" cy="800212"/>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6"/>
          <p:cNvSpPr txBox="1"/>
          <p:nvPr/>
        </p:nvSpPr>
        <p:spPr>
          <a:xfrm>
            <a:off x="1016658" y="112362"/>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1" i="0" u="none" strike="noStrike" cap="none">
              <a:solidFill>
                <a:srgbClr val="000080"/>
              </a:solidFill>
              <a:latin typeface="+mj-lt"/>
              <a:ea typeface="DFKai-SB"/>
              <a:cs typeface="DFKai-SB"/>
              <a:sym typeface="DFKai-SB"/>
            </a:endParaRPr>
          </a:p>
        </p:txBody>
      </p:sp>
      <p:sp>
        <p:nvSpPr>
          <p:cNvPr id="600" name="Google Shape;600;p46"/>
          <p:cNvSpPr txBox="1"/>
          <p:nvPr/>
        </p:nvSpPr>
        <p:spPr>
          <a:xfrm>
            <a:off x="333950" y="3977688"/>
            <a:ext cx="5237100" cy="11695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dirty="0"/>
              <a:t>At the beginning of the reform and opening-up, bicycles were considered as luxury goods. </a:t>
            </a:r>
            <a:r>
              <a:rPr lang="en-US" dirty="0" smtClean="0"/>
              <a:t> A </a:t>
            </a:r>
            <a:r>
              <a:rPr lang="en-US" dirty="0"/>
              <a:t>bicycle was one of the three “big items” for young people to purchase when they got married. ”</a:t>
            </a:r>
            <a:r>
              <a:rPr lang="en-US" dirty="0" err="1"/>
              <a:t>Fenghuang</a:t>
            </a:r>
            <a:r>
              <a:rPr lang="en-US" dirty="0"/>
              <a:t> (Phoenix)", ”</a:t>
            </a:r>
            <a:r>
              <a:rPr lang="en-US" dirty="0" err="1"/>
              <a:t>Yongjiu</a:t>
            </a:r>
            <a:r>
              <a:rPr lang="en-US" dirty="0"/>
              <a:t> (Forever)" and ”</a:t>
            </a:r>
            <a:r>
              <a:rPr lang="en-US" dirty="0" err="1"/>
              <a:t>Feige</a:t>
            </a:r>
            <a:r>
              <a:rPr lang="en-US" dirty="0"/>
              <a:t> (Flying Pigeon)" were some of the well-known brands.</a:t>
            </a:r>
            <a:endParaRPr dirty="0">
              <a:sym typeface="DFKai-SB"/>
            </a:endParaRPr>
          </a:p>
        </p:txBody>
      </p:sp>
      <p:sp>
        <p:nvSpPr>
          <p:cNvPr id="601" name="Google Shape;601;p46"/>
          <p:cNvSpPr/>
          <p:nvPr/>
        </p:nvSpPr>
        <p:spPr>
          <a:xfrm>
            <a:off x="452661" y="285484"/>
            <a:ext cx="11371909"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smtClean="0">
                <a:solidFill>
                  <a:schemeClr val="tx1"/>
                </a:solidFill>
                <a:latin typeface="+mj-lt"/>
                <a:ea typeface="DFKai-SB"/>
                <a:cs typeface="DFKai-SB"/>
                <a:sym typeface="DFKai-SB"/>
              </a:rPr>
              <a:t>Travel facilities –</a:t>
            </a:r>
            <a:r>
              <a:rPr lang="en-US" sz="2800" b="1" i="0" u="none" cap="none" dirty="0" smtClean="0">
                <a:solidFill>
                  <a:schemeClr val="tx1"/>
                </a:solidFill>
                <a:latin typeface="+mj-lt"/>
                <a:ea typeface="DFKai-SB"/>
                <a:cs typeface="DFKai-SB"/>
                <a:sym typeface="DFKai-SB"/>
              </a:rPr>
              <a:t>F</a:t>
            </a:r>
            <a:r>
              <a:rPr lang="en-US" sz="2800" b="1" i="0" u="none" strike="noStrike" cap="none" dirty="0" smtClean="0">
                <a:solidFill>
                  <a:schemeClr val="tx1"/>
                </a:solidFill>
                <a:latin typeface="+mj-lt"/>
                <a:ea typeface="DFKai-SB"/>
                <a:cs typeface="DFKai-SB"/>
                <a:sym typeface="DFKai-SB"/>
              </a:rPr>
              <a:t>aster </a:t>
            </a:r>
            <a:r>
              <a:rPr lang="en-US" sz="2800" b="1" i="0" u="none" strike="noStrike" cap="none" dirty="0">
                <a:solidFill>
                  <a:schemeClr val="tx1"/>
                </a:solidFill>
                <a:latin typeface="+mj-lt"/>
                <a:ea typeface="DFKai-SB"/>
                <a:cs typeface="DFKai-SB"/>
                <a:sym typeface="DFKai-SB"/>
              </a:rPr>
              <a:t>and more </a:t>
            </a:r>
            <a:r>
              <a:rPr lang="en-US" sz="2800" b="1" i="0" u="none" strike="noStrike" cap="none" dirty="0" smtClean="0">
                <a:solidFill>
                  <a:schemeClr val="tx1"/>
                </a:solidFill>
                <a:latin typeface="+mj-lt"/>
                <a:ea typeface="DFKai-SB"/>
                <a:cs typeface="DFKai-SB"/>
                <a:sym typeface="DFKai-SB"/>
              </a:rPr>
              <a:t>convenient transportation</a:t>
            </a:r>
            <a:endParaRPr sz="2800" b="1" i="0" u="none" strike="noStrike" cap="none" dirty="0">
              <a:solidFill>
                <a:schemeClr val="tx1"/>
              </a:solidFill>
              <a:latin typeface="+mj-lt"/>
              <a:ea typeface="DFKai-SB"/>
              <a:cs typeface="DFKai-SB"/>
              <a:sym typeface="DFKai-SB"/>
            </a:endParaRPr>
          </a:p>
        </p:txBody>
      </p:sp>
      <p:sp>
        <p:nvSpPr>
          <p:cNvPr id="602" name="Google Shape;602;p46"/>
          <p:cNvSpPr/>
          <p:nvPr/>
        </p:nvSpPr>
        <p:spPr>
          <a:xfrm>
            <a:off x="1496766" y="5803853"/>
            <a:ext cx="4511069"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Xinhua News Agency. “An old man’s memory of bicycle (</a:t>
            </a:r>
            <a:r>
              <a:rPr lang="en-US" sz="1200" b="0" i="0" u="none" strike="noStrike" cap="none" dirty="0" err="1">
                <a:solidFill>
                  <a:schemeClr val="dk1"/>
                </a:solidFill>
                <a:latin typeface="+mj-lt"/>
                <a:ea typeface="DFKai-SB"/>
                <a:cs typeface="DFKai-SB"/>
                <a:sym typeface="DFKai-SB"/>
              </a:rPr>
              <a:t>一位老者的自行車記憶</a:t>
            </a:r>
            <a:r>
              <a:rPr lang="en-US" sz="1200" b="0" i="0" u="none" strike="noStrike" cap="none" dirty="0">
                <a:solidFill>
                  <a:schemeClr val="dk1"/>
                </a:solidFill>
                <a:latin typeface="+mj-lt"/>
                <a:ea typeface="DFKai-SB"/>
                <a:cs typeface="DFKai-SB"/>
                <a:sym typeface="DFKai-SB"/>
              </a:rPr>
              <a:t>)”.</a:t>
            </a:r>
            <a:r>
              <a:rPr lang="en-US" sz="1200" b="0" i="0" u="none" strike="noStrike" cap="none" dirty="0">
                <a:solidFill>
                  <a:schemeClr val="dk1"/>
                </a:solidFill>
                <a:latin typeface="+mj-lt"/>
                <a:ea typeface="Times New Roman"/>
                <a:cs typeface="Times New Roman"/>
                <a:sym typeface="Times New Roman"/>
              </a:rPr>
              <a:t> (http://www.xinhuanet.com/politics/2021-06/03/c_1127526734.htm)</a:t>
            </a:r>
            <a:endParaRPr sz="1200" b="0" i="0" u="none" strike="noStrike" cap="none" dirty="0">
              <a:solidFill>
                <a:schemeClr val="dk1"/>
              </a:solidFill>
              <a:latin typeface="+mj-lt"/>
              <a:ea typeface="Times New Roman"/>
              <a:cs typeface="Times New Roman"/>
              <a:sym typeface="Times New Roman"/>
            </a:endParaRPr>
          </a:p>
        </p:txBody>
      </p:sp>
      <p:sp>
        <p:nvSpPr>
          <p:cNvPr id="603" name="Google Shape;603;p46"/>
          <p:cNvSpPr/>
          <p:nvPr/>
        </p:nvSpPr>
        <p:spPr>
          <a:xfrm>
            <a:off x="7652106" y="5986585"/>
            <a:ext cx="3880152"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a:t>
            </a:r>
            <a:r>
              <a:rPr lang="en-US" sz="1200" b="0" i="0" u="none" strike="noStrike" cap="none" dirty="0">
                <a:solidFill>
                  <a:schemeClr val="dk1"/>
                </a:solidFill>
                <a:latin typeface="+mj-lt"/>
                <a:ea typeface="DFKai-SB"/>
                <a:cs typeface="DFKai-SB"/>
                <a:sym typeface="DFKai-SB"/>
              </a:rPr>
              <a:t>. “High-speed rail economic belt (</a:t>
            </a:r>
            <a:r>
              <a:rPr lang="en-US" sz="1200" b="0" i="0" u="none" strike="noStrike" cap="none" dirty="0" err="1">
                <a:solidFill>
                  <a:schemeClr val="dk1"/>
                </a:solidFill>
                <a:latin typeface="+mj-lt"/>
                <a:ea typeface="DFKai-SB"/>
                <a:cs typeface="DFKai-SB"/>
                <a:sym typeface="DFKai-SB"/>
              </a:rPr>
              <a:t>高鐵經濟帶</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(https://chinacurrent.com/hk/story/22694/high-speed-rail-economic-zone</a:t>
            </a:r>
            <a:r>
              <a:rPr lang="en-US" sz="1200" b="0" i="0" u="none" strike="noStrike" cap="none" dirty="0">
                <a:solidFill>
                  <a:schemeClr val="dk1"/>
                </a:solidFill>
                <a:latin typeface="+mj-lt"/>
                <a:ea typeface="Calibri"/>
                <a:cs typeface="Calibri"/>
                <a:sym typeface="Calibri"/>
              </a:rPr>
              <a:t>)</a:t>
            </a:r>
            <a:endParaRPr sz="1200" b="0" i="0" u="none" strike="noStrike" cap="none" dirty="0">
              <a:solidFill>
                <a:schemeClr val="dk1"/>
              </a:solidFill>
              <a:latin typeface="+mj-lt"/>
              <a:ea typeface="Calibri"/>
              <a:cs typeface="Calibri"/>
              <a:sym typeface="Calibri"/>
            </a:endParaRPr>
          </a:p>
        </p:txBody>
      </p:sp>
      <p:sp>
        <p:nvSpPr>
          <p:cNvPr id="604" name="Google Shape;604;p46"/>
          <p:cNvSpPr/>
          <p:nvPr/>
        </p:nvSpPr>
        <p:spPr>
          <a:xfrm>
            <a:off x="7461460" y="5522152"/>
            <a:ext cx="3653863" cy="32246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i="0" u="none" strike="noStrike" cap="none" dirty="0">
                <a:solidFill>
                  <a:schemeClr val="dk1"/>
                </a:solidFill>
                <a:latin typeface="+mj-lt"/>
                <a:ea typeface="DFKai-SB"/>
                <a:cs typeface="DFKai-SB"/>
                <a:sym typeface="DFKai-SB"/>
              </a:rPr>
              <a:t>Click on the image to watch the video</a:t>
            </a:r>
            <a:endParaRPr b="1" i="0" u="none" strike="noStrike" cap="none" dirty="0">
              <a:solidFill>
                <a:schemeClr val="dk1"/>
              </a:solidFill>
              <a:latin typeface="+mj-lt"/>
              <a:ea typeface="DFKai-SB"/>
              <a:cs typeface="DFKai-SB"/>
              <a:sym typeface="DFKai-SB"/>
            </a:endParaRPr>
          </a:p>
        </p:txBody>
      </p:sp>
      <p:sp>
        <p:nvSpPr>
          <p:cNvPr id="605" name="Google Shape;605;p46"/>
          <p:cNvSpPr/>
          <p:nvPr/>
        </p:nvSpPr>
        <p:spPr>
          <a:xfrm>
            <a:off x="5933250" y="4321852"/>
            <a:ext cx="5891320" cy="1200300"/>
          </a:xfrm>
          <a:prstGeom prst="rect">
            <a:avLst/>
          </a:prstGeom>
          <a:noFill/>
          <a:ln>
            <a:noFill/>
          </a:ln>
        </p:spPr>
        <p:txBody>
          <a:bodyPr spcFirstLastPara="1" wrap="square" lIns="91425" tIns="45700" rIns="91425" bIns="45700" anchor="t" anchorCtr="0">
            <a:noAutofit/>
          </a:bodyPr>
          <a:lstStyle/>
          <a:p>
            <a:pPr algn="just"/>
            <a:r>
              <a:rPr lang="en-US" b="0" i="0" u="none" strike="noStrike" cap="none" dirty="0">
                <a:solidFill>
                  <a:schemeClr val="dk1"/>
                </a:solidFill>
                <a:latin typeface="+mj-lt"/>
                <a:ea typeface="Times New Roman"/>
                <a:cs typeface="Times New Roman"/>
                <a:sym typeface="Times New Roman"/>
              </a:rPr>
              <a:t>In October 2003, China's first high-speed railway "Qinhuangdao–Shenyang passenger railway" was opened. </a:t>
            </a:r>
            <a:r>
              <a:rPr lang="en-US" b="0" i="0" u="none" strike="noStrike" cap="none" dirty="0" smtClean="0">
                <a:solidFill>
                  <a:schemeClr val="dk1"/>
                </a:solidFill>
                <a:latin typeface="+mj-lt"/>
                <a:ea typeface="Times New Roman"/>
                <a:cs typeface="Times New Roman"/>
                <a:sym typeface="Times New Roman"/>
              </a:rPr>
              <a:t> Since </a:t>
            </a:r>
            <a:r>
              <a:rPr lang="en-US" b="0" i="0" u="none" strike="noStrike" cap="none" dirty="0">
                <a:solidFill>
                  <a:schemeClr val="dk1"/>
                </a:solidFill>
                <a:latin typeface="+mj-lt"/>
                <a:ea typeface="Times New Roman"/>
                <a:cs typeface="Times New Roman"/>
                <a:sym typeface="Times New Roman"/>
              </a:rPr>
              <a:t>then, the high-speed railway network has </a:t>
            </a:r>
            <a:r>
              <a:rPr lang="en-US" altLang="zh-HK" dirty="0">
                <a:solidFill>
                  <a:schemeClr val="dk1"/>
                </a:solidFill>
                <a:latin typeface="+mj-lt"/>
                <a:ea typeface="Times New Roman"/>
                <a:cs typeface="Times New Roman"/>
                <a:sym typeface="Times New Roman"/>
              </a:rPr>
              <a:t>been extending in the country. </a:t>
            </a:r>
          </a:p>
        </p:txBody>
      </p:sp>
      <p:pic>
        <p:nvPicPr>
          <p:cNvPr id="606" name="Google Shape;606;p46">
            <a:hlinkClick r:id="rId3"/>
          </p:cNvPr>
          <p:cNvPicPr preferRelativeResize="0"/>
          <p:nvPr/>
        </p:nvPicPr>
        <p:blipFill rotWithShape="1">
          <a:blip r:embed="rId4">
            <a:alphaModFix/>
          </a:blip>
          <a:srcRect l="10040" t="21065" r="11813" b="26314"/>
          <a:stretch/>
        </p:blipFill>
        <p:spPr>
          <a:xfrm>
            <a:off x="6007836" y="1239577"/>
            <a:ext cx="5721694" cy="3082275"/>
          </a:xfrm>
          <a:prstGeom prst="rect">
            <a:avLst/>
          </a:prstGeom>
          <a:noFill/>
          <a:ln>
            <a:noFill/>
          </a:ln>
        </p:spPr>
      </p:pic>
      <p:pic>
        <p:nvPicPr>
          <p:cNvPr id="607" name="Google Shape;607;p46"/>
          <p:cNvPicPr preferRelativeResize="0"/>
          <p:nvPr/>
        </p:nvPicPr>
        <p:blipFill rotWithShape="1">
          <a:blip r:embed="rId5">
            <a:alphaModFix/>
          </a:blip>
          <a:srcRect/>
          <a:stretch/>
        </p:blipFill>
        <p:spPr>
          <a:xfrm>
            <a:off x="6551600" y="6128555"/>
            <a:ext cx="1100506" cy="454723"/>
          </a:xfrm>
          <a:prstGeom prst="rect">
            <a:avLst/>
          </a:prstGeom>
          <a:noFill/>
          <a:ln>
            <a:noFill/>
          </a:ln>
        </p:spPr>
      </p:pic>
      <p:pic>
        <p:nvPicPr>
          <p:cNvPr id="608" name="Google Shape;608;p46"/>
          <p:cNvPicPr preferRelativeResize="0"/>
          <p:nvPr/>
        </p:nvPicPr>
        <p:blipFill rotWithShape="1">
          <a:blip r:embed="rId6">
            <a:alphaModFix/>
          </a:blip>
          <a:srcRect/>
          <a:stretch/>
        </p:blipFill>
        <p:spPr>
          <a:xfrm>
            <a:off x="573194" y="5934450"/>
            <a:ext cx="743054" cy="514422"/>
          </a:xfrm>
          <a:prstGeom prst="rect">
            <a:avLst/>
          </a:prstGeom>
          <a:noFill/>
          <a:ln>
            <a:noFill/>
          </a:ln>
        </p:spPr>
      </p:pic>
      <p:pic>
        <p:nvPicPr>
          <p:cNvPr id="609" name="Google Shape;609;p46"/>
          <p:cNvPicPr preferRelativeResize="0"/>
          <p:nvPr/>
        </p:nvPicPr>
        <p:blipFill rotWithShape="1">
          <a:blip r:embed="rId7">
            <a:alphaModFix/>
          </a:blip>
          <a:srcRect/>
          <a:stretch/>
        </p:blipFill>
        <p:spPr>
          <a:xfrm>
            <a:off x="750035" y="1239577"/>
            <a:ext cx="4561797" cy="2720868"/>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7"/>
          <p:cNvSpPr/>
          <p:nvPr/>
        </p:nvSpPr>
        <p:spPr>
          <a:xfrm>
            <a:off x="7803807" y="5445337"/>
            <a:ext cx="342343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DFKai-SB"/>
                <a:cs typeface="DFKai-SB"/>
                <a:sym typeface="DFKai-SB"/>
              </a:rPr>
              <a:t>Source: Our </a:t>
            </a:r>
            <a:r>
              <a:rPr lang="en-US" sz="1200" b="0" i="0" u="none" strike="noStrike" cap="none" dirty="0">
                <a:solidFill>
                  <a:schemeClr val="dk1"/>
                </a:solidFill>
                <a:latin typeface="+mj-lt"/>
                <a:ea typeface="DFKai-SB"/>
                <a:cs typeface="DFKai-SB"/>
                <a:sym typeface="DFKai-SB"/>
              </a:rPr>
              <a:t>China Story</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Times New Roman"/>
              </a:rPr>
              <a:t>(</a:t>
            </a:r>
            <a:r>
              <a:rPr lang="en-US" sz="1200" b="0" i="0" u="none" strike="noStrike" cap="none" dirty="0" smtClean="0">
                <a:solidFill>
                  <a:schemeClr val="dk1"/>
                </a:solidFill>
                <a:latin typeface="+mj-lt"/>
                <a:ea typeface="Times New Roman"/>
                <a:cs typeface="Times New Roman"/>
                <a:sym typeface="Times New Roman"/>
              </a:rPr>
              <a:t>https</a:t>
            </a:r>
            <a:r>
              <a:rPr lang="en-US" sz="1200" b="0" i="0" u="none" strike="noStrike" cap="none" dirty="0">
                <a:solidFill>
                  <a:schemeClr val="dk1"/>
                </a:solidFill>
                <a:latin typeface="+mj-lt"/>
                <a:ea typeface="Times New Roman"/>
                <a:cs typeface="Times New Roman"/>
                <a:sym typeface="Times New Roman"/>
              </a:rPr>
              <a:t>://</a:t>
            </a:r>
            <a:r>
              <a:rPr lang="en-US" sz="1200" b="0" i="0" u="none" strike="noStrike" cap="none" dirty="0" smtClean="0">
                <a:solidFill>
                  <a:schemeClr val="dk1"/>
                </a:solidFill>
                <a:latin typeface="+mj-lt"/>
                <a:ea typeface="Times New Roman"/>
                <a:cs typeface="Times New Roman"/>
                <a:sym typeface="Times New Roman"/>
              </a:rPr>
              <a:t>www.ourchinastory.com/zh/1374)</a:t>
            </a:r>
            <a:endParaRPr sz="1200" b="0" i="0" u="none" strike="noStrike" cap="none" dirty="0">
              <a:solidFill>
                <a:schemeClr val="dk1"/>
              </a:solidFill>
              <a:latin typeface="+mj-lt"/>
              <a:ea typeface="Times New Roman"/>
              <a:cs typeface="Times New Roman"/>
              <a:sym typeface="Times New Roman"/>
            </a:endParaRPr>
          </a:p>
        </p:txBody>
      </p:sp>
      <p:pic>
        <p:nvPicPr>
          <p:cNvPr id="615" name="Google Shape;615;p47">
            <a:hlinkClick r:id="rId3"/>
          </p:cNvPr>
          <p:cNvPicPr preferRelativeResize="0"/>
          <p:nvPr/>
        </p:nvPicPr>
        <p:blipFill rotWithShape="1">
          <a:blip r:embed="rId4">
            <a:alphaModFix/>
          </a:blip>
          <a:srcRect l="2200" t="35842" r="35800" b="21908"/>
          <a:stretch/>
        </p:blipFill>
        <p:spPr>
          <a:xfrm>
            <a:off x="608838" y="2052166"/>
            <a:ext cx="5530419" cy="3014970"/>
          </a:xfrm>
          <a:prstGeom prst="rect">
            <a:avLst/>
          </a:prstGeom>
          <a:noFill/>
          <a:ln>
            <a:noFill/>
          </a:ln>
        </p:spPr>
      </p:pic>
      <p:sp>
        <p:nvSpPr>
          <p:cNvPr id="616" name="Google Shape;616;p47"/>
          <p:cNvSpPr/>
          <p:nvPr/>
        </p:nvSpPr>
        <p:spPr>
          <a:xfrm>
            <a:off x="608838" y="5076005"/>
            <a:ext cx="5530419"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mj-lt"/>
                <a:ea typeface="DFKai-SB"/>
                <a:cs typeface="DFKai-SB"/>
                <a:sym typeface="DFKai-SB"/>
              </a:rPr>
              <a:t>Click on the image to watch the video</a:t>
            </a:r>
            <a:endParaRPr sz="1800" b="1" i="0" u="none" strike="noStrike" cap="none">
              <a:solidFill>
                <a:schemeClr val="dk1"/>
              </a:solidFill>
              <a:latin typeface="+mj-lt"/>
              <a:ea typeface="DFKai-SB"/>
              <a:cs typeface="DFKai-SB"/>
              <a:sym typeface="DFKai-SB"/>
            </a:endParaRPr>
          </a:p>
        </p:txBody>
      </p:sp>
      <p:sp>
        <p:nvSpPr>
          <p:cNvPr id="617" name="Google Shape;617;p47"/>
          <p:cNvSpPr/>
          <p:nvPr/>
        </p:nvSpPr>
        <p:spPr>
          <a:xfrm>
            <a:off x="6691124" y="2282378"/>
            <a:ext cx="4536121" cy="2554545"/>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Font typeface="Arial"/>
              <a:buNone/>
            </a:pPr>
            <a:r>
              <a:rPr lang="en-US" sz="1800" dirty="0">
                <a:sym typeface="Times New Roman"/>
              </a:rPr>
              <a:t>There were no highways in China in 1987. In 2020, the length of all highways in China reached 160,000km</a:t>
            </a:r>
            <a:r>
              <a:rPr lang="en-US" sz="1800" dirty="0" smtClean="0">
                <a:sym typeface="Times New Roman"/>
              </a:rPr>
              <a:t>.  </a:t>
            </a:r>
            <a:r>
              <a:rPr lang="en-US" sz="1800" dirty="0">
                <a:sym typeface="Times New Roman"/>
              </a:rPr>
              <a:t>If all these highways were connected end to end, they would circle the Earth nearly four times.</a:t>
            </a:r>
            <a:endParaRPr sz="1800" dirty="0">
              <a:sym typeface="Times New Roman"/>
            </a:endParaRPr>
          </a:p>
          <a:p>
            <a:pPr marL="0" marR="0" lvl="0" indent="0" algn="l" rtl="0">
              <a:lnSpc>
                <a:spcPct val="100000"/>
              </a:lnSpc>
              <a:spcBef>
                <a:spcPts val="0"/>
              </a:spcBef>
              <a:spcAft>
                <a:spcPts val="0"/>
              </a:spcAft>
              <a:buNone/>
            </a:pPr>
            <a:endParaRPr sz="1800" dirty="0">
              <a:solidFill>
                <a:schemeClr val="dk1"/>
              </a:solidFill>
              <a:latin typeface="+mj-lt"/>
              <a:ea typeface="Times New Roman"/>
              <a:cs typeface="Times New Roman"/>
              <a:sym typeface="Times New Roman"/>
            </a:endParaRPr>
          </a:p>
        </p:txBody>
      </p:sp>
      <p:sp>
        <p:nvSpPr>
          <p:cNvPr id="618" name="Google Shape;618;p47"/>
          <p:cNvSpPr txBox="1"/>
          <p:nvPr/>
        </p:nvSpPr>
        <p:spPr>
          <a:xfrm>
            <a:off x="3429383" y="630212"/>
            <a:ext cx="1105960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chemeClr val="dk1"/>
                </a:solidFill>
                <a:latin typeface="+mj-lt"/>
                <a:ea typeface="Arial"/>
                <a:cs typeface="Arial"/>
                <a:sym typeface="Arial"/>
              </a:rPr>
              <a:t>Development of transportation: </a:t>
            </a:r>
            <a:endParaRPr lang="en-US" sz="2800" b="1" i="0" u="none" strike="noStrike" cap="none" dirty="0" smtClean="0">
              <a:solidFill>
                <a:schemeClr val="dk1"/>
              </a:solidFill>
              <a:latin typeface="+mj-lt"/>
              <a:ea typeface="Arial"/>
              <a:cs typeface="Arial"/>
              <a:sym typeface="Arial"/>
            </a:endParaRPr>
          </a:p>
          <a:p>
            <a:pPr marL="0" marR="0" lvl="0" indent="0" algn="l" rtl="0">
              <a:lnSpc>
                <a:spcPct val="100000"/>
              </a:lnSpc>
              <a:spcBef>
                <a:spcPts val="0"/>
              </a:spcBef>
              <a:spcAft>
                <a:spcPts val="0"/>
              </a:spcAft>
              <a:buNone/>
            </a:pPr>
            <a:r>
              <a:rPr lang="en-US" sz="2800" b="1" i="0" u="none" strike="noStrike" cap="none" dirty="0" smtClean="0">
                <a:solidFill>
                  <a:schemeClr val="dk1"/>
                </a:solidFill>
                <a:latin typeface="+mj-lt"/>
                <a:ea typeface="Arial"/>
                <a:cs typeface="Arial"/>
                <a:sym typeface="Arial"/>
              </a:rPr>
              <a:t>tunnels</a:t>
            </a:r>
            <a:r>
              <a:rPr lang="en-US" sz="2800" b="1" i="0" u="none" strike="noStrike" cap="none" dirty="0">
                <a:solidFill>
                  <a:schemeClr val="dk1"/>
                </a:solidFill>
                <a:latin typeface="+mj-lt"/>
                <a:ea typeface="Arial"/>
                <a:cs typeface="Arial"/>
                <a:sym typeface="Arial"/>
              </a:rPr>
              <a:t>, bridges and highways</a:t>
            </a:r>
            <a:endParaRPr sz="3600" b="1" i="0" u="none" strike="noStrike" cap="none" dirty="0">
              <a:solidFill>
                <a:schemeClr val="dk1"/>
              </a:solidFill>
              <a:latin typeface="+mj-lt"/>
              <a:ea typeface="Arial"/>
              <a:cs typeface="Arial"/>
              <a:sym typeface="Arial"/>
            </a:endParaRPr>
          </a:p>
        </p:txBody>
      </p:sp>
      <p:pic>
        <p:nvPicPr>
          <p:cNvPr id="620" name="Google Shape;620;p47"/>
          <p:cNvPicPr preferRelativeResize="0"/>
          <p:nvPr/>
        </p:nvPicPr>
        <p:blipFill rotWithShape="1">
          <a:blip r:embed="rId5">
            <a:alphaModFix/>
          </a:blip>
          <a:srcRect/>
          <a:stretch/>
        </p:blipFill>
        <p:spPr>
          <a:xfrm>
            <a:off x="6418487" y="5480037"/>
            <a:ext cx="1310506" cy="382492"/>
          </a:xfrm>
          <a:prstGeom prst="rect">
            <a:avLst/>
          </a:prstGeom>
          <a:noFill/>
          <a:ln>
            <a:noFill/>
          </a:ln>
        </p:spPr>
      </p:pic>
      <p:sp>
        <p:nvSpPr>
          <p:cNvPr id="10" name="Google Shape;172;p24"/>
          <p:cNvSpPr txBox="1"/>
          <p:nvPr/>
        </p:nvSpPr>
        <p:spPr>
          <a:xfrm>
            <a:off x="382475" y="291698"/>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48">
            <a:hlinkClick r:id="rId3"/>
          </p:cNvPr>
          <p:cNvPicPr preferRelativeResize="0"/>
          <p:nvPr/>
        </p:nvPicPr>
        <p:blipFill rotWithShape="1">
          <a:blip r:embed="rId4">
            <a:alphaModFix/>
          </a:blip>
          <a:srcRect l="10030" t="20821" r="15552" b="23867"/>
          <a:stretch/>
        </p:blipFill>
        <p:spPr>
          <a:xfrm>
            <a:off x="3754216" y="1162766"/>
            <a:ext cx="3009342" cy="1895761"/>
          </a:xfrm>
          <a:prstGeom prst="rect">
            <a:avLst/>
          </a:prstGeom>
          <a:noFill/>
          <a:ln>
            <a:noFill/>
          </a:ln>
        </p:spPr>
      </p:pic>
      <p:sp>
        <p:nvSpPr>
          <p:cNvPr id="627" name="Google Shape;627;p48"/>
          <p:cNvSpPr/>
          <p:nvPr/>
        </p:nvSpPr>
        <p:spPr>
          <a:xfrm>
            <a:off x="3848704" y="5739766"/>
            <a:ext cx="352395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a:t>
            </a:r>
            <a:r>
              <a:rPr lang="en-US" sz="1200" b="0" i="0" u="none" strike="noStrike" cap="none" dirty="0" smtClean="0">
                <a:solidFill>
                  <a:schemeClr val="dk1"/>
                </a:solidFill>
                <a:latin typeface="+mj-lt"/>
                <a:ea typeface="Times New Roman"/>
                <a:cs typeface="Times New Roman"/>
                <a:sym typeface="Times New Roman"/>
              </a:rPr>
              <a:t>Current</a:t>
            </a:r>
          </a:p>
          <a:p>
            <a:pPr marL="0" marR="0" lvl="0" indent="0" algn="l" rtl="0">
              <a:lnSpc>
                <a:spcPct val="100000"/>
              </a:lnSpc>
              <a:spcBef>
                <a:spcPts val="0"/>
              </a:spcBef>
              <a:spcAft>
                <a:spcPts val="0"/>
              </a:spcAft>
              <a:buNone/>
            </a:pPr>
            <a:r>
              <a:rPr lang="en-US" sz="1200" dirty="0" smtClean="0">
                <a:solidFill>
                  <a:schemeClr val="dk1"/>
                </a:solidFill>
                <a:latin typeface="+mj-lt"/>
                <a:ea typeface="Times New Roman"/>
                <a:cs typeface="Times New Roman"/>
                <a:sym typeface="Times New Roman"/>
              </a:rPr>
              <a:t>(h</a:t>
            </a:r>
            <a:r>
              <a:rPr lang="en-US" sz="1200" b="0" i="0" u="none" strike="noStrike" cap="none" dirty="0" smtClean="0">
                <a:solidFill>
                  <a:schemeClr val="dk1"/>
                </a:solidFill>
                <a:latin typeface="+mj-lt"/>
                <a:ea typeface="Times New Roman"/>
                <a:cs typeface="Times New Roman"/>
                <a:sym typeface="Times New Roman"/>
              </a:rPr>
              <a:t>ttps</a:t>
            </a:r>
            <a:r>
              <a:rPr lang="en-US" sz="1200" b="0" i="0" u="none" strike="noStrike" cap="none" dirty="0">
                <a:solidFill>
                  <a:schemeClr val="dk1"/>
                </a:solidFill>
                <a:latin typeface="+mj-lt"/>
                <a:ea typeface="Times New Roman"/>
                <a:cs typeface="Times New Roman"/>
                <a:sym typeface="Times New Roman"/>
              </a:rPr>
              <a:t>://chinacurrent.com/</a:t>
            </a:r>
            <a:r>
              <a:rPr lang="en-US" sz="1200" b="0" i="0" u="none" strike="noStrike" cap="none" dirty="0" err="1">
                <a:solidFill>
                  <a:schemeClr val="dk1"/>
                </a:solidFill>
                <a:latin typeface="+mj-lt"/>
                <a:ea typeface="Times New Roman"/>
                <a:cs typeface="Times New Roman"/>
                <a:sym typeface="Times New Roman"/>
              </a:rPr>
              <a:t>hk</a:t>
            </a:r>
            <a:r>
              <a:rPr lang="en-US" sz="1200" b="0" i="0" u="none" strike="noStrike" cap="none" dirty="0">
                <a:solidFill>
                  <a:schemeClr val="dk1"/>
                </a:solidFill>
                <a:latin typeface="+mj-lt"/>
                <a:ea typeface="Times New Roman"/>
                <a:cs typeface="Times New Roman"/>
                <a:sym typeface="Times New Roman"/>
              </a:rPr>
              <a:t>/story/22731/autonomous-rail-rapid-transit）</a:t>
            </a:r>
            <a:endParaRPr sz="1200" b="0" i="0" u="none" strike="noStrike" cap="none" dirty="0">
              <a:solidFill>
                <a:schemeClr val="dk1"/>
              </a:solidFill>
              <a:latin typeface="+mj-lt"/>
              <a:ea typeface="Times New Roman"/>
              <a:cs typeface="Times New Roman"/>
              <a:sym typeface="Times New Roman"/>
            </a:endParaRPr>
          </a:p>
        </p:txBody>
      </p:sp>
      <p:sp>
        <p:nvSpPr>
          <p:cNvPr id="628" name="Google Shape;628;p48"/>
          <p:cNvSpPr/>
          <p:nvPr/>
        </p:nvSpPr>
        <p:spPr>
          <a:xfrm>
            <a:off x="3658956" y="3171091"/>
            <a:ext cx="3317343" cy="167648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dirty="0"/>
              <a:t>The electric emission-free Autonomous Rail Rapid Transit can be considered a crossover between a bus and a tram</a:t>
            </a:r>
            <a:r>
              <a:rPr lang="en-US" dirty="0" smtClean="0"/>
              <a:t>.  </a:t>
            </a:r>
            <a:r>
              <a:rPr lang="en-US" dirty="0"/>
              <a:t>It is currently operating in areas </a:t>
            </a:r>
            <a:r>
              <a:rPr lang="en-US" dirty="0" err="1"/>
              <a:t>scuh</a:t>
            </a:r>
            <a:r>
              <a:rPr lang="en-US" dirty="0"/>
              <a:t> as Zhuzhou (Hunan, </a:t>
            </a:r>
            <a:r>
              <a:rPr lang="en-US" dirty="0" err="1"/>
              <a:t>Yongxiu</a:t>
            </a:r>
            <a:r>
              <a:rPr lang="en-US" dirty="0"/>
              <a:t> (Jiangxi) and </a:t>
            </a:r>
            <a:r>
              <a:rPr lang="en-US" dirty="0" err="1"/>
              <a:t>Yibin</a:t>
            </a:r>
            <a:r>
              <a:rPr lang="en-US" dirty="0"/>
              <a:t> (Sichuan). </a:t>
            </a:r>
            <a:endParaRPr dirty="0"/>
          </a:p>
        </p:txBody>
      </p:sp>
      <p:pic>
        <p:nvPicPr>
          <p:cNvPr id="629" name="Google Shape;629;p48">
            <a:hlinkClick r:id="rId5"/>
          </p:cNvPr>
          <p:cNvPicPr preferRelativeResize="0"/>
          <p:nvPr/>
        </p:nvPicPr>
        <p:blipFill rotWithShape="1">
          <a:blip r:embed="rId6">
            <a:alphaModFix/>
          </a:blip>
          <a:srcRect l="9467" t="20269" r="16741" b="24082"/>
          <a:stretch/>
        </p:blipFill>
        <p:spPr>
          <a:xfrm>
            <a:off x="7935471" y="1134626"/>
            <a:ext cx="3103764" cy="1872600"/>
          </a:xfrm>
          <a:prstGeom prst="rect">
            <a:avLst/>
          </a:prstGeom>
          <a:noFill/>
          <a:ln>
            <a:noFill/>
          </a:ln>
        </p:spPr>
      </p:pic>
      <p:sp>
        <p:nvSpPr>
          <p:cNvPr id="630" name="Google Shape;630;p48"/>
          <p:cNvSpPr txBox="1"/>
          <p:nvPr/>
        </p:nvSpPr>
        <p:spPr>
          <a:xfrm>
            <a:off x="1836080" y="180680"/>
            <a:ext cx="8039439"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mj-lt"/>
                <a:ea typeface="DFKai-SB"/>
                <a:cs typeface="DFKai-SB"/>
                <a:sym typeface="DFKai-SB"/>
              </a:rPr>
              <a:t>The application of new technology </a:t>
            </a:r>
            <a:endParaRPr lang="en-US" sz="2800" b="1" i="0" u="none" strike="noStrike" cap="none" dirty="0" smtClean="0">
              <a:solidFill>
                <a:schemeClr val="dk1"/>
              </a:solidFill>
              <a:latin typeface="+mj-lt"/>
              <a:ea typeface="DFKai-SB"/>
              <a:cs typeface="DFKai-SB"/>
              <a:sym typeface="DFKai-SB"/>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smtClean="0">
                <a:solidFill>
                  <a:schemeClr val="dk1"/>
                </a:solidFill>
                <a:latin typeface="+mj-lt"/>
                <a:ea typeface="DFKai-SB"/>
                <a:cs typeface="DFKai-SB"/>
                <a:sym typeface="DFKai-SB"/>
              </a:rPr>
              <a:t>in </a:t>
            </a:r>
            <a:r>
              <a:rPr lang="en-US" sz="2800" b="1" i="0" u="none" strike="noStrike" cap="none" dirty="0">
                <a:solidFill>
                  <a:schemeClr val="dk1"/>
                </a:solidFill>
                <a:latin typeface="+mj-lt"/>
                <a:ea typeface="DFKai-SB"/>
                <a:cs typeface="DFKai-SB"/>
                <a:sym typeface="DFKai-SB"/>
              </a:rPr>
              <a:t>transportation</a:t>
            </a:r>
            <a:endParaRPr sz="2800" b="1" i="0" u="none" strike="noStrike" cap="none" dirty="0">
              <a:solidFill>
                <a:schemeClr val="dk1"/>
              </a:solidFill>
              <a:latin typeface="+mj-lt"/>
              <a:ea typeface="DFKai-SB"/>
              <a:cs typeface="DFKai-SB"/>
              <a:sym typeface="DFKai-SB"/>
            </a:endParaRPr>
          </a:p>
        </p:txBody>
      </p:sp>
      <p:sp>
        <p:nvSpPr>
          <p:cNvPr id="631" name="Google Shape;631;p48"/>
          <p:cNvSpPr/>
          <p:nvPr/>
        </p:nvSpPr>
        <p:spPr>
          <a:xfrm>
            <a:off x="7766137" y="3063369"/>
            <a:ext cx="3670126" cy="226019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None/>
            </a:pPr>
            <a:r>
              <a:rPr lang="en-US" dirty="0">
                <a:sym typeface="Times New Roman"/>
              </a:rPr>
              <a:t>China’s first 5G-based bus line was opened in Huangpu District, Guangzhou. Empowered by 5G, the electric buses are equipped with an early warning system that improves safety. </a:t>
            </a:r>
            <a:r>
              <a:rPr lang="en-US" dirty="0" smtClean="0">
                <a:sym typeface="Times New Roman"/>
              </a:rPr>
              <a:t> Multiple </a:t>
            </a:r>
            <a:r>
              <a:rPr lang="en-US" dirty="0">
                <a:sym typeface="Times New Roman"/>
              </a:rPr>
              <a:t>cameras are installed inside and outside the bus to ensure that it does not deviate from the designated route</a:t>
            </a:r>
            <a:r>
              <a:rPr lang="en-US" dirty="0" smtClean="0">
                <a:sym typeface="Times New Roman"/>
              </a:rPr>
              <a:t>.  </a:t>
            </a:r>
            <a:r>
              <a:rPr lang="en-US" dirty="0">
                <a:sym typeface="Times New Roman"/>
              </a:rPr>
              <a:t>The system can also monitor the driver in real time, providing extra safety. </a:t>
            </a:r>
            <a:endParaRPr dirty="0">
              <a:sym typeface="Times New Roman"/>
            </a:endParaRPr>
          </a:p>
        </p:txBody>
      </p:sp>
      <p:sp>
        <p:nvSpPr>
          <p:cNvPr id="632" name="Google Shape;632;p48"/>
          <p:cNvSpPr/>
          <p:nvPr/>
        </p:nvSpPr>
        <p:spPr>
          <a:xfrm>
            <a:off x="7651877" y="5739766"/>
            <a:ext cx="3627301"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(https://chinacurrent.com/hk/story/22708/5g-in-Guangzhou</a:t>
            </a:r>
            <a:r>
              <a:rPr lang="en-US" sz="1200" b="0" i="0" u="none" strike="noStrike" cap="none" dirty="0">
                <a:solidFill>
                  <a:schemeClr val="dk1"/>
                </a:solidFill>
                <a:latin typeface="+mj-lt"/>
                <a:ea typeface="Calibri"/>
                <a:cs typeface="Calibri"/>
                <a:sym typeface="Calibri"/>
              </a:rPr>
              <a:t>)</a:t>
            </a:r>
            <a:endParaRPr sz="1200" b="0" i="0" u="none" strike="noStrike" cap="none" dirty="0">
              <a:solidFill>
                <a:schemeClr val="dk1"/>
              </a:solidFill>
              <a:latin typeface="+mj-lt"/>
              <a:ea typeface="Calibri"/>
              <a:cs typeface="Calibri"/>
              <a:sym typeface="Calibri"/>
            </a:endParaRPr>
          </a:p>
        </p:txBody>
      </p:sp>
      <p:pic>
        <p:nvPicPr>
          <p:cNvPr id="633" name="Google Shape;633;p48">
            <a:hlinkClick r:id="rId7"/>
          </p:cNvPr>
          <p:cNvPicPr preferRelativeResize="0"/>
          <p:nvPr/>
        </p:nvPicPr>
        <p:blipFill rotWithShape="1">
          <a:blip r:embed="rId8">
            <a:alphaModFix/>
          </a:blip>
          <a:srcRect l="9902" t="11235" r="18024" b="13708"/>
          <a:stretch/>
        </p:blipFill>
        <p:spPr>
          <a:xfrm>
            <a:off x="336069" y="1150354"/>
            <a:ext cx="2728372" cy="1898509"/>
          </a:xfrm>
          <a:prstGeom prst="rect">
            <a:avLst/>
          </a:prstGeom>
          <a:noFill/>
          <a:ln>
            <a:noFill/>
          </a:ln>
        </p:spPr>
      </p:pic>
      <p:sp>
        <p:nvSpPr>
          <p:cNvPr id="634" name="Google Shape;634;p48"/>
          <p:cNvSpPr/>
          <p:nvPr/>
        </p:nvSpPr>
        <p:spPr>
          <a:xfrm>
            <a:off x="9601200" y="553777"/>
            <a:ext cx="2123398" cy="49547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image to watch the video</a:t>
            </a:r>
            <a:endParaRPr sz="1200" b="1" i="0" u="none" strike="noStrike" cap="none" dirty="0">
              <a:solidFill>
                <a:schemeClr val="dk1"/>
              </a:solidFill>
              <a:latin typeface="+mj-lt"/>
              <a:ea typeface="DFKai-SB"/>
              <a:cs typeface="DFKai-SB"/>
              <a:sym typeface="DFKai-SB"/>
            </a:endParaRPr>
          </a:p>
        </p:txBody>
      </p:sp>
      <p:sp>
        <p:nvSpPr>
          <p:cNvPr id="635" name="Google Shape;635;p48"/>
          <p:cNvSpPr/>
          <p:nvPr/>
        </p:nvSpPr>
        <p:spPr>
          <a:xfrm>
            <a:off x="148923" y="3171853"/>
            <a:ext cx="3045214" cy="1312465"/>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i="0" u="none" strike="noStrike" cap="none" dirty="0">
                <a:solidFill>
                  <a:schemeClr val="dk1"/>
                </a:solidFill>
                <a:latin typeface="+mj-lt"/>
              </a:rPr>
              <a:t>The Mudanjiang–Jiamusi high-speed railway located in the east of Heilongjiang is "frost-resistant”, as it needs to run in high latitude and cold regions.</a:t>
            </a:r>
            <a:endParaRPr i="0" u="none" strike="noStrike" cap="none" dirty="0">
              <a:solidFill>
                <a:schemeClr val="dk1"/>
              </a:solidFill>
              <a:latin typeface="+mj-lt"/>
            </a:endParaRPr>
          </a:p>
        </p:txBody>
      </p:sp>
      <p:sp>
        <p:nvSpPr>
          <p:cNvPr id="636" name="Google Shape;636;p48"/>
          <p:cNvSpPr txBox="1"/>
          <p:nvPr/>
        </p:nvSpPr>
        <p:spPr>
          <a:xfrm>
            <a:off x="186879" y="5734858"/>
            <a:ext cx="3447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(https://chinacurrent.com/hk/story/23103/mudanjiang-jiamusi-high-speed-railway)</a:t>
            </a:r>
            <a:endParaRPr sz="1200" b="0" i="0" u="none" strike="noStrike" cap="none" dirty="0">
              <a:solidFill>
                <a:schemeClr val="dk1"/>
              </a:solidFill>
              <a:latin typeface="+mj-lt"/>
              <a:ea typeface="Times New Roman"/>
              <a:cs typeface="Times New Roman"/>
              <a:sym typeface="Times New Roman"/>
            </a:endParaRPr>
          </a:p>
        </p:txBody>
      </p:sp>
      <p:pic>
        <p:nvPicPr>
          <p:cNvPr id="638" name="Google Shape;638;p48"/>
          <p:cNvPicPr preferRelativeResize="0"/>
          <p:nvPr/>
        </p:nvPicPr>
        <p:blipFill rotWithShape="1">
          <a:blip r:embed="rId9">
            <a:alphaModFix/>
          </a:blip>
          <a:srcRect/>
          <a:stretch/>
        </p:blipFill>
        <p:spPr>
          <a:xfrm>
            <a:off x="2304688" y="5337655"/>
            <a:ext cx="1079293" cy="445958"/>
          </a:xfrm>
          <a:prstGeom prst="rect">
            <a:avLst/>
          </a:prstGeom>
          <a:noFill/>
          <a:ln>
            <a:noFill/>
          </a:ln>
        </p:spPr>
      </p:pic>
      <p:pic>
        <p:nvPicPr>
          <p:cNvPr id="639" name="Google Shape;639;p48"/>
          <p:cNvPicPr preferRelativeResize="0"/>
          <p:nvPr/>
        </p:nvPicPr>
        <p:blipFill rotWithShape="1">
          <a:blip r:embed="rId9">
            <a:alphaModFix/>
          </a:blip>
          <a:srcRect/>
          <a:stretch/>
        </p:blipFill>
        <p:spPr>
          <a:xfrm>
            <a:off x="6107861" y="5336942"/>
            <a:ext cx="1079293" cy="445958"/>
          </a:xfrm>
          <a:prstGeom prst="rect">
            <a:avLst/>
          </a:prstGeom>
          <a:noFill/>
          <a:ln>
            <a:noFill/>
          </a:ln>
        </p:spPr>
      </p:pic>
      <p:pic>
        <p:nvPicPr>
          <p:cNvPr id="640" name="Google Shape;640;p48"/>
          <p:cNvPicPr preferRelativeResize="0"/>
          <p:nvPr/>
        </p:nvPicPr>
        <p:blipFill rotWithShape="1">
          <a:blip r:embed="rId9">
            <a:alphaModFix/>
          </a:blip>
          <a:srcRect/>
          <a:stretch/>
        </p:blipFill>
        <p:spPr>
          <a:xfrm>
            <a:off x="10739531" y="5401269"/>
            <a:ext cx="1079293" cy="445958"/>
          </a:xfrm>
          <a:prstGeom prst="rect">
            <a:avLst/>
          </a:prstGeom>
          <a:noFill/>
          <a:ln>
            <a:noFill/>
          </a:ln>
        </p:spPr>
      </p:pic>
      <p:sp>
        <p:nvSpPr>
          <p:cNvPr id="18" name="Google Shape;172;p24"/>
          <p:cNvSpPr txBox="1"/>
          <p:nvPr/>
        </p:nvSpPr>
        <p:spPr>
          <a:xfrm>
            <a:off x="382475" y="291698"/>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9"/>
          <p:cNvSpPr/>
          <p:nvPr/>
        </p:nvSpPr>
        <p:spPr>
          <a:xfrm>
            <a:off x="3687004" y="5457942"/>
            <a:ext cx="5008940"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mj-lt"/>
                <a:ea typeface="DFKai-SB"/>
                <a:cs typeface="DFKai-SB"/>
                <a:sym typeface="DFKai-SB"/>
              </a:rPr>
              <a:t>Click on the </a:t>
            </a:r>
            <a:r>
              <a:rPr lang="en-US" sz="1800" b="1" i="0" u="none" strike="noStrike" cap="none" dirty="0" smtClean="0">
                <a:solidFill>
                  <a:schemeClr val="dk1"/>
                </a:solidFill>
                <a:latin typeface="+mj-lt"/>
                <a:ea typeface="DFKai-SB"/>
                <a:cs typeface="DFKai-SB"/>
                <a:sym typeface="DFKai-SB"/>
              </a:rPr>
              <a:t>images </a:t>
            </a:r>
            <a:r>
              <a:rPr lang="en-US" sz="1800" b="1" i="0" u="none" strike="noStrike" cap="none" dirty="0">
                <a:solidFill>
                  <a:schemeClr val="dk1"/>
                </a:solidFill>
                <a:latin typeface="+mj-lt"/>
                <a:ea typeface="DFKai-SB"/>
                <a:cs typeface="DFKai-SB"/>
                <a:sym typeface="DFKai-SB"/>
              </a:rPr>
              <a:t>to watch the </a:t>
            </a:r>
            <a:r>
              <a:rPr lang="en-US" sz="1800" b="1" i="0" u="none" strike="noStrike" cap="none" dirty="0" smtClean="0">
                <a:solidFill>
                  <a:schemeClr val="dk1"/>
                </a:solidFill>
                <a:latin typeface="+mj-lt"/>
                <a:ea typeface="DFKai-SB"/>
                <a:cs typeface="DFKai-SB"/>
                <a:sym typeface="DFKai-SB"/>
              </a:rPr>
              <a:t>videos</a:t>
            </a:r>
            <a:endParaRPr sz="1800" b="1" i="0" u="none" strike="noStrike" cap="none" dirty="0">
              <a:solidFill>
                <a:schemeClr val="dk1"/>
              </a:solidFill>
              <a:latin typeface="+mj-lt"/>
              <a:ea typeface="DFKai-SB"/>
              <a:cs typeface="DFKai-SB"/>
              <a:sym typeface="DFKai-SB"/>
            </a:endParaRPr>
          </a:p>
        </p:txBody>
      </p:sp>
      <p:sp>
        <p:nvSpPr>
          <p:cNvPr id="647" name="Google Shape;647;p49"/>
          <p:cNvSpPr txBox="1"/>
          <p:nvPr/>
        </p:nvSpPr>
        <p:spPr>
          <a:xfrm>
            <a:off x="4971010" y="6077420"/>
            <a:ext cx="666015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solidFill>
                  <a:schemeClr val="dk1"/>
                </a:solidFill>
                <a:latin typeface="+mj-lt"/>
                <a:ea typeface="DFKai-SB"/>
                <a:cs typeface="DFKai-SB"/>
                <a:sym typeface="DFKai-SB"/>
              </a:rPr>
              <a:t>Source: Cyberspace </a:t>
            </a:r>
            <a:r>
              <a:rPr lang="en-US" sz="1200" b="0" i="0" u="none" strike="noStrike" cap="none" dirty="0">
                <a:solidFill>
                  <a:schemeClr val="dk1"/>
                </a:solidFill>
                <a:latin typeface="+mj-lt"/>
                <a:ea typeface="DFKai-SB"/>
                <a:cs typeface="DFKai-SB"/>
                <a:sym typeface="DFKai-SB"/>
              </a:rPr>
              <a:t>Administration of China. “Mobile payment first in the world, why China can? (</a:t>
            </a:r>
            <a:r>
              <a:rPr lang="en-US" sz="1200" b="0" i="0" u="none" strike="noStrike" cap="none" dirty="0" err="1">
                <a:solidFill>
                  <a:schemeClr val="dk1"/>
                </a:solidFill>
                <a:latin typeface="+mj-lt"/>
                <a:ea typeface="DFKai-SB"/>
                <a:cs typeface="DFKai-SB"/>
                <a:sym typeface="DFKai-SB"/>
              </a:rPr>
              <a:t>移動支付世界第一，中國為甚麼能</a:t>
            </a:r>
            <a:r>
              <a:rPr lang="en-US" sz="1200" b="0" i="0" u="none" strike="noStrike" cap="none" dirty="0">
                <a:solidFill>
                  <a:schemeClr val="dk1"/>
                </a:solidFill>
                <a:latin typeface="+mj-lt"/>
                <a:ea typeface="DFKai-SB"/>
                <a:cs typeface="DFKai-SB"/>
                <a:sym typeface="DFKai-SB"/>
              </a:rPr>
              <a:t>？)”. </a:t>
            </a:r>
            <a:r>
              <a:rPr lang="en-US" sz="1200" b="0" i="0" u="none" strike="noStrike" cap="none" dirty="0">
                <a:solidFill>
                  <a:schemeClr val="dk1"/>
                </a:solidFill>
                <a:latin typeface="+mj-lt"/>
                <a:ea typeface="Times New Roman"/>
                <a:cs typeface="Times New Roman"/>
                <a:sym typeface="Times New Roman"/>
              </a:rPr>
              <a:t>(http://www.cac.gov.cn/2019-09/22/c_1570684197212789.htm)</a:t>
            </a:r>
            <a:endParaRPr sz="1200" b="0" i="0" u="none" strike="noStrike" cap="none" dirty="0">
              <a:solidFill>
                <a:schemeClr val="dk1"/>
              </a:solidFill>
              <a:latin typeface="+mj-lt"/>
              <a:ea typeface="Times New Roman"/>
              <a:cs typeface="Times New Roman"/>
              <a:sym typeface="Times New Roman"/>
            </a:endParaRPr>
          </a:p>
        </p:txBody>
      </p:sp>
      <p:sp>
        <p:nvSpPr>
          <p:cNvPr id="648" name="Google Shape;648;p49"/>
          <p:cNvSpPr txBox="1"/>
          <p:nvPr/>
        </p:nvSpPr>
        <p:spPr>
          <a:xfrm>
            <a:off x="3069891" y="197437"/>
            <a:ext cx="6415895" cy="91069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DFKai-SB"/>
              <a:buNone/>
            </a:pPr>
            <a:r>
              <a:rPr lang="en-US" sz="2800" b="1" i="0" u="none" strike="noStrike" cap="none" dirty="0" smtClean="0">
                <a:solidFill>
                  <a:schemeClr val="tx1"/>
                </a:solidFill>
                <a:latin typeface="+mj-lt"/>
                <a:ea typeface="DFKai-SB"/>
                <a:cs typeface="DFKai-SB"/>
                <a:sym typeface="DFKai-SB"/>
              </a:rPr>
              <a:t>More </a:t>
            </a:r>
            <a:r>
              <a:rPr lang="en-US" sz="2800" b="1" i="0" u="none" strike="noStrike" cap="none" dirty="0">
                <a:solidFill>
                  <a:schemeClr val="tx1"/>
                </a:solidFill>
                <a:latin typeface="+mj-lt"/>
                <a:ea typeface="DFKai-SB"/>
                <a:cs typeface="DFKai-SB"/>
                <a:sym typeface="DFKai-SB"/>
              </a:rPr>
              <a:t>convenient </a:t>
            </a:r>
            <a:r>
              <a:rPr lang="en-US" sz="2800" b="1" i="0" u="none" strike="noStrike" cap="none" dirty="0">
                <a:solidFill>
                  <a:schemeClr val="dk1"/>
                </a:solidFill>
                <a:latin typeface="+mj-lt"/>
                <a:ea typeface="DFKai-SB"/>
                <a:cs typeface="DFKai-SB"/>
                <a:sym typeface="DFKai-SB"/>
              </a:rPr>
              <a:t>payment method – electronic payment</a:t>
            </a:r>
            <a:endParaRPr sz="2800" b="1" i="0" u="none" strike="noStrike" cap="none" dirty="0">
              <a:solidFill>
                <a:schemeClr val="dk1"/>
              </a:solidFill>
              <a:latin typeface="+mj-lt"/>
              <a:ea typeface="DFKai-SB"/>
              <a:cs typeface="DFKai-SB"/>
              <a:sym typeface="DFKai-SB"/>
            </a:endParaRPr>
          </a:p>
        </p:txBody>
      </p:sp>
      <p:sp>
        <p:nvSpPr>
          <p:cNvPr id="649" name="Google Shape;649;p49"/>
          <p:cNvSpPr/>
          <p:nvPr/>
        </p:nvSpPr>
        <p:spPr>
          <a:xfrm>
            <a:off x="664892" y="1372382"/>
            <a:ext cx="10723419" cy="1192901"/>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Font typeface="Arial"/>
              <a:buNone/>
            </a:pPr>
            <a:r>
              <a:rPr lang="en-US" sz="2000" dirty="0"/>
              <a:t>At the beginning of the reform and opening-up, people had to pay with physical means, whether they used ration coupons or cash. </a:t>
            </a:r>
            <a:r>
              <a:rPr lang="en-US" sz="2000" dirty="0" smtClean="0"/>
              <a:t> In </a:t>
            </a:r>
            <a:r>
              <a:rPr lang="en-US" sz="2000" dirty="0"/>
              <a:t>recent years, with the rise and popularity of the Internet, electronic payment has become available for shopping. </a:t>
            </a:r>
            <a:endParaRPr sz="2000" dirty="0"/>
          </a:p>
        </p:txBody>
      </p:sp>
      <p:pic>
        <p:nvPicPr>
          <p:cNvPr id="650" name="Google Shape;650;p49">
            <a:hlinkClick r:id="rId3"/>
          </p:cNvPr>
          <p:cNvPicPr preferRelativeResize="0"/>
          <p:nvPr/>
        </p:nvPicPr>
        <p:blipFill rotWithShape="1">
          <a:blip r:embed="rId4">
            <a:alphaModFix/>
          </a:blip>
          <a:srcRect t="15543" b="15502"/>
          <a:stretch/>
        </p:blipFill>
        <p:spPr>
          <a:xfrm>
            <a:off x="889461" y="3150007"/>
            <a:ext cx="3481161" cy="1920364"/>
          </a:xfrm>
          <a:prstGeom prst="rect">
            <a:avLst/>
          </a:prstGeom>
          <a:noFill/>
          <a:ln>
            <a:noFill/>
          </a:ln>
        </p:spPr>
      </p:pic>
      <p:pic>
        <p:nvPicPr>
          <p:cNvPr id="651" name="Google Shape;651;p49">
            <a:hlinkClick r:id="rId3"/>
          </p:cNvPr>
          <p:cNvPicPr preferRelativeResize="0"/>
          <p:nvPr/>
        </p:nvPicPr>
        <p:blipFill rotWithShape="1">
          <a:blip r:embed="rId5">
            <a:alphaModFix/>
          </a:blip>
          <a:srcRect/>
          <a:stretch/>
        </p:blipFill>
        <p:spPr>
          <a:xfrm>
            <a:off x="7874305" y="3170729"/>
            <a:ext cx="3381127" cy="2037067"/>
          </a:xfrm>
          <a:prstGeom prst="rect">
            <a:avLst/>
          </a:prstGeom>
          <a:noFill/>
          <a:ln>
            <a:noFill/>
          </a:ln>
        </p:spPr>
      </p:pic>
      <p:pic>
        <p:nvPicPr>
          <p:cNvPr id="652" name="Google Shape;652;p49">
            <a:hlinkClick r:id="rId3"/>
          </p:cNvPr>
          <p:cNvPicPr preferRelativeResize="0"/>
          <p:nvPr/>
        </p:nvPicPr>
        <p:blipFill rotWithShape="1">
          <a:blip r:embed="rId6">
            <a:alphaModFix/>
          </a:blip>
          <a:srcRect/>
          <a:stretch/>
        </p:blipFill>
        <p:spPr>
          <a:xfrm>
            <a:off x="4571282" y="3150007"/>
            <a:ext cx="3002330" cy="1961811"/>
          </a:xfrm>
          <a:prstGeom prst="rect">
            <a:avLst/>
          </a:prstGeom>
          <a:noFill/>
          <a:ln>
            <a:noFill/>
          </a:ln>
        </p:spPr>
      </p:pic>
      <p:pic>
        <p:nvPicPr>
          <p:cNvPr id="653" name="Google Shape;653;p49"/>
          <p:cNvPicPr preferRelativeResize="0"/>
          <p:nvPr/>
        </p:nvPicPr>
        <p:blipFill rotWithShape="1">
          <a:blip r:embed="rId7">
            <a:alphaModFix/>
          </a:blip>
          <a:srcRect/>
          <a:stretch/>
        </p:blipFill>
        <p:spPr>
          <a:xfrm>
            <a:off x="1305099" y="6141597"/>
            <a:ext cx="3499658" cy="394866"/>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0"/>
          <p:cNvSpPr/>
          <p:nvPr/>
        </p:nvSpPr>
        <p:spPr>
          <a:xfrm>
            <a:off x="8025811" y="4634300"/>
            <a:ext cx="3175589"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mj-lt"/>
                <a:ea typeface="DFKai-SB"/>
                <a:cs typeface="DFKai-SB"/>
                <a:sym typeface="DFKai-SB"/>
              </a:rPr>
              <a:t>Click on the </a:t>
            </a:r>
            <a:r>
              <a:rPr lang="en-US" sz="1200" b="1" i="0" u="none" strike="noStrike" cap="none" dirty="0" smtClean="0">
                <a:solidFill>
                  <a:schemeClr val="dk1"/>
                </a:solidFill>
                <a:latin typeface="+mj-lt"/>
                <a:ea typeface="DFKai-SB"/>
                <a:cs typeface="DFKai-SB"/>
                <a:sym typeface="DFKai-SB"/>
              </a:rPr>
              <a:t>images </a:t>
            </a:r>
            <a:r>
              <a:rPr lang="en-US" sz="1200" b="1" i="0" u="none" strike="noStrike" cap="none" dirty="0">
                <a:solidFill>
                  <a:schemeClr val="dk1"/>
                </a:solidFill>
                <a:latin typeface="+mj-lt"/>
                <a:ea typeface="DFKai-SB"/>
                <a:cs typeface="DFKai-SB"/>
                <a:sym typeface="DFKai-SB"/>
              </a:rPr>
              <a:t>to watch the </a:t>
            </a:r>
            <a:r>
              <a:rPr lang="en-US" sz="1200" b="1" i="0" u="none" strike="noStrike" cap="none" dirty="0" smtClean="0">
                <a:solidFill>
                  <a:schemeClr val="dk1"/>
                </a:solidFill>
                <a:latin typeface="+mj-lt"/>
                <a:ea typeface="DFKai-SB"/>
                <a:cs typeface="DFKai-SB"/>
                <a:sym typeface="DFKai-SB"/>
              </a:rPr>
              <a:t>videos</a:t>
            </a:r>
            <a:endParaRPr sz="1200" b="1" i="0" u="none" strike="noStrike" cap="none" dirty="0">
              <a:solidFill>
                <a:schemeClr val="dk1"/>
              </a:solidFill>
              <a:latin typeface="+mj-lt"/>
              <a:ea typeface="DFKai-SB"/>
              <a:cs typeface="DFKai-SB"/>
              <a:sym typeface="DFKai-SB"/>
            </a:endParaRPr>
          </a:p>
        </p:txBody>
      </p:sp>
      <p:sp>
        <p:nvSpPr>
          <p:cNvPr id="659" name="Google Shape;659;p50"/>
          <p:cNvSpPr txBox="1"/>
          <p:nvPr/>
        </p:nvSpPr>
        <p:spPr>
          <a:xfrm>
            <a:off x="9193877" y="5105802"/>
            <a:ext cx="26184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Times New Roman"/>
                <a:cs typeface="Times New Roman"/>
                <a:sym typeface="DFKai-SB"/>
              </a:rPr>
              <a:t>Source: </a:t>
            </a:r>
            <a:r>
              <a:rPr lang="en-US" sz="1200" dirty="0">
                <a:solidFill>
                  <a:schemeClr val="dk1"/>
                </a:solidFill>
                <a:latin typeface="+mj-lt"/>
                <a:ea typeface="Times New Roman"/>
                <a:cs typeface="Times New Roman"/>
                <a:sym typeface="Times New Roman"/>
              </a:rPr>
              <a:t>The </a:t>
            </a:r>
            <a:r>
              <a:rPr lang="en-US" sz="1200" b="0" i="0" u="none" strike="noStrike" cap="none" dirty="0">
                <a:solidFill>
                  <a:schemeClr val="dk1"/>
                </a:solidFill>
                <a:latin typeface="+mj-lt"/>
                <a:ea typeface="Times New Roman"/>
                <a:cs typeface="Times New Roman"/>
                <a:sym typeface="Times New Roman"/>
              </a:rPr>
              <a:t>China Current (https://chinacurrent.com/hk/story/20340/eshopping-double-11)</a:t>
            </a:r>
            <a:endParaRPr sz="1200" b="0" i="0" u="none" strike="noStrike" cap="none" dirty="0">
              <a:solidFill>
                <a:schemeClr val="dk1"/>
              </a:solidFill>
              <a:latin typeface="+mj-lt"/>
              <a:ea typeface="Times New Roman"/>
              <a:cs typeface="Times New Roman"/>
              <a:sym typeface="Times New Roman"/>
            </a:endParaRPr>
          </a:p>
        </p:txBody>
      </p:sp>
      <p:sp>
        <p:nvSpPr>
          <p:cNvPr id="660" name="Google Shape;660;p50"/>
          <p:cNvSpPr txBox="1"/>
          <p:nvPr/>
        </p:nvSpPr>
        <p:spPr>
          <a:xfrm>
            <a:off x="1964022" y="314196"/>
            <a:ext cx="8067675"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DFKai-SB"/>
              <a:buNone/>
            </a:pPr>
            <a:r>
              <a:rPr lang="en-US" sz="2800" b="1" i="0" u="none" strike="noStrike" cap="none" dirty="0">
                <a:solidFill>
                  <a:schemeClr val="dk1"/>
                </a:solidFill>
                <a:latin typeface="+mj-lt"/>
                <a:ea typeface="DFKai-SB"/>
                <a:cs typeface="DFKai-SB"/>
                <a:sym typeface="DFKai-SB"/>
              </a:rPr>
              <a:t>Online shopping and consumption</a:t>
            </a:r>
            <a:endParaRPr sz="2800" b="1" i="0" u="none" strike="noStrike" cap="none" dirty="0">
              <a:solidFill>
                <a:schemeClr val="dk1"/>
              </a:solidFill>
              <a:latin typeface="+mj-lt"/>
              <a:ea typeface="DFKai-SB"/>
              <a:cs typeface="DFKai-SB"/>
              <a:sym typeface="DFKai-SB"/>
            </a:endParaRPr>
          </a:p>
        </p:txBody>
      </p:sp>
      <p:sp>
        <p:nvSpPr>
          <p:cNvPr id="661" name="Google Shape;661;p50"/>
          <p:cNvSpPr/>
          <p:nvPr/>
        </p:nvSpPr>
        <p:spPr>
          <a:xfrm>
            <a:off x="183445" y="913754"/>
            <a:ext cx="11356284" cy="2246769"/>
          </a:xfrm>
          <a:prstGeom prst="rect">
            <a:avLst/>
          </a:prstGeom>
          <a:noFill/>
          <a:ln>
            <a:noFill/>
          </a:ln>
        </p:spPr>
        <p:txBody>
          <a:bodyPr spcFirstLastPara="1" wrap="square" lIns="91425" tIns="45700" rIns="91425" bIns="45700" anchor="t" anchorCtr="0">
            <a:noAutofit/>
          </a:bodyPr>
          <a:lstStyle/>
          <a:p>
            <a:pPr marL="342900" marR="0" lvl="0" indent="-254000" algn="just" rtl="0">
              <a:lnSpc>
                <a:spcPct val="120000"/>
              </a:lnSpc>
              <a:spcBef>
                <a:spcPts val="600"/>
              </a:spcBef>
              <a:spcAft>
                <a:spcPts val="0"/>
              </a:spcAft>
              <a:buClr>
                <a:schemeClr val="dk1"/>
              </a:buClr>
              <a:buSzPts val="1400"/>
              <a:buChar char="•"/>
            </a:pPr>
            <a:r>
              <a:rPr lang="en-US" sz="1800" dirty="0"/>
              <a:t>As the Internet became ubiquitous, online shopping through smartphones and computers grew rapidly. </a:t>
            </a:r>
            <a:endParaRPr sz="1800" dirty="0"/>
          </a:p>
          <a:p>
            <a:pPr marL="342900" marR="0" lvl="0" indent="-254000" algn="just" rtl="0">
              <a:lnSpc>
                <a:spcPct val="120000"/>
              </a:lnSpc>
              <a:spcBef>
                <a:spcPts val="600"/>
              </a:spcBef>
              <a:spcAft>
                <a:spcPts val="0"/>
              </a:spcAft>
              <a:buClr>
                <a:schemeClr val="dk1"/>
              </a:buClr>
              <a:buSzPts val="1400"/>
              <a:buChar char="•"/>
            </a:pPr>
            <a:r>
              <a:rPr lang="en-US" sz="1800" dirty="0"/>
              <a:t>The online shopping market in the </a:t>
            </a:r>
            <a:r>
              <a:rPr lang="en-US" sz="1800" dirty="0" smtClean="0">
                <a:solidFill>
                  <a:schemeClr val="tx1"/>
                </a:solidFill>
              </a:rPr>
              <a:t>Mai</a:t>
            </a:r>
            <a:r>
              <a:rPr lang="en-US" sz="1800" dirty="0" smtClean="0"/>
              <a:t>nland </a:t>
            </a:r>
            <a:r>
              <a:rPr lang="en-US" sz="1800" dirty="0"/>
              <a:t>is gigantic. </a:t>
            </a:r>
            <a:r>
              <a:rPr lang="en-US" sz="1800" dirty="0" smtClean="0"/>
              <a:t> For </a:t>
            </a:r>
            <a:r>
              <a:rPr lang="en-US" sz="1800" dirty="0"/>
              <a:t>example, since 2009, major e-commerce sites in the Mainland have </a:t>
            </a:r>
            <a:r>
              <a:rPr lang="en-US" sz="1800" dirty="0" err="1"/>
              <a:t>organised</a:t>
            </a:r>
            <a:r>
              <a:rPr lang="en-US" sz="1800" dirty="0"/>
              <a:t> the "Double 11" shopping festival to celebrate 11 November. </a:t>
            </a:r>
            <a:r>
              <a:rPr lang="en-US" sz="1800" dirty="0" smtClean="0"/>
              <a:t> They </a:t>
            </a:r>
            <a:r>
              <a:rPr lang="en-US" sz="1800" dirty="0"/>
              <a:t>offer large discounts and promotions to boost their sales. </a:t>
            </a:r>
            <a:endParaRPr sz="1800" dirty="0"/>
          </a:p>
          <a:p>
            <a:pPr marL="342900" marR="0" lvl="0" indent="-254000" algn="just" rtl="0">
              <a:lnSpc>
                <a:spcPct val="120000"/>
              </a:lnSpc>
              <a:spcBef>
                <a:spcPts val="600"/>
              </a:spcBef>
              <a:spcAft>
                <a:spcPts val="0"/>
              </a:spcAft>
              <a:buClr>
                <a:schemeClr val="dk1"/>
              </a:buClr>
              <a:buSzPts val="1400"/>
              <a:buChar char="•"/>
            </a:pPr>
            <a:r>
              <a:rPr lang="en-US" sz="1800" dirty="0"/>
              <a:t>Traditional industries are moving online. </a:t>
            </a:r>
            <a:r>
              <a:rPr lang="en-US" sz="1800" dirty="0" smtClean="0"/>
              <a:t> In </a:t>
            </a:r>
            <a:r>
              <a:rPr lang="en-US" sz="1800" dirty="0"/>
              <a:t>the wake of the pandemic, face-to-face face industries such as education, medical care, catering, and fitness have moved online. </a:t>
            </a:r>
            <a:endParaRPr sz="1800" dirty="0"/>
          </a:p>
        </p:txBody>
      </p:sp>
      <p:sp>
        <p:nvSpPr>
          <p:cNvPr id="662" name="Google Shape;662;p50"/>
          <p:cNvSpPr/>
          <p:nvPr/>
        </p:nvSpPr>
        <p:spPr>
          <a:xfrm>
            <a:off x="1205346" y="6207142"/>
            <a:ext cx="56332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dk1"/>
                </a:solidFill>
                <a:latin typeface="+mj-lt"/>
                <a:ea typeface="DFKai-SB"/>
                <a:cs typeface="DFKai-SB"/>
                <a:sym typeface="DFKai-SB"/>
              </a:rPr>
              <a:t>"</a:t>
            </a:r>
            <a:r>
              <a:rPr lang="en-US" sz="1600" dirty="0">
                <a:solidFill>
                  <a:schemeClr val="dk1"/>
                </a:solidFill>
                <a:latin typeface="+mj-lt"/>
                <a:ea typeface="DFKai-SB"/>
                <a:cs typeface="DFKai-SB"/>
                <a:sym typeface="DFKai-SB"/>
              </a:rPr>
              <a:t>Double 11" shopping activity has become more and more popular, boosting domestic </a:t>
            </a:r>
            <a:r>
              <a:rPr lang="en-US" sz="1600" dirty="0" smtClean="0">
                <a:solidFill>
                  <a:schemeClr val="dk1"/>
                </a:solidFill>
                <a:latin typeface="+mj-lt"/>
                <a:ea typeface="DFKai-SB"/>
                <a:cs typeface="DFKai-SB"/>
                <a:sym typeface="DFKai-SB"/>
              </a:rPr>
              <a:t>consumption</a:t>
            </a:r>
            <a:endParaRPr sz="1800" b="0" i="0" u="none" strike="noStrike" cap="none" dirty="0">
              <a:solidFill>
                <a:schemeClr val="dk1"/>
              </a:solidFill>
              <a:latin typeface="+mj-lt"/>
              <a:ea typeface="DFKai-SB"/>
              <a:cs typeface="DFKai-SB"/>
              <a:sym typeface="DFKai-SB"/>
            </a:endParaRPr>
          </a:p>
        </p:txBody>
      </p:sp>
      <p:sp>
        <p:nvSpPr>
          <p:cNvPr id="663" name="Google Shape;663;p50"/>
          <p:cNvSpPr/>
          <p:nvPr/>
        </p:nvSpPr>
        <p:spPr>
          <a:xfrm>
            <a:off x="2600119" y="3484694"/>
            <a:ext cx="743157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CAICT. </a:t>
            </a:r>
            <a:r>
              <a:rPr lang="en-US" sz="1200" b="0" i="0" u="none" strike="noStrike" cap="none" dirty="0">
                <a:solidFill>
                  <a:schemeClr val="dk1"/>
                </a:solidFill>
                <a:latin typeface="+mj-lt"/>
                <a:ea typeface="Times New Roman"/>
                <a:cs typeface="Times New Roman"/>
                <a:sym typeface="Times New Roman"/>
              </a:rPr>
              <a:t>“Report on the development trend of information consumption in China 2020 (中國資訊消費發展態勢報告（2020年）”. http://www.caict.ac.cn/kxyj/qwfb/bps/202012/P020201204391940595835.pdf</a:t>
            </a:r>
            <a:endParaRPr sz="1200" b="0" i="0" u="none" strike="noStrike" cap="none" dirty="0">
              <a:solidFill>
                <a:schemeClr val="dk1"/>
              </a:solidFill>
              <a:latin typeface="+mj-lt"/>
              <a:ea typeface="Times New Roman"/>
              <a:cs typeface="Times New Roman"/>
              <a:sym typeface="Times New Roman"/>
            </a:endParaRPr>
          </a:p>
        </p:txBody>
      </p:sp>
      <p:pic>
        <p:nvPicPr>
          <p:cNvPr id="664" name="Google Shape;664;p50">
            <a:hlinkClick r:id="rId3"/>
          </p:cNvPr>
          <p:cNvPicPr preferRelativeResize="0"/>
          <p:nvPr/>
        </p:nvPicPr>
        <p:blipFill rotWithShape="1">
          <a:blip r:embed="rId4">
            <a:alphaModFix/>
          </a:blip>
          <a:srcRect/>
          <a:stretch/>
        </p:blipFill>
        <p:spPr>
          <a:xfrm>
            <a:off x="708248" y="4228093"/>
            <a:ext cx="3493654" cy="1979049"/>
          </a:xfrm>
          <a:prstGeom prst="rect">
            <a:avLst/>
          </a:prstGeom>
          <a:noFill/>
          <a:ln>
            <a:noFill/>
          </a:ln>
        </p:spPr>
      </p:pic>
      <p:pic>
        <p:nvPicPr>
          <p:cNvPr id="665" name="Google Shape;665;p50">
            <a:hlinkClick r:id="rId3"/>
          </p:cNvPr>
          <p:cNvPicPr preferRelativeResize="0"/>
          <p:nvPr/>
        </p:nvPicPr>
        <p:blipFill rotWithShape="1">
          <a:blip r:embed="rId5">
            <a:alphaModFix/>
          </a:blip>
          <a:srcRect/>
          <a:stretch/>
        </p:blipFill>
        <p:spPr>
          <a:xfrm>
            <a:off x="4438674" y="4228093"/>
            <a:ext cx="3201545" cy="1979049"/>
          </a:xfrm>
          <a:prstGeom prst="rect">
            <a:avLst/>
          </a:prstGeom>
          <a:noFill/>
          <a:ln>
            <a:noFill/>
          </a:ln>
        </p:spPr>
      </p:pic>
      <p:pic>
        <p:nvPicPr>
          <p:cNvPr id="666" name="Google Shape;666;p50"/>
          <p:cNvPicPr preferRelativeResize="0"/>
          <p:nvPr/>
        </p:nvPicPr>
        <p:blipFill rotWithShape="1">
          <a:blip r:embed="rId6">
            <a:alphaModFix/>
          </a:blip>
          <a:srcRect/>
          <a:stretch/>
        </p:blipFill>
        <p:spPr>
          <a:xfrm>
            <a:off x="8113763" y="5269613"/>
            <a:ext cx="994791" cy="411042"/>
          </a:xfrm>
          <a:prstGeom prst="rect">
            <a:avLst/>
          </a:prstGeom>
          <a:noFill/>
          <a:ln>
            <a:noFill/>
          </a:ln>
        </p:spPr>
      </p:pic>
      <p:pic>
        <p:nvPicPr>
          <p:cNvPr id="667" name="Google Shape;667;p50"/>
          <p:cNvPicPr preferRelativeResize="0"/>
          <p:nvPr/>
        </p:nvPicPr>
        <p:blipFill rotWithShape="1">
          <a:blip r:embed="rId7">
            <a:alphaModFix/>
          </a:blip>
          <a:srcRect/>
          <a:stretch/>
        </p:blipFill>
        <p:spPr>
          <a:xfrm>
            <a:off x="608987" y="3541247"/>
            <a:ext cx="1962038" cy="328864"/>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3" name="Google Shape;673;p51"/>
          <p:cNvSpPr txBox="1">
            <a:spLocks noGrp="1"/>
          </p:cNvSpPr>
          <p:nvPr>
            <p:ph type="body" idx="1"/>
          </p:nvPr>
        </p:nvSpPr>
        <p:spPr>
          <a:xfrm>
            <a:off x="409713" y="905972"/>
            <a:ext cx="11313977" cy="1274155"/>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0"/>
              </a:spcBef>
              <a:spcAft>
                <a:spcPts val="0"/>
              </a:spcAft>
              <a:buSzPts val="2600"/>
              <a:buNone/>
            </a:pPr>
            <a:r>
              <a:rPr lang="en-US" sz="1600" dirty="0">
                <a:latin typeface="+mj-lt"/>
                <a:sym typeface="Arial"/>
              </a:rPr>
              <a:t>Before the reform and opening-up, Chinese people mainly consumed basic necessities. However, people pursue quality nowadays</a:t>
            </a:r>
            <a:r>
              <a:rPr lang="en-US" sz="1600" dirty="0" smtClean="0">
                <a:latin typeface="+mj-lt"/>
                <a:sym typeface="Arial"/>
              </a:rPr>
              <a:t>.  </a:t>
            </a:r>
            <a:r>
              <a:rPr lang="en-US" sz="1600" dirty="0">
                <a:latin typeface="+mj-lt"/>
                <a:sym typeface="Arial"/>
              </a:rPr>
              <a:t>The proportion of retail sales of consumer goods that are basic necessities has dropped significantly in total retail sales. </a:t>
            </a:r>
            <a:r>
              <a:rPr lang="en-US" sz="1600" dirty="0" smtClean="0">
                <a:latin typeface="+mj-lt"/>
                <a:sym typeface="Arial"/>
              </a:rPr>
              <a:t>  People </a:t>
            </a:r>
            <a:r>
              <a:rPr lang="en-US" sz="1600" dirty="0">
                <a:latin typeface="+mj-lt"/>
                <a:sym typeface="Arial"/>
              </a:rPr>
              <a:t>are spending more on catering, culture and entertainment, leisure and tourism, education and training, health and well-being, etc. </a:t>
            </a:r>
            <a:endParaRPr sz="1600" dirty="0">
              <a:latin typeface="+mj-lt"/>
              <a:sym typeface="Arial"/>
            </a:endParaRPr>
          </a:p>
        </p:txBody>
      </p:sp>
      <p:sp>
        <p:nvSpPr>
          <p:cNvPr id="674" name="Google Shape;674;p51"/>
          <p:cNvSpPr/>
          <p:nvPr/>
        </p:nvSpPr>
        <p:spPr>
          <a:xfrm>
            <a:off x="7353299" y="5270341"/>
            <a:ext cx="3195057" cy="1169551"/>
          </a:xfrm>
          <a:prstGeom prst="rect">
            <a:avLst/>
          </a:prstGeom>
          <a:noFill/>
          <a:ln>
            <a:noFill/>
          </a:ln>
        </p:spPr>
        <p:txBody>
          <a:bodyPr spcFirstLastPara="1" wrap="square" lIns="91425" tIns="45700" rIns="91425" bIns="45700" anchor="t" anchorCtr="0">
            <a:noAutofit/>
          </a:bodyPr>
          <a:lstStyle/>
          <a:p>
            <a:pPr lvl="0" algn="just"/>
            <a:r>
              <a:rPr lang="en-US" sz="1200" b="0" i="0" u="none" strike="noStrike" cap="none" dirty="0">
                <a:solidFill>
                  <a:schemeClr val="dk1"/>
                </a:solidFill>
                <a:latin typeface="+mj-lt"/>
                <a:ea typeface="DFKai-SB"/>
                <a:cs typeface="DFKai-SB"/>
                <a:sym typeface="DFKai-SB"/>
              </a:rPr>
              <a:t>Source: National Bureau of Statistics. </a:t>
            </a:r>
            <a:r>
              <a:rPr lang="en-US" sz="1200" b="0" i="0" u="none" strike="noStrike" cap="none" dirty="0">
                <a:solidFill>
                  <a:schemeClr val="tx1"/>
                </a:solidFill>
                <a:latin typeface="+mj-lt"/>
                <a:ea typeface="DFKai-SB"/>
                <a:cs typeface="DFKai-SB"/>
                <a:sym typeface="DFKai-SB"/>
              </a:rPr>
              <a:t>China Statistical Yearbook 2021, Chapter 6, Section 21. </a:t>
            </a:r>
            <a:r>
              <a:rPr lang="en-US" sz="1200" dirty="0">
                <a:solidFill>
                  <a:schemeClr val="tx1"/>
                </a:solidFill>
                <a:latin typeface="+mj-lt"/>
                <a:ea typeface="DFKai-SB"/>
                <a:cs typeface="DFKai-SB"/>
                <a:sym typeface="DFKai-SB"/>
              </a:rPr>
              <a:t>(http://</a:t>
            </a:r>
            <a:r>
              <a:rPr lang="en-US" sz="1200" dirty="0" smtClean="0">
                <a:solidFill>
                  <a:schemeClr val="tx1"/>
                </a:solidFill>
                <a:latin typeface="+mj-lt"/>
                <a:ea typeface="DFKai-SB"/>
                <a:cs typeface="DFKai-SB"/>
                <a:sym typeface="DFKai-SB"/>
              </a:rPr>
              <a:t>www.stats.gov.cn/tjsj/ndsj/2021/indexeh.htm</a:t>
            </a:r>
            <a:endParaRPr sz="1400" b="0" i="0" u="none" strike="noStrike" cap="none" dirty="0">
              <a:solidFill>
                <a:schemeClr val="tx1"/>
              </a:solidFill>
              <a:latin typeface="+mj-lt"/>
              <a:ea typeface="Times New Roman"/>
              <a:cs typeface="Times New Roman"/>
              <a:sym typeface="Times New Roman"/>
            </a:endParaRPr>
          </a:p>
        </p:txBody>
      </p:sp>
      <p:sp>
        <p:nvSpPr>
          <p:cNvPr id="676" name="Google Shape;676;p51"/>
          <p:cNvSpPr txBox="1"/>
          <p:nvPr/>
        </p:nvSpPr>
        <p:spPr>
          <a:xfrm>
            <a:off x="7353299" y="2309612"/>
            <a:ext cx="4415400" cy="1772753"/>
          </a:xfrm>
          <a:prstGeom prst="rect">
            <a:avLst/>
          </a:prstGeom>
          <a:noFill/>
          <a:ln>
            <a:noFill/>
          </a:ln>
        </p:spPr>
        <p:txBody>
          <a:bodyPr spcFirstLastPara="1" wrap="square" lIns="91425" tIns="45700" rIns="91425" bIns="45700" anchor="t" anchorCtr="0">
            <a:spAutoFit/>
          </a:bodyPr>
          <a:lstStyle/>
          <a:p>
            <a:pPr lvl="0" algn="just">
              <a:lnSpc>
                <a:spcPct val="130000"/>
              </a:lnSpc>
            </a:pPr>
            <a:r>
              <a:rPr lang="en-US" sz="1200" b="0" i="0" u="none" strike="noStrike" cap="none" dirty="0">
                <a:solidFill>
                  <a:schemeClr val="dk1"/>
                </a:solidFill>
                <a:latin typeface="+mj-lt"/>
                <a:ea typeface="DFKai-SB"/>
                <a:cs typeface="DFKai-SB"/>
                <a:sym typeface="DFKai-SB"/>
              </a:rPr>
              <a:t>Source: National Bureau of Statistics. </a:t>
            </a:r>
            <a:r>
              <a:rPr lang="en-US" sz="1200" dirty="0">
                <a:solidFill>
                  <a:schemeClr val="dk1"/>
                </a:solidFill>
                <a:latin typeface="+mj-lt"/>
                <a:ea typeface="DFKai-SB"/>
                <a:cs typeface="DFKai-SB"/>
                <a:sym typeface="DFKai-SB"/>
              </a:rPr>
              <a:t>The 11th series of reports on the achievements of economic and social development in the 70th anniversary of the founding of the People's Republic of China: </a:t>
            </a:r>
            <a:r>
              <a:rPr lang="en-US" sz="1200" b="0" i="0" u="none" strike="noStrike" cap="none" dirty="0">
                <a:solidFill>
                  <a:schemeClr val="dk1"/>
                </a:solidFill>
                <a:latin typeface="+mj-lt"/>
                <a:ea typeface="DFKai-SB"/>
                <a:cs typeface="DFKai-SB"/>
                <a:sym typeface="DFKai-SB"/>
              </a:rPr>
              <a:t>increasingly powerful consumer market, innovative development of circulation mode.</a:t>
            </a:r>
            <a:endParaRPr sz="1200" b="0" i="0" u="none" strike="noStrike" cap="none" dirty="0">
              <a:solidFill>
                <a:srgbClr val="000000"/>
              </a:solidFill>
              <a:latin typeface="+mj-lt"/>
              <a:sym typeface="Arial"/>
            </a:endParaRPr>
          </a:p>
          <a:p>
            <a:pPr marL="0" marR="0" lvl="0" indent="0" algn="l" rtl="0">
              <a:lnSpc>
                <a:spcPct val="130000"/>
              </a:lnSpc>
              <a:spcBef>
                <a:spcPts val="0"/>
              </a:spcBef>
              <a:spcAft>
                <a:spcPts val="0"/>
              </a:spcAft>
              <a:buClr>
                <a:srgbClr val="000000"/>
              </a:buClr>
              <a:buSzPts val="1200"/>
              <a:buFont typeface="Arial"/>
              <a:buNone/>
            </a:pPr>
            <a:r>
              <a:rPr lang="en-US" sz="1200" b="0" i="0" u="none" strike="noStrike" cap="none" dirty="0">
                <a:solidFill>
                  <a:schemeClr val="dk1"/>
                </a:solidFill>
                <a:latin typeface="+mj-lt"/>
                <a:ea typeface="Times New Roman"/>
                <a:cs typeface="Times New Roman"/>
                <a:sym typeface="Times New Roman"/>
              </a:rPr>
              <a:t>(http://www.stats.gov.cn/tjsj/zxfb/201908/t20190802_1688781.html)</a:t>
            </a:r>
            <a:endParaRPr sz="1200" b="0" i="0" u="none" strike="noStrike" cap="none" dirty="0">
              <a:solidFill>
                <a:schemeClr val="dk1"/>
              </a:solidFill>
              <a:latin typeface="+mj-lt"/>
              <a:ea typeface="Times New Roman"/>
              <a:cs typeface="Times New Roman"/>
              <a:sym typeface="Times New Roman"/>
            </a:endParaRPr>
          </a:p>
        </p:txBody>
      </p:sp>
      <p:sp>
        <p:nvSpPr>
          <p:cNvPr id="678" name="Google Shape;678;p51"/>
          <p:cNvSpPr/>
          <p:nvPr/>
        </p:nvSpPr>
        <p:spPr>
          <a:xfrm>
            <a:off x="3392630" y="238225"/>
            <a:ext cx="656556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smtClean="0">
                <a:solidFill>
                  <a:schemeClr val="dk1"/>
                </a:solidFill>
                <a:latin typeface="+mj-lt"/>
                <a:ea typeface="DFKai-SB"/>
                <a:cs typeface="DFKai-SB"/>
                <a:sym typeface="DFKai-SB"/>
              </a:rPr>
              <a:t>Change </a:t>
            </a:r>
            <a:r>
              <a:rPr lang="en-US" sz="2800" b="1" i="0" u="none" strike="noStrike" cap="none" dirty="0">
                <a:solidFill>
                  <a:schemeClr val="dk1"/>
                </a:solidFill>
                <a:latin typeface="+mj-lt"/>
                <a:ea typeface="DFKai-SB"/>
                <a:cs typeface="DFKai-SB"/>
                <a:sym typeface="DFKai-SB"/>
              </a:rPr>
              <a:t>in consumption pattern </a:t>
            </a:r>
            <a:endParaRPr sz="2800" b="0" i="0" u="none" strike="noStrike" cap="none" dirty="0">
              <a:solidFill>
                <a:schemeClr val="dk1"/>
              </a:solidFill>
              <a:latin typeface="+mj-lt"/>
              <a:ea typeface="Calibri"/>
              <a:cs typeface="Calibri"/>
              <a:sym typeface="Calibri"/>
            </a:endParaRPr>
          </a:p>
        </p:txBody>
      </p:sp>
      <p:pic>
        <p:nvPicPr>
          <p:cNvPr id="679" name="Google Shape;679;p51"/>
          <p:cNvPicPr preferRelativeResize="0"/>
          <p:nvPr/>
        </p:nvPicPr>
        <p:blipFill rotWithShape="1">
          <a:blip r:embed="rId3">
            <a:alphaModFix/>
          </a:blip>
          <a:srcRect/>
          <a:stretch/>
        </p:blipFill>
        <p:spPr>
          <a:xfrm>
            <a:off x="10722279" y="5498927"/>
            <a:ext cx="951979" cy="568534"/>
          </a:xfrm>
          <a:prstGeom prst="rect">
            <a:avLst/>
          </a:prstGeom>
          <a:noFill/>
          <a:ln>
            <a:noFill/>
          </a:ln>
        </p:spPr>
      </p:pic>
      <p:pic>
        <p:nvPicPr>
          <p:cNvPr id="680" name="Google Shape;680;p51"/>
          <p:cNvPicPr preferRelativeResize="0"/>
          <p:nvPr/>
        </p:nvPicPr>
        <p:blipFill rotWithShape="1">
          <a:blip r:embed="rId4">
            <a:alphaModFix/>
          </a:blip>
          <a:srcRect/>
          <a:stretch/>
        </p:blipFill>
        <p:spPr>
          <a:xfrm>
            <a:off x="10118413" y="3858234"/>
            <a:ext cx="1650286" cy="448261"/>
          </a:xfrm>
          <a:prstGeom prst="rect">
            <a:avLst/>
          </a:prstGeom>
          <a:noFill/>
          <a:ln>
            <a:noFill/>
          </a:ln>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02" y="2207280"/>
            <a:ext cx="6238875" cy="448627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2"/>
          <p:cNvSpPr txBox="1"/>
          <p:nvPr/>
        </p:nvSpPr>
        <p:spPr>
          <a:xfrm>
            <a:off x="671458" y="4262614"/>
            <a:ext cx="5271900" cy="118489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The changes of the "three big items" illustrate the changes brought about in people's lives by the reform and opening-up. </a:t>
            </a:r>
            <a:endParaRPr sz="1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689" name="Google Shape;689;p52"/>
          <p:cNvSpPr txBox="1"/>
          <p:nvPr/>
        </p:nvSpPr>
        <p:spPr>
          <a:xfrm>
            <a:off x="4008673" y="708992"/>
            <a:ext cx="4307729" cy="515937"/>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Calibri"/>
              <a:buNone/>
              <a:tabLst/>
              <a:defRPr/>
            </a:pPr>
            <a:endParaRPr kumimoji="0" sz="2800" b="1" i="0" u="none" strike="noStrike" kern="0" cap="none" spc="0" normalizeH="0" baseline="0" noProof="0">
              <a:ln>
                <a:noFill/>
              </a:ln>
              <a:solidFill>
                <a:srgbClr val="000000"/>
              </a:solidFill>
              <a:effectLst/>
              <a:uLnTx/>
              <a:uFillTx/>
              <a:latin typeface="Arial"/>
              <a:ea typeface="DFKai-SB"/>
              <a:cs typeface="DFKai-SB"/>
              <a:sym typeface="DFKai-SB"/>
            </a:endParaRPr>
          </a:p>
        </p:txBody>
      </p:sp>
      <p:grpSp>
        <p:nvGrpSpPr>
          <p:cNvPr id="690" name="Google Shape;690;p52"/>
          <p:cNvGrpSpPr/>
          <p:nvPr/>
        </p:nvGrpSpPr>
        <p:grpSpPr>
          <a:xfrm>
            <a:off x="165236" y="1297864"/>
            <a:ext cx="2795765" cy="2213686"/>
            <a:chOff x="183688" y="1118537"/>
            <a:chExt cx="2795765" cy="2213686"/>
          </a:xfrm>
        </p:grpSpPr>
        <p:sp>
          <p:nvSpPr>
            <p:cNvPr id="691" name="Google Shape;691;p52"/>
            <p:cNvSpPr/>
            <p:nvPr/>
          </p:nvSpPr>
          <p:spPr>
            <a:xfrm>
              <a:off x="186470" y="1118537"/>
              <a:ext cx="2792983" cy="2213686"/>
            </a:xfrm>
            <a:prstGeom prst="rect">
              <a:avLst/>
            </a:prstGeom>
            <a:blipFill rotWithShape="1">
              <a:blip r:embed="rId3">
                <a:alphaModFix amt="24000"/>
              </a:blip>
              <a:tile tx="0" ty="0" sx="100000" sy="100000" flip="none" algn="tl"/>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692" name="Google Shape;692;p52"/>
            <p:cNvSpPr txBox="1"/>
            <p:nvPr/>
          </p:nvSpPr>
          <p:spPr>
            <a:xfrm>
              <a:off x="183688" y="1388831"/>
              <a:ext cx="2778900" cy="101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DFKai-SB"/>
                <a:buNone/>
                <a:tabLst/>
                <a:defRPr/>
              </a:pPr>
              <a:r>
                <a:rPr lang="en-US" sz="2000" b="1" dirty="0">
                  <a:ea typeface="DFKai-SB"/>
                  <a:cs typeface="DFKai-SB"/>
                  <a:sym typeface="DFKai-SB"/>
                </a:rPr>
                <a:t>70</a:t>
              </a:r>
              <a:r>
                <a:rPr lang="en-US" sz="2000" b="1" dirty="0">
                  <a:ea typeface="DFKai-SB"/>
                  <a:cs typeface="DFKai-SB"/>
                </a:rPr>
                <a:t>’</a:t>
              </a:r>
              <a:r>
                <a:rPr lang="en-US" sz="2000" b="1" dirty="0">
                  <a:ea typeface="DFKai-SB"/>
                  <a:cs typeface="DFKai-SB"/>
                  <a:sym typeface="DFKai-SB"/>
                </a:rPr>
                <a:t>s</a:t>
              </a:r>
              <a:endParaRPr sz="2000" b="1" dirty="0">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DFKai-SB"/>
                  <a:cs typeface="DFKai-SB"/>
                  <a:sym typeface="DFKai-SB"/>
                </a:rPr>
                <a:t>Bicycle, watch, sewing machine</a:t>
              </a:r>
              <a:endParaRPr kumimoji="0" sz="20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693" name="Google Shape;693;p52"/>
            <p:cNvPicPr preferRelativeResize="0"/>
            <p:nvPr/>
          </p:nvPicPr>
          <p:blipFill rotWithShape="1">
            <a:blip r:embed="rId4">
              <a:alphaModFix/>
            </a:blip>
            <a:srcRect/>
            <a:stretch/>
          </p:blipFill>
          <p:spPr>
            <a:xfrm>
              <a:off x="540556" y="2676470"/>
              <a:ext cx="545224" cy="352896"/>
            </a:xfrm>
            <a:prstGeom prst="rect">
              <a:avLst/>
            </a:prstGeom>
            <a:noFill/>
            <a:ln>
              <a:noFill/>
            </a:ln>
          </p:spPr>
        </p:pic>
        <p:pic>
          <p:nvPicPr>
            <p:cNvPr id="694" name="Google Shape;694;p52"/>
            <p:cNvPicPr preferRelativeResize="0"/>
            <p:nvPr/>
          </p:nvPicPr>
          <p:blipFill rotWithShape="1">
            <a:blip r:embed="rId5">
              <a:alphaModFix/>
            </a:blip>
            <a:srcRect/>
            <a:stretch/>
          </p:blipFill>
          <p:spPr>
            <a:xfrm>
              <a:off x="2054070" y="2580306"/>
              <a:ext cx="545224" cy="545224"/>
            </a:xfrm>
            <a:prstGeom prst="rect">
              <a:avLst/>
            </a:prstGeom>
            <a:noFill/>
            <a:ln>
              <a:noFill/>
            </a:ln>
          </p:spPr>
        </p:pic>
        <p:pic>
          <p:nvPicPr>
            <p:cNvPr id="695" name="Google Shape;695;p52"/>
            <p:cNvPicPr preferRelativeResize="0"/>
            <p:nvPr/>
          </p:nvPicPr>
          <p:blipFill rotWithShape="1">
            <a:blip r:embed="rId6">
              <a:alphaModFix/>
            </a:blip>
            <a:srcRect/>
            <a:stretch/>
          </p:blipFill>
          <p:spPr>
            <a:xfrm>
              <a:off x="1297313" y="2580306"/>
              <a:ext cx="545224" cy="545224"/>
            </a:xfrm>
            <a:prstGeom prst="rect">
              <a:avLst/>
            </a:prstGeom>
            <a:noFill/>
            <a:ln>
              <a:noFill/>
            </a:ln>
          </p:spPr>
        </p:pic>
      </p:grpSp>
      <p:grpSp>
        <p:nvGrpSpPr>
          <p:cNvPr id="696" name="Google Shape;696;p52"/>
          <p:cNvGrpSpPr/>
          <p:nvPr/>
        </p:nvGrpSpPr>
        <p:grpSpPr>
          <a:xfrm>
            <a:off x="3230337" y="1297864"/>
            <a:ext cx="2792983" cy="2222564"/>
            <a:chOff x="3179384" y="1220396"/>
            <a:chExt cx="2792983" cy="2222564"/>
          </a:xfrm>
        </p:grpSpPr>
        <p:sp>
          <p:nvSpPr>
            <p:cNvPr id="697" name="Google Shape;697;p52"/>
            <p:cNvSpPr/>
            <p:nvPr/>
          </p:nvSpPr>
          <p:spPr>
            <a:xfrm>
              <a:off x="3179384" y="1220396"/>
              <a:ext cx="2792983" cy="2222564"/>
            </a:xfrm>
            <a:prstGeom prst="rect">
              <a:avLst/>
            </a:prstGeom>
            <a:blipFill rotWithShape="1">
              <a:blip r:embed="rId3">
                <a:alphaModFix amt="24000"/>
              </a:blip>
              <a:tile tx="0" ty="0" sx="100000" sy="100000" flip="none" algn="tl"/>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698" name="Google Shape;698;p52"/>
            <p:cNvSpPr txBox="1"/>
            <p:nvPr/>
          </p:nvSpPr>
          <p:spPr>
            <a:xfrm>
              <a:off x="3245566" y="1281581"/>
              <a:ext cx="26283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DFKai-SB"/>
                <a:buNone/>
                <a:tabLst/>
                <a:defRPr/>
              </a:pPr>
              <a:r>
                <a:rPr lang="en-US" sz="2000" b="1" dirty="0">
                  <a:ea typeface="DFKai-SB"/>
                  <a:cs typeface="DFKai-SB"/>
                  <a:sym typeface="DFKai-SB"/>
                </a:rPr>
                <a:t>80</a:t>
              </a:r>
              <a:r>
                <a:rPr lang="en-US" sz="2000" b="1" dirty="0">
                  <a:ea typeface="DFKai-SB"/>
                  <a:cs typeface="DFKai-SB"/>
                </a:rPr>
                <a:t>’</a:t>
              </a:r>
              <a:r>
                <a:rPr lang="en-US" sz="2000" b="1" dirty="0">
                  <a:ea typeface="DFKai-SB"/>
                  <a:cs typeface="DFKai-SB"/>
                  <a:sym typeface="DFKai-SB"/>
                </a:rPr>
                <a:t>s</a:t>
              </a:r>
              <a:endParaRPr sz="2000" b="1" dirty="0">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DFKai-SB"/>
                  <a:cs typeface="DFKai-SB"/>
                  <a:sym typeface="DFKai-SB"/>
                </a:rPr>
                <a:t>Refrigerator, black-and-white TV, washing machine</a:t>
              </a:r>
              <a:endParaRPr kumimoji="0" sz="20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699" name="Google Shape;699;p52"/>
            <p:cNvPicPr preferRelativeResize="0"/>
            <p:nvPr/>
          </p:nvPicPr>
          <p:blipFill rotWithShape="1">
            <a:blip r:embed="rId7">
              <a:alphaModFix/>
            </a:blip>
            <a:srcRect/>
            <a:stretch/>
          </p:blipFill>
          <p:spPr>
            <a:xfrm>
              <a:off x="3782153" y="2719550"/>
              <a:ext cx="351134" cy="512233"/>
            </a:xfrm>
            <a:prstGeom prst="rect">
              <a:avLst/>
            </a:prstGeom>
            <a:noFill/>
            <a:ln>
              <a:noFill/>
            </a:ln>
          </p:spPr>
        </p:pic>
        <p:pic>
          <p:nvPicPr>
            <p:cNvPr id="700" name="Google Shape;700;p52"/>
            <p:cNvPicPr preferRelativeResize="0"/>
            <p:nvPr/>
          </p:nvPicPr>
          <p:blipFill rotWithShape="1">
            <a:blip r:embed="rId8">
              <a:alphaModFix/>
            </a:blip>
            <a:srcRect/>
            <a:stretch/>
          </p:blipFill>
          <p:spPr>
            <a:xfrm>
              <a:off x="4359959" y="2738906"/>
              <a:ext cx="420108" cy="420108"/>
            </a:xfrm>
            <a:prstGeom prst="rect">
              <a:avLst/>
            </a:prstGeom>
            <a:noFill/>
            <a:ln>
              <a:noFill/>
            </a:ln>
          </p:spPr>
        </p:pic>
        <p:pic>
          <p:nvPicPr>
            <p:cNvPr id="701" name="Google Shape;701;p52"/>
            <p:cNvPicPr preferRelativeResize="0"/>
            <p:nvPr/>
          </p:nvPicPr>
          <p:blipFill rotWithShape="1">
            <a:blip r:embed="rId9">
              <a:alphaModFix/>
            </a:blip>
            <a:srcRect/>
            <a:stretch/>
          </p:blipFill>
          <p:spPr>
            <a:xfrm>
              <a:off x="5017794" y="2790517"/>
              <a:ext cx="512233" cy="512233"/>
            </a:xfrm>
            <a:prstGeom prst="rect">
              <a:avLst/>
            </a:prstGeom>
            <a:noFill/>
            <a:ln>
              <a:noFill/>
            </a:ln>
          </p:spPr>
        </p:pic>
      </p:grpSp>
      <p:grpSp>
        <p:nvGrpSpPr>
          <p:cNvPr id="702" name="Google Shape;702;p52"/>
          <p:cNvGrpSpPr/>
          <p:nvPr/>
        </p:nvGrpSpPr>
        <p:grpSpPr>
          <a:xfrm>
            <a:off x="6182656" y="1314931"/>
            <a:ext cx="2792983" cy="2213685"/>
            <a:chOff x="6173226" y="1118537"/>
            <a:chExt cx="2792983" cy="2213685"/>
          </a:xfrm>
        </p:grpSpPr>
        <p:sp>
          <p:nvSpPr>
            <p:cNvPr id="703" name="Google Shape;703;p52"/>
            <p:cNvSpPr/>
            <p:nvPr/>
          </p:nvSpPr>
          <p:spPr>
            <a:xfrm>
              <a:off x="6173226" y="1118537"/>
              <a:ext cx="2792983" cy="2213685"/>
            </a:xfrm>
            <a:prstGeom prst="rect">
              <a:avLst/>
            </a:prstGeom>
            <a:blipFill rotWithShape="1">
              <a:blip r:embed="rId3">
                <a:alphaModFix amt="24000"/>
              </a:blip>
              <a:tile tx="0" ty="0" sx="100000" sy="100000" flip="none" algn="tl"/>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704" name="Google Shape;704;p52"/>
            <p:cNvSpPr txBox="1"/>
            <p:nvPr/>
          </p:nvSpPr>
          <p:spPr>
            <a:xfrm>
              <a:off x="6249905" y="1290459"/>
              <a:ext cx="2637900"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DFKai-SB"/>
                <a:buNone/>
                <a:tabLst/>
                <a:defRPr/>
              </a:pPr>
              <a:r>
                <a:rPr lang="en-US" sz="2000" b="1" dirty="0">
                  <a:ea typeface="DFKai-SB"/>
                  <a:cs typeface="DFKai-SB"/>
                  <a:sym typeface="DFKai-SB"/>
                </a:rPr>
                <a:t>90</a:t>
              </a:r>
              <a:r>
                <a:rPr lang="en-US" sz="2000" b="1" dirty="0">
                  <a:ea typeface="DFKai-SB"/>
                  <a:cs typeface="DFKai-SB"/>
                </a:rPr>
                <a:t>’</a:t>
              </a:r>
              <a:r>
                <a:rPr lang="en-US" sz="2000" b="1" dirty="0">
                  <a:ea typeface="DFKai-SB"/>
                  <a:cs typeface="DFKai-SB"/>
                  <a:sym typeface="DFKai-SB"/>
                </a:rPr>
                <a:t>s</a:t>
              </a:r>
              <a:endParaRPr sz="2000" b="1" dirty="0">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000"/>
                <a:buFont typeface="DFKai-SB"/>
                <a:buNone/>
                <a:tabLst/>
                <a:defRPr/>
              </a:pPr>
              <a:r>
                <a:rPr kumimoji="0" lang="en-US" sz="2000" b="0" i="0" u="none" strike="noStrike" kern="0" cap="none" spc="0" normalizeH="0" baseline="0" noProof="0" dirty="0">
                  <a:ln>
                    <a:noFill/>
                  </a:ln>
                  <a:solidFill>
                    <a:srgbClr val="000000"/>
                  </a:solidFill>
                  <a:effectLst/>
                  <a:uLnTx/>
                  <a:uFillTx/>
                  <a:latin typeface="Arial"/>
                  <a:ea typeface="DFKai-SB"/>
                  <a:cs typeface="DFKai-SB"/>
                  <a:sym typeface="DFKai-SB"/>
                </a:rPr>
                <a:t>Air-conditioner, motorcycle, computer</a:t>
              </a:r>
              <a:endParaRPr kumimoji="0" sz="20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705" name="Google Shape;705;p52"/>
            <p:cNvPicPr preferRelativeResize="0"/>
            <p:nvPr/>
          </p:nvPicPr>
          <p:blipFill rotWithShape="1">
            <a:blip r:embed="rId10">
              <a:alphaModFix/>
            </a:blip>
            <a:srcRect/>
            <a:stretch/>
          </p:blipFill>
          <p:spPr>
            <a:xfrm>
              <a:off x="6608565" y="2697587"/>
              <a:ext cx="482021" cy="482021"/>
            </a:xfrm>
            <a:prstGeom prst="rect">
              <a:avLst/>
            </a:prstGeom>
            <a:noFill/>
            <a:ln>
              <a:noFill/>
            </a:ln>
          </p:spPr>
        </p:pic>
        <p:pic>
          <p:nvPicPr>
            <p:cNvPr id="706" name="Google Shape;706;p52"/>
            <p:cNvPicPr preferRelativeResize="0"/>
            <p:nvPr/>
          </p:nvPicPr>
          <p:blipFill rotWithShape="1">
            <a:blip r:embed="rId11">
              <a:alphaModFix/>
            </a:blip>
            <a:srcRect/>
            <a:stretch/>
          </p:blipFill>
          <p:spPr>
            <a:xfrm>
              <a:off x="7328273" y="2705852"/>
              <a:ext cx="482021" cy="482021"/>
            </a:xfrm>
            <a:prstGeom prst="rect">
              <a:avLst/>
            </a:prstGeom>
            <a:noFill/>
            <a:ln>
              <a:noFill/>
            </a:ln>
          </p:spPr>
        </p:pic>
        <p:pic>
          <p:nvPicPr>
            <p:cNvPr id="707" name="Google Shape;707;p52"/>
            <p:cNvPicPr preferRelativeResize="0"/>
            <p:nvPr/>
          </p:nvPicPr>
          <p:blipFill rotWithShape="1">
            <a:blip r:embed="rId12">
              <a:alphaModFix/>
            </a:blip>
            <a:srcRect/>
            <a:stretch/>
          </p:blipFill>
          <p:spPr>
            <a:xfrm>
              <a:off x="8106530" y="2658325"/>
              <a:ext cx="482021" cy="482021"/>
            </a:xfrm>
            <a:prstGeom prst="rect">
              <a:avLst/>
            </a:prstGeom>
            <a:noFill/>
            <a:ln>
              <a:noFill/>
            </a:ln>
          </p:spPr>
        </p:pic>
      </p:grpSp>
      <p:grpSp>
        <p:nvGrpSpPr>
          <p:cNvPr id="708" name="Google Shape;708;p52"/>
          <p:cNvGrpSpPr/>
          <p:nvPr/>
        </p:nvGrpSpPr>
        <p:grpSpPr>
          <a:xfrm>
            <a:off x="9213326" y="1297865"/>
            <a:ext cx="2792983" cy="2213685"/>
            <a:chOff x="9166605" y="1118537"/>
            <a:chExt cx="2792983" cy="2213685"/>
          </a:xfrm>
        </p:grpSpPr>
        <p:sp>
          <p:nvSpPr>
            <p:cNvPr id="709" name="Google Shape;709;p52"/>
            <p:cNvSpPr/>
            <p:nvPr/>
          </p:nvSpPr>
          <p:spPr>
            <a:xfrm>
              <a:off x="9166605" y="1118537"/>
              <a:ext cx="2792983" cy="2213685"/>
            </a:xfrm>
            <a:prstGeom prst="rect">
              <a:avLst/>
            </a:prstGeom>
            <a:blipFill rotWithShape="1">
              <a:blip r:embed="rId3">
                <a:alphaModFix amt="24000"/>
              </a:blip>
              <a:tile tx="0" ty="0" sx="100000" sy="100000" flip="none" algn="tl"/>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710" name="Google Shape;710;p52"/>
            <p:cNvSpPr txBox="1"/>
            <p:nvPr/>
          </p:nvSpPr>
          <p:spPr>
            <a:xfrm>
              <a:off x="9325629" y="1263834"/>
              <a:ext cx="24750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DFKai-SB"/>
                <a:buNone/>
                <a:tabLst/>
                <a:defRPr/>
              </a:pPr>
              <a:r>
                <a:rPr lang="en-US" sz="2000" b="1" dirty="0">
                  <a:ea typeface="DFKai-SB"/>
                  <a:cs typeface="DFKai-SB"/>
                  <a:sym typeface="DFKai-SB"/>
                </a:rPr>
                <a:t>00</a:t>
              </a:r>
              <a:r>
                <a:rPr lang="en-US" sz="2000" b="1" dirty="0">
                  <a:ea typeface="DFKai-SB"/>
                  <a:cs typeface="DFKai-SB"/>
                </a:rPr>
                <a:t>’</a:t>
              </a:r>
              <a:r>
                <a:rPr lang="en-US" sz="2000" b="1" dirty="0">
                  <a:ea typeface="DFKai-SB"/>
                  <a:cs typeface="DFKai-SB"/>
                  <a:sym typeface="DFKai-SB"/>
                </a:rPr>
                <a:t>s</a:t>
              </a:r>
              <a:endParaRPr sz="2000" b="1" dirty="0">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000"/>
                <a:buFont typeface="DFKai-SB"/>
                <a:buNone/>
                <a:tabLst/>
                <a:defRPr/>
              </a:pPr>
              <a:r>
                <a:rPr kumimoji="0" lang="en-US" sz="2000" b="0" i="0" u="none" strike="noStrike" kern="0" cap="none" spc="0" normalizeH="0" baseline="0" noProof="0" dirty="0">
                  <a:ln>
                    <a:noFill/>
                  </a:ln>
                  <a:solidFill>
                    <a:srgbClr val="000000"/>
                  </a:solidFill>
                  <a:effectLst/>
                  <a:uLnTx/>
                  <a:uFillTx/>
                  <a:latin typeface="Arial"/>
                  <a:ea typeface="DFKai-SB"/>
                  <a:cs typeface="DFKai-SB"/>
                  <a:sym typeface="DFKai-SB"/>
                </a:rPr>
                <a:t>House, car, savings</a:t>
              </a:r>
              <a:endParaRPr kumimoji="0" sz="20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711" name="Google Shape;711;p52"/>
            <p:cNvPicPr preferRelativeResize="0"/>
            <p:nvPr/>
          </p:nvPicPr>
          <p:blipFill rotWithShape="1">
            <a:blip r:embed="rId13">
              <a:alphaModFix/>
            </a:blip>
            <a:srcRect/>
            <a:stretch/>
          </p:blipFill>
          <p:spPr>
            <a:xfrm>
              <a:off x="11143082" y="2687558"/>
              <a:ext cx="437162" cy="437162"/>
            </a:xfrm>
            <a:prstGeom prst="rect">
              <a:avLst/>
            </a:prstGeom>
            <a:noFill/>
            <a:ln>
              <a:noFill/>
            </a:ln>
          </p:spPr>
        </p:pic>
        <p:pic>
          <p:nvPicPr>
            <p:cNvPr id="712" name="Google Shape;712;p52"/>
            <p:cNvPicPr preferRelativeResize="0"/>
            <p:nvPr/>
          </p:nvPicPr>
          <p:blipFill rotWithShape="1">
            <a:blip r:embed="rId14">
              <a:alphaModFix/>
            </a:blip>
            <a:srcRect/>
            <a:stretch/>
          </p:blipFill>
          <p:spPr>
            <a:xfrm>
              <a:off x="10315764" y="2597239"/>
              <a:ext cx="590445" cy="590445"/>
            </a:xfrm>
            <a:prstGeom prst="rect">
              <a:avLst/>
            </a:prstGeom>
            <a:noFill/>
            <a:ln>
              <a:noFill/>
            </a:ln>
          </p:spPr>
        </p:pic>
        <p:pic>
          <p:nvPicPr>
            <p:cNvPr id="713" name="Google Shape;713;p52"/>
            <p:cNvPicPr preferRelativeResize="0"/>
            <p:nvPr/>
          </p:nvPicPr>
          <p:blipFill rotWithShape="1">
            <a:blip r:embed="rId15">
              <a:alphaModFix/>
            </a:blip>
            <a:srcRect/>
            <a:stretch/>
          </p:blipFill>
          <p:spPr>
            <a:xfrm>
              <a:off x="9604496" y="2636419"/>
              <a:ext cx="450277" cy="437162"/>
            </a:xfrm>
            <a:prstGeom prst="rect">
              <a:avLst/>
            </a:prstGeom>
            <a:noFill/>
            <a:ln>
              <a:noFill/>
            </a:ln>
          </p:spPr>
        </p:pic>
      </p:grpSp>
      <p:pic>
        <p:nvPicPr>
          <p:cNvPr id="714" name="Google Shape;714;p52">
            <a:hlinkClick r:id="rId16"/>
          </p:cNvPr>
          <p:cNvPicPr preferRelativeResize="0"/>
          <p:nvPr/>
        </p:nvPicPr>
        <p:blipFill rotWithShape="1">
          <a:blip r:embed="rId17">
            <a:alphaModFix/>
          </a:blip>
          <a:srcRect t="14566" b="14643"/>
          <a:stretch/>
        </p:blipFill>
        <p:spPr>
          <a:xfrm>
            <a:off x="6549809" y="3627905"/>
            <a:ext cx="3614322" cy="2046887"/>
          </a:xfrm>
          <a:prstGeom prst="rect">
            <a:avLst/>
          </a:prstGeom>
          <a:noFill/>
          <a:ln>
            <a:noFill/>
          </a:ln>
        </p:spPr>
      </p:pic>
      <p:sp>
        <p:nvSpPr>
          <p:cNvPr id="715" name="Google Shape;715;p52"/>
          <p:cNvSpPr/>
          <p:nvPr/>
        </p:nvSpPr>
        <p:spPr>
          <a:xfrm>
            <a:off x="6549810" y="5698281"/>
            <a:ext cx="3614321"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DFKai-SB"/>
                <a:cs typeface="DFKai-SB"/>
                <a:sym typeface="DFKai-SB"/>
              </a:rPr>
              <a:t>Click on the image to watch the video</a:t>
            </a:r>
            <a:endParaRPr kumimoji="0" sz="12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16" name="Google Shape;716;p52"/>
          <p:cNvSpPr/>
          <p:nvPr/>
        </p:nvSpPr>
        <p:spPr>
          <a:xfrm>
            <a:off x="4610669" y="6174777"/>
            <a:ext cx="4461828"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DFKai-SB"/>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Academy of Chinese Studies</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（https://ls.chiculture.org.hk/</a:t>
            </a:r>
            <a:r>
              <a:rPr kumimoji="0" lang="en-US" sz="1200" b="0" i="0" u="none" strike="noStrike" kern="0" cap="none" spc="0" normalizeH="0" baseline="0" noProof="0" dirty="0" err="1">
                <a:ln>
                  <a:noFill/>
                </a:ln>
                <a:solidFill>
                  <a:srgbClr val="000000"/>
                </a:solidFill>
                <a:effectLst/>
                <a:uLnTx/>
                <a:uFillTx/>
                <a:latin typeface="Arial"/>
                <a:ea typeface="Times New Roman"/>
                <a:cs typeface="Times New Roman"/>
                <a:sym typeface="Times New Roman"/>
              </a:rPr>
              <a:t>tc</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/video-china/262</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717" name="Google Shape;717;p52"/>
          <p:cNvSpPr/>
          <p:nvPr/>
        </p:nvSpPr>
        <p:spPr>
          <a:xfrm>
            <a:off x="256181" y="236095"/>
            <a:ext cx="12006308" cy="6463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800" b="1" i="0" u="none" strike="noStrike" kern="0" cap="none" spc="0" normalizeH="0" baseline="0" noProof="0" dirty="0">
                <a:ln>
                  <a:noFill/>
                </a:ln>
                <a:solidFill>
                  <a:srgbClr val="000000"/>
                </a:solidFill>
                <a:effectLst/>
                <a:uLnTx/>
                <a:uFillTx/>
                <a:latin typeface="Arial"/>
                <a:sym typeface="Arial"/>
              </a:rPr>
              <a:t>Rise in consumption level – </a:t>
            </a:r>
            <a:endParaRPr kumimoji="0" lang="en-US" sz="2800" b="1" i="0" u="none" strike="noStrike" kern="0" cap="none" spc="0" normalizeH="0" baseline="0" noProof="0" dirty="0" smtClean="0">
              <a:ln>
                <a:noFill/>
              </a:ln>
              <a:solidFill>
                <a:srgbClr val="000000"/>
              </a:solidFill>
              <a:effectLst/>
              <a:uLnTx/>
              <a:uFillTx/>
              <a:latin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800" b="1" i="0" u="none" strike="noStrike" kern="0" cap="none" spc="0" normalizeH="0" baseline="0" noProof="0" dirty="0" smtClean="0">
                <a:ln>
                  <a:noFill/>
                </a:ln>
                <a:solidFill>
                  <a:srgbClr val="000000"/>
                </a:solidFill>
                <a:effectLst/>
                <a:uLnTx/>
                <a:uFillTx/>
                <a:latin typeface="Arial"/>
                <a:sym typeface="Arial"/>
              </a:rPr>
              <a:t>the </a:t>
            </a:r>
            <a:r>
              <a:rPr kumimoji="0" lang="en-US" sz="2800" b="1" i="0" u="none" strike="noStrike" kern="0" cap="none" spc="0" normalizeH="0" baseline="0" noProof="0" dirty="0">
                <a:ln>
                  <a:noFill/>
                </a:ln>
                <a:solidFill>
                  <a:srgbClr val="000000"/>
                </a:solidFill>
                <a:effectLst/>
                <a:uLnTx/>
                <a:uFillTx/>
                <a:latin typeface="Arial"/>
                <a:sym typeface="Arial"/>
              </a:rPr>
              <a:t>changes in “Three Big Items</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a:t>
            </a:r>
            <a:endParaRPr kumimoji="0" sz="28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718" name="Google Shape;718;p52" descr="中國文化研究院">
            <a:hlinkClick r:id="rId18"/>
          </p:cNvPr>
          <p:cNvPicPr preferRelativeResize="0"/>
          <p:nvPr/>
        </p:nvPicPr>
        <p:blipFill rotWithShape="1">
          <a:blip r:embed="rId19">
            <a:alphaModFix/>
          </a:blip>
          <a:srcRect/>
          <a:stretch/>
        </p:blipFill>
        <p:spPr>
          <a:xfrm>
            <a:off x="2652011" y="6198578"/>
            <a:ext cx="1749047" cy="475618"/>
          </a:xfrm>
          <a:prstGeom prst="rect">
            <a:avLst/>
          </a:prstGeom>
          <a:noFill/>
          <a:ln>
            <a:noFill/>
          </a:ln>
        </p:spPr>
      </p:pic>
    </p:spTree>
    <p:extLst>
      <p:ext uri="{BB962C8B-B14F-4D97-AF65-F5344CB8AC3E}">
        <p14:creationId xmlns:p14="http://schemas.microsoft.com/office/powerpoint/2010/main" val="3006561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53"/>
          <p:cNvSpPr txBox="1"/>
          <p:nvPr/>
        </p:nvSpPr>
        <p:spPr>
          <a:xfrm>
            <a:off x="1905797" y="301310"/>
            <a:ext cx="8067675"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000"/>
              <a:buFont typeface="DFKai-SB"/>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The changes in consumption pattern from the perspective of social development</a:t>
            </a:r>
            <a:endParaRPr kumimoji="0"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5" name="Google Shape;725;p53"/>
          <p:cNvSpPr txBox="1"/>
          <p:nvPr/>
        </p:nvSpPr>
        <p:spPr>
          <a:xfrm>
            <a:off x="124535" y="6418210"/>
            <a:ext cx="8274496" cy="461624"/>
          </a:xfrm>
          <a:prstGeom prst="rect">
            <a:avLst/>
          </a:prstGeom>
          <a:noFill/>
          <a:ln>
            <a:noFill/>
          </a:ln>
        </p:spPr>
        <p:txBody>
          <a:bodyPr spcFirstLastPara="1" wrap="square" lIns="91425" tIns="45700" rIns="91425" bIns="45700" anchor="t" anchorCtr="0">
            <a:spAutoFit/>
          </a:bodyPr>
          <a:lstStyle/>
          <a:p>
            <a:pPr lvl="0" algn="just">
              <a:defRPr/>
            </a:pPr>
            <a:r>
              <a:rPr kumimoji="0" lang="en-US" sz="1200" b="0" i="0" u="none" strike="noStrike" kern="0" cap="none" spc="0" normalizeH="0" baseline="0" noProof="0" dirty="0">
                <a:ln>
                  <a:noFill/>
                </a:ln>
                <a:solidFill>
                  <a:schemeClr val="tx1"/>
                </a:solidFill>
                <a:effectLst/>
                <a:uLnTx/>
                <a:uFillTx/>
                <a:latin typeface="Arial"/>
                <a:ea typeface="DFKai-SB"/>
                <a:cs typeface="DFKai-SB"/>
                <a:sym typeface="DFKai-SB"/>
              </a:rPr>
              <a:t>Source: National Bureau of Statistics. China Statistical Yearbook 2021, Chapter 6. </a:t>
            </a:r>
            <a:endParaRPr kumimoji="0" lang="en-US" sz="1200" b="0" i="0" u="none" strike="noStrike" kern="0" cap="none" spc="0" normalizeH="0" baseline="0" noProof="0" dirty="0" smtClean="0">
              <a:ln>
                <a:noFill/>
              </a:ln>
              <a:solidFill>
                <a:schemeClr val="tx1"/>
              </a:solidFill>
              <a:effectLst/>
              <a:uLnTx/>
              <a:uFillTx/>
              <a:latin typeface="Arial"/>
              <a:ea typeface="DFKai-SB"/>
              <a:cs typeface="DFKai-SB"/>
              <a:sym typeface="DFKai-SB"/>
            </a:endParaRPr>
          </a:p>
          <a:p>
            <a:pPr lvl="0" algn="just">
              <a:defRPr/>
            </a:pPr>
            <a:r>
              <a:rPr lang="en-US" sz="1200" dirty="0">
                <a:solidFill>
                  <a:schemeClr val="tx1"/>
                </a:solidFill>
                <a:ea typeface="Times New Roman"/>
                <a:cs typeface="Times New Roman"/>
                <a:sym typeface="Times New Roman"/>
              </a:rPr>
              <a:t>(</a:t>
            </a:r>
            <a:r>
              <a:rPr lang="en-US" sz="1200" dirty="0" smtClean="0">
                <a:solidFill>
                  <a:schemeClr val="tx1"/>
                </a:solidFill>
                <a:ea typeface="Times New Roman"/>
                <a:cs typeface="Times New Roman"/>
                <a:sym typeface="Times New Roman"/>
              </a:rPr>
              <a:t>http</a:t>
            </a:r>
            <a:r>
              <a:rPr lang="en-US" sz="1200" dirty="0">
                <a:solidFill>
                  <a:schemeClr val="tx1"/>
                </a:solidFill>
                <a:ea typeface="Times New Roman"/>
                <a:cs typeface="Times New Roman"/>
                <a:sym typeface="Times New Roman"/>
              </a:rPr>
              <a:t>://</a:t>
            </a:r>
            <a:r>
              <a:rPr lang="en-US" sz="1200" dirty="0" smtClean="0">
                <a:solidFill>
                  <a:schemeClr val="tx1"/>
                </a:solidFill>
                <a:ea typeface="Times New Roman"/>
                <a:cs typeface="Times New Roman"/>
                <a:sym typeface="Times New Roman"/>
              </a:rPr>
              <a:t>www.stats.gov.cn/tjsj/ndsj/2021/indexeh.htm)</a:t>
            </a:r>
            <a:endParaRPr kumimoji="0" sz="1200" b="0" i="0" u="none" strike="noStrike" kern="0" cap="none" spc="0" normalizeH="0" baseline="0" noProof="0" dirty="0">
              <a:ln>
                <a:noFill/>
              </a:ln>
              <a:solidFill>
                <a:schemeClr val="tx1"/>
              </a:solidFill>
              <a:effectLst/>
              <a:uLnTx/>
              <a:uFillTx/>
              <a:ea typeface="Times New Roman"/>
              <a:cs typeface="Times New Roman"/>
              <a:sym typeface="Times New Roman"/>
            </a:endParaRPr>
          </a:p>
        </p:txBody>
      </p:sp>
      <p:grpSp>
        <p:nvGrpSpPr>
          <p:cNvPr id="726" name="Google Shape;726;p53"/>
          <p:cNvGrpSpPr/>
          <p:nvPr/>
        </p:nvGrpSpPr>
        <p:grpSpPr>
          <a:xfrm>
            <a:off x="270140" y="1070842"/>
            <a:ext cx="11651720" cy="5434608"/>
            <a:chOff x="1010876" y="1307208"/>
            <a:chExt cx="10414242" cy="4628619"/>
          </a:xfrm>
        </p:grpSpPr>
        <p:grpSp>
          <p:nvGrpSpPr>
            <p:cNvPr id="727" name="Google Shape;727;p53"/>
            <p:cNvGrpSpPr/>
            <p:nvPr/>
          </p:nvGrpSpPr>
          <p:grpSpPr>
            <a:xfrm>
              <a:off x="1010876" y="1316570"/>
              <a:ext cx="2958552" cy="4425324"/>
              <a:chOff x="1791079" y="1309354"/>
              <a:chExt cx="2958552" cy="4425324"/>
            </a:xfrm>
          </p:grpSpPr>
          <p:sp>
            <p:nvSpPr>
              <p:cNvPr id="728" name="Google Shape;728;p53"/>
              <p:cNvSpPr/>
              <p:nvPr/>
            </p:nvSpPr>
            <p:spPr>
              <a:xfrm>
                <a:off x="1809809" y="3957113"/>
                <a:ext cx="2686448" cy="1777565"/>
              </a:xfrm>
              <a:prstGeom prst="round2DiagRect">
                <a:avLst>
                  <a:gd name="adj1" fmla="val 16667"/>
                  <a:gd name="adj2" fmla="val 0"/>
                </a:avLst>
              </a:prstGeom>
              <a:solidFill>
                <a:srgbClr val="FF000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29" name="Google Shape;729;p53"/>
              <p:cNvSpPr/>
              <p:nvPr/>
            </p:nvSpPr>
            <p:spPr>
              <a:xfrm>
                <a:off x="1889281" y="2179549"/>
                <a:ext cx="2686448" cy="1777565"/>
              </a:xfrm>
              <a:prstGeom prst="round2DiagRect">
                <a:avLst>
                  <a:gd name="adj1" fmla="val 16667"/>
                  <a:gd name="adj2" fmla="val 0"/>
                </a:avLst>
              </a:prstGeom>
              <a:solidFill>
                <a:srgbClr val="FF000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nvGrpSpPr>
              <p:cNvPr id="730" name="Google Shape;730;p53"/>
              <p:cNvGrpSpPr/>
              <p:nvPr/>
            </p:nvGrpSpPr>
            <p:grpSpPr>
              <a:xfrm>
                <a:off x="1791079" y="1309354"/>
                <a:ext cx="2814638" cy="865034"/>
                <a:chOff x="685800" y="2107459"/>
                <a:chExt cx="2814638" cy="865034"/>
              </a:xfrm>
            </p:grpSpPr>
            <p:sp>
              <p:nvSpPr>
                <p:cNvPr id="731" name="Google Shape;731;p53"/>
                <p:cNvSpPr/>
                <p:nvPr/>
              </p:nvSpPr>
              <p:spPr>
                <a:xfrm>
                  <a:off x="685800" y="2107459"/>
                  <a:ext cx="2814638" cy="865034"/>
                </a:xfrm>
                <a:prstGeom prst="homePlate">
                  <a:avLst>
                    <a:gd name="adj" fmla="val 12869"/>
                  </a:avLst>
                </a:prstGeom>
                <a:solidFill>
                  <a:schemeClr val="accent2"/>
                </a:solidFill>
                <a:ln>
                  <a:noFill/>
                </a:ln>
                <a:effectLst>
                  <a:outerShdw dist="35921" dir="2700000" algn="ctr" rotWithShape="0">
                    <a:schemeClr val="hlink"/>
                  </a:outerShdw>
                </a:effectLst>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32" name="Google Shape;732;p53"/>
                <p:cNvSpPr txBox="1"/>
                <p:nvPr/>
              </p:nvSpPr>
              <p:spPr>
                <a:xfrm>
                  <a:off x="824856" y="2125981"/>
                  <a:ext cx="2470443" cy="8126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dirty="0">
                      <a:ln>
                        <a:noFill/>
                      </a:ln>
                      <a:solidFill>
                        <a:srgbClr val="000000"/>
                      </a:solidFill>
                      <a:effectLst/>
                      <a:uLnTx/>
                      <a:uFillTx/>
                      <a:latin typeface="Arial"/>
                      <a:ea typeface="Times New Roman"/>
                      <a:cs typeface="Times New Roman"/>
                      <a:sym typeface="Times New Roman"/>
                    </a:rPr>
                    <a:t>1979</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For every 100 households</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733" name="Google Shape;733;p53"/>
              <p:cNvSpPr/>
              <p:nvPr/>
            </p:nvSpPr>
            <p:spPr>
              <a:xfrm>
                <a:off x="1791079" y="2177814"/>
                <a:ext cx="2780903" cy="406024"/>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lang="en-US" sz="2200" b="1" dirty="0">
                    <a:ea typeface="DFKai-SB"/>
                    <a:cs typeface="DFKai-SB"/>
                    <a:sym typeface="DFKai-SB"/>
                  </a:rPr>
                  <a:t>Urban dwellers </a:t>
                </a:r>
                <a:endParaRPr sz="2200" b="1" dirty="0">
                  <a:ea typeface="DFKai-SB"/>
                  <a:cs typeface="DFKai-SB"/>
                </a:endParaRPr>
              </a:p>
            </p:txBody>
          </p:sp>
          <p:sp>
            <p:nvSpPr>
              <p:cNvPr id="734" name="Google Shape;734;p53"/>
              <p:cNvSpPr/>
              <p:nvPr/>
            </p:nvSpPr>
            <p:spPr>
              <a:xfrm>
                <a:off x="1889281" y="2619521"/>
                <a:ext cx="2860350" cy="1044063"/>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204 watches</a:t>
                </a:r>
                <a:endParaRPr kumimoji="0"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113 bicycles</a:t>
                </a:r>
                <a:endParaRPr kumimoji="0"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54.3 sewing machines</a:t>
                </a:r>
                <a:endParaRPr kumimoji="0" sz="2100" b="0" i="0" u="none" strike="noStrike" kern="0" cap="none" spc="0" normalizeH="0" baseline="0" noProof="0" dirty="0">
                  <a:ln>
                    <a:noFill/>
                  </a:ln>
                  <a:solidFill>
                    <a:srgbClr val="000000"/>
                  </a:solidFill>
                  <a:effectLst/>
                  <a:uLnTx/>
                  <a:uFillTx/>
                  <a:latin typeface="Arial"/>
                  <a:sym typeface="Arial"/>
                </a:endParaRPr>
              </a:p>
            </p:txBody>
          </p:sp>
          <p:sp>
            <p:nvSpPr>
              <p:cNvPr id="735" name="Google Shape;735;p53"/>
              <p:cNvSpPr/>
              <p:nvPr/>
            </p:nvSpPr>
            <p:spPr>
              <a:xfrm>
                <a:off x="1809341" y="4258388"/>
                <a:ext cx="2929079" cy="116017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27.8 watches</a:t>
                </a:r>
                <a:endParaRPr kumimoji="0"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36.2 bicycles</a:t>
                </a:r>
                <a:endParaRPr kumimoji="0"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22.6 sewing machines</a:t>
                </a:r>
                <a:endParaRPr kumimoji="0" sz="2100" b="0" i="0" u="none" strike="noStrike" kern="0" cap="none" spc="0" normalizeH="0" baseline="0" noProof="0" dirty="0">
                  <a:ln>
                    <a:noFill/>
                  </a:ln>
                  <a:solidFill>
                    <a:srgbClr val="000000"/>
                  </a:solidFill>
                  <a:effectLst/>
                  <a:uLnTx/>
                  <a:uFillTx/>
                  <a:latin typeface="Arial"/>
                  <a:sym typeface="Arial"/>
                </a:endParaRPr>
              </a:p>
            </p:txBody>
          </p:sp>
          <p:sp>
            <p:nvSpPr>
              <p:cNvPr id="736" name="Google Shape;736;p53"/>
              <p:cNvSpPr/>
              <p:nvPr/>
            </p:nvSpPr>
            <p:spPr>
              <a:xfrm>
                <a:off x="1838306" y="3981618"/>
                <a:ext cx="2657951" cy="406024"/>
              </a:xfrm>
              <a:prstGeom prst="roundRect">
                <a:avLst>
                  <a:gd name="adj" fmla="val 16667"/>
                </a:avLst>
              </a:prstGeom>
              <a:noFill/>
              <a:ln>
                <a:noFill/>
              </a:ln>
            </p:spPr>
            <p:txBody>
              <a:bodyPr spcFirstLastPara="1" wrap="square" lIns="91425" tIns="45700" rIns="91425" bIns="45700" anchor="t" anchorCtr="0">
                <a:noAutofit/>
              </a:bodyPr>
              <a:lstStyle/>
              <a:p>
                <a:pPr lvl="0" algn="ctr">
                  <a:buSzPts val="2200"/>
                  <a:defRPr/>
                </a:pPr>
                <a:r>
                  <a:rPr lang="en-US" sz="2200" b="1" dirty="0">
                    <a:ea typeface="DFKai-SB"/>
                    <a:cs typeface="DFKai-SB"/>
                    <a:sym typeface="DFKai-SB"/>
                  </a:rPr>
                  <a:t>Rural dwellers </a:t>
                </a:r>
                <a:endParaRPr sz="2200" b="1" dirty="0">
                  <a:ea typeface="DFKai-SB"/>
                  <a:cs typeface="DFKai-SB"/>
                </a:endParaRPr>
              </a:p>
            </p:txBody>
          </p:sp>
        </p:grpSp>
        <p:grpSp>
          <p:nvGrpSpPr>
            <p:cNvPr id="737" name="Google Shape;737;p53"/>
            <p:cNvGrpSpPr/>
            <p:nvPr/>
          </p:nvGrpSpPr>
          <p:grpSpPr>
            <a:xfrm>
              <a:off x="4654989" y="1311419"/>
              <a:ext cx="2856947" cy="4453295"/>
              <a:chOff x="4705549" y="1311419"/>
              <a:chExt cx="2856947" cy="4453295"/>
            </a:xfrm>
          </p:grpSpPr>
          <p:sp>
            <p:nvSpPr>
              <p:cNvPr id="738" name="Google Shape;738;p53"/>
              <p:cNvSpPr/>
              <p:nvPr/>
            </p:nvSpPr>
            <p:spPr>
              <a:xfrm>
                <a:off x="4769643" y="2136216"/>
                <a:ext cx="2686448" cy="1777565"/>
              </a:xfrm>
              <a:prstGeom prst="round2DiagRect">
                <a:avLst>
                  <a:gd name="adj1" fmla="val 16667"/>
                  <a:gd name="adj2" fmla="val 0"/>
                </a:avLst>
              </a:prstGeom>
              <a:solidFill>
                <a:srgbClr val="FFC00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39" name="Google Shape;739;p53"/>
              <p:cNvSpPr/>
              <p:nvPr/>
            </p:nvSpPr>
            <p:spPr>
              <a:xfrm>
                <a:off x="4705549" y="3967873"/>
                <a:ext cx="2686448" cy="1777565"/>
              </a:xfrm>
              <a:prstGeom prst="round2DiagRect">
                <a:avLst>
                  <a:gd name="adj1" fmla="val 16667"/>
                  <a:gd name="adj2" fmla="val 0"/>
                </a:avLst>
              </a:prstGeom>
              <a:solidFill>
                <a:srgbClr val="FFC00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40" name="Google Shape;740;p53"/>
              <p:cNvSpPr/>
              <p:nvPr/>
            </p:nvSpPr>
            <p:spPr>
              <a:xfrm>
                <a:off x="4712129" y="2560202"/>
                <a:ext cx="2736465" cy="136308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36.5 </a:t>
                </a:r>
                <a:r>
                  <a:rPr kumimoji="0" lang="en-US" sz="1800" b="0" i="0" u="none" strike="noStrike" kern="0" cap="none" spc="0" normalizeH="0" baseline="0" noProof="0" dirty="0">
                    <a:ln>
                      <a:noFill/>
                    </a:ln>
                    <a:solidFill>
                      <a:srgbClr val="000000"/>
                    </a:solidFill>
                    <a:effectLst/>
                    <a:uLnTx/>
                    <a:uFillTx/>
                    <a:latin typeface="Arial"/>
                    <a:ea typeface="DFKai-SB"/>
                    <a:cs typeface="DFKai-SB"/>
                    <a:sym typeface="DFKai-SB"/>
                  </a:rPr>
                  <a:t>Refrigerators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76.2 washing machines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55.7 black-and-white TVs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51.5 </a:t>
                </a:r>
                <a:r>
                  <a:rPr kumimoji="0" lang="en-US" sz="1800" b="0" i="0" u="none" strike="noStrike" kern="0" cap="none" spc="0" normalizeH="0" baseline="0" noProof="0" dirty="0" err="1">
                    <a:ln>
                      <a:noFill/>
                    </a:ln>
                    <a:solidFill>
                      <a:srgbClr val="000000"/>
                    </a:solidFill>
                    <a:effectLst/>
                    <a:uLnTx/>
                    <a:uFillTx/>
                    <a:latin typeface="Arial"/>
                    <a:ea typeface="Times New Roman"/>
                    <a:cs typeface="Times New Roman"/>
                    <a:sym typeface="Times New Roman"/>
                  </a:rPr>
                  <a:t>coloured</a:t>
                </a: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 TVs</a:t>
                </a:r>
                <a:endParaRPr kumimoji="0" sz="1800" b="0" i="0" u="none" strike="noStrike" kern="0" cap="none" spc="0" normalizeH="0" baseline="0" noProof="0" dirty="0">
                  <a:ln>
                    <a:noFill/>
                  </a:ln>
                  <a:solidFill>
                    <a:srgbClr val="000000"/>
                  </a:solidFill>
                  <a:effectLst/>
                  <a:uLnTx/>
                  <a:uFillTx/>
                  <a:latin typeface="Arial"/>
                  <a:sym typeface="Arial"/>
                </a:endParaRPr>
              </a:p>
            </p:txBody>
          </p:sp>
          <p:sp>
            <p:nvSpPr>
              <p:cNvPr id="741" name="Google Shape;741;p53"/>
              <p:cNvSpPr/>
              <p:nvPr/>
            </p:nvSpPr>
            <p:spPr>
              <a:xfrm>
                <a:off x="4769643" y="4401632"/>
                <a:ext cx="2792853" cy="136308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0.9 </a:t>
                </a:r>
                <a:r>
                  <a:rPr kumimoji="0" lang="en-US" sz="1800" b="0" i="0" u="none" strike="noStrike" kern="0" cap="none" spc="0" normalizeH="0" baseline="0" noProof="0" dirty="0">
                    <a:ln>
                      <a:noFill/>
                    </a:ln>
                    <a:solidFill>
                      <a:srgbClr val="000000"/>
                    </a:solidFill>
                    <a:effectLst/>
                    <a:uLnTx/>
                    <a:uFillTx/>
                    <a:latin typeface="Arial"/>
                    <a:ea typeface="DFKai-SB"/>
                    <a:cs typeface="DFKai-SB"/>
                    <a:sym typeface="DFKai-SB"/>
                  </a:rPr>
                  <a:t>Refrigerators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8.2 washing machines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33.9 black-and-white TVs</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3.6 </a:t>
                </a:r>
                <a:r>
                  <a:rPr kumimoji="0" lang="en-US" sz="1800" b="0" i="0" u="none" strike="noStrike" kern="0" cap="none" spc="0" normalizeH="0" baseline="0" noProof="0" dirty="0" err="1">
                    <a:ln>
                      <a:noFill/>
                    </a:ln>
                    <a:solidFill>
                      <a:srgbClr val="000000"/>
                    </a:solidFill>
                    <a:effectLst/>
                    <a:uLnTx/>
                    <a:uFillTx/>
                    <a:latin typeface="Arial"/>
                    <a:ea typeface="Times New Roman"/>
                    <a:cs typeface="Times New Roman"/>
                    <a:sym typeface="Times New Roman"/>
                  </a:rPr>
                  <a:t>coloured</a:t>
                </a: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 TVs</a:t>
                </a:r>
                <a:endParaRPr kumimoji="0" sz="1800" b="0" i="0" u="none" strike="noStrike" kern="0" cap="none" spc="0" normalizeH="0" baseline="0" noProof="0" dirty="0">
                  <a:ln>
                    <a:noFill/>
                  </a:ln>
                  <a:solidFill>
                    <a:srgbClr val="000000"/>
                  </a:solidFill>
                  <a:effectLst/>
                  <a:uLnTx/>
                  <a:uFillTx/>
                  <a:latin typeface="Arial"/>
                  <a:sym typeface="Arial"/>
                </a:endParaRPr>
              </a:p>
            </p:txBody>
          </p:sp>
          <p:sp>
            <p:nvSpPr>
              <p:cNvPr id="742" name="Google Shape;742;p53"/>
              <p:cNvSpPr/>
              <p:nvPr/>
            </p:nvSpPr>
            <p:spPr>
              <a:xfrm>
                <a:off x="4708382" y="2157667"/>
                <a:ext cx="2786300" cy="405900"/>
              </a:xfrm>
              <a:prstGeom prst="roundRect">
                <a:avLst>
                  <a:gd name="adj" fmla="val 16667"/>
                </a:avLst>
              </a:prstGeom>
              <a:noFill/>
              <a:ln>
                <a:noFill/>
              </a:ln>
            </p:spPr>
            <p:txBody>
              <a:bodyPr spcFirstLastPara="1" wrap="square" lIns="91425" tIns="45700" rIns="91425" bIns="45700" anchor="t" anchorCtr="0">
                <a:noAutofit/>
              </a:bodyPr>
              <a:lstStyle/>
              <a:p>
                <a:pPr lvl="0" algn="ctr">
                  <a:defRPr/>
                </a:pPr>
                <a:r>
                  <a:rPr lang="en-US" sz="2200" b="1" dirty="0">
                    <a:ea typeface="DFKai-SB"/>
                    <a:cs typeface="DFKai-SB"/>
                    <a:sym typeface="DFKai-SB"/>
                  </a:rPr>
                  <a:t>Urban dwellers </a:t>
                </a:r>
                <a:endParaRPr sz="2200" b="1" dirty="0">
                  <a:ea typeface="DFKai-SB"/>
                  <a:cs typeface="DFKai-SB"/>
                </a:endParaRPr>
              </a:p>
            </p:txBody>
          </p:sp>
          <p:sp>
            <p:nvSpPr>
              <p:cNvPr id="743" name="Google Shape;743;p53"/>
              <p:cNvSpPr/>
              <p:nvPr/>
            </p:nvSpPr>
            <p:spPr>
              <a:xfrm>
                <a:off x="4732352" y="3970523"/>
                <a:ext cx="2728061" cy="406024"/>
              </a:xfrm>
              <a:prstGeom prst="roundRect">
                <a:avLst>
                  <a:gd name="adj" fmla="val 16667"/>
                </a:avLst>
              </a:prstGeom>
              <a:noFill/>
              <a:ln>
                <a:noFill/>
              </a:ln>
            </p:spPr>
            <p:txBody>
              <a:bodyPr spcFirstLastPara="1" wrap="square" lIns="91425" tIns="45700" rIns="91425" bIns="45700" anchor="t" anchorCtr="0">
                <a:noAutofit/>
              </a:bodyPr>
              <a:lstStyle/>
              <a:p>
                <a:pPr lvl="0" algn="ctr">
                  <a:buSzPts val="2200"/>
                  <a:defRPr/>
                </a:pPr>
                <a:r>
                  <a:rPr lang="en-US" sz="2200" b="1" dirty="0">
                    <a:ea typeface="DFKai-SB"/>
                    <a:cs typeface="DFKai-SB"/>
                    <a:sym typeface="DFKai-SB"/>
                  </a:rPr>
                  <a:t>Rural dwellers </a:t>
                </a:r>
                <a:endParaRPr sz="2200" b="1" dirty="0">
                  <a:ea typeface="DFKai-SB"/>
                  <a:cs typeface="DFKai-SB"/>
                </a:endParaRPr>
              </a:p>
            </p:txBody>
          </p:sp>
          <p:grpSp>
            <p:nvGrpSpPr>
              <p:cNvPr id="744" name="Google Shape;744;p53"/>
              <p:cNvGrpSpPr/>
              <p:nvPr/>
            </p:nvGrpSpPr>
            <p:grpSpPr>
              <a:xfrm>
                <a:off x="4705549" y="1311419"/>
                <a:ext cx="2814638" cy="865033"/>
                <a:chOff x="3556621" y="2111590"/>
                <a:chExt cx="2814638" cy="865033"/>
              </a:xfrm>
            </p:grpSpPr>
            <p:sp>
              <p:nvSpPr>
                <p:cNvPr id="745" name="Google Shape;745;p53"/>
                <p:cNvSpPr/>
                <p:nvPr/>
              </p:nvSpPr>
              <p:spPr>
                <a:xfrm>
                  <a:off x="3556621" y="2111590"/>
                  <a:ext cx="2814638" cy="865033"/>
                </a:xfrm>
                <a:prstGeom prst="homePlate">
                  <a:avLst>
                    <a:gd name="adj" fmla="val 12869"/>
                  </a:avLst>
                </a:prstGeom>
                <a:solidFill>
                  <a:srgbClr val="FFC000"/>
                </a:solidFill>
                <a:ln>
                  <a:noFill/>
                </a:ln>
                <a:effectLst>
                  <a:outerShdw dist="35921" dir="2700000" algn="ctr" rotWithShape="0">
                    <a:srgbClr val="7F6000"/>
                  </a:outerShdw>
                </a:effectLst>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46" name="Google Shape;746;p53"/>
                <p:cNvSpPr txBox="1"/>
                <p:nvPr/>
              </p:nvSpPr>
              <p:spPr>
                <a:xfrm>
                  <a:off x="3688236" y="2125990"/>
                  <a:ext cx="2470500" cy="8126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lang="en-US" sz="2200" b="1" dirty="0">
                      <a:ea typeface="Times New Roman"/>
                      <a:cs typeface="Times New Roman"/>
                      <a:sym typeface="Times New Roman"/>
                    </a:rPr>
                    <a:t>1989</a:t>
                  </a:r>
                  <a:endParaRPr sz="2200" b="1" dirty="0">
                    <a:ea typeface="Times New Roman"/>
                    <a:cs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For every 100 households</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747" name="Google Shape;747;p53"/>
            <p:cNvGrpSpPr/>
            <p:nvPr/>
          </p:nvGrpSpPr>
          <p:grpSpPr>
            <a:xfrm>
              <a:off x="8276433" y="1307208"/>
              <a:ext cx="2873876" cy="4436400"/>
              <a:chOff x="7597351" y="1318479"/>
              <a:chExt cx="2873876" cy="4436400"/>
            </a:xfrm>
          </p:grpSpPr>
          <p:sp>
            <p:nvSpPr>
              <p:cNvPr id="748" name="Google Shape;748;p53"/>
              <p:cNvSpPr/>
              <p:nvPr/>
            </p:nvSpPr>
            <p:spPr>
              <a:xfrm>
                <a:off x="7628092" y="3977314"/>
                <a:ext cx="2686448" cy="1777565"/>
              </a:xfrm>
              <a:prstGeom prst="round2DiagRect">
                <a:avLst>
                  <a:gd name="adj1" fmla="val 16667"/>
                  <a:gd name="adj2" fmla="val 0"/>
                </a:avLst>
              </a:prstGeom>
              <a:solidFill>
                <a:srgbClr val="92D05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49" name="Google Shape;749;p53"/>
              <p:cNvSpPr/>
              <p:nvPr/>
            </p:nvSpPr>
            <p:spPr>
              <a:xfrm>
                <a:off x="7656589" y="2152792"/>
                <a:ext cx="2686448" cy="1777566"/>
              </a:xfrm>
              <a:prstGeom prst="round2DiagRect">
                <a:avLst>
                  <a:gd name="adj1" fmla="val 16667"/>
                  <a:gd name="adj2" fmla="val 0"/>
                </a:avLst>
              </a:prstGeom>
              <a:solidFill>
                <a:srgbClr val="92D050">
                  <a:alpha val="17254"/>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44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50" name="Google Shape;750;p53"/>
              <p:cNvSpPr/>
              <p:nvPr/>
            </p:nvSpPr>
            <p:spPr>
              <a:xfrm>
                <a:off x="7597351" y="2156363"/>
                <a:ext cx="2873876" cy="406024"/>
              </a:xfrm>
              <a:prstGeom prst="roundRect">
                <a:avLst>
                  <a:gd name="adj" fmla="val 16667"/>
                </a:avLst>
              </a:prstGeom>
              <a:noFill/>
              <a:ln>
                <a:noFill/>
              </a:ln>
            </p:spPr>
            <p:txBody>
              <a:bodyPr spcFirstLastPara="1" wrap="square" lIns="91425" tIns="45700" rIns="91425" bIns="45700" anchor="t" anchorCtr="0">
                <a:noAutofit/>
              </a:bodyPr>
              <a:lstStyle/>
              <a:p>
                <a:pPr lvl="0" algn="ctr">
                  <a:defRPr/>
                </a:pPr>
                <a:r>
                  <a:rPr lang="en-US" sz="2200" b="1" dirty="0">
                    <a:ea typeface="DFKai-SB"/>
                    <a:cs typeface="DFKai-SB"/>
                    <a:sym typeface="DFKai-SB"/>
                  </a:rPr>
                  <a:t>Urban dwellers </a:t>
                </a:r>
                <a:endParaRPr sz="2200" b="1" dirty="0">
                  <a:ea typeface="DFKai-SB"/>
                  <a:cs typeface="DFKai-SB"/>
                </a:endParaRPr>
              </a:p>
            </p:txBody>
          </p:sp>
          <p:sp>
            <p:nvSpPr>
              <p:cNvPr id="751" name="Google Shape;751;p53"/>
              <p:cNvSpPr/>
              <p:nvPr/>
            </p:nvSpPr>
            <p:spPr>
              <a:xfrm>
                <a:off x="7620019" y="4000105"/>
                <a:ext cx="2723017" cy="406024"/>
              </a:xfrm>
              <a:prstGeom prst="roundRect">
                <a:avLst>
                  <a:gd name="adj" fmla="val 16667"/>
                </a:avLst>
              </a:prstGeom>
              <a:noFill/>
              <a:ln>
                <a:noFill/>
              </a:ln>
            </p:spPr>
            <p:txBody>
              <a:bodyPr spcFirstLastPara="1" wrap="square" lIns="91425" tIns="45700" rIns="91425" bIns="45700" anchor="t" anchorCtr="0">
                <a:noAutofit/>
              </a:bodyPr>
              <a:lstStyle/>
              <a:p>
                <a:pPr lvl="0" algn="ctr">
                  <a:buSzPts val="2200"/>
                  <a:defRPr/>
                </a:pPr>
                <a:r>
                  <a:rPr lang="en-US" sz="2200" b="1" dirty="0">
                    <a:ea typeface="DFKai-SB"/>
                    <a:cs typeface="DFKai-SB"/>
                    <a:sym typeface="DFKai-SB"/>
                  </a:rPr>
                  <a:t>Rural dwellers </a:t>
                </a:r>
                <a:endParaRPr sz="2200" b="1" dirty="0">
                  <a:ea typeface="DFKai-SB"/>
                  <a:cs typeface="DFKai-SB"/>
                </a:endParaRPr>
              </a:p>
            </p:txBody>
          </p:sp>
          <p:sp>
            <p:nvSpPr>
              <p:cNvPr id="752" name="Google Shape;752;p53"/>
              <p:cNvSpPr txBox="1"/>
              <p:nvPr/>
            </p:nvSpPr>
            <p:spPr>
              <a:xfrm>
                <a:off x="7808223" y="4632524"/>
                <a:ext cx="2534813" cy="9043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260.9 </a:t>
                </a:r>
                <a:r>
                  <a:rPr lang="en-US" sz="2100" dirty="0">
                    <a:ea typeface="Times New Roman"/>
                    <a:cs typeface="Times New Roman"/>
                    <a:sym typeface="Times New Roman"/>
                  </a:rPr>
                  <a:t>mobile phones </a:t>
                </a:r>
                <a:endParaRPr sz="2100" dirty="0">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28.3 computers</a:t>
                </a:r>
                <a:endParaRPr kumimoji="0" sz="2100" b="0" i="0" u="none" strike="noStrike" kern="0" cap="none" spc="0" normalizeH="0" baseline="0" noProof="0" dirty="0">
                  <a:ln>
                    <a:noFill/>
                  </a:ln>
                  <a:solidFill>
                    <a:srgbClr val="000000"/>
                  </a:solidFill>
                  <a:effectLst/>
                  <a:uLnTx/>
                  <a:uFillTx/>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26.4 family cars</a:t>
                </a:r>
                <a:endParaRPr kumimoji="0" sz="2100" b="0" i="0" u="none" strike="noStrike" kern="0" cap="none" spc="0" normalizeH="0" baseline="0" noProof="0" dirty="0">
                  <a:ln>
                    <a:noFill/>
                  </a:ln>
                  <a:solidFill>
                    <a:srgbClr val="000000"/>
                  </a:solidFill>
                  <a:effectLst/>
                  <a:uLnTx/>
                  <a:uFillTx/>
                  <a:sym typeface="Arial"/>
                </a:endParaRPr>
              </a:p>
            </p:txBody>
          </p:sp>
          <p:sp>
            <p:nvSpPr>
              <p:cNvPr id="753" name="Google Shape;753;p53"/>
              <p:cNvSpPr txBox="1"/>
              <p:nvPr/>
            </p:nvSpPr>
            <p:spPr>
              <a:xfrm>
                <a:off x="7806384" y="2707880"/>
                <a:ext cx="2441906" cy="9043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248.7 </a:t>
                </a:r>
                <a:r>
                  <a:rPr lang="en-US" sz="2100" dirty="0">
                    <a:ea typeface="Times New Roman"/>
                    <a:cs typeface="Times New Roman"/>
                    <a:sym typeface="Times New Roman"/>
                  </a:rPr>
                  <a:t>mobile phones </a:t>
                </a:r>
                <a:endParaRPr sz="2100" dirty="0">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72.9 computers</a:t>
                </a:r>
                <a:endParaRPr kumimoji="0" sz="2100" b="0" i="0" u="none" strike="noStrike" kern="0" cap="none" spc="0" normalizeH="0" baseline="0" noProof="0" dirty="0">
                  <a:ln>
                    <a:noFill/>
                  </a:ln>
                  <a:solidFill>
                    <a:srgbClr val="000000"/>
                  </a:solidFill>
                  <a:effectLst/>
                  <a:uLnTx/>
                  <a:uFillTx/>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0" i="0" u="none" strike="noStrike" kern="0" cap="none" spc="0" normalizeH="0" baseline="0" noProof="0" dirty="0">
                    <a:ln>
                      <a:noFill/>
                    </a:ln>
                    <a:solidFill>
                      <a:srgbClr val="000000"/>
                    </a:solidFill>
                    <a:effectLst/>
                    <a:uLnTx/>
                    <a:uFillTx/>
                    <a:ea typeface="Times New Roman"/>
                    <a:cs typeface="Times New Roman"/>
                    <a:sym typeface="Times New Roman"/>
                  </a:rPr>
                  <a:t>44.9 family cars</a:t>
                </a:r>
                <a:endParaRPr kumimoji="0" sz="2100" b="0" i="0" u="none" strike="noStrike" kern="0" cap="none" spc="0" normalizeH="0" baseline="0" noProof="0" dirty="0">
                  <a:ln>
                    <a:noFill/>
                  </a:ln>
                  <a:solidFill>
                    <a:srgbClr val="000000"/>
                  </a:solidFill>
                  <a:effectLst/>
                  <a:uLnTx/>
                  <a:uFillTx/>
                  <a:ea typeface="Times New Roman"/>
                  <a:cs typeface="Times New Roman"/>
                  <a:sym typeface="Times New Roman"/>
                </a:endParaRPr>
              </a:p>
            </p:txBody>
          </p:sp>
          <p:grpSp>
            <p:nvGrpSpPr>
              <p:cNvPr id="754" name="Google Shape;754;p53"/>
              <p:cNvGrpSpPr/>
              <p:nvPr/>
            </p:nvGrpSpPr>
            <p:grpSpPr>
              <a:xfrm>
                <a:off x="7620019" y="1318479"/>
                <a:ext cx="2814638" cy="865034"/>
                <a:chOff x="6427442" y="2115721"/>
                <a:chExt cx="2814638" cy="865034"/>
              </a:xfrm>
            </p:grpSpPr>
            <p:sp>
              <p:nvSpPr>
                <p:cNvPr id="755" name="Google Shape;755;p53"/>
                <p:cNvSpPr/>
                <p:nvPr/>
              </p:nvSpPr>
              <p:spPr>
                <a:xfrm>
                  <a:off x="6427442" y="2115721"/>
                  <a:ext cx="2814638" cy="865034"/>
                </a:xfrm>
                <a:prstGeom prst="homePlate">
                  <a:avLst>
                    <a:gd name="adj" fmla="val 12869"/>
                  </a:avLst>
                </a:prstGeom>
                <a:solidFill>
                  <a:srgbClr val="92D050"/>
                </a:solidFill>
                <a:ln>
                  <a:noFill/>
                </a:ln>
                <a:effectLst>
                  <a:outerShdw dist="35921" dir="2700000" algn="ctr" rotWithShape="0">
                    <a:srgbClr val="833C0B">
                      <a:alpha val="90588"/>
                    </a:srgbClr>
                  </a:outerShdw>
                </a:effectLst>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56" name="Google Shape;756;p53"/>
                <p:cNvSpPr txBox="1"/>
                <p:nvPr/>
              </p:nvSpPr>
              <p:spPr>
                <a:xfrm>
                  <a:off x="6599539" y="2144673"/>
                  <a:ext cx="2470500" cy="8126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lang="en-US" sz="2200" b="1" dirty="0">
                      <a:ea typeface="Times New Roman"/>
                      <a:cs typeface="Times New Roman"/>
                      <a:sym typeface="Times New Roman"/>
                    </a:rPr>
                    <a:t>2020</a:t>
                  </a:r>
                  <a:endParaRPr sz="2200" b="1" dirty="0">
                    <a:ea typeface="Times New Roman"/>
                    <a:cs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For every 100 households</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grpSp>
        </p:grpSp>
        <p:pic>
          <p:nvPicPr>
            <p:cNvPr id="757" name="Google Shape;757;p53"/>
            <p:cNvPicPr preferRelativeResize="0"/>
            <p:nvPr/>
          </p:nvPicPr>
          <p:blipFill rotWithShape="1">
            <a:blip r:embed="rId3">
              <a:alphaModFix/>
            </a:blip>
            <a:srcRect/>
            <a:stretch/>
          </p:blipFill>
          <p:spPr>
            <a:xfrm>
              <a:off x="3104669" y="5206487"/>
              <a:ext cx="934790" cy="553243"/>
            </a:xfrm>
            <a:prstGeom prst="rect">
              <a:avLst/>
            </a:prstGeom>
            <a:noFill/>
            <a:ln>
              <a:noFill/>
            </a:ln>
            <a:effectLst>
              <a:outerShdw dist="38100" dir="2700000" algn="tl" rotWithShape="0">
                <a:schemeClr val="lt1"/>
              </a:outerShdw>
            </a:effectLst>
          </p:spPr>
        </p:pic>
        <p:pic>
          <p:nvPicPr>
            <p:cNvPr id="758" name="Google Shape;758;p53"/>
            <p:cNvPicPr preferRelativeResize="0"/>
            <p:nvPr/>
          </p:nvPicPr>
          <p:blipFill rotWithShape="1">
            <a:blip r:embed="rId4">
              <a:alphaModFix/>
            </a:blip>
            <a:srcRect/>
            <a:stretch/>
          </p:blipFill>
          <p:spPr>
            <a:xfrm>
              <a:off x="10721112" y="5030390"/>
              <a:ext cx="704006" cy="905437"/>
            </a:xfrm>
            <a:prstGeom prst="rect">
              <a:avLst/>
            </a:prstGeom>
            <a:noFill/>
            <a:ln>
              <a:noFill/>
            </a:ln>
            <a:effectLst>
              <a:outerShdw blurRad="63500" dist="38100" sx="102000" sy="102000" algn="ctr" rotWithShape="0">
                <a:schemeClr val="lt1"/>
              </a:outerShdw>
            </a:effectLst>
          </p:spPr>
        </p:pic>
        <p:grpSp>
          <p:nvGrpSpPr>
            <p:cNvPr id="759" name="Google Shape;759;p53"/>
            <p:cNvGrpSpPr/>
            <p:nvPr/>
          </p:nvGrpSpPr>
          <p:grpSpPr>
            <a:xfrm>
              <a:off x="6861520" y="5301758"/>
              <a:ext cx="1073030" cy="499880"/>
              <a:chOff x="4948238" y="5722939"/>
              <a:chExt cx="1441450" cy="671511"/>
            </a:xfrm>
          </p:grpSpPr>
          <p:sp>
            <p:nvSpPr>
              <p:cNvPr id="760" name="Google Shape;760;p53"/>
              <p:cNvSpPr/>
              <p:nvPr/>
            </p:nvSpPr>
            <p:spPr>
              <a:xfrm>
                <a:off x="5016501" y="5722942"/>
                <a:ext cx="1304925" cy="493712"/>
              </a:xfrm>
              <a:custGeom>
                <a:avLst/>
                <a:gdLst/>
                <a:ahLst/>
                <a:cxnLst/>
                <a:rect l="l" t="t" r="r" b="b"/>
                <a:pathLst>
                  <a:path w="1701" h="643" extrusionOk="0">
                    <a:moveTo>
                      <a:pt x="7" y="573"/>
                    </a:moveTo>
                    <a:cubicBezTo>
                      <a:pt x="0" y="508"/>
                      <a:pt x="10" y="364"/>
                      <a:pt x="42" y="268"/>
                    </a:cubicBezTo>
                    <a:cubicBezTo>
                      <a:pt x="63" y="205"/>
                      <a:pt x="82" y="120"/>
                      <a:pt x="168" y="72"/>
                    </a:cubicBezTo>
                    <a:cubicBezTo>
                      <a:pt x="238" y="32"/>
                      <a:pt x="694" y="0"/>
                      <a:pt x="949" y="26"/>
                    </a:cubicBezTo>
                    <a:cubicBezTo>
                      <a:pt x="1092" y="40"/>
                      <a:pt x="1210" y="180"/>
                      <a:pt x="1283" y="296"/>
                    </a:cubicBezTo>
                    <a:cubicBezTo>
                      <a:pt x="1526" y="340"/>
                      <a:pt x="1532" y="340"/>
                      <a:pt x="1589" y="358"/>
                    </a:cubicBezTo>
                    <a:cubicBezTo>
                      <a:pt x="1645" y="375"/>
                      <a:pt x="1701" y="418"/>
                      <a:pt x="1701" y="484"/>
                    </a:cubicBezTo>
                    <a:cubicBezTo>
                      <a:pt x="1701" y="526"/>
                      <a:pt x="1701" y="643"/>
                      <a:pt x="1701" y="643"/>
                    </a:cubicBezTo>
                    <a:cubicBezTo>
                      <a:pt x="14" y="643"/>
                      <a:pt x="14" y="643"/>
                      <a:pt x="14" y="643"/>
                    </a:cubicBezTo>
                    <a:cubicBezTo>
                      <a:pt x="12" y="603"/>
                      <a:pt x="10" y="612"/>
                      <a:pt x="7" y="573"/>
                    </a:cubicBezTo>
                  </a:path>
                </a:pathLst>
              </a:custGeom>
              <a:solidFill>
                <a:srgbClr val="4DCBAB"/>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1" name="Google Shape;761;p53"/>
              <p:cNvSpPr/>
              <p:nvPr/>
            </p:nvSpPr>
            <p:spPr>
              <a:xfrm>
                <a:off x="5267325" y="5746750"/>
                <a:ext cx="1041400" cy="417512"/>
              </a:xfrm>
              <a:custGeom>
                <a:avLst/>
                <a:gdLst/>
                <a:ahLst/>
                <a:cxnLst/>
                <a:rect l="l" t="t" r="r" b="b"/>
                <a:pathLst>
                  <a:path w="1358" h="542" extrusionOk="0">
                    <a:moveTo>
                      <a:pt x="403" y="0"/>
                    </a:moveTo>
                    <a:cubicBezTo>
                      <a:pt x="280" y="0"/>
                      <a:pt x="148" y="6"/>
                      <a:pt x="43" y="17"/>
                    </a:cubicBezTo>
                    <a:cubicBezTo>
                      <a:pt x="27" y="20"/>
                      <a:pt x="12" y="23"/>
                      <a:pt x="0" y="26"/>
                    </a:cubicBezTo>
                    <a:cubicBezTo>
                      <a:pt x="106" y="15"/>
                      <a:pt x="236" y="9"/>
                      <a:pt x="359" y="9"/>
                    </a:cubicBezTo>
                    <a:cubicBezTo>
                      <a:pt x="439" y="9"/>
                      <a:pt x="515" y="11"/>
                      <a:pt x="578" y="18"/>
                    </a:cubicBezTo>
                    <a:cubicBezTo>
                      <a:pt x="712" y="31"/>
                      <a:pt x="834" y="156"/>
                      <a:pt x="909" y="267"/>
                    </a:cubicBezTo>
                    <a:cubicBezTo>
                      <a:pt x="918" y="281"/>
                      <a:pt x="932" y="290"/>
                      <a:pt x="948" y="292"/>
                    </a:cubicBezTo>
                    <a:cubicBezTo>
                      <a:pt x="1165" y="332"/>
                      <a:pt x="1163" y="333"/>
                      <a:pt x="1218" y="350"/>
                    </a:cubicBezTo>
                    <a:cubicBezTo>
                      <a:pt x="1275" y="367"/>
                      <a:pt x="1330" y="410"/>
                      <a:pt x="1330" y="476"/>
                    </a:cubicBezTo>
                    <a:cubicBezTo>
                      <a:pt x="1330" y="491"/>
                      <a:pt x="1330" y="516"/>
                      <a:pt x="1330" y="542"/>
                    </a:cubicBezTo>
                    <a:cubicBezTo>
                      <a:pt x="1358" y="542"/>
                      <a:pt x="1358" y="542"/>
                      <a:pt x="1358" y="542"/>
                    </a:cubicBezTo>
                    <a:cubicBezTo>
                      <a:pt x="1358" y="509"/>
                      <a:pt x="1358" y="471"/>
                      <a:pt x="1358" y="451"/>
                    </a:cubicBezTo>
                    <a:cubicBezTo>
                      <a:pt x="1358" y="437"/>
                      <a:pt x="1355" y="424"/>
                      <a:pt x="1350" y="412"/>
                    </a:cubicBezTo>
                    <a:cubicBezTo>
                      <a:pt x="1345" y="401"/>
                      <a:pt x="1337" y="390"/>
                      <a:pt x="1328" y="381"/>
                    </a:cubicBezTo>
                    <a:cubicBezTo>
                      <a:pt x="1309" y="362"/>
                      <a:pt x="1283" y="348"/>
                      <a:pt x="1257" y="340"/>
                    </a:cubicBezTo>
                    <a:cubicBezTo>
                      <a:pt x="1230" y="332"/>
                      <a:pt x="1215" y="328"/>
                      <a:pt x="1180" y="320"/>
                    </a:cubicBezTo>
                    <a:cubicBezTo>
                      <a:pt x="1144" y="313"/>
                      <a:pt x="1088" y="303"/>
                      <a:pt x="980" y="283"/>
                    </a:cubicBezTo>
                    <a:cubicBezTo>
                      <a:pt x="959" y="280"/>
                      <a:pt x="941" y="268"/>
                      <a:pt x="929" y="250"/>
                    </a:cubicBezTo>
                    <a:cubicBezTo>
                      <a:pt x="901" y="209"/>
                      <a:pt x="869" y="166"/>
                      <a:pt x="832" y="128"/>
                    </a:cubicBezTo>
                    <a:cubicBezTo>
                      <a:pt x="795" y="91"/>
                      <a:pt x="754" y="58"/>
                      <a:pt x="711" y="36"/>
                    </a:cubicBezTo>
                    <a:cubicBezTo>
                      <a:pt x="682" y="22"/>
                      <a:pt x="652" y="12"/>
                      <a:pt x="621" y="9"/>
                    </a:cubicBezTo>
                    <a:cubicBezTo>
                      <a:pt x="558" y="2"/>
                      <a:pt x="482" y="0"/>
                      <a:pt x="403" y="0"/>
                    </a:cubicBezTo>
                    <a:cubicBezTo>
                      <a:pt x="403" y="0"/>
                      <a:pt x="403" y="0"/>
                      <a:pt x="403" y="0"/>
                    </a:cubicBezTo>
                    <a:cubicBezTo>
                      <a:pt x="403" y="0"/>
                      <a:pt x="403" y="0"/>
                      <a:pt x="403" y="0"/>
                    </a:cubicBezTo>
                  </a:path>
                </a:pathLst>
              </a:custGeom>
              <a:solidFill>
                <a:srgbClr val="67DFC6"/>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2" name="Google Shape;762;p53"/>
              <p:cNvSpPr/>
              <p:nvPr/>
            </p:nvSpPr>
            <p:spPr>
              <a:xfrm>
                <a:off x="5721350" y="5935663"/>
                <a:ext cx="9525" cy="268287"/>
              </a:xfrm>
              <a:custGeom>
                <a:avLst/>
                <a:gdLst/>
                <a:ahLst/>
                <a:cxnLst/>
                <a:rect l="l" t="t" r="r" b="b"/>
                <a:pathLst>
                  <a:path w="12" h="350" extrusionOk="0">
                    <a:moveTo>
                      <a:pt x="0" y="0"/>
                    </a:moveTo>
                    <a:cubicBezTo>
                      <a:pt x="0" y="350"/>
                      <a:pt x="0" y="350"/>
                      <a:pt x="0" y="350"/>
                    </a:cubicBezTo>
                    <a:cubicBezTo>
                      <a:pt x="12" y="350"/>
                      <a:pt x="12" y="350"/>
                      <a:pt x="12" y="350"/>
                    </a:cubicBezTo>
                    <a:cubicBezTo>
                      <a:pt x="12" y="20"/>
                      <a:pt x="12" y="20"/>
                      <a:pt x="12" y="20"/>
                    </a:cubicBezTo>
                    <a:cubicBezTo>
                      <a:pt x="6" y="20"/>
                      <a:pt x="6" y="20"/>
                      <a:pt x="6" y="20"/>
                    </a:cubicBezTo>
                    <a:cubicBezTo>
                      <a:pt x="4" y="14"/>
                      <a:pt x="2" y="7"/>
                      <a:pt x="0" y="0"/>
                    </a:cubicBezTo>
                  </a:path>
                </a:pathLst>
              </a:custGeom>
              <a:solidFill>
                <a:srgbClr val="44B498"/>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3" name="Google Shape;763;p53"/>
              <p:cNvSpPr/>
              <p:nvPr/>
            </p:nvSpPr>
            <p:spPr>
              <a:xfrm>
                <a:off x="5284788" y="5929313"/>
                <a:ext cx="15875" cy="274637"/>
              </a:xfrm>
              <a:custGeom>
                <a:avLst/>
                <a:gdLst/>
                <a:ahLst/>
                <a:cxnLst/>
                <a:rect l="l" t="t" r="r" b="b"/>
                <a:pathLst>
                  <a:path w="21" h="358" extrusionOk="0">
                    <a:moveTo>
                      <a:pt x="15" y="0"/>
                    </a:moveTo>
                    <a:cubicBezTo>
                      <a:pt x="13" y="0"/>
                      <a:pt x="11" y="1"/>
                      <a:pt x="10" y="3"/>
                    </a:cubicBezTo>
                    <a:cubicBezTo>
                      <a:pt x="8" y="24"/>
                      <a:pt x="8" y="24"/>
                      <a:pt x="8" y="24"/>
                    </a:cubicBezTo>
                    <a:cubicBezTo>
                      <a:pt x="0" y="358"/>
                      <a:pt x="0" y="358"/>
                      <a:pt x="0" y="358"/>
                    </a:cubicBezTo>
                    <a:cubicBezTo>
                      <a:pt x="12" y="358"/>
                      <a:pt x="12" y="358"/>
                      <a:pt x="12" y="358"/>
                    </a:cubicBezTo>
                    <a:cubicBezTo>
                      <a:pt x="21" y="6"/>
                      <a:pt x="21" y="6"/>
                      <a:pt x="21" y="6"/>
                    </a:cubicBezTo>
                    <a:cubicBezTo>
                      <a:pt x="21" y="3"/>
                      <a:pt x="18" y="0"/>
                      <a:pt x="15" y="0"/>
                    </a:cubicBezTo>
                    <a:cubicBezTo>
                      <a:pt x="15" y="0"/>
                      <a:pt x="15" y="0"/>
                      <a:pt x="15" y="0"/>
                    </a:cubicBezTo>
                  </a:path>
                </a:pathLst>
              </a:custGeom>
              <a:solidFill>
                <a:srgbClr val="44B498"/>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4" name="Google Shape;764;p53"/>
              <p:cNvSpPr/>
              <p:nvPr/>
            </p:nvSpPr>
            <p:spPr>
              <a:xfrm>
                <a:off x="5032375" y="5767388"/>
                <a:ext cx="234950" cy="377825"/>
              </a:xfrm>
              <a:custGeom>
                <a:avLst/>
                <a:gdLst/>
                <a:ahLst/>
                <a:cxnLst/>
                <a:rect l="l" t="t" r="r" b="b"/>
                <a:pathLst>
                  <a:path w="306" h="492" extrusionOk="0">
                    <a:moveTo>
                      <a:pt x="306" y="0"/>
                    </a:moveTo>
                    <a:cubicBezTo>
                      <a:pt x="262" y="4"/>
                      <a:pt x="223" y="9"/>
                      <a:pt x="190" y="15"/>
                    </a:cubicBezTo>
                    <a:cubicBezTo>
                      <a:pt x="180" y="17"/>
                      <a:pt x="171" y="20"/>
                      <a:pt x="164" y="22"/>
                    </a:cubicBezTo>
                    <a:cubicBezTo>
                      <a:pt x="160" y="24"/>
                      <a:pt x="157" y="26"/>
                      <a:pt x="154" y="27"/>
                    </a:cubicBezTo>
                    <a:cubicBezTo>
                      <a:pt x="135" y="38"/>
                      <a:pt x="119" y="51"/>
                      <a:pt x="106" y="66"/>
                    </a:cubicBezTo>
                    <a:cubicBezTo>
                      <a:pt x="93" y="80"/>
                      <a:pt x="82" y="96"/>
                      <a:pt x="74" y="113"/>
                    </a:cubicBezTo>
                    <a:cubicBezTo>
                      <a:pt x="57" y="146"/>
                      <a:pt x="47" y="182"/>
                      <a:pt x="36" y="214"/>
                    </a:cubicBezTo>
                    <a:cubicBezTo>
                      <a:pt x="24" y="251"/>
                      <a:pt x="15" y="296"/>
                      <a:pt x="9" y="341"/>
                    </a:cubicBezTo>
                    <a:cubicBezTo>
                      <a:pt x="3" y="385"/>
                      <a:pt x="0" y="430"/>
                      <a:pt x="0" y="465"/>
                    </a:cubicBezTo>
                    <a:cubicBezTo>
                      <a:pt x="0" y="475"/>
                      <a:pt x="0" y="484"/>
                      <a:pt x="1" y="492"/>
                    </a:cubicBezTo>
                    <a:cubicBezTo>
                      <a:pt x="107" y="492"/>
                      <a:pt x="107" y="492"/>
                      <a:pt x="107" y="492"/>
                    </a:cubicBezTo>
                    <a:cubicBezTo>
                      <a:pt x="104" y="428"/>
                      <a:pt x="113" y="320"/>
                      <a:pt x="135" y="236"/>
                    </a:cubicBezTo>
                    <a:cubicBezTo>
                      <a:pt x="70" y="236"/>
                      <a:pt x="70" y="236"/>
                      <a:pt x="70" y="236"/>
                    </a:cubicBezTo>
                    <a:cubicBezTo>
                      <a:pt x="70" y="236"/>
                      <a:pt x="70" y="236"/>
                      <a:pt x="70" y="236"/>
                    </a:cubicBezTo>
                    <a:cubicBezTo>
                      <a:pt x="70" y="234"/>
                      <a:pt x="71" y="232"/>
                      <a:pt x="71" y="231"/>
                    </a:cubicBezTo>
                    <a:cubicBezTo>
                      <a:pt x="71" y="231"/>
                      <a:pt x="71" y="230"/>
                      <a:pt x="71" y="230"/>
                    </a:cubicBezTo>
                    <a:cubicBezTo>
                      <a:pt x="73" y="225"/>
                      <a:pt x="75" y="218"/>
                      <a:pt x="77" y="212"/>
                    </a:cubicBezTo>
                    <a:cubicBezTo>
                      <a:pt x="77" y="212"/>
                      <a:pt x="77" y="212"/>
                      <a:pt x="77" y="212"/>
                    </a:cubicBezTo>
                    <a:cubicBezTo>
                      <a:pt x="93" y="155"/>
                      <a:pt x="112" y="90"/>
                      <a:pt x="175" y="52"/>
                    </a:cubicBezTo>
                    <a:cubicBezTo>
                      <a:pt x="184" y="47"/>
                      <a:pt x="204" y="40"/>
                      <a:pt x="238" y="34"/>
                    </a:cubicBezTo>
                    <a:cubicBezTo>
                      <a:pt x="247" y="26"/>
                      <a:pt x="257" y="19"/>
                      <a:pt x="269" y="13"/>
                    </a:cubicBezTo>
                    <a:cubicBezTo>
                      <a:pt x="276" y="8"/>
                      <a:pt x="289" y="4"/>
                      <a:pt x="306" y="0"/>
                    </a:cubicBezTo>
                  </a:path>
                </a:pathLst>
              </a:custGeom>
              <a:solidFill>
                <a:srgbClr val="44B599"/>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5" name="Google Shape;765;p53"/>
              <p:cNvSpPr/>
              <p:nvPr/>
            </p:nvSpPr>
            <p:spPr>
              <a:xfrm>
                <a:off x="5178425" y="5761038"/>
                <a:ext cx="122238" cy="17462"/>
              </a:xfrm>
              <a:custGeom>
                <a:avLst/>
                <a:gdLst/>
                <a:ahLst/>
                <a:cxnLst/>
                <a:rect l="l" t="t" r="r" b="b"/>
                <a:pathLst>
                  <a:path w="159" h="24" extrusionOk="0">
                    <a:moveTo>
                      <a:pt x="159" y="0"/>
                    </a:moveTo>
                    <a:cubicBezTo>
                      <a:pt x="139" y="2"/>
                      <a:pt x="120" y="4"/>
                      <a:pt x="102" y="7"/>
                    </a:cubicBezTo>
                    <a:cubicBezTo>
                      <a:pt x="65" y="11"/>
                      <a:pt x="33" y="17"/>
                      <a:pt x="8" y="22"/>
                    </a:cubicBezTo>
                    <a:cubicBezTo>
                      <a:pt x="5" y="23"/>
                      <a:pt x="3" y="23"/>
                      <a:pt x="0" y="24"/>
                    </a:cubicBezTo>
                    <a:cubicBezTo>
                      <a:pt x="33" y="18"/>
                      <a:pt x="72" y="13"/>
                      <a:pt x="116" y="9"/>
                    </a:cubicBezTo>
                    <a:cubicBezTo>
                      <a:pt x="128" y="6"/>
                      <a:pt x="143" y="3"/>
                      <a:pt x="159" y="0"/>
                    </a:cubicBezTo>
                  </a:path>
                </a:pathLst>
              </a:custGeom>
              <a:solidFill>
                <a:srgbClr val="5CC7B2"/>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6" name="Google Shape;766;p53"/>
              <p:cNvSpPr/>
              <p:nvPr/>
            </p:nvSpPr>
            <p:spPr>
              <a:xfrm>
                <a:off x="5008564" y="5722939"/>
                <a:ext cx="1325563" cy="506412"/>
              </a:xfrm>
              <a:custGeom>
                <a:avLst/>
                <a:gdLst/>
                <a:ahLst/>
                <a:cxnLst/>
                <a:rect l="l" t="t" r="r" b="b"/>
                <a:pathLst>
                  <a:path w="1728" h="658" extrusionOk="0">
                    <a:moveTo>
                      <a:pt x="18" y="572"/>
                    </a:moveTo>
                    <a:cubicBezTo>
                      <a:pt x="34" y="570"/>
                      <a:pt x="34" y="570"/>
                      <a:pt x="34" y="570"/>
                    </a:cubicBezTo>
                    <a:cubicBezTo>
                      <a:pt x="33" y="558"/>
                      <a:pt x="32" y="542"/>
                      <a:pt x="32" y="523"/>
                    </a:cubicBezTo>
                    <a:cubicBezTo>
                      <a:pt x="32" y="488"/>
                      <a:pt x="35" y="443"/>
                      <a:pt x="41" y="399"/>
                    </a:cubicBezTo>
                    <a:cubicBezTo>
                      <a:pt x="47" y="354"/>
                      <a:pt x="56" y="309"/>
                      <a:pt x="68" y="272"/>
                    </a:cubicBezTo>
                    <a:cubicBezTo>
                      <a:pt x="79" y="240"/>
                      <a:pt x="89" y="204"/>
                      <a:pt x="106" y="171"/>
                    </a:cubicBezTo>
                    <a:cubicBezTo>
                      <a:pt x="114" y="154"/>
                      <a:pt x="125" y="138"/>
                      <a:pt x="138" y="124"/>
                    </a:cubicBezTo>
                    <a:cubicBezTo>
                      <a:pt x="151" y="109"/>
                      <a:pt x="167" y="96"/>
                      <a:pt x="186" y="85"/>
                    </a:cubicBezTo>
                    <a:cubicBezTo>
                      <a:pt x="189" y="84"/>
                      <a:pt x="192" y="82"/>
                      <a:pt x="196" y="80"/>
                    </a:cubicBezTo>
                    <a:cubicBezTo>
                      <a:pt x="205" y="77"/>
                      <a:pt x="216" y="74"/>
                      <a:pt x="230" y="71"/>
                    </a:cubicBezTo>
                    <a:cubicBezTo>
                      <a:pt x="255" y="66"/>
                      <a:pt x="287" y="60"/>
                      <a:pt x="324" y="56"/>
                    </a:cubicBezTo>
                    <a:cubicBezTo>
                      <a:pt x="436" y="41"/>
                      <a:pt x="594" y="32"/>
                      <a:pt x="741" y="32"/>
                    </a:cubicBezTo>
                    <a:cubicBezTo>
                      <a:pt x="820" y="32"/>
                      <a:pt x="896" y="34"/>
                      <a:pt x="959" y="41"/>
                    </a:cubicBezTo>
                    <a:cubicBezTo>
                      <a:pt x="990" y="44"/>
                      <a:pt x="1020" y="54"/>
                      <a:pt x="1049" y="68"/>
                    </a:cubicBezTo>
                    <a:cubicBezTo>
                      <a:pt x="1092" y="90"/>
                      <a:pt x="1133" y="123"/>
                      <a:pt x="1170" y="160"/>
                    </a:cubicBezTo>
                    <a:cubicBezTo>
                      <a:pt x="1207" y="198"/>
                      <a:pt x="1239" y="241"/>
                      <a:pt x="1267" y="282"/>
                    </a:cubicBezTo>
                    <a:cubicBezTo>
                      <a:pt x="1279" y="300"/>
                      <a:pt x="1297" y="312"/>
                      <a:pt x="1318" y="315"/>
                    </a:cubicBezTo>
                    <a:cubicBezTo>
                      <a:pt x="1426" y="335"/>
                      <a:pt x="1482" y="345"/>
                      <a:pt x="1518" y="352"/>
                    </a:cubicBezTo>
                    <a:cubicBezTo>
                      <a:pt x="1553" y="360"/>
                      <a:pt x="1568" y="364"/>
                      <a:pt x="1595" y="372"/>
                    </a:cubicBezTo>
                    <a:cubicBezTo>
                      <a:pt x="1621" y="380"/>
                      <a:pt x="1647" y="394"/>
                      <a:pt x="1666" y="413"/>
                    </a:cubicBezTo>
                    <a:cubicBezTo>
                      <a:pt x="1675" y="422"/>
                      <a:pt x="1683" y="433"/>
                      <a:pt x="1688" y="444"/>
                    </a:cubicBezTo>
                    <a:cubicBezTo>
                      <a:pt x="1693" y="456"/>
                      <a:pt x="1696" y="469"/>
                      <a:pt x="1696" y="483"/>
                    </a:cubicBezTo>
                    <a:cubicBezTo>
                      <a:pt x="1696" y="525"/>
                      <a:pt x="1696" y="642"/>
                      <a:pt x="1696" y="642"/>
                    </a:cubicBezTo>
                    <a:cubicBezTo>
                      <a:pt x="1712" y="642"/>
                      <a:pt x="1712" y="642"/>
                      <a:pt x="1712" y="642"/>
                    </a:cubicBezTo>
                    <a:cubicBezTo>
                      <a:pt x="1712" y="626"/>
                      <a:pt x="1712" y="626"/>
                      <a:pt x="1712" y="626"/>
                    </a:cubicBezTo>
                    <a:cubicBezTo>
                      <a:pt x="25" y="626"/>
                      <a:pt x="25" y="626"/>
                      <a:pt x="25" y="626"/>
                    </a:cubicBezTo>
                    <a:cubicBezTo>
                      <a:pt x="25" y="642"/>
                      <a:pt x="25" y="642"/>
                      <a:pt x="25" y="642"/>
                    </a:cubicBezTo>
                    <a:cubicBezTo>
                      <a:pt x="41" y="641"/>
                      <a:pt x="41" y="641"/>
                      <a:pt x="41" y="641"/>
                    </a:cubicBezTo>
                    <a:cubicBezTo>
                      <a:pt x="40" y="630"/>
                      <a:pt x="40" y="623"/>
                      <a:pt x="39" y="618"/>
                    </a:cubicBezTo>
                    <a:cubicBezTo>
                      <a:pt x="39" y="614"/>
                      <a:pt x="38" y="610"/>
                      <a:pt x="38" y="607"/>
                    </a:cubicBezTo>
                    <a:cubicBezTo>
                      <a:pt x="37" y="603"/>
                      <a:pt x="37" y="599"/>
                      <a:pt x="36" y="594"/>
                    </a:cubicBezTo>
                    <a:cubicBezTo>
                      <a:pt x="36" y="589"/>
                      <a:pt x="35" y="582"/>
                      <a:pt x="34" y="571"/>
                    </a:cubicBezTo>
                    <a:cubicBezTo>
                      <a:pt x="34" y="570"/>
                      <a:pt x="34" y="570"/>
                      <a:pt x="34" y="570"/>
                    </a:cubicBezTo>
                    <a:cubicBezTo>
                      <a:pt x="18" y="572"/>
                      <a:pt x="18" y="572"/>
                      <a:pt x="18" y="572"/>
                    </a:cubicBezTo>
                    <a:cubicBezTo>
                      <a:pt x="2" y="573"/>
                      <a:pt x="2" y="573"/>
                      <a:pt x="2" y="573"/>
                    </a:cubicBezTo>
                    <a:cubicBezTo>
                      <a:pt x="3" y="583"/>
                      <a:pt x="4" y="590"/>
                      <a:pt x="4" y="595"/>
                    </a:cubicBezTo>
                    <a:cubicBezTo>
                      <a:pt x="5" y="600"/>
                      <a:pt x="5" y="603"/>
                      <a:pt x="5" y="606"/>
                    </a:cubicBezTo>
                    <a:cubicBezTo>
                      <a:pt x="6" y="610"/>
                      <a:pt x="7" y="614"/>
                      <a:pt x="7" y="619"/>
                    </a:cubicBezTo>
                    <a:cubicBezTo>
                      <a:pt x="8" y="625"/>
                      <a:pt x="8" y="632"/>
                      <a:pt x="9" y="643"/>
                    </a:cubicBezTo>
                    <a:cubicBezTo>
                      <a:pt x="10" y="651"/>
                      <a:pt x="17" y="658"/>
                      <a:pt x="25" y="658"/>
                    </a:cubicBezTo>
                    <a:cubicBezTo>
                      <a:pt x="1712" y="658"/>
                      <a:pt x="1712" y="658"/>
                      <a:pt x="1712" y="658"/>
                    </a:cubicBezTo>
                    <a:cubicBezTo>
                      <a:pt x="1716" y="658"/>
                      <a:pt x="1720" y="656"/>
                      <a:pt x="1723" y="653"/>
                    </a:cubicBezTo>
                    <a:cubicBezTo>
                      <a:pt x="1726" y="650"/>
                      <a:pt x="1728" y="646"/>
                      <a:pt x="1728" y="642"/>
                    </a:cubicBezTo>
                    <a:cubicBezTo>
                      <a:pt x="1728" y="642"/>
                      <a:pt x="1728" y="525"/>
                      <a:pt x="1728" y="483"/>
                    </a:cubicBezTo>
                    <a:cubicBezTo>
                      <a:pt x="1728" y="464"/>
                      <a:pt x="1724" y="447"/>
                      <a:pt x="1717" y="431"/>
                    </a:cubicBezTo>
                    <a:cubicBezTo>
                      <a:pt x="1707" y="408"/>
                      <a:pt x="1690" y="389"/>
                      <a:pt x="1670" y="374"/>
                    </a:cubicBezTo>
                    <a:cubicBezTo>
                      <a:pt x="1650" y="359"/>
                      <a:pt x="1627" y="348"/>
                      <a:pt x="1604" y="341"/>
                    </a:cubicBezTo>
                    <a:cubicBezTo>
                      <a:pt x="1577" y="333"/>
                      <a:pt x="1560" y="328"/>
                      <a:pt x="1524" y="321"/>
                    </a:cubicBezTo>
                    <a:cubicBezTo>
                      <a:pt x="1488" y="314"/>
                      <a:pt x="1432" y="304"/>
                      <a:pt x="1324" y="284"/>
                    </a:cubicBezTo>
                    <a:cubicBezTo>
                      <a:pt x="1311" y="282"/>
                      <a:pt x="1300" y="274"/>
                      <a:pt x="1293" y="264"/>
                    </a:cubicBezTo>
                    <a:cubicBezTo>
                      <a:pt x="1256" y="208"/>
                      <a:pt x="1208" y="148"/>
                      <a:pt x="1153" y="100"/>
                    </a:cubicBezTo>
                    <a:cubicBezTo>
                      <a:pt x="1125" y="76"/>
                      <a:pt x="1095" y="55"/>
                      <a:pt x="1063" y="39"/>
                    </a:cubicBezTo>
                    <a:cubicBezTo>
                      <a:pt x="1031" y="23"/>
                      <a:pt x="997" y="13"/>
                      <a:pt x="962" y="9"/>
                    </a:cubicBezTo>
                    <a:cubicBezTo>
                      <a:pt x="897" y="2"/>
                      <a:pt x="821" y="0"/>
                      <a:pt x="741" y="0"/>
                    </a:cubicBezTo>
                    <a:cubicBezTo>
                      <a:pt x="621" y="0"/>
                      <a:pt x="493" y="6"/>
                      <a:pt x="388" y="16"/>
                    </a:cubicBezTo>
                    <a:cubicBezTo>
                      <a:pt x="336" y="21"/>
                      <a:pt x="289" y="27"/>
                      <a:pt x="252" y="34"/>
                    </a:cubicBezTo>
                    <a:cubicBezTo>
                      <a:pt x="234" y="37"/>
                      <a:pt x="217" y="41"/>
                      <a:pt x="204" y="45"/>
                    </a:cubicBezTo>
                    <a:cubicBezTo>
                      <a:pt x="197" y="46"/>
                      <a:pt x="191" y="48"/>
                      <a:pt x="185" y="50"/>
                    </a:cubicBezTo>
                    <a:cubicBezTo>
                      <a:pt x="180" y="52"/>
                      <a:pt x="175" y="54"/>
                      <a:pt x="171" y="57"/>
                    </a:cubicBezTo>
                    <a:cubicBezTo>
                      <a:pt x="148" y="70"/>
                      <a:pt x="129" y="85"/>
                      <a:pt x="114" y="102"/>
                    </a:cubicBezTo>
                    <a:cubicBezTo>
                      <a:pt x="91" y="128"/>
                      <a:pt x="76" y="156"/>
                      <a:pt x="64" y="184"/>
                    </a:cubicBezTo>
                    <a:cubicBezTo>
                      <a:pt x="53" y="212"/>
                      <a:pt x="45" y="239"/>
                      <a:pt x="38" y="262"/>
                    </a:cubicBezTo>
                    <a:cubicBezTo>
                      <a:pt x="25" y="302"/>
                      <a:pt x="15" y="348"/>
                      <a:pt x="9" y="394"/>
                    </a:cubicBezTo>
                    <a:cubicBezTo>
                      <a:pt x="3" y="441"/>
                      <a:pt x="0" y="486"/>
                      <a:pt x="0" y="523"/>
                    </a:cubicBezTo>
                    <a:cubicBezTo>
                      <a:pt x="0" y="543"/>
                      <a:pt x="1" y="560"/>
                      <a:pt x="2" y="574"/>
                    </a:cubicBezTo>
                    <a:cubicBezTo>
                      <a:pt x="18" y="572"/>
                      <a:pt x="18" y="572"/>
                      <a:pt x="18" y="572"/>
                    </a:cubicBezTo>
                    <a:cubicBezTo>
                      <a:pt x="2" y="573"/>
                      <a:pt x="2" y="573"/>
                      <a:pt x="2" y="573"/>
                    </a:cubicBezTo>
                    <a:cubicBezTo>
                      <a:pt x="18" y="572"/>
                      <a:pt x="18" y="572"/>
                      <a:pt x="18" y="572"/>
                    </a:cubicBezTo>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7" name="Google Shape;767;p53"/>
              <p:cNvSpPr/>
              <p:nvPr/>
            </p:nvSpPr>
            <p:spPr>
              <a:xfrm>
                <a:off x="5635625" y="5772150"/>
                <a:ext cx="320675" cy="182562"/>
              </a:xfrm>
              <a:custGeom>
                <a:avLst/>
                <a:gdLst/>
                <a:ahLst/>
                <a:cxnLst/>
                <a:rect l="l" t="t" r="r" b="b"/>
                <a:pathLst>
                  <a:path w="418" h="236" extrusionOk="0">
                    <a:moveTo>
                      <a:pt x="118" y="231"/>
                    </a:moveTo>
                    <a:cubicBezTo>
                      <a:pt x="89" y="136"/>
                      <a:pt x="37" y="52"/>
                      <a:pt x="0" y="0"/>
                    </a:cubicBezTo>
                    <a:cubicBezTo>
                      <a:pt x="52" y="2"/>
                      <a:pt x="98" y="5"/>
                      <a:pt x="137" y="10"/>
                    </a:cubicBezTo>
                    <a:cubicBezTo>
                      <a:pt x="255" y="24"/>
                      <a:pt x="353" y="136"/>
                      <a:pt x="418" y="236"/>
                    </a:cubicBezTo>
                    <a:cubicBezTo>
                      <a:pt x="118" y="231"/>
                      <a:pt x="118" y="231"/>
                      <a:pt x="118" y="231"/>
                    </a:cubicBezTo>
                  </a:path>
                </a:pathLst>
              </a:custGeom>
              <a:solidFill>
                <a:srgbClr val="FFC88D"/>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8" name="Google Shape;768;p53"/>
              <p:cNvSpPr/>
              <p:nvPr/>
            </p:nvSpPr>
            <p:spPr>
              <a:xfrm>
                <a:off x="5635625" y="5772150"/>
                <a:ext cx="166688" cy="179387"/>
              </a:xfrm>
              <a:custGeom>
                <a:avLst/>
                <a:gdLst/>
                <a:ahLst/>
                <a:cxnLst/>
                <a:rect l="l" t="t" r="r" b="b"/>
                <a:pathLst>
                  <a:path w="218" h="233" extrusionOk="0">
                    <a:moveTo>
                      <a:pt x="124" y="231"/>
                    </a:moveTo>
                    <a:cubicBezTo>
                      <a:pt x="124" y="231"/>
                      <a:pt x="124" y="231"/>
                      <a:pt x="124" y="231"/>
                    </a:cubicBezTo>
                    <a:cubicBezTo>
                      <a:pt x="218" y="233"/>
                      <a:pt x="218" y="233"/>
                      <a:pt x="218" y="233"/>
                    </a:cubicBezTo>
                    <a:cubicBezTo>
                      <a:pt x="218" y="233"/>
                      <a:pt x="218" y="233"/>
                      <a:pt x="218" y="233"/>
                    </a:cubicBezTo>
                    <a:cubicBezTo>
                      <a:pt x="124" y="231"/>
                      <a:pt x="124" y="231"/>
                      <a:pt x="124" y="231"/>
                    </a:cubicBezTo>
                    <a:moveTo>
                      <a:pt x="145" y="11"/>
                    </a:moveTo>
                    <a:cubicBezTo>
                      <a:pt x="145" y="11"/>
                      <a:pt x="145" y="11"/>
                      <a:pt x="145" y="11"/>
                    </a:cubicBezTo>
                    <a:cubicBezTo>
                      <a:pt x="145" y="11"/>
                      <a:pt x="145" y="11"/>
                      <a:pt x="145" y="11"/>
                    </a:cubicBezTo>
                    <a:moveTo>
                      <a:pt x="145" y="11"/>
                    </a:moveTo>
                    <a:cubicBezTo>
                      <a:pt x="145" y="11"/>
                      <a:pt x="145" y="11"/>
                      <a:pt x="145" y="11"/>
                    </a:cubicBezTo>
                    <a:cubicBezTo>
                      <a:pt x="145" y="11"/>
                      <a:pt x="145" y="11"/>
                      <a:pt x="145" y="11"/>
                    </a:cubicBezTo>
                    <a:moveTo>
                      <a:pt x="144" y="11"/>
                    </a:moveTo>
                    <a:cubicBezTo>
                      <a:pt x="144" y="11"/>
                      <a:pt x="144" y="11"/>
                      <a:pt x="144" y="11"/>
                    </a:cubicBezTo>
                    <a:cubicBezTo>
                      <a:pt x="144" y="11"/>
                      <a:pt x="144" y="11"/>
                      <a:pt x="144" y="11"/>
                    </a:cubicBezTo>
                    <a:moveTo>
                      <a:pt x="144" y="11"/>
                    </a:moveTo>
                    <a:cubicBezTo>
                      <a:pt x="144" y="11"/>
                      <a:pt x="144" y="11"/>
                      <a:pt x="144" y="11"/>
                    </a:cubicBezTo>
                    <a:cubicBezTo>
                      <a:pt x="144" y="11"/>
                      <a:pt x="144" y="11"/>
                      <a:pt x="144" y="11"/>
                    </a:cubicBezTo>
                    <a:moveTo>
                      <a:pt x="143" y="11"/>
                    </a:moveTo>
                    <a:cubicBezTo>
                      <a:pt x="143" y="11"/>
                      <a:pt x="143" y="11"/>
                      <a:pt x="143" y="11"/>
                    </a:cubicBezTo>
                    <a:cubicBezTo>
                      <a:pt x="143" y="11"/>
                      <a:pt x="143" y="11"/>
                      <a:pt x="143" y="11"/>
                    </a:cubicBezTo>
                    <a:moveTo>
                      <a:pt x="143" y="11"/>
                    </a:moveTo>
                    <a:cubicBezTo>
                      <a:pt x="143" y="11"/>
                      <a:pt x="143" y="11"/>
                      <a:pt x="143" y="11"/>
                    </a:cubicBezTo>
                    <a:cubicBezTo>
                      <a:pt x="143" y="11"/>
                      <a:pt x="143" y="11"/>
                      <a:pt x="143" y="11"/>
                    </a:cubicBezTo>
                    <a:moveTo>
                      <a:pt x="142" y="11"/>
                    </a:moveTo>
                    <a:cubicBezTo>
                      <a:pt x="143" y="11"/>
                      <a:pt x="143" y="11"/>
                      <a:pt x="143" y="11"/>
                    </a:cubicBezTo>
                    <a:cubicBezTo>
                      <a:pt x="143" y="11"/>
                      <a:pt x="143" y="11"/>
                      <a:pt x="142" y="11"/>
                    </a:cubicBezTo>
                    <a:moveTo>
                      <a:pt x="142" y="11"/>
                    </a:moveTo>
                    <a:cubicBezTo>
                      <a:pt x="142" y="11"/>
                      <a:pt x="142" y="11"/>
                      <a:pt x="142" y="11"/>
                    </a:cubicBezTo>
                    <a:cubicBezTo>
                      <a:pt x="142" y="11"/>
                      <a:pt x="142" y="11"/>
                      <a:pt x="142" y="11"/>
                    </a:cubicBezTo>
                    <a:moveTo>
                      <a:pt x="142" y="11"/>
                    </a:moveTo>
                    <a:cubicBezTo>
                      <a:pt x="142" y="11"/>
                      <a:pt x="142" y="11"/>
                      <a:pt x="142" y="11"/>
                    </a:cubicBezTo>
                    <a:cubicBezTo>
                      <a:pt x="142" y="11"/>
                      <a:pt x="142" y="11"/>
                      <a:pt x="142" y="11"/>
                    </a:cubicBezTo>
                    <a:moveTo>
                      <a:pt x="141" y="11"/>
                    </a:moveTo>
                    <a:cubicBezTo>
                      <a:pt x="141" y="11"/>
                      <a:pt x="141" y="11"/>
                      <a:pt x="142" y="11"/>
                    </a:cubicBezTo>
                    <a:cubicBezTo>
                      <a:pt x="141" y="11"/>
                      <a:pt x="141" y="11"/>
                      <a:pt x="141" y="11"/>
                    </a:cubicBezTo>
                    <a:moveTo>
                      <a:pt x="141" y="11"/>
                    </a:moveTo>
                    <a:cubicBezTo>
                      <a:pt x="141" y="11"/>
                      <a:pt x="141" y="11"/>
                      <a:pt x="141" y="11"/>
                    </a:cubicBezTo>
                    <a:cubicBezTo>
                      <a:pt x="141" y="11"/>
                      <a:pt x="141" y="11"/>
                      <a:pt x="141" y="11"/>
                    </a:cubicBezTo>
                    <a:moveTo>
                      <a:pt x="140" y="11"/>
                    </a:moveTo>
                    <a:cubicBezTo>
                      <a:pt x="140" y="11"/>
                      <a:pt x="141" y="11"/>
                      <a:pt x="141" y="11"/>
                    </a:cubicBezTo>
                    <a:cubicBezTo>
                      <a:pt x="141" y="11"/>
                      <a:pt x="140" y="11"/>
                      <a:pt x="140" y="11"/>
                    </a:cubicBezTo>
                    <a:moveTo>
                      <a:pt x="140" y="10"/>
                    </a:moveTo>
                    <a:cubicBezTo>
                      <a:pt x="140" y="10"/>
                      <a:pt x="140" y="11"/>
                      <a:pt x="140" y="11"/>
                    </a:cubicBezTo>
                    <a:cubicBezTo>
                      <a:pt x="140" y="11"/>
                      <a:pt x="140" y="10"/>
                      <a:pt x="140" y="10"/>
                    </a:cubicBezTo>
                    <a:moveTo>
                      <a:pt x="140" y="10"/>
                    </a:moveTo>
                    <a:cubicBezTo>
                      <a:pt x="140" y="10"/>
                      <a:pt x="140" y="10"/>
                      <a:pt x="140" y="10"/>
                    </a:cubicBezTo>
                    <a:cubicBezTo>
                      <a:pt x="140" y="10"/>
                      <a:pt x="140" y="10"/>
                      <a:pt x="140" y="10"/>
                    </a:cubicBezTo>
                    <a:moveTo>
                      <a:pt x="139" y="10"/>
                    </a:moveTo>
                    <a:cubicBezTo>
                      <a:pt x="139" y="10"/>
                      <a:pt x="139" y="10"/>
                      <a:pt x="140" y="10"/>
                    </a:cubicBezTo>
                    <a:cubicBezTo>
                      <a:pt x="139" y="10"/>
                      <a:pt x="139" y="10"/>
                      <a:pt x="139" y="10"/>
                    </a:cubicBezTo>
                    <a:moveTo>
                      <a:pt x="138" y="10"/>
                    </a:moveTo>
                    <a:cubicBezTo>
                      <a:pt x="138" y="10"/>
                      <a:pt x="138" y="10"/>
                      <a:pt x="139" y="10"/>
                    </a:cubicBezTo>
                    <a:cubicBezTo>
                      <a:pt x="138" y="10"/>
                      <a:pt x="138" y="10"/>
                      <a:pt x="138" y="10"/>
                    </a:cubicBezTo>
                    <a:moveTo>
                      <a:pt x="138" y="10"/>
                    </a:moveTo>
                    <a:cubicBezTo>
                      <a:pt x="138" y="10"/>
                      <a:pt x="138" y="10"/>
                      <a:pt x="138" y="10"/>
                    </a:cubicBezTo>
                    <a:cubicBezTo>
                      <a:pt x="138" y="10"/>
                      <a:pt x="138" y="10"/>
                      <a:pt x="138" y="10"/>
                    </a:cubicBezTo>
                    <a:moveTo>
                      <a:pt x="138" y="10"/>
                    </a:moveTo>
                    <a:cubicBezTo>
                      <a:pt x="138" y="10"/>
                      <a:pt x="138" y="10"/>
                      <a:pt x="138" y="10"/>
                    </a:cubicBezTo>
                    <a:cubicBezTo>
                      <a:pt x="138" y="10"/>
                      <a:pt x="138" y="10"/>
                      <a:pt x="138" y="10"/>
                    </a:cubicBezTo>
                    <a:moveTo>
                      <a:pt x="137" y="10"/>
                    </a:moveTo>
                    <a:cubicBezTo>
                      <a:pt x="137" y="10"/>
                      <a:pt x="137" y="10"/>
                      <a:pt x="138" y="10"/>
                    </a:cubicBezTo>
                    <a:cubicBezTo>
                      <a:pt x="137" y="10"/>
                      <a:pt x="137" y="10"/>
                      <a:pt x="137" y="10"/>
                    </a:cubicBezTo>
                    <a:moveTo>
                      <a:pt x="0" y="0"/>
                    </a:moveTo>
                    <a:cubicBezTo>
                      <a:pt x="0" y="0"/>
                      <a:pt x="0" y="0"/>
                      <a:pt x="0" y="0"/>
                    </a:cubicBezTo>
                    <a:cubicBezTo>
                      <a:pt x="52" y="2"/>
                      <a:pt x="98" y="5"/>
                      <a:pt x="137" y="10"/>
                    </a:cubicBezTo>
                    <a:cubicBezTo>
                      <a:pt x="137" y="10"/>
                      <a:pt x="137" y="10"/>
                      <a:pt x="137" y="10"/>
                    </a:cubicBezTo>
                    <a:cubicBezTo>
                      <a:pt x="137" y="10"/>
                      <a:pt x="137" y="10"/>
                      <a:pt x="137" y="10"/>
                    </a:cubicBezTo>
                    <a:cubicBezTo>
                      <a:pt x="98" y="5"/>
                      <a:pt x="52" y="2"/>
                      <a:pt x="0" y="0"/>
                    </a:cubicBezTo>
                  </a:path>
                </a:pathLst>
              </a:custGeom>
              <a:solidFill>
                <a:srgbClr val="4DC198"/>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69" name="Google Shape;769;p53"/>
              <p:cNvSpPr/>
              <p:nvPr/>
            </p:nvSpPr>
            <p:spPr>
              <a:xfrm>
                <a:off x="5635625" y="5772150"/>
                <a:ext cx="212725" cy="179387"/>
              </a:xfrm>
              <a:custGeom>
                <a:avLst/>
                <a:gdLst/>
                <a:ahLst/>
                <a:cxnLst/>
                <a:rect l="l" t="t" r="r" b="b"/>
                <a:pathLst>
                  <a:path w="278" h="233" extrusionOk="0">
                    <a:moveTo>
                      <a:pt x="0" y="0"/>
                    </a:moveTo>
                    <a:cubicBezTo>
                      <a:pt x="37" y="52"/>
                      <a:pt x="89" y="136"/>
                      <a:pt x="118" y="231"/>
                    </a:cubicBezTo>
                    <a:cubicBezTo>
                      <a:pt x="118" y="231"/>
                      <a:pt x="118" y="231"/>
                      <a:pt x="118" y="231"/>
                    </a:cubicBezTo>
                    <a:cubicBezTo>
                      <a:pt x="124" y="231"/>
                      <a:pt x="124" y="231"/>
                      <a:pt x="124" y="231"/>
                    </a:cubicBezTo>
                    <a:cubicBezTo>
                      <a:pt x="218" y="233"/>
                      <a:pt x="218" y="233"/>
                      <a:pt x="218" y="233"/>
                    </a:cubicBezTo>
                    <a:cubicBezTo>
                      <a:pt x="206" y="204"/>
                      <a:pt x="192" y="177"/>
                      <a:pt x="179" y="152"/>
                    </a:cubicBezTo>
                    <a:cubicBezTo>
                      <a:pt x="158" y="114"/>
                      <a:pt x="186" y="68"/>
                      <a:pt x="228" y="68"/>
                    </a:cubicBezTo>
                    <a:cubicBezTo>
                      <a:pt x="230" y="68"/>
                      <a:pt x="232" y="68"/>
                      <a:pt x="234" y="68"/>
                    </a:cubicBezTo>
                    <a:cubicBezTo>
                      <a:pt x="242" y="69"/>
                      <a:pt x="250" y="70"/>
                      <a:pt x="258" y="71"/>
                    </a:cubicBezTo>
                    <a:cubicBezTo>
                      <a:pt x="265" y="72"/>
                      <a:pt x="271" y="73"/>
                      <a:pt x="278" y="74"/>
                    </a:cubicBezTo>
                    <a:cubicBezTo>
                      <a:pt x="238" y="42"/>
                      <a:pt x="193" y="19"/>
                      <a:pt x="145" y="11"/>
                    </a:cubicBezTo>
                    <a:cubicBezTo>
                      <a:pt x="145" y="11"/>
                      <a:pt x="145" y="11"/>
                      <a:pt x="145" y="11"/>
                    </a:cubicBezTo>
                    <a:cubicBezTo>
                      <a:pt x="145" y="11"/>
                      <a:pt x="145" y="11"/>
                      <a:pt x="145" y="11"/>
                    </a:cubicBezTo>
                    <a:cubicBezTo>
                      <a:pt x="145" y="11"/>
                      <a:pt x="145" y="11"/>
                      <a:pt x="145" y="11"/>
                    </a:cubicBezTo>
                    <a:cubicBezTo>
                      <a:pt x="145" y="11"/>
                      <a:pt x="144" y="11"/>
                      <a:pt x="144" y="11"/>
                    </a:cubicBezTo>
                    <a:cubicBezTo>
                      <a:pt x="144" y="11"/>
                      <a:pt x="144" y="11"/>
                      <a:pt x="144" y="11"/>
                    </a:cubicBezTo>
                    <a:cubicBezTo>
                      <a:pt x="144" y="11"/>
                      <a:pt x="144" y="11"/>
                      <a:pt x="144" y="11"/>
                    </a:cubicBezTo>
                    <a:cubicBezTo>
                      <a:pt x="144" y="11"/>
                      <a:pt x="144" y="11"/>
                      <a:pt x="144" y="11"/>
                    </a:cubicBezTo>
                    <a:cubicBezTo>
                      <a:pt x="144" y="11"/>
                      <a:pt x="144" y="11"/>
                      <a:pt x="143" y="11"/>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2" y="11"/>
                    </a:cubicBezTo>
                    <a:cubicBezTo>
                      <a:pt x="142" y="11"/>
                      <a:pt x="142" y="11"/>
                      <a:pt x="142" y="11"/>
                    </a:cubicBezTo>
                    <a:cubicBezTo>
                      <a:pt x="142" y="11"/>
                      <a:pt x="142" y="11"/>
                      <a:pt x="142" y="11"/>
                    </a:cubicBezTo>
                    <a:cubicBezTo>
                      <a:pt x="142" y="11"/>
                      <a:pt x="142" y="11"/>
                      <a:pt x="142" y="11"/>
                    </a:cubicBezTo>
                    <a:cubicBezTo>
                      <a:pt x="142" y="11"/>
                      <a:pt x="142" y="11"/>
                      <a:pt x="142" y="11"/>
                    </a:cubicBezTo>
                    <a:cubicBezTo>
                      <a:pt x="142" y="11"/>
                      <a:pt x="142" y="11"/>
                      <a:pt x="142" y="11"/>
                    </a:cubicBezTo>
                    <a:cubicBezTo>
                      <a:pt x="141" y="11"/>
                      <a:pt x="141" y="11"/>
                      <a:pt x="141" y="11"/>
                    </a:cubicBezTo>
                    <a:cubicBezTo>
                      <a:pt x="141" y="11"/>
                      <a:pt x="141" y="11"/>
                      <a:pt x="141" y="11"/>
                    </a:cubicBezTo>
                    <a:cubicBezTo>
                      <a:pt x="141" y="11"/>
                      <a:pt x="141" y="11"/>
                      <a:pt x="141" y="11"/>
                    </a:cubicBezTo>
                    <a:cubicBezTo>
                      <a:pt x="141" y="11"/>
                      <a:pt x="141" y="11"/>
                      <a:pt x="141" y="11"/>
                    </a:cubicBezTo>
                    <a:cubicBezTo>
                      <a:pt x="141" y="11"/>
                      <a:pt x="140" y="11"/>
                      <a:pt x="140" y="11"/>
                    </a:cubicBezTo>
                    <a:cubicBezTo>
                      <a:pt x="140" y="11"/>
                      <a:pt x="140" y="11"/>
                      <a:pt x="140" y="11"/>
                    </a:cubicBezTo>
                    <a:cubicBezTo>
                      <a:pt x="140" y="11"/>
                      <a:pt x="140" y="10"/>
                      <a:pt x="140" y="10"/>
                    </a:cubicBezTo>
                    <a:cubicBezTo>
                      <a:pt x="140" y="10"/>
                      <a:pt x="140" y="10"/>
                      <a:pt x="140" y="10"/>
                    </a:cubicBezTo>
                    <a:cubicBezTo>
                      <a:pt x="140" y="10"/>
                      <a:pt x="140" y="10"/>
                      <a:pt x="140" y="10"/>
                    </a:cubicBezTo>
                    <a:cubicBezTo>
                      <a:pt x="140" y="10"/>
                      <a:pt x="140" y="10"/>
                      <a:pt x="140" y="10"/>
                    </a:cubicBezTo>
                    <a:cubicBezTo>
                      <a:pt x="139" y="10"/>
                      <a:pt x="139" y="10"/>
                      <a:pt x="139" y="10"/>
                    </a:cubicBezTo>
                    <a:cubicBezTo>
                      <a:pt x="139" y="10"/>
                      <a:pt x="139" y="10"/>
                      <a:pt x="139"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7" y="10"/>
                      <a:pt x="137" y="10"/>
                      <a:pt x="137" y="10"/>
                    </a:cubicBezTo>
                    <a:cubicBezTo>
                      <a:pt x="137" y="10"/>
                      <a:pt x="137" y="10"/>
                      <a:pt x="137" y="10"/>
                    </a:cubicBezTo>
                    <a:cubicBezTo>
                      <a:pt x="137" y="10"/>
                      <a:pt x="137" y="10"/>
                      <a:pt x="137" y="10"/>
                    </a:cubicBezTo>
                    <a:cubicBezTo>
                      <a:pt x="98" y="5"/>
                      <a:pt x="52" y="2"/>
                      <a:pt x="0" y="0"/>
                    </a:cubicBezTo>
                  </a:path>
                </a:pathLst>
              </a:custGeom>
              <a:solidFill>
                <a:srgbClr val="FFBE7E"/>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0" name="Google Shape;770;p53"/>
              <p:cNvSpPr/>
              <p:nvPr/>
            </p:nvSpPr>
            <p:spPr>
              <a:xfrm>
                <a:off x="5622925" y="5761038"/>
                <a:ext cx="346075" cy="206375"/>
              </a:xfrm>
              <a:custGeom>
                <a:avLst/>
                <a:gdLst/>
                <a:ahLst/>
                <a:cxnLst/>
                <a:rect l="l" t="t" r="r" b="b"/>
                <a:pathLst>
                  <a:path w="452" h="268" extrusionOk="0">
                    <a:moveTo>
                      <a:pt x="135" y="247"/>
                    </a:moveTo>
                    <a:cubicBezTo>
                      <a:pt x="151" y="242"/>
                      <a:pt x="151" y="242"/>
                      <a:pt x="151" y="242"/>
                    </a:cubicBezTo>
                    <a:cubicBezTo>
                      <a:pt x="120" y="144"/>
                      <a:pt x="68" y="60"/>
                      <a:pt x="30" y="7"/>
                    </a:cubicBezTo>
                    <a:cubicBezTo>
                      <a:pt x="17" y="16"/>
                      <a:pt x="17" y="16"/>
                      <a:pt x="17" y="16"/>
                    </a:cubicBezTo>
                    <a:cubicBezTo>
                      <a:pt x="17" y="32"/>
                      <a:pt x="17" y="32"/>
                      <a:pt x="17" y="32"/>
                    </a:cubicBezTo>
                    <a:cubicBezTo>
                      <a:pt x="68" y="34"/>
                      <a:pt x="113" y="37"/>
                      <a:pt x="152" y="42"/>
                    </a:cubicBezTo>
                    <a:cubicBezTo>
                      <a:pt x="179" y="45"/>
                      <a:pt x="206" y="54"/>
                      <a:pt x="231" y="67"/>
                    </a:cubicBezTo>
                    <a:cubicBezTo>
                      <a:pt x="269" y="87"/>
                      <a:pt x="305" y="117"/>
                      <a:pt x="337" y="151"/>
                    </a:cubicBezTo>
                    <a:cubicBezTo>
                      <a:pt x="369" y="185"/>
                      <a:pt x="398" y="224"/>
                      <a:pt x="422" y="261"/>
                    </a:cubicBezTo>
                    <a:cubicBezTo>
                      <a:pt x="435" y="252"/>
                      <a:pt x="435" y="252"/>
                      <a:pt x="435" y="252"/>
                    </a:cubicBezTo>
                    <a:cubicBezTo>
                      <a:pt x="435" y="236"/>
                      <a:pt x="435" y="236"/>
                      <a:pt x="435" y="236"/>
                    </a:cubicBezTo>
                    <a:cubicBezTo>
                      <a:pt x="136" y="231"/>
                      <a:pt x="136" y="231"/>
                      <a:pt x="136" y="231"/>
                    </a:cubicBezTo>
                    <a:cubicBezTo>
                      <a:pt x="135" y="247"/>
                      <a:pt x="135" y="247"/>
                      <a:pt x="135" y="247"/>
                    </a:cubicBezTo>
                    <a:cubicBezTo>
                      <a:pt x="151" y="242"/>
                      <a:pt x="151" y="242"/>
                      <a:pt x="151" y="242"/>
                    </a:cubicBezTo>
                    <a:cubicBezTo>
                      <a:pt x="135" y="247"/>
                      <a:pt x="135" y="247"/>
                      <a:pt x="135" y="247"/>
                    </a:cubicBezTo>
                    <a:cubicBezTo>
                      <a:pt x="135" y="263"/>
                      <a:pt x="135" y="263"/>
                      <a:pt x="135" y="263"/>
                    </a:cubicBezTo>
                    <a:cubicBezTo>
                      <a:pt x="435" y="268"/>
                      <a:pt x="435" y="268"/>
                      <a:pt x="435" y="268"/>
                    </a:cubicBezTo>
                    <a:cubicBezTo>
                      <a:pt x="441" y="268"/>
                      <a:pt x="446" y="265"/>
                      <a:pt x="449" y="260"/>
                    </a:cubicBezTo>
                    <a:cubicBezTo>
                      <a:pt x="452" y="255"/>
                      <a:pt x="452" y="248"/>
                      <a:pt x="449" y="243"/>
                    </a:cubicBezTo>
                    <a:cubicBezTo>
                      <a:pt x="416" y="193"/>
                      <a:pt x="374" y="138"/>
                      <a:pt x="325" y="95"/>
                    </a:cubicBezTo>
                    <a:cubicBezTo>
                      <a:pt x="301" y="73"/>
                      <a:pt x="274" y="54"/>
                      <a:pt x="246" y="39"/>
                    </a:cubicBezTo>
                    <a:cubicBezTo>
                      <a:pt x="218" y="24"/>
                      <a:pt x="188" y="14"/>
                      <a:pt x="156" y="10"/>
                    </a:cubicBezTo>
                    <a:cubicBezTo>
                      <a:pt x="116" y="5"/>
                      <a:pt x="70" y="2"/>
                      <a:pt x="18" y="0"/>
                    </a:cubicBezTo>
                    <a:cubicBezTo>
                      <a:pt x="12" y="0"/>
                      <a:pt x="6" y="3"/>
                      <a:pt x="3" y="8"/>
                    </a:cubicBezTo>
                    <a:cubicBezTo>
                      <a:pt x="0" y="14"/>
                      <a:pt x="1" y="20"/>
                      <a:pt x="4" y="25"/>
                    </a:cubicBezTo>
                    <a:cubicBezTo>
                      <a:pt x="41" y="77"/>
                      <a:pt x="91" y="159"/>
                      <a:pt x="120" y="252"/>
                    </a:cubicBezTo>
                    <a:cubicBezTo>
                      <a:pt x="122" y="258"/>
                      <a:pt x="128" y="263"/>
                      <a:pt x="135" y="263"/>
                    </a:cubicBezTo>
                    <a:lnTo>
                      <a:pt x="135" y="247"/>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1" name="Google Shape;771;p53"/>
              <p:cNvSpPr/>
              <p:nvPr/>
            </p:nvSpPr>
            <p:spPr>
              <a:xfrm>
                <a:off x="5327650" y="5775325"/>
                <a:ext cx="357188" cy="174625"/>
              </a:xfrm>
              <a:custGeom>
                <a:avLst/>
                <a:gdLst/>
                <a:ahLst/>
                <a:cxnLst/>
                <a:rect l="l" t="t" r="r" b="b"/>
                <a:pathLst>
                  <a:path w="467" h="226" extrusionOk="0">
                    <a:moveTo>
                      <a:pt x="0" y="223"/>
                    </a:moveTo>
                    <a:cubicBezTo>
                      <a:pt x="17" y="10"/>
                      <a:pt x="17" y="10"/>
                      <a:pt x="17" y="10"/>
                    </a:cubicBezTo>
                    <a:cubicBezTo>
                      <a:pt x="110" y="4"/>
                      <a:pt x="213" y="0"/>
                      <a:pt x="307" y="1"/>
                    </a:cubicBezTo>
                    <a:cubicBezTo>
                      <a:pt x="317" y="1"/>
                      <a:pt x="327" y="1"/>
                      <a:pt x="337" y="1"/>
                    </a:cubicBezTo>
                    <a:cubicBezTo>
                      <a:pt x="373" y="46"/>
                      <a:pt x="432" y="129"/>
                      <a:pt x="467" y="226"/>
                    </a:cubicBezTo>
                    <a:cubicBezTo>
                      <a:pt x="0" y="223"/>
                      <a:pt x="0" y="223"/>
                      <a:pt x="0" y="223"/>
                    </a:cubicBezTo>
                  </a:path>
                </a:pathLst>
              </a:custGeom>
              <a:solidFill>
                <a:srgbClr val="FFC88D"/>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2" name="Google Shape;772;p53"/>
              <p:cNvSpPr/>
              <p:nvPr/>
            </p:nvSpPr>
            <p:spPr>
              <a:xfrm>
                <a:off x="5341938" y="5776913"/>
                <a:ext cx="244475" cy="6350"/>
              </a:xfrm>
              <a:custGeom>
                <a:avLst/>
                <a:gdLst/>
                <a:ahLst/>
                <a:cxnLst/>
                <a:rect l="l" t="t" r="r" b="b"/>
                <a:pathLst>
                  <a:path w="317" h="9" extrusionOk="0">
                    <a:moveTo>
                      <a:pt x="1" y="9"/>
                    </a:moveTo>
                    <a:cubicBezTo>
                      <a:pt x="0" y="9"/>
                      <a:pt x="0" y="9"/>
                      <a:pt x="0" y="9"/>
                    </a:cubicBezTo>
                    <a:cubicBezTo>
                      <a:pt x="0" y="9"/>
                      <a:pt x="0" y="9"/>
                      <a:pt x="1" y="9"/>
                    </a:cubicBezTo>
                    <a:moveTo>
                      <a:pt x="317" y="1"/>
                    </a:moveTo>
                    <a:cubicBezTo>
                      <a:pt x="317" y="1"/>
                      <a:pt x="317" y="1"/>
                      <a:pt x="317" y="1"/>
                    </a:cubicBezTo>
                    <a:cubicBezTo>
                      <a:pt x="317" y="1"/>
                      <a:pt x="317" y="1"/>
                      <a:pt x="317" y="1"/>
                    </a:cubicBezTo>
                    <a:moveTo>
                      <a:pt x="287" y="0"/>
                    </a:moveTo>
                    <a:cubicBezTo>
                      <a:pt x="287" y="0"/>
                      <a:pt x="287" y="0"/>
                      <a:pt x="287" y="0"/>
                    </a:cubicBezTo>
                    <a:cubicBezTo>
                      <a:pt x="297" y="0"/>
                      <a:pt x="307" y="0"/>
                      <a:pt x="317" y="0"/>
                    </a:cubicBezTo>
                    <a:cubicBezTo>
                      <a:pt x="317" y="0"/>
                      <a:pt x="317" y="0"/>
                      <a:pt x="317" y="1"/>
                    </a:cubicBezTo>
                    <a:cubicBezTo>
                      <a:pt x="317" y="0"/>
                      <a:pt x="317" y="0"/>
                      <a:pt x="317" y="0"/>
                    </a:cubicBezTo>
                    <a:cubicBezTo>
                      <a:pt x="307" y="0"/>
                      <a:pt x="297" y="0"/>
                      <a:pt x="287" y="0"/>
                    </a:cubicBezTo>
                    <a:cubicBezTo>
                      <a:pt x="287" y="0"/>
                      <a:pt x="287" y="0"/>
                      <a:pt x="287" y="0"/>
                    </a:cubicBezTo>
                    <a:moveTo>
                      <a:pt x="266" y="0"/>
                    </a:moveTo>
                    <a:cubicBezTo>
                      <a:pt x="179" y="0"/>
                      <a:pt x="88" y="3"/>
                      <a:pt x="3" y="9"/>
                    </a:cubicBezTo>
                    <a:cubicBezTo>
                      <a:pt x="88" y="3"/>
                      <a:pt x="179" y="0"/>
                      <a:pt x="266" y="0"/>
                    </a:cubicBezTo>
                    <a:moveTo>
                      <a:pt x="266" y="0"/>
                    </a:moveTo>
                    <a:cubicBezTo>
                      <a:pt x="266" y="0"/>
                      <a:pt x="266" y="0"/>
                      <a:pt x="266" y="0"/>
                    </a:cubicBezTo>
                    <a:cubicBezTo>
                      <a:pt x="266" y="0"/>
                      <a:pt x="266" y="0"/>
                      <a:pt x="266" y="0"/>
                    </a:cubicBezTo>
                    <a:cubicBezTo>
                      <a:pt x="266" y="0"/>
                      <a:pt x="266" y="0"/>
                      <a:pt x="266" y="0"/>
                    </a:cubicBezTo>
                  </a:path>
                </a:pathLst>
              </a:custGeom>
              <a:solidFill>
                <a:srgbClr val="4DC198"/>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3" name="Google Shape;773;p53"/>
              <p:cNvSpPr/>
              <p:nvPr/>
            </p:nvSpPr>
            <p:spPr>
              <a:xfrm>
                <a:off x="5327650" y="5776913"/>
                <a:ext cx="284163" cy="171450"/>
              </a:xfrm>
              <a:custGeom>
                <a:avLst/>
                <a:gdLst/>
                <a:ahLst/>
                <a:cxnLst/>
                <a:rect l="l" t="t" r="r" b="b"/>
                <a:pathLst>
                  <a:path w="370" h="223" extrusionOk="0">
                    <a:moveTo>
                      <a:pt x="286" y="0"/>
                    </a:moveTo>
                    <a:cubicBezTo>
                      <a:pt x="286" y="0"/>
                      <a:pt x="286" y="0"/>
                      <a:pt x="286" y="0"/>
                    </a:cubicBezTo>
                    <a:cubicBezTo>
                      <a:pt x="199" y="0"/>
                      <a:pt x="108" y="3"/>
                      <a:pt x="23" y="9"/>
                    </a:cubicBezTo>
                    <a:cubicBezTo>
                      <a:pt x="22" y="9"/>
                      <a:pt x="21" y="9"/>
                      <a:pt x="21" y="9"/>
                    </a:cubicBezTo>
                    <a:cubicBezTo>
                      <a:pt x="20" y="9"/>
                      <a:pt x="20" y="9"/>
                      <a:pt x="20" y="9"/>
                    </a:cubicBezTo>
                    <a:cubicBezTo>
                      <a:pt x="19" y="9"/>
                      <a:pt x="18" y="9"/>
                      <a:pt x="17" y="9"/>
                    </a:cubicBezTo>
                    <a:cubicBezTo>
                      <a:pt x="17" y="9"/>
                      <a:pt x="17" y="9"/>
                      <a:pt x="17" y="9"/>
                    </a:cubicBezTo>
                    <a:cubicBezTo>
                      <a:pt x="0" y="222"/>
                      <a:pt x="0" y="222"/>
                      <a:pt x="0" y="222"/>
                    </a:cubicBezTo>
                    <a:cubicBezTo>
                      <a:pt x="64" y="223"/>
                      <a:pt x="64" y="223"/>
                      <a:pt x="64" y="223"/>
                    </a:cubicBezTo>
                    <a:cubicBezTo>
                      <a:pt x="72" y="117"/>
                      <a:pt x="72" y="117"/>
                      <a:pt x="72" y="117"/>
                    </a:cubicBezTo>
                    <a:cubicBezTo>
                      <a:pt x="75" y="80"/>
                      <a:pt x="109" y="51"/>
                      <a:pt x="151" y="49"/>
                    </a:cubicBezTo>
                    <a:cubicBezTo>
                      <a:pt x="213" y="46"/>
                      <a:pt x="277" y="44"/>
                      <a:pt x="339" y="44"/>
                    </a:cubicBezTo>
                    <a:cubicBezTo>
                      <a:pt x="345" y="44"/>
                      <a:pt x="352" y="44"/>
                      <a:pt x="359" y="44"/>
                    </a:cubicBezTo>
                    <a:cubicBezTo>
                      <a:pt x="363" y="44"/>
                      <a:pt x="366" y="44"/>
                      <a:pt x="370" y="44"/>
                    </a:cubicBezTo>
                    <a:cubicBezTo>
                      <a:pt x="358" y="27"/>
                      <a:pt x="347" y="13"/>
                      <a:pt x="337" y="1"/>
                    </a:cubicBezTo>
                    <a:cubicBezTo>
                      <a:pt x="337" y="1"/>
                      <a:pt x="337" y="1"/>
                      <a:pt x="337" y="1"/>
                    </a:cubicBezTo>
                    <a:cubicBezTo>
                      <a:pt x="337" y="1"/>
                      <a:pt x="337" y="1"/>
                      <a:pt x="337" y="1"/>
                    </a:cubicBezTo>
                    <a:cubicBezTo>
                      <a:pt x="337" y="0"/>
                      <a:pt x="337" y="0"/>
                      <a:pt x="337" y="0"/>
                    </a:cubicBezTo>
                    <a:cubicBezTo>
                      <a:pt x="327" y="0"/>
                      <a:pt x="317" y="0"/>
                      <a:pt x="307" y="0"/>
                    </a:cubicBezTo>
                    <a:cubicBezTo>
                      <a:pt x="307" y="0"/>
                      <a:pt x="307" y="0"/>
                      <a:pt x="307" y="0"/>
                    </a:cubicBezTo>
                    <a:cubicBezTo>
                      <a:pt x="300" y="0"/>
                      <a:pt x="293" y="0"/>
                      <a:pt x="286" y="0"/>
                    </a:cubicBezTo>
                    <a:cubicBezTo>
                      <a:pt x="286" y="0"/>
                      <a:pt x="286" y="0"/>
                      <a:pt x="286" y="0"/>
                    </a:cubicBezTo>
                  </a:path>
                </a:pathLst>
              </a:custGeom>
              <a:solidFill>
                <a:srgbClr val="FFBE7E"/>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4" name="Google Shape;774;p53"/>
              <p:cNvSpPr/>
              <p:nvPr/>
            </p:nvSpPr>
            <p:spPr>
              <a:xfrm>
                <a:off x="5314950" y="5764213"/>
                <a:ext cx="384175" cy="198437"/>
              </a:xfrm>
              <a:custGeom>
                <a:avLst/>
                <a:gdLst/>
                <a:ahLst/>
                <a:cxnLst/>
                <a:rect l="l" t="t" r="r" b="b"/>
                <a:pathLst>
                  <a:path w="500" h="257" extrusionOk="0">
                    <a:moveTo>
                      <a:pt x="16" y="238"/>
                    </a:moveTo>
                    <a:cubicBezTo>
                      <a:pt x="32" y="239"/>
                      <a:pt x="32" y="239"/>
                      <a:pt x="32" y="239"/>
                    </a:cubicBezTo>
                    <a:cubicBezTo>
                      <a:pt x="49" y="27"/>
                      <a:pt x="49" y="27"/>
                      <a:pt x="49" y="27"/>
                    </a:cubicBezTo>
                    <a:cubicBezTo>
                      <a:pt x="33" y="25"/>
                      <a:pt x="33" y="25"/>
                      <a:pt x="33" y="25"/>
                    </a:cubicBezTo>
                    <a:cubicBezTo>
                      <a:pt x="34" y="41"/>
                      <a:pt x="34" y="41"/>
                      <a:pt x="34" y="41"/>
                    </a:cubicBezTo>
                    <a:cubicBezTo>
                      <a:pt x="120" y="35"/>
                      <a:pt x="214" y="32"/>
                      <a:pt x="302" y="32"/>
                    </a:cubicBezTo>
                    <a:cubicBezTo>
                      <a:pt x="309" y="32"/>
                      <a:pt x="316" y="32"/>
                      <a:pt x="323" y="32"/>
                    </a:cubicBezTo>
                    <a:cubicBezTo>
                      <a:pt x="333" y="32"/>
                      <a:pt x="343" y="32"/>
                      <a:pt x="353" y="32"/>
                    </a:cubicBezTo>
                    <a:cubicBezTo>
                      <a:pt x="353" y="16"/>
                      <a:pt x="353" y="16"/>
                      <a:pt x="353" y="16"/>
                    </a:cubicBezTo>
                    <a:cubicBezTo>
                      <a:pt x="341" y="26"/>
                      <a:pt x="341" y="26"/>
                      <a:pt x="341" y="26"/>
                    </a:cubicBezTo>
                    <a:cubicBezTo>
                      <a:pt x="376" y="70"/>
                      <a:pt x="434" y="152"/>
                      <a:pt x="468" y="246"/>
                    </a:cubicBezTo>
                    <a:cubicBezTo>
                      <a:pt x="483" y="241"/>
                      <a:pt x="483" y="241"/>
                      <a:pt x="483" y="241"/>
                    </a:cubicBezTo>
                    <a:cubicBezTo>
                      <a:pt x="483" y="225"/>
                      <a:pt x="483" y="225"/>
                      <a:pt x="483" y="225"/>
                    </a:cubicBezTo>
                    <a:cubicBezTo>
                      <a:pt x="16" y="222"/>
                      <a:pt x="16" y="222"/>
                      <a:pt x="16" y="222"/>
                    </a:cubicBezTo>
                    <a:cubicBezTo>
                      <a:pt x="16" y="238"/>
                      <a:pt x="16" y="238"/>
                      <a:pt x="16" y="238"/>
                    </a:cubicBezTo>
                    <a:cubicBezTo>
                      <a:pt x="32" y="239"/>
                      <a:pt x="32" y="239"/>
                      <a:pt x="32" y="239"/>
                    </a:cubicBezTo>
                    <a:cubicBezTo>
                      <a:pt x="16" y="238"/>
                      <a:pt x="16" y="238"/>
                      <a:pt x="16" y="238"/>
                    </a:cubicBezTo>
                    <a:cubicBezTo>
                      <a:pt x="16" y="254"/>
                      <a:pt x="16" y="254"/>
                      <a:pt x="16" y="254"/>
                    </a:cubicBezTo>
                    <a:cubicBezTo>
                      <a:pt x="483" y="257"/>
                      <a:pt x="483" y="257"/>
                      <a:pt x="483" y="257"/>
                    </a:cubicBezTo>
                    <a:cubicBezTo>
                      <a:pt x="488" y="257"/>
                      <a:pt x="493" y="255"/>
                      <a:pt x="496" y="250"/>
                    </a:cubicBezTo>
                    <a:cubicBezTo>
                      <a:pt x="499" y="246"/>
                      <a:pt x="500" y="241"/>
                      <a:pt x="498" y="236"/>
                    </a:cubicBezTo>
                    <a:cubicBezTo>
                      <a:pt x="462" y="136"/>
                      <a:pt x="402" y="52"/>
                      <a:pt x="366" y="6"/>
                    </a:cubicBezTo>
                    <a:cubicBezTo>
                      <a:pt x="363" y="3"/>
                      <a:pt x="358" y="0"/>
                      <a:pt x="353" y="0"/>
                    </a:cubicBezTo>
                    <a:cubicBezTo>
                      <a:pt x="344" y="0"/>
                      <a:pt x="334" y="0"/>
                      <a:pt x="324" y="0"/>
                    </a:cubicBezTo>
                    <a:cubicBezTo>
                      <a:pt x="316" y="0"/>
                      <a:pt x="309" y="0"/>
                      <a:pt x="302" y="0"/>
                    </a:cubicBezTo>
                    <a:cubicBezTo>
                      <a:pt x="213" y="0"/>
                      <a:pt x="119" y="3"/>
                      <a:pt x="32" y="9"/>
                    </a:cubicBezTo>
                    <a:cubicBezTo>
                      <a:pt x="24" y="10"/>
                      <a:pt x="18" y="16"/>
                      <a:pt x="17" y="24"/>
                    </a:cubicBezTo>
                    <a:cubicBezTo>
                      <a:pt x="0" y="237"/>
                      <a:pt x="0" y="237"/>
                      <a:pt x="0" y="237"/>
                    </a:cubicBezTo>
                    <a:cubicBezTo>
                      <a:pt x="0" y="241"/>
                      <a:pt x="1" y="246"/>
                      <a:pt x="4" y="249"/>
                    </a:cubicBezTo>
                    <a:cubicBezTo>
                      <a:pt x="7" y="252"/>
                      <a:pt x="11" y="254"/>
                      <a:pt x="16" y="254"/>
                    </a:cubicBezTo>
                    <a:lnTo>
                      <a:pt x="16" y="238"/>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5" name="Google Shape;775;p53"/>
              <p:cNvSpPr/>
              <p:nvPr/>
            </p:nvSpPr>
            <p:spPr>
              <a:xfrm>
                <a:off x="4959350" y="6145213"/>
                <a:ext cx="280988" cy="111125"/>
              </a:xfrm>
              <a:custGeom>
                <a:avLst/>
                <a:gdLst/>
                <a:ahLst/>
                <a:cxnLst/>
                <a:rect l="l" t="t" r="r" b="b"/>
                <a:pathLst>
                  <a:path w="366" h="144" extrusionOk="0">
                    <a:moveTo>
                      <a:pt x="366" y="144"/>
                    </a:moveTo>
                    <a:cubicBezTo>
                      <a:pt x="72" y="144"/>
                      <a:pt x="72" y="144"/>
                      <a:pt x="72" y="144"/>
                    </a:cubicBezTo>
                    <a:cubicBezTo>
                      <a:pt x="33" y="144"/>
                      <a:pt x="0" y="112"/>
                      <a:pt x="0" y="72"/>
                    </a:cubicBezTo>
                    <a:cubicBezTo>
                      <a:pt x="0" y="33"/>
                      <a:pt x="33" y="0"/>
                      <a:pt x="72" y="0"/>
                    </a:cubicBezTo>
                    <a:cubicBezTo>
                      <a:pt x="366" y="0"/>
                      <a:pt x="366" y="0"/>
                      <a:pt x="366" y="0"/>
                    </a:cubicBezTo>
                    <a:cubicBezTo>
                      <a:pt x="366" y="144"/>
                      <a:pt x="366" y="144"/>
                      <a:pt x="366" y="144"/>
                    </a:cubicBezTo>
                  </a:path>
                </a:pathLst>
              </a:cu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6" name="Google Shape;776;p53"/>
              <p:cNvSpPr/>
              <p:nvPr/>
            </p:nvSpPr>
            <p:spPr>
              <a:xfrm>
                <a:off x="4959350" y="6145213"/>
                <a:ext cx="280988" cy="111125"/>
              </a:xfrm>
              <a:custGeom>
                <a:avLst/>
                <a:gdLst/>
                <a:ahLst/>
                <a:cxnLst/>
                <a:rect l="l" t="t" r="r" b="b"/>
                <a:pathLst>
                  <a:path w="366" h="144" extrusionOk="0">
                    <a:moveTo>
                      <a:pt x="366" y="0"/>
                    </a:moveTo>
                    <a:cubicBezTo>
                      <a:pt x="96" y="0"/>
                      <a:pt x="96" y="0"/>
                      <a:pt x="96" y="0"/>
                    </a:cubicBezTo>
                    <a:cubicBezTo>
                      <a:pt x="72" y="0"/>
                      <a:pt x="72" y="0"/>
                      <a:pt x="72" y="0"/>
                    </a:cubicBezTo>
                    <a:cubicBezTo>
                      <a:pt x="69" y="0"/>
                      <a:pt x="66" y="1"/>
                      <a:pt x="64" y="1"/>
                    </a:cubicBezTo>
                    <a:cubicBezTo>
                      <a:pt x="28" y="5"/>
                      <a:pt x="0" y="36"/>
                      <a:pt x="0" y="72"/>
                    </a:cubicBezTo>
                    <a:cubicBezTo>
                      <a:pt x="0" y="112"/>
                      <a:pt x="33" y="144"/>
                      <a:pt x="72" y="144"/>
                    </a:cubicBezTo>
                    <a:cubicBezTo>
                      <a:pt x="110" y="144"/>
                      <a:pt x="110" y="144"/>
                      <a:pt x="110" y="144"/>
                    </a:cubicBezTo>
                    <a:cubicBezTo>
                      <a:pt x="95" y="131"/>
                      <a:pt x="86" y="112"/>
                      <a:pt x="86" y="91"/>
                    </a:cubicBezTo>
                    <a:cubicBezTo>
                      <a:pt x="86" y="51"/>
                      <a:pt x="119" y="19"/>
                      <a:pt x="158" y="19"/>
                    </a:cubicBezTo>
                    <a:cubicBezTo>
                      <a:pt x="366" y="19"/>
                      <a:pt x="366" y="19"/>
                      <a:pt x="366" y="19"/>
                    </a:cubicBezTo>
                    <a:cubicBezTo>
                      <a:pt x="366" y="0"/>
                      <a:pt x="366" y="0"/>
                      <a:pt x="366" y="0"/>
                    </a:cubicBezTo>
                  </a:path>
                </a:pathLst>
              </a:custGeom>
              <a:solidFill>
                <a:srgbClr val="E3E3E5"/>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7" name="Google Shape;777;p53"/>
              <p:cNvSpPr/>
              <p:nvPr/>
            </p:nvSpPr>
            <p:spPr>
              <a:xfrm>
                <a:off x="4948238" y="6134100"/>
                <a:ext cx="304800" cy="134937"/>
              </a:xfrm>
              <a:custGeom>
                <a:avLst/>
                <a:gdLst/>
                <a:ahLst/>
                <a:cxnLst/>
                <a:rect l="l" t="t" r="r" b="b"/>
                <a:pathLst>
                  <a:path w="398" h="176" extrusionOk="0">
                    <a:moveTo>
                      <a:pt x="382" y="160"/>
                    </a:moveTo>
                    <a:cubicBezTo>
                      <a:pt x="382" y="144"/>
                      <a:pt x="382" y="144"/>
                      <a:pt x="382" y="144"/>
                    </a:cubicBezTo>
                    <a:cubicBezTo>
                      <a:pt x="88" y="144"/>
                      <a:pt x="88" y="144"/>
                      <a:pt x="88" y="144"/>
                    </a:cubicBezTo>
                    <a:cubicBezTo>
                      <a:pt x="73" y="144"/>
                      <a:pt x="59" y="138"/>
                      <a:pt x="49" y="128"/>
                    </a:cubicBezTo>
                    <a:cubicBezTo>
                      <a:pt x="39" y="118"/>
                      <a:pt x="32" y="104"/>
                      <a:pt x="32" y="88"/>
                    </a:cubicBezTo>
                    <a:cubicBezTo>
                      <a:pt x="32" y="73"/>
                      <a:pt x="39" y="59"/>
                      <a:pt x="49" y="49"/>
                    </a:cubicBezTo>
                    <a:cubicBezTo>
                      <a:pt x="59" y="39"/>
                      <a:pt x="73" y="32"/>
                      <a:pt x="88" y="32"/>
                    </a:cubicBezTo>
                    <a:cubicBezTo>
                      <a:pt x="366" y="32"/>
                      <a:pt x="366" y="32"/>
                      <a:pt x="366" y="32"/>
                    </a:cubicBezTo>
                    <a:cubicBezTo>
                      <a:pt x="366" y="160"/>
                      <a:pt x="366" y="160"/>
                      <a:pt x="366" y="160"/>
                    </a:cubicBezTo>
                    <a:cubicBezTo>
                      <a:pt x="382" y="160"/>
                      <a:pt x="382" y="160"/>
                      <a:pt x="382" y="160"/>
                    </a:cubicBezTo>
                    <a:cubicBezTo>
                      <a:pt x="382" y="144"/>
                      <a:pt x="382" y="144"/>
                      <a:pt x="382" y="144"/>
                    </a:cubicBezTo>
                    <a:cubicBezTo>
                      <a:pt x="382" y="160"/>
                      <a:pt x="382" y="160"/>
                      <a:pt x="382" y="160"/>
                    </a:cubicBezTo>
                    <a:cubicBezTo>
                      <a:pt x="398" y="160"/>
                      <a:pt x="398" y="160"/>
                      <a:pt x="398" y="160"/>
                    </a:cubicBezTo>
                    <a:cubicBezTo>
                      <a:pt x="398" y="16"/>
                      <a:pt x="398" y="16"/>
                      <a:pt x="398" y="16"/>
                    </a:cubicBezTo>
                    <a:cubicBezTo>
                      <a:pt x="398" y="12"/>
                      <a:pt x="396" y="8"/>
                      <a:pt x="393" y="5"/>
                    </a:cubicBezTo>
                    <a:cubicBezTo>
                      <a:pt x="390" y="2"/>
                      <a:pt x="386" y="0"/>
                      <a:pt x="382" y="0"/>
                    </a:cubicBezTo>
                    <a:cubicBezTo>
                      <a:pt x="88" y="0"/>
                      <a:pt x="88" y="0"/>
                      <a:pt x="88" y="0"/>
                    </a:cubicBezTo>
                    <a:cubicBezTo>
                      <a:pt x="64" y="0"/>
                      <a:pt x="42" y="10"/>
                      <a:pt x="26" y="26"/>
                    </a:cubicBezTo>
                    <a:cubicBezTo>
                      <a:pt x="10" y="42"/>
                      <a:pt x="0" y="64"/>
                      <a:pt x="0" y="88"/>
                    </a:cubicBezTo>
                    <a:cubicBezTo>
                      <a:pt x="0" y="113"/>
                      <a:pt x="10" y="135"/>
                      <a:pt x="26" y="151"/>
                    </a:cubicBezTo>
                    <a:cubicBezTo>
                      <a:pt x="42" y="166"/>
                      <a:pt x="64" y="176"/>
                      <a:pt x="88" y="176"/>
                    </a:cubicBezTo>
                    <a:cubicBezTo>
                      <a:pt x="382" y="176"/>
                      <a:pt x="382" y="176"/>
                      <a:pt x="382" y="176"/>
                    </a:cubicBezTo>
                    <a:cubicBezTo>
                      <a:pt x="386" y="176"/>
                      <a:pt x="390" y="175"/>
                      <a:pt x="393" y="172"/>
                    </a:cubicBezTo>
                    <a:cubicBezTo>
                      <a:pt x="396" y="169"/>
                      <a:pt x="398" y="165"/>
                      <a:pt x="398" y="160"/>
                    </a:cubicBezTo>
                    <a:lnTo>
                      <a:pt x="382" y="160"/>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8" name="Google Shape;778;p53"/>
              <p:cNvSpPr/>
              <p:nvPr/>
            </p:nvSpPr>
            <p:spPr>
              <a:xfrm>
                <a:off x="6145213" y="6164263"/>
                <a:ext cx="231775" cy="92075"/>
              </a:xfrm>
              <a:custGeom>
                <a:avLst/>
                <a:gdLst/>
                <a:ahLst/>
                <a:cxnLst/>
                <a:rect l="l" t="t" r="r" b="b"/>
                <a:pathLst>
                  <a:path w="301" h="120" extrusionOk="0">
                    <a:moveTo>
                      <a:pt x="241" y="120"/>
                    </a:moveTo>
                    <a:cubicBezTo>
                      <a:pt x="0" y="120"/>
                      <a:pt x="0" y="120"/>
                      <a:pt x="0" y="120"/>
                    </a:cubicBezTo>
                    <a:cubicBezTo>
                      <a:pt x="0" y="0"/>
                      <a:pt x="0" y="0"/>
                      <a:pt x="0" y="0"/>
                    </a:cubicBezTo>
                    <a:cubicBezTo>
                      <a:pt x="241" y="0"/>
                      <a:pt x="241" y="0"/>
                      <a:pt x="241" y="0"/>
                    </a:cubicBezTo>
                    <a:cubicBezTo>
                      <a:pt x="274" y="0"/>
                      <a:pt x="301" y="27"/>
                      <a:pt x="301" y="60"/>
                    </a:cubicBezTo>
                    <a:cubicBezTo>
                      <a:pt x="301" y="94"/>
                      <a:pt x="274" y="120"/>
                      <a:pt x="241" y="120"/>
                    </a:cubicBezTo>
                  </a:path>
                </a:pathLst>
              </a:cu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79" name="Google Shape;779;p53"/>
              <p:cNvSpPr/>
              <p:nvPr/>
            </p:nvSpPr>
            <p:spPr>
              <a:xfrm>
                <a:off x="6145213" y="6164263"/>
                <a:ext cx="231775" cy="92075"/>
              </a:xfrm>
              <a:custGeom>
                <a:avLst/>
                <a:gdLst/>
                <a:ahLst/>
                <a:cxnLst/>
                <a:rect l="l" t="t" r="r" b="b"/>
                <a:pathLst>
                  <a:path w="301" h="120" extrusionOk="0">
                    <a:moveTo>
                      <a:pt x="241" y="0"/>
                    </a:moveTo>
                    <a:cubicBezTo>
                      <a:pt x="0" y="0"/>
                      <a:pt x="0" y="0"/>
                      <a:pt x="0" y="0"/>
                    </a:cubicBezTo>
                    <a:cubicBezTo>
                      <a:pt x="0" y="120"/>
                      <a:pt x="0" y="120"/>
                      <a:pt x="0" y="120"/>
                    </a:cubicBezTo>
                    <a:cubicBezTo>
                      <a:pt x="16" y="120"/>
                      <a:pt x="16" y="120"/>
                      <a:pt x="16" y="120"/>
                    </a:cubicBezTo>
                    <a:cubicBezTo>
                      <a:pt x="16" y="47"/>
                      <a:pt x="16" y="47"/>
                      <a:pt x="16" y="47"/>
                    </a:cubicBezTo>
                    <a:cubicBezTo>
                      <a:pt x="257" y="47"/>
                      <a:pt x="257" y="47"/>
                      <a:pt x="257" y="47"/>
                    </a:cubicBezTo>
                    <a:cubicBezTo>
                      <a:pt x="274" y="47"/>
                      <a:pt x="290" y="54"/>
                      <a:pt x="301" y="66"/>
                    </a:cubicBezTo>
                    <a:cubicBezTo>
                      <a:pt x="301" y="64"/>
                      <a:pt x="301" y="62"/>
                      <a:pt x="301" y="60"/>
                    </a:cubicBezTo>
                    <a:cubicBezTo>
                      <a:pt x="301" y="27"/>
                      <a:pt x="274" y="0"/>
                      <a:pt x="241" y="0"/>
                    </a:cubicBezTo>
                  </a:path>
                </a:pathLst>
              </a:custGeom>
              <a:solidFill>
                <a:srgbClr val="E3E3E5"/>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0" name="Google Shape;780;p53"/>
              <p:cNvSpPr/>
              <p:nvPr/>
            </p:nvSpPr>
            <p:spPr>
              <a:xfrm>
                <a:off x="6134100" y="6151563"/>
                <a:ext cx="255588" cy="117475"/>
              </a:xfrm>
              <a:custGeom>
                <a:avLst/>
                <a:gdLst/>
                <a:ahLst/>
                <a:cxnLst/>
                <a:rect l="l" t="t" r="r" b="b"/>
                <a:pathLst>
                  <a:path w="333" h="152" extrusionOk="0">
                    <a:moveTo>
                      <a:pt x="257" y="136"/>
                    </a:moveTo>
                    <a:cubicBezTo>
                      <a:pt x="257" y="120"/>
                      <a:pt x="257" y="120"/>
                      <a:pt x="257" y="120"/>
                    </a:cubicBezTo>
                    <a:cubicBezTo>
                      <a:pt x="32" y="120"/>
                      <a:pt x="32" y="120"/>
                      <a:pt x="32" y="120"/>
                    </a:cubicBezTo>
                    <a:cubicBezTo>
                      <a:pt x="32" y="32"/>
                      <a:pt x="32" y="32"/>
                      <a:pt x="32" y="32"/>
                    </a:cubicBezTo>
                    <a:cubicBezTo>
                      <a:pt x="257" y="32"/>
                      <a:pt x="257" y="32"/>
                      <a:pt x="257" y="32"/>
                    </a:cubicBezTo>
                    <a:cubicBezTo>
                      <a:pt x="269" y="32"/>
                      <a:pt x="280" y="37"/>
                      <a:pt x="288" y="45"/>
                    </a:cubicBezTo>
                    <a:cubicBezTo>
                      <a:pt x="296" y="53"/>
                      <a:pt x="301" y="64"/>
                      <a:pt x="301" y="76"/>
                    </a:cubicBezTo>
                    <a:cubicBezTo>
                      <a:pt x="301" y="89"/>
                      <a:pt x="296" y="99"/>
                      <a:pt x="288" y="107"/>
                    </a:cubicBezTo>
                    <a:cubicBezTo>
                      <a:pt x="280" y="115"/>
                      <a:pt x="269" y="120"/>
                      <a:pt x="257" y="120"/>
                    </a:cubicBezTo>
                    <a:cubicBezTo>
                      <a:pt x="257" y="136"/>
                      <a:pt x="257" y="136"/>
                      <a:pt x="257" y="136"/>
                    </a:cubicBezTo>
                    <a:cubicBezTo>
                      <a:pt x="257" y="152"/>
                      <a:pt x="257" y="152"/>
                      <a:pt x="257" y="152"/>
                    </a:cubicBezTo>
                    <a:cubicBezTo>
                      <a:pt x="278" y="152"/>
                      <a:pt x="297" y="144"/>
                      <a:pt x="311" y="130"/>
                    </a:cubicBezTo>
                    <a:cubicBezTo>
                      <a:pt x="324" y="116"/>
                      <a:pt x="333" y="97"/>
                      <a:pt x="333" y="76"/>
                    </a:cubicBezTo>
                    <a:cubicBezTo>
                      <a:pt x="333" y="55"/>
                      <a:pt x="324" y="36"/>
                      <a:pt x="311" y="23"/>
                    </a:cubicBezTo>
                    <a:cubicBezTo>
                      <a:pt x="297" y="9"/>
                      <a:pt x="278" y="0"/>
                      <a:pt x="257" y="0"/>
                    </a:cubicBezTo>
                    <a:cubicBezTo>
                      <a:pt x="16" y="0"/>
                      <a:pt x="16" y="0"/>
                      <a:pt x="16" y="0"/>
                    </a:cubicBezTo>
                    <a:cubicBezTo>
                      <a:pt x="12" y="0"/>
                      <a:pt x="8" y="2"/>
                      <a:pt x="5" y="5"/>
                    </a:cubicBezTo>
                    <a:cubicBezTo>
                      <a:pt x="2" y="8"/>
                      <a:pt x="0" y="12"/>
                      <a:pt x="0" y="16"/>
                    </a:cubicBezTo>
                    <a:cubicBezTo>
                      <a:pt x="0" y="136"/>
                      <a:pt x="0" y="136"/>
                      <a:pt x="0" y="136"/>
                    </a:cubicBezTo>
                    <a:cubicBezTo>
                      <a:pt x="0" y="141"/>
                      <a:pt x="2" y="145"/>
                      <a:pt x="5" y="148"/>
                    </a:cubicBezTo>
                    <a:cubicBezTo>
                      <a:pt x="8" y="151"/>
                      <a:pt x="12" y="152"/>
                      <a:pt x="16" y="152"/>
                    </a:cubicBezTo>
                    <a:cubicBezTo>
                      <a:pt x="257" y="152"/>
                      <a:pt x="257" y="152"/>
                      <a:pt x="257" y="152"/>
                    </a:cubicBezTo>
                    <a:lnTo>
                      <a:pt x="257" y="136"/>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1" name="Google Shape;781;p53"/>
              <p:cNvSpPr/>
              <p:nvPr/>
            </p:nvSpPr>
            <p:spPr>
              <a:xfrm>
                <a:off x="5341938" y="6207125"/>
                <a:ext cx="569913" cy="49212"/>
              </a:xfrm>
              <a:prstGeom prst="rect">
                <a:avLst/>
              </a:pr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2" name="Google Shape;782;p53"/>
              <p:cNvSpPr/>
              <p:nvPr/>
            </p:nvSpPr>
            <p:spPr>
              <a:xfrm>
                <a:off x="5341938" y="6207125"/>
                <a:ext cx="569913" cy="49212"/>
              </a:xfrm>
              <a:prstGeom prst="rect">
                <a:avLst/>
              </a:prstGeom>
              <a:no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3" name="Google Shape;783;p53"/>
              <p:cNvSpPr/>
              <p:nvPr/>
            </p:nvSpPr>
            <p:spPr>
              <a:xfrm>
                <a:off x="5341938" y="6207125"/>
                <a:ext cx="569913" cy="25400"/>
              </a:xfrm>
              <a:prstGeom prst="rect">
                <a:avLst/>
              </a:prstGeom>
              <a:solidFill>
                <a:srgbClr val="E3E3E5"/>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4" name="Google Shape;784;p53"/>
              <p:cNvSpPr/>
              <p:nvPr/>
            </p:nvSpPr>
            <p:spPr>
              <a:xfrm>
                <a:off x="5341938" y="6207125"/>
                <a:ext cx="569913" cy="25400"/>
              </a:xfrm>
              <a:prstGeom prst="rect">
                <a:avLst/>
              </a:prstGeom>
              <a:no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5" name="Google Shape;785;p53"/>
              <p:cNvSpPr/>
              <p:nvPr/>
            </p:nvSpPr>
            <p:spPr>
              <a:xfrm>
                <a:off x="5330825" y="6194425"/>
                <a:ext cx="593725" cy="74612"/>
              </a:xfrm>
              <a:custGeom>
                <a:avLst/>
                <a:gdLst/>
                <a:ahLst/>
                <a:cxnLst/>
                <a:rect l="l" t="t" r="r" b="b"/>
                <a:pathLst>
                  <a:path w="774" h="96" extrusionOk="0">
                    <a:moveTo>
                      <a:pt x="758" y="80"/>
                    </a:moveTo>
                    <a:cubicBezTo>
                      <a:pt x="758" y="64"/>
                      <a:pt x="758" y="64"/>
                      <a:pt x="758" y="64"/>
                    </a:cubicBezTo>
                    <a:cubicBezTo>
                      <a:pt x="32" y="64"/>
                      <a:pt x="32" y="64"/>
                      <a:pt x="32" y="64"/>
                    </a:cubicBezTo>
                    <a:cubicBezTo>
                      <a:pt x="32" y="32"/>
                      <a:pt x="32" y="32"/>
                      <a:pt x="32" y="32"/>
                    </a:cubicBezTo>
                    <a:cubicBezTo>
                      <a:pt x="742" y="32"/>
                      <a:pt x="742" y="32"/>
                      <a:pt x="742" y="32"/>
                    </a:cubicBezTo>
                    <a:cubicBezTo>
                      <a:pt x="742" y="80"/>
                      <a:pt x="742" y="80"/>
                      <a:pt x="742" y="80"/>
                    </a:cubicBezTo>
                    <a:cubicBezTo>
                      <a:pt x="758" y="80"/>
                      <a:pt x="758" y="80"/>
                      <a:pt x="758" y="80"/>
                    </a:cubicBezTo>
                    <a:cubicBezTo>
                      <a:pt x="758" y="64"/>
                      <a:pt x="758" y="64"/>
                      <a:pt x="758" y="64"/>
                    </a:cubicBezTo>
                    <a:cubicBezTo>
                      <a:pt x="758" y="80"/>
                      <a:pt x="758" y="80"/>
                      <a:pt x="758" y="80"/>
                    </a:cubicBezTo>
                    <a:cubicBezTo>
                      <a:pt x="774" y="80"/>
                      <a:pt x="774" y="80"/>
                      <a:pt x="774" y="80"/>
                    </a:cubicBezTo>
                    <a:cubicBezTo>
                      <a:pt x="774" y="16"/>
                      <a:pt x="774" y="16"/>
                      <a:pt x="774" y="16"/>
                    </a:cubicBezTo>
                    <a:cubicBezTo>
                      <a:pt x="774" y="12"/>
                      <a:pt x="772" y="8"/>
                      <a:pt x="769" y="5"/>
                    </a:cubicBezTo>
                    <a:cubicBezTo>
                      <a:pt x="766" y="2"/>
                      <a:pt x="762" y="0"/>
                      <a:pt x="758" y="0"/>
                    </a:cubicBezTo>
                    <a:cubicBezTo>
                      <a:pt x="16" y="0"/>
                      <a:pt x="16" y="0"/>
                      <a:pt x="16" y="0"/>
                    </a:cubicBezTo>
                    <a:cubicBezTo>
                      <a:pt x="12" y="0"/>
                      <a:pt x="7" y="2"/>
                      <a:pt x="4" y="5"/>
                    </a:cubicBezTo>
                    <a:cubicBezTo>
                      <a:pt x="1" y="8"/>
                      <a:pt x="0" y="12"/>
                      <a:pt x="0" y="16"/>
                    </a:cubicBezTo>
                    <a:cubicBezTo>
                      <a:pt x="0" y="80"/>
                      <a:pt x="0" y="80"/>
                      <a:pt x="0" y="80"/>
                    </a:cubicBezTo>
                    <a:cubicBezTo>
                      <a:pt x="0" y="85"/>
                      <a:pt x="1" y="89"/>
                      <a:pt x="4" y="92"/>
                    </a:cubicBezTo>
                    <a:cubicBezTo>
                      <a:pt x="7" y="95"/>
                      <a:pt x="12" y="96"/>
                      <a:pt x="16" y="96"/>
                    </a:cubicBezTo>
                    <a:cubicBezTo>
                      <a:pt x="758" y="96"/>
                      <a:pt x="758" y="96"/>
                      <a:pt x="758" y="96"/>
                    </a:cubicBezTo>
                    <a:cubicBezTo>
                      <a:pt x="762" y="96"/>
                      <a:pt x="766" y="95"/>
                      <a:pt x="769" y="92"/>
                    </a:cubicBezTo>
                    <a:cubicBezTo>
                      <a:pt x="772" y="89"/>
                      <a:pt x="774" y="85"/>
                      <a:pt x="774" y="80"/>
                    </a:cubicBezTo>
                    <a:lnTo>
                      <a:pt x="758" y="80"/>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6" name="Google Shape;786;p53"/>
              <p:cNvSpPr/>
              <p:nvPr/>
            </p:nvSpPr>
            <p:spPr>
              <a:xfrm>
                <a:off x="5911850" y="6108700"/>
                <a:ext cx="273050" cy="274637"/>
              </a:xfrm>
              <a:prstGeom prst="ellipse">
                <a:avLst/>
              </a:prstGeom>
              <a:solidFill>
                <a:srgbClr val="82818C"/>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7" name="Google Shape;787;p53"/>
              <p:cNvSpPr/>
              <p:nvPr/>
            </p:nvSpPr>
            <p:spPr>
              <a:xfrm>
                <a:off x="5900738" y="6096000"/>
                <a:ext cx="296863" cy="298450"/>
              </a:xfrm>
              <a:custGeom>
                <a:avLst/>
                <a:gdLst/>
                <a:ahLst/>
                <a:cxnLst/>
                <a:rect l="l" t="t" r="r" b="b"/>
                <a:pathLst>
                  <a:path w="388" h="389" extrusionOk="0">
                    <a:moveTo>
                      <a:pt x="372" y="195"/>
                    </a:moveTo>
                    <a:cubicBezTo>
                      <a:pt x="356" y="195"/>
                      <a:pt x="356" y="195"/>
                      <a:pt x="356" y="195"/>
                    </a:cubicBezTo>
                    <a:cubicBezTo>
                      <a:pt x="356" y="239"/>
                      <a:pt x="338" y="280"/>
                      <a:pt x="309" y="309"/>
                    </a:cubicBezTo>
                    <a:cubicBezTo>
                      <a:pt x="280" y="339"/>
                      <a:pt x="239" y="357"/>
                      <a:pt x="194" y="357"/>
                    </a:cubicBezTo>
                    <a:cubicBezTo>
                      <a:pt x="149" y="357"/>
                      <a:pt x="109" y="339"/>
                      <a:pt x="80" y="309"/>
                    </a:cubicBezTo>
                    <a:cubicBezTo>
                      <a:pt x="50" y="280"/>
                      <a:pt x="32" y="239"/>
                      <a:pt x="32" y="195"/>
                    </a:cubicBezTo>
                    <a:cubicBezTo>
                      <a:pt x="32" y="150"/>
                      <a:pt x="50" y="109"/>
                      <a:pt x="80" y="80"/>
                    </a:cubicBezTo>
                    <a:cubicBezTo>
                      <a:pt x="109" y="51"/>
                      <a:pt x="149" y="32"/>
                      <a:pt x="194" y="32"/>
                    </a:cubicBezTo>
                    <a:cubicBezTo>
                      <a:pt x="239" y="32"/>
                      <a:pt x="280" y="51"/>
                      <a:pt x="309" y="80"/>
                    </a:cubicBezTo>
                    <a:cubicBezTo>
                      <a:pt x="338" y="109"/>
                      <a:pt x="356" y="150"/>
                      <a:pt x="356" y="195"/>
                    </a:cubicBezTo>
                    <a:cubicBezTo>
                      <a:pt x="372" y="195"/>
                      <a:pt x="372" y="195"/>
                      <a:pt x="372" y="195"/>
                    </a:cubicBezTo>
                    <a:cubicBezTo>
                      <a:pt x="388" y="195"/>
                      <a:pt x="388" y="195"/>
                      <a:pt x="388" y="195"/>
                    </a:cubicBezTo>
                    <a:cubicBezTo>
                      <a:pt x="388" y="141"/>
                      <a:pt x="367" y="92"/>
                      <a:pt x="332" y="57"/>
                    </a:cubicBezTo>
                    <a:cubicBezTo>
                      <a:pt x="296" y="22"/>
                      <a:pt x="248" y="0"/>
                      <a:pt x="194" y="0"/>
                    </a:cubicBezTo>
                    <a:cubicBezTo>
                      <a:pt x="141" y="0"/>
                      <a:pt x="92" y="22"/>
                      <a:pt x="57" y="57"/>
                    </a:cubicBezTo>
                    <a:cubicBezTo>
                      <a:pt x="22" y="92"/>
                      <a:pt x="0" y="141"/>
                      <a:pt x="0" y="195"/>
                    </a:cubicBezTo>
                    <a:cubicBezTo>
                      <a:pt x="0" y="248"/>
                      <a:pt x="22" y="297"/>
                      <a:pt x="57" y="332"/>
                    </a:cubicBezTo>
                    <a:cubicBezTo>
                      <a:pt x="92" y="367"/>
                      <a:pt x="141" y="389"/>
                      <a:pt x="194" y="389"/>
                    </a:cubicBezTo>
                    <a:cubicBezTo>
                      <a:pt x="248" y="389"/>
                      <a:pt x="296" y="367"/>
                      <a:pt x="332" y="332"/>
                    </a:cubicBezTo>
                    <a:cubicBezTo>
                      <a:pt x="367" y="297"/>
                      <a:pt x="388" y="248"/>
                      <a:pt x="388" y="195"/>
                    </a:cubicBezTo>
                    <a:lnTo>
                      <a:pt x="372" y="195"/>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8" name="Google Shape;788;p53"/>
              <p:cNvSpPr/>
              <p:nvPr/>
            </p:nvSpPr>
            <p:spPr>
              <a:xfrm>
                <a:off x="5975350" y="6170613"/>
                <a:ext cx="147638" cy="149225"/>
              </a:xfrm>
              <a:prstGeom prst="ellipse">
                <a:avLst/>
              </a:pr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89" name="Google Shape;789;p53"/>
              <p:cNvSpPr/>
              <p:nvPr/>
            </p:nvSpPr>
            <p:spPr>
              <a:xfrm>
                <a:off x="5962650" y="6159500"/>
                <a:ext cx="173038" cy="173037"/>
              </a:xfrm>
              <a:custGeom>
                <a:avLst/>
                <a:gdLst/>
                <a:ahLst/>
                <a:cxnLst/>
                <a:rect l="l" t="t" r="r" b="b"/>
                <a:pathLst>
                  <a:path w="225" h="225" extrusionOk="0">
                    <a:moveTo>
                      <a:pt x="112" y="209"/>
                    </a:moveTo>
                    <a:cubicBezTo>
                      <a:pt x="112" y="193"/>
                      <a:pt x="112" y="193"/>
                      <a:pt x="112" y="193"/>
                    </a:cubicBezTo>
                    <a:cubicBezTo>
                      <a:pt x="90" y="193"/>
                      <a:pt x="70" y="184"/>
                      <a:pt x="55" y="169"/>
                    </a:cubicBezTo>
                    <a:cubicBezTo>
                      <a:pt x="41" y="155"/>
                      <a:pt x="32" y="135"/>
                      <a:pt x="32" y="113"/>
                    </a:cubicBezTo>
                    <a:cubicBezTo>
                      <a:pt x="32" y="90"/>
                      <a:pt x="41" y="70"/>
                      <a:pt x="55" y="56"/>
                    </a:cubicBezTo>
                    <a:cubicBezTo>
                      <a:pt x="70" y="41"/>
                      <a:pt x="90" y="32"/>
                      <a:pt x="112" y="32"/>
                    </a:cubicBezTo>
                    <a:cubicBezTo>
                      <a:pt x="134" y="32"/>
                      <a:pt x="155" y="41"/>
                      <a:pt x="169" y="56"/>
                    </a:cubicBezTo>
                    <a:cubicBezTo>
                      <a:pt x="184" y="70"/>
                      <a:pt x="193" y="90"/>
                      <a:pt x="193" y="113"/>
                    </a:cubicBezTo>
                    <a:cubicBezTo>
                      <a:pt x="193" y="135"/>
                      <a:pt x="184" y="155"/>
                      <a:pt x="169" y="169"/>
                    </a:cubicBezTo>
                    <a:cubicBezTo>
                      <a:pt x="155" y="184"/>
                      <a:pt x="134" y="193"/>
                      <a:pt x="112" y="193"/>
                    </a:cubicBezTo>
                    <a:cubicBezTo>
                      <a:pt x="112" y="209"/>
                      <a:pt x="112" y="209"/>
                      <a:pt x="112" y="209"/>
                    </a:cubicBezTo>
                    <a:cubicBezTo>
                      <a:pt x="112" y="225"/>
                      <a:pt x="112" y="225"/>
                      <a:pt x="112" y="225"/>
                    </a:cubicBezTo>
                    <a:cubicBezTo>
                      <a:pt x="143" y="225"/>
                      <a:pt x="171" y="212"/>
                      <a:pt x="192" y="192"/>
                    </a:cubicBezTo>
                    <a:cubicBezTo>
                      <a:pt x="212" y="172"/>
                      <a:pt x="225" y="144"/>
                      <a:pt x="225" y="113"/>
                    </a:cubicBezTo>
                    <a:cubicBezTo>
                      <a:pt x="225" y="82"/>
                      <a:pt x="212" y="53"/>
                      <a:pt x="192" y="33"/>
                    </a:cubicBezTo>
                    <a:cubicBezTo>
                      <a:pt x="171" y="13"/>
                      <a:pt x="143" y="0"/>
                      <a:pt x="112" y="0"/>
                    </a:cubicBezTo>
                    <a:cubicBezTo>
                      <a:pt x="81" y="0"/>
                      <a:pt x="53" y="13"/>
                      <a:pt x="33" y="33"/>
                    </a:cubicBezTo>
                    <a:cubicBezTo>
                      <a:pt x="12" y="53"/>
                      <a:pt x="0" y="82"/>
                      <a:pt x="0" y="113"/>
                    </a:cubicBezTo>
                    <a:cubicBezTo>
                      <a:pt x="0" y="144"/>
                      <a:pt x="12" y="172"/>
                      <a:pt x="33" y="192"/>
                    </a:cubicBezTo>
                    <a:cubicBezTo>
                      <a:pt x="53" y="212"/>
                      <a:pt x="81" y="225"/>
                      <a:pt x="112" y="225"/>
                    </a:cubicBezTo>
                    <a:lnTo>
                      <a:pt x="112" y="209"/>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0" name="Google Shape;790;p53"/>
              <p:cNvSpPr/>
              <p:nvPr/>
            </p:nvSpPr>
            <p:spPr>
              <a:xfrm>
                <a:off x="6015038" y="6210300"/>
                <a:ext cx="69850" cy="69850"/>
              </a:xfrm>
              <a:custGeom>
                <a:avLst/>
                <a:gdLst/>
                <a:ahLst/>
                <a:cxnLst/>
                <a:rect l="l" t="t" r="r" b="b"/>
                <a:pathLst>
                  <a:path w="91" h="91" extrusionOk="0">
                    <a:moveTo>
                      <a:pt x="45" y="75"/>
                    </a:moveTo>
                    <a:cubicBezTo>
                      <a:pt x="45" y="59"/>
                      <a:pt x="45" y="59"/>
                      <a:pt x="45" y="59"/>
                    </a:cubicBezTo>
                    <a:cubicBezTo>
                      <a:pt x="41" y="59"/>
                      <a:pt x="38" y="58"/>
                      <a:pt x="36" y="55"/>
                    </a:cubicBezTo>
                    <a:cubicBezTo>
                      <a:pt x="33" y="53"/>
                      <a:pt x="32" y="49"/>
                      <a:pt x="32" y="46"/>
                    </a:cubicBezTo>
                    <a:cubicBezTo>
                      <a:pt x="32" y="42"/>
                      <a:pt x="33" y="38"/>
                      <a:pt x="36" y="36"/>
                    </a:cubicBezTo>
                    <a:cubicBezTo>
                      <a:pt x="38" y="33"/>
                      <a:pt x="41" y="32"/>
                      <a:pt x="45" y="32"/>
                    </a:cubicBezTo>
                    <a:cubicBezTo>
                      <a:pt x="49" y="32"/>
                      <a:pt x="52" y="33"/>
                      <a:pt x="55" y="36"/>
                    </a:cubicBezTo>
                    <a:cubicBezTo>
                      <a:pt x="57" y="38"/>
                      <a:pt x="59" y="42"/>
                      <a:pt x="59" y="46"/>
                    </a:cubicBezTo>
                    <a:cubicBezTo>
                      <a:pt x="59" y="49"/>
                      <a:pt x="57" y="53"/>
                      <a:pt x="55" y="55"/>
                    </a:cubicBezTo>
                    <a:cubicBezTo>
                      <a:pt x="52" y="58"/>
                      <a:pt x="49" y="59"/>
                      <a:pt x="45" y="59"/>
                    </a:cubicBezTo>
                    <a:cubicBezTo>
                      <a:pt x="45" y="75"/>
                      <a:pt x="45" y="75"/>
                      <a:pt x="45" y="75"/>
                    </a:cubicBezTo>
                    <a:cubicBezTo>
                      <a:pt x="45" y="91"/>
                      <a:pt x="45" y="91"/>
                      <a:pt x="45" y="91"/>
                    </a:cubicBezTo>
                    <a:cubicBezTo>
                      <a:pt x="58" y="91"/>
                      <a:pt x="69" y="86"/>
                      <a:pt x="78" y="78"/>
                    </a:cubicBezTo>
                    <a:cubicBezTo>
                      <a:pt x="86" y="70"/>
                      <a:pt x="91" y="58"/>
                      <a:pt x="91" y="46"/>
                    </a:cubicBezTo>
                    <a:cubicBezTo>
                      <a:pt x="91" y="33"/>
                      <a:pt x="86" y="21"/>
                      <a:pt x="78" y="13"/>
                    </a:cubicBezTo>
                    <a:cubicBezTo>
                      <a:pt x="69" y="5"/>
                      <a:pt x="58" y="0"/>
                      <a:pt x="45" y="0"/>
                    </a:cubicBezTo>
                    <a:cubicBezTo>
                      <a:pt x="33" y="0"/>
                      <a:pt x="21" y="5"/>
                      <a:pt x="13" y="13"/>
                    </a:cubicBezTo>
                    <a:cubicBezTo>
                      <a:pt x="5" y="21"/>
                      <a:pt x="0" y="33"/>
                      <a:pt x="0" y="46"/>
                    </a:cubicBezTo>
                    <a:cubicBezTo>
                      <a:pt x="0" y="58"/>
                      <a:pt x="5" y="70"/>
                      <a:pt x="13" y="78"/>
                    </a:cubicBezTo>
                    <a:cubicBezTo>
                      <a:pt x="21" y="86"/>
                      <a:pt x="33" y="91"/>
                      <a:pt x="45" y="91"/>
                    </a:cubicBezTo>
                    <a:lnTo>
                      <a:pt x="45" y="75"/>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1" name="Google Shape;791;p53"/>
              <p:cNvSpPr/>
              <p:nvPr/>
            </p:nvSpPr>
            <p:spPr>
              <a:xfrm>
                <a:off x="5121275" y="6108700"/>
                <a:ext cx="273050" cy="274637"/>
              </a:xfrm>
              <a:prstGeom prst="ellipse">
                <a:avLst/>
              </a:prstGeom>
              <a:solidFill>
                <a:srgbClr val="82818C"/>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2" name="Google Shape;792;p53"/>
              <p:cNvSpPr/>
              <p:nvPr/>
            </p:nvSpPr>
            <p:spPr>
              <a:xfrm>
                <a:off x="5108575" y="6096000"/>
                <a:ext cx="298450" cy="298450"/>
              </a:xfrm>
              <a:custGeom>
                <a:avLst/>
                <a:gdLst/>
                <a:ahLst/>
                <a:cxnLst/>
                <a:rect l="l" t="t" r="r" b="b"/>
                <a:pathLst>
                  <a:path w="388" h="389" extrusionOk="0">
                    <a:moveTo>
                      <a:pt x="372" y="195"/>
                    </a:moveTo>
                    <a:cubicBezTo>
                      <a:pt x="356" y="195"/>
                      <a:pt x="356" y="195"/>
                      <a:pt x="356" y="195"/>
                    </a:cubicBezTo>
                    <a:cubicBezTo>
                      <a:pt x="356" y="239"/>
                      <a:pt x="338" y="280"/>
                      <a:pt x="308" y="309"/>
                    </a:cubicBezTo>
                    <a:cubicBezTo>
                      <a:pt x="279" y="339"/>
                      <a:pt x="239" y="357"/>
                      <a:pt x="194" y="357"/>
                    </a:cubicBezTo>
                    <a:cubicBezTo>
                      <a:pt x="149" y="357"/>
                      <a:pt x="108" y="339"/>
                      <a:pt x="79" y="309"/>
                    </a:cubicBezTo>
                    <a:cubicBezTo>
                      <a:pt x="50" y="280"/>
                      <a:pt x="32" y="239"/>
                      <a:pt x="32" y="195"/>
                    </a:cubicBezTo>
                    <a:cubicBezTo>
                      <a:pt x="32" y="150"/>
                      <a:pt x="50" y="109"/>
                      <a:pt x="79" y="80"/>
                    </a:cubicBezTo>
                    <a:cubicBezTo>
                      <a:pt x="108" y="51"/>
                      <a:pt x="149" y="32"/>
                      <a:pt x="194" y="32"/>
                    </a:cubicBezTo>
                    <a:cubicBezTo>
                      <a:pt x="239" y="32"/>
                      <a:pt x="279" y="51"/>
                      <a:pt x="308" y="80"/>
                    </a:cubicBezTo>
                    <a:cubicBezTo>
                      <a:pt x="338" y="109"/>
                      <a:pt x="356" y="150"/>
                      <a:pt x="356" y="195"/>
                    </a:cubicBezTo>
                    <a:cubicBezTo>
                      <a:pt x="372" y="195"/>
                      <a:pt x="372" y="195"/>
                      <a:pt x="372" y="195"/>
                    </a:cubicBezTo>
                    <a:cubicBezTo>
                      <a:pt x="388" y="195"/>
                      <a:pt x="388" y="195"/>
                      <a:pt x="388" y="195"/>
                    </a:cubicBezTo>
                    <a:cubicBezTo>
                      <a:pt x="388" y="141"/>
                      <a:pt x="366" y="92"/>
                      <a:pt x="331" y="57"/>
                    </a:cubicBezTo>
                    <a:cubicBezTo>
                      <a:pt x="296" y="22"/>
                      <a:pt x="247" y="0"/>
                      <a:pt x="194" y="0"/>
                    </a:cubicBezTo>
                    <a:cubicBezTo>
                      <a:pt x="140" y="0"/>
                      <a:pt x="92" y="22"/>
                      <a:pt x="56" y="57"/>
                    </a:cubicBezTo>
                    <a:cubicBezTo>
                      <a:pt x="21" y="92"/>
                      <a:pt x="0" y="141"/>
                      <a:pt x="0" y="195"/>
                    </a:cubicBezTo>
                    <a:cubicBezTo>
                      <a:pt x="0" y="248"/>
                      <a:pt x="21" y="297"/>
                      <a:pt x="56" y="332"/>
                    </a:cubicBezTo>
                    <a:cubicBezTo>
                      <a:pt x="92" y="367"/>
                      <a:pt x="140" y="389"/>
                      <a:pt x="194" y="389"/>
                    </a:cubicBezTo>
                    <a:cubicBezTo>
                      <a:pt x="247" y="389"/>
                      <a:pt x="296" y="367"/>
                      <a:pt x="331" y="332"/>
                    </a:cubicBezTo>
                    <a:cubicBezTo>
                      <a:pt x="366" y="297"/>
                      <a:pt x="388" y="248"/>
                      <a:pt x="388" y="195"/>
                    </a:cubicBezTo>
                    <a:lnTo>
                      <a:pt x="372" y="195"/>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3" name="Google Shape;793;p53"/>
              <p:cNvSpPr/>
              <p:nvPr/>
            </p:nvSpPr>
            <p:spPr>
              <a:xfrm>
                <a:off x="5183188" y="6170613"/>
                <a:ext cx="149225" cy="149225"/>
              </a:xfrm>
              <a:prstGeom prst="ellipse">
                <a:avLst/>
              </a:pr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4" name="Google Shape;794;p53"/>
              <p:cNvSpPr/>
              <p:nvPr/>
            </p:nvSpPr>
            <p:spPr>
              <a:xfrm>
                <a:off x="5172075" y="6159500"/>
                <a:ext cx="171450" cy="173037"/>
              </a:xfrm>
              <a:custGeom>
                <a:avLst/>
                <a:gdLst/>
                <a:ahLst/>
                <a:cxnLst/>
                <a:rect l="l" t="t" r="r" b="b"/>
                <a:pathLst>
                  <a:path w="225" h="225" extrusionOk="0">
                    <a:moveTo>
                      <a:pt x="113" y="209"/>
                    </a:moveTo>
                    <a:cubicBezTo>
                      <a:pt x="113" y="193"/>
                      <a:pt x="113" y="193"/>
                      <a:pt x="113" y="193"/>
                    </a:cubicBezTo>
                    <a:cubicBezTo>
                      <a:pt x="90" y="193"/>
                      <a:pt x="70" y="184"/>
                      <a:pt x="56" y="169"/>
                    </a:cubicBezTo>
                    <a:cubicBezTo>
                      <a:pt x="41" y="155"/>
                      <a:pt x="32" y="135"/>
                      <a:pt x="32" y="113"/>
                    </a:cubicBezTo>
                    <a:cubicBezTo>
                      <a:pt x="32" y="90"/>
                      <a:pt x="41" y="70"/>
                      <a:pt x="56" y="56"/>
                    </a:cubicBezTo>
                    <a:cubicBezTo>
                      <a:pt x="70" y="41"/>
                      <a:pt x="90" y="32"/>
                      <a:pt x="113" y="32"/>
                    </a:cubicBezTo>
                    <a:cubicBezTo>
                      <a:pt x="135" y="32"/>
                      <a:pt x="155" y="41"/>
                      <a:pt x="170" y="56"/>
                    </a:cubicBezTo>
                    <a:cubicBezTo>
                      <a:pt x="184" y="70"/>
                      <a:pt x="193" y="90"/>
                      <a:pt x="193" y="113"/>
                    </a:cubicBezTo>
                    <a:cubicBezTo>
                      <a:pt x="193" y="135"/>
                      <a:pt x="184" y="155"/>
                      <a:pt x="170" y="169"/>
                    </a:cubicBezTo>
                    <a:cubicBezTo>
                      <a:pt x="155" y="184"/>
                      <a:pt x="135" y="193"/>
                      <a:pt x="113" y="193"/>
                    </a:cubicBezTo>
                    <a:cubicBezTo>
                      <a:pt x="113" y="209"/>
                      <a:pt x="113" y="209"/>
                      <a:pt x="113" y="209"/>
                    </a:cubicBezTo>
                    <a:cubicBezTo>
                      <a:pt x="113" y="225"/>
                      <a:pt x="113" y="225"/>
                      <a:pt x="113" y="225"/>
                    </a:cubicBezTo>
                    <a:cubicBezTo>
                      <a:pt x="144" y="225"/>
                      <a:pt x="172" y="212"/>
                      <a:pt x="192" y="192"/>
                    </a:cubicBezTo>
                    <a:cubicBezTo>
                      <a:pt x="213" y="172"/>
                      <a:pt x="225" y="144"/>
                      <a:pt x="225" y="113"/>
                    </a:cubicBezTo>
                    <a:cubicBezTo>
                      <a:pt x="225" y="82"/>
                      <a:pt x="213" y="53"/>
                      <a:pt x="192" y="33"/>
                    </a:cubicBezTo>
                    <a:cubicBezTo>
                      <a:pt x="172" y="13"/>
                      <a:pt x="144" y="0"/>
                      <a:pt x="113" y="0"/>
                    </a:cubicBezTo>
                    <a:cubicBezTo>
                      <a:pt x="82" y="0"/>
                      <a:pt x="54" y="13"/>
                      <a:pt x="33" y="33"/>
                    </a:cubicBezTo>
                    <a:cubicBezTo>
                      <a:pt x="13" y="53"/>
                      <a:pt x="0" y="82"/>
                      <a:pt x="0" y="113"/>
                    </a:cubicBezTo>
                    <a:cubicBezTo>
                      <a:pt x="0" y="144"/>
                      <a:pt x="13" y="172"/>
                      <a:pt x="33" y="192"/>
                    </a:cubicBezTo>
                    <a:cubicBezTo>
                      <a:pt x="54" y="212"/>
                      <a:pt x="82" y="225"/>
                      <a:pt x="113" y="225"/>
                    </a:cubicBezTo>
                    <a:lnTo>
                      <a:pt x="113" y="209"/>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5" name="Google Shape;795;p53"/>
              <p:cNvSpPr/>
              <p:nvPr/>
            </p:nvSpPr>
            <p:spPr>
              <a:xfrm>
                <a:off x="5222875" y="6210300"/>
                <a:ext cx="69850" cy="69850"/>
              </a:xfrm>
              <a:custGeom>
                <a:avLst/>
                <a:gdLst/>
                <a:ahLst/>
                <a:cxnLst/>
                <a:rect l="l" t="t" r="r" b="b"/>
                <a:pathLst>
                  <a:path w="91" h="91" extrusionOk="0">
                    <a:moveTo>
                      <a:pt x="46" y="75"/>
                    </a:moveTo>
                    <a:cubicBezTo>
                      <a:pt x="46" y="59"/>
                      <a:pt x="46" y="59"/>
                      <a:pt x="46" y="59"/>
                    </a:cubicBezTo>
                    <a:cubicBezTo>
                      <a:pt x="42" y="59"/>
                      <a:pt x="39" y="58"/>
                      <a:pt x="36" y="55"/>
                    </a:cubicBezTo>
                    <a:cubicBezTo>
                      <a:pt x="34" y="53"/>
                      <a:pt x="32" y="49"/>
                      <a:pt x="32" y="46"/>
                    </a:cubicBezTo>
                    <a:cubicBezTo>
                      <a:pt x="32" y="42"/>
                      <a:pt x="34" y="38"/>
                      <a:pt x="36" y="36"/>
                    </a:cubicBezTo>
                    <a:cubicBezTo>
                      <a:pt x="39" y="33"/>
                      <a:pt x="42" y="32"/>
                      <a:pt x="46" y="32"/>
                    </a:cubicBezTo>
                    <a:cubicBezTo>
                      <a:pt x="49" y="32"/>
                      <a:pt x="53" y="33"/>
                      <a:pt x="55" y="36"/>
                    </a:cubicBezTo>
                    <a:cubicBezTo>
                      <a:pt x="58" y="38"/>
                      <a:pt x="59" y="42"/>
                      <a:pt x="59" y="46"/>
                    </a:cubicBezTo>
                    <a:cubicBezTo>
                      <a:pt x="59" y="49"/>
                      <a:pt x="58" y="53"/>
                      <a:pt x="55" y="55"/>
                    </a:cubicBezTo>
                    <a:cubicBezTo>
                      <a:pt x="53" y="58"/>
                      <a:pt x="49" y="59"/>
                      <a:pt x="46" y="59"/>
                    </a:cubicBezTo>
                    <a:cubicBezTo>
                      <a:pt x="46" y="75"/>
                      <a:pt x="46" y="75"/>
                      <a:pt x="46" y="75"/>
                    </a:cubicBezTo>
                    <a:cubicBezTo>
                      <a:pt x="46" y="91"/>
                      <a:pt x="46" y="91"/>
                      <a:pt x="46" y="91"/>
                    </a:cubicBezTo>
                    <a:cubicBezTo>
                      <a:pt x="58" y="91"/>
                      <a:pt x="70" y="86"/>
                      <a:pt x="78" y="78"/>
                    </a:cubicBezTo>
                    <a:cubicBezTo>
                      <a:pt x="86" y="70"/>
                      <a:pt x="91" y="58"/>
                      <a:pt x="91" y="46"/>
                    </a:cubicBezTo>
                    <a:cubicBezTo>
                      <a:pt x="91" y="33"/>
                      <a:pt x="86" y="21"/>
                      <a:pt x="78" y="13"/>
                    </a:cubicBezTo>
                    <a:cubicBezTo>
                      <a:pt x="70" y="5"/>
                      <a:pt x="58" y="0"/>
                      <a:pt x="46" y="0"/>
                    </a:cubicBezTo>
                    <a:cubicBezTo>
                      <a:pt x="33" y="0"/>
                      <a:pt x="22" y="5"/>
                      <a:pt x="13" y="13"/>
                    </a:cubicBezTo>
                    <a:cubicBezTo>
                      <a:pt x="5" y="21"/>
                      <a:pt x="0" y="33"/>
                      <a:pt x="0" y="46"/>
                    </a:cubicBezTo>
                    <a:cubicBezTo>
                      <a:pt x="0" y="58"/>
                      <a:pt x="5" y="70"/>
                      <a:pt x="13" y="78"/>
                    </a:cubicBezTo>
                    <a:cubicBezTo>
                      <a:pt x="22" y="86"/>
                      <a:pt x="33" y="91"/>
                      <a:pt x="46" y="91"/>
                    </a:cubicBezTo>
                    <a:lnTo>
                      <a:pt x="46" y="75"/>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6" name="Google Shape;796;p53"/>
              <p:cNvSpPr/>
              <p:nvPr/>
            </p:nvSpPr>
            <p:spPr>
              <a:xfrm>
                <a:off x="5086350" y="5780088"/>
                <a:ext cx="215900" cy="168275"/>
              </a:xfrm>
              <a:custGeom>
                <a:avLst/>
                <a:gdLst/>
                <a:ahLst/>
                <a:cxnLst/>
                <a:rect l="l" t="t" r="r" b="b"/>
                <a:pathLst>
                  <a:path w="281" h="219" extrusionOk="0">
                    <a:moveTo>
                      <a:pt x="281" y="0"/>
                    </a:moveTo>
                    <a:cubicBezTo>
                      <a:pt x="175" y="12"/>
                      <a:pt x="121" y="25"/>
                      <a:pt x="105" y="35"/>
                    </a:cubicBezTo>
                    <a:cubicBezTo>
                      <a:pt x="42" y="73"/>
                      <a:pt x="23" y="138"/>
                      <a:pt x="7" y="195"/>
                    </a:cubicBezTo>
                    <a:cubicBezTo>
                      <a:pt x="5" y="202"/>
                      <a:pt x="3" y="208"/>
                      <a:pt x="1" y="214"/>
                    </a:cubicBezTo>
                    <a:cubicBezTo>
                      <a:pt x="1" y="215"/>
                      <a:pt x="0" y="217"/>
                      <a:pt x="0" y="219"/>
                    </a:cubicBezTo>
                    <a:cubicBezTo>
                      <a:pt x="267" y="219"/>
                      <a:pt x="267" y="219"/>
                      <a:pt x="267" y="219"/>
                    </a:cubicBezTo>
                    <a:cubicBezTo>
                      <a:pt x="281" y="0"/>
                      <a:pt x="281" y="0"/>
                      <a:pt x="281" y="0"/>
                    </a:cubicBezTo>
                  </a:path>
                </a:pathLst>
              </a:custGeom>
              <a:solidFill>
                <a:srgbClr val="FFC88D"/>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7" name="Google Shape;797;p53"/>
              <p:cNvSpPr/>
              <p:nvPr/>
            </p:nvSpPr>
            <p:spPr>
              <a:xfrm>
                <a:off x="5086350" y="5780088"/>
                <a:ext cx="215900" cy="168275"/>
              </a:xfrm>
              <a:custGeom>
                <a:avLst/>
                <a:gdLst/>
                <a:ahLst/>
                <a:cxnLst/>
                <a:rect l="l" t="t" r="r" b="b"/>
                <a:pathLst>
                  <a:path w="281" h="219" extrusionOk="0">
                    <a:moveTo>
                      <a:pt x="281" y="0"/>
                    </a:moveTo>
                    <a:cubicBezTo>
                      <a:pt x="234" y="6"/>
                      <a:pt x="196" y="11"/>
                      <a:pt x="168" y="17"/>
                    </a:cubicBezTo>
                    <a:cubicBezTo>
                      <a:pt x="134" y="23"/>
                      <a:pt x="114" y="30"/>
                      <a:pt x="105" y="35"/>
                    </a:cubicBezTo>
                    <a:cubicBezTo>
                      <a:pt x="42" y="73"/>
                      <a:pt x="23" y="138"/>
                      <a:pt x="7" y="195"/>
                    </a:cubicBezTo>
                    <a:cubicBezTo>
                      <a:pt x="7" y="195"/>
                      <a:pt x="7" y="195"/>
                      <a:pt x="7" y="195"/>
                    </a:cubicBezTo>
                    <a:cubicBezTo>
                      <a:pt x="5" y="201"/>
                      <a:pt x="3" y="208"/>
                      <a:pt x="1" y="213"/>
                    </a:cubicBezTo>
                    <a:cubicBezTo>
                      <a:pt x="1" y="213"/>
                      <a:pt x="1" y="214"/>
                      <a:pt x="1" y="214"/>
                    </a:cubicBezTo>
                    <a:cubicBezTo>
                      <a:pt x="1" y="215"/>
                      <a:pt x="0" y="217"/>
                      <a:pt x="0" y="219"/>
                    </a:cubicBezTo>
                    <a:cubicBezTo>
                      <a:pt x="66" y="219"/>
                      <a:pt x="66" y="219"/>
                      <a:pt x="66" y="219"/>
                    </a:cubicBezTo>
                    <a:cubicBezTo>
                      <a:pt x="67" y="218"/>
                      <a:pt x="67" y="217"/>
                      <a:pt x="67" y="216"/>
                    </a:cubicBezTo>
                    <a:cubicBezTo>
                      <a:pt x="84" y="159"/>
                      <a:pt x="103" y="94"/>
                      <a:pt x="166" y="56"/>
                    </a:cubicBezTo>
                    <a:cubicBezTo>
                      <a:pt x="178" y="49"/>
                      <a:pt x="214" y="39"/>
                      <a:pt x="280" y="29"/>
                    </a:cubicBezTo>
                    <a:cubicBezTo>
                      <a:pt x="281" y="0"/>
                      <a:pt x="281" y="0"/>
                      <a:pt x="281" y="0"/>
                    </a:cubicBezTo>
                  </a:path>
                </a:pathLst>
              </a:custGeom>
              <a:solidFill>
                <a:srgbClr val="FFBE7E"/>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8" name="Google Shape;798;p53"/>
              <p:cNvSpPr/>
              <p:nvPr/>
            </p:nvSpPr>
            <p:spPr>
              <a:xfrm>
                <a:off x="5073650" y="5768975"/>
                <a:ext cx="241300" cy="192087"/>
              </a:xfrm>
              <a:custGeom>
                <a:avLst/>
                <a:gdLst/>
                <a:ahLst/>
                <a:cxnLst/>
                <a:rect l="l" t="t" r="r" b="b"/>
                <a:pathLst>
                  <a:path w="315" h="251" extrusionOk="0">
                    <a:moveTo>
                      <a:pt x="298" y="16"/>
                    </a:moveTo>
                    <a:cubicBezTo>
                      <a:pt x="297" y="0"/>
                      <a:pt x="297" y="0"/>
                      <a:pt x="297" y="0"/>
                    </a:cubicBezTo>
                    <a:cubicBezTo>
                      <a:pt x="243" y="6"/>
                      <a:pt x="203" y="12"/>
                      <a:pt x="173" y="19"/>
                    </a:cubicBezTo>
                    <a:cubicBezTo>
                      <a:pt x="158" y="22"/>
                      <a:pt x="146" y="25"/>
                      <a:pt x="137" y="28"/>
                    </a:cubicBezTo>
                    <a:cubicBezTo>
                      <a:pt x="132" y="29"/>
                      <a:pt x="128" y="31"/>
                      <a:pt x="124" y="32"/>
                    </a:cubicBezTo>
                    <a:cubicBezTo>
                      <a:pt x="120" y="34"/>
                      <a:pt x="117" y="36"/>
                      <a:pt x="114" y="37"/>
                    </a:cubicBezTo>
                    <a:cubicBezTo>
                      <a:pt x="97" y="48"/>
                      <a:pt x="82" y="60"/>
                      <a:pt x="70" y="74"/>
                    </a:cubicBezTo>
                    <a:cubicBezTo>
                      <a:pt x="53" y="94"/>
                      <a:pt x="40" y="116"/>
                      <a:pt x="31" y="139"/>
                    </a:cubicBezTo>
                    <a:cubicBezTo>
                      <a:pt x="21" y="162"/>
                      <a:pt x="14" y="185"/>
                      <a:pt x="8" y="207"/>
                    </a:cubicBezTo>
                    <a:cubicBezTo>
                      <a:pt x="6" y="213"/>
                      <a:pt x="5" y="219"/>
                      <a:pt x="3" y="225"/>
                    </a:cubicBezTo>
                    <a:cubicBezTo>
                      <a:pt x="3" y="225"/>
                      <a:pt x="3" y="225"/>
                      <a:pt x="3" y="225"/>
                    </a:cubicBezTo>
                    <a:cubicBezTo>
                      <a:pt x="2" y="227"/>
                      <a:pt x="2" y="228"/>
                      <a:pt x="1" y="230"/>
                    </a:cubicBezTo>
                    <a:cubicBezTo>
                      <a:pt x="0" y="235"/>
                      <a:pt x="1" y="240"/>
                      <a:pt x="4" y="244"/>
                    </a:cubicBezTo>
                    <a:cubicBezTo>
                      <a:pt x="7" y="248"/>
                      <a:pt x="12" y="251"/>
                      <a:pt x="17" y="251"/>
                    </a:cubicBezTo>
                    <a:cubicBezTo>
                      <a:pt x="284" y="251"/>
                      <a:pt x="284" y="251"/>
                      <a:pt x="284" y="251"/>
                    </a:cubicBezTo>
                    <a:cubicBezTo>
                      <a:pt x="293" y="251"/>
                      <a:pt x="300" y="244"/>
                      <a:pt x="300" y="236"/>
                    </a:cubicBezTo>
                    <a:cubicBezTo>
                      <a:pt x="314" y="17"/>
                      <a:pt x="314" y="17"/>
                      <a:pt x="314" y="17"/>
                    </a:cubicBezTo>
                    <a:cubicBezTo>
                      <a:pt x="315" y="13"/>
                      <a:pt x="313" y="8"/>
                      <a:pt x="309" y="5"/>
                    </a:cubicBezTo>
                    <a:cubicBezTo>
                      <a:pt x="306" y="2"/>
                      <a:pt x="301" y="0"/>
                      <a:pt x="297" y="0"/>
                    </a:cubicBezTo>
                    <a:cubicBezTo>
                      <a:pt x="298" y="16"/>
                      <a:pt x="298" y="16"/>
                      <a:pt x="298" y="16"/>
                    </a:cubicBezTo>
                    <a:cubicBezTo>
                      <a:pt x="282" y="15"/>
                      <a:pt x="282" y="15"/>
                      <a:pt x="282" y="15"/>
                    </a:cubicBezTo>
                    <a:cubicBezTo>
                      <a:pt x="269" y="219"/>
                      <a:pt x="269" y="219"/>
                      <a:pt x="269" y="219"/>
                    </a:cubicBezTo>
                    <a:cubicBezTo>
                      <a:pt x="17" y="219"/>
                      <a:pt x="17" y="219"/>
                      <a:pt x="17" y="219"/>
                    </a:cubicBezTo>
                    <a:cubicBezTo>
                      <a:pt x="17" y="235"/>
                      <a:pt x="17" y="235"/>
                      <a:pt x="17" y="235"/>
                    </a:cubicBezTo>
                    <a:cubicBezTo>
                      <a:pt x="32" y="239"/>
                      <a:pt x="32" y="239"/>
                      <a:pt x="32" y="239"/>
                    </a:cubicBezTo>
                    <a:cubicBezTo>
                      <a:pt x="32" y="237"/>
                      <a:pt x="33" y="236"/>
                      <a:pt x="33" y="234"/>
                    </a:cubicBezTo>
                    <a:cubicBezTo>
                      <a:pt x="33" y="234"/>
                      <a:pt x="33" y="234"/>
                      <a:pt x="33" y="234"/>
                    </a:cubicBezTo>
                    <a:cubicBezTo>
                      <a:pt x="35" y="228"/>
                      <a:pt x="37" y="222"/>
                      <a:pt x="39" y="216"/>
                    </a:cubicBezTo>
                    <a:cubicBezTo>
                      <a:pt x="47" y="187"/>
                      <a:pt x="56" y="158"/>
                      <a:pt x="70" y="131"/>
                    </a:cubicBezTo>
                    <a:cubicBezTo>
                      <a:pt x="77" y="118"/>
                      <a:pt x="85" y="106"/>
                      <a:pt x="94" y="95"/>
                    </a:cubicBezTo>
                    <a:cubicBezTo>
                      <a:pt x="104" y="83"/>
                      <a:pt x="116" y="73"/>
                      <a:pt x="130" y="65"/>
                    </a:cubicBezTo>
                    <a:cubicBezTo>
                      <a:pt x="131" y="64"/>
                      <a:pt x="133" y="63"/>
                      <a:pt x="136" y="62"/>
                    </a:cubicBezTo>
                    <a:cubicBezTo>
                      <a:pt x="141" y="60"/>
                      <a:pt x="148" y="58"/>
                      <a:pt x="157" y="55"/>
                    </a:cubicBezTo>
                    <a:cubicBezTo>
                      <a:pt x="184" y="48"/>
                      <a:pt x="231" y="40"/>
                      <a:pt x="300" y="32"/>
                    </a:cubicBezTo>
                    <a:cubicBezTo>
                      <a:pt x="298" y="16"/>
                      <a:pt x="298" y="16"/>
                      <a:pt x="298" y="16"/>
                    </a:cubicBezTo>
                    <a:cubicBezTo>
                      <a:pt x="282" y="15"/>
                      <a:pt x="282" y="15"/>
                      <a:pt x="282" y="15"/>
                    </a:cubicBezTo>
                    <a:lnTo>
                      <a:pt x="298" y="16"/>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799" name="Google Shape;799;p53"/>
              <p:cNvSpPr/>
              <p:nvPr/>
            </p:nvSpPr>
            <p:spPr>
              <a:xfrm>
                <a:off x="6229350" y="6034088"/>
                <a:ext cx="120650" cy="79375"/>
              </a:xfrm>
              <a:custGeom>
                <a:avLst/>
                <a:gdLst/>
                <a:ahLst/>
                <a:cxnLst/>
                <a:rect l="l" t="t" r="r" b="b"/>
                <a:pathLst>
                  <a:path w="158" h="103" extrusionOk="0">
                    <a:moveTo>
                      <a:pt x="154" y="46"/>
                    </a:moveTo>
                    <a:cubicBezTo>
                      <a:pt x="158" y="74"/>
                      <a:pt x="133" y="96"/>
                      <a:pt x="93" y="100"/>
                    </a:cubicBezTo>
                    <a:cubicBezTo>
                      <a:pt x="55" y="103"/>
                      <a:pt x="11" y="86"/>
                      <a:pt x="4" y="59"/>
                    </a:cubicBezTo>
                    <a:cubicBezTo>
                      <a:pt x="0" y="32"/>
                      <a:pt x="45" y="7"/>
                      <a:pt x="83" y="4"/>
                    </a:cubicBezTo>
                    <a:cubicBezTo>
                      <a:pt x="121" y="0"/>
                      <a:pt x="148" y="19"/>
                      <a:pt x="154" y="46"/>
                    </a:cubicBezTo>
                    <a:close/>
                  </a:path>
                </a:pathLst>
              </a:custGeom>
              <a:solidFill>
                <a:srgbClr val="FFFFFF"/>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00" name="Google Shape;800;p53"/>
              <p:cNvSpPr/>
              <p:nvPr/>
            </p:nvSpPr>
            <p:spPr>
              <a:xfrm>
                <a:off x="6219825" y="6022975"/>
                <a:ext cx="139700" cy="100012"/>
              </a:xfrm>
              <a:custGeom>
                <a:avLst/>
                <a:gdLst/>
                <a:ahLst/>
                <a:cxnLst/>
                <a:rect l="l" t="t" r="r" b="b"/>
                <a:pathLst>
                  <a:path w="182" h="129" extrusionOk="0">
                    <a:moveTo>
                      <a:pt x="166" y="59"/>
                    </a:moveTo>
                    <a:cubicBezTo>
                      <a:pt x="150" y="62"/>
                      <a:pt x="150" y="62"/>
                      <a:pt x="150" y="62"/>
                    </a:cubicBezTo>
                    <a:cubicBezTo>
                      <a:pt x="150" y="63"/>
                      <a:pt x="150" y="64"/>
                      <a:pt x="150" y="65"/>
                    </a:cubicBezTo>
                    <a:cubicBezTo>
                      <a:pt x="150" y="69"/>
                      <a:pt x="149" y="72"/>
                      <a:pt x="148" y="75"/>
                    </a:cubicBezTo>
                    <a:cubicBezTo>
                      <a:pt x="145" y="80"/>
                      <a:pt x="140" y="85"/>
                      <a:pt x="133" y="89"/>
                    </a:cubicBezTo>
                    <a:cubicBezTo>
                      <a:pt x="125" y="93"/>
                      <a:pt x="115" y="96"/>
                      <a:pt x="103" y="97"/>
                    </a:cubicBezTo>
                    <a:cubicBezTo>
                      <a:pt x="103" y="97"/>
                      <a:pt x="103" y="97"/>
                      <a:pt x="103" y="97"/>
                    </a:cubicBezTo>
                    <a:cubicBezTo>
                      <a:pt x="100" y="97"/>
                      <a:pt x="97" y="97"/>
                      <a:pt x="94" y="97"/>
                    </a:cubicBezTo>
                    <a:cubicBezTo>
                      <a:pt x="79" y="97"/>
                      <a:pt x="63" y="93"/>
                      <a:pt x="51" y="87"/>
                    </a:cubicBezTo>
                    <a:cubicBezTo>
                      <a:pt x="45" y="85"/>
                      <a:pt x="41" y="81"/>
                      <a:pt x="37" y="78"/>
                    </a:cubicBezTo>
                    <a:cubicBezTo>
                      <a:pt x="34" y="74"/>
                      <a:pt x="32" y="71"/>
                      <a:pt x="31" y="68"/>
                    </a:cubicBezTo>
                    <a:cubicBezTo>
                      <a:pt x="16" y="72"/>
                      <a:pt x="16" y="72"/>
                      <a:pt x="16" y="72"/>
                    </a:cubicBezTo>
                    <a:cubicBezTo>
                      <a:pt x="32" y="69"/>
                      <a:pt x="32" y="69"/>
                      <a:pt x="32" y="69"/>
                    </a:cubicBezTo>
                    <a:cubicBezTo>
                      <a:pt x="32" y="69"/>
                      <a:pt x="32" y="69"/>
                      <a:pt x="32" y="68"/>
                    </a:cubicBezTo>
                    <a:cubicBezTo>
                      <a:pt x="32" y="67"/>
                      <a:pt x="32" y="66"/>
                      <a:pt x="32" y="65"/>
                    </a:cubicBezTo>
                    <a:cubicBezTo>
                      <a:pt x="33" y="62"/>
                      <a:pt x="36" y="59"/>
                      <a:pt x="40" y="55"/>
                    </a:cubicBezTo>
                    <a:cubicBezTo>
                      <a:pt x="45" y="50"/>
                      <a:pt x="55" y="45"/>
                      <a:pt x="65" y="41"/>
                    </a:cubicBezTo>
                    <a:cubicBezTo>
                      <a:pt x="75" y="37"/>
                      <a:pt x="87" y="34"/>
                      <a:pt x="97" y="33"/>
                    </a:cubicBezTo>
                    <a:cubicBezTo>
                      <a:pt x="97" y="33"/>
                      <a:pt x="97" y="33"/>
                      <a:pt x="97" y="33"/>
                    </a:cubicBezTo>
                    <a:cubicBezTo>
                      <a:pt x="100" y="33"/>
                      <a:pt x="102" y="32"/>
                      <a:pt x="105" y="32"/>
                    </a:cubicBezTo>
                    <a:cubicBezTo>
                      <a:pt x="118" y="32"/>
                      <a:pt x="129" y="36"/>
                      <a:pt x="136" y="41"/>
                    </a:cubicBezTo>
                    <a:cubicBezTo>
                      <a:pt x="144" y="47"/>
                      <a:pt x="148" y="54"/>
                      <a:pt x="150" y="62"/>
                    </a:cubicBezTo>
                    <a:cubicBezTo>
                      <a:pt x="166" y="59"/>
                      <a:pt x="166" y="59"/>
                      <a:pt x="166" y="59"/>
                    </a:cubicBezTo>
                    <a:cubicBezTo>
                      <a:pt x="150" y="62"/>
                      <a:pt x="150" y="62"/>
                      <a:pt x="150" y="62"/>
                    </a:cubicBezTo>
                    <a:cubicBezTo>
                      <a:pt x="166" y="59"/>
                      <a:pt x="166" y="59"/>
                      <a:pt x="166" y="59"/>
                    </a:cubicBezTo>
                    <a:cubicBezTo>
                      <a:pt x="181" y="56"/>
                      <a:pt x="181" y="56"/>
                      <a:pt x="181" y="56"/>
                    </a:cubicBezTo>
                    <a:cubicBezTo>
                      <a:pt x="178" y="40"/>
                      <a:pt x="169" y="25"/>
                      <a:pt x="155" y="16"/>
                    </a:cubicBezTo>
                    <a:cubicBezTo>
                      <a:pt x="142" y="6"/>
                      <a:pt x="124" y="0"/>
                      <a:pt x="105" y="0"/>
                    </a:cubicBezTo>
                    <a:cubicBezTo>
                      <a:pt x="101" y="0"/>
                      <a:pt x="98" y="1"/>
                      <a:pt x="94" y="1"/>
                    </a:cubicBezTo>
                    <a:cubicBezTo>
                      <a:pt x="94" y="1"/>
                      <a:pt x="94" y="1"/>
                      <a:pt x="94" y="1"/>
                    </a:cubicBezTo>
                    <a:cubicBezTo>
                      <a:pt x="83" y="2"/>
                      <a:pt x="73" y="4"/>
                      <a:pt x="63" y="7"/>
                    </a:cubicBezTo>
                    <a:cubicBezTo>
                      <a:pt x="47" y="12"/>
                      <a:pt x="33" y="20"/>
                      <a:pt x="21" y="29"/>
                    </a:cubicBezTo>
                    <a:cubicBezTo>
                      <a:pt x="15" y="34"/>
                      <a:pt x="10" y="40"/>
                      <a:pt x="6" y="46"/>
                    </a:cubicBezTo>
                    <a:cubicBezTo>
                      <a:pt x="2" y="52"/>
                      <a:pt x="0" y="60"/>
                      <a:pt x="0" y="68"/>
                    </a:cubicBezTo>
                    <a:cubicBezTo>
                      <a:pt x="0" y="70"/>
                      <a:pt x="0" y="72"/>
                      <a:pt x="0" y="74"/>
                    </a:cubicBezTo>
                    <a:cubicBezTo>
                      <a:pt x="0" y="75"/>
                      <a:pt x="0" y="75"/>
                      <a:pt x="0" y="76"/>
                    </a:cubicBezTo>
                    <a:cubicBezTo>
                      <a:pt x="3" y="85"/>
                      <a:pt x="8" y="93"/>
                      <a:pt x="14" y="100"/>
                    </a:cubicBezTo>
                    <a:cubicBezTo>
                      <a:pt x="24" y="110"/>
                      <a:pt x="37" y="117"/>
                      <a:pt x="50" y="122"/>
                    </a:cubicBezTo>
                    <a:cubicBezTo>
                      <a:pt x="64" y="126"/>
                      <a:pt x="79" y="129"/>
                      <a:pt x="94" y="129"/>
                    </a:cubicBezTo>
                    <a:cubicBezTo>
                      <a:pt x="98" y="129"/>
                      <a:pt x="102" y="129"/>
                      <a:pt x="106" y="128"/>
                    </a:cubicBezTo>
                    <a:cubicBezTo>
                      <a:pt x="106" y="128"/>
                      <a:pt x="106" y="128"/>
                      <a:pt x="106" y="128"/>
                    </a:cubicBezTo>
                    <a:cubicBezTo>
                      <a:pt x="127" y="127"/>
                      <a:pt x="145" y="120"/>
                      <a:pt x="159" y="110"/>
                    </a:cubicBezTo>
                    <a:cubicBezTo>
                      <a:pt x="166" y="104"/>
                      <a:pt x="172" y="98"/>
                      <a:pt x="176" y="90"/>
                    </a:cubicBezTo>
                    <a:cubicBezTo>
                      <a:pt x="180" y="83"/>
                      <a:pt x="182" y="74"/>
                      <a:pt x="182" y="65"/>
                    </a:cubicBezTo>
                    <a:cubicBezTo>
                      <a:pt x="182" y="63"/>
                      <a:pt x="182" y="60"/>
                      <a:pt x="181" y="57"/>
                    </a:cubicBezTo>
                    <a:cubicBezTo>
                      <a:pt x="181" y="56"/>
                      <a:pt x="181" y="56"/>
                      <a:pt x="181" y="56"/>
                    </a:cubicBezTo>
                    <a:lnTo>
                      <a:pt x="166" y="59"/>
                    </a:lnTo>
                    <a:close/>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01" name="Google Shape;801;p53"/>
              <p:cNvSpPr/>
              <p:nvPr/>
            </p:nvSpPr>
            <p:spPr>
              <a:xfrm>
                <a:off x="5745163" y="5992813"/>
                <a:ext cx="82550" cy="23812"/>
              </a:xfrm>
              <a:custGeom>
                <a:avLst/>
                <a:gdLst/>
                <a:ahLst/>
                <a:cxnLst/>
                <a:rect l="l" t="t" r="r" b="b"/>
                <a:pathLst>
                  <a:path w="108" h="32" extrusionOk="0">
                    <a:moveTo>
                      <a:pt x="92" y="0"/>
                    </a:moveTo>
                    <a:cubicBezTo>
                      <a:pt x="16" y="0"/>
                      <a:pt x="16" y="0"/>
                      <a:pt x="16" y="0"/>
                    </a:cubicBezTo>
                    <a:cubicBezTo>
                      <a:pt x="7" y="0"/>
                      <a:pt x="0" y="7"/>
                      <a:pt x="0" y="16"/>
                    </a:cubicBezTo>
                    <a:cubicBezTo>
                      <a:pt x="0" y="24"/>
                      <a:pt x="7" y="32"/>
                      <a:pt x="16" y="32"/>
                    </a:cubicBezTo>
                    <a:cubicBezTo>
                      <a:pt x="92" y="32"/>
                      <a:pt x="92" y="32"/>
                      <a:pt x="92" y="32"/>
                    </a:cubicBezTo>
                    <a:cubicBezTo>
                      <a:pt x="101" y="32"/>
                      <a:pt x="108" y="24"/>
                      <a:pt x="108" y="16"/>
                    </a:cubicBezTo>
                    <a:cubicBezTo>
                      <a:pt x="108" y="7"/>
                      <a:pt x="101" y="0"/>
                      <a:pt x="92" y="0"/>
                    </a:cubicBezTo>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02" name="Google Shape;802;p53"/>
              <p:cNvSpPr/>
              <p:nvPr/>
            </p:nvSpPr>
            <p:spPr>
              <a:xfrm>
                <a:off x="5321300" y="5992813"/>
                <a:ext cx="85725" cy="23812"/>
              </a:xfrm>
              <a:custGeom>
                <a:avLst/>
                <a:gdLst/>
                <a:ahLst/>
                <a:cxnLst/>
                <a:rect l="l" t="t" r="r" b="b"/>
                <a:pathLst>
                  <a:path w="112" h="32" extrusionOk="0">
                    <a:moveTo>
                      <a:pt x="96" y="0"/>
                    </a:moveTo>
                    <a:cubicBezTo>
                      <a:pt x="16" y="0"/>
                      <a:pt x="16" y="0"/>
                      <a:pt x="16" y="0"/>
                    </a:cubicBezTo>
                    <a:cubicBezTo>
                      <a:pt x="7" y="0"/>
                      <a:pt x="0" y="7"/>
                      <a:pt x="0" y="16"/>
                    </a:cubicBezTo>
                    <a:cubicBezTo>
                      <a:pt x="0" y="24"/>
                      <a:pt x="7" y="32"/>
                      <a:pt x="16" y="32"/>
                    </a:cubicBezTo>
                    <a:cubicBezTo>
                      <a:pt x="96" y="32"/>
                      <a:pt x="96" y="32"/>
                      <a:pt x="96" y="32"/>
                    </a:cubicBezTo>
                    <a:cubicBezTo>
                      <a:pt x="105" y="32"/>
                      <a:pt x="112" y="24"/>
                      <a:pt x="112" y="16"/>
                    </a:cubicBezTo>
                    <a:cubicBezTo>
                      <a:pt x="112" y="7"/>
                      <a:pt x="105" y="0"/>
                      <a:pt x="96" y="0"/>
                    </a:cubicBezTo>
                  </a:path>
                </a:pathLst>
              </a:custGeom>
              <a:solidFill>
                <a:srgbClr val="135677"/>
              </a:solidFill>
              <a:ln>
                <a:noFill/>
              </a:ln>
              <a:effectLst>
                <a:outerShdw blurRad="63500" sx="102000" sy="102000" algn="ctr" rotWithShape="0">
                  <a:schemeClr val="lt1"/>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sp>
          <p:nvSpPr>
            <p:cNvPr id="803" name="Google Shape;803;p53"/>
            <p:cNvSpPr/>
            <p:nvPr/>
          </p:nvSpPr>
          <p:spPr>
            <a:xfrm>
              <a:off x="3993462" y="157831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04" name="Google Shape;804;p53"/>
            <p:cNvSpPr/>
            <p:nvPr/>
          </p:nvSpPr>
          <p:spPr>
            <a:xfrm>
              <a:off x="7647888" y="158767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pic>
        <p:nvPicPr>
          <p:cNvPr id="805" name="Google Shape;805;p53"/>
          <p:cNvPicPr preferRelativeResize="0"/>
          <p:nvPr/>
        </p:nvPicPr>
        <p:blipFill rotWithShape="1">
          <a:blip r:embed="rId5">
            <a:alphaModFix/>
          </a:blip>
          <a:srcRect/>
          <a:stretch/>
        </p:blipFill>
        <p:spPr>
          <a:xfrm>
            <a:off x="6358453" y="6399849"/>
            <a:ext cx="933583" cy="424689"/>
          </a:xfrm>
          <a:prstGeom prst="rect">
            <a:avLst/>
          </a:prstGeom>
          <a:noFill/>
          <a:ln>
            <a:noFill/>
          </a:ln>
        </p:spPr>
      </p:pic>
    </p:spTree>
    <p:extLst>
      <p:ext uri="{BB962C8B-B14F-4D97-AF65-F5344CB8AC3E}">
        <p14:creationId xmlns:p14="http://schemas.microsoft.com/office/powerpoint/2010/main" val="253028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p:nvPr/>
        </p:nvSpPr>
        <p:spPr>
          <a:xfrm>
            <a:off x="623351" y="1126028"/>
            <a:ext cx="10731732" cy="4401205"/>
          </a:xfrm>
          <a:prstGeom prst="rect">
            <a:avLst/>
          </a:prstGeom>
          <a:noFill/>
          <a:ln>
            <a:noFill/>
          </a:ln>
        </p:spPr>
        <p:txBody>
          <a:bodyPr spcFirstLastPara="1" wrap="square" lIns="91425" tIns="45700" rIns="91425" bIns="45700" anchor="t" anchorCtr="0">
            <a:noAutofit/>
          </a:bodyPr>
          <a:lstStyle/>
          <a:p>
            <a:pPr marL="285750" marR="0" lvl="0" indent="-133350" algn="just" rtl="0">
              <a:lnSpc>
                <a:spcPct val="100000"/>
              </a:lnSpc>
              <a:spcBef>
                <a:spcPts val="0"/>
              </a:spcBef>
              <a:spcAft>
                <a:spcPts val="0"/>
              </a:spcAft>
              <a:buClr>
                <a:schemeClr val="dk1"/>
              </a:buClr>
              <a:buSzPts val="2400"/>
              <a:buFont typeface="Arial"/>
              <a:buNone/>
            </a:pPr>
            <a:endParaRPr sz="2400" b="0" i="0" u="none" strike="noStrike" cap="none" dirty="0">
              <a:solidFill>
                <a:srgbClr val="FF0000"/>
              </a:solidFill>
              <a:latin typeface="+mj-lt"/>
              <a:ea typeface="Times New Roman"/>
              <a:cs typeface="Times New Roman"/>
              <a:sym typeface="Times New Roman"/>
            </a:endParaRPr>
          </a:p>
          <a:p>
            <a:pPr marL="285750" marR="0" lvl="0" indent="-215900" algn="just" rtl="0">
              <a:lnSpc>
                <a:spcPct val="120000"/>
              </a:lnSpc>
              <a:spcBef>
                <a:spcPts val="600"/>
              </a:spcBef>
              <a:spcAft>
                <a:spcPts val="600"/>
              </a:spcAft>
              <a:buClr>
                <a:schemeClr val="dk1"/>
              </a:buClr>
              <a:buSzPts val="2100"/>
              <a:buFont typeface="Arial"/>
              <a:buChar char="•"/>
            </a:pPr>
            <a:r>
              <a:rPr lang="en-US" sz="2000" dirty="0">
                <a:sym typeface="Times New Roman"/>
              </a:rPr>
              <a:t>Gross domestic product (GDP) refers to the total value of production activities of all resident units in a country within a certain period of time. </a:t>
            </a:r>
            <a:r>
              <a:rPr lang="en-US" sz="2000" dirty="0" smtClean="0">
                <a:sym typeface="Times New Roman"/>
              </a:rPr>
              <a:t> Over </a:t>
            </a:r>
            <a:r>
              <a:rPr lang="en-US" sz="2000" dirty="0">
                <a:sym typeface="Times New Roman"/>
              </a:rPr>
              <a:t>the past 40 years of reform and opening-up, the GDP of China has increased from RMB 367.87 billion in 1978 to RMB 101,598.62 billion in 2020, laying the foundation for improving the people’s living standard.</a:t>
            </a:r>
            <a:endParaRPr sz="2000" dirty="0">
              <a:sym typeface="Times New Roman"/>
            </a:endParaRPr>
          </a:p>
          <a:p>
            <a:pPr marL="285750" marR="0" lvl="0" indent="-234950" algn="just" rtl="0">
              <a:lnSpc>
                <a:spcPct val="120000"/>
              </a:lnSpc>
              <a:spcBef>
                <a:spcPts val="600"/>
              </a:spcBef>
              <a:spcAft>
                <a:spcPts val="600"/>
              </a:spcAft>
              <a:buClr>
                <a:schemeClr val="dk1"/>
              </a:buClr>
              <a:buSzPts val="2400"/>
              <a:buFont typeface="Arial"/>
              <a:buChar char="•"/>
            </a:pPr>
            <a:r>
              <a:rPr lang="en-US" sz="2000" dirty="0">
                <a:sym typeface="Times New Roman"/>
              </a:rPr>
              <a:t>Economic growth is the basis for the rise in people’s income. </a:t>
            </a:r>
            <a:r>
              <a:rPr lang="en-US" sz="2000" dirty="0" smtClean="0">
                <a:sym typeface="Times New Roman"/>
              </a:rPr>
              <a:t> Regarding </a:t>
            </a:r>
            <a:r>
              <a:rPr lang="en-US" sz="2000" dirty="0">
                <a:sym typeface="Times New Roman"/>
              </a:rPr>
              <a:t>per capita GDP, it </a:t>
            </a:r>
            <a:r>
              <a:rPr lang="en-US" sz="2000" dirty="0">
                <a:solidFill>
                  <a:schemeClr val="tx1"/>
                </a:solidFill>
                <a:sym typeface="Times New Roman"/>
              </a:rPr>
              <a:t>increased </a:t>
            </a:r>
            <a:r>
              <a:rPr lang="en-US" sz="2000" dirty="0" smtClean="0">
                <a:solidFill>
                  <a:schemeClr val="tx1"/>
                </a:solidFill>
                <a:sym typeface="Times New Roman"/>
              </a:rPr>
              <a:t>substantially from </a:t>
            </a:r>
            <a:r>
              <a:rPr lang="en-US" sz="2000" dirty="0">
                <a:sym typeface="Times New Roman"/>
              </a:rPr>
              <a:t>RMB 385 in 1978 to RMB 72,000 in 2020.</a:t>
            </a:r>
            <a:endParaRPr sz="2000" dirty="0">
              <a:sym typeface="Times New Roman"/>
            </a:endParaRPr>
          </a:p>
        </p:txBody>
      </p:sp>
      <p:sp>
        <p:nvSpPr>
          <p:cNvPr id="128" name="Google Shape;128;p18"/>
          <p:cNvSpPr/>
          <p:nvPr/>
        </p:nvSpPr>
        <p:spPr>
          <a:xfrm>
            <a:off x="1842525" y="5904516"/>
            <a:ext cx="988530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Times New Roman"/>
                <a:cs typeface="Times New Roman"/>
                <a:sym typeface="Times New Roman"/>
              </a:rPr>
              <a:t>Source: National Bureau of Statistics. China Statistical Yearbook 2021, Chapter 3, Section 1: Gross National Product</a:t>
            </a:r>
            <a:r>
              <a:rPr lang="en-US" sz="1200" b="0" i="0" u="none" strike="noStrike" cap="none" dirty="0">
                <a:solidFill>
                  <a:schemeClr val="dk1"/>
                </a:solidFill>
                <a:latin typeface="+mj-lt"/>
                <a:ea typeface="DFKai-SB"/>
                <a:cs typeface="DFKai-SB"/>
                <a:sym typeface="DFKai-SB"/>
              </a:rPr>
              <a:t>. </a:t>
            </a:r>
            <a:r>
              <a:rPr lang="en-US" sz="1200" b="0" i="0" u="none" strike="noStrike" cap="none" dirty="0">
                <a:solidFill>
                  <a:schemeClr val="dk1"/>
                </a:solidFill>
                <a:latin typeface="+mj-lt"/>
                <a:ea typeface="Times New Roman"/>
                <a:cs typeface="Times New Roman"/>
                <a:sym typeface="Times New Roman"/>
              </a:rPr>
              <a:t>http://www.stats.gov.cn/tjsj/ndsj/2021/indexch.htm</a:t>
            </a:r>
            <a:endParaRPr sz="1200" b="0" i="0" u="none" strike="noStrike" cap="none" dirty="0">
              <a:solidFill>
                <a:schemeClr val="dk1"/>
              </a:solidFill>
              <a:latin typeface="+mj-lt"/>
              <a:ea typeface="Times New Roman"/>
              <a:cs typeface="Times New Roman"/>
              <a:sym typeface="Times New Roman"/>
            </a:endParaRPr>
          </a:p>
        </p:txBody>
      </p:sp>
      <p:sp>
        <p:nvSpPr>
          <p:cNvPr id="129" name="Google Shape;129;p18"/>
          <p:cNvSpPr/>
          <p:nvPr/>
        </p:nvSpPr>
        <p:spPr>
          <a:xfrm>
            <a:off x="3776451" y="653312"/>
            <a:ext cx="4425532"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400"/>
              <a:buFont typeface="Arial"/>
              <a:buNone/>
            </a:pPr>
            <a:r>
              <a:rPr lang="en-US" sz="2800" b="1" i="0" u="none" strike="noStrike" cap="none" dirty="0">
                <a:solidFill>
                  <a:schemeClr val="dk1"/>
                </a:solidFill>
                <a:latin typeface="+mj-lt"/>
                <a:ea typeface="Arial"/>
                <a:cs typeface="Arial"/>
                <a:sym typeface="Arial"/>
              </a:rPr>
              <a:t>Increase in income</a:t>
            </a:r>
            <a:endParaRPr sz="2800" b="1" i="0" u="none" strike="noStrike" cap="none" dirty="0">
              <a:solidFill>
                <a:schemeClr val="dk1"/>
              </a:solidFill>
              <a:latin typeface="+mj-lt"/>
              <a:ea typeface="Arial"/>
              <a:cs typeface="Arial"/>
              <a:sym typeface="Arial"/>
            </a:endParaRPr>
          </a:p>
        </p:txBody>
      </p:sp>
      <p:pic>
        <p:nvPicPr>
          <p:cNvPr id="130" name="Google Shape;130;p18"/>
          <p:cNvPicPr preferRelativeResize="0"/>
          <p:nvPr/>
        </p:nvPicPr>
        <p:blipFill rotWithShape="1">
          <a:blip r:embed="rId3">
            <a:alphaModFix/>
          </a:blip>
          <a:srcRect/>
          <a:stretch/>
        </p:blipFill>
        <p:spPr>
          <a:xfrm>
            <a:off x="713233" y="5904517"/>
            <a:ext cx="993308" cy="520122"/>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54"/>
          <p:cNvSpPr/>
          <p:nvPr/>
        </p:nvSpPr>
        <p:spPr>
          <a:xfrm>
            <a:off x="601065" y="1134706"/>
            <a:ext cx="11012890" cy="1815882"/>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000" dirty="0"/>
              <a:t>Cultural education consumption has become more and more important in China. </a:t>
            </a:r>
            <a:r>
              <a:rPr lang="en-US" sz="2000" dirty="0" smtClean="0"/>
              <a:t> In </a:t>
            </a:r>
            <a:r>
              <a:rPr lang="en-US" sz="2000" dirty="0"/>
              <a:t>recent years, more and more people are willing to spend on knowledge. </a:t>
            </a:r>
            <a:r>
              <a:rPr lang="en-US" sz="2000" dirty="0" smtClean="0"/>
              <a:t> Based </a:t>
            </a:r>
            <a:r>
              <a:rPr lang="en-US" sz="2000" dirty="0"/>
              <a:t>on their own characteristics, advantages and product positioning, the paid knowledge platforms have created different business models like content reward, paid community, paid lectures, paid reading. </a:t>
            </a:r>
            <a:endParaRPr sz="2000" dirty="0"/>
          </a:p>
        </p:txBody>
      </p:sp>
      <p:sp>
        <p:nvSpPr>
          <p:cNvPr id="812" name="Google Shape;812;p54"/>
          <p:cNvSpPr txBox="1"/>
          <p:nvPr/>
        </p:nvSpPr>
        <p:spPr>
          <a:xfrm>
            <a:off x="156250" y="419069"/>
            <a:ext cx="12035750"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sz="2800" b="1" dirty="0">
                <a:ea typeface="DFKai-SB"/>
                <a:cs typeface="DFKai-SB"/>
                <a:sym typeface="DFKai-SB"/>
              </a:rPr>
              <a:t>Increase in the proportion of </a:t>
            </a:r>
            <a:endParaRPr lang="en-US" sz="2800" b="1" dirty="0" smtClean="0">
              <a:ea typeface="DFKai-SB"/>
              <a:cs typeface="DFKai-SB"/>
              <a:sym typeface="DFKai-SB"/>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sz="2800" b="1" dirty="0" smtClean="0">
                <a:ea typeface="DFKai-SB"/>
                <a:cs typeface="DFKai-SB"/>
                <a:sym typeface="DFKai-SB"/>
              </a:rPr>
              <a:t>cultural </a:t>
            </a:r>
            <a:r>
              <a:rPr lang="en-US" sz="2800" b="1" dirty="0">
                <a:ea typeface="DFKai-SB"/>
                <a:cs typeface="DFKai-SB"/>
                <a:sym typeface="DFKai-SB"/>
              </a:rPr>
              <a:t>education consumption</a:t>
            </a:r>
            <a:endParaRPr sz="2800" b="1" dirty="0">
              <a:ea typeface="DFKai-SB"/>
              <a:cs typeface="DFKai-SB"/>
              <a:sym typeface="DFKai-SB"/>
            </a:endParaRPr>
          </a:p>
        </p:txBody>
      </p:sp>
      <p:sp>
        <p:nvSpPr>
          <p:cNvPr id="813" name="Google Shape;813;p54"/>
          <p:cNvSpPr/>
          <p:nvPr/>
        </p:nvSpPr>
        <p:spPr>
          <a:xfrm>
            <a:off x="2407700" y="2771909"/>
            <a:ext cx="7650700" cy="3740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http://finance.people.com.cn/BIG5/n1/2021/0715/c1004-32159220.html</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814" name="Google Shape;814;p54"/>
          <p:cNvPicPr preferRelativeResize="0"/>
          <p:nvPr/>
        </p:nvPicPr>
        <p:blipFill rotWithShape="1">
          <a:blip r:embed="rId3">
            <a:alphaModFix/>
          </a:blip>
          <a:srcRect l="3629" t="18318" r="36195" b="9537"/>
          <a:stretch/>
        </p:blipFill>
        <p:spPr>
          <a:xfrm>
            <a:off x="3383280" y="3078297"/>
            <a:ext cx="4142278" cy="3227663"/>
          </a:xfrm>
          <a:prstGeom prst="rect">
            <a:avLst/>
          </a:prstGeom>
          <a:noFill/>
          <a:ln>
            <a:noFill/>
          </a:ln>
        </p:spPr>
      </p:pic>
      <p:sp>
        <p:nvSpPr>
          <p:cNvPr id="815" name="Google Shape;815;p54"/>
          <p:cNvSpPr txBox="1"/>
          <p:nvPr/>
        </p:nvSpPr>
        <p:spPr>
          <a:xfrm>
            <a:off x="601065" y="3953885"/>
            <a:ext cx="234930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000" dirty="0">
                <a:ea typeface="DFKai-SB"/>
                <a:cs typeface="DFKai-SB"/>
                <a:sym typeface="DFKai-SB"/>
              </a:rPr>
              <a:t>Examples of paid knowledge platforms in China </a:t>
            </a:r>
            <a:endParaRPr sz="2000" dirty="0">
              <a:ea typeface="DFKai-SB"/>
              <a:cs typeface="DFKai-SB"/>
              <a:sym typeface="DFKai-SB"/>
            </a:endParaRPr>
          </a:p>
        </p:txBody>
      </p:sp>
      <p:sp>
        <p:nvSpPr>
          <p:cNvPr id="816" name="Google Shape;816;p54"/>
          <p:cNvSpPr/>
          <p:nvPr/>
        </p:nvSpPr>
        <p:spPr>
          <a:xfrm>
            <a:off x="3383280" y="6411106"/>
            <a:ext cx="6084916"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Image: </a:t>
            </a:r>
            <a:r>
              <a:rPr kumimoji="0" lang="en-US" sz="1200" b="0" i="0" u="none" strike="noStrike" kern="0" cap="none" spc="0" normalizeH="0" baseline="0" noProof="0" dirty="0" err="1">
                <a:ln>
                  <a:noFill/>
                </a:ln>
                <a:solidFill>
                  <a:srgbClr val="000000"/>
                </a:solidFill>
                <a:effectLst/>
                <a:uLnTx/>
                <a:uFillTx/>
                <a:latin typeface="Arial"/>
                <a:ea typeface="DFKai-SB"/>
                <a:cs typeface="DFKai-SB"/>
                <a:sym typeface="DFKai-SB"/>
              </a:rPr>
              <a:t>Iimedia</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(https://www.iimedia.cn/c400/76060.html)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817" name="Google Shape;817;p54"/>
          <p:cNvPicPr preferRelativeResize="0"/>
          <p:nvPr/>
        </p:nvPicPr>
        <p:blipFill rotWithShape="1">
          <a:blip r:embed="rId3">
            <a:alphaModFix/>
          </a:blip>
          <a:srcRect l="63207" t="18318" r="3280" b="16964"/>
          <a:stretch/>
        </p:blipFill>
        <p:spPr>
          <a:xfrm>
            <a:off x="7722911" y="3062929"/>
            <a:ext cx="2584870" cy="3244169"/>
          </a:xfrm>
          <a:prstGeom prst="rect">
            <a:avLst/>
          </a:prstGeom>
          <a:noFill/>
          <a:ln>
            <a:noFill/>
          </a:ln>
        </p:spPr>
      </p:pic>
      <p:pic>
        <p:nvPicPr>
          <p:cNvPr id="818" name="Google Shape;818;p54"/>
          <p:cNvPicPr preferRelativeResize="0"/>
          <p:nvPr/>
        </p:nvPicPr>
        <p:blipFill rotWithShape="1">
          <a:blip r:embed="rId4">
            <a:alphaModFix/>
          </a:blip>
          <a:srcRect/>
          <a:stretch/>
        </p:blipFill>
        <p:spPr>
          <a:xfrm>
            <a:off x="1492762" y="2729979"/>
            <a:ext cx="854296" cy="348318"/>
          </a:xfrm>
          <a:prstGeom prst="rect">
            <a:avLst/>
          </a:prstGeom>
          <a:noFill/>
          <a:ln>
            <a:noFill/>
          </a:ln>
        </p:spPr>
      </p:pic>
    </p:spTree>
    <p:extLst>
      <p:ext uri="{BB962C8B-B14F-4D97-AF65-F5344CB8AC3E}">
        <p14:creationId xmlns:p14="http://schemas.microsoft.com/office/powerpoint/2010/main" val="2893736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5"/>
          <p:cNvSpPr txBox="1"/>
          <p:nvPr/>
        </p:nvSpPr>
        <p:spPr>
          <a:xfrm>
            <a:off x="809547" y="1533048"/>
            <a:ext cx="10240562" cy="4187602"/>
          </a:xfrm>
          <a:prstGeom prst="rect">
            <a:avLst/>
          </a:prstGeom>
          <a:noFill/>
          <a:ln>
            <a:noFill/>
          </a:ln>
        </p:spPr>
        <p:txBody>
          <a:bodyPr spcFirstLastPara="1" wrap="square" lIns="91425" tIns="45700" rIns="91425" bIns="45700" anchor="t" anchorCtr="0">
            <a:noAutofit/>
          </a:bodyPr>
          <a:lstStyle/>
          <a:p>
            <a:pPr marL="228600" marR="0" lvl="0" indent="-139700" algn="just" defTabSz="914400" rtl="0" eaLnBrk="1" fontAlgn="auto" latinLnBrk="0" hangingPunct="1">
              <a:lnSpc>
                <a:spcPct val="120000"/>
              </a:lnSpc>
              <a:spcBef>
                <a:spcPts val="600"/>
              </a:spcBef>
              <a:spcAft>
                <a:spcPts val="0"/>
              </a:spcAft>
              <a:buClr>
                <a:srgbClr val="191919"/>
              </a:buClr>
              <a:buSzPts val="1400"/>
              <a:buFont typeface="Arial"/>
              <a:buChar char="•"/>
              <a:tabLst/>
              <a:defRPr/>
            </a:pPr>
            <a:r>
              <a:rPr lang="en-US" sz="1800" dirty="0">
                <a:sym typeface="Times New Roman"/>
              </a:rPr>
              <a:t>The living standards in China is constantly on the rise. </a:t>
            </a:r>
            <a:r>
              <a:rPr lang="en-US" sz="1800" dirty="0" smtClean="0">
                <a:sym typeface="Times New Roman"/>
              </a:rPr>
              <a:t> The </a:t>
            </a:r>
            <a:r>
              <a:rPr lang="en-US" sz="1800" dirty="0">
                <a:sym typeface="Times New Roman"/>
              </a:rPr>
              <a:t>people’s concept of life is gradually changing. </a:t>
            </a:r>
            <a:r>
              <a:rPr lang="en-US" sz="1800" dirty="0" smtClean="0">
                <a:sym typeface="Times New Roman"/>
              </a:rPr>
              <a:t> Their </a:t>
            </a:r>
            <a:r>
              <a:rPr lang="en-US" sz="1800" dirty="0">
                <a:sym typeface="Times New Roman"/>
              </a:rPr>
              <a:t>awareness of disease prevention and medical treatment has increased. </a:t>
            </a:r>
            <a:r>
              <a:rPr lang="en-US" sz="1800" dirty="0" smtClean="0">
                <a:sym typeface="Times New Roman"/>
              </a:rPr>
              <a:t> More </a:t>
            </a:r>
            <a:r>
              <a:rPr lang="en-US" sz="1800" dirty="0">
                <a:sym typeface="Times New Roman"/>
              </a:rPr>
              <a:t>and more people are taking preventative measures against health problems instead of getting treatment when problems emerge</a:t>
            </a:r>
            <a:r>
              <a:rPr lang="en-US" sz="1800" dirty="0" smtClean="0">
                <a:sym typeface="Times New Roman"/>
              </a:rPr>
              <a:t>.  </a:t>
            </a:r>
            <a:r>
              <a:rPr lang="en-US" sz="1800" dirty="0">
                <a:sym typeface="Times New Roman"/>
              </a:rPr>
              <a:t>They are willing to invest in their health and spending on healthcare is rising rapidly.</a:t>
            </a:r>
            <a:endParaRPr sz="1800" dirty="0">
              <a:sym typeface="Times New Roman"/>
            </a:endParaRPr>
          </a:p>
          <a:p>
            <a:pPr marL="228600" lvl="0" indent="-139700" algn="just">
              <a:lnSpc>
                <a:spcPct val="120000"/>
              </a:lnSpc>
              <a:spcBef>
                <a:spcPts val="600"/>
              </a:spcBef>
              <a:buClr>
                <a:srgbClr val="191919"/>
              </a:buClr>
              <a:buSzPts val="1400"/>
              <a:buFont typeface="Arial"/>
              <a:buChar char="•"/>
              <a:defRPr/>
            </a:pPr>
            <a:r>
              <a:rPr lang="en-US" sz="1800" dirty="0">
                <a:sym typeface="Times New Roman"/>
              </a:rPr>
              <a:t>Currently, consumers mainly buy three types of health </a:t>
            </a:r>
            <a:r>
              <a:rPr lang="en-US" sz="1800" dirty="0" smtClean="0">
                <a:sym typeface="Times New Roman"/>
              </a:rPr>
              <a:t>food: </a:t>
            </a:r>
            <a:r>
              <a:rPr lang="en-US" sz="1800" dirty="0">
                <a:sym typeface="Times New Roman"/>
              </a:rPr>
              <a:t>nutritional supplements, sleep aids and traditional nourishment. </a:t>
            </a:r>
            <a:r>
              <a:rPr lang="en-US" sz="1800" dirty="0" smtClean="0">
                <a:sym typeface="Times New Roman"/>
              </a:rPr>
              <a:t> Consumer </a:t>
            </a:r>
            <a:r>
              <a:rPr lang="en-US" sz="1800" dirty="0" err="1">
                <a:sym typeface="Times New Roman"/>
              </a:rPr>
              <a:t>behaviour</a:t>
            </a:r>
            <a:r>
              <a:rPr lang="en-US" sz="1800" dirty="0">
                <a:sym typeface="Times New Roman"/>
              </a:rPr>
              <a:t> has changed. Health food are no longer high-end consumer goods, but necessities. This has led to the expansion of China's health food market.</a:t>
            </a:r>
            <a:endParaRPr sz="1800" dirty="0">
              <a:sym typeface="Times New Roman"/>
            </a:endParaRPr>
          </a:p>
        </p:txBody>
      </p:sp>
      <p:sp>
        <p:nvSpPr>
          <p:cNvPr id="825" name="Google Shape;825;p55"/>
          <p:cNvSpPr txBox="1"/>
          <p:nvPr/>
        </p:nvSpPr>
        <p:spPr>
          <a:xfrm>
            <a:off x="1489039" y="690344"/>
            <a:ext cx="9143720"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000"/>
              <a:buFont typeface="DFKai-SB"/>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Increase in spending on healthcare</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6" name="Google Shape;826;p55"/>
          <p:cNvSpPr txBox="1"/>
          <p:nvPr/>
        </p:nvSpPr>
        <p:spPr>
          <a:xfrm>
            <a:off x="3694226" y="5327458"/>
            <a:ext cx="6096000" cy="461624"/>
          </a:xfrm>
          <a:prstGeom prst="rect">
            <a:avLst/>
          </a:prstGeom>
          <a:noFill/>
          <a:ln>
            <a:noFill/>
          </a:ln>
        </p:spPr>
        <p:txBody>
          <a:bodyPr spcFirstLastPara="1" wrap="square" lIns="91425" tIns="45700" rIns="91425" bIns="45700" anchor="t" anchorCtr="0">
            <a:spAutoFit/>
          </a:bodyPr>
          <a:lstStyle/>
          <a:p>
            <a:pPr lvl="0">
              <a:defRPr/>
            </a:pPr>
            <a:r>
              <a:rPr kumimoji="0" lang="en-US" sz="1200" b="0" i="0" u="none" strike="noStrike" kern="0" cap="none" spc="0" normalizeH="0" baseline="0" noProof="0" dirty="0">
                <a:ln>
                  <a:noFill/>
                </a:ln>
                <a:solidFill>
                  <a:srgbClr val="000000"/>
                </a:solidFill>
                <a:effectLst/>
                <a:uLnTx/>
                <a:uFillTx/>
                <a:ea typeface="DFKai-SB"/>
                <a:cs typeface="DFKai-SB"/>
                <a:sym typeface="DFKai-SB"/>
              </a:rPr>
              <a:t>Source: Hong </a:t>
            </a:r>
            <a:r>
              <a:rPr kumimoji="0" lang="en-US" sz="1200" b="0" i="0" u="none" strike="noStrike" kern="0" cap="none" spc="0" normalizeH="0" baseline="0" noProof="0" dirty="0">
                <a:ln>
                  <a:noFill/>
                </a:ln>
                <a:solidFill>
                  <a:schemeClr val="tx1"/>
                </a:solidFill>
                <a:effectLst/>
                <a:uLnTx/>
                <a:uFillTx/>
                <a:ea typeface="DFKai-SB"/>
                <a:cs typeface="DFKai-SB"/>
                <a:sym typeface="DFKai-SB"/>
              </a:rPr>
              <a:t>Kong Trade Development Council - Research. </a:t>
            </a:r>
            <a:r>
              <a:rPr lang="en-US" sz="1200" dirty="0" smtClean="0">
                <a:solidFill>
                  <a:schemeClr val="tx1"/>
                </a:solidFill>
                <a:ea typeface="Times New Roman"/>
                <a:cs typeface="Times New Roman"/>
                <a:sym typeface="Times New Roman"/>
              </a:rPr>
              <a:t>(https://research.hktdc.com/en/article/MzA4NzQ3NzUw</a:t>
            </a:r>
            <a:r>
              <a:rPr kumimoji="0" lang="en-US" sz="1200" b="0" i="0" u="none" strike="noStrike" kern="0" cap="none" spc="0" normalizeH="0" baseline="0" noProof="0" dirty="0" smtClean="0">
                <a:ln>
                  <a:noFill/>
                </a:ln>
                <a:solidFill>
                  <a:schemeClr val="tx1"/>
                </a:solidFill>
                <a:effectLst/>
                <a:uLnTx/>
                <a:uFillTx/>
                <a:ea typeface="Times New Roman"/>
                <a:cs typeface="Times New Roman"/>
                <a:sym typeface="Times New Roman"/>
              </a:rPr>
              <a:t>)</a:t>
            </a:r>
            <a:endParaRPr kumimoji="0" sz="1200" b="0" i="0" u="none" strike="noStrike" kern="0" cap="none" spc="0" normalizeH="0" baseline="0" noProof="0" dirty="0">
              <a:ln>
                <a:noFill/>
              </a:ln>
              <a:solidFill>
                <a:schemeClr val="tx1"/>
              </a:solidFill>
              <a:effectLst/>
              <a:uLnTx/>
              <a:uFillTx/>
              <a:ea typeface="Times New Roman"/>
              <a:cs typeface="Times New Roman"/>
              <a:sym typeface="Times New Roman"/>
            </a:endParaRPr>
          </a:p>
        </p:txBody>
      </p:sp>
      <p:pic>
        <p:nvPicPr>
          <p:cNvPr id="827" name="Google Shape;827;p55"/>
          <p:cNvPicPr preferRelativeResize="0"/>
          <p:nvPr/>
        </p:nvPicPr>
        <p:blipFill rotWithShape="1">
          <a:blip r:embed="rId3">
            <a:alphaModFix/>
          </a:blip>
          <a:srcRect/>
          <a:stretch/>
        </p:blipFill>
        <p:spPr>
          <a:xfrm>
            <a:off x="1691640" y="5369203"/>
            <a:ext cx="1770361" cy="361921"/>
          </a:xfrm>
          <a:prstGeom prst="rect">
            <a:avLst/>
          </a:prstGeom>
          <a:noFill/>
          <a:ln>
            <a:noFill/>
          </a:ln>
        </p:spPr>
      </p:pic>
    </p:spTree>
    <p:extLst>
      <p:ext uri="{BB962C8B-B14F-4D97-AF65-F5344CB8AC3E}">
        <p14:creationId xmlns:p14="http://schemas.microsoft.com/office/powerpoint/2010/main" val="3593311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6"/>
          <p:cNvSpPr/>
          <p:nvPr/>
        </p:nvSpPr>
        <p:spPr>
          <a:xfrm>
            <a:off x="841905" y="1423393"/>
            <a:ext cx="10197395" cy="32816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400"/>
              <a:buFont typeface="Arial"/>
              <a:buNone/>
              <a:tabLst/>
              <a:defRPr/>
            </a:pPr>
            <a:endParaRPr kumimoji="0" sz="24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33" name="Google Shape;833;p56"/>
          <p:cNvSpPr txBox="1"/>
          <p:nvPr/>
        </p:nvSpPr>
        <p:spPr>
          <a:xfrm>
            <a:off x="1091012" y="672984"/>
            <a:ext cx="9774835"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000"/>
              <a:buFont typeface="DFKai-SB"/>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Increase in number of tourists and tourism expenditure</a:t>
            </a:r>
            <a:endParaRPr kumimoji="0"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834" name="Google Shape;834;p56"/>
          <p:cNvPicPr preferRelativeResize="0"/>
          <p:nvPr/>
        </p:nvPicPr>
        <p:blipFill rotWithShape="1">
          <a:blip r:embed="rId3">
            <a:alphaModFix/>
          </a:blip>
          <a:srcRect/>
          <a:stretch/>
        </p:blipFill>
        <p:spPr>
          <a:xfrm>
            <a:off x="1354974" y="5604103"/>
            <a:ext cx="3237425" cy="432531"/>
          </a:xfrm>
          <a:prstGeom prst="rect">
            <a:avLst/>
          </a:prstGeom>
          <a:noFill/>
          <a:ln>
            <a:noFill/>
          </a:ln>
        </p:spPr>
      </p:pic>
      <p:sp>
        <p:nvSpPr>
          <p:cNvPr id="835" name="Google Shape;835;p56"/>
          <p:cNvSpPr/>
          <p:nvPr/>
        </p:nvSpPr>
        <p:spPr>
          <a:xfrm>
            <a:off x="4683838" y="5604103"/>
            <a:ext cx="6355462" cy="6832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Source: Ministry of Culture and Tourism of the People’s Republic of China. (https://www.mct.gov.cn/whzx/whyw/201909/t20190904_846087.htm)</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836" name="Google Shape;836;p56"/>
          <p:cNvPicPr preferRelativeResize="0"/>
          <p:nvPr/>
        </p:nvPicPr>
        <p:blipFill rotWithShape="1">
          <a:blip r:embed="rId4">
            <a:alphaModFix/>
          </a:blip>
          <a:srcRect/>
          <a:stretch/>
        </p:blipFill>
        <p:spPr>
          <a:xfrm>
            <a:off x="6170708" y="4361428"/>
            <a:ext cx="2771903" cy="687152"/>
          </a:xfrm>
          <a:prstGeom prst="rect">
            <a:avLst/>
          </a:prstGeom>
          <a:noFill/>
          <a:ln>
            <a:noFill/>
          </a:ln>
        </p:spPr>
      </p:pic>
      <p:pic>
        <p:nvPicPr>
          <p:cNvPr id="837" name="Google Shape;837;p56"/>
          <p:cNvPicPr preferRelativeResize="0"/>
          <p:nvPr/>
        </p:nvPicPr>
        <p:blipFill rotWithShape="1">
          <a:blip r:embed="rId5">
            <a:alphaModFix/>
          </a:blip>
          <a:srcRect/>
          <a:stretch/>
        </p:blipFill>
        <p:spPr>
          <a:xfrm>
            <a:off x="10459575" y="3886371"/>
            <a:ext cx="1275832" cy="1275832"/>
          </a:xfrm>
          <a:custGeom>
            <a:avLst/>
            <a:gdLst/>
            <a:ahLst/>
            <a:cxnLst/>
            <a:rect l="l" t="t" r="r" b="b"/>
            <a:pathLst>
              <a:path w="1275832" h="1275832" extrusionOk="0">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lt1"/>
          </a:solidFill>
          <a:ln w="28575" cap="flat" cmpd="sng">
            <a:solidFill>
              <a:schemeClr val="lt1"/>
            </a:solidFill>
            <a:prstDash val="solid"/>
            <a:round/>
            <a:headEnd type="none" w="sm" len="sm"/>
            <a:tailEnd type="none" w="sm" len="sm"/>
          </a:ln>
        </p:spPr>
      </p:pic>
      <p:sp>
        <p:nvSpPr>
          <p:cNvPr id="838" name="Google Shape;838;p56"/>
          <p:cNvSpPr/>
          <p:nvPr/>
        </p:nvSpPr>
        <p:spPr>
          <a:xfrm>
            <a:off x="1037640" y="2006008"/>
            <a:ext cx="9226200" cy="3129151"/>
          </a:xfrm>
          <a:prstGeom prst="wedgeRoundRectCallout">
            <a:avLst>
              <a:gd name="adj1" fmla="val 57684"/>
              <a:gd name="adj2" fmla="val 32936"/>
              <a:gd name="adj3" fmla="val 16667"/>
            </a:avLst>
          </a:prstGeom>
          <a:solidFill>
            <a:srgbClr val="FFC000">
              <a:alpha val="17254"/>
            </a:srgbClr>
          </a:solidFill>
          <a:ln w="12700" cap="flat" cmpd="sng">
            <a:solidFill>
              <a:srgbClr val="00B050"/>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292100" algn="just" defTabSz="914400" rtl="0" eaLnBrk="1" fontAlgn="auto" latinLnBrk="0" hangingPunct="1">
              <a:lnSpc>
                <a:spcPct val="120000"/>
              </a:lnSpc>
              <a:spcBef>
                <a:spcPts val="600"/>
              </a:spcBef>
              <a:spcAft>
                <a:spcPts val="0"/>
              </a:spcAft>
              <a:buClr>
                <a:srgbClr val="000000"/>
              </a:buClr>
              <a:buSzPts val="1800"/>
              <a:buFont typeface="Arial"/>
              <a:buChar char="•"/>
              <a:tabLst/>
              <a:defRPr/>
            </a:pPr>
            <a:r>
              <a:rPr lang="en-US" sz="1800" dirty="0">
                <a:sym typeface="Times New Roman"/>
              </a:rPr>
              <a:t>The number of outbound tourists increased from 5 million in 1995 to 143 million in 2017. </a:t>
            </a:r>
            <a:r>
              <a:rPr lang="en-US" sz="1800" dirty="0" smtClean="0">
                <a:sym typeface="Times New Roman"/>
              </a:rPr>
              <a:t> This </a:t>
            </a:r>
            <a:r>
              <a:rPr lang="en-US" sz="1800" dirty="0">
                <a:sym typeface="Times New Roman"/>
              </a:rPr>
              <a:t>represents an average annual increase of 17%. </a:t>
            </a:r>
            <a:endParaRPr sz="1800" dirty="0"/>
          </a:p>
          <a:p>
            <a:pPr marL="342900" marR="0" lvl="0" indent="-292100" algn="just" defTabSz="914400" rtl="0" eaLnBrk="1" fontAlgn="auto" latinLnBrk="0" hangingPunct="1">
              <a:lnSpc>
                <a:spcPct val="120000"/>
              </a:lnSpc>
              <a:spcBef>
                <a:spcPts val="600"/>
              </a:spcBef>
              <a:spcAft>
                <a:spcPts val="0"/>
              </a:spcAft>
              <a:buClr>
                <a:srgbClr val="000000"/>
              </a:buClr>
              <a:buSzPts val="1800"/>
              <a:buFont typeface="Arial"/>
              <a:buChar char="•"/>
              <a:tabLst/>
              <a:defRPr/>
            </a:pPr>
            <a:r>
              <a:rPr lang="en-US" sz="1800" dirty="0">
                <a:sym typeface="Times New Roman"/>
              </a:rPr>
              <a:t>National outbound tourism expenditure is increasing. </a:t>
            </a:r>
            <a:r>
              <a:rPr lang="en-US" sz="1800" dirty="0" smtClean="0">
                <a:sym typeface="Times New Roman"/>
              </a:rPr>
              <a:t> As </a:t>
            </a:r>
            <a:r>
              <a:rPr lang="en-US" sz="1800" dirty="0">
                <a:sym typeface="Times New Roman"/>
              </a:rPr>
              <a:t>people’s living standards rose, China's outbound tourism expenditure also increased substantially to USD 257.7 billion in 2017. </a:t>
            </a:r>
            <a:r>
              <a:rPr lang="en-US" sz="1800" dirty="0" smtClean="0">
                <a:sym typeface="Times New Roman"/>
              </a:rPr>
              <a:t> This </a:t>
            </a:r>
            <a:r>
              <a:rPr lang="en-US" sz="1800" dirty="0">
                <a:sym typeface="Times New Roman"/>
              </a:rPr>
              <a:t>represents an increase of USD 254 billion which is 68.6 times when compared to the USD 3.7 billion in 1995.</a:t>
            </a:r>
            <a:endParaRPr sz="1800" dirty="0">
              <a:sym typeface="Times New Roman"/>
            </a:endParaRPr>
          </a:p>
        </p:txBody>
      </p:sp>
    </p:spTree>
    <p:extLst>
      <p:ext uri="{BB962C8B-B14F-4D97-AF65-F5344CB8AC3E}">
        <p14:creationId xmlns:p14="http://schemas.microsoft.com/office/powerpoint/2010/main" val="7421382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7"/>
          <p:cNvSpPr/>
          <p:nvPr/>
        </p:nvSpPr>
        <p:spPr>
          <a:xfrm>
            <a:off x="307949" y="1098350"/>
            <a:ext cx="7397949" cy="1462316"/>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a:sym typeface="Times New Roman"/>
              </a:rPr>
              <a:t>Since the reform and opening-up, the education level of Chinese people has been continuously increasing. </a:t>
            </a:r>
            <a:r>
              <a:rPr lang="en-US" sz="1600" dirty="0" smtClean="0">
                <a:sym typeface="Times New Roman"/>
              </a:rPr>
              <a:t> Education </a:t>
            </a:r>
            <a:r>
              <a:rPr lang="en-US" sz="1600" dirty="0">
                <a:sym typeface="Times New Roman"/>
              </a:rPr>
              <a:t>at all levels has become widespread, reaching or exceeding the average level of middle- and high-income countries. In 2019, the proportion of new </a:t>
            </a:r>
            <a:r>
              <a:rPr lang="en-US" sz="1600" dirty="0" err="1">
                <a:sym typeface="Times New Roman"/>
              </a:rPr>
              <a:t>labour</a:t>
            </a:r>
            <a:r>
              <a:rPr lang="en-US" sz="1600" dirty="0">
                <a:sym typeface="Times New Roman"/>
              </a:rPr>
              <a:t> force with higher education reached 50.9%, and the average length of education was 13.7 years.</a:t>
            </a:r>
            <a:endParaRPr sz="1600" dirty="0">
              <a:sym typeface="Times New Roman"/>
            </a:endParaRPr>
          </a:p>
        </p:txBody>
      </p:sp>
      <p:sp>
        <p:nvSpPr>
          <p:cNvPr id="844" name="Google Shape;844;p57"/>
          <p:cNvSpPr/>
          <p:nvPr/>
        </p:nvSpPr>
        <p:spPr>
          <a:xfrm>
            <a:off x="233144" y="2853969"/>
            <a:ext cx="7472754" cy="5006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Source: Website of the Central People’s Government of People’s Republic of China. (http://www.gov.cn/xinwen/2020-12/01/content_5566304.htm)</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845" name="Google Shape;845;p57">
            <a:hlinkClick r:id="rId3"/>
          </p:cNvPr>
          <p:cNvPicPr preferRelativeResize="0"/>
          <p:nvPr/>
        </p:nvPicPr>
        <p:blipFill rotWithShape="1">
          <a:blip r:embed="rId4">
            <a:alphaModFix/>
          </a:blip>
          <a:srcRect l="25645" t="35709" r="26814" b="30568"/>
          <a:stretch/>
        </p:blipFill>
        <p:spPr>
          <a:xfrm>
            <a:off x="8066403" y="1083236"/>
            <a:ext cx="3602470" cy="2044151"/>
          </a:xfrm>
          <a:prstGeom prst="rect">
            <a:avLst/>
          </a:prstGeom>
          <a:noFill/>
          <a:ln>
            <a:noFill/>
          </a:ln>
        </p:spPr>
      </p:pic>
      <p:sp>
        <p:nvSpPr>
          <p:cNvPr id="846" name="Google Shape;846;p57"/>
          <p:cNvSpPr/>
          <p:nvPr/>
        </p:nvSpPr>
        <p:spPr>
          <a:xfrm>
            <a:off x="8066403" y="3137676"/>
            <a:ext cx="3602471"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DFKai-SB"/>
                <a:cs typeface="DFKai-SB"/>
                <a:sym typeface="DFKai-SB"/>
              </a:rPr>
              <a:t>Click on the image to watch the video</a:t>
            </a:r>
            <a:endParaRPr kumimoji="0" sz="1200" b="1"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47" name="Google Shape;847;p57"/>
          <p:cNvSpPr/>
          <p:nvPr/>
        </p:nvSpPr>
        <p:spPr>
          <a:xfrm>
            <a:off x="3467500" y="225201"/>
            <a:ext cx="5041829" cy="7017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Times New Roman"/>
                <a:cs typeface="Times New Roman"/>
                <a:sym typeface="Times New Roman"/>
              </a:rPr>
              <a:t>Universal Education</a:t>
            </a:r>
            <a:endParaRPr kumimoji="0" sz="2800" b="1"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848" name="Google Shape;848;p57"/>
          <p:cNvSpPr/>
          <p:nvPr/>
        </p:nvSpPr>
        <p:spPr>
          <a:xfrm>
            <a:off x="307950" y="4096050"/>
            <a:ext cx="11177468" cy="1489036"/>
          </a:xfrm>
          <a:prstGeom prst="rect">
            <a:avLst/>
          </a:prstGeom>
          <a:no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a:t>In February 2019, China announced "China's Education </a:t>
            </a:r>
            <a:r>
              <a:rPr lang="en-US" sz="1600" dirty="0" err="1"/>
              <a:t>Modernisation</a:t>
            </a:r>
            <a:r>
              <a:rPr lang="en-US" sz="1600" dirty="0"/>
              <a:t> Plan 2035” with the goal of building ”a modern education system that encourages lifelong learning for all, promotes quality pre-school education, </a:t>
            </a:r>
            <a:r>
              <a:rPr lang="en-US" sz="1600" dirty="0" err="1"/>
              <a:t>realises</a:t>
            </a:r>
            <a:r>
              <a:rPr lang="en-US" sz="1600" dirty="0"/>
              <a:t> quality and balanced compulsory education, </a:t>
            </a:r>
            <a:r>
              <a:rPr lang="en-US" sz="1600" dirty="0" err="1"/>
              <a:t>universalises</a:t>
            </a:r>
            <a:r>
              <a:rPr lang="en-US" sz="1600" dirty="0"/>
              <a:t> high school education, significantly improves service capabilities for vocational training, greatly improves the competitiveness of higher education, provides appropriate education for disabled children and adolescents, forming a new landscape of education governance with the participation of the whole society.</a:t>
            </a:r>
            <a:endParaRPr sz="1600" dirty="0"/>
          </a:p>
        </p:txBody>
      </p:sp>
      <p:pic>
        <p:nvPicPr>
          <p:cNvPr id="849" name="Google Shape;849;p57">
            <a:hlinkClick r:id="rId5"/>
          </p:cNvPr>
          <p:cNvPicPr preferRelativeResize="0"/>
          <p:nvPr/>
        </p:nvPicPr>
        <p:blipFill rotWithShape="1">
          <a:blip r:embed="rId6">
            <a:alphaModFix/>
          </a:blip>
          <a:srcRect/>
          <a:stretch/>
        </p:blipFill>
        <p:spPr>
          <a:xfrm>
            <a:off x="307957" y="6130712"/>
            <a:ext cx="3426246" cy="493107"/>
          </a:xfrm>
          <a:prstGeom prst="rect">
            <a:avLst/>
          </a:prstGeom>
          <a:noFill/>
          <a:ln>
            <a:noFill/>
          </a:ln>
        </p:spPr>
      </p:pic>
      <p:sp>
        <p:nvSpPr>
          <p:cNvPr id="850" name="Google Shape;850;p57"/>
          <p:cNvSpPr/>
          <p:nvPr/>
        </p:nvSpPr>
        <p:spPr>
          <a:xfrm>
            <a:off x="3823076" y="6100599"/>
            <a:ext cx="8140323" cy="523220"/>
          </a:xfrm>
          <a:prstGeom prst="rect">
            <a:avLst/>
          </a:prstGeom>
          <a:noFill/>
          <a:ln>
            <a:noFill/>
          </a:ln>
        </p:spPr>
        <p:txBody>
          <a:bodyPr spcFirstLastPara="1" wrap="square" lIns="91425" tIns="45700" rIns="91425" bIns="45700" anchor="t" anchorCtr="0">
            <a:noAutofit/>
          </a:bodyPr>
          <a:lstStyle/>
          <a:p>
            <a:pPr lvl="0">
              <a:defRPr/>
            </a:pPr>
            <a:r>
              <a:rPr kumimoji="0" lang="en-US" sz="1200" b="0" i="0" u="none" strike="noStrike" kern="0" cap="none" spc="0" normalizeH="0" baseline="0" noProof="0" dirty="0">
                <a:ln>
                  <a:noFill/>
                </a:ln>
                <a:solidFill>
                  <a:schemeClr val="tx1"/>
                </a:solidFill>
                <a:effectLst/>
                <a:uLnTx/>
                <a:uFillTx/>
                <a:latin typeface="Arial"/>
                <a:ea typeface="Times New Roman"/>
                <a:cs typeface="Times New Roman"/>
                <a:sym typeface="Times New Roman"/>
              </a:rPr>
              <a:t>Source: Website of the Central People’s Government of People’s Republic of China. </a:t>
            </a:r>
            <a:r>
              <a:rPr lang="en-US" sz="1200" dirty="0">
                <a:solidFill>
                  <a:schemeClr val="tx1"/>
                </a:solidFill>
                <a:ea typeface="Times New Roman"/>
                <a:cs typeface="Times New Roman"/>
                <a:sym typeface="Times New Roman"/>
              </a:rPr>
              <a:t>(http://</a:t>
            </a:r>
            <a:r>
              <a:rPr lang="en-US" sz="1200" dirty="0" smtClean="0">
                <a:solidFill>
                  <a:schemeClr val="tx1"/>
                </a:solidFill>
                <a:ea typeface="Times New Roman"/>
                <a:cs typeface="Times New Roman"/>
                <a:sym typeface="Times New Roman"/>
              </a:rPr>
              <a:t>english.www.gov.cn/policies/latest_releases/2019/02/23/content_281476535024192.htm</a:t>
            </a:r>
            <a:r>
              <a:rPr kumimoji="0" lang="en-US" sz="1200" b="0" i="0" u="none" strike="noStrike" kern="0" cap="none" spc="0" normalizeH="0" baseline="0" noProof="0" dirty="0" smtClean="0">
                <a:ln>
                  <a:noFill/>
                </a:ln>
                <a:solidFill>
                  <a:schemeClr val="tx1"/>
                </a:solidFill>
                <a:effectLst/>
                <a:uLnTx/>
                <a:uFillTx/>
                <a:latin typeface="Arial"/>
                <a:ea typeface="Times New Roman"/>
                <a:cs typeface="Times New Roman"/>
                <a:sym typeface="Times New Roman"/>
              </a:rPr>
              <a:t>)</a:t>
            </a:r>
            <a:endParaRPr kumimoji="0" sz="1200" b="0" i="0" u="none" strike="noStrike" kern="0" cap="none" spc="0" normalizeH="0" baseline="0" noProof="0" dirty="0">
              <a:ln>
                <a:noFill/>
              </a:ln>
              <a:solidFill>
                <a:schemeClr val="tx1"/>
              </a:solidFill>
              <a:effectLst/>
              <a:uLnTx/>
              <a:uFillTx/>
              <a:latin typeface="Arial"/>
              <a:ea typeface="Times New Roman"/>
              <a:cs typeface="Times New Roman"/>
              <a:sym typeface="Times New Roman"/>
            </a:endParaRPr>
          </a:p>
        </p:txBody>
      </p:sp>
      <p:sp>
        <p:nvSpPr>
          <p:cNvPr id="851" name="Google Shape;851;p57"/>
          <p:cNvSpPr/>
          <p:nvPr/>
        </p:nvSpPr>
        <p:spPr>
          <a:xfrm>
            <a:off x="2459736" y="3565251"/>
            <a:ext cx="6947500"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ea typeface="Times New Roman"/>
                <a:cs typeface="Times New Roman"/>
                <a:sym typeface="Times New Roman"/>
              </a:rPr>
              <a:t>China’s Education </a:t>
            </a:r>
            <a:r>
              <a:rPr lang="en-US" sz="2400" b="1" dirty="0" err="1">
                <a:ea typeface="Times New Roman"/>
                <a:cs typeface="Times New Roman"/>
                <a:sym typeface="Times New Roman"/>
              </a:rPr>
              <a:t>Modernisation</a:t>
            </a:r>
            <a:r>
              <a:rPr lang="en-US" sz="2400" b="1" dirty="0">
                <a:ea typeface="Times New Roman"/>
                <a:cs typeface="Times New Roman"/>
                <a:sym typeface="Times New Roman"/>
              </a:rPr>
              <a:t> Plan 2035</a:t>
            </a:r>
            <a:endParaRPr sz="2400" b="1" dirty="0">
              <a:ea typeface="Times New Roman"/>
              <a:cs typeface="Times New Roman"/>
              <a:sym typeface="Times New Roman"/>
            </a:endParaRPr>
          </a:p>
        </p:txBody>
      </p:sp>
      <p:pic>
        <p:nvPicPr>
          <p:cNvPr id="852" name="Google Shape;852;p57"/>
          <p:cNvPicPr preferRelativeResize="0"/>
          <p:nvPr/>
        </p:nvPicPr>
        <p:blipFill rotWithShape="1">
          <a:blip r:embed="rId7">
            <a:alphaModFix/>
          </a:blip>
          <a:srcRect/>
          <a:stretch/>
        </p:blipFill>
        <p:spPr>
          <a:xfrm>
            <a:off x="5506423" y="3091465"/>
            <a:ext cx="2449626" cy="397487"/>
          </a:xfrm>
          <a:prstGeom prst="rect">
            <a:avLst/>
          </a:prstGeom>
          <a:noFill/>
          <a:ln>
            <a:noFill/>
          </a:ln>
        </p:spPr>
      </p:pic>
    </p:spTree>
    <p:extLst>
      <p:ext uri="{BB962C8B-B14F-4D97-AF65-F5344CB8AC3E}">
        <p14:creationId xmlns:p14="http://schemas.microsoft.com/office/powerpoint/2010/main" val="3142955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683" y="2223128"/>
            <a:ext cx="9610725" cy="3848100"/>
          </a:xfrm>
          <a:prstGeom prst="rect">
            <a:avLst/>
          </a:prstGeom>
        </p:spPr>
      </p:pic>
      <p:sp>
        <p:nvSpPr>
          <p:cNvPr id="860" name="Google Shape;860;p58"/>
          <p:cNvSpPr/>
          <p:nvPr/>
        </p:nvSpPr>
        <p:spPr>
          <a:xfrm>
            <a:off x="4378036" y="6118253"/>
            <a:ext cx="6241326" cy="60939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National Bureau of Statistics. Result of </a:t>
            </a:r>
            <a:r>
              <a:rPr kumimoji="0" lang="en-US" sz="1200" b="0" i="0" u="none" strike="noStrike" kern="0" cap="none" spc="0" normalizeH="0" baseline="0" noProof="0" dirty="0" smtClean="0">
                <a:ln>
                  <a:noFill/>
                </a:ln>
                <a:solidFill>
                  <a:srgbClr val="000000"/>
                </a:solidFill>
                <a:effectLst/>
                <a:uLnTx/>
                <a:uFillTx/>
                <a:latin typeface="Arial"/>
                <a:ea typeface="DFKai-SB"/>
                <a:cs typeface="DFKai-SB"/>
                <a:sym typeface="DFKai-SB"/>
              </a:rPr>
              <a:t>Census</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(https://data.stats.gov.cn/easyquery.htm?cn=C01) </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861" name="Google Shape;861;p58"/>
          <p:cNvSpPr/>
          <p:nvPr/>
        </p:nvSpPr>
        <p:spPr>
          <a:xfrm>
            <a:off x="543928" y="814281"/>
            <a:ext cx="11014363" cy="156966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sym typeface="Times New Roman"/>
              </a:rPr>
              <a:t>According to the results of the 2020 Seventh National Population Census, compared with the 2010 Sixth National Census, the number of people with university (post-secondary or above) education per 100,000 people increased from 8,930 to 15,467. </a:t>
            </a:r>
            <a:r>
              <a:rPr lang="en-US" sz="1800" dirty="0" smtClean="0">
                <a:sym typeface="Times New Roman"/>
              </a:rPr>
              <a:t> The </a:t>
            </a:r>
            <a:r>
              <a:rPr lang="en-US" sz="1800" dirty="0">
                <a:sym typeface="Times New Roman"/>
              </a:rPr>
              <a:t>number of people with high school education rose from 14,032 to 15,088 per 100,000 people.</a:t>
            </a:r>
            <a:endParaRPr sz="1800" dirty="0">
              <a:sym typeface="Times New Roman"/>
            </a:endParaRPr>
          </a:p>
        </p:txBody>
      </p:sp>
      <p:sp>
        <p:nvSpPr>
          <p:cNvPr id="862" name="Google Shape;862;p58"/>
          <p:cNvSpPr txBox="1"/>
          <p:nvPr/>
        </p:nvSpPr>
        <p:spPr>
          <a:xfrm>
            <a:off x="3906981" y="278705"/>
            <a:ext cx="4544291" cy="4800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altLang="zh-TW" sz="2800" b="1" i="0" u="none" strike="noStrike" kern="0" cap="none" spc="0" normalizeH="0" baseline="0" noProof="0" dirty="0" smtClean="0">
                <a:ln>
                  <a:noFill/>
                </a:ln>
                <a:solidFill>
                  <a:srgbClr val="000000"/>
                </a:solidFill>
                <a:effectLst/>
                <a:uLnTx/>
                <a:uFillTx/>
                <a:latin typeface="Arial"/>
                <a:ea typeface="DFKai-SB"/>
                <a:cs typeface="DFKai-SB"/>
                <a:sym typeface="DFKai-SB"/>
              </a:rPr>
              <a:t>Rising e</a:t>
            </a:r>
            <a:r>
              <a:rPr kumimoji="0" lang="en-US" sz="2800" b="1" i="0" u="none" strike="noStrike" kern="0" cap="none" spc="0" normalizeH="0" baseline="0" noProof="0" dirty="0" smtClean="0">
                <a:ln>
                  <a:noFill/>
                </a:ln>
                <a:solidFill>
                  <a:srgbClr val="000000"/>
                </a:solidFill>
                <a:effectLst/>
                <a:uLnTx/>
                <a:uFillTx/>
                <a:latin typeface="Arial"/>
                <a:ea typeface="DFKai-SB"/>
                <a:cs typeface="DFKai-SB"/>
                <a:sym typeface="DFKai-SB"/>
              </a:rPr>
              <a:t>ducation levels</a:t>
            </a:r>
            <a:endParaRPr kumimoji="0" sz="28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863" name="Google Shape;863;p58"/>
          <p:cNvPicPr preferRelativeResize="0"/>
          <p:nvPr/>
        </p:nvPicPr>
        <p:blipFill rotWithShape="1">
          <a:blip r:embed="rId4">
            <a:alphaModFix/>
          </a:blip>
          <a:srcRect/>
          <a:stretch/>
        </p:blipFill>
        <p:spPr>
          <a:xfrm>
            <a:off x="2622073" y="6126713"/>
            <a:ext cx="1650286" cy="448261"/>
          </a:xfrm>
          <a:prstGeom prst="rect">
            <a:avLst/>
          </a:prstGeom>
          <a:noFill/>
          <a:ln>
            <a:noFill/>
          </a:ln>
        </p:spPr>
      </p:pic>
    </p:spTree>
    <p:extLst>
      <p:ext uri="{BB962C8B-B14F-4D97-AF65-F5344CB8AC3E}">
        <p14:creationId xmlns:p14="http://schemas.microsoft.com/office/powerpoint/2010/main" val="3143485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7" y="2513042"/>
            <a:ext cx="8105775" cy="2952750"/>
          </a:xfrm>
          <a:prstGeom prst="rect">
            <a:avLst/>
          </a:prstGeom>
        </p:spPr>
      </p:pic>
      <p:sp>
        <p:nvSpPr>
          <p:cNvPr id="870" name="Google Shape;870;p59"/>
          <p:cNvSpPr/>
          <p:nvPr/>
        </p:nvSpPr>
        <p:spPr>
          <a:xfrm>
            <a:off x="3396489" y="459658"/>
            <a:ext cx="6614799"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800" b="1" dirty="0" smtClean="0">
                <a:ea typeface="DFKai-SB"/>
                <a:cs typeface="DFKai-SB"/>
                <a:sym typeface="DFKai-SB"/>
              </a:rPr>
              <a:t>Increase </a:t>
            </a:r>
            <a:r>
              <a:rPr lang="en-US" sz="2800" b="1" dirty="0">
                <a:ea typeface="DFKai-SB"/>
                <a:cs typeface="DFKai-SB"/>
                <a:sym typeface="DFKai-SB"/>
              </a:rPr>
              <a:t>in education expenditure</a:t>
            </a:r>
            <a:endParaRPr sz="2800" b="1" dirty="0">
              <a:ea typeface="DFKai-SB"/>
              <a:cs typeface="DFKai-SB"/>
              <a:sym typeface="DFKai-SB"/>
            </a:endParaRPr>
          </a:p>
        </p:txBody>
      </p:sp>
      <p:sp>
        <p:nvSpPr>
          <p:cNvPr id="871" name="Google Shape;871;p59"/>
          <p:cNvSpPr/>
          <p:nvPr/>
        </p:nvSpPr>
        <p:spPr>
          <a:xfrm>
            <a:off x="521208" y="1229099"/>
            <a:ext cx="11277600" cy="12003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000" dirty="0">
                <a:sym typeface="Times New Roman"/>
              </a:rPr>
              <a:t>China attaches importance on education. </a:t>
            </a:r>
            <a:r>
              <a:rPr lang="en-US" sz="2000" dirty="0" smtClean="0">
                <a:sym typeface="Times New Roman"/>
              </a:rPr>
              <a:t> From </a:t>
            </a:r>
            <a:r>
              <a:rPr lang="en-US" sz="2000" dirty="0">
                <a:sym typeface="Times New Roman"/>
              </a:rPr>
              <a:t>1991 to 2020, the national education expenditure increased by 72 times.</a:t>
            </a:r>
            <a:endParaRPr sz="2000" dirty="0">
              <a:sym typeface="Times New Roman"/>
            </a:endParaRPr>
          </a:p>
        </p:txBody>
      </p:sp>
      <p:sp>
        <p:nvSpPr>
          <p:cNvPr id="874" name="Google Shape;874;p59"/>
          <p:cNvSpPr txBox="1"/>
          <p:nvPr/>
        </p:nvSpPr>
        <p:spPr>
          <a:xfrm>
            <a:off x="3815543" y="5859770"/>
            <a:ext cx="57766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National Bureau of Statistics. National education expenditure. </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(https://data.stats.gov.cn/easyquery.htm?cn=C01)</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875" name="Google Shape;875;p59"/>
          <p:cNvSpPr/>
          <p:nvPr/>
        </p:nvSpPr>
        <p:spPr>
          <a:xfrm>
            <a:off x="8723339" y="2520221"/>
            <a:ext cx="3266540" cy="298543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DFKai-SB"/>
                <a:cs typeface="DFKai-SB"/>
                <a:sym typeface="DFKai-SB"/>
              </a:rPr>
              <a:t>Read relevant news report: National commitment of free compulsory education</a:t>
            </a:r>
            <a:endParaRPr kumimoji="0" sz="18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http://sn.people.com.cn/BIG5/n2/2021/0621/c393584-34785641.html)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876" name="Google Shape;876;p59">
            <a:hlinkClick r:id="rId4"/>
          </p:cNvPr>
          <p:cNvPicPr preferRelativeResize="0"/>
          <p:nvPr/>
        </p:nvPicPr>
        <p:blipFill rotWithShape="1">
          <a:blip r:embed="rId5">
            <a:alphaModFix/>
          </a:blip>
          <a:srcRect/>
          <a:stretch/>
        </p:blipFill>
        <p:spPr>
          <a:xfrm>
            <a:off x="9878348" y="3473809"/>
            <a:ext cx="1322282" cy="539128"/>
          </a:xfrm>
          <a:prstGeom prst="rect">
            <a:avLst/>
          </a:prstGeom>
          <a:noFill/>
          <a:ln>
            <a:noFill/>
          </a:ln>
        </p:spPr>
      </p:pic>
      <p:pic>
        <p:nvPicPr>
          <p:cNvPr id="877" name="Google Shape;877;p59"/>
          <p:cNvPicPr preferRelativeResize="0"/>
          <p:nvPr/>
        </p:nvPicPr>
        <p:blipFill rotWithShape="1">
          <a:blip r:embed="rId6">
            <a:alphaModFix/>
          </a:blip>
          <a:srcRect/>
          <a:stretch/>
        </p:blipFill>
        <p:spPr>
          <a:xfrm>
            <a:off x="2165257" y="5900149"/>
            <a:ext cx="1650286" cy="448261"/>
          </a:xfrm>
          <a:prstGeom prst="rect">
            <a:avLst/>
          </a:prstGeom>
          <a:noFill/>
          <a:ln>
            <a:noFill/>
          </a:ln>
        </p:spPr>
      </p:pic>
    </p:spTree>
    <p:extLst>
      <p:ext uri="{BB962C8B-B14F-4D97-AF65-F5344CB8AC3E}">
        <p14:creationId xmlns:p14="http://schemas.microsoft.com/office/powerpoint/2010/main" val="31531715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60"/>
          <p:cNvSpPr/>
          <p:nvPr/>
        </p:nvSpPr>
        <p:spPr>
          <a:xfrm>
            <a:off x="390827" y="5417142"/>
            <a:ext cx="11410343" cy="4998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DFKai-SB"/>
                <a:cs typeface="DFKai-SB"/>
                <a:sym typeface="DFKai-SB"/>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85" name="Google Shape;885;p60"/>
          <p:cNvGrpSpPr/>
          <p:nvPr/>
        </p:nvGrpSpPr>
        <p:grpSpPr>
          <a:xfrm>
            <a:off x="791661" y="940978"/>
            <a:ext cx="10489483" cy="4722664"/>
            <a:chOff x="1458776" y="2110081"/>
            <a:chExt cx="6130260" cy="3157575"/>
          </a:xfrm>
        </p:grpSpPr>
        <p:sp>
          <p:nvSpPr>
            <p:cNvPr id="886" name="Google Shape;886;p60"/>
            <p:cNvSpPr/>
            <p:nvPr/>
          </p:nvSpPr>
          <p:spPr>
            <a:xfrm>
              <a:off x="2536425" y="4072198"/>
              <a:ext cx="1502190" cy="1195458"/>
            </a:xfrm>
            <a:custGeom>
              <a:avLst/>
              <a:gdLst/>
              <a:ahLst/>
              <a:cxnLst/>
              <a:rect l="l" t="t" r="r" b="b"/>
              <a:pathLst>
                <a:path w="1392683" h="1195458" extrusionOk="0">
                  <a:moveTo>
                    <a:pt x="0" y="597729"/>
                  </a:moveTo>
                  <a:lnTo>
                    <a:pt x="298865" y="0"/>
                  </a:lnTo>
                  <a:lnTo>
                    <a:pt x="1093819" y="0"/>
                  </a:lnTo>
                  <a:lnTo>
                    <a:pt x="1392683" y="597729"/>
                  </a:lnTo>
                  <a:lnTo>
                    <a:pt x="1093819" y="1195458"/>
                  </a:lnTo>
                  <a:lnTo>
                    <a:pt x="298865" y="1195458"/>
                  </a:lnTo>
                  <a:lnTo>
                    <a:pt x="0" y="597729"/>
                  </a:lnTo>
                  <a:close/>
                </a:path>
              </a:pathLst>
            </a:custGeom>
            <a:solidFill>
              <a:srgbClr val="FF5050"/>
            </a:solidFill>
            <a:ln>
              <a:noFill/>
            </a:ln>
          </p:spPr>
          <p:txBody>
            <a:bodyPr spcFirstLastPara="1" wrap="square" lIns="215675" tIns="215600" rIns="215675" bIns="2156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3200"/>
                <a:buFont typeface="DFKai-SB"/>
                <a:buNone/>
                <a:tabLst/>
                <a:defRPr/>
              </a:pPr>
              <a:r>
                <a:rPr lang="en-US" sz="2400" dirty="0">
                  <a:solidFill>
                    <a:schemeClr val="bg1"/>
                  </a:solidFill>
                  <a:ea typeface="DFKai-SB"/>
                  <a:cs typeface="DFKai-SB"/>
                  <a:sym typeface="DFKai-SB"/>
                </a:rPr>
                <a:t>Vocational education</a:t>
              </a:r>
              <a:endParaRPr sz="2400" dirty="0">
                <a:solidFill>
                  <a:schemeClr val="bg1"/>
                </a:solidFill>
                <a:ea typeface="DFKai-SB"/>
                <a:cs typeface="DFKai-SB"/>
              </a:endParaRPr>
            </a:p>
          </p:txBody>
        </p:sp>
        <p:sp>
          <p:nvSpPr>
            <p:cNvPr id="887" name="Google Shape;887;p60"/>
            <p:cNvSpPr/>
            <p:nvPr/>
          </p:nvSpPr>
          <p:spPr>
            <a:xfrm>
              <a:off x="1458776" y="3422369"/>
              <a:ext cx="1392683" cy="1195458"/>
            </a:xfrm>
            <a:prstGeom prst="hexagon">
              <a:avLst>
                <a:gd name="adj" fmla="val 25000"/>
                <a:gd name="vf" fmla="val 115470"/>
              </a:avLst>
            </a:prstGeom>
            <a:blipFill rotWithShape="1">
              <a:blip r:embed="rId3">
                <a:alphaModFix/>
              </a:blip>
              <a:stretch>
                <a:fillRect t="-7996" b="-7997"/>
              </a:stretch>
            </a:blipFill>
            <a:ln w="1905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60"/>
            <p:cNvSpPr/>
            <p:nvPr/>
          </p:nvSpPr>
          <p:spPr>
            <a:xfrm>
              <a:off x="3822043" y="3413212"/>
              <a:ext cx="1392683" cy="1195458"/>
            </a:xfrm>
            <a:custGeom>
              <a:avLst/>
              <a:gdLst/>
              <a:ahLst/>
              <a:cxnLst/>
              <a:rect l="l" t="t" r="r" b="b"/>
              <a:pathLst>
                <a:path w="1392683" h="1195458" extrusionOk="0">
                  <a:moveTo>
                    <a:pt x="0" y="597729"/>
                  </a:moveTo>
                  <a:lnTo>
                    <a:pt x="298865" y="0"/>
                  </a:lnTo>
                  <a:lnTo>
                    <a:pt x="1093819" y="0"/>
                  </a:lnTo>
                  <a:lnTo>
                    <a:pt x="1392683" y="597729"/>
                  </a:lnTo>
                  <a:lnTo>
                    <a:pt x="1093819" y="1195458"/>
                  </a:lnTo>
                  <a:lnTo>
                    <a:pt x="298865" y="1195458"/>
                  </a:lnTo>
                  <a:lnTo>
                    <a:pt x="0" y="597729"/>
                  </a:lnTo>
                  <a:close/>
                </a:path>
              </a:pathLst>
            </a:custGeom>
            <a:solidFill>
              <a:srgbClr val="E3A8A7"/>
            </a:solidFill>
            <a:ln>
              <a:noFill/>
            </a:ln>
          </p:spPr>
          <p:txBody>
            <a:bodyPr spcFirstLastPara="1" wrap="square" lIns="215675" tIns="215600" rIns="215675" bIns="2156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3200"/>
                <a:buFont typeface="DFKai-SB"/>
                <a:buNone/>
                <a:tabLst/>
                <a:defRPr/>
              </a:pPr>
              <a:r>
                <a:rPr lang="en-US" sz="2400" dirty="0">
                  <a:solidFill>
                    <a:schemeClr val="bg1"/>
                  </a:solidFill>
                  <a:ea typeface="DFKai-SB"/>
                  <a:cs typeface="DFKai-SB"/>
                  <a:sym typeface="DFKai-SB"/>
                </a:rPr>
                <a:t>Adult education</a:t>
              </a:r>
              <a:endParaRPr sz="2400" dirty="0">
                <a:solidFill>
                  <a:schemeClr val="bg1"/>
                </a:solidFill>
                <a:ea typeface="DFKai-SB"/>
                <a:cs typeface="DFKai-SB"/>
              </a:endParaRPr>
            </a:p>
          </p:txBody>
        </p:sp>
        <p:sp>
          <p:nvSpPr>
            <p:cNvPr id="889" name="Google Shape;889;p60"/>
            <p:cNvSpPr/>
            <p:nvPr/>
          </p:nvSpPr>
          <p:spPr>
            <a:xfrm>
              <a:off x="5009198" y="4070304"/>
              <a:ext cx="1392683" cy="1195458"/>
            </a:xfrm>
            <a:prstGeom prst="hexagon">
              <a:avLst>
                <a:gd name="adj" fmla="val 25000"/>
                <a:gd name="vf" fmla="val 115470"/>
              </a:avLst>
            </a:prstGeom>
            <a:blipFill rotWithShape="1">
              <a:blip r:embed="rId4">
                <a:alphaModFix/>
              </a:blip>
              <a:stretch>
                <a:fillRect t="-7996" b="-7997"/>
              </a:stretch>
            </a:blipFill>
            <a:ln w="1905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0" name="Google Shape;890;p60"/>
            <p:cNvSpPr/>
            <p:nvPr/>
          </p:nvSpPr>
          <p:spPr>
            <a:xfrm>
              <a:off x="2641023" y="2769067"/>
              <a:ext cx="1392683" cy="1195458"/>
            </a:xfrm>
            <a:custGeom>
              <a:avLst/>
              <a:gdLst/>
              <a:ahLst/>
              <a:cxnLst/>
              <a:rect l="l" t="t" r="r" b="b"/>
              <a:pathLst>
                <a:path w="1392683" h="1195458" extrusionOk="0">
                  <a:moveTo>
                    <a:pt x="0" y="597729"/>
                  </a:moveTo>
                  <a:lnTo>
                    <a:pt x="298865" y="0"/>
                  </a:lnTo>
                  <a:lnTo>
                    <a:pt x="1093819" y="0"/>
                  </a:lnTo>
                  <a:lnTo>
                    <a:pt x="1392683" y="597729"/>
                  </a:lnTo>
                  <a:lnTo>
                    <a:pt x="1093819" y="1195458"/>
                  </a:lnTo>
                  <a:lnTo>
                    <a:pt x="298865" y="1195458"/>
                  </a:lnTo>
                  <a:lnTo>
                    <a:pt x="0" y="597729"/>
                  </a:lnTo>
                  <a:close/>
                </a:path>
              </a:pathLst>
            </a:custGeom>
            <a:solidFill>
              <a:schemeClr val="accent4"/>
            </a:solidFill>
            <a:ln>
              <a:noFill/>
            </a:ln>
          </p:spPr>
          <p:txBody>
            <a:bodyPr spcFirstLastPara="1" wrap="square" lIns="215675" tIns="215600" rIns="215675" bIns="2156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3200"/>
                <a:buFont typeface="DFKai-SB"/>
                <a:buNone/>
                <a:tabLst/>
                <a:defRPr/>
              </a:pPr>
              <a:r>
                <a:rPr kumimoji="0" lang="en-US" sz="2400" b="0" i="0" u="none" strike="noStrike" kern="0" cap="none" spc="0" normalizeH="0" baseline="0" noProof="0" dirty="0">
                  <a:ln>
                    <a:noFill/>
                  </a:ln>
                  <a:solidFill>
                    <a:schemeClr val="bg1"/>
                  </a:solidFill>
                  <a:effectLst/>
                  <a:uLnTx/>
                  <a:uFillTx/>
                  <a:latin typeface="Arial"/>
                  <a:ea typeface="DFKai-SB"/>
                  <a:cs typeface="DFKai-SB"/>
                  <a:sym typeface="DFKai-SB"/>
                </a:rPr>
                <a:t>Regular education</a:t>
              </a:r>
              <a:endParaRPr kumimoji="0" sz="1100" b="0" i="0" u="none" strike="noStrike" kern="0" cap="none" spc="0" normalizeH="0" baseline="0" noProof="0" dirty="0">
                <a:ln>
                  <a:noFill/>
                </a:ln>
                <a:solidFill>
                  <a:schemeClr val="bg1"/>
                </a:solidFill>
                <a:effectLst/>
                <a:uLnTx/>
                <a:uFillTx/>
                <a:latin typeface="Arial"/>
                <a:sym typeface="Arial"/>
              </a:endParaRPr>
            </a:p>
          </p:txBody>
        </p:sp>
        <p:sp>
          <p:nvSpPr>
            <p:cNvPr id="891" name="Google Shape;891;p60"/>
            <p:cNvSpPr/>
            <p:nvPr/>
          </p:nvSpPr>
          <p:spPr>
            <a:xfrm>
              <a:off x="3822043" y="2110081"/>
              <a:ext cx="1392683" cy="1195458"/>
            </a:xfrm>
            <a:prstGeom prst="hexagon">
              <a:avLst>
                <a:gd name="adj" fmla="val 25000"/>
                <a:gd name="vf" fmla="val 115470"/>
              </a:avLst>
            </a:prstGeom>
            <a:blipFill rotWithShape="1">
              <a:blip r:embed="rId5">
                <a:alphaModFix/>
              </a:blip>
              <a:stretch>
                <a:fillRect t="-7996" b="-7997"/>
              </a:stretch>
            </a:blipFill>
            <a:ln w="1905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2" name="Google Shape;892;p60"/>
            <p:cNvSpPr/>
            <p:nvPr/>
          </p:nvSpPr>
          <p:spPr>
            <a:xfrm>
              <a:off x="5009198" y="2767172"/>
              <a:ext cx="1392683" cy="1195458"/>
            </a:xfrm>
            <a:custGeom>
              <a:avLst/>
              <a:gdLst/>
              <a:ahLst/>
              <a:cxnLst/>
              <a:rect l="l" t="t" r="r" b="b"/>
              <a:pathLst>
                <a:path w="1392683" h="1195458" extrusionOk="0">
                  <a:moveTo>
                    <a:pt x="0" y="597729"/>
                  </a:moveTo>
                  <a:lnTo>
                    <a:pt x="298865" y="0"/>
                  </a:lnTo>
                  <a:lnTo>
                    <a:pt x="1093819" y="0"/>
                  </a:lnTo>
                  <a:lnTo>
                    <a:pt x="1392683" y="597729"/>
                  </a:lnTo>
                  <a:lnTo>
                    <a:pt x="1093819" y="1195458"/>
                  </a:lnTo>
                  <a:lnTo>
                    <a:pt x="298865" y="1195458"/>
                  </a:lnTo>
                  <a:lnTo>
                    <a:pt x="0" y="597729"/>
                  </a:lnTo>
                  <a:close/>
                </a:path>
              </a:pathLst>
            </a:custGeom>
            <a:solidFill>
              <a:srgbClr val="92D050"/>
            </a:solidFill>
            <a:ln>
              <a:noFill/>
            </a:ln>
          </p:spPr>
          <p:txBody>
            <a:bodyPr spcFirstLastPara="1" wrap="square" lIns="215675" tIns="215600" rIns="215675" bIns="2156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3200"/>
                <a:buFont typeface="DFKai-SB"/>
                <a:buNone/>
                <a:tabLst/>
                <a:defRPr/>
              </a:pPr>
              <a:r>
                <a:rPr lang="en-US" sz="2400" dirty="0">
                  <a:solidFill>
                    <a:schemeClr val="bg1"/>
                  </a:solidFill>
                  <a:ea typeface="DFKai-SB"/>
                  <a:cs typeface="DFKai-SB"/>
                  <a:sym typeface="DFKai-SB"/>
                </a:rPr>
                <a:t>Studying abroad</a:t>
              </a:r>
              <a:endParaRPr sz="2400" dirty="0">
                <a:solidFill>
                  <a:schemeClr val="bg1"/>
                </a:solidFill>
                <a:ea typeface="DFKai-SB"/>
                <a:cs typeface="DFKai-SB"/>
              </a:endParaRPr>
            </a:p>
          </p:txBody>
        </p:sp>
        <p:sp>
          <p:nvSpPr>
            <p:cNvPr id="893" name="Google Shape;893;p60"/>
            <p:cNvSpPr/>
            <p:nvPr/>
          </p:nvSpPr>
          <p:spPr>
            <a:xfrm>
              <a:off x="6196353" y="3372220"/>
              <a:ext cx="1392683" cy="1195458"/>
            </a:xfrm>
            <a:prstGeom prst="hexagon">
              <a:avLst>
                <a:gd name="adj" fmla="val 25000"/>
                <a:gd name="vf" fmla="val 115470"/>
              </a:avLst>
            </a:prstGeom>
            <a:blipFill rotWithShape="1">
              <a:blip r:embed="rId6">
                <a:alphaModFix/>
              </a:blip>
              <a:stretch>
                <a:fillRect t="-7996" b="-7997"/>
              </a:stretch>
            </a:blipFill>
            <a:ln w="1905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Calibri"/>
                <a:cs typeface="Calibri"/>
                <a:sym typeface="Calibri"/>
              </a:endParaRPr>
            </a:p>
          </p:txBody>
        </p:sp>
      </p:grpSp>
      <p:sp>
        <p:nvSpPr>
          <p:cNvPr id="894" name="Google Shape;894;p60"/>
          <p:cNvSpPr/>
          <p:nvPr/>
        </p:nvSpPr>
        <p:spPr>
          <a:xfrm>
            <a:off x="4493568" y="5990814"/>
            <a:ext cx="7622232" cy="6524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Ministry of Education. Outline of the National Medium- and Long-Term </a:t>
            </a:r>
            <a:r>
              <a:rPr kumimoji="0" lang="en-US" sz="1200" b="0" i="0" u="none" strike="noStrike" kern="0" cap="none" spc="0" normalizeH="0" baseline="0" noProof="0" dirty="0" err="1">
                <a:ln>
                  <a:noFill/>
                </a:ln>
                <a:solidFill>
                  <a:srgbClr val="000000"/>
                </a:solidFill>
                <a:effectLst/>
                <a:uLnTx/>
                <a:uFillTx/>
                <a:latin typeface="Arial"/>
                <a:ea typeface="DFKai-SB"/>
                <a:cs typeface="DFKai-SB"/>
                <a:sym typeface="DFKai-SB"/>
              </a:rPr>
              <a:t>Programme</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for Education Reform and Development,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2010-2020年</a:t>
            </a:r>
            <a:endParaRPr kumimoji="0" sz="1200" b="0" i="0" u="none" strike="noStrike" kern="0" cap="none" spc="0" normalizeH="0" baseline="0" noProof="0" dirty="0">
              <a:ln>
                <a:noFill/>
              </a:ln>
              <a:solidFill>
                <a:srgbClr val="000000"/>
              </a:solidFill>
              <a:effectLst/>
              <a:uLnTx/>
              <a:uFillTx/>
              <a:latin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(http://www.gov.cn/jrzg/2010-07/29/content_1667143.htm)</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895" name="Google Shape;895;p60"/>
          <p:cNvSpPr/>
          <p:nvPr/>
        </p:nvSpPr>
        <p:spPr>
          <a:xfrm>
            <a:off x="3693706" y="225528"/>
            <a:ext cx="5204419"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800" b="1" dirty="0">
                <a:sym typeface="DFKai-SB"/>
              </a:rPr>
              <a:t>More education pathways </a:t>
            </a:r>
            <a:endParaRPr sz="2800" b="1" dirty="0">
              <a:sym typeface="DFKai-SB"/>
            </a:endParaRPr>
          </a:p>
        </p:txBody>
      </p:sp>
      <p:pic>
        <p:nvPicPr>
          <p:cNvPr id="896" name="Google Shape;896;p60"/>
          <p:cNvPicPr preferRelativeResize="0"/>
          <p:nvPr/>
        </p:nvPicPr>
        <p:blipFill rotWithShape="1">
          <a:blip r:embed="rId7">
            <a:alphaModFix/>
          </a:blip>
          <a:srcRect/>
          <a:stretch/>
        </p:blipFill>
        <p:spPr>
          <a:xfrm>
            <a:off x="1359955" y="6070127"/>
            <a:ext cx="3033029" cy="492152"/>
          </a:xfrm>
          <a:prstGeom prst="rect">
            <a:avLst/>
          </a:prstGeom>
          <a:noFill/>
          <a:ln>
            <a:noFill/>
          </a:ln>
        </p:spPr>
      </p:pic>
      <p:pic>
        <p:nvPicPr>
          <p:cNvPr id="897" name="Google Shape;897;p60"/>
          <p:cNvPicPr preferRelativeResize="0"/>
          <p:nvPr/>
        </p:nvPicPr>
        <p:blipFill rotWithShape="1">
          <a:blip r:embed="rId8">
            <a:alphaModFix/>
          </a:blip>
          <a:srcRect/>
          <a:stretch/>
        </p:blipFill>
        <p:spPr>
          <a:xfrm>
            <a:off x="10818014" y="1216983"/>
            <a:ext cx="213378" cy="231668"/>
          </a:xfrm>
          <a:prstGeom prst="rect">
            <a:avLst/>
          </a:prstGeom>
          <a:noFill/>
          <a:ln>
            <a:noFill/>
          </a:ln>
        </p:spPr>
      </p:pic>
      <p:sp>
        <p:nvSpPr>
          <p:cNvPr id="898" name="Google Shape;898;p60"/>
          <p:cNvSpPr/>
          <p:nvPr/>
        </p:nvSpPr>
        <p:spPr>
          <a:xfrm>
            <a:off x="9543861" y="1494904"/>
            <a:ext cx="457200" cy="881334"/>
          </a:xfrm>
          <a:custGeom>
            <a:avLst/>
            <a:gdLst/>
            <a:ahLst/>
            <a:cxnLst/>
            <a:rect l="l" t="t" r="r" b="b"/>
            <a:pathLst>
              <a:path w="573" h="1111" extrusionOk="0">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899" name="Google Shape;899;p60"/>
          <p:cNvSpPr/>
          <p:nvPr/>
        </p:nvSpPr>
        <p:spPr>
          <a:xfrm>
            <a:off x="10111063" y="1505948"/>
            <a:ext cx="457200" cy="881334"/>
          </a:xfrm>
          <a:custGeom>
            <a:avLst/>
            <a:gdLst/>
            <a:ahLst/>
            <a:cxnLst/>
            <a:rect l="l" t="t" r="r" b="b"/>
            <a:pathLst>
              <a:path w="573" h="1111" extrusionOk="0">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900" name="Google Shape;900;p60"/>
          <p:cNvSpPr/>
          <p:nvPr/>
        </p:nvSpPr>
        <p:spPr>
          <a:xfrm>
            <a:off x="10232707" y="1225269"/>
            <a:ext cx="213911" cy="232219"/>
          </a:xfrm>
          <a:custGeom>
            <a:avLst/>
            <a:gdLst/>
            <a:ahLst/>
            <a:cxnLst/>
            <a:rect l="l" t="t" r="r" b="b"/>
            <a:pathLst>
              <a:path w="267" h="292" extrusionOk="0">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901" name="Google Shape;901;p60"/>
          <p:cNvSpPr/>
          <p:nvPr/>
        </p:nvSpPr>
        <p:spPr>
          <a:xfrm>
            <a:off x="10690367" y="1494904"/>
            <a:ext cx="457200" cy="881334"/>
          </a:xfrm>
          <a:custGeom>
            <a:avLst/>
            <a:gdLst/>
            <a:ahLst/>
            <a:cxnLst/>
            <a:rect l="l" t="t" r="r" b="b"/>
            <a:pathLst>
              <a:path w="573" h="1111" extrusionOk="0">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902" name="Google Shape;902;p60"/>
          <p:cNvSpPr/>
          <p:nvPr/>
        </p:nvSpPr>
        <p:spPr>
          <a:xfrm>
            <a:off x="11281144" y="1515145"/>
            <a:ext cx="457200" cy="881334"/>
          </a:xfrm>
          <a:custGeom>
            <a:avLst/>
            <a:gdLst/>
            <a:ahLst/>
            <a:cxnLst/>
            <a:rect l="l" t="t" r="r" b="b"/>
            <a:pathLst>
              <a:path w="573" h="1111" extrusionOk="0">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903" name="Google Shape;903;p60"/>
          <p:cNvSpPr/>
          <p:nvPr/>
        </p:nvSpPr>
        <p:spPr>
          <a:xfrm>
            <a:off x="11402788" y="1225269"/>
            <a:ext cx="213911" cy="232219"/>
          </a:xfrm>
          <a:custGeom>
            <a:avLst/>
            <a:gdLst/>
            <a:ahLst/>
            <a:cxnLst/>
            <a:rect l="l" t="t" r="r" b="b"/>
            <a:pathLst>
              <a:path w="267" h="292" extrusionOk="0">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pic>
        <p:nvPicPr>
          <p:cNvPr id="904" name="Google Shape;904;p60"/>
          <p:cNvPicPr preferRelativeResize="0"/>
          <p:nvPr/>
        </p:nvPicPr>
        <p:blipFill rotWithShape="1">
          <a:blip r:embed="rId8">
            <a:alphaModFix/>
          </a:blip>
          <a:srcRect/>
          <a:stretch/>
        </p:blipFill>
        <p:spPr>
          <a:xfrm>
            <a:off x="9665772" y="1202546"/>
            <a:ext cx="213378" cy="231668"/>
          </a:xfrm>
          <a:prstGeom prst="rect">
            <a:avLst/>
          </a:prstGeom>
          <a:noFill/>
          <a:ln>
            <a:noFill/>
          </a:ln>
        </p:spPr>
      </p:pic>
      <p:pic>
        <p:nvPicPr>
          <p:cNvPr id="905" name="Google Shape;905;p60"/>
          <p:cNvPicPr preferRelativeResize="0"/>
          <p:nvPr/>
        </p:nvPicPr>
        <p:blipFill rotWithShape="1">
          <a:blip r:embed="rId9">
            <a:alphaModFix/>
          </a:blip>
          <a:srcRect/>
          <a:stretch/>
        </p:blipFill>
        <p:spPr>
          <a:xfrm>
            <a:off x="1023982" y="1297563"/>
            <a:ext cx="1419225" cy="1447800"/>
          </a:xfrm>
          <a:prstGeom prst="rect">
            <a:avLst/>
          </a:prstGeom>
          <a:noFill/>
          <a:ln>
            <a:noFill/>
          </a:ln>
        </p:spPr>
      </p:pic>
    </p:spTree>
    <p:extLst>
      <p:ext uri="{BB962C8B-B14F-4D97-AF65-F5344CB8AC3E}">
        <p14:creationId xmlns:p14="http://schemas.microsoft.com/office/powerpoint/2010/main" val="31311694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1"/>
          <p:cNvSpPr/>
          <p:nvPr/>
        </p:nvSpPr>
        <p:spPr>
          <a:xfrm>
            <a:off x="408154" y="1026637"/>
            <a:ext cx="6658890" cy="1384995"/>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t>After 40 years of reform and opening-up, China has established an enormous vocational education system, providing skills training for diversified talents and promoting employment and entrepreneurship.</a:t>
            </a:r>
            <a:endParaRPr sz="1800" dirty="0"/>
          </a:p>
        </p:txBody>
      </p:sp>
      <p:sp>
        <p:nvSpPr>
          <p:cNvPr id="912" name="Google Shape;912;p61"/>
          <p:cNvSpPr txBox="1"/>
          <p:nvPr/>
        </p:nvSpPr>
        <p:spPr>
          <a:xfrm>
            <a:off x="921971" y="335951"/>
            <a:ext cx="10002066"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000"/>
              <a:buFont typeface="DFKai-SB"/>
              <a:buNone/>
              <a:tabLst/>
              <a:defRPr/>
            </a:pPr>
            <a:r>
              <a:rPr lang="en-US" sz="2800" b="1" dirty="0"/>
              <a:t>Vocational education – skills training </a:t>
            </a:r>
            <a:endParaRPr sz="2800" b="1" dirty="0"/>
          </a:p>
        </p:txBody>
      </p:sp>
      <p:sp>
        <p:nvSpPr>
          <p:cNvPr id="913" name="Google Shape;913;p61"/>
          <p:cNvSpPr txBox="1"/>
          <p:nvPr/>
        </p:nvSpPr>
        <p:spPr>
          <a:xfrm>
            <a:off x="8595939" y="6594706"/>
            <a:ext cx="2133600" cy="2444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DFKai-SB"/>
                <a:cs typeface="DFKai-SB"/>
                <a:sym typeface="DFKai-SB"/>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DFKai-SB"/>
                <a:cs typeface="DFKai-SB"/>
                <a:sym typeface="DFKai-SB"/>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14" name="Google Shape;914;p61"/>
          <p:cNvPicPr preferRelativeResize="0"/>
          <p:nvPr/>
        </p:nvPicPr>
        <p:blipFill rotWithShape="1">
          <a:blip r:embed="rId3">
            <a:alphaModFix/>
          </a:blip>
          <a:srcRect/>
          <a:stretch/>
        </p:blipFill>
        <p:spPr>
          <a:xfrm>
            <a:off x="7483820" y="1057158"/>
            <a:ext cx="2925193" cy="1801919"/>
          </a:xfrm>
          <a:prstGeom prst="rect">
            <a:avLst/>
          </a:prstGeom>
          <a:noFill/>
          <a:ln>
            <a:noFill/>
          </a:ln>
        </p:spPr>
      </p:pic>
      <p:sp>
        <p:nvSpPr>
          <p:cNvPr id="915" name="Google Shape;915;p61"/>
          <p:cNvSpPr/>
          <p:nvPr/>
        </p:nvSpPr>
        <p:spPr>
          <a:xfrm rot="10800000" flipH="1">
            <a:off x="310411" y="3135873"/>
            <a:ext cx="5531779" cy="3589968"/>
          </a:xfrm>
          <a:prstGeom prst="roundRect">
            <a:avLst>
              <a:gd name="adj" fmla="val 10000"/>
            </a:avLst>
          </a:prstGeom>
          <a:solidFill>
            <a:srgbClr val="00206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6" name="Google Shape;916;p61"/>
          <p:cNvSpPr/>
          <p:nvPr/>
        </p:nvSpPr>
        <p:spPr>
          <a:xfrm>
            <a:off x="515179" y="3904503"/>
            <a:ext cx="5110561" cy="2308324"/>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err="1">
                <a:sym typeface="Times New Roman"/>
              </a:rPr>
              <a:t>Zhaxi</a:t>
            </a:r>
            <a:r>
              <a:rPr lang="en-US" sz="1600" dirty="0">
                <a:sym typeface="Times New Roman"/>
              </a:rPr>
              <a:t> </a:t>
            </a:r>
            <a:r>
              <a:rPr lang="en-US" sz="1600" dirty="0" err="1">
                <a:sym typeface="Times New Roman"/>
              </a:rPr>
              <a:t>Zhuma</a:t>
            </a:r>
            <a:r>
              <a:rPr lang="en-US" sz="1600" dirty="0">
                <a:sym typeface="Times New Roman"/>
              </a:rPr>
              <a:t>, who lives in Liangshan Yi Autonomous Prefecture, is a nurse at the First People's Hospital of Chengdu</a:t>
            </a:r>
            <a:r>
              <a:rPr lang="en-US" sz="1600" dirty="0" smtClean="0">
                <a:sym typeface="Times New Roman"/>
              </a:rPr>
              <a:t>.  </a:t>
            </a:r>
            <a:r>
              <a:rPr lang="en-US" sz="1600" dirty="0">
                <a:sym typeface="Times New Roman"/>
              </a:rPr>
              <a:t>She said, "The free vocational education </a:t>
            </a:r>
            <a:r>
              <a:rPr lang="en-US" sz="1600" dirty="0" err="1">
                <a:sym typeface="Times New Roman"/>
              </a:rPr>
              <a:t>programme</a:t>
            </a:r>
            <a:r>
              <a:rPr lang="en-US" sz="1600" dirty="0">
                <a:sym typeface="Times New Roman"/>
              </a:rPr>
              <a:t> has changed my life. </a:t>
            </a:r>
            <a:r>
              <a:rPr lang="en-US" sz="1600" dirty="0" smtClean="0">
                <a:sym typeface="Times New Roman"/>
              </a:rPr>
              <a:t> Not </a:t>
            </a:r>
            <a:r>
              <a:rPr lang="en-US" sz="1600" dirty="0">
                <a:sym typeface="Times New Roman"/>
              </a:rPr>
              <a:t>only was the tuition fee exempted, but there was also a monthly allowance of RMB 300. </a:t>
            </a:r>
            <a:r>
              <a:rPr lang="en-US" sz="1600" dirty="0" smtClean="0">
                <a:sym typeface="Times New Roman"/>
              </a:rPr>
              <a:t> The </a:t>
            </a:r>
            <a:r>
              <a:rPr lang="en-US" sz="1600" dirty="0">
                <a:sym typeface="Times New Roman"/>
              </a:rPr>
              <a:t>transportation cost could also be reimbursed.”</a:t>
            </a:r>
            <a:endParaRPr sz="1600" dirty="0">
              <a:sym typeface="Times New Roman"/>
            </a:endParaRPr>
          </a:p>
        </p:txBody>
      </p:sp>
      <p:sp>
        <p:nvSpPr>
          <p:cNvPr id="917" name="Google Shape;917;p61"/>
          <p:cNvSpPr/>
          <p:nvPr/>
        </p:nvSpPr>
        <p:spPr>
          <a:xfrm>
            <a:off x="2020427" y="5961753"/>
            <a:ext cx="3438234"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http://cpc.people.com.cn/BIG5/n1/2021/0412/c64387-32075236.html)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918" name="Google Shape;918;p61"/>
          <p:cNvSpPr/>
          <p:nvPr/>
        </p:nvSpPr>
        <p:spPr>
          <a:xfrm rot="10800000" flipH="1">
            <a:off x="6111172" y="3135874"/>
            <a:ext cx="5531779" cy="3589967"/>
          </a:xfrm>
          <a:prstGeom prst="roundRect">
            <a:avLst>
              <a:gd name="adj" fmla="val 10000"/>
            </a:avLst>
          </a:prstGeom>
          <a:solidFill>
            <a:srgbClr val="00B0F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9" name="Google Shape;919;p61"/>
          <p:cNvSpPr/>
          <p:nvPr/>
        </p:nvSpPr>
        <p:spPr>
          <a:xfrm>
            <a:off x="6361916" y="3904503"/>
            <a:ext cx="5030287" cy="2308324"/>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err="1"/>
              <a:t>Fengrun</a:t>
            </a:r>
            <a:r>
              <a:rPr lang="en-US" sz="1600" dirty="0"/>
              <a:t> Comprehensive Vocational and Technical School in Tangshan, Hebei, is a key vocational school in China. It provides training in aircraft maintenance, auto repair, nursing and other specialties. It has agreements made with more than 40 enterprises across the country. </a:t>
            </a:r>
            <a:endParaRPr sz="1600" dirty="0"/>
          </a:p>
        </p:txBody>
      </p:sp>
      <p:sp>
        <p:nvSpPr>
          <p:cNvPr id="920" name="Google Shape;920;p61"/>
          <p:cNvSpPr/>
          <p:nvPr/>
        </p:nvSpPr>
        <p:spPr>
          <a:xfrm>
            <a:off x="7769732" y="5908786"/>
            <a:ext cx="3786014"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(http://m.people.cn/n4/2021/0111/c655-14678152.html)</a:t>
            </a:r>
            <a:endParaRPr kumimoji="0" sz="1200" b="0" i="0" u="none" strike="noStrike" kern="0" cap="none" spc="0" normalizeH="0" baseline="0" noProof="0" dirty="0">
              <a:ln>
                <a:noFill/>
              </a:ln>
              <a:solidFill>
                <a:srgbClr val="000000"/>
              </a:solidFill>
              <a:effectLst/>
              <a:uLnTx/>
              <a:uFillTx/>
              <a:latin typeface="Arial"/>
              <a:sym typeface="Arial"/>
            </a:endParaRPr>
          </a:p>
        </p:txBody>
      </p:sp>
      <p:sp>
        <p:nvSpPr>
          <p:cNvPr id="921" name="Google Shape;921;p61"/>
          <p:cNvSpPr/>
          <p:nvPr/>
        </p:nvSpPr>
        <p:spPr>
          <a:xfrm>
            <a:off x="2028569" y="2409168"/>
            <a:ext cx="4621699"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(http://edu.people.com.cn/BIG5/n1/2021/0419/c1006-32081372.html)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922" name="Google Shape;922;p61"/>
          <p:cNvPicPr preferRelativeResize="0"/>
          <p:nvPr/>
        </p:nvPicPr>
        <p:blipFill rotWithShape="1">
          <a:blip r:embed="rId4">
            <a:alphaModFix/>
          </a:blip>
          <a:srcRect/>
          <a:stretch/>
        </p:blipFill>
        <p:spPr>
          <a:xfrm>
            <a:off x="801661" y="2554065"/>
            <a:ext cx="1226908" cy="485057"/>
          </a:xfrm>
          <a:prstGeom prst="rect">
            <a:avLst/>
          </a:prstGeom>
          <a:noFill/>
          <a:ln>
            <a:noFill/>
          </a:ln>
        </p:spPr>
      </p:pic>
      <p:pic>
        <p:nvPicPr>
          <p:cNvPr id="923" name="Google Shape;923;p61"/>
          <p:cNvPicPr preferRelativeResize="0"/>
          <p:nvPr/>
        </p:nvPicPr>
        <p:blipFill rotWithShape="1">
          <a:blip r:embed="rId4">
            <a:alphaModFix/>
          </a:blip>
          <a:srcRect/>
          <a:stretch/>
        </p:blipFill>
        <p:spPr>
          <a:xfrm>
            <a:off x="6562796" y="6091556"/>
            <a:ext cx="1206936" cy="477161"/>
          </a:xfrm>
          <a:prstGeom prst="rect">
            <a:avLst/>
          </a:prstGeom>
          <a:noFill/>
          <a:ln>
            <a:noFill/>
          </a:ln>
        </p:spPr>
      </p:pic>
      <p:pic>
        <p:nvPicPr>
          <p:cNvPr id="924" name="Google Shape;924;p61"/>
          <p:cNvPicPr preferRelativeResize="0"/>
          <p:nvPr/>
        </p:nvPicPr>
        <p:blipFill rotWithShape="1">
          <a:blip r:embed="rId4">
            <a:alphaModFix/>
          </a:blip>
          <a:srcRect/>
          <a:stretch/>
        </p:blipFill>
        <p:spPr>
          <a:xfrm>
            <a:off x="733256" y="6051609"/>
            <a:ext cx="1195053" cy="472463"/>
          </a:xfrm>
          <a:prstGeom prst="rect">
            <a:avLst/>
          </a:prstGeom>
          <a:noFill/>
          <a:ln>
            <a:noFill/>
          </a:ln>
        </p:spPr>
      </p:pic>
      <p:pic>
        <p:nvPicPr>
          <p:cNvPr id="925" name="Google Shape;925;p61"/>
          <p:cNvPicPr preferRelativeResize="0"/>
          <p:nvPr/>
        </p:nvPicPr>
        <p:blipFill rotWithShape="1">
          <a:blip r:embed="rId5">
            <a:alphaModFix/>
          </a:blip>
          <a:srcRect/>
          <a:stretch/>
        </p:blipFill>
        <p:spPr>
          <a:xfrm>
            <a:off x="543803" y="3157114"/>
            <a:ext cx="5053315" cy="614955"/>
          </a:xfrm>
          <a:prstGeom prst="rect">
            <a:avLst/>
          </a:prstGeom>
          <a:noFill/>
          <a:ln>
            <a:noFill/>
          </a:ln>
        </p:spPr>
      </p:pic>
      <p:sp>
        <p:nvSpPr>
          <p:cNvPr id="926" name="Google Shape;926;p61"/>
          <p:cNvSpPr/>
          <p:nvPr/>
        </p:nvSpPr>
        <p:spPr>
          <a:xfrm>
            <a:off x="425322" y="3216692"/>
            <a:ext cx="5416868"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The Story of “</a:t>
            </a:r>
            <a:r>
              <a:rPr lang="en-US" sz="2400" dirty="0">
                <a:ea typeface="Times New Roman"/>
                <a:cs typeface="Times New Roman"/>
                <a:sym typeface="Times New Roman"/>
              </a:rPr>
              <a:t>Skills changes </a:t>
            </a:r>
            <a:r>
              <a:rPr kumimoji="0" lang="en-US" sz="24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Life”</a:t>
            </a:r>
            <a:endParaRPr kumimoji="0" sz="24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pic>
        <p:nvPicPr>
          <p:cNvPr id="927" name="Google Shape;927;p61"/>
          <p:cNvPicPr preferRelativeResize="0"/>
          <p:nvPr/>
        </p:nvPicPr>
        <p:blipFill rotWithShape="1">
          <a:blip r:embed="rId5">
            <a:alphaModFix/>
          </a:blip>
          <a:srcRect/>
          <a:stretch/>
        </p:blipFill>
        <p:spPr>
          <a:xfrm>
            <a:off x="7315201" y="3139218"/>
            <a:ext cx="3262432" cy="686551"/>
          </a:xfrm>
          <a:prstGeom prst="rect">
            <a:avLst/>
          </a:prstGeom>
          <a:noFill/>
          <a:ln>
            <a:noFill/>
          </a:ln>
        </p:spPr>
      </p:pic>
      <p:sp>
        <p:nvSpPr>
          <p:cNvPr id="928" name="Google Shape;928;p61"/>
          <p:cNvSpPr/>
          <p:nvPr/>
        </p:nvSpPr>
        <p:spPr>
          <a:xfrm>
            <a:off x="7315201" y="3189355"/>
            <a:ext cx="3262432" cy="46166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Targeted training to fulfil the needs of enterprises</a:t>
            </a:r>
            <a:endParaRPr kumimoji="0" sz="18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
        <p:nvSpPr>
          <p:cNvPr id="929" name="Google Shape;929;p61"/>
          <p:cNvSpPr txBox="1"/>
          <p:nvPr/>
        </p:nvSpPr>
        <p:spPr>
          <a:xfrm>
            <a:off x="5301171" y="3211667"/>
            <a:ext cx="1596088" cy="369291"/>
          </a:xfrm>
          <a:prstGeom prst="rect">
            <a:avLst/>
          </a:prstGeom>
          <a:solidFill>
            <a:srgbClr val="F2F2F2"/>
          </a:solidFill>
          <a:ln w="571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DFKai-SB"/>
                <a:cs typeface="DFKai-SB"/>
                <a:sym typeface="DFKai-SB"/>
              </a:rPr>
              <a:t>Case study</a:t>
            </a:r>
            <a:endParaRPr kumimoji="0" sz="18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spTree>
    <p:extLst>
      <p:ext uri="{BB962C8B-B14F-4D97-AF65-F5344CB8AC3E}">
        <p14:creationId xmlns:p14="http://schemas.microsoft.com/office/powerpoint/2010/main" val="42914152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62"/>
          <p:cNvSpPr/>
          <p:nvPr/>
        </p:nvSpPr>
        <p:spPr>
          <a:xfrm>
            <a:off x="1036233" y="454753"/>
            <a:ext cx="11567247" cy="7078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000000"/>
                </a:solidFill>
                <a:effectLst/>
                <a:uLnTx/>
                <a:uFillTx/>
                <a:latin typeface="Arial"/>
                <a:ea typeface="DFKai-SB"/>
                <a:cs typeface="DFKai-SB"/>
                <a:sym typeface="DFKai-SB"/>
              </a:rPr>
              <a:t>Building </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a lifelong learning system that serves everyone</a:t>
            </a:r>
            <a:endParaRPr kumimoji="0" sz="28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936" name="Google Shape;936;p62"/>
          <p:cNvSpPr txBox="1"/>
          <p:nvPr/>
        </p:nvSpPr>
        <p:spPr>
          <a:xfrm>
            <a:off x="795371" y="4133091"/>
            <a:ext cx="7301225" cy="2419083"/>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sym typeface="Times New Roman"/>
              </a:rPr>
              <a:t>The Chinese Government attaches importance </a:t>
            </a:r>
            <a:r>
              <a:rPr lang="en-US" sz="1800" dirty="0" smtClean="0">
                <a:sym typeface="Times New Roman"/>
              </a:rPr>
              <a:t>to </a:t>
            </a:r>
            <a:r>
              <a:rPr lang="en-US" sz="1800" dirty="0">
                <a:sym typeface="Times New Roman"/>
              </a:rPr>
              <a:t>adult education and provides different types of courses at all levels, such as on-the-job training, self-study higher education, qualification certificates and community education.  There is no age limit for the courses, and flexible teaching approaches are adopted to enrich the learners’ knowledge, develop their capabilities, enhance their skills and improve their professional qualifications.</a:t>
            </a:r>
            <a:endParaRPr sz="1800" dirty="0">
              <a:sym typeface="Times New Roman"/>
            </a:endParaRPr>
          </a:p>
        </p:txBody>
      </p:sp>
      <p:pic>
        <p:nvPicPr>
          <p:cNvPr id="937" name="Google Shape;937;p62"/>
          <p:cNvPicPr preferRelativeResize="0"/>
          <p:nvPr/>
        </p:nvPicPr>
        <p:blipFill rotWithShape="1">
          <a:blip r:embed="rId3">
            <a:alphaModFix/>
          </a:blip>
          <a:srcRect/>
          <a:stretch/>
        </p:blipFill>
        <p:spPr>
          <a:xfrm>
            <a:off x="8592410" y="4072473"/>
            <a:ext cx="2716292" cy="1863376"/>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sp>
        <p:nvSpPr>
          <p:cNvPr id="938" name="Google Shape;938;p62"/>
          <p:cNvSpPr txBox="1"/>
          <p:nvPr/>
        </p:nvSpPr>
        <p:spPr>
          <a:xfrm>
            <a:off x="8674088" y="6028994"/>
            <a:ext cx="26346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Qualification certificates issued by the </a:t>
            </a:r>
            <a:r>
              <a:rPr kumimoji="0" lang="en-US" sz="1400" b="0" i="0" u="none" strike="noStrike" kern="0" cap="none" spc="0" normalizeH="0" baseline="0" noProof="0" dirty="0" smtClean="0">
                <a:ln>
                  <a:noFill/>
                </a:ln>
                <a:solidFill>
                  <a:srgbClr val="000000"/>
                </a:solidFill>
                <a:effectLst/>
                <a:uLnTx/>
                <a:uFillTx/>
                <a:latin typeface="Arial"/>
                <a:ea typeface="Arial"/>
                <a:cs typeface="Arial"/>
                <a:sym typeface="Arial"/>
              </a:rPr>
              <a:t>state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9" name="Google Shape;939;p62"/>
          <p:cNvSpPr/>
          <p:nvPr/>
        </p:nvSpPr>
        <p:spPr>
          <a:xfrm>
            <a:off x="795371" y="1102546"/>
            <a:ext cx="10513331" cy="206982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sym typeface="Times New Roman"/>
              </a:rPr>
              <a:t>China's Education </a:t>
            </a:r>
            <a:r>
              <a:rPr lang="en-US" sz="1800" dirty="0" err="1">
                <a:sym typeface="Times New Roman"/>
              </a:rPr>
              <a:t>Modernisation</a:t>
            </a:r>
            <a:r>
              <a:rPr lang="en-US" sz="1800" dirty="0">
                <a:sym typeface="Times New Roman"/>
              </a:rPr>
              <a:t> Plan 2035 aims to build a lifelong learning system that serves everyone. It proposes to strengthen continuing education and vocational training provided by vocational schools and higher education institutions. This includes developing various types of continuing education </a:t>
            </a:r>
            <a:r>
              <a:rPr lang="en-US" sz="1800" dirty="0" err="1">
                <a:sym typeface="Times New Roman"/>
              </a:rPr>
              <a:t>programmes</a:t>
            </a:r>
            <a:r>
              <a:rPr lang="en-US" sz="1800" dirty="0">
                <a:sym typeface="Times New Roman"/>
              </a:rPr>
              <a:t>, expanding provision of resources for community education, accelerating the development of education for the elderly in urban and rural areas, and promoting the establishment of various educational </a:t>
            </a:r>
            <a:r>
              <a:rPr lang="en-US" sz="1800" dirty="0" err="1">
                <a:sym typeface="Times New Roman"/>
              </a:rPr>
              <a:t>organisations</a:t>
            </a:r>
            <a:r>
              <a:rPr lang="en-US" sz="1800" dirty="0">
                <a:sym typeface="Times New Roman"/>
              </a:rPr>
              <a:t>.</a:t>
            </a:r>
            <a:endParaRPr sz="1800" dirty="0">
              <a:sym typeface="Times New Roman"/>
            </a:endParaRPr>
          </a:p>
        </p:txBody>
      </p:sp>
      <p:pic>
        <p:nvPicPr>
          <p:cNvPr id="940" name="Google Shape;940;p62">
            <a:hlinkClick r:id="rId4"/>
          </p:cNvPr>
          <p:cNvPicPr preferRelativeResize="0"/>
          <p:nvPr/>
        </p:nvPicPr>
        <p:blipFill rotWithShape="1">
          <a:blip r:embed="rId5">
            <a:alphaModFix/>
          </a:blip>
          <a:srcRect/>
          <a:stretch/>
        </p:blipFill>
        <p:spPr>
          <a:xfrm>
            <a:off x="678993" y="3318206"/>
            <a:ext cx="3426246" cy="493107"/>
          </a:xfrm>
          <a:prstGeom prst="rect">
            <a:avLst/>
          </a:prstGeom>
          <a:noFill/>
          <a:ln>
            <a:noFill/>
          </a:ln>
        </p:spPr>
      </p:pic>
      <p:sp>
        <p:nvSpPr>
          <p:cNvPr id="941" name="Google Shape;941;p62"/>
          <p:cNvSpPr/>
          <p:nvPr/>
        </p:nvSpPr>
        <p:spPr>
          <a:xfrm>
            <a:off x="4242869" y="3318206"/>
            <a:ext cx="6460990"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Source: Website of the Central People’s Government of People’s Republic of China. (http://www.gov.cn/zhengce/2019-02/23/content_5367987.htm)</a:t>
            </a:r>
            <a:endParaRPr kumimoji="0" sz="14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Tree>
    <p:extLst>
      <p:ext uri="{BB962C8B-B14F-4D97-AF65-F5344CB8AC3E}">
        <p14:creationId xmlns:p14="http://schemas.microsoft.com/office/powerpoint/2010/main" val="836398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91" y="1911812"/>
            <a:ext cx="10232025" cy="4075468"/>
          </a:xfrm>
          <a:prstGeom prst="rect">
            <a:avLst/>
          </a:prstGeom>
        </p:spPr>
      </p:pic>
      <p:sp>
        <p:nvSpPr>
          <p:cNvPr id="948" name="Google Shape;948;p63"/>
          <p:cNvSpPr/>
          <p:nvPr/>
        </p:nvSpPr>
        <p:spPr>
          <a:xfrm>
            <a:off x="750682" y="987940"/>
            <a:ext cx="11102689"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t>From 1978 to 2019, the number of different types of students studying abroad continued to rise, with an increase of over 780 times.</a:t>
            </a:r>
            <a:endParaRPr sz="1800" dirty="0"/>
          </a:p>
        </p:txBody>
      </p:sp>
      <p:sp>
        <p:nvSpPr>
          <p:cNvPr id="949" name="Google Shape;949;p63"/>
          <p:cNvSpPr txBox="1"/>
          <p:nvPr/>
        </p:nvSpPr>
        <p:spPr>
          <a:xfrm>
            <a:off x="2107917" y="271677"/>
            <a:ext cx="8067675" cy="515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DFKai-SB"/>
              <a:buNone/>
              <a:tabLst/>
              <a:defRPr/>
            </a:pPr>
            <a:r>
              <a:rPr kumimoji="0" lang="en-US" sz="2800" b="1" i="0" u="none" strike="noStrike" kern="0" cap="none" spc="0" normalizeH="0" baseline="0" noProof="0" dirty="0" smtClean="0">
                <a:ln>
                  <a:noFill/>
                </a:ln>
                <a:solidFill>
                  <a:srgbClr val="000000"/>
                </a:solidFill>
                <a:effectLst/>
                <a:uLnTx/>
                <a:uFillTx/>
                <a:latin typeface="Arial"/>
                <a:ea typeface="DFKai-SB"/>
                <a:cs typeface="DFKai-SB"/>
                <a:sym typeface="DFKai-SB"/>
              </a:rPr>
              <a:t>Studying </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abroad</a:t>
            </a:r>
            <a:endParaRPr kumimoji="0" sz="28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950" name="Google Shape;950;p63"/>
          <p:cNvSpPr/>
          <p:nvPr/>
        </p:nvSpPr>
        <p:spPr>
          <a:xfrm>
            <a:off x="2107917" y="6152982"/>
            <a:ext cx="6686948" cy="60939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National Bureau of Statistics – Students who study abroad. </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(https://data.stats.gov.cn/easyquery.htm?cn=C01) </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952" name="Google Shape;952;p63"/>
          <p:cNvPicPr preferRelativeResize="0"/>
          <p:nvPr/>
        </p:nvPicPr>
        <p:blipFill rotWithShape="1">
          <a:blip r:embed="rId4">
            <a:alphaModFix/>
          </a:blip>
          <a:srcRect/>
          <a:stretch/>
        </p:blipFill>
        <p:spPr>
          <a:xfrm>
            <a:off x="355471" y="6152982"/>
            <a:ext cx="1650286" cy="448261"/>
          </a:xfrm>
          <a:prstGeom prst="rect">
            <a:avLst/>
          </a:prstGeom>
          <a:noFill/>
          <a:ln>
            <a:noFill/>
          </a:ln>
        </p:spPr>
      </p:pic>
    </p:spTree>
    <p:extLst>
      <p:ext uri="{BB962C8B-B14F-4D97-AF65-F5344CB8AC3E}">
        <p14:creationId xmlns:p14="http://schemas.microsoft.com/office/powerpoint/2010/main" val="320170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14" y="1618705"/>
            <a:ext cx="10972800" cy="3009900"/>
          </a:xfrm>
          <a:prstGeom prst="rect">
            <a:avLst/>
          </a:prstGeom>
        </p:spPr>
      </p:pic>
      <p:sp>
        <p:nvSpPr>
          <p:cNvPr id="136" name="Google Shape;136;p19"/>
          <p:cNvSpPr txBox="1"/>
          <p:nvPr/>
        </p:nvSpPr>
        <p:spPr>
          <a:xfrm>
            <a:off x="284556" y="603083"/>
            <a:ext cx="11486100" cy="1015622"/>
          </a:xfrm>
          <a:prstGeom prst="rect">
            <a:avLst/>
          </a:prstGeom>
          <a:noFill/>
          <a:ln>
            <a:noFill/>
          </a:ln>
        </p:spPr>
        <p:txBody>
          <a:bodyPr spcFirstLastPara="1" wrap="square" lIns="91425" tIns="45700" rIns="91425" bIns="45700" anchor="t" anchorCtr="0">
            <a:spAutoFit/>
          </a:bodyPr>
          <a:lstStyle/>
          <a:p>
            <a:pPr marL="342900" marR="0" lvl="0" indent="-254000" algn="just" rtl="0">
              <a:lnSpc>
                <a:spcPct val="100000"/>
              </a:lnSpc>
              <a:spcBef>
                <a:spcPts val="0"/>
              </a:spcBef>
              <a:spcAft>
                <a:spcPts val="0"/>
              </a:spcAft>
              <a:buClr>
                <a:schemeClr val="dk1"/>
              </a:buClr>
              <a:buSzPts val="1400"/>
              <a:buFont typeface="Arial"/>
              <a:buChar char="•"/>
            </a:pPr>
            <a:r>
              <a:rPr lang="en-US" sz="2000" dirty="0"/>
              <a:t>With the rapid increase in the income of China’s urban and rural residents, the standard of living has been continuously improving. </a:t>
            </a:r>
            <a:r>
              <a:rPr lang="en-US" sz="2000" dirty="0" smtClean="0"/>
              <a:t> In </a:t>
            </a:r>
            <a:r>
              <a:rPr lang="en-US" sz="2000" dirty="0"/>
              <a:t>1978, the national per capita disposable income was RMB 171</a:t>
            </a:r>
            <a:r>
              <a:rPr lang="en-US" sz="2000" dirty="0" smtClean="0"/>
              <a:t>.  </a:t>
            </a:r>
            <a:r>
              <a:rPr lang="en-US" sz="2000" dirty="0"/>
              <a:t>In 2020, it reached RMB 32,189.</a:t>
            </a:r>
            <a:endParaRPr sz="2400" dirty="0"/>
          </a:p>
        </p:txBody>
      </p:sp>
      <p:sp>
        <p:nvSpPr>
          <p:cNvPr id="138" name="Google Shape;138;p19"/>
          <p:cNvSpPr/>
          <p:nvPr/>
        </p:nvSpPr>
        <p:spPr>
          <a:xfrm>
            <a:off x="475585" y="4740925"/>
            <a:ext cx="11583457" cy="49233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Section 16: Per capita disposable income and index. </a:t>
            </a:r>
            <a:r>
              <a:rPr lang="en-US" sz="1200" b="0" i="0" u="none" strike="noStrike" cap="none" dirty="0">
                <a:solidFill>
                  <a:schemeClr val="dk1"/>
                </a:solidFill>
                <a:latin typeface="+mj-lt"/>
                <a:ea typeface="Times New Roman"/>
                <a:cs typeface="Times New Roman"/>
                <a:sym typeface="Times New Roman"/>
              </a:rPr>
              <a:t> (http://www.stats.gov.cn/tjsj/ndsj/2021/indexch.htm)</a:t>
            </a:r>
            <a:endParaRPr sz="1200" b="0" i="0" u="none" strike="noStrike" cap="none" dirty="0">
              <a:solidFill>
                <a:srgbClr val="000000"/>
              </a:solidFill>
              <a:latin typeface="+mj-lt"/>
              <a:sym typeface="Arial"/>
            </a:endParaRPr>
          </a:p>
        </p:txBody>
      </p:sp>
      <p:sp>
        <p:nvSpPr>
          <p:cNvPr id="140" name="Google Shape;140;p19"/>
          <p:cNvSpPr/>
          <p:nvPr/>
        </p:nvSpPr>
        <p:spPr>
          <a:xfrm>
            <a:off x="3495853" y="190675"/>
            <a:ext cx="6085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mj-lt"/>
                <a:ea typeface="DFKai-SB"/>
                <a:cs typeface="DFKai-SB"/>
                <a:sym typeface="DFKai-SB"/>
              </a:rPr>
              <a:t>Changes in disposable income</a:t>
            </a:r>
            <a:endParaRPr sz="2800" b="1" i="0" u="none" strike="noStrike" cap="none" dirty="0">
              <a:solidFill>
                <a:schemeClr val="dk1"/>
              </a:solidFill>
              <a:latin typeface="+mj-lt"/>
              <a:ea typeface="DFKai-SB"/>
              <a:cs typeface="DFKai-SB"/>
              <a:sym typeface="DFKai-SB"/>
            </a:endParaRPr>
          </a:p>
        </p:txBody>
      </p:sp>
      <p:sp>
        <p:nvSpPr>
          <p:cNvPr id="141" name="Google Shape;141;p19"/>
          <p:cNvSpPr/>
          <p:nvPr/>
        </p:nvSpPr>
        <p:spPr>
          <a:xfrm>
            <a:off x="475585" y="5345581"/>
            <a:ext cx="11104043" cy="135500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Note</a:t>
            </a:r>
            <a:r>
              <a:rPr lang="en-US" sz="1200" dirty="0">
                <a:solidFill>
                  <a:schemeClr val="dk1"/>
                </a:solidFill>
                <a:latin typeface="+mj-lt"/>
                <a:ea typeface="DFKai-SB"/>
                <a:cs typeface="DFKai-SB"/>
                <a:sym typeface="DFKai-SB"/>
              </a:rPr>
              <a:t>: Per capita </a:t>
            </a:r>
            <a:r>
              <a:rPr lang="en-US" sz="1200" b="0" i="0" u="none" strike="noStrike" cap="none" dirty="0">
                <a:solidFill>
                  <a:schemeClr val="dk1"/>
                </a:solidFill>
                <a:latin typeface="+mj-lt"/>
                <a:ea typeface="DFKai-SB"/>
                <a:cs typeface="DFKai-SB"/>
                <a:sym typeface="DFKai-SB"/>
              </a:rPr>
              <a:t>disposable income refers to "the sum of residents' final consumption expenditure and savings, that is, residents' discretionary income. </a:t>
            </a:r>
            <a:r>
              <a:rPr lang="en-US" sz="1200" b="0" i="0" u="none" strike="noStrike" cap="none" dirty="0" smtClean="0">
                <a:solidFill>
                  <a:schemeClr val="dk1"/>
                </a:solidFill>
                <a:latin typeface="+mj-lt"/>
                <a:ea typeface="DFKai-SB"/>
                <a:cs typeface="DFKai-SB"/>
                <a:sym typeface="DFKai-SB"/>
              </a:rPr>
              <a:t> It </a:t>
            </a:r>
            <a:r>
              <a:rPr lang="en-US" sz="1200" b="0" i="0" u="none" strike="noStrike" cap="none" dirty="0">
                <a:solidFill>
                  <a:schemeClr val="dk1"/>
                </a:solidFill>
                <a:latin typeface="+mj-lt"/>
                <a:ea typeface="DFKai-SB"/>
                <a:cs typeface="DFKai-SB"/>
                <a:sym typeface="DFKai-SB"/>
              </a:rPr>
              <a:t>includes both cash income and income in kind. </a:t>
            </a:r>
            <a:r>
              <a:rPr lang="en-US" sz="1200" b="0" i="0" u="none" strike="noStrike" cap="none" dirty="0" smtClean="0">
                <a:solidFill>
                  <a:schemeClr val="dk1"/>
                </a:solidFill>
                <a:latin typeface="+mj-lt"/>
                <a:ea typeface="DFKai-SB"/>
                <a:cs typeface="DFKai-SB"/>
                <a:sym typeface="DFKai-SB"/>
              </a:rPr>
              <a:t> According </a:t>
            </a:r>
            <a:r>
              <a:rPr lang="en-US" sz="1200" b="0" i="0" u="none" strike="noStrike" cap="none" dirty="0">
                <a:solidFill>
                  <a:schemeClr val="dk1"/>
                </a:solidFill>
                <a:latin typeface="+mj-lt"/>
                <a:ea typeface="DFKai-SB"/>
                <a:cs typeface="DFKai-SB"/>
                <a:sym typeface="DFKai-SB"/>
              </a:rPr>
              <a:t>to the source of income, disposable income includes four categories: wage, net operating income, net property income and net transferable income.”. </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a:t>
            </a:r>
            <a:r>
              <a:rPr lang="en-US" sz="1200" b="0" i="0" u="none" strike="noStrike" cap="none" dirty="0">
                <a:solidFill>
                  <a:schemeClr val="dk1"/>
                </a:solidFill>
                <a:latin typeface="+mj-lt"/>
                <a:ea typeface="Times New Roman"/>
                <a:cs typeface="Times New Roman"/>
                <a:sym typeface="Times New Roman"/>
              </a:rPr>
              <a:t>Explanation of main statistical indicators (http://www.stats.gov.cn/tjsj/ndsj/2021/indexch.htm</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mj-lt"/>
              <a:ea typeface="DFKai-SB"/>
              <a:cs typeface="DFKai-SB"/>
              <a:sym typeface="DFKai-SB"/>
            </a:endParaRPr>
          </a:p>
        </p:txBody>
      </p:sp>
      <p:pic>
        <p:nvPicPr>
          <p:cNvPr id="142" name="Google Shape;142;p19"/>
          <p:cNvPicPr preferRelativeResize="0"/>
          <p:nvPr/>
        </p:nvPicPr>
        <p:blipFill rotWithShape="1">
          <a:blip r:embed="rId4">
            <a:alphaModFix/>
          </a:blip>
          <a:srcRect/>
          <a:stretch/>
        </p:blipFill>
        <p:spPr>
          <a:xfrm>
            <a:off x="10134287" y="6023084"/>
            <a:ext cx="926433" cy="421436"/>
          </a:xfrm>
          <a:prstGeom prst="rect">
            <a:avLst/>
          </a:prstGeom>
          <a:noFill/>
          <a:ln>
            <a:noFill/>
          </a:ln>
        </p:spPr>
      </p:pic>
    </p:spTree>
    <p:extLst>
      <p:ext uri="{BB962C8B-B14F-4D97-AF65-F5344CB8AC3E}">
        <p14:creationId xmlns:p14="http://schemas.microsoft.com/office/powerpoint/2010/main" val="902178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4"/>
          <p:cNvSpPr/>
          <p:nvPr/>
        </p:nvSpPr>
        <p:spPr>
          <a:xfrm>
            <a:off x="628442" y="953836"/>
            <a:ext cx="10507288" cy="1132789"/>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2400"/>
              <a:buFont typeface="Arial"/>
              <a:buNone/>
              <a:tabLst/>
              <a:defRPr/>
            </a:pPr>
            <a:r>
              <a:rPr lang="en-US" sz="2000" dirty="0">
                <a:sym typeface="DFKai-SB"/>
              </a:rPr>
              <a:t>As technology advances, Internet technology is integrated into education, forming “</a:t>
            </a:r>
            <a:r>
              <a:rPr lang="en-US" sz="2000" dirty="0" err="1">
                <a:sym typeface="DFKai-SB"/>
              </a:rPr>
              <a:t>Internet+Education</a:t>
            </a:r>
            <a:r>
              <a:rPr lang="en-US" sz="2000" dirty="0">
                <a:sym typeface="DFKai-SB"/>
              </a:rPr>
              <a:t>.”</a:t>
            </a:r>
            <a:endParaRPr sz="2000" dirty="0"/>
          </a:p>
          <a:p>
            <a:pPr marL="0" marR="0" lvl="0" indent="0" algn="just" defTabSz="914400" rtl="0" eaLnBrk="1" fontAlgn="auto" latinLnBrk="0" hangingPunct="1">
              <a:lnSpc>
                <a:spcPct val="130000"/>
              </a:lnSpc>
              <a:spcBef>
                <a:spcPts val="0"/>
              </a:spcBef>
              <a:spcAft>
                <a:spcPts val="0"/>
              </a:spcAft>
              <a:buClr>
                <a:srgbClr val="000000"/>
              </a:buClr>
              <a:buSzPts val="2400"/>
              <a:buFont typeface="Arial"/>
              <a:buNone/>
              <a:tabLst/>
              <a:defRPr/>
            </a:pPr>
            <a:endParaRPr kumimoji="0" sz="16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960" name="Google Shape;960;p64" descr="一張含有 室內, 個人, 機器人 的圖片&#10;&#10;自動產生的描述"/>
          <p:cNvPicPr preferRelativeResize="0"/>
          <p:nvPr/>
        </p:nvPicPr>
        <p:blipFill rotWithShape="1">
          <a:blip r:embed="rId3">
            <a:alphaModFix/>
          </a:blip>
          <a:srcRect/>
          <a:stretch/>
        </p:blipFill>
        <p:spPr>
          <a:xfrm>
            <a:off x="7436797" y="2590253"/>
            <a:ext cx="3564124" cy="2436970"/>
          </a:xfrm>
          <a:prstGeom prst="rect">
            <a:avLst/>
          </a:prstGeom>
          <a:noFill/>
          <a:ln>
            <a:noFill/>
          </a:ln>
        </p:spPr>
      </p:pic>
      <p:sp>
        <p:nvSpPr>
          <p:cNvPr id="961" name="Google Shape;961;p64"/>
          <p:cNvSpPr/>
          <p:nvPr/>
        </p:nvSpPr>
        <p:spPr>
          <a:xfrm>
            <a:off x="296852" y="2350359"/>
            <a:ext cx="6428143" cy="4022175"/>
          </a:xfrm>
          <a:prstGeom prst="round2DiagRect">
            <a:avLst>
              <a:gd name="adj1" fmla="val 12655"/>
              <a:gd name="adj2" fmla="val 0"/>
            </a:avLst>
          </a:prstGeom>
          <a:solidFill>
            <a:srgbClr val="51BDC2">
              <a:alpha val="17254"/>
            </a:srgbClr>
          </a:solid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t>Smart classroom is a smart and efficient classroom integrating the "Internet+" way of thinking and the new generation of information technologies such as big data and cloud computing. Through the analysis of dynamic learning data and application of "cloud, network and terminal", the smart classroom </a:t>
            </a:r>
            <a:r>
              <a:rPr lang="en-US" sz="1800" dirty="0" err="1"/>
              <a:t>realises</a:t>
            </a:r>
            <a:r>
              <a:rPr lang="en-US" sz="1800" dirty="0"/>
              <a:t> data-based decision-making of teaching and immediate evaluation and feedback.. It also provides three-dimensional communication and interaction, intelligent </a:t>
            </a:r>
            <a:r>
              <a:rPr lang="en-US" sz="1800" dirty="0" err="1"/>
              <a:t>transferral</a:t>
            </a:r>
            <a:r>
              <a:rPr lang="en-US" sz="1800" dirty="0"/>
              <a:t> of resources, which facilitates </a:t>
            </a:r>
            <a:r>
              <a:rPr lang="en-US" sz="1800" dirty="0" err="1"/>
              <a:t>individualised</a:t>
            </a:r>
            <a:r>
              <a:rPr lang="en-US" sz="1800" dirty="0"/>
              <a:t> learning and intellectual development of students.</a:t>
            </a:r>
            <a:endParaRPr sz="1800" dirty="0"/>
          </a:p>
        </p:txBody>
      </p:sp>
      <p:sp>
        <p:nvSpPr>
          <p:cNvPr id="962" name="Google Shape;962;p64"/>
          <p:cNvSpPr/>
          <p:nvPr/>
        </p:nvSpPr>
        <p:spPr>
          <a:xfrm>
            <a:off x="3301628" y="245950"/>
            <a:ext cx="8890372" cy="7078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2800" b="1" dirty="0">
                <a:sym typeface="DFKai-SB"/>
              </a:rPr>
              <a:t>Ever enriching forms of education </a:t>
            </a:r>
            <a:endParaRPr sz="2800" b="1" dirty="0">
              <a:sym typeface="DFKai-SB"/>
            </a:endParaRPr>
          </a:p>
        </p:txBody>
      </p:sp>
      <p:sp>
        <p:nvSpPr>
          <p:cNvPr id="963" name="Google Shape;963;p64"/>
          <p:cNvSpPr/>
          <p:nvPr/>
        </p:nvSpPr>
        <p:spPr>
          <a:xfrm>
            <a:off x="7925266" y="5127175"/>
            <a:ext cx="4373414"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 “’Double Reduction. Happiness Remains” (</a:t>
            </a:r>
            <a:r>
              <a:rPr kumimoji="0" lang="en-US" sz="1200" b="0" i="0" u="none" strike="noStrike" kern="0" cap="none" spc="0" normalizeH="0" baseline="0" noProof="0" dirty="0" err="1">
                <a:ln>
                  <a:noFill/>
                </a:ln>
                <a:solidFill>
                  <a:srgbClr val="000000"/>
                </a:solidFill>
                <a:effectLst/>
                <a:uLnTx/>
                <a:uFillTx/>
                <a:latin typeface="Arial"/>
                <a:ea typeface="DFKai-SB"/>
                <a:cs typeface="DFKai-SB"/>
                <a:sym typeface="DFKai-SB"/>
              </a:rPr>
              <a:t>助力「雙減」快樂不減</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 (http://edu.people.com.cn/BIG5/n1/2021/1023/c1006-32261925-3.html)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964" name="Google Shape;964;p64"/>
          <p:cNvPicPr preferRelativeResize="0"/>
          <p:nvPr/>
        </p:nvPicPr>
        <p:blipFill rotWithShape="1">
          <a:blip r:embed="rId4">
            <a:alphaModFix/>
          </a:blip>
          <a:srcRect/>
          <a:stretch/>
        </p:blipFill>
        <p:spPr>
          <a:xfrm>
            <a:off x="6948329" y="5303392"/>
            <a:ext cx="976937" cy="386231"/>
          </a:xfrm>
          <a:prstGeom prst="rect">
            <a:avLst/>
          </a:prstGeom>
          <a:noFill/>
          <a:ln>
            <a:noFill/>
          </a:ln>
        </p:spPr>
      </p:pic>
    </p:spTree>
    <p:extLst>
      <p:ext uri="{BB962C8B-B14F-4D97-AF65-F5344CB8AC3E}">
        <p14:creationId xmlns:p14="http://schemas.microsoft.com/office/powerpoint/2010/main" val="28297388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65"/>
          <p:cNvSpPr txBox="1"/>
          <p:nvPr/>
        </p:nvSpPr>
        <p:spPr>
          <a:xfrm>
            <a:off x="6911719" y="4753080"/>
            <a:ext cx="1195406"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70C0"/>
              </a:buClr>
              <a:buSzPts val="4000"/>
              <a:buFont typeface="Times New Roman"/>
              <a:buNone/>
              <a:tabLst/>
              <a:defRPr/>
            </a:pPr>
            <a:r>
              <a:rPr kumimoji="0" lang="en-US" sz="3200" b="0" i="0" u="none" strike="noStrike" kern="0" cap="none" spc="0" normalizeH="0" baseline="0" noProof="0" dirty="0">
                <a:ln>
                  <a:noFill/>
                </a:ln>
                <a:solidFill>
                  <a:srgbClr val="0070C0"/>
                </a:solidFill>
                <a:effectLst/>
                <a:uLnTx/>
                <a:uFillTx/>
                <a:latin typeface="Arial"/>
                <a:ea typeface="Times New Roman"/>
                <a:cs typeface="Times New Roman"/>
                <a:sym typeface="Times New Roman"/>
              </a:rPr>
              <a:t>VS</a:t>
            </a:r>
            <a:endParaRPr kumimoji="0" sz="3200" b="0" i="0" u="none" strike="noStrike" kern="0" cap="none" spc="0" normalizeH="0" baseline="0" noProof="0" dirty="0">
              <a:ln>
                <a:noFill/>
              </a:ln>
              <a:solidFill>
                <a:srgbClr val="0070C0"/>
              </a:solidFill>
              <a:effectLst/>
              <a:uLnTx/>
              <a:uFillTx/>
              <a:latin typeface="Arial"/>
              <a:ea typeface="Times New Roman"/>
              <a:cs typeface="Times New Roman"/>
              <a:sym typeface="Times New Roman"/>
            </a:endParaRPr>
          </a:p>
        </p:txBody>
      </p:sp>
      <p:sp>
        <p:nvSpPr>
          <p:cNvPr id="971" name="Google Shape;971;p65"/>
          <p:cNvSpPr/>
          <p:nvPr/>
        </p:nvSpPr>
        <p:spPr>
          <a:xfrm>
            <a:off x="2987487" y="3721803"/>
            <a:ext cx="3848233" cy="2886407"/>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pic>
        <p:nvPicPr>
          <p:cNvPr id="972" name="Google Shape;972;p65"/>
          <p:cNvPicPr preferRelativeResize="0"/>
          <p:nvPr/>
        </p:nvPicPr>
        <p:blipFill rotWithShape="1">
          <a:blip r:embed="rId3">
            <a:alphaModFix/>
          </a:blip>
          <a:srcRect l="3554" t="3833" r="7660" b="3833"/>
          <a:stretch/>
        </p:blipFill>
        <p:spPr>
          <a:xfrm>
            <a:off x="3200080" y="5128397"/>
            <a:ext cx="1519977" cy="1039181"/>
          </a:xfrm>
          <a:custGeom>
            <a:avLst/>
            <a:gdLst/>
            <a:ahLst/>
            <a:cxnLst/>
            <a:rect l="l" t="t" r="r" b="b"/>
            <a:pathLst>
              <a:path w="1952414" h="1334830" extrusionOk="0">
                <a:moveTo>
                  <a:pt x="0" y="0"/>
                </a:moveTo>
                <a:lnTo>
                  <a:pt x="1952414" y="0"/>
                </a:lnTo>
                <a:lnTo>
                  <a:pt x="1952414" y="1334830"/>
                </a:lnTo>
                <a:lnTo>
                  <a:pt x="0" y="1334830"/>
                </a:lnTo>
                <a:close/>
              </a:path>
            </a:pathLst>
          </a:cu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pic>
        <p:nvPicPr>
          <p:cNvPr id="973" name="Google Shape;973;p65" descr="白色背景,血压计,健康保健,并排,金属正版图片素材"/>
          <p:cNvPicPr preferRelativeResize="0"/>
          <p:nvPr/>
        </p:nvPicPr>
        <p:blipFill rotWithShape="1">
          <a:blip r:embed="rId4">
            <a:alphaModFix/>
          </a:blip>
          <a:srcRect l="13460" t="4292" r="11774"/>
          <a:stretch/>
        </p:blipFill>
        <p:spPr>
          <a:xfrm>
            <a:off x="5416212" y="4704192"/>
            <a:ext cx="1163957" cy="1702482"/>
          </a:xfrm>
          <a:custGeom>
            <a:avLst/>
            <a:gdLst/>
            <a:ahLst/>
            <a:cxnLst/>
            <a:rect l="l" t="t" r="r" b="b"/>
            <a:pathLst>
              <a:path w="1334830" h="1952413" extrusionOk="0">
                <a:moveTo>
                  <a:pt x="0" y="0"/>
                </a:moveTo>
                <a:lnTo>
                  <a:pt x="1334830" y="0"/>
                </a:lnTo>
                <a:lnTo>
                  <a:pt x="1334830" y="1952413"/>
                </a:lnTo>
                <a:lnTo>
                  <a:pt x="0" y="1952413"/>
                </a:lnTo>
                <a:close/>
              </a:path>
            </a:pathLst>
          </a:cu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sp>
        <p:nvSpPr>
          <p:cNvPr id="974" name="Google Shape;974;p65"/>
          <p:cNvSpPr/>
          <p:nvPr/>
        </p:nvSpPr>
        <p:spPr>
          <a:xfrm>
            <a:off x="7617242" y="3712305"/>
            <a:ext cx="3912510" cy="290540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pic>
        <p:nvPicPr>
          <p:cNvPr id="975" name="Google Shape;975;p65" descr="mri扫描仪,医疗器械,医疗工具,磁共振成象扫描,ct检查正版图片素材"/>
          <p:cNvPicPr preferRelativeResize="0"/>
          <p:nvPr/>
        </p:nvPicPr>
        <p:blipFill rotWithShape="1">
          <a:blip r:embed="rId5">
            <a:alphaModFix/>
          </a:blip>
          <a:srcRect l="2855" t="2379" r="8807" b="1711"/>
          <a:stretch/>
        </p:blipFill>
        <p:spPr>
          <a:xfrm>
            <a:off x="7948792" y="3818763"/>
            <a:ext cx="1794233" cy="1226685"/>
          </a:xfrm>
          <a:custGeom>
            <a:avLst/>
            <a:gdLst/>
            <a:ahLst/>
            <a:cxnLst/>
            <a:rect l="l" t="t" r="r" b="b"/>
            <a:pathLst>
              <a:path w="1952414" h="1334830" extrusionOk="0">
                <a:moveTo>
                  <a:pt x="0" y="0"/>
                </a:moveTo>
                <a:lnTo>
                  <a:pt x="1952414" y="0"/>
                </a:lnTo>
                <a:lnTo>
                  <a:pt x="1952414" y="1334830"/>
                </a:lnTo>
                <a:lnTo>
                  <a:pt x="0" y="1334830"/>
                </a:lnTo>
                <a:close/>
              </a:path>
            </a:pathLst>
          </a:cu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pic>
        <p:nvPicPr>
          <p:cNvPr id="976" name="Google Shape;976;p65"/>
          <p:cNvPicPr preferRelativeResize="0"/>
          <p:nvPr/>
        </p:nvPicPr>
        <p:blipFill rotWithShape="1">
          <a:blip r:embed="rId6">
            <a:alphaModFix/>
          </a:blip>
          <a:srcRect l="8017" t="4557" r="861" b="1862"/>
          <a:stretch/>
        </p:blipFill>
        <p:spPr>
          <a:xfrm>
            <a:off x="9376049" y="4441599"/>
            <a:ext cx="1954103" cy="1335985"/>
          </a:xfrm>
          <a:custGeom>
            <a:avLst/>
            <a:gdLst/>
            <a:ahLst/>
            <a:cxnLst/>
            <a:rect l="l" t="t" r="r" b="b"/>
            <a:pathLst>
              <a:path w="1952414" h="1334830" extrusionOk="0">
                <a:moveTo>
                  <a:pt x="0" y="0"/>
                </a:moveTo>
                <a:lnTo>
                  <a:pt x="1952414" y="0"/>
                </a:lnTo>
                <a:lnTo>
                  <a:pt x="1952414" y="1334830"/>
                </a:lnTo>
                <a:lnTo>
                  <a:pt x="0" y="1334830"/>
                </a:lnTo>
                <a:close/>
              </a:path>
            </a:pathLst>
          </a:cu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sp>
        <p:nvSpPr>
          <p:cNvPr id="977" name="Google Shape;977;p65"/>
          <p:cNvSpPr txBox="1"/>
          <p:nvPr/>
        </p:nvSpPr>
        <p:spPr>
          <a:xfrm>
            <a:off x="280833" y="4704208"/>
            <a:ext cx="2339400" cy="15699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Plan for the Construction of High-quality and Efficient Medical and Health Service System in the 14</a:t>
            </a:r>
            <a:r>
              <a:rPr kumimoji="0" lang="en-US" sz="1200" b="0" i="0" u="none" strike="noStrike" kern="0" cap="none" spc="0" normalizeH="0" baseline="30000" noProof="0" dirty="0">
                <a:ln>
                  <a:noFill/>
                </a:ln>
                <a:solidFill>
                  <a:srgbClr val="000000"/>
                </a:solidFill>
                <a:effectLst/>
                <a:uLnTx/>
                <a:uFillTx/>
                <a:latin typeface="Arial"/>
                <a:ea typeface="DFKai-SB"/>
                <a:cs typeface="DFKai-SB"/>
                <a:sym typeface="DFKai-SB"/>
              </a:rPr>
              <a:t>th</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Five-year Plan. P.14.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https://www.ndrc.gov.cn/xxgk/zcfb/tz/202107/P020210701531053450491.pdf)</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978" name="Google Shape;978;p65" descr="听诊器,白色背景,正上方视角,专门技术,背景分离正版图片素材"/>
          <p:cNvPicPr preferRelativeResize="0"/>
          <p:nvPr/>
        </p:nvPicPr>
        <p:blipFill rotWithShape="1">
          <a:blip r:embed="rId7">
            <a:alphaModFix/>
          </a:blip>
          <a:srcRect l="6942" t="956" r="8712" b="4307"/>
          <a:stretch/>
        </p:blipFill>
        <p:spPr>
          <a:xfrm>
            <a:off x="4935854" y="4100574"/>
            <a:ext cx="996302" cy="1457260"/>
          </a:xfrm>
          <a:custGeom>
            <a:avLst/>
            <a:gdLst/>
            <a:ahLst/>
            <a:cxnLst/>
            <a:rect l="l" t="t" r="r" b="b"/>
            <a:pathLst>
              <a:path w="1334830" h="1952414" extrusionOk="0">
                <a:moveTo>
                  <a:pt x="0" y="0"/>
                </a:moveTo>
                <a:lnTo>
                  <a:pt x="1334830" y="0"/>
                </a:lnTo>
                <a:lnTo>
                  <a:pt x="1334830" y="1952414"/>
                </a:lnTo>
                <a:lnTo>
                  <a:pt x="0" y="1952414"/>
                </a:lnTo>
                <a:close/>
              </a:path>
            </a:pathLst>
          </a:cu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sp>
        <p:nvSpPr>
          <p:cNvPr id="979" name="Google Shape;979;p65"/>
          <p:cNvSpPr/>
          <p:nvPr/>
        </p:nvSpPr>
        <p:spPr>
          <a:xfrm>
            <a:off x="2590501" y="67460"/>
            <a:ext cx="6478610" cy="6463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lang="en-US" sz="2800" b="1" dirty="0">
                <a:sym typeface="DFKai-SB"/>
              </a:rPr>
              <a:t>Improvement of medical </a:t>
            </a:r>
            <a:r>
              <a:rPr lang="en-US" sz="2800" b="1" dirty="0" smtClean="0">
                <a:sym typeface="DFKai-SB"/>
              </a:rPr>
              <a:t>standard</a:t>
            </a:r>
            <a:endParaRPr sz="2800" b="1" dirty="0">
              <a:sym typeface="DFKai-SB"/>
            </a:endParaRPr>
          </a:p>
        </p:txBody>
      </p:sp>
      <p:pic>
        <p:nvPicPr>
          <p:cNvPr id="980" name="Google Shape;980;p65"/>
          <p:cNvPicPr preferRelativeResize="0"/>
          <p:nvPr/>
        </p:nvPicPr>
        <p:blipFill rotWithShape="1">
          <a:blip r:embed="rId8">
            <a:alphaModFix/>
          </a:blip>
          <a:srcRect/>
          <a:stretch/>
        </p:blipFill>
        <p:spPr>
          <a:xfrm>
            <a:off x="280282" y="4370417"/>
            <a:ext cx="2419404" cy="333775"/>
          </a:xfrm>
          <a:prstGeom prst="rect">
            <a:avLst/>
          </a:prstGeom>
          <a:noFill/>
          <a:ln>
            <a:noFill/>
          </a:ln>
        </p:spPr>
      </p:pic>
      <p:pic>
        <p:nvPicPr>
          <p:cNvPr id="981" name="Google Shape;981;p65" descr="E:\人民教育出版社工作\2020.8-教育部项目编写文件\2022.4.14-16五修改会议\修改相关内容\新华社购买\《普通高中教科书 思想政治》\XxjpsgC000508_20090908_TPPFN0A001.jpg"/>
          <p:cNvPicPr preferRelativeResize="0"/>
          <p:nvPr/>
        </p:nvPicPr>
        <p:blipFill rotWithShape="1">
          <a:blip r:embed="rId9">
            <a:alphaModFix/>
          </a:blip>
          <a:srcRect/>
          <a:stretch/>
        </p:blipFill>
        <p:spPr>
          <a:xfrm>
            <a:off x="3128014" y="3906715"/>
            <a:ext cx="1664107" cy="1102543"/>
          </a:xfrm>
          <a:prstGeom prst="rect">
            <a:avLst/>
          </a:prstGeom>
          <a:noFill/>
          <a:ln>
            <a:noFill/>
          </a:ln>
        </p:spPr>
      </p:pic>
      <p:pic>
        <p:nvPicPr>
          <p:cNvPr id="982" name="Google Shape;982;p65" descr="E:\人民教育出版社工作\2020.8-教育部项目编写文件\2022.4.14-16五修改会议\修改相关内容\新华社购买\《普通高中教科书 思想政治》\XxjspcC130784_20170512_DBPSN0A001.jpg"/>
          <p:cNvPicPr preferRelativeResize="0"/>
          <p:nvPr/>
        </p:nvPicPr>
        <p:blipFill rotWithShape="1">
          <a:blip r:embed="rId10">
            <a:alphaModFix/>
          </a:blip>
          <a:srcRect/>
          <a:stretch/>
        </p:blipFill>
        <p:spPr>
          <a:xfrm>
            <a:off x="7906827" y="5203189"/>
            <a:ext cx="1868094" cy="1274082"/>
          </a:xfrm>
          <a:prstGeom prst="rect">
            <a:avLst/>
          </a:prstGeom>
          <a:noFill/>
          <a:ln>
            <a:noFill/>
          </a:ln>
        </p:spPr>
      </p:pic>
      <p:sp>
        <p:nvSpPr>
          <p:cNvPr id="983" name="Google Shape;983;p65"/>
          <p:cNvSpPr/>
          <p:nvPr/>
        </p:nvSpPr>
        <p:spPr>
          <a:xfrm>
            <a:off x="146390" y="390633"/>
            <a:ext cx="11703600" cy="3252300"/>
          </a:xfrm>
          <a:prstGeom prst="rect">
            <a:avLst/>
          </a:prstGeom>
          <a:noFill/>
          <a:ln>
            <a:noFill/>
          </a:ln>
        </p:spPr>
        <p:txBody>
          <a:bodyPr spcFirstLastPara="1" wrap="square" lIns="91425" tIns="45700" rIns="91425" bIns="45700" anchor="t" anchorCtr="0">
            <a:noAutofit/>
          </a:bodyPr>
          <a:lstStyle/>
          <a:p>
            <a:pPr marL="285750" marR="0" lvl="0" indent="-209550" algn="just"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dirty="0"/>
              <a:t>Medical equipment is becoming more and more advanced. In the past, stethoscopes, sphygmomanometers and thermometers were used. </a:t>
            </a:r>
            <a:r>
              <a:rPr lang="en-US" sz="1800" dirty="0" smtClean="0"/>
              <a:t> Nowadays</a:t>
            </a:r>
            <a:r>
              <a:rPr lang="en-US" sz="1800" dirty="0"/>
              <a:t>, the use of  MRI, hyperbaric oxygen chamber and CT scanning is becoming more and more widespread. </a:t>
            </a:r>
            <a:endParaRPr sz="1800" dirty="0"/>
          </a:p>
          <a:p>
            <a:pPr marL="285750" marR="0" lvl="0" indent="-209550" algn="just"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dirty="0"/>
              <a:t>Medical practices have been improving. </a:t>
            </a:r>
            <a:r>
              <a:rPr lang="en-US" sz="1800" dirty="0" smtClean="0"/>
              <a:t> New </a:t>
            </a:r>
            <a:r>
              <a:rPr lang="en-US" sz="1800" dirty="0"/>
              <a:t>technologies, new drugs and new diagnosis and treatment models are used. </a:t>
            </a:r>
            <a:endParaRPr sz="1800" dirty="0"/>
          </a:p>
          <a:p>
            <a:pPr marL="285750" marR="0" lvl="0" indent="-209550" algn="just"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dirty="0"/>
              <a:t>In the future, China will focus on supporting traditional Chinese medicine medical centers, traditional Chinese medicine inheritance and innovation </a:t>
            </a:r>
            <a:r>
              <a:rPr lang="en-US" sz="1800" dirty="0" err="1"/>
              <a:t>centres</a:t>
            </a:r>
            <a:r>
              <a:rPr lang="en-US" sz="1800" dirty="0"/>
              <a:t>, and flagship hospitals that combine traditional Chinese and Western medicine. </a:t>
            </a:r>
            <a:r>
              <a:rPr lang="en-US" sz="1800" dirty="0" smtClean="0"/>
              <a:t> This </a:t>
            </a:r>
            <a:r>
              <a:rPr lang="en-US" sz="1800" dirty="0"/>
              <a:t>will promote traditional Chinese medicine services integrating preventive health care and disease treatment and rehabilitation, as well as to promote the inheritance and innovation of traditional Chinese medicine.</a:t>
            </a:r>
            <a:endParaRPr sz="1800" dirty="0"/>
          </a:p>
        </p:txBody>
      </p:sp>
    </p:spTree>
    <p:extLst>
      <p:ext uri="{BB962C8B-B14F-4D97-AF65-F5344CB8AC3E}">
        <p14:creationId xmlns:p14="http://schemas.microsoft.com/office/powerpoint/2010/main" val="1184844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793" y="2881638"/>
            <a:ext cx="10048875" cy="3171825"/>
          </a:xfrm>
          <a:prstGeom prst="rect">
            <a:avLst/>
          </a:prstGeom>
        </p:spPr>
      </p:pic>
      <p:sp>
        <p:nvSpPr>
          <p:cNvPr id="989" name="Google Shape;989;p66"/>
          <p:cNvSpPr/>
          <p:nvPr/>
        </p:nvSpPr>
        <p:spPr>
          <a:xfrm>
            <a:off x="674704" y="5521191"/>
            <a:ext cx="11310011" cy="507940"/>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DFKai-SB"/>
                <a:cs typeface="DFKai-SB"/>
                <a:sym typeface="DFKai-SB"/>
              </a:rPr>
              <a:t>    </a:t>
            </a: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990" name="Google Shape;990;p66"/>
          <p:cNvSpPr/>
          <p:nvPr/>
        </p:nvSpPr>
        <p:spPr>
          <a:xfrm>
            <a:off x="387149" y="735121"/>
            <a:ext cx="11439252" cy="1200300"/>
          </a:xfrm>
          <a:prstGeom prst="rect">
            <a:avLst/>
          </a:prstGeom>
          <a:noFill/>
          <a:ln>
            <a:noFill/>
          </a:ln>
        </p:spPr>
        <p:txBody>
          <a:bodyPr spcFirstLastPara="1" wrap="square" lIns="91425" tIns="45700" rIns="91425" bIns="45700" anchor="t" anchorCtr="0">
            <a:noAutofit/>
          </a:bodyPr>
          <a:lstStyle/>
          <a:p>
            <a:pPr marL="342900" marR="0" lvl="0" indent="-279400" algn="l"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dirty="0"/>
              <a:t>China continuously increases its medical expenditure and medical resources to meet the rising demand for medical services.</a:t>
            </a:r>
            <a:endParaRPr sz="1800" dirty="0"/>
          </a:p>
          <a:p>
            <a:pPr marL="342900" marR="0" lvl="0" indent="-279400" algn="l"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dirty="0"/>
              <a:t>In 2020, China’s per capita health expenditure was RMB 5,146.4 with 6.46 hospital beds per 1,000 people. For every 10,000 people, there were 6.56 public sector healthcare professionals.</a:t>
            </a:r>
            <a:endParaRPr sz="1800" dirty="0"/>
          </a:p>
        </p:txBody>
      </p:sp>
      <p:sp>
        <p:nvSpPr>
          <p:cNvPr id="991" name="Google Shape;991;p66"/>
          <p:cNvSpPr/>
          <p:nvPr/>
        </p:nvSpPr>
        <p:spPr>
          <a:xfrm>
            <a:off x="2951017" y="6152982"/>
            <a:ext cx="6311515" cy="60939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National Bureau of Statistics. Total expenditure on healthcare.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(https://data.stats.gov.cn/easyquery.htm?cn=C01)</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993" name="Google Shape;993;p66"/>
          <p:cNvSpPr/>
          <p:nvPr/>
        </p:nvSpPr>
        <p:spPr>
          <a:xfrm>
            <a:off x="2555246" y="195649"/>
            <a:ext cx="9075468" cy="448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800" b="1" dirty="0" smtClean="0">
                <a:ea typeface="DFKai-SB"/>
                <a:cs typeface="DFKai-SB"/>
                <a:sym typeface="DFKai-SB"/>
              </a:rPr>
              <a:t>Increase in </a:t>
            </a:r>
            <a:r>
              <a:rPr kumimoji="0" lang="en-US" sz="2800" b="1" i="0" u="none" strike="noStrike" kern="0" cap="none" spc="0" normalizeH="0" baseline="0" noProof="0" dirty="0" smtClean="0">
                <a:ln>
                  <a:noFill/>
                </a:ln>
                <a:solidFill>
                  <a:srgbClr val="000000"/>
                </a:solidFill>
                <a:effectLst/>
                <a:uLnTx/>
                <a:uFillTx/>
                <a:latin typeface="Arial"/>
                <a:ea typeface="DFKai-SB"/>
                <a:cs typeface="DFKai-SB"/>
                <a:sym typeface="DFKai-SB"/>
              </a:rPr>
              <a:t>medical </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and health resources</a:t>
            </a:r>
            <a:endParaRPr kumimoji="0" sz="28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
        <p:nvSpPr>
          <p:cNvPr id="994" name="Google Shape;994;p66"/>
          <p:cNvSpPr/>
          <p:nvPr/>
        </p:nvSpPr>
        <p:spPr>
          <a:xfrm>
            <a:off x="3896834" y="2307006"/>
            <a:ext cx="7929567"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Statistical Bulletin of China's Health Care Development in 2020.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http://www.nhc.gov.cn/guihuaxxs/s10743/202107/af8a9c98453c4d9593e07895ae0493c8.shtml)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995" name="Google Shape;995;p66"/>
          <p:cNvPicPr preferRelativeResize="0"/>
          <p:nvPr/>
        </p:nvPicPr>
        <p:blipFill rotWithShape="1">
          <a:blip r:embed="rId4">
            <a:alphaModFix/>
          </a:blip>
          <a:srcRect/>
          <a:stretch/>
        </p:blipFill>
        <p:spPr>
          <a:xfrm>
            <a:off x="1213658" y="6152982"/>
            <a:ext cx="1650286" cy="448261"/>
          </a:xfrm>
          <a:prstGeom prst="rect">
            <a:avLst/>
          </a:prstGeom>
          <a:noFill/>
          <a:ln>
            <a:noFill/>
          </a:ln>
        </p:spPr>
      </p:pic>
      <p:pic>
        <p:nvPicPr>
          <p:cNvPr id="996" name="Google Shape;996;p66"/>
          <p:cNvPicPr preferRelativeResize="0"/>
          <p:nvPr/>
        </p:nvPicPr>
        <p:blipFill rotWithShape="1">
          <a:blip r:embed="rId5">
            <a:alphaModFix/>
          </a:blip>
          <a:srcRect/>
          <a:stretch/>
        </p:blipFill>
        <p:spPr>
          <a:xfrm>
            <a:off x="1213658" y="2334438"/>
            <a:ext cx="2683176" cy="399507"/>
          </a:xfrm>
          <a:prstGeom prst="rect">
            <a:avLst/>
          </a:prstGeom>
          <a:noFill/>
          <a:ln>
            <a:noFill/>
          </a:ln>
        </p:spPr>
      </p:pic>
    </p:spTree>
    <p:extLst>
      <p:ext uri="{BB962C8B-B14F-4D97-AF65-F5344CB8AC3E}">
        <p14:creationId xmlns:p14="http://schemas.microsoft.com/office/powerpoint/2010/main" val="36952132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67"/>
          <p:cNvSpPr/>
          <p:nvPr/>
        </p:nvSpPr>
        <p:spPr>
          <a:xfrm>
            <a:off x="273632" y="806847"/>
            <a:ext cx="11647200" cy="1399127"/>
          </a:xfrm>
          <a:prstGeom prst="rect">
            <a:avLst/>
          </a:prstGeom>
          <a:noFill/>
          <a:ln w="38100" cap="flat" cmpd="sng">
            <a:solidFill>
              <a:srgbClr val="3593A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t>The healthcare security system is continuously improving. </a:t>
            </a:r>
            <a:r>
              <a:rPr lang="en-US" sz="1800" dirty="0" smtClean="0"/>
              <a:t> In </a:t>
            </a:r>
            <a:r>
              <a:rPr lang="en-US" sz="1800" dirty="0"/>
              <a:t>the future, China will strengthen the triple-layered security system, which provides basic medical insurance, serious illness insurance and medical assistance, and make them as complementary as possible.  Protection against serious illness will be stepped up and the development of private health insurance to meet different medical needs.</a:t>
            </a:r>
            <a:endParaRPr kumimoji="0" sz="1800" b="0" i="0" u="none" strike="noStrike" kern="0" cap="none" spc="0" normalizeH="0" baseline="0" noProof="0" dirty="0">
              <a:ln>
                <a:noFill/>
              </a:ln>
              <a:solidFill>
                <a:srgbClr val="000000"/>
              </a:solidFill>
              <a:effectLst/>
              <a:highlight>
                <a:srgbClr val="FF0000"/>
              </a:highlight>
              <a:uLnTx/>
              <a:uFillTx/>
              <a:latin typeface="Arial"/>
              <a:cs typeface="Arial"/>
              <a:sym typeface="Arial"/>
            </a:endParaRPr>
          </a:p>
        </p:txBody>
      </p:sp>
      <p:grpSp>
        <p:nvGrpSpPr>
          <p:cNvPr id="1003" name="Google Shape;1003;p67"/>
          <p:cNvGrpSpPr/>
          <p:nvPr/>
        </p:nvGrpSpPr>
        <p:grpSpPr>
          <a:xfrm>
            <a:off x="1502224" y="2555157"/>
            <a:ext cx="9603926" cy="4092355"/>
            <a:chOff x="1350963" y="1813127"/>
            <a:chExt cx="9024805" cy="4092355"/>
          </a:xfrm>
        </p:grpSpPr>
        <p:sp>
          <p:nvSpPr>
            <p:cNvPr id="1004" name="Google Shape;1004;p67"/>
            <p:cNvSpPr/>
            <p:nvPr/>
          </p:nvSpPr>
          <p:spPr>
            <a:xfrm>
              <a:off x="5562760" y="4443414"/>
              <a:ext cx="4711102" cy="1285083"/>
            </a:xfrm>
            <a:prstGeom prst="round2DiagRect">
              <a:avLst>
                <a:gd name="adj1" fmla="val 16667"/>
                <a:gd name="adj2" fmla="val 0"/>
              </a:avLst>
            </a:prstGeom>
            <a:solidFill>
              <a:srgbClr val="FBE4D4"/>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1005" name="Google Shape;1005;p67"/>
            <p:cNvSpPr/>
            <p:nvPr/>
          </p:nvSpPr>
          <p:spPr>
            <a:xfrm>
              <a:off x="5562760" y="3449539"/>
              <a:ext cx="3395689" cy="791591"/>
            </a:xfrm>
            <a:prstGeom prst="round2DiagRect">
              <a:avLst>
                <a:gd name="adj1" fmla="val 16667"/>
                <a:gd name="adj2" fmla="val 0"/>
              </a:avLst>
            </a:prstGeom>
            <a:solidFill>
              <a:srgbClr val="D8E2F3"/>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1006" name="Google Shape;1006;p67"/>
            <p:cNvSpPr/>
            <p:nvPr/>
          </p:nvSpPr>
          <p:spPr>
            <a:xfrm>
              <a:off x="5562759" y="1921801"/>
              <a:ext cx="4813009" cy="1122818"/>
            </a:xfrm>
            <a:prstGeom prst="round2DiagRect">
              <a:avLst>
                <a:gd name="adj1" fmla="val 16667"/>
                <a:gd name="adj2" fmla="val 0"/>
              </a:avLst>
            </a:prstGeom>
            <a:solidFill>
              <a:srgbClr val="E1EFD8"/>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1007" name="Google Shape;1007;p67"/>
            <p:cNvSpPr/>
            <p:nvPr/>
          </p:nvSpPr>
          <p:spPr>
            <a:xfrm>
              <a:off x="4400550" y="2044700"/>
              <a:ext cx="1169988" cy="3351180"/>
            </a:xfrm>
            <a:custGeom>
              <a:avLst/>
              <a:gdLst/>
              <a:ahLst/>
              <a:cxnLst/>
              <a:rect l="l" t="t" r="r" b="b"/>
              <a:pathLst>
                <a:path w="441" h="1431" extrusionOk="0">
                  <a:moveTo>
                    <a:pt x="0" y="40"/>
                  </a:moveTo>
                  <a:lnTo>
                    <a:pt x="104" y="40"/>
                  </a:lnTo>
                  <a:lnTo>
                    <a:pt x="368" y="40"/>
                  </a:lnTo>
                  <a:lnTo>
                    <a:pt x="368" y="0"/>
                  </a:lnTo>
                  <a:lnTo>
                    <a:pt x="440" y="88"/>
                  </a:lnTo>
                  <a:lnTo>
                    <a:pt x="368" y="184"/>
                  </a:lnTo>
                  <a:lnTo>
                    <a:pt x="368" y="144"/>
                  </a:lnTo>
                  <a:lnTo>
                    <a:pt x="104" y="144"/>
                  </a:lnTo>
                  <a:lnTo>
                    <a:pt x="104" y="663"/>
                  </a:lnTo>
                  <a:lnTo>
                    <a:pt x="368" y="663"/>
                  </a:lnTo>
                  <a:lnTo>
                    <a:pt x="368" y="623"/>
                  </a:lnTo>
                  <a:lnTo>
                    <a:pt x="440" y="719"/>
                  </a:lnTo>
                  <a:lnTo>
                    <a:pt x="368" y="807"/>
                  </a:lnTo>
                  <a:lnTo>
                    <a:pt x="368" y="767"/>
                  </a:lnTo>
                  <a:lnTo>
                    <a:pt x="104" y="767"/>
                  </a:lnTo>
                  <a:lnTo>
                    <a:pt x="104" y="1294"/>
                  </a:lnTo>
                  <a:lnTo>
                    <a:pt x="368" y="1294"/>
                  </a:lnTo>
                  <a:lnTo>
                    <a:pt x="368" y="1254"/>
                  </a:lnTo>
                  <a:lnTo>
                    <a:pt x="440" y="1342"/>
                  </a:lnTo>
                  <a:lnTo>
                    <a:pt x="368" y="1430"/>
                  </a:lnTo>
                  <a:lnTo>
                    <a:pt x="368" y="1398"/>
                  </a:lnTo>
                  <a:lnTo>
                    <a:pt x="104" y="1398"/>
                  </a:lnTo>
                  <a:lnTo>
                    <a:pt x="0" y="1398"/>
                  </a:lnTo>
                  <a:lnTo>
                    <a:pt x="0" y="200"/>
                  </a:lnTo>
                  <a:lnTo>
                    <a:pt x="0" y="40"/>
                  </a:lnTo>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1008" name="Google Shape;1008;p67"/>
            <p:cNvSpPr/>
            <p:nvPr/>
          </p:nvSpPr>
          <p:spPr>
            <a:xfrm>
              <a:off x="1350963" y="3138014"/>
              <a:ext cx="2927350" cy="1805431"/>
            </a:xfrm>
            <a:prstGeom prst="rightArrowCallout">
              <a:avLst>
                <a:gd name="adj1" fmla="val 27556"/>
                <a:gd name="adj2" fmla="val 25000"/>
                <a:gd name="adj3" fmla="val 21529"/>
                <a:gd name="adj4" fmla="val 72153"/>
              </a:avLst>
            </a:prstGeom>
            <a:solidFill>
              <a:srgbClr val="77D3DB"/>
            </a:solidFill>
            <a:ln w="2857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endParaRPr kumimoji="0" sz="13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9" name="Google Shape;1009;p67"/>
            <p:cNvSpPr/>
            <p:nvPr/>
          </p:nvSpPr>
          <p:spPr>
            <a:xfrm>
              <a:off x="1424334" y="3302065"/>
              <a:ext cx="1922462" cy="73866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DFKai-SB"/>
                <a:buNone/>
                <a:tabLst/>
                <a:defRPr/>
              </a:pPr>
              <a:r>
                <a:rPr kumimoji="0" lang="en-US" sz="2400" b="1" i="0" u="none" strike="noStrike" kern="0" cap="none" spc="0" normalizeH="0" baseline="0" noProof="0" dirty="0">
                  <a:ln>
                    <a:noFill/>
                  </a:ln>
                  <a:solidFill>
                    <a:schemeClr val="bg1"/>
                  </a:solidFill>
                  <a:effectLst/>
                  <a:uLnTx/>
                  <a:uFillTx/>
                  <a:latin typeface="Arial"/>
                  <a:ea typeface="DFKai-SB"/>
                  <a:cs typeface="DFKai-SB"/>
                  <a:sym typeface="DFKai-SB"/>
                </a:rPr>
                <a:t>Multi-layered </a:t>
              </a:r>
              <a:r>
                <a:rPr kumimoji="0" lang="en-US" sz="2400" b="1" i="0" u="none" strike="noStrike" kern="0" cap="none" spc="0" normalizeH="0" baseline="0" noProof="0" dirty="0" smtClean="0">
                  <a:ln>
                    <a:noFill/>
                  </a:ln>
                  <a:solidFill>
                    <a:schemeClr val="bg1"/>
                  </a:solidFill>
                  <a:effectLst/>
                  <a:uLnTx/>
                  <a:uFillTx/>
                  <a:latin typeface="Arial"/>
                  <a:ea typeface="DFKai-SB"/>
                  <a:cs typeface="DFKai-SB"/>
                  <a:sym typeface="DFKai-SB"/>
                </a:rPr>
                <a:t>healthcare security </a:t>
              </a:r>
              <a:r>
                <a:rPr kumimoji="0" lang="en-US" sz="2400" b="1" i="0" u="none" strike="noStrike" kern="0" cap="none" spc="0" normalizeH="0" baseline="0" noProof="0" dirty="0">
                  <a:ln>
                    <a:noFill/>
                  </a:ln>
                  <a:solidFill>
                    <a:schemeClr val="bg1"/>
                  </a:solidFill>
                  <a:effectLst/>
                  <a:uLnTx/>
                  <a:uFillTx/>
                  <a:latin typeface="Arial"/>
                  <a:ea typeface="DFKai-SB"/>
                  <a:cs typeface="DFKai-SB"/>
                  <a:sym typeface="DFKai-SB"/>
                </a:rPr>
                <a:t>system</a:t>
              </a:r>
              <a:endParaRPr kumimoji="0" sz="2400" b="1" i="0" u="none" strike="noStrike" kern="0" cap="none" spc="0" normalizeH="0" baseline="0" noProof="0" dirty="0">
                <a:ln>
                  <a:noFill/>
                </a:ln>
                <a:solidFill>
                  <a:schemeClr val="bg1"/>
                </a:solidFill>
                <a:effectLst/>
                <a:uLnTx/>
                <a:uFillTx/>
                <a:latin typeface="Arial"/>
                <a:ea typeface="DFKai-SB"/>
                <a:cs typeface="DFKai-SB"/>
                <a:sym typeface="DFKai-SB"/>
              </a:endParaRPr>
            </a:p>
          </p:txBody>
        </p:sp>
        <p:sp>
          <p:nvSpPr>
            <p:cNvPr id="1010" name="Google Shape;1010;p67"/>
            <p:cNvSpPr/>
            <p:nvPr/>
          </p:nvSpPr>
          <p:spPr>
            <a:xfrm>
              <a:off x="5728857" y="2037312"/>
              <a:ext cx="4507725" cy="101566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lang="en-US" sz="1600" b="1" dirty="0"/>
                <a:t>Supplementary medical insurance</a:t>
              </a:r>
              <a:endParaRPr sz="1600" b="1" dirty="0"/>
            </a:p>
            <a:p>
              <a:pPr marL="0" marR="0" lvl="0" indent="0" algn="just" defTabSz="914400" rtl="0" eaLnBrk="1" fontAlgn="auto" latinLnBrk="0" hangingPunct="1">
                <a:lnSpc>
                  <a:spcPct val="100000"/>
                </a:lnSpc>
                <a:spcBef>
                  <a:spcPts val="0"/>
                </a:spcBef>
                <a:spcAft>
                  <a:spcPts val="0"/>
                </a:spcAft>
                <a:buClr>
                  <a:srgbClr val="000000"/>
                </a:buClr>
                <a:buSzPts val="2200"/>
                <a:buFont typeface="Arial"/>
                <a:buNone/>
                <a:tabLst/>
                <a:defRPr/>
              </a:pPr>
              <a:r>
                <a:rPr lang="en-US" sz="1600" dirty="0"/>
                <a:t>(Adds on to the basic medical insurance, with higher upper limit and wider coverage)</a:t>
              </a:r>
              <a:endParaRPr sz="1600" dirty="0"/>
            </a:p>
          </p:txBody>
        </p:sp>
        <p:sp>
          <p:nvSpPr>
            <p:cNvPr id="1011" name="Google Shape;1011;p67"/>
            <p:cNvSpPr/>
            <p:nvPr/>
          </p:nvSpPr>
          <p:spPr>
            <a:xfrm>
              <a:off x="5692775" y="3502476"/>
              <a:ext cx="3890514" cy="67710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Basic medical insurance</a:t>
              </a:r>
              <a:endParaRPr kumimoji="0"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(Provides basic medical financial aid)</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67"/>
            <p:cNvSpPr/>
            <p:nvPr/>
          </p:nvSpPr>
          <p:spPr>
            <a:xfrm>
              <a:off x="5677645" y="4551265"/>
              <a:ext cx="4561906" cy="135421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Medical assistance</a:t>
              </a:r>
              <a:endParaRPr kumimoji="0"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r>
                <a:rPr lang="en-US" sz="1600" dirty="0"/>
                <a:t>(Mainly provides medical assistance to the poor with serious illness as the third type of protection after basic medical insurance and serious illness insurance)</a:t>
              </a:r>
              <a:endParaRPr sz="1600" dirty="0"/>
            </a:p>
          </p:txBody>
        </p:sp>
        <p:sp>
          <p:nvSpPr>
            <p:cNvPr id="1013" name="Google Shape;1013;p67"/>
            <p:cNvSpPr txBox="1"/>
            <p:nvPr/>
          </p:nvSpPr>
          <p:spPr>
            <a:xfrm>
              <a:off x="4184576" y="3319287"/>
              <a:ext cx="16653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DFKai-SB"/>
                <a:buNone/>
                <a:tabLst/>
                <a:defRPr/>
              </a:pPr>
              <a:r>
                <a:rPr lang="en-US" b="1" dirty="0">
                  <a:sym typeface="DFKai-SB"/>
                </a:rPr>
                <a:t>Core </a:t>
              </a:r>
              <a:endParaRPr b="1" dirty="0">
                <a:sym typeface="DFKai-SB"/>
              </a:endParaRPr>
            </a:p>
          </p:txBody>
        </p:sp>
        <p:sp>
          <p:nvSpPr>
            <p:cNvPr id="1014" name="Google Shape;1014;p67"/>
            <p:cNvSpPr txBox="1"/>
            <p:nvPr/>
          </p:nvSpPr>
          <p:spPr>
            <a:xfrm>
              <a:off x="4147913" y="1813127"/>
              <a:ext cx="166525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DFKai-SB"/>
                <a:buNone/>
                <a:tabLst/>
                <a:defRPr/>
              </a:pPr>
              <a:r>
                <a:rPr kumimoji="0" lang="en-US" sz="1200" b="1" i="0" u="none" strike="noStrike" kern="0" cap="none" spc="0" normalizeH="0" baseline="0" noProof="0" dirty="0">
                  <a:ln>
                    <a:noFill/>
                  </a:ln>
                  <a:solidFill>
                    <a:srgbClr val="000000"/>
                  </a:solidFill>
                  <a:effectLst/>
                  <a:uLnTx/>
                  <a:uFillTx/>
                  <a:latin typeface="Arial"/>
                  <a:ea typeface="DFKai-SB"/>
                  <a:cs typeface="DFKai-SB"/>
                  <a:sym typeface="DFKai-SB"/>
                </a:rPr>
                <a:t> </a:t>
              </a:r>
              <a:r>
                <a:rPr kumimoji="0" lang="en-US" b="1" i="0" u="none" strike="noStrike" kern="0" cap="none" spc="0" normalizeH="0" baseline="0" noProof="0" dirty="0">
                  <a:ln>
                    <a:noFill/>
                  </a:ln>
                  <a:solidFill>
                    <a:srgbClr val="000000"/>
                  </a:solidFill>
                  <a:effectLst/>
                  <a:uLnTx/>
                  <a:uFillTx/>
                  <a:latin typeface="Arial"/>
                  <a:ea typeface="DFKai-SB"/>
                  <a:cs typeface="DFKai-SB"/>
                  <a:sym typeface="DFKai-SB"/>
                </a:rPr>
                <a:t>Supplementary</a:t>
              </a:r>
              <a:endParaRPr kumimoji="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015" name="Google Shape;1015;p67"/>
            <p:cNvSpPr txBox="1"/>
            <p:nvPr/>
          </p:nvSpPr>
          <p:spPr>
            <a:xfrm>
              <a:off x="4278313" y="4565138"/>
              <a:ext cx="1665300"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DFKai-SB"/>
                <a:buNone/>
                <a:tabLst/>
                <a:defRPr/>
              </a:pPr>
              <a:endParaRPr kumimoji="0" sz="1200" b="1"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DFKai-SB"/>
                <a:buNone/>
                <a:tabLst/>
                <a:defRPr/>
              </a:pPr>
              <a:r>
                <a:rPr lang="en-US" b="1" dirty="0">
                  <a:sym typeface="DFKai-SB"/>
                </a:rPr>
                <a:t>Ultimate</a:t>
              </a:r>
              <a:endParaRPr b="1" dirty="0">
                <a:sym typeface="DFKai-SB"/>
              </a:endParaRPr>
            </a:p>
          </p:txBody>
        </p:sp>
      </p:grpSp>
      <p:sp>
        <p:nvSpPr>
          <p:cNvPr id="1016" name="Google Shape;1016;p67"/>
          <p:cNvSpPr/>
          <p:nvPr/>
        </p:nvSpPr>
        <p:spPr>
          <a:xfrm>
            <a:off x="4005072" y="128782"/>
            <a:ext cx="6665976" cy="7078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DFKai-SB"/>
              <a:buNone/>
              <a:tabLst/>
              <a:defRPr/>
            </a:pPr>
            <a:r>
              <a:rPr lang="en-US" sz="2800" b="1" dirty="0">
                <a:ea typeface="DFKai-SB"/>
                <a:cs typeface="DFKai-SB"/>
                <a:sym typeface="DFKai-SB"/>
              </a:rPr>
              <a:t>Healthcare Security </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System</a:t>
            </a:r>
            <a:endParaRPr kumimoji="0" sz="28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017" name="Google Shape;1017;p67"/>
          <p:cNvSpPr txBox="1"/>
          <p:nvPr/>
        </p:nvSpPr>
        <p:spPr>
          <a:xfrm>
            <a:off x="119028" y="2871695"/>
            <a:ext cx="433121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Source: Website of the Central People’s Government of People’s Republic of China. </a:t>
            </a:r>
            <a:r>
              <a:rPr kumimoji="0" lang="en-US" sz="1200" b="0" i="0" u="none" strike="noStrike" kern="0" cap="none" spc="0" normalizeH="0" baseline="0" noProof="0" dirty="0">
                <a:ln>
                  <a:noFill/>
                </a:ln>
                <a:solidFill>
                  <a:srgbClr val="333333"/>
                </a:solidFill>
                <a:effectLst/>
                <a:uLnTx/>
                <a:uFillTx/>
                <a:latin typeface="Arial"/>
                <a:ea typeface="Times New Roman"/>
                <a:cs typeface="Times New Roman"/>
                <a:sym typeface="Times New Roman"/>
              </a:rPr>
              <a:t>(http://www.gov.cn/zhengce/2020-03/05/content_5487407.htm)</a:t>
            </a:r>
            <a:endParaRPr kumimoji="0" sz="1200" b="0" i="0" u="none" strike="noStrike" kern="0" cap="none" spc="0" normalizeH="0" baseline="0" noProof="0" dirty="0">
              <a:ln>
                <a:noFill/>
              </a:ln>
              <a:solidFill>
                <a:srgbClr val="333333"/>
              </a:solidFill>
              <a:effectLst/>
              <a:uLnTx/>
              <a:uFillTx/>
              <a:latin typeface="Arial"/>
              <a:ea typeface="Times New Roman"/>
              <a:cs typeface="Times New Roman"/>
              <a:sym typeface="Times New Roman"/>
            </a:endParaRPr>
          </a:p>
        </p:txBody>
      </p:sp>
      <p:sp>
        <p:nvSpPr>
          <p:cNvPr id="1018" name="Google Shape;1018;p67"/>
          <p:cNvSpPr/>
          <p:nvPr/>
        </p:nvSpPr>
        <p:spPr>
          <a:xfrm>
            <a:off x="164398" y="6212671"/>
            <a:ext cx="5504882"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People.cn.</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(http://politics.people.com.cn/BIG5/n1/2016/0908/c1001-28699189.html</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1019" name="Google Shape;1019;p67"/>
          <p:cNvPicPr preferRelativeResize="0"/>
          <p:nvPr/>
        </p:nvPicPr>
        <p:blipFill rotWithShape="1">
          <a:blip r:embed="rId3">
            <a:alphaModFix/>
          </a:blip>
          <a:srcRect/>
          <a:stretch/>
        </p:blipFill>
        <p:spPr>
          <a:xfrm>
            <a:off x="275203" y="5826440"/>
            <a:ext cx="976937" cy="386231"/>
          </a:xfrm>
          <a:prstGeom prst="rect">
            <a:avLst/>
          </a:prstGeom>
          <a:noFill/>
          <a:ln>
            <a:noFill/>
          </a:ln>
        </p:spPr>
      </p:pic>
      <p:pic>
        <p:nvPicPr>
          <p:cNvPr id="1020" name="Google Shape;1020;p67"/>
          <p:cNvPicPr preferRelativeResize="0"/>
          <p:nvPr/>
        </p:nvPicPr>
        <p:blipFill rotWithShape="1">
          <a:blip r:embed="rId4">
            <a:alphaModFix/>
          </a:blip>
          <a:srcRect/>
          <a:stretch/>
        </p:blipFill>
        <p:spPr>
          <a:xfrm>
            <a:off x="273632" y="2530096"/>
            <a:ext cx="2329584" cy="316327"/>
          </a:xfrm>
          <a:prstGeom prst="rect">
            <a:avLst/>
          </a:prstGeom>
          <a:noFill/>
          <a:ln>
            <a:noFill/>
          </a:ln>
        </p:spPr>
      </p:pic>
    </p:spTree>
    <p:extLst>
      <p:ext uri="{BB962C8B-B14F-4D97-AF65-F5344CB8AC3E}">
        <p14:creationId xmlns:p14="http://schemas.microsoft.com/office/powerpoint/2010/main" val="1354533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68"/>
          <p:cNvSpPr/>
          <p:nvPr/>
        </p:nvSpPr>
        <p:spPr>
          <a:xfrm rot="10800000" flipH="1">
            <a:off x="1150438" y="3633969"/>
            <a:ext cx="10068453" cy="3040348"/>
          </a:xfrm>
          <a:prstGeom prst="roundRect">
            <a:avLst>
              <a:gd name="adj" fmla="val 7131"/>
            </a:avLst>
          </a:prstGeom>
          <a:solidFill>
            <a:srgbClr val="FFC00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7" name="Google Shape;1027;p68"/>
          <p:cNvSpPr/>
          <p:nvPr/>
        </p:nvSpPr>
        <p:spPr>
          <a:xfrm>
            <a:off x="198997" y="658146"/>
            <a:ext cx="11155680" cy="1900157"/>
          </a:xfrm>
          <a:prstGeom prst="rect">
            <a:avLst/>
          </a:prstGeom>
          <a:noFill/>
          <a:ln>
            <a:noFill/>
          </a:ln>
        </p:spPr>
        <p:txBody>
          <a:bodyPr spcFirstLastPara="1" wrap="square" lIns="91425" tIns="45700" rIns="91425" bIns="45700" anchor="t" anchorCtr="0">
            <a:noAutofit/>
          </a:bodyPr>
          <a:lstStyle/>
          <a:p>
            <a:pPr marL="342900" marR="0" lvl="0" indent="-273050" algn="just" defTabSz="914400" rtl="0" eaLnBrk="1" fontAlgn="auto" latinLnBrk="0" hangingPunct="1">
              <a:lnSpc>
                <a:spcPct val="120000"/>
              </a:lnSpc>
              <a:spcBef>
                <a:spcPts val="600"/>
              </a:spcBef>
              <a:spcAft>
                <a:spcPts val="0"/>
              </a:spcAft>
              <a:buClr>
                <a:srgbClr val="000000"/>
              </a:buClr>
              <a:buSzPts val="1300"/>
              <a:buFont typeface="Arial"/>
              <a:buChar char="•"/>
              <a:tabLst/>
              <a:defRPr/>
            </a:pPr>
            <a:r>
              <a:rPr lang="en-US" sz="1600" dirty="0"/>
              <a:t>Between 2018 and the end of 2021, the National Healthcare Security Administration was continuously updating the national medical insurance catalogue. There are currently more than 2,800 drugs on the list. The adjustment regulations and indicator systems have been continuously improved.</a:t>
            </a:r>
            <a:endParaRPr sz="1600" dirty="0"/>
          </a:p>
          <a:p>
            <a:pPr marL="342900" marR="0" lvl="0" indent="-273050" algn="just" defTabSz="914400" rtl="0" eaLnBrk="1" fontAlgn="auto" latinLnBrk="0" hangingPunct="1">
              <a:lnSpc>
                <a:spcPct val="120000"/>
              </a:lnSpc>
              <a:spcBef>
                <a:spcPts val="600"/>
              </a:spcBef>
              <a:spcAft>
                <a:spcPts val="0"/>
              </a:spcAft>
              <a:buClr>
                <a:srgbClr val="000000"/>
              </a:buClr>
              <a:buSzPts val="1300"/>
              <a:buFont typeface="Arial"/>
              <a:buChar char="•"/>
              <a:tabLst/>
              <a:defRPr/>
            </a:pPr>
            <a:r>
              <a:rPr lang="en-US" sz="1600" dirty="0"/>
              <a:t>With reference to the affordability of the medical insurance, people’s basic medical needs and clinical outcomes, etc., the National Healthcare Security Administration adjusts and </a:t>
            </a:r>
            <a:r>
              <a:rPr lang="en-US" sz="1600" dirty="0" err="1"/>
              <a:t>optimises</a:t>
            </a:r>
            <a:r>
              <a:rPr lang="en-US" sz="1600" dirty="0"/>
              <a:t> the national medical insurance catalogue, and sets restrictions on pricing to reduce people’s medical financial burden.</a:t>
            </a:r>
            <a:endParaRPr sz="1600" dirty="0"/>
          </a:p>
        </p:txBody>
      </p:sp>
      <p:sp>
        <p:nvSpPr>
          <p:cNvPr id="1028" name="Google Shape;1028;p68"/>
          <p:cNvSpPr/>
          <p:nvPr/>
        </p:nvSpPr>
        <p:spPr>
          <a:xfrm>
            <a:off x="1730976" y="3685774"/>
            <a:ext cx="5473906" cy="245297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3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ea typeface="DFKai-SB"/>
                <a:cs typeface="DFKai-SB"/>
                <a:sym typeface="DFKai-SB"/>
              </a:rPr>
              <a:t>Video </a:t>
            </a:r>
            <a:endParaRPr kumimoji="0" sz="2400" b="0" i="0" u="none" strike="noStrike" kern="0" cap="none" spc="0" normalizeH="0" baseline="0" noProof="0" dirty="0">
              <a:ln>
                <a:noFill/>
              </a:ln>
              <a:solidFill>
                <a:srgbClr val="7030A0"/>
              </a:solidFill>
              <a:effectLst/>
              <a:uLnTx/>
              <a:uFillTx/>
              <a:latin typeface="Arial"/>
              <a:ea typeface="DFKai-SB"/>
              <a:cs typeface="DFKai-SB"/>
              <a:sym typeface="DFKai-SB"/>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DFKai-SB"/>
                <a:cs typeface="DFKai-SB"/>
                <a:sym typeface="DFKai-SB"/>
              </a:rPr>
              <a:t>"The new medical insurance catalogue implemented. 2,800 kinds of medication are included. </a:t>
            </a:r>
            <a:r>
              <a:rPr kumimoji="0" lang="en-US" sz="1400" b="0" i="0" u="none" strike="noStrike" kern="0" cap="none" spc="0" normalizeH="0" baseline="0" noProof="0" dirty="0" err="1">
                <a:ln>
                  <a:noFill/>
                </a:ln>
                <a:solidFill>
                  <a:srgbClr val="000000"/>
                </a:solidFill>
                <a:effectLst/>
                <a:uLnTx/>
                <a:uFillTx/>
                <a:latin typeface="Arial"/>
                <a:ea typeface="DFKai-SB"/>
                <a:cs typeface="DFKai-SB"/>
                <a:sym typeface="DFKai-SB"/>
              </a:rPr>
              <a:t>Realising</a:t>
            </a:r>
            <a:r>
              <a:rPr kumimoji="0" lang="en-US" sz="1400" b="0" i="0" u="none" strike="noStrike" kern="0" cap="none" spc="0" normalizeH="0" baseline="0" noProof="0" dirty="0">
                <a:ln>
                  <a:noFill/>
                </a:ln>
                <a:solidFill>
                  <a:srgbClr val="000000"/>
                </a:solidFill>
                <a:effectLst/>
                <a:uLnTx/>
                <a:uFillTx/>
                <a:latin typeface="Arial"/>
                <a:ea typeface="DFKai-SB"/>
                <a:cs typeface="DFKai-SB"/>
                <a:sym typeface="DFKai-SB"/>
              </a:rPr>
              <a:t> full coverage. </a:t>
            </a:r>
            <a:r>
              <a:rPr kumimoji="0" lang="en-US" sz="1400" b="0" i="0" u="none" strike="noStrike" kern="0" cap="none" spc="0" normalizeH="0" baseline="0" noProof="0" dirty="0" smtClean="0">
                <a:ln>
                  <a:noFill/>
                </a:ln>
                <a:solidFill>
                  <a:srgbClr val="000000"/>
                </a:solidFill>
                <a:effectLst/>
                <a:uLnTx/>
                <a:uFillTx/>
                <a:latin typeface="Arial"/>
                <a:ea typeface="DFKai-SB"/>
                <a:cs typeface="DFKai-SB"/>
                <a:sym typeface="DFKai-SB"/>
              </a:rPr>
              <a:t>  </a:t>
            </a:r>
            <a:r>
              <a:rPr kumimoji="0" lang="en-US" sz="1400" b="0" i="0" u="none" strike="noStrike" kern="0" cap="none" spc="0" normalizeH="0" baseline="0" noProof="0" dirty="0" smtClean="0">
                <a:ln>
                  <a:noFill/>
                </a:ln>
                <a:solidFill>
                  <a:srgbClr val="000000"/>
                </a:solidFill>
                <a:effectLst/>
                <a:uLnTx/>
                <a:uFillTx/>
                <a:latin typeface="Arial"/>
                <a:ea typeface="+mj-ea"/>
                <a:cs typeface="DFKai-SB"/>
                <a:sym typeface="DFKai-SB"/>
              </a:rPr>
              <a:t>(</a:t>
            </a:r>
            <a:r>
              <a:rPr kumimoji="0" lang="en-US" sz="1400" b="0" i="0" u="none" strike="noStrike" kern="0" cap="none" spc="0" normalizeH="0" baseline="0" noProof="0" dirty="0" err="1">
                <a:ln>
                  <a:noFill/>
                </a:ln>
                <a:solidFill>
                  <a:srgbClr val="000000"/>
                </a:solidFill>
                <a:effectLst/>
                <a:uLnTx/>
                <a:uFillTx/>
                <a:latin typeface="Arial"/>
                <a:ea typeface="+mj-ea"/>
                <a:cs typeface="DFKai-SB"/>
                <a:sym typeface="DFKai-SB"/>
              </a:rPr>
              <a:t>新版醫保目錄正式執行</a:t>
            </a:r>
            <a:r>
              <a:rPr kumimoji="0" lang="en-US" sz="1400" b="0" i="0" u="none" strike="noStrike" kern="0" cap="none" spc="0" normalizeH="0" baseline="0" noProof="0" dirty="0">
                <a:ln>
                  <a:noFill/>
                </a:ln>
                <a:solidFill>
                  <a:srgbClr val="000000"/>
                </a:solidFill>
                <a:effectLst/>
                <a:uLnTx/>
                <a:uFillTx/>
                <a:latin typeface="Arial"/>
                <a:ea typeface="+mj-ea"/>
                <a:cs typeface="DFKai-SB"/>
                <a:sym typeface="DFKai-SB"/>
              </a:rPr>
              <a:t> </a:t>
            </a:r>
            <a:r>
              <a:rPr kumimoji="0" lang="en-US" sz="1400" b="0" i="0" u="none" strike="noStrike" kern="0" cap="none" spc="0" normalizeH="0" baseline="0" noProof="0" dirty="0">
                <a:ln>
                  <a:noFill/>
                </a:ln>
                <a:solidFill>
                  <a:srgbClr val="000000"/>
                </a:solidFill>
                <a:effectLst/>
                <a:uLnTx/>
                <a:uFillTx/>
                <a:latin typeface="Arial"/>
                <a:ea typeface="+mj-ea"/>
                <a:cs typeface="Times New Roman"/>
                <a:sym typeface="Times New Roman"/>
              </a:rPr>
              <a:t>藥品達2800種 </a:t>
            </a:r>
            <a:r>
              <a:rPr kumimoji="0" lang="en-US" sz="1400" b="0" i="0" u="none" strike="noStrike" kern="0" cap="none" spc="0" normalizeH="0" baseline="0" noProof="0" dirty="0" err="1">
                <a:ln>
                  <a:noFill/>
                </a:ln>
                <a:solidFill>
                  <a:srgbClr val="000000"/>
                </a:solidFill>
                <a:effectLst/>
                <a:uLnTx/>
                <a:uFillTx/>
                <a:latin typeface="Arial"/>
                <a:ea typeface="+mj-ea"/>
                <a:cs typeface="Times New Roman"/>
                <a:sym typeface="Times New Roman"/>
              </a:rPr>
              <a:t>基本實現治療領域全覆蓋</a:t>
            </a:r>
            <a:r>
              <a:rPr kumimoji="0" lang="en-US" sz="1400" b="0" i="0" u="none" strike="noStrike" kern="0" cap="none" spc="0" normalizeH="0" baseline="0" noProof="0" dirty="0">
                <a:ln>
                  <a:noFill/>
                </a:ln>
                <a:solidFill>
                  <a:srgbClr val="000000"/>
                </a:solidFill>
                <a:effectLst/>
                <a:uLnTx/>
                <a:uFillTx/>
                <a:latin typeface="Arial"/>
                <a:ea typeface="+mj-ea"/>
                <a:cs typeface="Times New Roman"/>
                <a:sym typeface="Times New Roman"/>
              </a:rPr>
              <a:t>)</a:t>
            </a:r>
            <a:endParaRPr kumimoji="0" sz="1400" b="0" i="0" u="none" strike="noStrike" kern="0" cap="none" spc="0" normalizeH="0" baseline="0" noProof="0" dirty="0">
              <a:ln>
                <a:noFill/>
              </a:ln>
              <a:solidFill>
                <a:srgbClr val="000000"/>
              </a:solidFill>
              <a:effectLst/>
              <a:uLnTx/>
              <a:uFillTx/>
              <a:latin typeface="Arial"/>
              <a:ea typeface="+mj-ea"/>
              <a:cs typeface="Times New Roman"/>
              <a:sym typeface="Times New Roman"/>
            </a:endParaRPr>
          </a:p>
          <a:p>
            <a:pPr marL="0" marR="0" lvl="0" indent="0" algn="l" defTabSz="914400" rtl="0" eaLnBrk="1" fontAlgn="auto" latinLnBrk="0" hangingPunct="1">
              <a:lnSpc>
                <a:spcPct val="13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3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Arial"/>
                <a:ea typeface="DFKai-SB"/>
                <a:cs typeface="DFKai-SB"/>
                <a:sym typeface="DFKai-SB"/>
              </a:rPr>
              <a:t>Source</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CCTV. 1 March 2021.</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 (https://tv.cctv.com/2021/03/01/VIDEupLij78Nuyuix19JuMp5210301.shtml)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1029" name="Google Shape;1029;p68"/>
          <p:cNvSpPr/>
          <p:nvPr/>
        </p:nvSpPr>
        <p:spPr>
          <a:xfrm>
            <a:off x="3313890" y="158597"/>
            <a:ext cx="10038756" cy="708000"/>
          </a:xfrm>
          <a:prstGeom prst="rect">
            <a:avLst/>
          </a:prstGeom>
          <a:noFill/>
          <a:ln>
            <a:noFill/>
          </a:ln>
        </p:spPr>
        <p:txBody>
          <a:bodyPr spcFirstLastPara="1" wrap="square" lIns="91425" tIns="45700" rIns="91425" bIns="45700" anchor="t" anchorCtr="0">
            <a:noAutofit/>
          </a:bodyPr>
          <a:lstStyle/>
          <a:p>
            <a:pPr lvl="0">
              <a:buSzPts val="4000"/>
              <a:defRPr/>
            </a:pPr>
            <a:r>
              <a:rPr lang="en-US" sz="2800" b="1" dirty="0">
                <a:solidFill>
                  <a:schemeClr val="tx1"/>
                </a:solidFill>
                <a:ea typeface="DFKai-SB"/>
                <a:cs typeface="DFKai-SB"/>
                <a:sym typeface="DFKai-SB"/>
              </a:rPr>
              <a:t>National Essential Drugs </a:t>
            </a:r>
            <a:r>
              <a:rPr kumimoji="0" lang="en-US" sz="2800" b="1" i="0" u="none" strike="noStrike" kern="0" cap="none" spc="0" normalizeH="0" baseline="0" noProof="0" dirty="0" smtClean="0">
                <a:ln>
                  <a:noFill/>
                </a:ln>
                <a:solidFill>
                  <a:schemeClr val="tx1"/>
                </a:solidFill>
                <a:effectLst/>
                <a:uLnTx/>
                <a:uFillTx/>
                <a:latin typeface="Arial"/>
                <a:ea typeface="DFKai-SB"/>
                <a:cs typeface="DFKai-SB"/>
                <a:sym typeface="DFKai-SB"/>
              </a:rPr>
              <a:t>system</a:t>
            </a:r>
            <a:endParaRPr kumimoji="0" sz="2800" b="0" i="0" u="none" strike="noStrike" kern="0" cap="none" spc="0" normalizeH="0" baseline="0" noProof="0" dirty="0">
              <a:ln>
                <a:noFill/>
              </a:ln>
              <a:solidFill>
                <a:schemeClr val="tx1"/>
              </a:solidFill>
              <a:effectLst/>
              <a:uLnTx/>
              <a:uFillTx/>
              <a:latin typeface="Arial"/>
              <a:sym typeface="Arial"/>
            </a:endParaRPr>
          </a:p>
        </p:txBody>
      </p:sp>
      <p:sp>
        <p:nvSpPr>
          <p:cNvPr id="1030" name="Google Shape;1030;p68"/>
          <p:cNvSpPr/>
          <p:nvPr/>
        </p:nvSpPr>
        <p:spPr>
          <a:xfrm>
            <a:off x="7213223" y="5946910"/>
            <a:ext cx="3907942"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DFKai-SB"/>
                <a:cs typeface="DFKai-SB"/>
                <a:sym typeface="DFKai-SB"/>
              </a:rPr>
              <a:t>Click on the image to watch the video</a:t>
            </a:r>
            <a:endParaRPr kumimoji="0" sz="16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1031" name="Google Shape;1031;p68">
            <a:hlinkClick r:id="rId3"/>
          </p:cNvPr>
          <p:cNvPicPr preferRelativeResize="0"/>
          <p:nvPr/>
        </p:nvPicPr>
        <p:blipFill rotWithShape="1">
          <a:blip r:embed="rId4">
            <a:alphaModFix/>
          </a:blip>
          <a:srcRect/>
          <a:stretch/>
        </p:blipFill>
        <p:spPr>
          <a:xfrm>
            <a:off x="7236135" y="3633969"/>
            <a:ext cx="3982756" cy="2292117"/>
          </a:xfrm>
          <a:prstGeom prst="rect">
            <a:avLst/>
          </a:prstGeom>
          <a:noFill/>
          <a:ln>
            <a:noFill/>
          </a:ln>
        </p:spPr>
      </p:pic>
      <p:sp>
        <p:nvSpPr>
          <p:cNvPr id="1032" name="Google Shape;1032;p68"/>
          <p:cNvSpPr txBox="1"/>
          <p:nvPr/>
        </p:nvSpPr>
        <p:spPr>
          <a:xfrm>
            <a:off x="4424842" y="2886511"/>
            <a:ext cx="71631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The latest edition of the national list of insured medication added 74 new drugs </a:t>
            </a:r>
            <a:r>
              <a:rPr lang="en-US" sz="1200" dirty="0">
                <a:ea typeface="DFKai-SB"/>
                <a:cs typeface="DFKai-SB"/>
                <a:sym typeface="DFKai-SB"/>
              </a:rPr>
              <a:t>into the medical insurance </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plan.</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(http://big5.www.gov.cn/gate/big5/www.gov.cn/xinwen/2021-12/03/content_5655663.htm)</a:t>
            </a:r>
            <a:endParaRPr kumimoji="0" sz="1200" b="0" i="0" u="none" strike="noStrike" kern="0" cap="none" spc="0" normalizeH="0" baseline="0" noProof="0" dirty="0">
              <a:ln>
                <a:noFill/>
              </a:ln>
              <a:solidFill>
                <a:srgbClr val="000000"/>
              </a:solidFill>
              <a:effectLst/>
              <a:uLnTx/>
              <a:uFillTx/>
              <a:latin typeface="Arial"/>
              <a:sym typeface="Arial"/>
            </a:endParaRPr>
          </a:p>
        </p:txBody>
      </p:sp>
      <p:pic>
        <p:nvPicPr>
          <p:cNvPr id="1033" name="Google Shape;1033;p68"/>
          <p:cNvPicPr preferRelativeResize="0"/>
          <p:nvPr/>
        </p:nvPicPr>
        <p:blipFill rotWithShape="1">
          <a:blip r:embed="rId5">
            <a:alphaModFix/>
          </a:blip>
          <a:srcRect/>
          <a:stretch/>
        </p:blipFill>
        <p:spPr>
          <a:xfrm>
            <a:off x="864523" y="2801666"/>
            <a:ext cx="3389016" cy="466424"/>
          </a:xfrm>
          <a:prstGeom prst="rect">
            <a:avLst/>
          </a:prstGeom>
          <a:noFill/>
          <a:ln>
            <a:noFill/>
          </a:ln>
        </p:spPr>
      </p:pic>
      <p:pic>
        <p:nvPicPr>
          <p:cNvPr id="1034" name="Google Shape;1034;p68"/>
          <p:cNvPicPr preferRelativeResize="0"/>
          <p:nvPr/>
        </p:nvPicPr>
        <p:blipFill rotWithShape="1">
          <a:blip r:embed="rId6">
            <a:alphaModFix/>
          </a:blip>
          <a:srcRect/>
          <a:stretch/>
        </p:blipFill>
        <p:spPr>
          <a:xfrm>
            <a:off x="5019126" y="5890136"/>
            <a:ext cx="1515422" cy="323450"/>
          </a:xfrm>
          <a:prstGeom prst="rect">
            <a:avLst/>
          </a:prstGeom>
          <a:noFill/>
          <a:ln>
            <a:noFill/>
          </a:ln>
        </p:spPr>
      </p:pic>
      <p:pic>
        <p:nvPicPr>
          <p:cNvPr id="1035" name="Google Shape;1035;p68"/>
          <p:cNvPicPr preferRelativeResize="0"/>
          <p:nvPr/>
        </p:nvPicPr>
        <p:blipFill rotWithShape="1">
          <a:blip r:embed="rId7">
            <a:alphaModFix/>
          </a:blip>
          <a:srcRect/>
          <a:stretch/>
        </p:blipFill>
        <p:spPr>
          <a:xfrm>
            <a:off x="28215" y="5169443"/>
            <a:ext cx="1831740" cy="1424300"/>
          </a:xfrm>
          <a:prstGeom prst="rect">
            <a:avLst/>
          </a:prstGeom>
          <a:noFill/>
          <a:ln>
            <a:noFill/>
          </a:ln>
        </p:spPr>
      </p:pic>
    </p:spTree>
    <p:extLst>
      <p:ext uri="{BB962C8B-B14F-4D97-AF65-F5344CB8AC3E}">
        <p14:creationId xmlns:p14="http://schemas.microsoft.com/office/powerpoint/2010/main" val="3792062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1" name="Google Shape;1041;p69"/>
          <p:cNvGrpSpPr/>
          <p:nvPr/>
        </p:nvGrpSpPr>
        <p:grpSpPr>
          <a:xfrm>
            <a:off x="928769" y="1269429"/>
            <a:ext cx="2674938" cy="674687"/>
            <a:chOff x="977900" y="557213"/>
            <a:chExt cx="2674938" cy="674687"/>
          </a:xfrm>
        </p:grpSpPr>
        <p:sp>
          <p:nvSpPr>
            <p:cNvPr id="1042" name="Google Shape;1042;p69"/>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1043" name="Google Shape;1043;p69"/>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1044" name="Google Shape;1044;p69"/>
            <p:cNvSpPr txBox="1"/>
            <p:nvPr/>
          </p:nvSpPr>
          <p:spPr>
            <a:xfrm>
              <a:off x="1341438" y="557213"/>
              <a:ext cx="23114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DFKai-SB"/>
                  <a:cs typeface="DFKai-SB"/>
                  <a:sym typeface="DFKai-SB"/>
                </a:rPr>
                <a:t>Questions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045" name="Google Shape;1045;p69"/>
            <p:cNvCxnSpPr/>
            <p:nvPr/>
          </p:nvCxnSpPr>
          <p:spPr>
            <a:xfrm>
              <a:off x="1404938" y="1204913"/>
              <a:ext cx="1936750" cy="0"/>
            </a:xfrm>
            <a:prstGeom prst="straightConnector1">
              <a:avLst/>
            </a:prstGeom>
            <a:noFill/>
            <a:ln w="57150" cap="flat" cmpd="sng">
              <a:solidFill>
                <a:srgbClr val="C00000"/>
              </a:solidFill>
              <a:prstDash val="solid"/>
              <a:miter lim="800000"/>
              <a:headEnd type="none" w="sm" len="sm"/>
              <a:tailEnd type="none" w="sm" len="sm"/>
            </a:ln>
          </p:spPr>
        </p:cxnSp>
      </p:grpSp>
      <p:sp>
        <p:nvSpPr>
          <p:cNvPr id="1046" name="Google Shape;1046;p69"/>
          <p:cNvSpPr txBox="1"/>
          <p:nvPr/>
        </p:nvSpPr>
        <p:spPr>
          <a:xfrm>
            <a:off x="949461" y="2130011"/>
            <a:ext cx="5263427" cy="1846619"/>
          </a:xfrm>
          <a:prstGeom prst="rect">
            <a:avLst/>
          </a:prstGeom>
          <a:noFill/>
          <a:ln>
            <a:noFill/>
          </a:ln>
        </p:spPr>
        <p:txBody>
          <a:bodyPr spcFirstLastPara="1" wrap="square" lIns="91425" tIns="45700" rIns="91425" bIns="45700" anchor="t" anchorCtr="0">
            <a:spAutoFit/>
          </a:bodyPr>
          <a:lstStyle/>
          <a:p>
            <a:pPr marL="342900" marR="0" lvl="0" indent="-241300" algn="just" defTabSz="914400" rtl="0" eaLnBrk="1" fontAlgn="auto" latinLnBrk="0" hangingPunct="1">
              <a:lnSpc>
                <a:spcPct val="130000"/>
              </a:lnSpc>
              <a:spcBef>
                <a:spcPts val="600"/>
              </a:spcBef>
              <a:spcAft>
                <a:spcPts val="0"/>
              </a:spcAft>
              <a:buClr>
                <a:srgbClr val="000000"/>
              </a:buClr>
              <a:buSzPts val="1400"/>
              <a:buFont typeface="Arial"/>
              <a:buChar char="•"/>
              <a:tabLst/>
              <a:defRPr/>
            </a:pPr>
            <a:r>
              <a:rPr lang="en-US" sz="2000" dirty="0"/>
              <a:t>What are the features of the updated national medical insurance catalogue? </a:t>
            </a:r>
            <a:endParaRPr sz="2000" dirty="0"/>
          </a:p>
          <a:p>
            <a:pPr marL="342900" marR="0" lvl="0" indent="-241300" algn="just" defTabSz="914400" rtl="0" eaLnBrk="1" fontAlgn="auto" latinLnBrk="0" hangingPunct="1">
              <a:lnSpc>
                <a:spcPct val="130000"/>
              </a:lnSpc>
              <a:spcBef>
                <a:spcPts val="600"/>
              </a:spcBef>
              <a:spcAft>
                <a:spcPts val="0"/>
              </a:spcAft>
              <a:buClr>
                <a:srgbClr val="000000"/>
              </a:buClr>
              <a:buSzPts val="1400"/>
              <a:buFont typeface="Arial"/>
              <a:buChar char="•"/>
              <a:tabLst/>
              <a:defRPr/>
            </a:pPr>
            <a:r>
              <a:rPr lang="en-US" sz="2000" dirty="0" err="1"/>
              <a:t>Analyse</a:t>
            </a:r>
            <a:r>
              <a:rPr lang="en-US" sz="2000" dirty="0"/>
              <a:t> the impact of the updated medical insurance catalogue. </a:t>
            </a:r>
            <a:endParaRPr sz="2000" dirty="0"/>
          </a:p>
        </p:txBody>
      </p:sp>
      <p:sp>
        <p:nvSpPr>
          <p:cNvPr id="1047" name="Google Shape;1047;p69"/>
          <p:cNvSpPr txBox="1"/>
          <p:nvPr/>
        </p:nvSpPr>
        <p:spPr>
          <a:xfrm>
            <a:off x="1123667" y="4374789"/>
            <a:ext cx="10421100"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DFKai-SB"/>
                <a:cs typeface="DFKai-SB"/>
                <a:sym typeface="DFKai-SB"/>
              </a:rPr>
              <a:t>Suggested answers</a:t>
            </a:r>
            <a:endParaRPr kumimoji="0" sz="1800" b="1" i="0" u="none" strike="noStrike" kern="0" cap="none" spc="0" normalizeH="0" baseline="0" noProof="0" dirty="0">
              <a:ln>
                <a:noFill/>
              </a:ln>
              <a:solidFill>
                <a:srgbClr val="000000"/>
              </a:solidFill>
              <a:effectLst/>
              <a:uLnTx/>
              <a:uFillTx/>
              <a:latin typeface="Arial"/>
              <a:ea typeface="DFKai-SB"/>
              <a:cs typeface="DFKai-SB"/>
              <a:sym typeface="DFKai-SB"/>
            </a:endParaRPr>
          </a:p>
          <a:p>
            <a:pPr marL="342900" marR="0" lvl="0" indent="-266700" algn="l" defTabSz="914400" rtl="0" eaLnBrk="1" fontAlgn="auto" latinLnBrk="0" hangingPunct="1">
              <a:lnSpc>
                <a:spcPct val="120000"/>
              </a:lnSpc>
              <a:spcBef>
                <a:spcPts val="600"/>
              </a:spcBef>
              <a:spcAft>
                <a:spcPts val="0"/>
              </a:spcAft>
              <a:buClr>
                <a:srgbClr val="000000"/>
              </a:buClr>
              <a:buSzPts val="1400"/>
              <a:buFont typeface="Arial"/>
              <a:buChar char="•"/>
              <a:tabLst/>
              <a:defRPr/>
            </a:pPr>
            <a:r>
              <a:rPr lang="en-US" sz="1800" b="1" dirty="0">
                <a:ea typeface="DFKai-SB"/>
                <a:cs typeface="DFKai-SB"/>
                <a:sym typeface="DFKai-SB"/>
              </a:rPr>
              <a:t>Features: </a:t>
            </a:r>
            <a:r>
              <a:rPr lang="en-US" sz="1800" dirty="0">
                <a:ea typeface="DFKai-SB"/>
                <a:cs typeface="DFKai-SB"/>
                <a:sym typeface="DFKai-SB"/>
              </a:rPr>
              <a:t>1. more varieties of medications; 2. Lower price; 3. Wider coverage of medications; 4. Better coverage of cancer medications; 5. All COVID-19 medications </a:t>
            </a:r>
            <a:endParaRPr lang="en-US" sz="1800" dirty="0">
              <a:ea typeface="DFKai-SB"/>
              <a:cs typeface="DFKai-SB"/>
            </a:endParaRPr>
          </a:p>
          <a:p>
            <a:pPr marL="342900" marR="0" lvl="0" indent="-266700" algn="l" defTabSz="914400" rtl="0" eaLnBrk="1" fontAlgn="auto" latinLnBrk="0" hangingPunct="1">
              <a:lnSpc>
                <a:spcPct val="120000"/>
              </a:lnSpc>
              <a:spcBef>
                <a:spcPts val="600"/>
              </a:spcBef>
              <a:spcAft>
                <a:spcPts val="0"/>
              </a:spcAft>
              <a:buClr>
                <a:srgbClr val="000000"/>
              </a:buClr>
              <a:buSzPts val="1400"/>
              <a:buFont typeface="Arial"/>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DFKai-SB"/>
                <a:cs typeface="DFKai-SB"/>
                <a:sym typeface="DFKai-SB"/>
              </a:rPr>
              <a:t>Impact</a:t>
            </a:r>
            <a:r>
              <a:rPr kumimoji="0" lang="en-US" sz="1800" b="1" i="0" u="none" strike="noStrike" kern="0" cap="none" spc="0" normalizeH="0" baseline="0" noProof="0" dirty="0">
                <a:ln>
                  <a:noFill/>
                </a:ln>
                <a:solidFill>
                  <a:srgbClr val="000000"/>
                </a:solidFill>
                <a:effectLst/>
                <a:uLnTx/>
                <a:uFillTx/>
                <a:latin typeface="Arial"/>
                <a:ea typeface="DFKai-SB"/>
                <a:cs typeface="DFKai-SB"/>
                <a:sym typeface="DFKai-SB"/>
              </a:rPr>
              <a:t>: </a:t>
            </a:r>
            <a:r>
              <a:rPr kumimoji="0" lang="en-US" sz="1800" b="0" i="0" u="none" strike="noStrike" kern="0" cap="none" spc="0" normalizeH="0" baseline="0" noProof="0" dirty="0">
                <a:ln>
                  <a:noFill/>
                </a:ln>
                <a:solidFill>
                  <a:srgbClr val="000000"/>
                </a:solidFill>
                <a:effectLst/>
                <a:uLnTx/>
                <a:uFillTx/>
                <a:latin typeface="Arial"/>
                <a:ea typeface="DFKai-SB"/>
                <a:cs typeface="DFKai-SB"/>
                <a:sym typeface="DFKai-SB"/>
              </a:rPr>
              <a:t>More medications can be reimbursed, so medicine is cheaper.</a:t>
            </a:r>
            <a:endParaRPr kumimoji="0" sz="18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a:p>
            <a:pPr marL="0" marR="0" lvl="0" indent="0" algn="l" defTabSz="914400" rtl="0" eaLnBrk="1" fontAlgn="auto" latinLnBrk="0" hangingPunct="1">
              <a:lnSpc>
                <a:spcPct val="120000"/>
              </a:lnSpc>
              <a:spcBef>
                <a:spcPts val="60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grpSp>
        <p:nvGrpSpPr>
          <p:cNvPr id="1048" name="Google Shape;1048;p69"/>
          <p:cNvGrpSpPr/>
          <p:nvPr/>
        </p:nvGrpSpPr>
        <p:grpSpPr>
          <a:xfrm>
            <a:off x="467004" y="4219069"/>
            <a:ext cx="493472" cy="540000"/>
            <a:chOff x="6523756" y="488141"/>
            <a:chExt cx="883270" cy="966551"/>
          </a:xfrm>
        </p:grpSpPr>
        <p:sp>
          <p:nvSpPr>
            <p:cNvPr id="1049" name="Google Shape;1049;p69"/>
            <p:cNvSpPr/>
            <p:nvPr/>
          </p:nvSpPr>
          <p:spPr>
            <a:xfrm>
              <a:off x="6523756" y="488141"/>
              <a:ext cx="826517" cy="891903"/>
            </a:xfrm>
            <a:prstGeom prst="flowChartOffpageConnector">
              <a:avLst/>
            </a:prstGeom>
            <a:solidFill>
              <a:srgbClr val="21D0C2">
                <a:alpha val="1254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sp>
          <p:nvSpPr>
            <p:cNvPr id="1050" name="Google Shape;1050;p69"/>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sp>
          <p:nvSpPr>
            <p:cNvPr id="1051" name="Google Shape;1051;p69"/>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grpSp>
          <p:nvGrpSpPr>
            <p:cNvPr id="1052" name="Google Shape;1052;p69"/>
            <p:cNvGrpSpPr/>
            <p:nvPr/>
          </p:nvGrpSpPr>
          <p:grpSpPr>
            <a:xfrm>
              <a:off x="6676279" y="647264"/>
              <a:ext cx="600075" cy="568325"/>
              <a:chOff x="5991226" y="2949576"/>
              <a:chExt cx="600075" cy="568325"/>
            </a:xfrm>
          </p:grpSpPr>
          <p:sp>
            <p:nvSpPr>
              <p:cNvPr id="1053" name="Google Shape;1053;p69"/>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cxnSp>
            <p:nvCxnSpPr>
              <p:cNvPr id="1054" name="Google Shape;1054;p69"/>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sm" len="sm"/>
                <a:tailEnd type="none" w="sm" len="sm"/>
              </a:ln>
            </p:spPr>
          </p:cxnSp>
          <p:sp>
            <p:nvSpPr>
              <p:cNvPr id="1055" name="Google Shape;1055;p69"/>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grpSp>
      <p:grpSp>
        <p:nvGrpSpPr>
          <p:cNvPr id="1056" name="Google Shape;1056;p69"/>
          <p:cNvGrpSpPr/>
          <p:nvPr/>
        </p:nvGrpSpPr>
        <p:grpSpPr>
          <a:xfrm flipH="1">
            <a:off x="498711" y="2153740"/>
            <a:ext cx="540000" cy="540000"/>
            <a:chOff x="5195979" y="428797"/>
            <a:chExt cx="927463" cy="927463"/>
          </a:xfrm>
        </p:grpSpPr>
        <p:sp>
          <p:nvSpPr>
            <p:cNvPr id="1057" name="Google Shape;1057;p69"/>
            <p:cNvSpPr/>
            <p:nvPr/>
          </p:nvSpPr>
          <p:spPr>
            <a:xfrm>
              <a:off x="5195979" y="428797"/>
              <a:ext cx="927463" cy="927463"/>
            </a:xfrm>
            <a:prstGeom prst="ellipse">
              <a:avLst/>
            </a:prstGeom>
            <a:solidFill>
              <a:srgbClr val="C00000">
                <a:alpha val="1254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DFKai-SB"/>
                <a:cs typeface="DFKai-SB"/>
                <a:sym typeface="DFKai-SB"/>
              </a:endParaRPr>
            </a:p>
          </p:txBody>
        </p:sp>
        <p:grpSp>
          <p:nvGrpSpPr>
            <p:cNvPr id="1058" name="Google Shape;1058;p69"/>
            <p:cNvGrpSpPr/>
            <p:nvPr/>
          </p:nvGrpSpPr>
          <p:grpSpPr>
            <a:xfrm>
              <a:off x="5235042" y="460898"/>
              <a:ext cx="876427" cy="882962"/>
              <a:chOff x="6130069" y="1975983"/>
              <a:chExt cx="876427" cy="882962"/>
            </a:xfrm>
          </p:grpSpPr>
          <p:sp>
            <p:nvSpPr>
              <p:cNvPr id="1059" name="Google Shape;1059;p69"/>
              <p:cNvSpPr/>
              <p:nvPr/>
            </p:nvSpPr>
            <p:spPr>
              <a:xfrm>
                <a:off x="6138783" y="1991232"/>
                <a:ext cx="867713" cy="867713"/>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1060" name="Google Shape;1060;p69"/>
              <p:cNvSpPr/>
              <p:nvPr/>
            </p:nvSpPr>
            <p:spPr>
              <a:xfrm>
                <a:off x="6130069" y="1975983"/>
                <a:ext cx="867712" cy="867711"/>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sp>
          <p:nvSpPr>
            <p:cNvPr id="1061" name="Google Shape;1061;p69"/>
            <p:cNvSpPr/>
            <p:nvPr/>
          </p:nvSpPr>
          <p:spPr>
            <a:xfrm flipH="1">
              <a:off x="5533821" y="626452"/>
              <a:ext cx="276775" cy="369453"/>
            </a:xfrm>
            <a:custGeom>
              <a:avLst/>
              <a:gdLst/>
              <a:ahLst/>
              <a:cxnLst/>
              <a:rect l="l" t="t"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sp>
          <p:nvSpPr>
            <p:cNvPr id="1062" name="Google Shape;1062;p69"/>
            <p:cNvSpPr/>
            <p:nvPr/>
          </p:nvSpPr>
          <p:spPr>
            <a:xfrm>
              <a:off x="5618795" y="1102644"/>
              <a:ext cx="116471" cy="11521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DFKai-SB"/>
                <a:cs typeface="DFKai-SB"/>
                <a:sym typeface="DFKai-SB"/>
              </a:endParaRPr>
            </a:p>
          </p:txBody>
        </p:sp>
      </p:grpSp>
      <p:pic>
        <p:nvPicPr>
          <p:cNvPr id="1063" name="Google Shape;1063;p69"/>
          <p:cNvPicPr preferRelativeResize="0"/>
          <p:nvPr/>
        </p:nvPicPr>
        <p:blipFill rotWithShape="1">
          <a:blip r:embed="rId3">
            <a:alphaModFix/>
          </a:blip>
          <a:srcRect/>
          <a:stretch/>
        </p:blipFill>
        <p:spPr>
          <a:xfrm>
            <a:off x="6716701" y="1494184"/>
            <a:ext cx="5287459" cy="1964240"/>
          </a:xfrm>
          <a:prstGeom prst="rect">
            <a:avLst/>
          </a:prstGeom>
          <a:noFill/>
          <a:ln>
            <a:noFill/>
          </a:ln>
        </p:spPr>
      </p:pic>
      <p:sp>
        <p:nvSpPr>
          <p:cNvPr id="1064" name="Google Shape;1064;p69"/>
          <p:cNvSpPr/>
          <p:nvPr/>
        </p:nvSpPr>
        <p:spPr>
          <a:xfrm>
            <a:off x="7012904" y="3478552"/>
            <a:ext cx="4695054" cy="101258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8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CCTV. 1 March 2021.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(https://tv.cctv.com/2021/03/01/VIDEupLij78Nuyuix19JuMp5210301.shtml)</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1065" name="Google Shape;1065;p69"/>
          <p:cNvSpPr/>
          <p:nvPr/>
        </p:nvSpPr>
        <p:spPr>
          <a:xfrm>
            <a:off x="3207915" y="353064"/>
            <a:ext cx="12063984" cy="707886"/>
          </a:xfrm>
          <a:prstGeom prst="rect">
            <a:avLst/>
          </a:prstGeom>
          <a:noFill/>
          <a:ln>
            <a:noFill/>
          </a:ln>
        </p:spPr>
        <p:txBody>
          <a:bodyPr spcFirstLastPara="1" wrap="square" lIns="91425" tIns="45700" rIns="91425" bIns="45700" anchor="t" anchorCtr="0">
            <a:noAutofit/>
          </a:bodyPr>
          <a:lstStyle/>
          <a:p>
            <a:pPr lvl="0">
              <a:buSzPts val="4000"/>
              <a:defRPr/>
            </a:pPr>
            <a:r>
              <a:rPr lang="en-US" sz="2800" b="1" dirty="0">
                <a:ea typeface="DFKai-SB"/>
                <a:cs typeface="DFKai-SB"/>
                <a:sym typeface="DFKai-SB"/>
              </a:rPr>
              <a:t>National Essential Drugs system</a:t>
            </a:r>
            <a:endParaRPr sz="2800" b="1" dirty="0">
              <a:ea typeface="DFKai-SB"/>
              <a:cs typeface="DFKai-SB"/>
            </a:endParaRPr>
          </a:p>
        </p:txBody>
      </p:sp>
      <p:pic>
        <p:nvPicPr>
          <p:cNvPr id="1066" name="Google Shape;1066;p69"/>
          <p:cNvPicPr preferRelativeResize="0"/>
          <p:nvPr/>
        </p:nvPicPr>
        <p:blipFill rotWithShape="1">
          <a:blip r:embed="rId4">
            <a:alphaModFix/>
          </a:blip>
          <a:srcRect/>
          <a:stretch/>
        </p:blipFill>
        <p:spPr>
          <a:xfrm>
            <a:off x="10014347" y="3458424"/>
            <a:ext cx="1423982" cy="303933"/>
          </a:xfrm>
          <a:prstGeom prst="rect">
            <a:avLst/>
          </a:prstGeom>
          <a:noFill/>
          <a:ln>
            <a:noFill/>
          </a:ln>
        </p:spPr>
      </p:pic>
    </p:spTree>
    <p:extLst>
      <p:ext uri="{BB962C8B-B14F-4D97-AF65-F5344CB8AC3E}">
        <p14:creationId xmlns:p14="http://schemas.microsoft.com/office/powerpoint/2010/main" val="1467910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0"/>
          <p:cNvSpPr/>
          <p:nvPr/>
        </p:nvSpPr>
        <p:spPr>
          <a:xfrm>
            <a:off x="362845" y="529163"/>
            <a:ext cx="11411902" cy="46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a:t>With "Internet+", China is constantly </a:t>
            </a:r>
            <a:r>
              <a:rPr lang="en-US" sz="1600" dirty="0" err="1"/>
              <a:t>optimising</a:t>
            </a:r>
            <a:r>
              <a:rPr lang="en-US" sz="1600" dirty="0"/>
              <a:t> the process of medical treatment and create smart hospitals so as to provide patients with better medical experience.</a:t>
            </a:r>
            <a:endParaRPr sz="16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1600" dirty="0"/>
          </a:p>
        </p:txBody>
      </p:sp>
      <p:grpSp>
        <p:nvGrpSpPr>
          <p:cNvPr id="1074" name="Google Shape;1074;p70"/>
          <p:cNvGrpSpPr/>
          <p:nvPr/>
        </p:nvGrpSpPr>
        <p:grpSpPr>
          <a:xfrm>
            <a:off x="3863384" y="2389044"/>
            <a:ext cx="3759284" cy="3335665"/>
            <a:chOff x="4494218" y="3157463"/>
            <a:chExt cx="3128047" cy="2775560"/>
          </a:xfrm>
        </p:grpSpPr>
        <p:sp>
          <p:nvSpPr>
            <p:cNvPr id="1075" name="Google Shape;1075;p70"/>
            <p:cNvSpPr/>
            <p:nvPr/>
          </p:nvSpPr>
          <p:spPr>
            <a:xfrm>
              <a:off x="4494218" y="3157463"/>
              <a:ext cx="1509701" cy="1346318"/>
            </a:xfrm>
            <a:custGeom>
              <a:avLst/>
              <a:gdLst/>
              <a:ahLst/>
              <a:cxnLst/>
              <a:rect l="l" t="t" r="r" b="b"/>
              <a:pathLst>
                <a:path w="1346318" h="1346318" extrusionOk="0">
                  <a:moveTo>
                    <a:pt x="0" y="1346318"/>
                  </a:moveTo>
                  <a:cubicBezTo>
                    <a:pt x="0" y="602767"/>
                    <a:pt x="602767" y="0"/>
                    <a:pt x="1346318" y="0"/>
                  </a:cubicBezTo>
                  <a:lnTo>
                    <a:pt x="1346318" y="1346318"/>
                  </a:lnTo>
                  <a:lnTo>
                    <a:pt x="0" y="1346318"/>
                  </a:lnTo>
                  <a:close/>
                </a:path>
              </a:pathLst>
            </a:custGeom>
            <a:solidFill>
              <a:srgbClr val="DFEED7"/>
            </a:solidFill>
            <a:ln w="12700" cap="flat" cmpd="sng">
              <a:solidFill>
                <a:schemeClr val="lt1"/>
              </a:solidFill>
              <a:prstDash val="solid"/>
              <a:miter lim="800000"/>
              <a:headEnd type="none" w="sm" len="sm"/>
              <a:tailEnd type="none" w="sm" len="sm"/>
            </a:ln>
          </p:spPr>
          <p:txBody>
            <a:bodyPr spcFirstLastPara="1" wrap="square" lIns="493875" tIns="493875" rIns="99550" bIns="9955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smtClean="0">
                <a:ln>
                  <a:noFill/>
                </a:ln>
                <a:solidFill>
                  <a:srgbClr val="000000"/>
                </a:solidFill>
                <a:effectLst/>
                <a:highlight>
                  <a:srgbClr val="FFE599"/>
                </a:highligh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b="1" dirty="0">
                  <a:ea typeface="DFKai-SB"/>
                  <a:cs typeface="DFKai-SB"/>
                </a:rPr>
                <a:t>E-medical record</a:t>
              </a:r>
              <a:endParaRPr b="1" dirty="0">
                <a:ea typeface="DFKai-SB"/>
                <a:cs typeface="DFKai-SB"/>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b="1" dirty="0">
                  <a:ea typeface="DFKai-SB"/>
                  <a:cs typeface="DFKai-SB"/>
                </a:rPr>
                <a:t>online booking</a:t>
              </a:r>
              <a:endParaRPr b="1" dirty="0">
                <a:ea typeface="DFKai-SB"/>
                <a:cs typeface="DFKai-SB"/>
              </a:endParaRPr>
            </a:p>
          </p:txBody>
        </p:sp>
        <p:sp>
          <p:nvSpPr>
            <p:cNvPr id="1076" name="Google Shape;1076;p70"/>
            <p:cNvSpPr/>
            <p:nvPr/>
          </p:nvSpPr>
          <p:spPr>
            <a:xfrm>
              <a:off x="6065504" y="3163384"/>
              <a:ext cx="1534831" cy="1346318"/>
            </a:xfrm>
            <a:custGeom>
              <a:avLst/>
              <a:gdLst/>
              <a:ahLst/>
              <a:cxnLst/>
              <a:rect l="l" t="t" r="r" b="b"/>
              <a:pathLst>
                <a:path w="1346318" h="1346318" extrusionOk="0">
                  <a:moveTo>
                    <a:pt x="0" y="0"/>
                  </a:moveTo>
                  <a:cubicBezTo>
                    <a:pt x="743551" y="0"/>
                    <a:pt x="1346318" y="602767"/>
                    <a:pt x="1346318" y="1346318"/>
                  </a:cubicBezTo>
                  <a:lnTo>
                    <a:pt x="0" y="1346318"/>
                  </a:lnTo>
                  <a:lnTo>
                    <a:pt x="0" y="0"/>
                  </a:lnTo>
                  <a:close/>
                </a:path>
              </a:pathLst>
            </a:custGeom>
            <a:solidFill>
              <a:srgbClr val="FCECC0"/>
            </a:solidFill>
            <a:ln w="12700" cap="flat" cmpd="sng">
              <a:solidFill>
                <a:schemeClr val="lt1"/>
              </a:solidFill>
              <a:prstDash val="solid"/>
              <a:miter lim="800000"/>
              <a:headEnd type="none" w="sm" len="sm"/>
              <a:tailEnd type="none" w="sm" len="sm"/>
            </a:ln>
          </p:spPr>
          <p:txBody>
            <a:bodyPr spcFirstLastPara="1" wrap="square" lIns="99550" tIns="493875" rIns="493875" bIns="995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b="1" dirty="0">
                  <a:ea typeface="DFKai-SB"/>
                  <a:cs typeface="DFKai-SB"/>
                  <a:sym typeface="DFKai-SB"/>
                </a:rPr>
                <a:t>Full-scenario  smart hospital </a:t>
              </a:r>
              <a:endParaRPr b="1" dirty="0">
                <a:ea typeface="DFKai-SB"/>
                <a:cs typeface="DFKai-SB"/>
                <a:sym typeface="DFKai-SB"/>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b="1" dirty="0">
                  <a:ea typeface="DFKai-SB"/>
                  <a:cs typeface="DFKai-SB"/>
                  <a:sym typeface="DFKai-SB"/>
                </a:rPr>
                <a:t>management platform</a:t>
              </a:r>
              <a:endParaRPr b="1" dirty="0">
                <a:ea typeface="DFKai-SB"/>
                <a:cs typeface="DFKai-SB"/>
                <a:sym typeface="DFKai-SB"/>
              </a:endParaRPr>
            </a:p>
          </p:txBody>
        </p:sp>
        <p:sp>
          <p:nvSpPr>
            <p:cNvPr id="1077" name="Google Shape;1077;p70"/>
            <p:cNvSpPr/>
            <p:nvPr/>
          </p:nvSpPr>
          <p:spPr>
            <a:xfrm>
              <a:off x="6088632" y="4586704"/>
              <a:ext cx="1533633" cy="1346319"/>
            </a:xfrm>
            <a:custGeom>
              <a:avLst/>
              <a:gdLst/>
              <a:ahLst/>
              <a:cxnLst/>
              <a:rect l="l" t="t" r="r" b="b"/>
              <a:pathLst>
                <a:path w="1346318" h="1346318" extrusionOk="0">
                  <a:moveTo>
                    <a:pt x="1346318" y="0"/>
                  </a:moveTo>
                  <a:cubicBezTo>
                    <a:pt x="1346318" y="743551"/>
                    <a:pt x="743551" y="1346318"/>
                    <a:pt x="0" y="1346318"/>
                  </a:cubicBezTo>
                  <a:lnTo>
                    <a:pt x="0" y="0"/>
                  </a:lnTo>
                  <a:lnTo>
                    <a:pt x="1346318" y="0"/>
                  </a:lnTo>
                  <a:close/>
                </a:path>
              </a:pathLst>
            </a:custGeom>
            <a:solidFill>
              <a:srgbClr val="E0DCDB"/>
            </a:solidFill>
            <a:ln w="12700" cap="flat" cmpd="sng">
              <a:solidFill>
                <a:schemeClr val="lt1"/>
              </a:solidFill>
              <a:prstDash val="solid"/>
              <a:miter lim="800000"/>
              <a:headEnd type="none" w="sm" len="sm"/>
              <a:tailEnd type="none" w="sm" len="sm"/>
            </a:ln>
          </p:spPr>
          <p:txBody>
            <a:bodyPr spcFirstLastPara="1" wrap="square" lIns="99550" tIns="99550" rIns="493875" bIns="4938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b="1" dirty="0">
                  <a:ea typeface="DFKai-SB"/>
                  <a:cs typeface="DFKai-SB"/>
                  <a:sym typeface="DFKai-SB"/>
                </a:rPr>
                <a:t>Shared medical resources for remote diagnosis and treatment</a:t>
              </a:r>
              <a:endParaRPr b="1" dirty="0">
                <a:ea typeface="DFKai-SB"/>
                <a:cs typeface="DFKai-SB"/>
                <a:sym typeface="DFKai-SB"/>
              </a:endParaRPr>
            </a:p>
          </p:txBody>
        </p:sp>
        <p:sp>
          <p:nvSpPr>
            <p:cNvPr id="1078" name="Google Shape;1078;p70"/>
            <p:cNvSpPr/>
            <p:nvPr/>
          </p:nvSpPr>
          <p:spPr>
            <a:xfrm>
              <a:off x="4495415" y="4565967"/>
              <a:ext cx="1508503" cy="1346318"/>
            </a:xfrm>
            <a:custGeom>
              <a:avLst/>
              <a:gdLst/>
              <a:ahLst/>
              <a:cxnLst/>
              <a:rect l="l" t="t" r="r" b="b"/>
              <a:pathLst>
                <a:path w="1346318" h="1346318" extrusionOk="0">
                  <a:moveTo>
                    <a:pt x="1346318" y="1346318"/>
                  </a:moveTo>
                  <a:cubicBezTo>
                    <a:pt x="602767" y="1346318"/>
                    <a:pt x="0" y="743551"/>
                    <a:pt x="0" y="0"/>
                  </a:cubicBezTo>
                  <a:lnTo>
                    <a:pt x="1346318" y="0"/>
                  </a:lnTo>
                  <a:lnTo>
                    <a:pt x="1346318" y="1346318"/>
                  </a:lnTo>
                  <a:close/>
                </a:path>
              </a:pathLst>
            </a:custGeom>
            <a:solidFill>
              <a:srgbClr val="C2F0ED"/>
            </a:solidFill>
            <a:ln w="12700" cap="flat" cmpd="sng">
              <a:solidFill>
                <a:schemeClr val="lt1"/>
              </a:solidFill>
              <a:prstDash val="solid"/>
              <a:miter lim="800000"/>
              <a:headEnd type="none" w="sm" len="sm"/>
              <a:tailEnd type="none" w="sm" len="sm"/>
            </a:ln>
          </p:spPr>
          <p:txBody>
            <a:bodyPr spcFirstLastPara="1" wrap="square" lIns="493875" tIns="99550" rIns="99550" bIns="4938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DFKai-SB"/>
                <a:buNone/>
                <a:tabLst/>
                <a:defRPr/>
              </a:pPr>
              <a:r>
                <a:rPr kumimoji="0" lang="en-US" sz="1400" b="1" i="0" u="none" strike="noStrike" kern="0" cap="none" spc="0" normalizeH="0" baseline="0" noProof="0" dirty="0">
                  <a:ln>
                    <a:noFill/>
                  </a:ln>
                  <a:solidFill>
                    <a:srgbClr val="000000"/>
                  </a:solidFill>
                  <a:effectLst/>
                  <a:uLnTx/>
                  <a:uFillTx/>
                  <a:latin typeface="Arial"/>
                  <a:ea typeface="DFKai-SB"/>
                  <a:cs typeface="DFKai-SB"/>
                  <a:sym typeface="DFKai-SB"/>
                </a:rPr>
                <a:t>Robotic assistance in future hospitals</a:t>
              </a:r>
              <a:endParaRPr kumimoji="0" sz="14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079" name="Google Shape;1079;p70"/>
            <p:cNvSpPr/>
            <p:nvPr/>
          </p:nvSpPr>
          <p:spPr>
            <a:xfrm>
              <a:off x="5721550" y="4200843"/>
              <a:ext cx="499277" cy="487520"/>
            </a:xfrm>
            <a:custGeom>
              <a:avLst/>
              <a:gdLst/>
              <a:ahLst/>
              <a:cxnLst/>
              <a:rect l="l" t="t" r="r" b="b"/>
              <a:pathLst>
                <a:path w="120000" h="120000" extrusionOk="0">
                  <a:moveTo>
                    <a:pt x="7323" y="60000"/>
                  </a:moveTo>
                  <a:lnTo>
                    <a:pt x="7323" y="60000"/>
                  </a:lnTo>
                  <a:cubicBezTo>
                    <a:pt x="7323" y="33952"/>
                    <a:pt x="26486" y="11843"/>
                    <a:pt x="52344" y="8057"/>
                  </a:cubicBezTo>
                  <a:cubicBezTo>
                    <a:pt x="78202" y="4272"/>
                    <a:pt x="102935" y="19954"/>
                    <a:pt x="110451" y="44901"/>
                  </a:cubicBezTo>
                  <a:lnTo>
                    <a:pt x="117371" y="44901"/>
                  </a:lnTo>
                  <a:lnTo>
                    <a:pt x="105353" y="60000"/>
                  </a:lnTo>
                  <a:lnTo>
                    <a:pt x="88077" y="44901"/>
                  </a:lnTo>
                  <a:lnTo>
                    <a:pt x="94811" y="44901"/>
                  </a:lnTo>
                  <a:cubicBezTo>
                    <a:pt x="87568" y="28665"/>
                    <a:pt x="69780" y="19653"/>
                    <a:pt x="52177" y="23302"/>
                  </a:cubicBezTo>
                  <a:cubicBezTo>
                    <a:pt x="34573" y="26951"/>
                    <a:pt x="21970" y="42263"/>
                    <a:pt x="21970" y="60000"/>
                  </a:cubicBezTo>
                  <a:close/>
                </a:path>
              </a:pathLst>
            </a:cu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0" name="Google Shape;1080;p70"/>
            <p:cNvSpPr/>
            <p:nvPr/>
          </p:nvSpPr>
          <p:spPr>
            <a:xfrm rot="10800000">
              <a:off x="5721550" y="4352150"/>
              <a:ext cx="526944" cy="372517"/>
            </a:xfrm>
            <a:custGeom>
              <a:avLst/>
              <a:gdLst/>
              <a:ahLst/>
              <a:cxnLst/>
              <a:rect l="l" t="t" r="r" b="b"/>
              <a:pathLst>
                <a:path w="120000" h="120000" extrusionOk="0">
                  <a:moveTo>
                    <a:pt x="5302" y="60000"/>
                  </a:moveTo>
                  <a:lnTo>
                    <a:pt x="5302" y="60000"/>
                  </a:lnTo>
                  <a:cubicBezTo>
                    <a:pt x="5302" y="35191"/>
                    <a:pt x="23395" y="13769"/>
                    <a:pt x="48684" y="8636"/>
                  </a:cubicBezTo>
                  <a:cubicBezTo>
                    <a:pt x="73972" y="3503"/>
                    <a:pt x="99552" y="16062"/>
                    <a:pt x="110016" y="38747"/>
                  </a:cubicBezTo>
                  <a:lnTo>
                    <a:pt x="114144" y="38747"/>
                  </a:lnTo>
                  <a:lnTo>
                    <a:pt x="109396" y="60000"/>
                  </a:lnTo>
                  <a:lnTo>
                    <a:pt x="92936" y="38747"/>
                  </a:lnTo>
                  <a:lnTo>
                    <a:pt x="96328" y="38747"/>
                  </a:lnTo>
                  <a:lnTo>
                    <a:pt x="96328" y="38747"/>
                  </a:lnTo>
                  <a:cubicBezTo>
                    <a:pt x="85383" y="25215"/>
                    <a:pt x="65358" y="19315"/>
                    <a:pt x="46915" y="24189"/>
                  </a:cubicBezTo>
                  <a:cubicBezTo>
                    <a:pt x="28473" y="29063"/>
                    <a:pt x="15906" y="43576"/>
                    <a:pt x="15906" y="60000"/>
                  </a:cubicBezTo>
                  <a:close/>
                </a:path>
              </a:pathLst>
            </a:cu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081" name="Google Shape;1081;p70"/>
          <p:cNvPicPr preferRelativeResize="0"/>
          <p:nvPr/>
        </p:nvPicPr>
        <p:blipFill rotWithShape="1">
          <a:blip r:embed="rId3">
            <a:alphaModFix/>
          </a:blip>
          <a:srcRect/>
          <a:stretch/>
        </p:blipFill>
        <p:spPr>
          <a:xfrm>
            <a:off x="272999" y="1169491"/>
            <a:ext cx="2825016" cy="1789868"/>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sp>
        <p:nvSpPr>
          <p:cNvPr id="1082" name="Google Shape;1082;p70"/>
          <p:cNvSpPr/>
          <p:nvPr/>
        </p:nvSpPr>
        <p:spPr>
          <a:xfrm>
            <a:off x="8674894" y="6020075"/>
            <a:ext cx="33489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a typeface="DFKai-SB"/>
                <a:cs typeface="DFKai-SB"/>
                <a:sym typeface="DFKai-SB"/>
              </a:rPr>
              <a:t>Seeking expert opinions via the Internet </a:t>
            </a:r>
            <a:endParaRPr sz="1200" dirty="0">
              <a:ea typeface="DFKai-SB"/>
              <a:cs typeface="DFKai-SB"/>
              <a:sym typeface="DFKai-SB"/>
            </a:endParaRPr>
          </a:p>
        </p:txBody>
      </p:sp>
      <p:sp>
        <p:nvSpPr>
          <p:cNvPr id="1083" name="Google Shape;1083;p70"/>
          <p:cNvSpPr/>
          <p:nvPr/>
        </p:nvSpPr>
        <p:spPr>
          <a:xfrm>
            <a:off x="8075475" y="3358459"/>
            <a:ext cx="3869697" cy="369332"/>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ea typeface="DFKai-SB"/>
                <a:cs typeface="DFKai-SB"/>
              </a:rPr>
              <a:t>The medicine-decoction staff are working in the "Smart Pharmacy"</a:t>
            </a:r>
            <a:endParaRPr sz="1200" dirty="0">
              <a:ea typeface="DFKai-SB"/>
              <a:cs typeface="DFKai-SB"/>
            </a:endParaRPr>
          </a:p>
        </p:txBody>
      </p:sp>
      <p:cxnSp>
        <p:nvCxnSpPr>
          <p:cNvPr id="1084" name="Google Shape;1084;p70"/>
          <p:cNvCxnSpPr>
            <a:endCxn id="1081" idx="3"/>
          </p:cNvCxnSpPr>
          <p:nvPr/>
        </p:nvCxnSpPr>
        <p:spPr>
          <a:xfrm rot="10800000">
            <a:off x="3098015" y="2064425"/>
            <a:ext cx="1176900" cy="876600"/>
          </a:xfrm>
          <a:prstGeom prst="straightConnector1">
            <a:avLst/>
          </a:prstGeom>
          <a:noFill/>
          <a:ln w="19050" cap="flat" cmpd="sng">
            <a:solidFill>
              <a:srgbClr val="0070C0"/>
            </a:solidFill>
            <a:prstDash val="dash"/>
            <a:miter lim="800000"/>
            <a:headEnd type="none" w="sm" len="sm"/>
            <a:tailEnd type="triangle" w="med" len="med"/>
          </a:ln>
        </p:spPr>
      </p:cxnSp>
      <p:cxnSp>
        <p:nvCxnSpPr>
          <p:cNvPr id="1085" name="Google Shape;1085;p70"/>
          <p:cNvCxnSpPr/>
          <p:nvPr/>
        </p:nvCxnSpPr>
        <p:spPr>
          <a:xfrm flipH="1">
            <a:off x="3073301" y="4573443"/>
            <a:ext cx="900631" cy="393493"/>
          </a:xfrm>
          <a:prstGeom prst="straightConnector1">
            <a:avLst/>
          </a:prstGeom>
          <a:noFill/>
          <a:ln w="19050" cap="flat" cmpd="sng">
            <a:solidFill>
              <a:srgbClr val="0070C0"/>
            </a:solidFill>
            <a:prstDash val="dash"/>
            <a:miter lim="800000"/>
            <a:headEnd type="none" w="sm" len="sm"/>
            <a:tailEnd type="triangle" w="med" len="med"/>
          </a:ln>
        </p:spPr>
      </p:cxnSp>
      <p:cxnSp>
        <p:nvCxnSpPr>
          <p:cNvPr id="1086" name="Google Shape;1086;p70"/>
          <p:cNvCxnSpPr/>
          <p:nvPr/>
        </p:nvCxnSpPr>
        <p:spPr>
          <a:xfrm rot="10800000" flipH="1">
            <a:off x="7396166" y="2376180"/>
            <a:ext cx="969746" cy="1002779"/>
          </a:xfrm>
          <a:prstGeom prst="straightConnector1">
            <a:avLst/>
          </a:prstGeom>
          <a:noFill/>
          <a:ln w="19050" cap="flat" cmpd="sng">
            <a:solidFill>
              <a:srgbClr val="0070C0"/>
            </a:solidFill>
            <a:prstDash val="dash"/>
            <a:miter lim="800000"/>
            <a:headEnd type="none" w="sm" len="sm"/>
            <a:tailEnd type="triangle" w="med" len="med"/>
          </a:ln>
        </p:spPr>
      </p:cxnSp>
      <p:cxnSp>
        <p:nvCxnSpPr>
          <p:cNvPr id="1087" name="Google Shape;1087;p70"/>
          <p:cNvCxnSpPr/>
          <p:nvPr/>
        </p:nvCxnSpPr>
        <p:spPr>
          <a:xfrm>
            <a:off x="7366649" y="4619860"/>
            <a:ext cx="1133663" cy="775773"/>
          </a:xfrm>
          <a:prstGeom prst="straightConnector1">
            <a:avLst/>
          </a:prstGeom>
          <a:noFill/>
          <a:ln w="19050" cap="flat" cmpd="sng">
            <a:solidFill>
              <a:srgbClr val="0070C0"/>
            </a:solidFill>
            <a:prstDash val="dash"/>
            <a:miter lim="800000"/>
            <a:headEnd type="none" w="sm" len="sm"/>
            <a:tailEnd type="triangle" w="med" len="med"/>
          </a:ln>
        </p:spPr>
      </p:cxnSp>
      <p:sp>
        <p:nvSpPr>
          <p:cNvPr id="1088" name="Google Shape;1088;p70"/>
          <p:cNvSpPr txBox="1"/>
          <p:nvPr/>
        </p:nvSpPr>
        <p:spPr>
          <a:xfrm>
            <a:off x="167402" y="3020190"/>
            <a:ext cx="3489300"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a typeface="DFKai-SB"/>
                <a:cs typeface="DFKai-SB"/>
              </a:rPr>
              <a:t>Electronic medical record management system</a:t>
            </a:r>
            <a:endParaRPr sz="1200" dirty="0">
              <a:ea typeface="DFKai-SB"/>
              <a:cs typeface="DFKai-SB"/>
            </a:endParaRPr>
          </a:p>
        </p:txBody>
      </p:sp>
      <p:pic>
        <p:nvPicPr>
          <p:cNvPr id="1089" name="Google Shape;1089;p70">
            <a:hlinkClick r:id="rId4"/>
          </p:cNvPr>
          <p:cNvPicPr preferRelativeResize="0"/>
          <p:nvPr/>
        </p:nvPicPr>
        <p:blipFill rotWithShape="1">
          <a:blip r:embed="rId5">
            <a:alphaModFix/>
          </a:blip>
          <a:srcRect t="14449" b="14128"/>
          <a:stretch/>
        </p:blipFill>
        <p:spPr>
          <a:xfrm>
            <a:off x="415477" y="3485350"/>
            <a:ext cx="2872151" cy="1641095"/>
          </a:xfrm>
          <a:prstGeom prst="rect">
            <a:avLst/>
          </a:prstGeom>
          <a:noFill/>
          <a:ln>
            <a:noFill/>
          </a:ln>
        </p:spPr>
      </p:pic>
      <p:sp>
        <p:nvSpPr>
          <p:cNvPr id="1090" name="Google Shape;1090;p70"/>
          <p:cNvSpPr/>
          <p:nvPr/>
        </p:nvSpPr>
        <p:spPr>
          <a:xfrm>
            <a:off x="1033722" y="6144031"/>
            <a:ext cx="3016986" cy="231036"/>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ea typeface="DFKai-SB"/>
                <a:cs typeface="DFKai-SB"/>
                <a:sym typeface="DFKai-SB"/>
              </a:rPr>
              <a:t>Click on the image to watch the video</a:t>
            </a:r>
            <a:endParaRPr kumimoji="0" sz="12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091" name="Google Shape;1091;p70"/>
          <p:cNvSpPr txBox="1"/>
          <p:nvPr/>
        </p:nvSpPr>
        <p:spPr>
          <a:xfrm>
            <a:off x="2400855" y="6499022"/>
            <a:ext cx="7948489"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a typeface="Times New Roman"/>
                <a:cs typeface="Times New Roman"/>
                <a:sym typeface="DFKai-SB"/>
              </a:rPr>
              <a:t>Source: </a:t>
            </a:r>
            <a:r>
              <a:rPr lang="en-US" sz="1200" dirty="0">
                <a:ea typeface="Times New Roman"/>
                <a:cs typeface="Times New Roman"/>
                <a:sym typeface="Times New Roman"/>
              </a:rPr>
              <a:t>The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China Current (https://chinacurrent.com/hk/story/23042/surgical-robotic-technology)</a:t>
            </a:r>
            <a:endParaRPr kumimoji="0" sz="1200" b="0" i="0" u="none" strike="noStrike" kern="0" cap="none" spc="0" normalizeH="0" baseline="0" noProof="0" dirty="0">
              <a:ln>
                <a:noFill/>
              </a:ln>
              <a:solidFill>
                <a:srgbClr val="000000"/>
              </a:solidFill>
              <a:effectLst/>
              <a:uLnTx/>
              <a:uFillTx/>
              <a:latin typeface="Arial"/>
              <a:sym typeface="Arial"/>
            </a:endParaRPr>
          </a:p>
        </p:txBody>
      </p:sp>
      <p:sp>
        <p:nvSpPr>
          <p:cNvPr id="1092" name="Google Shape;1092;p70"/>
          <p:cNvSpPr txBox="1"/>
          <p:nvPr/>
        </p:nvSpPr>
        <p:spPr>
          <a:xfrm>
            <a:off x="264081" y="5112309"/>
            <a:ext cx="3481493" cy="70169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The era of robotic surgery has begun. Robots are used in </a:t>
            </a:r>
            <a:r>
              <a:rPr kumimoji="0" lang="en-US" sz="1200" b="0" i="0" u="none" strike="noStrike" kern="0" cap="none" spc="0" normalizeH="0" baseline="0" noProof="0" dirty="0">
                <a:ln>
                  <a:noFill/>
                </a:ln>
                <a:solidFill>
                  <a:srgbClr val="000000"/>
                </a:solidFill>
                <a:effectLst/>
                <a:uLnTx/>
                <a:uFillTx/>
                <a:latin typeface="Arial"/>
                <a:cs typeface="Arial"/>
                <a:sym typeface="Arial"/>
              </a:rPr>
              <a:t>orthopedic surgeries and neurosurgery.</a:t>
            </a:r>
            <a:endParaRPr kumimoji="0" sz="12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
        <p:nvSpPr>
          <p:cNvPr id="1093" name="Google Shape;1093;p70"/>
          <p:cNvSpPr/>
          <p:nvPr/>
        </p:nvSpPr>
        <p:spPr>
          <a:xfrm>
            <a:off x="3073301" y="92191"/>
            <a:ext cx="6361075"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More convenient </a:t>
            </a:r>
            <a:r>
              <a:rPr kumimoji="0" lang="en-US" sz="2800" b="1" i="0" u="none" strike="noStrike" kern="0" cap="none" spc="0" normalizeH="0" baseline="0" noProof="0" dirty="0" smtClean="0">
                <a:ln>
                  <a:noFill/>
                </a:ln>
                <a:solidFill>
                  <a:srgbClr val="000000"/>
                </a:solidFill>
                <a:effectLst/>
                <a:uLnTx/>
                <a:uFillTx/>
                <a:latin typeface="Arial"/>
                <a:ea typeface="DFKai-SB"/>
                <a:cs typeface="DFKai-SB"/>
                <a:sym typeface="DFKai-SB"/>
              </a:rPr>
              <a:t>medical </a:t>
            </a:r>
            <a:r>
              <a:rPr kumimoji="0" lang="en-US" sz="2800" b="1" i="0" u="none" strike="noStrike" kern="0" cap="none" spc="0" normalizeH="0" baseline="0" noProof="0" dirty="0">
                <a:ln>
                  <a:noFill/>
                </a:ln>
                <a:solidFill>
                  <a:srgbClr val="000000"/>
                </a:solidFill>
                <a:effectLst/>
                <a:uLnTx/>
                <a:uFillTx/>
                <a:latin typeface="Arial"/>
                <a:ea typeface="DFKai-SB"/>
                <a:cs typeface="DFKai-SB"/>
                <a:sym typeface="DFKai-SB"/>
              </a:rPr>
              <a:t>treatment</a:t>
            </a:r>
            <a:endParaRPr kumimoji="0" sz="28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pic>
        <p:nvPicPr>
          <p:cNvPr id="1094" name="Google Shape;1094;p70"/>
          <p:cNvPicPr preferRelativeResize="0"/>
          <p:nvPr/>
        </p:nvPicPr>
        <p:blipFill rotWithShape="1">
          <a:blip r:embed="rId6">
            <a:alphaModFix/>
          </a:blip>
          <a:srcRect/>
          <a:stretch/>
        </p:blipFill>
        <p:spPr>
          <a:xfrm>
            <a:off x="8360965" y="1390174"/>
            <a:ext cx="3349001" cy="1919549"/>
          </a:xfrm>
          <a:prstGeom prst="rect">
            <a:avLst/>
          </a:prstGeom>
          <a:noFill/>
          <a:ln>
            <a:noFill/>
          </a:ln>
        </p:spPr>
      </p:pic>
      <p:pic>
        <p:nvPicPr>
          <p:cNvPr id="1095" name="Google Shape;1095;p70"/>
          <p:cNvPicPr preferRelativeResize="0"/>
          <p:nvPr/>
        </p:nvPicPr>
        <p:blipFill rotWithShape="1">
          <a:blip r:embed="rId7">
            <a:alphaModFix/>
          </a:blip>
          <a:srcRect/>
          <a:stretch/>
        </p:blipFill>
        <p:spPr>
          <a:xfrm>
            <a:off x="8404921" y="3995635"/>
            <a:ext cx="3357608" cy="2024440"/>
          </a:xfrm>
          <a:prstGeom prst="rect">
            <a:avLst/>
          </a:prstGeom>
          <a:noFill/>
          <a:ln>
            <a:noFill/>
          </a:ln>
        </p:spPr>
      </p:pic>
      <p:pic>
        <p:nvPicPr>
          <p:cNvPr id="1096" name="Google Shape;1096;p70"/>
          <p:cNvPicPr preferRelativeResize="0"/>
          <p:nvPr/>
        </p:nvPicPr>
        <p:blipFill rotWithShape="1">
          <a:blip r:embed="rId8">
            <a:alphaModFix/>
          </a:blip>
          <a:srcRect/>
          <a:stretch/>
        </p:blipFill>
        <p:spPr>
          <a:xfrm>
            <a:off x="1384699" y="6443957"/>
            <a:ext cx="799469" cy="330336"/>
          </a:xfrm>
          <a:prstGeom prst="rect">
            <a:avLst/>
          </a:prstGeom>
          <a:noFill/>
          <a:ln>
            <a:noFill/>
          </a:ln>
        </p:spPr>
      </p:pic>
    </p:spTree>
    <p:extLst>
      <p:ext uri="{BB962C8B-B14F-4D97-AF65-F5344CB8AC3E}">
        <p14:creationId xmlns:p14="http://schemas.microsoft.com/office/powerpoint/2010/main" val="20281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71"/>
          <p:cNvSpPr/>
          <p:nvPr/>
        </p:nvSpPr>
        <p:spPr>
          <a:xfrm>
            <a:off x="7078389" y="5143987"/>
            <a:ext cx="4945660"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dirty="0">
                <a:sym typeface="DFKai-SB"/>
              </a:rPr>
              <a:t>National development of 5G network for remote surgery</a:t>
            </a:r>
            <a:endParaRPr dirty="0">
              <a:sym typeface="DFKai-SB"/>
            </a:endParaRPr>
          </a:p>
        </p:txBody>
      </p:sp>
      <p:sp>
        <p:nvSpPr>
          <p:cNvPr id="1103" name="Google Shape;1103;p71"/>
          <p:cNvSpPr txBox="1"/>
          <p:nvPr/>
        </p:nvSpPr>
        <p:spPr>
          <a:xfrm>
            <a:off x="4838094" y="1954787"/>
            <a:ext cx="6334125"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Opinions of the General Office of the State Council on Promoting the Development of "Internet+ Health Care”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(http://www.gov.cn/zhengce/content/2018-04/28/content_5286645.htm)</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sp>
        <p:nvSpPr>
          <p:cNvPr id="1104" name="Google Shape;1104;p71"/>
          <p:cNvSpPr/>
          <p:nvPr/>
        </p:nvSpPr>
        <p:spPr>
          <a:xfrm>
            <a:off x="610557" y="762668"/>
            <a:ext cx="11219497" cy="183840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a:sym typeface="DFKai-SB"/>
              </a:rPr>
              <a:t>In recent years, China has been actively developing online medical services to strengthen the application of artificial intelligence in medical treatment. </a:t>
            </a:r>
            <a:r>
              <a:rPr lang="en-US" sz="1800" dirty="0" smtClean="0">
                <a:sym typeface="DFKai-SB"/>
              </a:rPr>
              <a:t> Applications </a:t>
            </a:r>
            <a:r>
              <a:rPr lang="en-US" sz="1800" dirty="0">
                <a:sym typeface="DFKai-SB"/>
              </a:rPr>
              <a:t>include prescribing medication online for common diseases and chronic illnesses, and accelerating the sharing of medical and health information. As such, the level of medical care is further improved.</a:t>
            </a:r>
            <a:endParaRPr sz="1800" dirty="0">
              <a:sym typeface="DFKai-SB"/>
            </a:endParaRPr>
          </a:p>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300" b="0" i="0" u="none" strike="noStrike" kern="0" cap="none" spc="0" normalizeH="0" baseline="0" noProof="0" dirty="0">
              <a:ln>
                <a:noFill/>
              </a:ln>
              <a:solidFill>
                <a:srgbClr val="000000"/>
              </a:solidFill>
              <a:effectLst/>
              <a:uLnTx/>
              <a:uFillTx/>
              <a:latin typeface="Arial"/>
              <a:ea typeface="DFKai-SB"/>
              <a:cs typeface="DFKai-SB"/>
              <a:sym typeface="DFKai-SB"/>
            </a:endParaRPr>
          </a:p>
        </p:txBody>
      </p:sp>
      <p:pic>
        <p:nvPicPr>
          <p:cNvPr id="1105" name="Google Shape;1105;p71">
            <a:hlinkClick r:id="rId3"/>
          </p:cNvPr>
          <p:cNvPicPr preferRelativeResize="0"/>
          <p:nvPr/>
        </p:nvPicPr>
        <p:blipFill rotWithShape="1">
          <a:blip r:embed="rId4">
            <a:alphaModFix/>
          </a:blip>
          <a:srcRect l="9843" t="11388" r="10832" b="10623"/>
          <a:stretch/>
        </p:blipFill>
        <p:spPr>
          <a:xfrm>
            <a:off x="7223094" y="2785727"/>
            <a:ext cx="4285699" cy="2370122"/>
          </a:xfrm>
          <a:prstGeom prst="rect">
            <a:avLst/>
          </a:prstGeom>
          <a:noFill/>
          <a:ln>
            <a:noFill/>
          </a:ln>
        </p:spPr>
      </p:pic>
      <p:sp>
        <p:nvSpPr>
          <p:cNvPr id="1106" name="Google Shape;1106;p71"/>
          <p:cNvSpPr/>
          <p:nvPr/>
        </p:nvSpPr>
        <p:spPr>
          <a:xfrm>
            <a:off x="8860092" y="5545274"/>
            <a:ext cx="2927355" cy="3693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ea typeface="DFKai-SB"/>
                <a:cs typeface="DFKai-SB"/>
                <a:sym typeface="DFKai-SB"/>
              </a:rPr>
              <a:t>Click on the image to watch the video</a:t>
            </a:r>
            <a:endParaRPr kumimoji="0" sz="12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107" name="Google Shape;1107;p71"/>
          <p:cNvSpPr txBox="1"/>
          <p:nvPr/>
        </p:nvSpPr>
        <p:spPr>
          <a:xfrm>
            <a:off x="8740977" y="5914574"/>
            <a:ext cx="3046500" cy="64629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a typeface="Times New Roman"/>
                <a:cs typeface="Times New Roman"/>
                <a:sym typeface="DFKai-SB"/>
              </a:rPr>
              <a:t>Source: </a:t>
            </a:r>
            <a:r>
              <a:rPr lang="en-US" sz="1200" dirty="0">
                <a:ea typeface="Times New Roman"/>
                <a:cs typeface="Times New Roman"/>
                <a:sym typeface="Times New Roman"/>
              </a:rPr>
              <a:t>The </a:t>
            </a: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China Current</a:t>
            </a:r>
            <a:endParaRPr kumimoji="0" sz="1200" b="0" i="0" u="none" strike="noStrike" kern="0" cap="none" spc="0" normalizeH="0" baseline="0" noProof="0" dirty="0">
              <a:ln>
                <a:noFill/>
              </a:ln>
              <a:solidFill>
                <a:srgbClr val="000000"/>
              </a:solidFill>
              <a:effectLst/>
              <a:uLnTx/>
              <a:uFillTx/>
              <a:latin typeface="Arial"/>
              <a:ea typeface="DFKai-SB"/>
              <a:cs typeface="DFKai-SB"/>
              <a:sym typeface="DFKai-SB"/>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(https://chinacurrent.com/hk/story/20424/new-tech-in-healthcare</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a:t>
            </a:r>
            <a:endParaRPr kumimoji="0" sz="1200" b="0" i="0" u="none" strike="noStrike" kern="0" cap="none" spc="0" normalizeH="0" baseline="0" noProof="0" dirty="0">
              <a:ln>
                <a:noFill/>
              </a:ln>
              <a:solidFill>
                <a:srgbClr val="000000"/>
              </a:solidFill>
              <a:effectLst/>
              <a:uLnTx/>
              <a:uFillTx/>
              <a:latin typeface="Arial"/>
              <a:sym typeface="Arial"/>
            </a:endParaRPr>
          </a:p>
        </p:txBody>
      </p:sp>
      <p:sp>
        <p:nvSpPr>
          <p:cNvPr id="1108" name="Google Shape;1108;p71"/>
          <p:cNvSpPr txBox="1"/>
          <p:nvPr/>
        </p:nvSpPr>
        <p:spPr>
          <a:xfrm>
            <a:off x="610558" y="2873882"/>
            <a:ext cx="6196642" cy="1865086"/>
          </a:xfrm>
          <a:prstGeom prst="rect">
            <a:avLst/>
          </a:prstGeom>
          <a:noFill/>
          <a:ln w="2857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1600" dirty="0">
                <a:sym typeface="DFKai-SB"/>
              </a:rPr>
              <a:t>With an e-medical insurance code, patients can use the app on their mobile phone to inquire about the details of their medical insurance, make hospital appointments, pay and collect medication, etc. This not only saves time, but also allows patients to consult doctors online and have the medication delivered to their homes. </a:t>
            </a:r>
            <a:endParaRPr sz="1600" dirty="0">
              <a:sym typeface="DFKai-SB"/>
            </a:endParaRPr>
          </a:p>
        </p:txBody>
      </p:sp>
      <p:sp>
        <p:nvSpPr>
          <p:cNvPr id="1109" name="Google Shape;1109;p71"/>
          <p:cNvSpPr txBox="1"/>
          <p:nvPr/>
        </p:nvSpPr>
        <p:spPr>
          <a:xfrm>
            <a:off x="983336" y="5770926"/>
            <a:ext cx="5303164"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Source: Academy of Chinese Studies. “E-medical security code. One code to know your health (</a:t>
            </a:r>
            <a:r>
              <a:rPr kumimoji="0" lang="en-US" sz="1200" b="0" i="0" u="none" strike="noStrike" kern="0" cap="none" spc="0" normalizeH="0" baseline="0" noProof="0" dirty="0" err="1">
                <a:ln>
                  <a:noFill/>
                </a:ln>
                <a:solidFill>
                  <a:srgbClr val="000000"/>
                </a:solidFill>
                <a:effectLst/>
                <a:uLnTx/>
                <a:uFillTx/>
                <a:latin typeface="Arial"/>
                <a:ea typeface="DFKai-SB"/>
                <a:cs typeface="DFKai-SB"/>
                <a:sym typeface="DFKai-SB"/>
              </a:rPr>
              <a:t>電子醫保碼</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a:t>
            </a:r>
            <a:r>
              <a:rPr kumimoji="0" lang="en-US" sz="1200" b="0" i="0" u="none" strike="noStrike" kern="0" cap="none" spc="0" normalizeH="0" baseline="0" noProof="0" dirty="0" err="1">
                <a:ln>
                  <a:noFill/>
                </a:ln>
                <a:solidFill>
                  <a:srgbClr val="000000"/>
                </a:solidFill>
                <a:effectLst/>
                <a:uLnTx/>
                <a:uFillTx/>
                <a:latin typeface="Arial"/>
                <a:ea typeface="DFKai-SB"/>
                <a:cs typeface="DFKai-SB"/>
                <a:sym typeface="DFKai-SB"/>
              </a:rPr>
              <a:t>一碼知健康</a:t>
            </a:r>
            <a:r>
              <a:rPr kumimoji="0" lang="en-US" sz="1200" b="0" i="0" u="none" strike="noStrike" kern="0" cap="none" spc="0" normalizeH="0" baseline="0" noProof="0" dirty="0">
                <a:ln>
                  <a:noFill/>
                </a:ln>
                <a:solidFill>
                  <a:srgbClr val="000000"/>
                </a:solidFill>
                <a:effectLst/>
                <a:uLnTx/>
                <a:uFillTx/>
                <a:latin typeface="Arial"/>
                <a:ea typeface="DFKai-SB"/>
                <a:cs typeface="DFKai-SB"/>
                <a:sym typeface="DFKai-SB"/>
              </a:rPr>
              <a:t>？). </a:t>
            </a:r>
            <a:endParaRPr kumimoji="0" sz="1200" b="0" i="0" u="none" strike="noStrike" kern="0" cap="none" spc="0" normalizeH="0" baseline="0" noProof="0" dirty="0">
              <a:ln>
                <a:noFill/>
              </a:ln>
              <a:solidFill>
                <a:srgbClr val="000000"/>
              </a:solidFill>
              <a:effectLst/>
              <a:uLnTx/>
              <a:uFillTx/>
              <a:latin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(https://ls.chiculture.org.hk/tc/hot-topics/550)</a:t>
            </a:r>
            <a:endParaRPr kumimoji="0" sz="1200" b="0" i="0" u="none" strike="noStrike" kern="0" cap="none" spc="0" normalizeH="0" baseline="0" noProof="0" dirty="0">
              <a:ln>
                <a:noFill/>
              </a:ln>
              <a:solidFill>
                <a:srgbClr val="000000"/>
              </a:solidFill>
              <a:effectLst/>
              <a:uLnTx/>
              <a:uFillTx/>
              <a:latin typeface="Arial"/>
              <a:ea typeface="Times New Roman"/>
              <a:cs typeface="Times New Roman"/>
              <a:sym typeface="Times New Roman"/>
            </a:endParaRPr>
          </a:p>
        </p:txBody>
      </p:sp>
      <p:pic>
        <p:nvPicPr>
          <p:cNvPr id="1110" name="Google Shape;1110;p71" descr="中國文化研究院">
            <a:hlinkClick r:id="rId5"/>
          </p:cNvPr>
          <p:cNvPicPr preferRelativeResize="0"/>
          <p:nvPr/>
        </p:nvPicPr>
        <p:blipFill rotWithShape="1">
          <a:blip r:embed="rId6">
            <a:alphaModFix/>
          </a:blip>
          <a:srcRect/>
          <a:stretch/>
        </p:blipFill>
        <p:spPr>
          <a:xfrm>
            <a:off x="4380918" y="6121941"/>
            <a:ext cx="2171700" cy="590550"/>
          </a:xfrm>
          <a:prstGeom prst="rect">
            <a:avLst/>
          </a:prstGeom>
          <a:noFill/>
          <a:ln>
            <a:noFill/>
          </a:ln>
        </p:spPr>
      </p:pic>
      <p:sp>
        <p:nvSpPr>
          <p:cNvPr id="1111" name="Google Shape;1111;p71"/>
          <p:cNvSpPr/>
          <p:nvPr/>
        </p:nvSpPr>
        <p:spPr>
          <a:xfrm>
            <a:off x="1854540" y="5340515"/>
            <a:ext cx="3708677"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DFKai-SB"/>
                <a:cs typeface="DFKai-SB"/>
                <a:sym typeface="DFKai-SB"/>
              </a:rPr>
              <a:t>Click on the image for more details</a:t>
            </a:r>
            <a:endParaRPr kumimoji="0" sz="1600" b="1" i="0" u="none" strike="noStrike" kern="0" cap="none" spc="0" normalizeH="0" baseline="0" noProof="0" dirty="0">
              <a:ln>
                <a:noFill/>
              </a:ln>
              <a:solidFill>
                <a:srgbClr val="000000"/>
              </a:solidFill>
              <a:effectLst/>
              <a:uLnTx/>
              <a:uFillTx/>
              <a:latin typeface="Arial"/>
              <a:ea typeface="DFKai-SB"/>
              <a:cs typeface="DFKai-SB"/>
              <a:sym typeface="DFKai-SB"/>
            </a:endParaRPr>
          </a:p>
        </p:txBody>
      </p:sp>
      <p:sp>
        <p:nvSpPr>
          <p:cNvPr id="1112" name="Google Shape;1112;p71"/>
          <p:cNvSpPr/>
          <p:nvPr/>
        </p:nvSpPr>
        <p:spPr>
          <a:xfrm>
            <a:off x="1854540" y="208718"/>
            <a:ext cx="8195382"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US" altLang="zh-TW" sz="2800" b="1" dirty="0">
                <a:ea typeface="DFKai-SB"/>
                <a:cs typeface="DFKai-SB"/>
                <a:sym typeface="DFKai-SB"/>
              </a:rPr>
              <a:t>A</a:t>
            </a:r>
            <a:r>
              <a:rPr lang="en-US" sz="2800" b="1" dirty="0">
                <a:ea typeface="DFKai-SB"/>
                <a:cs typeface="DFKai-SB"/>
                <a:sym typeface="DFKai-SB"/>
              </a:rPr>
              <a:t>pplication of medical technology</a:t>
            </a:r>
            <a:endParaRPr sz="2800" b="1" dirty="0">
              <a:ea typeface="DFKai-SB"/>
              <a:cs typeface="DFKai-SB"/>
              <a:sym typeface="Calibri"/>
            </a:endParaRPr>
          </a:p>
        </p:txBody>
      </p:sp>
      <p:pic>
        <p:nvPicPr>
          <p:cNvPr id="1113" name="Google Shape;1113;p71"/>
          <p:cNvPicPr preferRelativeResize="0"/>
          <p:nvPr/>
        </p:nvPicPr>
        <p:blipFill rotWithShape="1">
          <a:blip r:embed="rId7">
            <a:alphaModFix/>
          </a:blip>
          <a:srcRect/>
          <a:stretch/>
        </p:blipFill>
        <p:spPr>
          <a:xfrm>
            <a:off x="7404825" y="6042779"/>
            <a:ext cx="1070034" cy="442132"/>
          </a:xfrm>
          <a:prstGeom prst="rect">
            <a:avLst/>
          </a:prstGeom>
          <a:noFill/>
          <a:ln>
            <a:noFill/>
          </a:ln>
        </p:spPr>
      </p:pic>
      <p:pic>
        <p:nvPicPr>
          <p:cNvPr id="1114" name="Google Shape;1114;p71"/>
          <p:cNvPicPr preferRelativeResize="0"/>
          <p:nvPr/>
        </p:nvPicPr>
        <p:blipFill rotWithShape="1">
          <a:blip r:embed="rId8">
            <a:alphaModFix/>
          </a:blip>
          <a:srcRect/>
          <a:stretch/>
        </p:blipFill>
        <p:spPr>
          <a:xfrm>
            <a:off x="9617825" y="2184857"/>
            <a:ext cx="2102390" cy="341143"/>
          </a:xfrm>
          <a:prstGeom prst="rect">
            <a:avLst/>
          </a:prstGeom>
          <a:noFill/>
          <a:ln>
            <a:noFill/>
          </a:ln>
        </p:spPr>
      </p:pic>
    </p:spTree>
    <p:extLst>
      <p:ext uri="{BB962C8B-B14F-4D97-AF65-F5344CB8AC3E}">
        <p14:creationId xmlns:p14="http://schemas.microsoft.com/office/powerpoint/2010/main" val="2429765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72"/>
          <p:cNvSpPr/>
          <p:nvPr/>
        </p:nvSpPr>
        <p:spPr>
          <a:xfrm>
            <a:off x="6177803" y="1629295"/>
            <a:ext cx="5523655" cy="491407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DFKai-SB"/>
              <a:cs typeface="DFKai-SB"/>
              <a:sym typeface="DFKai-SB"/>
            </a:endParaRPr>
          </a:p>
        </p:txBody>
      </p:sp>
      <p:sp>
        <p:nvSpPr>
          <p:cNvPr id="1120" name="Google Shape;1120;p72"/>
          <p:cNvSpPr/>
          <p:nvPr/>
        </p:nvSpPr>
        <p:spPr>
          <a:xfrm>
            <a:off x="7381703" y="2117079"/>
            <a:ext cx="3217146" cy="678347"/>
          </a:xfrm>
          <a:custGeom>
            <a:avLst/>
            <a:gdLst/>
            <a:ahLst/>
            <a:cxnLst/>
            <a:rect l="l" t="t" r="r" b="b"/>
            <a:pathLst>
              <a:path w="2344326" h="512095" extrusionOk="0">
                <a:moveTo>
                  <a:pt x="0" y="51210"/>
                </a:moveTo>
                <a:cubicBezTo>
                  <a:pt x="0" y="22927"/>
                  <a:pt x="22927" y="0"/>
                  <a:pt x="51210" y="0"/>
                </a:cubicBezTo>
                <a:lnTo>
                  <a:pt x="2293117" y="0"/>
                </a:lnTo>
                <a:cubicBezTo>
                  <a:pt x="2321400" y="0"/>
                  <a:pt x="2344327" y="22927"/>
                  <a:pt x="2344327" y="51210"/>
                </a:cubicBezTo>
                <a:cubicBezTo>
                  <a:pt x="2344327" y="187769"/>
                  <a:pt x="2344326" y="324327"/>
                  <a:pt x="2344326" y="460886"/>
                </a:cubicBezTo>
                <a:cubicBezTo>
                  <a:pt x="2344326" y="489169"/>
                  <a:pt x="2321399" y="512096"/>
                  <a:pt x="2293116" y="512096"/>
                </a:cubicBezTo>
                <a:lnTo>
                  <a:pt x="51210" y="512095"/>
                </a:lnTo>
                <a:cubicBezTo>
                  <a:pt x="22927" y="512095"/>
                  <a:pt x="0" y="489168"/>
                  <a:pt x="0" y="460885"/>
                </a:cubicBezTo>
                <a:lnTo>
                  <a:pt x="0" y="51210"/>
                </a:lnTo>
                <a:close/>
              </a:path>
            </a:pathLst>
          </a:custGeom>
          <a:solidFill>
            <a:srgbClr val="DFEED7"/>
          </a:solidFill>
          <a:ln w="12700" cap="flat" cmpd="sng">
            <a:solidFill>
              <a:schemeClr val="lt1"/>
            </a:solidFill>
            <a:prstDash val="solid"/>
            <a:miter lim="800000"/>
            <a:headEnd type="none" w="sm" len="sm"/>
            <a:tailEnd type="none" w="sm" len="sm"/>
          </a:ln>
        </p:spPr>
        <p:txBody>
          <a:bodyPr spcFirstLastPara="1" wrap="square" lIns="75950" tIns="75950" rIns="75950" bIns="75950" anchor="ctr" anchorCtr="0">
            <a:noAutofit/>
          </a:bodyPr>
          <a:lstStyle/>
          <a:p>
            <a:pPr marL="0" marR="0" lvl="0" indent="0" algn="ctr" rtl="0">
              <a:lnSpc>
                <a:spcPct val="90000"/>
              </a:lnSpc>
              <a:spcBef>
                <a:spcPts val="0"/>
              </a:spcBef>
              <a:spcAft>
                <a:spcPts val="0"/>
              </a:spcAft>
              <a:buClr>
                <a:schemeClr val="dk1"/>
              </a:buClr>
              <a:buSzPts val="2400"/>
              <a:buFont typeface="DFKai-SB"/>
              <a:buNone/>
            </a:pPr>
            <a:r>
              <a:rPr lang="en-US" sz="1300" b="0" i="0" u="none" strike="noStrike" cap="none" dirty="0">
                <a:solidFill>
                  <a:schemeClr val="dk1"/>
                </a:solidFill>
                <a:latin typeface="+mj-lt"/>
                <a:ea typeface="DFKai-SB"/>
                <a:cs typeface="DFKai-SB"/>
                <a:sym typeface="DFKai-SB"/>
              </a:rPr>
              <a:t>Level 3 hospitals (difficult-to-treat </a:t>
            </a:r>
            <a:r>
              <a:rPr lang="en-US" sz="1300" dirty="0">
                <a:solidFill>
                  <a:schemeClr val="dk1"/>
                </a:solidFill>
                <a:latin typeface="+mj-lt"/>
                <a:ea typeface="DFKai-SB"/>
                <a:cs typeface="DFKai-SB"/>
                <a:sym typeface="DFKai-SB"/>
              </a:rPr>
              <a:t>diseases) (</a:t>
            </a:r>
            <a:r>
              <a:rPr lang="en-US" sz="1300" dirty="0">
                <a:solidFill>
                  <a:schemeClr val="dk1"/>
                </a:solidFill>
                <a:latin typeface="+mj-lt"/>
                <a:ea typeface="DFKai-SB"/>
                <a:cs typeface="DFKai-SB"/>
              </a:rPr>
              <a:t>intractable diseases) </a:t>
            </a:r>
            <a:endParaRPr sz="1300" dirty="0">
              <a:solidFill>
                <a:schemeClr val="dk1"/>
              </a:solidFill>
              <a:latin typeface="+mj-lt"/>
              <a:ea typeface="DFKai-SB"/>
              <a:cs typeface="DFKai-SB"/>
            </a:endParaRPr>
          </a:p>
        </p:txBody>
      </p:sp>
      <p:sp>
        <p:nvSpPr>
          <p:cNvPr id="1121" name="Google Shape;1121;p72"/>
          <p:cNvSpPr/>
          <p:nvPr/>
        </p:nvSpPr>
        <p:spPr>
          <a:xfrm rot="2503619">
            <a:off x="9172781" y="3307193"/>
            <a:ext cx="1691125" cy="396846"/>
          </a:xfrm>
          <a:custGeom>
            <a:avLst/>
            <a:gdLst/>
            <a:ahLst/>
            <a:cxnLst/>
            <a:rect l="l" t="t" r="r" b="b"/>
            <a:pathLst>
              <a:path w="1521510" h="321957" extrusionOk="0">
                <a:moveTo>
                  <a:pt x="0" y="160979"/>
                </a:moveTo>
                <a:lnTo>
                  <a:pt x="160979" y="0"/>
                </a:lnTo>
                <a:lnTo>
                  <a:pt x="160979" y="64391"/>
                </a:lnTo>
                <a:lnTo>
                  <a:pt x="1360532" y="64391"/>
                </a:lnTo>
                <a:lnTo>
                  <a:pt x="1360532" y="0"/>
                </a:lnTo>
                <a:lnTo>
                  <a:pt x="1521510" y="160979"/>
                </a:lnTo>
                <a:lnTo>
                  <a:pt x="1360532" y="321957"/>
                </a:lnTo>
                <a:lnTo>
                  <a:pt x="1360532" y="257566"/>
                </a:lnTo>
                <a:lnTo>
                  <a:pt x="160979" y="257566"/>
                </a:lnTo>
                <a:lnTo>
                  <a:pt x="160979" y="321957"/>
                </a:lnTo>
                <a:lnTo>
                  <a:pt x="0" y="160979"/>
                </a:lnTo>
                <a:close/>
              </a:path>
            </a:pathLst>
          </a:custGeom>
          <a:solidFill>
            <a:srgbClr val="FFC000"/>
          </a:solidFill>
          <a:ln>
            <a:noFill/>
          </a:ln>
        </p:spPr>
        <p:txBody>
          <a:bodyPr spcFirstLastPara="1" wrap="square" lIns="96575" tIns="64375" rIns="96575" bIns="64375"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dk1"/>
              </a:solidFill>
              <a:latin typeface="+mj-lt"/>
              <a:ea typeface="DFKai-SB"/>
              <a:cs typeface="DFKai-SB"/>
              <a:sym typeface="DFKai-SB"/>
            </a:endParaRPr>
          </a:p>
        </p:txBody>
      </p:sp>
      <p:sp>
        <p:nvSpPr>
          <p:cNvPr id="1122" name="Google Shape;1122;p72"/>
          <p:cNvSpPr txBox="1"/>
          <p:nvPr/>
        </p:nvSpPr>
        <p:spPr>
          <a:xfrm rot="5400406">
            <a:off x="8837023" y="3824910"/>
            <a:ext cx="4854242" cy="582665"/>
          </a:xfrm>
          <a:prstGeom prst="rect">
            <a:avLst/>
          </a:prstGeom>
          <a:solidFill>
            <a:srgbClr val="FFF2CC"/>
          </a:solidFill>
          <a:ln>
            <a:noFill/>
          </a:ln>
        </p:spPr>
        <p:txBody>
          <a:bodyPr spcFirstLastPara="1" wrap="square" lIns="72150" tIns="72150" rIns="72150" bIns="72150" anchor="ctr" anchorCtr="0">
            <a:noAutofit/>
          </a:bodyPr>
          <a:lstStyle/>
          <a:p>
            <a:pPr marL="0" marR="0" lvl="0" indent="0" algn="ctr" rtl="0">
              <a:lnSpc>
                <a:spcPct val="90000"/>
              </a:lnSpc>
              <a:spcBef>
                <a:spcPts val="0"/>
              </a:spcBef>
              <a:spcAft>
                <a:spcPts val="0"/>
              </a:spcAft>
              <a:buNone/>
            </a:pPr>
            <a:r>
              <a:rPr lang="en-US" dirty="0"/>
              <a:t>Community hospital (chronic diseases and convalescence)</a:t>
            </a:r>
            <a:endParaRPr dirty="0"/>
          </a:p>
        </p:txBody>
      </p:sp>
      <p:sp>
        <p:nvSpPr>
          <p:cNvPr id="1123" name="Google Shape;1123;p72"/>
          <p:cNvSpPr/>
          <p:nvPr/>
        </p:nvSpPr>
        <p:spPr>
          <a:xfrm rot="-46058">
            <a:off x="7673384" y="5663039"/>
            <a:ext cx="2554426" cy="405327"/>
          </a:xfrm>
          <a:custGeom>
            <a:avLst/>
            <a:gdLst/>
            <a:ahLst/>
            <a:cxnLst/>
            <a:rect l="l" t="t" r="r" b="b"/>
            <a:pathLst>
              <a:path w="2554327" h="305994" extrusionOk="0">
                <a:moveTo>
                  <a:pt x="2554327" y="152997"/>
                </a:moveTo>
                <a:lnTo>
                  <a:pt x="2401330" y="305993"/>
                </a:lnTo>
                <a:lnTo>
                  <a:pt x="2401330" y="244794"/>
                </a:lnTo>
                <a:lnTo>
                  <a:pt x="152997" y="244794"/>
                </a:lnTo>
                <a:lnTo>
                  <a:pt x="152997" y="305993"/>
                </a:lnTo>
                <a:lnTo>
                  <a:pt x="0" y="152997"/>
                </a:lnTo>
                <a:lnTo>
                  <a:pt x="152997" y="1"/>
                </a:lnTo>
                <a:lnTo>
                  <a:pt x="152997" y="61200"/>
                </a:lnTo>
                <a:lnTo>
                  <a:pt x="2401330" y="61200"/>
                </a:lnTo>
                <a:lnTo>
                  <a:pt x="2401330" y="1"/>
                </a:lnTo>
                <a:lnTo>
                  <a:pt x="2554327" y="152997"/>
                </a:lnTo>
                <a:close/>
              </a:path>
            </a:pathLst>
          </a:custGeom>
          <a:solidFill>
            <a:srgbClr val="FFC000"/>
          </a:solidFill>
          <a:ln>
            <a:noFill/>
          </a:ln>
        </p:spPr>
        <p:txBody>
          <a:bodyPr spcFirstLastPara="1" wrap="square" lIns="91775" tIns="61200" rIns="91775" bIns="61175"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dk1"/>
              </a:solidFill>
              <a:latin typeface="+mj-lt"/>
              <a:ea typeface="DFKai-SB"/>
              <a:cs typeface="DFKai-SB"/>
              <a:sym typeface="DFKai-SB"/>
            </a:endParaRPr>
          </a:p>
        </p:txBody>
      </p:sp>
      <p:sp>
        <p:nvSpPr>
          <p:cNvPr id="1124" name="Google Shape;1124;p72"/>
          <p:cNvSpPr/>
          <p:nvPr/>
        </p:nvSpPr>
        <p:spPr>
          <a:xfrm>
            <a:off x="6443308" y="1825361"/>
            <a:ext cx="545616" cy="4521948"/>
          </a:xfrm>
          <a:custGeom>
            <a:avLst/>
            <a:gdLst/>
            <a:ahLst/>
            <a:cxnLst/>
            <a:rect l="l" t="t" r="r" b="b"/>
            <a:pathLst>
              <a:path w="545616" h="2631447" extrusionOk="0">
                <a:moveTo>
                  <a:pt x="0" y="54562"/>
                </a:moveTo>
                <a:cubicBezTo>
                  <a:pt x="0" y="24428"/>
                  <a:pt x="24428" y="0"/>
                  <a:pt x="54562" y="0"/>
                </a:cubicBezTo>
                <a:lnTo>
                  <a:pt x="491054" y="0"/>
                </a:lnTo>
                <a:cubicBezTo>
                  <a:pt x="521188" y="0"/>
                  <a:pt x="545616" y="24428"/>
                  <a:pt x="545616" y="54562"/>
                </a:cubicBezTo>
                <a:lnTo>
                  <a:pt x="545616" y="2576885"/>
                </a:lnTo>
                <a:cubicBezTo>
                  <a:pt x="545616" y="2607019"/>
                  <a:pt x="521188" y="2631447"/>
                  <a:pt x="491054" y="2631447"/>
                </a:cubicBezTo>
                <a:lnTo>
                  <a:pt x="54562" y="2631447"/>
                </a:lnTo>
                <a:cubicBezTo>
                  <a:pt x="24428" y="2631447"/>
                  <a:pt x="0" y="2607019"/>
                  <a:pt x="0" y="2576885"/>
                </a:cubicBezTo>
                <a:lnTo>
                  <a:pt x="0" y="54562"/>
                </a:lnTo>
                <a:close/>
              </a:path>
            </a:pathLst>
          </a:custGeom>
          <a:solidFill>
            <a:srgbClr val="C2F0E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125" name="Google Shape;1125;p72"/>
          <p:cNvSpPr txBox="1"/>
          <p:nvPr/>
        </p:nvSpPr>
        <p:spPr>
          <a:xfrm rot="5400000">
            <a:off x="4455134" y="3813498"/>
            <a:ext cx="4521948" cy="545616"/>
          </a:xfrm>
          <a:prstGeom prst="rect">
            <a:avLst/>
          </a:prstGeom>
          <a:noFill/>
          <a:ln>
            <a:noFill/>
          </a:ln>
        </p:spPr>
        <p:txBody>
          <a:bodyPr spcFirstLastPara="1" wrap="square" lIns="65500" tIns="65500" rIns="65500" bIns="65500" anchor="ctr" anchorCtr="0">
            <a:noAutofit/>
          </a:bodyPr>
          <a:lstStyle/>
          <a:p>
            <a:pPr marL="0" marR="0" lvl="0" indent="0" algn="ctr" rtl="0">
              <a:lnSpc>
                <a:spcPct val="90000"/>
              </a:lnSpc>
              <a:spcBef>
                <a:spcPts val="0"/>
              </a:spcBef>
              <a:spcAft>
                <a:spcPts val="0"/>
              </a:spcAft>
              <a:buNone/>
            </a:pPr>
            <a:r>
              <a:rPr lang="en-US" i="0" u="none" strike="noStrike" cap="none" dirty="0">
                <a:solidFill>
                  <a:schemeClr val="dk1"/>
                </a:solidFill>
                <a:latin typeface="+mj-lt"/>
              </a:rPr>
              <a:t>Level 2 </a:t>
            </a:r>
            <a:r>
              <a:rPr lang="en-US" dirty="0">
                <a:solidFill>
                  <a:schemeClr val="dk1"/>
                </a:solidFill>
                <a:latin typeface="+mj-lt"/>
              </a:rPr>
              <a:t>hospitals (minor or common diseases)</a:t>
            </a:r>
            <a:endParaRPr dirty="0">
              <a:solidFill>
                <a:schemeClr val="dk1"/>
              </a:solidFill>
              <a:latin typeface="+mj-lt"/>
            </a:endParaRPr>
          </a:p>
        </p:txBody>
      </p:sp>
      <p:sp>
        <p:nvSpPr>
          <p:cNvPr id="1126" name="Google Shape;1126;p72"/>
          <p:cNvSpPr/>
          <p:nvPr/>
        </p:nvSpPr>
        <p:spPr>
          <a:xfrm rot="-2666472">
            <a:off x="6875157" y="3348615"/>
            <a:ext cx="1712761" cy="392669"/>
          </a:xfrm>
          <a:custGeom>
            <a:avLst/>
            <a:gdLst/>
            <a:ahLst/>
            <a:cxnLst/>
            <a:rect l="l" t="t" r="r" b="b"/>
            <a:pathLst>
              <a:path w="1521510" h="321957" extrusionOk="0">
                <a:moveTo>
                  <a:pt x="0" y="160979"/>
                </a:moveTo>
                <a:lnTo>
                  <a:pt x="160979" y="0"/>
                </a:lnTo>
                <a:lnTo>
                  <a:pt x="160979" y="64391"/>
                </a:lnTo>
                <a:lnTo>
                  <a:pt x="1360532" y="64391"/>
                </a:lnTo>
                <a:lnTo>
                  <a:pt x="1360532" y="0"/>
                </a:lnTo>
                <a:lnTo>
                  <a:pt x="1521510" y="160979"/>
                </a:lnTo>
                <a:lnTo>
                  <a:pt x="1360532" y="321957"/>
                </a:lnTo>
                <a:lnTo>
                  <a:pt x="1360532" y="257566"/>
                </a:lnTo>
                <a:lnTo>
                  <a:pt x="160979" y="257566"/>
                </a:lnTo>
                <a:lnTo>
                  <a:pt x="160979" y="321957"/>
                </a:lnTo>
                <a:lnTo>
                  <a:pt x="0" y="160979"/>
                </a:lnTo>
                <a:close/>
              </a:path>
            </a:pathLst>
          </a:custGeom>
          <a:solidFill>
            <a:srgbClr val="FFC000"/>
          </a:solidFill>
          <a:ln>
            <a:noFill/>
          </a:ln>
        </p:spPr>
        <p:txBody>
          <a:bodyPr spcFirstLastPara="1" wrap="square" lIns="96575" tIns="64375" rIns="96575" bIns="64375"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dk1"/>
              </a:solidFill>
              <a:latin typeface="+mj-lt"/>
              <a:ea typeface="DFKai-SB"/>
              <a:cs typeface="DFKai-SB"/>
              <a:sym typeface="DFKai-SB"/>
            </a:endParaRPr>
          </a:p>
        </p:txBody>
      </p:sp>
      <p:sp>
        <p:nvSpPr>
          <p:cNvPr id="1127" name="Google Shape;1127;p72"/>
          <p:cNvSpPr/>
          <p:nvPr/>
        </p:nvSpPr>
        <p:spPr>
          <a:xfrm>
            <a:off x="7008586" y="4694558"/>
            <a:ext cx="3963929" cy="1072470"/>
          </a:xfrm>
          <a:prstGeom prst="round2Same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300" b="1" i="0" u="none" strike="noStrike" cap="none" dirty="0">
                <a:solidFill>
                  <a:schemeClr val="dk1"/>
                </a:solidFill>
                <a:latin typeface="+mj-lt"/>
              </a:rPr>
              <a:t>Integrated health care system</a:t>
            </a:r>
            <a:endParaRPr sz="1300" b="1" i="0" u="none" strike="noStrike" cap="none" dirty="0">
              <a:solidFill>
                <a:schemeClr val="dk1"/>
              </a:solidFill>
              <a:latin typeface="+mj-lt"/>
            </a:endParaRPr>
          </a:p>
          <a:p>
            <a:pPr marL="0" lvl="0" indent="0" algn="ctr" rtl="0">
              <a:spcBef>
                <a:spcPts val="0"/>
              </a:spcBef>
              <a:spcAft>
                <a:spcPts val="0"/>
              </a:spcAft>
              <a:buClr>
                <a:schemeClr val="dk1"/>
              </a:buClr>
              <a:buFont typeface="Arial"/>
              <a:buNone/>
            </a:pPr>
            <a:r>
              <a:rPr lang="en-US" dirty="0"/>
              <a:t>Integrated medical and health service system </a:t>
            </a:r>
            <a:endParaRPr dirty="0"/>
          </a:p>
          <a:p>
            <a:pPr marL="0" marR="0" lvl="0" indent="0" algn="ctr" rtl="0">
              <a:lnSpc>
                <a:spcPct val="100000"/>
              </a:lnSpc>
              <a:spcBef>
                <a:spcPts val="0"/>
              </a:spcBef>
              <a:spcAft>
                <a:spcPts val="0"/>
              </a:spcAft>
              <a:buNone/>
            </a:pPr>
            <a:r>
              <a:rPr lang="en-US" sz="1100" i="0" u="none" strike="noStrike" cap="none" dirty="0">
                <a:solidFill>
                  <a:schemeClr val="dk1"/>
                </a:solidFill>
                <a:latin typeface="+mj-lt"/>
              </a:rPr>
              <a:t>Resource allocation </a:t>
            </a:r>
            <a:endParaRPr sz="1100" dirty="0">
              <a:latin typeface="+mj-lt"/>
            </a:endParaRPr>
          </a:p>
          <a:p>
            <a:pPr marL="0" marR="0" lvl="0" indent="0" algn="ctr" rtl="0">
              <a:lnSpc>
                <a:spcPct val="100000"/>
              </a:lnSpc>
              <a:spcBef>
                <a:spcPts val="0"/>
              </a:spcBef>
              <a:spcAft>
                <a:spcPts val="0"/>
              </a:spcAft>
              <a:buNone/>
            </a:pPr>
            <a:r>
              <a:rPr lang="en-US" sz="1100" dirty="0">
                <a:solidFill>
                  <a:schemeClr val="dk1"/>
                </a:solidFill>
                <a:latin typeface="+mj-lt"/>
              </a:rPr>
              <a:t>Information sharing </a:t>
            </a:r>
            <a:endParaRPr sz="1100" dirty="0">
              <a:solidFill>
                <a:schemeClr val="dk1"/>
              </a:solidFill>
              <a:latin typeface="+mj-lt"/>
            </a:endParaRPr>
          </a:p>
          <a:p>
            <a:pPr marL="0" marR="0" lvl="0" indent="0" algn="ctr" rtl="0">
              <a:lnSpc>
                <a:spcPct val="100000"/>
              </a:lnSpc>
              <a:spcBef>
                <a:spcPts val="0"/>
              </a:spcBef>
              <a:spcAft>
                <a:spcPts val="0"/>
              </a:spcAft>
              <a:buNone/>
            </a:pPr>
            <a:r>
              <a:rPr lang="en-US" sz="1100" dirty="0">
                <a:solidFill>
                  <a:schemeClr val="dk1"/>
                </a:solidFill>
                <a:latin typeface="+mj-lt"/>
              </a:rPr>
              <a:t>Two-way transfer treatment  </a:t>
            </a:r>
            <a:endParaRPr sz="1100" dirty="0">
              <a:solidFill>
                <a:schemeClr val="dk1"/>
              </a:solidFill>
              <a:latin typeface="+mj-lt"/>
            </a:endParaRPr>
          </a:p>
        </p:txBody>
      </p:sp>
      <p:sp>
        <p:nvSpPr>
          <p:cNvPr id="1128" name="Google Shape;1128;p72"/>
          <p:cNvSpPr txBox="1"/>
          <p:nvPr/>
        </p:nvSpPr>
        <p:spPr>
          <a:xfrm>
            <a:off x="560070" y="234020"/>
            <a:ext cx="11766460" cy="516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2800" b="1" dirty="0"/>
              <a:t>Integrated medical and health service </a:t>
            </a:r>
            <a:r>
              <a:rPr lang="en-US" sz="2800" b="1" dirty="0" smtClean="0"/>
              <a:t>system- </a:t>
            </a:r>
          </a:p>
          <a:p>
            <a:pPr marL="0" lvl="0" indent="0" algn="ctr" rtl="0">
              <a:spcBef>
                <a:spcPts val="0"/>
              </a:spcBef>
              <a:spcAft>
                <a:spcPts val="0"/>
              </a:spcAft>
              <a:buClr>
                <a:schemeClr val="dk1"/>
              </a:buClr>
              <a:buFont typeface="Arial"/>
              <a:buNone/>
            </a:pPr>
            <a:r>
              <a:rPr lang="en-US" sz="2800" b="1" dirty="0" smtClean="0"/>
              <a:t>Medical </a:t>
            </a:r>
            <a:r>
              <a:rPr lang="en-US" sz="2800" b="1" dirty="0"/>
              <a:t>and health care with better quality and higher efficiency</a:t>
            </a:r>
            <a:endParaRPr sz="2800" b="1" dirty="0">
              <a:sym typeface="DFKai-SB"/>
            </a:endParaRPr>
          </a:p>
        </p:txBody>
      </p:sp>
      <p:pic>
        <p:nvPicPr>
          <p:cNvPr id="1129" name="Google Shape;1129;p72"/>
          <p:cNvPicPr preferRelativeResize="0"/>
          <p:nvPr/>
        </p:nvPicPr>
        <p:blipFill rotWithShape="1">
          <a:blip r:embed="rId3">
            <a:alphaModFix/>
          </a:blip>
          <a:srcRect/>
          <a:stretch/>
        </p:blipFill>
        <p:spPr>
          <a:xfrm>
            <a:off x="8017748" y="3532096"/>
            <a:ext cx="1843766" cy="1198733"/>
          </a:xfrm>
          <a:prstGeom prst="rect">
            <a:avLst/>
          </a:prstGeom>
          <a:noFill/>
          <a:ln>
            <a:noFill/>
          </a:ln>
        </p:spPr>
      </p:pic>
      <p:sp>
        <p:nvSpPr>
          <p:cNvPr id="1130" name="Google Shape;1130;p72"/>
          <p:cNvSpPr txBox="1"/>
          <p:nvPr/>
        </p:nvSpPr>
        <p:spPr>
          <a:xfrm>
            <a:off x="249865" y="869828"/>
            <a:ext cx="11855875"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dirty="0">
                <a:sym typeface="Times New Roman"/>
              </a:rPr>
              <a:t>In 2020, the National Health Commission of the PRC proposed to accelerate the setting up of an integrated medical and health service system and implemented it in various parts of China gradually.</a:t>
            </a:r>
            <a:endParaRPr sz="1600" dirty="0">
              <a:sym typeface="Times New Roman"/>
            </a:endParaRPr>
          </a:p>
        </p:txBody>
      </p:sp>
      <p:sp>
        <p:nvSpPr>
          <p:cNvPr id="1131" name="Google Shape;1131;p72"/>
          <p:cNvSpPr txBox="1"/>
          <p:nvPr/>
        </p:nvSpPr>
        <p:spPr>
          <a:xfrm>
            <a:off x="1790519" y="6308496"/>
            <a:ext cx="681309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mj-lt"/>
                <a:ea typeface="DFKai-SB"/>
                <a:cs typeface="DFKai-SB"/>
                <a:sym typeface="DFKai-SB"/>
              </a:rPr>
              <a:t>Source: Bureau of Medical Administration</a:t>
            </a:r>
            <a:r>
              <a:rPr lang="en-US" sz="1200" b="0" i="0" u="none" strike="noStrike" cap="none" dirty="0">
                <a:solidFill>
                  <a:schemeClr val="dk1"/>
                </a:solidFill>
                <a:latin typeface="+mj-lt"/>
                <a:ea typeface="DFKai-SB"/>
                <a:cs typeface="DFKai-SB"/>
                <a:sym typeface="DFKai-SB"/>
              </a:rPr>
              <a:t>. </a:t>
            </a:r>
            <a:r>
              <a:rPr lang="en-US" sz="1200" b="0" i="0" u="none" strike="noStrike" cap="none" dirty="0">
                <a:solidFill>
                  <a:schemeClr val="dk1"/>
                </a:solidFill>
                <a:latin typeface="+mj-lt"/>
                <a:ea typeface="Times New Roman"/>
                <a:cs typeface="Times New Roman"/>
                <a:sym typeface="Times New Roman"/>
              </a:rPr>
              <a:t>(http://www.nhc.gov.cn/yzygj/s3594r/202007/0f58f93e3f5a4a26ab9079f78bf2dca5.shtml</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chemeClr val="dk1"/>
              </a:solidFill>
              <a:latin typeface="+mj-lt"/>
              <a:ea typeface="DFKai-SB"/>
              <a:cs typeface="DFKai-SB"/>
              <a:sym typeface="DFKai-SB"/>
            </a:endParaRPr>
          </a:p>
        </p:txBody>
      </p:sp>
      <p:sp>
        <p:nvSpPr>
          <p:cNvPr id="1132" name="Google Shape;1132;p72"/>
          <p:cNvSpPr/>
          <p:nvPr/>
        </p:nvSpPr>
        <p:spPr>
          <a:xfrm flipH="1">
            <a:off x="876477" y="1689087"/>
            <a:ext cx="4913938" cy="3123332"/>
          </a:xfrm>
          <a:prstGeom prst="wedgeRoundRectCallout">
            <a:avLst>
              <a:gd name="adj1" fmla="val -1063"/>
              <a:gd name="adj2" fmla="val 59807"/>
              <a:gd name="adj3" fmla="val 16667"/>
            </a:avLst>
          </a:prstGeom>
          <a:solidFill>
            <a:srgbClr val="00B0F0">
              <a:alpha val="17250"/>
            </a:srgbClr>
          </a:solidFill>
          <a:ln w="12700" cap="flat" cmpd="sng">
            <a:solidFill>
              <a:srgbClr val="386DFC"/>
            </a:solidFill>
            <a:prstDash val="solid"/>
            <a:miter lim="800000"/>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None/>
            </a:pPr>
            <a:r>
              <a:rPr lang="en-US" dirty="0"/>
              <a:t>The integrated medical and health service system consolidates the medical and health resources in the area. Led by level 3 public hospitals,  several other hospitals, primary health care institutions and public health institutions in the area work together to provide local residents with comprehensive medical and health services such as disease prevention, diagnosis, treatment, rehabilitation and nursing. A rational medical treatment order is formed featuring “primary treatment at the community level, serious illness at the hospital, and recovery back at the community level. </a:t>
            </a:r>
            <a:endParaRPr dirty="0"/>
          </a:p>
        </p:txBody>
      </p:sp>
      <p:pic>
        <p:nvPicPr>
          <p:cNvPr id="1133" name="Google Shape;1133;p72"/>
          <p:cNvPicPr preferRelativeResize="0"/>
          <p:nvPr/>
        </p:nvPicPr>
        <p:blipFill rotWithShape="1">
          <a:blip r:embed="rId4">
            <a:alphaModFix/>
          </a:blip>
          <a:srcRect/>
          <a:stretch/>
        </p:blipFill>
        <p:spPr>
          <a:xfrm>
            <a:off x="1608774" y="4829822"/>
            <a:ext cx="1367156" cy="1367156"/>
          </a:xfrm>
          <a:custGeom>
            <a:avLst/>
            <a:gdLst/>
            <a:ahLst/>
            <a:cxnLst/>
            <a:rect l="l" t="t" r="r" b="b"/>
            <a:pathLst>
              <a:path w="1275832" h="1275832" extrusionOk="0">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lt1"/>
          </a:solidFill>
          <a:ln w="28575" cap="flat" cmpd="sng">
            <a:solidFill>
              <a:schemeClr val="lt1"/>
            </a:solidFill>
            <a:prstDash val="solid"/>
            <a:round/>
            <a:headEnd type="none" w="sm" len="sm"/>
            <a:tailEnd type="none" w="sm" len="sm"/>
          </a:ln>
        </p:spPr>
      </p:pic>
      <p:pic>
        <p:nvPicPr>
          <p:cNvPr id="1135" name="Google Shape;1135;p72"/>
          <p:cNvPicPr preferRelativeResize="0"/>
          <p:nvPr/>
        </p:nvPicPr>
        <p:blipFill rotWithShape="1">
          <a:blip r:embed="rId5">
            <a:alphaModFix/>
          </a:blip>
          <a:srcRect/>
          <a:stretch/>
        </p:blipFill>
        <p:spPr>
          <a:xfrm>
            <a:off x="150668" y="6366321"/>
            <a:ext cx="1451256" cy="354106"/>
          </a:xfrm>
          <a:prstGeom prst="rect">
            <a:avLst/>
          </a:prstGeom>
          <a:noFill/>
          <a:ln>
            <a:noFill/>
          </a:ln>
        </p:spPr>
      </p:pic>
      <p:sp>
        <p:nvSpPr>
          <p:cNvPr id="20" name="Google Shape;172;p24"/>
          <p:cNvSpPr txBox="1"/>
          <p:nvPr/>
        </p:nvSpPr>
        <p:spPr>
          <a:xfrm>
            <a:off x="249865" y="122446"/>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73"/>
          <p:cNvSpPr/>
          <p:nvPr/>
        </p:nvSpPr>
        <p:spPr>
          <a:xfrm rot="10800000" flipH="1">
            <a:off x="583742" y="2988826"/>
            <a:ext cx="7038751" cy="3041115"/>
          </a:xfrm>
          <a:prstGeom prst="roundRect">
            <a:avLst>
              <a:gd name="adj" fmla="val 7131"/>
            </a:avLst>
          </a:prstGeom>
          <a:solidFill>
            <a:srgbClr val="FFC00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143" name="Google Shape;1143;p73"/>
          <p:cNvSpPr/>
          <p:nvPr/>
        </p:nvSpPr>
        <p:spPr>
          <a:xfrm>
            <a:off x="559955" y="894707"/>
            <a:ext cx="11200145" cy="18577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04800" algn="just" rtl="0">
              <a:lnSpc>
                <a:spcPct val="120000"/>
              </a:lnSpc>
              <a:spcBef>
                <a:spcPts val="600"/>
              </a:spcBef>
              <a:spcAft>
                <a:spcPts val="0"/>
              </a:spcAft>
              <a:buClr>
                <a:srgbClr val="222222"/>
              </a:buClr>
              <a:buSzPts val="2000"/>
              <a:buFont typeface="Times New Roman"/>
              <a:buChar char="•"/>
            </a:pPr>
            <a:r>
              <a:rPr lang="en-US" sz="1800" dirty="0">
                <a:sym typeface="Times New Roman"/>
              </a:rPr>
              <a:t>Forty years ago, the level of health care services in villages and towns was generally low. They mostly relied on “barefoot doctors”.</a:t>
            </a:r>
            <a:endParaRPr sz="1800" dirty="0">
              <a:sym typeface="Times New Roman"/>
            </a:endParaRPr>
          </a:p>
          <a:p>
            <a:pPr marL="342900" marR="0" lvl="0" indent="-304800" algn="just" rtl="0">
              <a:lnSpc>
                <a:spcPct val="120000"/>
              </a:lnSpc>
              <a:spcBef>
                <a:spcPts val="600"/>
              </a:spcBef>
              <a:spcAft>
                <a:spcPts val="0"/>
              </a:spcAft>
              <a:buClr>
                <a:srgbClr val="222222"/>
              </a:buClr>
              <a:buSzPts val="2000"/>
              <a:buFont typeface="Times New Roman"/>
              <a:buChar char="•"/>
            </a:pPr>
            <a:r>
              <a:rPr lang="en-US" sz="1800" dirty="0">
                <a:sym typeface="Times New Roman"/>
              </a:rPr>
              <a:t>With the implementation of specialist areas and diagnosis and treatment systems, people can now go to major hospitals for treatment. In addition, they can also sign up for "family doctors" to set up </a:t>
            </a:r>
            <a:r>
              <a:rPr lang="en-US" sz="1800" dirty="0" err="1">
                <a:sym typeface="Times New Roman"/>
              </a:rPr>
              <a:t>personalised</a:t>
            </a:r>
            <a:r>
              <a:rPr lang="en-US" sz="1800" dirty="0">
                <a:sym typeface="Times New Roman"/>
              </a:rPr>
              <a:t> health care services.</a:t>
            </a:r>
            <a:endParaRPr sz="1800" dirty="0">
              <a:sym typeface="Times New Roman"/>
            </a:endParaRPr>
          </a:p>
        </p:txBody>
      </p:sp>
      <p:sp>
        <p:nvSpPr>
          <p:cNvPr id="1144" name="Google Shape;1144;p73"/>
          <p:cNvSpPr txBox="1"/>
          <p:nvPr/>
        </p:nvSpPr>
        <p:spPr>
          <a:xfrm>
            <a:off x="917488" y="263147"/>
            <a:ext cx="10485080"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800" b="1" i="0" u="none" strike="noStrike" cap="none" dirty="0">
                <a:solidFill>
                  <a:srgbClr val="222222"/>
                </a:solidFill>
                <a:latin typeface="+mj-lt"/>
                <a:ea typeface="DFKai-SB"/>
                <a:cs typeface="DFKai-SB"/>
                <a:sym typeface="DFKai-SB"/>
              </a:rPr>
              <a:t>“Family doctor” - </a:t>
            </a:r>
            <a:r>
              <a:rPr lang="en-US" sz="2800" b="1" i="0" u="none" strike="noStrike" cap="none" dirty="0" err="1" smtClean="0">
                <a:solidFill>
                  <a:srgbClr val="222222"/>
                </a:solidFill>
                <a:latin typeface="+mj-lt"/>
                <a:ea typeface="DFKai-SB"/>
                <a:cs typeface="DFKai-SB"/>
                <a:sym typeface="DFKai-SB"/>
              </a:rPr>
              <a:t>Personalised</a:t>
            </a:r>
            <a:r>
              <a:rPr lang="en-US" sz="2800" b="1" i="0" u="none" strike="noStrike" cap="none" dirty="0" smtClean="0">
                <a:solidFill>
                  <a:srgbClr val="222222"/>
                </a:solidFill>
                <a:latin typeface="+mj-lt"/>
                <a:ea typeface="DFKai-SB"/>
                <a:cs typeface="DFKai-SB"/>
                <a:sym typeface="DFKai-SB"/>
              </a:rPr>
              <a:t> </a:t>
            </a:r>
            <a:r>
              <a:rPr lang="en-US" sz="2800" b="1" i="0" u="none" strike="noStrike" cap="none" dirty="0">
                <a:solidFill>
                  <a:srgbClr val="222222"/>
                </a:solidFill>
                <a:latin typeface="+mj-lt"/>
                <a:ea typeface="DFKai-SB"/>
                <a:cs typeface="DFKai-SB"/>
                <a:sym typeface="DFKai-SB"/>
              </a:rPr>
              <a:t>healthcare service</a:t>
            </a:r>
            <a:endParaRPr sz="2800" b="0" i="0" u="none" strike="noStrike" cap="none" dirty="0">
              <a:solidFill>
                <a:schemeClr val="dk1"/>
              </a:solidFill>
              <a:latin typeface="+mj-lt"/>
              <a:ea typeface="DFKai-SB"/>
              <a:cs typeface="DFKai-SB"/>
              <a:sym typeface="DFKai-SB"/>
            </a:endParaRPr>
          </a:p>
        </p:txBody>
      </p:sp>
      <p:sp>
        <p:nvSpPr>
          <p:cNvPr id="1145" name="Google Shape;1145;p73"/>
          <p:cNvSpPr/>
          <p:nvPr/>
        </p:nvSpPr>
        <p:spPr>
          <a:xfrm>
            <a:off x="8570421" y="5640927"/>
            <a:ext cx="3529881" cy="864918"/>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CCTV. Brilliant China: Family Doctors </a:t>
            </a:r>
            <a:endParaRPr lang="en-US" sz="1200" b="0" i="0" u="none" strike="noStrike" cap="none" dirty="0" smtClean="0">
              <a:solidFill>
                <a:schemeClr val="dk1"/>
              </a:solidFill>
              <a:latin typeface="+mj-lt"/>
              <a:ea typeface="DFKai-SB"/>
              <a:cs typeface="DFKai-SB"/>
              <a:sym typeface="DFKai-SB"/>
            </a:endParaRPr>
          </a:p>
          <a:p>
            <a:pPr marL="0" marR="0" lvl="0" indent="0" algn="l" rtl="0">
              <a:lnSpc>
                <a:spcPct val="100000"/>
              </a:lnSpc>
              <a:spcBef>
                <a:spcPts val="0"/>
              </a:spcBef>
              <a:spcAft>
                <a:spcPts val="0"/>
              </a:spcAft>
              <a:buNone/>
            </a:pPr>
            <a:r>
              <a:rPr lang="en-US" sz="1200" b="0" i="0" u="none" strike="noStrike" cap="none" dirty="0" smtClean="0">
                <a:solidFill>
                  <a:schemeClr val="dk1"/>
                </a:solidFill>
                <a:latin typeface="+mj-lt"/>
                <a:ea typeface="DFKai-SB"/>
                <a:cs typeface="DFKai-SB"/>
                <a:sym typeface="DFKai-SB"/>
              </a:rPr>
              <a:t>(</a:t>
            </a:r>
            <a:r>
              <a:rPr lang="en-US" sz="1200" b="0" i="0" u="none" strike="noStrike" cap="none" dirty="0" err="1">
                <a:solidFill>
                  <a:schemeClr val="dk1"/>
                </a:solidFill>
                <a:latin typeface="+mj-lt"/>
                <a:ea typeface="DFKai-SB"/>
                <a:cs typeface="DFKai-SB"/>
                <a:sym typeface="DFKai-SB"/>
              </a:rPr>
              <a:t>輝煌中國：家庭醫生</a:t>
            </a:r>
            <a:r>
              <a:rPr lang="en-US" sz="1200" b="0" i="0" u="none" strike="noStrike" cap="none" dirty="0">
                <a:solidFill>
                  <a:schemeClr val="dk1"/>
                </a:solidFill>
                <a:latin typeface="+mj-lt"/>
                <a:ea typeface="DFKai-SB"/>
                <a:cs typeface="DFKai-SB"/>
                <a:sym typeface="DFKai-SB"/>
              </a:rPr>
              <a:t>)</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280"/>
              </a:spcBef>
              <a:spcAft>
                <a:spcPts val="0"/>
              </a:spcAft>
              <a:buClr>
                <a:schemeClr val="dk1"/>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(http://m.news.cntv.cn/2017/09/24/VIDEENTkDsCulkW8obD6lyfY170924.shtml)</a:t>
            </a:r>
            <a:endParaRPr sz="1200" b="0" i="0" u="none" strike="noStrike" cap="none" dirty="0">
              <a:solidFill>
                <a:schemeClr val="dk1"/>
              </a:solidFill>
              <a:latin typeface="+mj-lt"/>
              <a:ea typeface="Times New Roman"/>
              <a:cs typeface="Times New Roman"/>
              <a:sym typeface="Times New Roman"/>
            </a:endParaRPr>
          </a:p>
        </p:txBody>
      </p:sp>
      <p:pic>
        <p:nvPicPr>
          <p:cNvPr id="1146" name="Google Shape;1146;p73">
            <a:hlinkClick r:id="rId3"/>
          </p:cNvPr>
          <p:cNvPicPr preferRelativeResize="0"/>
          <p:nvPr/>
        </p:nvPicPr>
        <p:blipFill rotWithShape="1">
          <a:blip r:embed="rId4">
            <a:alphaModFix/>
          </a:blip>
          <a:srcRect l="24548" t="37525" r="25530" b="13309"/>
          <a:stretch/>
        </p:blipFill>
        <p:spPr>
          <a:xfrm>
            <a:off x="7732371" y="2988397"/>
            <a:ext cx="4096640" cy="2269470"/>
          </a:xfrm>
          <a:prstGeom prst="rect">
            <a:avLst/>
          </a:prstGeom>
          <a:noFill/>
          <a:ln>
            <a:noFill/>
          </a:ln>
        </p:spPr>
      </p:pic>
      <p:sp>
        <p:nvSpPr>
          <p:cNvPr id="1147" name="Google Shape;1147;p73"/>
          <p:cNvSpPr/>
          <p:nvPr/>
        </p:nvSpPr>
        <p:spPr>
          <a:xfrm>
            <a:off x="7738191" y="5305559"/>
            <a:ext cx="4096639"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dirty="0">
                <a:solidFill>
                  <a:schemeClr val="dk1"/>
                </a:solidFill>
                <a:latin typeface="+mj-lt"/>
                <a:ea typeface="DFKai-SB"/>
                <a:cs typeface="DFKai-SB"/>
                <a:sym typeface="DFKai-SB"/>
              </a:rPr>
              <a:t>Click on the image to watch the video</a:t>
            </a:r>
            <a:endParaRPr sz="1600" b="1" i="0" u="none" strike="noStrike" cap="none" dirty="0">
              <a:solidFill>
                <a:schemeClr val="dk1"/>
              </a:solidFill>
              <a:latin typeface="+mj-lt"/>
              <a:ea typeface="DFKai-SB"/>
              <a:cs typeface="DFKai-SB"/>
              <a:sym typeface="DFKai-SB"/>
            </a:endParaRPr>
          </a:p>
        </p:txBody>
      </p:sp>
      <p:sp>
        <p:nvSpPr>
          <p:cNvPr id="1148" name="Google Shape;1148;p73"/>
          <p:cNvSpPr txBox="1"/>
          <p:nvPr/>
        </p:nvSpPr>
        <p:spPr>
          <a:xfrm>
            <a:off x="513129" y="3021639"/>
            <a:ext cx="6953770" cy="3083881"/>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0"/>
              </a:spcBef>
              <a:spcAft>
                <a:spcPts val="0"/>
              </a:spcAft>
              <a:buSzPts val="1100"/>
              <a:buNone/>
            </a:pPr>
            <a:r>
              <a:rPr lang="en-US" sz="1800" dirty="0"/>
              <a:t>"Family doctor" contracted services are mainly provided by various primary medical and health institutions</a:t>
            </a:r>
            <a:r>
              <a:rPr lang="en-US" sz="1800" dirty="0" smtClean="0"/>
              <a:t>.  </a:t>
            </a:r>
            <a:r>
              <a:rPr lang="en-US" sz="1800" dirty="0"/>
              <a:t>The family doctor team can select team members according to the health needs of residents and the coverage of the contracted services. </a:t>
            </a:r>
            <a:r>
              <a:rPr lang="en-US" sz="1800" dirty="0" smtClean="0"/>
              <a:t> The </a:t>
            </a:r>
            <a:r>
              <a:rPr lang="en-US" sz="1800" dirty="0"/>
              <a:t>selected doctors may include specialists,  physicians, pharmacists, health managers, traditional Chinese medicine health care therapists, psychotherapists, and so on. The contracted residents must perform the obligations stated in the service agreement and pay accordingly. </a:t>
            </a:r>
            <a:endParaRPr sz="1800" dirty="0"/>
          </a:p>
        </p:txBody>
      </p:sp>
      <p:sp>
        <p:nvSpPr>
          <p:cNvPr id="1149" name="Google Shape;1149;p73"/>
          <p:cNvSpPr txBox="1"/>
          <p:nvPr/>
        </p:nvSpPr>
        <p:spPr>
          <a:xfrm>
            <a:off x="2043119" y="6029943"/>
            <a:ext cx="557937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National Administration of Traditional Chinese Medicine. Guiding Opinions on Regulating Family Doctors‘ Contract Service. </a:t>
            </a:r>
            <a:r>
              <a:rPr lang="en-US" sz="1200" b="0" i="0" u="none" strike="noStrike" cap="none" dirty="0">
                <a:solidFill>
                  <a:schemeClr val="dk1"/>
                </a:solidFill>
                <a:latin typeface="+mj-lt"/>
                <a:ea typeface="Times New Roman"/>
                <a:cs typeface="Times New Roman"/>
                <a:sym typeface="Times New Roman"/>
              </a:rPr>
              <a:t>(http://yzs.satcm.gov.cn/zhengcewenjian/2018-10-10/8052.html)</a:t>
            </a:r>
            <a:endParaRPr sz="1200" b="0" i="0" u="none" strike="noStrike" cap="none" dirty="0">
              <a:solidFill>
                <a:schemeClr val="dk1"/>
              </a:solidFill>
              <a:latin typeface="+mj-lt"/>
              <a:ea typeface="Times New Roman"/>
              <a:cs typeface="Times New Roman"/>
              <a:sym typeface="Times New Roman"/>
            </a:endParaRPr>
          </a:p>
        </p:txBody>
      </p:sp>
      <p:pic>
        <p:nvPicPr>
          <p:cNvPr id="1150" name="Google Shape;1150;p73"/>
          <p:cNvPicPr preferRelativeResize="0"/>
          <p:nvPr/>
        </p:nvPicPr>
        <p:blipFill rotWithShape="1">
          <a:blip r:embed="rId5">
            <a:alphaModFix/>
          </a:blip>
          <a:srcRect/>
          <a:stretch/>
        </p:blipFill>
        <p:spPr>
          <a:xfrm>
            <a:off x="7458475" y="5918377"/>
            <a:ext cx="1122862" cy="374287"/>
          </a:xfrm>
          <a:prstGeom prst="rect">
            <a:avLst/>
          </a:prstGeom>
          <a:noFill/>
          <a:ln>
            <a:noFill/>
          </a:ln>
        </p:spPr>
      </p:pic>
      <p:pic>
        <p:nvPicPr>
          <p:cNvPr id="1151" name="Google Shape;1151;p73"/>
          <p:cNvPicPr preferRelativeResize="0"/>
          <p:nvPr/>
        </p:nvPicPr>
        <p:blipFill rotWithShape="1">
          <a:blip r:embed="rId6">
            <a:alphaModFix/>
          </a:blip>
          <a:srcRect/>
          <a:stretch/>
        </p:blipFill>
        <p:spPr>
          <a:xfrm>
            <a:off x="256457" y="6137645"/>
            <a:ext cx="1786662" cy="4165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p:nvPr/>
        </p:nvSpPr>
        <p:spPr>
          <a:xfrm>
            <a:off x="438158" y="862085"/>
            <a:ext cx="11272995" cy="954107"/>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Font typeface="Arial"/>
              <a:buNone/>
            </a:pPr>
            <a:r>
              <a:rPr lang="en-US" sz="2000" dirty="0">
                <a:sym typeface="Times New Roman"/>
              </a:rPr>
              <a:t>From 1978 to 2020, the per capita disposable income of urban residents alone rose from RMB 343 to RMB 43,834</a:t>
            </a:r>
            <a:r>
              <a:rPr lang="en-US" sz="2000" dirty="0" smtClean="0">
                <a:sym typeface="Times New Roman"/>
              </a:rPr>
              <a:t>.  </a:t>
            </a:r>
            <a:r>
              <a:rPr lang="en-US" sz="2000" dirty="0">
                <a:sym typeface="Times New Roman"/>
              </a:rPr>
              <a:t>There was an increase of about 128 times.</a:t>
            </a:r>
            <a:endParaRPr sz="2000" dirty="0">
              <a:sym typeface="Times New Roman"/>
            </a:endParaRPr>
          </a:p>
          <a:p>
            <a:pPr marL="0" lvl="0" indent="0" algn="just" rtl="0">
              <a:spcBef>
                <a:spcPts val="0"/>
              </a:spcBef>
              <a:spcAft>
                <a:spcPts val="0"/>
              </a:spcAft>
              <a:buClr>
                <a:schemeClr val="dk1"/>
              </a:buClr>
              <a:buFont typeface="Arial"/>
              <a:buNone/>
            </a:pPr>
            <a:endParaRPr sz="1800" dirty="0">
              <a:solidFill>
                <a:schemeClr val="dk1"/>
              </a:solidFill>
              <a:latin typeface="+mj-lt"/>
              <a:ea typeface="Times New Roman"/>
              <a:cs typeface="Times New Roman"/>
              <a:sym typeface="Times New Roman"/>
            </a:endParaRPr>
          </a:p>
          <a:p>
            <a:pPr marL="0" marR="0" lvl="0" indent="0" algn="just" rtl="0">
              <a:lnSpc>
                <a:spcPct val="100000"/>
              </a:lnSpc>
              <a:spcBef>
                <a:spcPts val="0"/>
              </a:spcBef>
              <a:spcAft>
                <a:spcPts val="0"/>
              </a:spcAft>
              <a:buNone/>
            </a:pPr>
            <a:endParaRPr sz="1800" dirty="0">
              <a:solidFill>
                <a:schemeClr val="dk1"/>
              </a:solidFill>
              <a:latin typeface="+mj-lt"/>
              <a:ea typeface="Times New Roman"/>
              <a:cs typeface="Times New Roman"/>
              <a:sym typeface="Times New Roman"/>
            </a:endParaRPr>
          </a:p>
        </p:txBody>
      </p:sp>
      <p:sp>
        <p:nvSpPr>
          <p:cNvPr id="151" name="Google Shape;151;p20"/>
          <p:cNvSpPr/>
          <p:nvPr/>
        </p:nvSpPr>
        <p:spPr>
          <a:xfrm>
            <a:off x="438158" y="6240779"/>
            <a:ext cx="9012960" cy="52322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Section 16: Per capita disposable income and index. </a:t>
            </a:r>
            <a:r>
              <a:rPr lang="en-US" sz="1200" b="0" i="0" u="none" strike="noStrike" cap="none" dirty="0">
                <a:solidFill>
                  <a:schemeClr val="dk1"/>
                </a:solidFill>
                <a:latin typeface="+mj-lt"/>
                <a:ea typeface="Times New Roman"/>
                <a:cs typeface="Times New Roman"/>
                <a:sym typeface="Times New Roman"/>
              </a:rPr>
              <a:t> (http://www.stats.gov.cn/tjsj/ndsj/2021/indexch.htm)</a:t>
            </a:r>
            <a:endParaRPr sz="1200" b="0" i="0" u="none" strike="noStrike" cap="none" dirty="0">
              <a:solidFill>
                <a:srgbClr val="000000"/>
              </a:solidFill>
              <a:latin typeface="+mj-lt"/>
              <a:sym typeface="Arial"/>
            </a:endParaRPr>
          </a:p>
        </p:txBody>
      </p:sp>
      <p:sp>
        <p:nvSpPr>
          <p:cNvPr id="152" name="Google Shape;152;p20"/>
          <p:cNvSpPr/>
          <p:nvPr/>
        </p:nvSpPr>
        <p:spPr>
          <a:xfrm>
            <a:off x="2457971" y="293104"/>
            <a:ext cx="731202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i="0" u="none" strike="noStrike" cap="none" dirty="0">
                <a:solidFill>
                  <a:schemeClr val="dk1"/>
                </a:solidFill>
                <a:latin typeface="+mj-lt"/>
                <a:ea typeface="DFKai-SB"/>
                <a:cs typeface="DFKai-SB"/>
                <a:sym typeface="DFKai-SB"/>
              </a:rPr>
              <a:t>Growth in urban disposable income</a:t>
            </a:r>
            <a:endParaRPr sz="2800" b="1" i="0" u="none" strike="noStrike" cap="none" dirty="0">
              <a:solidFill>
                <a:schemeClr val="dk1"/>
              </a:solidFill>
              <a:latin typeface="+mj-lt"/>
              <a:ea typeface="DFKai-SB"/>
              <a:cs typeface="DFKai-SB"/>
              <a:sym typeface="DFKai-SB"/>
            </a:endParaRPr>
          </a:p>
        </p:txBody>
      </p:sp>
      <p:pic>
        <p:nvPicPr>
          <p:cNvPr id="153" name="Google Shape;153;p20"/>
          <p:cNvPicPr preferRelativeResize="0"/>
          <p:nvPr/>
        </p:nvPicPr>
        <p:blipFill rotWithShape="1">
          <a:blip r:embed="rId3">
            <a:alphaModFix/>
          </a:blip>
          <a:srcRect/>
          <a:stretch/>
        </p:blipFill>
        <p:spPr>
          <a:xfrm>
            <a:off x="9769992" y="6211001"/>
            <a:ext cx="949638" cy="431992"/>
          </a:xfrm>
          <a:prstGeom prst="rect">
            <a:avLst/>
          </a:prstGeom>
          <a:noFill/>
          <a:ln>
            <a:noFill/>
          </a:ln>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88" y="1948714"/>
            <a:ext cx="10513022" cy="4027022"/>
          </a:xfrm>
          <a:prstGeom prst="rect">
            <a:avLst/>
          </a:prstGeom>
        </p:spPr>
      </p:pic>
    </p:spTree>
    <p:extLst>
      <p:ext uri="{BB962C8B-B14F-4D97-AF65-F5344CB8AC3E}">
        <p14:creationId xmlns:p14="http://schemas.microsoft.com/office/powerpoint/2010/main" val="3057818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09" y="3302801"/>
            <a:ext cx="9441305" cy="3132271"/>
          </a:xfrm>
          <a:prstGeom prst="rect">
            <a:avLst/>
          </a:prstGeom>
        </p:spPr>
      </p:pic>
      <p:sp>
        <p:nvSpPr>
          <p:cNvPr id="1157" name="Google Shape;1157;p74"/>
          <p:cNvSpPr/>
          <p:nvPr/>
        </p:nvSpPr>
        <p:spPr>
          <a:xfrm>
            <a:off x="648869" y="896141"/>
            <a:ext cx="10509378" cy="1838700"/>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None/>
            </a:pPr>
            <a:r>
              <a:rPr lang="en-US" sz="1800" dirty="0">
                <a:sym typeface="Times New Roman"/>
              </a:rPr>
              <a:t>According to the “Statistical Bulletin of Health Care Development in China, 2019” issued by the National Health Commission, by that time (2019), the average life expectancy in China had risen to 77.3 years. </a:t>
            </a:r>
            <a:r>
              <a:rPr lang="en-US" sz="1800" dirty="0" smtClean="0">
                <a:sym typeface="Times New Roman"/>
              </a:rPr>
              <a:t> The </a:t>
            </a:r>
            <a:r>
              <a:rPr lang="en-US" sz="1800" dirty="0">
                <a:sym typeface="Times New Roman"/>
              </a:rPr>
              <a:t>maternal mortality ratio had dropped to 17.8 per 100,000 live births, and the infant mortality rate had dropped to 5.6 per 1,000 live births.</a:t>
            </a:r>
            <a:endParaRPr sz="1800" dirty="0">
              <a:sym typeface="Times New Roman"/>
            </a:endParaRPr>
          </a:p>
          <a:p>
            <a:pPr marL="0" marR="0" lvl="0" indent="0" algn="just" rtl="0">
              <a:lnSpc>
                <a:spcPct val="130000"/>
              </a:lnSpc>
              <a:spcBef>
                <a:spcPts val="0"/>
              </a:spcBef>
              <a:spcAft>
                <a:spcPts val="0"/>
              </a:spcAft>
              <a:buNone/>
            </a:pPr>
            <a:endParaRPr dirty="0">
              <a:solidFill>
                <a:schemeClr val="dk1"/>
              </a:solidFill>
              <a:latin typeface="+mj-lt"/>
              <a:ea typeface="Times New Roman"/>
              <a:cs typeface="Times New Roman"/>
              <a:sym typeface="Times New Roman"/>
            </a:endParaRPr>
          </a:p>
        </p:txBody>
      </p:sp>
      <p:sp>
        <p:nvSpPr>
          <p:cNvPr id="1159" name="Google Shape;1159;p74"/>
          <p:cNvSpPr txBox="1"/>
          <p:nvPr/>
        </p:nvSpPr>
        <p:spPr>
          <a:xfrm>
            <a:off x="10377451" y="4358637"/>
            <a:ext cx="172073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Xinhua News Agency. </a:t>
            </a:r>
            <a:r>
              <a:rPr lang="en-US" sz="1200" b="0" i="0" u="none" strike="noStrike" cap="none" dirty="0">
                <a:solidFill>
                  <a:schemeClr val="dk1"/>
                </a:solidFill>
                <a:latin typeface="+mj-lt"/>
                <a:ea typeface="Times New Roman"/>
                <a:cs typeface="Times New Roman"/>
                <a:sym typeface="Times New Roman"/>
              </a:rPr>
              <a:t>(http://www.xinhuanet.com/politics/2020-06/07/c_1126082950.htm)</a:t>
            </a:r>
            <a:endParaRPr sz="1200" b="0" i="0" u="none" strike="noStrike" cap="none" dirty="0">
              <a:solidFill>
                <a:schemeClr val="dk1"/>
              </a:solidFill>
              <a:latin typeface="+mj-lt"/>
              <a:ea typeface="Times New Roman"/>
              <a:cs typeface="Times New Roman"/>
              <a:sym typeface="Times New Roman"/>
            </a:endParaRPr>
          </a:p>
        </p:txBody>
      </p:sp>
      <p:sp>
        <p:nvSpPr>
          <p:cNvPr id="1160" name="Google Shape;1160;p74"/>
          <p:cNvSpPr txBox="1"/>
          <p:nvPr/>
        </p:nvSpPr>
        <p:spPr>
          <a:xfrm>
            <a:off x="3641900" y="2579475"/>
            <a:ext cx="708363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Statistical Bulletin on the Health Care Development in China, 2019. </a:t>
            </a:r>
            <a:r>
              <a:rPr lang="en-US" sz="1200" b="0" i="0" u="none" strike="noStrike" cap="none" dirty="0">
                <a:solidFill>
                  <a:schemeClr val="dk1"/>
                </a:solidFill>
                <a:latin typeface="+mj-lt"/>
                <a:ea typeface="Times New Roman"/>
                <a:cs typeface="Times New Roman"/>
                <a:sym typeface="Times New Roman"/>
              </a:rPr>
              <a:t>(http://www.nhc.gov.cn/guihuaxxs/s10748/202006/ebfe31f24cc145b198dd730603ec4442.shtml)</a:t>
            </a:r>
            <a:endParaRPr sz="1200" b="0" i="0" u="none" strike="noStrike" cap="none" dirty="0">
              <a:solidFill>
                <a:srgbClr val="000000"/>
              </a:solidFill>
              <a:latin typeface="+mj-lt"/>
              <a:sym typeface="Arial"/>
            </a:endParaRPr>
          </a:p>
        </p:txBody>
      </p:sp>
      <p:sp>
        <p:nvSpPr>
          <p:cNvPr id="1162" name="Google Shape;1162;p74"/>
          <p:cNvSpPr/>
          <p:nvPr/>
        </p:nvSpPr>
        <p:spPr>
          <a:xfrm>
            <a:off x="917937" y="359852"/>
            <a:ext cx="9807600" cy="48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dirty="0" smtClean="0">
                <a:sym typeface="DFKai-SB"/>
              </a:rPr>
              <a:t>Increase in </a:t>
            </a:r>
            <a:r>
              <a:rPr lang="en-US" sz="2800" b="1" dirty="0">
                <a:sym typeface="DFKai-SB"/>
              </a:rPr>
              <a:t>average life expectancy</a:t>
            </a:r>
            <a:endParaRPr sz="2800" b="1" dirty="0">
              <a:sym typeface="DFKai-SB"/>
            </a:endParaRPr>
          </a:p>
          <a:p>
            <a:pPr marL="0" marR="0" lvl="0" indent="0" algn="ctr" rtl="0">
              <a:lnSpc>
                <a:spcPct val="100000"/>
              </a:lnSpc>
              <a:spcBef>
                <a:spcPts val="0"/>
              </a:spcBef>
              <a:spcAft>
                <a:spcPts val="0"/>
              </a:spcAft>
              <a:buNone/>
            </a:pPr>
            <a:endParaRPr sz="2800" b="1" dirty="0">
              <a:solidFill>
                <a:schemeClr val="dk1"/>
              </a:solidFill>
              <a:latin typeface="+mj-lt"/>
              <a:ea typeface="DFKai-SB"/>
              <a:cs typeface="DFKai-SB"/>
              <a:sym typeface="DFKai-SB"/>
            </a:endParaRPr>
          </a:p>
        </p:txBody>
      </p:sp>
      <p:pic>
        <p:nvPicPr>
          <p:cNvPr id="1163" name="Google Shape;1163;p74"/>
          <p:cNvPicPr preferRelativeResize="0"/>
          <p:nvPr/>
        </p:nvPicPr>
        <p:blipFill rotWithShape="1">
          <a:blip r:embed="rId4">
            <a:alphaModFix/>
          </a:blip>
          <a:srcRect/>
          <a:stretch/>
        </p:blipFill>
        <p:spPr>
          <a:xfrm>
            <a:off x="10547909" y="3500691"/>
            <a:ext cx="1043748" cy="707055"/>
          </a:xfrm>
          <a:prstGeom prst="rect">
            <a:avLst/>
          </a:prstGeom>
          <a:noFill/>
          <a:ln>
            <a:noFill/>
          </a:ln>
        </p:spPr>
      </p:pic>
      <p:pic>
        <p:nvPicPr>
          <p:cNvPr id="1164" name="Google Shape;1164;p74"/>
          <p:cNvPicPr preferRelativeResize="0"/>
          <p:nvPr/>
        </p:nvPicPr>
        <p:blipFill rotWithShape="1">
          <a:blip r:embed="rId5">
            <a:alphaModFix/>
          </a:blip>
          <a:srcRect/>
          <a:stretch/>
        </p:blipFill>
        <p:spPr>
          <a:xfrm>
            <a:off x="917937" y="2610533"/>
            <a:ext cx="2683176" cy="399507"/>
          </a:xfrm>
          <a:prstGeom prst="rect">
            <a:avLst/>
          </a:prstGeom>
          <a:noFill/>
          <a:ln>
            <a:noFill/>
          </a:ln>
        </p:spPr>
      </p:pic>
      <p:sp>
        <p:nvSpPr>
          <p:cNvPr id="1165" name="Google Shape;1165;p74"/>
          <p:cNvSpPr txBox="1"/>
          <p:nvPr/>
        </p:nvSpPr>
        <p:spPr>
          <a:xfrm>
            <a:off x="6270566" y="3648025"/>
            <a:ext cx="53755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mj-lt"/>
                <a:ea typeface="Times New Roman"/>
                <a:cs typeface="Times New Roman"/>
                <a:sym typeface="Times New Roman"/>
              </a:rPr>
              <a:t>71.4</a:t>
            </a:r>
            <a:endParaRPr sz="1400" b="0" i="0" u="none" strike="noStrike" cap="none">
              <a:solidFill>
                <a:schemeClr val="dk1"/>
              </a:solidFill>
              <a:latin typeface="+mj-lt"/>
              <a:ea typeface="Times New Roman"/>
              <a:cs typeface="Times New Roman"/>
              <a:sym typeface="Times New Roman"/>
            </a:endParaRPr>
          </a:p>
        </p:txBody>
      </p:sp>
      <p:sp>
        <p:nvSpPr>
          <p:cNvPr id="1166" name="Google Shape;1166;p74"/>
          <p:cNvSpPr txBox="1"/>
          <p:nvPr/>
        </p:nvSpPr>
        <p:spPr>
          <a:xfrm>
            <a:off x="8661862" y="3485328"/>
            <a:ext cx="5541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mj-lt"/>
                <a:ea typeface="Times New Roman"/>
                <a:cs typeface="Times New Roman"/>
                <a:sym typeface="Times New Roman"/>
              </a:rPr>
              <a:t>77.3</a:t>
            </a:r>
            <a:endParaRPr sz="1400" b="0" i="0" u="none" strike="noStrike" cap="none">
              <a:solidFill>
                <a:schemeClr val="dk1"/>
              </a:solidFill>
              <a:latin typeface="+mj-lt"/>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22" y="3594681"/>
            <a:ext cx="11096625" cy="2543175"/>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22" y="804837"/>
            <a:ext cx="11096625" cy="2638425"/>
          </a:xfrm>
          <a:prstGeom prst="rect">
            <a:avLst/>
          </a:prstGeom>
        </p:spPr>
      </p:pic>
      <p:sp>
        <p:nvSpPr>
          <p:cNvPr id="1175" name="Google Shape;1175;p75"/>
          <p:cNvSpPr/>
          <p:nvPr/>
        </p:nvSpPr>
        <p:spPr>
          <a:xfrm>
            <a:off x="695381" y="6225294"/>
            <a:ext cx="1050004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22, Section 18. </a:t>
            </a:r>
            <a:r>
              <a:rPr lang="en-US" sz="1200" b="0" i="0" u="none" strike="noStrike" cap="none" dirty="0">
                <a:solidFill>
                  <a:schemeClr val="dk1"/>
                </a:solidFill>
                <a:latin typeface="+mj-lt"/>
                <a:ea typeface="Times New Roman"/>
                <a:cs typeface="Times New Roman"/>
                <a:sym typeface="Times New Roman"/>
              </a:rPr>
              <a:t>Monitoring regional children and maternal mortality rate. (http://www.stats.gov.cn/tjsj/ndsj/2021/indexch.htm)</a:t>
            </a:r>
            <a:endParaRPr sz="1200" b="0" i="0" u="none" strike="noStrike" cap="none" dirty="0">
              <a:solidFill>
                <a:schemeClr val="dk1"/>
              </a:solidFill>
              <a:latin typeface="+mj-lt"/>
              <a:ea typeface="Times New Roman"/>
              <a:cs typeface="Times New Roman"/>
              <a:sym typeface="Times New Roman"/>
            </a:endParaRPr>
          </a:p>
        </p:txBody>
      </p:sp>
      <p:pic>
        <p:nvPicPr>
          <p:cNvPr id="1176" name="Google Shape;1176;p75"/>
          <p:cNvPicPr preferRelativeResize="0"/>
          <p:nvPr/>
        </p:nvPicPr>
        <p:blipFill rotWithShape="1">
          <a:blip r:embed="rId5">
            <a:alphaModFix/>
          </a:blip>
          <a:srcRect/>
          <a:stretch/>
        </p:blipFill>
        <p:spPr>
          <a:xfrm>
            <a:off x="11029827" y="6225294"/>
            <a:ext cx="933583" cy="424689"/>
          </a:xfrm>
          <a:prstGeom prst="rect">
            <a:avLst/>
          </a:prstGeom>
          <a:noFill/>
          <a:ln>
            <a:noFill/>
          </a:ln>
        </p:spPr>
      </p:pic>
      <p:sp>
        <p:nvSpPr>
          <p:cNvPr id="1179" name="Google Shape;1179;p75"/>
          <p:cNvSpPr/>
          <p:nvPr/>
        </p:nvSpPr>
        <p:spPr>
          <a:xfrm>
            <a:off x="1041605" y="167118"/>
            <a:ext cx="9807600" cy="48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dirty="0" smtClean="0">
                <a:sym typeface="DFKai-SB"/>
              </a:rPr>
              <a:t>Increase in </a:t>
            </a:r>
            <a:r>
              <a:rPr lang="en-US" sz="2800" b="1" dirty="0">
                <a:sym typeface="DFKai-SB"/>
              </a:rPr>
              <a:t>average life expectancy</a:t>
            </a:r>
            <a:endParaRPr sz="2800" b="1" dirty="0">
              <a:sym typeface="DFKai-SB"/>
            </a:endParaRPr>
          </a:p>
          <a:p>
            <a:pPr marL="0" marR="0" lvl="0" indent="0" algn="ctr" rtl="0">
              <a:lnSpc>
                <a:spcPct val="100000"/>
              </a:lnSpc>
              <a:spcBef>
                <a:spcPts val="0"/>
              </a:spcBef>
              <a:spcAft>
                <a:spcPts val="0"/>
              </a:spcAft>
              <a:buNone/>
            </a:pPr>
            <a:endParaRPr sz="2400" b="1" dirty="0">
              <a:solidFill>
                <a:schemeClr val="dk1"/>
              </a:solidFill>
              <a:latin typeface="+mj-lt"/>
              <a:ea typeface="DFKai-SB"/>
              <a:cs typeface="DFKai-SB"/>
              <a:sym typeface="DFKai-SB"/>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76"/>
          <p:cNvSpPr txBox="1"/>
          <p:nvPr/>
        </p:nvSpPr>
        <p:spPr>
          <a:xfrm>
            <a:off x="2757960" y="1281095"/>
            <a:ext cx="663296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mj-lt"/>
                <a:ea typeface="DFKai-SB"/>
                <a:cs typeface="DFKai-SB"/>
                <a:sym typeface="DFKai-SB"/>
              </a:rPr>
              <a:t>Death rate of children, </a:t>
            </a:r>
            <a:r>
              <a:rPr lang="en-US" sz="2000" b="1" i="0" u="none" strike="noStrike" cap="none" dirty="0" smtClean="0">
                <a:solidFill>
                  <a:schemeClr val="dk1"/>
                </a:solidFill>
                <a:latin typeface="+mj-lt"/>
                <a:ea typeface="DFKai-SB"/>
                <a:cs typeface="DFKai-SB"/>
                <a:sym typeface="DFKai-SB"/>
              </a:rPr>
              <a:t>infants </a:t>
            </a:r>
            <a:r>
              <a:rPr lang="en-US" sz="2000" b="1" i="0" u="none" strike="noStrike" cap="none" dirty="0">
                <a:solidFill>
                  <a:schemeClr val="dk1"/>
                </a:solidFill>
                <a:latin typeface="+mj-lt"/>
                <a:ea typeface="DFKai-SB"/>
                <a:cs typeface="DFKai-SB"/>
                <a:sym typeface="DFKai-SB"/>
              </a:rPr>
              <a:t>and pregnant women</a:t>
            </a:r>
            <a:endParaRPr sz="2000" b="1" i="0" u="none" strike="noStrike" cap="none" dirty="0">
              <a:solidFill>
                <a:schemeClr val="dk1"/>
              </a:solidFill>
              <a:latin typeface="+mj-lt"/>
              <a:ea typeface="Calibri"/>
              <a:cs typeface="Calibri"/>
              <a:sym typeface="Calibri"/>
            </a:endParaRPr>
          </a:p>
        </p:txBody>
      </p:sp>
      <p:sp>
        <p:nvSpPr>
          <p:cNvPr id="1185" name="Google Shape;1185;p76"/>
          <p:cNvSpPr/>
          <p:nvPr/>
        </p:nvSpPr>
        <p:spPr>
          <a:xfrm>
            <a:off x="395539" y="5801566"/>
            <a:ext cx="8780352"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smtClean="0">
                <a:solidFill>
                  <a:schemeClr val="dk1"/>
                </a:solidFill>
                <a:latin typeface="+mj-lt"/>
                <a:ea typeface="DFKai-SB"/>
                <a:cs typeface="DFKai-SB"/>
                <a:sym typeface="DFKai-SB"/>
              </a:rPr>
              <a:t>Sources：</a:t>
            </a:r>
            <a:endParaRPr sz="1200" b="0" i="0" u="none" strike="noStrike" cap="none" dirty="0">
              <a:solidFill>
                <a:schemeClr val="dk1"/>
              </a:solidFill>
              <a:latin typeface="+mj-lt"/>
              <a:ea typeface="DFKai-SB"/>
              <a:cs typeface="DFKai-SB"/>
              <a:sym typeface="DFKai-SB"/>
            </a:endParaRPr>
          </a:p>
          <a:p>
            <a:pPr marL="285750" marR="0" lvl="0" indent="-285750" algn="l" rtl="0">
              <a:lnSpc>
                <a:spcPct val="100000"/>
              </a:lnSpc>
              <a:spcBef>
                <a:spcPts val="0"/>
              </a:spcBef>
              <a:spcAft>
                <a:spcPts val="0"/>
              </a:spcAft>
              <a:buClr>
                <a:schemeClr val="dk1"/>
              </a:buClr>
              <a:buSzPts val="1600"/>
              <a:buFont typeface="Arial"/>
              <a:buChar char="•"/>
            </a:pPr>
            <a:r>
              <a:rPr lang="en-US" sz="1200" b="0" i="0" u="none" strike="noStrike" cap="none" dirty="0" smtClean="0">
                <a:solidFill>
                  <a:schemeClr val="dk1"/>
                </a:solidFill>
                <a:latin typeface="+mj-lt"/>
                <a:ea typeface="DFKai-SB"/>
                <a:cs typeface="DFKai-SB"/>
                <a:sym typeface="DFKai-SB"/>
              </a:rPr>
              <a:t>United </a:t>
            </a:r>
            <a:r>
              <a:rPr lang="en-US" sz="1200" b="0" i="0" u="none" strike="noStrike" cap="none" dirty="0">
                <a:solidFill>
                  <a:schemeClr val="dk1"/>
                </a:solidFill>
                <a:latin typeface="+mj-lt"/>
                <a:ea typeface="DFKai-SB"/>
                <a:cs typeface="DFKai-SB"/>
                <a:sym typeface="DFKai-SB"/>
              </a:rPr>
              <a:t>Nations’ 2030 Agenda – Sustainable Development Goals </a:t>
            </a:r>
            <a:r>
              <a:rPr lang="en-US" sz="1200" b="0" i="0" u="none" strike="noStrike" cap="none" dirty="0">
                <a:solidFill>
                  <a:schemeClr val="dk1"/>
                </a:solidFill>
                <a:latin typeface="+mj-lt"/>
                <a:ea typeface="Times New Roman"/>
                <a:cs typeface="Times New Roman"/>
                <a:sym typeface="Times New Roman"/>
              </a:rPr>
              <a:t>(https://www.un.org/sustainabledevelopment/zh/health/)</a:t>
            </a:r>
            <a:endParaRPr sz="1200" b="0" i="0" u="none" strike="noStrike" cap="none" dirty="0">
              <a:solidFill>
                <a:srgbClr val="000000"/>
              </a:solidFill>
              <a:latin typeface="+mj-lt"/>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200" b="0" i="0" u="none" strike="noStrike" cap="none" dirty="0">
                <a:solidFill>
                  <a:schemeClr val="dk1"/>
                </a:solidFill>
                <a:latin typeface="+mj-lt"/>
                <a:ea typeface="DFKai-SB"/>
                <a:cs typeface="DFKai-SB"/>
                <a:sym typeface="DFKai-SB"/>
              </a:rPr>
              <a:t>Source: National Bureau of Statistics. China Statistical Yearbook 2021, Chapter 22, Section 18.</a:t>
            </a:r>
            <a:r>
              <a:rPr lang="en-US" sz="1200" b="0" i="0" u="none" strike="noStrike" cap="none" dirty="0">
                <a:solidFill>
                  <a:schemeClr val="dk1"/>
                </a:solidFill>
                <a:latin typeface="+mj-lt"/>
                <a:ea typeface="Times New Roman"/>
                <a:cs typeface="Times New Roman"/>
                <a:sym typeface="Times New Roman"/>
              </a:rPr>
              <a:t>(http://www.stats.gov.cn/tjsj/ndsj/2021/indexch.htm)</a:t>
            </a:r>
            <a:endParaRPr sz="1200" b="0" i="0" u="none" strike="noStrike" cap="none" dirty="0">
              <a:solidFill>
                <a:schemeClr val="dk1"/>
              </a:solidFill>
              <a:latin typeface="+mj-lt"/>
              <a:ea typeface="Times New Roman"/>
              <a:cs typeface="Times New Roman"/>
              <a:sym typeface="Times New Roman"/>
            </a:endParaRPr>
          </a:p>
        </p:txBody>
      </p:sp>
      <p:graphicFrame>
        <p:nvGraphicFramePr>
          <p:cNvPr id="1186" name="Google Shape;1186;p76"/>
          <p:cNvGraphicFramePr/>
          <p:nvPr>
            <p:extLst>
              <p:ext uri="{D42A27DB-BD31-4B8C-83A1-F6EECF244321}">
                <p14:modId xmlns:p14="http://schemas.microsoft.com/office/powerpoint/2010/main" val="995609351"/>
              </p:ext>
            </p:extLst>
          </p:nvPr>
        </p:nvGraphicFramePr>
        <p:xfrm>
          <a:off x="507940" y="1860529"/>
          <a:ext cx="11133000" cy="3554235"/>
        </p:xfrm>
        <a:graphic>
          <a:graphicData uri="http://schemas.openxmlformats.org/drawingml/2006/table">
            <a:tbl>
              <a:tblPr firstRow="1" bandRow="1">
                <a:noFill/>
                <a:tableStyleId>{34AACAAB-4DBC-4CA6-B24C-21E6A479DFBB}</a:tableStyleId>
              </a:tblPr>
              <a:tblGrid>
                <a:gridCol w="3881180">
                  <a:extLst>
                    <a:ext uri="{9D8B030D-6E8A-4147-A177-3AD203B41FA5}">
                      <a16:colId xmlns:a16="http://schemas.microsoft.com/office/drawing/2014/main" val="20000"/>
                    </a:ext>
                  </a:extLst>
                </a:gridCol>
                <a:gridCol w="3794760">
                  <a:extLst>
                    <a:ext uri="{9D8B030D-6E8A-4147-A177-3AD203B41FA5}">
                      <a16:colId xmlns:a16="http://schemas.microsoft.com/office/drawing/2014/main" val="20001"/>
                    </a:ext>
                  </a:extLst>
                </a:gridCol>
                <a:gridCol w="345706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mj-lt"/>
                          <a:ea typeface="Times New Roman"/>
                          <a:cs typeface="Times New Roman"/>
                          <a:sym typeface="Times New Roman"/>
                        </a:rPr>
                        <a:t>United Nations’ 2030 Agenda – Sustainable Development Goals</a:t>
                      </a:r>
                      <a:endParaRPr sz="2400" u="none" strike="noStrike" cap="none">
                        <a:solidFill>
                          <a:schemeClr val="dk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mj-lt"/>
                          <a:ea typeface="Times New Roman"/>
                          <a:cs typeface="Times New Roman"/>
                          <a:sym typeface="Times New Roman"/>
                        </a:rPr>
                        <a:t>China (2020)</a:t>
                      </a:r>
                      <a:endParaRPr sz="2400" u="none" strike="noStrike" cap="none">
                        <a:solidFill>
                          <a:schemeClr val="dk1"/>
                        </a:solidFill>
                        <a:latin typeface="+mj-lt"/>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100" i="0" u="none" strike="noStrike" cap="none" dirty="0" smtClean="0">
                          <a:solidFill>
                            <a:schemeClr val="tx1"/>
                          </a:solidFill>
                          <a:latin typeface="+mj-lt"/>
                          <a:ea typeface="Times New Roman"/>
                          <a:cs typeface="Times New Roman"/>
                          <a:sym typeface="Times New Roman"/>
                        </a:rPr>
                        <a:t>Maternal mortality ratio </a:t>
                      </a:r>
                    </a:p>
                    <a:p>
                      <a:pPr marL="0" marR="0" lvl="0" indent="0" algn="l" rtl="0">
                        <a:lnSpc>
                          <a:spcPct val="100000"/>
                        </a:lnSpc>
                        <a:spcBef>
                          <a:spcPts val="0"/>
                        </a:spcBef>
                        <a:spcAft>
                          <a:spcPts val="0"/>
                        </a:spcAft>
                        <a:buClr>
                          <a:srgbClr val="000000"/>
                        </a:buClr>
                        <a:buSzPts val="2400"/>
                        <a:buFont typeface="Arial"/>
                        <a:buNone/>
                      </a:pPr>
                      <a:r>
                        <a:rPr lang="en-US" sz="2100" i="0" u="none" strike="noStrike" cap="none" dirty="0" smtClean="0">
                          <a:solidFill>
                            <a:schemeClr val="tx1"/>
                          </a:solidFill>
                          <a:latin typeface="+mj-lt"/>
                          <a:ea typeface="Times New Roman"/>
                          <a:cs typeface="Times New Roman"/>
                          <a:sym typeface="Times New Roman"/>
                        </a:rPr>
                        <a:t>(per </a:t>
                      </a:r>
                      <a:r>
                        <a:rPr lang="en-US" sz="2100" b="0" i="0" u="none" strike="noStrike" cap="none" dirty="0">
                          <a:solidFill>
                            <a:schemeClr val="tx1"/>
                          </a:solidFill>
                          <a:latin typeface="+mj-lt"/>
                          <a:ea typeface="Times New Roman"/>
                          <a:cs typeface="Times New Roman"/>
                          <a:sym typeface="Times New Roman"/>
                        </a:rPr>
                        <a:t>100,000 </a:t>
                      </a:r>
                      <a:r>
                        <a:rPr lang="en-US" sz="2100" b="0" i="0" u="none" strike="noStrike" cap="none" dirty="0" smtClean="0">
                          <a:solidFill>
                            <a:schemeClr val="tx1"/>
                          </a:solidFill>
                          <a:latin typeface="+mj-lt"/>
                          <a:ea typeface="Times New Roman"/>
                          <a:cs typeface="Times New Roman"/>
                          <a:sym typeface="Times New Roman"/>
                        </a:rPr>
                        <a:t>live births) </a:t>
                      </a:r>
                      <a:endParaRPr sz="2100" b="0" i="0" u="none" strike="noStrike" cap="none" dirty="0">
                        <a:solidFill>
                          <a:schemeClr val="tx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mj-lt"/>
                          <a:ea typeface="Times New Roman"/>
                          <a:cs typeface="Times New Roman"/>
                          <a:sym typeface="Times New Roman"/>
                        </a:rPr>
                        <a:t>Below 70</a:t>
                      </a:r>
                      <a:endParaRPr sz="2400" u="none" strike="noStrike" cap="none" dirty="0">
                        <a:solidFill>
                          <a:schemeClr val="dk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mj-lt"/>
                          <a:ea typeface="Times New Roman"/>
                          <a:cs typeface="Times New Roman"/>
                          <a:sym typeface="Times New Roman"/>
                        </a:rPr>
                        <a:t>16.9</a:t>
                      </a:r>
                      <a:endParaRPr sz="2400" u="none" strike="noStrike" cap="none">
                        <a:solidFill>
                          <a:schemeClr val="dk1"/>
                        </a:solidFill>
                        <a:latin typeface="+mj-lt"/>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solidFill>
                            <a:schemeClr val="tx1"/>
                          </a:solidFill>
                          <a:latin typeface="+mj-lt"/>
                          <a:ea typeface="Times New Roman"/>
                          <a:cs typeface="Times New Roman"/>
                          <a:sym typeface="Times New Roman"/>
                        </a:rPr>
                        <a:t>Infant</a:t>
                      </a:r>
                      <a:r>
                        <a:rPr lang="en-US" sz="2000" u="none" strike="sngStrike" cap="none" dirty="0" smtClean="0">
                          <a:solidFill>
                            <a:schemeClr val="tx1"/>
                          </a:solidFill>
                          <a:latin typeface="+mj-lt"/>
                          <a:ea typeface="Times New Roman"/>
                          <a:cs typeface="Times New Roman"/>
                          <a:sym typeface="Times New Roman"/>
                        </a:rPr>
                        <a:t>s</a:t>
                      </a:r>
                      <a:r>
                        <a:rPr lang="en-US" sz="2000" u="none" strike="noStrike" cap="none" dirty="0" smtClean="0">
                          <a:solidFill>
                            <a:schemeClr val="tx1"/>
                          </a:solidFill>
                          <a:latin typeface="+mj-lt"/>
                          <a:ea typeface="Times New Roman"/>
                          <a:cs typeface="Times New Roman"/>
                          <a:sym typeface="Times New Roman"/>
                        </a:rPr>
                        <a:t> mortality rate </a:t>
                      </a:r>
                    </a:p>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solidFill>
                            <a:schemeClr val="tx1"/>
                          </a:solidFill>
                          <a:latin typeface="+mj-lt"/>
                          <a:ea typeface="Times New Roman"/>
                          <a:cs typeface="Times New Roman"/>
                          <a:sym typeface="Times New Roman"/>
                        </a:rPr>
                        <a:t>(per </a:t>
                      </a:r>
                      <a:r>
                        <a:rPr lang="en-US" sz="2000" u="none" strike="noStrike" cap="none" dirty="0">
                          <a:solidFill>
                            <a:schemeClr val="tx1"/>
                          </a:solidFill>
                          <a:latin typeface="+mj-lt"/>
                          <a:ea typeface="Times New Roman"/>
                          <a:cs typeface="Times New Roman"/>
                          <a:sym typeface="Times New Roman"/>
                        </a:rPr>
                        <a:t>1,000 </a:t>
                      </a:r>
                      <a:r>
                        <a:rPr lang="en-US" sz="2000" u="none" strike="noStrike" cap="none" dirty="0" smtClean="0">
                          <a:solidFill>
                            <a:schemeClr val="tx1"/>
                          </a:solidFill>
                          <a:latin typeface="+mj-lt"/>
                          <a:ea typeface="Times New Roman"/>
                          <a:cs typeface="Times New Roman"/>
                          <a:sym typeface="Times New Roman"/>
                        </a:rPr>
                        <a:t>live births)</a:t>
                      </a:r>
                      <a:endParaRPr sz="2000" u="none" strike="noStrike" cap="none" dirty="0">
                        <a:solidFill>
                          <a:schemeClr val="tx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mj-lt"/>
                          <a:ea typeface="Times New Roman"/>
                          <a:cs typeface="Times New Roman"/>
                          <a:sym typeface="Times New Roman"/>
                        </a:rPr>
                        <a:t>12</a:t>
                      </a:r>
                      <a:endParaRPr sz="2400" u="none" strike="noStrike" cap="none" dirty="0">
                        <a:solidFill>
                          <a:schemeClr val="dk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mj-lt"/>
                          <a:ea typeface="Times New Roman"/>
                          <a:cs typeface="Times New Roman"/>
                          <a:sym typeface="Times New Roman"/>
                        </a:rPr>
                        <a:t>3.4</a:t>
                      </a:r>
                      <a:endParaRPr sz="2400" u="none" strike="noStrike" cap="none" dirty="0">
                        <a:solidFill>
                          <a:schemeClr val="dk1"/>
                        </a:solidFill>
                        <a:latin typeface="+mj-lt"/>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932925">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chemeClr val="tx1"/>
                          </a:solidFill>
                          <a:latin typeface="+mj-lt"/>
                          <a:ea typeface="Times New Roman"/>
                          <a:cs typeface="Times New Roman"/>
                          <a:sym typeface="Times New Roman"/>
                        </a:rPr>
                        <a:t>Death rate of children under 5 (per 1,000 children)</a:t>
                      </a:r>
                      <a:endParaRPr sz="2000" u="none" strike="noStrike" cap="none" dirty="0">
                        <a:solidFill>
                          <a:schemeClr val="tx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mj-lt"/>
                          <a:ea typeface="Times New Roman"/>
                          <a:cs typeface="Times New Roman"/>
                          <a:sym typeface="Times New Roman"/>
                        </a:rPr>
                        <a:t>25</a:t>
                      </a:r>
                      <a:endParaRPr sz="2400" u="none" strike="noStrike" cap="none">
                        <a:solidFill>
                          <a:schemeClr val="dk1"/>
                        </a:solidFill>
                        <a:latin typeface="+mj-lt"/>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mj-lt"/>
                          <a:ea typeface="Times New Roman"/>
                          <a:cs typeface="Times New Roman"/>
                          <a:sym typeface="Times New Roman"/>
                        </a:rPr>
                        <a:t>7.5</a:t>
                      </a:r>
                      <a:endParaRPr sz="2400" u="none" strike="noStrike" cap="none" dirty="0">
                        <a:solidFill>
                          <a:schemeClr val="dk1"/>
                        </a:solidFill>
                        <a:latin typeface="+mj-lt"/>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bl>
          </a:graphicData>
        </a:graphic>
      </p:graphicFrame>
      <p:pic>
        <p:nvPicPr>
          <p:cNvPr id="1187" name="Google Shape;1187;p76"/>
          <p:cNvPicPr preferRelativeResize="0"/>
          <p:nvPr/>
        </p:nvPicPr>
        <p:blipFill rotWithShape="1">
          <a:blip r:embed="rId3">
            <a:alphaModFix/>
          </a:blip>
          <a:srcRect/>
          <a:stretch/>
        </p:blipFill>
        <p:spPr>
          <a:xfrm>
            <a:off x="10214337" y="6067551"/>
            <a:ext cx="1198605" cy="545248"/>
          </a:xfrm>
          <a:prstGeom prst="rect">
            <a:avLst/>
          </a:prstGeom>
          <a:noFill/>
          <a:ln>
            <a:noFill/>
          </a:ln>
        </p:spPr>
      </p:pic>
      <p:pic>
        <p:nvPicPr>
          <p:cNvPr id="1188" name="Google Shape;1188;p76"/>
          <p:cNvPicPr preferRelativeResize="0"/>
          <p:nvPr/>
        </p:nvPicPr>
        <p:blipFill rotWithShape="1">
          <a:blip r:embed="rId4">
            <a:alphaModFix/>
          </a:blip>
          <a:srcRect/>
          <a:stretch/>
        </p:blipFill>
        <p:spPr>
          <a:xfrm>
            <a:off x="9175891" y="5997576"/>
            <a:ext cx="770846" cy="685197"/>
          </a:xfrm>
          <a:prstGeom prst="rect">
            <a:avLst/>
          </a:prstGeom>
          <a:noFill/>
          <a:ln>
            <a:noFill/>
          </a:ln>
        </p:spPr>
      </p:pic>
      <p:sp>
        <p:nvSpPr>
          <p:cNvPr id="1189" name="Google Shape;1189;p76"/>
          <p:cNvSpPr/>
          <p:nvPr/>
        </p:nvSpPr>
        <p:spPr>
          <a:xfrm>
            <a:off x="853440" y="385158"/>
            <a:ext cx="9807600" cy="48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dirty="0" smtClean="0">
                <a:sym typeface="DFKai-SB"/>
              </a:rPr>
              <a:t>Increase in </a:t>
            </a:r>
            <a:r>
              <a:rPr lang="en-US" sz="2800" b="1" dirty="0">
                <a:sym typeface="DFKai-SB"/>
              </a:rPr>
              <a:t>average life expectancy</a:t>
            </a:r>
            <a:endParaRPr sz="2800" b="1" dirty="0">
              <a:sym typeface="DFKai-SB"/>
            </a:endParaRPr>
          </a:p>
          <a:p>
            <a:pPr marL="0" marR="0" lvl="0" indent="0" algn="ctr" rtl="0">
              <a:lnSpc>
                <a:spcPct val="100000"/>
              </a:lnSpc>
              <a:spcBef>
                <a:spcPts val="0"/>
              </a:spcBef>
              <a:spcAft>
                <a:spcPts val="0"/>
              </a:spcAft>
              <a:buNone/>
            </a:pPr>
            <a:endParaRPr sz="2800" b="1" dirty="0">
              <a:sym typeface="DFKai-SB"/>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en-US" sz="8800" dirty="0">
                <a:latin typeface="Times New Roman" panose="02020603050405020304" pitchFamily="18" charset="0"/>
                <a:ea typeface="DFKai-SB" panose="03000509000000000000" pitchFamily="65" charset="-120"/>
                <a:cs typeface="Times New Roman" panose="02020603050405020304" pitchFamily="18" charset="0"/>
              </a:rPr>
              <a:t>The End</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433666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257695"/>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zh-CN" alt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650631" y="1242528"/>
            <a:ext cx="1088487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lvl="0" algn="just">
              <a:spcBef>
                <a:spcPts val="600"/>
              </a:spcBef>
              <a:buClrTx/>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a:t>
            </a:r>
            <a:r>
              <a:rPr lang="en-US" altLang="zh-TW" sz="1600" b="1" kern="12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b="1" kern="12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647594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kumimoji="0" lang="en-US" altLang="zh-CN" sz="2400" b="1" i="0" u="none" strike="noStrike" kern="120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Notice and Disclaimer</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EE5F26-7D6E-4458-B389-7BE70DA8A9ED}"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65</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576905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rotWithShape="1">
          <a:blip r:embed="rId3">
            <a:alphaModFix/>
          </a:blip>
          <a:srcRect/>
          <a:stretch/>
        </p:blipFill>
        <p:spPr>
          <a:xfrm>
            <a:off x="155575" y="265440"/>
            <a:ext cx="11914505" cy="6373577"/>
          </a:xfrm>
          <a:prstGeom prst="rect">
            <a:avLst/>
          </a:prstGeom>
          <a:noFill/>
          <a:ln>
            <a:noFill/>
          </a:ln>
        </p:spPr>
      </p:pic>
      <p:sp>
        <p:nvSpPr>
          <p:cNvPr id="161" name="Google Shape;161;p21"/>
          <p:cNvSpPr/>
          <p:nvPr/>
        </p:nvSpPr>
        <p:spPr>
          <a:xfrm rot="10800000" flipH="1">
            <a:off x="4632163" y="974227"/>
            <a:ext cx="6972907" cy="5645127"/>
          </a:xfrm>
          <a:prstGeom prst="roundRect">
            <a:avLst>
              <a:gd name="adj" fmla="val 4977"/>
            </a:avLst>
          </a:prstGeom>
          <a:solidFill>
            <a:srgbClr val="0070C0">
              <a:alpha val="12549"/>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2" name="Google Shape;162;p21"/>
          <p:cNvSpPr/>
          <p:nvPr/>
        </p:nvSpPr>
        <p:spPr>
          <a:xfrm>
            <a:off x="4674908" y="904724"/>
            <a:ext cx="6623476" cy="4708981"/>
          </a:xfrm>
          <a:prstGeom prst="rect">
            <a:avLst/>
          </a:prstGeom>
          <a:noFill/>
          <a:ln>
            <a:noFill/>
          </a:ln>
        </p:spPr>
        <p:txBody>
          <a:bodyPr spcFirstLastPara="1" wrap="square" lIns="91425" tIns="45700" rIns="91425" bIns="45700" anchor="t" anchorCtr="0">
            <a:noAutofit/>
          </a:bodyPr>
          <a:lstStyle/>
          <a:p>
            <a:pPr marL="285750" marR="0" lvl="0" indent="-234950" algn="just" rtl="0">
              <a:lnSpc>
                <a:spcPct val="110000"/>
              </a:lnSpc>
              <a:spcBef>
                <a:spcPts val="600"/>
              </a:spcBef>
              <a:spcAft>
                <a:spcPts val="0"/>
              </a:spcAft>
              <a:buClr>
                <a:schemeClr val="dk1"/>
              </a:buClr>
              <a:buSzPts val="1200"/>
              <a:buFont typeface="Arial"/>
              <a:buChar char="•"/>
            </a:pPr>
            <a:r>
              <a:rPr lang="en-US" sz="1600" dirty="0">
                <a:solidFill>
                  <a:schemeClr val="tx1"/>
                </a:solidFill>
                <a:sym typeface="Times New Roman"/>
              </a:rPr>
              <a:t>In 1978, the monthly salary of Ma </a:t>
            </a:r>
            <a:r>
              <a:rPr lang="en-US" sz="1600" dirty="0" err="1">
                <a:solidFill>
                  <a:schemeClr val="tx1"/>
                </a:solidFill>
                <a:sym typeface="Times New Roman"/>
              </a:rPr>
              <a:t>Lianfa</a:t>
            </a:r>
            <a:r>
              <a:rPr lang="en-US" sz="1600" dirty="0">
                <a:solidFill>
                  <a:schemeClr val="tx1"/>
                </a:solidFill>
                <a:sym typeface="Times New Roman"/>
              </a:rPr>
              <a:t> and his wife Wang </a:t>
            </a:r>
            <a:r>
              <a:rPr lang="en-US" sz="1600" dirty="0" err="1">
                <a:solidFill>
                  <a:schemeClr val="tx1"/>
                </a:solidFill>
                <a:sym typeface="Times New Roman"/>
              </a:rPr>
              <a:t>Lulong</a:t>
            </a:r>
            <a:r>
              <a:rPr lang="en-US" sz="1600" dirty="0">
                <a:solidFill>
                  <a:schemeClr val="tx1"/>
                </a:solidFill>
                <a:sym typeface="Times New Roman"/>
              </a:rPr>
              <a:t> was RMB 36 and RMB 32 respectively</a:t>
            </a:r>
            <a:r>
              <a:rPr lang="en-US" sz="1600" dirty="0" smtClean="0">
                <a:solidFill>
                  <a:schemeClr val="tx1"/>
                </a:solidFill>
                <a:sym typeface="Times New Roman"/>
              </a:rPr>
              <a:t>.  </a:t>
            </a:r>
            <a:r>
              <a:rPr lang="en-US" sz="1600" dirty="0">
                <a:solidFill>
                  <a:schemeClr val="tx1"/>
                </a:solidFill>
                <a:sym typeface="Times New Roman"/>
              </a:rPr>
              <a:t>After spending on basic living expenses and giving both sets of parents RMB 5 each, there was not much left.</a:t>
            </a:r>
            <a:endParaRPr sz="1600" dirty="0">
              <a:solidFill>
                <a:schemeClr val="tx1"/>
              </a:solidFill>
              <a:sym typeface="Times New Roman"/>
            </a:endParaRPr>
          </a:p>
          <a:p>
            <a:pPr marL="285750" marR="0" lvl="0" indent="-234950" algn="just" rtl="0">
              <a:lnSpc>
                <a:spcPct val="110000"/>
              </a:lnSpc>
              <a:spcBef>
                <a:spcPts val="600"/>
              </a:spcBef>
              <a:spcAft>
                <a:spcPts val="0"/>
              </a:spcAft>
              <a:buClr>
                <a:schemeClr val="dk1"/>
              </a:buClr>
              <a:buSzPts val="1200"/>
              <a:buFont typeface="Arial"/>
              <a:buChar char="•"/>
            </a:pPr>
            <a:r>
              <a:rPr lang="en-US" sz="1600" dirty="0">
                <a:solidFill>
                  <a:schemeClr val="tx1"/>
                </a:solidFill>
                <a:sym typeface="Times New Roman"/>
              </a:rPr>
              <a:t>In 1983, they spent RMB 194.9 on a bicycle, which was the first pricey item they purchased. It took them five years to save enough money for that. </a:t>
            </a:r>
            <a:r>
              <a:rPr lang="en-US" sz="1600" dirty="0" smtClean="0">
                <a:solidFill>
                  <a:schemeClr val="tx1"/>
                </a:solidFill>
                <a:sym typeface="Times New Roman"/>
              </a:rPr>
              <a:t> From </a:t>
            </a:r>
            <a:r>
              <a:rPr lang="en-US" sz="1600" dirty="0">
                <a:solidFill>
                  <a:schemeClr val="tx1"/>
                </a:solidFill>
                <a:sym typeface="Times New Roman"/>
              </a:rPr>
              <a:t>1978 to 1989, they purchased only a handful of pricey items: two bicycles, a sewing machine, a recorder, an accordion, a watch, a clock and a refrigerator.</a:t>
            </a:r>
            <a:endParaRPr sz="1600" dirty="0">
              <a:solidFill>
                <a:schemeClr val="tx1"/>
              </a:solidFill>
              <a:sym typeface="Times New Roman"/>
            </a:endParaRPr>
          </a:p>
          <a:p>
            <a:pPr marL="285750" marR="0" lvl="0" indent="-234950" algn="just" rtl="0">
              <a:lnSpc>
                <a:spcPct val="110000"/>
              </a:lnSpc>
              <a:spcBef>
                <a:spcPts val="600"/>
              </a:spcBef>
              <a:spcAft>
                <a:spcPts val="0"/>
              </a:spcAft>
              <a:buClr>
                <a:schemeClr val="dk1"/>
              </a:buClr>
              <a:buSzPts val="1200"/>
              <a:buFont typeface="Arial"/>
              <a:buChar char="•"/>
            </a:pPr>
            <a:r>
              <a:rPr lang="en-US" sz="1600" dirty="0">
                <a:solidFill>
                  <a:schemeClr val="tx1"/>
                </a:solidFill>
                <a:sym typeface="Times New Roman"/>
              </a:rPr>
              <a:t>After paying RMB 3,999 for the refrigerator in 1989, the family bought more high-end consumer goods. </a:t>
            </a:r>
            <a:r>
              <a:rPr lang="en-US" sz="1600" dirty="0" smtClean="0">
                <a:solidFill>
                  <a:schemeClr val="tx1"/>
                </a:solidFill>
                <a:sym typeface="Times New Roman"/>
              </a:rPr>
              <a:t> For </a:t>
            </a:r>
            <a:r>
              <a:rPr lang="en-US" sz="1600" dirty="0">
                <a:solidFill>
                  <a:schemeClr val="tx1"/>
                </a:solidFill>
                <a:sym typeface="Times New Roman"/>
              </a:rPr>
              <a:t>example, in 1995, they spent RMB 2,400 installing a telephone</a:t>
            </a:r>
            <a:r>
              <a:rPr lang="en-US" sz="1600" dirty="0" smtClean="0">
                <a:solidFill>
                  <a:schemeClr val="tx1"/>
                </a:solidFill>
                <a:sym typeface="Times New Roman"/>
              </a:rPr>
              <a:t>.  </a:t>
            </a:r>
            <a:r>
              <a:rPr lang="en-US" sz="1600" dirty="0">
                <a:solidFill>
                  <a:schemeClr val="tx1"/>
                </a:solidFill>
                <a:sym typeface="Times New Roman"/>
              </a:rPr>
              <a:t>Then they spent RMB 1,800 on a leather jacket in 1997, RMB530,000 on a new house in 2007, RMB 80,000 on their first car in 2010, and RMB 33,600 on a piano in 2011.  In 2018, they “upgraded” their car to one that cost RMB 230,000. </a:t>
            </a:r>
            <a:endParaRPr sz="1600" dirty="0">
              <a:solidFill>
                <a:schemeClr val="tx1"/>
              </a:solidFill>
            </a:endParaRPr>
          </a:p>
          <a:p>
            <a:pPr marL="285750" marR="0" lvl="0" indent="-234950" algn="just" rtl="0">
              <a:lnSpc>
                <a:spcPct val="110000"/>
              </a:lnSpc>
              <a:spcBef>
                <a:spcPts val="600"/>
              </a:spcBef>
              <a:spcAft>
                <a:spcPts val="0"/>
              </a:spcAft>
              <a:buClr>
                <a:schemeClr val="dk1"/>
              </a:buClr>
              <a:buSzPts val="1200"/>
              <a:buFont typeface="Arial"/>
              <a:buChar char="•"/>
            </a:pPr>
            <a:r>
              <a:rPr lang="en-US" sz="1600" dirty="0">
                <a:solidFill>
                  <a:schemeClr val="tx1"/>
                </a:solidFill>
                <a:sym typeface="Times New Roman"/>
              </a:rPr>
              <a:t>In 2018, Ma </a:t>
            </a:r>
            <a:r>
              <a:rPr lang="en-US" sz="1600" dirty="0" err="1">
                <a:solidFill>
                  <a:schemeClr val="tx1"/>
                </a:solidFill>
                <a:sym typeface="Times New Roman"/>
              </a:rPr>
              <a:t>Lianfa's</a:t>
            </a:r>
            <a:r>
              <a:rPr lang="en-US" sz="1600" dirty="0">
                <a:solidFill>
                  <a:schemeClr val="tx1"/>
                </a:solidFill>
                <a:sym typeface="Times New Roman"/>
              </a:rPr>
              <a:t> monthly pension was as much as RMB 6,649 and Wang </a:t>
            </a:r>
            <a:r>
              <a:rPr lang="en-US" sz="1600" dirty="0" err="1">
                <a:solidFill>
                  <a:schemeClr val="tx1"/>
                </a:solidFill>
                <a:sym typeface="Times New Roman"/>
              </a:rPr>
              <a:t>Lulong's</a:t>
            </a:r>
            <a:r>
              <a:rPr lang="en-US" sz="1600" dirty="0">
                <a:solidFill>
                  <a:schemeClr val="tx1"/>
                </a:solidFill>
                <a:sym typeface="Times New Roman"/>
              </a:rPr>
              <a:t> also reached RMB 2,956.</a:t>
            </a:r>
            <a:endParaRPr sz="1600" dirty="0">
              <a:solidFill>
                <a:schemeClr val="tx1"/>
              </a:solidFill>
              <a:sym typeface="Times New Roman"/>
            </a:endParaRPr>
          </a:p>
          <a:p>
            <a:pPr marL="0" marR="0" lvl="0" indent="0" algn="just" rtl="0">
              <a:lnSpc>
                <a:spcPct val="110000"/>
              </a:lnSpc>
              <a:spcBef>
                <a:spcPts val="0"/>
              </a:spcBef>
              <a:spcAft>
                <a:spcPts val="0"/>
              </a:spcAft>
              <a:buClr>
                <a:schemeClr val="dk1"/>
              </a:buClr>
              <a:buSzPts val="2000"/>
              <a:buFont typeface="Arial"/>
              <a:buNone/>
            </a:pPr>
            <a:endParaRPr sz="1200" b="0" i="0" u="none" strike="noStrike" cap="none" dirty="0">
              <a:solidFill>
                <a:srgbClr val="000000"/>
              </a:solidFill>
              <a:latin typeface="+mj-lt"/>
              <a:sym typeface="Arial"/>
            </a:endParaRPr>
          </a:p>
        </p:txBody>
      </p:sp>
      <p:sp>
        <p:nvSpPr>
          <p:cNvPr id="163" name="Google Shape;163;p21"/>
          <p:cNvSpPr/>
          <p:nvPr/>
        </p:nvSpPr>
        <p:spPr>
          <a:xfrm>
            <a:off x="307975" y="3969324"/>
            <a:ext cx="4149473" cy="193899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dirty="0">
                <a:solidFill>
                  <a:schemeClr val="tx1"/>
                </a:solidFill>
                <a:sym typeface="Times New Roman"/>
              </a:rPr>
              <a:t>Ma </a:t>
            </a:r>
            <a:r>
              <a:rPr lang="en-US" sz="1800" dirty="0" err="1">
                <a:solidFill>
                  <a:schemeClr val="tx1"/>
                </a:solidFill>
                <a:sym typeface="Times New Roman"/>
              </a:rPr>
              <a:t>Lianfa</a:t>
            </a:r>
            <a:r>
              <a:rPr lang="en-US" sz="1800" dirty="0">
                <a:solidFill>
                  <a:schemeClr val="tx1"/>
                </a:solidFill>
                <a:sym typeface="Times New Roman"/>
              </a:rPr>
              <a:t> and his wife have been keeping household accounts since 1978, more than 40 years. </a:t>
            </a:r>
            <a:r>
              <a:rPr lang="en-US" sz="1800" dirty="0" smtClean="0">
                <a:solidFill>
                  <a:schemeClr val="tx1"/>
                </a:solidFill>
                <a:sym typeface="Times New Roman"/>
              </a:rPr>
              <a:t> The </a:t>
            </a:r>
            <a:r>
              <a:rPr lang="en-US" sz="1800" dirty="0">
                <a:solidFill>
                  <a:schemeClr val="tx1"/>
                </a:solidFill>
                <a:sym typeface="Times New Roman"/>
              </a:rPr>
              <a:t>financial books recorded the drastic changes in their family’s life, which reflects the changes in the lives of  people since the reform and opening-up.</a:t>
            </a:r>
            <a:endParaRPr sz="1800" dirty="0">
              <a:solidFill>
                <a:schemeClr val="tx1"/>
              </a:solidFill>
              <a:sym typeface="Times New Roman"/>
            </a:endParaRPr>
          </a:p>
        </p:txBody>
      </p:sp>
      <p:sp>
        <p:nvSpPr>
          <p:cNvPr id="164" name="Google Shape;164;p21" descr="http://info.xinhua-news.cn/newphmall/XHS_Mid_281863987_8.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DFKai-SB"/>
              <a:cs typeface="DFKai-SB"/>
              <a:sym typeface="DFKai-SB"/>
            </a:endParaRPr>
          </a:p>
        </p:txBody>
      </p:sp>
      <p:sp>
        <p:nvSpPr>
          <p:cNvPr id="165" name="Google Shape;165;p21"/>
          <p:cNvSpPr txBox="1"/>
          <p:nvPr/>
        </p:nvSpPr>
        <p:spPr>
          <a:xfrm>
            <a:off x="1372000" y="438615"/>
            <a:ext cx="10560149" cy="480091"/>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chemeClr val="dk1"/>
              </a:buClr>
              <a:buSzPts val="3600"/>
              <a:buFont typeface="Times New Roman"/>
              <a:buNone/>
            </a:pPr>
            <a:r>
              <a:rPr lang="en-US" sz="2800" b="1" dirty="0">
                <a:sym typeface="Times New Roman"/>
              </a:rPr>
              <a:t>Sign of the Times - 40 Years of a Qingdao Family’s Accounts </a:t>
            </a:r>
            <a:endParaRPr sz="2800" b="1" dirty="0">
              <a:sym typeface="Times New Roman"/>
            </a:endParaRPr>
          </a:p>
        </p:txBody>
      </p:sp>
      <p:sp>
        <p:nvSpPr>
          <p:cNvPr id="166" name="Google Shape;166;p21"/>
          <p:cNvSpPr/>
          <p:nvPr/>
        </p:nvSpPr>
        <p:spPr>
          <a:xfrm>
            <a:off x="4674908" y="6138793"/>
            <a:ext cx="6396895"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DFKai-SB"/>
                <a:cs typeface="DFKai-SB"/>
                <a:sym typeface="DFKai-SB"/>
              </a:rPr>
              <a:t>Source: Xinhua Net</a:t>
            </a:r>
            <a:endParaRPr sz="1200" b="0" i="0" u="none" strike="noStrike" cap="none" dirty="0">
              <a:solidFill>
                <a:schemeClr val="dk1"/>
              </a:solidFill>
              <a:latin typeface="+mj-lt"/>
              <a:ea typeface="DFKai-SB"/>
              <a:cs typeface="DFKai-SB"/>
              <a:sym typeface="DFKai-SB"/>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j-lt"/>
                <a:ea typeface="Times New Roman"/>
                <a:cs typeface="Times New Roman"/>
                <a:sym typeface="Times New Roman"/>
              </a:rPr>
              <a:t>(http://www.xinhuanet.com/politics/2018-04/20/c_1122712749.htm)</a:t>
            </a:r>
            <a:endParaRPr sz="1200" b="0" i="0" u="none" strike="noStrike" cap="none" dirty="0">
              <a:solidFill>
                <a:srgbClr val="000000"/>
              </a:solidFill>
              <a:latin typeface="+mj-lt"/>
              <a:sym typeface="Arial"/>
            </a:endParaRPr>
          </a:p>
        </p:txBody>
      </p:sp>
      <p:pic>
        <p:nvPicPr>
          <p:cNvPr id="168" name="Google Shape;168;p21"/>
          <p:cNvPicPr preferRelativeResize="0"/>
          <p:nvPr/>
        </p:nvPicPr>
        <p:blipFill rotWithShape="1">
          <a:blip r:embed="rId4">
            <a:alphaModFix/>
          </a:blip>
          <a:srcRect/>
          <a:stretch/>
        </p:blipFill>
        <p:spPr>
          <a:xfrm>
            <a:off x="10111649" y="5794250"/>
            <a:ext cx="1092124" cy="739826"/>
          </a:xfrm>
          <a:prstGeom prst="rect">
            <a:avLst/>
          </a:prstGeom>
          <a:noFill/>
          <a:ln>
            <a:noFill/>
          </a:ln>
        </p:spPr>
      </p:pic>
      <p:pic>
        <p:nvPicPr>
          <p:cNvPr id="169" name="Google Shape;169;p21" descr="E:\人民教育出版社工作\2020.8-教育部项目编写文件\2022.4.14-16五修改会议\修改相关内容\新华社购买\《普通高中教科书 思想政治》\XxjpsgC000919_20180420_TPPFN0A001.jpg"/>
          <p:cNvPicPr preferRelativeResize="0"/>
          <p:nvPr/>
        </p:nvPicPr>
        <p:blipFill rotWithShape="1">
          <a:blip r:embed="rId5">
            <a:alphaModFix/>
          </a:blip>
          <a:srcRect/>
          <a:stretch/>
        </p:blipFill>
        <p:spPr>
          <a:xfrm>
            <a:off x="460375" y="1282093"/>
            <a:ext cx="3605158" cy="2399628"/>
          </a:xfrm>
          <a:prstGeom prst="rect">
            <a:avLst/>
          </a:prstGeom>
          <a:noFill/>
          <a:ln>
            <a:noFill/>
          </a:ln>
        </p:spPr>
      </p:pic>
      <p:sp>
        <p:nvSpPr>
          <p:cNvPr id="170" name="Google Shape;170;p21"/>
          <p:cNvSpPr txBox="1"/>
          <p:nvPr/>
        </p:nvSpPr>
        <p:spPr>
          <a:xfrm>
            <a:off x="307975" y="974227"/>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mj-lt"/>
                <a:sym typeface="Arial"/>
              </a:rPr>
              <a:t>Reference</a:t>
            </a:r>
            <a:endParaRPr>
              <a:latin typeface="+mj-lt"/>
            </a:endParaRPr>
          </a:p>
        </p:txBody>
      </p:sp>
      <p:sp>
        <p:nvSpPr>
          <p:cNvPr id="13" name="Google Shape;172;p24"/>
          <p:cNvSpPr txBox="1"/>
          <p:nvPr/>
        </p:nvSpPr>
        <p:spPr>
          <a:xfrm>
            <a:off x="155575" y="265440"/>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p:nvPr/>
        </p:nvSpPr>
        <p:spPr>
          <a:xfrm>
            <a:off x="380333" y="1005352"/>
            <a:ext cx="11262000" cy="892500"/>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000" dirty="0">
                <a:sym typeface="Times New Roman"/>
              </a:rPr>
              <a:t>In 1978, the per capita disposable income of rural residents alone was RMB 134. </a:t>
            </a:r>
            <a:r>
              <a:rPr lang="en-US" sz="2000" dirty="0" smtClean="0">
                <a:sym typeface="Times New Roman"/>
              </a:rPr>
              <a:t> By </a:t>
            </a:r>
            <a:r>
              <a:rPr lang="en-US" sz="2000" dirty="0">
                <a:sym typeface="Times New Roman"/>
              </a:rPr>
              <a:t>2020 it  increased to RMB 17,131, which </a:t>
            </a:r>
            <a:r>
              <a:rPr lang="en-US" sz="2000" dirty="0" smtClean="0">
                <a:sym typeface="Times New Roman"/>
              </a:rPr>
              <a:t>increased for </a:t>
            </a:r>
            <a:r>
              <a:rPr lang="en-US" sz="2000" dirty="0">
                <a:sym typeface="Times New Roman"/>
              </a:rPr>
              <a:t>about 128 times.</a:t>
            </a:r>
            <a:endParaRPr sz="2000" dirty="0">
              <a:sym typeface="Times New Roman"/>
            </a:endParaRPr>
          </a:p>
        </p:txBody>
      </p:sp>
      <p:sp>
        <p:nvSpPr>
          <p:cNvPr id="180" name="Google Shape;180;p22"/>
          <p:cNvSpPr/>
          <p:nvPr/>
        </p:nvSpPr>
        <p:spPr>
          <a:xfrm>
            <a:off x="624292" y="6198317"/>
            <a:ext cx="873422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Section 16: Per capita rural disposable income and index. </a:t>
            </a:r>
            <a:r>
              <a:rPr lang="en-US" sz="1200" b="0" i="0" u="none" strike="noStrike" cap="none" dirty="0">
                <a:solidFill>
                  <a:schemeClr val="dk1"/>
                </a:solidFill>
                <a:latin typeface="+mj-lt"/>
                <a:ea typeface="Times New Roman"/>
                <a:cs typeface="Times New Roman"/>
                <a:sym typeface="Times New Roman"/>
              </a:rPr>
              <a:t> (http://www.stats.gov.cn/tjsj/ndsj/2021/indexch.htm)</a:t>
            </a:r>
            <a:endParaRPr sz="1200" b="0" i="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j-lt"/>
              <a:ea typeface="Times New Roman"/>
              <a:cs typeface="Times New Roman"/>
              <a:sym typeface="Times New Roman"/>
            </a:endParaRPr>
          </a:p>
        </p:txBody>
      </p:sp>
      <p:sp>
        <p:nvSpPr>
          <p:cNvPr id="181" name="Google Shape;181;p22"/>
          <p:cNvSpPr/>
          <p:nvPr/>
        </p:nvSpPr>
        <p:spPr>
          <a:xfrm>
            <a:off x="777240" y="359152"/>
            <a:ext cx="10267018" cy="64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Font typeface="Arial"/>
              <a:buNone/>
            </a:pPr>
            <a:r>
              <a:rPr lang="en-US" sz="2800" b="1" dirty="0">
                <a:sym typeface="DFKai-SB"/>
              </a:rPr>
              <a:t>Growth in per capita disposable income of rural residents</a:t>
            </a:r>
            <a:endParaRPr sz="2800" b="1" dirty="0">
              <a:sym typeface="DFKai-SB"/>
            </a:endParaRPr>
          </a:p>
          <a:p>
            <a:pPr marL="0" marR="0" lvl="0" indent="0" algn="ctr" rtl="0">
              <a:lnSpc>
                <a:spcPct val="90000"/>
              </a:lnSpc>
              <a:spcBef>
                <a:spcPts val="0"/>
              </a:spcBef>
              <a:spcAft>
                <a:spcPts val="0"/>
              </a:spcAft>
              <a:buNone/>
            </a:pPr>
            <a:endParaRPr sz="2000" b="1" dirty="0">
              <a:solidFill>
                <a:schemeClr val="dk1"/>
              </a:solidFill>
              <a:latin typeface="+mj-lt"/>
              <a:ea typeface="DFKai-SB"/>
              <a:cs typeface="DFKai-SB"/>
              <a:sym typeface="DFKai-SB"/>
            </a:endParaRPr>
          </a:p>
        </p:txBody>
      </p:sp>
      <p:pic>
        <p:nvPicPr>
          <p:cNvPr id="182" name="Google Shape;182;p22"/>
          <p:cNvPicPr preferRelativeResize="0"/>
          <p:nvPr/>
        </p:nvPicPr>
        <p:blipFill rotWithShape="1">
          <a:blip r:embed="rId3">
            <a:alphaModFix/>
          </a:blip>
          <a:srcRect/>
          <a:stretch/>
        </p:blipFill>
        <p:spPr>
          <a:xfrm>
            <a:off x="9534852" y="6218992"/>
            <a:ext cx="1059281" cy="481869"/>
          </a:xfrm>
          <a:prstGeom prst="rect">
            <a:avLst/>
          </a:prstGeom>
          <a:noFill/>
          <a:ln>
            <a:noFill/>
          </a:ln>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333" y="1897852"/>
            <a:ext cx="11229975" cy="4191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9733"/>
            <a:ext cx="10075510" cy="4214864"/>
          </a:xfrm>
          <a:prstGeom prst="rect">
            <a:avLst/>
          </a:prstGeom>
        </p:spPr>
      </p:pic>
      <p:sp>
        <p:nvSpPr>
          <p:cNvPr id="190" name="Google Shape;190;p23"/>
          <p:cNvSpPr txBox="1"/>
          <p:nvPr/>
        </p:nvSpPr>
        <p:spPr>
          <a:xfrm>
            <a:off x="1253431" y="172523"/>
            <a:ext cx="10092300" cy="516000"/>
          </a:xfrm>
          <a:prstGeom prst="rect">
            <a:avLst/>
          </a:prstGeom>
          <a:noFill/>
          <a:ln w="9525" cap="flat" cmpd="sng">
            <a:solidFill>
              <a:srgbClr val="FF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b="1" i="0" u="none" strike="noStrike" cap="none" dirty="0">
              <a:solidFill>
                <a:schemeClr val="dk1"/>
              </a:solidFill>
              <a:latin typeface="+mj-lt"/>
              <a:ea typeface="DFKai-SB"/>
              <a:cs typeface="DFKai-SB"/>
              <a:sym typeface="DFKai-SB"/>
            </a:endParaRPr>
          </a:p>
          <a:p>
            <a:pPr marL="0" marR="0" lvl="0" indent="0" algn="ctr" rtl="0">
              <a:lnSpc>
                <a:spcPct val="90000"/>
              </a:lnSpc>
              <a:spcBef>
                <a:spcPts val="0"/>
              </a:spcBef>
              <a:spcAft>
                <a:spcPts val="0"/>
              </a:spcAft>
              <a:buNone/>
            </a:pPr>
            <a:r>
              <a:rPr lang="en-US" sz="2800" b="1" dirty="0">
                <a:sym typeface="DFKai-SB"/>
              </a:rPr>
              <a:t>The gap between per capita disposable incomes </a:t>
            </a:r>
            <a:endParaRPr lang="en-US" sz="2800" b="1" dirty="0" smtClean="0">
              <a:sym typeface="DFKai-SB"/>
            </a:endParaRPr>
          </a:p>
          <a:p>
            <a:pPr marL="0" marR="0" lvl="0" indent="0" algn="ctr" rtl="0">
              <a:lnSpc>
                <a:spcPct val="90000"/>
              </a:lnSpc>
              <a:spcBef>
                <a:spcPts val="0"/>
              </a:spcBef>
              <a:spcAft>
                <a:spcPts val="0"/>
              </a:spcAft>
              <a:buNone/>
            </a:pPr>
            <a:r>
              <a:rPr lang="en-US" sz="2800" b="1" dirty="0" smtClean="0">
                <a:sym typeface="DFKai-SB"/>
              </a:rPr>
              <a:t>in </a:t>
            </a:r>
            <a:r>
              <a:rPr lang="en-US" sz="2800" b="1" dirty="0">
                <a:sym typeface="DFKai-SB"/>
              </a:rPr>
              <a:t>rural and urban areas</a:t>
            </a:r>
            <a:endParaRPr sz="2800" b="1" dirty="0">
              <a:sym typeface="DFKai-SB"/>
            </a:endParaRPr>
          </a:p>
        </p:txBody>
      </p:sp>
      <p:sp>
        <p:nvSpPr>
          <p:cNvPr id="192" name="Google Shape;192;p23"/>
          <p:cNvSpPr/>
          <p:nvPr/>
        </p:nvSpPr>
        <p:spPr>
          <a:xfrm>
            <a:off x="267965" y="6330430"/>
            <a:ext cx="872005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chemeClr val="dk1"/>
                </a:solidFill>
                <a:latin typeface="+mj-lt"/>
                <a:ea typeface="DFKai-SB"/>
                <a:cs typeface="DFKai-SB"/>
                <a:sym typeface="DFKai-SB"/>
              </a:rPr>
              <a:t>Source: National Bureau of Statistics. China Statistical Yearbook 2021, Chapter 6, Section 16. </a:t>
            </a:r>
            <a:r>
              <a:rPr lang="en-US" sz="1200" b="0" i="0" u="none" strike="noStrike" cap="none" dirty="0">
                <a:solidFill>
                  <a:schemeClr val="dk1"/>
                </a:solidFill>
                <a:latin typeface="+mj-lt"/>
                <a:ea typeface="Times New Roman"/>
                <a:cs typeface="Times New Roman"/>
                <a:sym typeface="Times New Roman"/>
              </a:rPr>
              <a:t>(http://www.stats.gov.cn/tjsj/ndsj/2021/indexch.htm)</a:t>
            </a:r>
            <a:endParaRPr sz="1200" b="0" i="0" u="none" strike="noStrike" cap="none" dirty="0">
              <a:solidFill>
                <a:schemeClr val="dk1"/>
              </a:solidFill>
              <a:latin typeface="+mj-lt"/>
              <a:ea typeface="Times New Roman"/>
              <a:cs typeface="Times New Roman"/>
              <a:sym typeface="Times New Roman"/>
            </a:endParaRPr>
          </a:p>
        </p:txBody>
      </p:sp>
      <p:pic>
        <p:nvPicPr>
          <p:cNvPr id="193" name="Google Shape;193;p23"/>
          <p:cNvPicPr preferRelativeResize="0"/>
          <p:nvPr/>
        </p:nvPicPr>
        <p:blipFill rotWithShape="1">
          <a:blip r:embed="rId4">
            <a:alphaModFix/>
          </a:blip>
          <a:srcRect/>
          <a:stretch/>
        </p:blipFill>
        <p:spPr>
          <a:xfrm>
            <a:off x="10085439" y="6197665"/>
            <a:ext cx="1260292" cy="573309"/>
          </a:xfrm>
          <a:prstGeom prst="rect">
            <a:avLst/>
          </a:prstGeom>
          <a:noFill/>
          <a:ln>
            <a:noFill/>
          </a:ln>
        </p:spPr>
      </p:pic>
      <p:sp>
        <p:nvSpPr>
          <p:cNvPr id="194" name="Google Shape;194;p23"/>
          <p:cNvSpPr txBox="1"/>
          <p:nvPr/>
        </p:nvSpPr>
        <p:spPr>
          <a:xfrm>
            <a:off x="267965" y="245878"/>
            <a:ext cx="17130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dirty="0">
                <a:sym typeface="DFKai-SB"/>
              </a:rPr>
              <a:t>Question </a:t>
            </a:r>
            <a:endParaRPr sz="1800" dirty="0">
              <a:sym typeface="DFKai-SB"/>
            </a:endParaRPr>
          </a:p>
        </p:txBody>
      </p:sp>
      <p:sp>
        <p:nvSpPr>
          <p:cNvPr id="195" name="Google Shape;195;p23"/>
          <p:cNvSpPr txBox="1"/>
          <p:nvPr/>
        </p:nvSpPr>
        <p:spPr>
          <a:xfrm>
            <a:off x="231640" y="5408202"/>
            <a:ext cx="11214300" cy="7386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b="0" i="0" u="none" strike="noStrike" cap="none" dirty="0">
                <a:solidFill>
                  <a:schemeClr val="dk1"/>
                </a:solidFill>
                <a:latin typeface="+mj-lt"/>
                <a:ea typeface="DFKai-SB"/>
                <a:cs typeface="DFKai-SB"/>
                <a:sym typeface="DFKai-SB"/>
              </a:rPr>
              <a:t>Question: </a:t>
            </a:r>
            <a:r>
              <a:rPr lang="en-US" dirty="0">
                <a:sym typeface="DFKai-SB"/>
              </a:rPr>
              <a:t>Why can't we draw the conclusion that urban life is better by comparing the urban and rural per capita disposable income? </a:t>
            </a:r>
            <a:endParaRPr dirty="0"/>
          </a:p>
          <a:p>
            <a:pPr lvl="0" algn="just"/>
            <a:r>
              <a:rPr lang="en-US" dirty="0">
                <a:sym typeface="DFKai-SB"/>
              </a:rPr>
              <a:t>Suggested Answer: Different factors in the living conditions, such as prices and consumption patterns, infrastructure and services of rural and urban areas, should be considered together.</a:t>
            </a:r>
            <a:endParaRPr dirty="0">
              <a:sym typeface="DFKai-SB"/>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8279</Words>
  <Application>Microsoft Office PowerPoint</Application>
  <PresentationFormat>寬螢幕</PresentationFormat>
  <Paragraphs>590</Paragraphs>
  <Slides>65</Slides>
  <Notes>62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65</vt:i4>
      </vt:variant>
    </vt:vector>
  </HeadingPairs>
  <TitlesOfParts>
    <vt:vector size="74" baseType="lpstr">
      <vt:lpstr>MS PGothic</vt:lpstr>
      <vt:lpstr>SimSun</vt:lpstr>
      <vt:lpstr>新細明體</vt:lpstr>
      <vt:lpstr>標楷體</vt:lpstr>
      <vt:lpstr>標楷體</vt:lpstr>
      <vt:lpstr>Arial</vt:lpstr>
      <vt:lpstr>Calibri</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2022-10-19T09:06:46Z</dcterms:modified>
</cp:coreProperties>
</file>