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handoutMasterIdLst>
    <p:handoutMasterId r:id="rId48"/>
  </p:handout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 id="269" r:id="rId14"/>
    <p:sldId id="323" r:id="rId15"/>
    <p:sldId id="324" r:id="rId16"/>
    <p:sldId id="325" r:id="rId17"/>
    <p:sldId id="326" r:id="rId18"/>
    <p:sldId id="327" r:id="rId19"/>
    <p:sldId id="328" r:id="rId20"/>
    <p:sldId id="329" r:id="rId21"/>
    <p:sldId id="330" r:id="rId22"/>
    <p:sldId id="278" r:id="rId23"/>
    <p:sldId id="279" r:id="rId24"/>
    <p:sldId id="280" r:id="rId25"/>
    <p:sldId id="305" r:id="rId26"/>
    <p:sldId id="281" r:id="rId27"/>
    <p:sldId id="282" r:id="rId28"/>
    <p:sldId id="283" r:id="rId29"/>
    <p:sldId id="284" r:id="rId30"/>
    <p:sldId id="285"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Lst>
  <p:sldSz cx="12192000" cy="6858000"/>
  <p:notesSz cx="6797675" cy="9926638"/>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PMingLiU"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PMingLiU"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PMingLiU"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PMingLiU"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PMingLiU"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PMingLiU"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PMingLiU"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PMingLiU"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7" autoAdjust="0"/>
    <p:restoredTop sz="87791" autoAdjust="0"/>
  </p:normalViewPr>
  <p:slideViewPr>
    <p:cSldViewPr snapToGrid="0">
      <p:cViewPr varScale="1">
        <p:scale>
          <a:sx n="66" d="100"/>
          <a:sy n="66" d="100"/>
        </p:scale>
        <p:origin x="780" y="32"/>
      </p:cViewPr>
      <p:guideLst>
        <p:guide orient="horz" pos="2160"/>
        <p:guide pos="3840"/>
      </p:guideLst>
    </p:cSldViewPr>
  </p:slideViewPr>
  <p:notesTextViewPr>
    <p:cViewPr>
      <p:scale>
        <a:sx n="1" d="1"/>
        <a:sy n="1" d="1"/>
      </p:scale>
      <p:origin x="0" y="0"/>
    </p:cViewPr>
  </p:notesTextViewPr>
  <p:sorterViewPr>
    <p:cViewPr>
      <p:scale>
        <a:sx n="100" d="100"/>
        <a:sy n="100" d="100"/>
      </p:scale>
      <p:origin x="0" y="-51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E84357-3172-45CD-BBFA-B42C49EC75CA}" type="datetimeFigureOut">
              <a:rPr lang="en-US" smtClean="0"/>
              <a:t>2/22/2022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6B05061-E1D6-4F7F-A58D-38DFB6A089ED}" type="slidenum">
              <a:rPr lang="en-US" smtClean="0"/>
              <a:t>‹#›</a:t>
            </a:fld>
            <a:endParaRPr lang="en-US"/>
          </a:p>
        </p:txBody>
      </p:sp>
    </p:spTree>
    <p:extLst>
      <p:ext uri="{BB962C8B-B14F-4D97-AF65-F5344CB8AC3E}">
        <p14:creationId xmlns:p14="http://schemas.microsoft.com/office/powerpoint/2010/main" val="264892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D510454-EE3E-4660-A47E-C595C39E1F41}" type="datetimeFigureOut">
              <a:rPr lang="zh-TW" altLang="en-US"/>
              <a:pPr>
                <a:defRPr/>
              </a:pPr>
              <a:t>2022/2/22</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B7E7CC-CD19-4346-AD29-A1794AB0F6BF}" type="slidenum">
              <a:rPr lang="zh-TW" altLang="en-US"/>
              <a:pPr>
                <a:defRPr/>
              </a:pPr>
              <a:t>‹#›</a:t>
            </a:fld>
            <a:endParaRPr lang="zh-TW" altLang="en-US"/>
          </a:p>
        </p:txBody>
      </p:sp>
    </p:spTree>
    <p:extLst>
      <p:ext uri="{BB962C8B-B14F-4D97-AF65-F5344CB8AC3E}">
        <p14:creationId xmlns:p14="http://schemas.microsoft.com/office/powerpoint/2010/main" val="113096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PMingLiU" panose="02020500000000000000" pitchFamily="18" charset="-120"/>
        <a:cs typeface="+mn-cs"/>
      </a:defRPr>
    </a:lvl1pPr>
    <a:lvl2pPr marL="457200" algn="l" rtl="0" eaLnBrk="0" fontAlgn="base" hangingPunct="0">
      <a:spcBef>
        <a:spcPct val="30000"/>
      </a:spcBef>
      <a:spcAft>
        <a:spcPct val="0"/>
      </a:spcAft>
      <a:defRPr sz="1200" kern="1200">
        <a:solidFill>
          <a:schemeClr val="tx1"/>
        </a:solidFill>
        <a:latin typeface="+mn-lt"/>
        <a:ea typeface="PMingLiU" panose="02020500000000000000" pitchFamily="18" charset="-120"/>
        <a:cs typeface="+mn-cs"/>
      </a:defRPr>
    </a:lvl2pPr>
    <a:lvl3pPr marL="914400" algn="l" rtl="0" eaLnBrk="0" fontAlgn="base" hangingPunct="0">
      <a:spcBef>
        <a:spcPct val="30000"/>
      </a:spcBef>
      <a:spcAft>
        <a:spcPct val="0"/>
      </a:spcAft>
      <a:defRPr sz="1200" kern="1200">
        <a:solidFill>
          <a:schemeClr val="tx1"/>
        </a:solidFill>
        <a:latin typeface="+mn-lt"/>
        <a:ea typeface="PMingLiU" panose="02020500000000000000" pitchFamily="18" charset="-120"/>
        <a:cs typeface="+mn-cs"/>
      </a:defRPr>
    </a:lvl3pPr>
    <a:lvl4pPr marL="1371600" algn="l" rtl="0" eaLnBrk="0" fontAlgn="base" hangingPunct="0">
      <a:spcBef>
        <a:spcPct val="30000"/>
      </a:spcBef>
      <a:spcAft>
        <a:spcPct val="0"/>
      </a:spcAft>
      <a:defRPr sz="1200" kern="1200">
        <a:solidFill>
          <a:schemeClr val="tx1"/>
        </a:solidFill>
        <a:latin typeface="+mn-lt"/>
        <a:ea typeface="PMingLiU" panose="02020500000000000000" pitchFamily="18" charset="-120"/>
        <a:cs typeface="+mn-cs"/>
      </a:defRPr>
    </a:lvl4pPr>
    <a:lvl5pPr marL="1828800" algn="l" rtl="0" eaLnBrk="0" fontAlgn="base" hangingPunct="0">
      <a:spcBef>
        <a:spcPct val="30000"/>
      </a:spcBef>
      <a:spcAft>
        <a:spcPct val="0"/>
      </a:spcAft>
      <a:defRPr sz="1200" kern="1200">
        <a:solidFill>
          <a:schemeClr val="tx1"/>
        </a:solidFill>
        <a:latin typeface="+mn-lt"/>
        <a:ea typeface="PMingLiU"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HK"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F428CB52-E061-46ED-A9E8-74FD52811784}" type="slidenum">
              <a:rPr lang="zh-CN" altLang="en-US" sz="1800" smtClean="0">
                <a:solidFill>
                  <a:srgbClr val="000000"/>
                </a:solidFill>
                <a:latin typeface="DengXian" panose="02010600030101010101" pitchFamily="2" charset="-122"/>
                <a:ea typeface="DengXian" panose="02010600030101010101" pitchFamily="2" charset="-122"/>
              </a:rPr>
              <a:pPr>
                <a:buFont typeface="Arial" panose="020B0604020202020204" pitchFamily="34" charset="0"/>
                <a:buNone/>
              </a:pPr>
              <a:t>5</a:t>
            </a:fld>
            <a:endParaRPr lang="zh-CN" altLang="en-US">
              <a:solidFill>
                <a:srgbClr val="000000"/>
              </a:solidFill>
              <a:latin typeface="DengXian" panose="02010600030101010101" pitchFamily="2" charset="-122"/>
              <a:ea typeface="DengXia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95A09712-41DE-44F5-865F-CC7A62FEEF2D}"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39</a:t>
            </a:fld>
            <a:endParaRPr lang="zh-CN" altLang="en-US">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备注占位符 2"/>
          <p:cNvSpPr>
            <a:spLocks noGrp="1" noChangeArrowheads="1"/>
          </p:cNvSpPr>
          <p:nvPr>
            <p:ph type="body" idx="1"/>
          </p:nvPr>
        </p:nvSpPr>
        <p:spPr bwMode="auto">
          <a:xfrm>
            <a:off x="-2128593746" y="-2147483648"/>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5734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388E9574-5D6C-4DAB-957F-FA82DA435FA2}"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41</a:t>
            </a:fld>
            <a:endParaRPr lang="zh-CN" altLang="en-US" sz="180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FAC1A6CF-B6C4-4A0D-A4EE-E30B7AEA3E1B}"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43</a:t>
            </a:fld>
            <a:endParaRPr lang="zh-CN" altLang="en-US">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392A855B-DA9D-4E5E-9925-50E410C0CB83}" type="slidenum">
              <a:rPr lang="en-US" smtClean="0"/>
              <a:pPr/>
              <a:t>45</a:t>
            </a:fld>
            <a:endParaRPr lang="en-US"/>
          </a:p>
        </p:txBody>
      </p:sp>
    </p:spTree>
    <p:extLst>
      <p:ext uri="{BB962C8B-B14F-4D97-AF65-F5344CB8AC3E}">
        <p14:creationId xmlns:p14="http://schemas.microsoft.com/office/powerpoint/2010/main" val="246275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47ADA3AE-8C45-4B10-875A-4E7DD2C36E80}"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7</a:t>
            </a:fld>
            <a:endParaRPr lang="zh-CN" altLang="en-US">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0BB7E7CC-CD19-4346-AD29-A1794AB0F6BF}" type="slidenum">
              <a:rPr lang="zh-TW" altLang="en-US" smtClean="0"/>
              <a:pPr>
                <a:defRPr/>
              </a:pPr>
              <a:t>8</a:t>
            </a:fld>
            <a:endParaRPr lang="zh-TW" altLang="en-US"/>
          </a:p>
        </p:txBody>
      </p:sp>
    </p:spTree>
    <p:extLst>
      <p:ext uri="{BB962C8B-B14F-4D97-AF65-F5344CB8AC3E}">
        <p14:creationId xmlns:p14="http://schemas.microsoft.com/office/powerpoint/2010/main" val="5385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noChangeArrowheads="1"/>
          </p:cNvSpPr>
          <p:nvPr>
            <p:ph type="body" idx="1"/>
          </p:nvPr>
        </p:nvSpPr>
        <p:spPr bwMode="auto">
          <a:xfrm>
            <a:off x="-2128593746" y="-2147483648"/>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TW"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4D673039-452B-4A98-91E1-CC813F715B59}" type="slidenum">
              <a:rPr lang="zh-TW"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15</a:t>
            </a:fld>
            <a:endParaRPr lang="zh-TW" altLang="en-US" sz="180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39312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E09BAC2F-BAFA-4A2A-A303-49B23E723258}"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18</a:t>
            </a:fld>
            <a:endParaRPr lang="zh-CN" altLang="en-US">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23505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备注占位符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ea typeface="DengXian" panose="02010600030101010101" pitchFamily="2" charset="-122"/>
            </a:endParaRPr>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7B8E974C-4CFD-47AD-9301-1A3B5D59393B}" type="slidenum">
              <a:rPr lang="zh-CN" altLang="en-US" sz="1800" smtClean="0">
                <a:solidFill>
                  <a:srgbClr val="000000"/>
                </a:solidFill>
                <a:latin typeface="Arial" panose="020B0604020202020204" pitchFamily="34" charset="0"/>
                <a:ea typeface="SimSun" panose="02010600030101010101" pitchFamily="2" charset="-122"/>
              </a:rPr>
              <a:pPr>
                <a:buFont typeface="Arial" panose="020B0604020202020204" pitchFamily="34" charset="0"/>
                <a:buNone/>
              </a:pPr>
              <a:t>21</a:t>
            </a:fld>
            <a:endParaRPr lang="zh-CN" altLang="en-US">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54719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HK"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ea typeface="PMingLiU" panose="02020500000000000000" pitchFamily="18" charset="-120"/>
              </a:defRPr>
            </a:lvl1pPr>
            <a:lvl2pPr marL="742950" indent="-285750" defTabSz="457200">
              <a:defRPr>
                <a:solidFill>
                  <a:schemeClr val="tx1"/>
                </a:solidFill>
                <a:latin typeface="Calibri" panose="020F0502020204030204" pitchFamily="34" charset="0"/>
                <a:ea typeface="PMingLiU" panose="02020500000000000000" pitchFamily="18" charset="-120"/>
              </a:defRPr>
            </a:lvl2pPr>
            <a:lvl3pPr marL="1143000" indent="-228600" defTabSz="457200">
              <a:defRPr>
                <a:solidFill>
                  <a:schemeClr val="tx1"/>
                </a:solidFill>
                <a:latin typeface="Calibri" panose="020F0502020204030204" pitchFamily="34" charset="0"/>
                <a:ea typeface="PMingLiU" panose="02020500000000000000" pitchFamily="18" charset="-120"/>
              </a:defRPr>
            </a:lvl3pPr>
            <a:lvl4pPr marL="1600200" indent="-228600" defTabSz="457200">
              <a:defRPr>
                <a:solidFill>
                  <a:schemeClr val="tx1"/>
                </a:solidFill>
                <a:latin typeface="Calibri" panose="020F0502020204030204" pitchFamily="34" charset="0"/>
                <a:ea typeface="PMingLiU" panose="02020500000000000000" pitchFamily="18" charset="-120"/>
              </a:defRPr>
            </a:lvl4pPr>
            <a:lvl5pPr marL="2057400" indent="-228600" defTabSz="457200">
              <a:defRPr>
                <a:solidFill>
                  <a:schemeClr val="tx1"/>
                </a:solidFill>
                <a:latin typeface="Calibri" panose="020F0502020204030204" pitchFamily="34" charset="0"/>
                <a:ea typeface="PMingLiU"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buFont typeface="Arial" panose="020B0604020202020204" pitchFamily="34" charset="0"/>
              <a:buNone/>
            </a:pPr>
            <a:fld id="{BF30133A-902E-4040-96B6-642F5D0175AA}" type="slidenum">
              <a:rPr lang="zh-CN" altLang="en-US" sz="1800" smtClean="0">
                <a:solidFill>
                  <a:srgbClr val="000000"/>
                </a:solidFill>
                <a:latin typeface="DengXian" panose="02010600030101010101" pitchFamily="2" charset="-122"/>
                <a:ea typeface="DengXian" panose="02010600030101010101" pitchFamily="2" charset="-122"/>
              </a:rPr>
              <a:pPr>
                <a:buFont typeface="Arial" panose="020B0604020202020204" pitchFamily="34" charset="0"/>
                <a:buNone/>
              </a:pPr>
              <a:t>23</a:t>
            </a:fld>
            <a:endParaRPr lang="zh-CN" altLang="en-US">
              <a:solidFill>
                <a:srgbClr val="000000"/>
              </a:solidFill>
              <a:latin typeface="DengXian" panose="02010600030101010101" pitchFamily="2" charset="-122"/>
              <a:ea typeface="DengXian"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0BB7E7CC-CD19-4346-AD29-A1794AB0F6BF}" type="slidenum">
              <a:rPr lang="zh-TW" altLang="en-US" smtClean="0"/>
              <a:pPr>
                <a:defRPr/>
              </a:pPr>
              <a:t>26</a:t>
            </a:fld>
            <a:endParaRPr lang="zh-TW" altLang="en-US"/>
          </a:p>
        </p:txBody>
      </p:sp>
    </p:spTree>
    <p:extLst>
      <p:ext uri="{BB962C8B-B14F-4D97-AF65-F5344CB8AC3E}">
        <p14:creationId xmlns:p14="http://schemas.microsoft.com/office/powerpoint/2010/main" val="301573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0BB7E7CC-CD19-4346-AD29-A1794AB0F6BF}" type="slidenum">
              <a:rPr lang="zh-TW" altLang="en-US" smtClean="0"/>
              <a:pPr>
                <a:defRPr/>
              </a:pPr>
              <a:t>28</a:t>
            </a:fld>
            <a:endParaRPr lang="zh-TW" altLang="en-US"/>
          </a:p>
        </p:txBody>
      </p:sp>
    </p:spTree>
    <p:extLst>
      <p:ext uri="{BB962C8B-B14F-4D97-AF65-F5344CB8AC3E}">
        <p14:creationId xmlns:p14="http://schemas.microsoft.com/office/powerpoint/2010/main" val="410895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ltLang="zh-HK"/>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6FEB0AC2-7B30-4BF3-913B-CEF350420885}" type="datetime1">
              <a:rPr lang="zh-CN" altLang="en-US"/>
              <a:pPr>
                <a:defRPr/>
              </a:pPr>
              <a:t>2022/2/22</a:t>
            </a:fld>
            <a:endParaRPr lang="en-US" altLang="zh-CN" sz="1800" dirty="0">
              <a:solidFill>
                <a:schemeClr val="tx1"/>
              </a:solidFill>
            </a:endParaRPr>
          </a:p>
        </p:txBody>
      </p:sp>
      <p:sp>
        <p:nvSpPr>
          <p:cNvPr id="16"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17" name="Slide Number Placeholder 5"/>
          <p:cNvSpPr>
            <a:spLocks noGrp="1"/>
          </p:cNvSpPr>
          <p:nvPr>
            <p:ph type="sldNum" sz="quarter" idx="12"/>
          </p:nvPr>
        </p:nvSpPr>
        <p:spPr/>
        <p:txBody>
          <a:bodyPr/>
          <a:lstStyle>
            <a:lvl1pPr>
              <a:defRPr/>
            </a:lvl1pPr>
          </a:lstStyle>
          <a:p>
            <a:pPr>
              <a:defRPr/>
            </a:pPr>
            <a:fld id="{42C0113E-0452-477A-9B6A-264850F7457F}"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37730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9BFF5351-B6BA-477C-8B75-B67BBFF52CEA}"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F788BDC-FE64-4AC6-86F3-B36785191EBE}"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220845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PMingLiU" panose="02020500000000000000" pitchFamily="18" charset="-120"/>
              </a:defRPr>
            </a:lvl1pPr>
            <a:lvl2pPr marL="742950" indent="-285750">
              <a:defRPr>
                <a:solidFill>
                  <a:schemeClr val="tx1"/>
                </a:solidFill>
                <a:latin typeface="Calibri" panose="020F0502020204030204" pitchFamily="34" charset="0"/>
                <a:ea typeface="PMingLiU" panose="02020500000000000000" pitchFamily="18" charset="-120"/>
              </a:defRPr>
            </a:lvl2pPr>
            <a:lvl3pPr marL="1143000" indent="-228600">
              <a:defRPr>
                <a:solidFill>
                  <a:schemeClr val="tx1"/>
                </a:solidFill>
                <a:latin typeface="Calibri" panose="020F0502020204030204" pitchFamily="34" charset="0"/>
                <a:ea typeface="PMingLiU" panose="02020500000000000000" pitchFamily="18" charset="-120"/>
              </a:defRPr>
            </a:lvl3pPr>
            <a:lvl4pPr marL="1600200" indent="-228600">
              <a:defRPr>
                <a:solidFill>
                  <a:schemeClr val="tx1"/>
                </a:solidFill>
                <a:latin typeface="Calibri" panose="020F0502020204030204" pitchFamily="34" charset="0"/>
                <a:ea typeface="PMingLiU" panose="02020500000000000000" pitchFamily="18" charset="-120"/>
              </a:defRPr>
            </a:lvl4pPr>
            <a:lvl5pPr marL="2057400" indent="-228600">
              <a:defRPr>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eaLnBrk="1" hangingPunct="1">
              <a:defRPr/>
            </a:pPr>
            <a:r>
              <a:rPr lang="en-US" altLang="zh-HK"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PMingLiU" panose="02020500000000000000" pitchFamily="18" charset="-120"/>
              </a:defRPr>
            </a:lvl1pPr>
            <a:lvl2pPr marL="742950" indent="-285750">
              <a:defRPr>
                <a:solidFill>
                  <a:schemeClr val="tx1"/>
                </a:solidFill>
                <a:latin typeface="Calibri" panose="020F0502020204030204" pitchFamily="34" charset="0"/>
                <a:ea typeface="PMingLiU" panose="02020500000000000000" pitchFamily="18" charset="-120"/>
              </a:defRPr>
            </a:lvl2pPr>
            <a:lvl3pPr marL="1143000" indent="-228600">
              <a:defRPr>
                <a:solidFill>
                  <a:schemeClr val="tx1"/>
                </a:solidFill>
                <a:latin typeface="Calibri" panose="020F0502020204030204" pitchFamily="34" charset="0"/>
                <a:ea typeface="PMingLiU" panose="02020500000000000000" pitchFamily="18" charset="-120"/>
              </a:defRPr>
            </a:lvl3pPr>
            <a:lvl4pPr marL="1600200" indent="-228600">
              <a:defRPr>
                <a:solidFill>
                  <a:schemeClr val="tx1"/>
                </a:solidFill>
                <a:latin typeface="Calibri" panose="020F0502020204030204" pitchFamily="34" charset="0"/>
                <a:ea typeface="PMingLiU" panose="02020500000000000000" pitchFamily="18" charset="-120"/>
              </a:defRPr>
            </a:lvl4pPr>
            <a:lvl5pPr marL="2057400" indent="-228600">
              <a:defRPr>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eaLnBrk="1" hangingPunct="1">
              <a:defRPr/>
            </a:pPr>
            <a:r>
              <a:rPr lang="en-US" altLang="zh-HK" sz="8000">
                <a:solidFill>
                  <a:srgbClr val="C0E474"/>
                </a:solidFill>
                <a:latin typeface="Arial" panose="020B0604020202020204" pitchFamily="34" charset="0"/>
              </a:rPr>
              <a:t>”</a:t>
            </a:r>
            <a:endParaRPr lang="en-US" altLang="zh-HK">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7" name="Date Placeholder 3"/>
          <p:cNvSpPr>
            <a:spLocks noGrp="1"/>
          </p:cNvSpPr>
          <p:nvPr>
            <p:ph type="dt" sz="half" idx="14"/>
          </p:nvPr>
        </p:nvSpPr>
        <p:spPr/>
        <p:txBody>
          <a:bodyPr/>
          <a:lstStyle>
            <a:lvl1pPr>
              <a:defRPr/>
            </a:lvl1pPr>
          </a:lstStyle>
          <a:p>
            <a:pPr>
              <a:defRPr/>
            </a:pPr>
            <a:fld id="{DED6CA12-11FF-4C84-B748-F58C1D22FB7D}" type="datetime1">
              <a:rPr lang="zh-CN" altLang="en-US"/>
              <a:pPr>
                <a:defRPr/>
              </a:pPr>
              <a:t>2022/2/22</a:t>
            </a:fld>
            <a:endParaRPr lang="en-US" altLang="zh-CN" sz="1800" dirty="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r>
              <a:rPr lang="en-HK" altLang="zh-CN"/>
              <a:t>Confidential</a:t>
            </a:r>
            <a:endParaRPr lang="zh-CN" altLang="en-US"/>
          </a:p>
        </p:txBody>
      </p:sp>
      <p:sp>
        <p:nvSpPr>
          <p:cNvPr id="9" name="Slide Number Placeholder 5"/>
          <p:cNvSpPr>
            <a:spLocks noGrp="1"/>
          </p:cNvSpPr>
          <p:nvPr>
            <p:ph type="sldNum" sz="quarter" idx="16"/>
          </p:nvPr>
        </p:nvSpPr>
        <p:spPr/>
        <p:txBody>
          <a:bodyPr/>
          <a:lstStyle>
            <a:lvl1pPr>
              <a:defRPr/>
            </a:lvl1pPr>
          </a:lstStyle>
          <a:p>
            <a:pPr>
              <a:defRPr/>
            </a:pPr>
            <a:fld id="{4053D466-6643-43E0-9FEC-FF1524BBBD59}"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201345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C71A9850-4732-4760-99A2-358FA439AB68}"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CCDEA24-A07C-4186-B482-952EADD78CDE}"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120804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PMingLiU" panose="02020500000000000000" pitchFamily="18" charset="-120"/>
              </a:defRPr>
            </a:lvl1pPr>
            <a:lvl2pPr marL="742950" indent="-285750">
              <a:defRPr>
                <a:solidFill>
                  <a:schemeClr val="tx1"/>
                </a:solidFill>
                <a:latin typeface="Calibri" panose="020F0502020204030204" pitchFamily="34" charset="0"/>
                <a:ea typeface="PMingLiU" panose="02020500000000000000" pitchFamily="18" charset="-120"/>
              </a:defRPr>
            </a:lvl2pPr>
            <a:lvl3pPr marL="1143000" indent="-228600">
              <a:defRPr>
                <a:solidFill>
                  <a:schemeClr val="tx1"/>
                </a:solidFill>
                <a:latin typeface="Calibri" panose="020F0502020204030204" pitchFamily="34" charset="0"/>
                <a:ea typeface="PMingLiU" panose="02020500000000000000" pitchFamily="18" charset="-120"/>
              </a:defRPr>
            </a:lvl3pPr>
            <a:lvl4pPr marL="1600200" indent="-228600">
              <a:defRPr>
                <a:solidFill>
                  <a:schemeClr val="tx1"/>
                </a:solidFill>
                <a:latin typeface="Calibri" panose="020F0502020204030204" pitchFamily="34" charset="0"/>
                <a:ea typeface="PMingLiU" panose="02020500000000000000" pitchFamily="18" charset="-120"/>
              </a:defRPr>
            </a:lvl4pPr>
            <a:lvl5pPr marL="2057400" indent="-228600">
              <a:defRPr>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eaLnBrk="1" hangingPunct="1">
              <a:defRPr/>
            </a:pPr>
            <a:r>
              <a:rPr lang="en-US" altLang="zh-HK" sz="8000">
                <a:solidFill>
                  <a:srgbClr val="C0E474"/>
                </a:solidFill>
                <a:latin typeface="Arial" panose="020B0604020202020204" pitchFamily="34" charset="0"/>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PMingLiU" panose="02020500000000000000" pitchFamily="18" charset="-120"/>
              </a:defRPr>
            </a:lvl1pPr>
            <a:lvl2pPr marL="742950" indent="-285750">
              <a:defRPr>
                <a:solidFill>
                  <a:schemeClr val="tx1"/>
                </a:solidFill>
                <a:latin typeface="Calibri" panose="020F0502020204030204" pitchFamily="34" charset="0"/>
                <a:ea typeface="PMingLiU" panose="02020500000000000000" pitchFamily="18" charset="-120"/>
              </a:defRPr>
            </a:lvl2pPr>
            <a:lvl3pPr marL="1143000" indent="-228600">
              <a:defRPr>
                <a:solidFill>
                  <a:schemeClr val="tx1"/>
                </a:solidFill>
                <a:latin typeface="Calibri" panose="020F0502020204030204" pitchFamily="34" charset="0"/>
                <a:ea typeface="PMingLiU" panose="02020500000000000000" pitchFamily="18" charset="-120"/>
              </a:defRPr>
            </a:lvl3pPr>
            <a:lvl4pPr marL="1600200" indent="-228600">
              <a:defRPr>
                <a:solidFill>
                  <a:schemeClr val="tx1"/>
                </a:solidFill>
                <a:latin typeface="Calibri" panose="020F0502020204030204" pitchFamily="34" charset="0"/>
                <a:ea typeface="PMingLiU" panose="02020500000000000000" pitchFamily="18" charset="-120"/>
              </a:defRPr>
            </a:lvl4pPr>
            <a:lvl5pPr marL="2057400" indent="-228600">
              <a:defRPr>
                <a:solidFill>
                  <a:schemeClr val="tx1"/>
                </a:solidFill>
                <a:latin typeface="Calibri" panose="020F0502020204030204" pitchFamily="34" charset="0"/>
                <a:ea typeface="PMingLiU"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eaLnBrk="1" hangingPunct="1">
              <a:defRPr/>
            </a:pPr>
            <a:r>
              <a:rPr lang="en-US" altLang="zh-HK"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7" name="Date Placeholder 3"/>
          <p:cNvSpPr>
            <a:spLocks noGrp="1"/>
          </p:cNvSpPr>
          <p:nvPr>
            <p:ph type="dt" sz="half" idx="14"/>
          </p:nvPr>
        </p:nvSpPr>
        <p:spPr/>
        <p:txBody>
          <a:bodyPr/>
          <a:lstStyle>
            <a:lvl1pPr>
              <a:defRPr/>
            </a:lvl1pPr>
          </a:lstStyle>
          <a:p>
            <a:pPr>
              <a:defRPr/>
            </a:pPr>
            <a:fld id="{DD0D5E6D-668E-4A8C-A122-26AAF0E519AF}" type="datetime1">
              <a:rPr lang="zh-CN" altLang="en-US"/>
              <a:pPr>
                <a:defRPr/>
              </a:pPr>
              <a:t>2022/2/22</a:t>
            </a:fld>
            <a:endParaRPr lang="en-US" altLang="zh-CN" sz="1800" dirty="0">
              <a:solidFill>
                <a:schemeClr val="tx1"/>
              </a:solidFill>
            </a:endParaRPr>
          </a:p>
        </p:txBody>
      </p:sp>
      <p:sp>
        <p:nvSpPr>
          <p:cNvPr id="8" name="Footer Placeholder 4"/>
          <p:cNvSpPr>
            <a:spLocks noGrp="1"/>
          </p:cNvSpPr>
          <p:nvPr>
            <p:ph type="ftr" sz="quarter" idx="15"/>
          </p:nvPr>
        </p:nvSpPr>
        <p:spPr/>
        <p:txBody>
          <a:bodyPr/>
          <a:lstStyle>
            <a:lvl1pPr>
              <a:defRPr/>
            </a:lvl1pPr>
          </a:lstStyle>
          <a:p>
            <a:pPr>
              <a:defRPr/>
            </a:pPr>
            <a:r>
              <a:rPr lang="en-HK" altLang="zh-CN"/>
              <a:t>Confidential</a:t>
            </a:r>
            <a:endParaRPr lang="zh-CN" altLang="en-US"/>
          </a:p>
        </p:txBody>
      </p:sp>
      <p:sp>
        <p:nvSpPr>
          <p:cNvPr id="9" name="Slide Number Placeholder 5"/>
          <p:cNvSpPr>
            <a:spLocks noGrp="1"/>
          </p:cNvSpPr>
          <p:nvPr>
            <p:ph type="sldNum" sz="quarter" idx="16"/>
          </p:nvPr>
        </p:nvSpPr>
        <p:spPr/>
        <p:txBody>
          <a:bodyPr/>
          <a:lstStyle>
            <a:lvl1pPr>
              <a:defRPr/>
            </a:lvl1pPr>
          </a:lstStyle>
          <a:p>
            <a:pPr>
              <a:defRPr/>
            </a:pPr>
            <a:fld id="{368585E2-EE96-4BE8-A7D4-731A1AC1CBE7}"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413945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ltLang="zh-HK"/>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zh-HK"/>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5" name="Date Placeholder 3"/>
          <p:cNvSpPr>
            <a:spLocks noGrp="1"/>
          </p:cNvSpPr>
          <p:nvPr>
            <p:ph type="dt" sz="half" idx="14"/>
          </p:nvPr>
        </p:nvSpPr>
        <p:spPr/>
        <p:txBody>
          <a:bodyPr/>
          <a:lstStyle>
            <a:lvl1pPr>
              <a:defRPr/>
            </a:lvl1pPr>
          </a:lstStyle>
          <a:p>
            <a:pPr>
              <a:defRPr/>
            </a:pPr>
            <a:fld id="{E1270F89-58F1-4878-A236-BDDCFFD3BA9C}" type="datetime1">
              <a:rPr lang="zh-CN" altLang="en-US"/>
              <a:pPr>
                <a:defRPr/>
              </a:pPr>
              <a:t>2022/2/22</a:t>
            </a:fld>
            <a:endParaRPr lang="en-US" altLang="zh-CN" sz="1800" dirty="0">
              <a:solidFill>
                <a:schemeClr val="tx1"/>
              </a:solidFill>
            </a:endParaRPr>
          </a:p>
        </p:txBody>
      </p:sp>
      <p:sp>
        <p:nvSpPr>
          <p:cNvPr id="6" name="Footer Placeholder 4"/>
          <p:cNvSpPr>
            <a:spLocks noGrp="1"/>
          </p:cNvSpPr>
          <p:nvPr>
            <p:ph type="ftr" sz="quarter" idx="15"/>
          </p:nvPr>
        </p:nvSpPr>
        <p:spPr/>
        <p:txBody>
          <a:bodyPr/>
          <a:lstStyle>
            <a:lvl1pPr>
              <a:defRPr/>
            </a:lvl1pPr>
          </a:lstStyle>
          <a:p>
            <a:pPr>
              <a:defRPr/>
            </a:pPr>
            <a:r>
              <a:rPr lang="en-HK" altLang="zh-CN"/>
              <a:t>Confidential</a:t>
            </a:r>
            <a:endParaRPr lang="zh-CN" altLang="en-US"/>
          </a:p>
        </p:txBody>
      </p:sp>
      <p:sp>
        <p:nvSpPr>
          <p:cNvPr id="7" name="Slide Number Placeholder 5"/>
          <p:cNvSpPr>
            <a:spLocks noGrp="1"/>
          </p:cNvSpPr>
          <p:nvPr>
            <p:ph type="sldNum" sz="quarter" idx="16"/>
          </p:nvPr>
        </p:nvSpPr>
        <p:spPr/>
        <p:txBody>
          <a:bodyPr/>
          <a:lstStyle>
            <a:lvl1pPr>
              <a:defRPr/>
            </a:lvl1pPr>
          </a:lstStyle>
          <a:p>
            <a:pPr>
              <a:defRPr/>
            </a:pPr>
            <a:fld id="{83E41295-0098-4AE8-92B4-BE5AC0919916}"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350317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9C27C45-2899-48F3-9187-2C391F2C9DE2}"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56009E2-A329-471D-B95A-84C08C65BFE3}"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1904185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ltLang="zh-HK"/>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C4A697-181C-4821-923B-CACDA9EA7939}"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B830619-37D1-44A0-AC26-24A3115A1C59}"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187944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ltLang="zh-HK"/>
              <a:t>Click to edit Master title style</a:t>
            </a:r>
            <a:endParaRPr lang="en-US" dirty="0"/>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50F2445-8281-4C9D-BC23-9B6A905E6012}"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E82EA1A-0B5C-4167-AA98-638C5F15444B}"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357668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ltLang="zh-HK"/>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pPr>
              <a:defRPr/>
            </a:pPr>
            <a:fld id="{D0AB8DA4-8BA0-4B84-9E40-C4DEC728084F}"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2F8892E-0FAE-4A40-B64C-29C8F366FDB3}"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2117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F1BBB8C-5E90-4229-B5A6-35E558FB49D3}" type="datetime1">
              <a:rPr lang="zh-CN" altLang="en-US"/>
              <a:pPr>
                <a:defRPr/>
              </a:pPr>
              <a:t>2022/2/22</a:t>
            </a:fld>
            <a:endParaRPr lang="en-US" altLang="zh-CN" sz="1800" dirty="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6646266-E35E-45F0-BA0B-C794B977E249}"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42491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AF3DB55-F4BB-409B-8949-967BE5DBC4BB}" type="datetime1">
              <a:rPr lang="zh-CN" altLang="en-US"/>
              <a:pPr>
                <a:defRPr/>
              </a:pPr>
              <a:t>2022/2/22</a:t>
            </a:fld>
            <a:endParaRPr lang="en-US" altLang="zh-CN" sz="1800" dirty="0">
              <a:solidFill>
                <a:schemeClr val="tx1"/>
              </a:solidFill>
            </a:endParaRPr>
          </a:p>
        </p:txBody>
      </p:sp>
      <p:sp>
        <p:nvSpPr>
          <p:cNvPr id="8"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268868CD-2394-44A2-9EC0-44515C152283}"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254587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ltLang="zh-HK"/>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2ACD81D-C903-4A3F-9E73-807B82C0C530}" type="datetime1">
              <a:rPr lang="zh-CN" altLang="en-US"/>
              <a:pPr>
                <a:defRPr/>
              </a:pPr>
              <a:t>2022/2/22</a:t>
            </a:fld>
            <a:endParaRPr lang="en-US" altLang="zh-CN" sz="1800" dirty="0">
              <a:solidFill>
                <a:schemeClr val="tx1"/>
              </a:solidFill>
            </a:endParaRPr>
          </a:p>
        </p:txBody>
      </p:sp>
      <p:sp>
        <p:nvSpPr>
          <p:cNvPr id="4"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BA6CE90D-C20B-4663-9592-1876C5B350B0}"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225238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9A1DED-EF40-45A1-BABA-F470FA73684F}" type="datetime1">
              <a:rPr lang="zh-CN" altLang="en-US"/>
              <a:pPr>
                <a:defRPr/>
              </a:pPr>
              <a:t>2022/2/22</a:t>
            </a:fld>
            <a:endParaRPr lang="en-US" altLang="zh-CN" sz="1800" dirty="0">
              <a:solidFill>
                <a:schemeClr val="tx1"/>
              </a:solidFill>
            </a:endParaRPr>
          </a:p>
        </p:txBody>
      </p:sp>
      <p:sp>
        <p:nvSpPr>
          <p:cNvPr id="3"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7D43CAA5-70C0-4C95-A236-876AE411ECAC}"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321482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ltLang="zh-HK"/>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ltLang="zh-HK"/>
              <a:t>Edit Master text styles</a:t>
            </a:r>
          </a:p>
        </p:txBody>
      </p:sp>
      <p:sp>
        <p:nvSpPr>
          <p:cNvPr id="5" name="Date Placeholder 3"/>
          <p:cNvSpPr>
            <a:spLocks noGrp="1"/>
          </p:cNvSpPr>
          <p:nvPr>
            <p:ph type="dt" sz="half" idx="10"/>
          </p:nvPr>
        </p:nvSpPr>
        <p:spPr/>
        <p:txBody>
          <a:bodyPr/>
          <a:lstStyle>
            <a:lvl1pPr>
              <a:defRPr/>
            </a:lvl1pPr>
          </a:lstStyle>
          <a:p>
            <a:pPr>
              <a:defRPr/>
            </a:pPr>
            <a:fld id="{B14306ED-D550-4325-AE13-26D1840ADAF7}" type="datetime1">
              <a:rPr lang="zh-CN" altLang="en-US"/>
              <a:pPr>
                <a:defRPr/>
              </a:pPr>
              <a:t>2022/2/22</a:t>
            </a:fld>
            <a:endParaRPr lang="en-US" altLang="zh-CN" sz="1800" dirty="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7869CC8-59F3-4858-B98F-FB1C1D44A203}"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135093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ltLang="zh-HK"/>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HK"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Edit Master text styles</a:t>
            </a:r>
          </a:p>
        </p:txBody>
      </p:sp>
      <p:sp>
        <p:nvSpPr>
          <p:cNvPr id="5" name="Date Placeholder 3"/>
          <p:cNvSpPr>
            <a:spLocks noGrp="1"/>
          </p:cNvSpPr>
          <p:nvPr>
            <p:ph type="dt" sz="half" idx="10"/>
          </p:nvPr>
        </p:nvSpPr>
        <p:spPr/>
        <p:txBody>
          <a:bodyPr/>
          <a:lstStyle>
            <a:lvl1pPr>
              <a:defRPr/>
            </a:lvl1pPr>
          </a:lstStyle>
          <a:p>
            <a:pPr>
              <a:defRPr/>
            </a:pPr>
            <a:fld id="{BB05BE3E-F5D4-4608-8FE1-0FCEA99EEDD1}" type="datetime1">
              <a:rPr lang="zh-CN" altLang="en-US"/>
              <a:pPr>
                <a:defRPr/>
              </a:pPr>
              <a:t>2022/2/22</a:t>
            </a:fld>
            <a:endParaRPr lang="en-US" altLang="zh-CN" sz="1800" dirty="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r>
              <a:rPr lang="en-HK" altLang="zh-CN"/>
              <a:t>Confidential</a:t>
            </a: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835DBB3-A4A6-4DC1-80AB-C2CF8F2D515D}" type="slidenum">
              <a:rPr lang="zh-CN" altLang="en-US"/>
              <a:pPr>
                <a:defRPr/>
              </a:pPr>
              <a:t>‹#›</a:t>
            </a:fld>
            <a:endParaRPr lang="en-US" altLang="zh-CN" sz="1800" dirty="0">
              <a:solidFill>
                <a:schemeClr val="tx1"/>
              </a:solidFill>
            </a:endParaRPr>
          </a:p>
        </p:txBody>
      </p:sp>
    </p:spTree>
    <p:extLst>
      <p:ext uri="{BB962C8B-B14F-4D97-AF65-F5344CB8AC3E}">
        <p14:creationId xmlns:p14="http://schemas.microsoft.com/office/powerpoint/2010/main" val="67012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n-ea"/>
              </a:defRPr>
            </a:lvl1pPr>
          </a:lstStyle>
          <a:p>
            <a:pPr>
              <a:defRPr/>
            </a:pPr>
            <a:fld id="{884184B8-3B53-44DA-81A9-8F51C4145283}" type="datetime1">
              <a:rPr lang="zh-CN" altLang="en-US"/>
              <a:pPr>
                <a:defRPr/>
              </a:pPr>
              <a:t>2022/2/22</a:t>
            </a:fld>
            <a:endParaRPr lang="en-US" altLang="zh-CN" sz="1800" dirty="0">
              <a:solidFill>
                <a:schemeClr val="tx1"/>
              </a:solidFill>
            </a:endParaRPr>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r>
              <a:rPr lang="en-HK" altLang="zh-CN"/>
              <a:t>Confidential</a:t>
            </a:r>
            <a:endParaRPr lang="zh-CN" alt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ea typeface="+mn-ea"/>
              </a:defRPr>
            </a:lvl1pPr>
          </a:lstStyle>
          <a:p>
            <a:pPr>
              <a:defRPr/>
            </a:pPr>
            <a:fld id="{D1D22155-4854-49AD-A222-3872D1C0A967}" type="slidenum">
              <a:rPr lang="zh-CN" altLang="en-US"/>
              <a:pPr>
                <a:defRPr/>
              </a:pPr>
              <a:t>‹#›</a:t>
            </a:fld>
            <a:endParaRPr lang="en-US" altLang="zh-CN"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9" r:id="rId11"/>
    <p:sldLayoutId id="2147483814" r:id="rId12"/>
    <p:sldLayoutId id="2147483820" r:id="rId13"/>
    <p:sldLayoutId id="2147483815" r:id="rId14"/>
    <p:sldLayoutId id="2147483816" r:id="rId15"/>
    <p:sldLayoutId id="2147483817" r:id="rId16"/>
  </p:sldLayoutIdLst>
  <p:hf hdr="0" dt="0"/>
  <p:txStyles>
    <p:titleStyle>
      <a:lvl1pPr algn="l" defTabSz="457200" rtl="0" eaLnBrk="0" fontAlgn="base" hangingPunct="0">
        <a:spcBef>
          <a:spcPct val="0"/>
        </a:spcBef>
        <a:spcAft>
          <a:spcPct val="0"/>
        </a:spcAft>
        <a:defRPr sz="3600" kern="1200">
          <a:solidFill>
            <a:schemeClr val="accent1"/>
          </a:solidFill>
          <a:latin typeface="+mj-lt"/>
          <a:ea typeface="Microsoft JhengHei" panose="020B0604030504040204" pitchFamily="34" charset="-120"/>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icrosoft JhengHei" panose="020B0604030504040204" pitchFamily="34" charset="-120"/>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icrosoft JhengHei" panose="020B0604030504040204" pitchFamily="34" charset="-120"/>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icrosoft JhengHei" panose="020B0604030504040204" pitchFamily="34" charset="-120"/>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icrosoft JhengHei" panose="020B0604030504040204" pitchFamily="34" charset="-120"/>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icrosoft JhengHei" panose="020B0604030504040204" pitchFamily="34" charset="-12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mo.gov.hk/en/historic-buildings/monuments/new-territories/monuments_75/index.htm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hp.gov.cn/zjhp/hpjd/content/post_3612368.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hkchronicles.org.hk/%E5%BF%97%E8%B6%A3%E5%8F%A4%E4%BB%8A/%E5%B0%88%E9%A1%8C%E6%96%87%E7%AB%A0/%E9%A6%99%E6%B8%AF%E4%B9%8B%E5%AE%A2%E5%AE%B6%E4%BA%B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csd.gov.hk/CE/Museum/ICHO/en_US/web/icho/home.html"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p360.com.hk/en/attraction/wisdom-path"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kaO9EENkb6A&amp;t=48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cof.gov.hk/2019/en/index.html" TargetMode="External"/><Relationship Id="rId7" Type="http://schemas.openxmlformats.org/officeDocument/2006/relationships/hyperlink" Target="https://www.newvisionfestival.gov.hk/2016/html/en/index.html" TargetMode="External"/><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hyperlink" Target="http://www.eexpohk.com/en/ifva.htm" TargetMode="External"/><Relationship Id="rId5" Type="http://schemas.openxmlformats.org/officeDocument/2006/relationships/hyperlink" Target="https://www.hk.artsfestival.org/en"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https://www.pmq.org.hk/?lang=e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hk.artsfestival.org/en"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taikwun.hk/en/taikwun/story" TargetMode="External"/><Relationship Id="rId7" Type="http://schemas.openxmlformats.org/officeDocument/2006/relationships/hyperlink" Target="https://www.westkowloon.hk/e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s://www.pmq.org.hk/?lang=en" TargetMode="Externa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mo.gov.hk/en/archaeology/recent-archaeology/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hkchronicles.org.hk/node/12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灯片编号占位符 1"/>
          <p:cNvSpPr>
            <a:spLocks noGrp="1"/>
          </p:cNvSpPr>
          <p:nvPr>
            <p:ph type="sldNum" sz="quarter" idx="12"/>
          </p:nvPr>
        </p:nvSpPr>
        <p:spPr bwMode="auto">
          <a:xfrm>
            <a:off x="11349788" y="6432723"/>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286FECD2-B108-4ABA-BDFE-679B1DD3A2DF}"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6147" name="标题 1"/>
          <p:cNvSpPr>
            <a:spLocks noGrp="1" noChangeArrowheads="1"/>
          </p:cNvSpPr>
          <p:nvPr>
            <p:ph type="ctrTitle" idx="4294967295"/>
          </p:nvPr>
        </p:nvSpPr>
        <p:spPr>
          <a:xfrm>
            <a:off x="867568" y="1905928"/>
            <a:ext cx="10268861" cy="2945205"/>
          </a:xfrm>
        </p:spPr>
        <p:txBody>
          <a:bodyPr/>
          <a:lstStyle/>
          <a:p>
            <a:pPr eaLnBrk="1" hangingPunct="1">
              <a:lnSpc>
                <a:spcPct val="120000"/>
              </a:lnSpc>
            </a:pPr>
            <a:r>
              <a:rPr lang="en-US" altLang="zh-TW"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Learning </a:t>
            </a:r>
            <a:r>
              <a:rPr lang="en-US" altLang="zh-TW"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focus:</a:t>
            </a:r>
            <a:br>
              <a:rPr lang="en-US" altLang="zh-TW"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Factors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shaping the characteristics of cultural diversity with Chinese culture as the mainstay in </a:t>
            </a: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society: brief introduction to the development of Hong Kong, and the impact of Chinese traditional culture integrating with different cultures on </a:t>
            </a: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society</a:t>
            </a:r>
            <a:b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zh-CN" altLang="zh-CN" sz="2800" b="1" dirty="0">
                <a:latin typeface="Times New Roman" panose="02020603050405020304" pitchFamily="18" charset="0"/>
                <a:ea typeface="SimHei" panose="02010609060101010101" pitchFamily="49" charset="-122"/>
                <a:cs typeface="Times New Roman" panose="02020603050405020304" pitchFamily="18" charset="0"/>
              </a:rPr>
              <a:t/>
            </a:r>
            <a:br>
              <a:rPr lang="zh-CN" altLang="zh-CN" sz="2800" b="1" dirty="0">
                <a:latin typeface="Times New Roman" panose="02020603050405020304" pitchFamily="18" charset="0"/>
                <a:ea typeface="SimHei" panose="02010609060101010101" pitchFamily="49" charset="-122"/>
                <a:cs typeface="Times New Roman" panose="02020603050405020304" pitchFamily="18" charset="0"/>
              </a:rPr>
            </a:br>
            <a:endParaRPr lang="zh-CN" altLang="zh-CN" sz="2800" b="1"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6148" name="Rectangle 3"/>
          <p:cNvSpPr>
            <a:spLocks noChangeArrowheads="1"/>
          </p:cNvSpPr>
          <p:nvPr/>
        </p:nvSpPr>
        <p:spPr bwMode="auto">
          <a:xfrm>
            <a:off x="166254" y="116378"/>
            <a:ext cx="1164394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lnSpc>
                <a:spcPct val="120000"/>
              </a:lnSpc>
              <a:spcBef>
                <a:spcPct val="0"/>
              </a:spcBef>
              <a:buClrTx/>
              <a:buSzTx/>
              <a:buFontTx/>
              <a:buNone/>
            </a:pPr>
            <a:r>
              <a:rPr lang="en-GB" altLang="zh-TW"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Citizenship and Social Development:</a:t>
            </a:r>
          </a:p>
          <a:p>
            <a:pPr eaLnBrk="1" hangingPunct="1">
              <a:lnSpc>
                <a:spcPct val="120000"/>
              </a:lnSpc>
              <a:spcBef>
                <a:spcPct val="0"/>
              </a:spcBef>
              <a:buClrTx/>
              <a:buSzTx/>
              <a:buFontTx/>
              <a:buNone/>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Theme</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 Hong Kong under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 Country, Two Systems”</a:t>
            </a:r>
          </a:p>
          <a:p>
            <a:pPr eaLnBrk="1" hangingPunct="1">
              <a:lnSpc>
                <a:spcPct val="120000"/>
              </a:lnSpc>
              <a:spcBef>
                <a:spcPct val="0"/>
              </a:spcBef>
              <a:buClrTx/>
              <a:buSzTx/>
              <a:buFont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Topic: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Characteristics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cultural diversity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Society</a:t>
            </a:r>
            <a:endParaRPr lang="en-US"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149" name="Rectangle 1"/>
          <p:cNvSpPr>
            <a:spLocks noChangeArrowheads="1"/>
          </p:cNvSpPr>
          <p:nvPr/>
        </p:nvSpPr>
        <p:spPr bwMode="auto">
          <a:xfrm>
            <a:off x="5072299" y="6022248"/>
            <a:ext cx="20297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a:spcBef>
                <a:spcPct val="0"/>
              </a:spcBef>
              <a:buClrTx/>
              <a:buSzTx/>
              <a:buFontTx/>
              <a:buNone/>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August 2021</a:t>
            </a:r>
            <a:endParaRPr lang="en-US"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TextBox 1"/>
          <p:cNvSpPr txBox="1"/>
          <p:nvPr/>
        </p:nvSpPr>
        <p:spPr>
          <a:xfrm>
            <a:off x="4213652" y="5379690"/>
            <a:ext cx="3744097" cy="461665"/>
          </a:xfrm>
          <a:prstGeom prst="rect">
            <a:avLst/>
          </a:prstGeom>
          <a:noFill/>
        </p:spPr>
        <p:txBody>
          <a:bodyPr wrap="square" rtlCol="0">
            <a:spAutoFit/>
          </a:bodyPr>
          <a:lstStyle/>
          <a:p>
            <a:pPr algn="ctr"/>
            <a:r>
              <a:rPr lang="en-US" altLang="zh-HK" sz="2400" dirty="0" smtClean="0">
                <a:solidFill>
                  <a:srgbClr val="FF0000"/>
                </a:solidFill>
                <a:latin typeface="Times New Roman" panose="02020603050405020304" pitchFamily="18" charset="0"/>
                <a:cs typeface="Times New Roman" panose="02020603050405020304" pitchFamily="18" charset="0"/>
              </a:rPr>
              <a:t>Translated version</a:t>
            </a:r>
            <a:endParaRPr lang="zh-HK" alt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矩形 1"/>
          <p:cNvSpPr>
            <a:spLocks noChangeArrowheads="1"/>
          </p:cNvSpPr>
          <p:nvPr/>
        </p:nvSpPr>
        <p:spPr bwMode="auto">
          <a:xfrm>
            <a:off x="379645" y="845188"/>
            <a:ext cx="4298233"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marL="457200" indent="-457200" eaLnBrk="1" hangingPunct="1">
              <a:spcBef>
                <a:spcPct val="0"/>
              </a:spcBef>
              <a:buClrTx/>
              <a:buSzTx/>
              <a:buFont typeface="Wingdings" panose="05000000000000000000" pitchFamily="2" charset="2"/>
              <a:buChar char="Ø"/>
            </a:pPr>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marL="457200" indent="-457200" algn="just" eaLnBrk="1" hangingPunct="1">
              <a:spcBef>
                <a:spcPct val="0"/>
              </a:spcBef>
              <a:buClrTx/>
              <a:buSzTx/>
              <a:buFont typeface="Wingdings" panose="05000000000000000000" pitchFamily="2" charset="2"/>
              <a:buChar char="Ø"/>
            </a:pP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cultural landscape of Hong Kong is similar to that of other parts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Southern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China. The large number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Chinese-style historic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buildings preserved in Hong Kong are very similar in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architectural style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structure to the historic buildings in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Southern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China.</a:t>
            </a:r>
          </a:p>
        </p:txBody>
      </p:sp>
      <p:sp>
        <p:nvSpPr>
          <p:cNvPr id="16388" name="灯片编号占位符 1"/>
          <p:cNvSpPr>
            <a:spLocks noGrp="1"/>
          </p:cNvSpPr>
          <p:nvPr>
            <p:ph type="sldNum" sz="quarter" idx="12"/>
          </p:nvPr>
        </p:nvSpPr>
        <p:spPr bwMode="auto">
          <a:xfrm>
            <a:off x="11255347" y="633297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BB203351-2855-4721-920B-BD7B961AB49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10</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6391" name="文字方塊 3"/>
          <p:cNvSpPr txBox="1">
            <a:spLocks noChangeArrowheads="1"/>
          </p:cNvSpPr>
          <p:nvPr/>
        </p:nvSpPr>
        <p:spPr bwMode="auto">
          <a:xfrm>
            <a:off x="8751552" y="4418159"/>
            <a:ext cx="305694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kumimoji="1" lang="en-US" altLang="zh-TW" sz="1400"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Shenjingwen</a:t>
            </a:r>
            <a:r>
              <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Tower at Guangzhou</a:t>
            </a:r>
          </a:p>
          <a:p>
            <a:pPr eaLnBrk="1" hangingPunct="1">
              <a:spcBef>
                <a:spcPct val="0"/>
              </a:spcBef>
              <a:buClrTx/>
              <a:buSzTx/>
              <a:buFontTx/>
              <a:buNone/>
            </a:pPr>
            <a:endPar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eaLnBrk="1" hangingPunct="1">
              <a:spcBef>
                <a:spcPct val="0"/>
              </a:spcBef>
              <a:buClrTx/>
              <a:buSzTx/>
              <a:buFontTx/>
              <a:buNone/>
            </a:pPr>
            <a:r>
              <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Source: People’s Government of Huangpu District, Guangzhou http://www.hp.gov.cn/zjhp/hpjd/content/post_3612368.html</a:t>
            </a:r>
            <a:endParaRPr kumimoji="1" lang="zh-TW" altLang="en-US"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8" name="Rectangle 7"/>
          <p:cNvSpPr/>
          <p:nvPr/>
        </p:nvSpPr>
        <p:spPr>
          <a:xfrm>
            <a:off x="4408305" y="138164"/>
            <a:ext cx="3342610" cy="982513"/>
          </a:xfrm>
          <a:prstGeom prst="rect">
            <a:avLst/>
          </a:prstGeom>
        </p:spPr>
        <p:txBody>
          <a:bodyPr wrap="squar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pic>
        <p:nvPicPr>
          <p:cNvPr id="3" name="Picture 2">
            <a:hlinkClick r:id="rId2"/>
          </p:cNvPr>
          <p:cNvPicPr>
            <a:picLocks noChangeAspect="1"/>
          </p:cNvPicPr>
          <p:nvPr/>
        </p:nvPicPr>
        <p:blipFill>
          <a:blip r:embed="rId3"/>
          <a:stretch>
            <a:fillRect/>
          </a:stretch>
        </p:blipFill>
        <p:spPr>
          <a:xfrm>
            <a:off x="5399553" y="1301737"/>
            <a:ext cx="2513182" cy="3079561"/>
          </a:xfrm>
          <a:prstGeom prst="rect">
            <a:avLst/>
          </a:prstGeom>
        </p:spPr>
      </p:pic>
      <p:sp>
        <p:nvSpPr>
          <p:cNvPr id="4" name="Rectangle 3"/>
          <p:cNvSpPr/>
          <p:nvPr/>
        </p:nvSpPr>
        <p:spPr>
          <a:xfrm>
            <a:off x="5309313" y="4395787"/>
            <a:ext cx="3129835" cy="1600438"/>
          </a:xfrm>
          <a:prstGeom prst="rect">
            <a:avLst/>
          </a:prstGeom>
        </p:spPr>
        <p:txBody>
          <a:bodyPr wrap="square">
            <a:spAutoFit/>
          </a:bodyPr>
          <a:lstStyle/>
          <a:p>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Tsui</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Sing Lau Pagoda at Ping Shan, Yuen Long,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Hong Kong</a:t>
            </a:r>
            <a:endParaRPr lang="en-US" altLang="zh-TW" sz="1400" strike="sngStrike" dirty="0">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Antiques and Monuments Office</a:t>
            </a: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(https://www.amo.gov.hk/en/historic-buildings/monuments/new-territories/monuments_75/index.html</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 name="Picture 1">
            <a:hlinkClick r:id="rId4"/>
          </p:cNvPr>
          <p:cNvPicPr>
            <a:picLocks noChangeAspect="1"/>
          </p:cNvPicPr>
          <p:nvPr/>
        </p:nvPicPr>
        <p:blipFill>
          <a:blip r:embed="rId5"/>
          <a:stretch>
            <a:fillRect/>
          </a:stretch>
        </p:blipFill>
        <p:spPr>
          <a:xfrm>
            <a:off x="8751552" y="1408059"/>
            <a:ext cx="3056942" cy="2987728"/>
          </a:xfrm>
          <a:prstGeom prst="rect">
            <a:avLst/>
          </a:prstGeom>
        </p:spPr>
      </p:pic>
      <p:sp>
        <p:nvSpPr>
          <p:cNvPr id="11" name="Rectangle 10"/>
          <p:cNvSpPr/>
          <p:nvPr/>
        </p:nvSpPr>
        <p:spPr>
          <a:xfrm>
            <a:off x="6996365" y="6276667"/>
            <a:ext cx="4031873" cy="369332"/>
          </a:xfrm>
          <a:prstGeom prst="rect">
            <a:avLst/>
          </a:prstGeom>
        </p:spPr>
        <p:txBody>
          <a:bodyPr wrap="none">
            <a:spAutoFi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Click on the images for more information</a:t>
            </a:r>
            <a:endParaRPr 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Left Arrow 11"/>
          <p:cNvSpPr/>
          <p:nvPr/>
        </p:nvSpPr>
        <p:spPr>
          <a:xfrm rot="5400000">
            <a:off x="8827016" y="5987722"/>
            <a:ext cx="274320" cy="339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灯片编号占位符 1"/>
          <p:cNvSpPr>
            <a:spLocks noGrp="1" noChangeArrowheads="1"/>
          </p:cNvSpPr>
          <p:nvPr>
            <p:ph type="sldNum" sz="quarter" idx="12"/>
          </p:nvPr>
        </p:nvSpPr>
        <p:spPr bwMode="auto">
          <a:xfrm>
            <a:off x="11374726" y="640715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C6E7E08E-6D95-4457-AA57-53E2DAB80EF2}"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11</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8435" name="内容占位符 2"/>
          <p:cNvSpPr>
            <a:spLocks noGrp="1" noChangeArrowheads="1"/>
          </p:cNvSpPr>
          <p:nvPr>
            <p:ph idx="4294967295"/>
          </p:nvPr>
        </p:nvSpPr>
        <p:spPr>
          <a:xfrm>
            <a:off x="516836" y="874216"/>
            <a:ext cx="7337380" cy="5659587"/>
          </a:xfrm>
        </p:spPr>
        <p:txBody>
          <a:bodyPr/>
          <a:lstStyle/>
          <a:p>
            <a:pPr marL="0" indent="0" algn="ctr" eaLnBrk="1" hangingPunct="1">
              <a:buFont typeface="Arial" panose="020B0604020202020204" pitchFamily="34" charset="0"/>
              <a:buNone/>
              <a:tabLst>
                <a:tab pos="0" algn="l"/>
              </a:tabLst>
            </a:pPr>
            <a:endParaRPr lang="en-US" altLang="zh-CN"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marL="0" indent="0" algn="ctr" eaLnBrk="1" hangingPunct="1">
              <a:buFont typeface="Arial" panose="020B0604020202020204" pitchFamily="34" charset="0"/>
              <a:buNone/>
              <a:tabLst>
                <a:tab pos="0" algn="l"/>
              </a:tabLst>
            </a:pP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Ancient study halls in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Hong Kong</a:t>
            </a:r>
            <a:endParaRPr lang="en-US" altLang="zh-CN" sz="3200" b="1"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marL="0" indent="0" algn="ctr" eaLnBrk="1" hangingPunct="1">
              <a:buFont typeface="Arial" panose="020B0604020202020204" pitchFamily="34" charset="0"/>
              <a:buNone/>
              <a:tabLst>
                <a:tab pos="0" algn="l"/>
              </a:tabLst>
            </a:pPr>
            <a:endParaRPr lang="en-US" altLang="zh-CN" sz="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algn="just" eaLnBrk="1" hangingPunct="1">
              <a:buFont typeface="Wingdings" charset="2"/>
              <a:buChar char="Ø"/>
              <a:tabLst>
                <a:tab pos="0" algn="l"/>
              </a:tabLst>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 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8th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year during the Xining reign (1075), Northern Song Dynasty,</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Tang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Fu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(who styled himself as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Yuanxie</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founded Li Ying Study Hall, also known as Li Ying College.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Hong Kong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historian Wong Chai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Lok</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pointed out that Tang Fu made a tremendous effort in promoting learning, which made Kam Tin prosper in culture and became the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centre</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of local culture and education.</a:t>
            </a:r>
          </a:p>
          <a:p>
            <a:pPr algn="just" eaLnBrk="1" hangingPunct="1">
              <a:buFont typeface="Wingdings" panose="05000000000000000000" pitchFamily="2" charset="2"/>
              <a:buChar char="Ø"/>
              <a:tabLst>
                <a:tab pos="0" algn="l"/>
              </a:tabLst>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Colleges and study halls in ancient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Hong Kong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were mostly built in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New Territories today.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Those preserved till today or found as historical sites include Chou Wong Yi Kung Study Hall and Yi Tai Study Hall at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Shui</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Tau Tsuen in Kam Tin,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Kun Ting Study Hall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at Hang Mei Tsuen in Ping Shan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Sin Shut Study Hall in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Fanling</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Sin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Hing</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Study Hall at Tai Hang Tsuen in Tai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Po.</a:t>
            </a:r>
            <a:endPar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marL="0" indent="0" eaLnBrk="1" hangingPunct="1">
              <a:buFont typeface="Arial" panose="020B0604020202020204" pitchFamily="34" charset="0"/>
              <a:buNone/>
              <a:tabLst>
                <a:tab pos="0" algn="l"/>
              </a:tabLst>
            </a:pPr>
            <a:r>
              <a:rPr lang="en-US" altLang="zh-CN" b="1" dirty="0" smtClean="0">
                <a:latin typeface="Times New Roman" panose="02020603050405020304" pitchFamily="18" charset="0"/>
                <a:ea typeface="SimHei" panose="02010609060101010101" pitchFamily="49" charset="-122"/>
                <a:cs typeface="Times New Roman" panose="02020603050405020304" pitchFamily="18" charset="0"/>
                <a:sym typeface="SimHei" panose="02010609060101010101" pitchFamily="49" charset="-122"/>
              </a:rPr>
              <a:t>     </a:t>
            </a:r>
            <a:endParaRPr lang="zh-CN" altLang="en-US" b="1" dirty="0">
              <a:solidFill>
                <a:srgbClr val="FF0000"/>
              </a:solidFill>
              <a:latin typeface="Times New Roman" panose="02020603050405020304" pitchFamily="18" charset="0"/>
              <a:ea typeface="SimHei" panose="02010609060101010101" pitchFamily="49" charset="-122"/>
              <a:cs typeface="Times New Roman" panose="02020603050405020304" pitchFamily="18" charset="0"/>
              <a:sym typeface="SimHei" panose="02010609060101010101" pitchFamily="49" charset="-122"/>
            </a:endParaRPr>
          </a:p>
        </p:txBody>
      </p:sp>
      <p:sp>
        <p:nvSpPr>
          <p:cNvPr id="2" name="Rectangle 1"/>
          <p:cNvSpPr/>
          <p:nvPr/>
        </p:nvSpPr>
        <p:spPr>
          <a:xfrm>
            <a:off x="4257058" y="0"/>
            <a:ext cx="3675499" cy="982513"/>
          </a:xfrm>
          <a:prstGeom prst="rect">
            <a:avLst/>
          </a:prstGeom>
        </p:spPr>
        <p:txBody>
          <a:bodyPr wrap="squar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pic>
        <p:nvPicPr>
          <p:cNvPr id="7" name="Picture 6"/>
          <p:cNvPicPr>
            <a:picLocks noChangeAspect="1"/>
          </p:cNvPicPr>
          <p:nvPr/>
        </p:nvPicPr>
        <p:blipFill>
          <a:blip r:embed="rId2"/>
          <a:stretch>
            <a:fillRect/>
          </a:stretch>
        </p:blipFill>
        <p:spPr>
          <a:xfrm>
            <a:off x="8162602" y="1561526"/>
            <a:ext cx="3422381" cy="1798318"/>
          </a:xfrm>
          <a:prstGeom prst="rect">
            <a:avLst/>
          </a:prstGeom>
        </p:spPr>
      </p:pic>
      <p:sp>
        <p:nvSpPr>
          <p:cNvPr id="8" name="矩形 6"/>
          <p:cNvSpPr>
            <a:spLocks noChangeArrowheads="1"/>
          </p:cNvSpPr>
          <p:nvPr/>
        </p:nvSpPr>
        <p:spPr bwMode="auto">
          <a:xfrm>
            <a:off x="8162602" y="3384775"/>
            <a:ext cx="3575443" cy="2154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Kun Ting Study Hall founded by the Ping Shan Tang Clan in the Qing </a:t>
            </a:r>
            <a:r>
              <a:rPr kumimoji="1" lang="en-US" altLang="zh-TW" sz="14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Dynasty</a:t>
            </a:r>
            <a:r>
              <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with a typical </a:t>
            </a:r>
            <a:r>
              <a:rPr kumimoji="1" lang="en-US" altLang="zh-TW" sz="1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architectural </a:t>
            </a:r>
            <a:r>
              <a:rPr kumimoji="1"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style of </a:t>
            </a:r>
            <a:r>
              <a:rPr kumimoji="1" lang="en-US" altLang="zh-TW" sz="1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Southern China</a:t>
            </a:r>
            <a:r>
              <a:rPr kumimoji="1"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p>
          <a:p>
            <a:pPr eaLnBrk="1" hangingPunct="1">
              <a:spcBef>
                <a:spcPct val="0"/>
              </a:spcBef>
              <a:buClrTx/>
              <a:buSzTx/>
              <a:buFontTx/>
              <a:buNone/>
            </a:pPr>
            <a:endParaRPr kumimoji="1"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eaLnBrk="1" hangingPunct="1">
              <a:spcBef>
                <a:spcPct val="0"/>
              </a:spcBef>
              <a:buClrTx/>
              <a:buSzTx/>
              <a:buFontTx/>
              <a:buNone/>
            </a:pPr>
            <a:r>
              <a:rPr kumimoji="1"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Source of image:</a:t>
            </a:r>
            <a:endParaRPr kumimoji="1"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eaLnBrk="1" hangingPunct="1">
              <a:spcBef>
                <a:spcPct val="0"/>
              </a:spcBef>
              <a:buClrTx/>
              <a:buSzTx/>
              <a:buNone/>
            </a:pP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Antiques and Monuments Office</a:t>
            </a:r>
          </a:p>
          <a:p>
            <a:pPr eaLnBrk="1" hangingPunct="1">
              <a:spcBef>
                <a:spcPct val="0"/>
              </a:spcBef>
              <a:buClrTx/>
              <a:buSzTx/>
              <a:buFontTx/>
              <a:buNone/>
            </a:pPr>
            <a:r>
              <a:rPr kumimoji="1"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(https://www.amo.gov.hk/en/heritage-trails/ping-shan-heritage-trail/kun-ting-study-hall/index.html</a:t>
            </a:r>
            <a:r>
              <a:rPr kumimoji="1" lang="en-US" altLang="zh-TW" sz="1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endParaRPr kumimoji="1"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灯片编号占位符 1"/>
          <p:cNvSpPr>
            <a:spLocks noGrp="1" noChangeArrowheads="1"/>
          </p:cNvSpPr>
          <p:nvPr>
            <p:ph type="sldNum" sz="quarter" idx="12"/>
          </p:nvPr>
        </p:nvSpPr>
        <p:spPr bwMode="auto">
          <a:xfrm>
            <a:off x="11050530" y="640715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10C8E582-F62E-426A-AA6D-BC363148947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12</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9459" name="内容占位符 2"/>
          <p:cNvSpPr>
            <a:spLocks noGrp="1" noChangeArrowheads="1"/>
          </p:cNvSpPr>
          <p:nvPr>
            <p:ph idx="4294967295"/>
          </p:nvPr>
        </p:nvSpPr>
        <p:spPr>
          <a:xfrm>
            <a:off x="606392" y="1122195"/>
            <a:ext cx="11020925" cy="2260659"/>
          </a:xfrm>
        </p:spPr>
        <p:txBody>
          <a:bodyPr/>
          <a:lstStyle/>
          <a:p>
            <a:pPr algn="just">
              <a:lnSpc>
                <a:spcPts val="3700"/>
              </a:lnSpc>
              <a:spcBef>
                <a:spcPct val="0"/>
              </a:spcBef>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Ancestral Halls, used for home schooling, include the Man Lun Fung Ancestral Hall in San Tin, the Leung Ancestral Hall and the Kwok Ancestral Hall in Pat Heung, the Tang Ancestral Hall at Ha Tsuen in Yuen Long, the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Liu Man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Shek</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Tong Ancestral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Hall</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Liu Ying Lung Study Hall, Liu Ying Fung Study Hall in Sheung Shui, etc.. </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Rectangle 5"/>
          <p:cNvSpPr/>
          <p:nvPr/>
        </p:nvSpPr>
        <p:spPr>
          <a:xfrm>
            <a:off x="4463985" y="72306"/>
            <a:ext cx="3267508" cy="982513"/>
          </a:xfrm>
          <a:prstGeom prst="rect">
            <a:avLst/>
          </a:prstGeom>
        </p:spPr>
        <p:txBody>
          <a:bodyPr wrap="squar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pic>
        <p:nvPicPr>
          <p:cNvPr id="3" name="Picture 2"/>
          <p:cNvPicPr>
            <a:picLocks noChangeAspect="1"/>
          </p:cNvPicPr>
          <p:nvPr/>
        </p:nvPicPr>
        <p:blipFill>
          <a:blip r:embed="rId2"/>
          <a:stretch>
            <a:fillRect/>
          </a:stretch>
        </p:blipFill>
        <p:spPr>
          <a:xfrm>
            <a:off x="1054632" y="3290989"/>
            <a:ext cx="2223303" cy="1500895"/>
          </a:xfrm>
          <a:prstGeom prst="rect">
            <a:avLst/>
          </a:prstGeom>
        </p:spPr>
      </p:pic>
      <p:sp>
        <p:nvSpPr>
          <p:cNvPr id="4" name="Rectangle 3"/>
          <p:cNvSpPr/>
          <p:nvPr/>
        </p:nvSpPr>
        <p:spPr>
          <a:xfrm>
            <a:off x="1000216" y="4791884"/>
            <a:ext cx="2898015" cy="1600438"/>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Tang Ancestral Hall</a:t>
            </a:r>
          </a:p>
          <a:p>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Antiques and Monuments Office (https://www.amo.gov.hk/en/historic-buildings/monuments/new-territories/monuments_83/index.html</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139743" y="3382854"/>
            <a:ext cx="2909222" cy="1424417"/>
          </a:xfrm>
          <a:prstGeom prst="rect">
            <a:avLst/>
          </a:prstGeom>
        </p:spPr>
      </p:pic>
      <p:sp>
        <p:nvSpPr>
          <p:cNvPr id="7" name="Rectangle 6"/>
          <p:cNvSpPr/>
          <p:nvPr/>
        </p:nvSpPr>
        <p:spPr>
          <a:xfrm>
            <a:off x="4110868" y="4825679"/>
            <a:ext cx="3203182" cy="1384995"/>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Liu Man </a:t>
            </a:r>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Shek</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Tong Ancestral Hall</a:t>
            </a:r>
          </a:p>
          <a:p>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Antiques and Monuments Office </a:t>
            </a:r>
            <a:r>
              <a:rPr lang="en-US" altLang="zh-TW" sz="1400" dirty="0">
                <a:latin typeface="Times New Roman" panose="02020603050405020304" pitchFamily="18" charset="0"/>
                <a:cs typeface="Times New Roman" panose="02020603050405020304" pitchFamily="18" charset="0"/>
              </a:rPr>
              <a:t>(https://www.amo.gov.hk/en/historic-buildings/monuments/new-territories/monuments_30/index.html</a:t>
            </a:r>
            <a:r>
              <a:rPr lang="en-US" altLang="zh-TW" sz="1400" dirty="0" smtClean="0">
                <a:latin typeface="Times New Roman" panose="02020603050405020304" pitchFamily="18" charset="0"/>
                <a:cs typeface="Times New Roman" panose="02020603050405020304" pitchFamily="18" charset="0"/>
              </a:rPr>
              <a:t>)</a:t>
            </a:r>
            <a:endParaRPr lang="en-US" altLang="zh-TW" sz="1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7853023" y="3183736"/>
            <a:ext cx="2364574" cy="1608148"/>
          </a:xfrm>
          <a:prstGeom prst="rect">
            <a:avLst/>
          </a:prstGeom>
        </p:spPr>
      </p:pic>
      <p:sp>
        <p:nvSpPr>
          <p:cNvPr id="9" name="Rectangle 8"/>
          <p:cNvSpPr/>
          <p:nvPr/>
        </p:nvSpPr>
        <p:spPr>
          <a:xfrm>
            <a:off x="7872271" y="4808325"/>
            <a:ext cx="3636000" cy="1384995"/>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Liu Ying Lung Study Hall</a:t>
            </a:r>
          </a:p>
          <a:p>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Press Releases of the Government of the HKSAR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https://www.info.gov.hk/gia/general/200612/05/P200612040212.htm</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內容版面配置區 2"/>
          <p:cNvSpPr>
            <a:spLocks noGrp="1"/>
          </p:cNvSpPr>
          <p:nvPr>
            <p:ph idx="1"/>
          </p:nvPr>
        </p:nvSpPr>
        <p:spPr>
          <a:xfrm>
            <a:off x="654517" y="1722923"/>
            <a:ext cx="10895799" cy="4636552"/>
          </a:xfrm>
        </p:spPr>
        <p:txBody>
          <a:bodyPr/>
          <a:lstStyle/>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During the Northern Song and Yuan Dynasties, the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Jin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the Mongols moved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the South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disturbed the locals as intruders, so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clans in central-north China moved southward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 after another.</a:t>
            </a: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Many clans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migrated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from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 such as Jiangxi</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Fujian and Guangdong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Hong Kong, 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became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earliest residents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establish themselves 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five great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clans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Tang, Pang,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Hau</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Man and Liu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have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 long history in Hong Kong 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they are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known as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locals</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Hakka people of Hong Kong are also immigrants from the Central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Plateau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who moved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the South 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are scattered in different parts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all over Hong Kong. They are also an important group in Hong Kong.</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is surrounded by the sea on three sides. Many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boat dwellers who made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 living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waters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Southern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China have also lived 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 a long time. </a:t>
            </a: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0483" name="灯片编号占位符 1"/>
          <p:cNvSpPr>
            <a:spLocks noGrp="1"/>
          </p:cNvSpPr>
          <p:nvPr>
            <p:ph type="sldNum" sz="quarter" idx="12"/>
          </p:nvPr>
        </p:nvSpPr>
        <p:spPr bwMode="auto">
          <a:xfrm>
            <a:off x="11150283" y="6332971"/>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6A765562-8842-4E55-BC59-4E9973A70D92}"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13</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4" name="Rectangle 3"/>
          <p:cNvSpPr/>
          <p:nvPr/>
        </p:nvSpPr>
        <p:spPr>
          <a:xfrm>
            <a:off x="331304" y="159904"/>
            <a:ext cx="11568760" cy="1081322"/>
          </a:xfrm>
          <a:prstGeom prst="rect">
            <a:avLst/>
          </a:prstGeom>
        </p:spPr>
        <p:txBody>
          <a:bodyPr wrap="square">
            <a:spAutoFit/>
          </a:bodyPr>
          <a:lstStyle/>
          <a:p>
            <a:pPr algn="ctr" eaLnBrk="1" hangingPunct="1">
              <a:lnSpc>
                <a:spcPct val="120000"/>
              </a:lnSpc>
            </a:pP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rPr>
              <a:t>Development </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background </a:t>
            </a: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rPr>
              <a:t>for shaping the Chinese </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culture as the mainstay </a:t>
            </a: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rPr>
              <a:t>in Hong Kong society</a:t>
            </a:r>
            <a:endParaRPr lang="en-US" altLang="zh-TW" sz="2800" b="1"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3A2F21-B024-46E8-A91A-C70707B7F88E}"/>
              </a:ext>
            </a:extLst>
          </p:cNvPr>
          <p:cNvSpPr>
            <a:spLocks noGrp="1"/>
          </p:cNvSpPr>
          <p:nvPr>
            <p:ph type="title"/>
          </p:nvPr>
        </p:nvSpPr>
        <p:spPr>
          <a:xfrm>
            <a:off x="790087" y="351391"/>
            <a:ext cx="8596312" cy="1320800"/>
          </a:xfrm>
        </p:spPr>
        <p: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The Hakka people</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16BACEB1-73FE-4FD7-823E-F616FE86CC73}"/>
              </a:ext>
            </a:extLst>
          </p:cNvPr>
          <p:cNvSpPr>
            <a:spLocks noGrp="1"/>
          </p:cNvSpPr>
          <p:nvPr>
            <p:ph idx="1"/>
          </p:nvPr>
        </p:nvSpPr>
        <p:spPr>
          <a:xfrm>
            <a:off x="377374" y="1204688"/>
            <a:ext cx="8082426" cy="5319903"/>
          </a:xfrm>
        </p:spPr>
        <p:txBody>
          <a:bodyPr/>
          <a:lstStyle/>
          <a:p>
            <a:pPr algn="just"/>
            <a:r>
              <a:rPr lang="en-US" altLang="zh-CN" sz="2000" dirty="0">
                <a:solidFill>
                  <a:schemeClr val="tx1"/>
                </a:solidFill>
                <a:latin typeface="Times New Roman" panose="02020603050405020304" pitchFamily="18" charset="0"/>
                <a:cs typeface="Times New Roman" panose="02020603050405020304" pitchFamily="18" charset="0"/>
              </a:rPr>
              <a:t>The Hakka </a:t>
            </a:r>
            <a:r>
              <a:rPr lang="en-US" altLang="zh-CN" sz="2000" dirty="0" smtClean="0">
                <a:solidFill>
                  <a:schemeClr val="tx1"/>
                </a:solidFill>
                <a:latin typeface="Times New Roman" panose="02020603050405020304" pitchFamily="18" charset="0"/>
                <a:cs typeface="Times New Roman" panose="02020603050405020304" pitchFamily="18" charset="0"/>
              </a:rPr>
              <a:t>people belonged </a:t>
            </a:r>
            <a:r>
              <a:rPr lang="en-US" altLang="zh-CN" sz="2000" dirty="0">
                <a:solidFill>
                  <a:schemeClr val="tx1"/>
                </a:solidFill>
                <a:latin typeface="Times New Roman" panose="02020603050405020304" pitchFamily="18" charset="0"/>
                <a:cs typeface="Times New Roman" panose="02020603050405020304" pitchFamily="18" charset="0"/>
              </a:rPr>
              <a:t>to the Han Chinese in the Central </a:t>
            </a:r>
            <a:r>
              <a:rPr lang="en-US" altLang="zh-CN" sz="2000" dirty="0" smtClean="0">
                <a:solidFill>
                  <a:schemeClr val="tx1"/>
                </a:solidFill>
                <a:latin typeface="Times New Roman" panose="02020603050405020304" pitchFamily="18" charset="0"/>
                <a:cs typeface="Times New Roman" panose="02020603050405020304" pitchFamily="18" charset="0"/>
              </a:rPr>
              <a:t>Plateau</a:t>
            </a:r>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and </a:t>
            </a:r>
            <a:r>
              <a:rPr lang="en-US" altLang="zh-CN" sz="2000" dirty="0">
                <a:solidFill>
                  <a:schemeClr val="tx1"/>
                </a:solidFill>
                <a:latin typeface="Times New Roman" panose="02020603050405020304" pitchFamily="18" charset="0"/>
                <a:cs typeface="Times New Roman" panose="02020603050405020304" pitchFamily="18" charset="0"/>
              </a:rPr>
              <a:t>migrated southward </a:t>
            </a:r>
            <a:r>
              <a:rPr lang="en-US" altLang="zh-CN" sz="2000" dirty="0" smtClean="0">
                <a:solidFill>
                  <a:schemeClr val="tx1"/>
                </a:solidFill>
                <a:latin typeface="Times New Roman" panose="02020603050405020304" pitchFamily="18" charset="0"/>
                <a:cs typeface="Times New Roman" panose="02020603050405020304" pitchFamily="18" charset="0"/>
              </a:rPr>
              <a:t>for several </a:t>
            </a:r>
            <a:r>
              <a:rPr lang="en-US" altLang="zh-CN" sz="2000" dirty="0">
                <a:solidFill>
                  <a:schemeClr val="tx1"/>
                </a:solidFill>
                <a:latin typeface="Times New Roman" panose="02020603050405020304" pitchFamily="18" charset="0"/>
                <a:cs typeface="Times New Roman" panose="02020603050405020304" pitchFamily="18" charset="0"/>
              </a:rPr>
              <a:t>times since the Western </a:t>
            </a:r>
            <a:r>
              <a:rPr lang="en-US" altLang="zh-CN" sz="2000" dirty="0" err="1">
                <a:solidFill>
                  <a:schemeClr val="tx1"/>
                </a:solidFill>
                <a:latin typeface="Times New Roman" panose="02020603050405020304" pitchFamily="18" charset="0"/>
                <a:cs typeface="Times New Roman" panose="02020603050405020304" pitchFamily="18" charset="0"/>
              </a:rPr>
              <a:t>Jin</a:t>
            </a:r>
            <a:r>
              <a:rPr lang="en-US" altLang="zh-CN" sz="2000" dirty="0">
                <a:solidFill>
                  <a:schemeClr val="tx1"/>
                </a:solidFill>
                <a:latin typeface="Times New Roman" panose="02020603050405020304" pitchFamily="18" charset="0"/>
                <a:cs typeface="Times New Roman" panose="02020603050405020304" pitchFamily="18" charset="0"/>
              </a:rPr>
              <a:t> Dynasty</a:t>
            </a:r>
            <a:r>
              <a:rPr lang="en-US" altLang="zh-CN" sz="2000" dirty="0" smtClean="0">
                <a:solidFill>
                  <a:schemeClr val="tx1"/>
                </a:solidFill>
                <a:latin typeface="Times New Roman" panose="02020603050405020304" pitchFamily="18" charset="0"/>
                <a:cs typeface="Times New Roman" panose="02020603050405020304" pitchFamily="18" charset="0"/>
              </a:rPr>
              <a:t>, and settled in regions such as Fujian</a:t>
            </a:r>
            <a:r>
              <a:rPr lang="en-US" altLang="zh-CN" sz="2000" dirty="0">
                <a:solidFill>
                  <a:schemeClr val="tx1"/>
                </a:solidFill>
                <a:latin typeface="Times New Roman" panose="02020603050405020304" pitchFamily="18" charset="0"/>
                <a:cs typeface="Times New Roman" panose="02020603050405020304" pitchFamily="18" charset="0"/>
              </a:rPr>
              <a:t>, Jiangxi and </a:t>
            </a:r>
            <a:r>
              <a:rPr lang="en-US" altLang="zh-CN" sz="2000" dirty="0" smtClean="0">
                <a:solidFill>
                  <a:schemeClr val="tx1"/>
                </a:solidFill>
                <a:latin typeface="Times New Roman" panose="02020603050405020304" pitchFamily="18" charset="0"/>
                <a:cs typeface="Times New Roman" panose="02020603050405020304" pitchFamily="18" charset="0"/>
              </a:rPr>
              <a:t>Anhui. Later, </a:t>
            </a:r>
            <a:r>
              <a:rPr lang="en-US" altLang="zh-CN" sz="2000" dirty="0">
                <a:solidFill>
                  <a:schemeClr val="tx1"/>
                </a:solidFill>
                <a:latin typeface="Times New Roman" panose="02020603050405020304" pitchFamily="18" charset="0"/>
                <a:cs typeface="Times New Roman" panose="02020603050405020304" pitchFamily="18" charset="0"/>
              </a:rPr>
              <a:t>they moved </a:t>
            </a:r>
            <a:r>
              <a:rPr lang="en-US" altLang="zh-CN" sz="2000" dirty="0" smtClean="0">
                <a:solidFill>
                  <a:schemeClr val="tx1"/>
                </a:solidFill>
                <a:latin typeface="Times New Roman" panose="02020603050405020304" pitchFamily="18" charset="0"/>
                <a:cs typeface="Times New Roman" panose="02020603050405020304" pitchFamily="18" charset="0"/>
              </a:rPr>
              <a:t>southward </a:t>
            </a:r>
            <a:r>
              <a:rPr lang="en-US" altLang="zh-CN" sz="2000" dirty="0">
                <a:solidFill>
                  <a:schemeClr val="tx1"/>
                </a:solidFill>
                <a:latin typeface="Times New Roman" panose="02020603050405020304" pitchFamily="18" charset="0"/>
                <a:cs typeface="Times New Roman" panose="02020603050405020304" pitchFamily="18" charset="0"/>
              </a:rPr>
              <a:t>to the </a:t>
            </a:r>
            <a:r>
              <a:rPr lang="en-US" altLang="zh-CN" sz="2000" dirty="0" smtClean="0">
                <a:solidFill>
                  <a:schemeClr val="tx1"/>
                </a:solidFill>
                <a:latin typeface="Times New Roman" panose="02020603050405020304" pitchFamily="18" charset="0"/>
                <a:cs typeface="Times New Roman" panose="02020603050405020304" pitchFamily="18" charset="0"/>
              </a:rPr>
              <a:t>Northern </a:t>
            </a:r>
            <a:r>
              <a:rPr lang="en-US" altLang="zh-CN" sz="2000" dirty="0">
                <a:solidFill>
                  <a:schemeClr val="tx1"/>
                </a:solidFill>
                <a:latin typeface="Times New Roman" panose="02020603050405020304" pitchFamily="18" charset="0"/>
                <a:cs typeface="Times New Roman" panose="02020603050405020304" pitchFamily="18" charset="0"/>
              </a:rPr>
              <a:t>and </a:t>
            </a:r>
            <a:r>
              <a:rPr lang="en-US" altLang="zh-CN" sz="2000" dirty="0" smtClean="0">
                <a:solidFill>
                  <a:schemeClr val="tx1"/>
                </a:solidFill>
                <a:latin typeface="Times New Roman" panose="02020603050405020304" pitchFamily="18" charset="0"/>
                <a:cs typeface="Times New Roman" panose="02020603050405020304" pitchFamily="18" charset="0"/>
              </a:rPr>
              <a:t>Southern </a:t>
            </a:r>
            <a:r>
              <a:rPr lang="en-US" altLang="zh-CN" sz="2000" dirty="0">
                <a:solidFill>
                  <a:schemeClr val="tx1"/>
                </a:solidFill>
                <a:latin typeface="Times New Roman" panose="02020603050405020304" pitchFamily="18" charset="0"/>
                <a:cs typeface="Times New Roman" panose="02020603050405020304" pitchFamily="18" charset="0"/>
              </a:rPr>
              <a:t>regions of Guangdong. During the Song </a:t>
            </a:r>
            <a:r>
              <a:rPr lang="en-US" altLang="zh-CN" sz="2000" dirty="0" smtClean="0">
                <a:solidFill>
                  <a:schemeClr val="tx1"/>
                </a:solidFill>
                <a:latin typeface="Times New Roman" panose="02020603050405020304" pitchFamily="18" charset="0"/>
                <a:cs typeface="Times New Roman" panose="02020603050405020304" pitchFamily="18" charset="0"/>
              </a:rPr>
              <a:t>Dynasty</a:t>
            </a:r>
            <a:r>
              <a:rPr lang="en-US" altLang="zh-CN" sz="2000" dirty="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Hakka people moved to Hong Kong.</a:t>
            </a:r>
            <a:endParaRPr lang="en-US" altLang="zh-CN" sz="2000" dirty="0">
              <a:solidFill>
                <a:schemeClr val="tx1"/>
              </a:solidFill>
              <a:latin typeface="Times New Roman" panose="02020603050405020304" pitchFamily="18" charset="0"/>
              <a:cs typeface="Times New Roman" panose="02020603050405020304" pitchFamily="18" charset="0"/>
            </a:endParaRPr>
          </a:p>
          <a:p>
            <a:pPr algn="just"/>
            <a:r>
              <a:rPr lang="en-US" altLang="zh-CN" sz="2000" dirty="0">
                <a:solidFill>
                  <a:schemeClr val="tx1"/>
                </a:solidFill>
                <a:latin typeface="Times New Roman" panose="02020603050405020304" pitchFamily="18" charset="0"/>
                <a:cs typeface="Times New Roman" panose="02020603050405020304" pitchFamily="18" charset="0"/>
              </a:rPr>
              <a:t>After the </a:t>
            </a:r>
            <a:r>
              <a:rPr lang="en-US" altLang="zh-CN" sz="2000" dirty="0" smtClean="0">
                <a:solidFill>
                  <a:schemeClr val="tx1"/>
                </a:solidFill>
                <a:latin typeface="Times New Roman" panose="02020603050405020304" pitchFamily="18" charset="0"/>
                <a:cs typeface="Times New Roman" panose="02020603050405020304" pitchFamily="18" charset="0"/>
              </a:rPr>
              <a:t>relocation of the borders in </a:t>
            </a:r>
            <a:r>
              <a:rPr lang="en-US" altLang="zh-CN" sz="2000" dirty="0">
                <a:solidFill>
                  <a:schemeClr val="tx1"/>
                </a:solidFill>
                <a:latin typeface="Times New Roman" panose="02020603050405020304" pitchFamily="18" charset="0"/>
                <a:cs typeface="Times New Roman" panose="02020603050405020304" pitchFamily="18" charset="0"/>
              </a:rPr>
              <a:t>the early years of the Qing Dynasty, the government encouraged the Hakka </a:t>
            </a:r>
            <a:r>
              <a:rPr lang="en-US" altLang="zh-CN" sz="2000" dirty="0" smtClean="0">
                <a:solidFill>
                  <a:schemeClr val="tx1"/>
                </a:solidFill>
                <a:latin typeface="Times New Roman" panose="02020603050405020304" pitchFamily="18" charset="0"/>
                <a:cs typeface="Times New Roman" panose="02020603050405020304" pitchFamily="18" charset="0"/>
              </a:rPr>
              <a:t>people to move </a:t>
            </a:r>
            <a:r>
              <a:rPr lang="en-US" altLang="zh-CN" sz="2000" dirty="0">
                <a:solidFill>
                  <a:schemeClr val="tx1"/>
                </a:solidFill>
                <a:latin typeface="Times New Roman" panose="02020603050405020304" pitchFamily="18" charset="0"/>
                <a:cs typeface="Times New Roman" panose="02020603050405020304" pitchFamily="18" charset="0"/>
              </a:rPr>
              <a:t>from </a:t>
            </a:r>
            <a:r>
              <a:rPr lang="en-US" altLang="zh-CN" sz="2000" dirty="0" smtClean="0">
                <a:solidFill>
                  <a:schemeClr val="tx1"/>
                </a:solidFill>
                <a:latin typeface="Times New Roman" panose="02020603050405020304" pitchFamily="18" charset="0"/>
                <a:cs typeface="Times New Roman" panose="02020603050405020304" pitchFamily="18" charset="0"/>
              </a:rPr>
              <a:t>Northern Guangdong, Fujian </a:t>
            </a:r>
            <a:r>
              <a:rPr lang="en-US" altLang="zh-CN" sz="2000" dirty="0">
                <a:solidFill>
                  <a:schemeClr val="tx1"/>
                </a:solidFill>
                <a:latin typeface="Times New Roman" panose="02020603050405020304" pitchFamily="18" charset="0"/>
                <a:cs typeface="Times New Roman" panose="02020603050405020304" pitchFamily="18" charset="0"/>
              </a:rPr>
              <a:t>and Jiangxi to </a:t>
            </a:r>
            <a:r>
              <a:rPr lang="en-US" altLang="zh-CN" sz="2000" dirty="0" smtClean="0">
                <a:solidFill>
                  <a:schemeClr val="tx1"/>
                </a:solidFill>
                <a:latin typeface="Times New Roman" panose="02020603050405020304" pitchFamily="18" charset="0"/>
                <a:cs typeface="Times New Roman" panose="02020603050405020304" pitchFamily="18" charset="0"/>
              </a:rPr>
              <a:t>Hong </a:t>
            </a:r>
            <a:r>
              <a:rPr lang="en-US" altLang="zh-CN" sz="2000" dirty="0">
                <a:solidFill>
                  <a:schemeClr val="tx1"/>
                </a:solidFill>
                <a:latin typeface="Times New Roman" panose="02020603050405020304" pitchFamily="18" charset="0"/>
                <a:cs typeface="Times New Roman" panose="02020603050405020304" pitchFamily="18" charset="0"/>
              </a:rPr>
              <a:t>Kong </a:t>
            </a:r>
            <a:r>
              <a:rPr lang="en-US" altLang="zh-CN" sz="2000" dirty="0" smtClean="0">
                <a:solidFill>
                  <a:schemeClr val="tx1"/>
                </a:solidFill>
                <a:latin typeface="Times New Roman" panose="02020603050405020304" pitchFamily="18" charset="0"/>
                <a:cs typeface="Times New Roman" panose="02020603050405020304" pitchFamily="18" charset="0"/>
              </a:rPr>
              <a:t>to </a:t>
            </a:r>
            <a:r>
              <a:rPr lang="en-US" altLang="zh-CN" sz="2000" dirty="0">
                <a:solidFill>
                  <a:schemeClr val="tx1"/>
                </a:solidFill>
                <a:latin typeface="Times New Roman" panose="02020603050405020304" pitchFamily="18" charset="0"/>
                <a:cs typeface="Times New Roman" panose="02020603050405020304" pitchFamily="18" charset="0"/>
              </a:rPr>
              <a:t>establish their villages and </a:t>
            </a:r>
            <a:r>
              <a:rPr lang="en-US" altLang="zh-CN" sz="2000" dirty="0" smtClean="0">
                <a:solidFill>
                  <a:schemeClr val="tx1"/>
                </a:solidFill>
                <a:latin typeface="Times New Roman" panose="02020603050405020304" pitchFamily="18" charset="0"/>
                <a:cs typeface="Times New Roman" panose="02020603050405020304" pitchFamily="18" charset="0"/>
              </a:rPr>
              <a:t>businesses. A </a:t>
            </a:r>
            <a:r>
              <a:rPr lang="en-US" altLang="zh-CN" sz="2000" dirty="0">
                <a:solidFill>
                  <a:schemeClr val="tx1"/>
                </a:solidFill>
                <a:latin typeface="Times New Roman" panose="02020603050405020304" pitchFamily="18" charset="0"/>
                <a:cs typeface="Times New Roman" panose="02020603050405020304" pitchFamily="18" charset="0"/>
              </a:rPr>
              <a:t>large number </a:t>
            </a:r>
            <a:r>
              <a:rPr lang="en-US" altLang="zh-CN" sz="2000" dirty="0" smtClean="0">
                <a:solidFill>
                  <a:schemeClr val="tx1"/>
                </a:solidFill>
                <a:latin typeface="Times New Roman" panose="02020603050405020304" pitchFamily="18" charset="0"/>
                <a:cs typeface="Times New Roman" panose="02020603050405020304" pitchFamily="18" charset="0"/>
              </a:rPr>
              <a:t>of the </a:t>
            </a:r>
            <a:r>
              <a:rPr lang="en-US" altLang="zh-CN" sz="2000" dirty="0">
                <a:solidFill>
                  <a:schemeClr val="tx1"/>
                </a:solidFill>
                <a:latin typeface="Times New Roman" panose="02020603050405020304" pitchFamily="18" charset="0"/>
                <a:cs typeface="Times New Roman" panose="02020603050405020304" pitchFamily="18" charset="0"/>
              </a:rPr>
              <a:t>Hakka people from </a:t>
            </a:r>
            <a:r>
              <a:rPr lang="en-US" altLang="zh-CN" sz="2000" dirty="0" err="1" smtClean="0">
                <a:solidFill>
                  <a:schemeClr val="tx1"/>
                </a:solidFill>
                <a:latin typeface="Times New Roman" panose="02020603050405020304" pitchFamily="18" charset="0"/>
                <a:cs typeface="Times New Roman" panose="02020603050405020304" pitchFamily="18" charset="0"/>
              </a:rPr>
              <a:t>neighbouring</a:t>
            </a:r>
            <a:r>
              <a:rPr lang="en-US" altLang="zh-CN" sz="2000" dirty="0" smtClean="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areas moved to Hong Kong. </a:t>
            </a:r>
          </a:p>
          <a:p>
            <a:pPr algn="just"/>
            <a:r>
              <a:rPr lang="en-US" altLang="zh-CN" sz="2000" dirty="0">
                <a:solidFill>
                  <a:schemeClr val="tx1"/>
                </a:solidFill>
                <a:latin typeface="Times New Roman" panose="02020603050405020304" pitchFamily="18" charset="0"/>
                <a:cs typeface="Times New Roman" panose="02020603050405020304" pitchFamily="18" charset="0"/>
              </a:rPr>
              <a:t>The Hakka people were </a:t>
            </a:r>
            <a:r>
              <a:rPr lang="en-US" altLang="zh-CN" sz="2000" dirty="0" smtClean="0">
                <a:solidFill>
                  <a:schemeClr val="tx1"/>
                </a:solidFill>
                <a:latin typeface="Times New Roman" panose="02020603050405020304" pitchFamily="18" charset="0"/>
                <a:cs typeface="Times New Roman" panose="02020603050405020304" pitchFamily="18" charset="0"/>
              </a:rPr>
              <a:t>hardworking. After their arrival </a:t>
            </a:r>
            <a:r>
              <a:rPr lang="en-US" altLang="zh-CN" sz="2000" dirty="0">
                <a:solidFill>
                  <a:schemeClr val="tx1"/>
                </a:solidFill>
                <a:latin typeface="Times New Roman" panose="02020603050405020304" pitchFamily="18" charset="0"/>
                <a:cs typeface="Times New Roman" panose="02020603050405020304" pitchFamily="18" charset="0"/>
              </a:rPr>
              <a:t>in Hong Kong, they cultivated wasteland </a:t>
            </a:r>
            <a:r>
              <a:rPr lang="en-US" altLang="zh-CN" sz="2000" dirty="0" smtClean="0">
                <a:solidFill>
                  <a:schemeClr val="tx1"/>
                </a:solidFill>
                <a:latin typeface="Times New Roman" panose="02020603050405020304" pitchFamily="18" charset="0"/>
                <a:cs typeface="Times New Roman" panose="02020603050405020304" pitchFamily="18" charset="0"/>
              </a:rPr>
              <a:t>and settled in </a:t>
            </a:r>
            <a:r>
              <a:rPr lang="en-US" altLang="zh-CN" sz="2000" dirty="0">
                <a:solidFill>
                  <a:schemeClr val="tx1"/>
                </a:solidFill>
                <a:latin typeface="Times New Roman" panose="02020603050405020304" pitchFamily="18" charset="0"/>
                <a:cs typeface="Times New Roman" panose="02020603050405020304" pitchFamily="18" charset="0"/>
              </a:rPr>
              <a:t>villages.</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237923" y="326571"/>
            <a:ext cx="2151178" cy="1448689"/>
          </a:xfrm>
          <a:prstGeom prst="rect">
            <a:avLst/>
          </a:prstGeom>
        </p:spPr>
      </p:pic>
      <p:pic>
        <p:nvPicPr>
          <p:cNvPr id="7" name="Picture 6"/>
          <p:cNvPicPr>
            <a:picLocks noChangeAspect="1"/>
          </p:cNvPicPr>
          <p:nvPr/>
        </p:nvPicPr>
        <p:blipFill>
          <a:blip r:embed="rId3"/>
          <a:stretch>
            <a:fillRect/>
          </a:stretch>
        </p:blipFill>
        <p:spPr>
          <a:xfrm>
            <a:off x="9703702" y="2417836"/>
            <a:ext cx="1259885" cy="1979819"/>
          </a:xfrm>
          <a:prstGeom prst="rect">
            <a:avLst/>
          </a:prstGeom>
        </p:spPr>
      </p:pic>
      <p:pic>
        <p:nvPicPr>
          <p:cNvPr id="9" name="Picture 8">
            <a:hlinkClick r:id="rId4"/>
          </p:cNvPr>
          <p:cNvPicPr>
            <a:picLocks noChangeAspect="1"/>
          </p:cNvPicPr>
          <p:nvPr/>
        </p:nvPicPr>
        <p:blipFill>
          <a:blip r:embed="rId5"/>
          <a:stretch>
            <a:fillRect/>
          </a:stretch>
        </p:blipFill>
        <p:spPr>
          <a:xfrm>
            <a:off x="9075401" y="4963131"/>
            <a:ext cx="2172003" cy="809738"/>
          </a:xfrm>
          <a:prstGeom prst="rect">
            <a:avLst/>
          </a:prstGeom>
        </p:spPr>
      </p:pic>
      <p:sp>
        <p:nvSpPr>
          <p:cNvPr id="10" name="Rectangle 9"/>
          <p:cNvSpPr/>
          <p:nvPr/>
        </p:nvSpPr>
        <p:spPr>
          <a:xfrm>
            <a:off x="8678076" y="5881440"/>
            <a:ext cx="3311135" cy="523220"/>
          </a:xfrm>
          <a:prstGeom prst="rect">
            <a:avLst/>
          </a:prstGeom>
        </p:spPr>
        <p:txBody>
          <a:bodyPr wrap="square">
            <a:spAutoFit/>
          </a:bodyPr>
          <a:lstStyle/>
          <a:p>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Click on the image to learn more about the history of the Hakka people in Hong Kong</a:t>
            </a:r>
            <a:endParaRPr 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Left Arrow 10"/>
          <p:cNvSpPr/>
          <p:nvPr/>
        </p:nvSpPr>
        <p:spPr>
          <a:xfrm rot="5400000">
            <a:off x="10053040" y="5574692"/>
            <a:ext cx="274320" cy="339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灯片编号占位符 1"/>
          <p:cNvSpPr>
            <a:spLocks noGrp="1"/>
          </p:cNvSpPr>
          <p:nvPr>
            <p:ph type="sldNum" sz="quarter" idx="12"/>
          </p:nvPr>
        </p:nvSpPr>
        <p:spPr bwMode="auto">
          <a:xfrm>
            <a:off x="11150283" y="6332971"/>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6A765562-8842-4E55-BC59-4E9973A70D92}"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14</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3" name="Rectangle 12"/>
          <p:cNvSpPr/>
          <p:nvPr/>
        </p:nvSpPr>
        <p:spPr>
          <a:xfrm>
            <a:off x="8678077" y="1791568"/>
            <a:ext cx="3311136" cy="523220"/>
          </a:xfrm>
          <a:prstGeom prst="rect">
            <a:avLst/>
          </a:prstGeom>
        </p:spPr>
        <p:txBody>
          <a:bodyPr wrap="square">
            <a:spAutoFit/>
          </a:bodyPr>
          <a:lstStyle/>
          <a:p>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Ta </a:t>
            </a:r>
            <a:r>
              <a:rPr lang="en-US" altLang="zh-TW" sz="1400" dirty="0" err="1" smtClean="0">
                <a:latin typeface="Times New Roman" panose="02020603050405020304" pitchFamily="18" charset="0"/>
                <a:ea typeface="DFKai-SB" panose="03000509000000000000" pitchFamily="65" charset="-120"/>
                <a:cs typeface="Times New Roman" panose="02020603050405020304" pitchFamily="18" charset="0"/>
              </a:rPr>
              <a:t>Kwu</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 Ling is one of the oldest Hakka villages in Hong Kong.</a:t>
            </a:r>
            <a:endParaRPr 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Rectangle 7"/>
          <p:cNvSpPr/>
          <p:nvPr/>
        </p:nvSpPr>
        <p:spPr>
          <a:xfrm>
            <a:off x="8678077" y="4393477"/>
            <a:ext cx="3311135" cy="307777"/>
          </a:xfrm>
          <a:prstGeom prst="rect">
            <a:avLst/>
          </a:prstGeom>
        </p:spPr>
        <p:txBody>
          <a:bodyPr wrap="square">
            <a:spAutoFit/>
          </a:bodyPr>
          <a:lstStyle/>
          <a:p>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 woman wearing a traditional Hakka hat</a:t>
            </a:r>
            <a:endParaRPr 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3193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2435191" y="256580"/>
            <a:ext cx="8277728" cy="666750"/>
          </a:xfrm>
        </p:spPr>
        <p:txBody>
          <a:bodyPr>
            <a:noAutofit/>
          </a:bodyPr>
          <a:lstStyle/>
          <a:p>
            <a:pPr algn="ctr" eaLnBrk="1" hangingPunct="1"/>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Tanka people and the </a:t>
            </a:r>
            <a:r>
              <a:rPr lang="en-US" altLang="zh-TW" sz="3200" b="1"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Hoklo</a:t>
            </a: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people</a:t>
            </a:r>
            <a:endParaRPr lang="zh-TW"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3555" name="Content Placeholder 2"/>
          <p:cNvSpPr>
            <a:spLocks noGrp="1"/>
          </p:cNvSpPr>
          <p:nvPr>
            <p:ph idx="1"/>
          </p:nvPr>
        </p:nvSpPr>
        <p:spPr>
          <a:xfrm>
            <a:off x="259733" y="1163276"/>
            <a:ext cx="8403003" cy="5277312"/>
          </a:xfrm>
        </p:spPr>
        <p:txBody>
          <a:bodyPr/>
          <a:lstStyle/>
          <a:p>
            <a:pPr algn="just" eaLnBrk="1" hangingPunct="1">
              <a:spcAft>
                <a:spcPts val="12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Tanka people are also called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“boat dwellers”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because they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live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 boats.</a:t>
            </a:r>
          </a:p>
          <a:p>
            <a:pPr algn="just" eaLnBrk="1" hangingPunct="1">
              <a:spcAft>
                <a:spcPts val="12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During the Tang and Song Dynasties, most of the Tanka people lived in the coastal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area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Fujian and Guangdong.</a:t>
            </a:r>
          </a:p>
          <a:p>
            <a:pPr algn="just" eaLnBrk="1" hangingPunct="1">
              <a:spcAft>
                <a:spcPts val="12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Some of them moved to the coastal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harbours</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Hong Kong. Most of them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moved to Deep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Bay, Tai Po Hoi, Sai Kung and the Outlying Islands.</a:t>
            </a:r>
          </a:p>
          <a:p>
            <a:pPr algn="just" eaLnBrk="1" hangingPunct="1">
              <a:spcAft>
                <a:spcPts val="12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ancestors of the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Hoklo</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people came from Fujian Province and moved southward during the Tang Dynasty to avoid disasters, settling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around Chaozhou-Shantou,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Haifeng</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Lufeng</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Eastern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Guangdong. During the Song Dynasty, they migrated to Hong Kong due to war and barren land.</a:t>
            </a:r>
          </a:p>
          <a:p>
            <a:pPr algn="just" eaLnBrk="1" hangingPunct="1">
              <a:spcAft>
                <a:spcPts val="12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Hoklo</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people became another group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“boat dwellers” who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made their living by fishing.</a:t>
            </a:r>
          </a:p>
          <a:p>
            <a:pPr algn="just" eaLnBrk="1" hangingPunct="1"/>
            <a:endParaRPr lang="zh-TW"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3556" name="灯片编号占位符 1"/>
          <p:cNvSpPr>
            <a:spLocks noGrp="1"/>
          </p:cNvSpPr>
          <p:nvPr>
            <p:ph type="sldNum" sz="quarter" idx="12"/>
          </p:nvPr>
        </p:nvSpPr>
        <p:spPr bwMode="auto">
          <a:xfrm>
            <a:off x="11183534" y="6345757"/>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A08849AB-5760-49C0-B8DA-4B4DBEB59D87}"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15</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045" y="2354436"/>
            <a:ext cx="3000203" cy="2702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27110" y="48125"/>
            <a:ext cx="2579719" cy="923330"/>
          </a:xfrm>
          <a:prstGeom prst="rect">
            <a:avLst/>
          </a:prstGeom>
        </p:spPr>
        <p:txBody>
          <a:bodyPr wrap="square">
            <a:spAutoFit/>
          </a:bodyPr>
          <a:lstStyle/>
          <a:p>
            <a:pPr eaLnBrk="1" hangingPunct="1">
              <a:lnSpc>
                <a:spcPct val="150000"/>
              </a:lnSpc>
            </a:pPr>
            <a:r>
              <a:rPr lang="en-US" altLang="zh-TW" sz="3600" dirty="0">
                <a:latin typeface="Times New Roman" panose="02020603050405020304" pitchFamily="18" charset="0"/>
                <a:ea typeface="DFKai-SB" panose="03000509000000000000" pitchFamily="65" charset="-120"/>
                <a:cs typeface="Times New Roman" panose="02020603050405020304" pitchFamily="18" charset="0"/>
              </a:rPr>
              <a:t>Reference</a:t>
            </a:r>
          </a:p>
        </p:txBody>
      </p:sp>
    </p:spTree>
    <p:extLst>
      <p:ext uri="{BB962C8B-B14F-4D97-AF65-F5344CB8AC3E}">
        <p14:creationId xmlns:p14="http://schemas.microsoft.com/office/powerpoint/2010/main" val="228245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noChangeArrowheads="1"/>
          </p:cNvSpPr>
          <p:nvPr>
            <p:ph type="title"/>
          </p:nvPr>
        </p:nvSpPr>
        <p:spPr>
          <a:xfrm>
            <a:off x="571500" y="481561"/>
            <a:ext cx="11041380" cy="1320800"/>
          </a:xfrm>
        </p:spPr>
        <p:txBody>
          <a:bodyPr>
            <a:normAutofit/>
          </a:bodyPr>
          <a:lstStyle/>
          <a:p>
            <a:pPr algn="ctr" eaLnBrk="1" hangingPunct="1"/>
            <a:r>
              <a:rPr lang="en-US" altLang="zh-TW"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immigrants </a:t>
            </a:r>
            <a:r>
              <a:rPr lang="en-US" altLang="zh-TW" sz="4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Kong</a:t>
            </a:r>
            <a:endParaRPr lang="en-US" altLang="zh-CN" sz="4400" b="1"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5603" name="內容版面配置區 2"/>
          <p:cNvSpPr>
            <a:spLocks noGrp="1" noChangeArrowheads="1"/>
          </p:cNvSpPr>
          <p:nvPr>
            <p:ph idx="1"/>
          </p:nvPr>
        </p:nvSpPr>
        <p:spPr>
          <a:xfrm>
            <a:off x="674558" y="1618938"/>
            <a:ext cx="10863372" cy="4730657"/>
          </a:xfrm>
        </p:spPr>
        <p:txBody>
          <a:bodyPr/>
          <a:lstStyle/>
          <a:p>
            <a:pPr algn="just" eaLnBrk="1" hangingPunct="1">
              <a:spcAft>
                <a:spcPts val="1200"/>
              </a:spcAft>
              <a:buClr>
                <a:srgbClr val="90C226"/>
              </a:buClr>
            </a:pP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Since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mid-19th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century, due to the political turmoil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Mainland,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 large number of people from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moved to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a:t>
            </a:r>
          </a:p>
          <a:p>
            <a:pPr algn="just" eaLnBrk="1" hangingPunct="1">
              <a:spcAft>
                <a:spcPts val="1200"/>
              </a:spcAft>
              <a:buClr>
                <a:srgbClr val="90C226"/>
              </a:buClr>
            </a:pP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 example, the outbreak of the War of Resistance against Japan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subsequent Chinese Civil War led to a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large number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people moving to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Most of them were farmers and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workers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from Guangdong. In addition, many entrepreneurs (especially industrialists from Jiangsu and Zhejiang) also moved to Hong Kong,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bringing along capital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technology with them, which promoted the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industrial development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Kong at a later stage.</a:t>
            </a:r>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eaLnBrk="1" hangingPunct="1">
              <a:buNone/>
            </a:pP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5604" name="灯片编号占位符 1"/>
          <p:cNvSpPr>
            <a:spLocks noGrp="1" noChangeArrowheads="1"/>
          </p:cNvSpPr>
          <p:nvPr>
            <p:ph type="sldNum" sz="quarter" idx="12"/>
          </p:nvPr>
        </p:nvSpPr>
        <p:spPr bwMode="auto">
          <a:xfrm>
            <a:off x="11399665" y="6349596"/>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290D1143-BAF5-457B-8790-A0C78893E6C8}"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16</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47762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1"/>
          <p:cNvSpPr>
            <a:spLocks noGrp="1"/>
          </p:cNvSpPr>
          <p:nvPr>
            <p:ph type="sldNum" sz="quarter" idx="12"/>
          </p:nvPr>
        </p:nvSpPr>
        <p:spPr bwMode="auto">
          <a:xfrm>
            <a:off x="10884275" y="6258156"/>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17</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30723" name="内容占位符 2"/>
          <p:cNvSpPr>
            <a:spLocks noGrp="1" noChangeArrowheads="1"/>
          </p:cNvSpPr>
          <p:nvPr>
            <p:ph idx="4294967295"/>
          </p:nvPr>
        </p:nvSpPr>
        <p:spPr>
          <a:xfrm>
            <a:off x="628651" y="300186"/>
            <a:ext cx="10939836" cy="5834404"/>
          </a:xfrm>
        </p:spPr>
        <p:txBody>
          <a:bodyPr/>
          <a:lstStyle/>
          <a:p>
            <a:pPr marL="0" indent="0" algn="ctr" eaLnBrk="1" hangingPunct="1">
              <a:spcBef>
                <a:spcPts val="0"/>
              </a:spcBef>
              <a:buFont typeface="Arial" panose="020B0604020202020204" pitchFamily="34" charset="0"/>
              <a:buNone/>
            </a:pPr>
            <a:r>
              <a:rPr lang="en-US" altLang="zh-TW" sz="4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a:t>
            </a:r>
            <a:r>
              <a:rPr lang="en-US" altLang="zh-TW" sz="4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customs </a:t>
            </a:r>
            <a:r>
              <a:rPr lang="en-US" altLang="zh-TW" sz="4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4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traditions </a:t>
            </a:r>
            <a:endParaRPr lang="en-US" altLang="zh-TW" sz="4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ctr" eaLnBrk="1" hangingPunct="1">
              <a:spcBef>
                <a:spcPts val="0"/>
              </a:spcBef>
              <a:buFont typeface="Arial" panose="020B0604020202020204" pitchFamily="34" charset="0"/>
              <a:buNone/>
            </a:pPr>
            <a:r>
              <a:rPr lang="en-US" altLang="zh-TW" sz="4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Kong</a:t>
            </a:r>
            <a:endParaRPr lang="en-US" altLang="zh-TW" sz="1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algn="just" eaLnBrk="1" hangingPunct="1">
              <a:lnSpc>
                <a:spcPct val="150000"/>
              </a:lnSpc>
              <a:buFont typeface="Wingdings" charset="2"/>
              <a:buChar char="n"/>
            </a:pPr>
            <a:endPar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lnSpc>
                <a:spcPct val="150000"/>
              </a:lnSpc>
              <a:buFont typeface="Wingdings" charset="2"/>
              <a:buChar char="n"/>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Many people of the Mainland who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migrated to Hong Kong in the modern era came from Chaozhou, Fujian, Jiangsu and Zhejiang, and they had their own traditional customs and practice</a:t>
            </a:r>
            <a:r>
              <a:rPr lang="en-US" altLang="zh-TW" sz="20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After migrating to Hong Kong, many of them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followed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customs and practices of their original places of residence. For example, the Hakka people still follow Hakka customs, and many of the customs and practices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boat dwellers are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still preserved.</a:t>
            </a:r>
          </a:p>
          <a:p>
            <a:pPr algn="just" eaLnBrk="1" hangingPunct="1">
              <a:lnSpc>
                <a:spcPct val="150000"/>
              </a:lnSpc>
              <a:buFont typeface="Wingdings" charset="2"/>
              <a:buChar char="n"/>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Traditional Chinese culture is a key element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shaping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culture of Hong Kong society in terms of folk customs, habits,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values, language, etc.</a:t>
            </a: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155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灯片编号占位符 3"/>
          <p:cNvSpPr>
            <a:spLocks noGrp="1"/>
          </p:cNvSpPr>
          <p:nvPr>
            <p:ph type="sldNum" sz="quarter" idx="12"/>
          </p:nvPr>
        </p:nvSpPr>
        <p:spPr bwMode="auto">
          <a:xfrm>
            <a:off x="10992341" y="633618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AE3587DA-C220-4359-9B63-4E8CDA3EB996}"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18</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2867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99" y="1204450"/>
            <a:ext cx="1004888"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626354" y="241684"/>
            <a:ext cx="6955558" cy="584775"/>
          </a:xfrm>
          <a:prstGeom prst="rect">
            <a:avLst/>
          </a:prstGeom>
        </p:spPr>
        <p:txBody>
          <a:bodyPr wrap="none">
            <a:spAutoFit/>
          </a:bodyPr>
          <a:lstStyle/>
          <a:p>
            <a:pPr algn="ctr"/>
            <a:r>
              <a:rPr lang="en-US" altLang="zh-TW" sz="3200" b="1" dirty="0">
                <a:latin typeface="Times New Roman" panose="02020603050405020304" pitchFamily="18" charset="0"/>
                <a:ea typeface="DFKai-SB" panose="03000509000000000000" pitchFamily="65" charset="-120"/>
                <a:cs typeface="Times New Roman" panose="02020603050405020304" pitchFamily="18" charset="0"/>
              </a:rPr>
              <a:t>A Chinese-oriented Hong Kong society</a:t>
            </a:r>
          </a:p>
        </p:txBody>
      </p:sp>
      <p:pic>
        <p:nvPicPr>
          <p:cNvPr id="6" name="Picture 5"/>
          <p:cNvPicPr>
            <a:picLocks noChangeAspect="1"/>
          </p:cNvPicPr>
          <p:nvPr/>
        </p:nvPicPr>
        <p:blipFill>
          <a:blip r:embed="rId4"/>
          <a:stretch>
            <a:fillRect/>
          </a:stretch>
        </p:blipFill>
        <p:spPr>
          <a:xfrm>
            <a:off x="1100510" y="2866212"/>
            <a:ext cx="4641548" cy="1707477"/>
          </a:xfrm>
          <a:prstGeom prst="rect">
            <a:avLst/>
          </a:prstGeom>
        </p:spPr>
      </p:pic>
      <p:pic>
        <p:nvPicPr>
          <p:cNvPr id="7" name="Picture 6"/>
          <p:cNvPicPr>
            <a:picLocks noChangeAspect="1"/>
          </p:cNvPicPr>
          <p:nvPr/>
        </p:nvPicPr>
        <p:blipFill>
          <a:blip r:embed="rId5"/>
          <a:stretch>
            <a:fillRect/>
          </a:stretch>
        </p:blipFill>
        <p:spPr>
          <a:xfrm>
            <a:off x="6986336" y="2835963"/>
            <a:ext cx="3858123" cy="1707478"/>
          </a:xfrm>
          <a:prstGeom prst="rect">
            <a:avLst/>
          </a:prstGeom>
        </p:spPr>
      </p:pic>
      <p:pic>
        <p:nvPicPr>
          <p:cNvPr id="8" name="Picture 7"/>
          <p:cNvPicPr>
            <a:picLocks noChangeAspect="1"/>
          </p:cNvPicPr>
          <p:nvPr/>
        </p:nvPicPr>
        <p:blipFill>
          <a:blip r:embed="rId6"/>
          <a:stretch>
            <a:fillRect/>
          </a:stretch>
        </p:blipFill>
        <p:spPr>
          <a:xfrm>
            <a:off x="3641727" y="5922318"/>
            <a:ext cx="4458039" cy="533350"/>
          </a:xfrm>
          <a:prstGeom prst="rect">
            <a:avLst/>
          </a:prstGeom>
        </p:spPr>
      </p:pic>
      <p:sp>
        <p:nvSpPr>
          <p:cNvPr id="15" name="Rectangle 14"/>
          <p:cNvSpPr/>
          <p:nvPr/>
        </p:nvSpPr>
        <p:spPr>
          <a:xfrm>
            <a:off x="6309358" y="4653413"/>
            <a:ext cx="5212081" cy="1015663"/>
          </a:xfrm>
          <a:prstGeom prst="rect">
            <a:avLst/>
          </a:prstGeom>
          <a:ln w="28575">
            <a:solidFill>
              <a:srgbClr val="0070C0"/>
            </a:solidFill>
          </a:ln>
        </p:spPr>
        <p:txBody>
          <a:bodyPr wrap="square">
            <a:spAutoFit/>
          </a:bodyPr>
          <a:lstStyle/>
          <a:p>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Proportion of population aged 5 years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and over being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able to speak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selected languages/ dialects</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2006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2016</a:t>
            </a:r>
            <a:endParaRPr lang="zh-TW" altLang="en-US" sz="2000" i="0" strike="sngStrike" dirty="0">
              <a:solidFill>
                <a:srgbClr val="FF0000"/>
              </a:solidFill>
              <a:effectLst/>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Rectangle 11"/>
          <p:cNvSpPr/>
          <p:nvPr/>
        </p:nvSpPr>
        <p:spPr>
          <a:xfrm>
            <a:off x="3217534" y="6492702"/>
            <a:ext cx="6062109" cy="276999"/>
          </a:xfrm>
          <a:prstGeom prst="rect">
            <a:avLst/>
          </a:prstGeom>
        </p:spPr>
        <p:txBody>
          <a:bodyPr wrap="none">
            <a:spAutoFit/>
          </a:bodyPr>
          <a:lstStyle/>
          <a:p>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Source: 2016 Population By-census</a:t>
            </a:r>
            <a:r>
              <a:rPr lang="en-US" altLang="zh-TW" sz="1200" dirty="0">
                <a:latin typeface="Times New Roman" panose="02020603050405020304" pitchFamily="18" charset="0"/>
                <a:cs typeface="Times New Roman" panose="02020603050405020304" pitchFamily="18" charset="0"/>
              </a:rPr>
              <a:t> (https://</a:t>
            </a:r>
            <a:r>
              <a:rPr lang="en-US" altLang="zh-TW" sz="1200" dirty="0" smtClean="0">
                <a:latin typeface="Times New Roman" panose="02020603050405020304" pitchFamily="18" charset="0"/>
                <a:cs typeface="Times New Roman" panose="02020603050405020304" pitchFamily="18" charset="0"/>
              </a:rPr>
              <a:t>www.bycensus2016.gov.hk/en/Snapshot-08.html)</a:t>
            </a:r>
            <a:endParaRPr lang="en-US" sz="1200" dirty="0">
              <a:latin typeface="Times New Roman" panose="02020603050405020304" pitchFamily="18" charset="0"/>
              <a:cs typeface="Times New Roman" panose="02020603050405020304" pitchFamily="18" charset="0"/>
            </a:endParaRPr>
          </a:p>
        </p:txBody>
      </p:sp>
      <p:sp>
        <p:nvSpPr>
          <p:cNvPr id="11" name="Content Placeholder 1"/>
          <p:cNvSpPr>
            <a:spLocks noGrp="1"/>
          </p:cNvSpPr>
          <p:nvPr>
            <p:ph idx="1"/>
          </p:nvPr>
        </p:nvSpPr>
        <p:spPr>
          <a:xfrm>
            <a:off x="1587729" y="993438"/>
            <a:ext cx="9933710" cy="1268642"/>
          </a:xfrm>
        </p:spPr>
        <p:txBody>
          <a:bodyPr/>
          <a:lstStyle/>
          <a:p>
            <a:pPr algn="just" eaLnBrk="1" hangingPunct="1"/>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society is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predominantly Chinese, and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people mainly use Cantonese as their common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language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communication. </a:t>
            </a:r>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2706530" y="2211180"/>
            <a:ext cx="2486578" cy="523220"/>
          </a:xfrm>
          <a:prstGeom prst="rect">
            <a:avLst/>
          </a:prstGeom>
        </p:spPr>
        <p:txBody>
          <a:bodyPr wrap="none">
            <a:spAutoFit/>
          </a:bodyPr>
          <a:lstStyle/>
          <a:p>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2016 By-census</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5033766" y="2306734"/>
            <a:ext cx="4831772" cy="400110"/>
          </a:xfrm>
          <a:prstGeom prst="rect">
            <a:avLst/>
          </a:prstGeom>
        </p:spPr>
        <p:txBody>
          <a:bodyPr wrap="none">
            <a:spAutoFit/>
          </a:bodyPr>
          <a:lstStyle/>
          <a:p>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(Please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refer to the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latest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population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census</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Left Arrow 13"/>
          <p:cNvSpPr/>
          <p:nvPr/>
        </p:nvSpPr>
        <p:spPr>
          <a:xfrm rot="10800000">
            <a:off x="2381497" y="2343536"/>
            <a:ext cx="274320" cy="339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p:cNvSpPr/>
          <p:nvPr/>
        </p:nvSpPr>
        <p:spPr>
          <a:xfrm>
            <a:off x="822774" y="4653413"/>
            <a:ext cx="5188017" cy="1015663"/>
          </a:xfrm>
          <a:prstGeom prst="rect">
            <a:avLst/>
          </a:prstGeom>
          <a:ln w="28575">
            <a:solidFill>
              <a:srgbClr val="FF0000"/>
            </a:solidFill>
          </a:ln>
        </p:spPr>
        <p:txBody>
          <a:bodyPr wrap="square">
            <a:spAutoFit/>
          </a:bodyPr>
          <a:lstStyle/>
          <a:p>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Other than Cantonese and Putonghua</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 the three most common Chinese dialects spoken by the Hong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Kong population </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are Hakka, Fukien and Chiu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Chau.</a:t>
            </a:r>
            <a:endParaRPr lang="zh-TW" altLang="en-US" sz="2400" i="0" dirty="0">
              <a:effectLst/>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8578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283286" y="6378475"/>
            <a:ext cx="684212" cy="365125"/>
          </a:xfrm>
        </p:spPr>
        <p:txBody>
          <a:bodyPr/>
          <a:lstStyle/>
          <a:p>
            <a:pPr>
              <a:defRPr/>
            </a:pPr>
            <a:fld id="{7D43CAA5-70C0-4C95-A236-876AE411ECAC}" type="slidenum">
              <a:rPr lang="zh-CN" altLang="en-US" sz="1100" smtClean="0">
                <a:solidFill>
                  <a:schemeClr val="tx1"/>
                </a:solidFill>
                <a:latin typeface="Times New Roman" panose="02020603050405020304" pitchFamily="18" charset="0"/>
                <a:cs typeface="Times New Roman" panose="02020603050405020304" pitchFamily="18" charset="0"/>
              </a:rPr>
              <a:pPr>
                <a:defRPr/>
              </a:pPr>
              <a:t>19</a:t>
            </a:fld>
            <a:endParaRPr lang="en-US" altLang="zh-CN" sz="11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44396" y="1565856"/>
            <a:ext cx="3337528" cy="3095897"/>
          </a:xfrm>
          <a:prstGeom prst="rect">
            <a:avLst/>
          </a:prstGeom>
        </p:spPr>
      </p:pic>
      <p:sp>
        <p:nvSpPr>
          <p:cNvPr id="5" name="Rectangle 4"/>
          <p:cNvSpPr/>
          <p:nvPr/>
        </p:nvSpPr>
        <p:spPr>
          <a:xfrm>
            <a:off x="4048925" y="586355"/>
            <a:ext cx="7578391" cy="4955203"/>
          </a:xfrm>
          <a:prstGeom prst="rect">
            <a:avLst/>
          </a:prstGeom>
        </p:spPr>
        <p:txBody>
          <a:bodyPr wrap="square">
            <a:spAutoFit/>
          </a:bodyPr>
          <a:lstStyle/>
          <a:p>
            <a:pPr algn="ct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Hakka Unicorn Dance in Hang </a:t>
            </a:r>
            <a:r>
              <a:rPr lang="en-US" altLang="zh-TW" sz="2800" b="1" dirty="0" err="1">
                <a:latin typeface="Times New Roman" panose="02020603050405020304" pitchFamily="18" charset="0"/>
                <a:ea typeface="DFKai-SB" panose="03000509000000000000" pitchFamily="65" charset="-120"/>
                <a:cs typeface="Times New Roman" panose="02020603050405020304" pitchFamily="18" charset="0"/>
              </a:rPr>
              <a:t>Hau</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 Sai Kung</a:t>
            </a:r>
          </a:p>
          <a:p>
            <a:pPr algn="ctr"/>
            <a:endParaRPr lang="zh-TW" altLang="en-US" sz="2800" dirty="0">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The activity has been </a:t>
            </a:r>
            <a:r>
              <a:rPr lang="en-US" altLang="zh-TW" sz="2000" dirty="0" err="1">
                <a:latin typeface="Times New Roman" panose="02020603050405020304" pitchFamily="18" charset="0"/>
                <a:ea typeface="DFKai-SB" panose="03000509000000000000" pitchFamily="65" charset="-120"/>
                <a:cs typeface="Times New Roman" panose="02020603050405020304" pitchFamily="18" charset="0"/>
              </a:rPr>
              <a:t>practised</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for more than 200 years. The Hakka people believe the Chinese unicorn, the </a:t>
            </a:r>
            <a:r>
              <a:rPr lang="en-US" altLang="zh-TW" sz="2000" i="1" dirty="0" err="1">
                <a:latin typeface="Times New Roman" panose="02020603050405020304" pitchFamily="18" charset="0"/>
                <a:ea typeface="DFKai-SB" panose="03000509000000000000" pitchFamily="65" charset="-120"/>
                <a:cs typeface="Times New Roman" panose="02020603050405020304" pitchFamily="18" charset="0"/>
              </a:rPr>
              <a:t>qilin</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is an auspicious animal that can ward off evil and bring good luck. So, on all celebratory occasions such as Chinese New Year, weddings, birthday parties, the inauguration of an ancestral hall, moving into a new home, welcoming guests, the </a:t>
            </a:r>
            <a:r>
              <a:rPr lang="en-US" altLang="zh-TW" sz="2000" i="1" dirty="0" err="1">
                <a:latin typeface="Times New Roman" panose="02020603050405020304" pitchFamily="18" charset="0"/>
                <a:ea typeface="DFKai-SB" panose="03000509000000000000" pitchFamily="65" charset="-120"/>
                <a:cs typeface="Times New Roman" panose="02020603050405020304" pitchFamily="18" charset="0"/>
              </a:rPr>
              <a:t>jiao</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festivals and birthdays of deities, there would invariably be a unicorn dance. </a:t>
            </a:r>
          </a:p>
          <a:p>
            <a:pPr algn="just"/>
            <a:endParaRPr lang="en-US" altLang="zh-TW" sz="2000" dirty="0">
              <a:latin typeface="Times New Roman" panose="02020603050405020304" pitchFamily="18" charset="0"/>
              <a:ea typeface="DFKai-SB" panose="03000509000000000000" pitchFamily="65" charset="-120"/>
              <a:cs typeface="Times New Roman" panose="02020603050405020304" pitchFamily="18" charset="0"/>
            </a:endParaRPr>
          </a:p>
          <a:p>
            <a:pPr algn="just"/>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Since the Hakka people brought the unicorn dance to Hong Kong, fusing local traditional music and martial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arts, the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unicorn dance has developed its own styles and sequence of movements. Hang </a:t>
            </a:r>
            <a:r>
              <a:rPr lang="en-US" altLang="zh-TW" sz="2000" dirty="0" err="1">
                <a:latin typeface="Times New Roman" panose="02020603050405020304" pitchFamily="18" charset="0"/>
                <a:ea typeface="DFKai-SB" panose="03000509000000000000" pitchFamily="65" charset="-120"/>
                <a:cs typeface="Times New Roman" panose="02020603050405020304" pitchFamily="18" charset="0"/>
              </a:rPr>
              <a:t>Hau</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Hakka unicorn dance was inscribed onto the fourth national list of Intangible Cultural Heritage in 2014</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矩形: 圆角 5"/>
          <p:cNvSpPr/>
          <p:nvPr/>
        </p:nvSpPr>
        <p:spPr>
          <a:xfrm>
            <a:off x="719600" y="519371"/>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6"/>
          <p:cNvSpPr/>
          <p:nvPr/>
        </p:nvSpPr>
        <p:spPr>
          <a:xfrm>
            <a:off x="344396" y="4661753"/>
            <a:ext cx="3337528" cy="954107"/>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Intangible Cultural Heritage Office</a:t>
            </a: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https://www.lcsd.gov.hk/CE/Museum/ICHO/en</a:t>
            </a:r>
            <a:r>
              <a:rPr lang="en-US" altLang="zh-TW" sz="1400" dirty="0">
                <a:latin typeface="Times New Roman" panose="02020603050405020304" pitchFamily="18" charset="0"/>
                <a:cs typeface="Times New Roman" panose="02020603050405020304" pitchFamily="18" charset="0"/>
              </a:rPr>
              <a:t>_US</a:t>
            </a:r>
            <a:r>
              <a:rPr lang="en-US" sz="1400" dirty="0">
                <a:latin typeface="Times New Roman" panose="02020603050405020304" pitchFamily="18" charset="0"/>
                <a:cs typeface="Times New Roman" panose="02020603050405020304" pitchFamily="18" charset="0"/>
              </a:rPr>
              <a:t>/web/icho/representative_list_unicorn.html</a:t>
            </a:r>
            <a:r>
              <a:rPr lang="en-US" altLang="zh-TW"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18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内容占位符 2"/>
          <p:cNvSpPr>
            <a:spLocks noGrp="1"/>
          </p:cNvSpPr>
          <p:nvPr>
            <p:ph idx="1"/>
          </p:nvPr>
        </p:nvSpPr>
        <p:spPr>
          <a:xfrm>
            <a:off x="457200" y="1068404"/>
            <a:ext cx="11288684" cy="4819891"/>
          </a:xfrm>
        </p:spPr>
        <p:txBody>
          <a:bodyPr/>
          <a:lstStyle/>
          <a:p>
            <a:pPr marL="0" indent="0" eaLnBrk="1" hangingPunct="1">
              <a:lnSpc>
                <a:spcPct val="120000"/>
              </a:lnSpc>
              <a:spcBef>
                <a:spcPts val="0"/>
              </a:spcBef>
              <a:spcAft>
                <a:spcPts val="600"/>
              </a:spcAft>
              <a:buClrTx/>
              <a:buSzTx/>
              <a:buNone/>
              <a:defRPr/>
            </a:pPr>
            <a:r>
              <a:rPr lang="en-US" altLang="zh-CN" sz="24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Knowledge:</a:t>
            </a:r>
          </a:p>
          <a:p>
            <a:pPr marL="0" indent="0" algn="just" eaLnBrk="1" hangingPunct="1">
              <a:lnSpc>
                <a:spcPct val="120000"/>
              </a:lnSpc>
              <a:spcBef>
                <a:spcPts val="0"/>
              </a:spcBef>
              <a:spcAft>
                <a:spcPts val="600"/>
              </a:spcAft>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Characteristics, causes 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impact of cultural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diversity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culture as the mainstay 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society.</a:t>
            </a:r>
            <a:endParaRPr lang="en-US" altLang="zh-TW" sz="20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eaLnBrk="1" hangingPunct="1">
              <a:lnSpc>
                <a:spcPct val="120000"/>
              </a:lnSpc>
              <a:spcBef>
                <a:spcPts val="0"/>
              </a:spcBef>
              <a:spcAft>
                <a:spcPts val="600"/>
              </a:spcAft>
              <a:buClrTx/>
              <a:buSzTx/>
              <a:buNone/>
              <a:defRPr/>
            </a:pPr>
            <a:r>
              <a:rPr lang="en-US" altLang="zh-CN" sz="24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Skills:</a:t>
            </a:r>
          </a:p>
          <a:p>
            <a:pPr marL="0" indent="0" algn="just" eaLnBrk="1" hangingPunct="1">
              <a:lnSpc>
                <a:spcPct val="120000"/>
              </a:lnSpc>
              <a:spcBef>
                <a:spcPts val="0"/>
              </a:spcBef>
              <a:spcAft>
                <a:spcPts val="600"/>
              </a:spcAft>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analyse</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explore the cultural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features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society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impact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integration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traditional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culture and other cultures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 Hong Kong society,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 a view to enhancing the ability to observe from multiple perspectives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analyse</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 rational manner.</a:t>
            </a:r>
          </a:p>
          <a:p>
            <a:pPr marL="0" indent="0" algn="just" eaLnBrk="1" hangingPunct="1">
              <a:lnSpc>
                <a:spcPct val="120000"/>
              </a:lnSpc>
              <a:spcBef>
                <a:spcPts val="0"/>
              </a:spcBef>
              <a:spcAft>
                <a:spcPts val="600"/>
              </a:spcAft>
            </a:pPr>
            <a:r>
              <a:rPr lang="en-US" altLang="zh-CN" sz="2400" b="1" dirty="0" smtClean="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Values</a:t>
            </a:r>
            <a:r>
              <a:rPr lang="en-US" altLang="zh-CN" sz="24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a:t>
            </a:r>
          </a:p>
          <a:p>
            <a:pPr marL="0" indent="0" algn="just" eaLnBrk="1" hangingPunct="1">
              <a:lnSpc>
                <a:spcPct val="120000"/>
              </a:lnSpc>
              <a:spcBef>
                <a:spcPts val="0"/>
              </a:spcBef>
              <a:spcAft>
                <a:spcPts val="600"/>
              </a:spcAft>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recognise</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respect Chinese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understand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embrace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diversity, and uphold open-minded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inclusive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attitudes, with a view to strengthening cultural self-confidence.</a:t>
            </a:r>
            <a:endParaRPr lang="zh-CN" altLang="en-US" b="1" strike="sngStrike" dirty="0">
              <a:solidFill>
                <a:srgbClr val="FF3399"/>
              </a:solidFill>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7171" name="灯片编号占位符 3"/>
          <p:cNvSpPr>
            <a:spLocks noGrp="1"/>
          </p:cNvSpPr>
          <p:nvPr>
            <p:ph type="sldNum" sz="quarter" idx="12"/>
          </p:nvPr>
        </p:nvSpPr>
        <p:spPr bwMode="auto">
          <a:xfrm>
            <a:off x="11061672" y="629972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A100F063-B650-418A-9315-6C42FF618FD5}"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a:t>
            </a:fld>
            <a:endParaRPr lang="zh-CN" altLang="en-US" sz="1200" dirty="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5" name="矩形: 圆角 4"/>
          <p:cNvSpPr/>
          <p:nvPr/>
        </p:nvSpPr>
        <p:spPr bwMode="auto">
          <a:xfrm>
            <a:off x="3701935" y="282631"/>
            <a:ext cx="4815005" cy="673333"/>
          </a:xfrm>
          <a:prstGeom prst="roundRect">
            <a:avLst/>
          </a:prstGeom>
          <a:solidFill>
            <a:schemeClr val="accent1">
              <a:lumMod val="20000"/>
              <a:lumOff val="80000"/>
            </a:schemeClr>
          </a:solidFill>
          <a:ln w="50800" cap="flat" cmpd="sng" algn="ctr">
            <a:solidFill>
              <a:srgbClr val="FF0000"/>
            </a:solidFill>
            <a:prstDash val="solid"/>
            <a:round/>
            <a:headEnd type="none" w="med" len="med"/>
            <a:tailEnd type="none" w="med" len="med"/>
          </a:ln>
          <a:effec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 typeface="Arial" panose="020B0604020202020204" pitchFamily="34" charset="0"/>
              <a:buNone/>
              <a:defRPr/>
            </a:pPr>
            <a:r>
              <a:rPr lang="en-US" altLang="zh-CN" sz="3200" b="1" dirty="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Learning O</a:t>
            </a:r>
            <a:r>
              <a:rPr lang="en-US" altLang="zh-CN" sz="3200" b="1" dirty="0" smtClean="0">
                <a:solidFill>
                  <a:srgbClr val="002060"/>
                </a:solidFill>
                <a:latin typeface="Times New Roman" panose="02020603050405020304" pitchFamily="18" charset="0"/>
                <a:ea typeface="DFKai-SB" panose="03000509000000000000" pitchFamily="65" charset="-120"/>
                <a:cs typeface="Times New Roman" panose="02020603050405020304" pitchFamily="18" charset="0"/>
              </a:rPr>
              <a:t>bjectives</a:t>
            </a:r>
            <a:endParaRPr lang="zh-CN" alt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4"/>
          <p:cNvSpPr txBox="1">
            <a:spLocks noChangeArrowheads="1"/>
          </p:cNvSpPr>
          <p:nvPr/>
        </p:nvSpPr>
        <p:spPr bwMode="auto">
          <a:xfrm>
            <a:off x="665627" y="1664228"/>
            <a:ext cx="10836562"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lnSpc>
                <a:spcPct val="150000"/>
              </a:lnSpc>
              <a:spcBef>
                <a:spcPct val="0"/>
              </a:spcBef>
              <a:buClrTx/>
              <a:buSzTx/>
              <a:buFont typeface="Arial" panose="020B0604020202020204" pitchFamily="34" charset="0"/>
              <a:buNone/>
            </a:pP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During the British occupation of Hong Kong, even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though foreign cultures had a great influence on Hong Kong, the </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inheritance of Chinese culture has never been interrupted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 Hong Kong.</a:t>
            </a:r>
          </a:p>
          <a:p>
            <a:pPr>
              <a:lnSpc>
                <a:spcPct val="150000"/>
              </a:lnSpc>
              <a:spcBef>
                <a:spcPct val="0"/>
              </a:spcBef>
              <a:buClrTx/>
              <a:buSzTx/>
              <a:buFont typeface="Arial" panose="020B0604020202020204" pitchFamily="34" charset="0"/>
              <a:buNone/>
            </a:pPr>
            <a:endParaRPr lang="zh-CN" altLang="en-US"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p:txBody>
      </p:sp>
      <p:sp>
        <p:nvSpPr>
          <p:cNvPr id="4" name="任意多边形: 形状 3"/>
          <p:cNvSpPr/>
          <p:nvPr/>
        </p:nvSpPr>
        <p:spPr>
          <a:xfrm>
            <a:off x="1974901" y="399867"/>
            <a:ext cx="8218014" cy="958629"/>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Calibri" panose="020F0502020204030204" pitchFamily="34" charset="0"/>
                <a:ea typeface="PMingLiU" panose="02020500000000000000" pitchFamily="18" charset="-120"/>
              </a:defRPr>
            </a:lvl1pPr>
            <a:lvl2pPr marL="742950" indent="-285750" defTabSz="977900">
              <a:defRPr>
                <a:solidFill>
                  <a:schemeClr val="tx1"/>
                </a:solidFill>
                <a:latin typeface="Calibri" panose="020F0502020204030204" pitchFamily="34" charset="0"/>
                <a:ea typeface="PMingLiU" panose="02020500000000000000" pitchFamily="18" charset="-120"/>
              </a:defRPr>
            </a:lvl2pPr>
            <a:lvl3pPr marL="1143000" indent="-228600" defTabSz="977900">
              <a:defRPr>
                <a:solidFill>
                  <a:schemeClr val="tx1"/>
                </a:solidFill>
                <a:latin typeface="Calibri" panose="020F0502020204030204" pitchFamily="34" charset="0"/>
                <a:ea typeface="PMingLiU" panose="02020500000000000000" pitchFamily="18" charset="-120"/>
              </a:defRPr>
            </a:lvl3pPr>
            <a:lvl4pPr marL="1600200" indent="-228600" defTabSz="977900">
              <a:defRPr>
                <a:solidFill>
                  <a:schemeClr val="tx1"/>
                </a:solidFill>
                <a:latin typeface="Calibri" panose="020F0502020204030204" pitchFamily="34" charset="0"/>
                <a:ea typeface="PMingLiU" panose="02020500000000000000" pitchFamily="18" charset="-120"/>
              </a:defRPr>
            </a:lvl4pPr>
            <a:lvl5pPr marL="2057400" indent="-228600" defTabSz="977900">
              <a:defRPr>
                <a:solidFill>
                  <a:schemeClr val="tx1"/>
                </a:solidFill>
                <a:latin typeface="Calibri" panose="020F0502020204030204" pitchFamily="34" charset="0"/>
                <a:ea typeface="PMingLiU" panose="02020500000000000000" pitchFamily="18" charset="-120"/>
              </a:defRPr>
            </a:lvl5pPr>
            <a:lvl6pPr marL="2514600" indent="-228600" defTabSz="9779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6pPr>
            <a:lvl7pPr marL="2971800" indent="-228600" defTabSz="9779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7pPr>
            <a:lvl8pPr marL="3429000" indent="-228600" defTabSz="9779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8pPr>
            <a:lvl9pPr marL="3886200" indent="-228600" defTabSz="977900" eaLnBrk="0" fontAlgn="base" hangingPunct="0">
              <a:spcBef>
                <a:spcPct val="0"/>
              </a:spcBef>
              <a:spcAft>
                <a:spcPct val="0"/>
              </a:spcAft>
              <a:defRPr>
                <a:solidFill>
                  <a:schemeClr val="tx1"/>
                </a:solidFill>
                <a:latin typeface="Calibri" panose="020F0502020204030204" pitchFamily="34" charset="0"/>
                <a:ea typeface="PMingLiU" panose="02020500000000000000" pitchFamily="18" charset="-120"/>
              </a:defRPr>
            </a:lvl9pPr>
          </a:lstStyle>
          <a:p>
            <a:pPr algn="ctr">
              <a:lnSpc>
                <a:spcPct val="90000"/>
              </a:lnSpc>
              <a:spcAft>
                <a:spcPct val="35000"/>
              </a:spcAft>
              <a:defRPr/>
            </a:pPr>
            <a:r>
              <a:rPr lang="en-US" altLang="zh-TW" sz="32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rPr>
              <a:t>The Chinese culture has never been interrupted in Hong Kong</a:t>
            </a:r>
            <a:endParaRPr lang="zh-TW" altLang="en-US" sz="3200" b="1"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1"/>
          <p:cNvSpPr>
            <a:spLocks noGrp="1"/>
          </p:cNvSpPr>
          <p:nvPr>
            <p:ph type="sldNum" sz="quarter" idx="12"/>
          </p:nvPr>
        </p:nvSpPr>
        <p:spPr bwMode="auto">
          <a:xfrm>
            <a:off x="11083781" y="631634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20</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2" name="Picture 1">
            <a:hlinkClick r:id="rId2"/>
          </p:cNvPr>
          <p:cNvPicPr>
            <a:picLocks noChangeAspect="1"/>
          </p:cNvPicPr>
          <p:nvPr/>
        </p:nvPicPr>
        <p:blipFill>
          <a:blip r:embed="rId3"/>
          <a:stretch>
            <a:fillRect/>
          </a:stretch>
        </p:blipFill>
        <p:spPr>
          <a:xfrm>
            <a:off x="853079" y="4250303"/>
            <a:ext cx="2448267" cy="666843"/>
          </a:xfrm>
          <a:prstGeom prst="rect">
            <a:avLst/>
          </a:prstGeom>
        </p:spPr>
      </p:pic>
      <p:pic>
        <p:nvPicPr>
          <p:cNvPr id="3" name="Picture 2">
            <a:hlinkClick r:id="rId2"/>
          </p:cNvPr>
          <p:cNvPicPr>
            <a:picLocks noChangeAspect="1"/>
          </p:cNvPicPr>
          <p:nvPr/>
        </p:nvPicPr>
        <p:blipFill>
          <a:blip r:embed="rId4"/>
          <a:stretch>
            <a:fillRect/>
          </a:stretch>
        </p:blipFill>
        <p:spPr>
          <a:xfrm>
            <a:off x="872667" y="4915102"/>
            <a:ext cx="2428679" cy="253455"/>
          </a:xfrm>
          <a:prstGeom prst="rect">
            <a:avLst/>
          </a:prstGeom>
        </p:spPr>
      </p:pic>
      <p:sp>
        <p:nvSpPr>
          <p:cNvPr id="7" name="Rectangle 6"/>
          <p:cNvSpPr/>
          <p:nvPr/>
        </p:nvSpPr>
        <p:spPr>
          <a:xfrm>
            <a:off x="3894930" y="4514992"/>
            <a:ext cx="7557552" cy="1015663"/>
          </a:xfrm>
          <a:prstGeom prst="rect">
            <a:avLst/>
          </a:prstGeom>
        </p:spPr>
        <p:txBody>
          <a:bodyPr wrap="square">
            <a:spAutoFit/>
          </a:bodyPr>
          <a:lstStyle/>
          <a:p>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Click on the image to learn more </a:t>
            </a:r>
            <a:r>
              <a:rPr lang="en-US" altLang="zh-TW" sz="2000" dirty="0" err="1" smtClean="0">
                <a:latin typeface="Times New Roman" panose="02020603050405020304" pitchFamily="18" charset="0"/>
                <a:ea typeface="DFKai-SB" panose="03000509000000000000" pitchFamily="65" charset="-120"/>
                <a:cs typeface="Times New Roman" panose="02020603050405020304" pitchFamily="18" charset="0"/>
              </a:rPr>
              <a:t>about.the</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intangible cultural heritage of Hong Kong that passes on Chinese culture</a:t>
            </a:r>
            <a:endParaRPr lang="zh-HK" altLang="en-US" sz="2000" dirty="0"/>
          </a:p>
          <a:p>
            <a:endParaRPr lang="en-US" sz="2000" dirty="0">
              <a:latin typeface="Times New Roman" panose="02020603050405020304" pitchFamily="18" charset="0"/>
              <a:cs typeface="Times New Roman" panose="02020603050405020304" pitchFamily="18" charset="0"/>
            </a:endParaRPr>
          </a:p>
        </p:txBody>
      </p:sp>
      <p:sp>
        <p:nvSpPr>
          <p:cNvPr id="6" name="Left Arrow 5"/>
          <p:cNvSpPr/>
          <p:nvPr/>
        </p:nvSpPr>
        <p:spPr>
          <a:xfrm>
            <a:off x="3431883" y="4583724"/>
            <a:ext cx="332509" cy="27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584D50E-A106-F14A-88ED-C57CEF11590C}"/>
              </a:ext>
            </a:extLst>
          </p:cNvPr>
          <p:cNvSpPr txBox="1"/>
          <p:nvPr/>
        </p:nvSpPr>
        <p:spPr>
          <a:xfrm>
            <a:off x="678837" y="5341910"/>
            <a:ext cx="3980577" cy="1200329"/>
          </a:xfrm>
          <a:prstGeom prst="rect">
            <a:avLst/>
          </a:prstGeom>
          <a:noFill/>
        </p:spPr>
        <p:txBody>
          <a:bodyPr wrap="none" rtlCol="0">
            <a:spAutoFit/>
          </a:bodyPr>
          <a:lstStyle/>
          <a:p>
            <a:r>
              <a:rPr lang="x-none" dirty="0">
                <a:latin typeface="Times New Roman" panose="02020603050405020304" pitchFamily="18" charset="0"/>
                <a:cs typeface="Times New Roman" panose="02020603050405020304" pitchFamily="18" charset="0"/>
              </a:rPr>
              <a:t>Leisure and Cultural Service Department</a:t>
            </a:r>
          </a:p>
          <a:p>
            <a:r>
              <a:rPr lang="en-US" altLang="zh-TW" dirty="0">
                <a:latin typeface="Times New Roman" panose="02020603050405020304" pitchFamily="18" charset="0"/>
                <a:ea typeface="DFKai-SB" panose="03000509000000000000" pitchFamily="65" charset="-120"/>
                <a:cs typeface="Times New Roman" panose="02020603050405020304" pitchFamily="18" charset="0"/>
              </a:rPr>
              <a:t>Intangible Cultural Heritage Office</a:t>
            </a:r>
            <a:endParaRPr lang="x-none" dirty="0">
              <a:latin typeface="Times New Roman" panose="02020603050405020304" pitchFamily="18" charset="0"/>
              <a:cs typeface="Times New Roman" panose="02020603050405020304" pitchFamily="18" charset="0"/>
            </a:endParaRPr>
          </a:p>
          <a:p>
            <a:endParaRPr lang="x-none" dirty="0">
              <a:latin typeface="Times New Roman" panose="02020603050405020304" pitchFamily="18" charset="0"/>
              <a:cs typeface="Times New Roman" panose="02020603050405020304" pitchFamily="18" charset="0"/>
            </a:endParaRPr>
          </a:p>
          <a:p>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83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
          <p:cNvSpPr>
            <a:spLocks noGrp="1"/>
          </p:cNvSpPr>
          <p:nvPr>
            <p:ph type="sldNum" sz="quarter" idx="12"/>
          </p:nvPr>
        </p:nvSpPr>
        <p:spPr bwMode="auto">
          <a:xfrm>
            <a:off x="11158596" y="6274781"/>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新細明體" panose="02020500000000000000" pitchFamily="18" charset="-120"/>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21</a:t>
            </a:fld>
            <a:endParaRPr lang="en-US" altLang="zh-CN" sz="18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sym typeface="Calibri" panose="020F0502020204030204" pitchFamily="34" charset="0"/>
            </a:endParaRPr>
          </a:p>
        </p:txBody>
      </p:sp>
      <p:sp>
        <p:nvSpPr>
          <p:cNvPr id="12" name="矩形: 圆角 5"/>
          <p:cNvSpPr/>
          <p:nvPr/>
        </p:nvSpPr>
        <p:spPr>
          <a:xfrm>
            <a:off x="224774" y="230984"/>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CN" sz="2800" b="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Rectangle 1"/>
          <p:cNvSpPr/>
          <p:nvPr/>
        </p:nvSpPr>
        <p:spPr>
          <a:xfrm>
            <a:off x="3388894" y="314655"/>
            <a:ext cx="6561155" cy="523220"/>
          </a:xfrm>
          <a:prstGeom prst="rect">
            <a:avLst/>
          </a:prstGeom>
        </p:spPr>
        <p:txBody>
          <a:bodyPr wrap="none">
            <a:spAutoFit/>
          </a:bodyPr>
          <a:lstStyle/>
          <a:p>
            <a:r>
              <a:rPr lang="en-US" altLang="zh-TW" sz="2800" b="1" dirty="0">
                <a:latin typeface="Times New Roman" panose="02020603050405020304" pitchFamily="18" charset="0"/>
                <a:ea typeface="新細明體" panose="02020500000000000000" pitchFamily="18" charset="-120"/>
                <a:cs typeface="Times New Roman" panose="02020603050405020304" pitchFamily="18" charset="0"/>
              </a:rPr>
              <a:t>Searching for the roots of Chinese culture</a:t>
            </a:r>
          </a:p>
        </p:txBody>
      </p:sp>
      <p:sp>
        <p:nvSpPr>
          <p:cNvPr id="3" name="Rectangle 2"/>
          <p:cNvSpPr/>
          <p:nvPr/>
        </p:nvSpPr>
        <p:spPr>
          <a:xfrm>
            <a:off x="500512" y="4587332"/>
            <a:ext cx="10972801" cy="1477328"/>
          </a:xfrm>
          <a:prstGeom prst="rect">
            <a:avLst/>
          </a:prstGeom>
          <a:ln w="28575">
            <a:solidFill>
              <a:srgbClr val="0070C0"/>
            </a:solidFill>
          </a:ln>
        </p:spPr>
        <p:txBody>
          <a:bodyPr wrap="square">
            <a:spAutoFit/>
          </a:bodyPr>
          <a:lstStyle/>
          <a:p>
            <a:r>
              <a:rPr lang="en-US" altLang="zh-TW"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Activity: With the help of the guiding questions below, search for the roots of Chinese culture in your daily life:</a:t>
            </a:r>
          </a:p>
          <a:p>
            <a:endParaRPr lang="en-US"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buFont typeface="Wingdings" panose="05000000000000000000" pitchFamily="2" charset="2"/>
              <a:buChar char="§"/>
            </a:pPr>
            <a:r>
              <a:rPr lang="en-US" altLang="zh-TW"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What are the meaning and origins of the mottos of your schools?</a:t>
            </a:r>
          </a:p>
          <a:p>
            <a:pPr marL="285750" indent="-285750">
              <a:buFont typeface="Wingdings" panose="05000000000000000000" pitchFamily="2" charset="2"/>
              <a:buChar char="§"/>
            </a:pPr>
            <a:r>
              <a:rPr lang="en-US" altLang="zh-TW"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Where do we come from</a:t>
            </a:r>
            <a:r>
              <a:rPr lang="en-US" altLang="zh-TW" dirty="0" smtClean="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t</a:t>
            </a:r>
            <a:r>
              <a:rPr lang="en-US" altLang="zh-TW" dirty="0" smtClean="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o </a:t>
            </a:r>
            <a:r>
              <a:rPr lang="en-US" altLang="zh-TW" dirty="0">
                <a:solidFill>
                  <a:srgbClr val="0070C0"/>
                </a:solidFill>
                <a:latin typeface="Times New Roman" panose="02020603050405020304" pitchFamily="18" charset="0"/>
                <a:ea typeface="新細明體" panose="02020500000000000000" pitchFamily="18" charset="-120"/>
                <a:cs typeface="Times New Roman" panose="02020603050405020304" pitchFamily="18" charset="0"/>
              </a:rPr>
              <a:t>trace our ancestries based on our “native place”: what traditional customs and practices are there in the local area? What are the cultural characteristics? What historical sites are there?</a:t>
            </a:r>
          </a:p>
        </p:txBody>
      </p:sp>
      <p:sp>
        <p:nvSpPr>
          <p:cNvPr id="9" name="内容占位符 2"/>
          <p:cNvSpPr txBox="1">
            <a:spLocks/>
          </p:cNvSpPr>
          <p:nvPr/>
        </p:nvSpPr>
        <p:spPr bwMode="auto">
          <a:xfrm>
            <a:off x="452387" y="1010689"/>
            <a:ext cx="11102304"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icrosoft JhengHei" panose="020B0604030504040204" pitchFamily="34" charset="-120"/>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icrosoft JhengHei" panose="020B0604030504040204" pitchFamily="34" charset="-120"/>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icrosoft JhengHei" panose="020B0604030504040204" pitchFamily="34" charset="-120"/>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icrosoft JhengHei" panose="020B0604030504040204" pitchFamily="34" charset="-120"/>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icrosoft JhengHei" panose="020B0604030504040204" pitchFamily="34" charset="-120"/>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lgn="just" eaLnBrk="1">
              <a:spcBef>
                <a:spcPct val="0"/>
              </a:spcBef>
            </a:pP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The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University of Hong Kong was </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founded in 1912 and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its motto </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dirty="0" err="1">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Sapientia</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et Virtus’ (wisdom and virtue</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HK"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明德格物</a:t>
            </a:r>
            <a:r>
              <a:rPr lang="zh-TW" altLang="en-US"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originated from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 well-known sentence quoted from the Confucian classic </a:t>
            </a:r>
            <a:r>
              <a:rPr lang="en-US" altLang="zh-CN" sz="2000" i="1"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The </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Great Learning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HK"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HK"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大學</a:t>
            </a:r>
            <a:r>
              <a:rPr lang="en-US" altLang="zh-HK"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in the </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Four Books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HK"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四書」</a:t>
            </a:r>
            <a:r>
              <a:rPr lang="en-US" altLang="zh-TW"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In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1927, </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the Chinese Section of the University of Hong Kong was founded.</a:t>
            </a:r>
            <a:endPar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endParaRPr>
          </a:p>
          <a:p>
            <a:pPr marL="457200" indent="-457200" algn="just" eaLnBrk="1">
              <a:spcBef>
                <a:spcPct val="0"/>
              </a:spcBef>
            </a:pP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The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Chinese University of Hong Kong was </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founded in 1963.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Its motto ‘Through learning and temperance to virtue’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r>
              <a:rPr lang="zh-TW"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「博文約禮」</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comes from</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 On Mean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in</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the </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Analects of Confucius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r>
              <a:rPr lang="en-US" altLang="zh-HK"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HK"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論語．雍也</a:t>
            </a:r>
            <a:r>
              <a:rPr lang="en-US" altLang="zh-HK"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endPar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endParaRPr>
          </a:p>
          <a:p>
            <a:pPr marL="457200" indent="-457200" algn="just" eaLnBrk="1">
              <a:spcBef>
                <a:spcPct val="0"/>
              </a:spcBef>
            </a:pP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In 1995, the City University of Hong Kong was inaugurated and its motto is ‘Officium et Civitas’ (sense of duty and union of </a:t>
            </a:r>
            <a:r>
              <a:rPr lang="en-US" altLang="zh-CN"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citizens)</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r>
              <a:rPr lang="zh-TW" altLang="en-US" sz="2000" dirty="0" smtClean="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敬業樂群」</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rPr>
              <a:t>)</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 which comes from </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Record on the Subject of </a:t>
            </a:r>
            <a:r>
              <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Education in the Book</a:t>
            </a:r>
            <a:r>
              <a:rPr lang="en-US" altLang="zh-CN" sz="2000" i="1"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 of Rites </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r>
              <a:rPr lang="zh-TW" altLang="en-US"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禮記．學記</a:t>
            </a:r>
            <a:r>
              <a:rPr lang="en-US" altLang="zh-TW"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rPr>
              <a:t>》).</a:t>
            </a:r>
            <a:endParaRPr lang="en-US" altLang="zh-CN" sz="2000" dirty="0">
              <a:solidFill>
                <a:schemeClr val="tx1"/>
              </a:solidFill>
              <a:latin typeface="Times New Roman" panose="02020603050405020304" pitchFamily="18" charset="0"/>
              <a:ea typeface="新細明體" panose="02020500000000000000" pitchFamily="18" charset="-120"/>
              <a:cs typeface="Times New Roman" panose="02020603050405020304" pitchFamily="18" charset="0"/>
              <a:sym typeface="SimHei" panose="02010609060101010101" pitchFamily="49" charset="-122"/>
            </a:endParaRPr>
          </a:p>
        </p:txBody>
      </p:sp>
    </p:spTree>
    <p:extLst>
      <p:ext uri="{BB962C8B-B14F-4D97-AF65-F5344CB8AC3E}">
        <p14:creationId xmlns:p14="http://schemas.microsoft.com/office/powerpoint/2010/main" val="126777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文本框 1"/>
          <p:cNvSpPr txBox="1">
            <a:spLocks noChangeArrowheads="1"/>
          </p:cNvSpPr>
          <p:nvPr/>
        </p:nvSpPr>
        <p:spPr bwMode="auto">
          <a:xfrm>
            <a:off x="574501" y="4810186"/>
            <a:ext cx="5989928" cy="1569660"/>
          </a:xfrm>
          <a:prstGeom prst="rect">
            <a:avLst/>
          </a:prstGeom>
          <a:solidFill>
            <a:schemeClr val="accent3">
              <a:lumMod val="95000"/>
            </a:schemeClr>
          </a:solidFill>
          <a:ln w="6350">
            <a:solidFill>
              <a:srgbClr val="FFFFFF"/>
            </a:solidFill>
            <a:miter lim="800000"/>
            <a:headEnd/>
            <a:tailEnd/>
          </a:ln>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hangingPunct="1">
              <a:lnSpc>
                <a:spcPct val="120000"/>
              </a:lnSpc>
              <a:spcBef>
                <a:spcPct val="0"/>
              </a:spcBef>
              <a:buClrTx/>
              <a:buSzTx/>
              <a:buFont typeface="Arial" panose="020B0604020202020204" pitchFamily="34" charset="0"/>
              <a:buNone/>
              <a:defRPr/>
            </a:pP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In 1853,</a:t>
            </a:r>
            <a:r>
              <a:rPr lang="zh-CN" altLang="en-US"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 </a:t>
            </a:r>
            <a:r>
              <a:rPr lang="en-US" altLang="zh-CN" sz="20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Chinese Serial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was established. It published a </a:t>
            </a:r>
            <a:r>
              <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large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number of articles which introduced social sciences and natural </a:t>
            </a:r>
            <a:r>
              <a:rPr lang="en-US" altLang="zh-CN"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science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黑体" pitchFamily="49" charset="-122"/>
              </a:rPr>
              <a:t>in the West. It was one of the earliest Chinese periodicals in modern China. </a:t>
            </a:r>
            <a:endParaRPr lang="zh-CN" altLang="en-US" sz="2000"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688" y="1530302"/>
            <a:ext cx="4033347" cy="3104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0" name="矩形 3"/>
          <p:cNvSpPr>
            <a:spLocks noChangeArrowheads="1"/>
          </p:cNvSpPr>
          <p:nvPr/>
        </p:nvSpPr>
        <p:spPr bwMode="auto">
          <a:xfrm>
            <a:off x="9159875" y="4419600"/>
            <a:ext cx="2423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 typeface="Arial" panose="020B0604020202020204" pitchFamily="34" charset="0"/>
              <a:buNone/>
            </a:pPr>
            <a:r>
              <a:rPr lang="zh-CN" altLang="zh-CN" b="1">
                <a:solidFill>
                  <a:srgbClr val="FF0000"/>
                </a:solidFill>
                <a:latin typeface="Times New Roman" panose="02020603050405020304" pitchFamily="18" charset="0"/>
                <a:ea typeface="SimHei" panose="02010609060101010101" pitchFamily="49" charset="-122"/>
                <a:cs typeface="Times New Roman" panose="02020603050405020304" pitchFamily="18" charset="0"/>
                <a:sym typeface="SimHei" panose="02010609060101010101" pitchFamily="49" charset="-122"/>
              </a:rPr>
              <a:t> </a:t>
            </a:r>
            <a:endParaRPr lang="zh-CN" altLang="zh-CN">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SimSun" panose="02010600030101010101" pitchFamily="2" charset="-122"/>
            </a:endParaRPr>
          </a:p>
        </p:txBody>
      </p:sp>
      <p:sp>
        <p:nvSpPr>
          <p:cNvPr id="34821" name="矩形 4"/>
          <p:cNvSpPr>
            <a:spLocks noChangeArrowheads="1"/>
          </p:cNvSpPr>
          <p:nvPr/>
        </p:nvSpPr>
        <p:spPr bwMode="auto">
          <a:xfrm>
            <a:off x="5080000" y="5530850"/>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 typeface="Arial" panose="020B0604020202020204" pitchFamily="34" charset="0"/>
              <a:buNone/>
            </a:pPr>
            <a:endParaRPr lang="zh-CN" altLang="zh-CN">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SimSun" panose="02010600030101010101" pitchFamily="2" charset="-122"/>
            </a:endParaRPr>
          </a:p>
        </p:txBody>
      </p:sp>
      <p:sp>
        <p:nvSpPr>
          <p:cNvPr id="44039" name="文本框 4"/>
          <p:cNvSpPr txBox="1">
            <a:spLocks noChangeArrowheads="1"/>
          </p:cNvSpPr>
          <p:nvPr/>
        </p:nvSpPr>
        <p:spPr bwMode="auto">
          <a:xfrm>
            <a:off x="6857530" y="5100183"/>
            <a:ext cx="4604690" cy="1200329"/>
          </a:xfrm>
          <a:prstGeom prst="rect">
            <a:avLst/>
          </a:prstGeom>
          <a:solidFill>
            <a:schemeClr val="accent5">
              <a:lumMod val="20000"/>
              <a:lumOff val="80000"/>
            </a:schemeClr>
          </a:solidFill>
          <a:ln w="6350">
            <a:solidFill>
              <a:srgbClr val="FFFFFF"/>
            </a:solidFill>
            <a:miter lim="800000"/>
            <a:headEnd/>
            <a:tailEnd/>
          </a:ln>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hangingPunct="1">
              <a:lnSpc>
                <a:spcPct val="120000"/>
              </a:lnSpc>
              <a:spcBef>
                <a:spcPct val="0"/>
              </a:spcBef>
              <a:buClrTx/>
              <a:buSzTx/>
              <a:buFont typeface="Arial" panose="020B0604020202020204" pitchFamily="34" charset="0"/>
              <a:buNone/>
            </a:pP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 1872, </a:t>
            </a:r>
            <a:r>
              <a:rPr lang="en-US" altLang="zh-CN" sz="2000" i="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The </a:t>
            </a:r>
            <a:r>
              <a:rPr lang="en-US" altLang="zh-CN"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a:t>
            </a:r>
            <a:r>
              <a:rPr lang="en-US" altLang="zh-CN" sz="20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hinese Mail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was established. It was </a:t>
            </a:r>
            <a:r>
              <a:rPr lang="en-US" altLang="zh-CN" sz="2000" dirty="0">
                <a:solidFill>
                  <a:srgbClr val="000000"/>
                </a:solidFill>
                <a:latin typeface="Times New Roman" panose="02020603050405020304" pitchFamily="18" charset="0"/>
                <a:cs typeface="Times New Roman" panose="02020603050405020304" pitchFamily="18" charset="0"/>
                <a:sym typeface="SimHei" panose="02010609060101010101" pitchFamily="49" charset="-122"/>
              </a:rPr>
              <a:t>the first Chinese newspaper run by Hong Kong people. </a:t>
            </a:r>
            <a:endParaRPr lang="zh-CN" altLang="en-US" sz="2000" dirty="0">
              <a:solidFill>
                <a:srgbClr val="000000"/>
              </a:solidFill>
              <a:latin typeface="Times New Roman" panose="02020603050405020304" pitchFamily="18" charset="0"/>
              <a:cs typeface="Times New Roman" panose="02020603050405020304" pitchFamily="18" charset="0"/>
              <a:sym typeface="SimHei" panose="02010609060101010101" pitchFamily="49" charset="-122"/>
            </a:endParaRPr>
          </a:p>
        </p:txBody>
      </p:sp>
      <p:pic>
        <p:nvPicPr>
          <p:cNvPr id="348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727" y="1387426"/>
            <a:ext cx="2444295" cy="3522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5" name="灯片编号占位符 1"/>
          <p:cNvSpPr>
            <a:spLocks noGrp="1"/>
          </p:cNvSpPr>
          <p:nvPr>
            <p:ph type="sldNum" sz="quarter" idx="12"/>
          </p:nvPr>
        </p:nvSpPr>
        <p:spPr bwMode="auto">
          <a:xfrm>
            <a:off x="11117032" y="6332971"/>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CF5D908-6691-4FA4-8F08-5642ED1ADFFE}"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22</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34826" name="矩形 1"/>
          <p:cNvSpPr>
            <a:spLocks noChangeArrowheads="1"/>
          </p:cNvSpPr>
          <p:nvPr/>
        </p:nvSpPr>
        <p:spPr bwMode="auto">
          <a:xfrm>
            <a:off x="2752825" y="277749"/>
            <a:ext cx="920197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lang="en-US" altLang="zh-CN" sz="32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Chinese </a:t>
            </a:r>
            <a:r>
              <a:rPr lang="en-US" altLang="zh-CN"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newspapers </a:t>
            </a:r>
            <a:r>
              <a:rPr lang="en-US" altLang="zh-CN"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 the early days of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Hong </a:t>
            </a:r>
            <a:r>
              <a:rPr lang="en-US" altLang="zh-CN"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Kong</a:t>
            </a:r>
            <a:endParaRPr lang="zh-CN" altLang="en-US" sz="3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11" name="矩形: 圆角 5"/>
          <p:cNvSpPr/>
          <p:nvPr/>
        </p:nvSpPr>
        <p:spPr>
          <a:xfrm>
            <a:off x="325549" y="277749"/>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灯片编号占位符 1"/>
          <p:cNvSpPr>
            <a:spLocks noGrp="1"/>
          </p:cNvSpPr>
          <p:nvPr>
            <p:ph type="sldNum" sz="quarter" idx="12"/>
          </p:nvPr>
        </p:nvSpPr>
        <p:spPr bwMode="auto">
          <a:xfrm>
            <a:off x="11308225" y="6224587"/>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EAB1A48B-596C-4894-88FA-AC6431DFB7F2}"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23</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35844" name="Rectangle 2"/>
          <p:cNvSpPr>
            <a:spLocks noChangeArrowheads="1"/>
          </p:cNvSpPr>
          <p:nvPr/>
        </p:nvSpPr>
        <p:spPr bwMode="auto">
          <a:xfrm>
            <a:off x="232758" y="874822"/>
            <a:ext cx="11635192"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marL="457200" indent="-457200" algn="just">
              <a:spcBef>
                <a:spcPct val="0"/>
              </a:spcBef>
              <a:buClrTx/>
              <a:buSzTx/>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1940s, Professor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Tschen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Yin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Koh</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 master of Chinese studies, taught at the University of Hong Kong for two years. He was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first person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teach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history of Tang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Dynasty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Kong. </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spcBef>
                <a:spcPct val="0"/>
              </a:spcBef>
              <a:spcAft>
                <a:spcPts val="600"/>
              </a:spcAft>
              <a:buClrTx/>
              <a:buSz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t>
            </a:r>
            <a:r>
              <a:rPr lang="en-US" altLang="zh-TW" sz="1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learn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more about the development of the School of Chinese, the University of Hong Kong, please refer to:             http://web.chinese.hku.hk/main/school-history/</a:t>
            </a:r>
            <a:endPar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spcBef>
                <a:spcPct val="0"/>
              </a:spcBef>
              <a:buClrTx/>
              <a:buSzTx/>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1949, Dr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Ch’ien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Mu,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discussed Chinese and Western cultures based on his own philosophical and cultural ideas,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as well as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organised</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promoted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traditional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 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established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New Asia College with a group of scholars coming from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New Asia College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 the </a:t>
            </a:r>
            <a:r>
              <a:rPr lang="en-US" altLang="zh-HK"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predecessor</a:t>
            </a:r>
            <a:r>
              <a:rPr lang="en-US" altLang="zh-HK" sz="2000" dirty="0" smtClean="0">
                <a:solidFill>
                  <a:schemeClr val="tx1"/>
                </a:solidFill>
              </a:rPr>
              <a: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Chinese University of Hong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and it nurtured several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generations of experts in Chinese studies for Hong Kong.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a:p>
            <a:pPr>
              <a:spcBef>
                <a:spcPct val="0"/>
              </a:spcBef>
              <a:spcAft>
                <a:spcPts val="600"/>
              </a:spcAft>
              <a:buClrTx/>
              <a:buSz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Source: website of the Chinese University of Hong Kong (https://www.cuhk.edu.hk/ugallery/en/story/chien_mu.html) </a:t>
            </a:r>
            <a:endParaRPr lang="en-US" altLang="zh-TW" sz="14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spcBef>
                <a:spcPct val="0"/>
              </a:spcBef>
              <a:buClrTx/>
              <a:buSzTx/>
            </a:pP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Professor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Jao</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Tsung</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 was born in Chaozhou, Guangdong. He developed his studies in Hong Kong and was internationally well-known. He advocated “amalgamation of academia and arts”, and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practised</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this principle throughout his life with outstanding achievements in both arts and academia.</a:t>
            </a:r>
          </a:p>
          <a:p>
            <a:pPr>
              <a:spcBef>
                <a:spcPct val="0"/>
              </a:spcBef>
              <a:buClrTx/>
              <a:buSz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Source: </a:t>
            </a:r>
            <a:r>
              <a:rPr lang="en-US" altLang="zh-TW" sz="1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Jao</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Tsung-I Academy</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(https://www.jtia.hk/en/art-exhibition</a:t>
            </a:r>
            <a:r>
              <a:rPr lang="en-US" altLang="zh-TW" sz="1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4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矩形: 圆角 5"/>
          <p:cNvSpPr/>
          <p:nvPr/>
        </p:nvSpPr>
        <p:spPr>
          <a:xfrm>
            <a:off x="232757" y="179770"/>
            <a:ext cx="1973263" cy="58760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2536765" y="163435"/>
            <a:ext cx="9100177" cy="646331"/>
          </a:xfrm>
          <a:prstGeom prst="rect">
            <a:avLst/>
          </a:prstGeom>
        </p:spPr>
        <p:txBody>
          <a:bodyPr wrap="square">
            <a:spAutoFit/>
          </a:bodyPr>
          <a:lstStyle/>
          <a:p>
            <a:pPr algn="ctr"/>
            <a:r>
              <a:rPr lang="en-US" altLang="zh-TW" sz="3600" b="1" dirty="0">
                <a:latin typeface="Times New Roman" panose="02020603050405020304" pitchFamily="18" charset="0"/>
                <a:ea typeface="DFKai-SB" panose="03000509000000000000" pitchFamily="65" charset="-120"/>
                <a:cs typeface="Times New Roman" panose="02020603050405020304" pitchFamily="18" charset="0"/>
              </a:rPr>
              <a:t>Chinese studies in Hong Kong</a:t>
            </a:r>
            <a:endParaRPr lang="en-US" sz="3600" b="1"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3" name="Picture 2">
            <a:hlinkClick r:id="rId3"/>
          </p:cNvPr>
          <p:cNvPicPr>
            <a:picLocks noChangeAspect="1"/>
          </p:cNvPicPr>
          <p:nvPr/>
        </p:nvPicPr>
        <p:blipFill>
          <a:blip r:embed="rId4"/>
          <a:stretch>
            <a:fillRect/>
          </a:stretch>
        </p:blipFill>
        <p:spPr>
          <a:xfrm>
            <a:off x="8154784" y="6177167"/>
            <a:ext cx="1348087" cy="496113"/>
          </a:xfrm>
          <a:prstGeom prst="rect">
            <a:avLst/>
          </a:prstGeom>
          <a:ln w="38100" cmpd="sng">
            <a:solidFill>
              <a:srgbClr val="002060"/>
            </a:solidFill>
            <a:prstDash val="solid"/>
          </a:ln>
        </p:spPr>
      </p:pic>
      <p:sp>
        <p:nvSpPr>
          <p:cNvPr id="8" name="Rectangle 7"/>
          <p:cNvSpPr/>
          <p:nvPr/>
        </p:nvSpPr>
        <p:spPr>
          <a:xfrm>
            <a:off x="1248249" y="6176244"/>
            <a:ext cx="6132575" cy="523220"/>
          </a:xfrm>
          <a:prstGeom prst="rect">
            <a:avLst/>
          </a:prstGeom>
          <a:ln w="19050">
            <a:solidFill>
              <a:srgbClr val="0070C0"/>
            </a:solidFill>
          </a:ln>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Click on the image to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learn more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about</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calligraphy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of Professor</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Jao</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Tsung</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-I, a master of Chinese Studies</a:t>
            </a:r>
            <a:endParaRPr lang="en-US" sz="1400" dirty="0">
              <a:latin typeface="Times New Roman" panose="02020603050405020304" pitchFamily="18" charset="0"/>
              <a:cs typeface="Times New Roman" panose="02020603050405020304" pitchFamily="18" charset="0"/>
            </a:endParaRPr>
          </a:p>
        </p:txBody>
      </p:sp>
      <p:sp>
        <p:nvSpPr>
          <p:cNvPr id="9" name="Left Arrow 8"/>
          <p:cNvSpPr/>
          <p:nvPr/>
        </p:nvSpPr>
        <p:spPr>
          <a:xfrm rot="10800000">
            <a:off x="7601550" y="6302771"/>
            <a:ext cx="332509" cy="27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標題 1"/>
          <p:cNvSpPr>
            <a:spLocks noGrp="1" noChangeArrowheads="1"/>
          </p:cNvSpPr>
          <p:nvPr>
            <p:ph type="title"/>
          </p:nvPr>
        </p:nvSpPr>
        <p:spPr>
          <a:xfrm>
            <a:off x="1617044" y="569873"/>
            <a:ext cx="8961120" cy="874713"/>
          </a:xfrm>
        </p:spPr>
        <p:txBody>
          <a:bodyPr>
            <a:normAutofit fontScale="90000"/>
          </a:bodyPr>
          <a:lstStyle/>
          <a:p>
            <a:pPr algn="ctr" eaLnBrk="1" hangingPunct="1"/>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Relationship between </a:t>
            </a:r>
            <a:r>
              <a:rPr lang="en-US" altLang="zh-TW" sz="31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and </a:t>
            </a:r>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31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from </a:t>
            </a:r>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late Qing Dynasty to early </a:t>
            </a:r>
            <a:r>
              <a:rPr lang="en-US" altLang="zh-TW" sz="31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20th </a:t>
            </a:r>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century (I)</a:t>
            </a:r>
            <a:endParaRPr lang="en-US" altLang="zh-CN"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7891" name="內容版面配置區 2"/>
          <p:cNvSpPr>
            <a:spLocks noGrp="1"/>
          </p:cNvSpPr>
          <p:nvPr>
            <p:ph idx="1"/>
          </p:nvPr>
        </p:nvSpPr>
        <p:spPr>
          <a:xfrm>
            <a:off x="683394" y="1838425"/>
            <a:ext cx="10895798" cy="4371306"/>
          </a:xfrm>
        </p:spPr>
        <p:txBody>
          <a:bodyPr/>
          <a:lstStyle/>
          <a:p>
            <a:pPr algn="just" eaLnBrk="1" hangingPunct="1"/>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Under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British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rule, Hong Kong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still maintained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close ties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Mainland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with frequent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interaction,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especially in terms of business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population movement.</a:t>
            </a:r>
            <a:endPar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Taking the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Revolution of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1911 as an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example,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also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played a role in overthrowing the Manchurian Qing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algn="just" eaLnBrk="1" hangingPunct="1"/>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Whenever large-scale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natural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disaster occurs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residents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would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make generous </a:t>
            </a:r>
            <a:r>
              <a:rPr lang="en-US" altLang="zh-TW" sz="2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donations to help the Mainland compatriots to overcome </a:t>
            </a:r>
            <a:r>
              <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difficulties.</a:t>
            </a:r>
          </a:p>
        </p:txBody>
      </p:sp>
      <p:sp>
        <p:nvSpPr>
          <p:cNvPr id="37892" name="灯片编号占位符 1"/>
          <p:cNvSpPr>
            <a:spLocks noGrp="1" noChangeArrowheads="1"/>
          </p:cNvSpPr>
          <p:nvPr>
            <p:ph type="sldNum" sz="quarter" idx="12"/>
          </p:nvPr>
        </p:nvSpPr>
        <p:spPr bwMode="auto">
          <a:xfrm>
            <a:off x="11011795" y="6258156"/>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376A802B-5D87-4BD3-AC5B-E3219EAC0A0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24</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188930" y="6199967"/>
            <a:ext cx="684212" cy="365125"/>
          </a:xfrm>
        </p:spPr>
        <p:txBody>
          <a:bodyPr/>
          <a:lstStyle/>
          <a:p>
            <a:pPr>
              <a:defRPr/>
            </a:pPr>
            <a:fld id="{1E82EA1A-0B5C-4167-AA98-638C5F15444B}" type="slidenum">
              <a:rPr lang="zh-CN" altLang="en-US" sz="1200" smtClean="0">
                <a:latin typeface="Times New Roman" panose="02020603050405020304" pitchFamily="18" charset="0"/>
                <a:cs typeface="Times New Roman" panose="02020603050405020304" pitchFamily="18" charset="0"/>
              </a:rPr>
              <a:pPr>
                <a:defRPr/>
              </a:pPr>
              <a:t>25</a:t>
            </a:fld>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6" name="標題 1"/>
          <p:cNvSpPr>
            <a:spLocks noGrp="1" noChangeArrowheads="1"/>
          </p:cNvSpPr>
          <p:nvPr>
            <p:ph type="title"/>
          </p:nvPr>
        </p:nvSpPr>
        <p:spPr>
          <a:xfrm>
            <a:off x="1617043" y="161153"/>
            <a:ext cx="8970745" cy="819007"/>
          </a:xfrm>
        </p:spPr>
        <p:txBody>
          <a:bodyPr>
            <a:noAutofit/>
          </a:bodyPr>
          <a:lstStyle/>
          <a:p>
            <a:pPr algn="ctr" eaLnBrk="1" hangingPunct="1"/>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Relationship between </a:t>
            </a:r>
            <a:r>
              <a:rPr lang="en-US" altLang="zh-TW"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and </a:t>
            </a:r>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from </a:t>
            </a:r>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late Qing Dynasty to early 20th century (II)</a:t>
            </a:r>
            <a:endPar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437349" y="3573486"/>
            <a:ext cx="11330132" cy="2462213"/>
          </a:xfrm>
          <a:prstGeom prst="rect">
            <a:avLst/>
          </a:prstGeom>
          <a:ln w="38100">
            <a:solidFill>
              <a:srgbClr val="7030A0"/>
            </a:solidFill>
          </a:ln>
        </p:spPr>
        <p:txBody>
          <a:bodyPr wrap="square">
            <a:spAutoFit/>
          </a:bodyPr>
          <a:lstStyle/>
          <a:p>
            <a:pPr algn="ctr">
              <a:spcAft>
                <a:spcPts val="600"/>
              </a:spcAft>
            </a:pPr>
            <a:r>
              <a:rPr lang="en-US" altLang="zh-TW"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Activity</a:t>
            </a:r>
            <a:endPar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endParaRPr>
          </a:p>
          <a:p>
            <a:pPr algn="just">
              <a:spcAft>
                <a:spcPts val="600"/>
              </a:spcAft>
            </a:pP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Many </a:t>
            </a:r>
            <a:r>
              <a:rPr lang="en-US" altLang="zh-TW"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civil anti-Japanese </a:t>
            </a:r>
            <a:r>
              <a:rPr lang="en-US" altLang="zh-TW" dirty="0" err="1"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organisations</a:t>
            </a:r>
            <a:r>
              <a:rPr lang="en-US" altLang="zh-TW"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emerged </a:t>
            </a: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in Guangdong, among which the </a:t>
            </a:r>
            <a:r>
              <a:rPr lang="en-US" altLang="zh-TW" dirty="0" err="1">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Dongjiang</a:t>
            </a: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 (East River) Column led by the Communist Party of China, and the Hong Kong Independent Battalion formed by Hong Kong civil forces were the most well known. These </a:t>
            </a:r>
            <a:r>
              <a:rPr lang="en-US" altLang="zh-TW" dirty="0" err="1">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organisations</a:t>
            </a: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 made indelible contributions to the victory of China in the War of Resistance against Japanese Aggression.</a:t>
            </a:r>
          </a:p>
          <a:p>
            <a:pPr algn="just">
              <a:spcAft>
                <a:spcPts val="600"/>
              </a:spcAft>
            </a:pP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Collect relevant information to learn more about the history and achievements of the above-mentioned anti-Japanese </a:t>
            </a:r>
            <a:r>
              <a:rPr lang="en-US" altLang="zh-TW" dirty="0" smtClean="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forces, </a:t>
            </a:r>
            <a:r>
              <a:rPr lang="en-US" altLang="zh-TW"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rPr>
              <a:t>from which we can understand the perseverant and indomitable spirit of our elder generations to defend our country.</a:t>
            </a:r>
          </a:p>
        </p:txBody>
      </p:sp>
      <p:sp>
        <p:nvSpPr>
          <p:cNvPr id="3" name="Content Placeholder 2"/>
          <p:cNvSpPr>
            <a:spLocks noGrp="1"/>
          </p:cNvSpPr>
          <p:nvPr>
            <p:ph idx="1"/>
          </p:nvPr>
        </p:nvSpPr>
        <p:spPr>
          <a:xfrm>
            <a:off x="437348" y="1232535"/>
            <a:ext cx="11330133" cy="2088576"/>
          </a:xfrm>
        </p:spPr>
        <p:txBody>
          <a:bodyPr/>
          <a:lstStyle/>
          <a:p>
            <a:pPr algn="just" eaLnBrk="1" hangingPunct="1"/>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During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Japanese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invasion of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China,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residents spent money and efforts in helping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fight against Japanese troops. After Hong Kong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was occupied,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guerillas formed by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residents kept fighting against the Japanese and made contributions to the victory of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War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Resistance against Japanese Aggression.</a:t>
            </a:r>
            <a:endPar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After the war, the Nationalist Government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planned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r</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ecover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Unfortunately, due to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joint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forces of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UK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the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USA,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was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occupied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by </a:t>
            </a: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Britain again.</a:t>
            </a:r>
            <a:endPar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8526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標題 1"/>
          <p:cNvSpPr>
            <a:spLocks noGrp="1" noChangeArrowheads="1"/>
          </p:cNvSpPr>
          <p:nvPr>
            <p:ph type="title"/>
          </p:nvPr>
        </p:nvSpPr>
        <p:spPr>
          <a:xfrm>
            <a:off x="2463713" y="295716"/>
            <a:ext cx="9300060" cy="1081340"/>
          </a:xfrm>
        </p:spPr>
        <p:txBody>
          <a:bodyPr>
            <a:normAutofit/>
          </a:bodyPr>
          <a:lstStyle/>
          <a:p>
            <a:pPr algn="ctr" eaLnBrk="1" hangingPunct="1"/>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in the Anti-Japanese National Salvation Movement</a:t>
            </a:r>
            <a:endParaRPr lang="zh-TW"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8915" name="內容版面配置區 2"/>
          <p:cNvSpPr>
            <a:spLocks noGrp="1" noChangeArrowheads="1"/>
          </p:cNvSpPr>
          <p:nvPr>
            <p:ph idx="1"/>
          </p:nvPr>
        </p:nvSpPr>
        <p:spPr>
          <a:xfrm>
            <a:off x="530087" y="1579418"/>
            <a:ext cx="11131825" cy="4749355"/>
          </a:xfrm>
        </p:spPr>
        <p:txBody>
          <a:bodyPr/>
          <a:lstStyle/>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During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War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Resistance against Japanese Aggression,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became one of the major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centres</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of the Anti-Japanese Salvation Movement.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January 1938,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Office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Eighth Route Army, led by Liao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Chengzhi</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Pan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Hannian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was established 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 14 June 1938, the Chinese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Defence</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League was founded in Hong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t>
            </a:r>
            <a:endParaRPr lang="en-US" altLang="zh-TW" sz="20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1938, Hong Kong launched the 813 National Salvation Donation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Campaign,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obtained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millions 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donation.</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Another form that Hong Kong people supported the motherland in fighting against Japanese aggression was to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organise</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ambulance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teams, homecoming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service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corps, etc.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During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War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Resistance against Japanese Aggression,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many well-known scholars such as Zou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Taofen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Mao Dun, Xia Yan, Fan Changjiang and Zhang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Tiesheng</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went to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facilitated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organisation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of anti-Japanese cultural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propaganda</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activities.</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eaLnBrk="1" hangingPunct="1">
              <a:buNone/>
            </a:pP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eaLnBrk="1" hangingPunct="1">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Source: </a:t>
            </a:r>
            <a:r>
              <a:rPr lang="en-US" altLang="zh-TW" sz="1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Xinhuanet</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(http://www.xinhuanet.com/mil/2020-07/05/c_1210688041.htm) </a:t>
            </a:r>
            <a:endPar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buFont typeface="Arial" panose="020B0604020202020204" pitchFamily="34" charset="0"/>
              <a:buNone/>
            </a:pPr>
            <a:endParaRPr lang="zh-TW"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8916" name="灯片编号占位符 1"/>
          <p:cNvSpPr>
            <a:spLocks noGrp="1" noChangeArrowheads="1"/>
          </p:cNvSpPr>
          <p:nvPr>
            <p:ph type="sldNum" sz="quarter" idx="12"/>
          </p:nvPr>
        </p:nvSpPr>
        <p:spPr bwMode="auto">
          <a:xfrm>
            <a:off x="10862166" y="622490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833CD701-AB6D-4274-821E-10A89519448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26</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5" name="矩形: 圆角 5"/>
          <p:cNvSpPr/>
          <p:nvPr/>
        </p:nvSpPr>
        <p:spPr>
          <a:xfrm>
            <a:off x="320588" y="295716"/>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7" name="文本框 38"/>
          <p:cNvSpPr txBox="1">
            <a:spLocks noChangeArrowheads="1"/>
          </p:cNvSpPr>
          <p:nvPr/>
        </p:nvSpPr>
        <p:spPr bwMode="auto">
          <a:xfrm>
            <a:off x="708239" y="1647221"/>
            <a:ext cx="5897667" cy="1631216"/>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spcBef>
                <a:spcPct val="0"/>
              </a:spcBef>
              <a:buClrTx/>
              <a:buSzTx/>
              <a:buFontTx/>
              <a:buNone/>
            </a:pPr>
            <a:r>
              <a:rPr lang="en-US" altLang="zh-TW"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On 7 </a:t>
            </a:r>
            <a:r>
              <a:rPr lang="en-US" altLang="zh-TW" sz="20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December1941</a:t>
            </a:r>
            <a:r>
              <a:rPr lang="en-US" altLang="zh-TW"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the Pacific War broke out. On the following day</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the Japanese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Army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crossed Shenzhen River and attacked the New Territories. The British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Army defended for 18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days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before </a:t>
            </a:r>
            <a:r>
              <a:rPr lang="en-US" altLang="zh-TW"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they declared their surrender.</a:t>
            </a:r>
            <a:endParaRPr lang="zh-TW" altLang="en-US"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39948" name="文本框 39"/>
          <p:cNvSpPr txBox="1">
            <a:spLocks noChangeArrowheads="1"/>
          </p:cNvSpPr>
          <p:nvPr/>
        </p:nvSpPr>
        <p:spPr bwMode="auto">
          <a:xfrm>
            <a:off x="3662167" y="3704752"/>
            <a:ext cx="4864504" cy="1631216"/>
          </a:xfrm>
          <a:prstGeom prst="rect">
            <a:avLst/>
          </a:prstGeom>
          <a:noFill/>
          <a:ln w="28575">
            <a:solidFill>
              <a:srgbClr val="FFC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spcBef>
                <a:spcPct val="0"/>
              </a:spcBef>
              <a:buClrTx/>
              <a:buSzTx/>
              <a:buFont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After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was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occupied,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anti-Japanese guerilla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force,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Independent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Battalion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by the Communist Party of China,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never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ceased to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organise</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anti-Japanese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activities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a:t>
            </a:r>
            <a:endPar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39949" name="文本框 40"/>
          <p:cNvSpPr txBox="1">
            <a:spLocks noChangeArrowheads="1"/>
          </p:cNvSpPr>
          <p:nvPr/>
        </p:nvSpPr>
        <p:spPr bwMode="auto">
          <a:xfrm>
            <a:off x="7144921" y="1648290"/>
            <a:ext cx="4208133" cy="1631216"/>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spcBef>
                <a:spcPct val="0"/>
              </a:spcBef>
              <a:buClrTx/>
              <a:buSzTx/>
              <a:buFont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1942, anti-Japanese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guerilla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force</a:t>
            </a:r>
            <a:r>
              <a:rPr lang="en-US" altLang="zh-TW" sz="20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organised</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‘Secret Rescue’, sending around 800 politicians</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cultural figures and their family members stranded in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back to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Mainland</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27" name="灯片编号占位符 1"/>
          <p:cNvSpPr>
            <a:spLocks noGrp="1" noChangeArrowheads="1"/>
          </p:cNvSpPr>
          <p:nvPr>
            <p:ph type="sldNum" sz="quarter" idx="12"/>
          </p:nvPr>
        </p:nvSpPr>
        <p:spPr bwMode="auto">
          <a:xfrm>
            <a:off x="10862166" y="622490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833CD701-AB6D-4274-821E-10A89519448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27</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28" name="矩形: 圆角 5"/>
          <p:cNvSpPr/>
          <p:nvPr/>
        </p:nvSpPr>
        <p:spPr>
          <a:xfrm>
            <a:off x="320588" y="295716"/>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TextBox 8">
            <a:extLst>
              <a:ext uri="{FF2B5EF4-FFF2-40B4-BE49-F238E27FC236}">
                <a16:creationId xmlns:a16="http://schemas.microsoft.com/office/drawing/2014/main" id="{FC8ACD98-8734-BA46-80E5-D78F6263193D}"/>
              </a:ext>
            </a:extLst>
          </p:cNvPr>
          <p:cNvSpPr txBox="1"/>
          <p:nvPr/>
        </p:nvSpPr>
        <p:spPr>
          <a:xfrm>
            <a:off x="2535231" y="216379"/>
            <a:ext cx="9453090" cy="661207"/>
          </a:xfrm>
          <a:prstGeom prst="rect">
            <a:avLst/>
          </a:prstGeom>
          <a:noFill/>
        </p:spPr>
        <p:txBody>
          <a:bodyPr wrap="square">
            <a:spAutoFit/>
          </a:bodyPr>
          <a:lstStyle/>
          <a:p>
            <a:pPr algn="ctr">
              <a:lnSpc>
                <a:spcPct val="150000"/>
              </a:lnSpc>
            </a:pPr>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Examples of </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major</a:t>
            </a:r>
            <a:r>
              <a:rPr lang="en-US" altLang="zh-TW" sz="2800" b="1" dirty="0">
                <a:solidFill>
                  <a:srgbClr val="FF3399"/>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800" b="1" dirty="0">
                <a:latin typeface="Times New Roman" panose="02020603050405020304" pitchFamily="18" charset="0"/>
                <a:ea typeface="DFKai-SB" panose="03000509000000000000" pitchFamily="65" charset="-120"/>
                <a:cs typeface="Times New Roman" panose="02020603050405020304" pitchFamily="18" charset="0"/>
              </a:rPr>
              <a:t>anti-Japanese events </a:t>
            </a: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800" b="1" dirty="0" smtClean="0">
                <a:latin typeface="Times New Roman" panose="02020603050405020304" pitchFamily="18" charset="0"/>
                <a:ea typeface="DFKai-SB" panose="03000509000000000000" pitchFamily="65" charset="-120"/>
                <a:cs typeface="Times New Roman" panose="02020603050405020304" pitchFamily="18" charset="0"/>
              </a:rPr>
              <a:t>Hong Kong</a:t>
            </a:r>
            <a:endParaRPr lang="en-US" altLang="zh-CN" sz="2800" b="1"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標題 1"/>
          <p:cNvSpPr>
            <a:spLocks noGrp="1" noChangeArrowheads="1"/>
          </p:cNvSpPr>
          <p:nvPr>
            <p:ph type="title"/>
          </p:nvPr>
        </p:nvSpPr>
        <p:spPr>
          <a:xfrm>
            <a:off x="394637" y="407586"/>
            <a:ext cx="12067164" cy="808038"/>
          </a:xfrm>
        </p:spPr>
        <p:txBody>
          <a:bodyPr>
            <a:normAutofit/>
          </a:bodyPr>
          <a:lstStyle/>
          <a:p>
            <a:pPr eaLnBrk="1" hangingPunct="1"/>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Relationship between </a:t>
            </a:r>
            <a:r>
              <a:rPr lang="en-US" altLang="zh-TW" sz="31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the </a:t>
            </a:r>
            <a:r>
              <a:rPr lang="en-US" altLang="zh-TW" sz="31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after </a:t>
            </a:r>
            <a:r>
              <a:rPr lang="en-US" altLang="zh-TW" sz="31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war</a:t>
            </a:r>
            <a:endParaRPr lang="en-US" altLang="zh-CN"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0963" name="內容版面配置區 2"/>
          <p:cNvSpPr>
            <a:spLocks noGrp="1" noChangeArrowheads="1"/>
          </p:cNvSpPr>
          <p:nvPr>
            <p:ph idx="1"/>
          </p:nvPr>
        </p:nvSpPr>
        <p:spPr>
          <a:xfrm>
            <a:off x="394637" y="1260910"/>
            <a:ext cx="11100677" cy="4050924"/>
          </a:xfrm>
        </p:spPr>
        <p:txBody>
          <a:bodyPr/>
          <a:lstStyle/>
          <a:p>
            <a:pPr algn="just"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After 1949, the Korean War and the embargo imposed by the United Nations on China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provided opportunities for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development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shipping industry in Hong Kong. Hong Kong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merchants and </a:t>
            </a:r>
            <a:r>
              <a:rPr lang="en-US" altLang="zh-TW"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shipowners</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traded with China through different means. Hong Kong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acted as China’s window towards the outside world, and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provided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with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drinking water, food, and raw materials,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which supported the stable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development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society. </a:t>
            </a:r>
          </a:p>
          <a:p>
            <a:pPr algn="just"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After the reform and opening-up,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relationship between Hong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and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has become closer. </a:t>
            </a:r>
            <a:endPar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0964" name="灯片编号占位符 1"/>
          <p:cNvSpPr>
            <a:spLocks noGrp="1" noChangeArrowheads="1"/>
          </p:cNvSpPr>
          <p:nvPr>
            <p:ph type="sldNum" sz="quarter" idx="12"/>
          </p:nvPr>
        </p:nvSpPr>
        <p:spPr bwMode="auto">
          <a:xfrm>
            <a:off x="10693083" y="6165158"/>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847EC859-B0CA-4E1B-8D83-5F01E406447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28</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2" name="Rectangle 1"/>
          <p:cNvSpPr/>
          <p:nvPr/>
        </p:nvSpPr>
        <p:spPr>
          <a:xfrm>
            <a:off x="519766" y="5311834"/>
            <a:ext cx="10260529" cy="923330"/>
          </a:xfrm>
          <a:prstGeom prst="rect">
            <a:avLst/>
          </a:prstGeom>
          <a:ln w="12700">
            <a:solidFill>
              <a:srgbClr val="FF0000"/>
            </a:solidFill>
          </a:ln>
        </p:spPr>
        <p:txBody>
          <a:bodyPr wrap="square">
            <a:spAutoFit/>
          </a:bodyPr>
          <a:lstStyle/>
          <a:p>
            <a:pPr marL="0" indent="0" eaLnBrk="1" hangingPunct="1">
              <a:buNone/>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Regarding the embargo and the development of </a:t>
            </a:r>
            <a:r>
              <a:rPr lang="en-US" altLang="zh-TW" dirty="0" err="1">
                <a:latin typeface="Times New Roman" panose="02020603050405020304" pitchFamily="18" charset="0"/>
                <a:ea typeface="DFKai-SB" panose="03000509000000000000" pitchFamily="65" charset="-120"/>
                <a:cs typeface="Times New Roman" panose="02020603050405020304" pitchFamily="18" charset="0"/>
              </a:rPr>
              <a:t>industrialisation</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 please refer to the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sources </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below:</a:t>
            </a:r>
          </a:p>
          <a:p>
            <a:pPr marL="0" indent="0" eaLnBrk="1" hangingPunct="1">
              <a:buNone/>
            </a:pPr>
            <a:endParaRPr lang="en-US" altLang="zh-CN" dirty="0">
              <a:latin typeface="Times New Roman" panose="02020603050405020304" pitchFamily="18" charset="0"/>
              <a:ea typeface="DFKai-SB" panose="03000509000000000000" pitchFamily="65" charset="-120"/>
              <a:cs typeface="Times New Roman" panose="02020603050405020304" pitchFamily="18" charset="0"/>
            </a:endParaRPr>
          </a:p>
          <a:p>
            <a:pPr marL="0" indent="0" eaLnBrk="1" hangingPunct="1">
              <a:buNone/>
            </a:pPr>
            <a:r>
              <a:rPr lang="en-US" altLang="zh-TW" dirty="0">
                <a:latin typeface="Times New Roman" panose="02020603050405020304" pitchFamily="18" charset="0"/>
                <a:ea typeface="DFKai-SB" panose="03000509000000000000" pitchFamily="65" charset="-120"/>
                <a:cs typeface="Times New Roman" panose="02020603050405020304" pitchFamily="18" charset="0"/>
              </a:rPr>
              <a:t>Source: Marine</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Department</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(https://www.mardep.gov.hk/theme/port_hk/en/p1ch6_1.html</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標題 4"/>
          <p:cNvSpPr>
            <a:spLocks noGrp="1" noChangeArrowheads="1"/>
          </p:cNvSpPr>
          <p:nvPr>
            <p:ph type="title"/>
          </p:nvPr>
        </p:nvSpPr>
        <p:spPr>
          <a:xfrm>
            <a:off x="3131903" y="489744"/>
            <a:ext cx="8222264" cy="794111"/>
          </a:xfrm>
        </p:spPr>
        <p:txBody>
          <a:bodyPr>
            <a:normAutofit/>
          </a:bodyPr>
          <a:lstStyle/>
          <a:p>
            <a:pPr eaLnBrk="1" hangingPunct="1"/>
            <a:r>
              <a:rPr lang="en-US" altLang="zh-HK" sz="2800" b="1"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Dongjiang</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Water Supply </a:t>
            </a:r>
            <a:r>
              <a:rPr lang="en-US" altLang="zh-HK"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HK" sz="28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a:t>
            </a:r>
            <a:endParaRPr lang="zh-TW"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1987" name="內容版面配置區 2"/>
          <p:cNvSpPr>
            <a:spLocks noGrp="1" noChangeArrowheads="1"/>
          </p:cNvSpPr>
          <p:nvPr>
            <p:ph idx="1"/>
          </p:nvPr>
        </p:nvSpPr>
        <p:spPr>
          <a:xfrm>
            <a:off x="625641" y="1630362"/>
            <a:ext cx="7184233" cy="4652732"/>
          </a:xfrm>
        </p:spPr>
        <p:txBody>
          <a:bodyPr/>
          <a:lstStyle/>
          <a:p>
            <a:pPr algn="just" eaLnBrk="1" hangingPunct="1"/>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lacks fresh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water resources. With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rapid growth of population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the development of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industry and commerce,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this problem became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more serious</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a:p>
            <a:pPr algn="just" eaLnBrk="1" hangingPunct="1"/>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1963,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was hit by the most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serious water shortage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recent 60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years. 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Government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announced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imposition of water rationing,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water was only supplied once every four days and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four hours each time. </a:t>
            </a:r>
            <a:endParaRPr lang="en-US" altLang="zh-TW" sz="3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1988" name="灯片编号占位符 1"/>
          <p:cNvSpPr>
            <a:spLocks noGrp="1" noChangeArrowheads="1"/>
          </p:cNvSpPr>
          <p:nvPr>
            <p:ph type="sldNum" sz="quarter" idx="12"/>
          </p:nvPr>
        </p:nvSpPr>
        <p:spPr bwMode="auto">
          <a:xfrm>
            <a:off x="11125345" y="6283094"/>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78BB3E60-A11E-456A-9614-1D5B53BBA397}"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29</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41990"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558" y="1630362"/>
            <a:ext cx="3107609" cy="3259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1" name="文字方塊 3"/>
          <p:cNvSpPr txBox="1">
            <a:spLocks noChangeArrowheads="1"/>
          </p:cNvSpPr>
          <p:nvPr/>
        </p:nvSpPr>
        <p:spPr bwMode="auto">
          <a:xfrm>
            <a:off x="8246558" y="4915989"/>
            <a:ext cx="32489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lang="en-US" altLang="zh-TW"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a:t>
            </a:r>
            <a:r>
              <a:rPr lang="zh-CN" altLang="en-US"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residents</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queuing</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water</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a:t>
            </a:r>
            <a:r>
              <a:rPr lang="zh-CN"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1963</a:t>
            </a:r>
            <a:endParaRPr lang="zh-TW"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8" name="矩形: 圆角 5"/>
          <p:cNvSpPr/>
          <p:nvPr/>
        </p:nvSpPr>
        <p:spPr>
          <a:xfrm>
            <a:off x="470217" y="395469"/>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灯片编号占位符 1"/>
          <p:cNvSpPr>
            <a:spLocks noGrp="1"/>
          </p:cNvSpPr>
          <p:nvPr>
            <p:ph type="sldNum" sz="quarter" idx="12"/>
          </p:nvPr>
        </p:nvSpPr>
        <p:spPr bwMode="auto">
          <a:xfrm>
            <a:off x="11097289" y="6266468"/>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42C54F57-68F7-44FC-943A-CDE51F901811}"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8195" name="内容占位符 2"/>
          <p:cNvSpPr>
            <a:spLocks noGrp="1" noChangeArrowheads="1"/>
          </p:cNvSpPr>
          <p:nvPr>
            <p:ph idx="4294967295"/>
          </p:nvPr>
        </p:nvSpPr>
        <p:spPr>
          <a:xfrm>
            <a:off x="664143" y="116980"/>
            <a:ext cx="10847672" cy="5744805"/>
          </a:xfrm>
        </p:spPr>
        <p:txBody>
          <a:bodyPr/>
          <a:lstStyle/>
          <a:p>
            <a:pPr marL="0" indent="0" algn="ctr" eaLnBrk="1" hangingPunct="1">
              <a:lnSpc>
                <a:spcPct val="150000"/>
              </a:lnSpc>
              <a:buFont typeface="Arial" panose="020B0604020202020204" pitchFamily="34" charset="0"/>
              <a:buNone/>
            </a:pPr>
            <a:r>
              <a:rPr lang="en-US" altLang="zh-CN" sz="5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Roots in </a:t>
            </a:r>
            <a:r>
              <a:rPr lang="en-US" altLang="zh-CN" sz="5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Chinese </a:t>
            </a:r>
            <a:r>
              <a:rPr lang="en-US" altLang="zh-CN" sz="5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culture</a:t>
            </a:r>
          </a:p>
          <a:p>
            <a:pPr marL="0" indent="0" algn="ctr" eaLnBrk="1" hangingPunct="1">
              <a:spcBef>
                <a:spcPts val="0"/>
              </a:spcBef>
              <a:buFont typeface="Arial" panose="020B0604020202020204" pitchFamily="34" charset="0"/>
              <a:buNone/>
            </a:pPr>
            <a:endParaRPr lang="en-US" altLang="zh-CN"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marL="0" indent="0" algn="just" eaLnBrk="1" hangingPunct="1">
              <a:lnSpc>
                <a:spcPct val="150000"/>
              </a:lnSpc>
              <a:buFont typeface="Arial" panose="020B0604020202020204" pitchFamily="34" charset="0"/>
              <a:buNone/>
            </a:pP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 of Hong </a:t>
            </a: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society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is </a:t>
            </a: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rooted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culture, which has always been the mainstay. Besides,</a:t>
            </a:r>
            <a:r>
              <a:rPr lang="en-US" altLang="zh-CN" sz="28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is also regarded as a multicultural city, bearing influences from other cultures. </a:t>
            </a:r>
            <a:endPar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内容占位符 2"/>
          <p:cNvSpPr>
            <a:spLocks noGrp="1" noChangeArrowheads="1"/>
          </p:cNvSpPr>
          <p:nvPr>
            <p:ph idx="1"/>
          </p:nvPr>
        </p:nvSpPr>
        <p:spPr>
          <a:xfrm>
            <a:off x="318053" y="1211830"/>
            <a:ext cx="8373560" cy="5061802"/>
          </a:xfrm>
        </p:spPr>
        <p:txBody>
          <a:bodyPr/>
          <a:lstStyle/>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Chinese General Chamber of Commerce in Hong Kong 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Federation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Trade Unions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repeatedly reported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Guangdong Province several times concerning 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serious situation of water shortage in Hong Kong.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order to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solve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problem of inadequate supply of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drinking water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Kong in the long run, the then Premier of the PRC, Zhou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Enlai</a:t>
            </a:r>
            <a:r>
              <a:rPr lang="en-US" altLang="zh-TW" sz="2000" dirty="0" smtClean="0">
                <a:solidFill>
                  <a:srgbClr val="FF3399"/>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ordered to launch the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Dongjiang</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-Shenzhen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Water Supply Scheme.</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country allocated RMB 35.84 million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from foreign aid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fund to ensure the smooth completion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project.</a:t>
            </a: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1963, in order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solve the water shortage in Hong Kong, with the consent of Guangdong Provincial Government, Hong Kong used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oil tankers to fetch fresh water from the Pearl River.</a:t>
            </a:r>
            <a:r>
              <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Since the 1970s, </a:t>
            </a:r>
            <a:r>
              <a:rPr lang="en-US" altLang="zh-TW"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Dongjiang</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-Shenzhen Water Supply Scheme has been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expanded for three times, which cost over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RMB 2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billion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total. </a:t>
            </a: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3011" name="灯片编号占位符 3"/>
          <p:cNvSpPr>
            <a:spLocks noGrp="1"/>
          </p:cNvSpPr>
          <p:nvPr>
            <p:ph type="sldNum" sz="quarter" idx="12"/>
          </p:nvPr>
        </p:nvSpPr>
        <p:spPr bwMode="auto">
          <a:xfrm>
            <a:off x="10928668" y="6208279"/>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4B932141-2E3F-4D4B-B935-92F2E1348833}"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30</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43012" name="圖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0348" y="1211830"/>
            <a:ext cx="2766854" cy="1594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文字方塊 3"/>
          <p:cNvSpPr txBox="1">
            <a:spLocks noChangeArrowheads="1"/>
          </p:cNvSpPr>
          <p:nvPr/>
        </p:nvSpPr>
        <p:spPr bwMode="auto">
          <a:xfrm>
            <a:off x="9010347" y="2806689"/>
            <a:ext cx="276685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Shenzhen Reservoir was an important source of water supply </a:t>
            </a:r>
            <a:r>
              <a:rPr lang="en-US" altLang="zh-TW" sz="1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 </a:t>
            </a:r>
            <a:r>
              <a:rPr lang="en-US" altLang="zh-TW" sz="1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a:t>
            </a:r>
            <a:r>
              <a:rPr lang="en-US" altLang="zh-TW" sz="1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photo </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shows the construction of Shenzhen Reservoir in 1959. </a:t>
            </a:r>
            <a:endParaRPr lang="zh-TW" altLang="en-US"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7" name="標題 4"/>
          <p:cNvSpPr>
            <a:spLocks noGrp="1" noChangeArrowheads="1"/>
          </p:cNvSpPr>
          <p:nvPr>
            <p:ph type="title"/>
          </p:nvPr>
        </p:nvSpPr>
        <p:spPr>
          <a:xfrm>
            <a:off x="2977797" y="349827"/>
            <a:ext cx="7955270" cy="1325563"/>
          </a:xfrm>
        </p:spPr>
        <p:txBody>
          <a:bodyPr>
            <a:noAutofit/>
          </a:bodyPr>
          <a:lstStyle/>
          <a:p>
            <a:pPr eaLnBrk="1" hangingPunct="1"/>
            <a:r>
              <a:rPr lang="en-US" altLang="zh-HK" sz="2800" b="1"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Dongjiang</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Water Supply to Hong Kong</a:t>
            </a:r>
            <a:endParaRPr lang="zh-TW"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8" name="圖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0347" y="3640731"/>
            <a:ext cx="2749597" cy="197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文字方塊 3"/>
          <p:cNvSpPr txBox="1">
            <a:spLocks noChangeArrowheads="1"/>
          </p:cNvSpPr>
          <p:nvPr/>
        </p:nvSpPr>
        <p:spPr bwMode="auto">
          <a:xfrm>
            <a:off x="9000722" y="5400393"/>
            <a:ext cx="2776480"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endPar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eaLnBrk="1" hangingPunct="1">
              <a:spcBef>
                <a:spcPct val="0"/>
              </a:spcBef>
              <a:buClrTx/>
              <a:buSzTx/>
              <a:buFontTx/>
              <a:buNone/>
            </a:pP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order to hold the water transported from Shenzhen </a:t>
            </a:r>
            <a:r>
              <a:rPr lang="en-US" altLang="zh-TW" sz="1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Reservoir, </a:t>
            </a:r>
            <a:r>
              <a:rPr lang="en-US" altLang="zh-TW" sz="11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a:t>
            </a:r>
            <a:r>
              <a:rPr lang="en-US" altLang="zh-TW" sz="11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laid </a:t>
            </a:r>
            <a:r>
              <a:rPr lang="en-US" altLang="zh-TW" sz="1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large water pipes in 1960.</a:t>
            </a:r>
          </a:p>
        </p:txBody>
      </p:sp>
      <p:sp>
        <p:nvSpPr>
          <p:cNvPr id="10" name="矩形: 圆角 5"/>
          <p:cNvSpPr/>
          <p:nvPr/>
        </p:nvSpPr>
        <p:spPr>
          <a:xfrm>
            <a:off x="515937" y="304800"/>
            <a:ext cx="2143125"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x-none" altLang="zh-TW"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圖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402" y="2567784"/>
            <a:ext cx="3427122" cy="2206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文字方塊 3"/>
          <p:cNvSpPr txBox="1">
            <a:spLocks noChangeArrowheads="1"/>
          </p:cNvSpPr>
          <p:nvPr/>
        </p:nvSpPr>
        <p:spPr bwMode="auto">
          <a:xfrm>
            <a:off x="470217" y="4830904"/>
            <a:ext cx="666366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hangingPunct="1">
              <a:spcBef>
                <a:spcPct val="0"/>
              </a:spcBef>
              <a:buClrTx/>
              <a:buSzTx/>
              <a:buFontTx/>
              <a:buNone/>
            </a:pP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photo shows </a:t>
            </a:r>
            <a:r>
              <a:rPr lang="en-US" altLang="zh-TW"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that </a:t>
            </a:r>
            <a:r>
              <a:rPr lang="en-US" altLang="zh-HK"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Head of the Guangdong Province Water Conservancy and Hydro-electric Bureau, Liu </a:t>
            </a:r>
            <a:r>
              <a:rPr lang="en-US" altLang="zh-HK"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Zhaolun</a:t>
            </a:r>
            <a:r>
              <a:rPr lang="en-US" altLang="zh-HK"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(right)</a:t>
            </a: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and, </a:t>
            </a:r>
            <a:r>
              <a:rPr lang="en-US" altLang="zh-HK"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Deputy Director of Public Works cum Head of the Waterworks Office, T.O. Morgan (left),</a:t>
            </a: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signed the agreement. The agreement stipulates that water supply is 68.2 million cubic meters per year, and water price is RMB 0.1 per cubic meter. </a:t>
            </a:r>
            <a:endParaRPr lang="zh-TW" altLang="en-US"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46084" name="灯片编号占位符 1"/>
          <p:cNvSpPr>
            <a:spLocks noGrp="1" noChangeArrowheads="1"/>
          </p:cNvSpPr>
          <p:nvPr>
            <p:ph type="sldNum" sz="quarter" idx="12"/>
          </p:nvPr>
        </p:nvSpPr>
        <p:spPr bwMode="auto">
          <a:xfrm>
            <a:off x="11175221" y="6357908"/>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A6333BA5-407B-41F4-A6C6-FE077130DE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31</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6" name="標題 4"/>
          <p:cNvSpPr txBox="1">
            <a:spLocks noChangeArrowheads="1"/>
          </p:cNvSpPr>
          <p:nvPr/>
        </p:nvSpPr>
        <p:spPr>
          <a:xfrm>
            <a:off x="3161017" y="401441"/>
            <a:ext cx="9030983" cy="868688"/>
          </a:xfrm>
          <a:prstGeom prst="rect">
            <a:avLst/>
          </a:prstGeom>
        </p:spPr>
        <p:txBody>
          <a:bodyPr>
            <a:noAutofit/>
          </a:bodyPr>
          <a:lstStyle>
            <a:lvl1pPr algn="l" defTabSz="457200" rtl="0" eaLnBrk="0" fontAlgn="base" hangingPunct="0">
              <a:spcBef>
                <a:spcPct val="0"/>
              </a:spcBef>
              <a:spcAft>
                <a:spcPct val="0"/>
              </a:spcAft>
              <a:defRPr sz="3600" kern="1200">
                <a:solidFill>
                  <a:schemeClr val="accent1"/>
                </a:solidFill>
                <a:latin typeface="+mj-lt"/>
                <a:ea typeface="Microsoft JhengHei" panose="020B0604030504040204" pitchFamily="34" charset="-120"/>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zh-HK" sz="3200" b="1"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Dongjiang</a:t>
            </a:r>
            <a:r>
              <a:rPr lang="en-US" altLang="zh-HK"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Water Supply to Hong Kong</a:t>
            </a:r>
            <a:endParaRPr lang="zh-TW"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Rectangle 1"/>
          <p:cNvSpPr/>
          <p:nvPr/>
        </p:nvSpPr>
        <p:spPr>
          <a:xfrm>
            <a:off x="596765" y="1349854"/>
            <a:ext cx="10992051" cy="954107"/>
          </a:xfrm>
          <a:prstGeom prst="rect">
            <a:avLst/>
          </a:prstGeom>
        </p:spPr>
        <p:txBody>
          <a:bodyPr wrap="square">
            <a:spAutoFit/>
          </a:bodyPr>
          <a:lstStyle/>
          <a:p>
            <a:pPr algn="just"/>
            <a:r>
              <a:rPr lang="en-US" altLang="zh-TW" sz="28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On </a:t>
            </a:r>
            <a:r>
              <a:rPr lang="en-US" altLang="zh-TW" sz="28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22 </a:t>
            </a:r>
            <a:r>
              <a:rPr lang="en-US" altLang="zh-TW" sz="28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April 1964</a:t>
            </a:r>
            <a:r>
              <a:rPr lang="en-US" altLang="zh-TW"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the signing ceremony of </a:t>
            </a:r>
            <a:r>
              <a:rPr lang="en-US" altLang="zh-TW" sz="28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Agreement on Supplying </a:t>
            </a:r>
            <a:r>
              <a:rPr lang="en-US" altLang="zh-TW" sz="2800" i="1"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Dongjiang</a:t>
            </a:r>
            <a:r>
              <a:rPr lang="en-US" altLang="zh-TW" sz="28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Water to Hong Kong and Kowloon </a:t>
            </a:r>
            <a:r>
              <a:rPr lang="en-US" altLang="zh-TW"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was held in Guangzhou. </a:t>
            </a:r>
            <a:endParaRPr lang="en-US" sz="2800" dirty="0">
              <a:latin typeface="Times New Roman" panose="02020603050405020304" pitchFamily="18" charset="0"/>
              <a:cs typeface="Times New Roman" panose="02020603050405020304" pitchFamily="18" charset="0"/>
            </a:endParaRPr>
          </a:p>
        </p:txBody>
      </p:sp>
      <p:pic>
        <p:nvPicPr>
          <p:cNvPr id="8" name="圖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867" y="2383686"/>
            <a:ext cx="2362775" cy="289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7459579" y="5340141"/>
            <a:ext cx="4478675" cy="923330"/>
          </a:xfrm>
          <a:prstGeom prst="rect">
            <a:avLst/>
          </a:prstGeom>
        </p:spPr>
        <p:txBody>
          <a:bodyPr wrap="square">
            <a:spAutoFit/>
          </a:bodyPr>
          <a:lstStyle/>
          <a:p>
            <a:pPr algn="just" eaLnBrk="1" hangingPunct="1"/>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After ton tanker “</a:t>
            </a:r>
            <a:r>
              <a:rPr lang="en-US" altLang="zh-TW" dirty="0" err="1"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lanthe</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shipped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freshwater </a:t>
            </a:r>
            <a:r>
              <a:rPr lang="en-US" altLang="zh-TW"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to Hong Kong, workers used tubes to connect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to the water distribution system in Hong Kong.</a:t>
            </a:r>
            <a:r>
              <a:rPr lang="zh-TW" altLang="en-US"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endParaRPr lang="zh-TW" altLang="en-US"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10" name="矩形: 圆角 5"/>
          <p:cNvSpPr/>
          <p:nvPr/>
        </p:nvSpPr>
        <p:spPr>
          <a:xfrm>
            <a:off x="470217" y="395469"/>
            <a:ext cx="2580371"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 </a:t>
            </a:r>
            <a:endPar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2806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46509" y="2411536"/>
            <a:ext cx="7931217" cy="4080909"/>
          </a:xfrm>
        </p:spPr>
        <p:txBody>
          <a:bodyPr/>
          <a:lstStyle/>
          <a:p>
            <a:r>
              <a:rPr lang="en-US" altLang="zh-CN"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Relationship</a:t>
            </a:r>
            <a:r>
              <a:rPr lang="en-US" altLang="zh-TW"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en-US" altLang="zh-TW" sz="2400" b="1" dirty="0" smtClean="0">
                <a:solidFill>
                  <a:srgbClr val="FF3399"/>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r>
            <a:br>
              <a:rPr lang="en-US" altLang="zh-TW" sz="2400" b="1" dirty="0" smtClean="0">
                <a:solidFill>
                  <a:srgbClr val="FF3399"/>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b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From the example of water supply from the Mainland to Hong Kong, </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we can see that our </a:t>
            </a: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country tried every possible</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 means </a:t>
            </a: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to solve problems for Hong </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Kong when Hong </a:t>
            </a: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Kong </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residents encountered difficulties in their lives</a:t>
            </a: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 Among these, our country spent a lot of human and material resources to provide assistance. This shows that our country is very concerned about the needs of Hong Kong residents.</a:t>
            </a:r>
            <a:b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Relevant example:</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r>
            <a:b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b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Take the fight against COVID-19 as an example. As requested by the Government of the HKSAR, the Central Government arranged laboratory testing </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personnel </a:t>
            </a:r>
            <a:r>
              <a:rPr lang="en-US" altLang="zh-TW"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to Hong Kong to assist in the testing </a:t>
            </a:r>
            <a:r>
              <a:rPr lang="en-US" altLang="zh-TW" sz="2000" dirty="0" smtClean="0">
                <a:solidFill>
                  <a:srgbClr val="6600FF"/>
                </a:solidFill>
                <a:latin typeface="Times New Roman" panose="02020603050405020304" pitchFamily="18" charset="0"/>
                <a:ea typeface="DFKai-SB" panose="03000509000000000000" pitchFamily="65" charset="-120"/>
                <a:cs typeface="Times New Roman" panose="02020603050405020304" pitchFamily="18" charset="0"/>
              </a:rPr>
              <a:t>of COVID-19.</a:t>
            </a:r>
            <a:endParaRPr lang="zh-HK" altLang="en-US" sz="2000" dirty="0">
              <a:solidFill>
                <a:srgbClr val="6600FF"/>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8132" name="Slide Number Placeholder 3"/>
          <p:cNvSpPr>
            <a:spLocks noGrp="1" noChangeArrowheads="1"/>
          </p:cNvSpPr>
          <p:nvPr>
            <p:ph type="sldNum" sz="quarter" idx="12"/>
          </p:nvPr>
        </p:nvSpPr>
        <p:spPr bwMode="auto">
          <a:xfrm>
            <a:off x="11183534" y="6349596"/>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50BC66D-DC06-44D7-AAC4-0E530788E040}" type="slidenum">
              <a:rPr lang="zh-CN" altLang="en-US" sz="1200">
                <a:solidFill>
                  <a:schemeClr val="tx1"/>
                </a:solidFill>
                <a:latin typeface="Times New Roman" panose="02020603050405020304" pitchFamily="18" charset="0"/>
                <a:cs typeface="Times New Roman" panose="02020603050405020304" pitchFamily="18" charset="0"/>
              </a:rPr>
              <a:pPr>
                <a:spcBef>
                  <a:spcPct val="0"/>
                </a:spcBef>
                <a:buClrTx/>
                <a:buSzTx/>
                <a:buFontTx/>
                <a:buNone/>
              </a:pPr>
              <a:t>32</a:t>
            </a:fld>
            <a:endParaRPr lang="en-US" altLang="zh-CN" sz="12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6509" y="1103363"/>
            <a:ext cx="11541812" cy="923330"/>
          </a:xfrm>
          <a:prstGeom prst="rect">
            <a:avLst/>
          </a:prstGeom>
          <a:ln w="28575">
            <a:solidFill>
              <a:srgbClr val="FFC000"/>
            </a:solidFill>
          </a:ln>
        </p:spPr>
        <p:txBody>
          <a:bodyPr wrap="square">
            <a:spAutoFit/>
          </a:bodyPr>
          <a:lstStyle/>
          <a:p>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When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drinking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water,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one should not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forget where it comes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from. From this example,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what do you think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is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relationship between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Mainland and Hong Kong? </a:t>
            </a:r>
            <a:endPar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Can you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name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other examples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showing </a:t>
            </a:r>
            <a:r>
              <a:rPr lang="en-US" altLang="zh-CN"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close relationship between the Mainland and </a:t>
            </a:r>
            <a:r>
              <a:rPr lang="en-US" altLang="zh-CN"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a:t>
            </a:r>
            <a:endParaRPr lang="en-US" dirty="0">
              <a:latin typeface="Times New Roman" panose="02020603050405020304" pitchFamily="18" charset="0"/>
              <a:cs typeface="Times New Roman" panose="02020603050405020304" pitchFamily="18" charset="0"/>
            </a:endParaRPr>
          </a:p>
        </p:txBody>
      </p:sp>
      <p:pic>
        <p:nvPicPr>
          <p:cNvPr id="6" name="圖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4232" y="2381471"/>
            <a:ext cx="3015078" cy="211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文字方塊 3"/>
          <p:cNvSpPr txBox="1">
            <a:spLocks noChangeArrowheads="1"/>
          </p:cNvSpPr>
          <p:nvPr/>
        </p:nvSpPr>
        <p:spPr bwMode="auto">
          <a:xfrm>
            <a:off x="8354728" y="4544896"/>
            <a:ext cx="37153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hangingPunct="1">
              <a:spcBef>
                <a:spcPct val="0"/>
              </a:spcBef>
              <a:buClrTx/>
              <a:buSzTx/>
              <a:buFontTx/>
              <a:buNone/>
            </a:pPr>
            <a:r>
              <a:rPr lang="en-US" altLang="zh-TW" sz="15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On </a:t>
            </a:r>
            <a:r>
              <a:rPr lang="en-US" altLang="zh-TW" sz="1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27 February </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1965, the completion ceremony of the first construction phase of </a:t>
            </a:r>
            <a:r>
              <a:rPr lang="en-US" altLang="zh-TW" sz="15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Dongjiang</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-Shenzhen Water Supply Scheme was held at </a:t>
            </a:r>
            <a:r>
              <a:rPr lang="en-US" altLang="zh-TW" sz="15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Tangtouxia</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Shenzhen. This construction supplied 60 million cubic meters of water to Hong Kong in that year, </a:t>
            </a:r>
            <a:r>
              <a:rPr lang="en-US" altLang="zh-TW" sz="1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which accounted for</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15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1/3</a:t>
            </a:r>
            <a:r>
              <a:rPr lang="en-US" altLang="zh-TW" sz="15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15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Hong Kong’s annual water consumption at that time.</a:t>
            </a:r>
            <a:endParaRPr lang="zh-TW" altLang="en-US" sz="15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9" name="矩形: 圆角 5"/>
          <p:cNvSpPr/>
          <p:nvPr/>
        </p:nvSpPr>
        <p:spPr>
          <a:xfrm>
            <a:off x="166539" y="243606"/>
            <a:ext cx="2580371"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 </a:t>
            </a:r>
            <a:endPar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 name="標題 4"/>
          <p:cNvSpPr txBox="1">
            <a:spLocks noChangeArrowheads="1"/>
          </p:cNvSpPr>
          <p:nvPr/>
        </p:nvSpPr>
        <p:spPr>
          <a:xfrm>
            <a:off x="2857338" y="277190"/>
            <a:ext cx="9030983" cy="868688"/>
          </a:xfrm>
          <a:prstGeom prst="rect">
            <a:avLst/>
          </a:prstGeom>
        </p:spPr>
        <p:txBody>
          <a:bodyPr>
            <a:noAutofit/>
          </a:bodyPr>
          <a:lstStyle>
            <a:lvl1pPr algn="l" defTabSz="457200" rtl="0" eaLnBrk="0" fontAlgn="base" hangingPunct="0">
              <a:spcBef>
                <a:spcPct val="0"/>
              </a:spcBef>
              <a:spcAft>
                <a:spcPct val="0"/>
              </a:spcAft>
              <a:defRPr sz="3600" kern="1200">
                <a:solidFill>
                  <a:schemeClr val="accent1"/>
                </a:solidFill>
                <a:latin typeface="+mj-lt"/>
                <a:ea typeface="Microsoft JhengHei" panose="020B0604030504040204" pitchFamily="34" charset="-120"/>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altLang="zh-HK" sz="3200" b="1"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Dongjiang</a:t>
            </a:r>
            <a:r>
              <a:rPr lang="en-US" altLang="zh-HK"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Water Supply to Hong Kong</a:t>
            </a:r>
            <a:endParaRPr lang="zh-TW"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3488218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159285" y="321615"/>
            <a:ext cx="8822210" cy="719137"/>
          </a:xfrm>
        </p:spPr>
        <p:txBody>
          <a:bodyPr/>
          <a:lstStyle/>
          <a:p>
            <a:pPr algn="ctr" eaLnBrk="1" hangingPunct="1"/>
            <a:r>
              <a:rPr lang="en-US" altLang="zh-TW"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Material support to Hong Kong</a:t>
            </a:r>
            <a:endParaRPr lang="en-US" altLang="zh-CN"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9155" name="Text Placeholder 2"/>
          <p:cNvSpPr>
            <a:spLocks noGrp="1"/>
          </p:cNvSpPr>
          <p:nvPr>
            <p:ph type="body" idx="1"/>
          </p:nvPr>
        </p:nvSpPr>
        <p:spPr>
          <a:xfrm>
            <a:off x="553343" y="1395663"/>
            <a:ext cx="10980566" cy="5302132"/>
          </a:xfrm>
        </p:spPr>
        <p:txBody>
          <a:bodyPr/>
          <a:lstStyle/>
          <a:p>
            <a:pPr marL="457200" indent="-457200" algn="just" eaLnBrk="1" hangingPunct="1">
              <a:lnSpc>
                <a:spcPct val="90000"/>
              </a:lnSpc>
              <a:buFont typeface="Wingdings" panose="05000000000000000000" pitchFamily="2" charset="2"/>
              <a:buChar char="Ø"/>
            </a:pP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Our country is an important source of food, industrial raw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materials and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fuels for Hong Kong</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eaLnBrk="1" hangingPunct="1">
              <a:lnSpc>
                <a:spcPct val="90000"/>
              </a:lnSpc>
              <a:buFont typeface="Wingdings" panose="05000000000000000000" pitchFamily="2" charset="2"/>
              <a:buChar char="Ø"/>
            </a:pP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order to solve transportation difficulties in supplying fresh produce to Hong Kong and Macao,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our country has arranged three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“express trains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deliver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frozen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produce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Hong Kong and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Macao”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since 1962. Every day, these trains transport goods from Shanghai, Zhengzhou, and Wuhan (or Changsha) to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via Shenzhen.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Except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Lunar New Year’s Day,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these trains run 364 days a year, and they are called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“three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express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trains”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history. </a:t>
            </a:r>
            <a:endParaRPr lang="zh-TW"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eaLnBrk="1" hangingPunct="1">
              <a:lnSpc>
                <a:spcPct val="90000"/>
              </a:lnSpc>
              <a:buFont typeface="Wingdings" panose="05000000000000000000" pitchFamily="2" charset="2"/>
              <a:buChar char="Ø"/>
            </a:pP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early days after the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founding of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PRC, the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supported Hong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economy and people’s livelihood, which was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one of the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important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factors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success of industrialization in Hong Kong.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Due to the stable and balanced supply of products from the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Mainland</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the inflation rate and </a:t>
            </a:r>
            <a:r>
              <a:rPr lang="en-US" altLang="zh-TW" sz="22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labour</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cost in Hong Kong were lower than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those of Western </a:t>
            </a:r>
            <a:r>
              <a:rPr lang="en-US" altLang="zh-TW" sz="22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industrialised</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countries</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which </a:t>
            </a:r>
            <a:r>
              <a:rPr lang="en-US" altLang="zh-TW" sz="2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enhanced the Hong Kong’s competitiveness in </a:t>
            </a:r>
            <a:r>
              <a:rPr lang="en-US" altLang="zh-TW"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international market.</a:t>
            </a:r>
            <a:endParaRPr lang="zh-TW" altLang="en-US" sz="2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9156" name="灯片编号占位符 1"/>
          <p:cNvSpPr>
            <a:spLocks noGrp="1" noChangeArrowheads="1"/>
          </p:cNvSpPr>
          <p:nvPr>
            <p:ph type="sldNum" sz="quarter" idx="12"/>
          </p:nvPr>
        </p:nvSpPr>
        <p:spPr bwMode="auto">
          <a:xfrm>
            <a:off x="11188931" y="6332969"/>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Arial" panose="020B0604020202020204" pitchFamily="34" charset="0"/>
              <a:buNone/>
            </a:pPr>
            <a:fld id="{553D8017-C3D0-462A-96BA-9B155F51786D}" type="slidenum">
              <a:rPr lang="zh-CN" altLang="en-US" sz="120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a:spcBef>
                  <a:spcPct val="0"/>
                </a:spcBef>
                <a:buClrTx/>
                <a:buSzTx/>
                <a:buFont typeface="Arial" panose="020B0604020202020204" pitchFamily="34" charset="0"/>
                <a:buNone/>
              </a:pPr>
              <a:t>33</a:t>
            </a:fld>
            <a:endParaRPr lang="en-US" altLang="zh-CN" sz="18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5" name="矩形: 圆角 5"/>
          <p:cNvSpPr/>
          <p:nvPr/>
        </p:nvSpPr>
        <p:spPr>
          <a:xfrm>
            <a:off x="553344" y="312342"/>
            <a:ext cx="2524851" cy="690562"/>
          </a:xfrm>
          <a:prstGeom prst="roundRect">
            <a:avLst/>
          </a:prstGeom>
          <a:gradFill>
            <a:gsLst>
              <a:gs pos="18352">
                <a:srgbClr val="E3EA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defRPr/>
            </a:pP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 </a:t>
            </a:r>
            <a:endParaRPr lang="zh-CN" altLang="en-US"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72135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38668" y="907287"/>
            <a:ext cx="11465405" cy="5413664"/>
          </a:xfrm>
        </p:spPr>
        <p:txBody>
          <a:bodyPr/>
          <a:lstStyle/>
          <a:p>
            <a:pPr>
              <a:spcAft>
                <a:spcPts val="600"/>
              </a:spcAft>
            </a:pP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Illustrate how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and Western cultures integrate in Hong Kong with concrete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examples.</a:t>
            </a:r>
            <a:b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people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communicate in Cantonese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English, and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write in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and English in daily lives. According to the </a:t>
            </a:r>
            <a:r>
              <a:rPr lang="en-US" altLang="zh-TW" sz="23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Official Languages Ordinance</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both Chinese and English are official languages in communication between the government or officials and the public, and in court proceedings</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b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2. What do you think is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impact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cultural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diversity integrating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Chinese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Western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cultures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on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development of Hong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a:t>
            </a:r>
            <a:b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r>
            <a:b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Cultural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diversity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integrating Chinese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Western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cultures makes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society more </a:t>
            </a:r>
            <a:r>
              <a:rPr lang="en-US" altLang="zh-TW" sz="23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colourful</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In addition to inheriting Chinese culture,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cultures of different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regions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are integrated in different aspects of life,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such as festivals, food</a:t>
            </a:r>
            <a:r>
              <a:rPr lang="en-US" altLang="zh-TW" sz="23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clothing. </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people understand and appreciate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cultures of different regions, which enhance their global perspectives and competitiveness.</a:t>
            </a:r>
            <a:endParaRPr lang="zh-HK" altLang="en-US"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0180" name="Slide Number Placeholder 3"/>
          <p:cNvSpPr>
            <a:spLocks noGrp="1"/>
          </p:cNvSpPr>
          <p:nvPr>
            <p:ph type="sldNum" sz="quarter" idx="12"/>
          </p:nvPr>
        </p:nvSpPr>
        <p:spPr bwMode="auto">
          <a:xfrm>
            <a:off x="10959090" y="6233218"/>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Tx/>
              <a:buNone/>
            </a:pPr>
            <a:fld id="{D65303A7-F54B-49E0-9EDF-CF9A93F96480}" type="slidenum">
              <a:rPr lang="zh-CN" altLang="en-US" sz="1200" smtClean="0">
                <a:solidFill>
                  <a:schemeClr val="tx1"/>
                </a:solidFill>
                <a:latin typeface="Times New Roman" panose="02020603050405020304" pitchFamily="18" charset="0"/>
                <a:ea typeface="STXinwei" panose="02010800040101010101" pitchFamily="2" charset="-122"/>
                <a:cs typeface="Times New Roman" panose="02020603050405020304" pitchFamily="18" charset="0"/>
              </a:rPr>
              <a:pPr fontAlgn="base">
                <a:spcBef>
                  <a:spcPct val="0"/>
                </a:spcBef>
                <a:spcAft>
                  <a:spcPct val="0"/>
                </a:spcAft>
                <a:buClrTx/>
                <a:buSzTx/>
                <a:buFontTx/>
                <a:buNone/>
              </a:pPr>
              <a:t>34</a:t>
            </a:fld>
            <a:endParaRPr lang="en-US" altLang="zh-CN" sz="1200" dirty="0">
              <a:solidFill>
                <a:schemeClr val="tx1"/>
              </a:solidFill>
              <a:latin typeface="Times New Roman" panose="02020603050405020304" pitchFamily="18" charset="0"/>
              <a:ea typeface="STXinwei" panose="02010800040101010101" pitchFamily="2" charset="-122"/>
              <a:cs typeface="Times New Roman" panose="02020603050405020304" pitchFamily="18" charset="0"/>
            </a:endParaRPr>
          </a:p>
        </p:txBody>
      </p:sp>
      <p:sp>
        <p:nvSpPr>
          <p:cNvPr id="2" name="Rectangle 1"/>
          <p:cNvSpPr/>
          <p:nvPr/>
        </p:nvSpPr>
        <p:spPr>
          <a:xfrm>
            <a:off x="338668" y="249776"/>
            <a:ext cx="11434980" cy="584775"/>
          </a:xfrm>
          <a:prstGeom prst="rect">
            <a:avLst/>
          </a:prstGeom>
        </p:spPr>
        <p:txBody>
          <a:bodyPr wrap="square">
            <a:spAutoFit/>
          </a:bodyPr>
          <a:lstStyle/>
          <a:p>
            <a:pPr algn="ctr"/>
            <a:r>
              <a:rPr lang="en-US" altLang="zh-TW" sz="3200" b="1" dirty="0" smtClean="0">
                <a:latin typeface="Times New Roman" panose="02020603050405020304" pitchFamily="18" charset="0"/>
                <a:ea typeface="DFKai-SB" panose="03000509000000000000" pitchFamily="65" charset="-120"/>
                <a:cs typeface="Times New Roman" panose="02020603050405020304" pitchFamily="18" charset="0"/>
              </a:rPr>
              <a:t>The features of cultural diversity based </a:t>
            </a:r>
            <a:r>
              <a:rPr lang="en-US" altLang="zh-TW" sz="3200" b="1" dirty="0">
                <a:latin typeface="Times New Roman" panose="02020603050405020304" pitchFamily="18" charset="0"/>
                <a:ea typeface="DFKai-SB" panose="03000509000000000000" pitchFamily="65" charset="-120"/>
                <a:cs typeface="Times New Roman" panose="02020603050405020304" pitchFamily="18" charset="0"/>
              </a:rPr>
              <a:t>on Chinese culture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27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文本框 2"/>
          <p:cNvSpPr txBox="1">
            <a:spLocks noChangeArrowheads="1"/>
          </p:cNvSpPr>
          <p:nvPr/>
        </p:nvSpPr>
        <p:spPr bwMode="auto">
          <a:xfrm>
            <a:off x="500514" y="1081420"/>
            <a:ext cx="11203806"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574675"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a:lnSpc>
                <a:spcPct val="150000"/>
              </a:lnSpc>
              <a:spcBef>
                <a:spcPct val="0"/>
              </a:spcBef>
              <a:buClrTx/>
              <a:buSzTx/>
              <a:buFont typeface="Arial" panose="020B0604020202020204" pitchFamily="34" charset="0"/>
              <a:buNone/>
            </a:pP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Internationalisation</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is the goal that many universities in Hong Kong pursue,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the proportion of overseas employees</a:t>
            </a:r>
            <a:r>
              <a:rPr lang="en-US" altLang="zh-CN" sz="2000" dirty="0" smtClean="0">
                <a:solidFill>
                  <a:schemeClr val="accent5"/>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a:t>
            </a:r>
            <a:r>
              <a:rPr lang="en-US" altLang="zh-HK"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higher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education institutions in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is very high</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The elements of </a:t>
            </a: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internationalisation</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includes teachers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from different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countries and regions,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internationally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recognised</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degrees, promotion of bi-literacy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trilingualism</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in the medium of instructions,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frequent international academic exchanges. </a:t>
            </a:r>
            <a:endParaRPr lang="en-US" altLang="zh-CN"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1203" name="文本框 11"/>
          <p:cNvSpPr txBox="1">
            <a:spLocks noChangeArrowheads="1"/>
          </p:cNvSpPr>
          <p:nvPr/>
        </p:nvSpPr>
        <p:spPr bwMode="auto">
          <a:xfrm>
            <a:off x="1092534" y="270678"/>
            <a:ext cx="965527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pPr>
            <a:r>
              <a:rPr lang="en-US" altLang="zh-CN" sz="4400" b="1" dirty="0" err="1"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Internationali</a:t>
            </a:r>
            <a:r>
              <a:rPr lang="en-US" altLang="zh-CN" sz="4400" b="1"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a:t>
            </a:r>
            <a:r>
              <a:rPr lang="en-US" altLang="zh-CN" sz="4400" b="1" dirty="0" err="1"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ation</a:t>
            </a:r>
            <a:r>
              <a:rPr lang="en-US" altLang="zh-CN" sz="4400" b="1"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4400" b="1"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education</a:t>
            </a:r>
            <a:endParaRPr lang="zh-CN" altLang="en-US" sz="4400" b="1"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7" name="灯片编号占位符 1"/>
          <p:cNvSpPr>
            <a:spLocks noGrp="1"/>
          </p:cNvSpPr>
          <p:nvPr>
            <p:ph type="sldNum" sz="quarter" idx="12"/>
          </p:nvPr>
        </p:nvSpPr>
        <p:spPr bwMode="auto">
          <a:xfrm>
            <a:off x="11136990" y="6191654"/>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35</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2" name="Picture 1">
            <a:hlinkClick r:id="rId2"/>
          </p:cNvPr>
          <p:cNvPicPr>
            <a:picLocks noChangeAspect="1"/>
          </p:cNvPicPr>
          <p:nvPr/>
        </p:nvPicPr>
        <p:blipFill>
          <a:blip r:embed="rId3"/>
          <a:stretch>
            <a:fillRect/>
          </a:stretch>
        </p:blipFill>
        <p:spPr>
          <a:xfrm>
            <a:off x="4483186" y="3638878"/>
            <a:ext cx="3543957" cy="1918828"/>
          </a:xfrm>
          <a:prstGeom prst="rect">
            <a:avLst/>
          </a:prstGeom>
        </p:spPr>
      </p:pic>
      <p:sp>
        <p:nvSpPr>
          <p:cNvPr id="3" name="Rectangle 2"/>
          <p:cNvSpPr/>
          <p:nvPr/>
        </p:nvSpPr>
        <p:spPr>
          <a:xfrm>
            <a:off x="4483186" y="6102859"/>
            <a:ext cx="4559541" cy="461665"/>
          </a:xfrm>
          <a:prstGeom prst="rect">
            <a:avLst/>
          </a:prstGeom>
        </p:spPr>
        <p:txBody>
          <a:bodyPr wrap="square">
            <a:spAutoFit/>
          </a:bodyPr>
          <a:lstStyle/>
          <a:p>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Source: Education Bureau</a:t>
            </a:r>
          </a:p>
          <a:p>
            <a:r>
              <a:rPr lang="en-US" altLang="zh-TW"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https://www.youtube.com/</a:t>
            </a:r>
            <a:r>
              <a:rPr lang="en-US" sz="1200" dirty="0" err="1">
                <a:latin typeface="Times New Roman" panose="02020603050405020304" pitchFamily="18" charset="0"/>
                <a:cs typeface="Times New Roman" panose="02020603050405020304" pitchFamily="18" charset="0"/>
              </a:rPr>
              <a:t>watch?v</a:t>
            </a:r>
            <a:r>
              <a:rPr lang="en-US" sz="1200" dirty="0">
                <a:latin typeface="Times New Roman" panose="02020603050405020304" pitchFamily="18" charset="0"/>
                <a:cs typeface="Times New Roman" panose="02020603050405020304" pitchFamily="18" charset="0"/>
              </a:rPr>
              <a:t>=kaO9EENkb6A&amp;t=48s</a:t>
            </a:r>
            <a:r>
              <a:rPr lang="en-US" altLang="zh-TW"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0" name="Rectangle 9"/>
          <p:cNvSpPr/>
          <p:nvPr/>
        </p:nvSpPr>
        <p:spPr>
          <a:xfrm>
            <a:off x="4517423" y="5549080"/>
            <a:ext cx="3509720" cy="584776"/>
          </a:xfrm>
          <a:prstGeom prst="rect">
            <a:avLst/>
          </a:prstGeom>
          <a:ln w="28575">
            <a:solidFill>
              <a:srgbClr val="FFC000"/>
            </a:solidFill>
          </a:ln>
        </p:spPr>
        <p:txBody>
          <a:bodyPr wrap="square">
            <a:spAutoFit/>
          </a:bodyPr>
          <a:lstStyle/>
          <a:p>
            <a:r>
              <a:rPr lang="en-US" altLang="zh-TW" sz="1600" dirty="0">
                <a:latin typeface="Times New Roman" panose="02020603050405020304" pitchFamily="18" charset="0"/>
                <a:ea typeface="DFKai-SB" panose="03000509000000000000" pitchFamily="65" charset="-120"/>
                <a:cs typeface="Times New Roman" panose="02020603050405020304" pitchFamily="18" charset="0"/>
              </a:rPr>
              <a:t>For more information, please click on the image and watch the video.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286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622381" y="6017087"/>
            <a:ext cx="684212" cy="365125"/>
          </a:xfrm>
        </p:spPr>
        <p:txBody>
          <a:bodyPr/>
          <a:lstStyle/>
          <a:p>
            <a:pPr>
              <a:defRPr/>
            </a:pPr>
            <a:fld id="{7D43CAA5-70C0-4C95-A236-876AE411ECAC}" type="slidenum">
              <a:rPr lang="zh-CN" altLang="en-US" sz="1200" smtClean="0">
                <a:solidFill>
                  <a:schemeClr val="tx1"/>
                </a:solidFill>
                <a:latin typeface="Times New Roman" panose="02020603050405020304" pitchFamily="18" charset="0"/>
                <a:cs typeface="Times New Roman" panose="02020603050405020304" pitchFamily="18" charset="0"/>
              </a:rPr>
              <a:pPr>
                <a:defRPr/>
              </a:pPr>
              <a:t>36</a:t>
            </a:fld>
            <a:endParaRPr lang="en-US" altLang="zh-CN" sz="1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63371" y="4425223"/>
            <a:ext cx="3593923" cy="1892587"/>
          </a:xfrm>
          <a:prstGeom prst="rect">
            <a:avLst/>
          </a:prstGeom>
        </p:spPr>
      </p:pic>
      <p:sp>
        <p:nvSpPr>
          <p:cNvPr id="6" name="Rectangle 5"/>
          <p:cNvSpPr/>
          <p:nvPr/>
        </p:nvSpPr>
        <p:spPr>
          <a:xfrm>
            <a:off x="3884965" y="6374037"/>
            <a:ext cx="4796121" cy="276999"/>
          </a:xfrm>
          <a:prstGeom prst="rect">
            <a:avLst/>
          </a:prstGeom>
        </p:spPr>
        <p:txBody>
          <a:bodyPr wrap="none">
            <a:spAutoFit/>
          </a:bodyPr>
          <a:lstStyle/>
          <a:p>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Picture from Education Bureau</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https://www.studyinhongkong.edu.hk/en/</a:t>
            </a:r>
            <a:r>
              <a:rPr lang="en-US" altLang="zh-TW"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7" name="文本框 11"/>
          <p:cNvSpPr txBox="1">
            <a:spLocks noChangeArrowheads="1"/>
          </p:cNvSpPr>
          <p:nvPr/>
        </p:nvSpPr>
        <p:spPr bwMode="auto">
          <a:xfrm>
            <a:off x="1092534" y="270678"/>
            <a:ext cx="965527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pPr>
            <a:r>
              <a:rPr lang="en-US" altLang="zh-CN" sz="4400" b="1" dirty="0" err="1"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a:t>
            </a:r>
            <a:r>
              <a:rPr lang="en-US" altLang="zh-CN" sz="4400" b="1"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ionalisa</a:t>
            </a:r>
            <a:r>
              <a:rPr lang="en-US" altLang="zh-CN" sz="4400" b="1" dirty="0" err="1"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tion</a:t>
            </a:r>
            <a:r>
              <a:rPr lang="en-US" altLang="zh-CN" sz="4400" b="1"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4400" b="1"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education</a:t>
            </a:r>
            <a:endParaRPr lang="zh-CN" altLang="en-US" sz="4400" b="1"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4" name="Rectangle 3"/>
          <p:cNvSpPr/>
          <p:nvPr/>
        </p:nvSpPr>
        <p:spPr>
          <a:xfrm>
            <a:off x="433137" y="1329866"/>
            <a:ext cx="11256636" cy="2862322"/>
          </a:xfrm>
          <a:prstGeom prst="rect">
            <a:avLst/>
          </a:prstGeom>
        </p:spPr>
        <p:txBody>
          <a:bodyPr wrap="square">
            <a:spAutoFit/>
          </a:bodyPr>
          <a:lstStyle/>
          <a:p>
            <a:pPr algn="just" eaLnBrk="1">
              <a:lnSpc>
                <a:spcPct val="150000"/>
              </a:lnSpc>
              <a:tabLst>
                <a:tab pos="3324225" algn="l"/>
              </a:tabLst>
            </a:pPr>
            <a:r>
              <a:rPr lang="en-US" altLang="zh-CN" sz="2400" dirty="0" err="1"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Internationalisation</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openness of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universities in Hong Kong enable Hong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Kong academia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to be well-informed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the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development and trends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world academia. They c</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 also recruit</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attract, and accommodate world-class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talents. These not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only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widen their horizons and promote academic development, </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but also improve teaching and research </a:t>
            </a:r>
            <a:r>
              <a:rPr lang="en-US" altLang="zh-CN" sz="2400" dirty="0" smtClean="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levels of universities</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p>
        </p:txBody>
      </p:sp>
    </p:spTree>
    <p:extLst>
      <p:ext uri="{BB962C8B-B14F-4D97-AF65-F5344CB8AC3E}">
        <p14:creationId xmlns:p14="http://schemas.microsoft.com/office/powerpoint/2010/main" val="273831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2"/>
          <p:cNvSpPr txBox="1">
            <a:spLocks noChangeArrowheads="1"/>
          </p:cNvSpPr>
          <p:nvPr/>
        </p:nvSpPr>
        <p:spPr bwMode="auto">
          <a:xfrm>
            <a:off x="619961" y="1784962"/>
            <a:ext cx="10951444" cy="3637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574675">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a:lnSpc>
                <a:spcPct val="120000"/>
              </a:lnSpc>
              <a:spcBef>
                <a:spcPct val="0"/>
              </a:spcBef>
              <a:buClrTx/>
              <a:buSzTx/>
              <a:buFont typeface="Wingdings" panose="05000000000000000000" pitchFamily="2" charset="2"/>
              <a:buChar char="§"/>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Due to frequent cultural exchanges between Hong Kong and 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Mainland</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Putonghua has gradually become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language in daily life and work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 Hong Kong people. Since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primary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secondary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schools offer Putonghua in the curriculum,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students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are generally able to communicate in Putonghua.</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gn="just" eaLnBrk="1">
              <a:lnSpc>
                <a:spcPct val="120000"/>
              </a:lnSpc>
              <a:spcBef>
                <a:spcPct val="0"/>
              </a:spcBef>
              <a:buClrTx/>
              <a:buSzTx/>
              <a:buFont typeface="Wingdings" panose="05000000000000000000" pitchFamily="2" charset="2"/>
              <a:buChar char="§"/>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Civil Service Training and Development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Institute of Hong Kong (renamed as the Civil Service College in December 2021) offers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various Putonghua courses.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Promotion of Putonghua facilitates cultural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exchanges between Hong Kong and the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Mainland</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and improves Hong Kong’s status as a </a:t>
            </a:r>
            <a:r>
              <a:rPr lang="en-US" altLang="zh-CN"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centre</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of cultural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exchanges</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endPar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2227" name="文本框 11"/>
          <p:cNvSpPr txBox="1">
            <a:spLocks noChangeArrowheads="1"/>
          </p:cNvSpPr>
          <p:nvPr/>
        </p:nvSpPr>
        <p:spPr bwMode="auto">
          <a:xfrm>
            <a:off x="2278641" y="671212"/>
            <a:ext cx="76340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zh-CN" sz="4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Promotion of Putonghua</a:t>
            </a:r>
            <a:endParaRPr lang="zh-CN" altLang="en-US" sz="4000" b="1"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4" name="灯片编号占位符 1"/>
          <p:cNvSpPr>
            <a:spLocks noGrp="1"/>
          </p:cNvSpPr>
          <p:nvPr>
            <p:ph type="sldNum" sz="quarter" idx="12"/>
          </p:nvPr>
        </p:nvSpPr>
        <p:spPr bwMode="auto">
          <a:xfrm>
            <a:off x="11308225" y="6430882"/>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37</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3857614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组合 9"/>
          <p:cNvGrpSpPr>
            <a:grpSpLocks/>
          </p:cNvGrpSpPr>
          <p:nvPr/>
        </p:nvGrpSpPr>
        <p:grpSpPr bwMode="auto">
          <a:xfrm>
            <a:off x="412634" y="257736"/>
            <a:ext cx="3905365" cy="525276"/>
            <a:chOff x="977900" y="706624"/>
            <a:chExt cx="2788096" cy="525276"/>
          </a:xfrm>
        </p:grpSpPr>
        <p:sp>
          <p:nvSpPr>
            <p:cNvPr id="11" name="矩形 10"/>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12" name="矩形 11"/>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52231" name="文本框 13"/>
            <p:cNvSpPr txBox="1">
              <a:spLocks noChangeArrowheads="1"/>
            </p:cNvSpPr>
            <p:nvPr/>
          </p:nvSpPr>
          <p:spPr bwMode="auto">
            <a:xfrm>
              <a:off x="1454596" y="706624"/>
              <a:ext cx="231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spcBef>
                  <a:spcPct val="0"/>
                </a:spcBef>
                <a:buClrTx/>
                <a:buSzTx/>
                <a:buFontTx/>
                <a:buNone/>
              </a:pPr>
              <a:r>
                <a:rPr lang="en-US" altLang="zh-CN" sz="2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Question </a:t>
              </a:r>
              <a:endParaRPr lang="zh-CN" altLang="en-US" sz="2400" b="1" strike="sngStrike" dirty="0">
                <a:solidFill>
                  <a:srgbClr val="00B05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cxnSp>
          <p:nvCxnSpPr>
            <p:cNvPr id="14" name="直接连接符 13"/>
            <p:cNvCxnSpPr>
              <a:cxnSpLocks/>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228" name="内容占位符 1"/>
          <p:cNvSpPr txBox="1">
            <a:spLocks noChangeArrowheads="1"/>
          </p:cNvSpPr>
          <p:nvPr/>
        </p:nvSpPr>
        <p:spPr bwMode="auto">
          <a:xfrm>
            <a:off x="412634" y="4819394"/>
            <a:ext cx="11099180" cy="1754327"/>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spcBef>
                <a:spcPct val="20000"/>
              </a:spcBef>
              <a:buClrTx/>
              <a:buSzTx/>
              <a:buFont typeface="Arial" panose="020B0604020202020204" pitchFamily="34" charset="0"/>
              <a:buNone/>
            </a:pPr>
            <a:r>
              <a:rPr lang="en-US" altLang="zh-CN" sz="20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Based on the </a:t>
            </a:r>
            <a:r>
              <a:rPr lang="en-US" altLang="zh-CN" sz="2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above information, </a:t>
            </a:r>
            <a:r>
              <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what are the factors that shape the cultural characteristics </a:t>
            </a:r>
            <a:r>
              <a:rPr lang="en-US" altLang="zh-CN" sz="20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a:t>
            </a:r>
            <a:r>
              <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a:t>
            </a:r>
            <a:endParaRPr lang="en-US" altLang="zh-TW"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spcBef>
                <a:spcPct val="20000"/>
              </a:spcBef>
              <a:buClrTx/>
              <a:buSzTx/>
              <a:buFont typeface="Arial" panose="020B0604020202020204" pitchFamily="34" charset="0"/>
              <a:buNone/>
            </a:pPr>
            <a:r>
              <a:rPr lang="en-US" altLang="zh-TW"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Hints:</a:t>
            </a:r>
            <a:endParaRPr lang="en-US" altLang="zh-CN" sz="20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spcBef>
                <a:spcPct val="20000"/>
              </a:spcBef>
              <a:buClrTx/>
              <a:buSzTx/>
              <a:buFont typeface="Arial" panose="020B0604020202020204" pitchFamily="34" charset="0"/>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inclusiveness of Chinese culture; the integration of customs and immigrants; 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impact of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economic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development; and the government policies …</a:t>
            </a:r>
            <a:endPar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9" name="灯片编号占位符 1"/>
          <p:cNvSpPr>
            <a:spLocks noGrp="1"/>
          </p:cNvSpPr>
          <p:nvPr>
            <p:ph type="sldNum" sz="quarter" idx="12"/>
          </p:nvPr>
        </p:nvSpPr>
        <p:spPr bwMode="auto">
          <a:xfrm>
            <a:off x="11250035" y="6391159"/>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38</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52226" name="文本框 4"/>
          <p:cNvSpPr txBox="1">
            <a:spLocks noChangeArrowheads="1"/>
          </p:cNvSpPr>
          <p:nvPr/>
        </p:nvSpPr>
        <p:spPr bwMode="auto">
          <a:xfrm>
            <a:off x="412634" y="834496"/>
            <a:ext cx="11256357" cy="389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574675"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a:lnSpc>
                <a:spcPct val="130000"/>
              </a:lnSpc>
              <a:spcBef>
                <a:spcPct val="0"/>
              </a:spcBef>
              <a:buClrTx/>
              <a:buSzTx/>
              <a:buFontTx/>
              <a:buNone/>
            </a:pP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the end of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1950s of the 20th century, the proportion of exports of manufactured products accounted for 70</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of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total export values of Hong Kong, indicating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that Hong Kong had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transformed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to an </a:t>
            </a:r>
            <a:r>
              <a:rPr lang="en-US" altLang="zh-TW" sz="19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industrialised</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city. In the 1970s, Hong Kong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implemented policies for promoting economic diversification. In particular, after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reform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opening-up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the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Mainland</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Hong Kong’s economy stepped into a stage of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rapid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development, and gradually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formed</a:t>
            </a:r>
            <a:r>
              <a:rPr lang="en-US" altLang="zh-TW" sz="1900" strike="sngStrike"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several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pillar industries, such as finance, foreign trade, manufacturing industry, shipping, tourism, and information technology,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has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developed into an international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financial,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trade </a:t>
            </a:r>
            <a:r>
              <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transportation </a:t>
            </a:r>
            <a:r>
              <a:rPr lang="en-US" altLang="zh-TW" sz="19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centre</a:t>
            </a:r>
            <a:r>
              <a:rPr lang="en-US" altLang="zh-TW"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endParaRPr lang="en-US" altLang="zh-TW"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gn="just" eaLnBrk="1">
              <a:lnSpc>
                <a:spcPct val="130000"/>
              </a:lnSpc>
              <a:spcBef>
                <a:spcPct val="0"/>
              </a:spcBef>
              <a:buClrTx/>
              <a:buSzTx/>
              <a:buFontTx/>
              <a:buNone/>
            </a:pPr>
            <a:r>
              <a:rPr lang="en-US"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Along with </a:t>
            </a:r>
            <a:r>
              <a:rPr lang="en-US" altLang="zh-CN" sz="19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industrialisation</a:t>
            </a:r>
            <a:r>
              <a:rPr lang="en-US"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and rapid economic </a:t>
            </a:r>
            <a:r>
              <a:rPr lang="en-US" altLang="zh-CN"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growth, new trends have emerged in Hong Kong culture. The development of the </a:t>
            </a:r>
            <a:r>
              <a:rPr lang="en-US"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 </a:t>
            </a:r>
            <a:r>
              <a:rPr lang="en-US" altLang="zh-CN"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market economy, </a:t>
            </a:r>
            <a:r>
              <a:rPr lang="en-US"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together with corresponding political and legal systems, facilitate diversified </a:t>
            </a:r>
            <a:r>
              <a:rPr lang="en-US" altLang="zh-CN"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development of </a:t>
            </a:r>
            <a:r>
              <a:rPr lang="en-US"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a:t>
            </a:r>
            <a:r>
              <a:rPr lang="en-US" altLang="zh-CN" sz="19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Kong culture.</a:t>
            </a:r>
            <a:endParaRPr lang="zh-CN" altLang="zh-CN" sz="1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529108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文本框 5"/>
          <p:cNvSpPr txBox="1">
            <a:spLocks noChangeArrowheads="1"/>
          </p:cNvSpPr>
          <p:nvPr/>
        </p:nvSpPr>
        <p:spPr bwMode="auto">
          <a:xfrm>
            <a:off x="551543" y="1178235"/>
            <a:ext cx="8454244"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611188"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a:lnSpc>
                <a:spcPct val="120000"/>
              </a:lnSpc>
              <a:spcBef>
                <a:spcPct val="0"/>
              </a:spcBef>
              <a:buClrTx/>
              <a:buSzTx/>
              <a:buFont typeface="Arial" panose="020B0604020202020204" pitchFamily="34" charset="0"/>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is a </a:t>
            </a: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modernised</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city of the country,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which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preserves the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tradition of Chinese culture at the same time. Cultural diversity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which is rooted in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Chinese tradition,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has a significant impact on social development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Hong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Kong. Economic development in free trade reflects Hong Kong people’s spirit that values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credit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contract,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flexibility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creativity, 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perseverance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diligence</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inherited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from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Chinese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culture. These promote economic development 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enable Hong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Kong to develop from an entrepot into an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 trade, financial and transportation </a:t>
            </a:r>
            <a:r>
              <a:rPr lang="en-US" altLang="zh-CN"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centre</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Furthermore, </a:t>
            </a:r>
            <a:r>
              <a:rPr lang="en-US" altLang="zh-CN" sz="2000" i="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Outline </a:t>
            </a:r>
            <a:r>
              <a:rPr lang="en-US" altLang="zh-CN"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the Fourteenth Five-Year Plan for the National Economic and Social Development and the Long-Range Objectives Through the Year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supports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Hong Kong to become an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international innovation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technology</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hub. </a:t>
            </a:r>
            <a:endPar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3252" name="内容占位符 2"/>
          <p:cNvSpPr txBox="1">
            <a:spLocks noChangeArrowheads="1"/>
          </p:cNvSpPr>
          <p:nvPr/>
        </p:nvSpPr>
        <p:spPr bwMode="auto">
          <a:xfrm>
            <a:off x="407326" y="157323"/>
            <a:ext cx="1146229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lnSpc>
                <a:spcPct val="150000"/>
              </a:lnSpc>
              <a:spcBef>
                <a:spcPct val="0"/>
              </a:spcBef>
              <a:buClrTx/>
              <a:buSzTx/>
              <a:buFontTx/>
              <a:buNone/>
            </a:pPr>
            <a:r>
              <a:rPr lang="en-US" altLang="zh-TW" sz="28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a:t>
            </a:r>
            <a:r>
              <a:rPr lang="en-US" altLang="zh-TW"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 Influence </a:t>
            </a:r>
            <a:r>
              <a:rPr lang="en-US" altLang="zh-TW"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on H</a:t>
            </a:r>
            <a:r>
              <a:rPr lang="en-US" altLang="zh-TW" sz="3200" b="1"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ong Kong’s economic development</a:t>
            </a:r>
            <a:endParaRPr lang="zh-TW" altLang="en-US" sz="3200" b="1" dirty="0">
              <a:solidFill>
                <a:srgbClr val="FF3399"/>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endParaRPr>
          </a:p>
        </p:txBody>
      </p:sp>
      <p:sp>
        <p:nvSpPr>
          <p:cNvPr id="9" name="灯片编号占位符 1"/>
          <p:cNvSpPr>
            <a:spLocks noGrp="1"/>
          </p:cNvSpPr>
          <p:nvPr>
            <p:ph type="sldNum" sz="quarter" idx="12"/>
          </p:nvPr>
        </p:nvSpPr>
        <p:spPr bwMode="auto">
          <a:xfrm>
            <a:off x="11185410" y="631496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39</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5695" y="3870977"/>
            <a:ext cx="2110092" cy="1462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5695" y="1126800"/>
            <a:ext cx="2133264" cy="1405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
          <p:cNvSpPr txBox="1">
            <a:spLocks noChangeArrowheads="1"/>
          </p:cNvSpPr>
          <p:nvPr/>
        </p:nvSpPr>
        <p:spPr bwMode="auto">
          <a:xfrm>
            <a:off x="9115124" y="5373926"/>
            <a:ext cx="280089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spcBef>
                <a:spcPct val="0"/>
              </a:spcBef>
              <a:buClrTx/>
              <a:buSzTx/>
              <a:buFontTx/>
              <a:buNone/>
            </a:pPr>
            <a:r>
              <a:rPr lang="en-US" altLang="zh-CN" sz="16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Shipping docks in Hong Kong</a:t>
            </a:r>
          </a:p>
          <a:p>
            <a:pPr>
              <a:spcBef>
                <a:spcPct val="0"/>
              </a:spcBef>
              <a:buClrTx/>
              <a:buSzTx/>
              <a:buFontTx/>
              <a:buNone/>
            </a:pPr>
            <a:r>
              <a:rPr lang="en-US" altLang="zh-CN"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Source: Hong Kong Maritime and Port </a:t>
            </a:r>
            <a:r>
              <a:rPr lang="en-US" altLang="zh-CN"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Board (https://www.hkmpb.gov.hk/en/port.html)</a:t>
            </a:r>
            <a:endParaRPr lang="zh-CN" altLang="en-US"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13" name="文本框 1"/>
          <p:cNvSpPr txBox="1">
            <a:spLocks noChangeArrowheads="1"/>
          </p:cNvSpPr>
          <p:nvPr/>
        </p:nvSpPr>
        <p:spPr bwMode="auto">
          <a:xfrm>
            <a:off x="9115124" y="2539758"/>
            <a:ext cx="2800893"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spcBef>
                <a:spcPct val="0"/>
              </a:spcBef>
              <a:buClrTx/>
              <a:buSzTx/>
              <a:buFontTx/>
              <a:buNone/>
            </a:pPr>
            <a:r>
              <a:rPr lang="en-US" altLang="zh-CN" sz="16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Promoting the creative</a:t>
            </a:r>
            <a:r>
              <a:rPr lang="en-US" altLang="zh-CN"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16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industry </a:t>
            </a:r>
            <a:r>
              <a:rPr lang="en-US" altLang="zh-CN"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Hong </a:t>
            </a:r>
            <a:r>
              <a:rPr lang="en-US" altLang="zh-CN" sz="1600" dirty="0" smtClean="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Kong</a:t>
            </a:r>
          </a:p>
          <a:p>
            <a:pPr>
              <a:spcBef>
                <a:spcPct val="0"/>
              </a:spcBef>
              <a:buClrTx/>
              <a:buSzTx/>
              <a:buFontTx/>
              <a:buNone/>
            </a:pPr>
            <a:r>
              <a:rPr lang="en-US" altLang="zh-CN"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Source</a:t>
            </a:r>
            <a:r>
              <a:rPr lang="en-US" altLang="zh-CN"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CN" sz="12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InvestHK</a:t>
            </a:r>
            <a:r>
              <a:rPr lang="en-US" altLang="zh-CN"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(https</a:t>
            </a:r>
            <a:r>
              <a:rPr lang="en-US" altLang="zh-CN"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r>
              <a:rPr lang="en-US" altLang="zh-CN"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www.investhk.gov.hk/en/industries/creative-industries.html)</a:t>
            </a:r>
            <a:endParaRPr lang="zh-CN" altLang="en-US"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267314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矩形 2"/>
          <p:cNvSpPr>
            <a:spLocks noChangeArrowheads="1"/>
          </p:cNvSpPr>
          <p:nvPr/>
        </p:nvSpPr>
        <p:spPr bwMode="auto">
          <a:xfrm>
            <a:off x="635267" y="248245"/>
            <a:ext cx="10943158"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lnSpc>
                <a:spcPct val="150000"/>
              </a:lnSpc>
              <a:spcBef>
                <a:spcPct val="0"/>
              </a:spcBef>
              <a:buClrTx/>
              <a:buSzTx/>
              <a:buFont typeface="Arial" panose="020B0604020202020204" pitchFamily="34" charset="0"/>
              <a:buNone/>
            </a:pPr>
            <a:r>
              <a:rPr lang="en-US" altLang="zh-CN" sz="4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Chinese culture</a:t>
            </a:r>
          </a:p>
          <a:p>
            <a:pPr algn="ctr" eaLnBrk="1" hangingPunct="1">
              <a:spcBef>
                <a:spcPct val="0"/>
              </a:spcBef>
              <a:buClrTx/>
              <a:buSzTx/>
              <a:buFont typeface="Arial" panose="020B0604020202020204" pitchFamily="34" charset="0"/>
              <a:buNone/>
            </a:pPr>
            <a:endPar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a:p>
            <a:pPr marL="571500" indent="-571500" algn="just" eaLnBrk="1" hangingPunct="1">
              <a:lnSpc>
                <a:spcPct val="150000"/>
              </a:lnSpc>
              <a:spcBef>
                <a:spcPct val="0"/>
              </a:spcBef>
              <a:buClrTx/>
              <a:buSzTx/>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Chinese culture is extremely rich in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contents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and is manifested in various fields, such as history, education, thoughts, ethics, literature and arts, science and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technology.</a:t>
            </a:r>
            <a:endParaRPr lang="en-US" altLang="zh-CN" sz="2400" strike="sngStrike" dirty="0">
              <a:solidFill>
                <a:srgbClr val="FF0000"/>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marL="571500" indent="-571500" algn="just" eaLnBrk="1" hangingPunct="1">
              <a:lnSpc>
                <a:spcPct val="150000"/>
              </a:lnSpc>
              <a:spcBef>
                <a:spcPct val="0"/>
              </a:spcBef>
              <a:buClrTx/>
              <a:buSzTx/>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Chinese culture is featured by its uniqueness, continuity, diversity and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inclusiveness.</a:t>
            </a:r>
            <a:r>
              <a:rPr lang="zh-CN" altLang="en-US" sz="2400" dirty="0" smtClean="0">
                <a:solidFill>
                  <a:schemeClr val="tx1"/>
                </a:solidFill>
                <a:latin typeface="Times New Roman" panose="02020603050405020304" pitchFamily="18" charset="0"/>
                <a:cs typeface="Times New Roman" panose="02020603050405020304" pitchFamily="18" charset="0"/>
                <a:sym typeface="SimHei" panose="02010609060101010101" pitchFamily="49" charset="-122"/>
              </a:rPr>
              <a:t> </a:t>
            </a:r>
            <a:endPar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a:p>
            <a:pPr marL="571500" indent="-571500" algn="just" eaLnBrk="1" hangingPunct="1">
              <a:lnSpc>
                <a:spcPct val="150000"/>
              </a:lnSpc>
              <a:spcBef>
                <a:spcPct val="0"/>
              </a:spcBef>
              <a:buClrTx/>
              <a:buSzTx/>
            </a:pP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China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is an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ancient </a:t>
            </a:r>
            <a:r>
              <a:rPr lang="en-US" altLang="zh-CN"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civilisation</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of the world.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Chinese </a:t>
            </a:r>
            <a:r>
              <a:rPr lang="en-US" altLang="zh-CN"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rPr>
              <a:t>culture has never been interrupted and continues to this day.</a:t>
            </a:r>
            <a:endParaRPr lang="en-US" altLang="zh-CN" sz="3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SimHei" panose="02010609060101010101" pitchFamily="49" charset="-122"/>
            </a:endParaRPr>
          </a:p>
        </p:txBody>
      </p:sp>
      <p:sp>
        <p:nvSpPr>
          <p:cNvPr id="9219" name="灯片编号占位符 2"/>
          <p:cNvSpPr>
            <a:spLocks noGrp="1"/>
          </p:cNvSpPr>
          <p:nvPr>
            <p:ph type="sldNum" sz="quarter" idx="12"/>
          </p:nvPr>
        </p:nvSpPr>
        <p:spPr bwMode="auto">
          <a:xfrm>
            <a:off x="11254148" y="6299719"/>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3B7CF5F7-7F26-4D8D-9066-D34AB876C7F2}"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4</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2"/>
          <p:cNvSpPr txBox="1">
            <a:spLocks noChangeArrowheads="1"/>
          </p:cNvSpPr>
          <p:nvPr/>
        </p:nvSpPr>
        <p:spPr bwMode="auto">
          <a:xfrm>
            <a:off x="519765" y="1139590"/>
            <a:ext cx="11165304" cy="1938992"/>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spcBef>
                <a:spcPts val="1200"/>
              </a:spcBef>
              <a:buClrTx/>
              <a:buSzTx/>
              <a:buFontTx/>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Creative industries are important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driving forces for the economic development in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strengthening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innovation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capacity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 the economy and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driving its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economic growth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the future. Hong Kong has a leading edge in key creative sectors such as film, television, music, design, architecture, advertisement, comics and animation, games and digital entertainment, printing 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publication.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creative industries of Hong Kong have been striving for excellence and receiving international </a:t>
            </a:r>
            <a:r>
              <a:rPr lang="en-US" altLang="zh-CN" sz="20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awards from time to time. </a:t>
            </a:r>
            <a:endParaRPr lang="zh-CN" altLang="zh-CN"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灯片编号占位符 1"/>
          <p:cNvSpPr>
            <a:spLocks noGrp="1"/>
          </p:cNvSpPr>
          <p:nvPr>
            <p:ph type="sldNum" sz="quarter" idx="12"/>
          </p:nvPr>
        </p:nvSpPr>
        <p:spPr bwMode="auto">
          <a:xfrm>
            <a:off x="11183534" y="629972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40</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2" name="Rectangle 1"/>
          <p:cNvSpPr/>
          <p:nvPr/>
        </p:nvSpPr>
        <p:spPr>
          <a:xfrm>
            <a:off x="516289" y="3104627"/>
            <a:ext cx="10177550" cy="307777"/>
          </a:xfrm>
          <a:prstGeom prst="rect">
            <a:avLst/>
          </a:prstGeom>
        </p:spPr>
        <p:txBody>
          <a:bodyPr wrap="square">
            <a:spAutoFit/>
          </a:bodyPr>
          <a:lstStyle/>
          <a:p>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 Website of Hong Kong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Economic,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Trade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and Cultural Office (https://www.hketco.hk/en/culture/creative.html)</a:t>
            </a:r>
            <a:r>
              <a:rPr lang="en-US" altLang="zh-TW" sz="1400" strike="sngStrike" dirty="0">
                <a:latin typeface="Times New Roman" panose="02020603050405020304" pitchFamily="18" charset="0"/>
                <a:ea typeface="DFKai-SB" panose="03000509000000000000" pitchFamily="65" charset="-120"/>
                <a:cs typeface="Times New Roman" panose="02020603050405020304" pitchFamily="18" charset="0"/>
              </a:rPr>
              <a:t> </a:t>
            </a:r>
            <a:endParaRPr lang="zh-CN" altLang="zh-CN" sz="1400"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037835" y="3518948"/>
            <a:ext cx="1384856" cy="1994649"/>
          </a:xfrm>
          <a:prstGeom prst="rect">
            <a:avLst/>
          </a:prstGeom>
        </p:spPr>
      </p:pic>
      <p:sp>
        <p:nvSpPr>
          <p:cNvPr id="5" name="Rectangle 4"/>
          <p:cNvSpPr/>
          <p:nvPr/>
        </p:nvSpPr>
        <p:spPr>
          <a:xfrm>
            <a:off x="917340" y="300071"/>
            <a:ext cx="10334593" cy="584775"/>
          </a:xfrm>
          <a:prstGeom prst="rect">
            <a:avLst/>
          </a:prstGeom>
        </p:spPr>
        <p:txBody>
          <a:bodyPr wrap="square">
            <a:spAutoFit/>
          </a:bodyPr>
          <a:lstStyle/>
          <a:p>
            <a:pPr algn="ctr"/>
            <a:r>
              <a:rPr lang="en-US" altLang="zh-CN"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Rapid development of cultural and creative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industries (I)</a:t>
            </a:r>
          </a:p>
        </p:txBody>
      </p:sp>
      <p:sp>
        <p:nvSpPr>
          <p:cNvPr id="6" name="Rectangle 5"/>
          <p:cNvSpPr/>
          <p:nvPr/>
        </p:nvSpPr>
        <p:spPr>
          <a:xfrm>
            <a:off x="5198619" y="5537064"/>
            <a:ext cx="2943958" cy="338554"/>
          </a:xfrm>
          <a:prstGeom prst="rect">
            <a:avLst/>
          </a:prstGeom>
        </p:spPr>
        <p:txBody>
          <a:bodyPr wrap="square">
            <a:spAutoFit/>
          </a:bodyPr>
          <a:lstStyle/>
          <a:p>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film The </a:t>
            </a:r>
            <a:r>
              <a:rPr lang="en-US" altLang="zh-TW" sz="16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Way of the Dragon </a:t>
            </a:r>
            <a:endParaRPr 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540533" y="3681514"/>
            <a:ext cx="2981915" cy="1661716"/>
          </a:xfrm>
          <a:prstGeom prst="rect">
            <a:avLst/>
          </a:prstGeom>
        </p:spPr>
      </p:pic>
      <p:sp>
        <p:nvSpPr>
          <p:cNvPr id="8" name="Rectangle 7"/>
          <p:cNvSpPr/>
          <p:nvPr/>
        </p:nvSpPr>
        <p:spPr>
          <a:xfrm>
            <a:off x="516289" y="5936022"/>
            <a:ext cx="8780407" cy="677108"/>
          </a:xfrm>
          <a:prstGeom prst="rect">
            <a:avLst/>
          </a:prstGeom>
        </p:spPr>
        <p:txBody>
          <a:bodyPr wrap="square">
            <a:spAutoFit/>
          </a:bodyPr>
          <a:lstStyle/>
          <a:p>
            <a:r>
              <a:rPr lang="en-US" altLang="zh-TW" sz="14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a:t>
            </a:r>
          </a:p>
          <a:p>
            <a:pPr marL="285750" indent="-285750">
              <a:buFont typeface="Arial" panose="020B0604020202020204" pitchFamily="34" charset="0"/>
              <a:buChar char="•"/>
            </a:pPr>
            <a:r>
              <a:rPr lang="en-US" altLang="zh-TW" sz="12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Hong Kong Heritage Museum</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 https://</a:t>
            </a:r>
            <a:r>
              <a:rPr lang="en-US" altLang="zh-TW" sz="1200" dirty="0" smtClean="0">
                <a:latin typeface="Times New Roman" panose="02020603050405020304" pitchFamily="18" charset="0"/>
                <a:ea typeface="DFKai-SB" panose="03000509000000000000" pitchFamily="65" charset="-120"/>
                <a:cs typeface="Times New Roman" panose="02020603050405020304" pitchFamily="18" charset="0"/>
              </a:rPr>
              <a:t>www.heritagemuseum.gov.hk/en_US/web/hm/exhibitions/data/exid209.html</a:t>
            </a:r>
            <a:endParaRPr lang="en-US" sz="1200" dirty="0">
              <a:latin typeface="Times New Roman" panose="02020603050405020304" pitchFamily="18" charset="0"/>
              <a:ea typeface="PMingLiu" panose="02020500000000000000" pitchFamily="18" charset="-120"/>
              <a:cs typeface="Times New Roman" panose="02020603050405020304" pitchFamily="18" charset="0"/>
            </a:endParaRPr>
          </a:p>
          <a:p>
            <a:pPr marL="285750" indent="-285750">
              <a:buFont typeface="Arial" panose="020B0604020202020204" pitchFamily="34" charset="0"/>
              <a:buChar char="•"/>
            </a:pP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People’s Daily Online: </a:t>
            </a:r>
            <a:r>
              <a:rPr lang="en-US" sz="1200" dirty="0">
                <a:latin typeface="Times New Roman" panose="02020603050405020304" pitchFamily="18" charset="0"/>
                <a:cs typeface="Times New Roman" panose="02020603050405020304" pitchFamily="18" charset="0"/>
              </a:rPr>
              <a:t>http://theory.people.com.cn/BIG5/n/2013/0110/c40531-20153215.html</a:t>
            </a:r>
          </a:p>
        </p:txBody>
      </p:sp>
      <p:sp>
        <p:nvSpPr>
          <p:cNvPr id="9" name="Rectangle 8"/>
          <p:cNvSpPr/>
          <p:nvPr/>
        </p:nvSpPr>
        <p:spPr>
          <a:xfrm>
            <a:off x="974090" y="5331041"/>
            <a:ext cx="4114799" cy="584776"/>
          </a:xfrm>
          <a:prstGeom prst="rect">
            <a:avLst/>
          </a:prstGeom>
        </p:spPr>
        <p:txBody>
          <a:bodyPr wrap="square">
            <a:spAutoFit/>
          </a:bodyPr>
          <a:lstStyle/>
          <a:p>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film </a:t>
            </a:r>
            <a:r>
              <a:rPr lang="en-US" altLang="zh-TW" sz="16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Grandmaster </a:t>
            </a:r>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inherits wisdom and grace of traditional Chinese culture</a:t>
            </a:r>
            <a:endParaRPr 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8938078" y="3561311"/>
            <a:ext cx="2746991" cy="1875994"/>
          </a:xfrm>
          <a:prstGeom prst="rect">
            <a:avLst/>
          </a:prstGeom>
        </p:spPr>
      </p:pic>
      <p:sp>
        <p:nvSpPr>
          <p:cNvPr id="11" name="Rectangle 10"/>
          <p:cNvSpPr/>
          <p:nvPr/>
        </p:nvSpPr>
        <p:spPr>
          <a:xfrm>
            <a:off x="9094902" y="5478436"/>
            <a:ext cx="2400016" cy="338554"/>
          </a:xfrm>
          <a:prstGeom prst="rect">
            <a:avLst/>
          </a:prstGeom>
        </p:spPr>
        <p:txBody>
          <a:bodyPr wrap="none">
            <a:spAutoFit/>
          </a:bodyPr>
          <a:lstStyle/>
          <a:p>
            <a:r>
              <a:rPr lang="en-US" altLang="zh-TW" sz="16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The film </a:t>
            </a:r>
            <a:r>
              <a:rPr lang="en-US" altLang="zh-TW" sz="1600" i="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Enter the Dragon</a:t>
            </a:r>
            <a:endParaRPr lang="en-US" sz="1600" i="1"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82439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bwMode="auto">
          <a:xfrm>
            <a:off x="11225097" y="6283094"/>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41</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2" name="Rectangle 1"/>
          <p:cNvSpPr/>
          <p:nvPr/>
        </p:nvSpPr>
        <p:spPr>
          <a:xfrm>
            <a:off x="567891" y="1237063"/>
            <a:ext cx="11030550" cy="1477328"/>
          </a:xfrm>
          <a:prstGeom prst="rect">
            <a:avLst/>
          </a:prstGeom>
          <a:ln w="28575">
            <a:solidFill>
              <a:srgbClr val="FF0000"/>
            </a:solidFill>
          </a:ln>
        </p:spPr>
        <p:txBody>
          <a:bodyPr wrap="square">
            <a:spAutoFit/>
          </a:bodyPr>
          <a:lstStyle/>
          <a:p>
            <a:pPr algn="just">
              <a:lnSpc>
                <a:spcPct val="150000"/>
              </a:lnSpc>
            </a:pP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According to the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statistics</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there are a total of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around 39,200 cultural and creative industry-related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enterprises in Hong Kong,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with about 200,000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practitioners.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Cultural and creative industries represent around 5% of </a:t>
            </a:r>
            <a:r>
              <a:rPr lang="en-US" altLang="zh-CN" sz="2000" dirty="0" smtClean="0">
                <a:latin typeface="Times New Roman" panose="02020603050405020304" pitchFamily="18" charset="0"/>
                <a:ea typeface="DFKai-SB" panose="03000509000000000000" pitchFamily="65" charset="-120"/>
                <a:cs typeface="Times New Roman" panose="02020603050405020304" pitchFamily="18" charset="0"/>
              </a:rPr>
              <a:t>Hong </a:t>
            </a:r>
            <a:r>
              <a:rPr lang="en-US" altLang="zh-CN" sz="2000" dirty="0">
                <a:latin typeface="Times New Roman" panose="02020603050405020304" pitchFamily="18" charset="0"/>
                <a:ea typeface="DFKai-SB" panose="03000509000000000000" pitchFamily="65" charset="-120"/>
                <a:cs typeface="Times New Roman" panose="02020603050405020304" pitchFamily="18" charset="0"/>
              </a:rPr>
              <a:t>Kong’s Gross Domestic Product.</a:t>
            </a:r>
            <a:endParaRPr lang="zh-CN" altLang="zh-CN" sz="20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Rectangle 5"/>
          <p:cNvSpPr/>
          <p:nvPr/>
        </p:nvSpPr>
        <p:spPr>
          <a:xfrm>
            <a:off x="567891" y="2831285"/>
            <a:ext cx="10358314" cy="307777"/>
          </a:xfrm>
          <a:prstGeom prst="rect">
            <a:avLst/>
          </a:prstGeom>
        </p:spPr>
        <p:txBody>
          <a:bodyPr wrap="square">
            <a:spAutoFit/>
          </a:bodyPr>
          <a:lstStyle/>
          <a:p>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Website of Hong Kong Economic,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Trade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and Cultural Office (https://www.hketco.hk/en/culture/creative.html</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zh-CN"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6"/>
          <p:cNvSpPr/>
          <p:nvPr/>
        </p:nvSpPr>
        <p:spPr>
          <a:xfrm>
            <a:off x="972151" y="312771"/>
            <a:ext cx="10212403" cy="584775"/>
          </a:xfrm>
          <a:prstGeom prst="rect">
            <a:avLst/>
          </a:prstGeom>
        </p:spPr>
        <p:txBody>
          <a:bodyPr wrap="square">
            <a:spAutoFit/>
          </a:bodyPr>
          <a:lstStyle/>
          <a:p>
            <a:pPr algn="ctr"/>
            <a:r>
              <a:rPr lang="en-US" altLang="zh-CN"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Rapid development of cultural and creative industries </a:t>
            </a:r>
            <a:r>
              <a:rPr lang="en-US" altLang="zh-CN" sz="3200" b="1" dirty="0">
                <a:latin typeface="Times New Roman" panose="02020603050405020304" pitchFamily="18" charset="0"/>
                <a:ea typeface="DFKai-SB" panose="03000509000000000000" pitchFamily="65" charset="-120"/>
                <a:cs typeface="Times New Roman" panose="02020603050405020304" pitchFamily="18" charset="0"/>
              </a:rPr>
              <a:t>(II)</a:t>
            </a:r>
          </a:p>
        </p:txBody>
      </p:sp>
      <p:pic>
        <p:nvPicPr>
          <p:cNvPr id="3" name="Picture 2">
            <a:hlinkClick r:id="rId3"/>
          </p:cNvPr>
          <p:cNvPicPr>
            <a:picLocks noChangeAspect="1"/>
          </p:cNvPicPr>
          <p:nvPr/>
        </p:nvPicPr>
        <p:blipFill>
          <a:blip r:embed="rId4"/>
          <a:stretch>
            <a:fillRect/>
          </a:stretch>
        </p:blipFill>
        <p:spPr>
          <a:xfrm>
            <a:off x="748655" y="3877654"/>
            <a:ext cx="2772162" cy="1648055"/>
          </a:xfrm>
          <a:prstGeom prst="rect">
            <a:avLst/>
          </a:prstGeom>
        </p:spPr>
      </p:pic>
      <p:pic>
        <p:nvPicPr>
          <p:cNvPr id="8" name="Picture 7">
            <a:hlinkClick r:id="rId5"/>
          </p:cNvPr>
          <p:cNvPicPr>
            <a:picLocks noChangeAspect="1"/>
          </p:cNvPicPr>
          <p:nvPr/>
        </p:nvPicPr>
        <p:blipFill>
          <a:blip r:embed="rId6"/>
          <a:stretch>
            <a:fillRect/>
          </a:stretch>
        </p:blipFill>
        <p:spPr>
          <a:xfrm>
            <a:off x="4713649" y="3972442"/>
            <a:ext cx="4120426" cy="650385"/>
          </a:xfrm>
          <a:prstGeom prst="rect">
            <a:avLst/>
          </a:prstGeom>
        </p:spPr>
      </p:pic>
      <p:pic>
        <p:nvPicPr>
          <p:cNvPr id="10" name="Picture 9">
            <a:hlinkClick r:id="rId7"/>
          </p:cNvPr>
          <p:cNvPicPr>
            <a:picLocks noChangeAspect="1"/>
          </p:cNvPicPr>
          <p:nvPr/>
        </p:nvPicPr>
        <p:blipFill>
          <a:blip r:embed="rId8"/>
          <a:stretch>
            <a:fillRect/>
          </a:stretch>
        </p:blipFill>
        <p:spPr>
          <a:xfrm>
            <a:off x="9630557" y="3626590"/>
            <a:ext cx="1180540" cy="2327668"/>
          </a:xfrm>
          <a:prstGeom prst="rect">
            <a:avLst/>
          </a:prstGeom>
        </p:spPr>
      </p:pic>
      <p:pic>
        <p:nvPicPr>
          <p:cNvPr id="12" name="Picture 11">
            <a:hlinkClick r:id="rId9"/>
          </p:cNvPr>
          <p:cNvPicPr>
            <a:picLocks noChangeAspect="1"/>
          </p:cNvPicPr>
          <p:nvPr/>
        </p:nvPicPr>
        <p:blipFill>
          <a:blip r:embed="rId10"/>
          <a:stretch>
            <a:fillRect/>
          </a:stretch>
        </p:blipFill>
        <p:spPr>
          <a:xfrm>
            <a:off x="7331991" y="5048268"/>
            <a:ext cx="1680845" cy="870225"/>
          </a:xfrm>
          <a:prstGeom prst="rect">
            <a:avLst/>
          </a:prstGeom>
        </p:spPr>
      </p:pic>
      <p:pic>
        <p:nvPicPr>
          <p:cNvPr id="14" name="Picture 13">
            <a:hlinkClick r:id="rId11"/>
          </p:cNvPr>
          <p:cNvPicPr>
            <a:picLocks noChangeAspect="1"/>
          </p:cNvPicPr>
          <p:nvPr/>
        </p:nvPicPr>
        <p:blipFill>
          <a:blip r:embed="rId12"/>
          <a:stretch>
            <a:fillRect/>
          </a:stretch>
        </p:blipFill>
        <p:spPr>
          <a:xfrm>
            <a:off x="3872555" y="5064942"/>
            <a:ext cx="2945008" cy="795627"/>
          </a:xfrm>
          <a:prstGeom prst="rect">
            <a:avLst/>
          </a:prstGeom>
        </p:spPr>
      </p:pic>
      <p:sp>
        <p:nvSpPr>
          <p:cNvPr id="18" name="Rectangle 17"/>
          <p:cNvSpPr/>
          <p:nvPr/>
        </p:nvSpPr>
        <p:spPr>
          <a:xfrm>
            <a:off x="4121168" y="6175942"/>
            <a:ext cx="4891668" cy="369332"/>
          </a:xfrm>
          <a:prstGeom prst="rect">
            <a:avLst/>
          </a:prstGeom>
          <a:ln w="28575">
            <a:solidFill>
              <a:srgbClr val="FFC000"/>
            </a:solidFill>
          </a:ln>
        </p:spPr>
        <p:txBody>
          <a:bodyPr wrap="square">
            <a:spAutoFi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Please click on the images to get more information.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787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内容占位符 2"/>
          <p:cNvSpPr>
            <a:spLocks noGrp="1"/>
          </p:cNvSpPr>
          <p:nvPr>
            <p:ph idx="4294967295"/>
          </p:nvPr>
        </p:nvSpPr>
        <p:spPr>
          <a:xfrm>
            <a:off x="560723" y="1479573"/>
            <a:ext cx="6508250" cy="4495200"/>
          </a:xfrm>
        </p:spPr>
        <p:txBody>
          <a:bodyPr/>
          <a:lstStyle/>
          <a:p>
            <a:pPr marL="0" indent="0" algn="just" defTabSz="460375" eaLnBrk="1">
              <a:lnSpc>
                <a:spcPct val="120000"/>
              </a:lnSpc>
              <a:spcBef>
                <a:spcPct val="0"/>
              </a:spcBef>
              <a:buFont typeface="Arial" panose="020B0604020202020204" pitchFamily="34" charset="0"/>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Various arts and cultural activities are held frequently in Hong Kong.</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Arts and culture as well as creative industries in Hong Kong are well known for their diversity as well as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integration of Chinese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Western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cultures.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These activities are wide-ranging with high quality and quantity. </a:t>
            </a:r>
          </a:p>
          <a:p>
            <a:pPr marL="0" indent="0" algn="just" defTabSz="460375" eaLnBrk="1">
              <a:lnSpc>
                <a:spcPct val="120000"/>
              </a:lnSpc>
              <a:spcBef>
                <a:spcPct val="0"/>
              </a:spcBef>
              <a:buFont typeface="Arial" panose="020B0604020202020204" pitchFamily="34" charset="0"/>
              <a:buNone/>
            </a:pPr>
            <a:endPar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marL="0" indent="0" algn="just" eaLnBrk="1">
              <a:lnSpc>
                <a:spcPct val="120000"/>
              </a:lnSpc>
              <a:spcBef>
                <a:spcPct val="0"/>
              </a:spcBef>
              <a:buFont typeface="Arial" panose="020B0604020202020204" pitchFamily="34" charset="0"/>
              <a:buNone/>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Please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learn more about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programmes</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of Hong Kong Arts Festival, and classify the performances according to their types,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forms,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cultural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background, etc. Then,</a:t>
            </a:r>
            <a:r>
              <a:rPr lang="en-US" altLang="zh-CN" sz="2000" dirty="0" smtClean="0">
                <a:solidFill>
                  <a:srgbClr val="FF3399"/>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select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 topic, design a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display board,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CN"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share your findings with others.</a:t>
            </a:r>
            <a:r>
              <a:rPr lang="zh-CN" altLang="en-US"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8372" name="文本框 8"/>
          <p:cNvSpPr txBox="1">
            <a:spLocks noChangeArrowheads="1"/>
          </p:cNvSpPr>
          <p:nvPr/>
        </p:nvSpPr>
        <p:spPr bwMode="auto">
          <a:xfrm>
            <a:off x="884810" y="385158"/>
            <a:ext cx="109270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FontTx/>
              <a:buNone/>
            </a:pPr>
            <a:r>
              <a:rPr lang="en-US" altLang="zh-TW" sz="4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Activity for </a:t>
            </a:r>
            <a:r>
              <a:rPr lang="en-US" altLang="zh-TW"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e</a:t>
            </a:r>
            <a:r>
              <a:rPr lang="en-US" altLang="zh-TW" sz="44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nquiry </a:t>
            </a:r>
            <a:r>
              <a:rPr lang="en-US" altLang="zh-TW"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a:t>
            </a:r>
            <a:endParaRPr lang="zh-TW" altLang="en-US"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 name="灯片编号占位符 1"/>
          <p:cNvSpPr>
            <a:spLocks noGrp="1"/>
          </p:cNvSpPr>
          <p:nvPr>
            <p:ph type="sldNum" sz="quarter" idx="12"/>
          </p:nvPr>
        </p:nvSpPr>
        <p:spPr bwMode="auto">
          <a:xfrm>
            <a:off x="11033904" y="6332970"/>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42</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8" name="Picture 7">
            <a:hlinkClick r:id="rId2"/>
          </p:cNvPr>
          <p:cNvPicPr>
            <a:picLocks noChangeAspect="1"/>
          </p:cNvPicPr>
          <p:nvPr/>
        </p:nvPicPr>
        <p:blipFill>
          <a:blip r:embed="rId3"/>
          <a:stretch>
            <a:fillRect/>
          </a:stretch>
        </p:blipFill>
        <p:spPr>
          <a:xfrm>
            <a:off x="7582766" y="3213541"/>
            <a:ext cx="4353047" cy="1060487"/>
          </a:xfrm>
          <a:prstGeom prst="rect">
            <a:avLst/>
          </a:prstGeom>
        </p:spPr>
      </p:pic>
      <p:sp>
        <p:nvSpPr>
          <p:cNvPr id="11" name="Rectangle 10"/>
          <p:cNvSpPr/>
          <p:nvPr/>
        </p:nvSpPr>
        <p:spPr>
          <a:xfrm>
            <a:off x="8031604" y="4274028"/>
            <a:ext cx="3408787" cy="553998"/>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Website of Hong Kong Arts Festival</a:t>
            </a:r>
          </a:p>
          <a:p>
            <a:r>
              <a:rPr lang="en-US" altLang="zh-TW" sz="1600" dirty="0">
                <a:latin typeface="Times New Roman" panose="02020603050405020304" pitchFamily="18" charset="0"/>
                <a:ea typeface="DFKai-SB" panose="03000509000000000000" pitchFamily="65" charset="-120"/>
                <a:cs typeface="Times New Roman" panose="02020603050405020304" pitchFamily="18" charset="0"/>
              </a:rPr>
              <a:t>(https://www.hk.artsfestival.org/en</a:t>
            </a:r>
            <a:r>
              <a:rPr lang="en-US" altLang="zh-TW" sz="16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600"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6498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7"/>
          <p:cNvGrpSpPr>
            <a:grpSpLocks/>
          </p:cNvGrpSpPr>
          <p:nvPr/>
        </p:nvGrpSpPr>
        <p:grpSpPr bwMode="auto">
          <a:xfrm flipV="1">
            <a:off x="707875" y="4710531"/>
            <a:ext cx="7879076" cy="1805631"/>
            <a:chOff x="-134362" y="885118"/>
            <a:chExt cx="5763074" cy="1041714"/>
          </a:xfrm>
        </p:grpSpPr>
        <p:sp>
          <p:nvSpPr>
            <p:cNvPr id="19" name="矩形: 圆角 18"/>
            <p:cNvSpPr/>
            <p:nvPr/>
          </p:nvSpPr>
          <p:spPr>
            <a:xfrm>
              <a:off x="-134362" y="885118"/>
              <a:ext cx="5763074" cy="1041714"/>
            </a:xfrm>
            <a:prstGeom prst="roundRect">
              <a:avLst>
                <a:gd name="adj" fmla="val 10000"/>
              </a:avLst>
            </a:prstGeom>
            <a:solidFill>
              <a:srgbClr val="FFC000">
                <a:alpha val="13000"/>
              </a:srgbClr>
            </a:solidFill>
            <a:ln w="38100">
              <a:solidFill>
                <a:srgbClr val="7030A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矩形: 圆角 4"/>
            <p:cNvSpPr txBox="1"/>
            <p:nvPr/>
          </p:nvSpPr>
          <p:spPr>
            <a:xfrm>
              <a:off x="-50349" y="915328"/>
              <a:ext cx="5602021" cy="981293"/>
            </a:xfrm>
            <a:prstGeom prst="rect">
              <a:avLst/>
            </a:prstGeom>
            <a:ln w="38100">
              <a:solidFill>
                <a:schemeClr val="bg1"/>
              </a:solidFill>
            </a:ln>
          </p:spPr>
          <p:style>
            <a:lnRef idx="0">
              <a:scrgbClr r="0" g="0" b="0"/>
            </a:lnRef>
            <a:fillRef idx="0">
              <a:scrgbClr r="0" g="0" b="0"/>
            </a:fillRef>
            <a:effectRef idx="0">
              <a:scrgbClr r="0" g="0" b="0"/>
            </a:effectRef>
            <a:fontRef idx="minor">
              <a:schemeClr val="lt1"/>
            </a:fontRef>
          </p:style>
          <p:txBody>
            <a:bodyPr lIns="144780" tIns="144780" rIns="144780" bIns="144780" spcCol="1270" anchor="ctr"/>
            <a:lstStyle/>
            <a:p>
              <a:pPr defTabSz="1689100">
                <a:lnSpc>
                  <a:spcPct val="90000"/>
                </a:lnSpc>
                <a:spcAft>
                  <a:spcPct val="35000"/>
                </a:spcAft>
                <a:defRPr/>
              </a:pPr>
              <a:r>
                <a:rPr lang="en-US" altLang="zh-CN" sz="3800" dirty="0">
                  <a:solidFill>
                    <a:prstClr val="white"/>
                  </a:solidFill>
                  <a:latin typeface="Times New Roman" panose="02020603050405020304" pitchFamily="18" charset="0"/>
                  <a:cs typeface="Times New Roman" panose="02020603050405020304" pitchFamily="18" charset="0"/>
                </a:rPr>
                <a:t> </a:t>
              </a:r>
              <a:endParaRPr lang="zh-CN" altLang="en-US" sz="3800" dirty="0">
                <a:solidFill>
                  <a:prstClr val="white"/>
                </a:solidFill>
                <a:latin typeface="Times New Roman" panose="02020603050405020304" pitchFamily="18" charset="0"/>
                <a:cs typeface="Times New Roman" panose="02020603050405020304" pitchFamily="18" charset="0"/>
              </a:endParaRPr>
            </a:p>
          </p:txBody>
        </p:sp>
      </p:grpSp>
      <p:sp>
        <p:nvSpPr>
          <p:cNvPr id="59397" name="矩形 1"/>
          <p:cNvSpPr>
            <a:spLocks noChangeArrowheads="1"/>
          </p:cNvSpPr>
          <p:nvPr/>
        </p:nvSpPr>
        <p:spPr bwMode="auto">
          <a:xfrm>
            <a:off x="811665" y="4869964"/>
            <a:ext cx="756231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a:spcBef>
                <a:spcPct val="0"/>
              </a:spcBef>
              <a:buClrTx/>
              <a:buSzTx/>
              <a:buFontTx/>
              <a:buNone/>
            </a:pPr>
            <a:r>
              <a:rPr lang="en-US" altLang="zh-CN" sz="2000" b="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Please refer to the suggestions of the images and explore the latest news of arts, cultural and creative industries in Hong Kong, and use examples to explain the integration of Chinese and foreign cultures and the co-existence of diverse cultures in Hong Kong.</a:t>
            </a:r>
            <a:endParaRPr lang="zh-CN" altLang="en-US" sz="2800" b="1" dirty="0">
              <a:solidFill>
                <a:srgbClr val="0070C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9398" name="文本框 8"/>
          <p:cNvSpPr txBox="1">
            <a:spLocks noChangeArrowheads="1"/>
          </p:cNvSpPr>
          <p:nvPr/>
        </p:nvSpPr>
        <p:spPr bwMode="auto">
          <a:xfrm>
            <a:off x="514723" y="1093737"/>
            <a:ext cx="6590089"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a:lnSpc>
                <a:spcPct val="150000"/>
              </a:lnSpc>
              <a:spcBef>
                <a:spcPct val="0"/>
              </a:spcBef>
              <a:buClrTx/>
              <a:buSzTx/>
              <a:buFontTx/>
              <a:buNone/>
            </a:pPr>
            <a:r>
              <a:rPr lang="zh-CN" altLang="en-US" sz="21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endParaRPr lang="zh-CN"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9399" name="文本框 8"/>
          <p:cNvSpPr txBox="1">
            <a:spLocks noChangeArrowheads="1"/>
          </p:cNvSpPr>
          <p:nvPr/>
        </p:nvSpPr>
        <p:spPr bwMode="auto">
          <a:xfrm>
            <a:off x="321130" y="281495"/>
            <a:ext cx="115564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buClrTx/>
              <a:buSzTx/>
              <a:buNone/>
            </a:pPr>
            <a:r>
              <a:rPr lang="en-US" altLang="zh-TW" sz="3200" b="1" dirty="0" smtClean="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Activity </a:t>
            </a:r>
            <a:r>
              <a:rPr lang="en-US" altLang="zh-TW" sz="3200" b="1"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for enquiry </a:t>
            </a:r>
            <a:r>
              <a:rPr lang="en-US" altLang="zh-TW"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(II): </a:t>
            </a:r>
            <a:r>
              <a:rPr lang="en-US" altLang="zh-CN" sz="32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cultural </a:t>
            </a:r>
            <a:r>
              <a:rPr lang="en-US" altLang="zh-CN" sz="3200" b="1"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and creative industries </a:t>
            </a:r>
            <a:endParaRPr lang="zh-TW" altLang="en-US" sz="3200" b="1" dirty="0">
              <a:solidFill>
                <a:srgbClr val="0D0D0D"/>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10" name="灯片编号占位符 1"/>
          <p:cNvSpPr>
            <a:spLocks noGrp="1"/>
          </p:cNvSpPr>
          <p:nvPr>
            <p:ph type="sldNum" sz="quarter" idx="12"/>
          </p:nvPr>
        </p:nvSpPr>
        <p:spPr bwMode="auto">
          <a:xfrm>
            <a:off x="11421687" y="6421977"/>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5C781C-C102-4C15-95A6-B227DE742F5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43</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3" name="Rectangle 2"/>
          <p:cNvSpPr/>
          <p:nvPr/>
        </p:nvSpPr>
        <p:spPr>
          <a:xfrm>
            <a:off x="321130" y="1430900"/>
            <a:ext cx="8652566" cy="2246769"/>
          </a:xfrm>
          <a:prstGeom prst="rect">
            <a:avLst/>
          </a:prstGeom>
        </p:spPr>
        <p:txBody>
          <a:bodyPr wrap="square">
            <a:spAutoFit/>
          </a:bodyPr>
          <a:lstStyle/>
          <a:p>
            <a:pPr marL="285750" indent="-285750" algn="just">
              <a:buFont typeface="Arial" panose="020B0604020202020204" pitchFamily="34" charset="0"/>
              <a:buChar char="•"/>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From drama to dance, and from pop music to Chinese opera, Hong Kong is the </a:t>
            </a:r>
            <a:r>
              <a:rPr lang="en-US" altLang="zh-TW" sz="2000" dirty="0" err="1">
                <a:latin typeface="Times New Roman" panose="02020603050405020304" pitchFamily="18" charset="0"/>
                <a:ea typeface="DFKai-SB" panose="03000509000000000000" pitchFamily="65" charset="-120"/>
                <a:cs typeface="Times New Roman" panose="02020603050405020304" pitchFamily="18" charset="0"/>
              </a:rPr>
              <a:t>centre</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of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Eastern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Western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performing arts.</a:t>
            </a:r>
          </a:p>
          <a:p>
            <a:pPr marL="285750" indent="-285750" algn="just">
              <a:buFont typeface="Arial" panose="020B0604020202020204" pitchFamily="34" charset="0"/>
              <a:buChar char="•"/>
            </a:pP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Hong Kong has been promoting the development of creative industries, </a:t>
            </a:r>
            <a:r>
              <a:rPr lang="en-US" altLang="zh-HK" sz="2000" dirty="0">
                <a:latin typeface="Times New Roman" panose="02020603050405020304" pitchFamily="18" charset="0"/>
                <a:ea typeface="DFKai-SB" panose="03000509000000000000" pitchFamily="65" charset="-120"/>
                <a:cs typeface="Times New Roman" panose="02020603050405020304" pitchFamily="18" charset="0"/>
              </a:rPr>
              <a:t>with a view to building itself as Asia's creative capital</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‘Create Hong Kong’, established in June 2009, is a dedicated agency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for </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promoting the development of creative industries in Hong Kong and providing one-stop services and better support </a:t>
            </a:r>
            <a:r>
              <a:rPr lang="en-US" altLang="zh-TW" sz="2000" dirty="0" smtClean="0">
                <a:latin typeface="Times New Roman" panose="02020603050405020304" pitchFamily="18" charset="0"/>
                <a:ea typeface="DFKai-SB" panose="03000509000000000000" pitchFamily="65" charset="-120"/>
                <a:cs typeface="Times New Roman" panose="02020603050405020304" pitchFamily="18" charset="0"/>
              </a:rPr>
              <a:t>for the industries</a:t>
            </a:r>
            <a:r>
              <a:rPr lang="en-US" altLang="zh-TW" sz="2000" dirty="0">
                <a:latin typeface="Times New Roman" panose="02020603050405020304" pitchFamily="18" charset="0"/>
                <a:ea typeface="DFKai-SB" panose="03000509000000000000" pitchFamily="65" charset="-120"/>
                <a:cs typeface="Times New Roman" panose="02020603050405020304" pitchFamily="18" charset="0"/>
              </a:rPr>
              <a:t>. </a:t>
            </a:r>
          </a:p>
        </p:txBody>
      </p:sp>
      <p:pic>
        <p:nvPicPr>
          <p:cNvPr id="5" name="Picture 4">
            <a:hlinkClick r:id="rId3"/>
          </p:cNvPr>
          <p:cNvPicPr>
            <a:picLocks noChangeAspect="1"/>
          </p:cNvPicPr>
          <p:nvPr/>
        </p:nvPicPr>
        <p:blipFill>
          <a:blip r:embed="rId4"/>
          <a:stretch>
            <a:fillRect/>
          </a:stretch>
        </p:blipFill>
        <p:spPr>
          <a:xfrm>
            <a:off x="9614266" y="1358713"/>
            <a:ext cx="1415276" cy="1303176"/>
          </a:xfrm>
          <a:prstGeom prst="rect">
            <a:avLst/>
          </a:prstGeom>
          <a:ln w="66675" cmpd="sng">
            <a:solidFill>
              <a:schemeClr val="accent5">
                <a:lumMod val="40000"/>
                <a:lumOff val="60000"/>
              </a:schemeClr>
            </a:solidFill>
          </a:ln>
        </p:spPr>
      </p:pic>
      <p:pic>
        <p:nvPicPr>
          <p:cNvPr id="14" name="Picture 13">
            <a:hlinkClick r:id="rId5"/>
          </p:cNvPr>
          <p:cNvPicPr>
            <a:picLocks noChangeAspect="1"/>
          </p:cNvPicPr>
          <p:nvPr/>
        </p:nvPicPr>
        <p:blipFill>
          <a:blip r:embed="rId6"/>
          <a:stretch>
            <a:fillRect/>
          </a:stretch>
        </p:blipFill>
        <p:spPr>
          <a:xfrm>
            <a:off x="9478113" y="2999547"/>
            <a:ext cx="1680845" cy="870225"/>
          </a:xfrm>
          <a:prstGeom prst="rect">
            <a:avLst/>
          </a:prstGeom>
          <a:ln w="53975" cmpd="sng">
            <a:solidFill>
              <a:srgbClr val="0070C0"/>
            </a:solidFill>
          </a:ln>
        </p:spPr>
      </p:pic>
      <p:sp>
        <p:nvSpPr>
          <p:cNvPr id="6" name="Rectangle 5"/>
          <p:cNvSpPr/>
          <p:nvPr/>
        </p:nvSpPr>
        <p:spPr>
          <a:xfrm>
            <a:off x="9034680" y="4199543"/>
            <a:ext cx="2567709" cy="1631216"/>
          </a:xfrm>
          <a:prstGeom prst="rect">
            <a:avLst/>
          </a:prstGeom>
          <a:ln w="38100">
            <a:solidFill>
              <a:srgbClr val="FF0000"/>
            </a:solidFill>
          </a:ln>
        </p:spPr>
        <p:txBody>
          <a:bodyPr wrap="square">
            <a:spAutoFit/>
          </a:bodyPr>
          <a:lstStyle/>
          <a:p>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Including M+, </a:t>
            </a:r>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Xiqu</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Centre,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Hong Kong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Palace Museum, etc.  </a:t>
            </a:r>
            <a:endParaRPr 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7" name="Picture 16">
            <a:hlinkClick r:id="rId7"/>
          </p:cNvPr>
          <p:cNvPicPr>
            <a:picLocks noChangeAspect="1"/>
          </p:cNvPicPr>
          <p:nvPr/>
        </p:nvPicPr>
        <p:blipFill>
          <a:blip r:embed="rId8"/>
          <a:stretch>
            <a:fillRect/>
          </a:stretch>
        </p:blipFill>
        <p:spPr>
          <a:xfrm>
            <a:off x="9277033" y="4504411"/>
            <a:ext cx="2105194" cy="765525"/>
          </a:xfrm>
          <a:prstGeom prst="rect">
            <a:avLst/>
          </a:prstGeom>
          <a:ln w="34925" cmpd="sng">
            <a:solidFill>
              <a:srgbClr val="FF0000"/>
            </a:solidFill>
          </a:ln>
        </p:spPr>
      </p:pic>
      <p:sp>
        <p:nvSpPr>
          <p:cNvPr id="18" name="Rectangle 17"/>
          <p:cNvSpPr/>
          <p:nvPr/>
        </p:nvSpPr>
        <p:spPr>
          <a:xfrm>
            <a:off x="321130" y="3860943"/>
            <a:ext cx="10177550" cy="307777"/>
          </a:xfrm>
          <a:prstGeom prst="rect">
            <a:avLst/>
          </a:prstGeom>
        </p:spPr>
        <p:txBody>
          <a:bodyPr wrap="square">
            <a:spAutoFit/>
          </a:bodyPr>
          <a:lstStyle/>
          <a:p>
            <a:r>
              <a:rPr lang="en-US" altLang="zh-TW"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Source: Website of Hong Kong Economic</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Trade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and Cultural Office (https://www.hketco.hk/en/culture/creative.html</a:t>
            </a:r>
            <a:r>
              <a:rPr lang="en-US" altLang="zh-TW" sz="1400" dirty="0" smtClean="0">
                <a:latin typeface="Times New Roman" panose="02020603050405020304" pitchFamily="18" charset="0"/>
                <a:ea typeface="DFKai-SB" panose="03000509000000000000" pitchFamily="65" charset="-120"/>
                <a:cs typeface="Times New Roman" panose="02020603050405020304" pitchFamily="18" charset="0"/>
              </a:rPr>
              <a:t>)</a:t>
            </a:r>
            <a:endParaRPr lang="zh-CN" altLang="zh-CN" sz="1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1" name="Left Arrow 20"/>
          <p:cNvSpPr/>
          <p:nvPr/>
        </p:nvSpPr>
        <p:spPr>
          <a:xfrm>
            <a:off x="11364443" y="1758495"/>
            <a:ext cx="332509" cy="27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Left Arrow 21"/>
          <p:cNvSpPr/>
          <p:nvPr/>
        </p:nvSpPr>
        <p:spPr>
          <a:xfrm>
            <a:off x="11413161" y="3299576"/>
            <a:ext cx="332509" cy="27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Left Arrow 22"/>
          <p:cNvSpPr/>
          <p:nvPr/>
        </p:nvSpPr>
        <p:spPr>
          <a:xfrm>
            <a:off x="11689275" y="4705574"/>
            <a:ext cx="332509" cy="2701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Rectangle 23"/>
          <p:cNvSpPr/>
          <p:nvPr/>
        </p:nvSpPr>
        <p:spPr>
          <a:xfrm>
            <a:off x="9045775" y="6019388"/>
            <a:ext cx="2567709" cy="523220"/>
          </a:xfrm>
          <a:prstGeom prst="rect">
            <a:avLst/>
          </a:prstGeom>
          <a:ln w="38100">
            <a:solidFill>
              <a:schemeClr val="accent6">
                <a:lumMod val="75000"/>
              </a:schemeClr>
            </a:solidFill>
          </a:ln>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Please click on the images to get more information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1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0137"/>
            <a:ext cx="10515600" cy="4351338"/>
          </a:xfrm>
        </p:spPr>
        <p:txBody>
          <a:bodyPr>
            <a:normAutofit/>
          </a:bodyPr>
          <a:lstStyle/>
          <a:p>
            <a:pPr marL="0" indent="0" algn="ctr">
              <a:buNone/>
            </a:pPr>
            <a:r>
              <a:rPr lang="en-US" sz="8800" dirty="0">
                <a:latin typeface="Times New Roman" panose="02020603050405020304" pitchFamily="18" charset="0"/>
                <a:ea typeface="DFKai-SB" panose="03000509000000000000" pitchFamily="65" charset="-120"/>
                <a:cs typeface="Times New Roman" panose="02020603050405020304" pitchFamily="18" charset="0"/>
              </a:rPr>
              <a:t>The End</a:t>
            </a:r>
          </a:p>
        </p:txBody>
      </p:sp>
      <p:sp>
        <p:nvSpPr>
          <p:cNvPr id="4" name="Slide Number Placeholder 3"/>
          <p:cNvSpPr>
            <a:spLocks noGrp="1"/>
          </p:cNvSpPr>
          <p:nvPr>
            <p:ph type="sldNum" sz="quarter" idx="12"/>
          </p:nvPr>
        </p:nvSpPr>
        <p:spPr>
          <a:xfrm>
            <a:off x="11248496" y="6279091"/>
            <a:ext cx="6842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44</a:t>
            </a:r>
            <a:endParaRPr kumimoji="0" lang="zh-HK"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19454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1"/>
          <p:cNvSpPr>
            <a:spLocks noGrp="1"/>
          </p:cNvSpPr>
          <p:nvPr>
            <p:ph type="sldNum" sz="quarter" idx="12"/>
          </p:nvPr>
        </p:nvSpPr>
        <p:spPr>
          <a:xfrm>
            <a:off x="8737600" y="6245225"/>
            <a:ext cx="28448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sz="1400"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45</a:t>
            </a:r>
            <a:endParaRPr kumimoji="0" lang="zh-CN" altLang="en-US" sz="1800" b="0" i="0" u="none" strike="noStrike" kern="1200" cap="none" spc="0" normalizeH="0" baseline="0"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文本框 10">
            <a:extLst>
              <a:ext uri="{FF2B5EF4-FFF2-40B4-BE49-F238E27FC236}">
                <a16:creationId xmlns:a16="http://schemas.microsoft.com/office/drawing/2014/main" id="{8E3EE96F-2378-4BA4-8202-5DCCE573319E}"/>
              </a:ext>
            </a:extLst>
          </p:cNvPr>
          <p:cNvSpPr txBox="1"/>
          <p:nvPr/>
        </p:nvSpPr>
        <p:spPr>
          <a:xfrm>
            <a:off x="685801" y="1196368"/>
            <a:ext cx="10584180" cy="4985980"/>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n-US" altLang="zh-CN"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 </a:t>
            </a:r>
          </a:p>
          <a:p>
            <a:pPr marL="285750" indent="-285750" algn="just">
              <a:spcBef>
                <a:spcPts val="600"/>
              </a:spcBef>
              <a:buFont typeface="Arial" panose="020B0604020202020204" pitchFamily="34" charset="0"/>
              <a:buChar char="•"/>
            </a:pPr>
            <a:r>
              <a:rPr lang="en-US" altLang="zh-TW"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p>
          <a:p>
            <a:pPr marL="285750" indent="-285750" algn="just">
              <a:spcBef>
                <a:spcPts val="600"/>
              </a:spcBef>
              <a:buFont typeface="Arial" panose="020B0604020202020204" pitchFamily="34" charset="0"/>
              <a:buChar char="•"/>
            </a:pPr>
            <a:r>
              <a:rPr lang="en-US" altLang="zh-CN"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Teachers may provide appropriate supplementary notes/ explanations to enrich this resource in order to enhance students’ understanding of the topic and information provided. </a:t>
            </a:r>
          </a:p>
          <a:p>
            <a:pPr marL="285750" indent="-285750" algn="just">
              <a:spcBef>
                <a:spcPts val="600"/>
              </a:spcBef>
              <a:buFont typeface="Arial" panose="020B0604020202020204" pitchFamily="34" charset="0"/>
              <a:buChar char="•"/>
            </a:pPr>
            <a:r>
              <a:rPr lang="en-US" altLang="zh-TW"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In accordance with the curriculum rationale and aims, teachers may select other learning and teaching resources which are correct, reliable, objective and impartial to help students build up a solid knowledge base, develop positive values and attitudes as well as enhance critical thinking and problem solving skills, and various generic skills. </a:t>
            </a:r>
          </a:p>
          <a:p>
            <a:pPr marL="285750" indent="-285750" algn="just">
              <a:spcBef>
                <a:spcPts val="600"/>
              </a:spcBef>
              <a:buFont typeface="Arial" panose="020B0604020202020204" pitchFamily="34" charset="0"/>
              <a:buChar char="•"/>
            </a:pPr>
            <a:r>
              <a:rPr lang="en-US" altLang="zh-CN"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If some information cannot be provided in this resource due to copyright issue, teachers may visit relevant websites provided. </a:t>
            </a:r>
          </a:p>
          <a:p>
            <a:pPr marL="285750" indent="-285750" algn="just">
              <a:spcBef>
                <a:spcPts val="600"/>
              </a:spcBef>
              <a:buFont typeface="Arial" panose="020B0604020202020204" pitchFamily="34" charset="0"/>
              <a:buChar char="•"/>
            </a:pPr>
            <a:r>
              <a:rPr lang="en-US" altLang="zh-CN"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Some information may have been updated when being used by teachers, teachers may visit the corresponding websites to obtain the up-to-date information.</a:t>
            </a:r>
          </a:p>
          <a:p>
            <a:pPr marL="285750" indent="-285750" algn="just">
              <a:spcBef>
                <a:spcPts val="600"/>
              </a:spcBef>
              <a:buFont typeface="Arial" panose="020B0604020202020204" pitchFamily="34" charset="0"/>
              <a:buChar char="•"/>
            </a:pPr>
            <a:r>
              <a:rPr lang="en-US" altLang="zh-TW" sz="1600" b="1"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Please also refer to the C&amp;A Guide to understand the requirements and arrangements of the learning and teaching of the curriculum. </a:t>
            </a:r>
            <a:endParaRPr lang="en-US" altLang="zh-CN" sz="1400" dirty="0">
              <a:solidFill>
                <a:schemeClr val="accent1">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本框 10">
            <a:extLst>
              <a:ext uri="{FF2B5EF4-FFF2-40B4-BE49-F238E27FC236}">
                <a16:creationId xmlns:a16="http://schemas.microsoft.com/office/drawing/2014/main" id="{8E3EE96F-2378-4BA4-8202-5DCCE573319E}"/>
              </a:ext>
            </a:extLst>
          </p:cNvPr>
          <p:cNvSpPr txBox="1"/>
          <p:nvPr/>
        </p:nvSpPr>
        <p:spPr>
          <a:xfrm>
            <a:off x="3957204" y="371995"/>
            <a:ext cx="4002051" cy="646331"/>
          </a:xfrm>
          <a:prstGeom prst="rect">
            <a:avLst/>
          </a:prstGeom>
          <a:noFill/>
        </p:spPr>
        <p:txBody>
          <a:bodyPr wrap="square" rtlCol="0">
            <a:spAutoFit/>
          </a:bodyPr>
          <a:lstStyle/>
          <a:p>
            <a:pPr algn="ctr"/>
            <a:r>
              <a:rPr lang="en-US" altLang="zh-TW" sz="3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User Guide</a:t>
            </a:r>
            <a:endParaRPr lang="zh-CN" altLang="en-US" sz="3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3368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673767" y="1270534"/>
            <a:ext cx="6593307" cy="5302543"/>
          </a:xfrm>
        </p:spPr>
        <p:txBody>
          <a:bodyPr/>
          <a:lstStyle/>
          <a:p>
            <a:pPr algn="just" eaLnBrk="1" hangingPunct="1">
              <a:buFont typeface="Wingdings" panose="05000000000000000000" pitchFamily="2" charset="2"/>
              <a:buChar char="Ø"/>
            </a:pP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Archeological sites in Hong Kong are mainly located in areas such as Hong Kong Island, </a:t>
            </a:r>
            <a:r>
              <a:rPr lang="en-US" altLang="zh-TW" sz="23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Tuen</a:t>
            </a: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Mun, Lamma Island, Sai Kung and Lantau Island. </a:t>
            </a:r>
            <a:endParaRPr lang="en-US" altLang="zh-CN"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buFont typeface="Wingdings" panose="05000000000000000000" pitchFamily="2" charset="2"/>
              <a:buChar char="Ø"/>
            </a:pPr>
            <a:r>
              <a:rPr lang="en-US" altLang="zh-CN"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excavated artefacts in Hong Kong reveal that the ancestors of the Hong Kong region lived and produced on this land around 7,000 years ago. </a:t>
            </a:r>
          </a:p>
          <a:p>
            <a:pPr algn="just" eaLnBrk="1" hangingPunct="1">
              <a:buFont typeface="Wingdings" panose="05000000000000000000" pitchFamily="2" charset="2"/>
              <a:buChar char="Ø"/>
            </a:pPr>
            <a:r>
              <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According to archaeological discoveries, the remains of human skeletons found in the burial ground at Tung Wan Tsai North on Ma Wan Island were confirmed as being closely related to the Neolithic ancestors of the Pearl River </a:t>
            </a:r>
            <a:r>
              <a:rPr lang="en-US" altLang="zh-TW" sz="23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Valley after examination.</a:t>
            </a:r>
            <a:endParaRPr lang="en-US" altLang="zh-TW" sz="23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0243" name="灯片编号占位符 1"/>
          <p:cNvSpPr>
            <a:spLocks noGrp="1"/>
          </p:cNvSpPr>
          <p:nvPr>
            <p:ph type="sldNum" sz="quarter" idx="12"/>
          </p:nvPr>
        </p:nvSpPr>
        <p:spPr bwMode="auto">
          <a:xfrm>
            <a:off x="11308225" y="6332971"/>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E1A17366-EDD4-4113-8D41-2CEC2FBF31AC}"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5</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6" name="Rectangle 5"/>
          <p:cNvSpPr/>
          <p:nvPr/>
        </p:nvSpPr>
        <p:spPr>
          <a:xfrm>
            <a:off x="7638620" y="2324959"/>
            <a:ext cx="4233700" cy="2462213"/>
          </a:xfrm>
          <a:prstGeom prst="rect">
            <a:avLst/>
          </a:prstGeom>
          <a:ln w="28575">
            <a:solidFill>
              <a:srgbClr val="0070C0"/>
            </a:solidFill>
          </a:ln>
        </p:spPr>
        <p:txBody>
          <a:bodyPr wrap="square">
            <a:sp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ea typeface="DFKai-SB" panose="03000509000000000000" pitchFamily="65" charset="-120"/>
              <a:cs typeface="Times New Roman" panose="02020603050405020304" pitchFamily="18" charset="0"/>
            </a:endParaRPr>
          </a:p>
          <a:p>
            <a:r>
              <a:rPr lang="en-US" dirty="0">
                <a:latin typeface="Times New Roman" panose="02020603050405020304" pitchFamily="18" charset="0"/>
                <a:ea typeface="DFKai-SB" panose="03000509000000000000" pitchFamily="65" charset="-120"/>
                <a:cs typeface="Times New Roman" panose="02020603050405020304" pitchFamily="18" charset="0"/>
              </a:rPr>
              <a:t>Click on the image to </a:t>
            </a:r>
            <a:r>
              <a:rPr lang="en-US" dirty="0" smtClean="0">
                <a:latin typeface="Times New Roman" panose="02020603050405020304" pitchFamily="18" charset="0"/>
                <a:ea typeface="DFKai-SB" panose="03000509000000000000" pitchFamily="65" charset="-120"/>
                <a:cs typeface="Times New Roman" panose="02020603050405020304" pitchFamily="18" charset="0"/>
              </a:rPr>
              <a:t>acquire more </a:t>
            </a:r>
            <a:r>
              <a:rPr lang="en-US" dirty="0">
                <a:latin typeface="Times New Roman" panose="02020603050405020304" pitchFamily="18" charset="0"/>
                <a:ea typeface="DFKai-SB" panose="03000509000000000000" pitchFamily="65" charset="-120"/>
                <a:cs typeface="Times New Roman" panose="02020603050405020304" pitchFamily="18" charset="0"/>
              </a:rPr>
              <a:t>archeological knowledge about Hong Kong</a:t>
            </a:r>
          </a:p>
          <a:p>
            <a:endParaRPr lang="en-US" dirty="0">
              <a:latin typeface="Times New Roman" panose="02020603050405020304" pitchFamily="18" charset="0"/>
              <a:cs typeface="Times New Roman" panose="02020603050405020304" pitchFamily="18" charset="0"/>
            </a:endParaRPr>
          </a:p>
          <a:p>
            <a:r>
              <a:rPr lang="en-US" altLang="zh-HK" sz="1400" dirty="0">
                <a:latin typeface="Times New Roman" panose="02020603050405020304" pitchFamily="18" charset="0"/>
                <a:ea typeface="DFKai-SB" panose="03000509000000000000" pitchFamily="65" charset="-120"/>
                <a:cs typeface="Times New Roman" panose="02020603050405020304" pitchFamily="18" charset="0"/>
              </a:rPr>
              <a:t>https://www.amo.gov.hk/en/archaeology/recent-archaeology/index.html</a:t>
            </a:r>
          </a:p>
        </p:txBody>
      </p:sp>
      <p:pic>
        <p:nvPicPr>
          <p:cNvPr id="7" name="Picture 6">
            <a:hlinkClick r:id="rId3"/>
          </p:cNvPr>
          <p:cNvPicPr>
            <a:picLocks noChangeAspect="1"/>
          </p:cNvPicPr>
          <p:nvPr/>
        </p:nvPicPr>
        <p:blipFill>
          <a:blip r:embed="rId4"/>
          <a:stretch>
            <a:fillRect/>
          </a:stretch>
        </p:blipFill>
        <p:spPr>
          <a:xfrm>
            <a:off x="8569645" y="2536580"/>
            <a:ext cx="2337955" cy="803115"/>
          </a:xfrm>
          <a:prstGeom prst="rect">
            <a:avLst/>
          </a:prstGeom>
        </p:spPr>
      </p:pic>
      <p:sp>
        <p:nvSpPr>
          <p:cNvPr id="8" name="Rectangle 7"/>
          <p:cNvSpPr/>
          <p:nvPr/>
        </p:nvSpPr>
        <p:spPr>
          <a:xfrm>
            <a:off x="4494629" y="171999"/>
            <a:ext cx="3189879" cy="901593"/>
          </a:xfrm>
          <a:prstGeom prst="rect">
            <a:avLst/>
          </a:prstGeom>
        </p:spPr>
        <p:txBody>
          <a:bodyPr wrap="square">
            <a:spAutoFit/>
          </a:bodyPr>
          <a:lstStyle/>
          <a:p>
            <a:pPr algn="ctr" eaLnBrk="1" hangingPunct="1">
              <a:lnSpc>
                <a:spcPct val="150000"/>
              </a:lnSpc>
            </a:pPr>
            <a:r>
              <a:rPr lang="en-US" altLang="zh-TW" sz="40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内容占位符 2"/>
          <p:cNvSpPr>
            <a:spLocks noGrp="1"/>
          </p:cNvSpPr>
          <p:nvPr>
            <p:ph idx="1"/>
          </p:nvPr>
        </p:nvSpPr>
        <p:spPr>
          <a:xfrm>
            <a:off x="683393" y="1537853"/>
            <a:ext cx="6872439" cy="4869931"/>
          </a:xfrm>
        </p:spPr>
        <p:txBody>
          <a:bodyPr/>
          <a:lstStyle/>
          <a:p>
            <a:pPr algn="just" eaLnBrk="1" hangingPunct="1">
              <a:lnSpc>
                <a:spcPct val="150000"/>
              </a:lnSpc>
              <a:buFont typeface="Wingdings" panose="05000000000000000000" pitchFamily="2" charset="2"/>
              <a:buChar char="Ø"/>
            </a:pP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archaeological discoveries in historical sites of the Neolithic period,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including the painted pottery and stone tools found in Hong Kong, are closely related to those found at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sites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burial grounds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Guangdong and elsewhere. The ancient cultures of the Hong Kong region and the </a:t>
            </a:r>
            <a:r>
              <a:rPr lang="en-US" altLang="zh-TW"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Lingnan</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region are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very closely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linked.</a:t>
            </a:r>
            <a:endParaRPr lang="en-US" altLang="zh-TW" sz="3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2291" name="灯片编号占位符 1"/>
          <p:cNvSpPr>
            <a:spLocks noGrp="1"/>
          </p:cNvSpPr>
          <p:nvPr>
            <p:ph type="sldNum" sz="quarter" idx="12"/>
          </p:nvPr>
        </p:nvSpPr>
        <p:spPr bwMode="auto">
          <a:xfrm>
            <a:off x="10867650" y="640778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90BF042B-9329-4EAE-89A8-B35890C12D7D}"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6</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12292" name="圖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519" y="1666442"/>
            <a:ext cx="3593714" cy="2022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文字方塊 5"/>
          <p:cNvSpPr txBox="1">
            <a:spLocks noChangeArrowheads="1"/>
          </p:cNvSpPr>
          <p:nvPr/>
        </p:nvSpPr>
        <p:spPr bwMode="auto">
          <a:xfrm>
            <a:off x="7837995" y="3735665"/>
            <a:ext cx="361723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algn="just" eaLnBrk="1" hangingPunct="1">
              <a:spcBef>
                <a:spcPct val="0"/>
              </a:spcBef>
              <a:buClrTx/>
              <a:buSzTx/>
              <a:buFontTx/>
              <a:buNone/>
            </a:pP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rchaeologists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have unearthed a Neolithic </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period Tai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Wan-style painted pottery dish </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Tai Wan site on </a:t>
            </a:r>
            <a:r>
              <a:rPr lang="en-US" altLang="zh-TW" sz="16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Lamma</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Island. It is closely linked to the </a:t>
            </a:r>
            <a:r>
              <a:rPr lang="en-US" altLang="zh-TW" sz="16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Gaomiao</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and </a:t>
            </a:r>
            <a:r>
              <a:rPr lang="en-US" altLang="zh-TW" sz="16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Daxi</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cultures of the middle reaches of the Yangtze River.</a:t>
            </a:r>
            <a:endParaRPr lang="zh-TW"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6"/>
          <p:cNvSpPr/>
          <p:nvPr/>
        </p:nvSpPr>
        <p:spPr>
          <a:xfrm>
            <a:off x="4508997" y="139187"/>
            <a:ext cx="3189879" cy="982513"/>
          </a:xfrm>
          <a:prstGeom prst="rect">
            <a:avLst/>
          </a:prstGeom>
        </p:spPr>
        <p:txBody>
          <a:bodyPr wrap="squar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灯片编号占位符 1"/>
          <p:cNvSpPr>
            <a:spLocks noGrp="1"/>
          </p:cNvSpPr>
          <p:nvPr>
            <p:ph type="sldNum" sz="quarter" idx="12"/>
          </p:nvPr>
        </p:nvSpPr>
        <p:spPr bwMode="auto">
          <a:xfrm>
            <a:off x="11030942" y="6249843"/>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B7427ED1-7702-4E72-A795-9F2AB32C4DC6}"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7</a:t>
            </a:fld>
            <a:endParaRPr lang="en-US" altLang="zh-CN" sz="18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3317" name="矩形 4"/>
          <p:cNvSpPr>
            <a:spLocks noChangeArrowheads="1"/>
          </p:cNvSpPr>
          <p:nvPr/>
        </p:nvSpPr>
        <p:spPr bwMode="auto">
          <a:xfrm>
            <a:off x="400050" y="1146519"/>
            <a:ext cx="7752548"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marL="457200" indent="-457200" algn="just" eaLnBrk="1" hangingPunct="1">
              <a:spcBef>
                <a:spcPct val="0"/>
              </a:spcBef>
              <a:buClrTx/>
              <a:buSzTx/>
              <a:buFont typeface="Wingdings" panose="05000000000000000000" pitchFamily="2" charset="2"/>
              <a:buChar char="Ø"/>
            </a:pP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Archaeologists found that the burial sites at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Tai Wan site on </a:t>
            </a:r>
            <a:r>
              <a:rPr lang="en-US" altLang="zh-TW"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Lamma</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Island belonged to the Shang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Dynasty. It was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considered to be a manifestation of the southward extension of the ritual material </a:t>
            </a:r>
            <a:r>
              <a:rPr lang="en-US" altLang="zh-TW" sz="24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civilisation</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of </a:t>
            </a:r>
            <a:r>
              <a:rPr lang="en-US" altLang="zh-CN"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Northern</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China during the Shang </a:t>
            </a:r>
            <a:r>
              <a:rPr lang="en-US" altLang="zh-TW" sz="24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Dynasty</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a:t>
            </a:r>
          </a:p>
          <a:p>
            <a:pPr marL="457200" indent="-457200" algn="just" eaLnBrk="1" hangingPunct="1">
              <a:spcBef>
                <a:spcPct val="0"/>
              </a:spcBef>
              <a:buClrTx/>
              <a:buSzTx/>
              <a:buFont typeface="Wingdings" panose="05000000000000000000" pitchFamily="2" charset="2"/>
              <a:buChar char="Ø"/>
            </a:pP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excavated artefacts in Hong Kong reflect the prehistoric Hong Kong had the same identity as </a:t>
            </a:r>
            <a:r>
              <a:rPr lang="en-US" altLang="zh-TW" sz="24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Lingnan</a:t>
            </a:r>
            <a:r>
              <a:rPr lang="en-US" altLang="zh-TW"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and even certain ancient cultures in the Yangtze and Yellow River valleys.</a:t>
            </a:r>
          </a:p>
        </p:txBody>
      </p:sp>
      <p:sp>
        <p:nvSpPr>
          <p:cNvPr id="6" name="Rectangle 5"/>
          <p:cNvSpPr/>
          <p:nvPr/>
        </p:nvSpPr>
        <p:spPr>
          <a:xfrm>
            <a:off x="4185124" y="75813"/>
            <a:ext cx="3815658" cy="982513"/>
          </a:xfrm>
          <a:prstGeom prst="rect">
            <a:avLst/>
          </a:prstGeom>
        </p:spPr>
        <p:txBody>
          <a:bodyPr wrap="squar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pic>
        <p:nvPicPr>
          <p:cNvPr id="7" name="圖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8499" y="1278296"/>
            <a:ext cx="3381633" cy="2527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字方塊 6"/>
          <p:cNvSpPr txBox="1">
            <a:spLocks noChangeArrowheads="1"/>
          </p:cNvSpPr>
          <p:nvPr/>
        </p:nvSpPr>
        <p:spPr bwMode="auto">
          <a:xfrm>
            <a:off x="8468499" y="3861166"/>
            <a:ext cx="338163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eaLnBrk="1" hangingPunct="1">
              <a:spcBef>
                <a:spcPct val="0"/>
              </a:spcBef>
              <a:buClrTx/>
              <a:buSzTx/>
              <a:buFontTx/>
              <a:buNone/>
            </a:pP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Remains of a 6,000-year-old housing settlement discovered in Tai Wan, </a:t>
            </a:r>
            <a:r>
              <a:rPr lang="en-US" altLang="zh-TW" dirty="0" err="1">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Lamma</a:t>
            </a:r>
            <a:r>
              <a:rPr lang="en-US" altLang="zh-TW"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 Island, Hong Kong.</a:t>
            </a:r>
          </a:p>
        </p:txBody>
      </p:sp>
      <p:pic>
        <p:nvPicPr>
          <p:cNvPr id="3" name="Picture 2">
            <a:hlinkClick r:id="rId4"/>
          </p:cNvPr>
          <p:cNvPicPr>
            <a:picLocks noChangeAspect="1"/>
          </p:cNvPicPr>
          <p:nvPr/>
        </p:nvPicPr>
        <p:blipFill>
          <a:blip r:embed="rId5"/>
          <a:stretch>
            <a:fillRect/>
          </a:stretch>
        </p:blipFill>
        <p:spPr>
          <a:xfrm>
            <a:off x="787389" y="5453079"/>
            <a:ext cx="2172003" cy="809738"/>
          </a:xfrm>
          <a:prstGeom prst="rect">
            <a:avLst/>
          </a:prstGeom>
        </p:spPr>
      </p:pic>
      <p:sp>
        <p:nvSpPr>
          <p:cNvPr id="4" name="Rectangle 3"/>
          <p:cNvSpPr/>
          <p:nvPr/>
        </p:nvSpPr>
        <p:spPr>
          <a:xfrm>
            <a:off x="734538" y="4965708"/>
            <a:ext cx="6573723" cy="307777"/>
          </a:xfrm>
          <a:prstGeom prst="rect">
            <a:avLst/>
          </a:prstGeom>
        </p:spPr>
        <p:txBody>
          <a:bodyPr wrap="non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Hong Kong Chronicles</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https://www.hkchronicles.org.hk/node/127</a:t>
            </a:r>
            <a:r>
              <a:rPr lang="en-US" altLang="zh-TW"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Page</a:t>
            </a:r>
            <a:r>
              <a:rPr lang="en-US" altLang="zh-TW" sz="1400" dirty="0">
                <a:latin typeface="Times New Roman" panose="02020603050405020304" pitchFamily="18" charset="0"/>
                <a:cs typeface="Times New Roman" panose="02020603050405020304" pitchFamily="18" charset="0"/>
              </a:rPr>
              <a:t>18-19.</a:t>
            </a:r>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3399785" y="5673282"/>
            <a:ext cx="6256841" cy="646331"/>
          </a:xfrm>
          <a:prstGeom prst="rect">
            <a:avLst/>
          </a:prstGeom>
        </p:spPr>
        <p:txBody>
          <a:bodyPr wrap="none">
            <a:spAutoFit/>
          </a:bodyPr>
          <a:lstStyle/>
          <a:p>
            <a:r>
              <a:rPr lang="en-US" altLang="zh-TW" dirty="0">
                <a:latin typeface="Times New Roman" panose="02020603050405020304" pitchFamily="18" charset="0"/>
                <a:ea typeface="DFKai-SB" panose="03000509000000000000" pitchFamily="65" charset="-120"/>
                <a:cs typeface="Times New Roman" panose="02020603050405020304" pitchFamily="18" charset="0"/>
              </a:rPr>
              <a:t>Click on the image to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learn </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more about the historical background </a:t>
            </a:r>
          </a:p>
          <a:p>
            <a:r>
              <a:rPr lang="en-US" altLang="zh-TW" dirty="0">
                <a:latin typeface="Times New Roman" panose="02020603050405020304" pitchFamily="18" charset="0"/>
                <a:ea typeface="DFKai-SB" panose="03000509000000000000" pitchFamily="65" charset="-120"/>
                <a:cs typeface="Times New Roman" panose="02020603050405020304" pitchFamily="18" charset="0"/>
              </a:rPr>
              <a:t>of the development of </a:t>
            </a:r>
            <a:r>
              <a:rPr lang="en-US" altLang="zh-TW" dirty="0" smtClean="0">
                <a:latin typeface="Times New Roman" panose="02020603050405020304" pitchFamily="18" charset="0"/>
                <a:ea typeface="DFKai-SB" panose="03000509000000000000" pitchFamily="65" charset="-120"/>
                <a:cs typeface="Times New Roman" panose="02020603050405020304" pitchFamily="18" charset="0"/>
              </a:rPr>
              <a:t>Hong Kong.</a:t>
            </a:r>
            <a:endParaRPr 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Left Arrow 8"/>
          <p:cNvSpPr/>
          <p:nvPr/>
        </p:nvSpPr>
        <p:spPr>
          <a:xfrm>
            <a:off x="3071433" y="5710423"/>
            <a:ext cx="274320" cy="339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灯片编号占位符 1"/>
          <p:cNvSpPr>
            <a:spLocks noGrp="1" noChangeArrowheads="1"/>
          </p:cNvSpPr>
          <p:nvPr>
            <p:ph type="sldNum" sz="quarter" idx="12"/>
          </p:nvPr>
        </p:nvSpPr>
        <p:spPr bwMode="auto">
          <a:xfrm>
            <a:off x="11200159" y="6249209"/>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E3959C67-D5EC-4DC7-9C26-8C8AAAF257C3}"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8</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sp>
        <p:nvSpPr>
          <p:cNvPr id="15363" name="内容占位符 2"/>
          <p:cNvSpPr>
            <a:spLocks noGrp="1" noChangeArrowheads="1"/>
          </p:cNvSpPr>
          <p:nvPr>
            <p:ph idx="4294967295"/>
          </p:nvPr>
        </p:nvSpPr>
        <p:spPr>
          <a:xfrm>
            <a:off x="321598" y="728869"/>
            <a:ext cx="7917627" cy="5985853"/>
          </a:xfrm>
        </p:spPr>
        <p:txBody>
          <a:bodyPr/>
          <a:lstStyle/>
          <a:p>
            <a:pPr eaLnBrk="1" hangingPunct="1"/>
            <a:endParaRPr lang="en-US" altLang="zh-CN" sz="2000" dirty="0">
              <a:latin typeface="Times New Roman" panose="02020603050405020304" pitchFamily="18" charset="0"/>
              <a:cs typeface="Times New Roman" panose="02020603050405020304" pitchFamily="18" charset="0"/>
              <a:sym typeface="SimHei" panose="02010609060101010101" pitchFamily="49" charset="-122"/>
            </a:endParaRPr>
          </a:p>
          <a:p>
            <a:pPr algn="just" eaLnBrk="1" hangingPunct="1"/>
            <a:r>
              <a:rPr lang="en-US" sz="2000" dirty="0">
                <a:solidFill>
                  <a:schemeClr val="tx1"/>
                </a:solidFill>
                <a:latin typeface="Times New Roman" panose="02020603050405020304" pitchFamily="18" charset="0"/>
                <a:cs typeface="Times New Roman" panose="02020603050405020304" pitchFamily="18" charset="0"/>
              </a:rPr>
              <a:t>During the Qin and Han dynasties, Yue, Chu and Han cultures were already present in the Hong Kong area.</a:t>
            </a:r>
          </a:p>
          <a:p>
            <a:pPr algn="just" eaLnBrk="1" hangingPunct="1"/>
            <a:r>
              <a:rPr lang="en-US" sz="2000" dirty="0">
                <a:solidFill>
                  <a:schemeClr val="tx1"/>
                </a:solidFill>
                <a:latin typeface="Times New Roman" panose="02020603050405020304" pitchFamily="18" charset="0"/>
                <a:cs typeface="Times New Roman" panose="02020603050405020304" pitchFamily="18" charset="0"/>
              </a:rPr>
              <a:t>In the Han tomb at Lei </a:t>
            </a:r>
            <a:r>
              <a:rPr lang="en-US" sz="2000" dirty="0" smtClean="0">
                <a:solidFill>
                  <a:schemeClr val="tx1"/>
                </a:solidFill>
                <a:latin typeface="Times New Roman" panose="02020603050405020304" pitchFamily="18" charset="0"/>
                <a:cs typeface="Times New Roman" panose="02020603050405020304" pitchFamily="18" charset="0"/>
              </a:rPr>
              <a:t>Cheng </a:t>
            </a:r>
            <a:r>
              <a:rPr lang="en-US" sz="2000" dirty="0" err="1">
                <a:solidFill>
                  <a:schemeClr val="tx1"/>
                </a:solidFill>
                <a:latin typeface="Times New Roman" panose="02020603050405020304" pitchFamily="18" charset="0"/>
                <a:cs typeface="Times New Roman" panose="02020603050405020304" pitchFamily="18" charset="0"/>
              </a:rPr>
              <a:t>Uk</a:t>
            </a:r>
            <a:r>
              <a:rPr lang="en-US" sz="2000" dirty="0">
                <a:solidFill>
                  <a:schemeClr val="tx1"/>
                </a:solidFill>
                <a:latin typeface="Times New Roman" panose="02020603050405020304" pitchFamily="18" charset="0"/>
                <a:cs typeface="Times New Roman" panose="02020603050405020304" pitchFamily="18" charset="0"/>
              </a:rPr>
              <a:t>, discovered in 1955, a tomb brick inscribed with the words </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Daji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Panyu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was found. This discovery is still the most important archaeological </a:t>
            </a:r>
            <a:r>
              <a:rPr lang="en-US" sz="2000" dirty="0" smtClean="0">
                <a:solidFill>
                  <a:schemeClr val="tx1"/>
                </a:solidFill>
                <a:latin typeface="Times New Roman" panose="02020603050405020304" pitchFamily="18" charset="0"/>
                <a:cs typeface="Times New Roman" panose="02020603050405020304" pitchFamily="18" charset="0"/>
              </a:rPr>
              <a:t>discoveries of </a:t>
            </a:r>
            <a:r>
              <a:rPr lang="en-US" sz="2000" dirty="0">
                <a:solidFill>
                  <a:schemeClr val="tx1"/>
                </a:solidFill>
                <a:latin typeface="Times New Roman" panose="02020603050405020304" pitchFamily="18" charset="0"/>
                <a:cs typeface="Times New Roman" panose="02020603050405020304" pitchFamily="18" charset="0"/>
              </a:rPr>
              <a:t>the Han Dynasty in Hong </a:t>
            </a:r>
            <a:r>
              <a:rPr lang="en-US" sz="2000" dirty="0" smtClean="0">
                <a:solidFill>
                  <a:schemeClr val="tx1"/>
                </a:solidFill>
                <a:latin typeface="Times New Roman" panose="02020603050405020304" pitchFamily="18" charset="0"/>
                <a:cs typeface="Times New Roman" panose="02020603050405020304" pitchFamily="18" charset="0"/>
              </a:rPr>
              <a:t>Kong. It</a:t>
            </a:r>
            <a:r>
              <a:rPr lang="en-US" altLang="zh-HK" sz="2000" dirty="0" smtClean="0">
                <a:solidFill>
                  <a:schemeClr val="tx1"/>
                </a:solidFill>
                <a:latin typeface="Times New Roman" panose="02020603050405020304" pitchFamily="18" charset="0"/>
                <a:cs typeface="Times New Roman" panose="02020603050405020304" pitchFamily="18" charset="0"/>
              </a:rPr>
              <a:t> </a:t>
            </a:r>
            <a:r>
              <a:rPr lang="en-US" altLang="zh-HK" sz="2000" dirty="0">
                <a:solidFill>
                  <a:schemeClr val="tx1"/>
                </a:solidFill>
                <a:latin typeface="Times New Roman" panose="02020603050405020304" pitchFamily="18" charset="0"/>
                <a:cs typeface="Times New Roman" panose="02020603050405020304" pitchFamily="18" charset="0"/>
              </a:rPr>
              <a:t>has testified</a:t>
            </a:r>
            <a:r>
              <a:rPr lang="en-US" sz="2000" dirty="0" smtClean="0">
                <a:solidFill>
                  <a:schemeClr val="tx1"/>
                </a:solidFill>
                <a:latin typeface="Times New Roman" panose="02020603050405020304" pitchFamily="18" charset="0"/>
                <a:cs typeface="Times New Roman" panose="02020603050405020304" pitchFamily="18" charset="0"/>
              </a:rPr>
              <a:t> the </a:t>
            </a:r>
            <a:r>
              <a:rPr lang="en-US" sz="2000" dirty="0">
                <a:solidFill>
                  <a:schemeClr val="tx1"/>
                </a:solidFill>
                <a:latin typeface="Times New Roman" panose="02020603050405020304" pitchFamily="18" charset="0"/>
                <a:cs typeface="Times New Roman" panose="02020603050405020304" pitchFamily="18" charset="0"/>
              </a:rPr>
              <a:t>inseparable relationship between Hong Kong and Guangdong </a:t>
            </a:r>
            <a:r>
              <a:rPr lang="en-US" altLang="zh-HK" sz="2000" dirty="0">
                <a:solidFill>
                  <a:schemeClr val="tx1"/>
                </a:solidFill>
                <a:latin typeface="Times New Roman" panose="02020603050405020304" pitchFamily="18" charset="0"/>
                <a:cs typeface="Times New Roman" panose="02020603050405020304" pitchFamily="18" charset="0"/>
              </a:rPr>
              <a:t>as early as in </a:t>
            </a: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Han Dynasty </a:t>
            </a:r>
            <a:r>
              <a:rPr lang="en-US" sz="2000" dirty="0" smtClean="0">
                <a:solidFill>
                  <a:schemeClr val="tx1"/>
                </a:solidFill>
                <a:latin typeface="Times New Roman" panose="02020603050405020304" pitchFamily="18" charset="0"/>
                <a:cs typeface="Times New Roman" panose="02020603050405020304" pitchFamily="18" charset="0"/>
              </a:rPr>
              <a:t>for more </a:t>
            </a:r>
            <a:r>
              <a:rPr lang="en-US" sz="2000" dirty="0">
                <a:solidFill>
                  <a:schemeClr val="tx1"/>
                </a:solidFill>
                <a:latin typeface="Times New Roman" panose="02020603050405020304" pitchFamily="18" charset="0"/>
                <a:cs typeface="Times New Roman" panose="02020603050405020304" pitchFamily="18" charset="0"/>
              </a:rPr>
              <a:t>than 2,000 years ago. </a:t>
            </a:r>
          </a:p>
          <a:p>
            <a:pPr algn="just" eaLnBrk="1" hangingPunct="1"/>
            <a:r>
              <a:rPr lang="en-US" sz="2000" dirty="0">
                <a:solidFill>
                  <a:schemeClr val="tx1"/>
                </a:solidFill>
                <a:latin typeface="Times New Roman" panose="02020603050405020304" pitchFamily="18" charset="0"/>
                <a:cs typeface="Times New Roman" panose="02020603050405020304" pitchFamily="18" charset="0"/>
              </a:rPr>
              <a:t>The Lei Cheng </a:t>
            </a:r>
            <a:r>
              <a:rPr lang="en-US" sz="2000" dirty="0" err="1">
                <a:solidFill>
                  <a:schemeClr val="tx1"/>
                </a:solidFill>
                <a:latin typeface="Times New Roman" panose="02020603050405020304" pitchFamily="18" charset="0"/>
                <a:cs typeface="Times New Roman" panose="02020603050405020304" pitchFamily="18" charset="0"/>
              </a:rPr>
              <a:t>Uk</a:t>
            </a:r>
            <a:r>
              <a:rPr lang="en-US" sz="2000" dirty="0">
                <a:solidFill>
                  <a:schemeClr val="tx1"/>
                </a:solidFill>
                <a:latin typeface="Times New Roman" panose="02020603050405020304" pitchFamily="18" charset="0"/>
                <a:cs typeface="Times New Roman" panose="02020603050405020304" pitchFamily="18" charset="0"/>
              </a:rPr>
              <a:t> Han Tomb, excavated in 1955 at Lei Cheng </a:t>
            </a:r>
            <a:r>
              <a:rPr lang="en-US" sz="2000" dirty="0" err="1">
                <a:solidFill>
                  <a:schemeClr val="tx1"/>
                </a:solidFill>
                <a:latin typeface="Times New Roman" panose="02020603050405020304" pitchFamily="18" charset="0"/>
                <a:cs typeface="Times New Roman" panose="02020603050405020304" pitchFamily="18" charset="0"/>
              </a:rPr>
              <a:t>Uk</a:t>
            </a:r>
            <a:r>
              <a:rPr lang="en-US" sz="2000" dirty="0">
                <a:solidFill>
                  <a:schemeClr val="tx1"/>
                </a:solidFill>
                <a:latin typeface="Times New Roman" panose="02020603050405020304" pitchFamily="18" charset="0"/>
                <a:cs typeface="Times New Roman" panose="02020603050405020304" pitchFamily="18" charset="0"/>
              </a:rPr>
              <a:t> Estate, Sham </a:t>
            </a:r>
            <a:r>
              <a:rPr lang="en-US" sz="2000" dirty="0" err="1">
                <a:solidFill>
                  <a:schemeClr val="tx1"/>
                </a:solidFill>
                <a:latin typeface="Times New Roman" panose="02020603050405020304" pitchFamily="18" charset="0"/>
                <a:cs typeface="Times New Roman" panose="02020603050405020304" pitchFamily="18" charset="0"/>
              </a:rPr>
              <a:t>Shui</a:t>
            </a:r>
            <a:r>
              <a:rPr lang="en-US" sz="2000" dirty="0">
                <a:solidFill>
                  <a:schemeClr val="tx1"/>
                </a:solidFill>
                <a:latin typeface="Times New Roman" panose="02020603050405020304" pitchFamily="18" charset="0"/>
                <a:cs typeface="Times New Roman" panose="02020603050405020304" pitchFamily="18" charset="0"/>
              </a:rPr>
              <a:t> Po, is the most famous </a:t>
            </a:r>
            <a:r>
              <a:rPr lang="en-US" altLang="zh-HK" sz="2000" dirty="0">
                <a:solidFill>
                  <a:schemeClr val="tx1"/>
                </a:solidFill>
                <a:latin typeface="Times New Roman" panose="02020603050405020304" pitchFamily="18" charset="0"/>
                <a:cs typeface="Times New Roman" panose="02020603050405020304" pitchFamily="18" charset="0"/>
              </a:rPr>
              <a:t>cultural site of Han Dynasty in Hong Kong. The structure, construction materials and excavated artefacts of Han tomb are similar to those found in many ancient tombs of the Eastern Han Dynasty in Guangdong, indicating the cultural affinity between Hong Kong and Southern China to a considerable extent.</a:t>
            </a:r>
            <a:endParaRPr lang="x-none" altLang="zh-HK"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429668" y="2078182"/>
            <a:ext cx="3361306" cy="2059662"/>
          </a:xfrm>
          <a:prstGeom prst="rect">
            <a:avLst/>
          </a:prstGeom>
        </p:spPr>
      </p:pic>
      <p:sp>
        <p:nvSpPr>
          <p:cNvPr id="3" name="Rectangle 2"/>
          <p:cNvSpPr/>
          <p:nvPr/>
        </p:nvSpPr>
        <p:spPr>
          <a:xfrm>
            <a:off x="8429668" y="4211740"/>
            <a:ext cx="3361306" cy="1169551"/>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Source: Antiques and Monuments Office (https://www.amo.gov.hk/en/historic-buildings/monuments/kowloon/monuments_35/index.html)</a:t>
            </a:r>
            <a:br>
              <a:rPr lang="en-US" altLang="zh-TW" sz="1400" dirty="0">
                <a:latin typeface="Times New Roman" panose="02020603050405020304" pitchFamily="18" charset="0"/>
                <a:ea typeface="DFKai-SB" panose="03000509000000000000" pitchFamily="65" charset="-12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4" name="Rectangle 3"/>
          <p:cNvSpPr/>
          <p:nvPr/>
        </p:nvSpPr>
        <p:spPr>
          <a:xfrm>
            <a:off x="4805668" y="-5607"/>
            <a:ext cx="2583784" cy="986360"/>
          </a:xfrm>
          <a:prstGeom prst="rect">
            <a:avLst/>
          </a:prstGeom>
        </p:spPr>
        <p:txBody>
          <a:bodyPr wrap="none">
            <a:spAutoFit/>
          </a:bodyPr>
          <a:lstStyle/>
          <a:p>
            <a:pPr algn="ctr" eaLnBrk="1" hangingPunct="1">
              <a:lnSpc>
                <a:spcPct val="150000"/>
              </a:lnSpc>
            </a:pPr>
            <a:r>
              <a:rPr lang="en-US" altLang="zh-TW" sz="44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sp>
        <p:nvSpPr>
          <p:cNvPr id="5" name="TextBox 4">
            <a:extLst>
              <a:ext uri="{FF2B5EF4-FFF2-40B4-BE49-F238E27FC236}">
                <a16:creationId xmlns:a16="http://schemas.microsoft.com/office/drawing/2014/main" id="{4C8A9836-2930-D040-88C5-A7793F5D8503}"/>
              </a:ext>
            </a:extLst>
          </p:cNvPr>
          <p:cNvSpPr txBox="1"/>
          <p:nvPr/>
        </p:nvSpPr>
        <p:spPr>
          <a:xfrm>
            <a:off x="8327637" y="1394903"/>
            <a:ext cx="3692036"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x-none" dirty="0">
                <a:latin typeface="Times New Roman" panose="02020603050405020304" pitchFamily="18" charset="0"/>
                <a:cs typeface="Times New Roman" panose="02020603050405020304" pitchFamily="18" charset="0"/>
              </a:rPr>
              <a:t>Han Tomb</a:t>
            </a:r>
            <a:r>
              <a:rPr lang="en-US" dirty="0">
                <a:latin typeface="Times New Roman" panose="02020603050405020304" pitchFamily="18" charset="0"/>
                <a:cs typeface="Times New Roman" panose="02020603050405020304" pitchFamily="18" charset="0"/>
              </a:rPr>
              <a:t> at </a:t>
            </a:r>
            <a:r>
              <a:rPr lang="x-none" altLang="zh-CN" dirty="0">
                <a:latin typeface="Times New Roman" panose="02020603050405020304" pitchFamily="18" charset="0"/>
                <a:cs typeface="Times New Roman" panose="02020603050405020304" pitchFamily="18" charset="0"/>
              </a:rPr>
              <a:t>Lei Cheng Uk </a:t>
            </a:r>
            <a:endParaRPr lang="x-none" dirty="0">
              <a:latin typeface="Times New Roman" panose="02020603050405020304" pitchFamily="18" charset="0"/>
              <a:cs typeface="Times New Roman" panose="02020603050405020304" pitchFamily="18" charset="0"/>
            </a:endParaRPr>
          </a:p>
          <a:p>
            <a:r>
              <a:rPr lang="x-none" dirty="0">
                <a:latin typeface="Times New Roman" panose="02020603050405020304" pitchFamily="18" charset="0"/>
                <a:cs typeface="Times New Roman" panose="02020603050405020304" pitchFamily="18" charset="0"/>
              </a:rPr>
              <a:t>(Lei Cheng Uk Estate, Sham Shui Po)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內容版面配置區 2"/>
          <p:cNvSpPr>
            <a:spLocks noGrp="1"/>
          </p:cNvSpPr>
          <p:nvPr>
            <p:ph idx="1"/>
          </p:nvPr>
        </p:nvSpPr>
        <p:spPr>
          <a:xfrm>
            <a:off x="611738" y="693020"/>
            <a:ext cx="11011301" cy="2962872"/>
          </a:xfrm>
        </p:spPr>
        <p:txBody>
          <a:bodyPr/>
          <a:lstStyle/>
          <a:p>
            <a:pPr eaLnBrk="1" hangingPunct="1"/>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There are also many archaeological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discoveries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from the Tang, Song, Yuan, Ming and Qing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Dynasties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Hong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Kong. The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coins, artefacts and tombs unearthed from the excavations all show the cultural links between Hong Kong and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Southern China.</a:t>
            </a: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just" eaLnBrk="1" hangingPunct="1"/>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remains of an ancient well from the Song Dynasty unearthed at the construction sites of </a:t>
            </a:r>
            <a:r>
              <a:rPr lang="en-US" altLang="zh-TW" sz="2000" dirty="0" err="1"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Shatin</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Central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Link of MTR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in recent years </a:t>
            </a:r>
            <a:r>
              <a:rPr lang="en-US" altLang="zh-TW" sz="20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further testify the relationship between Hong Kong and the coastal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cities along the Maritime Silk Road in the Song Dynasty.</a:t>
            </a:r>
            <a:endPar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pPr>
            <a:endParaRPr lang="en-US" altLang="zh-TW" sz="2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pPr>
            <a:endParaRPr lang="en-US" altLang="zh-HK" sz="26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7411" name="灯片编号占位符 1"/>
          <p:cNvSpPr>
            <a:spLocks noGrp="1"/>
          </p:cNvSpPr>
          <p:nvPr>
            <p:ph type="sldNum" sz="quarter" idx="12"/>
          </p:nvPr>
        </p:nvSpPr>
        <p:spPr bwMode="auto">
          <a:xfrm>
            <a:off x="11258349" y="6398785"/>
            <a:ext cx="6842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Microsoft JhengHei" panose="020B0604030504040204" pitchFamily="34" charset="-12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Microsoft JhengHei" panose="020B0604030504040204" pitchFamily="34" charset="-12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Microsoft JhengHei" panose="020B0604030504040204" pitchFamily="34" charset="-12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Microsoft JhengHei" panose="020B0604030504040204" pitchFamily="34" charset="-120"/>
              </a:defRPr>
            </a:lvl9pPr>
          </a:lstStyle>
          <a:p>
            <a:pPr fontAlgn="base">
              <a:spcBef>
                <a:spcPct val="0"/>
              </a:spcBef>
              <a:spcAft>
                <a:spcPct val="0"/>
              </a:spcAft>
              <a:buClrTx/>
              <a:buSzTx/>
              <a:buFont typeface="Arial" panose="020B0604020202020204" pitchFamily="34" charset="0"/>
              <a:buNone/>
            </a:pPr>
            <a:fld id="{74FA2068-2237-4F24-9BED-C75319095A2F}" type="slidenum">
              <a:rPr lang="zh-CN" altLang="en-US" sz="1200" smtClean="0">
                <a:solidFill>
                  <a:srgbClr val="898989"/>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rPr>
              <a:pPr fontAlgn="base">
                <a:spcBef>
                  <a:spcPct val="0"/>
                </a:spcBef>
                <a:spcAft>
                  <a:spcPct val="0"/>
                </a:spcAft>
                <a:buClrTx/>
                <a:buSzTx/>
                <a:buFont typeface="Arial" panose="020B0604020202020204" pitchFamily="34" charset="0"/>
                <a:buNone/>
              </a:pPr>
              <a:t>9</a:t>
            </a:fld>
            <a:endParaRPr lang="en-US" altLang="zh-CN" sz="1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Calibri" panose="020F0502020204030204" pitchFamily="34" charset="0"/>
            </a:endParaRPr>
          </a:p>
        </p:txBody>
      </p:sp>
      <p:pic>
        <p:nvPicPr>
          <p:cNvPr id="2" name="Picture 1"/>
          <p:cNvPicPr>
            <a:picLocks noChangeAspect="1"/>
          </p:cNvPicPr>
          <p:nvPr/>
        </p:nvPicPr>
        <p:blipFill>
          <a:blip r:embed="rId2"/>
          <a:stretch>
            <a:fillRect/>
          </a:stretch>
        </p:blipFill>
        <p:spPr>
          <a:xfrm>
            <a:off x="1516835" y="3448251"/>
            <a:ext cx="2993014" cy="1988510"/>
          </a:xfrm>
          <a:prstGeom prst="rect">
            <a:avLst/>
          </a:prstGeom>
        </p:spPr>
      </p:pic>
      <p:sp>
        <p:nvSpPr>
          <p:cNvPr id="3" name="Rectangle 2"/>
          <p:cNvSpPr/>
          <p:nvPr/>
        </p:nvSpPr>
        <p:spPr>
          <a:xfrm>
            <a:off x="488422" y="5475261"/>
            <a:ext cx="5049840" cy="1169551"/>
          </a:xfrm>
          <a:prstGeom prst="rect">
            <a:avLst/>
          </a:prstGeom>
        </p:spPr>
        <p:txBody>
          <a:bodyPr wrap="square">
            <a:spAutoFit/>
          </a:bodyPr>
          <a:lstStyle/>
          <a:p>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An earthen well that may be from Song or Yuan Dynasty, as speculated by archeologists from Sun </a:t>
            </a:r>
            <a:r>
              <a:rPr lang="en-US" altLang="zh-TW" sz="1400" dirty="0" err="1">
                <a:latin typeface="Times New Roman" panose="02020603050405020304" pitchFamily="18" charset="0"/>
                <a:ea typeface="DFKai-SB" panose="03000509000000000000" pitchFamily="65" charset="-120"/>
                <a:cs typeface="Times New Roman" panose="02020603050405020304" pitchFamily="18" charset="0"/>
              </a:rPr>
              <a:t>Yat-sen</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 University, Chinese University of Hong Kong, and the Antiques and Monuments Office</a:t>
            </a:r>
          </a:p>
          <a:p>
            <a:endParaRPr lang="en-US" altLang="zh-TW"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3150419" y="6442847"/>
            <a:ext cx="8484246" cy="276999"/>
          </a:xfrm>
          <a:prstGeom prst="rect">
            <a:avLst/>
          </a:prstGeom>
        </p:spPr>
        <p:txBody>
          <a:bodyPr wrap="none">
            <a:spAutoFit/>
          </a:bodyPr>
          <a:lstStyle/>
          <a:p>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Source: Antiques and Monuments Office (https://www.amo.gov.hk/en/archaeology/recent-archaeology/scl/scl-reports/index.html) </a:t>
            </a:r>
            <a:endParaRPr lang="en-US" sz="1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955584" y="3504369"/>
            <a:ext cx="2831481" cy="1926117"/>
          </a:xfrm>
          <a:prstGeom prst="rect">
            <a:avLst/>
          </a:prstGeom>
        </p:spPr>
      </p:pic>
      <p:pic>
        <p:nvPicPr>
          <p:cNvPr id="6" name="Picture 5"/>
          <p:cNvPicPr>
            <a:picLocks noChangeAspect="1"/>
          </p:cNvPicPr>
          <p:nvPr/>
        </p:nvPicPr>
        <p:blipFill>
          <a:blip r:embed="rId4"/>
          <a:stretch>
            <a:fillRect/>
          </a:stretch>
        </p:blipFill>
        <p:spPr>
          <a:xfrm>
            <a:off x="5632985" y="3508506"/>
            <a:ext cx="2953378" cy="1926116"/>
          </a:xfrm>
          <a:prstGeom prst="rect">
            <a:avLst/>
          </a:prstGeom>
        </p:spPr>
      </p:pic>
      <p:sp>
        <p:nvSpPr>
          <p:cNvPr id="7" name="Rectangle 6"/>
          <p:cNvSpPr/>
          <p:nvPr/>
        </p:nvSpPr>
        <p:spPr>
          <a:xfrm>
            <a:off x="6104788" y="5478686"/>
            <a:ext cx="1846980" cy="584775"/>
          </a:xfrm>
          <a:prstGeom prst="rect">
            <a:avLst/>
          </a:prstGeom>
        </p:spPr>
        <p:txBody>
          <a:bodyPr wrap="none">
            <a:spAutoFit/>
          </a:bodyPr>
          <a:lstStyle/>
          <a:p>
            <a:r>
              <a:rPr lang="en-US" sz="1600" dirty="0">
                <a:latin typeface="Times New Roman" panose="02020603050405020304" pitchFamily="18" charset="0"/>
                <a:ea typeface="DFKai-SB" panose="03000509000000000000" pitchFamily="65" charset="-120"/>
                <a:cs typeface="Times New Roman" panose="02020603050405020304" pitchFamily="18" charset="0"/>
              </a:rPr>
              <a:t>Photo of Well No.5 </a:t>
            </a:r>
            <a:br>
              <a:rPr lang="en-US" sz="1600" dirty="0">
                <a:latin typeface="Times New Roman" panose="02020603050405020304" pitchFamily="18" charset="0"/>
                <a:ea typeface="DFKai-SB" panose="03000509000000000000" pitchFamily="65" charset="-120"/>
                <a:cs typeface="Times New Roman" panose="02020603050405020304" pitchFamily="18" charset="0"/>
              </a:rPr>
            </a:br>
            <a:r>
              <a:rPr lang="en-US" sz="1600" dirty="0">
                <a:latin typeface="Times New Roman" panose="02020603050405020304" pitchFamily="18" charset="0"/>
                <a:ea typeface="DFKai-SB" panose="03000509000000000000" pitchFamily="65" charset="-120"/>
                <a:cs typeface="Times New Roman" panose="02020603050405020304" pitchFamily="18" charset="0"/>
              </a:rPr>
              <a:t>viewed from the top</a:t>
            </a:r>
          </a:p>
        </p:txBody>
      </p:sp>
      <p:sp>
        <p:nvSpPr>
          <p:cNvPr id="10" name="Rectangle 9"/>
          <p:cNvSpPr/>
          <p:nvPr/>
        </p:nvSpPr>
        <p:spPr>
          <a:xfrm>
            <a:off x="9447835" y="5478686"/>
            <a:ext cx="1846980" cy="584775"/>
          </a:xfrm>
          <a:prstGeom prst="rect">
            <a:avLst/>
          </a:prstGeom>
        </p:spPr>
        <p:txBody>
          <a:bodyPr wrap="none">
            <a:spAutoFit/>
          </a:bodyPr>
          <a:lstStyle/>
          <a:p>
            <a:r>
              <a:rPr lang="en-US" sz="1600" dirty="0">
                <a:latin typeface="Times New Roman" panose="02020603050405020304" pitchFamily="18" charset="0"/>
                <a:ea typeface="DFKai-SB" panose="03000509000000000000" pitchFamily="65" charset="-120"/>
                <a:cs typeface="Times New Roman" panose="02020603050405020304" pitchFamily="18" charset="0"/>
              </a:rPr>
              <a:t>Photo of Well No.4 </a:t>
            </a:r>
            <a:br>
              <a:rPr lang="en-US" sz="1600" dirty="0">
                <a:latin typeface="Times New Roman" panose="02020603050405020304" pitchFamily="18" charset="0"/>
                <a:ea typeface="DFKai-SB" panose="03000509000000000000" pitchFamily="65" charset="-120"/>
                <a:cs typeface="Times New Roman" panose="02020603050405020304" pitchFamily="18" charset="0"/>
              </a:rPr>
            </a:br>
            <a:r>
              <a:rPr lang="en-US" sz="1600" dirty="0">
                <a:latin typeface="Times New Roman" panose="02020603050405020304" pitchFamily="18" charset="0"/>
                <a:ea typeface="DFKai-SB" panose="03000509000000000000" pitchFamily="65" charset="-120"/>
                <a:cs typeface="Times New Roman" panose="02020603050405020304" pitchFamily="18" charset="0"/>
              </a:rPr>
              <a:t>viewed from the top</a:t>
            </a:r>
          </a:p>
        </p:txBody>
      </p:sp>
      <p:sp>
        <p:nvSpPr>
          <p:cNvPr id="12" name="Rectangle 11"/>
          <p:cNvSpPr/>
          <p:nvPr/>
        </p:nvSpPr>
        <p:spPr>
          <a:xfrm>
            <a:off x="4509849" y="5255"/>
            <a:ext cx="3189879" cy="901593"/>
          </a:xfrm>
          <a:prstGeom prst="rect">
            <a:avLst/>
          </a:prstGeom>
        </p:spPr>
        <p:txBody>
          <a:bodyPr wrap="square">
            <a:spAutoFit/>
          </a:bodyPr>
          <a:lstStyle/>
          <a:p>
            <a:pPr algn="ctr" eaLnBrk="1" hangingPunct="1">
              <a:lnSpc>
                <a:spcPct val="150000"/>
              </a:lnSpc>
            </a:pPr>
            <a:r>
              <a:rPr lang="en-US" altLang="zh-TW" sz="4000" b="1" dirty="0">
                <a:latin typeface="Times New Roman" panose="02020603050405020304" pitchFamily="18" charset="0"/>
                <a:ea typeface="DFKai-SB" panose="03000509000000000000" pitchFamily="65" charset="-120"/>
                <a:cs typeface="Times New Roman" panose="02020603050405020304" pitchFamily="18" charset="0"/>
              </a:rPr>
              <a:t>Reference</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6219</Words>
  <Application>Microsoft Office PowerPoint</Application>
  <PresentationFormat>Widescreen</PresentationFormat>
  <Paragraphs>343</Paragraphs>
  <Slides>45</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45</vt:i4>
      </vt:variant>
    </vt:vector>
  </HeadingPairs>
  <TitlesOfParts>
    <vt:vector size="65" baseType="lpstr">
      <vt:lpstr>DengXian</vt:lpstr>
      <vt:lpstr>Microsoft YaHei</vt:lpstr>
      <vt:lpstr>PMingLiu</vt:lpstr>
      <vt:lpstr>黑体</vt:lpstr>
      <vt:lpstr>黑体</vt:lpstr>
      <vt:lpstr>SimSun</vt:lpstr>
      <vt:lpstr>华文新魏</vt:lpstr>
      <vt:lpstr>华文新魏</vt:lpstr>
      <vt:lpstr>Microsoft JhengHei</vt:lpstr>
      <vt:lpstr>PMingLiU</vt:lpstr>
      <vt:lpstr>PMingLiU</vt:lpstr>
      <vt:lpstr>標楷體</vt:lpstr>
      <vt:lpstr>標楷體</vt:lpstr>
      <vt:lpstr>Arial</vt:lpstr>
      <vt:lpstr>Calibri</vt:lpstr>
      <vt:lpstr>Times New Roman</vt:lpstr>
      <vt:lpstr>Trebuchet MS</vt:lpstr>
      <vt:lpstr>Wingdings</vt:lpstr>
      <vt:lpstr>Wingdings 3</vt:lpstr>
      <vt:lpstr>Facet</vt:lpstr>
      <vt:lpstr>Learning focus: Factors shaping the characteristics of cultural diversity with Chinese culture as the mainstay in Hong Kong society: brief introduction to the development of Hong Kong, and the impact of Chinese traditional culture integrating with different cultures on Hong Kong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Hakka people</vt:lpstr>
      <vt:lpstr>The Tanka people and the Hoklo people</vt:lpstr>
      <vt:lpstr>Mainland immigrants in Hong Kong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 between Hong Kong and the Mainland from late Qing Dynasty to early 20th century (I)</vt:lpstr>
      <vt:lpstr>Relationship between Hong Kong and the Mainland from late Qing Dynasty to early 20th century (II)</vt:lpstr>
      <vt:lpstr>Hong Kong in the Anti-Japanese National Salvation Movement</vt:lpstr>
      <vt:lpstr>PowerPoint Presentation</vt:lpstr>
      <vt:lpstr>Relationship between Hong Kong and the Mainland after the war</vt:lpstr>
      <vt:lpstr>Dongjiang Water Supply to Hong Kong</vt:lpstr>
      <vt:lpstr>Dongjiang Water Supply to Hong Kong</vt:lpstr>
      <vt:lpstr>PowerPoint Presentation</vt:lpstr>
      <vt:lpstr>Relationship: From the example of water supply from the Mainland to Hong Kong, we can see that our country tried every possible means to solve problems for Hong Kong when Hong Kong residents encountered difficulties in their lives. Among these, our country spent a lot of human and material resources to provide assistance. This shows that our country is very concerned about the needs of Hong Kong residents.  Relevant example: Take the fight against COVID-19 as an example. As requested by the Government of the HKSAR, the Central Government arranged laboratory testing personnel to Hong Kong to assist in the testing of COVID-19.</vt:lpstr>
      <vt:lpstr>Material support to Hong Kong</vt:lpstr>
      <vt:lpstr>1. Illustrate how Chinese and Western cultures integrate in Hong Kong with concrete examples.  Hong Kong people communicate in Cantonese and English, and write in Chinese and English in daily lives. According to the Official Languages Ordinance, both Chinese and English are official languages in communication between the government or officials and the public, and in court proceedings.   2. What do you think is the impact of cultural diversity integrating Chinese and Western cultures on the development of Hong Kong?  Cultural diversity integrating Chinese and Western cultures makes Hong Kong society more colourful. In addition to inheriting Chinese culture, cultures of different regions are integrated in different aspects of life, such as festivals, food, and clothing. Hong Kong people understand and appreciate cultures of different regions, which enhance their global perspectives and competitiveness.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2021-06-02T11:12:09Z</dcterms:created>
  <dcterms:modified xsi:type="dcterms:W3CDTF">2022-02-22T09:54:33Z</dcterms:modified>
</cp:coreProperties>
</file>