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2"/>
  </p:notesMasterIdLst>
  <p:sldIdLst>
    <p:sldId id="257" r:id="rId2"/>
    <p:sldId id="258" r:id="rId3"/>
    <p:sldId id="322" r:id="rId4"/>
    <p:sldId id="262" r:id="rId5"/>
    <p:sldId id="260" r:id="rId6"/>
    <p:sldId id="261" r:id="rId7"/>
    <p:sldId id="316" r:id="rId8"/>
    <p:sldId id="264" r:id="rId9"/>
    <p:sldId id="323" r:id="rId10"/>
    <p:sldId id="265" r:id="rId11"/>
    <p:sldId id="317" r:id="rId12"/>
    <p:sldId id="318" r:id="rId13"/>
    <p:sldId id="266" r:id="rId14"/>
    <p:sldId id="267" r:id="rId15"/>
    <p:sldId id="268" r:id="rId16"/>
    <p:sldId id="269" r:id="rId17"/>
    <p:sldId id="270" r:id="rId18"/>
    <p:sldId id="271" r:id="rId19"/>
    <p:sldId id="272" r:id="rId20"/>
    <p:sldId id="273" r:id="rId21"/>
    <p:sldId id="314" r:id="rId22"/>
    <p:sldId id="274" r:id="rId23"/>
    <p:sldId id="321" r:id="rId24"/>
    <p:sldId id="325" r:id="rId25"/>
    <p:sldId id="276" r:id="rId26"/>
    <p:sldId id="277" r:id="rId27"/>
    <p:sldId id="278" r:id="rId28"/>
    <p:sldId id="279" r:id="rId29"/>
    <p:sldId id="280" r:id="rId30"/>
    <p:sldId id="281" r:id="rId31"/>
    <p:sldId id="311" r:id="rId32"/>
    <p:sldId id="312" r:id="rId33"/>
    <p:sldId id="282" r:id="rId34"/>
    <p:sldId id="306" r:id="rId35"/>
    <p:sldId id="283" r:id="rId36"/>
    <p:sldId id="284" r:id="rId37"/>
    <p:sldId id="285" r:id="rId38"/>
    <p:sldId id="286" r:id="rId39"/>
    <p:sldId id="287" r:id="rId40"/>
    <p:sldId id="288" r:id="rId41"/>
    <p:sldId id="289" r:id="rId42"/>
    <p:sldId id="290" r:id="rId43"/>
    <p:sldId id="291" r:id="rId44"/>
    <p:sldId id="307" r:id="rId45"/>
    <p:sldId id="292" r:id="rId46"/>
    <p:sldId id="293" r:id="rId47"/>
    <p:sldId id="294" r:id="rId48"/>
    <p:sldId id="295" r:id="rId49"/>
    <p:sldId id="296" r:id="rId50"/>
    <p:sldId id="297" r:id="rId51"/>
    <p:sldId id="298" r:id="rId52"/>
    <p:sldId id="308" r:id="rId53"/>
    <p:sldId id="299" r:id="rId54"/>
    <p:sldId id="300" r:id="rId55"/>
    <p:sldId id="301" r:id="rId56"/>
    <p:sldId id="302" r:id="rId57"/>
    <p:sldId id="303" r:id="rId58"/>
    <p:sldId id="324" r:id="rId59"/>
    <p:sldId id="327" r:id="rId60"/>
    <p:sldId id="328" r:id="rId61"/>
  </p:sldIdLst>
  <p:sldSz cx="12192000" cy="6858000"/>
  <p:notesSz cx="6797675" cy="99282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者" initials="A" lastIdx="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37" autoAdjust="0"/>
    <p:restoredTop sz="92877" autoAdjust="0"/>
  </p:normalViewPr>
  <p:slideViewPr>
    <p:cSldViewPr snapToGrid="0">
      <p:cViewPr varScale="1">
        <p:scale>
          <a:sx n="103" d="100"/>
          <a:sy n="103" d="100"/>
        </p:scale>
        <p:origin x="1008" y="10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45CCF4-4AFD-446E-BEAA-02433DFDC1C0}"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zh-CN" altLang="en-US"/>
        </a:p>
      </dgm:t>
    </dgm:pt>
    <dgm:pt modelId="{FFBF2CE5-6969-442A-8B01-F38D7D1DAA9E}">
      <dgm:prSet phldrT="[文本]" custT="1"/>
      <dgm:spPr/>
      <dgm:t>
        <a:bodyPr/>
        <a:lstStyle/>
        <a:p>
          <a:r>
            <a:rPr lang="en-HK" altLang="zh-CN" sz="1800" b="0" dirty="0">
              <a:latin typeface="Times New Roman" panose="02020603050405020304" pitchFamily="18" charset="0"/>
              <a:ea typeface="DFKai-SB" panose="03000509000000000000" pitchFamily="65" charset="-120"/>
              <a:cs typeface="Times New Roman" panose="02020603050405020304" pitchFamily="18" charset="0"/>
            </a:rPr>
            <a:t>International financial centre</a:t>
          </a:r>
          <a:endParaRPr lang="zh-CN" altLang="en-US" sz="1800" b="0" dirty="0">
            <a:solidFill>
              <a:schemeClr val="tx1"/>
            </a:solidFill>
            <a:latin typeface="Times New Roman" panose="02020603050405020304" pitchFamily="18" charset="0"/>
            <a:cs typeface="Times New Roman" panose="02020603050405020304" pitchFamily="18" charset="0"/>
          </a:endParaRPr>
        </a:p>
      </dgm:t>
    </dgm:pt>
    <dgm:pt modelId="{D49A130B-410A-4F77-BA4B-84DA0E01849F}" type="parTrans" cxnId="{21713D78-A2E6-4790-85E6-BD20970C1C1E}">
      <dgm:prSet/>
      <dgm:spPr/>
      <dgm:t>
        <a:bodyPr/>
        <a:lstStyle/>
        <a:p>
          <a:endParaRPr lang="zh-CN" altLang="en-US" sz="1800" b="1">
            <a:solidFill>
              <a:schemeClr val="tx1"/>
            </a:solidFill>
          </a:endParaRPr>
        </a:p>
      </dgm:t>
    </dgm:pt>
    <dgm:pt modelId="{503FD3E8-81E8-4BB0-9170-080DD77AA8E8}" type="sibTrans" cxnId="{21713D78-A2E6-4790-85E6-BD20970C1C1E}">
      <dgm:prSet/>
      <dgm:spPr/>
      <dgm:t>
        <a:bodyPr/>
        <a:lstStyle/>
        <a:p>
          <a:endParaRPr lang="zh-CN" altLang="en-US" sz="1800" b="1">
            <a:solidFill>
              <a:schemeClr val="tx1"/>
            </a:solidFill>
          </a:endParaRPr>
        </a:p>
      </dgm:t>
    </dgm:pt>
    <dgm:pt modelId="{1326AF07-A75F-4AE6-8D99-AE3FEB668593}">
      <dgm:prSet phldrT="[文本]" custT="1"/>
      <dgm:spPr/>
      <dgm:t>
        <a:bodyPr/>
        <a:lstStyle/>
        <a:p>
          <a:r>
            <a:rPr lang="en-HK" altLang="zh-CN" sz="1800" b="0" dirty="0">
              <a:latin typeface="Times New Roman" panose="02020603050405020304" pitchFamily="18" charset="0"/>
              <a:ea typeface="DFKai-SB" panose="03000509000000000000" pitchFamily="65" charset="-120"/>
              <a:cs typeface="Times New Roman" panose="02020603050405020304" pitchFamily="18" charset="0"/>
            </a:rPr>
            <a:t>International trade centre</a:t>
          </a:r>
          <a:endParaRPr lang="zh-CN" altLang="en-US" sz="1800" b="0" dirty="0">
            <a:solidFill>
              <a:schemeClr val="tx1"/>
            </a:solidFill>
            <a:latin typeface="Times New Roman" panose="02020603050405020304" pitchFamily="18" charset="0"/>
            <a:cs typeface="Times New Roman" panose="02020603050405020304" pitchFamily="18" charset="0"/>
          </a:endParaRPr>
        </a:p>
      </dgm:t>
    </dgm:pt>
    <dgm:pt modelId="{E1468ECE-0586-467C-A217-A56871A42683}" type="parTrans" cxnId="{5C48885C-C4A2-4F07-8823-E410C61BE678}">
      <dgm:prSet/>
      <dgm:spPr/>
      <dgm:t>
        <a:bodyPr/>
        <a:lstStyle/>
        <a:p>
          <a:endParaRPr lang="zh-CN" altLang="en-US" sz="1800" b="1">
            <a:solidFill>
              <a:schemeClr val="tx1"/>
            </a:solidFill>
          </a:endParaRPr>
        </a:p>
      </dgm:t>
    </dgm:pt>
    <dgm:pt modelId="{FFD83F7D-CAE5-491E-863D-E01082EBB980}" type="sibTrans" cxnId="{5C48885C-C4A2-4F07-8823-E410C61BE678}">
      <dgm:prSet/>
      <dgm:spPr/>
      <dgm:t>
        <a:bodyPr/>
        <a:lstStyle/>
        <a:p>
          <a:endParaRPr lang="zh-CN" altLang="en-US" sz="1800" b="1">
            <a:solidFill>
              <a:schemeClr val="tx1"/>
            </a:solidFill>
          </a:endParaRPr>
        </a:p>
      </dgm:t>
    </dgm:pt>
    <dgm:pt modelId="{87DAB728-E2D7-42EF-A791-48160D20DC24}">
      <dgm:prSet phldrT="[文本]" custT="1"/>
      <dgm:spPr/>
      <dgm:t>
        <a:bodyPr/>
        <a:lstStyle/>
        <a:p>
          <a:r>
            <a:rPr lang="en-HK" altLang="zh-CN" sz="18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International </a:t>
          </a:r>
          <a:r>
            <a:rPr lang="en-HK" altLang="zh-CN" sz="1800" b="0" strike="no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transportation </a:t>
          </a:r>
          <a:r>
            <a:rPr lang="en-HK" altLang="zh-CN" sz="18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centre</a:t>
          </a:r>
          <a:endParaRPr lang="zh-CN" altLang="en-US" sz="1800" b="0" dirty="0">
            <a:solidFill>
              <a:schemeClr val="tx1"/>
            </a:solidFill>
            <a:latin typeface="Times New Roman" panose="02020603050405020304" pitchFamily="18" charset="0"/>
            <a:cs typeface="Times New Roman" panose="02020603050405020304" pitchFamily="18" charset="0"/>
          </a:endParaRPr>
        </a:p>
      </dgm:t>
    </dgm:pt>
    <dgm:pt modelId="{C5EA1487-DB03-4923-8B58-8032B78176FE}" type="parTrans" cxnId="{7D1F0B78-4FC7-4F66-8086-18660E3766F1}">
      <dgm:prSet/>
      <dgm:spPr/>
      <dgm:t>
        <a:bodyPr/>
        <a:lstStyle/>
        <a:p>
          <a:endParaRPr lang="zh-CN" altLang="en-US" sz="1800" b="1">
            <a:solidFill>
              <a:schemeClr val="tx1"/>
            </a:solidFill>
          </a:endParaRPr>
        </a:p>
      </dgm:t>
    </dgm:pt>
    <dgm:pt modelId="{0A6D5B24-A041-4017-94C0-AB24B5F6858B}" type="sibTrans" cxnId="{7D1F0B78-4FC7-4F66-8086-18660E3766F1}">
      <dgm:prSet/>
      <dgm:spPr/>
      <dgm:t>
        <a:bodyPr/>
        <a:lstStyle/>
        <a:p>
          <a:endParaRPr lang="zh-CN" altLang="en-US" sz="1800" b="1">
            <a:solidFill>
              <a:schemeClr val="tx1"/>
            </a:solidFill>
          </a:endParaRPr>
        </a:p>
      </dgm:t>
    </dgm:pt>
    <dgm:pt modelId="{7A640CC8-59ED-4A0E-8820-E31840AC1486}">
      <dgm:prSet phldrT="[文本]" custT="1"/>
      <dgm:spPr/>
      <dgm:t>
        <a:bodyPr/>
        <a:lstStyle/>
        <a:p>
          <a:r>
            <a:rPr lang="en-HK" altLang="zh-CN" sz="1800" b="0" dirty="0">
              <a:solidFill>
                <a:schemeClr val="tx1"/>
              </a:solidFill>
              <a:latin typeface="Times New Roman" panose="02020603050405020304" pitchFamily="18" charset="0"/>
              <a:cs typeface="Times New Roman" panose="02020603050405020304" pitchFamily="18" charset="0"/>
            </a:rPr>
            <a:t>International innovation and technology centre</a:t>
          </a:r>
          <a:endParaRPr lang="zh-CN" altLang="en-US" sz="1800" b="0" dirty="0">
            <a:solidFill>
              <a:schemeClr val="tx1"/>
            </a:solidFill>
            <a:latin typeface="Times New Roman" panose="02020603050405020304" pitchFamily="18" charset="0"/>
            <a:cs typeface="Times New Roman" panose="02020603050405020304" pitchFamily="18" charset="0"/>
          </a:endParaRPr>
        </a:p>
      </dgm:t>
    </dgm:pt>
    <dgm:pt modelId="{7F9026F4-A107-4C33-B7EB-40F79C3DD44F}" type="parTrans" cxnId="{B8376E5A-DD74-421A-9A36-9FB6F37190B4}">
      <dgm:prSet/>
      <dgm:spPr/>
      <dgm:t>
        <a:bodyPr/>
        <a:lstStyle/>
        <a:p>
          <a:endParaRPr lang="zh-CN" altLang="en-US" sz="1800" b="1">
            <a:solidFill>
              <a:schemeClr val="tx1"/>
            </a:solidFill>
          </a:endParaRPr>
        </a:p>
      </dgm:t>
    </dgm:pt>
    <dgm:pt modelId="{2BA84454-F0A8-4206-8D5C-F8637622B9D0}" type="sibTrans" cxnId="{B8376E5A-DD74-421A-9A36-9FB6F37190B4}">
      <dgm:prSet/>
      <dgm:spPr/>
      <dgm:t>
        <a:bodyPr/>
        <a:lstStyle/>
        <a:p>
          <a:endParaRPr lang="zh-CN" altLang="en-US" sz="1800" b="1">
            <a:solidFill>
              <a:schemeClr val="tx1"/>
            </a:solidFill>
          </a:endParaRPr>
        </a:p>
      </dgm:t>
    </dgm:pt>
    <dgm:pt modelId="{31B9B059-CEB9-4E9E-BE7A-3E518D6979FF}" type="pres">
      <dgm:prSet presAssocID="{2E45CCF4-4AFD-446E-BEAA-02433DFDC1C0}" presName="Name0" presStyleCnt="0">
        <dgm:presLayoutVars>
          <dgm:dir/>
          <dgm:resizeHandles val="exact"/>
        </dgm:presLayoutVars>
      </dgm:prSet>
      <dgm:spPr/>
      <dgm:t>
        <a:bodyPr/>
        <a:lstStyle/>
        <a:p>
          <a:endParaRPr lang="en-US" altLang="zh-HK"/>
        </a:p>
      </dgm:t>
    </dgm:pt>
    <dgm:pt modelId="{984127A7-00A3-4AEA-9512-A27E5B4B30EF}" type="pres">
      <dgm:prSet presAssocID="{FFBF2CE5-6969-442A-8B01-F38D7D1DAA9E}" presName="Name5" presStyleLbl="vennNode1" presStyleIdx="0" presStyleCnt="4" custLinFactNeighborX="-67180" custLinFactNeighborY="26">
        <dgm:presLayoutVars>
          <dgm:bulletEnabled val="1"/>
        </dgm:presLayoutVars>
      </dgm:prSet>
      <dgm:spPr/>
      <dgm:t>
        <a:bodyPr/>
        <a:lstStyle/>
        <a:p>
          <a:endParaRPr lang="en-US" altLang="zh-HK"/>
        </a:p>
      </dgm:t>
    </dgm:pt>
    <dgm:pt modelId="{0ED74D87-3441-4349-A501-15852AF5235A}" type="pres">
      <dgm:prSet presAssocID="{503FD3E8-81E8-4BB0-9170-080DD77AA8E8}" presName="space" presStyleCnt="0"/>
      <dgm:spPr/>
    </dgm:pt>
    <dgm:pt modelId="{714823C0-84E1-42BB-8682-691307AD7E98}" type="pres">
      <dgm:prSet presAssocID="{1326AF07-A75F-4AE6-8D99-AE3FEB668593}" presName="Name5" presStyleLbl="vennNode1" presStyleIdx="1" presStyleCnt="4" custLinFactNeighborX="-14029" custLinFactNeighborY="391">
        <dgm:presLayoutVars>
          <dgm:bulletEnabled val="1"/>
        </dgm:presLayoutVars>
      </dgm:prSet>
      <dgm:spPr/>
      <dgm:t>
        <a:bodyPr/>
        <a:lstStyle/>
        <a:p>
          <a:endParaRPr lang="en-US" altLang="zh-HK"/>
        </a:p>
      </dgm:t>
    </dgm:pt>
    <dgm:pt modelId="{DA768FDE-413A-435D-AE80-6D890EA52512}" type="pres">
      <dgm:prSet presAssocID="{FFD83F7D-CAE5-491E-863D-E01082EBB980}" presName="space" presStyleCnt="0"/>
      <dgm:spPr/>
    </dgm:pt>
    <dgm:pt modelId="{8221D829-BE4F-4B77-A46F-7C0A1ABAA0E1}" type="pres">
      <dgm:prSet presAssocID="{87DAB728-E2D7-42EF-A791-48160D20DC24}" presName="Name5" presStyleLbl="vennNode1" presStyleIdx="2" presStyleCnt="4" custScaleX="110999" custLinFactNeighborX="7489" custLinFactNeighborY="0">
        <dgm:presLayoutVars>
          <dgm:bulletEnabled val="1"/>
        </dgm:presLayoutVars>
      </dgm:prSet>
      <dgm:spPr/>
      <dgm:t>
        <a:bodyPr/>
        <a:lstStyle/>
        <a:p>
          <a:endParaRPr lang="en-US" altLang="zh-HK"/>
        </a:p>
      </dgm:t>
    </dgm:pt>
    <dgm:pt modelId="{A2CD1640-BF89-4A70-8044-E77CB59C7D53}" type="pres">
      <dgm:prSet presAssocID="{0A6D5B24-A041-4017-94C0-AB24B5F6858B}" presName="space" presStyleCnt="0"/>
      <dgm:spPr/>
    </dgm:pt>
    <dgm:pt modelId="{BB9A9D74-5588-4121-BBC1-64E18F0EF827}" type="pres">
      <dgm:prSet presAssocID="{7A640CC8-59ED-4A0E-8820-E31840AC1486}" presName="Name5" presStyleLbl="vennNode1" presStyleIdx="3" presStyleCnt="4" custLinFactNeighborX="75194" custLinFactNeighborY="391">
        <dgm:presLayoutVars>
          <dgm:bulletEnabled val="1"/>
        </dgm:presLayoutVars>
      </dgm:prSet>
      <dgm:spPr/>
      <dgm:t>
        <a:bodyPr/>
        <a:lstStyle/>
        <a:p>
          <a:endParaRPr lang="en-US" altLang="zh-HK"/>
        </a:p>
      </dgm:t>
    </dgm:pt>
  </dgm:ptLst>
  <dgm:cxnLst>
    <dgm:cxn modelId="{AAC35750-3868-4A9F-9E5B-880775B4179D}" type="presOf" srcId="{2E45CCF4-4AFD-446E-BEAA-02433DFDC1C0}" destId="{31B9B059-CEB9-4E9E-BE7A-3E518D6979FF}" srcOrd="0" destOrd="0" presId="urn:microsoft.com/office/officeart/2005/8/layout/venn3"/>
    <dgm:cxn modelId="{21713D78-A2E6-4790-85E6-BD20970C1C1E}" srcId="{2E45CCF4-4AFD-446E-BEAA-02433DFDC1C0}" destId="{FFBF2CE5-6969-442A-8B01-F38D7D1DAA9E}" srcOrd="0" destOrd="0" parTransId="{D49A130B-410A-4F77-BA4B-84DA0E01849F}" sibTransId="{503FD3E8-81E8-4BB0-9170-080DD77AA8E8}"/>
    <dgm:cxn modelId="{5C48885C-C4A2-4F07-8823-E410C61BE678}" srcId="{2E45CCF4-4AFD-446E-BEAA-02433DFDC1C0}" destId="{1326AF07-A75F-4AE6-8D99-AE3FEB668593}" srcOrd="1" destOrd="0" parTransId="{E1468ECE-0586-467C-A217-A56871A42683}" sibTransId="{FFD83F7D-CAE5-491E-863D-E01082EBB980}"/>
    <dgm:cxn modelId="{331FBE25-63FC-4A3F-BC54-6CFB8166CFF4}" type="presOf" srcId="{1326AF07-A75F-4AE6-8D99-AE3FEB668593}" destId="{714823C0-84E1-42BB-8682-691307AD7E98}" srcOrd="0" destOrd="0" presId="urn:microsoft.com/office/officeart/2005/8/layout/venn3"/>
    <dgm:cxn modelId="{1DA2DC00-1B21-43F2-BA3C-55248703DB1C}" type="presOf" srcId="{87DAB728-E2D7-42EF-A791-48160D20DC24}" destId="{8221D829-BE4F-4B77-A46F-7C0A1ABAA0E1}" srcOrd="0" destOrd="0" presId="urn:microsoft.com/office/officeart/2005/8/layout/venn3"/>
    <dgm:cxn modelId="{792193FE-1326-4FAF-92A8-E5CD011CB436}" type="presOf" srcId="{FFBF2CE5-6969-442A-8B01-F38D7D1DAA9E}" destId="{984127A7-00A3-4AEA-9512-A27E5B4B30EF}" srcOrd="0" destOrd="0" presId="urn:microsoft.com/office/officeart/2005/8/layout/venn3"/>
    <dgm:cxn modelId="{E4EB1058-18E1-4DC1-B371-86E108CE70BF}" type="presOf" srcId="{7A640CC8-59ED-4A0E-8820-E31840AC1486}" destId="{BB9A9D74-5588-4121-BBC1-64E18F0EF827}" srcOrd="0" destOrd="0" presId="urn:microsoft.com/office/officeart/2005/8/layout/venn3"/>
    <dgm:cxn modelId="{B8376E5A-DD74-421A-9A36-9FB6F37190B4}" srcId="{2E45CCF4-4AFD-446E-BEAA-02433DFDC1C0}" destId="{7A640CC8-59ED-4A0E-8820-E31840AC1486}" srcOrd="3" destOrd="0" parTransId="{7F9026F4-A107-4C33-B7EB-40F79C3DD44F}" sibTransId="{2BA84454-F0A8-4206-8D5C-F8637622B9D0}"/>
    <dgm:cxn modelId="{7D1F0B78-4FC7-4F66-8086-18660E3766F1}" srcId="{2E45CCF4-4AFD-446E-BEAA-02433DFDC1C0}" destId="{87DAB728-E2D7-42EF-A791-48160D20DC24}" srcOrd="2" destOrd="0" parTransId="{C5EA1487-DB03-4923-8B58-8032B78176FE}" sibTransId="{0A6D5B24-A041-4017-94C0-AB24B5F6858B}"/>
    <dgm:cxn modelId="{65718EC3-5284-4195-B8A3-9AC6A8794FFA}" type="presParOf" srcId="{31B9B059-CEB9-4E9E-BE7A-3E518D6979FF}" destId="{984127A7-00A3-4AEA-9512-A27E5B4B30EF}" srcOrd="0" destOrd="0" presId="urn:microsoft.com/office/officeart/2005/8/layout/venn3"/>
    <dgm:cxn modelId="{2B27C5CF-1C1E-4CA3-B1CF-17D10E5630CD}" type="presParOf" srcId="{31B9B059-CEB9-4E9E-BE7A-3E518D6979FF}" destId="{0ED74D87-3441-4349-A501-15852AF5235A}" srcOrd="1" destOrd="0" presId="urn:microsoft.com/office/officeart/2005/8/layout/venn3"/>
    <dgm:cxn modelId="{ABF0CC0F-A139-48BD-A910-70CDE451818D}" type="presParOf" srcId="{31B9B059-CEB9-4E9E-BE7A-3E518D6979FF}" destId="{714823C0-84E1-42BB-8682-691307AD7E98}" srcOrd="2" destOrd="0" presId="urn:microsoft.com/office/officeart/2005/8/layout/venn3"/>
    <dgm:cxn modelId="{88FC7705-0DE8-4886-A662-B6DFFF2C926F}" type="presParOf" srcId="{31B9B059-CEB9-4E9E-BE7A-3E518D6979FF}" destId="{DA768FDE-413A-435D-AE80-6D890EA52512}" srcOrd="3" destOrd="0" presId="urn:microsoft.com/office/officeart/2005/8/layout/venn3"/>
    <dgm:cxn modelId="{66C3A19B-EA03-4E76-9590-E509ED908219}" type="presParOf" srcId="{31B9B059-CEB9-4E9E-BE7A-3E518D6979FF}" destId="{8221D829-BE4F-4B77-A46F-7C0A1ABAA0E1}" srcOrd="4" destOrd="0" presId="urn:microsoft.com/office/officeart/2005/8/layout/venn3"/>
    <dgm:cxn modelId="{69E5C20A-74CA-4704-817B-83218AA1D86A}" type="presParOf" srcId="{31B9B059-CEB9-4E9E-BE7A-3E518D6979FF}" destId="{A2CD1640-BF89-4A70-8044-E77CB59C7D53}" srcOrd="5" destOrd="0" presId="urn:microsoft.com/office/officeart/2005/8/layout/venn3"/>
    <dgm:cxn modelId="{B6D94016-F909-42B9-880B-4662DB5A6EB7}" type="presParOf" srcId="{31B9B059-CEB9-4E9E-BE7A-3E518D6979FF}" destId="{BB9A9D74-5588-4121-BBC1-64E18F0EF827}"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127A7-00A3-4AEA-9512-A27E5B4B30EF}">
      <dsp:nvSpPr>
        <dsp:cNvPr id="0" name=""/>
        <dsp:cNvSpPr/>
      </dsp:nvSpPr>
      <dsp:spPr>
        <a:xfrm>
          <a:off x="0" y="735113"/>
          <a:ext cx="2035668" cy="2035668"/>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030" tIns="22860" rIns="112030" bIns="22860" numCol="1" spcCol="1270" anchor="ctr" anchorCtr="0">
          <a:noAutofit/>
        </a:bodyPr>
        <a:lstStyle/>
        <a:p>
          <a:pPr lvl="0" algn="ctr" defTabSz="800100">
            <a:lnSpc>
              <a:spcPct val="90000"/>
            </a:lnSpc>
            <a:spcBef>
              <a:spcPct val="0"/>
            </a:spcBef>
            <a:spcAft>
              <a:spcPct val="35000"/>
            </a:spcAft>
          </a:pPr>
          <a:r>
            <a:rPr lang="en-HK" altLang="zh-CN" sz="1800" b="0" kern="1200" dirty="0">
              <a:latin typeface="Times New Roman" panose="02020603050405020304" pitchFamily="18" charset="0"/>
              <a:ea typeface="DFKai-SB" panose="03000509000000000000" pitchFamily="65" charset="-120"/>
              <a:cs typeface="Times New Roman" panose="02020603050405020304" pitchFamily="18" charset="0"/>
            </a:rPr>
            <a:t>International financial centre</a:t>
          </a:r>
          <a:endParaRPr lang="zh-CN" altLang="en-US" sz="1800" b="0" kern="1200" dirty="0">
            <a:solidFill>
              <a:schemeClr val="tx1"/>
            </a:solidFill>
            <a:latin typeface="Times New Roman" panose="02020603050405020304" pitchFamily="18" charset="0"/>
            <a:cs typeface="Times New Roman" panose="02020603050405020304" pitchFamily="18" charset="0"/>
          </a:endParaRPr>
        </a:p>
      </dsp:txBody>
      <dsp:txXfrm>
        <a:off x="298117" y="1033230"/>
        <a:ext cx="1439434" cy="1439434"/>
      </dsp:txXfrm>
    </dsp:sp>
    <dsp:sp modelId="{714823C0-84E1-42BB-8682-691307AD7E98}">
      <dsp:nvSpPr>
        <dsp:cNvPr id="0" name=""/>
        <dsp:cNvSpPr/>
      </dsp:nvSpPr>
      <dsp:spPr>
        <a:xfrm>
          <a:off x="1574344" y="742543"/>
          <a:ext cx="2035668" cy="2035668"/>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030" tIns="22860" rIns="112030" bIns="22860" numCol="1" spcCol="1270" anchor="ctr" anchorCtr="0">
          <a:noAutofit/>
        </a:bodyPr>
        <a:lstStyle/>
        <a:p>
          <a:pPr lvl="0" algn="ctr" defTabSz="800100">
            <a:lnSpc>
              <a:spcPct val="90000"/>
            </a:lnSpc>
            <a:spcBef>
              <a:spcPct val="0"/>
            </a:spcBef>
            <a:spcAft>
              <a:spcPct val="35000"/>
            </a:spcAft>
          </a:pPr>
          <a:r>
            <a:rPr lang="en-HK" altLang="zh-CN" sz="1800" b="0" kern="1200" dirty="0">
              <a:latin typeface="Times New Roman" panose="02020603050405020304" pitchFamily="18" charset="0"/>
              <a:ea typeface="DFKai-SB" panose="03000509000000000000" pitchFamily="65" charset="-120"/>
              <a:cs typeface="Times New Roman" panose="02020603050405020304" pitchFamily="18" charset="0"/>
            </a:rPr>
            <a:t>International trade centre</a:t>
          </a:r>
          <a:endParaRPr lang="zh-CN" altLang="en-US" sz="1800" b="0" kern="1200" dirty="0">
            <a:solidFill>
              <a:schemeClr val="tx1"/>
            </a:solidFill>
            <a:latin typeface="Times New Roman" panose="02020603050405020304" pitchFamily="18" charset="0"/>
            <a:cs typeface="Times New Roman" panose="02020603050405020304" pitchFamily="18" charset="0"/>
          </a:endParaRPr>
        </a:p>
      </dsp:txBody>
      <dsp:txXfrm>
        <a:off x="1872461" y="1040660"/>
        <a:ext cx="1439434" cy="1439434"/>
      </dsp:txXfrm>
    </dsp:sp>
    <dsp:sp modelId="{8221D829-BE4F-4B77-A46F-7C0A1ABAA0E1}">
      <dsp:nvSpPr>
        <dsp:cNvPr id="0" name=""/>
        <dsp:cNvSpPr/>
      </dsp:nvSpPr>
      <dsp:spPr>
        <a:xfrm>
          <a:off x="3290486" y="734584"/>
          <a:ext cx="2259572" cy="2035668"/>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030" tIns="22860" rIns="112030" bIns="22860" numCol="1" spcCol="1270" anchor="ctr" anchorCtr="0">
          <a:noAutofit/>
        </a:bodyPr>
        <a:lstStyle/>
        <a:p>
          <a:pPr lvl="0" algn="ctr" defTabSz="800100">
            <a:lnSpc>
              <a:spcPct val="90000"/>
            </a:lnSpc>
            <a:spcBef>
              <a:spcPct val="0"/>
            </a:spcBef>
            <a:spcAft>
              <a:spcPct val="35000"/>
            </a:spcAft>
          </a:pPr>
          <a:r>
            <a:rPr lang="en-HK" altLang="zh-CN" sz="18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International </a:t>
          </a:r>
          <a:r>
            <a:rPr lang="en-HK" altLang="zh-CN" sz="1800" b="0" strike="noStrike"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transportation </a:t>
          </a:r>
          <a:r>
            <a:rPr lang="en-HK" altLang="zh-CN" sz="1800" b="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centre</a:t>
          </a:r>
          <a:endParaRPr lang="zh-CN" altLang="en-US" sz="1800" b="0" kern="1200" dirty="0">
            <a:solidFill>
              <a:schemeClr val="tx1"/>
            </a:solidFill>
            <a:latin typeface="Times New Roman" panose="02020603050405020304" pitchFamily="18" charset="0"/>
            <a:cs typeface="Times New Roman" panose="02020603050405020304" pitchFamily="18" charset="0"/>
          </a:endParaRPr>
        </a:p>
      </dsp:txBody>
      <dsp:txXfrm>
        <a:off x="3621393" y="1032701"/>
        <a:ext cx="1597758" cy="1439434"/>
      </dsp:txXfrm>
    </dsp:sp>
    <dsp:sp modelId="{BB9A9D74-5588-4121-BBC1-64E18F0EF827}">
      <dsp:nvSpPr>
        <dsp:cNvPr id="0" name=""/>
        <dsp:cNvSpPr/>
      </dsp:nvSpPr>
      <dsp:spPr>
        <a:xfrm>
          <a:off x="5115360" y="742543"/>
          <a:ext cx="2035668" cy="2035668"/>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030" tIns="22860" rIns="112030" bIns="22860" numCol="1" spcCol="1270" anchor="ctr" anchorCtr="0">
          <a:noAutofit/>
        </a:bodyPr>
        <a:lstStyle/>
        <a:p>
          <a:pPr lvl="0" algn="ctr" defTabSz="800100">
            <a:lnSpc>
              <a:spcPct val="90000"/>
            </a:lnSpc>
            <a:spcBef>
              <a:spcPct val="0"/>
            </a:spcBef>
            <a:spcAft>
              <a:spcPct val="35000"/>
            </a:spcAft>
          </a:pPr>
          <a:r>
            <a:rPr lang="en-HK" altLang="zh-CN" sz="1800" b="0" kern="1200" dirty="0">
              <a:solidFill>
                <a:schemeClr val="tx1"/>
              </a:solidFill>
              <a:latin typeface="Times New Roman" panose="02020603050405020304" pitchFamily="18" charset="0"/>
              <a:cs typeface="Times New Roman" panose="02020603050405020304" pitchFamily="18" charset="0"/>
            </a:rPr>
            <a:t>International innovation and technology centre</a:t>
          </a:r>
          <a:endParaRPr lang="zh-CN" altLang="en-US" sz="1800" b="0" kern="1200" dirty="0">
            <a:solidFill>
              <a:schemeClr val="tx1"/>
            </a:solidFill>
            <a:latin typeface="Times New Roman" panose="02020603050405020304" pitchFamily="18" charset="0"/>
            <a:cs typeface="Times New Roman" panose="02020603050405020304" pitchFamily="18" charset="0"/>
          </a:endParaRPr>
        </a:p>
      </dsp:txBody>
      <dsp:txXfrm>
        <a:off x="5413477" y="1040660"/>
        <a:ext cx="1439434" cy="143943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5" y="0"/>
            <a:ext cx="2945659" cy="498136"/>
          </a:xfrm>
          <a:prstGeom prst="rect">
            <a:avLst/>
          </a:prstGeom>
        </p:spPr>
        <p:txBody>
          <a:bodyPr vert="horz" lIns="91440" tIns="45720" rIns="91440" bIns="45720" rtlCol="0"/>
          <a:lstStyle>
            <a:lvl1pPr algn="r">
              <a:defRPr sz="1200"/>
            </a:lvl1pPr>
          </a:lstStyle>
          <a:p>
            <a:fld id="{70808848-3CA6-471E-B9A2-243A429CFCF4}" type="datetimeFigureOut">
              <a:rPr lang="zh-TW" altLang="en-US" smtClean="0"/>
              <a:t>2022/9/7</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430093"/>
            <a:ext cx="2945659" cy="49813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5" y="9430093"/>
            <a:ext cx="2945659" cy="498135"/>
          </a:xfrm>
          <a:prstGeom prst="rect">
            <a:avLst/>
          </a:prstGeom>
        </p:spPr>
        <p:txBody>
          <a:bodyPr vert="horz" lIns="91440" tIns="45720" rIns="91440" bIns="45720" rtlCol="0" anchor="b"/>
          <a:lstStyle>
            <a:lvl1pPr algn="r">
              <a:defRPr sz="1200"/>
            </a:lvl1pPr>
          </a:lstStyle>
          <a:p>
            <a:fld id="{EB56ACB9-AA0A-4986-B98A-0A3E5455C1D6}" type="slidenum">
              <a:rPr lang="zh-TW" altLang="en-US" smtClean="0"/>
              <a:t>‹#›</a:t>
            </a:fld>
            <a:endParaRPr lang="zh-TW" altLang="en-US"/>
          </a:p>
        </p:txBody>
      </p:sp>
    </p:spTree>
    <p:extLst>
      <p:ext uri="{BB962C8B-B14F-4D97-AF65-F5344CB8AC3E}">
        <p14:creationId xmlns:p14="http://schemas.microsoft.com/office/powerpoint/2010/main" val="79718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411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849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11</a:t>
            </a:fld>
            <a:endParaRPr lang="zh-TW" altLang="en-US"/>
          </a:p>
        </p:txBody>
      </p:sp>
    </p:spTree>
    <p:extLst>
      <p:ext uri="{BB962C8B-B14F-4D97-AF65-F5344CB8AC3E}">
        <p14:creationId xmlns:p14="http://schemas.microsoft.com/office/powerpoint/2010/main" val="417265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12</a:t>
            </a:fld>
            <a:endParaRPr lang="zh-TW" altLang="en-US"/>
          </a:p>
        </p:txBody>
      </p:sp>
    </p:spTree>
    <p:extLst>
      <p:ext uri="{BB962C8B-B14F-4D97-AF65-F5344CB8AC3E}">
        <p14:creationId xmlns:p14="http://schemas.microsoft.com/office/powerpoint/2010/main" val="866023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744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6888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1781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16</a:t>
            </a:fld>
            <a:endParaRPr lang="zh-TW" altLang="en-US"/>
          </a:p>
        </p:txBody>
      </p:sp>
    </p:spTree>
    <p:extLst>
      <p:ext uri="{BB962C8B-B14F-4D97-AF65-F5344CB8AC3E}">
        <p14:creationId xmlns:p14="http://schemas.microsoft.com/office/powerpoint/2010/main" val="4041352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17</a:t>
            </a:fld>
            <a:endParaRPr lang="zh-TW" altLang="en-US"/>
          </a:p>
        </p:txBody>
      </p:sp>
    </p:spTree>
    <p:extLst>
      <p:ext uri="{BB962C8B-B14F-4D97-AF65-F5344CB8AC3E}">
        <p14:creationId xmlns:p14="http://schemas.microsoft.com/office/powerpoint/2010/main" val="1190105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fontAlgn="base">
              <a:lnSpc>
                <a:spcPct val="150000"/>
              </a:lnSpc>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55153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214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a:t>
            </a:fld>
            <a:endParaRPr lang="zh-TW" altLang="en-US"/>
          </a:p>
        </p:txBody>
      </p:sp>
    </p:spTree>
    <p:extLst>
      <p:ext uri="{BB962C8B-B14F-4D97-AF65-F5344CB8AC3E}">
        <p14:creationId xmlns:p14="http://schemas.microsoft.com/office/powerpoint/2010/main" val="2278378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7968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21</a:t>
            </a:fld>
            <a:endParaRPr lang="zh-TW" altLang="en-US"/>
          </a:p>
        </p:txBody>
      </p:sp>
    </p:spTree>
    <p:extLst>
      <p:ext uri="{BB962C8B-B14F-4D97-AF65-F5344CB8AC3E}">
        <p14:creationId xmlns:p14="http://schemas.microsoft.com/office/powerpoint/2010/main" val="4030109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58268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2189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24</a:t>
            </a:fld>
            <a:endParaRPr lang="zh-TW" altLang="en-US"/>
          </a:p>
        </p:txBody>
      </p:sp>
    </p:spTree>
    <p:extLst>
      <p:ext uri="{BB962C8B-B14F-4D97-AF65-F5344CB8AC3E}">
        <p14:creationId xmlns:p14="http://schemas.microsoft.com/office/powerpoint/2010/main" val="3231767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25</a:t>
            </a:fld>
            <a:endParaRPr lang="zh-TW" altLang="en-US"/>
          </a:p>
        </p:txBody>
      </p:sp>
    </p:spTree>
    <p:extLst>
      <p:ext uri="{BB962C8B-B14F-4D97-AF65-F5344CB8AC3E}">
        <p14:creationId xmlns:p14="http://schemas.microsoft.com/office/powerpoint/2010/main" val="3930860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2690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138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28</a:t>
            </a:fld>
            <a:endParaRPr lang="zh-TW" altLang="en-US"/>
          </a:p>
        </p:txBody>
      </p:sp>
    </p:spTree>
    <p:extLst>
      <p:ext uri="{BB962C8B-B14F-4D97-AF65-F5344CB8AC3E}">
        <p14:creationId xmlns:p14="http://schemas.microsoft.com/office/powerpoint/2010/main" val="4238790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277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a:t>
            </a:fld>
            <a:endParaRPr lang="zh-TW" altLang="en-US"/>
          </a:p>
        </p:txBody>
      </p:sp>
    </p:spTree>
    <p:extLst>
      <p:ext uri="{BB962C8B-B14F-4D97-AF65-F5344CB8AC3E}">
        <p14:creationId xmlns:p14="http://schemas.microsoft.com/office/powerpoint/2010/main" val="3089916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58095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02244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32</a:t>
            </a:fld>
            <a:endParaRPr lang="zh-TW" altLang="en-US"/>
          </a:p>
        </p:txBody>
      </p:sp>
    </p:spTree>
    <p:extLst>
      <p:ext uri="{BB962C8B-B14F-4D97-AF65-F5344CB8AC3E}">
        <p14:creationId xmlns:p14="http://schemas.microsoft.com/office/powerpoint/2010/main" val="424980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33</a:t>
            </a:fld>
            <a:endParaRPr lang="zh-TW" altLang="en-US"/>
          </a:p>
        </p:txBody>
      </p:sp>
    </p:spTree>
    <p:extLst>
      <p:ext uri="{BB962C8B-B14F-4D97-AF65-F5344CB8AC3E}">
        <p14:creationId xmlns:p14="http://schemas.microsoft.com/office/powerpoint/2010/main" val="2813566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34</a:t>
            </a:fld>
            <a:endParaRPr lang="zh-TW" altLang="en-US"/>
          </a:p>
        </p:txBody>
      </p:sp>
    </p:spTree>
    <p:extLst>
      <p:ext uri="{BB962C8B-B14F-4D97-AF65-F5344CB8AC3E}">
        <p14:creationId xmlns:p14="http://schemas.microsoft.com/office/powerpoint/2010/main" val="1595780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35</a:t>
            </a:fld>
            <a:endParaRPr lang="zh-TW" altLang="en-US"/>
          </a:p>
        </p:txBody>
      </p:sp>
    </p:spTree>
    <p:extLst>
      <p:ext uri="{BB962C8B-B14F-4D97-AF65-F5344CB8AC3E}">
        <p14:creationId xmlns:p14="http://schemas.microsoft.com/office/powerpoint/2010/main" val="2054588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36</a:t>
            </a:fld>
            <a:endParaRPr lang="zh-TW" altLang="en-US"/>
          </a:p>
        </p:txBody>
      </p:sp>
    </p:spTree>
    <p:extLst>
      <p:ext uri="{BB962C8B-B14F-4D97-AF65-F5344CB8AC3E}">
        <p14:creationId xmlns:p14="http://schemas.microsoft.com/office/powerpoint/2010/main" val="153988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37</a:t>
            </a:fld>
            <a:endParaRPr lang="zh-TW" altLang="en-US"/>
          </a:p>
        </p:txBody>
      </p:sp>
    </p:spTree>
    <p:extLst>
      <p:ext uri="{BB962C8B-B14F-4D97-AF65-F5344CB8AC3E}">
        <p14:creationId xmlns:p14="http://schemas.microsoft.com/office/powerpoint/2010/main" val="2839634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38</a:t>
            </a:fld>
            <a:endParaRPr lang="zh-TW" altLang="en-US"/>
          </a:p>
        </p:txBody>
      </p:sp>
    </p:spTree>
    <p:extLst>
      <p:ext uri="{BB962C8B-B14F-4D97-AF65-F5344CB8AC3E}">
        <p14:creationId xmlns:p14="http://schemas.microsoft.com/office/powerpoint/2010/main" val="3796956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591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4334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10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5034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1833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43</a:t>
            </a:fld>
            <a:endParaRPr lang="zh-TW" altLang="en-US"/>
          </a:p>
        </p:txBody>
      </p:sp>
    </p:spTree>
    <p:extLst>
      <p:ext uri="{BB962C8B-B14F-4D97-AF65-F5344CB8AC3E}">
        <p14:creationId xmlns:p14="http://schemas.microsoft.com/office/powerpoint/2010/main" val="4225648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44</a:t>
            </a:fld>
            <a:endParaRPr lang="zh-TW" altLang="en-US"/>
          </a:p>
        </p:txBody>
      </p:sp>
    </p:spTree>
    <p:extLst>
      <p:ext uri="{BB962C8B-B14F-4D97-AF65-F5344CB8AC3E}">
        <p14:creationId xmlns:p14="http://schemas.microsoft.com/office/powerpoint/2010/main" val="734509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579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46</a:t>
            </a:fld>
            <a:endParaRPr lang="zh-TW" altLang="en-US"/>
          </a:p>
        </p:txBody>
      </p:sp>
    </p:spTree>
    <p:extLst>
      <p:ext uri="{BB962C8B-B14F-4D97-AF65-F5344CB8AC3E}">
        <p14:creationId xmlns:p14="http://schemas.microsoft.com/office/powerpoint/2010/main" val="3352081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8BA81-833C-4973-A724-4B06D98D461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6742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2375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640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89221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50</a:t>
            </a:fld>
            <a:endParaRPr lang="zh-TW" altLang="en-US"/>
          </a:p>
        </p:txBody>
      </p:sp>
    </p:spTree>
    <p:extLst>
      <p:ext uri="{BB962C8B-B14F-4D97-AF65-F5344CB8AC3E}">
        <p14:creationId xmlns:p14="http://schemas.microsoft.com/office/powerpoint/2010/main" val="2959884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1850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52</a:t>
            </a:fld>
            <a:endParaRPr lang="zh-TW" altLang="en-US"/>
          </a:p>
        </p:txBody>
      </p:sp>
    </p:spTree>
    <p:extLst>
      <p:ext uri="{BB962C8B-B14F-4D97-AF65-F5344CB8AC3E}">
        <p14:creationId xmlns:p14="http://schemas.microsoft.com/office/powerpoint/2010/main" val="364241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75104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2333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668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5B8F5-FAB6-4BD2-872C-3C5617CED99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7200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57</a:t>
            </a:fld>
            <a:endParaRPr lang="zh-TW" altLang="en-US"/>
          </a:p>
        </p:txBody>
      </p:sp>
    </p:spTree>
    <p:extLst>
      <p:ext uri="{BB962C8B-B14F-4D97-AF65-F5344CB8AC3E}">
        <p14:creationId xmlns:p14="http://schemas.microsoft.com/office/powerpoint/2010/main" val="3058770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58</a:t>
            </a:fld>
            <a:endParaRPr lang="zh-TW" altLang="en-US"/>
          </a:p>
        </p:txBody>
      </p:sp>
    </p:spTree>
    <p:extLst>
      <p:ext uri="{BB962C8B-B14F-4D97-AF65-F5344CB8AC3E}">
        <p14:creationId xmlns:p14="http://schemas.microsoft.com/office/powerpoint/2010/main" val="3907177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6ACB9-AA0A-4986-B98A-0A3E5455C1D6}" type="slidenum">
              <a:rPr lang="zh-TW" altLang="en-US" smtClean="0"/>
              <a:t>59</a:t>
            </a:fld>
            <a:endParaRPr lang="zh-TW" altLang="en-US"/>
          </a:p>
        </p:txBody>
      </p:sp>
    </p:spTree>
    <p:extLst>
      <p:ext uri="{BB962C8B-B14F-4D97-AF65-F5344CB8AC3E}">
        <p14:creationId xmlns:p14="http://schemas.microsoft.com/office/powerpoint/2010/main" val="231889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1F3F1-E1ED-41DA-8653-CF443244E7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1484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7</a:t>
            </a:fld>
            <a:endParaRPr lang="zh-TW" altLang="en-US"/>
          </a:p>
        </p:txBody>
      </p:sp>
    </p:spTree>
    <p:extLst>
      <p:ext uri="{BB962C8B-B14F-4D97-AF65-F5344CB8AC3E}">
        <p14:creationId xmlns:p14="http://schemas.microsoft.com/office/powerpoint/2010/main" val="115619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8</a:t>
            </a:fld>
            <a:endParaRPr lang="zh-TW" altLang="en-US"/>
          </a:p>
        </p:txBody>
      </p:sp>
    </p:spTree>
    <p:extLst>
      <p:ext uri="{BB962C8B-B14F-4D97-AF65-F5344CB8AC3E}">
        <p14:creationId xmlns:p14="http://schemas.microsoft.com/office/powerpoint/2010/main" val="307406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EB56ACB9-AA0A-4986-B98A-0A3E5455C1D6}" type="slidenum">
              <a:rPr lang="zh-TW" altLang="en-US" smtClean="0"/>
              <a:t>9</a:t>
            </a:fld>
            <a:endParaRPr lang="zh-TW" altLang="en-US"/>
          </a:p>
        </p:txBody>
      </p:sp>
    </p:spTree>
    <p:extLst>
      <p:ext uri="{BB962C8B-B14F-4D97-AF65-F5344CB8AC3E}">
        <p14:creationId xmlns:p14="http://schemas.microsoft.com/office/powerpoint/2010/main" val="3927953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ltLang="zh-HK"/>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4F92C486-6FB0-482A-9EC9-81B67A616DD0}"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95701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5" name="Date Placeholder 4"/>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115050797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6730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ltLang="zh-HK"/>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3414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294730676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ltLang="zh-HK"/>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461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ltLang="zh-HK"/>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99643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57788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71278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671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24397014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98542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4"/>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390848662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7" name="Date Placeholder 6"/>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585453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Date Placeholder 2"/>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19543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539735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ltLang="zh-HK"/>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5" name="Date Placeholder 4"/>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7512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ltLang="zh-HK"/>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HK"/>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5" name="Date Placeholder 4"/>
          <p:cNvSpPr>
            <a:spLocks noGrp="1"/>
          </p:cNvSpPr>
          <p:nvPr>
            <p:ph type="dt" sz="half" idx="10"/>
          </p:nvPr>
        </p:nvSpPr>
        <p:spPr/>
        <p:txBody>
          <a:bodyPr/>
          <a:lstStyle/>
          <a:p>
            <a:fld id="{0029B189-945C-42AB-9651-C56E42B24DBF}" type="datetime1">
              <a:rPr lang="zh-CN" altLang="en-US" smtClean="0"/>
              <a:t>2022/9/7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120206656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53000"/>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ltLang="zh-HK"/>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29B189-945C-42AB-9651-C56E42B24DBF}" type="datetime1">
              <a:rPr lang="zh-CN" altLang="en-US" smtClean="0"/>
              <a:t>2022/9/7</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92C486-6FB0-482A-9EC9-81B67A616DD0}" type="slidenum">
              <a:rPr lang="zh-CN" altLang="en-US" smtClean="0"/>
              <a:t>‹#›</a:t>
            </a:fld>
            <a:endParaRPr lang="zh-CN" altLang="en-US"/>
          </a:p>
        </p:txBody>
      </p:sp>
    </p:spTree>
    <p:extLst>
      <p:ext uri="{BB962C8B-B14F-4D97-AF65-F5344CB8AC3E}">
        <p14:creationId xmlns:p14="http://schemas.microsoft.com/office/powerpoint/2010/main" val="4145161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hyperlink" Target="https://www.yearbook.gov.hk/2019/en/pdf/E03.pdf" TargetMode="External"/><Relationship Id="rId4" Type="http://schemas.openxmlformats.org/officeDocument/2006/relationships/hyperlink" Target="https://www.hkma.gov.hk/eng/key-functions/international-financial-centre/hong-kong-as-an-international-financial-centre/dominant-gateway-to-chin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hkexgroup.com/media-centre/insight/insight/2020/charles-li/and-what-of-tiny-brilliant-hong-kong?sc_lang=zh-HK"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tid.gov.hk/sc_chi/cepa/webcast/cepa_201904.html"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news.gov.hk/chi/2019/08/20190802/20190802_111240_825.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news.gov.hk/chi/2018/10/20181019/20181019_201647_654.html?type=category&amp;name=infrastructu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www.edb.gov.hk/attachment/tc/edu-system/postsecondary/policy-doc/pilot-scheme/scheme_2021/booklet_2021.pdf"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hkma.gov.hk/eng/news-and-media/speeches/1998/11/speech_231198b/"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s://www.youtube.com/watch?v=6N5vEbhODdY" TargetMode="External"/><Relationship Id="rId4" Type="http://schemas.openxmlformats.org/officeDocument/2006/relationships/hyperlink" Target="https://www.hkma.gov.hk/eng/news-and-media/insight/2019/09/20190918/"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hyperlink" Target="https://gzmtr.com/ygwm/dyhyw/wykfyjy/"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bayarea.gov.hk/tc/opportunities/youth.html" TargetMode="External"/><Relationship Id="rId7"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ctrTitle"/>
          </p:nvPr>
        </p:nvSpPr>
        <p:spPr>
          <a:xfrm>
            <a:off x="346837" y="2238425"/>
            <a:ext cx="11409734" cy="3491496"/>
          </a:xfrm>
        </p:spPr>
        <p:txBody>
          <a:bodyPr>
            <a:normAutofit fontScale="90000"/>
          </a:bodyPr>
          <a:lstStyle/>
          <a:p>
            <a:pPr algn="l">
              <a:lnSpc>
                <a:spcPct val="120000"/>
              </a:lnSpc>
              <a:spcBef>
                <a:spcPts val="1200"/>
              </a:spcBef>
              <a:spcAft>
                <a:spcPts val="1200"/>
              </a:spcAft>
            </a:pPr>
            <a: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r>
            <a:b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r>
            <a:b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r>
            <a:b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r>
            <a:b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HK" altLang="zh-CN" sz="3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t>
            </a:r>
            <a:r>
              <a:rPr lang="en-HK" altLang="zh-TW" sz="3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earning focus</a:t>
            </a:r>
            <a:r>
              <a:rPr lang="en-US" altLang="zh-TW" sz="3800"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br>
              <a:rPr lang="en-US" altLang="zh-TW" sz="3800"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3100" b="1" dirty="0">
                <a:latin typeface="Times New Roman" panose="02020603050405020304" pitchFamily="18" charset="0"/>
                <a:ea typeface="DFKai-SB" panose="03000509000000000000" pitchFamily="65" charset="-120"/>
                <a:cs typeface="Times New Roman" panose="02020603050405020304" pitchFamily="18" charset="0"/>
              </a:rPr>
              <a:t/>
            </a:r>
            <a:br>
              <a:rPr lang="en-US" altLang="zh-CN" sz="3100" b="1" dirty="0">
                <a:latin typeface="Times New Roman" panose="02020603050405020304" pitchFamily="18" charset="0"/>
                <a:ea typeface="DFKai-SB" panose="03000509000000000000" pitchFamily="65" charset="-120"/>
                <a:cs typeface="Times New Roman" panose="02020603050405020304" pitchFamily="18" charset="0"/>
              </a:rPr>
            </a:br>
            <a:r>
              <a:rPr lang="en-US" altLang="zh-CN" sz="2900" dirty="0">
                <a:latin typeface="Times New Roman" panose="02020603050405020304" pitchFamily="18" charset="0"/>
                <a:ea typeface="DFKai-SB" panose="03000509000000000000" pitchFamily="65" charset="-120"/>
                <a:cs typeface="Times New Roman" panose="02020603050405020304" pitchFamily="18" charset="0"/>
              </a:rPr>
              <a:t>Benefits </a:t>
            </a:r>
            <a:r>
              <a:rPr lang="en-US" altLang="zh-CN" sz="2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contributions of the HKSAR’s </a:t>
            </a:r>
            <a:r>
              <a:rPr lang="en-US" altLang="zh-CN" sz="2900" dirty="0">
                <a:latin typeface="Times New Roman" panose="02020603050405020304" pitchFamily="18" charset="0"/>
                <a:ea typeface="DFKai-SB" panose="03000509000000000000" pitchFamily="65" charset="-120"/>
                <a:cs typeface="Times New Roman" panose="02020603050405020304" pitchFamily="18" charset="0"/>
              </a:rPr>
              <a:t>participation in national affairs</a:t>
            </a:r>
            <a:r>
              <a:rPr lang="en-US" altLang="zh-CN" sz="2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900" dirty="0">
                <a:latin typeface="Times New Roman" panose="02020603050405020304" pitchFamily="18" charset="0"/>
                <a:ea typeface="DFKai-SB" panose="03000509000000000000" pitchFamily="65" charset="-120"/>
                <a:cs typeface="Times New Roman" panose="02020603050405020304" pitchFamily="18" charset="0"/>
              </a:rPr>
              <a:t/>
            </a:r>
            <a:br>
              <a:rPr lang="en-US" altLang="zh-CN" sz="2900" dirty="0">
                <a:latin typeface="Times New Roman" panose="02020603050405020304" pitchFamily="18" charset="0"/>
                <a:ea typeface="DFKai-SB" panose="03000509000000000000" pitchFamily="65" charset="-120"/>
                <a:cs typeface="Times New Roman" panose="02020603050405020304" pitchFamily="18" charset="0"/>
              </a:rPr>
            </a:br>
            <a:r>
              <a:rPr lang="en-US" altLang="zh-CN" sz="2900" dirty="0">
                <a:latin typeface="Times New Roman" panose="02020603050405020304" pitchFamily="18" charset="0"/>
                <a:ea typeface="DFKai-SB" panose="03000509000000000000" pitchFamily="65" charset="-120"/>
                <a:cs typeface="Times New Roman" panose="02020603050405020304" pitchFamily="18" charset="0"/>
              </a:rPr>
              <a:t/>
            </a:r>
            <a:br>
              <a:rPr lang="en-US" altLang="zh-CN" sz="2900" dirty="0">
                <a:latin typeface="Times New Roman" panose="02020603050405020304" pitchFamily="18" charset="0"/>
                <a:ea typeface="DFKai-SB" panose="03000509000000000000" pitchFamily="65" charset="-120"/>
                <a:cs typeface="Times New Roman" panose="02020603050405020304" pitchFamily="18" charset="0"/>
              </a:rPr>
            </a:br>
            <a:r>
              <a:rPr lang="en-HK" altLang="zh-TW" sz="2900" dirty="0">
                <a:latin typeface="Times New Roman" panose="02020603050405020304" pitchFamily="18" charset="0"/>
                <a:cs typeface="Times New Roman" panose="02020603050405020304" pitchFamily="18" charset="0"/>
              </a:rPr>
              <a:t>Benefits: the country’s policies supporting the </a:t>
            </a:r>
            <a:r>
              <a:rPr lang="en-US" altLang="zh-TW" sz="2900" dirty="0">
                <a:latin typeface="Times New Roman" panose="02020603050405020304" pitchFamily="18" charset="0"/>
                <a:cs typeface="Times New Roman" panose="02020603050405020304" pitchFamily="18" charset="0"/>
              </a:rPr>
              <a:t>development of Hong Kong; enabling Hong Kong to have the advantage of “one country, two systems”</a:t>
            </a:r>
            <a:br>
              <a:rPr lang="en-US" altLang="zh-TW" sz="2900" dirty="0">
                <a:latin typeface="Times New Roman" panose="02020603050405020304" pitchFamily="18" charset="0"/>
                <a:cs typeface="Times New Roman" panose="02020603050405020304" pitchFamily="18" charset="0"/>
              </a:rPr>
            </a:br>
            <a:r>
              <a:rPr lang="en-US" altLang="zh-TW" sz="2900" dirty="0">
                <a:latin typeface="Times New Roman" panose="02020603050405020304" pitchFamily="18" charset="0"/>
                <a:cs typeface="Times New Roman" panose="02020603050405020304" pitchFamily="18" charset="0"/>
              </a:rPr>
              <a:t>Contributions: Hong Kong promoting the development of and exchange with the Mainland in different areas; donations for natural disasters and supporting the needs of the developing regions of the Mainland</a:t>
            </a:r>
            <a:endParaRPr lang="zh-CN" altLang="en-US" sz="2900" dirty="0">
              <a:latin typeface="Times New Roman" panose="02020603050405020304" pitchFamily="18" charset="0"/>
              <a:cs typeface="Times New Roman" panose="02020603050405020304" pitchFamily="18" charset="0"/>
            </a:endParaRPr>
          </a:p>
        </p:txBody>
      </p:sp>
      <p:sp>
        <p:nvSpPr>
          <p:cNvPr id="5" name="Rectangle 4"/>
          <p:cNvSpPr/>
          <p:nvPr/>
        </p:nvSpPr>
        <p:spPr>
          <a:xfrm>
            <a:off x="346837" y="224121"/>
            <a:ext cx="8528859" cy="1015663"/>
          </a:xfrm>
          <a:prstGeom prst="rect">
            <a:avLst/>
          </a:prstGeom>
        </p:spPr>
        <p:txBody>
          <a:bodyPr wrap="square">
            <a:spAutoFit/>
          </a:bodyPr>
          <a:lstStyle/>
          <a:p>
            <a:pPr lvl="0" defTabSz="457200">
              <a:spcBef>
                <a:spcPct val="0"/>
              </a:spcBef>
              <a:defRPr/>
            </a:pPr>
            <a:r>
              <a:rPr lang="en-HK" altLang="zh-TW" sz="20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Citizenship and Social Development:</a:t>
            </a:r>
            <a:endPar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Theme 1: Hong Kong under “One Country, Two Systems”</a:t>
            </a:r>
            <a:r>
              <a:rPr kumimoji="0" lang="zh-TW"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Topic: Situation of the country and sense of national identity</a:t>
            </a:r>
            <a:endPar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5155465" y="6143787"/>
            <a:ext cx="1792478" cy="584775"/>
          </a:xfrm>
          <a:prstGeom prst="rect">
            <a:avLst/>
          </a:prstGeom>
        </p:spPr>
        <p:txBody>
          <a:bodyPr wrap="none">
            <a:spAutoFit/>
          </a:bodyPr>
          <a:lstStyle/>
          <a:p>
            <a:r>
              <a:rPr lang="en-US" altLang="zh-TW" sz="3200" dirty="0">
                <a:solidFill>
                  <a:srgbClr val="FF3300"/>
                </a:solidFill>
                <a:latin typeface="Times New Roman" panose="02020603050405020304" pitchFamily="18" charset="0"/>
                <a:ea typeface="DFKai-SB" panose="03000509000000000000" pitchFamily="65" charset="-120"/>
                <a:cs typeface="Times New Roman" panose="02020603050405020304" pitchFamily="18" charset="0"/>
              </a:rPr>
              <a:t>July 2021</a:t>
            </a:r>
            <a:endParaRPr lang="en-US" sz="3200" dirty="0">
              <a:solidFill>
                <a:srgbClr val="FF33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1"/>
          <p:cNvSpPr>
            <a:spLocks noChangeArrowheads="1"/>
          </p:cNvSpPr>
          <p:nvPr/>
        </p:nvSpPr>
        <p:spPr bwMode="auto">
          <a:xfrm>
            <a:off x="4824566" y="5729921"/>
            <a:ext cx="245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spcBef>
                <a:spcPct val="0"/>
              </a:spcBef>
              <a:buFontTx/>
              <a:buNone/>
            </a:pPr>
            <a:r>
              <a:rPr lang="en-US" altLang="zh-TW" sz="2400" dirty="0">
                <a:solidFill>
                  <a:srgbClr val="FF0000"/>
                </a:solidFill>
                <a:latin typeface="Times New Roman" panose="02020603050405020304" pitchFamily="18" charset="0"/>
                <a:ea typeface="標楷體" panose="03000509000000000000" pitchFamily="65" charset="-120"/>
              </a:rPr>
              <a:t>Translated version</a:t>
            </a:r>
            <a:endParaRPr lang="en-US" altLang="en-US" sz="2400" dirty="0">
              <a:solidFill>
                <a:srgbClr val="FF0000"/>
              </a:solidFill>
              <a:latin typeface="Arial" panose="020B0604020202020204" pitchFamily="34" charset="0"/>
              <a:ea typeface="標楷體" panose="03000509000000000000" pitchFamily="65" charset="-120"/>
            </a:endParaRPr>
          </a:p>
        </p:txBody>
      </p:sp>
    </p:spTree>
    <p:extLst>
      <p:ext uri="{BB962C8B-B14F-4D97-AF65-F5344CB8AC3E}">
        <p14:creationId xmlns:p14="http://schemas.microsoft.com/office/powerpoint/2010/main" val="3330061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任意多边形 7"/>
          <p:cNvSpPr/>
          <p:nvPr/>
        </p:nvSpPr>
        <p:spPr>
          <a:xfrm>
            <a:off x="55328" y="2144217"/>
            <a:ext cx="11806933" cy="4643328"/>
          </a:xfrm>
          <a:custGeom>
            <a:avLst/>
            <a:gdLst>
              <a:gd name="connsiteX0" fmla="*/ 0 w 9144000"/>
              <a:gd name="connsiteY0" fmla="*/ 1 h 2686025"/>
              <a:gd name="connsiteX1" fmla="*/ 0 w 9144000"/>
              <a:gd name="connsiteY1" fmla="*/ 1 h 2686025"/>
              <a:gd name="connsiteX2" fmla="*/ 0 w 9144000"/>
              <a:gd name="connsiteY2" fmla="*/ 1251595 h 2686025"/>
              <a:gd name="connsiteX3" fmla="*/ 9144000 w 9144000"/>
              <a:gd name="connsiteY3" fmla="*/ 1251595 h 2686025"/>
              <a:gd name="connsiteX4" fmla="*/ 9144000 w 9144000"/>
              <a:gd name="connsiteY4" fmla="*/ 1434430 h 2686025"/>
              <a:gd name="connsiteX5" fmla="*/ 0 w 9144000"/>
              <a:gd name="connsiteY5" fmla="*/ 1434430 h 2686025"/>
              <a:gd name="connsiteX6" fmla="*/ 0 w 9144000"/>
              <a:gd name="connsiteY6" fmla="*/ 2686025 h 2686025"/>
              <a:gd name="connsiteX7" fmla="*/ 0 w 9144000"/>
              <a:gd name="connsiteY7" fmla="*/ 2686025 h 2686025"/>
              <a:gd name="connsiteX8" fmla="*/ 0 w 9144000"/>
              <a:gd name="connsiteY8" fmla="*/ 0 h 2686025"/>
              <a:gd name="connsiteX9" fmla="*/ 9144000 w 9144000"/>
              <a:gd name="connsiteY9" fmla="*/ 0 h 2686025"/>
              <a:gd name="connsiteX10" fmla="*/ 9144000 w 9144000"/>
              <a:gd name="connsiteY10" fmla="*/ 1 h 2686025"/>
              <a:gd name="connsiteX11" fmla="*/ 0 w 9144000"/>
              <a:gd name="connsiteY11" fmla="*/ 1 h 26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2686025">
                <a:moveTo>
                  <a:pt x="0" y="1"/>
                </a:moveTo>
                <a:lnTo>
                  <a:pt x="0" y="1"/>
                </a:lnTo>
                <a:lnTo>
                  <a:pt x="0" y="1251595"/>
                </a:lnTo>
                <a:lnTo>
                  <a:pt x="9144000" y="1251595"/>
                </a:lnTo>
                <a:lnTo>
                  <a:pt x="9144000" y="1434430"/>
                </a:lnTo>
                <a:lnTo>
                  <a:pt x="0" y="1434430"/>
                </a:lnTo>
                <a:lnTo>
                  <a:pt x="0" y="2686025"/>
                </a:lnTo>
                <a:lnTo>
                  <a:pt x="0" y="2686025"/>
                </a:lnTo>
                <a:close/>
                <a:moveTo>
                  <a:pt x="0" y="0"/>
                </a:moveTo>
                <a:lnTo>
                  <a:pt x="9144000" y="0"/>
                </a:lnTo>
                <a:lnTo>
                  <a:pt x="9144000" y="1"/>
                </a:lnTo>
                <a:lnTo>
                  <a:pt x="0" y="1"/>
                </a:lnTo>
                <a:close/>
              </a:path>
            </a:pathLst>
          </a:custGeom>
          <a:ln/>
        </p:spPr>
        <p:style>
          <a:lnRef idx="3">
            <a:schemeClr val="lt1"/>
          </a:lnRef>
          <a:fillRef idx="1">
            <a:schemeClr val="accent4"/>
          </a:fillRef>
          <a:effectRef idx="1">
            <a:schemeClr val="accent4"/>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9" name="组合 8"/>
          <p:cNvGrpSpPr/>
          <p:nvPr/>
        </p:nvGrpSpPr>
        <p:grpSpPr>
          <a:xfrm>
            <a:off x="2442372" y="4193309"/>
            <a:ext cx="445236" cy="445236"/>
            <a:chOff x="612948" y="3577580"/>
            <a:chExt cx="333927" cy="333927"/>
          </a:xfrm>
          <a:solidFill>
            <a:schemeClr val="bg1"/>
          </a:solidFill>
        </p:grpSpPr>
        <p:sp>
          <p:nvSpPr>
            <p:cNvPr id="10" name="椭圆 9"/>
            <p:cNvSpPr/>
            <p:nvPr/>
          </p:nvSpPr>
          <p:spPr>
            <a:xfrm>
              <a:off x="612948" y="3577580"/>
              <a:ext cx="333927" cy="3339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椭圆 10"/>
            <p:cNvSpPr/>
            <p:nvPr/>
          </p:nvSpPr>
          <p:spPr>
            <a:xfrm>
              <a:off x="667368" y="3632001"/>
              <a:ext cx="225086" cy="225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5" name="组合 14"/>
          <p:cNvGrpSpPr/>
          <p:nvPr/>
        </p:nvGrpSpPr>
        <p:grpSpPr>
          <a:xfrm>
            <a:off x="5927069" y="4259003"/>
            <a:ext cx="445236" cy="445236"/>
            <a:chOff x="612948" y="3577580"/>
            <a:chExt cx="333927" cy="333927"/>
          </a:xfrm>
          <a:solidFill>
            <a:schemeClr val="bg2"/>
          </a:solidFill>
        </p:grpSpPr>
        <p:sp>
          <p:nvSpPr>
            <p:cNvPr id="16" name="椭圆 15"/>
            <p:cNvSpPr/>
            <p:nvPr/>
          </p:nvSpPr>
          <p:spPr>
            <a:xfrm>
              <a:off x="612948" y="3577580"/>
              <a:ext cx="333927" cy="3339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椭圆 16"/>
            <p:cNvSpPr/>
            <p:nvPr/>
          </p:nvSpPr>
          <p:spPr>
            <a:xfrm>
              <a:off x="667368" y="3632001"/>
              <a:ext cx="225086" cy="225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8" name="组合 17"/>
          <p:cNvGrpSpPr/>
          <p:nvPr/>
        </p:nvGrpSpPr>
        <p:grpSpPr>
          <a:xfrm>
            <a:off x="9713225" y="4277339"/>
            <a:ext cx="445236" cy="445236"/>
            <a:chOff x="612948" y="3577580"/>
            <a:chExt cx="333927" cy="333927"/>
          </a:xfrm>
          <a:solidFill>
            <a:schemeClr val="tx2"/>
          </a:solidFill>
        </p:grpSpPr>
        <p:sp>
          <p:nvSpPr>
            <p:cNvPr id="19" name="椭圆 18"/>
            <p:cNvSpPr/>
            <p:nvPr/>
          </p:nvSpPr>
          <p:spPr>
            <a:xfrm>
              <a:off x="612948" y="3577580"/>
              <a:ext cx="333927" cy="3339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椭圆 19"/>
            <p:cNvSpPr/>
            <p:nvPr/>
          </p:nvSpPr>
          <p:spPr>
            <a:xfrm>
              <a:off x="667368" y="3632001"/>
              <a:ext cx="225086" cy="225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5" name="组合 34"/>
          <p:cNvGrpSpPr/>
          <p:nvPr/>
        </p:nvGrpSpPr>
        <p:grpSpPr>
          <a:xfrm>
            <a:off x="1387580" y="1714511"/>
            <a:ext cx="2512784" cy="2385586"/>
            <a:chOff x="1519502" y="943378"/>
            <a:chExt cx="1089941" cy="1327886"/>
          </a:xfrm>
          <a:solidFill>
            <a:schemeClr val="bg2"/>
          </a:solidFill>
        </p:grpSpPr>
        <p:sp>
          <p:nvSpPr>
            <p:cNvPr id="40" name="等腰三角形 80"/>
            <p:cNvSpPr/>
            <p:nvPr/>
          </p:nvSpPr>
          <p:spPr>
            <a:xfrm flipV="1">
              <a:off x="1519502" y="943378"/>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977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矩形 38"/>
            <p:cNvSpPr/>
            <p:nvPr/>
          </p:nvSpPr>
          <p:spPr>
            <a:xfrm>
              <a:off x="1567901" y="1053908"/>
              <a:ext cx="993143" cy="873718"/>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zh-CN" sz="2400" dirty="0">
                  <a:solidFill>
                    <a:srgbClr val="FFFF00"/>
                  </a:solidFill>
                  <a:latin typeface="Times New Roman" panose="02020603050405020304" pitchFamily="18" charset="0"/>
                  <a:ea typeface="DFKai-SB" panose="03000509000000000000" pitchFamily="65" charset="-120"/>
                  <a:cs typeface="Times New Roman" panose="02020603050405020304" pitchFamily="18" charset="0"/>
                </a:rPr>
                <a:t>Launched</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FFFF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“Shanghai-Hong Kong Stock Connect”</a:t>
              </a:r>
            </a:p>
          </p:txBody>
        </p:sp>
      </p:grpSp>
      <p:sp>
        <p:nvSpPr>
          <p:cNvPr id="58" name="矩形 57">
            <a:extLst>
              <a:ext uri="{FF2B5EF4-FFF2-40B4-BE49-F238E27FC236}">
                <a16:creationId xmlns:a16="http://schemas.microsoft.com/office/drawing/2014/main" id="{E8D11274-53CF-4BED-A0F2-BB7423A7F5A3}"/>
              </a:ext>
            </a:extLst>
          </p:cNvPr>
          <p:cNvSpPr/>
          <p:nvPr/>
        </p:nvSpPr>
        <p:spPr>
          <a:xfrm>
            <a:off x="4421021" y="4885569"/>
            <a:ext cx="3582506" cy="1569660"/>
          </a:xfrm>
          <a:prstGeom prst="rect">
            <a:avLst/>
          </a:prstGeom>
        </p:spPr>
        <p:txBody>
          <a:bodyPr wrap="square">
            <a:spAutoFit/>
          </a:bodyPr>
          <a:lstStyle/>
          <a:p>
            <a:pPr lvl="0" algn="ctr" defTabSz="457200">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2016</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stock markets of Shenzhen and Hong Kong achieved interconnection and mutual access.</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0" name="矩形 59">
            <a:extLst>
              <a:ext uri="{FF2B5EF4-FFF2-40B4-BE49-F238E27FC236}">
                <a16:creationId xmlns:a16="http://schemas.microsoft.com/office/drawing/2014/main" id="{414AC320-F821-42AF-907D-200B696EFD53}"/>
              </a:ext>
            </a:extLst>
          </p:cNvPr>
          <p:cNvSpPr/>
          <p:nvPr/>
        </p:nvSpPr>
        <p:spPr>
          <a:xfrm>
            <a:off x="699018" y="4885065"/>
            <a:ext cx="3547739" cy="1569660"/>
          </a:xfrm>
          <a:prstGeom prst="rect">
            <a:avLst/>
          </a:prstGeom>
        </p:spPr>
        <p:txBody>
          <a:bodyPr wrap="square">
            <a:spAutoFit/>
          </a:bodyPr>
          <a:lstStyle/>
          <a:p>
            <a:pPr lvl="0" algn="ctr" defTabSz="457200">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2014</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stock markets of Shanghai and Hong Kong achieved interconnection and mutual </a:t>
            </a:r>
            <a:r>
              <a:rPr lang="en-HK"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access.</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2" name="矩形 61">
            <a:extLst>
              <a:ext uri="{FF2B5EF4-FFF2-40B4-BE49-F238E27FC236}">
                <a16:creationId xmlns:a16="http://schemas.microsoft.com/office/drawing/2014/main" id="{D5152337-F976-4B8A-A2FC-91173C357D69}"/>
              </a:ext>
            </a:extLst>
          </p:cNvPr>
          <p:cNvSpPr/>
          <p:nvPr/>
        </p:nvSpPr>
        <p:spPr>
          <a:xfrm>
            <a:off x="8177791" y="4879722"/>
            <a:ext cx="3605397" cy="1200329"/>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2017, investors could buy Mainland bonds in Hong </a:t>
            </a:r>
            <a:r>
              <a:rPr lang="en-US" altLang="zh-TW"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Kong.</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63" name="组合 62">
            <a:extLst>
              <a:ext uri="{FF2B5EF4-FFF2-40B4-BE49-F238E27FC236}">
                <a16:creationId xmlns:a16="http://schemas.microsoft.com/office/drawing/2014/main" id="{6610C7A4-FE28-4F2F-B680-8ABC7CB43EA5}"/>
              </a:ext>
            </a:extLst>
          </p:cNvPr>
          <p:cNvGrpSpPr/>
          <p:nvPr/>
        </p:nvGrpSpPr>
        <p:grpSpPr>
          <a:xfrm>
            <a:off x="4913119" y="1714511"/>
            <a:ext cx="2518634" cy="2508212"/>
            <a:chOff x="1493568" y="909219"/>
            <a:chExt cx="1089941" cy="1327886"/>
          </a:xfrm>
          <a:solidFill>
            <a:schemeClr val="bg2"/>
          </a:solidFill>
        </p:grpSpPr>
        <p:sp>
          <p:nvSpPr>
            <p:cNvPr id="64" name="等腰三角形 80">
              <a:extLst>
                <a:ext uri="{FF2B5EF4-FFF2-40B4-BE49-F238E27FC236}">
                  <a16:creationId xmlns:a16="http://schemas.microsoft.com/office/drawing/2014/main" id="{141628ED-0ACF-4378-8428-AE273A808349}"/>
                </a:ext>
              </a:extLst>
            </p:cNvPr>
            <p:cNvSpPr/>
            <p:nvPr/>
          </p:nvSpPr>
          <p:spPr>
            <a:xfrm flipV="1">
              <a:off x="1493568" y="909219"/>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977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5" name="矩形 64">
              <a:extLst>
                <a:ext uri="{FF2B5EF4-FFF2-40B4-BE49-F238E27FC236}">
                  <a16:creationId xmlns:a16="http://schemas.microsoft.com/office/drawing/2014/main" id="{1E615551-C46C-46C7-A2A3-664046EA0540}"/>
                </a:ext>
              </a:extLst>
            </p:cNvPr>
            <p:cNvSpPr/>
            <p:nvPr/>
          </p:nvSpPr>
          <p:spPr>
            <a:xfrm>
              <a:off x="1533759" y="1096287"/>
              <a:ext cx="993143" cy="831002"/>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HK" altLang="zh-CN" sz="2400" dirty="0">
                  <a:solidFill>
                    <a:srgbClr val="FFFF00"/>
                  </a:solidFill>
                  <a:latin typeface="Times New Roman" panose="02020603050405020304" pitchFamily="18" charset="0"/>
                  <a:ea typeface="DFKai-SB" panose="03000509000000000000" pitchFamily="65" charset="-120"/>
                  <a:cs typeface="Times New Roman" panose="02020603050405020304" pitchFamily="18" charset="0"/>
                </a:rPr>
                <a:t>Launched “Shenzhen-Hong Kong Stock Connect”</a:t>
              </a:r>
              <a:endParaRPr lang="en-US" altLang="zh-CN" sz="2400" dirty="0">
                <a:solidFill>
                  <a:srgbClr val="FFFF00"/>
                </a:solidFill>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66" name="组合 65">
            <a:extLst>
              <a:ext uri="{FF2B5EF4-FFF2-40B4-BE49-F238E27FC236}">
                <a16:creationId xmlns:a16="http://schemas.microsoft.com/office/drawing/2014/main" id="{CB1F6DE8-5C48-45D4-BA5C-421D9F578A05}"/>
              </a:ext>
            </a:extLst>
          </p:cNvPr>
          <p:cNvGrpSpPr/>
          <p:nvPr/>
        </p:nvGrpSpPr>
        <p:grpSpPr>
          <a:xfrm>
            <a:off x="8569746" y="1557815"/>
            <a:ext cx="2732191" cy="2652353"/>
            <a:chOff x="1493568" y="909219"/>
            <a:chExt cx="1089941" cy="1327886"/>
          </a:xfrm>
          <a:solidFill>
            <a:schemeClr val="bg2"/>
          </a:solidFill>
        </p:grpSpPr>
        <p:sp>
          <p:nvSpPr>
            <p:cNvPr id="67" name="等腰三角形 80">
              <a:extLst>
                <a:ext uri="{FF2B5EF4-FFF2-40B4-BE49-F238E27FC236}">
                  <a16:creationId xmlns:a16="http://schemas.microsoft.com/office/drawing/2014/main" id="{78D31462-23E8-4310-8677-A26E19221B6C}"/>
                </a:ext>
              </a:extLst>
            </p:cNvPr>
            <p:cNvSpPr/>
            <p:nvPr/>
          </p:nvSpPr>
          <p:spPr>
            <a:xfrm flipV="1">
              <a:off x="1493568" y="909219"/>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977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矩形 67">
              <a:extLst>
                <a:ext uri="{FF2B5EF4-FFF2-40B4-BE49-F238E27FC236}">
                  <a16:creationId xmlns:a16="http://schemas.microsoft.com/office/drawing/2014/main" id="{0225B2EA-F946-4FB8-9D9C-474A8003E8AB}"/>
                </a:ext>
              </a:extLst>
            </p:cNvPr>
            <p:cNvSpPr/>
            <p:nvPr/>
          </p:nvSpPr>
          <p:spPr>
            <a:xfrm>
              <a:off x="1541967" y="1279475"/>
              <a:ext cx="993143" cy="416034"/>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HK" altLang="zh-CN" sz="2400" dirty="0">
                  <a:solidFill>
                    <a:srgbClr val="FFFF00"/>
                  </a:solidFill>
                  <a:latin typeface="Times New Roman" panose="02020603050405020304" pitchFamily="18" charset="0"/>
                  <a:ea typeface="DFKai-SB" panose="03000509000000000000" pitchFamily="65" charset="-120"/>
                  <a:cs typeface="Times New Roman" panose="02020603050405020304" pitchFamily="18" charset="0"/>
                </a:rPr>
                <a:t>Launched “Bond Connect”</a:t>
              </a:r>
              <a:endParaRPr lang="en-US" altLang="zh-CN" sz="2400" dirty="0">
                <a:solidFill>
                  <a:srgbClr val="FFFF00"/>
                </a:solidFill>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69" name="文本框 68">
            <a:extLst>
              <a:ext uri="{FF2B5EF4-FFF2-40B4-BE49-F238E27FC236}">
                <a16:creationId xmlns:a16="http://schemas.microsoft.com/office/drawing/2014/main" id="{B4BF60D5-59C8-4761-9A3B-819B51A7A609}"/>
              </a:ext>
            </a:extLst>
          </p:cNvPr>
          <p:cNvSpPr txBox="1"/>
          <p:nvPr/>
        </p:nvSpPr>
        <p:spPr>
          <a:xfrm>
            <a:off x="2053810" y="193613"/>
            <a:ext cx="999282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CN" sz="32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Supporting the </a:t>
            </a:r>
            <a:r>
              <a:rPr kumimoji="0" lang="en-HK" altLang="zh-CN" sz="3200" b="1" i="0" u="none" strike="noStrike" kern="120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interconnection between </a:t>
            </a:r>
            <a:r>
              <a:rPr kumimoji="0" lang="en-HK" altLang="zh-CN" sz="32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the stock and bond markets of the </a:t>
            </a:r>
            <a:r>
              <a:rPr lang="en-HK" altLang="zh-CN" sz="3200" b="1" dirty="0">
                <a:latin typeface="Times New Roman" panose="02020603050405020304" pitchFamily="18" charset="0"/>
                <a:ea typeface="微软雅黑" panose="020B0503020204020204" pitchFamily="34" charset="-122"/>
                <a:cs typeface="Times New Roman" panose="02020603050405020304" pitchFamily="18" charset="0"/>
              </a:rPr>
              <a:t>M</a:t>
            </a:r>
            <a:r>
              <a:rPr kumimoji="0" lang="en-HK" altLang="zh-CN" sz="3200" b="1"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ainland</a:t>
            </a:r>
            <a:r>
              <a:rPr kumimoji="0" lang="en-HK" altLang="zh-CN" sz="32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and Hong </a:t>
            </a:r>
            <a:r>
              <a:rPr kumimoji="0" lang="en-HK"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Kong</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3"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10</a:t>
            </a:fld>
            <a:endParaRPr lang="zh-CN" altLang="en-US" sz="1000" dirty="0">
              <a:solidFill>
                <a:prstClr val="black"/>
              </a:solidFill>
              <a:latin typeface="+mj-lt"/>
            </a:endParaRPr>
          </a:p>
        </p:txBody>
      </p:sp>
      <p:sp>
        <p:nvSpPr>
          <p:cNvPr id="27" name="正五边形 13">
            <a:extLst>
              <a:ext uri="{FF2B5EF4-FFF2-40B4-BE49-F238E27FC236}">
                <a16:creationId xmlns:a16="http://schemas.microsoft.com/office/drawing/2014/main" id="{5E090808-07E3-4AF6-A346-CC362D73E4AE}"/>
              </a:ext>
            </a:extLst>
          </p:cNvPr>
          <p:cNvSpPr/>
          <p:nvPr/>
        </p:nvSpPr>
        <p:spPr>
          <a:xfrm>
            <a:off x="52647" y="26834"/>
            <a:ext cx="2053810" cy="1354857"/>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TW" sz="2000" b="1" i="0" u="none" strike="noStrike" kern="1200" cap="none" spc="0" normalizeH="0" baseline="0" noProof="0" dirty="0">
                <a:ln>
                  <a:noFill/>
                </a:ln>
                <a:solidFill>
                  <a:srgbClr val="0241BE"/>
                </a:solidFill>
                <a:effectLst/>
                <a:uLnTx/>
                <a:uFillTx/>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306485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anim calcmode="lin" valueType="num">
                                      <p:cBhvr>
                                        <p:cTn id="26" dur="1000" fill="hold"/>
                                        <p:tgtEl>
                                          <p:spTgt spid="63"/>
                                        </p:tgtEl>
                                        <p:attrNameLst>
                                          <p:attrName>ppt_x</p:attrName>
                                        </p:attrNameLst>
                                      </p:cBhvr>
                                      <p:tavLst>
                                        <p:tav tm="0">
                                          <p:val>
                                            <p:strVal val="#ppt_x"/>
                                          </p:val>
                                        </p:tav>
                                        <p:tav tm="100000">
                                          <p:val>
                                            <p:strVal val="#ppt_x"/>
                                          </p:val>
                                        </p:tav>
                                      </p:tavLst>
                                    </p:anim>
                                    <p:anim calcmode="lin" valueType="num">
                                      <p:cBhvr>
                                        <p:cTn id="27" dur="1000" fill="hold"/>
                                        <p:tgtEl>
                                          <p:spTgt spid="6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1000"/>
                                        <p:tgtEl>
                                          <p:spTgt spid="66"/>
                                        </p:tgtEl>
                                      </p:cBhvr>
                                    </p:animEffect>
                                    <p:anim calcmode="lin" valueType="num">
                                      <p:cBhvr>
                                        <p:cTn id="32" dur="1000" fill="hold"/>
                                        <p:tgtEl>
                                          <p:spTgt spid="66"/>
                                        </p:tgtEl>
                                        <p:attrNameLst>
                                          <p:attrName>ppt_x</p:attrName>
                                        </p:attrNameLst>
                                      </p:cBhvr>
                                      <p:tavLst>
                                        <p:tav tm="0">
                                          <p:val>
                                            <p:strVal val="#ppt_x"/>
                                          </p:val>
                                        </p:tav>
                                        <p:tav tm="100000">
                                          <p:val>
                                            <p:strVal val="#ppt_x"/>
                                          </p:val>
                                        </p:tav>
                                      </p:tavLst>
                                    </p:anim>
                                    <p:anim calcmode="lin" valueType="num">
                                      <p:cBhvr>
                                        <p:cTn id="3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351" r="3030"/>
          <a:stretch/>
        </p:blipFill>
        <p:spPr>
          <a:xfrm>
            <a:off x="6715648" y="1414781"/>
            <a:ext cx="4844585" cy="4980905"/>
          </a:xfrm>
          <a:prstGeom prst="rect">
            <a:avLst/>
          </a:prstGeom>
        </p:spPr>
      </p:pic>
      <p:sp>
        <p:nvSpPr>
          <p:cNvPr id="2" name="矩形 31">
            <a:extLst>
              <a:ext uri="{FF2B5EF4-FFF2-40B4-BE49-F238E27FC236}">
                <a16:creationId xmlns:a16="http://schemas.microsoft.com/office/drawing/2014/main" id="{C2329AE1-F9C5-4C3F-9FC1-41004E820D25}"/>
              </a:ext>
            </a:extLst>
          </p:cNvPr>
          <p:cNvSpPr/>
          <p:nvPr/>
        </p:nvSpPr>
        <p:spPr>
          <a:xfrm>
            <a:off x="254074" y="1519965"/>
            <a:ext cx="6232212" cy="2419124"/>
          </a:xfrm>
          <a:prstGeom prst="rect">
            <a:avLst/>
          </a:prstGeom>
          <a:ln w="28575">
            <a:solidFill>
              <a:srgbClr val="0070C0"/>
            </a:solidFill>
          </a:ln>
        </p:spPr>
        <p:txBody>
          <a:bodyPr wrap="square">
            <a:spAutoFit/>
          </a:bodyPr>
          <a:lstStyle/>
          <a:p>
            <a:pPr algn="just" defTabSz="457200">
              <a:lnSpc>
                <a:spcPct val="120000"/>
              </a:lnSpc>
              <a:defRPr/>
            </a:pPr>
            <a:r>
              <a:rPr lang="en-US" altLang="zh-TW" sz="2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With its </a:t>
            </a:r>
            <a:r>
              <a:rPr lang="en-US" altLang="zh-TW" sz="2100" dirty="0">
                <a:latin typeface="Times New Roman" panose="02020603050405020304" pitchFamily="18" charset="0"/>
                <a:ea typeface="DFKai-SB" panose="03000509000000000000" pitchFamily="65" charset="-120"/>
                <a:cs typeface="Times New Roman" panose="02020603050405020304" pitchFamily="18" charset="0"/>
              </a:rPr>
              <a:t>strengths as an international financial </a:t>
            </a:r>
            <a:r>
              <a:rPr lang="en-US" altLang="zh-TW" sz="2100" dirty="0" err="1">
                <a:latin typeface="Times New Roman" panose="02020603050405020304" pitchFamily="18" charset="0"/>
                <a:ea typeface="DFKai-SB" panose="03000509000000000000" pitchFamily="65" charset="-120"/>
                <a:cs typeface="Times New Roman" panose="02020603050405020304" pitchFamily="18" charset="0"/>
              </a:rPr>
              <a:t>centre</a:t>
            </a:r>
            <a:r>
              <a:rPr lang="en-US" altLang="zh-TW" sz="2100" dirty="0">
                <a:latin typeface="Times New Roman" panose="02020603050405020304" pitchFamily="18" charset="0"/>
                <a:ea typeface="DFKai-SB" panose="03000509000000000000" pitchFamily="65" charset="-120"/>
                <a:cs typeface="Times New Roman" panose="02020603050405020304" pitchFamily="18" charset="0"/>
              </a:rPr>
              <a:t> and </a:t>
            </a:r>
            <a:r>
              <a:rPr lang="en-US" altLang="zh-TW" sz="2100" dirty="0" smtClean="0">
                <a:latin typeface="Times New Roman" panose="02020603050405020304" pitchFamily="18" charset="0"/>
                <a:ea typeface="DFKai-SB" panose="03000509000000000000" pitchFamily="65" charset="-120"/>
                <a:cs typeface="Times New Roman" panose="02020603050405020304" pitchFamily="18" charset="0"/>
              </a:rPr>
              <a:t>unique </a:t>
            </a:r>
            <a:r>
              <a:rPr lang="en-US" altLang="zh-TW" sz="2100" dirty="0">
                <a:latin typeface="Times New Roman" panose="02020603050405020304" pitchFamily="18" charset="0"/>
                <a:ea typeface="DFKai-SB" panose="03000509000000000000" pitchFamily="65" charset="-120"/>
                <a:cs typeface="Times New Roman" panose="02020603050405020304" pitchFamily="18" charset="0"/>
              </a:rPr>
              <a:t>advantage of having close links with the Mainland, Hong Kong has been the dominant gateway to the Mainland</a:t>
            </a:r>
            <a:r>
              <a:rPr lang="en-HK" altLang="zh-TW" sz="2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HK" altLang="zh-TW" sz="2100" dirty="0">
                <a:latin typeface="Times New Roman" panose="02020603050405020304" pitchFamily="18" charset="0"/>
                <a:ea typeface="DFKai-SB" panose="03000509000000000000" pitchFamily="65" charset="-120"/>
                <a:cs typeface="Times New Roman" panose="02020603050405020304" pitchFamily="18" charset="0"/>
              </a:rPr>
              <a:t>In 2017, </a:t>
            </a:r>
            <a:r>
              <a:rPr lang="en-HK" altLang="zh-TW" sz="2100" dirty="0" smtClean="0">
                <a:latin typeface="Times New Roman" panose="02020603050405020304" pitchFamily="18" charset="0"/>
                <a:ea typeface="DFKai-SB" panose="03000509000000000000" pitchFamily="65" charset="-120"/>
                <a:cs typeface="Times New Roman" panose="02020603050405020304" pitchFamily="18" charset="0"/>
              </a:rPr>
              <a:t>about </a:t>
            </a:r>
            <a:r>
              <a:rPr lang="en-HK" altLang="zh-TW" sz="2100" dirty="0">
                <a:latin typeface="Times New Roman" panose="02020603050405020304" pitchFamily="18" charset="0"/>
                <a:ea typeface="DFKai-SB" panose="03000509000000000000" pitchFamily="65" charset="-120"/>
                <a:cs typeface="Times New Roman" panose="02020603050405020304" pitchFamily="18" charset="0"/>
              </a:rPr>
              <a:t>two-thirds of China’s inward foreign direct investment and outward </a:t>
            </a:r>
            <a:r>
              <a:rPr lang="en-HK" altLang="zh-TW" sz="2100" dirty="0" smtClean="0">
                <a:latin typeface="Times New Roman" panose="02020603050405020304" pitchFamily="18" charset="0"/>
                <a:ea typeface="DFKai-SB" panose="03000509000000000000" pitchFamily="65" charset="-120"/>
                <a:cs typeface="Times New Roman" panose="02020603050405020304" pitchFamily="18" charset="0"/>
              </a:rPr>
              <a:t>direct investment was made through Hong Kong.</a:t>
            </a:r>
            <a:endParaRPr lang="en-US" altLang="zh-TW" sz="2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11</a:t>
            </a:fld>
            <a:endParaRPr lang="zh-CN" altLang="en-US" sz="1000" dirty="0">
              <a:solidFill>
                <a:prstClr val="black"/>
              </a:solidFill>
              <a:latin typeface="+mj-lt"/>
            </a:endParaRPr>
          </a:p>
        </p:txBody>
      </p:sp>
      <p:sp>
        <p:nvSpPr>
          <p:cNvPr id="4" name="Rectangle 3"/>
          <p:cNvSpPr/>
          <p:nvPr/>
        </p:nvSpPr>
        <p:spPr>
          <a:xfrm>
            <a:off x="320988" y="3905233"/>
            <a:ext cx="5935936" cy="338554"/>
          </a:xfrm>
          <a:prstGeom prst="rect">
            <a:avLst/>
          </a:prstGeom>
        </p:spPr>
        <p:txBody>
          <a:bodyPr wrap="square">
            <a:spAutoFit/>
          </a:bodyPr>
          <a:lstStyle/>
          <a:p>
            <a:pPr lvl="0" defTabSz="457200">
              <a:defRPr/>
            </a:pPr>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Source: Website</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of Hong Kong Monetary Authority</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HK" altLang="zh-TW" sz="1600" dirty="0">
                <a:latin typeface="Times New Roman" panose="02020603050405020304" pitchFamily="18" charset="0"/>
                <a:ea typeface="DFKai-SB" panose="03000509000000000000" pitchFamily="65" charset="-120"/>
                <a:cs typeface="Times New Roman" panose="02020603050405020304" pitchFamily="18" charset="0"/>
                <a:hlinkClick r:id="rId4"/>
              </a:rPr>
              <a:t>URL</a:t>
            </a:r>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kumimoji="0" lang="zh-HK" altLang="en-US" sz="1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31">
            <a:extLst>
              <a:ext uri="{FF2B5EF4-FFF2-40B4-BE49-F238E27FC236}">
                <a16:creationId xmlns:a16="http://schemas.microsoft.com/office/drawing/2014/main" id="{C2329AE1-F9C5-4C3F-9FC1-41004E820D25}"/>
              </a:ext>
            </a:extLst>
          </p:cNvPr>
          <p:cNvSpPr/>
          <p:nvPr/>
        </p:nvSpPr>
        <p:spPr>
          <a:xfrm>
            <a:off x="222434" y="4608502"/>
            <a:ext cx="6232212" cy="1681999"/>
          </a:xfrm>
          <a:prstGeom prst="rect">
            <a:avLst/>
          </a:prstGeom>
          <a:ln w="28575">
            <a:solidFill>
              <a:srgbClr val="0070C0"/>
            </a:solidFill>
          </a:ln>
        </p:spPr>
        <p:txBody>
          <a:bodyPr wrap="square">
            <a:spAutoFit/>
          </a:bodyPr>
          <a:lstStyle/>
          <a:p>
            <a:pPr marR="0" lvl="0" algn="just" defTabSz="457200" rtl="0" eaLnBrk="1" fontAlgn="auto" latinLnBrk="0" hangingPunct="1">
              <a:lnSpc>
                <a:spcPct val="120000"/>
              </a:lnSpc>
              <a:spcBef>
                <a:spcPts val="0"/>
              </a:spcBef>
              <a:spcAft>
                <a:spcPts val="0"/>
              </a:spcAft>
              <a:buClrTx/>
              <a:buSzTx/>
              <a:tabLst/>
              <a:defRPr/>
            </a:pP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As of the end of 2019, Hong Kong had 1,241 Mainland enterprises listed on its stock market, 114 of which were listed in 2019, raising more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than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$250 billion in equity funds.</a:t>
            </a:r>
            <a:endParaRPr lang="zh-CN" altLang="en-US"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254074" y="6290501"/>
            <a:ext cx="5350607" cy="338554"/>
          </a:xfrm>
          <a:prstGeom prst="rect">
            <a:avLst/>
          </a:prstGeom>
        </p:spPr>
        <p:txBody>
          <a:bodyPr wrap="square">
            <a:spAutoFit/>
          </a:bodyPr>
          <a:lstStyle/>
          <a:p>
            <a:pPr lvl="0" defTabSz="457200">
              <a:defRPr/>
            </a:pPr>
            <a:r>
              <a:rPr lang="en-HK"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Hong Kong Yearbook </a:t>
            </a:r>
            <a:r>
              <a:rPr lang="en-US" altLang="zh-TW" sz="1600" dirty="0">
                <a:latin typeface="Times New Roman" panose="02020603050405020304" pitchFamily="18" charset="0"/>
                <a:cs typeface="Times New Roman" panose="02020603050405020304" pitchFamily="18" charset="0"/>
              </a:rPr>
              <a:t>2019 </a:t>
            </a:r>
            <a:r>
              <a:rPr lang="en-HK" altLang="zh-TW" sz="1600" dirty="0">
                <a:latin typeface="Times New Roman" panose="02020603050405020304" pitchFamily="18" charset="0"/>
                <a:cs typeface="Times New Roman" panose="02020603050405020304" pitchFamily="18" charset="0"/>
              </a:rPr>
              <a:t>(</a:t>
            </a:r>
            <a:r>
              <a:rPr lang="en-HK" altLang="zh-TW" sz="1600" dirty="0">
                <a:latin typeface="Times New Roman" panose="02020603050405020304" pitchFamily="18" charset="0"/>
                <a:ea typeface="DFKai-SB" panose="03000509000000000000" pitchFamily="65" charset="-120"/>
                <a:cs typeface="Times New Roman" panose="02020603050405020304" pitchFamily="18" charset="0"/>
                <a:hlinkClick r:id="rId5"/>
              </a:rPr>
              <a:t>URL</a:t>
            </a:r>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kumimoji="0" lang="zh-HK" altLang="en-US" sz="160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9" name="正五边形 13">
            <a:extLst>
              <a:ext uri="{FF2B5EF4-FFF2-40B4-BE49-F238E27FC236}">
                <a16:creationId xmlns:a16="http://schemas.microsoft.com/office/drawing/2014/main" id="{5E090808-07E3-4AF6-A346-CC362D73E4AE}"/>
              </a:ext>
            </a:extLst>
          </p:cNvPr>
          <p:cNvSpPr/>
          <p:nvPr/>
        </p:nvSpPr>
        <p:spPr>
          <a:xfrm>
            <a:off x="222434" y="210311"/>
            <a:ext cx="2447194" cy="1232709"/>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TW" sz="2400" b="1" i="0" u="none" strike="noStrike" kern="1200" cap="none" spc="0" normalizeH="0" baseline="0" noProof="0" dirty="0">
                <a:ln>
                  <a:noFill/>
                </a:ln>
                <a:solidFill>
                  <a:srgbClr val="0241BE"/>
                </a:solidFill>
                <a:effectLst/>
                <a:uLnTx/>
                <a:uFillTx/>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3192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rPr>
              <a:pPr algn="r" defTabSz="457200">
                <a:defRPr/>
              </a:pPr>
              <a:t>12</a:t>
            </a:fld>
            <a:endParaRPr lang="zh-CN" altLang="en-US" sz="1000" dirty="0">
              <a:solidFill>
                <a:prstClr val="black"/>
              </a:solidFill>
            </a:endParaRPr>
          </a:p>
        </p:txBody>
      </p:sp>
      <p:sp>
        <p:nvSpPr>
          <p:cNvPr id="7" name="Rectangle 6"/>
          <p:cNvSpPr/>
          <p:nvPr/>
        </p:nvSpPr>
        <p:spPr>
          <a:xfrm>
            <a:off x="465220" y="6259587"/>
            <a:ext cx="10809793" cy="830997"/>
          </a:xfrm>
          <a:prstGeom prst="rect">
            <a:avLst/>
          </a:prstGeom>
        </p:spPr>
        <p:txBody>
          <a:bodyPr wrap="square">
            <a:spAutoFit/>
          </a:bodyPr>
          <a:lstStyle/>
          <a:p>
            <a:pPr lvl="0" defTabSz="457200">
              <a:defRPr/>
            </a:pPr>
            <a:r>
              <a:rPr lang="en-HK"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a:t>
            </a:r>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Translated from the blog post written by the former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Chief Executive of the Hong Kong Exchanges and Clearing Limited, </a:t>
            </a:r>
            <a:r>
              <a:rPr lang="en-US" altLang="zh-TW" sz="1600" dirty="0" err="1" smtClean="0">
                <a:latin typeface="Times New Roman" panose="02020603050405020304" pitchFamily="18" charset="0"/>
                <a:ea typeface="DFKai-SB" panose="03000509000000000000" pitchFamily="65" charset="-120"/>
                <a:cs typeface="Times New Roman" panose="02020603050405020304" pitchFamily="18" charset="0"/>
              </a:rPr>
              <a:t>Mr</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Charles Li </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a:latin typeface="Times New Roman" panose="02020603050405020304" pitchFamily="18" charset="0"/>
                <a:cs typeface="Times New Roman" panose="02020603050405020304" pitchFamily="18" charset="0"/>
              </a:rPr>
              <a:t>2020)</a:t>
            </a:r>
            <a:r>
              <a:rPr lang="zh-TW" altLang="en-US" sz="1600" dirty="0">
                <a:latin typeface="Times New Roman" panose="02020603050405020304" pitchFamily="18" charset="0"/>
                <a:cs typeface="Times New Roman" panose="02020603050405020304" pitchFamily="18" charset="0"/>
              </a:rPr>
              <a:t> </a:t>
            </a:r>
            <a:r>
              <a:rPr lang="en-HK" altLang="zh-TW" sz="1600" dirty="0">
                <a:latin typeface="Times New Roman" panose="02020603050405020304" pitchFamily="18" charset="0"/>
                <a:cs typeface="Times New Roman" panose="02020603050405020304" pitchFamily="18" charset="0"/>
              </a:rPr>
              <a:t>(</a:t>
            </a:r>
            <a:r>
              <a:rPr lang="en-HK" altLang="zh-TW" sz="1600" dirty="0">
                <a:latin typeface="Times New Roman" panose="02020603050405020304" pitchFamily="18" charset="0"/>
                <a:cs typeface="Times New Roman" panose="02020603050405020304" pitchFamily="18" charset="0"/>
                <a:hlinkClick r:id="rId3"/>
              </a:rPr>
              <a:t>URL</a:t>
            </a:r>
            <a:r>
              <a:rPr lang="en-HK" altLang="zh-TW" sz="1600" dirty="0">
                <a:latin typeface="Times New Roman" panose="02020603050405020304" pitchFamily="18" charset="0"/>
                <a:cs typeface="Times New Roman" panose="02020603050405020304" pitchFamily="18" charset="0"/>
              </a:rPr>
              <a:t>)</a:t>
            </a:r>
            <a:endParaRPr lang="en-US" altLang="zh-TW" sz="1600" dirty="0">
              <a:latin typeface="Times New Roman" panose="02020603050405020304" pitchFamily="18" charset="0"/>
              <a:cs typeface="Times New Roman" panose="02020603050405020304" pitchFamily="18" charset="0"/>
            </a:endParaRPr>
          </a:p>
          <a:p>
            <a:pPr lvl="0" defTabSz="457200">
              <a:defRPr/>
            </a:pPr>
            <a:endParaRPr kumimoji="0" lang="zh-HK" altLang="en-US" sz="160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6" name="矩形 31">
            <a:extLst>
              <a:ext uri="{FF2B5EF4-FFF2-40B4-BE49-F238E27FC236}">
                <a16:creationId xmlns:a16="http://schemas.microsoft.com/office/drawing/2014/main" id="{C2329AE1-F9C5-4C3F-9FC1-41004E820D25}"/>
              </a:ext>
            </a:extLst>
          </p:cNvPr>
          <p:cNvSpPr/>
          <p:nvPr/>
        </p:nvSpPr>
        <p:spPr>
          <a:xfrm>
            <a:off x="329288" y="1366132"/>
            <a:ext cx="11212286" cy="4893455"/>
          </a:xfrm>
          <a:prstGeom prst="rect">
            <a:avLst/>
          </a:prstGeom>
          <a:noFill/>
          <a:ln w="28575">
            <a:solidFill>
              <a:srgbClr val="0070C0"/>
            </a:solidFill>
          </a:ln>
        </p:spPr>
        <p:txBody>
          <a:bodyPr wrap="square">
            <a:spAutoFit/>
          </a:bodyPr>
          <a:lstStyle/>
          <a:p>
            <a:pPr algn="just">
              <a:lnSpc>
                <a:spcPct val="110000"/>
              </a:lnSpc>
            </a:pP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 Nowadays, the financial and capital markets of the Mainland are drastically different from those of the international markets, which </a:t>
            </a:r>
            <a:r>
              <a:rPr lang="en-HK" altLang="zh-TW" sz="1900" dirty="0" smtClean="0">
                <a:latin typeface="Times New Roman" panose="02020603050405020304" pitchFamily="18" charset="0"/>
                <a:ea typeface="DFKai-SB" panose="03000509000000000000" pitchFamily="65" charset="-120"/>
                <a:cs typeface="Times New Roman" panose="02020603050405020304" pitchFamily="18" charset="0"/>
              </a:rPr>
              <a:t>create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difficulties for markets to be integrated. </a:t>
            </a:r>
            <a:r>
              <a:rPr lang="en-HK" altLang="zh-TW" sz="1900" dirty="0" smtClean="0">
                <a:latin typeface="Times New Roman" panose="02020603050405020304" pitchFamily="18" charset="0"/>
                <a:ea typeface="DFKai-SB" panose="03000509000000000000" pitchFamily="65" charset="-120"/>
                <a:cs typeface="Times New Roman" panose="02020603050405020304" pitchFamily="18" charset="0"/>
              </a:rPr>
              <a:t> With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the </a:t>
            </a:r>
            <a:r>
              <a:rPr lang="en-HK" altLang="zh-TW" sz="1900" dirty="0" smtClean="0">
                <a:latin typeface="Times New Roman" panose="02020603050405020304" pitchFamily="18" charset="0"/>
                <a:ea typeface="DFKai-SB" panose="03000509000000000000" pitchFamily="65" charset="-120"/>
                <a:cs typeface="Times New Roman" panose="02020603050405020304" pitchFamily="18" charset="0"/>
              </a:rPr>
              <a:t>measures of interconnection and mutual access,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Hong Kong market paves ways for overseas capital to enter the Mainland market while channelling the capital of the Mainland to the stock market of Hong Kong based on international rules. </a:t>
            </a:r>
            <a:r>
              <a:rPr lang="en-HK" altLang="zh-TW" sz="1900" dirty="0" smtClean="0">
                <a:latin typeface="Times New Roman" panose="02020603050405020304" pitchFamily="18" charset="0"/>
                <a:ea typeface="DFKai-SB" panose="03000509000000000000" pitchFamily="65" charset="-120"/>
                <a:cs typeface="Times New Roman" panose="02020603050405020304" pitchFamily="18" charset="0"/>
              </a:rPr>
              <a:t> This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large-scale dynamic exchanges will definitely be conducive for optimising the capacity of the Mainland market and promoting its internationalisation… This new function is built on the </a:t>
            </a:r>
            <a:r>
              <a:rPr lang="en-HK" altLang="zh-TW" sz="1900" dirty="0" smtClean="0">
                <a:latin typeface="Times New Roman" panose="02020603050405020304" pitchFamily="18" charset="0"/>
                <a:ea typeface="DFKai-SB" panose="03000509000000000000" pitchFamily="65" charset="-120"/>
                <a:cs typeface="Times New Roman" panose="02020603050405020304" pitchFamily="18" charset="0"/>
              </a:rPr>
              <a:t>advantages of “one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country, two systems” and the </a:t>
            </a:r>
            <a:r>
              <a:rPr lang="en-HK" altLang="zh-TW" sz="1900" dirty="0" smtClean="0">
                <a:latin typeface="Times New Roman" panose="02020603050405020304" pitchFamily="18" charset="0"/>
                <a:ea typeface="DFKai-SB" panose="03000509000000000000" pitchFamily="65" charset="-120"/>
                <a:cs typeface="Times New Roman" panose="02020603050405020304" pitchFamily="18" charset="0"/>
              </a:rPr>
              <a:t>mechanism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of </a:t>
            </a:r>
            <a:r>
              <a:rPr lang="en-HK" altLang="zh-TW" sz="1900" dirty="0" smtClean="0">
                <a:latin typeface="Times New Roman" panose="02020603050405020304" pitchFamily="18" charset="0"/>
                <a:ea typeface="DFKai-SB" panose="03000509000000000000" pitchFamily="65" charset="-120"/>
                <a:cs typeface="Times New Roman" panose="02020603050405020304" pitchFamily="18" charset="0"/>
              </a:rPr>
              <a:t>interconnection and mutual access, which has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formed a series of institutional arrangements at the lowest costs, such as</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 local custody, net settlement, closed-loop fund and mutual supervision assistance. </a:t>
            </a:r>
            <a:r>
              <a:rPr lang="en-US" altLang="zh-TW" sz="1900" dirty="0" smtClean="0">
                <a:latin typeface="Times New Roman" panose="02020603050405020304" pitchFamily="18" charset="0"/>
                <a:ea typeface="DFKai-SB" panose="03000509000000000000" pitchFamily="65" charset="-120"/>
                <a:cs typeface="Times New Roman" panose="02020603050405020304" pitchFamily="18" charset="0"/>
              </a:rPr>
              <a:t> It </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has achieved effective conversion of capital in the markets of the Mainland and Hong Kong, </a:t>
            </a:r>
            <a:r>
              <a:rPr lang="en-HK" altLang="zh-TW" sz="1900" dirty="0">
                <a:latin typeface="Times New Roman" panose="02020603050405020304" pitchFamily="18" charset="0"/>
                <a:ea typeface="DFKai-SB" panose="03000509000000000000" pitchFamily="65" charset="-120"/>
                <a:cs typeface="Times New Roman" panose="02020603050405020304" pitchFamily="18" charset="0"/>
              </a:rPr>
              <a:t>enabled </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the free flow of capital into and out of China in accordance with the international practice and market principles, and prevented vast influx or outflux of capital.</a:t>
            </a:r>
          </a:p>
          <a:p>
            <a:pPr algn="just">
              <a:lnSpc>
                <a:spcPct val="110000"/>
              </a:lnSpc>
            </a:pPr>
            <a:endParaRPr lang="en-US" altLang="zh-TW" sz="19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10000"/>
              </a:lnSpc>
            </a:pP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In the process of creating value for our country, Hong Kong contributes to and benefits from the development, and has transformed from a regional stock market to one of the </a:t>
            </a:r>
            <a:r>
              <a:rPr lang="en-US" altLang="zh-TW" sz="1900" dirty="0" smtClean="0">
                <a:latin typeface="Times New Roman" panose="02020603050405020304" pitchFamily="18" charset="0"/>
                <a:ea typeface="DFKai-SB" panose="03000509000000000000" pitchFamily="65" charset="-120"/>
                <a:cs typeface="Times New Roman" panose="02020603050405020304" pitchFamily="18" charset="0"/>
              </a:rPr>
              <a:t>international </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financial </a:t>
            </a:r>
            <a:r>
              <a:rPr lang="en-US" altLang="zh-TW" sz="1900" dirty="0" err="1">
                <a:latin typeface="Times New Roman" panose="02020603050405020304" pitchFamily="18" charset="0"/>
                <a:ea typeface="DFKai-SB" panose="03000509000000000000" pitchFamily="65" charset="-120"/>
                <a:cs typeface="Times New Roman" panose="02020603050405020304" pitchFamily="18" charset="0"/>
              </a:rPr>
              <a:t>centres</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900" dirty="0" smtClean="0">
                <a:latin typeface="Times New Roman" panose="02020603050405020304" pitchFamily="18" charset="0"/>
                <a:ea typeface="DFKai-SB" panose="03000509000000000000" pitchFamily="65" charset="-120"/>
                <a:cs typeface="Times New Roman" panose="02020603050405020304" pitchFamily="18" charset="0"/>
              </a:rPr>
              <a:t> This </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success is brought by the successful implementation of “one country, two systems”.</a:t>
            </a:r>
            <a:endParaRPr lang="zh-TW" altLang="en-US" sz="19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正五边形 13">
            <a:extLst>
              <a:ext uri="{FF2B5EF4-FFF2-40B4-BE49-F238E27FC236}">
                <a16:creationId xmlns:a16="http://schemas.microsoft.com/office/drawing/2014/main" id="{5E090808-07E3-4AF6-A346-CC362D73E4AE}"/>
              </a:ext>
            </a:extLst>
          </p:cNvPr>
          <p:cNvSpPr/>
          <p:nvPr/>
        </p:nvSpPr>
        <p:spPr>
          <a:xfrm>
            <a:off x="155588" y="119427"/>
            <a:ext cx="1925461" cy="1114263"/>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TW" sz="1700" b="1" i="0" u="none" strike="noStrike" kern="1200" cap="none" spc="0" normalizeH="0" baseline="0" noProof="0" dirty="0">
                <a:ln>
                  <a:noFill/>
                </a:ln>
                <a:solidFill>
                  <a:srgbClr val="0241BE"/>
                </a:solidFill>
                <a:effectLst/>
                <a:uLnTx/>
                <a:uFillTx/>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17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33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A881A06-1551-4A62-B3D8-1074B930516E}"/>
              </a:ext>
            </a:extLst>
          </p:cNvPr>
          <p:cNvSpPr/>
          <p:nvPr/>
        </p:nvSpPr>
        <p:spPr>
          <a:xfrm>
            <a:off x="762035" y="461913"/>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A95BE5BB-437E-446C-8FA2-D60D26D1E707}"/>
              </a:ext>
            </a:extLst>
          </p:cNvPr>
          <p:cNvSpPr/>
          <p:nvPr/>
        </p:nvSpPr>
        <p:spPr>
          <a:xfrm>
            <a:off x="822360" y="5349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5" name="直接连接符 14">
            <a:extLst>
              <a:ext uri="{FF2B5EF4-FFF2-40B4-BE49-F238E27FC236}">
                <a16:creationId xmlns:a16="http://schemas.microsoft.com/office/drawing/2014/main" id="{2D897BAC-F773-4700-8B3F-FC2A6CD607EC}"/>
              </a:ext>
            </a:extLst>
          </p:cNvPr>
          <p:cNvCxnSpPr>
            <a:cxnSpLocks/>
          </p:cNvCxnSpPr>
          <p:nvPr/>
        </p:nvCxnSpPr>
        <p:spPr>
          <a:xfrm>
            <a:off x="1125572" y="830445"/>
            <a:ext cx="19371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内容占位符 2">
            <a:extLst>
              <a:ext uri="{FF2B5EF4-FFF2-40B4-BE49-F238E27FC236}">
                <a16:creationId xmlns:a16="http://schemas.microsoft.com/office/drawing/2014/main" id="{F9A9CEC8-B28C-47EF-BE1F-2E3D21E77226}"/>
              </a:ext>
            </a:extLst>
          </p:cNvPr>
          <p:cNvSpPr txBox="1">
            <a:spLocks/>
          </p:cNvSpPr>
          <p:nvPr/>
        </p:nvSpPr>
        <p:spPr>
          <a:xfrm>
            <a:off x="822360" y="1669110"/>
            <a:ext cx="10328375" cy="3929870"/>
          </a:xfrm>
          <a:prstGeom prst="rect">
            <a:avLst/>
          </a:prstGeom>
          <a:noFill/>
          <a:ln w="12700" cap="flat" cmpd="sng" algn="ctr">
            <a:noFill/>
            <a:prstDash val="dashDot"/>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lvl="0" indent="0" algn="just">
              <a:lnSpc>
                <a:spcPct val="120000"/>
              </a:lnSpc>
              <a:buNone/>
              <a:defRPr/>
            </a:pPr>
            <a:r>
              <a:rPr lang="en-HK"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is not only an international financial centre, but also </a:t>
            </a:r>
            <a:r>
              <a:rPr lang="en-HK"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 international trade and transportation centre. </a:t>
            </a:r>
            <a:r>
              <a:rPr lang="en-HK"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the future, it would also become an international innovation and technology centre</a:t>
            </a:r>
            <a:r>
              <a:rPr lang="en-HK"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What policies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has the country launched </a:t>
            </a:r>
            <a:r>
              <a:rPr lang="en-HK"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strengthen Hong Kong as international </a:t>
            </a:r>
            <a:r>
              <a:rPr lang="en-HK"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trade and </a:t>
            </a:r>
            <a:r>
              <a:rPr lang="en-HK"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transportation </a:t>
            </a:r>
            <a:r>
              <a:rPr lang="en-HK"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centres </a:t>
            </a:r>
            <a:r>
              <a:rPr lang="en-HK"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support Hong Kong to be an international innovation and technology centre?</a:t>
            </a:r>
            <a:endParaRPr kumimoji="0" lang="zh-CN" altLang="en-US" sz="16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2" name="组合 13">
            <a:extLst>
              <a:ext uri="{FF2B5EF4-FFF2-40B4-BE49-F238E27FC236}">
                <a16:creationId xmlns:a16="http://schemas.microsoft.com/office/drawing/2014/main" id="{D51096B5-9450-49BC-B498-441DB3F065A9}"/>
              </a:ext>
            </a:extLst>
          </p:cNvPr>
          <p:cNvGrpSpPr>
            <a:grpSpLocks/>
          </p:cNvGrpSpPr>
          <p:nvPr/>
        </p:nvGrpSpPr>
        <p:grpSpPr bwMode="auto">
          <a:xfrm>
            <a:off x="1125572" y="3455323"/>
            <a:ext cx="9566157" cy="3504837"/>
            <a:chOff x="2556877" y="3723682"/>
            <a:chExt cx="9564784" cy="3504628"/>
          </a:xfrm>
        </p:grpSpPr>
        <p:sp>
          <p:nvSpPr>
            <p:cNvPr id="13" name="箭头: 右 12">
              <a:extLst>
                <a:ext uri="{FF2B5EF4-FFF2-40B4-BE49-F238E27FC236}">
                  <a16:creationId xmlns:a16="http://schemas.microsoft.com/office/drawing/2014/main" id="{DCA9468A-D970-477B-AC7B-A024D5028E27}"/>
                </a:ext>
              </a:extLst>
            </p:cNvPr>
            <p:cNvSpPr/>
            <p:nvPr/>
          </p:nvSpPr>
          <p:spPr>
            <a:xfrm>
              <a:off x="2556877" y="4729143"/>
              <a:ext cx="9564784" cy="1509623"/>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aphicFrame>
          <p:nvGraphicFramePr>
            <p:cNvPr id="16" name="图示 15">
              <a:extLst>
                <a:ext uri="{FF2B5EF4-FFF2-40B4-BE49-F238E27FC236}">
                  <a16:creationId xmlns:a16="http://schemas.microsoft.com/office/drawing/2014/main" id="{4D440D14-27BA-4CB4-9F50-833C2B6B00AA}"/>
                </a:ext>
              </a:extLst>
            </p:cNvPr>
            <p:cNvGraphicFramePr/>
            <p:nvPr>
              <p:extLst>
                <p:ext uri="{D42A27DB-BD31-4B8C-83A1-F6EECF244321}">
                  <p14:modId xmlns:p14="http://schemas.microsoft.com/office/powerpoint/2010/main" val="1180186959"/>
                </p:ext>
              </p:extLst>
            </p:nvPr>
          </p:nvGraphicFramePr>
          <p:xfrm>
            <a:off x="2919633" y="3723682"/>
            <a:ext cx="7150003" cy="3504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文本框 12">
              <a:extLst>
                <a:ext uri="{FF2B5EF4-FFF2-40B4-BE49-F238E27FC236}">
                  <a16:creationId xmlns:a16="http://schemas.microsoft.com/office/drawing/2014/main" id="{0626127B-77F0-417F-BC76-4F1A0F9508AF}"/>
                </a:ext>
              </a:extLst>
            </p:cNvPr>
            <p:cNvSpPr txBox="1">
              <a:spLocks noChangeArrowheads="1"/>
            </p:cNvSpPr>
            <p:nvPr/>
          </p:nvSpPr>
          <p:spPr bwMode="auto">
            <a:xfrm>
              <a:off x="10372804" y="5006928"/>
              <a:ext cx="1708462" cy="9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Policy support</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1" name="灯片编号占位符 2">
            <a:extLst>
              <a:ext uri="{FF2B5EF4-FFF2-40B4-BE49-F238E27FC236}">
                <a16:creationId xmlns:a16="http://schemas.microsoft.com/office/drawing/2014/main" id="{DABAE573-1E4C-417E-B67F-2321CB47F3A3}"/>
              </a:ext>
            </a:extLst>
          </p:cNvPr>
          <p:cNvSpPr txBox="1">
            <a:spLocks/>
          </p:cNvSpPr>
          <p:nvPr/>
        </p:nvSpPr>
        <p:spPr>
          <a:xfrm>
            <a:off x="11093733" y="6226094"/>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13</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2007295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9920" y="1576294"/>
            <a:ext cx="10812801" cy="1826462"/>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1200"/>
              </a:spcAft>
              <a:buClrTx/>
              <a:buSzTx/>
              <a:buFontTx/>
              <a:buNone/>
              <a:tabLst/>
              <a:defRPr/>
            </a:pPr>
            <a:r>
              <a:rPr lang="en-HK" altLang="zh-CN" sz="2400" kern="0" dirty="0">
                <a:latin typeface="Times New Roman" panose="02020603050405020304" pitchFamily="18" charset="0"/>
                <a:ea typeface="微软雅黑" panose="020B0503020204020204" pitchFamily="34" charset="-122"/>
                <a:cs typeface="Times New Roman" panose="02020603050405020304" pitchFamily="18" charset="0"/>
              </a:rPr>
              <a:t>After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sz="2400" kern="0" dirty="0" smtClean="0">
                <a:latin typeface="Times New Roman" panose="02020603050405020304" pitchFamily="18" charset="0"/>
                <a:ea typeface="微软雅黑" panose="020B0503020204020204" pitchFamily="34" charset="-122"/>
                <a:cs typeface="Times New Roman" panose="02020603050405020304" pitchFamily="18" charset="0"/>
              </a:rPr>
              <a:t>signing of the Mainland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rPr>
              <a:t>and Hong Kong Closer Economic Partnership </a:t>
            </a:r>
            <a:r>
              <a:rPr lang="en-US" altLang="zh-CN" sz="2400" kern="0" dirty="0" smtClean="0">
                <a:latin typeface="Times New Roman" panose="02020603050405020304" pitchFamily="18" charset="0"/>
                <a:ea typeface="微软雅黑" panose="020B0503020204020204" pitchFamily="34" charset="-122"/>
                <a:cs typeface="Times New Roman" panose="02020603050405020304" pitchFamily="18" charset="0"/>
              </a:rPr>
              <a:t>Arrangement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rPr>
              <a:t>CEPA) </a:t>
            </a:r>
            <a:r>
              <a:rPr lang="en-US" altLang="zh-CN" sz="2400" kern="0" dirty="0" smtClean="0">
                <a:latin typeface="Times New Roman" panose="02020603050405020304" pitchFamily="18" charset="0"/>
                <a:ea typeface="微软雅黑" panose="020B0503020204020204" pitchFamily="34" charset="-122"/>
                <a:cs typeface="Times New Roman" panose="02020603050405020304" pitchFamily="18" charset="0"/>
              </a:rPr>
              <a:t>in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rPr>
              <a:t>June 2003, several </a:t>
            </a:r>
            <a:r>
              <a:rPr lang="en-US" altLang="zh-CN" sz="2400" kern="0" dirty="0" smtClean="0">
                <a:latin typeface="Times New Roman" panose="02020603050405020304" pitchFamily="18" charset="0"/>
                <a:ea typeface="微软雅黑" panose="020B0503020204020204" pitchFamily="34" charset="-122"/>
                <a:cs typeface="Times New Roman" panose="02020603050405020304" pitchFamily="18" charset="0"/>
              </a:rPr>
              <a:t>Supplements to CEPA were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rPr>
              <a:t>signed between the Mainland and Hong Kong and implemented subsequently. </a:t>
            </a:r>
            <a:r>
              <a:rPr lang="en-US" altLang="zh-CN" sz="2400" kern="0" dirty="0" smtClean="0">
                <a:latin typeface="Times New Roman" panose="02020603050405020304" pitchFamily="18" charset="0"/>
                <a:ea typeface="微软雅黑" panose="020B0503020204020204" pitchFamily="34" charset="-122"/>
                <a:cs typeface="Times New Roman" panose="02020603050405020304" pitchFamily="18" charset="0"/>
              </a:rPr>
              <a:t> The </a:t>
            </a:r>
            <a:r>
              <a:rPr lang="en-US" altLang="zh-CN" sz="2400" kern="0" dirty="0">
                <a:latin typeface="Times New Roman" panose="02020603050405020304" pitchFamily="18" charset="0"/>
                <a:ea typeface="微软雅黑" panose="020B0503020204020204" pitchFamily="34" charset="-122"/>
                <a:cs typeface="Times New Roman" panose="02020603050405020304" pitchFamily="18" charset="0"/>
              </a:rPr>
              <a:t>Mainland applies zero tariff to all products originating from Hong </a:t>
            </a:r>
            <a:r>
              <a:rPr lang="en-US" altLang="zh-CN" sz="2400" kern="0" dirty="0">
                <a:solidFill>
                  <a:srgbClr val="292929"/>
                </a:solidFill>
                <a:latin typeface="Times New Roman" panose="02020603050405020304" pitchFamily="18" charset="0"/>
                <a:ea typeface="微软雅黑" panose="020B0503020204020204" pitchFamily="34" charset="-122"/>
                <a:cs typeface="Times New Roman" panose="02020603050405020304" pitchFamily="18" charset="0"/>
              </a:rPr>
              <a:t>Kong.</a:t>
            </a:r>
            <a:r>
              <a:rPr kumimoji="0" lang="en-US" altLang="zh-CN" sz="240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2400" b="0"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图片 12">
            <a:hlinkClick r:id="rId3"/>
            <a:extLst>
              <a:ext uri="{FF2B5EF4-FFF2-40B4-BE49-F238E27FC236}">
                <a16:creationId xmlns:a16="http://schemas.microsoft.com/office/drawing/2014/main" id="{EF1A6089-21F0-4BF2-9FF4-7A77D111501E}"/>
              </a:ext>
            </a:extLst>
          </p:cNvPr>
          <p:cNvPicPr>
            <a:picLocks noChangeAspect="1"/>
          </p:cNvPicPr>
          <p:nvPr/>
        </p:nvPicPr>
        <p:blipFill>
          <a:blip r:embed="rId4"/>
          <a:stretch>
            <a:fillRect/>
          </a:stretch>
        </p:blipFill>
        <p:spPr>
          <a:xfrm>
            <a:off x="1164968" y="3621455"/>
            <a:ext cx="3134940" cy="2563158"/>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outerShdw blurRad="50800" dist="50800" dir="3900000" algn="ctr" rotWithShape="0">
              <a:schemeClr val="tx1">
                <a:alpha val="13000"/>
              </a:schemeClr>
            </a:outerShdw>
          </a:effectLst>
        </p:spPr>
      </p:pic>
      <p:sp>
        <p:nvSpPr>
          <p:cNvPr id="17" name="标题 1">
            <a:extLst>
              <a:ext uri="{FF2B5EF4-FFF2-40B4-BE49-F238E27FC236}">
                <a16:creationId xmlns:a16="http://schemas.microsoft.com/office/drawing/2014/main" id="{D73FD4FB-2605-4C61-9F6F-028DAD83C767}"/>
              </a:ext>
            </a:extLst>
          </p:cNvPr>
          <p:cNvSpPr txBox="1">
            <a:spLocks noChangeArrowheads="1"/>
          </p:cNvSpPr>
          <p:nvPr/>
        </p:nvSpPr>
        <p:spPr bwMode="auto">
          <a:xfrm>
            <a:off x="1916118" y="273067"/>
            <a:ext cx="9526603" cy="1089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HK" altLang="zh-CN" sz="3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Supporting the development of Hong Kong as an international </a:t>
            </a:r>
            <a:r>
              <a:rPr kumimoji="0" lang="en-HK" altLang="zh-CN" sz="3600" b="1" i="0" u="none" strike="noStrike" kern="0" cap="none" spc="0" normalizeH="0" baseline="0" noProof="0" dirty="0">
                <a:ln>
                  <a:noFill/>
                </a:ln>
                <a:solidFill>
                  <a:srgbClr val="292929"/>
                </a:solidFill>
                <a:effectLst/>
                <a:uLnTx/>
                <a:uFillTx/>
                <a:latin typeface="Times New Roman" panose="02020603050405020304" pitchFamily="18" charset="0"/>
                <a:cs typeface="Times New Roman" panose="02020603050405020304" pitchFamily="18" charset="0"/>
              </a:rPr>
              <a:t>trade centre</a:t>
            </a:r>
            <a:endParaRPr kumimoji="0" lang="zh-CN" altLang="en-US" sz="3600" b="1" i="0" u="none" strike="noStrike" kern="0" cap="none" spc="0" normalizeH="0" baseline="0" noProof="0" dirty="0">
              <a:ln>
                <a:noFill/>
              </a:ln>
              <a:solidFill>
                <a:srgbClr val="292929"/>
              </a:solidFill>
              <a:effectLst/>
              <a:uLnTx/>
              <a:uFillTx/>
              <a:latin typeface="Times New Roman" panose="02020603050405020304" pitchFamily="18" charset="0"/>
              <a:cs typeface="Times New Roman" panose="02020603050405020304" pitchFamily="18" charset="0"/>
            </a:endParaRPr>
          </a:p>
        </p:txBody>
      </p:sp>
      <p:sp>
        <p:nvSpPr>
          <p:cNvPr id="18" name="Freeform 5">
            <a:extLst>
              <a:ext uri="{FF2B5EF4-FFF2-40B4-BE49-F238E27FC236}">
                <a16:creationId xmlns:a16="http://schemas.microsoft.com/office/drawing/2014/main" id="{5B79BB70-3DC7-4FC0-BAF2-E2F3D90BF909}"/>
              </a:ext>
            </a:extLst>
          </p:cNvPr>
          <p:cNvSpPr/>
          <p:nvPr/>
        </p:nvSpPr>
        <p:spPr bwMode="auto">
          <a:xfrm>
            <a:off x="1116316" y="565278"/>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20" name="文本框 19">
            <a:hlinkClick r:id="rId3"/>
            <a:extLst>
              <a:ext uri="{FF2B5EF4-FFF2-40B4-BE49-F238E27FC236}">
                <a16:creationId xmlns:a16="http://schemas.microsoft.com/office/drawing/2014/main" id="{3A6CD45B-AC63-42FD-B265-020334E34F70}"/>
              </a:ext>
            </a:extLst>
          </p:cNvPr>
          <p:cNvSpPr txBox="1"/>
          <p:nvPr/>
        </p:nvSpPr>
        <p:spPr>
          <a:xfrm>
            <a:off x="4856050" y="4549103"/>
            <a:ext cx="6427291" cy="926211"/>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HK" altLang="zh-TW"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View the video clip on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CEPA (April 2019)</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l">
              <a:defRPr/>
            </a:pPr>
            <a:r>
              <a:rPr lang="en-US" altLang="zh-CN" sz="1400" b="0" dirty="0">
                <a:solidFill>
                  <a:prstClr val="black"/>
                </a:solidFill>
                <a:latin typeface="Times New Roman" panose="02020603050405020304" pitchFamily="18" charset="0"/>
                <a:cs typeface="Times New Roman" panose="02020603050405020304" pitchFamily="18" charset="0"/>
              </a:rPr>
              <a:t>https://www.tid.gov.hk/english/cepa/webcast/cepa_201904.html</a:t>
            </a:r>
            <a:endPar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灯片编号占位符 2">
            <a:extLst>
              <a:ext uri="{FF2B5EF4-FFF2-40B4-BE49-F238E27FC236}">
                <a16:creationId xmlns:a16="http://schemas.microsoft.com/office/drawing/2014/main" id="{DABAE573-1E4C-417E-B67F-2321CB47F3A3}"/>
              </a:ext>
            </a:extLst>
          </p:cNvPr>
          <p:cNvSpPr txBox="1">
            <a:spLocks/>
          </p:cNvSpPr>
          <p:nvPr/>
        </p:nvSpPr>
        <p:spPr>
          <a:xfrm>
            <a:off x="11283341" y="6324831"/>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rPr>
              <a:pPr algn="r" defTabSz="457200">
                <a:defRPr/>
              </a:pPr>
              <a:t>14</a:t>
            </a:fld>
            <a:endParaRPr lang="zh-CN" altLang="en-US" sz="1000" dirty="0">
              <a:solidFill>
                <a:prstClr val="black"/>
              </a:solidFill>
            </a:endParaRPr>
          </a:p>
        </p:txBody>
      </p:sp>
    </p:spTree>
    <p:extLst>
      <p:ext uri="{BB962C8B-B14F-4D97-AF65-F5344CB8AC3E}">
        <p14:creationId xmlns:p14="http://schemas.microsoft.com/office/powerpoint/2010/main" val="4059969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41738" y="1531511"/>
            <a:ext cx="7497366" cy="5102122"/>
          </a:xfrm>
        </p:spPr>
        <p:txBody>
          <a:bodyPr>
            <a:noAutofit/>
          </a:bodyPr>
          <a:lstStyle/>
          <a:p>
            <a:pPr algn="just">
              <a:lnSpc>
                <a:spcPct val="120000"/>
              </a:lnSpc>
              <a:spcBef>
                <a:spcPts val="600"/>
              </a:spcBef>
              <a:buFont typeface="Wingdings" panose="05000000000000000000" pitchFamily="2" charset="2"/>
              <a:buChar char="ü"/>
            </a:pP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“National Plan for the Layout of Coastal Ports” and the “12th Five-Year Plan for the Comprehensive Development of Transportation Systems” both consider the need for strengthening and developing Hong Kong as an international transportation </a:t>
            </a:r>
            <a:r>
              <a:rPr lang="en-US" altLang="zh-CN" sz="20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centre</a:t>
            </a: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p>
          <a:p>
            <a:pPr algn="just">
              <a:lnSpc>
                <a:spcPct val="120000"/>
              </a:lnSpc>
              <a:spcBef>
                <a:spcPts val="600"/>
              </a:spcBef>
              <a:buFont typeface="Wingdings" panose="05000000000000000000" pitchFamily="2" charset="2"/>
              <a:buChar char="ü"/>
            </a:pPr>
            <a:r>
              <a:rPr lang="en-HK"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 proposed in the “</a:t>
            </a: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Outline Development Plan for the Guangdong-Hong Kong-Macao Greater Bay Area”, Hong Kong’s status as an international transportation </a:t>
            </a:r>
            <a:r>
              <a:rPr lang="en-US" altLang="zh-CN" sz="20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centre</a:t>
            </a: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has to be strengthened and enhanced.</a:t>
            </a:r>
            <a:endParaRPr lang="zh-CN"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spcBef>
                <a:spcPts val="600"/>
              </a:spcBef>
              <a:buFont typeface="Wingdings" panose="05000000000000000000" pitchFamily="2" charset="2"/>
              <a:buChar char="ü"/>
            </a:pP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 mentioned in the “Outline of the Fourteenth Five-Year Plan for the National Economic and Social Development and the Long-Range Objectives Through the Year 2035”, our country continues to support Hong Kong to enhance its status as international financial, transportation and trade </a:t>
            </a:r>
            <a:r>
              <a:rPr lang="en-US" altLang="zh-CN" sz="20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centres</a:t>
            </a: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and an international aviation hub.</a:t>
            </a:r>
            <a:endPar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6">
            <a:extLst>
              <a:ext uri="{FF2B5EF4-FFF2-40B4-BE49-F238E27FC236}">
                <a16:creationId xmlns:a16="http://schemas.microsoft.com/office/drawing/2014/main" id="{57AC279D-3390-401A-83E3-A43734B86187}"/>
              </a:ext>
            </a:extLst>
          </p:cNvPr>
          <p:cNvSpPr>
            <a:spLocks noGrp="1"/>
          </p:cNvSpPr>
          <p:nvPr>
            <p:ph type="sldNum" sz="quarter" idx="12"/>
          </p:nvPr>
        </p:nvSpPr>
        <p:spPr>
          <a:xfrm>
            <a:off x="11530767" y="6493933"/>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4" name="内容占位符 2"/>
          <p:cNvSpPr txBox="1"/>
          <p:nvPr/>
        </p:nvSpPr>
        <p:spPr>
          <a:xfrm>
            <a:off x="838200" y="8970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descr="建筑与房屋的城市空拍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102" y="3831040"/>
            <a:ext cx="3425509" cy="2148974"/>
          </a:xfrm>
          <a:prstGeom prst="rect">
            <a:avLst/>
          </a:prstGeom>
        </p:spPr>
      </p:pic>
      <p:sp>
        <p:nvSpPr>
          <p:cNvPr id="6" name="矩形 5"/>
          <p:cNvSpPr/>
          <p:nvPr/>
        </p:nvSpPr>
        <p:spPr>
          <a:xfrm>
            <a:off x="7923798" y="5951114"/>
            <a:ext cx="3878317" cy="73866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HK"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Kwai Chung Container Port situated along the Rambler Channel </a:t>
            </a:r>
            <a:r>
              <a:rPr kumimoji="0" lang="en-HK" altLang="zh-TW"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is the major container processing logistics centre of Hong Kong.</a:t>
            </a:r>
          </a:p>
        </p:txBody>
      </p:sp>
      <p:sp>
        <p:nvSpPr>
          <p:cNvPr id="2" name="矩形 1"/>
          <p:cNvSpPr/>
          <p:nvPr/>
        </p:nvSpPr>
        <p:spPr>
          <a:xfrm>
            <a:off x="1778599" y="103570"/>
            <a:ext cx="8876960" cy="1200329"/>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Supporting the development of </a:t>
            </a: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as an international transportation </a:t>
            </a:r>
            <a:r>
              <a:rPr kumimoji="0" lang="en-US" altLang="zh-CN" sz="3600" b="1"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centre</a:t>
            </a:r>
            <a:endPar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Rectangle 9"/>
          <p:cNvSpPr/>
          <p:nvPr/>
        </p:nvSpPr>
        <p:spPr>
          <a:xfrm>
            <a:off x="8071945" y="2968807"/>
            <a:ext cx="3878317" cy="738664"/>
          </a:xfrm>
          <a:prstGeom prst="rect">
            <a:avLst/>
          </a:prstGeom>
        </p:spPr>
        <p:txBody>
          <a:bodyPr wrap="square">
            <a:spAutoFit/>
          </a:bodyPr>
          <a:lstStyle/>
          <a:p>
            <a:r>
              <a:rPr lang="en-HK" altLang="zh-TW" sz="1400" dirty="0">
                <a:latin typeface="Times New Roman" panose="02020603050405020304" pitchFamily="18" charset="0"/>
                <a:ea typeface="DFKai-SB" panose="03000509000000000000" pitchFamily="65" charset="-120"/>
                <a:cs typeface="Times New Roman" panose="02020603050405020304" pitchFamily="18" charset="0"/>
              </a:rPr>
              <a:t>Hong Kong International Airport</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HK" altLang="zh-TW" sz="1400" dirty="0">
                <a:latin typeface="Times New Roman" panose="02020603050405020304" pitchFamily="18" charset="0"/>
                <a:ea typeface="DFKai-SB" panose="03000509000000000000" pitchFamily="65" charset="-120"/>
                <a:cs typeface="Times New Roman" panose="02020603050405020304" pitchFamily="18" charset="0"/>
              </a:rPr>
              <a:t>Click the image above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for a report on Hong Kong being the aviation hub of the Greater Bay Area</a:t>
            </a:r>
            <a:endParaRPr lang="zh-HK"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Picture 10">
            <a:hlinkClick r:id="rId4"/>
          </p:cNvPr>
          <p:cNvPicPr>
            <a:picLocks noChangeAspect="1"/>
          </p:cNvPicPr>
          <p:nvPr/>
        </p:nvPicPr>
        <p:blipFill>
          <a:blip r:embed="rId5"/>
          <a:stretch>
            <a:fillRect/>
          </a:stretch>
        </p:blipFill>
        <p:spPr>
          <a:xfrm>
            <a:off x="8217102" y="1323053"/>
            <a:ext cx="3425509" cy="1635777"/>
          </a:xfrm>
          <a:prstGeom prst="rect">
            <a:avLst/>
          </a:prstGeom>
        </p:spPr>
      </p:pic>
    </p:spTree>
    <p:extLst>
      <p:ext uri="{BB962C8B-B14F-4D97-AF65-F5344CB8AC3E}">
        <p14:creationId xmlns:p14="http://schemas.microsoft.com/office/powerpoint/2010/main" val="251508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78C1B18-BEF1-401A-820B-2BC883A51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26" y="735676"/>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4D801D90-1B87-48E4-B54F-7EA3F7DA2CF2}"/>
              </a:ext>
            </a:extLst>
          </p:cNvPr>
          <p:cNvSpPr/>
          <p:nvPr/>
        </p:nvSpPr>
        <p:spPr>
          <a:xfrm>
            <a:off x="1283881" y="1926843"/>
            <a:ext cx="9478712" cy="2269660"/>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According to the World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Trade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Organization</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Hong Kong was the world’s eighth largest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trading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entity in 2019.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It operates one of the world’s busiest airports </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i</a:t>
            </a:r>
            <a:r>
              <a:rPr kumimoji="0" lang="en-US"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n terms of</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the number</a:t>
            </a:r>
            <a:r>
              <a:rPr kumimoji="0" lang="en-US"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of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international passengers and volume of international air cargo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handled</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as well as one of the busiest container ports by the container throughput.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5" name="组合 38">
            <a:extLst>
              <a:ext uri="{FF2B5EF4-FFF2-40B4-BE49-F238E27FC236}">
                <a16:creationId xmlns:a16="http://schemas.microsoft.com/office/drawing/2014/main" id="{71460F07-5149-4C1D-BFBD-2EA0140E6138}"/>
              </a:ext>
            </a:extLst>
          </p:cNvPr>
          <p:cNvGrpSpPr>
            <a:grpSpLocks/>
          </p:cNvGrpSpPr>
          <p:nvPr/>
        </p:nvGrpSpPr>
        <p:grpSpPr bwMode="auto">
          <a:xfrm>
            <a:off x="1283881" y="625154"/>
            <a:ext cx="2406969" cy="647700"/>
            <a:chOff x="4225771" y="1065320"/>
            <a:chExt cx="895882" cy="947506"/>
          </a:xfrm>
        </p:grpSpPr>
        <p:sp>
          <p:nvSpPr>
            <p:cNvPr id="6" name="矩形 5">
              <a:extLst>
                <a:ext uri="{FF2B5EF4-FFF2-40B4-BE49-F238E27FC236}">
                  <a16:creationId xmlns:a16="http://schemas.microsoft.com/office/drawing/2014/main" id="{D04130B7-A26E-4F68-9C1E-B68AAF413526}"/>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984F929A-C9FF-4EA8-8DCF-17190F7E74B6}"/>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HK"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9" name="矩形 8">
            <a:extLst>
              <a:ext uri="{FF2B5EF4-FFF2-40B4-BE49-F238E27FC236}">
                <a16:creationId xmlns:a16="http://schemas.microsoft.com/office/drawing/2014/main" id="{BDAE9CF3-4D4C-44CF-8FD3-237CB97F007D}"/>
              </a:ext>
            </a:extLst>
          </p:cNvPr>
          <p:cNvSpPr/>
          <p:nvPr/>
        </p:nvSpPr>
        <p:spPr>
          <a:xfrm>
            <a:off x="1859917" y="4980666"/>
            <a:ext cx="8326639" cy="369332"/>
          </a:xfrm>
          <a:prstGeom prst="rect">
            <a:avLst/>
          </a:prstGeom>
        </p:spPr>
        <p:txBody>
          <a:bodyPr wrap="square">
            <a:spAutoFit/>
          </a:bodyPr>
          <a:lstStyle/>
          <a:p>
            <a:pPr lvl="0" defTabSz="457200">
              <a:defRPr/>
            </a:pPr>
            <a:r>
              <a:rPr lang="en-HK"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Hong Kong </a:t>
            </a:r>
            <a:r>
              <a:rPr kumimoji="0" lang="en-US" altLang="zh-TW"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Yearbook</a:t>
            </a:r>
            <a:r>
              <a:rPr kumimoji="0" lang="zh-CN" altLang="en-US"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GB" altLang="zh-CN" dirty="0">
                <a:latin typeface="Times New Roman" panose="02020603050405020304" pitchFamily="18" charset="0"/>
                <a:ea typeface="DFKai-SB" panose="03000509000000000000" pitchFamily="65" charset="-120"/>
                <a:cs typeface="Times New Roman" panose="02020603050405020304" pitchFamily="18" charset="0"/>
              </a:rPr>
              <a:t>https://www.yearbook.gov.hk/2019/en/pdf/E03.pdf</a:t>
            </a:r>
            <a:endParaRPr kumimoji="0" lang="zh-CN" altLang="en-US" sz="1800" b="0" i="0" u="none" strike="sng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0" name="灯片编号占位符 2">
            <a:extLst>
              <a:ext uri="{FF2B5EF4-FFF2-40B4-BE49-F238E27FC236}">
                <a16:creationId xmlns:a16="http://schemas.microsoft.com/office/drawing/2014/main" id="{DABAE573-1E4C-417E-B67F-2321CB47F3A3}"/>
              </a:ext>
            </a:extLst>
          </p:cNvPr>
          <p:cNvSpPr txBox="1">
            <a:spLocks/>
          </p:cNvSpPr>
          <p:nvPr/>
        </p:nvSpPr>
        <p:spPr>
          <a:xfrm>
            <a:off x="11309865" y="647607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16</a:t>
            </a:fld>
            <a:endParaRPr lang="zh-CN" altLang="en-US" sz="1000" dirty="0">
              <a:solidFill>
                <a:prstClr val="black"/>
              </a:solidFill>
              <a:latin typeface="+mj-lt"/>
            </a:endParaRPr>
          </a:p>
        </p:txBody>
      </p:sp>
    </p:spTree>
    <p:extLst>
      <p:ext uri="{BB962C8B-B14F-4D97-AF65-F5344CB8AC3E}">
        <p14:creationId xmlns:p14="http://schemas.microsoft.com/office/powerpoint/2010/main" val="1409878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502863" y="2125561"/>
            <a:ext cx="6323074" cy="3637919"/>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On 20 September 2018, </a:t>
            </a:r>
            <a:r>
              <a:rPr lang="en-US" sz="2400" b="0" i="0" dirty="0">
                <a:solidFill>
                  <a:srgbClr val="000000"/>
                </a:solidFill>
                <a:effectLst/>
                <a:latin typeface="Times New Roman" panose="02020603050405020304" pitchFamily="18" charset="0"/>
                <a:cs typeface="Times New Roman" panose="02020603050405020304" pitchFamily="18" charset="0"/>
              </a:rPr>
              <a:t>the HKSAR </a:t>
            </a:r>
            <a:r>
              <a:rPr lang="en-US" sz="2400" dirty="0">
                <a:solidFill>
                  <a:srgbClr val="000000"/>
                </a:solidFill>
                <a:latin typeface="Times New Roman" panose="02020603050405020304" pitchFamily="18" charset="0"/>
                <a:cs typeface="Times New Roman" panose="02020603050405020304" pitchFamily="18" charset="0"/>
              </a:rPr>
              <a:t>G</a:t>
            </a:r>
            <a:r>
              <a:rPr lang="en-US" sz="2400" b="0" i="0" dirty="0" smtClean="0">
                <a:solidFill>
                  <a:srgbClr val="000000"/>
                </a:solidFill>
                <a:effectLst/>
                <a:latin typeface="Times New Roman" panose="02020603050405020304" pitchFamily="18" charset="0"/>
                <a:cs typeface="Times New Roman" panose="02020603050405020304" pitchFamily="18" charset="0"/>
              </a:rPr>
              <a:t>overnment </a:t>
            </a:r>
            <a:r>
              <a:rPr lang="en-US" sz="2400" b="0" i="0" dirty="0">
                <a:solidFill>
                  <a:srgbClr val="000000"/>
                </a:solidFill>
                <a:effectLst/>
                <a:latin typeface="Times New Roman" panose="02020603050405020304" pitchFamily="18" charset="0"/>
                <a:cs typeface="Times New Roman" panose="02020603050405020304" pitchFamily="18" charset="0"/>
              </a:rPr>
              <a:t>and the Ministry of Science and Technology (MOST) signed the </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“Arrangement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on Enhancing Innovation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Technology Cooperation between the Mainland and Hong Kong” and “Agreement on Commencing Jointly Funded Projects between the </a:t>
            </a:r>
            <a:r>
              <a:rPr lang="en-US" sz="2400" b="0" i="0" dirty="0">
                <a:effectLst/>
                <a:latin typeface="Times New Roman" panose="02020603050405020304" pitchFamily="18" charset="0"/>
                <a:cs typeface="Times New Roman" panose="02020603050405020304" pitchFamily="18" charset="0"/>
              </a:rPr>
              <a:t>MOST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HK" sz="2400" b="0" i="0" dirty="0" smtClean="0">
                <a:solidFill>
                  <a:srgbClr val="000000"/>
                </a:solidFill>
                <a:effectLst/>
                <a:latin typeface="Times New Roman" panose="02020603050405020304" pitchFamily="18" charset="0"/>
                <a:cs typeface="Times New Roman" panose="02020603050405020304" pitchFamily="18" charset="0"/>
              </a:rPr>
              <a:t>Innovation </a:t>
            </a:r>
            <a:r>
              <a:rPr lang="en-HK" sz="2400" b="0" i="0" dirty="0">
                <a:solidFill>
                  <a:srgbClr val="000000"/>
                </a:solidFill>
                <a:effectLst/>
                <a:latin typeface="Times New Roman" panose="02020603050405020304" pitchFamily="18" charset="0"/>
                <a:cs typeface="Times New Roman" panose="02020603050405020304" pitchFamily="18" charset="0"/>
              </a:rPr>
              <a:t>and Technology Bureau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of the HKSAR Government”.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7334570" y="2485981"/>
            <a:ext cx="3712417" cy="2474944"/>
          </a:xfrm>
          <a:prstGeom prst="rect">
            <a:avLst/>
          </a:prstGeom>
          <a:ln>
            <a:noFill/>
          </a:ln>
          <a:effectLst>
            <a:outerShdw blurRad="292100" dist="139700" dir="2700000" algn="tl" rotWithShape="0">
              <a:srgbClr val="333333">
                <a:alpha val="65000"/>
              </a:srgbClr>
            </a:outerShdw>
          </a:effectLst>
        </p:spPr>
      </p:pic>
      <p:sp>
        <p:nvSpPr>
          <p:cNvPr id="5" name="内容占位符 2"/>
          <p:cNvSpPr txBox="1"/>
          <p:nvPr/>
        </p:nvSpPr>
        <p:spPr>
          <a:xfrm>
            <a:off x="1658852" y="362068"/>
            <a:ext cx="9248634" cy="9539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Supporting Hong Kong to </a:t>
            </a:r>
            <a:r>
              <a:rPr kumimoji="0" lang="en-US" altLang="zh-CN" sz="3200" b="1" i="0" u="none" strike="noStrike" kern="10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build</a:t>
            </a:r>
            <a:endParaRPr kumimoji="0" lang="en-US" altLang="zh-CN" sz="3200" b="1" i="0" u="none" strike="noStrike" kern="1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3200" b="1" kern="100" noProof="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a:t>
            </a:r>
            <a:r>
              <a:rPr kumimoji="0" lang="en-US" altLang="zh-CN" sz="3200" b="1" i="0" u="none" strike="noStrike" kern="10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 international </a:t>
            </a:r>
            <a:r>
              <a:rPr kumimoji="0" lang="en-US"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innovation and technology </a:t>
            </a:r>
            <a:r>
              <a:rPr kumimoji="0" lang="en-US" altLang="zh-CN" sz="3200" b="1" i="0" u="none" strike="noStrike" kern="1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centre</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7154779" y="5095629"/>
            <a:ext cx="4257207" cy="92333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HK"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Signing of agreements on innovation and technology cooperation between the Mainland and Hong Kong</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A29CCC91-FEDB-4409-B870-6459CE8D01B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Tree>
    <p:extLst>
      <p:ext uri="{BB962C8B-B14F-4D97-AF65-F5344CB8AC3E}">
        <p14:creationId xmlns:p14="http://schemas.microsoft.com/office/powerpoint/2010/main" val="3648991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667475135"/>
              </p:ext>
            </p:extLst>
          </p:nvPr>
        </p:nvGraphicFramePr>
        <p:xfrm>
          <a:off x="5896224" y="901072"/>
          <a:ext cx="5891981" cy="5649571"/>
        </p:xfrm>
        <a:graphic>
          <a:graphicData uri="http://schemas.openxmlformats.org/drawingml/2006/table">
            <a:tbl>
              <a:tblPr>
                <a:tableStyleId>{5940675A-B579-460E-94D1-54222C63F5DA}</a:tableStyleId>
              </a:tblPr>
              <a:tblGrid>
                <a:gridCol w="378452">
                  <a:extLst>
                    <a:ext uri="{9D8B030D-6E8A-4147-A177-3AD203B41FA5}">
                      <a16:colId xmlns:a16="http://schemas.microsoft.com/office/drawing/2014/main" val="4067711982"/>
                    </a:ext>
                  </a:extLst>
                </a:gridCol>
                <a:gridCol w="804041">
                  <a:extLst>
                    <a:ext uri="{9D8B030D-6E8A-4147-A177-3AD203B41FA5}">
                      <a16:colId xmlns:a16="http://schemas.microsoft.com/office/drawing/2014/main" val="3700040122"/>
                    </a:ext>
                  </a:extLst>
                </a:gridCol>
                <a:gridCol w="4709488">
                  <a:extLst>
                    <a:ext uri="{9D8B030D-6E8A-4147-A177-3AD203B41FA5}">
                      <a16:colId xmlns:a16="http://schemas.microsoft.com/office/drawing/2014/main" val="1624981652"/>
                    </a:ext>
                  </a:extLst>
                </a:gridCol>
              </a:tblGrid>
              <a:tr h="319308">
                <a:tc>
                  <a:txBody>
                    <a:bodyPr/>
                    <a:lstStyle/>
                    <a:p>
                      <a:pPr algn="ctr" fontAlgn="base"/>
                      <a:r>
                        <a:rPr lang="en-HK" altLang="zh-CN" sz="1200" b="0" dirty="0">
                          <a:effectLst/>
                          <a:latin typeface="Times New Roman" panose="02020603050405020304" pitchFamily="18" charset="0"/>
                          <a:ea typeface="DFKai-SB" panose="03000509000000000000" pitchFamily="65" charset="-120"/>
                          <a:cs typeface="Times New Roman" panose="02020603050405020304" pitchFamily="18" charset="0"/>
                        </a:rPr>
                        <a:t>No.</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b="0" dirty="0">
                          <a:effectLst/>
                          <a:latin typeface="Times New Roman" panose="02020603050405020304" pitchFamily="18" charset="0"/>
                          <a:ea typeface="DFKai-SB" panose="03000509000000000000" pitchFamily="65" charset="-120"/>
                          <a:cs typeface="Times New Roman" panose="02020603050405020304" pitchFamily="18" charset="0"/>
                        </a:rPr>
                        <a:t>Supporting</a:t>
                      </a:r>
                      <a:r>
                        <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rPr>
                        <a:t> </a:t>
                      </a:r>
                      <a:r>
                        <a:rPr lang="en-HK" altLang="zh-CN" sz="1200" b="0" dirty="0">
                          <a:effectLst/>
                          <a:latin typeface="Times New Roman" panose="02020603050405020304" pitchFamily="18" charset="0"/>
                          <a:ea typeface="DFKai-SB" panose="03000509000000000000" pitchFamily="65" charset="-120"/>
                          <a:cs typeface="Times New Roman" panose="02020603050405020304" pitchFamily="18" charset="0"/>
                        </a:rPr>
                        <a:t>institution</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b="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Name of Laboratory </a:t>
                      </a:r>
                      <a:endParaRPr lang="zh-CN" altLang="en-US" sz="1200" b="0" strike="sngStrike"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174126347"/>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b="0" dirty="0">
                          <a:effectLst/>
                          <a:latin typeface="Times New Roman" panose="02020603050405020304" pitchFamily="18" charset="0"/>
                          <a:ea typeface="DFKai-SB" panose="03000509000000000000" pitchFamily="65" charset="-120"/>
                          <a:cs typeface="Times New Roman" panose="02020603050405020304" pitchFamily="18" charset="0"/>
                        </a:rPr>
                        <a:t>HKU</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Liver Research</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2021131088"/>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2</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dirty="0">
                          <a:effectLst/>
                          <a:latin typeface="Times New Roman" panose="02020603050405020304" pitchFamily="18" charset="0"/>
                          <a:ea typeface="DFKai-SB" panose="03000509000000000000" pitchFamily="65" charset="-120"/>
                          <a:cs typeface="Times New Roman" panose="02020603050405020304" pitchFamily="18" charset="0"/>
                        </a:rPr>
                        <a:t>HKU</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Brain and Cognitive Sciences</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1184768104"/>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3</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HK" altLang="zh-CN" sz="1200" b="0" i="0" u="none" strike="noStrike" kern="1200" cap="none" spc="0" normalizeH="0" baseline="0" noProof="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HKU</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for Emerging Infectious Diseases</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615090055"/>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4</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HKU</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Synthetic Chemistry</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3938880868"/>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5</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HKU</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 State Key Laboratory of Synthetic Chemistry</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310455775"/>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6</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dirty="0">
                          <a:effectLst/>
                          <a:latin typeface="Times New Roman" panose="02020603050405020304" pitchFamily="18" charset="0"/>
                          <a:ea typeface="DFKai-SB" panose="03000509000000000000" pitchFamily="65" charset="-120"/>
                          <a:cs typeface="Times New Roman" panose="02020603050405020304" pitchFamily="18" charset="0"/>
                        </a:rPr>
                        <a:t>CUHK</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Oncology in South China</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1988697032"/>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7</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HK" altLang="zh-CN" sz="1200" b="0" i="0" u="none" strike="noStrike" kern="1200" cap="none" spc="0" normalizeH="0" baseline="0" noProof="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CUHK</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Agrobiotechnology</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2330615422"/>
                  </a:ext>
                </a:extLst>
              </a:tr>
              <a:tr h="336451">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8</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HK" altLang="zh-CN" sz="1200" b="0" i="0" u="none" strike="noStrike" kern="1200" cap="none" spc="0" normalizeH="0" baseline="0" noProof="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CUHK</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Phytochemistry and Plant Resources in West China</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809109710"/>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9</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CUHK</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Digestive Disease</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3571209825"/>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10</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dirty="0" err="1">
                          <a:effectLst/>
                          <a:latin typeface="Times New Roman" panose="02020603050405020304" pitchFamily="18" charset="0"/>
                          <a:ea typeface="DFKai-SB" panose="03000509000000000000" pitchFamily="65" charset="-120"/>
                          <a:cs typeface="Times New Roman" panose="02020603050405020304" pitchFamily="18" charset="0"/>
                        </a:rPr>
                        <a:t>CityU</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Millimeter Waves</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3237900931"/>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11</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kern="1200" dirty="0" err="1">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CityU</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Marine Pollution</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3881034010"/>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12</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kern="1200" dirty="0" err="1">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PolyU</a:t>
                      </a:r>
                      <a:endParaRPr lang="zh-CN" altLang="en-US" sz="12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Ultra-precision Machining Technology</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448861585"/>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13</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dirty="0" err="1">
                          <a:effectLst/>
                          <a:latin typeface="Times New Roman" panose="02020603050405020304" pitchFamily="18" charset="0"/>
                          <a:ea typeface="DFKai-SB" panose="03000509000000000000" pitchFamily="65" charset="-120"/>
                          <a:cs typeface="Times New Roman" panose="02020603050405020304" pitchFamily="18" charset="0"/>
                        </a:rPr>
                        <a:t>PolyU</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a:t>
                      </a:r>
                      <a:r>
                        <a:rPr lang="en-US" altLang="zh-CN" sz="1200" dirty="0" err="1">
                          <a:effectLst/>
                          <a:latin typeface="Times New Roman" panose="02020603050405020304" pitchFamily="18" charset="0"/>
                          <a:ea typeface="DFKai-SB" panose="03000509000000000000" pitchFamily="65" charset="-120"/>
                          <a:cs typeface="Times New Roman" panose="02020603050405020304" pitchFamily="18" charset="0"/>
                        </a:rPr>
                        <a:t>Chiroscience</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2093177787"/>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14</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HKUST</a:t>
                      </a:r>
                      <a:endParaRPr lang="zh-CN" altLang="en-US" sz="12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State Key Laboratory of Molecular Neuroscience</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1418123165"/>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15</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b="0" dirty="0">
                          <a:effectLst/>
                          <a:latin typeface="Times New Roman" panose="02020603050405020304" pitchFamily="18" charset="0"/>
                          <a:ea typeface="DFKai-SB" panose="03000509000000000000" pitchFamily="65" charset="-120"/>
                          <a:cs typeface="Times New Roman" panose="02020603050405020304" pitchFamily="18" charset="0"/>
                        </a:rPr>
                        <a:t>HKUST</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State Key Laboratory of Advanced Displays and Optoelectronics Technologies</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2003521984"/>
                  </a:ext>
                </a:extLst>
              </a:tr>
              <a:tr h="319308">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16</a:t>
                      </a:r>
                      <a:endParaRPr lang="en-US" altLang="zh-CN"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HK" altLang="zh-CN" sz="1200" dirty="0">
                          <a:effectLst/>
                          <a:latin typeface="Times New Roman" panose="02020603050405020304" pitchFamily="18" charset="0"/>
                          <a:ea typeface="DFKai-SB" panose="03000509000000000000" pitchFamily="65" charset="-120"/>
                          <a:cs typeface="Times New Roman" panose="02020603050405020304" pitchFamily="18" charset="0"/>
                        </a:rPr>
                        <a:t>HKBU</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tc>
                  <a:txBody>
                    <a:bodyPr/>
                    <a:lstStyle/>
                    <a:p>
                      <a:pPr algn="ctr" fontAlgn="base"/>
                      <a:r>
                        <a:rPr lang="en-US" altLang="zh-CN" sz="1200" dirty="0">
                          <a:effectLst/>
                          <a:latin typeface="Times New Roman" panose="02020603050405020304" pitchFamily="18" charset="0"/>
                          <a:ea typeface="DFKai-SB" panose="03000509000000000000" pitchFamily="65" charset="-120"/>
                          <a:cs typeface="Times New Roman" panose="02020603050405020304" pitchFamily="18" charset="0"/>
                        </a:rPr>
                        <a:t>State Key Laboratory of Environmental and Biological Analysis</a:t>
                      </a:r>
                      <a:endParaRPr lang="zh-CN" altLang="en-US" sz="1200" b="0" dirty="0">
                        <a:effectLst/>
                        <a:latin typeface="Times New Roman" panose="02020603050405020304" pitchFamily="18" charset="0"/>
                        <a:ea typeface="DFKai-SB" panose="03000509000000000000" pitchFamily="65" charset="-120"/>
                        <a:cs typeface="Times New Roman" panose="02020603050405020304" pitchFamily="18" charset="0"/>
                      </a:endParaRPr>
                    </a:p>
                  </a:txBody>
                  <a:tcPr marL="27822" marR="27822" marT="27822" marB="27822" anchor="ctr"/>
                </a:tc>
                <a:extLst>
                  <a:ext uri="{0D108BD9-81ED-4DB2-BD59-A6C34878D82A}">
                    <a16:rowId xmlns:a16="http://schemas.microsoft.com/office/drawing/2014/main" val="1475567239"/>
                  </a:ext>
                </a:extLst>
              </a:tr>
            </a:tbl>
          </a:graphicData>
        </a:graphic>
      </p:graphicFrame>
      <p:sp>
        <p:nvSpPr>
          <p:cNvPr id="2" name="矩形 1">
            <a:extLst>
              <a:ext uri="{FF2B5EF4-FFF2-40B4-BE49-F238E27FC236}">
                <a16:creationId xmlns:a16="http://schemas.microsoft.com/office/drawing/2014/main" id="{149E8C31-C5EC-4196-9E3D-0D38E0AB6FBB}"/>
              </a:ext>
            </a:extLst>
          </p:cNvPr>
          <p:cNvSpPr/>
          <p:nvPr/>
        </p:nvSpPr>
        <p:spPr>
          <a:xfrm>
            <a:off x="387688" y="700833"/>
            <a:ext cx="4912766" cy="3156057"/>
          </a:xfrm>
          <a:prstGeom prst="rect">
            <a:avLst/>
          </a:prstGeom>
        </p:spPr>
        <p:txBody>
          <a:bodyPr wrap="square">
            <a:spAutoFit/>
          </a:bodyPr>
          <a:lstStyle/>
          <a:p>
            <a:pPr marL="0" marR="0" lvl="0" indent="0" algn="just" defTabSz="457200" rtl="0" eaLnBrk="1" fontAlgn="base"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16 key </a:t>
            </a:r>
            <a:r>
              <a:rPr kumimoji="0" lang="en-US" altLang="zh-CN" sz="2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laboratories in Hong Kong are listed as state key laboratories and included in the national scientific research and innovation system</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This will help the</a:t>
            </a:r>
            <a:r>
              <a:rPr kumimoji="0" lang="en-US" altLang="zh-CN" sz="2400" b="0" i="0" u="none" strike="noStrike" kern="1200" cap="none" spc="0" normalizeH="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scientific research projects in Hong Kong to gain support from the country.</a:t>
            </a:r>
            <a:endParaRPr kumimoji="0" lang="zh-CN"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33239571-3000-4E9D-BF62-7D169276F24B}"/>
              </a:ext>
            </a:extLst>
          </p:cNvPr>
          <p:cNvSpPr/>
          <p:nvPr/>
        </p:nvSpPr>
        <p:spPr>
          <a:xfrm>
            <a:off x="335903" y="6120595"/>
            <a:ext cx="5327779" cy="682238"/>
          </a:xfrm>
          <a:prstGeom prst="rect">
            <a:avLst/>
          </a:prstGeom>
        </p:spPr>
        <p:txBody>
          <a:bodyPr wrap="square">
            <a:spAutoFit/>
          </a:bodyPr>
          <a:lstStyle/>
          <a:p>
            <a:pPr marL="0" marR="0" lvl="0" indent="0" algn="just" defTabSz="457200" rtl="0" eaLnBrk="1" fontAlgn="auto" latinLnBrk="1" hangingPunct="1">
              <a:lnSpc>
                <a:spcPts val="2250"/>
              </a:lnSpc>
              <a:spcBef>
                <a:spcPts val="1500"/>
              </a:spcBef>
              <a:spcAft>
                <a:spcPts val="150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State Key </a:t>
            </a:r>
            <a:r>
              <a:rPr kumimoji="0" lang="en-US" altLang="zh-CN" sz="16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Laboratory of Digestive Disease of the Chinese University of Hong Kong </a:t>
            </a:r>
            <a:r>
              <a:rPr kumimoji="0" lang="en-US" altLang="zh-CN" sz="16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was</a:t>
            </a:r>
            <a:r>
              <a:rPr kumimoji="0" lang="en-HK" altLang="zh-CN" sz="16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16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awarded the </a:t>
            </a:r>
            <a:r>
              <a:rPr kumimoji="0" lang="en-HK"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signboard.</a:t>
            </a:r>
            <a:endParaRPr kumimoji="0" lang="zh-CN"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图片 5">
            <a:extLst>
              <a:ext uri="{FF2B5EF4-FFF2-40B4-BE49-F238E27FC236}">
                <a16:creationId xmlns:a16="http://schemas.microsoft.com/office/drawing/2014/main" id="{EE575CE1-7AC8-451B-B910-2A9A60C49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733" y="3896828"/>
            <a:ext cx="3271650" cy="2183827"/>
          </a:xfrm>
          <a:prstGeom prst="rect">
            <a:avLst/>
          </a:prstGeom>
        </p:spPr>
      </p:pic>
      <p:sp>
        <p:nvSpPr>
          <p:cNvPr id="3" name="灯片编号占位符 2">
            <a:extLst>
              <a:ext uri="{FF2B5EF4-FFF2-40B4-BE49-F238E27FC236}">
                <a16:creationId xmlns:a16="http://schemas.microsoft.com/office/drawing/2014/main" id="{B352F1FC-63C9-45B0-BB93-B15B1517ADD0}"/>
              </a:ext>
            </a:extLst>
          </p:cNvPr>
          <p:cNvSpPr>
            <a:spLocks noGrp="1"/>
          </p:cNvSpPr>
          <p:nvPr>
            <p:ph type="sldNum" sz="quarter" idx="12"/>
          </p:nvPr>
        </p:nvSpPr>
        <p:spPr>
          <a:xfrm>
            <a:off x="11516856" y="6578600"/>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grpSp>
        <p:nvGrpSpPr>
          <p:cNvPr id="7" name="组合 38">
            <a:extLst>
              <a:ext uri="{FF2B5EF4-FFF2-40B4-BE49-F238E27FC236}">
                <a16:creationId xmlns:a16="http://schemas.microsoft.com/office/drawing/2014/main" id="{71460F07-5149-4C1D-BFBD-2EA0140E6138}"/>
              </a:ext>
            </a:extLst>
          </p:cNvPr>
          <p:cNvGrpSpPr>
            <a:grpSpLocks/>
          </p:cNvGrpSpPr>
          <p:nvPr/>
        </p:nvGrpSpPr>
        <p:grpSpPr bwMode="auto">
          <a:xfrm>
            <a:off x="335903" y="111905"/>
            <a:ext cx="2093653" cy="548989"/>
            <a:chOff x="4247396" y="1114805"/>
            <a:chExt cx="874257" cy="898021"/>
          </a:xfrm>
        </p:grpSpPr>
        <p:sp>
          <p:nvSpPr>
            <p:cNvPr id="8" name="矩形 5">
              <a:extLst>
                <a:ext uri="{FF2B5EF4-FFF2-40B4-BE49-F238E27FC236}">
                  <a16:creationId xmlns:a16="http://schemas.microsoft.com/office/drawing/2014/main" id="{D04130B7-A26E-4F68-9C1E-B68AAF413526}"/>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矩形 6">
              <a:extLst>
                <a:ext uri="{FF2B5EF4-FFF2-40B4-BE49-F238E27FC236}">
                  <a16:creationId xmlns:a16="http://schemas.microsoft.com/office/drawing/2014/main" id="{984F929A-C9FF-4EA8-8DCF-17190F7E74B6}"/>
                </a:ext>
              </a:extLst>
            </p:cNvPr>
            <p:cNvSpPr/>
            <p:nvPr/>
          </p:nvSpPr>
          <p:spPr>
            <a:xfrm>
              <a:off x="4247396" y="1114805"/>
              <a:ext cx="852633" cy="85229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HK"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407444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E8F829C-AC3A-4510-883F-E1A53043C204}"/>
              </a:ext>
            </a:extLst>
          </p:cNvPr>
          <p:cNvSpPr/>
          <p:nvPr/>
        </p:nvSpPr>
        <p:spPr>
          <a:xfrm>
            <a:off x="8077321" y="2980130"/>
            <a:ext cx="3688582" cy="830997"/>
          </a:xfrm>
          <a:prstGeom prst="rect">
            <a:avLst/>
          </a:prstGeom>
        </p:spPr>
        <p:txBody>
          <a:bodyPr wrap="square">
            <a:spAutoFit/>
          </a:bodyPr>
          <a:lstStyle/>
          <a:p>
            <a:pPr lvl="0" algn="just" defTabSz="457200">
              <a:defRPr/>
            </a:pPr>
            <a:r>
              <a:rPr kumimoji="0" lang="en-US" altLang="zh-CN" sz="1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On 22 September 2018, the </a:t>
            </a:r>
            <a:r>
              <a:rPr kumimoji="0" lang="en-US" altLang="zh-CN" sz="1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Section of</a:t>
            </a:r>
            <a:r>
              <a:rPr kumimoji="0" lang="en-US" altLang="zh-CN" sz="12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Guangzhou-Shenzhen-Hong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Kong Express Rail Link was officially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commissioned marking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the beginning of the “high-speed railway era” of Hong Kong.</a:t>
            </a:r>
            <a:r>
              <a:rPr kumimoji="0" lang="zh-CN" altLang="en-US" sz="1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11" name="矩形 10">
            <a:extLst>
              <a:ext uri="{FF2B5EF4-FFF2-40B4-BE49-F238E27FC236}">
                <a16:creationId xmlns:a16="http://schemas.microsoft.com/office/drawing/2014/main" id="{FB8104C1-D65B-4A0B-8BC6-C2C131F8DC88}"/>
              </a:ext>
            </a:extLst>
          </p:cNvPr>
          <p:cNvSpPr/>
          <p:nvPr/>
        </p:nvSpPr>
        <p:spPr>
          <a:xfrm>
            <a:off x="8233916" y="5634134"/>
            <a:ext cx="3531987" cy="646331"/>
          </a:xfrm>
          <a:prstGeom prst="rect">
            <a:avLst/>
          </a:prstGeom>
        </p:spPr>
        <p:txBody>
          <a:bodyPr wrap="square">
            <a:spAutoFit/>
          </a:bodyPr>
          <a:lstStyle/>
          <a:p>
            <a:pPr lvl="0" algn="just" defTabSz="457200">
              <a:defRPr/>
            </a:pPr>
            <a:r>
              <a:rPr kumimoji="0" lang="en-US" altLang="zh-CN" sz="1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On 24 October 2018,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the Hong Kong-Zhuhai-Macao Bridge was officially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commissioned to connect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Hong Kong and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Macao</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to the national expressway network</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1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16" name="标题 1">
            <a:extLst>
              <a:ext uri="{FF2B5EF4-FFF2-40B4-BE49-F238E27FC236}">
                <a16:creationId xmlns:a16="http://schemas.microsoft.com/office/drawing/2014/main" id="{000DAD78-EA58-4629-A6B1-B2CAE5C3464E}"/>
              </a:ext>
            </a:extLst>
          </p:cNvPr>
          <p:cNvSpPr>
            <a:spLocks noGrp="1"/>
          </p:cNvSpPr>
          <p:nvPr>
            <p:ph type="title"/>
          </p:nvPr>
        </p:nvSpPr>
        <p:spPr>
          <a:xfrm>
            <a:off x="-111967" y="45348"/>
            <a:ext cx="9013371" cy="1325563"/>
          </a:xfrm>
        </p:spPr>
        <p:txBody>
          <a:bodyPr>
            <a:normAutofit/>
          </a:bodyPr>
          <a:lstStyle/>
          <a:p>
            <a:r>
              <a:rPr lang="en-HK" altLang="zh-CN" sz="3600" b="1" dirty="0">
                <a:latin typeface="Times New Roman" panose="02020603050405020304" pitchFamily="18" charset="0"/>
                <a:ea typeface="DFKai-SB" panose="03000509000000000000" pitchFamily="65" charset="-120"/>
                <a:cs typeface="Times New Roman" panose="02020603050405020304" pitchFamily="18" charset="0"/>
              </a:rPr>
              <a:t>Strengthening exchanges and cooperation between the HKSAR and the Mainland</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矩形: 圆角 15">
            <a:extLst>
              <a:ext uri="{FF2B5EF4-FFF2-40B4-BE49-F238E27FC236}">
                <a16:creationId xmlns:a16="http://schemas.microsoft.com/office/drawing/2014/main" id="{FA526F48-46BA-4844-A334-E7F12B72ED02}"/>
              </a:ext>
            </a:extLst>
          </p:cNvPr>
          <p:cNvSpPr/>
          <p:nvPr/>
        </p:nvSpPr>
        <p:spPr bwMode="auto">
          <a:xfrm>
            <a:off x="394688" y="2000974"/>
            <a:ext cx="7271767" cy="1063171"/>
          </a:xfrm>
          <a:prstGeom prst="roundRect">
            <a:avLst/>
          </a:prstGeom>
          <a:solidFill>
            <a:srgbClr val="FFC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矩形 14">
            <a:extLst>
              <a:ext uri="{FF2B5EF4-FFF2-40B4-BE49-F238E27FC236}">
                <a16:creationId xmlns:a16="http://schemas.microsoft.com/office/drawing/2014/main" id="{618B9CD4-438A-4569-A03A-2D65BD51D36B}"/>
              </a:ext>
            </a:extLst>
          </p:cNvPr>
          <p:cNvSpPr/>
          <p:nvPr/>
        </p:nvSpPr>
        <p:spPr>
          <a:xfrm>
            <a:off x="394688" y="2094671"/>
            <a:ext cx="7250806" cy="1015663"/>
          </a:xfrm>
          <a:prstGeom prst="rect">
            <a:avLst/>
          </a:prstGeom>
        </p:spPr>
        <p:txBody>
          <a:bodyPr wrap="square">
            <a:spAutoFit/>
          </a:bodyPr>
          <a:lstStyle/>
          <a:p>
            <a:pPr marR="0" lvl="0" indent="0" algn="just" defTabSz="457200" fontAlgn="auto">
              <a:lnSpc>
                <a:spcPts val="2400"/>
              </a:lnSpc>
              <a:spcBef>
                <a:spcPts val="0"/>
              </a:spcBef>
              <a:spcAft>
                <a:spcPts val="0"/>
              </a:spcAft>
              <a:buClrTx/>
              <a:buSzTx/>
              <a:buFontTx/>
              <a:buNone/>
              <a:tabLst/>
              <a:defRPr/>
            </a:pPr>
            <a:r>
              <a:rPr lang="en-US" altLang="zh-CN" sz="2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July 2007</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 the Shenzhen Bay Bridge was completed and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opened to traffic,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becoming the fourth channel connecting the Mainland and Hong </a:t>
            </a:r>
            <a:r>
              <a:rPr lang="en-US" altLang="zh-CN" sz="2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Kong over the land.</a:t>
            </a:r>
          </a:p>
        </p:txBody>
      </p:sp>
      <p:sp>
        <p:nvSpPr>
          <p:cNvPr id="19" name="矩形: 圆角 19">
            <a:extLst>
              <a:ext uri="{FF2B5EF4-FFF2-40B4-BE49-F238E27FC236}">
                <a16:creationId xmlns:a16="http://schemas.microsoft.com/office/drawing/2014/main" id="{E1140ED5-8ADC-41ED-B200-42DB1DFBA10B}"/>
              </a:ext>
            </a:extLst>
          </p:cNvPr>
          <p:cNvSpPr/>
          <p:nvPr/>
        </p:nvSpPr>
        <p:spPr bwMode="auto">
          <a:xfrm>
            <a:off x="419978" y="3268613"/>
            <a:ext cx="7250806" cy="1228741"/>
          </a:xfrm>
          <a:prstGeom prst="roundRect">
            <a:avLst/>
          </a:prstGeom>
          <a:solidFill>
            <a:srgbClr val="91DF7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457200">
              <a:lnSpc>
                <a:spcPts val="2400"/>
              </a:lnSpc>
              <a:defRPr/>
            </a:pPr>
            <a:r>
              <a:rPr lang="en-US" altLang="zh-CN" sz="2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September 2018, </a:t>
            </a:r>
            <a:r>
              <a:rPr lang="en-US"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HK" sz="2100" dirty="0" smtClean="0">
                <a:solidFill>
                  <a:schemeClr val="tx1"/>
                </a:solidFill>
                <a:latin typeface="Times New Roman" panose="02020603050405020304" pitchFamily="18" charset="0"/>
                <a:cs typeface="Times New Roman" panose="02020603050405020304" pitchFamily="18" charset="0"/>
              </a:rPr>
              <a:t>Hong </a:t>
            </a:r>
            <a:r>
              <a:rPr lang="en-US" altLang="zh-HK" sz="2100" dirty="0">
                <a:solidFill>
                  <a:schemeClr val="tx1"/>
                </a:solidFill>
                <a:latin typeface="Times New Roman" panose="02020603050405020304" pitchFamily="18" charset="0"/>
                <a:cs typeface="Times New Roman" panose="02020603050405020304" pitchFamily="18" charset="0"/>
              </a:rPr>
              <a:t>Kong Section of </a:t>
            </a:r>
            <a:r>
              <a:rPr lang="en-US" altLang="zh-HK" sz="2100" dirty="0" smtClean="0">
                <a:solidFill>
                  <a:schemeClr val="tx1"/>
                </a:solidFill>
                <a:latin typeface="Times New Roman" panose="02020603050405020304" pitchFamily="18" charset="0"/>
                <a:cs typeface="Times New Roman" panose="02020603050405020304" pitchFamily="18" charset="0"/>
              </a:rPr>
              <a:t>the</a:t>
            </a:r>
            <a:r>
              <a:rPr lang="en-US" altLang="zh-HK" sz="2100" dirty="0" smtClean="0">
                <a:solidFill>
                  <a:schemeClr val="tx1"/>
                </a:solidFill>
              </a:rPr>
              <a:t> </a:t>
            </a:r>
            <a:r>
              <a:rPr lang="en-US"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Guangzhou-Shenzhen-Hong </a:t>
            </a:r>
            <a:r>
              <a:rPr lang="en-US"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Kong Express Rail Link </a:t>
            </a:r>
            <a:r>
              <a:rPr lang="en-US"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was </a:t>
            </a:r>
            <a:r>
              <a:rPr lang="en-US"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completed and </a:t>
            </a:r>
            <a:r>
              <a:rPr lang="en-US"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commissioned, </a:t>
            </a:r>
            <a:r>
              <a:rPr lang="en-US"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connecting </a:t>
            </a:r>
            <a:r>
              <a:rPr lang="en-US" altLang="zh-CN" sz="2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Hong Kong to the national high-speed rail network.</a:t>
            </a:r>
            <a:endParaRPr lang="zh-CN" altLang="en-US" sz="2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矩形: 圆角 21">
            <a:extLst>
              <a:ext uri="{FF2B5EF4-FFF2-40B4-BE49-F238E27FC236}">
                <a16:creationId xmlns:a16="http://schemas.microsoft.com/office/drawing/2014/main" id="{C9DCD7A1-2879-4187-BEAE-852F33DB5F75}"/>
              </a:ext>
            </a:extLst>
          </p:cNvPr>
          <p:cNvSpPr/>
          <p:nvPr/>
        </p:nvSpPr>
        <p:spPr bwMode="auto">
          <a:xfrm>
            <a:off x="446657" y="4723541"/>
            <a:ext cx="7146871" cy="1063171"/>
          </a:xfrm>
          <a:prstGeom prst="roundRect">
            <a:avLst/>
          </a:prstGeom>
          <a:solidFill>
            <a:srgbClr val="21D0C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矩形 18">
            <a:extLst>
              <a:ext uri="{FF2B5EF4-FFF2-40B4-BE49-F238E27FC236}">
                <a16:creationId xmlns:a16="http://schemas.microsoft.com/office/drawing/2014/main" id="{3F8ABDBD-C4CC-4150-B356-11EF95DCE5D2}"/>
              </a:ext>
            </a:extLst>
          </p:cNvPr>
          <p:cNvSpPr/>
          <p:nvPr/>
        </p:nvSpPr>
        <p:spPr>
          <a:xfrm>
            <a:off x="533794" y="4745146"/>
            <a:ext cx="6972595" cy="1015663"/>
          </a:xfrm>
          <a:prstGeom prst="rect">
            <a:avLst/>
          </a:prstGeom>
        </p:spPr>
        <p:txBody>
          <a:bodyPr wrap="square">
            <a:spAutoFit/>
          </a:bodyPr>
          <a:lstStyle/>
          <a:p>
            <a:pPr lvl="0" algn="just" defTabSz="457200">
              <a:lnSpc>
                <a:spcPts val="2400"/>
              </a:lnSpc>
              <a:defRPr/>
            </a:pP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October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2018, the Hong Kong-Zhuhai-Macao Bridge was officially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commissioned,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connecting Hong Kong and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Macao</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 the national expressway </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network.</a:t>
            </a:r>
          </a:p>
        </p:txBody>
      </p:sp>
      <p:sp>
        <p:nvSpPr>
          <p:cNvPr id="2" name="TextBox 1"/>
          <p:cNvSpPr txBox="1"/>
          <p:nvPr/>
        </p:nvSpPr>
        <p:spPr>
          <a:xfrm>
            <a:off x="168165" y="1371154"/>
            <a:ext cx="7909156" cy="523220"/>
          </a:xfrm>
          <a:prstGeom prst="rect">
            <a:avLst/>
          </a:prstGeom>
          <a:noFill/>
          <a:ln w="1905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Supporting the connectivity </a:t>
            </a:r>
            <a:r>
              <a:rPr kumimoji="0" lang="en-HK"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of </a:t>
            </a:r>
            <a:r>
              <a:rPr lang="en-HK" altLang="zh-CN"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infrastructure</a:t>
            </a:r>
            <a:endPar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291006" y="853157"/>
            <a:ext cx="3282038" cy="2126488"/>
          </a:xfrm>
          <a:prstGeom prst="rect">
            <a:avLst/>
          </a:prstGeom>
        </p:spPr>
      </p:pic>
      <p:pic>
        <p:nvPicPr>
          <p:cNvPr id="5" name="Picture 4">
            <a:hlinkClick r:id="rId4"/>
          </p:cNvPr>
          <p:cNvPicPr>
            <a:picLocks noChangeAspect="1"/>
          </p:cNvPicPr>
          <p:nvPr/>
        </p:nvPicPr>
        <p:blipFill>
          <a:blip r:embed="rId5"/>
          <a:stretch>
            <a:fillRect/>
          </a:stretch>
        </p:blipFill>
        <p:spPr>
          <a:xfrm>
            <a:off x="8233916" y="3777962"/>
            <a:ext cx="3396218" cy="1889338"/>
          </a:xfrm>
          <a:prstGeom prst="rect">
            <a:avLst/>
          </a:prstGeom>
        </p:spPr>
      </p:pic>
      <p:sp>
        <p:nvSpPr>
          <p:cNvPr id="6" name="Rectangle 5"/>
          <p:cNvSpPr/>
          <p:nvPr/>
        </p:nvSpPr>
        <p:spPr>
          <a:xfrm>
            <a:off x="8233916" y="6280465"/>
            <a:ext cx="3695038" cy="523220"/>
          </a:xfrm>
          <a:prstGeom prst="rect">
            <a:avLst/>
          </a:prstGeom>
        </p:spPr>
        <p:txBody>
          <a:bodyPr wrap="squar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Click to watch the opening of the Hong Kong-Zhuhai-Macao Bridge.</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524238" y="5832901"/>
            <a:ext cx="6096000" cy="830997"/>
          </a:xfrm>
          <a:prstGeom prst="rect">
            <a:avLst/>
          </a:prstGeom>
        </p:spPr>
        <p:txBody>
          <a:bodyPr>
            <a:spAutoFit/>
          </a:bodyPr>
          <a:lstStyle/>
          <a:p>
            <a:r>
              <a:rPr lang="en-HK" altLang="zh-TW" sz="1200" dirty="0">
                <a:latin typeface="Times New Roman" panose="02020603050405020304" pitchFamily="18" charset="0"/>
                <a:ea typeface="DFKai-SB" panose="03000509000000000000" pitchFamily="65" charset="-120"/>
                <a:cs typeface="Times New Roman" panose="02020603050405020304" pitchFamily="18" charset="0"/>
              </a:rPr>
              <a:t>Sources:</a:t>
            </a:r>
            <a:endParaRPr lang="en-US"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https://www.info.gov.hk/gia/general/201809/22/P2018092200392.htm</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https://www.news.gov.hk/eng/2018/10/20181019/20181019_201647_654.html?type=category&amp;name=infrastructure</a:t>
            </a:r>
          </a:p>
        </p:txBody>
      </p:sp>
      <p:sp>
        <p:nvSpPr>
          <p:cNvPr id="22"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rPr>
              <a:pPr algn="r" defTabSz="457200">
                <a:defRPr/>
              </a:pPr>
              <a:t>19</a:t>
            </a:fld>
            <a:endParaRPr lang="zh-CN" altLang="en-US" sz="1000" dirty="0">
              <a:solidFill>
                <a:prstClr val="black"/>
              </a:solidFill>
            </a:endParaRPr>
          </a:p>
        </p:txBody>
      </p:sp>
    </p:spTree>
    <p:extLst>
      <p:ext uri="{BB962C8B-B14F-4D97-AF65-F5344CB8AC3E}">
        <p14:creationId xmlns:p14="http://schemas.microsoft.com/office/powerpoint/2010/main" val="187968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841697" y="0"/>
            <a:ext cx="10515600" cy="1325563"/>
          </a:xfrm>
        </p:spPr>
        <p:txBody>
          <a:bodyPr>
            <a:normAutofit/>
          </a:bodyPr>
          <a:lstStyle/>
          <a:p>
            <a:r>
              <a:rPr lang="en-HK"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Learning Objectives</a:t>
            </a:r>
            <a:endPar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p:cNvSpPr>
            <a:spLocks noGrp="1"/>
          </p:cNvSpPr>
          <p:nvPr>
            <p:ph idx="1"/>
          </p:nvPr>
        </p:nvSpPr>
        <p:spPr>
          <a:xfrm>
            <a:off x="481914" y="1116477"/>
            <a:ext cx="11235167" cy="5741523"/>
          </a:xfrm>
        </p:spPr>
        <p:txBody>
          <a:bodyPr>
            <a:noAutofit/>
          </a:bodyPr>
          <a:lstStyle/>
          <a:p>
            <a:pPr marL="0" indent="0">
              <a:buNone/>
            </a:pPr>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Knowledge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understand that the country’s key policies supporting the development of the HKSAR provide significant foundation for the prosperity and stability of Hong Kong; to understand the key contributions of Hong Kong’s participation in national affairs</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a:t>
            </a:r>
            <a:r>
              <a:rPr lang="en-HK"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explain </a:t>
            </a:r>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that Hong Kong would be even better when our country is doing well and the advantage of “one country, two systems”. Hong Kong is not only a beneficiary but also a contributor in the course of the development of our country</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Skills</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r>
              <a:rPr lang="en-HK"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be able to </a:t>
            </a:r>
            <a:r>
              <a:rPr lang="en-HK"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build on objective evidence to analyse </a:t>
            </a:r>
            <a:r>
              <a:rPr lang="en-HK"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benefits and contributions of Hong Kong’s participation in national affairs from multiple </a:t>
            </a:r>
            <a:r>
              <a:rPr lang="en-HK"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perspectives</a:t>
            </a:r>
            <a:endParaRPr lang="en-HK" altLang="zh-TW" sz="2000" strike="sngStrike" dirty="0">
              <a:solidFill>
                <a:srgbClr val="008000"/>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buNone/>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Values</a:t>
            </a:r>
          </a:p>
          <a:p>
            <a:pPr algn="just"/>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understand that </a:t>
            </a:r>
            <a:r>
              <a:rPr lang="en-HK"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motherland provides </a:t>
            </a:r>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significant foundation for the prosperity and stability of Hong Kong, and Hong Kong would be even better when our country is doing well; to be willing to care about our country and participate in national affairs, and make contributions to Hong Kong and our country</a:t>
            </a:r>
            <a:endParaRPr lang="en-US" altLang="zh-CN" sz="2000" b="1" dirty="0">
              <a:solidFill>
                <a:schemeClr val="tx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a:xfrm>
            <a:off x="11174384" y="6312592"/>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5865FD-632F-45F0-9B80-49049F1E43F8}"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1258178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4339E7A-03CD-47AA-A272-D076A19061E5}"/>
              </a:ext>
            </a:extLst>
          </p:cNvPr>
          <p:cNvSpPr>
            <a:spLocks noGrp="1"/>
          </p:cNvSpPr>
          <p:nvPr>
            <p:ph type="sldNum" sz="quarter" idx="4294967295"/>
          </p:nvPr>
        </p:nvSpPr>
        <p:spPr>
          <a:xfrm>
            <a:off x="9193930" y="589505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000" b="0" i="0" u="none" strike="noStrike" kern="1200" cap="none" spc="0" normalizeH="0" baseline="0" noProof="0">
              <a:ln>
                <a:noFill/>
              </a:ln>
              <a:solidFill>
                <a:prstClr val="black"/>
              </a:solidFill>
              <a:effectLst/>
              <a:uLnTx/>
              <a:uFillTx/>
              <a:latin typeface="+mj-lt"/>
              <a:cs typeface="+mn-cs"/>
            </a:endParaRPr>
          </a:p>
        </p:txBody>
      </p:sp>
      <p:sp>
        <p:nvSpPr>
          <p:cNvPr id="5" name="矩形 4">
            <a:extLst>
              <a:ext uri="{FF2B5EF4-FFF2-40B4-BE49-F238E27FC236}">
                <a16:creationId xmlns:a16="http://schemas.microsoft.com/office/drawing/2014/main" id="{295539A6-FCA6-4021-B6BA-40FA1C26716E}"/>
              </a:ext>
            </a:extLst>
          </p:cNvPr>
          <p:cNvSpPr/>
          <p:nvPr/>
        </p:nvSpPr>
        <p:spPr>
          <a:xfrm>
            <a:off x="582576" y="4934187"/>
            <a:ext cx="11253824" cy="523220"/>
          </a:xfrm>
          <a:prstGeom prst="rect">
            <a:avLst/>
          </a:prstGeom>
        </p:spPr>
        <p:txBody>
          <a:bodyPr wrap="square">
            <a:spAutoFit/>
          </a:bodyPr>
          <a:lstStyle/>
          <a:p>
            <a:pPr lvl="0" defTabSz="457200">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400" kern="0" dirty="0">
                <a:solidFill>
                  <a:srgbClr val="292929"/>
                </a:solidFill>
                <a:latin typeface="Times New Roman" panose="02020603050405020304" pitchFamily="18" charset="0"/>
                <a:ea typeface="微软雅黑" panose="020B0503020204020204" pitchFamily="34" charset="-122"/>
                <a:cs typeface="Times New Roman" panose="02020603050405020304" pitchFamily="18" charset="0"/>
              </a:rPr>
              <a:t>Mainland and Hong Kong Closer Economic </a:t>
            </a:r>
            <a:r>
              <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rPr>
              <a:t>Partnership Arrangement (CEPA)</a:t>
            </a:r>
          </a:p>
          <a:p>
            <a:pPr lvl="0" defTabSz="457200">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https://www.tid.gov.hk/english/cepa/index.html</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4ABE2960-2B11-4120-B327-50169219520B}"/>
              </a:ext>
            </a:extLst>
          </p:cNvPr>
          <p:cNvSpPr txBox="1">
            <a:spLocks noChangeArrowheads="1"/>
          </p:cNvSpPr>
          <p:nvPr/>
        </p:nvSpPr>
        <p:spPr bwMode="auto">
          <a:xfrm>
            <a:off x="1398949" y="562316"/>
            <a:ext cx="10103788" cy="1089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lvl="0" defTabSz="457200">
              <a:defRPr/>
            </a:pPr>
            <a:r>
              <a:rPr kumimoji="0" lang="en-HK" altLang="zh-CN" sz="3600" b="1" i="0" u="none" strike="noStrike" kern="0" cap="none" spc="0" normalizeH="0" baseline="0" noProof="0" dirty="0">
                <a:ln>
                  <a:noFill/>
                </a:ln>
                <a:solidFill>
                  <a:srgbClr val="292929"/>
                </a:solidFill>
                <a:effectLst/>
                <a:uLnTx/>
                <a:uFillTx/>
                <a:latin typeface="Times New Roman" panose="02020603050405020304" pitchFamily="18" charset="0"/>
                <a:cs typeface="Times New Roman" panose="02020603050405020304" pitchFamily="18" charset="0"/>
              </a:rPr>
              <a:t>Supporting Hong </a:t>
            </a:r>
            <a:r>
              <a:rPr kumimoji="0" lang="en-HK" altLang="zh-CN" sz="3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Kong to </a:t>
            </a:r>
            <a:r>
              <a:rPr kumimoji="0" lang="en-HK" altLang="zh-CN" sz="3600" b="1" i="0" u="none" kern="0" cap="none" spc="0" normalizeH="0" baseline="0" noProof="0" dirty="0">
                <a:ln>
                  <a:noFill/>
                </a:ln>
                <a:effectLst/>
                <a:uLnTx/>
                <a:uFillTx/>
                <a:latin typeface="Times New Roman" panose="02020603050405020304" pitchFamily="18" charset="0"/>
                <a:cs typeface="Times New Roman" panose="02020603050405020304" pitchFamily="18" charset="0"/>
              </a:rPr>
              <a:t>deepen</a:t>
            </a:r>
            <a:r>
              <a:rPr kumimoji="0" lang="en-HK" altLang="zh-CN" sz="3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zh-CN" sz="3600" b="1" kern="0" dirty="0">
                <a:latin typeface="Times New Roman" panose="02020603050405020304" pitchFamily="18" charset="0"/>
                <a:cs typeface="Times New Roman" panose="02020603050405020304" pitchFamily="18" charset="0"/>
              </a:rPr>
              <a:t>economic and trade cooperation </a:t>
            </a:r>
            <a:r>
              <a:rPr lang="en-HK" altLang="zh-CN" sz="3600" b="1" kern="0" dirty="0">
                <a:latin typeface="Times New Roman" panose="02020603050405020304" pitchFamily="18" charset="0"/>
                <a:cs typeface="Times New Roman" panose="02020603050405020304" pitchFamily="18" charset="0"/>
              </a:rPr>
              <a:t>with the Mainland </a:t>
            </a:r>
            <a:endParaRPr kumimoji="0" lang="zh-CN" altLang="zh-CN" sz="3600" b="1" i="0" u="none" strike="sng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AA49E06D-C961-4A11-9409-1FD7666BD0B3}"/>
              </a:ext>
            </a:extLst>
          </p:cNvPr>
          <p:cNvSpPr/>
          <p:nvPr/>
        </p:nvSpPr>
        <p:spPr>
          <a:xfrm>
            <a:off x="573077" y="2002505"/>
            <a:ext cx="10845516" cy="2712859"/>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implementation of CEPA and various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agreements have effectively removed institutional barriers in trade and investment between Hong Kong and the Mainland.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It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also provides more opportunities for financial service institutions and professionals to flexibly integrate with the market, making Hong Kong more attractive to market users. This strengthens Hong Kong’s competitive edge as an international financial centre and the preferred financing centre for enterprises of the Mainland</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Freeform 5">
            <a:extLst>
              <a:ext uri="{FF2B5EF4-FFF2-40B4-BE49-F238E27FC236}">
                <a16:creationId xmlns:a16="http://schemas.microsoft.com/office/drawing/2014/main" id="{1207A26F-1E57-42A4-87F2-6C47A8E4280E}"/>
              </a:ext>
            </a:extLst>
          </p:cNvPr>
          <p:cNvSpPr/>
          <p:nvPr/>
        </p:nvSpPr>
        <p:spPr bwMode="auto">
          <a:xfrm>
            <a:off x="573077" y="629579"/>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Tree>
    <p:extLst>
      <p:ext uri="{BB962C8B-B14F-4D97-AF65-F5344CB8AC3E}">
        <p14:creationId xmlns:p14="http://schemas.microsoft.com/office/powerpoint/2010/main" val="1915974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550084" y="2181604"/>
            <a:ext cx="10795940" cy="3293209"/>
          </a:xfrm>
          <a:prstGeom prst="rect">
            <a:avLst/>
          </a:prstGeom>
          <a:noFill/>
          <a:ln w="28575">
            <a:solidFill>
              <a:srgbClr val="0070C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354013" marR="0" lvl="0" indent="-354013" algn="just" defTabSz="457200" rtl="0" eaLnBrk="1" fontAlgn="auto" latinLnBrk="0" hangingPunct="1">
              <a:spcBef>
                <a:spcPts val="600"/>
              </a:spcBef>
              <a:spcAft>
                <a:spcPts val="60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June 2003: </a:t>
            </a:r>
            <a:r>
              <a:rPr kumimoji="0" lang="en-US" altLang="zh-CN"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Mainland </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Hong Kong Closer Economic Partnership Arrangement (CEPA) was signed</a:t>
            </a:r>
          </a:p>
          <a:p>
            <a:pPr marL="342900" lvl="0" indent="-342900" algn="just" defTabSz="457200">
              <a:spcBef>
                <a:spcPts val="600"/>
              </a:spcBef>
              <a:spcAft>
                <a:spcPts val="600"/>
              </a:spcAft>
              <a:buFont typeface="Arial" panose="020B0604020202020204" pitchFamily="34" charset="0"/>
              <a:buChar char="•"/>
              <a:defRPr/>
            </a:pP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January 2016: CEPA Agreement on Trade in </a:t>
            </a:r>
            <a:r>
              <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Services</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was implemented</a:t>
            </a:r>
            <a:endParaRPr kumimoji="0" lang="en-US" altLang="zh-CN" sz="2400" b="0" i="0" u="none" strike="sng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lgn="just" defTabSz="457200">
              <a:spcBef>
                <a:spcPts val="600"/>
              </a:spcBef>
              <a:spcAft>
                <a:spcPts val="600"/>
              </a:spcAft>
              <a:buFont typeface="Arial" panose="020B0604020202020204" pitchFamily="34" charset="0"/>
              <a:buChar char="•"/>
              <a:defRPr/>
            </a:pP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June 2017: CEPA Agreement on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Economic and Technical Cooperation</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was implemented</a:t>
            </a:r>
          </a:p>
          <a:p>
            <a:pPr marL="342900" lvl="0" indent="-342900" algn="just" defTabSz="457200">
              <a:spcBef>
                <a:spcPts val="600"/>
              </a:spcBef>
              <a:spcAft>
                <a:spcPts val="600"/>
              </a:spcAft>
              <a:buFont typeface="Arial" panose="020B0604020202020204" pitchFamily="34" charset="0"/>
              <a:buChar char="•"/>
              <a:defRP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January 2018: CEPA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Investment</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Agreement was implemented</a:t>
            </a:r>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lgn="just" defTabSz="457200">
              <a:spcBef>
                <a:spcPts val="600"/>
              </a:spcBef>
              <a:spcAft>
                <a:spcPts val="600"/>
              </a:spcAft>
              <a:buFont typeface="Arial" panose="020B0604020202020204" pitchFamily="34" charset="0"/>
              <a:buChar char="•"/>
              <a:defRPr/>
            </a:pP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January 2019: CEPA Agreement on </a:t>
            </a:r>
            <a:r>
              <a:rPr kumimoji="0" lang="en-HK"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Trade in Goods</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was implemented</a:t>
            </a:r>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标题 1">
            <a:extLst>
              <a:ext uri="{FF2B5EF4-FFF2-40B4-BE49-F238E27FC236}">
                <a16:creationId xmlns:a16="http://schemas.microsoft.com/office/drawing/2014/main" id="{4ABE2960-2B11-4120-B327-50169219520B}"/>
              </a:ext>
            </a:extLst>
          </p:cNvPr>
          <p:cNvSpPr txBox="1">
            <a:spLocks noChangeArrowheads="1"/>
          </p:cNvSpPr>
          <p:nvPr/>
        </p:nvSpPr>
        <p:spPr bwMode="auto">
          <a:xfrm>
            <a:off x="1230825" y="472338"/>
            <a:ext cx="10245435" cy="11449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lvl="0" defTabSz="457200">
              <a:defRPr/>
            </a:pPr>
            <a:r>
              <a:rPr kumimoji="0" lang="en-HK" altLang="zh-CN" sz="3600" b="1" i="0" u="none" strike="noStrike" kern="0" cap="none" spc="0" normalizeH="0" baseline="0" noProof="0" dirty="0">
                <a:ln>
                  <a:noFill/>
                </a:ln>
                <a:solidFill>
                  <a:srgbClr val="292929"/>
                </a:solidFill>
                <a:effectLst/>
                <a:uLnTx/>
                <a:uFillTx/>
                <a:latin typeface="Times New Roman" panose="02020603050405020304" pitchFamily="18" charset="0"/>
                <a:cs typeface="Times New Roman" panose="02020603050405020304" pitchFamily="18" charset="0"/>
              </a:rPr>
              <a:t>Supporting Hong </a:t>
            </a:r>
            <a:r>
              <a:rPr kumimoji="0" lang="en-HK" altLang="zh-CN" sz="3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Kong to </a:t>
            </a:r>
            <a:r>
              <a:rPr kumimoji="0" lang="en-HK" altLang="zh-CN" sz="3600" b="1" i="0" u="none" kern="0" cap="none" spc="0" normalizeH="0" baseline="0" noProof="0" dirty="0">
                <a:ln>
                  <a:noFill/>
                </a:ln>
                <a:effectLst/>
                <a:uLnTx/>
                <a:uFillTx/>
                <a:latin typeface="Times New Roman" panose="02020603050405020304" pitchFamily="18" charset="0"/>
                <a:cs typeface="Times New Roman" panose="02020603050405020304" pitchFamily="18" charset="0"/>
              </a:rPr>
              <a:t>deepen</a:t>
            </a:r>
            <a:r>
              <a:rPr kumimoji="0" lang="en-HK" altLang="zh-CN" sz="36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zh-CN" sz="3600" b="1" kern="0" dirty="0">
                <a:latin typeface="Times New Roman" panose="02020603050405020304" pitchFamily="18" charset="0"/>
                <a:cs typeface="Times New Roman" panose="02020603050405020304" pitchFamily="18" charset="0"/>
              </a:rPr>
              <a:t>economic and trade cooperation </a:t>
            </a:r>
            <a:r>
              <a:rPr lang="en-HK" altLang="zh-CN" sz="3600" b="1" kern="0" dirty="0">
                <a:latin typeface="Times New Roman" panose="02020603050405020304" pitchFamily="18" charset="0"/>
                <a:cs typeface="Times New Roman" panose="02020603050405020304" pitchFamily="18" charset="0"/>
              </a:rPr>
              <a:t>with the Mainland</a:t>
            </a:r>
            <a:r>
              <a:rPr lang="en-HK" altLang="zh-CN" sz="4000" b="1" kern="0" dirty="0">
                <a:latin typeface="Times New Roman" panose="02020603050405020304" pitchFamily="18" charset="0"/>
                <a:cs typeface="Times New Roman" panose="02020603050405020304" pitchFamily="18" charset="0"/>
              </a:rPr>
              <a:t> </a:t>
            </a:r>
            <a:endParaRPr kumimoji="0" lang="zh-CN" altLang="zh-CN" sz="4000" b="1" i="0" u="none" strike="sng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21</a:t>
            </a:fld>
            <a:endParaRPr lang="zh-CN" altLang="en-US" sz="1000" dirty="0">
              <a:solidFill>
                <a:prstClr val="black"/>
              </a:solidFill>
              <a:latin typeface="+mj-lt"/>
            </a:endParaRPr>
          </a:p>
        </p:txBody>
      </p:sp>
    </p:spTree>
    <p:extLst>
      <p:ext uri="{BB962C8B-B14F-4D97-AF65-F5344CB8AC3E}">
        <p14:creationId xmlns:p14="http://schemas.microsoft.com/office/powerpoint/2010/main" val="3778465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0965" y="2157117"/>
            <a:ext cx="7810087" cy="4679743"/>
          </a:xfrm>
          <a:prstGeom prst="rect">
            <a:avLst/>
          </a:prstGeom>
          <a:ln w="28575">
            <a:solidFill>
              <a:schemeClr val="tx1"/>
            </a:solidFill>
          </a:ln>
        </p:spPr>
        <p:txBody>
          <a:bodyPr wrap="square">
            <a:spAutoFit/>
          </a:bodyPr>
          <a:lstStyle/>
          <a:p>
            <a:pPr marL="342900" lvl="0" indent="-342900" algn="just" defTabSz="457200">
              <a:lnSpc>
                <a:spcPct val="120000"/>
              </a:lnSpc>
              <a:spcBef>
                <a:spcPts val="600"/>
              </a:spcBef>
              <a:spcAft>
                <a:spcPts val="600"/>
              </a:spcAft>
              <a:buFont typeface="Arial" panose="020B0604020202020204" pitchFamily="34" charset="0"/>
              <a:buChar char="•"/>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Supporting Hong Kong and the Mainland higher education institutions to recruit students across regions; supporting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Hong Kong and the Mainland higher education institutions </a:t>
            </a:r>
            <a:r>
              <a:rPr kumimoji="0" lang="en-US" altLang="zh-CN"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 cooperate in running schools; supporting exchange between teachers and students in Hong Kong and the Mainland</a:t>
            </a:r>
            <a:endParaRPr kumimoji="0" lang="en-US" altLang="zh-CN" sz="2200" b="0"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just" defTabSz="4572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HK" altLang="zh-CN"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Supporting Hong</a:t>
            </a:r>
            <a:r>
              <a:rPr kumimoji="0" lang="en-US" altLang="zh-CN"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Kong </a:t>
            </a:r>
            <a:r>
              <a:rPr kumimoji="0" lang="en-US" altLang="zh-CN" sz="2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higher </a:t>
            </a:r>
            <a:r>
              <a:rPr kumimoji="0" lang="en-US" altLang="zh-CN"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education institutions to set up research institutes in the Mainland; supporting workers in the field of science and technology in Hong Kong to apply for national science and technology R&amp;D projects; supporting the opening of major national science and technology projects to Hong Kong</a:t>
            </a:r>
          </a:p>
        </p:txBody>
      </p:sp>
      <p:sp>
        <p:nvSpPr>
          <p:cNvPr id="15" name="标题 1">
            <a:extLst>
              <a:ext uri="{FF2B5EF4-FFF2-40B4-BE49-F238E27FC236}">
                <a16:creationId xmlns:a16="http://schemas.microsoft.com/office/drawing/2014/main" id="{6A71B224-72BD-437A-BBBE-74821334AC43}"/>
              </a:ext>
            </a:extLst>
          </p:cNvPr>
          <p:cNvSpPr txBox="1">
            <a:spLocks noChangeArrowheads="1"/>
          </p:cNvSpPr>
          <p:nvPr/>
        </p:nvSpPr>
        <p:spPr bwMode="auto">
          <a:xfrm>
            <a:off x="1483546" y="123406"/>
            <a:ext cx="10375290" cy="978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gn="ctr" defTabSz="457200">
              <a:defRPr/>
            </a:pPr>
            <a:r>
              <a:rPr kumimoji="0" lang="en-HK" altLang="zh-CN" sz="3200" b="1" i="0" u="none" strike="noStrike" kern="0" cap="none" spc="0" normalizeH="0" baseline="0" noProof="0" dirty="0">
                <a:ln>
                  <a:noFill/>
                </a:ln>
                <a:solidFill>
                  <a:srgbClr val="292929"/>
                </a:solidFill>
                <a:effectLst/>
                <a:uLnTx/>
                <a:uFillTx/>
                <a:latin typeface="Times New Roman" panose="02020603050405020304" pitchFamily="18" charset="0"/>
                <a:cs typeface="Times New Roman" panose="02020603050405020304" pitchFamily="18" charset="0"/>
              </a:rPr>
              <a:t>Supporting Hong Kong </a:t>
            </a:r>
            <a:r>
              <a:rPr kumimoji="0" lang="en-HK" altLang="zh-CN"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to strengthen education exchange and </a:t>
            </a:r>
            <a:r>
              <a:rPr kumimoji="0" lang="en-US" altLang="zh-CN"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cooperation with</a:t>
            </a:r>
            <a:r>
              <a:rPr lang="en-HK" altLang="zh-CN" sz="3200" b="1" kern="0" dirty="0">
                <a:latin typeface="Times New Roman" panose="02020603050405020304" pitchFamily="18" charset="0"/>
                <a:cs typeface="Times New Roman" panose="02020603050405020304" pitchFamily="18" charset="0"/>
              </a:rPr>
              <a:t> the Mainland </a:t>
            </a:r>
            <a:endParaRPr kumimoji="0" lang="zh-CN" altLang="zh-CN"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6" name="Freeform 5">
            <a:extLst>
              <a:ext uri="{FF2B5EF4-FFF2-40B4-BE49-F238E27FC236}">
                <a16:creationId xmlns:a16="http://schemas.microsoft.com/office/drawing/2014/main" id="{B9148C59-3D9B-47B8-BDC2-5DF14DD55A55}"/>
              </a:ext>
            </a:extLst>
          </p:cNvPr>
          <p:cNvSpPr/>
          <p:nvPr/>
        </p:nvSpPr>
        <p:spPr bwMode="auto">
          <a:xfrm>
            <a:off x="875078" y="347349"/>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9" name="文本框 5">
            <a:extLst>
              <a:ext uri="{FF2B5EF4-FFF2-40B4-BE49-F238E27FC236}">
                <a16:creationId xmlns:a16="http://schemas.microsoft.com/office/drawing/2014/main" id="{0CE4624F-0FD1-438F-9907-7F4F9399D445}"/>
              </a:ext>
            </a:extLst>
          </p:cNvPr>
          <p:cNvSpPr txBox="1">
            <a:spLocks noChangeArrowheads="1"/>
          </p:cNvSpPr>
          <p:nvPr/>
        </p:nvSpPr>
        <p:spPr bwMode="auto">
          <a:xfrm>
            <a:off x="390965" y="1159593"/>
            <a:ext cx="11211284" cy="940066"/>
          </a:xfrm>
          <a:prstGeom prst="rect">
            <a:avLst/>
          </a:prstGeom>
          <a:noFill/>
          <a:ln w="19050">
            <a:noFill/>
            <a:prstDash val="dashDot"/>
          </a:ln>
        </p:spPr>
        <p:txBody>
          <a:bodyPr wrap="square" rtlCol="0">
            <a:spAutoFit/>
          </a:bodyPr>
          <a:lstStyle>
            <a:defPPr>
              <a:defRPr lang="zh-CN"/>
            </a:defPPr>
            <a:lvl1pPr>
              <a:lnSpc>
                <a:spcPct val="150000"/>
              </a:lnSpc>
              <a:defRPr sz="2800">
                <a:latin typeface="DFKai-SB" panose="03000509000000000000" pitchFamily="65" charset="-120"/>
                <a:ea typeface="DFKai-SB" panose="03000509000000000000" pitchFamily="65" charset="-120"/>
              </a:defRPr>
            </a:lvl1p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Our country </a:t>
            </a:r>
            <a:r>
              <a:rPr kumimoji="0" lang="en-HK" altLang="zh-CN"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not only improves </a:t>
            </a:r>
            <a:r>
              <a:rPr kumimoji="0" lang="en-HK" altLang="zh-CN"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construction of </a:t>
            </a:r>
            <a:r>
              <a:rPr kumimoji="0" lang="en-HK" altLang="zh-CN"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infrastructure, but also implements </a:t>
            </a:r>
            <a:r>
              <a:rPr kumimoji="0" lang="en-HK" altLang="zh-CN"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various measures </a:t>
            </a:r>
            <a:r>
              <a:rPr kumimoji="0" lang="en-HK" altLang="zh-CN"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to </a:t>
            </a:r>
            <a:r>
              <a:rPr kumimoji="0" lang="en-HK" altLang="zh-CN"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strengthen and foster exchange between Hong Kong and the Mainland.</a:t>
            </a:r>
            <a:endParaRPr kumimoji="0" lang="zh-C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灯片编号占位符 2">
            <a:extLst>
              <a:ext uri="{FF2B5EF4-FFF2-40B4-BE49-F238E27FC236}">
                <a16:creationId xmlns:a16="http://schemas.microsoft.com/office/drawing/2014/main" id="{DABAE573-1E4C-417E-B67F-2321CB47F3A3}"/>
              </a:ext>
            </a:extLst>
          </p:cNvPr>
          <p:cNvSpPr txBox="1">
            <a:spLocks/>
          </p:cNvSpPr>
          <p:nvPr/>
        </p:nvSpPr>
        <p:spPr>
          <a:xfrm>
            <a:off x="11211513" y="6348120"/>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22</a:t>
            </a:fld>
            <a:endParaRPr lang="zh-CN" altLang="en-US" sz="1000" dirty="0">
              <a:solidFill>
                <a:prstClr val="black"/>
              </a:solidFill>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133" y="2442142"/>
            <a:ext cx="3351703" cy="2461407"/>
          </a:xfrm>
          <a:prstGeom prst="rect">
            <a:avLst/>
          </a:prstGeom>
        </p:spPr>
      </p:pic>
      <p:sp>
        <p:nvSpPr>
          <p:cNvPr id="4" name="Rectangle 3"/>
          <p:cNvSpPr/>
          <p:nvPr/>
        </p:nvSpPr>
        <p:spPr>
          <a:xfrm>
            <a:off x="8507134" y="5011584"/>
            <a:ext cx="3481666" cy="1384995"/>
          </a:xfrm>
          <a:prstGeom prst="rect">
            <a:avLst/>
          </a:prstGeom>
        </p:spPr>
        <p:txBody>
          <a:bodyPr wrap="square">
            <a:spAutoFit/>
          </a:bodyPr>
          <a:lstStyle/>
          <a:p>
            <a:pPr algn="just"/>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The Chief Executive </a:t>
            </a:r>
            <a:r>
              <a:rPr lang="en-US" altLang="zh-TW" sz="1400" dirty="0" err="1" smtClean="0">
                <a:latin typeface="Times New Roman" panose="02020603050405020304" pitchFamily="18" charset="0"/>
                <a:ea typeface="DFKai-SB" panose="03000509000000000000" pitchFamily="65" charset="-120"/>
                <a:cs typeface="Times New Roman" panose="02020603050405020304" pitchFamily="18" charset="0"/>
              </a:rPr>
              <a:t>Mrs</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Carrie Lam visited the Hong Kong Polytechnic University and the Research Centre for Deep Space Explorations. </a:t>
            </a:r>
            <a:r>
              <a:rPr lang="en-GB" altLang="zh-TW" sz="1400" dirty="0">
                <a:latin typeface="Times New Roman" panose="02020603050405020304" pitchFamily="18" charset="0"/>
                <a:ea typeface="DFKai-SB" panose="03000509000000000000" pitchFamily="65" charset="-120"/>
                <a:cs typeface="Times New Roman" panose="02020603050405020304" pitchFamily="18" charset="0"/>
              </a:rPr>
              <a:t>https://www.ceo.gov.hk/eng/gallery/gallery.html?date=20210723</a:t>
            </a:r>
            <a:endParaRPr lang="zh-HK"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57072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6A71B224-72BD-437A-BBBE-74821334AC43}"/>
              </a:ext>
            </a:extLst>
          </p:cNvPr>
          <p:cNvSpPr txBox="1">
            <a:spLocks noChangeArrowheads="1"/>
          </p:cNvSpPr>
          <p:nvPr/>
        </p:nvSpPr>
        <p:spPr bwMode="auto">
          <a:xfrm>
            <a:off x="2552008" y="405501"/>
            <a:ext cx="9555880" cy="978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gn="ctr"/>
            <a:r>
              <a:rPr lang="zh-TW" altLang="en-US" dirty="0">
                <a:latin typeface="Times New Roman" panose="02020603050405020304" pitchFamily="18" charset="0"/>
                <a:cs typeface="Times New Roman" panose="02020603050405020304" pitchFamily="18" charset="0"/>
              </a:rPr>
              <a:t> </a:t>
            </a:r>
            <a:r>
              <a:rPr lang="en-US" altLang="zh-TW" sz="3200" b="1" dirty="0">
                <a:latin typeface="Times New Roman" panose="02020603050405020304" pitchFamily="18" charset="0"/>
                <a:cs typeface="Times New Roman" panose="02020603050405020304" pitchFamily="18" charset="0"/>
              </a:rPr>
              <a:t>Scheme for Admission of Hong Kong Students to Mainland Higher Education Institutions (the Scheme)</a:t>
            </a:r>
            <a:endParaRPr kumimoji="0" lang="zh-CN" altLang="zh-CN"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6" name="Freeform 5">
            <a:extLst>
              <a:ext uri="{FF2B5EF4-FFF2-40B4-BE49-F238E27FC236}">
                <a16:creationId xmlns:a16="http://schemas.microsoft.com/office/drawing/2014/main" id="{B9148C59-3D9B-47B8-BDC2-5DF14DD55A55}"/>
              </a:ext>
            </a:extLst>
          </p:cNvPr>
          <p:cNvSpPr/>
          <p:nvPr/>
        </p:nvSpPr>
        <p:spPr bwMode="auto">
          <a:xfrm>
            <a:off x="1484652" y="528211"/>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9" name="文本框 5">
            <a:extLst>
              <a:ext uri="{FF2B5EF4-FFF2-40B4-BE49-F238E27FC236}">
                <a16:creationId xmlns:a16="http://schemas.microsoft.com/office/drawing/2014/main" id="{0CE4624F-0FD1-438F-9907-7F4F9399D445}"/>
              </a:ext>
            </a:extLst>
          </p:cNvPr>
          <p:cNvSpPr txBox="1">
            <a:spLocks noChangeArrowheads="1"/>
          </p:cNvSpPr>
          <p:nvPr/>
        </p:nvSpPr>
        <p:spPr bwMode="auto">
          <a:xfrm>
            <a:off x="723069" y="1839045"/>
            <a:ext cx="10888711" cy="3139321"/>
          </a:xfrm>
          <a:prstGeom prst="rect">
            <a:avLst/>
          </a:prstGeom>
          <a:noFill/>
          <a:ln w="19050">
            <a:noFill/>
            <a:prstDash val="dashDot"/>
          </a:ln>
        </p:spPr>
        <p:txBody>
          <a:bodyPr wrap="square" rtlCol="0">
            <a:spAutoFit/>
          </a:bodyPr>
          <a:lstStyle>
            <a:defPPr>
              <a:defRPr lang="zh-CN"/>
            </a:defPPr>
            <a:lvl1pPr>
              <a:lnSpc>
                <a:spcPct val="150000"/>
              </a:lnSpc>
              <a:defRPr sz="2800">
                <a:latin typeface="DFKai-SB" panose="03000509000000000000" pitchFamily="65" charset="-120"/>
                <a:ea typeface="DFKai-SB" panose="03000509000000000000" pitchFamily="65" charset="-120"/>
              </a:defRPr>
            </a:lvl1pPr>
          </a:lstStyle>
          <a:p>
            <a:pPr marL="342900" indent="-342900" algn="just">
              <a:lnSpc>
                <a:spcPct val="100000"/>
              </a:lnSpc>
              <a:buFont typeface="Arial" panose="020B0604020202020204" pitchFamily="34" charset="0"/>
              <a:buChar char="•"/>
            </a:pPr>
            <a:r>
              <a:rPr lang="en-HK" altLang="zh-TW" sz="2200" dirty="0">
                <a:latin typeface="Times New Roman" panose="02020603050405020304" pitchFamily="18" charset="0"/>
                <a:cs typeface="Times New Roman" panose="02020603050405020304" pitchFamily="18" charset="0"/>
              </a:rPr>
              <a:t>At present, higher education institutions in the Mainland mainly open their undergraduate and </a:t>
            </a:r>
            <a:r>
              <a:rPr lang="en-HK" altLang="zh-TW" sz="2200" dirty="0" smtClean="0">
                <a:latin typeface="Times New Roman" panose="02020603050405020304" pitchFamily="18" charset="0"/>
                <a:cs typeface="Times New Roman" panose="02020603050405020304" pitchFamily="18" charset="0"/>
              </a:rPr>
              <a:t>postgraduate </a:t>
            </a:r>
            <a:r>
              <a:rPr lang="en-HK" altLang="zh-TW" sz="2200" dirty="0">
                <a:latin typeface="Times New Roman" panose="02020603050405020304" pitchFamily="18" charset="0"/>
                <a:cs typeface="Times New Roman" panose="02020603050405020304" pitchFamily="18" charset="0"/>
              </a:rPr>
              <a:t>programmes to Hong Kong students. </a:t>
            </a:r>
            <a:r>
              <a:rPr lang="en-HK" altLang="zh-TW" sz="2200" dirty="0" smtClean="0">
                <a:latin typeface="Times New Roman" panose="02020603050405020304" pitchFamily="18" charset="0"/>
                <a:cs typeface="Times New Roman" panose="02020603050405020304" pitchFamily="18" charset="0"/>
              </a:rPr>
              <a:t> As </a:t>
            </a:r>
            <a:r>
              <a:rPr lang="en-HK" altLang="zh-TW" sz="2200" dirty="0">
                <a:latin typeface="Times New Roman" panose="02020603050405020304" pitchFamily="18" charset="0"/>
                <a:cs typeface="Times New Roman" panose="02020603050405020304" pitchFamily="18" charset="0"/>
              </a:rPr>
              <a:t>of 30 June 2020, there are 2,740 higher education institutions in the </a:t>
            </a:r>
            <a:r>
              <a:rPr lang="en-HK" altLang="zh-TW" sz="2200" dirty="0" smtClean="0">
                <a:latin typeface="Times New Roman" panose="02020603050405020304" pitchFamily="18" charset="0"/>
                <a:cs typeface="Times New Roman" panose="02020603050405020304" pitchFamily="18" charset="0"/>
              </a:rPr>
              <a:t>Mainland.  In which, 1,272 are undergraduate schools while </a:t>
            </a:r>
            <a:r>
              <a:rPr lang="en-HK" altLang="zh-TW" sz="2200" dirty="0">
                <a:latin typeface="Times New Roman" panose="02020603050405020304" pitchFamily="18" charset="0"/>
                <a:cs typeface="Times New Roman" panose="02020603050405020304" pitchFamily="18" charset="0"/>
              </a:rPr>
              <a:t>1,468 are vocational schools</a:t>
            </a:r>
            <a:r>
              <a:rPr lang="en-HK" altLang="zh-TW" sz="2200" dirty="0" smtClean="0">
                <a:latin typeface="Times New Roman" panose="02020603050405020304" pitchFamily="18" charset="0"/>
                <a:cs typeface="Times New Roman" panose="02020603050405020304" pitchFamily="18" charset="0"/>
              </a:rPr>
              <a:t>.  Among </a:t>
            </a:r>
            <a:r>
              <a:rPr lang="en-HK" altLang="zh-TW" sz="2200" dirty="0">
                <a:latin typeface="Times New Roman" panose="02020603050405020304" pitchFamily="18" charset="0"/>
                <a:cs typeface="Times New Roman" panose="02020603050405020304" pitchFamily="18" charset="0"/>
              </a:rPr>
              <a:t>those </a:t>
            </a:r>
            <a:r>
              <a:rPr lang="en-HK" altLang="zh-TW" sz="2200" dirty="0" smtClean="0">
                <a:latin typeface="Times New Roman" panose="02020603050405020304" pitchFamily="18" charset="0"/>
                <a:cs typeface="Times New Roman" panose="02020603050405020304" pitchFamily="18" charset="0"/>
              </a:rPr>
              <a:t>undergraduate schools, </a:t>
            </a:r>
            <a:r>
              <a:rPr lang="en-HK" altLang="zh-TW" sz="2200" dirty="0">
                <a:latin typeface="Times New Roman" panose="02020603050405020304" pitchFamily="18" charset="0"/>
                <a:cs typeface="Times New Roman" panose="02020603050405020304" pitchFamily="18" charset="0"/>
              </a:rPr>
              <a:t>127 institutions can recruit Hong Kong senior secondary students through the Scheme in 2021/22 academic year; around 300 institutions can recruit Hong Kong students through the </a:t>
            </a:r>
            <a:r>
              <a:rPr lang="en-US" altLang="zh-TW" sz="2200" dirty="0">
                <a:latin typeface="Times New Roman" panose="02020603050405020304" pitchFamily="18" charset="0"/>
                <a:cs typeface="Times New Roman" panose="02020603050405020304" pitchFamily="18" charset="0"/>
              </a:rPr>
              <a:t>National Education Exams Authority, People’s Republic of China Joint Entrance Exam For Universities in PRC (JEE, PRC); six institutions are </a:t>
            </a:r>
            <a:r>
              <a:rPr lang="en-US" altLang="zh-TW" sz="2200" dirty="0" err="1">
                <a:latin typeface="Times New Roman" panose="02020603050405020304" pitchFamily="18" charset="0"/>
                <a:cs typeface="Times New Roman" panose="02020603050405020304" pitchFamily="18" charset="0"/>
              </a:rPr>
              <a:t>authorised</a:t>
            </a:r>
            <a:r>
              <a:rPr lang="en-US" altLang="zh-TW" sz="2200" dirty="0">
                <a:latin typeface="Times New Roman" panose="02020603050405020304" pitchFamily="18" charset="0"/>
                <a:cs typeface="Times New Roman" panose="02020603050405020304" pitchFamily="18" charset="0"/>
              </a:rPr>
              <a:t> by the Ministry of Education of the PRC to recruit students directly in Hong Kong</a:t>
            </a:r>
            <a:r>
              <a:rPr lang="en-HK" altLang="zh-TW" sz="2200" dirty="0">
                <a:latin typeface="Times New Roman" panose="02020603050405020304" pitchFamily="18" charset="0"/>
                <a:cs typeface="Times New Roman" panose="02020603050405020304" pitchFamily="18" charset="0"/>
              </a:rPr>
              <a:t>.</a:t>
            </a:r>
            <a:endParaRPr lang="en-US" altLang="zh-TW" sz="2200" dirty="0">
              <a:latin typeface="Times New Roman" panose="02020603050405020304" pitchFamily="18" charset="0"/>
              <a:cs typeface="Times New Roman" panose="02020603050405020304" pitchFamily="18" charset="0"/>
            </a:endParaRPr>
          </a:p>
        </p:txBody>
      </p:sp>
      <p:sp>
        <p:nvSpPr>
          <p:cNvPr id="7" name="灯片编号占位符 2">
            <a:extLst>
              <a:ext uri="{FF2B5EF4-FFF2-40B4-BE49-F238E27FC236}">
                <a16:creationId xmlns:a16="http://schemas.microsoft.com/office/drawing/2014/main" id="{DABAE573-1E4C-417E-B67F-2321CB47F3A3}"/>
              </a:ext>
            </a:extLst>
          </p:cNvPr>
          <p:cNvSpPr txBox="1">
            <a:spLocks/>
          </p:cNvSpPr>
          <p:nvPr/>
        </p:nvSpPr>
        <p:spPr>
          <a:xfrm>
            <a:off x="11222228" y="6409575"/>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23</a:t>
            </a:fld>
            <a:endParaRPr lang="zh-CN" altLang="en-US" sz="1000" dirty="0">
              <a:solidFill>
                <a:prstClr val="black"/>
              </a:solidFill>
              <a:latin typeface="+mj-lt"/>
            </a:endParaRPr>
          </a:p>
        </p:txBody>
      </p:sp>
      <p:grpSp>
        <p:nvGrpSpPr>
          <p:cNvPr id="10" name="组合 38">
            <a:extLst>
              <a:ext uri="{FF2B5EF4-FFF2-40B4-BE49-F238E27FC236}">
                <a16:creationId xmlns:a16="http://schemas.microsoft.com/office/drawing/2014/main" id="{35DA73D9-A549-4E5C-85FD-18EA59C2DC87}"/>
              </a:ext>
            </a:extLst>
          </p:cNvPr>
          <p:cNvGrpSpPr>
            <a:grpSpLocks/>
          </p:cNvGrpSpPr>
          <p:nvPr/>
        </p:nvGrpSpPr>
        <p:grpSpPr bwMode="auto">
          <a:xfrm>
            <a:off x="266008" y="116376"/>
            <a:ext cx="2286000" cy="945147"/>
            <a:chOff x="4206938" y="1486328"/>
            <a:chExt cx="933548" cy="1007757"/>
          </a:xfrm>
        </p:grpSpPr>
        <p:sp>
          <p:nvSpPr>
            <p:cNvPr id="11" name="矩形 3">
              <a:extLst>
                <a:ext uri="{FF2B5EF4-FFF2-40B4-BE49-F238E27FC236}">
                  <a16:creationId xmlns:a16="http://schemas.microsoft.com/office/drawing/2014/main" id="{9013A62B-EBDE-4DBD-B7D7-5D11F86C1B43}"/>
                </a:ext>
              </a:extLst>
            </p:cNvPr>
            <p:cNvSpPr/>
            <p:nvPr/>
          </p:nvSpPr>
          <p:spPr>
            <a:xfrm>
              <a:off x="4287853" y="1486328"/>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矩形 4">
              <a:extLst>
                <a:ext uri="{FF2B5EF4-FFF2-40B4-BE49-F238E27FC236}">
                  <a16:creationId xmlns:a16="http://schemas.microsoft.com/office/drawing/2014/main" id="{A4B25D6B-8272-4EF2-B279-5409B42D6BB9}"/>
                </a:ext>
              </a:extLst>
            </p:cNvPr>
            <p:cNvSpPr/>
            <p:nvPr/>
          </p:nvSpPr>
          <p:spPr>
            <a:xfrm>
              <a:off x="4206938" y="1641793"/>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HK"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5" name="Rectangle 4"/>
          <p:cNvSpPr/>
          <p:nvPr/>
        </p:nvSpPr>
        <p:spPr>
          <a:xfrm>
            <a:off x="4860797" y="5486245"/>
            <a:ext cx="6991569" cy="923330"/>
          </a:xfrm>
          <a:prstGeom prst="rect">
            <a:avLst/>
          </a:prstGeom>
        </p:spPr>
        <p:txBody>
          <a:bodyPr wrap="square">
            <a:spAutoFit/>
          </a:bodyPr>
          <a:lstStyle/>
          <a:p>
            <a:pPr algn="just"/>
            <a:r>
              <a:rPr lang="en-HK" altLang="zh-TW" dirty="0">
                <a:latin typeface="Times New Roman" panose="02020603050405020304" pitchFamily="18" charset="0"/>
                <a:ea typeface="DFKai-SB" panose="03000509000000000000" pitchFamily="65" charset="-120"/>
                <a:cs typeface="Times New Roman" panose="02020603050405020304" pitchFamily="18" charset="0"/>
              </a:rPr>
              <a:t>Source:</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GB" altLang="zh-HK" dirty="0">
                <a:latin typeface="Times New Roman" panose="02020603050405020304" pitchFamily="18" charset="0"/>
                <a:cs typeface="Times New Roman" panose="02020603050405020304" pitchFamily="18" charset="0"/>
              </a:rPr>
              <a:t>https://www.edb.gov.hk/attachment/tc/edu-system/postsecondary/policy-doc/pilot-scheme/scheme_2021/booklet_2021.pdf</a:t>
            </a:r>
            <a:endParaRPr lang="zh-HK" altLang="en-US" dirty="0">
              <a:latin typeface="Times New Roman" panose="02020603050405020304" pitchFamily="18" charset="0"/>
              <a:cs typeface="Times New Roman" panose="02020603050405020304" pitchFamily="18" charset="0"/>
            </a:endParaRPr>
          </a:p>
        </p:txBody>
      </p:sp>
      <p:pic>
        <p:nvPicPr>
          <p:cNvPr id="2" name="Picture 1">
            <a:hlinkClick r:id="rId3"/>
          </p:cNvPr>
          <p:cNvPicPr>
            <a:picLocks noChangeAspect="1"/>
          </p:cNvPicPr>
          <p:nvPr/>
        </p:nvPicPr>
        <p:blipFill>
          <a:blip r:embed="rId4"/>
          <a:stretch>
            <a:fillRect/>
          </a:stretch>
        </p:blipFill>
        <p:spPr>
          <a:xfrm>
            <a:off x="723069" y="5384903"/>
            <a:ext cx="4046954" cy="1090139"/>
          </a:xfrm>
          <a:prstGeom prst="rect">
            <a:avLst/>
          </a:prstGeom>
        </p:spPr>
      </p:pic>
    </p:spTree>
    <p:extLst>
      <p:ext uri="{BB962C8B-B14F-4D97-AF65-F5344CB8AC3E}">
        <p14:creationId xmlns:p14="http://schemas.microsoft.com/office/powerpoint/2010/main" val="672598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165" y="2112144"/>
            <a:ext cx="10833827" cy="2712859"/>
          </a:xfrm>
          <a:prstGeom prst="rect">
            <a:avLst/>
          </a:prstGeom>
        </p:spPr>
        <p:txBody>
          <a:bodyPr wrap="square">
            <a:spAutoFit/>
          </a:bodyPr>
          <a:lstStyle/>
          <a:p>
            <a:pPr algn="just">
              <a:lnSpc>
                <a:spcPct val="120000"/>
              </a:lnSpc>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According to the statistics of China Education Exchange (Hong Kong) Centre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in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June 2020, the number of students enrolled in higher education institutions of the Mainland under the Scheme increased by nearly 14% as compared to the same period in the previous year.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Statistics showed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that as of 1 June 2020, 10,778 Hong Kong secondary school graduates had applied for admission to higher education institutions of the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Mainland via different channels,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3,993 of which were enrolled under the Scheme.</a:t>
            </a:r>
          </a:p>
        </p:txBody>
      </p:sp>
      <p:grpSp>
        <p:nvGrpSpPr>
          <p:cNvPr id="5" name="组合 38">
            <a:extLst>
              <a:ext uri="{FF2B5EF4-FFF2-40B4-BE49-F238E27FC236}">
                <a16:creationId xmlns:a16="http://schemas.microsoft.com/office/drawing/2014/main" id="{35DA73D9-A549-4E5C-85FD-18EA59C2DC87}"/>
              </a:ext>
            </a:extLst>
          </p:cNvPr>
          <p:cNvGrpSpPr>
            <a:grpSpLocks/>
          </p:cNvGrpSpPr>
          <p:nvPr/>
        </p:nvGrpSpPr>
        <p:grpSpPr bwMode="auto">
          <a:xfrm>
            <a:off x="104503" y="383279"/>
            <a:ext cx="2258792" cy="973451"/>
            <a:chOff x="4206938" y="1486328"/>
            <a:chExt cx="933548" cy="1007758"/>
          </a:xfrm>
        </p:grpSpPr>
        <p:sp>
          <p:nvSpPr>
            <p:cNvPr id="6" name="矩形 3">
              <a:extLst>
                <a:ext uri="{FF2B5EF4-FFF2-40B4-BE49-F238E27FC236}">
                  <a16:creationId xmlns:a16="http://schemas.microsoft.com/office/drawing/2014/main" id="{9013A62B-EBDE-4DBD-B7D7-5D11F86C1B43}"/>
                </a:ext>
              </a:extLst>
            </p:cNvPr>
            <p:cNvSpPr/>
            <p:nvPr/>
          </p:nvSpPr>
          <p:spPr>
            <a:xfrm>
              <a:off x="4287853" y="1486328"/>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矩形 4">
              <a:extLst>
                <a:ext uri="{FF2B5EF4-FFF2-40B4-BE49-F238E27FC236}">
                  <a16:creationId xmlns:a16="http://schemas.microsoft.com/office/drawing/2014/main" id="{A4B25D6B-8272-4EF2-B279-5409B42D6BB9}"/>
                </a:ext>
              </a:extLst>
            </p:cNvPr>
            <p:cNvSpPr/>
            <p:nvPr/>
          </p:nvSpPr>
          <p:spPr>
            <a:xfrm>
              <a:off x="4206938" y="1641795"/>
              <a:ext cx="852633" cy="852291"/>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HK"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8" name="Rectangle 7"/>
          <p:cNvSpPr/>
          <p:nvPr/>
        </p:nvSpPr>
        <p:spPr>
          <a:xfrm>
            <a:off x="624165" y="5175882"/>
            <a:ext cx="8625246" cy="646331"/>
          </a:xfrm>
          <a:prstGeom prst="rect">
            <a:avLst/>
          </a:prstGeom>
        </p:spPr>
        <p:txBody>
          <a:bodyPr wrap="none">
            <a:spAutoFit/>
          </a:bodyPr>
          <a:lstStyle/>
          <a:p>
            <a:r>
              <a:rPr lang="en-HK" altLang="zh-TW"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website of the Central People’s Government of the People’s Republic of China</a:t>
            </a:r>
          </a:p>
          <a:p>
            <a:r>
              <a:rPr lang="en-US" altLang="zh-HK" dirty="0">
                <a:latin typeface="Times New Roman" panose="02020603050405020304" pitchFamily="18" charset="0"/>
                <a:ea typeface="標楷體" panose="03000509000000000000" pitchFamily="65" charset="-120"/>
                <a:cs typeface="Times New Roman" panose="02020603050405020304" pitchFamily="18" charset="0"/>
              </a:rPr>
              <a:t>http://www.gov.cn/xinwen/2020-06/16/content_5519826.htm</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标题 1">
            <a:extLst>
              <a:ext uri="{FF2B5EF4-FFF2-40B4-BE49-F238E27FC236}">
                <a16:creationId xmlns:a16="http://schemas.microsoft.com/office/drawing/2014/main" id="{6A71B224-72BD-437A-BBBE-74821334AC43}"/>
              </a:ext>
            </a:extLst>
          </p:cNvPr>
          <p:cNvSpPr txBox="1">
            <a:spLocks noChangeArrowheads="1"/>
          </p:cNvSpPr>
          <p:nvPr/>
        </p:nvSpPr>
        <p:spPr bwMode="auto">
          <a:xfrm>
            <a:off x="2276209" y="400325"/>
            <a:ext cx="9512337" cy="1089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gn="ctr"/>
            <a:r>
              <a:rPr lang="en-US" altLang="zh-HK" sz="4000" dirty="0">
                <a:latin typeface="Times New Roman" panose="02020603050405020304" pitchFamily="18" charset="0"/>
                <a:cs typeface="Times New Roman" panose="02020603050405020304" pitchFamily="18" charset="0"/>
              </a:rPr>
              <a:t> </a:t>
            </a:r>
            <a:r>
              <a:rPr lang="en-US" altLang="zh-HK" sz="3200" b="1" dirty="0">
                <a:latin typeface="Times New Roman" panose="02020603050405020304" pitchFamily="18" charset="0"/>
                <a:cs typeface="Times New Roman" panose="02020603050405020304" pitchFamily="18" charset="0"/>
              </a:rPr>
              <a:t>Scheme for Admission of Hong Kong Students to Mainland Higher Education Institutions (the Scheme)</a:t>
            </a:r>
          </a:p>
        </p:txBody>
      </p:sp>
      <p:sp>
        <p:nvSpPr>
          <p:cNvPr id="10" name="灯片编号占位符 2">
            <a:extLst>
              <a:ext uri="{FF2B5EF4-FFF2-40B4-BE49-F238E27FC236}">
                <a16:creationId xmlns:a16="http://schemas.microsoft.com/office/drawing/2014/main" id="{DABAE573-1E4C-417E-B67F-2321CB47F3A3}"/>
              </a:ext>
            </a:extLst>
          </p:cNvPr>
          <p:cNvSpPr txBox="1">
            <a:spLocks/>
          </p:cNvSpPr>
          <p:nvPr/>
        </p:nvSpPr>
        <p:spPr>
          <a:xfrm>
            <a:off x="11222228" y="6409575"/>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24</a:t>
            </a:fld>
            <a:endParaRPr lang="zh-CN" altLang="en-US" sz="1000" dirty="0">
              <a:solidFill>
                <a:prstClr val="black"/>
              </a:solidFill>
              <a:latin typeface="+mj-lt"/>
            </a:endParaRPr>
          </a:p>
        </p:txBody>
      </p:sp>
    </p:spTree>
    <p:extLst>
      <p:ext uri="{BB962C8B-B14F-4D97-AF65-F5344CB8AC3E}">
        <p14:creationId xmlns:p14="http://schemas.microsoft.com/office/powerpoint/2010/main" val="1944038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5948" y="1555425"/>
            <a:ext cx="8355388" cy="4812586"/>
          </a:xfrm>
        </p:spPr>
        <p:txBody>
          <a:bodyPr>
            <a:normAutofit fontScale="92500"/>
          </a:bodyPr>
          <a:lstStyle/>
          <a:p>
            <a:pPr marL="0" indent="0" algn="just">
              <a:lnSpc>
                <a:spcPct val="120000"/>
              </a:lnSpc>
              <a:spcBef>
                <a:spcPts val="0"/>
              </a:spcBef>
              <a:buNone/>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In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2005, the Mainland and Hong Kong signed an Agreement on Closer Cultural Partnership Arrangement to promote a full range of cooperation in cultural conservation, industrial development and </a:t>
            </a:r>
            <a:r>
              <a:rPr lang="en-US"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exchange, etc.</a:t>
            </a:r>
            <a:endPar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spcBef>
                <a:spcPts val="0"/>
              </a:spcBef>
              <a:buFont typeface="Wingdings" panose="05000000000000000000" pitchFamily="2" charset="2"/>
              <a:buChar char="ü"/>
            </a:pPr>
            <a:r>
              <a:rPr lang="en-HK"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Supporting Hong Kong, </a:t>
            </a:r>
            <a:r>
              <a:rPr lang="en-US"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Macao</a:t>
            </a:r>
            <a:r>
              <a:rPr lang="en-HK"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Guangdong Province’s joint application and </a:t>
            </a:r>
            <a:r>
              <a:rPr lang="en-HK" altLang="zh-TW" sz="2000" i="1"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Yueju</a:t>
            </a:r>
            <a:r>
              <a:rPr lang="en-HK" altLang="zh-TW"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(Cantonese opera) was successfully inscribed onto UNESCO Representative List of the Intangible Cultural Heritage of Humanity</a:t>
            </a:r>
            <a:r>
              <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spcBef>
                <a:spcPts val="0"/>
              </a:spcBef>
              <a:buFont typeface="Wingdings" panose="05000000000000000000" pitchFamily="2" charset="2"/>
              <a:buChar char="ü"/>
            </a:pPr>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Supporting Hong Kong to successfully list the Hong Kong National Geopark in Sai Kung as a global geopark</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spcBef>
                <a:spcPts val="0"/>
              </a:spcBef>
              <a:buFont typeface="Wingdings" panose="05000000000000000000" pitchFamily="2" charset="2"/>
              <a:buChar char="ü"/>
            </a:pPr>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Supporting the co-production of films between Hong Kong and the Mainland;</a:t>
            </a:r>
          </a:p>
          <a:p>
            <a:pPr algn="just">
              <a:lnSpc>
                <a:spcPct val="120000"/>
              </a:lnSpc>
              <a:spcBef>
                <a:spcPts val="0"/>
              </a:spcBef>
              <a:buFont typeface="Wingdings" panose="05000000000000000000" pitchFamily="2" charset="2"/>
              <a:buChar char="ü"/>
            </a:pPr>
            <a:r>
              <a:rPr lang="en-HK"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Supporting the construction of the Hong Kong Palace Museum …</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buNone/>
            </a:pPr>
            <a:r>
              <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D47E8B8E-7D76-4DD0-A185-FE523C330159}"/>
              </a:ext>
            </a:extLst>
          </p:cNvPr>
          <p:cNvSpPr>
            <a:spLocks noGrp="1"/>
          </p:cNvSpPr>
          <p:nvPr>
            <p:ph type="sldNum" sz="quarter" idx="12"/>
          </p:nvPr>
        </p:nvSpPr>
        <p:spPr>
          <a:xfrm>
            <a:off x="11016229" y="6368011"/>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pic>
        <p:nvPicPr>
          <p:cNvPr id="6" name="图片 5"/>
          <p:cNvPicPr>
            <a:picLocks noChangeAspect="1"/>
          </p:cNvPicPr>
          <p:nvPr/>
        </p:nvPicPr>
        <p:blipFill>
          <a:blip r:embed="rId3"/>
          <a:stretch>
            <a:fillRect/>
          </a:stretch>
        </p:blipFill>
        <p:spPr>
          <a:xfrm>
            <a:off x="8942629" y="2447946"/>
            <a:ext cx="2894694" cy="1928723"/>
          </a:xfrm>
          <a:prstGeom prst="rect">
            <a:avLst/>
          </a:prstGeom>
        </p:spPr>
      </p:pic>
      <p:sp>
        <p:nvSpPr>
          <p:cNvPr id="5" name="内容占位符 2"/>
          <p:cNvSpPr txBox="1"/>
          <p:nvPr/>
        </p:nvSpPr>
        <p:spPr>
          <a:xfrm>
            <a:off x="255198" y="159583"/>
            <a:ext cx="11506478" cy="658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kumimoji="0" lang="en-HK" altLang="zh-CN" sz="3600" b="1" i="0" u="none" strike="noStrike" kern="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Supporting Hong Kong </a:t>
            </a:r>
            <a:r>
              <a:rPr kumimoji="0" lang="en-HK" altLang="zh-CN" sz="3600" b="1"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 strengthen cultural exchange and </a:t>
            </a:r>
            <a:r>
              <a:rPr kumimoji="0" lang="en-US" altLang="zh-CN" sz="3600" b="1"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cooperation </a:t>
            </a:r>
            <a:r>
              <a:rPr lang="en-HK" altLang="zh-CN" sz="3600" b="1" kern="0" dirty="0">
                <a:latin typeface="Times New Roman" panose="02020603050405020304" pitchFamily="18" charset="0"/>
                <a:ea typeface="DFKai-SB" panose="03000509000000000000" pitchFamily="65" charset="-120"/>
                <a:cs typeface="Times New Roman" panose="02020603050405020304" pitchFamily="18" charset="0"/>
              </a:rPr>
              <a:t>with the Mainland </a:t>
            </a:r>
            <a:endParaRPr kumimoji="0" lang="zh-CN" altLang="zh-CN" sz="3600" b="0"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8942629" y="4366243"/>
            <a:ext cx="274340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HK"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Hexagonal rock columns </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High Island Reservoir, UNESCO Glob</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al Geopark, H</a:t>
            </a:r>
            <a:r>
              <a:rPr lang="en-HK" altLang="zh-CN" sz="16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ong</a:t>
            </a:r>
            <a:r>
              <a:rPr lang="zh-TW"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Kong</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330845" y="5841888"/>
            <a:ext cx="11355185" cy="832920"/>
          </a:xfrm>
          <a:prstGeom prst="rect">
            <a:avLst/>
          </a:prstGeom>
        </p:spPr>
        <p:txBody>
          <a:bodyPr wrap="square">
            <a:spAutoFit/>
          </a:bodyPr>
          <a:lstStyle/>
          <a:p>
            <a:pPr>
              <a:lnSpc>
                <a:spcPct val="150000"/>
              </a:lnSpc>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a:t>
            </a:r>
            <a:r>
              <a:rPr lang="en-HK" altLang="zh-TW" dirty="0">
                <a:latin typeface="Times New Roman" panose="02020603050405020304" pitchFamily="18" charset="0"/>
                <a:ea typeface="DFKai-SB" panose="03000509000000000000" pitchFamily="65" charset="-120"/>
                <a:cs typeface="Times New Roman" panose="02020603050405020304" pitchFamily="18" charset="0"/>
              </a:rPr>
              <a:t>For related content, please refer to: </a:t>
            </a:r>
            <a:r>
              <a:rPr lang="en-GB" altLang="zh-CN" sz="1600" dirty="0">
                <a:latin typeface="Times New Roman" panose="02020603050405020304" pitchFamily="18" charset="0"/>
                <a:ea typeface="DFKai-SB" panose="03000509000000000000" pitchFamily="65" charset="-120"/>
                <a:cs typeface="Times New Roman" panose="02020603050405020304" pitchFamily="18" charset="0"/>
              </a:rPr>
              <a:t>https://www.lcsd.gov.hk/CE/Museum/ICHO/en_US/web/icho/the_first_intangible_cultural_heritage_inventory_of_hong_kong.html</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01744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2966" y="2804128"/>
            <a:ext cx="8092536" cy="3444272"/>
          </a:xfrm>
        </p:spPr>
        <p:txBody>
          <a:bodyPr>
            <a:noAutofit/>
          </a:bodyPr>
          <a:lstStyle/>
          <a:p>
            <a:pPr marL="0" indent="0" algn="just">
              <a:lnSpc>
                <a:spcPct val="120000"/>
              </a:lnSpc>
              <a:buNone/>
            </a:pP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the early days, live and fresh products were transported to Hong Kong as ordinary </a:t>
            </a:r>
            <a:r>
              <a:rPr lang="en-HK"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goods.  </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long transportation hours and unfixed transportation routes led to significant </a:t>
            </a:r>
            <a:r>
              <a:rPr lang="en-HK"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losses.  </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overcome the transportation difficulties in </a:t>
            </a:r>
            <a:r>
              <a:rPr lang="en-US"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supply of</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live and fresh products to Hong Kong, </a:t>
            </a:r>
            <a:r>
              <a:rPr lang="en-HK"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Premier </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Zhou </a:t>
            </a:r>
            <a:r>
              <a:rPr lang="en-HK" altLang="zh-CN" sz="21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Enlai</a:t>
            </a:r>
            <a:r>
              <a:rPr lang="en-US" altLang="zh-TW"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ordered to form a freight system containing three express trains which supplied live and fresh products to Hong Kong and </a:t>
            </a:r>
            <a:r>
              <a:rPr lang="en-US"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Macao</a:t>
            </a:r>
            <a:r>
              <a:rPr lang="en-HK"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by the end of 1962. </a:t>
            </a:r>
            <a:r>
              <a:rPr lang="en-HK"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trains departed from Shanghai, Zhengzhou, and Wuhan (or Changsha) </a:t>
            </a:r>
            <a:r>
              <a:rPr lang="en-HK"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a:t>
            </a:r>
            <a:r>
              <a:rPr lang="en-HK"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via </a:t>
            </a:r>
            <a:r>
              <a:rPr lang="en-HK" altLang="zh-CN" sz="2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Shenzhen every day.</a:t>
            </a:r>
            <a:endParaRPr lang="en-US" altLang="zh-CN"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4">
            <a:extLst>
              <a:ext uri="{FF2B5EF4-FFF2-40B4-BE49-F238E27FC236}">
                <a16:creationId xmlns:a16="http://schemas.microsoft.com/office/drawing/2014/main" id="{C6BCC880-D768-4DE1-97EA-509A660C0D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6" name="矩形 5"/>
          <p:cNvSpPr/>
          <p:nvPr/>
        </p:nvSpPr>
        <p:spPr>
          <a:xfrm>
            <a:off x="8670581" y="4706529"/>
            <a:ext cx="3054703" cy="830997"/>
          </a:xfrm>
          <a:prstGeom prst="rect">
            <a:avLst/>
          </a:prstGeom>
        </p:spPr>
        <p:txBody>
          <a:bodyPr wrap="square">
            <a:spAutoFit/>
          </a:bodyPr>
          <a:lstStyle/>
          <a:p>
            <a:pPr algn="just" defTabSz="457200">
              <a:defRPr/>
            </a:pPr>
            <a:r>
              <a:rPr lang="en-HK"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 train departing from </a:t>
            </a:r>
            <a:r>
              <a:rPr lang="en-HK" altLang="zh-CN" sz="16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Jiang’an</a:t>
            </a:r>
            <a:r>
              <a:rPr lang="en-HK"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(Wuhan) to North Shenzhen</a:t>
            </a:r>
            <a:endParaRPr lang="zh-CN"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内容占位符 2"/>
          <p:cNvSpPr txBox="1"/>
          <p:nvPr/>
        </p:nvSpPr>
        <p:spPr>
          <a:xfrm>
            <a:off x="2251635" y="76752"/>
            <a:ext cx="7872079" cy="788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HK" altLang="zh-CN" sz="3600" b="1" kern="0" dirty="0" smtClean="0">
                <a:latin typeface="Times New Roman" panose="02020603050405020304" pitchFamily="18" charset="0"/>
                <a:ea typeface="DFKai-SB" panose="03000509000000000000" pitchFamily="65" charset="-120"/>
                <a:cs typeface="Times New Roman" panose="02020603050405020304" pitchFamily="18" charset="0"/>
              </a:rPr>
              <a:t>Securing </a:t>
            </a:r>
            <a:r>
              <a:rPr lang="en-HK" altLang="zh-CN" sz="3600" b="1" kern="0" dirty="0">
                <a:latin typeface="Times New Roman" panose="02020603050405020304" pitchFamily="18" charset="0"/>
                <a:ea typeface="DFKai-SB" panose="03000509000000000000" pitchFamily="65" charset="-120"/>
                <a:cs typeface="Times New Roman" panose="02020603050405020304" pitchFamily="18" charset="0"/>
              </a:rPr>
              <a:t>the supply </a:t>
            </a:r>
            <a:r>
              <a:rPr lang="en-HK" altLang="zh-CN" sz="3600" b="1" kern="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of </a:t>
            </a:r>
            <a:r>
              <a:rPr lang="en-HK" altLang="zh-CN" sz="3600" b="1" kern="0" dirty="0" smtClean="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food and </a:t>
            </a:r>
            <a:r>
              <a:rPr lang="en-HK" altLang="zh-CN" sz="3600" b="1" kern="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agricultural </a:t>
            </a:r>
            <a:r>
              <a:rPr lang="en-HK" altLang="zh-CN" sz="3600" b="1" kern="0" dirty="0" smtClean="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by-products </a:t>
            </a:r>
            <a:r>
              <a:rPr lang="en-HK" altLang="zh-CN" sz="3600" b="1" kern="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to Hong Kong</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7"/>
          <p:cNvPicPr>
            <a:picLocks noChangeAspect="1"/>
          </p:cNvPicPr>
          <p:nvPr/>
        </p:nvPicPr>
        <p:blipFill>
          <a:blip r:embed="rId3"/>
          <a:stretch>
            <a:fillRect/>
          </a:stretch>
        </p:blipFill>
        <p:spPr>
          <a:xfrm>
            <a:off x="8670581" y="2988733"/>
            <a:ext cx="3044556" cy="1691420"/>
          </a:xfrm>
          <a:prstGeom prst="rect">
            <a:avLst/>
          </a:prstGeom>
        </p:spPr>
      </p:pic>
      <p:sp>
        <p:nvSpPr>
          <p:cNvPr id="9" name="矩形 8">
            <a:extLst>
              <a:ext uri="{FF2B5EF4-FFF2-40B4-BE49-F238E27FC236}">
                <a16:creationId xmlns:a16="http://schemas.microsoft.com/office/drawing/2014/main" id="{57625FDE-AC09-4E93-9EFF-DC0EAA5195D7}"/>
              </a:ext>
            </a:extLst>
          </p:cNvPr>
          <p:cNvSpPr/>
          <p:nvPr/>
        </p:nvSpPr>
        <p:spPr>
          <a:xfrm>
            <a:off x="472966" y="1420685"/>
            <a:ext cx="11193105" cy="1221873"/>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1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present, around 85% of live </a:t>
            </a:r>
            <a:r>
              <a:rPr kumimoji="0" lang="en-HK" altLang="zh-CN" sz="21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poultry, </a:t>
            </a:r>
            <a:r>
              <a:rPr kumimoji="0" lang="en-HK" altLang="zh-CN" sz="21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90% of vegetables and 60% of aquatic products in Hong Kong market are supplied by the Mainland. </a:t>
            </a:r>
            <a:r>
              <a:rPr kumimoji="0" lang="en-HK" altLang="zh-CN" sz="21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Over </a:t>
            </a:r>
            <a:r>
              <a:rPr kumimoji="0" lang="en-HK" altLang="zh-CN" sz="21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60,000 </a:t>
            </a:r>
            <a:r>
              <a:rPr kumimoji="0" lang="en-HK" altLang="zh-CN" sz="21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hectare</a:t>
            </a:r>
            <a:r>
              <a:rPr kumimoji="0" lang="en-HK" altLang="zh-CN" sz="210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1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a:t>
            </a:r>
            <a:r>
              <a:rPr kumimoji="0" lang="en-HK" altLang="zh-CN" sz="21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plantation bases from more than ten provinces across the nation supply agricultural </a:t>
            </a:r>
            <a:r>
              <a:rPr kumimoji="0" lang="en-HK" altLang="zh-CN" sz="210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products </a:t>
            </a:r>
            <a:r>
              <a:rPr kumimoji="0" lang="en-HK" altLang="zh-CN" sz="21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 Hong Kong.</a:t>
            </a:r>
            <a:endParaRPr kumimoji="0" lang="zh-CN" altLang="en-US" sz="21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3569199" y="5969000"/>
            <a:ext cx="8622801" cy="738664"/>
          </a:xfrm>
          <a:prstGeom prst="rect">
            <a:avLst/>
          </a:prstGeom>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lang="en-HK" altLang="zh-CN" sz="1400" dirty="0">
                <a:latin typeface="Times New Roman" panose="02020603050405020304" pitchFamily="18" charset="0"/>
                <a:ea typeface="DFKai-SB" panose="03000509000000000000" pitchFamily="65" charset="-120"/>
                <a:cs typeface="Times New Roman" panose="02020603050405020304" pitchFamily="18" charset="0"/>
              </a:rPr>
              <a:t>Sources:</a:t>
            </a:r>
            <a:endParaRPr kumimoji="0" lang="en-US" altLang="zh-CN" sz="1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defTabSz="457200">
              <a:buFont typeface="Arial" panose="020B0604020202020204" pitchFamily="34" charset="0"/>
              <a:buChar char="•"/>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http://jinan.customs.gov.cn/customs/xwfb34/mtjj35/3248105/index.html</a:t>
            </a:r>
          </a:p>
          <a:p>
            <a:pPr marL="285750" lvl="0" indent="-285750" defTabSz="457200">
              <a:buFont typeface="Arial" panose="020B0604020202020204" pitchFamily="34" charset="0"/>
              <a:buChar char="•"/>
              <a:defRPr/>
            </a:pP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https://www.hkcd.com/content/2020-03/20/content_1184367.html</a:t>
            </a:r>
          </a:p>
        </p:txBody>
      </p:sp>
    </p:spTree>
    <p:extLst>
      <p:ext uri="{BB962C8B-B14F-4D97-AF65-F5344CB8AC3E}">
        <p14:creationId xmlns:p14="http://schemas.microsoft.com/office/powerpoint/2010/main" val="1316465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41069" y="2349024"/>
            <a:ext cx="4560449" cy="3085395"/>
          </a:xfrm>
        </p:spPr>
        <p:txBody>
          <a:bodyPr>
            <a:normAutofit/>
          </a:bodyPr>
          <a:lstStyle/>
          <a:p>
            <a:pPr marL="0" indent="0">
              <a:lnSpc>
                <a:spcPct val="150000"/>
              </a:lnSpc>
              <a:buNone/>
            </a:pPr>
            <a:r>
              <a:rPr lang="en-US" altLang="zh-CN" sz="1800" kern="0" dirty="0">
                <a:solidFill>
                  <a:srgbClr val="292929"/>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内容占位符 4" descr="水中的轮船&#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434" y="5140559"/>
            <a:ext cx="2289994" cy="1288763"/>
          </a:xfrm>
          <a:prstGeom prst="rect">
            <a:avLst/>
          </a:prstGeom>
        </p:spPr>
      </p:pic>
      <p:sp>
        <p:nvSpPr>
          <p:cNvPr id="2" name="矩形 1"/>
          <p:cNvSpPr/>
          <p:nvPr/>
        </p:nvSpPr>
        <p:spPr>
          <a:xfrm>
            <a:off x="241069" y="1574803"/>
            <a:ext cx="4961057"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Daya</a:t>
            </a:r>
            <a:r>
              <a:rPr kumimoji="0" lang="en-US" altLang="zh-CN" sz="2800" b="0" i="0" u="none" strike="noStrike" kern="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Bay Nuclear Power Plant</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内容占位符 2">
            <a:extLst>
              <a:ext uri="{FF2B5EF4-FFF2-40B4-BE49-F238E27FC236}">
                <a16:creationId xmlns:a16="http://schemas.microsoft.com/office/drawing/2014/main" id="{FE76AF18-D25C-407E-835C-CA243A5CCFDF}"/>
              </a:ext>
            </a:extLst>
          </p:cNvPr>
          <p:cNvSpPr txBox="1">
            <a:spLocks/>
          </p:cNvSpPr>
          <p:nvPr/>
        </p:nvSpPr>
        <p:spPr>
          <a:xfrm>
            <a:off x="1051034" y="254209"/>
            <a:ext cx="10068911" cy="640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HK" altLang="zh-CN" sz="4000" b="1" kern="0" dirty="0" smtClean="0">
                <a:latin typeface="Times New Roman" panose="02020603050405020304" pitchFamily="18" charset="0"/>
                <a:ea typeface="DFKai-SB" panose="03000509000000000000" pitchFamily="65" charset="-120"/>
                <a:cs typeface="Times New Roman" panose="02020603050405020304" pitchFamily="18" charset="0"/>
              </a:rPr>
              <a:t>Securing the </a:t>
            </a:r>
            <a:r>
              <a:rPr lang="en-HK" altLang="zh-CN" sz="4000" b="1" kern="0" dirty="0">
                <a:latin typeface="Times New Roman" panose="02020603050405020304" pitchFamily="18" charset="0"/>
                <a:ea typeface="DFKai-SB" panose="03000509000000000000" pitchFamily="65" charset="-120"/>
                <a:cs typeface="Times New Roman" panose="02020603050405020304" pitchFamily="18" charset="0"/>
              </a:rPr>
              <a:t>supply of water, electricity and natural gas to Hong Kong</a:t>
            </a:r>
            <a:endParaRPr kumimoji="0" lang="zh-CN" alt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id="{FA3975DF-E138-4582-BEAF-A25063A2A2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45404" y="5244976"/>
            <a:ext cx="2151823" cy="1434549"/>
          </a:xfrm>
          <a:prstGeom prst="rect">
            <a:avLst/>
          </a:prstGeom>
          <a:ln w="28575" cap="sq">
            <a:solidFill>
              <a:srgbClr val="FF0000"/>
            </a:solidFill>
            <a:prstDash val="solid"/>
            <a:miter lim="800000"/>
          </a:ln>
          <a:effectLst>
            <a:outerShdw blurRad="50800" dist="38100" dir="2700000" algn="tl" rotWithShape="0">
              <a:srgbClr val="000000">
                <a:alpha val="43000"/>
              </a:srgbClr>
            </a:outerShdw>
          </a:effectLst>
        </p:spPr>
      </p:pic>
      <p:sp>
        <p:nvSpPr>
          <p:cNvPr id="14" name="矩形 1"/>
          <p:cNvSpPr/>
          <p:nvPr/>
        </p:nvSpPr>
        <p:spPr>
          <a:xfrm>
            <a:off x="5423339" y="1574803"/>
            <a:ext cx="6540062"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Dongjiang</a:t>
            </a:r>
            <a:r>
              <a:rPr kumimoji="0" lang="en-US" altLang="zh-CN" sz="280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-Shenzhen Water Supply Project</a:t>
            </a:r>
            <a:endParaRPr kumimoji="0" lang="zh-CN" altLang="en-US" sz="280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矩形: 圆角 10">
            <a:extLst>
              <a:ext uri="{FF2B5EF4-FFF2-40B4-BE49-F238E27FC236}">
                <a16:creationId xmlns:a16="http://schemas.microsoft.com/office/drawing/2014/main" id="{1FABE289-13E1-4DA5-9CD6-B46C44AFEF31}"/>
              </a:ext>
            </a:extLst>
          </p:cNvPr>
          <p:cNvSpPr/>
          <p:nvPr/>
        </p:nvSpPr>
        <p:spPr>
          <a:xfrm>
            <a:off x="151371" y="2045626"/>
            <a:ext cx="4961057" cy="3228904"/>
          </a:xfrm>
          <a:prstGeom prst="roundRect">
            <a:avLst>
              <a:gd name="adj" fmla="val 10019"/>
            </a:avLst>
          </a:prstGeom>
          <a:solidFill>
            <a:srgbClr val="92D050">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457200">
              <a:lnSpc>
                <a:spcPct val="110000"/>
              </a:lnSpc>
              <a:defRPr/>
            </a:pPr>
            <a:r>
              <a:rPr kumimoji="0" lang="en-HK" altLang="zh-CN"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Since </a:t>
            </a:r>
            <a:r>
              <a:rPr kumimoji="0" lang="en-HK" altLang="zh-CN" b="0" i="0" u="none" strike="noStrike" kern="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1994, the </a:t>
            </a:r>
            <a:r>
              <a:rPr kumimoji="0" lang="en-HK" altLang="zh-CN" b="0" i="0" u="none" strike="noStrike" kern="0" cap="none" spc="0" normalizeH="0" baseline="0" noProof="0" dirty="0" err="1">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Daya</a:t>
            </a:r>
            <a:r>
              <a:rPr kumimoji="0" lang="en-HK" altLang="zh-CN" b="0" i="0" u="none" strike="noStrike" kern="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Bay Nuclear Power Plant has been supplying electricity to Hong Kong with the annual </a:t>
            </a:r>
            <a:r>
              <a:rPr kumimoji="0" lang="en-HK" altLang="zh-CN" b="0" i="0" u="none" strike="noStrike" kern="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supply accounting </a:t>
            </a:r>
            <a:r>
              <a:rPr kumimoji="0" lang="en-HK" altLang="zh-CN" b="0" i="0" u="none" strike="noStrike" kern="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for a quarter of Hong Kong’s total electricity consumption. </a:t>
            </a:r>
            <a:r>
              <a:rPr kumimoji="0" lang="en-HK" altLang="zh-CN" b="0" i="0" u="none" strike="noStrike" kern="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By </a:t>
            </a:r>
            <a:r>
              <a:rPr kumimoji="0" lang="en-HK" altLang="zh-CN" b="0" i="0" u="none" strike="noStrike" kern="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end of 2016, the </a:t>
            </a:r>
            <a:r>
              <a:rPr lang="en-HK" altLang="zh-CN" kern="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Daya</a:t>
            </a:r>
            <a:r>
              <a:rPr lang="en-HK" altLang="zh-CN"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Bay Nuclear Power Plant </a:t>
            </a:r>
            <a:r>
              <a:rPr kumimoji="0" lang="en-HK" altLang="zh-CN" b="0" i="0" u="none" strike="noStrike" kern="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had transmitted 33.7 billion kWh of electricity to Hong Kong in total, accounting for around a quarter of its total electricity consumption, and </a:t>
            </a:r>
            <a:r>
              <a:rPr kumimoji="0" lang="en-HK" altLang="zh-CN" b="0" i="0" u="none" kern="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reduced </a:t>
            </a:r>
            <a:r>
              <a:rPr kumimoji="0" lang="en-HK" altLang="zh-CN" b="0" i="0" u="none" strike="noStrike" kern="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carbon dioxide emission by about 27 million tons.</a:t>
            </a:r>
            <a:endParaRPr kumimoji="0" lang="zh-CN" altLang="en-US"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TextBox 4">
            <a:extLst>
              <a:ext uri="{FF2B5EF4-FFF2-40B4-BE49-F238E27FC236}">
                <a16:creationId xmlns:a16="http://schemas.microsoft.com/office/drawing/2014/main" id="{06A894B4-9C5B-49C8-AA3D-49C4749BD84E}"/>
              </a:ext>
            </a:extLst>
          </p:cNvPr>
          <p:cNvSpPr txBox="1"/>
          <p:nvPr/>
        </p:nvSpPr>
        <p:spPr>
          <a:xfrm>
            <a:off x="1152684" y="6395386"/>
            <a:ext cx="4049442" cy="307777"/>
          </a:xfrm>
          <a:prstGeom prst="rect">
            <a:avLst/>
          </a:prstGeom>
          <a:solidFill>
            <a:schemeClr val="bg1"/>
          </a:solidFill>
          <a:ln>
            <a:solidFill>
              <a:schemeClr val="tx1"/>
            </a:solidFill>
          </a:ln>
        </p:spPr>
        <p:txBody>
          <a:bodyPr wrap="none" rtlCol="0">
            <a:spAutoFit/>
          </a:bodyPr>
          <a:lstStyle/>
          <a:p>
            <a:r>
              <a:rPr lang="en-HK" sz="1400" dirty="0" err="1">
                <a:latin typeface="Times New Roman" panose="02020603050405020304" pitchFamily="18" charset="0"/>
                <a:cs typeface="Times New Roman" panose="02020603050405020304" pitchFamily="18" charset="0"/>
              </a:rPr>
              <a:t>Daya</a:t>
            </a:r>
            <a:r>
              <a:rPr lang="en-HK" sz="1400" dirty="0">
                <a:latin typeface="Times New Roman" panose="02020603050405020304" pitchFamily="18" charset="0"/>
                <a:cs typeface="Times New Roman" panose="02020603050405020304" pitchFamily="18" charset="0"/>
              </a:rPr>
              <a:t> Bay</a:t>
            </a:r>
            <a:r>
              <a:rPr lang="zh-TW" altLang="en-US" sz="1400" dirty="0">
                <a:latin typeface="Times New Roman" panose="02020603050405020304" pitchFamily="18" charset="0"/>
                <a:cs typeface="Times New Roman" panose="02020603050405020304" pitchFamily="18" charset="0"/>
              </a:rPr>
              <a:t> </a:t>
            </a:r>
            <a:r>
              <a:rPr lang="en-HK" altLang="zh-TW" sz="1400" dirty="0">
                <a:latin typeface="Times New Roman" panose="02020603050405020304" pitchFamily="18" charset="0"/>
                <a:cs typeface="Times New Roman" panose="02020603050405020304" pitchFamily="18" charset="0"/>
              </a:rPr>
              <a:t>Nuclear</a:t>
            </a:r>
            <a:r>
              <a:rPr lang="zh-TW" altLang="en-US" sz="1400" dirty="0">
                <a:latin typeface="Times New Roman" panose="02020603050405020304" pitchFamily="18" charset="0"/>
                <a:cs typeface="Times New Roman" panose="02020603050405020304" pitchFamily="18" charset="0"/>
              </a:rPr>
              <a:t> </a:t>
            </a:r>
            <a:r>
              <a:rPr lang="en-HK" altLang="zh-TW" sz="1400" dirty="0">
                <a:latin typeface="Times New Roman" panose="02020603050405020304" pitchFamily="18" charset="0"/>
                <a:cs typeface="Times New Roman" panose="02020603050405020304" pitchFamily="18" charset="0"/>
              </a:rPr>
              <a:t>Power</a:t>
            </a:r>
            <a:r>
              <a:rPr lang="zh-TW" altLang="en-US" sz="1400" dirty="0">
                <a:latin typeface="Times New Roman" panose="02020603050405020304" pitchFamily="18" charset="0"/>
                <a:cs typeface="Times New Roman" panose="02020603050405020304" pitchFamily="18" charset="0"/>
              </a:rPr>
              <a:t> </a:t>
            </a:r>
            <a:r>
              <a:rPr lang="en-HK" altLang="zh-TW" sz="1400" dirty="0">
                <a:latin typeface="Times New Roman" panose="02020603050405020304" pitchFamily="18" charset="0"/>
                <a:cs typeface="Times New Roman" panose="02020603050405020304" pitchFamily="18" charset="0"/>
              </a:rPr>
              <a:t>Plant</a:t>
            </a:r>
            <a:r>
              <a:rPr lang="zh-TW" altLang="en-US" sz="1400" dirty="0">
                <a:latin typeface="Times New Roman" panose="02020603050405020304" pitchFamily="18" charset="0"/>
                <a:cs typeface="Times New Roman" panose="02020603050405020304" pitchFamily="18" charset="0"/>
              </a:rPr>
              <a:t> </a:t>
            </a:r>
            <a:r>
              <a:rPr lang="en-HK" altLang="zh-TW" sz="1400" dirty="0">
                <a:latin typeface="Times New Roman" panose="02020603050405020304" pitchFamily="18" charset="0"/>
                <a:cs typeface="Times New Roman" panose="02020603050405020304" pitchFamily="18" charset="0"/>
              </a:rPr>
              <a:t>provides</a:t>
            </a:r>
            <a:r>
              <a:rPr lang="zh-TW" altLang="en-US" sz="1400" dirty="0">
                <a:latin typeface="Times New Roman" panose="02020603050405020304" pitchFamily="18" charset="0"/>
                <a:cs typeface="Times New Roman" panose="02020603050405020304" pitchFamily="18" charset="0"/>
              </a:rPr>
              <a:t> </a:t>
            </a:r>
            <a:r>
              <a:rPr lang="en-HK" altLang="zh-TW" sz="1400" dirty="0">
                <a:latin typeface="Times New Roman" panose="02020603050405020304" pitchFamily="18" charset="0"/>
                <a:cs typeface="Times New Roman" panose="02020603050405020304" pitchFamily="18" charset="0"/>
              </a:rPr>
              <a:t>clean</a:t>
            </a:r>
            <a:r>
              <a:rPr lang="zh-TW" altLang="en-US" sz="1400" dirty="0">
                <a:latin typeface="Times New Roman" panose="02020603050405020304" pitchFamily="18" charset="0"/>
                <a:cs typeface="Times New Roman" panose="02020603050405020304" pitchFamily="18" charset="0"/>
              </a:rPr>
              <a:t> </a:t>
            </a:r>
            <a:r>
              <a:rPr lang="en-HK" altLang="zh-TW" sz="1400" dirty="0">
                <a:latin typeface="Times New Roman" panose="02020603050405020304" pitchFamily="18" charset="0"/>
                <a:cs typeface="Times New Roman" panose="02020603050405020304" pitchFamily="18" charset="0"/>
              </a:rPr>
              <a:t>energy</a:t>
            </a:r>
            <a:endParaRPr lang="en-HK" sz="1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9296352-7997-463B-B426-2213C5997FD3}"/>
              </a:ext>
            </a:extLst>
          </p:cNvPr>
          <p:cNvSpPr txBox="1"/>
          <p:nvPr/>
        </p:nvSpPr>
        <p:spPr>
          <a:xfrm>
            <a:off x="5754806" y="6475155"/>
            <a:ext cx="5277791" cy="307777"/>
          </a:xfrm>
          <a:prstGeom prst="rect">
            <a:avLst/>
          </a:prstGeom>
          <a:solidFill>
            <a:schemeClr val="bg1"/>
          </a:solidFill>
          <a:ln>
            <a:solidFill>
              <a:schemeClr val="tx1"/>
            </a:solidFill>
          </a:ln>
        </p:spPr>
        <p:txBody>
          <a:bodyPr wrap="none" rtlCol="0">
            <a:spAutoFit/>
          </a:bodyPr>
          <a:lstStyle/>
          <a:p>
            <a:r>
              <a:rPr lang="en-HK" sz="1400" dirty="0">
                <a:latin typeface="Times New Roman" panose="02020603050405020304" pitchFamily="18" charset="0"/>
                <a:cs typeface="Times New Roman" panose="02020603050405020304" pitchFamily="18" charset="0"/>
              </a:rPr>
              <a:t>Pipeline dedicated to transferring water from </a:t>
            </a:r>
            <a:r>
              <a:rPr lang="en-HK" sz="1400" dirty="0" err="1">
                <a:latin typeface="Times New Roman" panose="02020603050405020304" pitchFamily="18" charset="0"/>
                <a:cs typeface="Times New Roman" panose="02020603050405020304" pitchFamily="18" charset="0"/>
              </a:rPr>
              <a:t>Dongjiang</a:t>
            </a:r>
            <a:r>
              <a:rPr lang="en-HK" sz="1400" dirty="0">
                <a:latin typeface="Times New Roman" panose="02020603050405020304" pitchFamily="18" charset="0"/>
                <a:cs typeface="Times New Roman" panose="02020603050405020304" pitchFamily="18" charset="0"/>
              </a:rPr>
              <a:t> to Hong Kong</a:t>
            </a:r>
          </a:p>
        </p:txBody>
      </p:sp>
      <p:sp>
        <p:nvSpPr>
          <p:cNvPr id="19" name="灯片编号占位符 2">
            <a:extLst>
              <a:ext uri="{FF2B5EF4-FFF2-40B4-BE49-F238E27FC236}">
                <a16:creationId xmlns:a16="http://schemas.microsoft.com/office/drawing/2014/main" id="{DABAE573-1E4C-417E-B67F-2321CB47F3A3}"/>
              </a:ext>
            </a:extLst>
          </p:cNvPr>
          <p:cNvSpPr txBox="1">
            <a:spLocks/>
          </p:cNvSpPr>
          <p:nvPr/>
        </p:nvSpPr>
        <p:spPr>
          <a:xfrm>
            <a:off x="11222228" y="6409575"/>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27</a:t>
            </a:fld>
            <a:endParaRPr lang="zh-CN" altLang="en-US" sz="1000" dirty="0">
              <a:solidFill>
                <a:prstClr val="black"/>
              </a:solidFill>
              <a:latin typeface="+mj-lt"/>
            </a:endParaRPr>
          </a:p>
        </p:txBody>
      </p:sp>
      <p:sp>
        <p:nvSpPr>
          <p:cNvPr id="11" name="矩形: 圆角 10">
            <a:extLst>
              <a:ext uri="{FF2B5EF4-FFF2-40B4-BE49-F238E27FC236}">
                <a16:creationId xmlns:a16="http://schemas.microsoft.com/office/drawing/2014/main" id="{1FABE289-13E1-4DA5-9CD6-B46C44AFEF31}"/>
              </a:ext>
            </a:extLst>
          </p:cNvPr>
          <p:cNvSpPr/>
          <p:nvPr/>
        </p:nvSpPr>
        <p:spPr>
          <a:xfrm>
            <a:off x="5423339" y="2398135"/>
            <a:ext cx="6540061" cy="2778703"/>
          </a:xfrm>
          <a:prstGeom prst="roundRect">
            <a:avLst>
              <a:gd name="adj" fmla="val 10019"/>
            </a:avLst>
          </a:prstGeom>
          <a:solidFill>
            <a:srgbClr val="92D050">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457200">
              <a:lnSpc>
                <a:spcPct val="110000"/>
              </a:lnSpc>
              <a:defRPr/>
            </a:pPr>
            <a:r>
              <a:rPr kumimoji="0" lang="en-HK"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Hong Kong suffered from </a:t>
            </a:r>
            <a:r>
              <a:rPr kumimoji="0" lang="en-HK" altLang="zh-CN" sz="1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severe drought </a:t>
            </a:r>
            <a:r>
              <a:rPr kumimoji="0" lang="en-HK"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1963. </a:t>
            </a:r>
            <a:r>
              <a:rPr kumimoji="0" lang="en-HK" altLang="zh-CN" sz="1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Millions </a:t>
            </a:r>
            <a:r>
              <a:rPr kumimoji="0" lang="en-HK"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of </a:t>
            </a:r>
            <a:r>
              <a:rPr kumimoji="0" lang="en-US" altLang="zh-TW" sz="1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H</a:t>
            </a:r>
            <a:r>
              <a:rPr lang="en-US" altLang="zh-TW"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ong</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Kong</a:t>
            </a:r>
            <a:r>
              <a:rPr kumimoji="0" lang="en-HK"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residents encountered difficulties in accessing drinking water. </a:t>
            </a:r>
            <a:r>
              <a:rPr kumimoji="0" lang="en-HK" altLang="zh-CN" sz="1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To </a:t>
            </a:r>
            <a:r>
              <a:rPr kumimoji="0" lang="en-HK"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tackle the problem of water shortage, the construction work under the </a:t>
            </a:r>
            <a:r>
              <a:rPr kumimoji="0" lang="en-HK"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Dongjiang</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-Shenzhen Water Supply Project commenced as requested by Hong Kong.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project overcame the difficulties regarding unfavourable factors like construction constraints and natural disasters, and constructed an 83km water pipeline within a year.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In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1965, the project was officially launched, with water supply of 68.2 million cubic meters to Hong Kong every year</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This quickly helped Hong Kong to get rid of the problem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water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shortage.</a:t>
            </a:r>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62107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83" y="882379"/>
            <a:ext cx="10123514" cy="1303867"/>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ltLang="zh-CN" sz="4000" b="1" kern="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Securing the </a:t>
            </a:r>
            <a:r>
              <a:rPr lang="en-HK" altLang="zh-CN" sz="4000" b="1"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supply </a:t>
            </a:r>
            <a:r>
              <a:rPr lang="en-HK" altLang="zh-CN" sz="4000" b="1" kern="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of water, electricity and natural gas to Hong Kong</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40525" y="2585545"/>
            <a:ext cx="10110952" cy="4035972"/>
          </a:xfrm>
        </p:spPr>
        <p:txBody>
          <a:bodyPr>
            <a:normAutofit/>
          </a:bodyPr>
          <a:lstStyle/>
          <a:p>
            <a:pPr marL="0" indent="0" algn="just">
              <a:lnSpc>
                <a:spcPct val="120000"/>
              </a:lnSpc>
              <a:buNone/>
            </a:pPr>
            <a:r>
              <a:rPr lang="en-HK"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In 2019, our country announced the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Outline Development Plan for the Guangdong-Hong Kong-Macao Greater Bay Area” which proposed to </a:t>
            </a:r>
            <a:r>
              <a:rPr lang="en-US" altLang="zh-TW"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optimise</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the energy structure and layout of the Guangdong-Hong Kong-Macao Greater Bay Area and to build a clean, low-carbon, safe and efficient energy supply system with a view to guaranteeing the </a:t>
            </a:r>
            <a:r>
              <a:rPr lang="en-US" altLang="zh-TW"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safe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US" altLang="zh-TW"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stable supply of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energy </a:t>
            </a:r>
            <a:r>
              <a:rPr lang="en-US" altLang="zh-TW"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to Hong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Kong and </a:t>
            </a:r>
            <a:r>
              <a:rPr lang="en-US" altLang="zh-TW"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Macao. </a:t>
            </a:r>
            <a:endPar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0" indent="0">
              <a:buNone/>
            </a:pPr>
            <a:endParaRPr lang="en-HK" altLang="zh-TW" sz="16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marL="0" indent="0">
              <a:buNone/>
            </a:pPr>
            <a:r>
              <a:rPr lang="en-HK" altLang="zh-TW" sz="1600" dirty="0">
                <a:latin typeface="Times New Roman" panose="02020603050405020304" pitchFamily="18" charset="0"/>
                <a:ea typeface="DFKai-SB" panose="03000509000000000000" pitchFamily="65" charset="-120"/>
                <a:cs typeface="Times New Roman" panose="02020603050405020304" pitchFamily="18" charset="0"/>
                <a:sym typeface="+mn-ea"/>
              </a:rPr>
              <a:t>Source</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sym typeface="+mn-ea"/>
              </a:rPr>
              <a:t>: http://www.gov.cn/gongbao/content/2019/content_5370836.htm</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000" b="0" i="0" u="none" strike="noStrike" kern="1200" cap="none" spc="0" normalizeH="0" baseline="0" noProof="0">
              <a:ln>
                <a:noFill/>
              </a:ln>
              <a:solidFill>
                <a:prstClr val="black"/>
              </a:solidFill>
              <a:effectLst/>
              <a:uLnTx/>
              <a:uFillTx/>
              <a:latin typeface="+mj-lt"/>
              <a:cs typeface="+mn-cs"/>
            </a:endParaRPr>
          </a:p>
        </p:txBody>
      </p:sp>
    </p:spTree>
    <p:extLst>
      <p:ext uri="{BB962C8B-B14F-4D97-AF65-F5344CB8AC3E}">
        <p14:creationId xmlns:p14="http://schemas.microsoft.com/office/powerpoint/2010/main" val="147345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任意多边形 7">
            <a:extLst>
              <a:ext uri="{FF2B5EF4-FFF2-40B4-BE49-F238E27FC236}">
                <a16:creationId xmlns:a16="http://schemas.microsoft.com/office/drawing/2014/main" id="{892C62A1-3CF5-40DA-97F0-45D61EFBBFB2}"/>
              </a:ext>
            </a:extLst>
          </p:cNvPr>
          <p:cNvSpPr/>
          <p:nvPr/>
        </p:nvSpPr>
        <p:spPr>
          <a:xfrm>
            <a:off x="664617" y="1420363"/>
            <a:ext cx="10914673" cy="1407589"/>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标题 1"/>
          <p:cNvSpPr>
            <a:spLocks noGrp="1"/>
          </p:cNvSpPr>
          <p:nvPr>
            <p:ph type="title"/>
          </p:nvPr>
        </p:nvSpPr>
        <p:spPr>
          <a:xfrm>
            <a:off x="813375" y="1420363"/>
            <a:ext cx="10681939" cy="1325563"/>
          </a:xfrm>
        </p:spPr>
        <p:txBody>
          <a:bodyPr>
            <a:noAutofit/>
          </a:bodyPr>
          <a:lstStyle/>
          <a:p>
            <a:r>
              <a:rPr lang="en-HK"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With reference to the </a:t>
            </a:r>
            <a:r>
              <a:rPr lang="en-HK" altLang="zh-TW"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information </a:t>
            </a:r>
            <a:r>
              <a:rPr lang="en-HK"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below, discuss how our country’s support enables Hong Kong to have the advantage of “one country, two systems”.</a:t>
            </a:r>
            <a:endPar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43D6A944-9010-45DA-8223-B1A395127F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10" name="文本框 3"/>
          <p:cNvSpPr txBox="1"/>
          <p:nvPr/>
        </p:nvSpPr>
        <p:spPr>
          <a:xfrm>
            <a:off x="1249622" y="163581"/>
            <a:ext cx="10171048" cy="1200329"/>
          </a:xfrm>
          <a:prstGeom prst="rect">
            <a:avLst/>
          </a:prstGeom>
          <a:noFill/>
        </p:spPr>
        <p:txBody>
          <a:bodyPr wrap="square" rtlCol="0" anchor="t">
            <a:spAutoFit/>
          </a:bodyPr>
          <a:lstStyle/>
          <a:p>
            <a:pPr lvl="0" algn="ctr" defTabSz="457200">
              <a:defRPr/>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sym typeface="+mn-ea"/>
              </a:rPr>
              <a:t>Enabling Hong Kong to have the advantage of “one country, two systems”</a:t>
            </a:r>
            <a:endParaRPr kumimoji="0" lang="zh-CN" altLang="en-US"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6" name="Picture 5"/>
          <p:cNvPicPr>
            <a:picLocks noChangeAspect="1"/>
          </p:cNvPicPr>
          <p:nvPr/>
        </p:nvPicPr>
        <p:blipFill>
          <a:blip r:embed="rId3"/>
          <a:stretch>
            <a:fillRect/>
          </a:stretch>
        </p:blipFill>
        <p:spPr>
          <a:xfrm>
            <a:off x="2004191" y="3054556"/>
            <a:ext cx="8195058" cy="3399377"/>
          </a:xfrm>
          <a:prstGeom prst="rect">
            <a:avLst/>
          </a:prstGeom>
        </p:spPr>
      </p:pic>
      <p:sp>
        <p:nvSpPr>
          <p:cNvPr id="7" name="圓角矩形 6"/>
          <p:cNvSpPr/>
          <p:nvPr/>
        </p:nvSpPr>
        <p:spPr>
          <a:xfrm>
            <a:off x="2127379" y="4273781"/>
            <a:ext cx="1866123" cy="15235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Times New Roman" panose="02020603050405020304" pitchFamily="18" charset="0"/>
                <a:cs typeface="Times New Roman" panose="02020603050405020304" pitchFamily="18" charset="0"/>
              </a:rPr>
              <a:t>Support </a:t>
            </a:r>
            <a:r>
              <a:rPr lang="en-US" sz="1600" dirty="0">
                <a:solidFill>
                  <a:schemeClr val="tx1"/>
                </a:solidFill>
                <a:latin typeface="Times New Roman" panose="02020603050405020304" pitchFamily="18" charset="0"/>
                <a:cs typeface="Times New Roman" panose="02020603050405020304" pitchFamily="18" charset="0"/>
              </a:rPr>
              <a:t>Hong Kong to respond to risks and </a:t>
            </a:r>
            <a:r>
              <a:rPr lang="en-US" sz="1600" dirty="0" smtClean="0">
                <a:solidFill>
                  <a:schemeClr val="tx1"/>
                </a:solidFill>
                <a:latin typeface="Times New Roman" panose="02020603050405020304" pitchFamily="18" charset="0"/>
                <a:cs typeface="Times New Roman" panose="02020603050405020304" pitchFamily="18" charset="0"/>
              </a:rPr>
              <a:t>challenges</a:t>
            </a:r>
            <a:endParaRPr lang="en-US" sz="1600" dirty="0">
              <a:solidFill>
                <a:schemeClr val="tx1"/>
              </a:solidFill>
            </a:endParaRPr>
          </a:p>
        </p:txBody>
      </p:sp>
      <p:sp>
        <p:nvSpPr>
          <p:cNvPr id="9" name="圓角矩形 8"/>
          <p:cNvSpPr/>
          <p:nvPr/>
        </p:nvSpPr>
        <p:spPr>
          <a:xfrm>
            <a:off x="4133569" y="4283472"/>
            <a:ext cx="1866123" cy="15235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Support Hong Kong to strengthen and enhance competitive advantage</a:t>
            </a:r>
          </a:p>
        </p:txBody>
      </p:sp>
      <p:sp>
        <p:nvSpPr>
          <p:cNvPr id="11" name="圓角矩形 10"/>
          <p:cNvSpPr/>
          <p:nvPr/>
        </p:nvSpPr>
        <p:spPr>
          <a:xfrm>
            <a:off x="6154344" y="4273781"/>
            <a:ext cx="1866123" cy="15235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Support Hong Kong to strengthen exchange</a:t>
            </a:r>
            <a:r>
              <a:rPr lang="en-US" sz="1600" strike="sngStrike" dirty="0">
                <a:solidFill>
                  <a:srgbClr val="7030A0"/>
                </a:solidFill>
                <a:latin typeface="Times New Roman" panose="02020603050405020304" pitchFamily="18" charset="0"/>
                <a:cs typeface="Times New Roman" panose="02020603050405020304" pitchFamily="18" charset="0"/>
              </a:rPr>
              <a:t>s</a:t>
            </a:r>
            <a:r>
              <a:rPr lang="en-US" sz="1600" dirty="0">
                <a:solidFill>
                  <a:schemeClr val="tx1"/>
                </a:solidFill>
                <a:latin typeface="Times New Roman" panose="02020603050405020304" pitchFamily="18" charset="0"/>
                <a:cs typeface="Times New Roman" panose="02020603050405020304" pitchFamily="18" charset="0"/>
              </a:rPr>
              <a:t> and cooperation with the Mainland</a:t>
            </a:r>
          </a:p>
        </p:txBody>
      </p:sp>
      <p:sp>
        <p:nvSpPr>
          <p:cNvPr id="12" name="圓角矩形 11"/>
          <p:cNvSpPr/>
          <p:nvPr/>
        </p:nvSpPr>
        <p:spPr>
          <a:xfrm>
            <a:off x="8191998" y="4273781"/>
            <a:ext cx="1866123" cy="15235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Ensure safe and stable supply of basic necessities to Hong Kong</a:t>
            </a:r>
          </a:p>
        </p:txBody>
      </p:sp>
    </p:spTree>
    <p:extLst>
      <p:ext uri="{BB962C8B-B14F-4D97-AF65-F5344CB8AC3E}">
        <p14:creationId xmlns:p14="http://schemas.microsoft.com/office/powerpoint/2010/main" val="171046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11330246" y="6300792"/>
            <a:ext cx="533141"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latin typeface="+mj-lt"/>
              </a:rPr>
              <a:pPr/>
              <a:t>3</a:t>
            </a:fld>
            <a:endParaRPr lang="en-US" altLang="en-US" dirty="0">
              <a:latin typeface="+mj-lt"/>
            </a:endParaRPr>
          </a:p>
        </p:txBody>
      </p:sp>
      <p:sp>
        <p:nvSpPr>
          <p:cNvPr id="12" name="矩形 3"/>
          <p:cNvSpPr/>
          <p:nvPr/>
        </p:nvSpPr>
        <p:spPr>
          <a:xfrm>
            <a:off x="452906" y="902777"/>
            <a:ext cx="11038268" cy="5086008"/>
          </a:xfrm>
          <a:prstGeom prst="rect">
            <a:avLst/>
          </a:prstGeom>
          <a:ln w="28575">
            <a:solidFill>
              <a:srgbClr val="0070C0"/>
            </a:solidFill>
          </a:ln>
        </p:spPr>
        <p:txBody>
          <a:bodyPr wrap="square">
            <a:spAutoFit/>
          </a:bodyPr>
          <a:lstStyle/>
          <a:p>
            <a:pPr algn="just" defTabSz="457200">
              <a:lnSpc>
                <a:spcPct val="120000"/>
              </a:lnSpc>
              <a:spcBef>
                <a:spcPts val="600"/>
              </a:spcBef>
              <a:spcAft>
                <a:spcPts val="600"/>
              </a:spcAft>
              <a:defRPr/>
            </a:pP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In 1997, the outbreak of the Asian financial crisis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spread rapidly.  During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the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Asian financial crisis</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 Hong Kong dollar came under heavy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attack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by international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speculators which seriously threatened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the stability of the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monetary and financial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system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of Hong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Kong.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HKSAR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government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took decisive actions and finally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warded off the speculators,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and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led Hong Kong through the serious crisis</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a:t>
            </a:r>
          </a:p>
          <a:p>
            <a:pPr algn="just" defTabSz="457200">
              <a:lnSpc>
                <a:spcPct val="120000"/>
              </a:lnSpc>
              <a:spcBef>
                <a:spcPts val="600"/>
              </a:spcBef>
              <a:spcAft>
                <a:spcPts val="600"/>
              </a:spcAft>
              <a:defRPr/>
            </a:pP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this incident, the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central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g</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overnment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clearly stated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its stance in supporting the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HKSAR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government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and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it would provide assistance when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needed.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former Chief Executive of the Hong Kong Monetary Authority (HKMA),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Mr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Norman Chan, once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wrote in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his blog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post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on the HKMA’s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webpage, quoting the speech of the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former Premier of the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State Council of the People’s Republic of China (PRC), Mr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Zhu </a:t>
            </a:r>
            <a:r>
              <a:rPr lang="en-HK" altLang="zh-CN" sz="2200" dirty="0" err="1">
                <a:latin typeface="Times New Roman" panose="02020603050405020304" pitchFamily="18" charset="0"/>
                <a:ea typeface="DFKai-SB" panose="03000509000000000000" pitchFamily="65" charset="-120"/>
                <a:cs typeface="Times New Roman" panose="02020603050405020304" pitchFamily="18" charset="0"/>
              </a:rPr>
              <a:t>Rongji</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and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indicated, “The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Central People’s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Government’s pledge,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offered during such a critical period, was undoubtedly a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powerful boost to our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confidence and morale</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标题 1">
            <a:extLst>
              <a:ext uri="{FF2B5EF4-FFF2-40B4-BE49-F238E27FC236}">
                <a16:creationId xmlns:a16="http://schemas.microsoft.com/office/drawing/2014/main" id="{19EC9834-AA77-421C-8F0A-83B9C29A02AF}"/>
              </a:ext>
            </a:extLst>
          </p:cNvPr>
          <p:cNvSpPr txBox="1">
            <a:spLocks/>
          </p:cNvSpPr>
          <p:nvPr/>
        </p:nvSpPr>
        <p:spPr>
          <a:xfrm>
            <a:off x="336732" y="256032"/>
            <a:ext cx="11438567" cy="535420"/>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HK" altLang="zh-CN" sz="3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Supporting the HKSAR in response to the Asian </a:t>
            </a:r>
            <a:r>
              <a:rPr lang="en-HK" altLang="zh-CN" sz="3200" b="1" dirty="0">
                <a:latin typeface="Times New Roman" panose="02020603050405020304" pitchFamily="18" charset="0"/>
                <a:ea typeface="DFKai-SB" panose="03000509000000000000" pitchFamily="65" charset="-120"/>
                <a:cs typeface="Times New Roman" panose="02020603050405020304" pitchFamily="18" charset="0"/>
              </a:rPr>
              <a:t>financial crisis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Rectangle 13"/>
          <p:cNvSpPr/>
          <p:nvPr/>
        </p:nvSpPr>
        <p:spPr>
          <a:xfrm>
            <a:off x="382401" y="5974712"/>
            <a:ext cx="11392898" cy="1211998"/>
          </a:xfrm>
          <a:prstGeom prst="rect">
            <a:avLst/>
          </a:prstGeom>
        </p:spPr>
        <p:txBody>
          <a:bodyPr wrap="square">
            <a:spAutoFit/>
          </a:bodyPr>
          <a:lstStyle/>
          <a:p>
            <a:pPr algn="just">
              <a:lnSpc>
                <a:spcPct val="107000"/>
              </a:lnSpc>
            </a:pPr>
            <a:r>
              <a:rPr lang="en-HK" altLang="zh-TW" sz="1600" dirty="0" smtClean="0">
                <a:latin typeface="Times New Roman" panose="02020603050405020304" pitchFamily="18" charset="0"/>
                <a:ea typeface="標楷體" panose="03000509000000000000" pitchFamily="65" charset="-120"/>
                <a:cs typeface="Times New Roman" panose="02020603050405020304" pitchFamily="18" charset="0"/>
              </a:rPr>
              <a:t>References:</a:t>
            </a: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lnSpc>
                <a:spcPct val="107000"/>
              </a:lnSpc>
              <a:buFont typeface="Arial" panose="020B0604020202020204" pitchFamily="34" charset="0"/>
              <a:buChar char="•"/>
            </a:pPr>
            <a:r>
              <a:rPr lang="en-HK" altLang="zh-TW" sz="1600" dirty="0">
                <a:latin typeface="Times New Roman" panose="02020603050405020304" pitchFamily="18" charset="0"/>
                <a:ea typeface="標楷體" panose="03000509000000000000" pitchFamily="65" charset="-120"/>
                <a:cs typeface="Times New Roman" panose="02020603050405020304" pitchFamily="18" charset="0"/>
              </a:rPr>
              <a:t>Blog</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rPr>
              <a:t>posts of two former Chief Executives of HKMA: </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Blog post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of </a:t>
            </a:r>
            <a:r>
              <a:rPr lang="en-HK" altLang="zh-HK" sz="1600" dirty="0" smtClean="0">
                <a:latin typeface="Times New Roman" panose="02020603050405020304" pitchFamily="18" charset="0"/>
                <a:ea typeface="標楷體" panose="03000509000000000000" pitchFamily="65" charset="-120"/>
                <a:cs typeface="Times New Roman" panose="02020603050405020304" pitchFamily="18" charset="0"/>
              </a:rPr>
              <a:t>Mr </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Joseph Yam (</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hlinkClick r:id="rId3"/>
              </a:rPr>
              <a:t>URL</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rPr>
              <a:t>), blog post of </a:t>
            </a:r>
            <a:r>
              <a:rPr lang="en-HK" altLang="zh-TW" sz="1600" dirty="0" smtClean="0">
                <a:latin typeface="Times New Roman" panose="02020603050405020304" pitchFamily="18" charset="0"/>
                <a:ea typeface="標楷體" panose="03000509000000000000" pitchFamily="65" charset="-120"/>
                <a:cs typeface="Times New Roman" panose="02020603050405020304" pitchFamily="18" charset="0"/>
              </a:rPr>
              <a:t>Mr </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rPr>
              <a:t>Norman Chan (</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hlinkClick r:id="rId4"/>
              </a:rPr>
              <a:t>URL</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lnSpc>
                <a:spcPct val="107000"/>
              </a:lnSpc>
              <a:buFont typeface="Arial" panose="020B0604020202020204" pitchFamily="34" charset="0"/>
              <a:buChar char="•"/>
            </a:pP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Speech of the former Premier of </a:t>
            </a:r>
            <a:r>
              <a:rPr lang="en-HK" altLang="zh-HK" sz="1600" dirty="0" smtClean="0">
                <a:latin typeface="Times New Roman" panose="02020603050405020304" pitchFamily="18" charset="0"/>
                <a:ea typeface="標楷體" panose="03000509000000000000" pitchFamily="65" charset="-120"/>
                <a:cs typeface="Times New Roman" panose="02020603050405020304" pitchFamily="18" charset="0"/>
              </a:rPr>
              <a:t>the State Council of the PRC</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 </a:t>
            </a:r>
            <a:r>
              <a:rPr lang="en-HK" altLang="zh-HK" sz="1600" dirty="0" smtClean="0">
                <a:latin typeface="Times New Roman" panose="02020603050405020304" pitchFamily="18" charset="0"/>
                <a:ea typeface="標楷體" panose="03000509000000000000" pitchFamily="65" charset="-120"/>
                <a:cs typeface="Times New Roman" panose="02020603050405020304" pitchFamily="18" charset="0"/>
              </a:rPr>
              <a:t>Mr </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Zhu </a:t>
            </a:r>
            <a:r>
              <a:rPr lang="en-HK" altLang="zh-HK" sz="1600" dirty="0" err="1">
                <a:latin typeface="Times New Roman" panose="02020603050405020304" pitchFamily="18" charset="0"/>
                <a:ea typeface="標楷體" panose="03000509000000000000" pitchFamily="65" charset="-120"/>
                <a:cs typeface="Times New Roman" panose="02020603050405020304" pitchFamily="18" charset="0"/>
              </a:rPr>
              <a:t>Rongji</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 </a:t>
            </a:r>
            <a:r>
              <a:rPr lang="en-HK" altLang="zh-HK" sz="1600" dirty="0" smtClean="0">
                <a:latin typeface="Times New Roman" panose="02020603050405020304" pitchFamily="18" charset="0"/>
                <a:ea typeface="標楷體" panose="03000509000000000000" pitchFamily="65" charset="-120"/>
                <a:cs typeface="Times New Roman" panose="02020603050405020304" pitchFamily="18" charset="0"/>
              </a:rPr>
              <a:t>(Chinese </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rPr>
              <a:t>only) (</a:t>
            </a:r>
            <a:r>
              <a:rPr lang="en-HK" altLang="zh-HK" sz="1600" dirty="0">
                <a:latin typeface="Times New Roman" panose="02020603050405020304" pitchFamily="18" charset="0"/>
                <a:ea typeface="標楷體" panose="03000509000000000000" pitchFamily="65" charset="-120"/>
                <a:cs typeface="Times New Roman" panose="02020603050405020304" pitchFamily="18" charset="0"/>
                <a:hlinkClick r:id="rId5"/>
              </a:rPr>
              <a:t>URL</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hlinkClick r:id="rId5"/>
              </a:rPr>
              <a:t> </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hlinkClick r:id="rId5"/>
              </a:rPr>
              <a:t>(29”17</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hlinkClick r:id="rId5"/>
              </a:rPr>
              <a:t> </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hlinkClick r:id="rId5"/>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hlinkClick r:id="rId5"/>
              </a:rPr>
              <a:t> </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hlinkClick r:id="rId5"/>
              </a:rPr>
              <a:t>29”50)</a:t>
            </a:r>
            <a:r>
              <a:rPr lang="en-HK"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lnSpc>
                <a:spcPct val="107000"/>
              </a:lnSpc>
              <a:buFont typeface="Arial" panose="020B0604020202020204" pitchFamily="34" charset="0"/>
              <a:buChar char="•"/>
            </a:pP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8999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任意多边形 7">
            <a:extLst>
              <a:ext uri="{FF2B5EF4-FFF2-40B4-BE49-F238E27FC236}">
                <a16:creationId xmlns:a16="http://schemas.microsoft.com/office/drawing/2014/main" id="{D3593A04-E2E7-4E88-8DD6-22D562C30509}"/>
              </a:ext>
            </a:extLst>
          </p:cNvPr>
          <p:cNvSpPr/>
          <p:nvPr/>
        </p:nvSpPr>
        <p:spPr>
          <a:xfrm>
            <a:off x="1201631" y="2608163"/>
            <a:ext cx="9423917" cy="123371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p:cNvGrpSpPr/>
          <p:nvPr/>
        </p:nvGrpSpPr>
        <p:grpSpPr>
          <a:xfrm>
            <a:off x="1701864" y="3913501"/>
            <a:ext cx="9374815" cy="2350643"/>
            <a:chOff x="622624" y="3673785"/>
            <a:chExt cx="11998859" cy="4055347"/>
          </a:xfrm>
        </p:grpSpPr>
        <p:sp>
          <p:nvSpPr>
            <p:cNvPr id="1447" name="Rectangle 111"/>
            <p:cNvSpPr txBox="1"/>
            <p:nvPr/>
          </p:nvSpPr>
          <p:spPr>
            <a:xfrm>
              <a:off x="622624" y="3673785"/>
              <a:ext cx="1769991" cy="438058"/>
            </a:xfrm>
            <a:prstGeom prst="rect">
              <a:avLst/>
            </a:prstGeom>
            <a:noFill/>
            <a:ln w="12700" cap="flat">
              <a:noFill/>
              <a:miter lim="400000"/>
            </a:ln>
            <a:effectLst/>
          </p:spPr>
          <p:txBody>
            <a:bodyPr wrap="square" lIns="22860" tIns="22860" rIns="22860" bIns="22860" numCol="1" anchor="t">
              <a:spAutoFit/>
            </a:bodyPr>
            <a:lstStyle>
              <a:lvl1pPr algn="l">
                <a:lnSpc>
                  <a:spcPct val="150000"/>
                </a:lnSpc>
                <a:defRPr sz="1800" b="0">
                  <a:solidFill>
                    <a:srgbClr val="9B999C"/>
                  </a:solidFill>
                  <a:latin typeface="Arial" panose="020B0604020202020204"/>
                  <a:ea typeface="Arial" panose="020B0604020202020204"/>
                  <a:cs typeface="Arial" panose="020B0604020202020204"/>
                  <a:sym typeface="Arial" panose="020B0604020202020204"/>
                </a:defRPr>
              </a:lvl1pPr>
            </a:lstStyle>
            <a:p>
              <a:pPr marL="0" marR="0" lvl="0" indent="0" algn="l" defTabSz="412750" rtl="0" eaLnBrk="1" fontAlgn="auto" latinLnBrk="0" hangingPunct="0">
                <a:lnSpc>
                  <a:spcPct val="150000"/>
                </a:lnSpc>
                <a:spcBef>
                  <a:spcPts val="0"/>
                </a:spcBef>
                <a:spcAft>
                  <a:spcPts val="0"/>
                </a:spcAft>
                <a:buClrTx/>
                <a:buSzTx/>
                <a:buFontTx/>
                <a:buNone/>
                <a:tabLst/>
                <a:defRPr/>
              </a:pPr>
              <a:endParaRPr kumimoji="0" sz="900" b="0" i="0" u="none" strike="noStrike" kern="0" cap="none" spc="0" normalizeH="0" baseline="0" noProof="0" dirty="0">
                <a:ln>
                  <a:noFill/>
                </a:ln>
                <a:solidFill>
                  <a:srgbClr val="9B999C"/>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39" name="Text Box 3"/>
            <p:cNvSpPr txBox="1"/>
            <p:nvPr/>
          </p:nvSpPr>
          <p:spPr>
            <a:xfrm>
              <a:off x="1862723" y="3673785"/>
              <a:ext cx="10758760" cy="4055347"/>
            </a:xfrm>
            <a:prstGeom prst="rect">
              <a:avLst/>
            </a:prstGeom>
            <a:noFill/>
            <a:ln w="12700" cap="flat">
              <a:noFill/>
              <a:miter lim="400000"/>
            </a:ln>
            <a:effectLst/>
          </p:spPr>
          <p:txBody>
            <a:bodyPr wrap="square" lIns="19050" tIns="19050" rIns="19050" bIns="19050" numCol="1" anchor="t">
              <a:spAutoFit/>
            </a:bodyPr>
            <a:lstStyle>
              <a:lvl1pPr algn="l">
                <a:lnSpc>
                  <a:spcPct val="90000"/>
                </a:lnSpc>
                <a:defRPr sz="5000" b="0">
                  <a:solidFill>
                    <a:srgbClr val="FFFFFF"/>
                  </a:solidFill>
                  <a:latin typeface="Impact" panose="020B0806030902050204"/>
                  <a:ea typeface="Impact" panose="020B0806030902050204"/>
                  <a:cs typeface="Impact" panose="020B0806030902050204"/>
                  <a:sym typeface="Impact" panose="020B0806030902050204"/>
                </a:defRPr>
              </a:lvl1pPr>
            </a:lstStyle>
            <a:p>
              <a:pPr lvl="0" defTabSz="412750" hangingPunct="0">
                <a:lnSpc>
                  <a:spcPct val="120000"/>
                </a:lnSpc>
                <a:defRPr/>
              </a:pPr>
              <a:r>
                <a:rPr kumimoji="0" lang="en-HK"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Examples:</a:t>
              </a:r>
              <a:endParaRPr kumimoji="0" lang="en-US"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endParaRPr>
            </a:p>
            <a:p>
              <a:pPr marL="571500" lvl="0" indent="-571500" defTabSz="412750" hangingPunct="0">
                <a:lnSpc>
                  <a:spcPct val="120000"/>
                </a:lnSpc>
                <a:buFont typeface="Arial" panose="020B0604020202020204" pitchFamily="34" charset="0"/>
                <a:buChar char="•"/>
                <a:defRPr/>
              </a:pPr>
              <a:r>
                <a:rPr kumimoji="0" lang="en-HK"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12th Five-Year Plan (</a:t>
              </a:r>
              <a:r>
                <a:rPr lang="en-US"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2011</a:t>
              </a:r>
              <a:r>
                <a:rPr lang="en-US" altLang="zh-TW"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a:t>
              </a:r>
              <a:r>
                <a:rPr lang="en-US"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2015)</a:t>
              </a:r>
              <a:endParaRPr lang="en-US"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a:p>
              <a:pPr marL="571500" lvl="0" indent="-571500" defTabSz="412750" hangingPunct="0">
                <a:lnSpc>
                  <a:spcPct val="120000"/>
                </a:lnSpc>
                <a:buFont typeface="Arial" panose="020B0604020202020204" pitchFamily="34" charset="0"/>
                <a:buChar char="•"/>
                <a:defRPr/>
              </a:pPr>
              <a:r>
                <a:rPr lang="en-US"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13th Five-Year Plan (2016-2020)</a:t>
              </a:r>
            </a:p>
            <a:p>
              <a:pPr marL="571500" indent="-571500" defTabSz="412750" hangingPunct="0">
                <a:lnSpc>
                  <a:spcPct val="120000"/>
                </a:lnSpc>
                <a:buFont typeface="Arial" panose="020B0604020202020204" pitchFamily="34" charset="0"/>
                <a:buChar char="•"/>
                <a:defRPr/>
              </a:pPr>
              <a:r>
                <a:rPr lang="en-US" altLang="zh-TW"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14th Five-Year Plan (2021-2025) </a:t>
              </a:r>
              <a:endParaRPr lang="en-US" sz="3200" dirty="0">
                <a:latin typeface="Times New Roman" panose="02020603050405020304" pitchFamily="18" charset="0"/>
                <a:cs typeface="Times New Roman" panose="02020603050405020304" pitchFamily="18" charset="0"/>
              </a:endParaRPr>
            </a:p>
          </p:txBody>
        </p:sp>
      </p:grpSp>
      <p:sp>
        <p:nvSpPr>
          <p:cNvPr id="8" name="文本框 7">
            <a:extLst>
              <a:ext uri="{FF2B5EF4-FFF2-40B4-BE49-F238E27FC236}">
                <a16:creationId xmlns:a16="http://schemas.microsoft.com/office/drawing/2014/main" id="{FE61E885-9C79-4C53-8386-8D36BFBECD36}"/>
              </a:ext>
            </a:extLst>
          </p:cNvPr>
          <p:cNvSpPr txBox="1"/>
          <p:nvPr/>
        </p:nvSpPr>
        <p:spPr>
          <a:xfrm>
            <a:off x="1576874" y="2742978"/>
            <a:ext cx="8864080" cy="798745"/>
          </a:xfrm>
          <a:prstGeom prst="rect">
            <a:avLst/>
          </a:prstGeom>
          <a:noFill/>
        </p:spPr>
        <p:txBody>
          <a:bodyPr wrap="square" rtlCol="0">
            <a:spAutoFit/>
          </a:bodyPr>
          <a:lstStyle/>
          <a:p>
            <a:pPr lvl="0" algn="just" defTabSz="457200">
              <a:lnSpc>
                <a:spcPct val="120000"/>
              </a:lnSpc>
              <a:defRPr/>
            </a:pPr>
            <a:r>
              <a:rPr lang="en-US" altLang="zh-TW"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Content supporting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development of Hong Kong in the Five-Year Plans for the National Economic and Social Development of the People's Republic of China</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2" name="矩形 61">
            <a:extLst>
              <a:ext uri="{FF2B5EF4-FFF2-40B4-BE49-F238E27FC236}">
                <a16:creationId xmlns:a16="http://schemas.microsoft.com/office/drawing/2014/main" id="{F32F70C0-814B-4929-B7BD-3833F84E094A}"/>
              </a:ext>
            </a:extLst>
          </p:cNvPr>
          <p:cNvSpPr/>
          <p:nvPr/>
        </p:nvSpPr>
        <p:spPr>
          <a:xfrm>
            <a:off x="157700" y="1463386"/>
            <a:ext cx="11574358" cy="978729"/>
          </a:xfrm>
          <a:prstGeom prst="rect">
            <a:avLst/>
          </a:prstGeom>
        </p:spPr>
        <p:txBody>
          <a:bodyPr wrap="square">
            <a:spAutoFit/>
          </a:bodyPr>
          <a:lstStyle/>
          <a:p>
            <a:pPr lvl="0" algn="ctr" defTabSz="457200">
              <a:lnSpc>
                <a:spcPct val="120000"/>
              </a:lnSpc>
              <a:defRPr/>
            </a:pPr>
            <a:r>
              <a:rPr lang="en-HK" altLang="zh-CN" sz="240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Since the </a:t>
            </a:r>
            <a:r>
              <a:rPr lang="en-HK" altLang="zh-CN" sz="2400" dirty="0" smtClean="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returning to the Motherland, </a:t>
            </a:r>
            <a:r>
              <a:rPr lang="en-HK" altLang="zh-CN" sz="240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the c</a:t>
            </a:r>
            <a:r>
              <a:rPr lang="en-HK" altLang="zh-CN" sz="2400" dirty="0" smtClean="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entral </a:t>
            </a:r>
            <a:r>
              <a:rPr lang="en-HK" altLang="zh-CN" sz="240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g</a:t>
            </a:r>
            <a:r>
              <a:rPr lang="en-HK" altLang="zh-CN" sz="2400" dirty="0" smtClean="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overnment </a:t>
            </a:r>
            <a:r>
              <a:rPr lang="en-HK" altLang="zh-CN" sz="240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has made “</a:t>
            </a:r>
            <a:r>
              <a:rPr lang="en-US" altLang="zh-CN" sz="240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maintaining Hong Kong’s prosperity and stability” a priority of the country's overall development strategy.</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3" name="文本框 3">
            <a:extLst>
              <a:ext uri="{FF2B5EF4-FFF2-40B4-BE49-F238E27FC236}">
                <a16:creationId xmlns:a16="http://schemas.microsoft.com/office/drawing/2014/main" id="{1E8EFE06-51C6-4E60-BAFC-DE52694E2D41}"/>
              </a:ext>
            </a:extLst>
          </p:cNvPr>
          <p:cNvSpPr txBox="1"/>
          <p:nvPr/>
        </p:nvSpPr>
        <p:spPr>
          <a:xfrm>
            <a:off x="3250240" y="204398"/>
            <a:ext cx="6145687" cy="120032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600" b="1"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Hong </a:t>
            </a:r>
            <a:r>
              <a:rPr kumimoji="0" lang="en-HK"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Kong integrates into the overall national development</a:t>
            </a:r>
            <a:endPar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2170289" y="5528709"/>
            <a:ext cx="184731" cy="646331"/>
          </a:xfrm>
          <a:prstGeom prst="rect">
            <a:avLst/>
          </a:prstGeom>
        </p:spPr>
        <p:txBody>
          <a:bodyPr wrap="none">
            <a:spAutoFit/>
          </a:bodyPr>
          <a:lstStyle/>
          <a:p>
            <a:endParaRPr lang="en-US" sz="3600" dirty="0">
              <a:latin typeface="Times New Roman" panose="02020603050405020304" pitchFamily="18" charset="0"/>
              <a:cs typeface="Times New Roman" panose="02020603050405020304" pitchFamily="18" charset="0"/>
            </a:endParaRPr>
          </a:p>
        </p:txBody>
      </p:sp>
      <p:sp>
        <p:nvSpPr>
          <p:cNvPr id="12"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30</a:t>
            </a:fld>
            <a:endParaRPr lang="zh-CN" altLang="en-US" sz="1000" dirty="0">
              <a:solidFill>
                <a:prstClr val="black"/>
              </a:solidFill>
              <a:latin typeface="+mj-lt"/>
            </a:endParaRPr>
          </a:p>
        </p:txBody>
      </p:sp>
      <p:sp>
        <p:nvSpPr>
          <p:cNvPr id="14" name="矩形 4">
            <a:extLst>
              <a:ext uri="{FF2B5EF4-FFF2-40B4-BE49-F238E27FC236}">
                <a16:creationId xmlns:a16="http://schemas.microsoft.com/office/drawing/2014/main" id="{A4B25D6B-8272-4EF2-B279-5409B42D6BB9}"/>
              </a:ext>
            </a:extLst>
          </p:cNvPr>
          <p:cNvSpPr/>
          <p:nvPr/>
        </p:nvSpPr>
        <p:spPr bwMode="auto">
          <a:xfrm>
            <a:off x="157700" y="125133"/>
            <a:ext cx="2087862" cy="799341"/>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HK"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089020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4408" y="1131105"/>
            <a:ext cx="11278066" cy="3006944"/>
            <a:chOff x="317390" y="3416765"/>
            <a:chExt cx="11607071" cy="2646515"/>
          </a:xfrm>
        </p:grpSpPr>
        <p:sp>
          <p:nvSpPr>
            <p:cNvPr id="39" name="Text Box 3"/>
            <p:cNvSpPr txBox="1"/>
            <p:nvPr/>
          </p:nvSpPr>
          <p:spPr>
            <a:xfrm>
              <a:off x="317390" y="3416765"/>
              <a:ext cx="7083727" cy="423934"/>
            </a:xfrm>
            <a:prstGeom prst="rect">
              <a:avLst/>
            </a:prstGeom>
            <a:noFill/>
            <a:ln w="12700" cap="flat">
              <a:noFill/>
              <a:miter lim="400000"/>
            </a:ln>
            <a:effectLst/>
          </p:spPr>
          <p:txBody>
            <a:bodyPr wrap="square" lIns="19050" tIns="19050" rIns="19050" bIns="19050" numCol="1" anchor="t">
              <a:spAutoFit/>
            </a:bodyPr>
            <a:lstStyle>
              <a:lvl1pPr algn="l">
                <a:lnSpc>
                  <a:spcPct val="90000"/>
                </a:lnSpc>
                <a:defRPr sz="5000" b="0">
                  <a:solidFill>
                    <a:srgbClr val="FFFFFF"/>
                  </a:solidFill>
                  <a:latin typeface="Impact" panose="020B0806030902050204"/>
                  <a:ea typeface="Impact" panose="020B0806030902050204"/>
                  <a:cs typeface="Impact" panose="020B0806030902050204"/>
                  <a:sym typeface="Impact" panose="020B0806030902050204"/>
                </a:defRPr>
              </a:lvl1pPr>
            </a:lstStyle>
            <a:p>
              <a:pPr lvl="0" defTabSz="412750" hangingPunct="0">
                <a:defRPr/>
              </a:pPr>
              <a:r>
                <a:rPr kumimoji="0" lang="en-HK"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12th Five-Year Plan (</a:t>
              </a:r>
              <a:r>
                <a:rPr lang="en-US"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2011</a:t>
              </a:r>
              <a:r>
                <a:rPr lang="en-US" altLang="zh-TW"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a:t>
              </a:r>
              <a:r>
                <a:rPr lang="en-US"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2015)</a:t>
              </a:r>
              <a:endParaRPr kumimoji="0" lang="en-US"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endParaRPr>
            </a:p>
          </p:txBody>
        </p:sp>
        <p:sp>
          <p:nvSpPr>
            <p:cNvPr id="40" name="矩形 39"/>
            <p:cNvSpPr/>
            <p:nvPr/>
          </p:nvSpPr>
          <p:spPr>
            <a:xfrm>
              <a:off x="317390" y="3934126"/>
              <a:ext cx="11607071" cy="2129154"/>
            </a:xfrm>
            <a:prstGeom prst="rect">
              <a:avLst/>
            </a:prstGeom>
            <a:ln w="19050">
              <a:solidFill>
                <a:srgbClr val="0070C0"/>
              </a:solidFill>
            </a:ln>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1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HK"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plan, for the first time, put </a:t>
              </a:r>
              <a:r>
                <a:rPr lang="en-HK" altLang="zh-CN" sz="2100" dirty="0" smtClean="0">
                  <a:latin typeface="Times New Roman" panose="02020603050405020304" pitchFamily="18" charset="0"/>
                  <a:ea typeface="DFKai-SB" panose="03000509000000000000" pitchFamily="65" charset="-120"/>
                  <a:cs typeface="Times New Roman" panose="02020603050405020304" pitchFamily="18" charset="0"/>
                </a:rPr>
                <a:t>the </a:t>
              </a:r>
              <a:r>
                <a:rPr kumimoji="0" lang="en-HK" altLang="zh-CN" sz="21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content </a:t>
              </a:r>
              <a:r>
                <a:rPr kumimoji="0" lang="en-HK"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related to Hong Kong and </a:t>
              </a:r>
              <a:r>
                <a:rPr kumimoji="0" lang="en-HK" altLang="zh-CN" sz="21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Macao as </a:t>
              </a:r>
              <a:r>
                <a:rPr kumimoji="0" lang="en-HK"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 separate chapter and further </a:t>
              </a:r>
              <a:r>
                <a:rPr kumimoji="0" lang="en-HK" altLang="zh-CN" sz="21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clearly stated the </a:t>
              </a:r>
              <a:r>
                <a:rPr kumimoji="0" lang="en-HK"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strategic position of Hong Kong in national development, emphasising that our country </a:t>
              </a:r>
              <a:r>
                <a:rPr kumimoji="0" lang="en-HK" altLang="zh-CN" sz="21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supported </a:t>
              </a:r>
              <a:r>
                <a:rPr kumimoji="0" lang="en-HK"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to strengthen and enhance </a:t>
              </a:r>
              <a:r>
                <a:rPr kumimoji="0" lang="en-HK" altLang="zh-CN" sz="2100" b="0" i="0" u="non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its</a:t>
              </a:r>
              <a:r>
                <a:rPr kumimoji="0" lang="en-HK"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competitiveness, to nurture</a:t>
              </a:r>
              <a:r>
                <a:rPr lang="en-HK" altLang="zh-CN" sz="2100" dirty="0">
                  <a:latin typeface="Times New Roman" panose="02020603050405020304" pitchFamily="18" charset="0"/>
                  <a:ea typeface="DFKai-SB" panose="03000509000000000000" pitchFamily="65" charset="-120"/>
                  <a:cs typeface="Times New Roman" panose="02020603050405020304" pitchFamily="18" charset="0"/>
                </a:rPr>
                <a:t> emerging industries and to deepen economic cooperation between the Mainland and Hong Kong. </a:t>
              </a:r>
              <a:r>
                <a:rPr lang="en-HK" altLang="zh-CN" sz="2100" dirty="0" smtClean="0">
                  <a:latin typeface="Times New Roman" panose="02020603050405020304" pitchFamily="18" charset="0"/>
                  <a:ea typeface="DFKai-SB" panose="03000509000000000000" pitchFamily="65" charset="-120"/>
                  <a:cs typeface="Times New Roman" panose="02020603050405020304" pitchFamily="18" charset="0"/>
                </a:rPr>
                <a:t> Our </a:t>
              </a:r>
              <a:r>
                <a:rPr lang="en-HK" altLang="zh-CN" sz="2100" dirty="0">
                  <a:latin typeface="Times New Roman" panose="02020603050405020304" pitchFamily="18" charset="0"/>
                  <a:ea typeface="DFKai-SB" panose="03000509000000000000" pitchFamily="65" charset="-120"/>
                  <a:cs typeface="Times New Roman" panose="02020603050405020304" pitchFamily="18" charset="0"/>
                </a:rPr>
                <a:t>country also </a:t>
              </a:r>
              <a:r>
                <a:rPr lang="en-HK" altLang="zh-CN" sz="2100" dirty="0" smtClean="0">
                  <a:latin typeface="Times New Roman" panose="02020603050405020304" pitchFamily="18" charset="0"/>
                  <a:ea typeface="DFKai-SB" panose="03000509000000000000" pitchFamily="65" charset="-120"/>
                  <a:cs typeface="Times New Roman" panose="02020603050405020304" pitchFamily="18" charset="0"/>
                </a:rPr>
                <a:t>supported </a:t>
              </a:r>
              <a:r>
                <a:rPr lang="en-HK" altLang="zh-CN" sz="2100" dirty="0">
                  <a:latin typeface="Times New Roman" panose="02020603050405020304" pitchFamily="18" charset="0"/>
                  <a:ea typeface="DFKai-SB" panose="03000509000000000000" pitchFamily="65" charset="-120"/>
                  <a:cs typeface="Times New Roman" panose="02020603050405020304" pitchFamily="18" charset="0"/>
                </a:rPr>
                <a:t>Hong Kong to develop into an offshore RMB business centre and international asset management centre.</a:t>
              </a:r>
              <a:endParaRPr kumimoji="0" lang="en-US"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63" name="文本框 3">
            <a:extLst>
              <a:ext uri="{FF2B5EF4-FFF2-40B4-BE49-F238E27FC236}">
                <a16:creationId xmlns:a16="http://schemas.microsoft.com/office/drawing/2014/main" id="{1E8EFE06-51C6-4E60-BAFC-DE52694E2D41}"/>
              </a:ext>
            </a:extLst>
          </p:cNvPr>
          <p:cNvSpPr txBox="1"/>
          <p:nvPr/>
        </p:nvSpPr>
        <p:spPr>
          <a:xfrm>
            <a:off x="802199" y="0"/>
            <a:ext cx="10562485" cy="120032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Hong </a:t>
            </a: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Kong integrates into </a:t>
            </a:r>
            <a:r>
              <a:rPr kumimoji="0" lang="en-US" altLang="zh-CN" sz="36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overall</a:t>
            </a:r>
            <a:r>
              <a:rPr kumimoji="0" lang="en-US" altLang="zh-CN" sz="3600" b="1"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altLang="zh-CN" sz="3600" b="1" i="0" u="none" strike="noStrike" kern="1200" cap="none" spc="0" normalizeH="0" baseline="0" noProof="0" dirty="0" smtClean="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national </a:t>
            </a:r>
            <a:r>
              <a:rPr kumimoji="0" lang="en-US" altLang="zh-CN" sz="3600" b="1"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development </a:t>
            </a:r>
            <a:r>
              <a:rPr kumimoji="0" lang="en-US" altLang="zh-TW" sz="3600" b="1"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31</a:t>
            </a:fld>
            <a:endParaRPr lang="zh-CN" altLang="en-US" sz="1000" dirty="0">
              <a:solidFill>
                <a:prstClr val="black"/>
              </a:solidFill>
              <a:latin typeface="+mj-lt"/>
            </a:endParaRPr>
          </a:p>
        </p:txBody>
      </p:sp>
      <p:sp>
        <p:nvSpPr>
          <p:cNvPr id="9" name="Text Box 3"/>
          <p:cNvSpPr txBox="1"/>
          <p:nvPr/>
        </p:nvSpPr>
        <p:spPr>
          <a:xfrm>
            <a:off x="456967" y="4248721"/>
            <a:ext cx="6940069" cy="481670"/>
          </a:xfrm>
          <a:prstGeom prst="rect">
            <a:avLst/>
          </a:prstGeom>
          <a:noFill/>
          <a:ln w="12700" cap="flat">
            <a:noFill/>
            <a:miter lim="400000"/>
          </a:ln>
          <a:effectLst/>
        </p:spPr>
        <p:txBody>
          <a:bodyPr wrap="square" lIns="19050" tIns="19050" rIns="19050" bIns="19050" numCol="1" anchor="t">
            <a:spAutoFit/>
          </a:bodyPr>
          <a:lstStyle>
            <a:lvl1pPr algn="l">
              <a:lnSpc>
                <a:spcPct val="90000"/>
              </a:lnSpc>
              <a:defRPr sz="5000" b="0">
                <a:solidFill>
                  <a:srgbClr val="FFFFFF"/>
                </a:solidFill>
                <a:latin typeface="Impact" panose="020B0806030902050204"/>
                <a:ea typeface="Impact" panose="020B0806030902050204"/>
                <a:cs typeface="Impact" panose="020B0806030902050204"/>
                <a:sym typeface="Impact" panose="020B0806030902050204"/>
              </a:defRPr>
            </a:lvl1pPr>
          </a:lstStyle>
          <a:p>
            <a:pPr lvl="0" defTabSz="412750" hangingPunct="0">
              <a:defRPr/>
            </a:pPr>
            <a:r>
              <a:rPr kumimoji="0" lang="en-HK"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13th Five-Year Plan (</a:t>
            </a:r>
            <a:r>
              <a:rPr lang="en-US"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2016-2020</a:t>
            </a:r>
            <a:r>
              <a:rPr lang="en-HK" altLang="zh-CN"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sym typeface="+mn-lt"/>
              </a:rPr>
              <a:t>)</a:t>
            </a:r>
            <a:endParaRPr kumimoji="0" lang="en-US"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endParaRPr>
          </a:p>
        </p:txBody>
      </p:sp>
      <p:sp>
        <p:nvSpPr>
          <p:cNvPr id="10" name="矩形 45"/>
          <p:cNvSpPr/>
          <p:nvPr/>
        </p:nvSpPr>
        <p:spPr>
          <a:xfrm>
            <a:off x="372991" y="4730391"/>
            <a:ext cx="11278066" cy="2048061"/>
          </a:xfrm>
          <a:prstGeom prst="rect">
            <a:avLst/>
          </a:prstGeom>
          <a:ln w="12700">
            <a:solidFill>
              <a:srgbClr val="0070C0"/>
            </a:solidFill>
          </a:ln>
        </p:spPr>
        <p:txBody>
          <a:bodyPr wrap="square">
            <a:spAutoFit/>
          </a:bodyPr>
          <a:lstStyle/>
          <a:p>
            <a:pPr lvl="0" algn="just" defTabSz="457200">
              <a:lnSpc>
                <a:spcPct val="120000"/>
              </a:lnSpc>
              <a:defRPr/>
            </a:pPr>
            <a:r>
              <a:rPr lang="en-US" altLang="zh-CN" sz="210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Dedicated Chapter on Hong Kong and </a:t>
            </a:r>
            <a:r>
              <a:rPr lang="en-HK" altLang="zh-CN" sz="2100" dirty="0">
                <a:latin typeface="Times New Roman" panose="02020603050405020304" pitchFamily="18" charset="0"/>
                <a:ea typeface="DFKai-SB" panose="03000509000000000000" pitchFamily="65" charset="-120"/>
                <a:cs typeface="Times New Roman" panose="02020603050405020304" pitchFamily="18" charset="0"/>
              </a:rPr>
              <a:t>Macao </a:t>
            </a:r>
            <a:r>
              <a:rPr lang="en-HK" altLang="zh-CN" sz="2100" dirty="0" smtClean="0">
                <a:latin typeface="Times New Roman" panose="02020603050405020304" pitchFamily="18" charset="0"/>
                <a:ea typeface="DFKai-SB" panose="03000509000000000000" pitchFamily="65" charset="-120"/>
                <a:cs typeface="Times New Roman" panose="02020603050405020304" pitchFamily="18" charset="0"/>
              </a:rPr>
              <a:t>highlighted </a:t>
            </a:r>
            <a:r>
              <a:rPr lang="en-HK" altLang="zh-CN" sz="2100" dirty="0">
                <a:latin typeface="Times New Roman" panose="02020603050405020304" pitchFamily="18" charset="0"/>
                <a:ea typeface="DFKai-SB" panose="03000509000000000000" pitchFamily="65" charset="-120"/>
                <a:cs typeface="Times New Roman" panose="02020603050405020304" pitchFamily="18" charset="0"/>
              </a:rPr>
              <a:t>that our country </a:t>
            </a:r>
            <a:r>
              <a:rPr lang="en-HK" altLang="zh-CN" sz="2100" dirty="0" smtClean="0">
                <a:latin typeface="Times New Roman" panose="02020603050405020304" pitchFamily="18" charset="0"/>
                <a:ea typeface="DFKai-SB" panose="03000509000000000000" pitchFamily="65" charset="-120"/>
                <a:cs typeface="Times New Roman" panose="02020603050405020304" pitchFamily="18" charset="0"/>
              </a:rPr>
              <a:t>supported </a:t>
            </a:r>
            <a:r>
              <a:rPr lang="en-HK" altLang="zh-CN" sz="2100" dirty="0">
                <a:latin typeface="Times New Roman" panose="02020603050405020304" pitchFamily="18" charset="0"/>
                <a:ea typeface="DFKai-SB" panose="03000509000000000000" pitchFamily="65" charset="-120"/>
                <a:cs typeface="Times New Roman" panose="02020603050405020304" pitchFamily="18" charset="0"/>
              </a:rPr>
              <a:t>Hong Kong to strengthen and enhance its status as an international financial centre and a global offshore RMB business hub, and to fortify its functions as an international asset management centre. </a:t>
            </a:r>
            <a:r>
              <a:rPr lang="en-HK" altLang="zh-CN" sz="2100" dirty="0" smtClean="0">
                <a:latin typeface="Times New Roman" panose="02020603050405020304" pitchFamily="18" charset="0"/>
                <a:ea typeface="DFKai-SB" panose="03000509000000000000" pitchFamily="65" charset="-120"/>
                <a:cs typeface="Times New Roman" panose="02020603050405020304" pitchFamily="18" charset="0"/>
              </a:rPr>
              <a:t> Besides</a:t>
            </a:r>
            <a:r>
              <a:rPr lang="en-HK" altLang="zh-CN" sz="2100" dirty="0">
                <a:latin typeface="Times New Roman" panose="02020603050405020304" pitchFamily="18" charset="0"/>
                <a:ea typeface="DFKai-SB" panose="03000509000000000000" pitchFamily="65" charset="-120"/>
                <a:cs typeface="Times New Roman" panose="02020603050405020304" pitchFamily="18" charset="0"/>
              </a:rPr>
              <a:t>, the development of financing, commerce, logistics and professional service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industries </a:t>
            </a:r>
            <a:r>
              <a:rPr lang="en-US" altLang="zh-CN" sz="2100" dirty="0" smtClean="0">
                <a:latin typeface="Times New Roman" panose="02020603050405020304" pitchFamily="18" charset="0"/>
                <a:ea typeface="DFKai-SB" panose="03000509000000000000" pitchFamily="65" charset="-120"/>
                <a:cs typeface="Times New Roman" panose="02020603050405020304" pitchFamily="18" charset="0"/>
              </a:rPr>
              <a:t>were driven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to a </a:t>
            </a:r>
            <a:r>
              <a:rPr kumimoji="0" lang="en-HK" altLang="zh-CN" sz="21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higher end and </a:t>
            </a:r>
            <a:r>
              <a:rPr kumimoji="0" lang="en-HK" altLang="zh-CN" sz="21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become more value</a:t>
            </a:r>
            <a:r>
              <a:rPr kumimoji="0" lang="en-HK" altLang="zh-CN" sz="2100" b="0" i="0" u="none" strike="noStrike" kern="1200" cap="none" spc="0" normalizeH="0" baseline="0" noProof="0" dirty="0">
                <a:ln>
                  <a:noFill/>
                </a:ln>
                <a:solidFill>
                  <a:srgbClr val="0070C0"/>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HK" altLang="zh-CN" sz="21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added</a:t>
            </a:r>
            <a:r>
              <a:rPr lang="en-US" altLang="zh-CN" sz="2400" dirty="0">
                <a:solidFill>
                  <a:srgbClr val="292929"/>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400" b="0"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925691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1E8EFE06-51C6-4E60-BAFC-DE52694E2D41}"/>
              </a:ext>
            </a:extLst>
          </p:cNvPr>
          <p:cNvSpPr txBox="1"/>
          <p:nvPr/>
        </p:nvSpPr>
        <p:spPr>
          <a:xfrm>
            <a:off x="420414" y="0"/>
            <a:ext cx="11361683" cy="1200329"/>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Hong </a:t>
            </a: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Kong integrates into the </a:t>
            </a:r>
            <a:endParaRPr kumimoji="0" lang="en-US" altLang="zh-CN" sz="36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overall </a:t>
            </a: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national </a:t>
            </a:r>
            <a:r>
              <a:rPr kumimoji="0" lang="en-US" altLang="zh-CN" sz="3600" b="1"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development </a:t>
            </a:r>
            <a:r>
              <a:rPr kumimoji="0" lang="en-US" altLang="zh-TW" sz="3600" b="1" i="0" u="none" strike="noStrike" kern="1200" cap="none" spc="0" normalizeH="0" baseline="0" noProof="0" dirty="0">
                <a:ln>
                  <a:noFill/>
                </a:ln>
                <a:solidFill>
                  <a:srgbClr val="292929"/>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41"/>
          <p:cNvSpPr/>
          <p:nvPr/>
        </p:nvSpPr>
        <p:spPr>
          <a:xfrm>
            <a:off x="565264" y="2267754"/>
            <a:ext cx="10903928" cy="4042453"/>
          </a:xfrm>
          <a:prstGeom prst="rect">
            <a:avLst/>
          </a:prstGeom>
          <a:ln w="19050">
            <a:solidFill>
              <a:srgbClr val="0070C0"/>
            </a:solidFill>
          </a:ln>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Our</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country s</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upports Hong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Kong</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to enhance </a:t>
            </a:r>
            <a:r>
              <a:rPr kumimoji="0" lang="en-HK" altLang="zh-CN" sz="2400" b="0" i="0" u="non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its</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status as international financial, transportation and trade centres and an international aviation hub,</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to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strengthen Hong Kong’s functions as a global offshore RMB business hub, an international asset management centre and a risk management centre, and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to</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build an international innovation and technology centre, an international legal and dispute resolution service centre in the Asia-Pacific region, and a regional intellectual property trading centre.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Our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country also</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s</a:t>
            </a:r>
            <a:r>
              <a:rPr kumimoji="0" lang="en-HK" altLang="zh-CN" sz="24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upports</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Hong Kong’s service industry to shift to a higher end and become more value-added and supports Hong Kong to develop into an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East-meets-West </a:t>
            </a:r>
            <a:r>
              <a:rPr kumimoji="0" lang="en-HK" altLang="zh-CN" sz="2400" b="0" i="0" u="none" strike="noStrike" kern="1200" cap="none" spc="0" normalizeH="0" baseline="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centre</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for international cultural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arts exchange</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8"/>
          <p:cNvSpPr/>
          <p:nvPr/>
        </p:nvSpPr>
        <p:spPr>
          <a:xfrm>
            <a:off x="565264" y="1507132"/>
            <a:ext cx="9218079" cy="584775"/>
          </a:xfrm>
          <a:prstGeom prst="rect">
            <a:avLst/>
          </a:prstGeom>
        </p:spPr>
        <p:txBody>
          <a:bodyPr wrap="square">
            <a:spAutoFit/>
          </a:bodyPr>
          <a:lstStyle/>
          <a:p>
            <a:pPr lvl="0" defTabSz="412750" hangingPunct="0">
              <a:defRPr/>
            </a:pPr>
            <a:r>
              <a:rPr kumimoji="0" lang="en-HK"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14th Five-Year Plan (</a:t>
            </a:r>
            <a:r>
              <a:rPr lang="en-US" altLang="zh-TW"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rPr>
              <a:t>2021-2025</a:t>
            </a:r>
            <a:r>
              <a:rPr kumimoji="0" lang="en-HK" altLang="zh-C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a:t>
            </a:r>
            <a:endParaRPr lang="zh-TW" altLang="en-US" sz="32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2">
            <a:extLst>
              <a:ext uri="{FF2B5EF4-FFF2-40B4-BE49-F238E27FC236}">
                <a16:creationId xmlns:a16="http://schemas.microsoft.com/office/drawing/2014/main" id="{DABAE573-1E4C-417E-B67F-2321CB47F3A3}"/>
              </a:ext>
            </a:extLst>
          </p:cNvPr>
          <p:cNvSpPr txBox="1">
            <a:spLocks/>
          </p:cNvSpPr>
          <p:nvPr/>
        </p:nvSpPr>
        <p:spPr>
          <a:xfrm>
            <a:off x="11386065" y="6578600"/>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32</a:t>
            </a:fld>
            <a:endParaRPr lang="zh-CN" altLang="en-US" sz="1000" dirty="0">
              <a:solidFill>
                <a:prstClr val="black"/>
              </a:solidFill>
              <a:latin typeface="+mj-lt"/>
            </a:endParaRPr>
          </a:p>
        </p:txBody>
      </p:sp>
    </p:spTree>
    <p:extLst>
      <p:ext uri="{BB962C8B-B14F-4D97-AF65-F5344CB8AC3E}">
        <p14:creationId xmlns:p14="http://schemas.microsoft.com/office/powerpoint/2010/main" val="3889724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91" y="1697571"/>
            <a:ext cx="11422437" cy="4961423"/>
          </a:xfrm>
          <a:prstGeom prst="rect">
            <a:avLst/>
          </a:prstGeom>
        </p:spPr>
        <p:txBody>
          <a:bodyPr wrap="square">
            <a:spAutoFit/>
          </a:bodyPr>
          <a:lstStyle/>
          <a:p>
            <a:pPr marL="285750" lvl="0" indent="-285750" algn="just" defTabSz="457200">
              <a:lnSpc>
                <a:spcPct val="110000"/>
              </a:lnSpc>
              <a:spcBef>
                <a:spcPts val="600"/>
              </a:spcBef>
              <a:spcAft>
                <a:spcPts val="600"/>
              </a:spcAft>
              <a:buFont typeface="Wingdings" panose="05000000000000000000" pitchFamily="2" charset="2"/>
              <a:buChar char="q"/>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development of the Greater Bay Area is accorded the status of key strategic planning in the country's development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blueprint, having great significance in the country's implementation of innovation-driven development and commitment to reform and opening-up.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The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objectives are to further deepen cooperation amongst Guangdong, Hong Kong and </a:t>
            </a:r>
            <a:r>
              <a:rPr lang="en-HK" altLang="zh-CN" sz="2000" dirty="0" smtClean="0">
                <a:latin typeface="Times New Roman" panose="02020603050405020304" pitchFamily="18" charset="0"/>
                <a:ea typeface="DFKai-SB" panose="03000509000000000000" pitchFamily="65" charset="-120"/>
                <a:cs typeface="Times New Roman" panose="02020603050405020304" pitchFamily="18" charset="0"/>
              </a:rPr>
              <a:t>Macao</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fully leverage the composite advantages of the three places, facilitate in-depth integration within the region, and promote coordinated regional economic development, with a view to developing an international first-class bay area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ideal for living, working and travelling.</a:t>
            </a:r>
          </a:p>
          <a:p>
            <a:pPr marL="285750" lvl="0" indent="-285750" algn="just" defTabSz="457200">
              <a:lnSpc>
                <a:spcPct val="110000"/>
              </a:lnSpc>
              <a:spcBef>
                <a:spcPts val="600"/>
              </a:spcBef>
              <a:spcAft>
                <a:spcPts val="600"/>
              </a:spcAft>
              <a:buFont typeface="Wingdings" panose="05000000000000000000" pitchFamily="2" charset="2"/>
              <a:buChar char="q"/>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Being the most open and international city in the Greater Bay Area, Hong Kong is known for its status as international financial, transportation, trade </a:t>
            </a:r>
            <a:r>
              <a:rPr lang="en-US" altLang="zh-TW"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centres</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and aviation hub as well as its renowned professional services. </a:t>
            </a:r>
            <a:r>
              <a:rPr lang="en-US" altLang="zh-TW"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Enjoying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dual advantages of "one country, two systems", Hong Kong plays an important role in the Greater Bay Area Development. </a:t>
            </a:r>
            <a:r>
              <a:rPr lang="en-US" altLang="zh-TW"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On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one hand, Hong Kong will facilitate and support the economic development of the region, with a view to enhancing the role and functions of the Greater Bay Area in the country’s two-way opening up; on the other hand, we will facilitate the development of industries in which Hong Kong’s strengths lie in the Greater Bay Area, </a:t>
            </a:r>
            <a:r>
              <a:rPr lang="en-US" altLang="zh-TW"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capitalising</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on Hong Kong’s strengths to serve the country's needs.</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Rectangle 2"/>
          <p:cNvSpPr/>
          <p:nvPr/>
        </p:nvSpPr>
        <p:spPr>
          <a:xfrm>
            <a:off x="4828902" y="6487817"/>
            <a:ext cx="5952783" cy="369332"/>
          </a:xfrm>
          <a:prstGeom prst="rect">
            <a:avLst/>
          </a:prstGeom>
        </p:spPr>
        <p:txBody>
          <a:bodyPr wrap="none">
            <a:spAutoFit/>
          </a:bodyPr>
          <a:lstStyle/>
          <a:p>
            <a:pPr lvl="0" defTabSz="457200">
              <a:defRPr/>
            </a:pPr>
            <a:r>
              <a:rPr kumimoji="0" lang="en-HK" altLang="zh-TW"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https://www.bayarea.gov.hk/en/about/overview.html</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251403" y="834860"/>
            <a:ext cx="11396039"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Guangdong-Hong Kong-Macao Greater Bay Area (GBA) and Hong Kong integrates into the overall national development</a:t>
            </a:r>
            <a:endParaRPr kumimoji="0" lang="en-US" sz="24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33</a:t>
            </a:fld>
            <a:endParaRPr lang="zh-CN" altLang="en-US" sz="1000" dirty="0">
              <a:solidFill>
                <a:prstClr val="black"/>
              </a:solidFill>
              <a:latin typeface="+mj-lt"/>
            </a:endParaRPr>
          </a:p>
        </p:txBody>
      </p:sp>
      <p:sp>
        <p:nvSpPr>
          <p:cNvPr id="7" name="矩形 4">
            <a:extLst>
              <a:ext uri="{FF2B5EF4-FFF2-40B4-BE49-F238E27FC236}">
                <a16:creationId xmlns:a16="http://schemas.microsoft.com/office/drawing/2014/main" id="{A4B25D6B-8272-4EF2-B279-5409B42D6BB9}"/>
              </a:ext>
            </a:extLst>
          </p:cNvPr>
          <p:cNvSpPr/>
          <p:nvPr/>
        </p:nvSpPr>
        <p:spPr bwMode="auto">
          <a:xfrm>
            <a:off x="251403" y="62454"/>
            <a:ext cx="2219499" cy="64971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HK"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76692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a:extLst>
              <a:ext uri="{FF2B5EF4-FFF2-40B4-BE49-F238E27FC236}">
                <a16:creationId xmlns:a16="http://schemas.microsoft.com/office/drawing/2014/main" id="{20002E84-F5AC-4793-B22F-FE1F8832B08F}"/>
              </a:ext>
            </a:extLst>
          </p:cNvPr>
          <p:cNvSpPr txBox="1"/>
          <p:nvPr/>
        </p:nvSpPr>
        <p:spPr>
          <a:xfrm>
            <a:off x="909479" y="1447093"/>
            <a:ext cx="10174778" cy="2553891"/>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range of measures has been implemented to facilitate the flow of people, goods, capital and information between the Hong Kong and the Mainland cities in the GBA. But much more needs to be done with a clear pathway in mind. The GBA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study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has certainly given us much food for thought,” said </a:t>
            </a:r>
            <a:r>
              <a:rPr kumimoji="0" lang="en-US" altLang="zh-TW"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Mrs</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Carrie Lam.</a:t>
            </a:r>
          </a:p>
        </p:txBody>
      </p:sp>
      <p:sp>
        <p:nvSpPr>
          <p:cNvPr id="3" name="Rectangle 2"/>
          <p:cNvSpPr/>
          <p:nvPr/>
        </p:nvSpPr>
        <p:spPr>
          <a:xfrm>
            <a:off x="909479" y="4897045"/>
            <a:ext cx="10174778" cy="1383264"/>
          </a:xfrm>
          <a:prstGeom prst="rect">
            <a:avLst/>
          </a:prstGeom>
          <a:ln w="28575">
            <a:solidFill>
              <a:srgbClr val="0070C0"/>
            </a:solidFill>
          </a:ln>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proactively integrates into the overall national development</a:t>
            </a:r>
            <a:r>
              <a:rPr kumimoji="0" lang="en-HK"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What new opportunities would this move bring to different sectors of </a:t>
            </a:r>
            <a:r>
              <a:rPr kumimoji="0" lang="en-HK"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society</a:t>
            </a: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particularly to young people?</a:t>
            </a:r>
            <a:endParaRPr kumimoji="0" 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909479" y="4148042"/>
            <a:ext cx="8349808" cy="369332"/>
          </a:xfrm>
          <a:prstGeom prst="rect">
            <a:avLst/>
          </a:prstGeom>
        </p:spPr>
        <p:txBody>
          <a:bodyPr wrap="square">
            <a:spAutoFit/>
          </a:bodyPr>
          <a:lstStyle/>
          <a:p>
            <a:pPr lvl="0" defTabSz="457200">
              <a:defRPr/>
            </a:pPr>
            <a:r>
              <a:rPr kumimoji="0" lang="en-HK" altLang="zh-TW"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HK"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https://www.info.gov.hk/gia/general/202105/11/P2021051100844.htm</a:t>
            </a:r>
            <a:endParaRPr kumimoji="0" lang="zh-HK" altLang="en-US"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6"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34</a:t>
            </a:fld>
            <a:endParaRPr lang="zh-CN" altLang="en-US" sz="1000" dirty="0">
              <a:solidFill>
                <a:prstClr val="black"/>
              </a:solidFill>
              <a:latin typeface="+mj-lt"/>
            </a:endParaRPr>
          </a:p>
        </p:txBody>
      </p:sp>
      <p:sp>
        <p:nvSpPr>
          <p:cNvPr id="7" name="矩形 4">
            <a:extLst>
              <a:ext uri="{FF2B5EF4-FFF2-40B4-BE49-F238E27FC236}">
                <a16:creationId xmlns:a16="http://schemas.microsoft.com/office/drawing/2014/main" id="{A4B25D6B-8272-4EF2-B279-5409B42D6BB9}"/>
              </a:ext>
            </a:extLst>
          </p:cNvPr>
          <p:cNvSpPr/>
          <p:nvPr/>
        </p:nvSpPr>
        <p:spPr bwMode="auto">
          <a:xfrm>
            <a:off x="374073" y="137061"/>
            <a:ext cx="2510444" cy="753437"/>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HK"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9205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946451E-644C-43D9-8693-AA0FF131C169}"/>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mj-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000" b="0" i="0" u="none" strike="noStrike" kern="1200" cap="none" spc="0" normalizeH="0" baseline="0" noProof="0">
              <a:ln>
                <a:noFill/>
              </a:ln>
              <a:solidFill>
                <a:prstClr val="black"/>
              </a:solidFill>
              <a:effectLst/>
              <a:uLnTx/>
              <a:uFillTx/>
              <a:latin typeface="+mj-lt"/>
              <a:ea typeface="+mn-ea"/>
              <a:cs typeface="+mn-cs"/>
            </a:endParaRPr>
          </a:p>
        </p:txBody>
      </p:sp>
      <p:sp>
        <p:nvSpPr>
          <p:cNvPr id="4" name="矩形 3">
            <a:extLst>
              <a:ext uri="{FF2B5EF4-FFF2-40B4-BE49-F238E27FC236}">
                <a16:creationId xmlns:a16="http://schemas.microsoft.com/office/drawing/2014/main" id="{210B06AC-3768-49D3-B10B-5946F5CEF66A}"/>
              </a:ext>
            </a:extLst>
          </p:cNvPr>
          <p:cNvSpPr/>
          <p:nvPr/>
        </p:nvSpPr>
        <p:spPr>
          <a:xfrm>
            <a:off x="2240280" y="99302"/>
            <a:ext cx="9635675"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Judicial assistance in civil and commercial matters between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Mainland and Hong Kong</a:t>
            </a:r>
            <a:endParaRPr kumimoji="0" lang="zh-CN" altLang="en-US"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3B798A6D-BA99-44E2-8373-57E674BCA533}"/>
              </a:ext>
            </a:extLst>
          </p:cNvPr>
          <p:cNvSpPr/>
          <p:nvPr/>
        </p:nvSpPr>
        <p:spPr>
          <a:xfrm>
            <a:off x="1455173" y="2921168"/>
            <a:ext cx="9281654" cy="40011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p>
        </p:txBody>
      </p:sp>
      <p:sp>
        <p:nvSpPr>
          <p:cNvPr id="6" name="矩形 5">
            <a:extLst>
              <a:ext uri="{FF2B5EF4-FFF2-40B4-BE49-F238E27FC236}">
                <a16:creationId xmlns:a16="http://schemas.microsoft.com/office/drawing/2014/main" id="{A89C6B52-F441-4278-80D8-66BEACC29B6F}"/>
              </a:ext>
            </a:extLst>
          </p:cNvPr>
          <p:cNvSpPr/>
          <p:nvPr/>
        </p:nvSpPr>
        <p:spPr>
          <a:xfrm>
            <a:off x="494957" y="1144221"/>
            <a:ext cx="10959067" cy="5082738"/>
          </a:xfrm>
          <a:prstGeom prst="rect">
            <a:avLst/>
          </a:prstGeom>
        </p:spPr>
        <p:txBody>
          <a:bodyPr wrap="square">
            <a:spAutoFit/>
          </a:bodyPr>
          <a:lstStyle/>
          <a:p>
            <a:pPr lvl="0" algn="just" defTabSz="457200">
              <a:lnSpc>
                <a:spcPct val="120000"/>
              </a:lnSpc>
              <a:spcBef>
                <a:spcPts val="600"/>
              </a:spcBef>
              <a:spcAft>
                <a:spcPts val="600"/>
              </a:spcAft>
              <a:defRPr/>
            </a:pP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two regions are from different law traditions which are distinctive in terms of legal systems, judicial concepts, legislative techniques and language styles.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However</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 legal personnel of the two regions, from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procedural assistance to substantive mutual trust, work to figure out new ways for judicial assistance within “one country” which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then</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become conducive sources of reference for the state to roll out international judicial assistance and strengthen the construction of foreign-related legal systems.</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lgn="just" defTabSz="457200">
              <a:lnSpc>
                <a:spcPct val="120000"/>
              </a:lnSpc>
              <a:spcBef>
                <a:spcPts val="600"/>
              </a:spcBef>
              <a:spcAft>
                <a:spcPts val="600"/>
              </a:spcAft>
              <a:defRPr/>
            </a:pP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Since the </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returning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of Hong Kong, the Mainland and Hong Kong have signed eight judicial assistance arrangements in civil and commercial matters by January 2021. Among them, the signing of service arrangements and evidence collection arrangements strengthen the connection of trial procedures of the two regions and reduce procedural difficulties of cross-border civil and commercial cases.</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5">
            <a:extLst>
              <a:ext uri="{FF2B5EF4-FFF2-40B4-BE49-F238E27FC236}">
                <a16:creationId xmlns:a16="http://schemas.microsoft.com/office/drawing/2014/main" id="{AA5666A5-20DC-442D-AB69-3ED21EFF6763}"/>
              </a:ext>
            </a:extLst>
          </p:cNvPr>
          <p:cNvSpPr/>
          <p:nvPr/>
        </p:nvSpPr>
        <p:spPr bwMode="auto">
          <a:xfrm>
            <a:off x="1383695" y="479336"/>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8" name="矩形 7">
            <a:extLst>
              <a:ext uri="{FF2B5EF4-FFF2-40B4-BE49-F238E27FC236}">
                <a16:creationId xmlns:a16="http://schemas.microsoft.com/office/drawing/2014/main" id="{3F333B51-03C4-4744-BCE2-A139C120EFAD}"/>
              </a:ext>
            </a:extLst>
          </p:cNvPr>
          <p:cNvSpPr/>
          <p:nvPr/>
        </p:nvSpPr>
        <p:spPr>
          <a:xfrm>
            <a:off x="803273" y="6148732"/>
            <a:ext cx="1000819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The Report on the Practice of Judicial Assistance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Civil and Commercial Matters between the Mainland and the Hong Kong Special Administrative Region</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DE24B3C8-F62F-4CA4-89B6-FEFC82E26E75}"/>
              </a:ext>
            </a:extLst>
          </p:cNvPr>
          <p:cNvSpPr/>
          <p:nvPr/>
        </p:nvSpPr>
        <p:spPr>
          <a:xfrm>
            <a:off x="803273" y="6556939"/>
            <a:ext cx="10790710" cy="307777"/>
          </a:xfrm>
          <a:prstGeom prst="rect">
            <a:avLst/>
          </a:prstGeom>
        </p:spPr>
        <p:txBody>
          <a:bodyPr wrap="square">
            <a:spAutoFit/>
          </a:bodyPr>
          <a:lstStyle/>
          <a:p>
            <a:pPr lvl="0" defTabSz="457200">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www.court.gov.cn/zixun-xiangqing-285241.html</a:t>
            </a:r>
            <a:endParaRPr kumimoji="0" lang="zh-CN" altLang="en-US" sz="1400" b="0"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7286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9F6B72D-3691-404E-AA1C-436C9FFDB5C2}"/>
              </a:ext>
            </a:extLst>
          </p:cNvPr>
          <p:cNvSpPr>
            <a:spLocks noGrp="1"/>
          </p:cNvSpPr>
          <p:nvPr>
            <p:ph type="sldNum" sz="quarter" idx="4294967295"/>
          </p:nvPr>
        </p:nvSpPr>
        <p:spPr>
          <a:xfrm>
            <a:off x="11226737" y="640694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mj-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000" b="0" i="0" u="none" strike="noStrike" kern="1200" cap="none" spc="0" normalizeH="0" baseline="0" noProof="0" dirty="0">
              <a:ln>
                <a:noFill/>
              </a:ln>
              <a:solidFill>
                <a:prstClr val="black"/>
              </a:solidFill>
              <a:effectLst/>
              <a:uLnTx/>
              <a:uFillTx/>
              <a:latin typeface="+mj-lt"/>
              <a:ea typeface="+mn-ea"/>
              <a:cs typeface="+mn-cs"/>
            </a:endParaRPr>
          </a:p>
        </p:txBody>
      </p:sp>
      <p:sp>
        <p:nvSpPr>
          <p:cNvPr id="3" name="矩形 2">
            <a:extLst>
              <a:ext uri="{FF2B5EF4-FFF2-40B4-BE49-F238E27FC236}">
                <a16:creationId xmlns:a16="http://schemas.microsoft.com/office/drawing/2014/main" id="{E2EA8D23-4975-4C16-B7CA-A88171AD0A0F}"/>
              </a:ext>
            </a:extLst>
          </p:cNvPr>
          <p:cNvSpPr/>
          <p:nvPr/>
        </p:nvSpPr>
        <p:spPr>
          <a:xfrm>
            <a:off x="401124" y="1551761"/>
            <a:ext cx="5430509" cy="5152051"/>
          </a:xfrm>
          <a:prstGeom prst="rect">
            <a:avLst/>
          </a:prstGeom>
        </p:spPr>
        <p:txBody>
          <a:bodyPr wrap="square">
            <a:spAutoFit/>
          </a:bodyPr>
          <a:lstStyle/>
          <a:p>
            <a:pPr lvl="0" algn="just" defTabSz="457200">
              <a:lnSpc>
                <a:spcPct val="120000"/>
              </a:lnSpc>
              <a:defRPr/>
            </a:pPr>
            <a:r>
              <a:rPr lang="en-US" altLang="zh-CN" sz="2300" kern="0" dirty="0">
                <a:latin typeface="Times New Roman" panose="02020603050405020304" pitchFamily="18" charset="0"/>
                <a:ea typeface="DFKai-SB" panose="03000509000000000000" pitchFamily="65" charset="-120"/>
                <a:cs typeface="Times New Roman" panose="02020603050405020304" pitchFamily="18" charset="0"/>
              </a:rPr>
              <a:t>The “Outline Development Plan for the Guangdong-Hong Kong-Macao Greater Bay Area” formulated by the country in 2019 aligns with the </a:t>
            </a:r>
            <a:r>
              <a:rPr lang="en-US" altLang="zh-CN" sz="2300" kern="0" dirty="0" smtClean="0">
                <a:latin typeface="Times New Roman" panose="02020603050405020304" pitchFamily="18" charset="0"/>
                <a:ea typeface="DFKai-SB" panose="03000509000000000000" pitchFamily="65" charset="-120"/>
                <a:cs typeface="Times New Roman" panose="02020603050405020304" pitchFamily="18" charset="0"/>
              </a:rPr>
              <a:t>basic policy </a:t>
            </a:r>
            <a:r>
              <a:rPr lang="en-US" altLang="zh-CN" sz="2300" kern="0" dirty="0">
                <a:latin typeface="Times New Roman" panose="02020603050405020304" pitchFamily="18" charset="0"/>
                <a:ea typeface="DFKai-SB" panose="03000509000000000000" pitchFamily="65" charset="-120"/>
                <a:cs typeface="Times New Roman" panose="02020603050405020304" pitchFamily="18" charset="0"/>
              </a:rPr>
              <a:t>of “one country, two systems” to fully leverage the composite advantages of the three places, deepen the cooperation amongst the Mainland, Hong Kong and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Macao</a:t>
            </a:r>
            <a:r>
              <a:rPr lang="en-US" altLang="zh-CN" sz="2300" kern="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kern="0" dirty="0">
                <a:latin typeface="Times New Roman" panose="02020603050405020304" pitchFamily="18" charset="0"/>
                <a:ea typeface="DFKai-SB" panose="03000509000000000000" pitchFamily="65" charset="-120"/>
                <a:cs typeface="Times New Roman" panose="02020603050405020304" pitchFamily="18" charset="0"/>
              </a:rPr>
              <a:t>support Hong Kong and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Macao </a:t>
            </a:r>
            <a:r>
              <a:rPr lang="en-US" altLang="zh-CN" sz="2300" kern="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300" kern="0" dirty="0">
                <a:latin typeface="Times New Roman" panose="02020603050405020304" pitchFamily="18" charset="0"/>
                <a:ea typeface="DFKai-SB" panose="03000509000000000000" pitchFamily="65" charset="-120"/>
                <a:cs typeface="Times New Roman" panose="02020603050405020304" pitchFamily="18" charset="0"/>
              </a:rPr>
              <a:t>integrating into the overall development of the country, and maintain long-term prosperity and stability of Hong Kong and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Macao</a:t>
            </a:r>
            <a:r>
              <a:rPr lang="en-US" altLang="zh-CN" sz="2300" kern="0" dirty="0" smtClean="0">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3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矩形 5">
            <a:extLst>
              <a:ext uri="{FF2B5EF4-FFF2-40B4-BE49-F238E27FC236}">
                <a16:creationId xmlns:a16="http://schemas.microsoft.com/office/drawing/2014/main" id="{0F035555-8F2D-41B6-AB3D-5BDD928DD65E}"/>
              </a:ext>
            </a:extLst>
          </p:cNvPr>
          <p:cNvSpPr/>
          <p:nvPr/>
        </p:nvSpPr>
        <p:spPr>
          <a:xfrm>
            <a:off x="1508416" y="280479"/>
            <a:ext cx="10158437"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HK" altLang="zh-CN" sz="3600" b="1"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Supporting Hong Kong to capitalise</a:t>
            </a:r>
            <a:r>
              <a:rPr kumimoji="0" lang="en-HK" altLang="zh-CN" sz="3600" b="1" i="0" u="non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on its</a:t>
            </a:r>
            <a:r>
              <a:rPr kumimoji="0" lang="en-HK" altLang="zh-CN" sz="3600" b="1"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strengths and play </a:t>
            </a:r>
            <a:r>
              <a:rPr kumimoji="0" lang="en-HK" altLang="zh-CN" sz="3600" b="1" i="0" u="non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its</a:t>
            </a:r>
            <a:r>
              <a:rPr kumimoji="0" lang="en-HK" altLang="zh-CN" sz="3600" b="1"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role in </a:t>
            </a:r>
            <a:r>
              <a:rPr kumimoji="0" lang="en-HK" altLang="zh-CN" sz="3600" b="1" i="0" u="non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GBA</a:t>
            </a:r>
            <a:r>
              <a:rPr kumimoji="0" lang="en-HK" altLang="zh-CN" sz="3600" b="1"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development</a:t>
            </a:r>
            <a:endParaRPr kumimoji="0" lang="zh-CN" altLang="en-US" sz="3600" b="1"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5">
            <a:extLst>
              <a:ext uri="{FF2B5EF4-FFF2-40B4-BE49-F238E27FC236}">
                <a16:creationId xmlns:a16="http://schemas.microsoft.com/office/drawing/2014/main" id="{F7C6AD87-17F0-4F1D-BC69-543B537ECBF6}"/>
              </a:ext>
            </a:extLst>
          </p:cNvPr>
          <p:cNvSpPr/>
          <p:nvPr/>
        </p:nvSpPr>
        <p:spPr bwMode="auto">
          <a:xfrm>
            <a:off x="899948" y="62727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pic>
        <p:nvPicPr>
          <p:cNvPr id="11" name="图片 10">
            <a:extLst>
              <a:ext uri="{FF2B5EF4-FFF2-40B4-BE49-F238E27FC236}">
                <a16:creationId xmlns:a16="http://schemas.microsoft.com/office/drawing/2014/main" id="{D7F90234-1A73-4292-A493-3F4CE11D29C0}"/>
              </a:ext>
            </a:extLst>
          </p:cNvPr>
          <p:cNvPicPr>
            <a:picLocks noChangeAspect="1"/>
          </p:cNvPicPr>
          <p:nvPr/>
        </p:nvPicPr>
        <p:blipFill rotWithShape="1">
          <a:blip r:embed="rId3"/>
          <a:srcRect t="2771"/>
          <a:stretch/>
        </p:blipFill>
        <p:spPr>
          <a:xfrm>
            <a:off x="6118167" y="1736943"/>
            <a:ext cx="5548686" cy="4157732"/>
          </a:xfrm>
          <a:prstGeom prst="rect">
            <a:avLst/>
          </a:prstGeom>
        </p:spPr>
      </p:pic>
      <p:sp>
        <p:nvSpPr>
          <p:cNvPr id="8" name="矩形 7">
            <a:extLst>
              <a:ext uri="{FF2B5EF4-FFF2-40B4-BE49-F238E27FC236}">
                <a16:creationId xmlns:a16="http://schemas.microsoft.com/office/drawing/2014/main" id="{90272BEC-4CE5-42EE-AECE-67341D99C93D}"/>
              </a:ext>
            </a:extLst>
          </p:cNvPr>
          <p:cNvSpPr/>
          <p:nvPr/>
        </p:nvSpPr>
        <p:spPr>
          <a:xfrm>
            <a:off x="6292248" y="5981533"/>
            <a:ext cx="5027851" cy="338554"/>
          </a:xfrm>
          <a:prstGeom prst="rect">
            <a:avLst/>
          </a:prstGeom>
        </p:spPr>
        <p:txBody>
          <a:bodyPr wrap="none">
            <a:spAutoFit/>
          </a:bodyPr>
          <a:lstStyle/>
          <a:p>
            <a:pPr lvl="0" defTabSz="457200">
              <a:defRPr/>
            </a:pPr>
            <a:r>
              <a:rPr kumimoji="0" lang="en-HK"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https://www.bayarea.gov.hk/en/home/index.html</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64533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9F6B72D-3691-404E-AA1C-436C9FFDB5C2}"/>
              </a:ext>
            </a:extLst>
          </p:cNvPr>
          <p:cNvSpPr>
            <a:spLocks noGrp="1"/>
          </p:cNvSpPr>
          <p:nvPr>
            <p:ph type="sldNum" sz="quarter" idx="4294967295"/>
          </p:nvPr>
        </p:nvSpPr>
        <p:spPr>
          <a:xfrm>
            <a:off x="11131367" y="631813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mj-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en-US" sz="1000" b="0" i="0" u="none" strike="noStrike" kern="1200" cap="none" spc="0" normalizeH="0" baseline="0" noProof="0" dirty="0">
              <a:ln>
                <a:noFill/>
              </a:ln>
              <a:solidFill>
                <a:prstClr val="black"/>
              </a:solidFill>
              <a:effectLst/>
              <a:uLnTx/>
              <a:uFillTx/>
              <a:latin typeface="+mj-lt"/>
              <a:ea typeface="+mn-ea"/>
              <a:cs typeface="+mn-cs"/>
            </a:endParaRPr>
          </a:p>
        </p:txBody>
      </p:sp>
      <p:grpSp>
        <p:nvGrpSpPr>
          <p:cNvPr id="8" name="组合 7">
            <a:extLst>
              <a:ext uri="{FF2B5EF4-FFF2-40B4-BE49-F238E27FC236}">
                <a16:creationId xmlns:a16="http://schemas.microsoft.com/office/drawing/2014/main" id="{A5654576-514B-4C41-BA7A-B0113943E6FF}"/>
              </a:ext>
            </a:extLst>
          </p:cNvPr>
          <p:cNvGrpSpPr/>
          <p:nvPr/>
        </p:nvGrpSpPr>
        <p:grpSpPr>
          <a:xfrm>
            <a:off x="454712" y="2349587"/>
            <a:ext cx="11101658" cy="4398037"/>
            <a:chOff x="4876751" y="621294"/>
            <a:chExt cx="6384625" cy="4398037"/>
          </a:xfrm>
        </p:grpSpPr>
        <p:sp>
          <p:nvSpPr>
            <p:cNvPr id="9" name="矩形: 圆角 8">
              <a:extLst>
                <a:ext uri="{FF2B5EF4-FFF2-40B4-BE49-F238E27FC236}">
                  <a16:creationId xmlns:a16="http://schemas.microsoft.com/office/drawing/2014/main" id="{EB36C5FC-1952-47E7-9891-116F4263C729}"/>
                </a:ext>
              </a:extLst>
            </p:cNvPr>
            <p:cNvSpPr/>
            <p:nvPr/>
          </p:nvSpPr>
          <p:spPr bwMode="auto">
            <a:xfrm>
              <a:off x="4876751" y="621294"/>
              <a:ext cx="6370360" cy="4398037"/>
            </a:xfrm>
            <a:prstGeom prst="roundRect">
              <a:avLst>
                <a:gd name="adj" fmla="val 7294"/>
              </a:avLst>
            </a:prstGeom>
            <a:solidFill>
              <a:srgbClr val="FFC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内容占位符 2">
              <a:extLst>
                <a:ext uri="{FF2B5EF4-FFF2-40B4-BE49-F238E27FC236}">
                  <a16:creationId xmlns:a16="http://schemas.microsoft.com/office/drawing/2014/main" id="{D7AC9A3D-682C-4908-AD0F-1536DD7A439F}"/>
                </a:ext>
              </a:extLst>
            </p:cNvPr>
            <p:cNvSpPr txBox="1">
              <a:spLocks/>
            </p:cNvSpPr>
            <p:nvPr/>
          </p:nvSpPr>
          <p:spPr>
            <a:xfrm>
              <a:off x="4987427" y="739874"/>
              <a:ext cx="6177538" cy="925659"/>
            </a:xfrm>
            <a:prstGeom prst="rect">
              <a:avLst/>
            </a:prstGeom>
            <a:ln w="12700">
              <a:solidFill>
                <a:srgbClr val="FF000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central and local governments have launched various preferential policies that favour the development</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of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and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Macao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GBA. For instance:</a:t>
              </a:r>
              <a:endParaRPr kumimoji="0" lang="en-US"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椭圆 10">
              <a:extLst>
                <a:ext uri="{FF2B5EF4-FFF2-40B4-BE49-F238E27FC236}">
                  <a16:creationId xmlns:a16="http://schemas.microsoft.com/office/drawing/2014/main" id="{F7329BE1-9EDB-4978-929E-4BEDC349F126}"/>
                </a:ext>
              </a:extLst>
            </p:cNvPr>
            <p:cNvSpPr/>
            <p:nvPr/>
          </p:nvSpPr>
          <p:spPr>
            <a:xfrm>
              <a:off x="5271836" y="1800182"/>
              <a:ext cx="215096" cy="215096"/>
            </a:xfrm>
            <a:prstGeom prst="ellipse">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椭圆 11">
              <a:extLst>
                <a:ext uri="{FF2B5EF4-FFF2-40B4-BE49-F238E27FC236}">
                  <a16:creationId xmlns:a16="http://schemas.microsoft.com/office/drawing/2014/main" id="{833D5767-FC7C-4AD9-8525-947E06BE8778}"/>
                </a:ext>
              </a:extLst>
            </p:cNvPr>
            <p:cNvSpPr/>
            <p:nvPr/>
          </p:nvSpPr>
          <p:spPr>
            <a:xfrm>
              <a:off x="5257571" y="2640977"/>
              <a:ext cx="215096" cy="2150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椭圆 12">
              <a:extLst>
                <a:ext uri="{FF2B5EF4-FFF2-40B4-BE49-F238E27FC236}">
                  <a16:creationId xmlns:a16="http://schemas.microsoft.com/office/drawing/2014/main" id="{0CD4A329-CA21-479E-B468-25403CAC0AAC}"/>
                </a:ext>
              </a:extLst>
            </p:cNvPr>
            <p:cNvSpPr/>
            <p:nvPr/>
          </p:nvSpPr>
          <p:spPr>
            <a:xfrm>
              <a:off x="5264725" y="3575532"/>
              <a:ext cx="215096" cy="215096"/>
            </a:xfrm>
            <a:prstGeom prst="ellipse">
              <a:avLst/>
            </a:prstGeom>
            <a:solidFill>
              <a:srgbClr val="FD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椭圆 13">
              <a:extLst>
                <a:ext uri="{FF2B5EF4-FFF2-40B4-BE49-F238E27FC236}">
                  <a16:creationId xmlns:a16="http://schemas.microsoft.com/office/drawing/2014/main" id="{9A90796E-3D3F-4D40-B3D7-B8E8ED2D8B01}"/>
                </a:ext>
              </a:extLst>
            </p:cNvPr>
            <p:cNvSpPr/>
            <p:nvPr/>
          </p:nvSpPr>
          <p:spPr>
            <a:xfrm>
              <a:off x="5286143" y="4308779"/>
              <a:ext cx="200789" cy="215096"/>
            </a:xfrm>
            <a:prstGeom prst="ellipse">
              <a:avLst/>
            </a:prstGeom>
            <a:solidFill>
              <a:srgbClr val="91D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内容占位符 2">
              <a:extLst>
                <a:ext uri="{FF2B5EF4-FFF2-40B4-BE49-F238E27FC236}">
                  <a16:creationId xmlns:a16="http://schemas.microsoft.com/office/drawing/2014/main" id="{A964C5C6-068D-4CF4-9027-0941EC0A0011}"/>
                </a:ext>
              </a:extLst>
            </p:cNvPr>
            <p:cNvSpPr txBox="1">
              <a:spLocks/>
            </p:cNvSpPr>
            <p:nvPr/>
          </p:nvSpPr>
          <p:spPr>
            <a:xfrm>
              <a:off x="5561728" y="1649996"/>
              <a:ext cx="5699648"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Aft>
                  <a:spcPct val="0"/>
                </a:spcAft>
                <a:buNone/>
                <a:defRPr/>
              </a:pP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Supporting the open recruitment of Hong Kong and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Macao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residents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by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government agencies and related units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GBA;</a:t>
              </a:r>
            </a:p>
          </p:txBody>
        </p:sp>
        <p:sp>
          <p:nvSpPr>
            <p:cNvPr id="16" name="内容占位符 2">
              <a:extLst>
                <a:ext uri="{FF2B5EF4-FFF2-40B4-BE49-F238E27FC236}">
                  <a16:creationId xmlns:a16="http://schemas.microsoft.com/office/drawing/2014/main" id="{65B74906-B80C-4067-8EA5-70A4BD97754E}"/>
                </a:ext>
              </a:extLst>
            </p:cNvPr>
            <p:cNvSpPr txBox="1">
              <a:spLocks/>
            </p:cNvSpPr>
            <p:nvPr/>
          </p:nvSpPr>
          <p:spPr>
            <a:xfrm>
              <a:off x="5561728" y="2507510"/>
              <a:ext cx="5699648"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Aft>
                  <a:spcPct val="0"/>
                </a:spcAft>
                <a:buNone/>
                <a:defRPr/>
              </a:pP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Encouraging innovation and entrepreneurship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of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young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people of Hong Kong and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Macao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in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nine Mainland cities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of the GBA;</a:t>
              </a:r>
            </a:p>
          </p:txBody>
        </p:sp>
        <p:sp>
          <p:nvSpPr>
            <p:cNvPr id="17" name="内容占位符 2">
              <a:extLst>
                <a:ext uri="{FF2B5EF4-FFF2-40B4-BE49-F238E27FC236}">
                  <a16:creationId xmlns:a16="http://schemas.microsoft.com/office/drawing/2014/main" id="{1C6272A4-ACB4-46E2-8BE9-19F0C3A1A22F}"/>
                </a:ext>
              </a:extLst>
            </p:cNvPr>
            <p:cNvSpPr txBox="1">
              <a:spLocks/>
            </p:cNvSpPr>
            <p:nvPr/>
          </p:nvSpPr>
          <p:spPr>
            <a:xfrm>
              <a:off x="5547464" y="3370277"/>
              <a:ext cx="5699648"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Aft>
                  <a:spcPct val="0"/>
                </a:spcAft>
                <a:buNone/>
                <a:defRPr/>
              </a:pPr>
              <a:r>
                <a:rPr kumimoji="0" lang="en-HK"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Allowing Hong </a:t>
              </a: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Kong and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Macao </a:t>
              </a:r>
              <a:r>
                <a:rPr kumimoji="0" lang="en-HK"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residents </a:t>
              </a: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enjoy the same treatment as local residents when purchasing properties in the Mainland</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8" name="内容占位符 2">
              <a:extLst>
                <a:ext uri="{FF2B5EF4-FFF2-40B4-BE49-F238E27FC236}">
                  <a16:creationId xmlns:a16="http://schemas.microsoft.com/office/drawing/2014/main" id="{DE3AE295-E384-45DD-9DA6-DDAB9241DA7E}"/>
                </a:ext>
              </a:extLst>
            </p:cNvPr>
            <p:cNvSpPr txBox="1">
              <a:spLocks/>
            </p:cNvSpPr>
            <p:nvPr/>
          </p:nvSpPr>
          <p:spPr>
            <a:xfrm>
              <a:off x="5533156" y="4222053"/>
              <a:ext cx="5713955" cy="625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Aft>
                  <a:spcPct val="0"/>
                </a:spcAft>
                <a:buNone/>
                <a:defRPr/>
              </a:pPr>
              <a:r>
                <a:rPr kumimoji="0" lang="en-HK"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Optimising </a:t>
              </a: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policies that allow children of Hong Kong and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Macao </a:t>
              </a:r>
              <a:r>
                <a:rPr kumimoji="0" lang="en-HK"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residents </a:t>
              </a: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 </a:t>
              </a:r>
              <a:r>
                <a:rPr kumimoji="0" lang="en-HK"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access to education </a:t>
              </a:r>
              <a:r>
                <a:rPr kumimoji="0" lang="en-HK"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Guangdong Province …</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20" name="矩形 19">
            <a:extLst>
              <a:ext uri="{FF2B5EF4-FFF2-40B4-BE49-F238E27FC236}">
                <a16:creationId xmlns:a16="http://schemas.microsoft.com/office/drawing/2014/main" id="{F1C52801-5252-4952-8356-940F10BD8213}"/>
              </a:ext>
            </a:extLst>
          </p:cNvPr>
          <p:cNvSpPr/>
          <p:nvPr/>
        </p:nvSpPr>
        <p:spPr>
          <a:xfrm>
            <a:off x="468697" y="181939"/>
            <a:ext cx="10934018" cy="2015936"/>
          </a:xfrm>
          <a:prstGeom prst="rect">
            <a:avLst/>
          </a:prstGeom>
        </p:spPr>
        <p:txBody>
          <a:bodyPr wrap="square">
            <a:spAutoFit/>
          </a:bodyPr>
          <a:lstStyle/>
          <a:p>
            <a:pPr lvl="0" algn="just" defTabSz="457200">
              <a:lnSpc>
                <a:spcPts val="3000"/>
              </a:lnSpc>
              <a:defRPr/>
            </a:pP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development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of</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the</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Greater Bay Area (GBA) is to fully leverage the composite advantages of Guangdong Province, Hong Kong and </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Macao</a:t>
            </a:r>
            <a:r>
              <a:rPr lang="en-HK" altLang="zh-TW"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under the framework of “one country, two systems” and the Basic Law. </a:t>
            </a:r>
            <a:r>
              <a:rPr lang="en-HK" altLang="zh-TW" sz="2400" dirty="0" smtClean="0">
                <a:latin typeface="Times New Roman" panose="02020603050405020304" pitchFamily="18" charset="0"/>
                <a:ea typeface="DFKai-SB" panose="03000509000000000000" pitchFamily="65" charset="-120"/>
                <a:cs typeface="Times New Roman" panose="02020603050405020304" pitchFamily="18" charset="0"/>
              </a:rPr>
              <a:t> GBA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is built against the backdrop of one country, two systems, three customs zones and three currencies. There is no international precedent.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70352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2FBC2E8-2CB9-42D5-9BEE-CB87C66E5EA6}"/>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mj-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000" b="0" i="0" u="none" strike="noStrike" kern="1200" cap="none" spc="0" normalizeH="0" baseline="0" noProof="0">
              <a:ln>
                <a:noFill/>
              </a:ln>
              <a:solidFill>
                <a:prstClr val="black"/>
              </a:solidFill>
              <a:effectLst/>
              <a:uLnTx/>
              <a:uFillTx/>
              <a:latin typeface="+mj-lt"/>
              <a:ea typeface="+mn-ea"/>
              <a:cs typeface="+mn-cs"/>
            </a:endParaRPr>
          </a:p>
        </p:txBody>
      </p:sp>
      <p:sp>
        <p:nvSpPr>
          <p:cNvPr id="3" name="矩形 2">
            <a:extLst>
              <a:ext uri="{FF2B5EF4-FFF2-40B4-BE49-F238E27FC236}">
                <a16:creationId xmlns:a16="http://schemas.microsoft.com/office/drawing/2014/main" id="{B0260588-5C96-4023-AF3D-88DE9219D084}"/>
              </a:ext>
            </a:extLst>
          </p:cNvPr>
          <p:cNvSpPr/>
          <p:nvPr/>
        </p:nvSpPr>
        <p:spPr>
          <a:xfrm>
            <a:off x="701040" y="2018893"/>
            <a:ext cx="10794274" cy="2751522"/>
          </a:xfrm>
          <a:prstGeom prst="rect">
            <a:avLst/>
          </a:prstGeom>
        </p:spPr>
        <p:txBody>
          <a:bodyPr wrap="square">
            <a:spAutoFit/>
          </a:bodyPr>
          <a:lstStyle/>
          <a:p>
            <a:pPr lvl="0" algn="just" defTabSz="457200">
              <a:lnSpc>
                <a:spcPct val="120000"/>
              </a:lnSpc>
              <a:defRPr/>
            </a:pPr>
            <a:r>
              <a:rPr lang="en-HK" altLang="zh-CN" sz="2400" kern="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t>
            </a:r>
            <a:r>
              <a:rPr lang="en-HK" altLang="zh-CN" sz="2400" kern="0" dirty="0">
                <a:latin typeface="Times New Roman" panose="02020603050405020304" pitchFamily="18" charset="0"/>
                <a:ea typeface="DFKai-SB" panose="03000509000000000000" pitchFamily="65" charset="-120"/>
                <a:cs typeface="Times New Roman" panose="02020603050405020304" pitchFamily="18" charset="0"/>
              </a:rPr>
              <a:t>the beginning of the country’s reform and opening-up, businessmen of Hong Kong took the lead to invest and start businesses in the Mainland. </a:t>
            </a:r>
            <a:r>
              <a:rPr lang="en-HK" altLang="zh-CN" sz="2400" kern="0" dirty="0" smtClean="0">
                <a:latin typeface="Times New Roman" panose="02020603050405020304" pitchFamily="18" charset="0"/>
                <a:ea typeface="DFKai-SB" panose="03000509000000000000" pitchFamily="65" charset="-120"/>
                <a:cs typeface="Times New Roman" panose="02020603050405020304" pitchFamily="18" charset="0"/>
              </a:rPr>
              <a:t> In </a:t>
            </a:r>
            <a:r>
              <a:rPr lang="en-HK" altLang="zh-CN" sz="2400" kern="0" dirty="0">
                <a:latin typeface="Times New Roman" panose="02020603050405020304" pitchFamily="18" charset="0"/>
                <a:ea typeface="DFKai-SB" panose="03000509000000000000" pitchFamily="65" charset="-120"/>
                <a:cs typeface="Times New Roman" panose="02020603050405020304" pitchFamily="18" charset="0"/>
              </a:rPr>
              <a:t>addition to channelling capital to support economic development in the Mainland and introducing advanced manufacturing equipment, technology and management practice to the Mainland, Hong Kong businessmen also brought </a:t>
            </a:r>
            <a:r>
              <a:rPr lang="en-HK" altLang="zh-CN" sz="2400" kern="0" dirty="0" smtClean="0">
                <a:latin typeface="Times New Roman" panose="02020603050405020304" pitchFamily="18" charset="0"/>
                <a:ea typeface="DFKai-SB" panose="03000509000000000000" pitchFamily="65" charset="-120"/>
                <a:cs typeface="Times New Roman" panose="02020603050405020304" pitchFamily="18" charset="0"/>
              </a:rPr>
              <a:t>international </a:t>
            </a:r>
            <a:r>
              <a:rPr lang="en-HK" altLang="zh-CN" sz="2400" kern="0" dirty="0">
                <a:latin typeface="Times New Roman" panose="02020603050405020304" pitchFamily="18" charset="0"/>
                <a:ea typeface="DFKai-SB" panose="03000509000000000000" pitchFamily="65" charset="-120"/>
                <a:cs typeface="Times New Roman" panose="02020603050405020304" pitchFamily="18" charset="0"/>
              </a:rPr>
              <a:t>capital to the Mainland market. </a:t>
            </a:r>
            <a:r>
              <a:rPr lang="en-HK" altLang="zh-CN" sz="2400" kern="0" dirty="0" smtClean="0">
                <a:latin typeface="Times New Roman" panose="02020603050405020304" pitchFamily="18" charset="0"/>
                <a:ea typeface="DFKai-SB" panose="03000509000000000000" pitchFamily="65" charset="-120"/>
                <a:cs typeface="Times New Roman" panose="02020603050405020304" pitchFamily="18" charset="0"/>
              </a:rPr>
              <a:t> Hong </a:t>
            </a:r>
            <a:r>
              <a:rPr lang="en-HK" altLang="zh-CN" sz="2400" kern="0" dirty="0">
                <a:latin typeface="Times New Roman" panose="02020603050405020304" pitchFamily="18" charset="0"/>
                <a:ea typeface="DFKai-SB" panose="03000509000000000000" pitchFamily="65" charset="-120"/>
                <a:cs typeface="Times New Roman" panose="02020603050405020304" pitchFamily="18" charset="0"/>
              </a:rPr>
              <a:t>Kong has long been the principal source of investment of the Mainland. </a:t>
            </a:r>
            <a:endParaRPr kumimoji="0" lang="zh-CN" altLang="en-US"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标题 1">
            <a:extLst>
              <a:ext uri="{FF2B5EF4-FFF2-40B4-BE49-F238E27FC236}">
                <a16:creationId xmlns:a16="http://schemas.microsoft.com/office/drawing/2014/main" id="{8E35C515-6728-46B2-9504-330B301BF38F}"/>
              </a:ext>
            </a:extLst>
          </p:cNvPr>
          <p:cNvSpPr txBox="1">
            <a:spLocks noChangeArrowheads="1"/>
          </p:cNvSpPr>
          <p:nvPr/>
        </p:nvSpPr>
        <p:spPr bwMode="auto">
          <a:xfrm>
            <a:off x="1158240" y="726141"/>
            <a:ext cx="10155891" cy="6934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5000"/>
              </a:lnSpc>
              <a:spcBef>
                <a:spcPct val="0"/>
              </a:spcBef>
              <a:spcAft>
                <a:spcPts val="0"/>
              </a:spcAft>
              <a:buClrTx/>
              <a:buSzTx/>
              <a:buFontTx/>
              <a:buNone/>
              <a:tabLst/>
              <a:defRPr/>
            </a:pPr>
            <a:r>
              <a:rPr kumimoji="0" lang="en-HK"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Proactively investing and starting businesses</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92294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B1BA1F2E-B550-4BC3-A1C9-93677FA96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762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a:extLst>
              <a:ext uri="{FF2B5EF4-FFF2-40B4-BE49-F238E27FC236}">
                <a16:creationId xmlns:a16="http://schemas.microsoft.com/office/drawing/2014/main" id="{2D77F8DF-7CF9-41AB-900A-099146BD4314}"/>
              </a:ext>
            </a:extLst>
          </p:cNvPr>
          <p:cNvSpPr>
            <a:spLocks noGrp="1"/>
          </p:cNvSpPr>
          <p:nvPr>
            <p:ph type="sldNum" sz="quarter" idx="4294967295"/>
          </p:nvPr>
        </p:nvSpPr>
        <p:spPr>
          <a:xfrm>
            <a:off x="10953978" y="6293196"/>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5" name="文本框 4"/>
          <p:cNvSpPr txBox="1"/>
          <p:nvPr/>
        </p:nvSpPr>
        <p:spPr>
          <a:xfrm>
            <a:off x="1283882" y="2755834"/>
            <a:ext cx="9359734" cy="2269660"/>
          </a:xfrm>
          <a:prstGeom prst="rect">
            <a:avLst/>
          </a:prstGeom>
          <a:noFill/>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On 1 May 1980,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Beijing Air Catering Co., Ltd., the first joint venture, was established. </a:t>
            </a:r>
            <a:r>
              <a:rPr lang="en-US"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two investors, Civil Aviation Administration of China and China Air Catering Limited from Hong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Kong, accounted for 51% and 49% of the shares respectively.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Since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then, countless Hong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Kong businessmen have invested and started their businesses in the Mainland.</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 name="Group 2"/>
          <p:cNvGrpSpPr/>
          <p:nvPr/>
        </p:nvGrpSpPr>
        <p:grpSpPr>
          <a:xfrm>
            <a:off x="510175" y="698397"/>
            <a:ext cx="2590378" cy="679560"/>
            <a:chOff x="888546" y="593294"/>
            <a:chExt cx="2226067" cy="679560"/>
          </a:xfrm>
        </p:grpSpPr>
        <p:grpSp>
          <p:nvGrpSpPr>
            <p:cNvPr id="16"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22"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4"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260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Example</a:t>
              </a:r>
              <a:endParaRPr kumimoji="0" lang="zh-CN" alt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8" name="标题 1">
            <a:extLst>
              <a:ext uri="{FF2B5EF4-FFF2-40B4-BE49-F238E27FC236}">
                <a16:creationId xmlns:a16="http://schemas.microsoft.com/office/drawing/2014/main" id="{20B1E280-316F-4233-9FC2-CC9F891554EA}"/>
              </a:ext>
            </a:extLst>
          </p:cNvPr>
          <p:cNvSpPr txBox="1">
            <a:spLocks noChangeArrowheads="1"/>
          </p:cNvSpPr>
          <p:nvPr/>
        </p:nvSpPr>
        <p:spPr bwMode="auto">
          <a:xfrm>
            <a:off x="2282691" y="1666866"/>
            <a:ext cx="8360925"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HK" altLang="zh-C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First joint </a:t>
            </a:r>
            <a:r>
              <a:rPr kumimoji="0" lang="en-HK" altLang="zh-C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venture in the Mainland</a:t>
            </a:r>
            <a:endParaRPr kumimoji="0" lang="zh-CN" alt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Freeform 5">
            <a:extLst>
              <a:ext uri="{FF2B5EF4-FFF2-40B4-BE49-F238E27FC236}">
                <a16:creationId xmlns:a16="http://schemas.microsoft.com/office/drawing/2014/main" id="{D11638B5-B6D7-45FF-9DC4-504DEC7A2335}"/>
              </a:ext>
            </a:extLst>
          </p:cNvPr>
          <p:cNvSpPr/>
          <p:nvPr/>
        </p:nvSpPr>
        <p:spPr bwMode="auto">
          <a:xfrm>
            <a:off x="1326457" y="185010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Tree>
    <p:extLst>
      <p:ext uri="{BB962C8B-B14F-4D97-AF65-F5344CB8AC3E}">
        <p14:creationId xmlns:p14="http://schemas.microsoft.com/office/powerpoint/2010/main" val="146055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a16="http://schemas.microsoft.com/office/drawing/2014/main" id="{9298F8E6-4DA0-462C-BF17-A6F7E646E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76250"/>
            <a:ext cx="10872787" cy="613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996108" y="1554660"/>
            <a:ext cx="9907056" cy="5060616"/>
          </a:xfrm>
          <a:prstGeom prst="rect">
            <a:avLst/>
          </a:prstGeom>
        </p:spPr>
        <p:txBody>
          <a:bodyPr wrap="square">
            <a:spAutoFit/>
          </a:bodyPr>
          <a:lstStyle/>
          <a:p>
            <a:pPr lvl="0" algn="just" defTabSz="457200">
              <a:lnSpc>
                <a:spcPct val="110000"/>
              </a:lnSpc>
              <a:spcBef>
                <a:spcPts val="600"/>
              </a:spcBef>
              <a:spcAft>
                <a:spcPts val="600"/>
              </a:spcAft>
              <a:defRPr/>
            </a:pPr>
            <a:r>
              <a:rPr lang="en-HK" altLang="zh-CN"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The international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financial crisis in 2008 was a result of the subprime mortgage crisis originated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from the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United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States,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which hammered Hong Kong’s economy: the export growth slowed down markedly, the domestic demand shrank, the unemployment rate rose, and small and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medium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enterprises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had difficulties in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financing and struggled in operation.</a:t>
            </a:r>
            <a:endParaRPr kumimoji="0" lang="en-US" altLang="zh-CN"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lgn="just" defTabSz="457200">
              <a:lnSpc>
                <a:spcPct val="110000"/>
              </a:lnSpc>
              <a:spcBef>
                <a:spcPts val="600"/>
              </a:spcBef>
              <a:spcAft>
                <a:spcPts val="600"/>
              </a:spcAft>
              <a:defRPr/>
            </a:pPr>
            <a:r>
              <a:rPr kumimoji="0" lang="en-US" altLang="zh-CN" sz="2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kern="0" noProof="0" dirty="0">
                <a:latin typeface="Times New Roman" panose="02020603050405020304" pitchFamily="18" charset="0"/>
                <a:ea typeface="DFKai-SB" panose="03000509000000000000" pitchFamily="65" charset="-120"/>
                <a:cs typeface="Times New Roman" panose="02020603050405020304" pitchFamily="18" charset="0"/>
              </a:rPr>
              <a:t>Our</a:t>
            </a:r>
            <a:r>
              <a:rPr lang="en-US" altLang="zh-CN" sz="2200" kern="0" dirty="0">
                <a:latin typeface="Times New Roman" panose="02020603050405020304" pitchFamily="18" charset="0"/>
                <a:ea typeface="DFKai-SB" panose="03000509000000000000" pitchFamily="65" charset="-120"/>
                <a:cs typeface="Times New Roman" panose="02020603050405020304" pitchFamily="18" charset="0"/>
              </a:rPr>
              <a:t> country</a:t>
            </a:r>
            <a:r>
              <a:rPr kumimoji="0" lang="en-US" altLang="zh-CN" sz="2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was highly concerned about the impact of the crisis on Hong Kong. In December 2008, our country put forward 14 policy measures to support the </a:t>
            </a:r>
            <a:r>
              <a:rPr kumimoji="0" lang="en-US" altLang="zh-CN" sz="22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financial stability and steady economic development</a:t>
            </a:r>
            <a:r>
              <a:rPr kumimoji="0" lang="en-US" altLang="zh-CN" sz="2200" b="0" i="0" u="none" kern="0" cap="none" spc="0" normalizeH="0" baseline="0" noProof="0" dirty="0" smtClean="0">
                <a:ln>
                  <a:noFill/>
                </a:ln>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Hong Kong. </a:t>
            </a:r>
            <a:r>
              <a:rPr kumimoji="0" lang="en-US" altLang="zh-CN" sz="22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In </a:t>
            </a:r>
            <a:r>
              <a:rPr kumimoji="0" lang="en-US" altLang="zh-CN" sz="2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January 2009, our country launched a series of </a:t>
            </a:r>
            <a:r>
              <a:rPr lang="en-US" altLang="zh-CN" sz="2200" kern="0" dirty="0">
                <a:latin typeface="Times New Roman" panose="02020603050405020304" pitchFamily="18" charset="0"/>
                <a:ea typeface="DFKai-SB" panose="03000509000000000000" pitchFamily="65" charset="-120"/>
                <a:cs typeface="Times New Roman" panose="02020603050405020304" pitchFamily="18" charset="0"/>
              </a:rPr>
              <a:t>policies and measures including </a:t>
            </a:r>
            <a:r>
              <a:rPr lang="en-HK" altLang="zh-CN" sz="2200" kern="0" dirty="0">
                <a:latin typeface="Times New Roman" panose="02020603050405020304" pitchFamily="18" charset="0"/>
                <a:ea typeface="DFKai-SB" panose="03000509000000000000" pitchFamily="65" charset="-120"/>
                <a:cs typeface="Times New Roman" panose="02020603050405020304" pitchFamily="18" charset="0"/>
              </a:rPr>
              <a:t>the currency swap agreement up to RMB200 </a:t>
            </a:r>
            <a:r>
              <a:rPr lang="en-HK" altLang="zh-CN" sz="2200" kern="0" dirty="0" smtClean="0">
                <a:latin typeface="Times New Roman" panose="02020603050405020304" pitchFamily="18" charset="0"/>
                <a:ea typeface="DFKai-SB" panose="03000509000000000000" pitchFamily="65" charset="-120"/>
                <a:cs typeface="Times New Roman" panose="02020603050405020304" pitchFamily="18" charset="0"/>
              </a:rPr>
              <a:t>billion signed </a:t>
            </a:r>
            <a:r>
              <a:rPr lang="en-HK" altLang="zh-CN" sz="2200" kern="0" dirty="0">
                <a:latin typeface="Times New Roman" panose="02020603050405020304" pitchFamily="18" charset="0"/>
                <a:ea typeface="DFKai-SB" panose="03000509000000000000" pitchFamily="65" charset="-120"/>
                <a:cs typeface="Times New Roman" panose="02020603050405020304" pitchFamily="18" charset="0"/>
              </a:rPr>
              <a:t>by the People’s Bank of China and the Hong Kong Monetary </a:t>
            </a:r>
            <a:r>
              <a:rPr lang="en-HK" altLang="zh-CN" sz="2200" kern="0" dirty="0" smtClean="0">
                <a:latin typeface="Times New Roman" panose="02020603050405020304" pitchFamily="18" charset="0"/>
                <a:ea typeface="DFKai-SB" panose="03000509000000000000" pitchFamily="65" charset="-120"/>
                <a:cs typeface="Times New Roman" panose="02020603050405020304" pitchFamily="18" charset="0"/>
              </a:rPr>
              <a:t>Authority.  Later</a:t>
            </a:r>
            <a:r>
              <a:rPr lang="en-HK" altLang="zh-CN" sz="2200" kern="0" dirty="0">
                <a:latin typeface="Times New Roman" panose="02020603050405020304" pitchFamily="18" charset="0"/>
                <a:ea typeface="DFKai-SB" panose="03000509000000000000" pitchFamily="65" charset="-120"/>
                <a:cs typeface="Times New Roman" panose="02020603050405020304" pitchFamily="18" charset="0"/>
              </a:rPr>
              <a:t>, the c</a:t>
            </a:r>
            <a:r>
              <a:rPr lang="en-HK" altLang="zh-CN" sz="2200" kern="0" dirty="0" smtClean="0">
                <a:latin typeface="Times New Roman" panose="02020603050405020304" pitchFamily="18" charset="0"/>
                <a:ea typeface="DFKai-SB" panose="03000509000000000000" pitchFamily="65" charset="-120"/>
                <a:cs typeface="Times New Roman" panose="02020603050405020304" pitchFamily="18" charset="0"/>
              </a:rPr>
              <a:t>entral government announced various policy measures to </a:t>
            </a:r>
            <a:r>
              <a:rPr lang="en-HK" altLang="zh-CN" sz="2200" kern="0" dirty="0">
                <a:latin typeface="Times New Roman" panose="02020603050405020304" pitchFamily="18" charset="0"/>
                <a:ea typeface="DFKai-SB" panose="03000509000000000000" pitchFamily="65" charset="-120"/>
                <a:cs typeface="Times New Roman" panose="02020603050405020304" pitchFamily="18" charset="0"/>
              </a:rPr>
              <a:t>support the </a:t>
            </a:r>
            <a:r>
              <a:rPr lang="en-HK" altLang="zh-CN" sz="2200" kern="0" dirty="0" smtClean="0">
                <a:latin typeface="Times New Roman" panose="02020603050405020304" pitchFamily="18" charset="0"/>
                <a:ea typeface="DFKai-SB" panose="03000509000000000000" pitchFamily="65" charset="-120"/>
                <a:cs typeface="Times New Roman" panose="02020603050405020304" pitchFamily="18" charset="0"/>
              </a:rPr>
              <a:t>economic </a:t>
            </a:r>
            <a:r>
              <a:rPr lang="en-HK" altLang="zh-CN" sz="2200" kern="0" dirty="0">
                <a:latin typeface="Times New Roman" panose="02020603050405020304" pitchFamily="18" charset="0"/>
                <a:ea typeface="DFKai-SB" panose="03000509000000000000" pitchFamily="65" charset="-120"/>
                <a:cs typeface="Times New Roman" panose="02020603050405020304" pitchFamily="18" charset="0"/>
              </a:rPr>
              <a:t>development of Hong </a:t>
            </a:r>
            <a:r>
              <a:rPr lang="en-HK" altLang="zh-CN" sz="2200" kern="0" dirty="0" smtClean="0">
                <a:latin typeface="Times New Roman" panose="02020603050405020304" pitchFamily="18" charset="0"/>
                <a:ea typeface="DFKai-SB" panose="03000509000000000000" pitchFamily="65" charset="-120"/>
                <a:cs typeface="Times New Roman" panose="02020603050405020304" pitchFamily="18" charset="0"/>
              </a:rPr>
              <a:t>Kong, improve people’s livelihood, and strengthen </a:t>
            </a:r>
            <a:r>
              <a:rPr lang="en-HK" altLang="zh-CN" sz="2200" kern="0" dirty="0">
                <a:latin typeface="Times New Roman" panose="02020603050405020304" pitchFamily="18" charset="0"/>
                <a:ea typeface="DFKai-SB" panose="03000509000000000000" pitchFamily="65" charset="-120"/>
                <a:cs typeface="Times New Roman" panose="02020603050405020304" pitchFamily="18" charset="0"/>
              </a:rPr>
              <a:t>exchanges and cooperation with the Mainland.</a:t>
            </a:r>
            <a:endParaRPr lang="en-HK" altLang="zh-CN" sz="2200" b="1" kern="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1" name="组合 38">
            <a:extLst>
              <a:ext uri="{FF2B5EF4-FFF2-40B4-BE49-F238E27FC236}">
                <a16:creationId xmlns:a16="http://schemas.microsoft.com/office/drawing/2014/main" id="{48208183-28E7-481D-82C3-607E66278259}"/>
              </a:ext>
            </a:extLst>
          </p:cNvPr>
          <p:cNvGrpSpPr>
            <a:grpSpLocks/>
          </p:cNvGrpSpPr>
          <p:nvPr/>
        </p:nvGrpSpPr>
        <p:grpSpPr bwMode="auto">
          <a:xfrm>
            <a:off x="495630" y="771454"/>
            <a:ext cx="2206625" cy="647700"/>
            <a:chOff x="4225771" y="1065320"/>
            <a:chExt cx="895882" cy="947506"/>
          </a:xfrm>
        </p:grpSpPr>
        <p:sp>
          <p:nvSpPr>
            <p:cNvPr id="12" name="矩形 11">
              <a:extLst>
                <a:ext uri="{FF2B5EF4-FFF2-40B4-BE49-F238E27FC236}">
                  <a16:creationId xmlns:a16="http://schemas.microsoft.com/office/drawing/2014/main" id="{5BA72705-94D0-4142-ABB1-3DA5CDC4FBD7}"/>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B6E7F8B9-0E57-46F7-9924-FF1843EEB0E8}"/>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4" name="文本框 42">
            <a:extLst>
              <a:ext uri="{FF2B5EF4-FFF2-40B4-BE49-F238E27FC236}">
                <a16:creationId xmlns:a16="http://schemas.microsoft.com/office/drawing/2014/main" id="{3A5E6485-0A8A-4D78-84DC-58DB7839A4C1}"/>
              </a:ext>
            </a:extLst>
          </p:cNvPr>
          <p:cNvSpPr txBox="1">
            <a:spLocks noChangeArrowheads="1"/>
          </p:cNvSpPr>
          <p:nvPr/>
        </p:nvSpPr>
        <p:spPr bwMode="auto">
          <a:xfrm>
            <a:off x="304528" y="707736"/>
            <a:ext cx="24823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TW" sz="3200" b="1"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rPr>
              <a:t>Reference</a:t>
            </a:r>
            <a:endParaRPr kumimoji="0" lang="zh-CN" alt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标题 1">
            <a:extLst>
              <a:ext uri="{FF2B5EF4-FFF2-40B4-BE49-F238E27FC236}">
                <a16:creationId xmlns:a16="http://schemas.microsoft.com/office/drawing/2014/main" id="{5FEB9921-FC0C-4768-BE4D-3ED82386B779}"/>
              </a:ext>
            </a:extLst>
          </p:cNvPr>
          <p:cNvSpPr txBox="1">
            <a:spLocks noChangeArrowheads="1"/>
          </p:cNvSpPr>
          <p:nvPr/>
        </p:nvSpPr>
        <p:spPr bwMode="auto">
          <a:xfrm>
            <a:off x="3630084" y="573395"/>
            <a:ext cx="7006814" cy="978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Supporting Hong Kong in response to the international financial crisis</a:t>
            </a:r>
            <a:endParaRPr kumimoji="0" lang="zh-CN" alt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7" name="Freeform 5">
            <a:extLst>
              <a:ext uri="{FF2B5EF4-FFF2-40B4-BE49-F238E27FC236}">
                <a16:creationId xmlns:a16="http://schemas.microsoft.com/office/drawing/2014/main" id="{0DA40C30-D44A-4585-89ED-167E6D459EAC}"/>
              </a:ext>
            </a:extLst>
          </p:cNvPr>
          <p:cNvSpPr/>
          <p:nvPr/>
        </p:nvSpPr>
        <p:spPr bwMode="auto">
          <a:xfrm>
            <a:off x="2901951" y="85491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8" name="灯片编号占位符 2">
            <a:extLst>
              <a:ext uri="{FF2B5EF4-FFF2-40B4-BE49-F238E27FC236}">
                <a16:creationId xmlns:a16="http://schemas.microsoft.com/office/drawing/2014/main" id="{054E91A0-A8A2-4423-BE25-437B48C5DF3C}"/>
              </a:ext>
            </a:extLst>
          </p:cNvPr>
          <p:cNvSpPr txBox="1">
            <a:spLocks/>
          </p:cNvSpPr>
          <p:nvPr/>
        </p:nvSpPr>
        <p:spPr>
          <a:xfrm>
            <a:off x="11275383" y="633587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4</a:t>
            </a:fld>
            <a:endParaRPr lang="zh-CN" altLang="en-US" sz="1000" dirty="0">
              <a:solidFill>
                <a:prstClr val="black"/>
              </a:solidFill>
              <a:latin typeface="+mj-lt"/>
            </a:endParaRPr>
          </a:p>
        </p:txBody>
      </p:sp>
    </p:spTree>
    <p:extLst>
      <p:ext uri="{BB962C8B-B14F-4D97-AF65-F5344CB8AC3E}">
        <p14:creationId xmlns:p14="http://schemas.microsoft.com/office/powerpoint/2010/main" val="1383345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73604" y="815739"/>
            <a:ext cx="5725285" cy="707886"/>
          </a:xfrm>
        </p:spPr>
        <p:txBody>
          <a:bodyPr wrap="none">
            <a:spAutoFit/>
          </a:bodyPr>
          <a:lstStyle/>
          <a:p>
            <a:pPr marL="0" indent="0">
              <a:buNone/>
            </a:pPr>
            <a:r>
              <a:rPr lang="en-HK" altLang="zh-CN" sz="4000" b="1" dirty="0">
                <a:latin typeface="Times New Roman" panose="02020603050405020304" pitchFamily="18" charset="0"/>
                <a:ea typeface="DFKai-SB" panose="03000509000000000000" pitchFamily="65" charset="-120"/>
                <a:cs typeface="Times New Roman" panose="02020603050405020304" pitchFamily="18" charset="0"/>
              </a:rPr>
              <a:t>Joint venture expressway</a:t>
            </a:r>
            <a:endParaRPr lang="zh-CN"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973D4D6F-D399-4DFE-8406-B63F37EDD1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5" name="矩形 4"/>
          <p:cNvSpPr/>
          <p:nvPr/>
        </p:nvSpPr>
        <p:spPr>
          <a:xfrm>
            <a:off x="785135" y="2153462"/>
            <a:ext cx="6584643" cy="3637919"/>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lang="en-HK" altLang="zh-CN" sz="24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On 1 July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1997, the </a:t>
            </a:r>
            <a:r>
              <a:rPr lang="en-HK" altLang="zh-CN" sz="2400" dirty="0" err="1">
                <a:latin typeface="Times New Roman" panose="02020603050405020304" pitchFamily="18" charset="0"/>
                <a:ea typeface="DFKai-SB" panose="03000509000000000000" pitchFamily="65" charset="-120"/>
                <a:cs typeface="Times New Roman" panose="02020603050405020304" pitchFamily="18" charset="0"/>
              </a:rPr>
              <a:t>Guangshen</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 Expressway was officially launched</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This </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122.8 km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expressway, the first of its kind jointly built by Guangdong Province and Hong Kong, has become an important passage connecting Guangzhou, Shenzhen, Dongguan and Hong Kong. Until now, it is still </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one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of the busiest expressways in China being crowned as the “Golden Corridor of the Pearl River </a:t>
            </a:r>
            <a:r>
              <a:rPr lang="en-HK" altLang="zh-CN" sz="24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Delta”.</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7829400" y="2604469"/>
            <a:ext cx="3520505" cy="2385269"/>
          </a:xfrm>
          <a:prstGeom prst="rect">
            <a:avLst/>
          </a:prstGeom>
        </p:spPr>
      </p:pic>
      <p:sp>
        <p:nvSpPr>
          <p:cNvPr id="10" name="矩形 9"/>
          <p:cNvSpPr/>
          <p:nvPr/>
        </p:nvSpPr>
        <p:spPr>
          <a:xfrm>
            <a:off x="8300767" y="4989738"/>
            <a:ext cx="287129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HK" altLang="zh-CN"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The </a:t>
            </a:r>
            <a:r>
              <a:rPr lang="en-HK" altLang="zh-CN" sz="1800" dirty="0" err="1">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Guangshen</a:t>
            </a:r>
            <a:r>
              <a:rPr lang="en-HK" altLang="zh-CN" sz="18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 Expressway </a:t>
            </a:r>
            <a:endParaRPr kumimoji="0" lang="zh-CN"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8" name="Group 7"/>
          <p:cNvGrpSpPr/>
          <p:nvPr/>
        </p:nvGrpSpPr>
        <p:grpSpPr>
          <a:xfrm>
            <a:off x="565259" y="372363"/>
            <a:ext cx="2766520" cy="679560"/>
            <a:chOff x="888546" y="593294"/>
            <a:chExt cx="2296032" cy="679560"/>
          </a:xfrm>
        </p:grpSpPr>
        <p:grpSp>
          <p:nvGrpSpPr>
            <p:cNvPr id="11"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13"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2"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Example</a:t>
              </a:r>
              <a:endParaRPr kumimoji="0" lang="zh-CN" alt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172368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45A2C60A-9483-4291-8463-145AB733F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94538"/>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a:extLst>
              <a:ext uri="{FF2B5EF4-FFF2-40B4-BE49-F238E27FC236}">
                <a16:creationId xmlns:a16="http://schemas.microsoft.com/office/drawing/2014/main" id="{1C1C3DAF-A126-4332-B5C9-63327D158210}"/>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000" b="0" i="0" u="none" strike="noStrike" kern="1200" cap="none" spc="0" normalizeH="0" baseline="0" noProof="0">
              <a:ln>
                <a:noFill/>
              </a:ln>
              <a:solidFill>
                <a:prstClr val="black"/>
              </a:solidFill>
              <a:effectLst/>
              <a:uLnTx/>
              <a:uFillTx/>
              <a:latin typeface="+mj-lt"/>
              <a:cs typeface="+mn-cs"/>
            </a:endParaRPr>
          </a:p>
        </p:txBody>
      </p:sp>
      <p:sp>
        <p:nvSpPr>
          <p:cNvPr id="4" name="矩形 3"/>
          <p:cNvSpPr/>
          <p:nvPr/>
        </p:nvSpPr>
        <p:spPr>
          <a:xfrm>
            <a:off x="1311231" y="2321074"/>
            <a:ext cx="9498099" cy="3309945"/>
          </a:xfrm>
          <a:prstGeom prst="rect">
            <a:avLst/>
          </a:prstGeom>
        </p:spPr>
        <p:txBody>
          <a:bodyPr wrap="square">
            <a:spAutoFit/>
          </a:bodyPr>
          <a:lstStyle/>
          <a:p>
            <a:pPr marL="0" marR="0" lvl="0" indent="0" algn="just" defTabSz="457200" rtl="0" eaLnBrk="1" fontAlgn="auto" latinLnBrk="0" hangingPunct="1">
              <a:lnSpc>
                <a:spcPct val="120000"/>
              </a:lnSpc>
              <a:spcBef>
                <a:spcPts val="600"/>
              </a:spcBef>
              <a:spcAft>
                <a:spcPts val="600"/>
              </a:spcAft>
              <a:buClrTx/>
              <a:buSzTx/>
              <a:buFontTx/>
              <a:buNone/>
              <a:tabLst/>
              <a:defRPr/>
            </a:pP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In January 1982, </a:t>
            </a:r>
            <a:r>
              <a:rPr lang="en-HK" sz="2400" b="0" i="0" dirty="0">
                <a:effectLst/>
                <a:latin typeface="Times New Roman" panose="02020603050405020304" pitchFamily="18" charset="0"/>
                <a:cs typeface="Times New Roman" panose="02020603050405020304" pitchFamily="18" charset="0"/>
              </a:rPr>
              <a:t>Nanyang Commercial Bank opened its branch in Shenzhen which </a:t>
            </a:r>
            <a:r>
              <a:rPr lang="en-HK" sz="2400" dirty="0">
                <a:latin typeface="Times New Roman" panose="02020603050405020304" pitchFamily="18" charset="0"/>
                <a:cs typeface="Times New Roman" panose="02020603050405020304" pitchFamily="18" charset="0"/>
              </a:rPr>
              <a:t>became</a:t>
            </a:r>
            <a:r>
              <a:rPr lang="en-HK" sz="2400" b="0" i="0" dirty="0">
                <a:effectLst/>
                <a:latin typeface="Times New Roman" panose="02020603050405020304" pitchFamily="18" charset="0"/>
                <a:cs typeface="Times New Roman" panose="02020603050405020304" pitchFamily="18" charset="0"/>
              </a:rPr>
              <a:t> the first branch of a Hong Kong-funded bank in the Mainland since the reform and opening-up.</a:t>
            </a:r>
          </a:p>
          <a:p>
            <a:pPr marL="0" marR="0" lvl="0" indent="0" algn="just" defTabSz="457200" rtl="0" eaLnBrk="1" fontAlgn="auto" latinLnBrk="0" hangingPunct="1">
              <a:lnSpc>
                <a:spcPct val="120000"/>
              </a:lnSpc>
              <a:spcBef>
                <a:spcPts val="600"/>
              </a:spcBef>
              <a:spcAft>
                <a:spcPts val="600"/>
              </a:spcAft>
              <a:buClrTx/>
              <a:buSzTx/>
              <a:buFontTx/>
              <a:buNone/>
              <a:tabLst/>
              <a:defRPr/>
            </a:pPr>
            <a:r>
              <a:rPr kumimoji="0" lang="en-HK" altLang="zh-CN" sz="2400" u="none" strike="noStrike" kern="1200" cap="none" spc="0" normalizeH="0" baseline="0" noProof="0" dirty="0">
                <a:ln>
                  <a:noFill/>
                </a:ln>
                <a:uLnTx/>
                <a:uFillTx/>
                <a:latin typeface="Times New Roman" panose="02020603050405020304" pitchFamily="18" charset="0"/>
                <a:ea typeface="DFKai-SB" panose="03000509000000000000" pitchFamily="65" charset="-120"/>
                <a:cs typeface="Times New Roman" panose="02020603050405020304" pitchFamily="18" charset="0"/>
              </a:rPr>
              <a:t>Other banks from Hong Kong like Hang Seng Bank, Bank of East Asia and Standard Chartered Bank gradually set up their branches in the Mainland. The financial ties between Hong Kong and the Mainland have become increasingly close</a:t>
            </a:r>
            <a:r>
              <a:rPr kumimoji="0" lang="en-HK" altLang="zh-CN" sz="2400" u="none" strike="noStrike" kern="1200" cap="none" spc="0" normalizeH="0" baseline="0" noProof="0" dirty="0">
                <a:ln>
                  <a:noFill/>
                </a:ln>
                <a:solidFill>
                  <a:srgbClr val="202124"/>
                </a:solidFill>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标题 1">
            <a:extLst>
              <a:ext uri="{FF2B5EF4-FFF2-40B4-BE49-F238E27FC236}">
                <a16:creationId xmlns:a16="http://schemas.microsoft.com/office/drawing/2014/main" id="{44A5E2D4-713A-42DA-ACB3-A653DEDF9D66}"/>
              </a:ext>
            </a:extLst>
          </p:cNvPr>
          <p:cNvSpPr txBox="1">
            <a:spLocks noChangeArrowheads="1"/>
          </p:cNvSpPr>
          <p:nvPr/>
        </p:nvSpPr>
        <p:spPr bwMode="auto">
          <a:xfrm>
            <a:off x="2339248" y="1046287"/>
            <a:ext cx="8195013" cy="1089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HK" altLang="zh-C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First branch of Hong Kong-funded bank in the Mainland</a:t>
            </a:r>
            <a:endParaRPr kumimoji="0" lang="zh-CN" alt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5" name="Freeform 5">
            <a:extLst>
              <a:ext uri="{FF2B5EF4-FFF2-40B4-BE49-F238E27FC236}">
                <a16:creationId xmlns:a16="http://schemas.microsoft.com/office/drawing/2014/main" id="{FAED2C29-3256-417D-86F8-268E1F08DBA2}"/>
              </a:ext>
            </a:extLst>
          </p:cNvPr>
          <p:cNvSpPr/>
          <p:nvPr/>
        </p:nvSpPr>
        <p:spPr bwMode="auto">
          <a:xfrm>
            <a:off x="1454589" y="128456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grpSp>
        <p:nvGrpSpPr>
          <p:cNvPr id="7" name="Group 6"/>
          <p:cNvGrpSpPr/>
          <p:nvPr/>
        </p:nvGrpSpPr>
        <p:grpSpPr>
          <a:xfrm>
            <a:off x="210207" y="71717"/>
            <a:ext cx="2732689" cy="679560"/>
            <a:chOff x="888546" y="593294"/>
            <a:chExt cx="2296032" cy="679560"/>
          </a:xfrm>
        </p:grpSpPr>
        <p:grpSp>
          <p:nvGrpSpPr>
            <p:cNvPr id="8"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10"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9"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Example</a:t>
              </a:r>
              <a:endParaRPr kumimoji="0" lang="zh-CN" alt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2855197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84578" y="759247"/>
            <a:ext cx="5785949" cy="897039"/>
          </a:xfrm>
        </p:spPr>
        <p:txBody>
          <a:bodyPr>
            <a:normAutofit/>
          </a:bodyPr>
          <a:lstStyle/>
          <a:p>
            <a:pPr marL="0" indent="0" algn="ctr">
              <a:buNone/>
            </a:pPr>
            <a:r>
              <a:rPr lang="en-HK" altLang="zh-CN" sz="3600" b="1" dirty="0">
                <a:latin typeface="Times New Roman" panose="02020603050405020304" pitchFamily="18" charset="0"/>
                <a:ea typeface="DFKai-SB" panose="03000509000000000000" pitchFamily="65" charset="-120"/>
                <a:cs typeface="Times New Roman" panose="02020603050405020304" pitchFamily="18" charset="0"/>
              </a:rPr>
              <a:t>Jointly built hotel</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6">
            <a:extLst>
              <a:ext uri="{FF2B5EF4-FFF2-40B4-BE49-F238E27FC236}">
                <a16:creationId xmlns:a16="http://schemas.microsoft.com/office/drawing/2014/main" id="{FF7CE668-D431-4D6B-B33B-8A4D1610559F}"/>
              </a:ext>
            </a:extLst>
          </p:cNvPr>
          <p:cNvSpPr>
            <a:spLocks noGrp="1"/>
          </p:cNvSpPr>
          <p:nvPr>
            <p:ph type="sldNum" sz="quarter" idx="12"/>
          </p:nvPr>
        </p:nvSpPr>
        <p:spPr>
          <a:xfrm>
            <a:off x="10902541" y="6293366"/>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6" name="文本框 5"/>
          <p:cNvSpPr txBox="1"/>
          <p:nvPr/>
        </p:nvSpPr>
        <p:spPr>
          <a:xfrm>
            <a:off x="7467586" y="5678707"/>
            <a:ext cx="35269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White Swan Hotel in Guangzhou</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p:cNvSpPr/>
          <p:nvPr/>
        </p:nvSpPr>
        <p:spPr>
          <a:xfrm>
            <a:off x="790507" y="2593040"/>
            <a:ext cx="6127177" cy="1865126"/>
          </a:xfrm>
          <a:prstGeom prst="rect">
            <a:avLst/>
          </a:prstGeom>
        </p:spPr>
        <p:txBody>
          <a:bodyPr wrap="square">
            <a:spAutoFit/>
          </a:bodyPr>
          <a:lstStyle/>
          <a:p>
            <a:pPr lvl="0" algn="just" defTabSz="457200">
              <a:lnSpc>
                <a:spcPct val="120000"/>
              </a:lnSpc>
              <a:defRPr/>
            </a:pP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White Swan Hotel was jointly invested by </a:t>
            </a:r>
            <a:r>
              <a:rPr kumimoji="0" lang="en-HK"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Mr </a:t>
            </a: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Henry </a:t>
            </a:r>
            <a:r>
              <a:rPr kumimoji="0" lang="en-HK"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Fok</a:t>
            </a: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and the Guangdong </a:t>
            </a:r>
            <a:r>
              <a:rPr kumimoji="0" lang="en-HK"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Provincial</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People’s </a:t>
            </a: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Government. </a:t>
            </a:r>
            <a:r>
              <a:rPr kumimoji="0" lang="en-HK"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It </a:t>
            </a: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was opened in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1983 as the first jointly built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five-star hotel </a:t>
            </a: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China.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586" y="1647858"/>
            <a:ext cx="3181017" cy="4025177"/>
          </a:xfrm>
          <a:prstGeom prst="rect">
            <a:avLst/>
          </a:prstGeom>
        </p:spPr>
      </p:pic>
      <p:sp>
        <p:nvSpPr>
          <p:cNvPr id="8" name="Rectangle 7"/>
          <p:cNvSpPr/>
          <p:nvPr/>
        </p:nvSpPr>
        <p:spPr>
          <a:xfrm>
            <a:off x="7415577" y="5996492"/>
            <a:ext cx="3365494" cy="276999"/>
          </a:xfrm>
          <a:prstGeom prst="rect">
            <a:avLst/>
          </a:prstGeom>
        </p:spPr>
        <p:txBody>
          <a:bodyPr wrap="square">
            <a:spAutoFit/>
          </a:bodyPr>
          <a:lstStyle/>
          <a:p>
            <a:pPr algn="ctr"/>
            <a:r>
              <a:rPr lang="en-HK" sz="1200" b="1" dirty="0">
                <a:latin typeface="Times New Roman" panose="02020603050405020304" pitchFamily="18" charset="0"/>
                <a:ea typeface="PMingLiU" panose="02020500000000000000" pitchFamily="18" charset="-120"/>
                <a:cs typeface="Times New Roman" panose="02020603050405020304" pitchFamily="18" charset="0"/>
              </a:rPr>
              <a:t>The photo was taken by the resource developer</a:t>
            </a:r>
            <a:r>
              <a:rPr lang="en-HK" sz="1200" b="1" dirty="0">
                <a:solidFill>
                  <a:srgbClr val="0070C0"/>
                </a:solidFill>
                <a:latin typeface="Times New Roman" panose="02020603050405020304" pitchFamily="18" charset="0"/>
                <a:ea typeface="PMingLiU" panose="02020500000000000000" pitchFamily="18" charset="-120"/>
                <a:cs typeface="Times New Roman" panose="02020603050405020304" pitchFamily="18" charset="0"/>
              </a:rPr>
              <a:t>.</a:t>
            </a:r>
            <a:endParaRPr lang="en-US" sz="1050" b="1"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9" name="Group 8"/>
          <p:cNvGrpSpPr/>
          <p:nvPr/>
        </p:nvGrpSpPr>
        <p:grpSpPr>
          <a:xfrm>
            <a:off x="588579" y="593294"/>
            <a:ext cx="2595999" cy="679560"/>
            <a:chOff x="888546" y="593294"/>
            <a:chExt cx="2296032" cy="679560"/>
          </a:xfrm>
        </p:grpSpPr>
        <p:grpSp>
          <p:nvGrpSpPr>
            <p:cNvPr id="10"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12"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1"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Example</a:t>
              </a:r>
              <a:endParaRPr kumimoji="0" lang="zh-CN" alt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3287825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DC22A44-6DC9-43B9-A4CD-D11B05A55B13}"/>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000" b="0" i="0" u="none" strike="noStrike" kern="1200" cap="none" spc="0" normalizeH="0" baseline="0" noProof="0">
              <a:ln>
                <a:noFill/>
              </a:ln>
              <a:solidFill>
                <a:prstClr val="black"/>
              </a:solidFill>
              <a:effectLst/>
              <a:uLnTx/>
              <a:uFillTx/>
              <a:latin typeface="+mj-lt"/>
              <a:cs typeface="+mn-cs"/>
            </a:endParaRPr>
          </a:p>
        </p:txBody>
      </p:sp>
      <p:sp>
        <p:nvSpPr>
          <p:cNvPr id="3" name="内容占位符 2">
            <a:extLst>
              <a:ext uri="{FF2B5EF4-FFF2-40B4-BE49-F238E27FC236}">
                <a16:creationId xmlns:a16="http://schemas.microsoft.com/office/drawing/2014/main" id="{B90A9F35-3050-44D7-9406-5C2425FA6927}"/>
              </a:ext>
            </a:extLst>
          </p:cNvPr>
          <p:cNvSpPr>
            <a:spLocks noGrp="1"/>
          </p:cNvSpPr>
          <p:nvPr>
            <p:ph idx="4294967295"/>
          </p:nvPr>
        </p:nvSpPr>
        <p:spPr>
          <a:xfrm>
            <a:off x="613322" y="1804992"/>
            <a:ext cx="10816066" cy="4518572"/>
          </a:xfrm>
        </p:spPr>
        <p:txBody>
          <a:bodyPr>
            <a:noAutofit/>
          </a:bodyPr>
          <a:lstStyle/>
          <a:p>
            <a:pPr marL="0" indent="0" algn="just">
              <a:lnSpc>
                <a:spcPct val="120000"/>
              </a:lnSpc>
              <a:spcBef>
                <a:spcPts val="0"/>
              </a:spcBef>
              <a:spcAft>
                <a:spcPts val="0"/>
              </a:spcAft>
              <a:buNone/>
            </a:pP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economic reform of our country started in Shenzhen and the </a:t>
            </a:r>
            <a:r>
              <a:rPr lang="en-HK" altLang="zh-CN"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Zhujiang</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Delta which are adjacent to Hong Kong.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initial stage of the reform and opening-up, many Hong Kong professionals, who were knowledgeable about the international market and rules, provided advice and suggestions on the reform of market economy in the Mainland.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Hong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Kong has thus become a key example for the Mainland to experience market economy, to learn about it, and to put it into practice in a convenient and effective manner.</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标题 1">
            <a:extLst>
              <a:ext uri="{FF2B5EF4-FFF2-40B4-BE49-F238E27FC236}">
                <a16:creationId xmlns:a16="http://schemas.microsoft.com/office/drawing/2014/main" id="{7F8BFBDC-11B8-485D-95E1-B37A000FAD75}"/>
              </a:ext>
            </a:extLst>
          </p:cNvPr>
          <p:cNvSpPr txBox="1">
            <a:spLocks noChangeArrowheads="1"/>
          </p:cNvSpPr>
          <p:nvPr/>
        </p:nvSpPr>
        <p:spPr bwMode="auto">
          <a:xfrm>
            <a:off x="1066800" y="562668"/>
            <a:ext cx="10058399"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HK" altLang="zh-CN" sz="40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Boosting market economy</a:t>
            </a:r>
            <a:endParaRPr kumimoji="0" lang="zh-CN" altLang="en-US" sz="40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63912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p:cNvSpPr/>
          <p:nvPr/>
        </p:nvSpPr>
        <p:spPr>
          <a:xfrm>
            <a:off x="322141" y="936342"/>
            <a:ext cx="11047049" cy="5745675"/>
          </a:xfrm>
          <a:prstGeom prst="rect">
            <a:avLst/>
          </a:prstGeom>
        </p:spPr>
        <p:txBody>
          <a:bodyPr wrap="square">
            <a:spAutoFit/>
          </a:bodyPr>
          <a:lstStyle/>
          <a:p>
            <a:pPr marL="342900" marR="0" lvl="0" indent="-342900" algn="just"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In 1978,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Mr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Leung Chun-</a:t>
            </a:r>
            <a:r>
              <a:rPr lang="en-HK" altLang="zh-CN" sz="2300" dirty="0" err="1">
                <a:latin typeface="Times New Roman" panose="02020603050405020304" pitchFamily="18" charset="0"/>
                <a:ea typeface="DFKai-SB" panose="03000509000000000000" pitchFamily="65" charset="-120"/>
                <a:cs typeface="Times New Roman" panose="02020603050405020304" pitchFamily="18" charset="0"/>
              </a:rPr>
              <a:t>ying</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 conducted free lectures on the management system of western land economy in cities like Shenzhen and Shanghai</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In 1987, he participated in the compilation of a bilingual bidding document in a land auction.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 The document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was the first of its kind in Shenzhen and even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China.</a:t>
            </a:r>
            <a:endParaRPr kumimoji="0" lang="en-US" altLang="zh-CN"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lgn="just" defTabSz="457200">
              <a:lnSpc>
                <a:spcPct val="110000"/>
              </a:lnSpc>
              <a:spcAft>
                <a:spcPts val="600"/>
              </a:spcAft>
              <a:buFont typeface="Arial" panose="020B0604020202020204" pitchFamily="34" charset="0"/>
              <a:buChar char="•"/>
              <a:defRPr/>
            </a:pP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Mr </a:t>
            </a:r>
            <a:r>
              <a:rPr lang="en-HK" sz="2300" b="0" i="0" dirty="0">
                <a:effectLst/>
                <a:latin typeface="Times New Roman" panose="02020603050405020304" pitchFamily="18" charset="0"/>
                <a:cs typeface="Times New Roman" panose="02020603050405020304" pitchFamily="18" charset="0"/>
              </a:rPr>
              <a:t>Anthony </a:t>
            </a:r>
            <a:r>
              <a:rPr lang="en-HK" sz="2300" b="0" i="0" dirty="0" err="1">
                <a:effectLst/>
                <a:latin typeface="Times New Roman" panose="02020603050405020304" pitchFamily="18" charset="0"/>
                <a:cs typeface="Times New Roman" panose="02020603050405020304" pitchFamily="18" charset="0"/>
              </a:rPr>
              <a:t>Neoh</a:t>
            </a:r>
            <a:r>
              <a:rPr lang="en-HK" sz="2300" dirty="0">
                <a:latin typeface="Times New Roman" panose="02020603050405020304" pitchFamily="18" charset="0"/>
                <a:ea typeface="DFKai-SB" panose="03000509000000000000" pitchFamily="65" charset="-120"/>
                <a:cs typeface="Times New Roman" panose="02020603050405020304" pitchFamily="18" charset="0"/>
              </a:rPr>
              <a:t>, the former Chairman of </a:t>
            </a:r>
            <a:r>
              <a:rPr lang="en-HK" sz="2300" b="0" i="0" dirty="0">
                <a:effectLst/>
                <a:latin typeface="Times New Roman" panose="02020603050405020304" pitchFamily="18" charset="0"/>
                <a:cs typeface="Times New Roman" panose="02020603050405020304" pitchFamily="18" charset="0"/>
              </a:rPr>
              <a:t>Securities and Futures Commission of Hong Kong (SFC), was invited by the then Premier, Zhu </a:t>
            </a:r>
            <a:r>
              <a:rPr lang="en-HK" sz="2300" b="0" i="0" dirty="0" err="1">
                <a:effectLst/>
                <a:latin typeface="Times New Roman" panose="02020603050405020304" pitchFamily="18" charset="0"/>
                <a:cs typeface="Times New Roman" panose="02020603050405020304" pitchFamily="18" charset="0"/>
              </a:rPr>
              <a:t>Rongji</a:t>
            </a:r>
            <a:r>
              <a:rPr lang="en-HK" sz="2300" b="0" i="0" dirty="0">
                <a:effectLst/>
                <a:latin typeface="Times New Roman" panose="02020603050405020304" pitchFamily="18" charset="0"/>
                <a:cs typeface="Times New Roman" panose="02020603050405020304" pitchFamily="18" charset="0"/>
              </a:rPr>
              <a:t>, to be the principal consultant of the China Securities Regulatory Commission (CSRC) in 1999. </a:t>
            </a:r>
            <a:r>
              <a:rPr lang="en-HK" sz="2300" b="0" i="0" dirty="0" smtClean="0">
                <a:effectLst/>
                <a:latin typeface="Times New Roman" panose="02020603050405020304" pitchFamily="18" charset="0"/>
                <a:cs typeface="Times New Roman" panose="02020603050405020304" pitchFamily="18" charset="0"/>
              </a:rPr>
              <a:t> He </a:t>
            </a:r>
            <a:r>
              <a:rPr lang="en-HK" sz="2300" b="0" i="0" dirty="0">
                <a:effectLst/>
                <a:latin typeface="Times New Roman" panose="02020603050405020304" pitchFamily="18" charset="0"/>
                <a:cs typeface="Times New Roman" panose="02020603050405020304" pitchFamily="18" charset="0"/>
              </a:rPr>
              <a:t>took the initiative to promote and provide advice on various milestones of China’s security market such as the </a:t>
            </a:r>
            <a:r>
              <a:rPr lang="en-HK" sz="2300" dirty="0">
                <a:latin typeface="Times New Roman" panose="02020603050405020304" pitchFamily="18" charset="0"/>
                <a:cs typeface="Times New Roman" panose="02020603050405020304" pitchFamily="18" charset="0"/>
              </a:rPr>
              <a:t>combination </a:t>
            </a:r>
            <a:r>
              <a:rPr lang="en-HK" sz="2300" b="0" i="0" dirty="0">
                <a:effectLst/>
                <a:latin typeface="Times New Roman" panose="02020603050405020304" pitchFamily="18" charset="0"/>
                <a:cs typeface="Times New Roman" panose="02020603050405020304" pitchFamily="18" charset="0"/>
              </a:rPr>
              <a:t>of AB shares, the setup of open-end fund, the introduction of QFII and the set up of the Growth Enterprise Market.</a:t>
            </a:r>
            <a:endParaRPr kumimoji="0" lang="en-US" altLang="zh-CN"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just"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HK" altLang="zh-CN"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Mrs </a:t>
            </a:r>
            <a:r>
              <a:rPr kumimoji="0" lang="en-HK" altLang="zh-CN"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Laura Cha</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 often makes suggestions on regulating securities in the Mainland.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 She </a:t>
            </a:r>
            <a:r>
              <a:rPr kumimoji="0" lang="en-HK" altLang="zh-CN"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served in the SFC </a:t>
            </a:r>
            <a:r>
              <a:rPr lang="en-HK" sz="2300" b="0" i="0" dirty="0">
                <a:effectLst/>
                <a:latin typeface="Times New Roman" panose="02020603050405020304" pitchFamily="18" charset="0"/>
                <a:cs typeface="Times New Roman" panose="02020603050405020304" pitchFamily="18" charset="0"/>
              </a:rPr>
              <a:t>from 1991 to 2000, and served as the Deputy Chairman of the SFC in 1998. In 2001, she served as the Deputy Chairman of  the CSRC </a:t>
            </a:r>
            <a:r>
              <a:rPr lang="en-HK" sz="2300" b="0" i="0" dirty="0" smtClean="0">
                <a:effectLst/>
                <a:latin typeface="Times New Roman" panose="02020603050405020304" pitchFamily="18" charset="0"/>
                <a:cs typeface="Times New Roman" panose="02020603050405020304" pitchFamily="18" charset="0"/>
              </a:rPr>
              <a:t>.</a:t>
            </a:r>
          </a:p>
          <a:p>
            <a:pPr marL="342900" marR="0" lvl="0" indent="-342900" algn="just"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HK" sz="2300" b="0" i="0" dirty="0" smtClean="0">
                <a:effectLst/>
                <a:latin typeface="Times New Roman" panose="02020603050405020304" pitchFamily="18" charset="0"/>
                <a:cs typeface="Times New Roman" panose="02020603050405020304" pitchFamily="18" charset="0"/>
              </a:rPr>
              <a:t>…</a:t>
            </a:r>
            <a:endParaRPr kumimoji="0" lang="en-HK" altLang="zh-CN"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标题 1">
            <a:extLst>
              <a:ext uri="{FF2B5EF4-FFF2-40B4-BE49-F238E27FC236}">
                <a16:creationId xmlns:a16="http://schemas.microsoft.com/office/drawing/2014/main" id="{7F8BFBDC-11B8-485D-95E1-B37A000FAD75}"/>
              </a:ext>
            </a:extLst>
          </p:cNvPr>
          <p:cNvSpPr txBox="1">
            <a:spLocks noChangeArrowheads="1"/>
          </p:cNvSpPr>
          <p:nvPr/>
        </p:nvSpPr>
        <p:spPr bwMode="auto">
          <a:xfrm>
            <a:off x="1962134" y="258151"/>
            <a:ext cx="9407056"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HK"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Boosting market </a:t>
            </a:r>
            <a:r>
              <a:rPr kumimoji="0" lang="en-HK"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economy</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1">
            <a:extLst>
              <a:ext uri="{FF2B5EF4-FFF2-40B4-BE49-F238E27FC236}">
                <a16:creationId xmlns:a16="http://schemas.microsoft.com/office/drawing/2014/main" id="{6DC22A44-6DC9-43B9-A4CD-D11B05A55B13}"/>
              </a:ext>
            </a:extLst>
          </p:cNvPr>
          <p:cNvSpPr txBox="1">
            <a:spLocks/>
          </p:cNvSpPr>
          <p:nvPr/>
        </p:nvSpPr>
        <p:spPr>
          <a:xfrm>
            <a:off x="10944104" y="6275296"/>
            <a:ext cx="542697" cy="279400"/>
          </a:xfrm>
          <a:prstGeom prst="rect">
            <a:avLst/>
          </a:prstGeom>
        </p:spPr>
        <p:txBody>
          <a:bodyPr vert="horz" lIns="91440" tIns="45720" rIns="91440" bIns="45720" rtlCol="0" anchor="ctr"/>
          <a:lstStyle>
            <a:defPPr>
              <a:defRPr lang="zh-TW"/>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4F92C486-6FB0-482A-9EC9-81B67A616DD0}" type="slidenum">
              <a:rPr lang="zh-CN" altLang="en-US" smtClean="0">
                <a:solidFill>
                  <a:prstClr val="black"/>
                </a:solidFill>
                <a:latin typeface="+mj-lt"/>
              </a:rPr>
              <a:pPr defTabSz="457200">
                <a:defRPr/>
              </a:pPr>
              <a:t>44</a:t>
            </a:fld>
            <a:endParaRPr lang="zh-CN" altLang="en-US">
              <a:solidFill>
                <a:prstClr val="black"/>
              </a:solidFill>
              <a:latin typeface="+mj-lt"/>
            </a:endParaRPr>
          </a:p>
        </p:txBody>
      </p:sp>
      <p:grpSp>
        <p:nvGrpSpPr>
          <p:cNvPr id="6" name="Group 5"/>
          <p:cNvGrpSpPr/>
          <p:nvPr/>
        </p:nvGrpSpPr>
        <p:grpSpPr>
          <a:xfrm>
            <a:off x="-142232" y="258365"/>
            <a:ext cx="2832880" cy="679560"/>
            <a:chOff x="888546" y="593294"/>
            <a:chExt cx="2296032" cy="679560"/>
          </a:xfrm>
        </p:grpSpPr>
        <p:grpSp>
          <p:nvGrpSpPr>
            <p:cNvPr id="7" name="组合 38">
              <a:extLst>
                <a:ext uri="{FF2B5EF4-FFF2-40B4-BE49-F238E27FC236}">
                  <a16:creationId xmlns:a16="http://schemas.microsoft.com/office/drawing/2014/main" id="{BAC6A885-8636-4633-9596-01C4A82898E9}"/>
                </a:ext>
              </a:extLst>
            </p:cNvPr>
            <p:cNvGrpSpPr>
              <a:grpSpLocks/>
            </p:cNvGrpSpPr>
            <p:nvPr/>
          </p:nvGrpSpPr>
          <p:grpSpPr bwMode="auto">
            <a:xfrm>
              <a:off x="1283882" y="625154"/>
              <a:ext cx="1581718" cy="647700"/>
              <a:chOff x="4225771" y="1065320"/>
              <a:chExt cx="895882" cy="947506"/>
            </a:xfrm>
          </p:grpSpPr>
          <p:sp>
            <p:nvSpPr>
              <p:cNvPr id="9" name="矩形 21">
                <a:extLst>
                  <a:ext uri="{FF2B5EF4-FFF2-40B4-BE49-F238E27FC236}">
                    <a16:creationId xmlns:a16="http://schemas.microsoft.com/office/drawing/2014/main" id="{67ABA519-8B1F-4863-8A07-C1AFCF114B5A}"/>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矩形 22">
                <a:extLst>
                  <a:ext uri="{FF2B5EF4-FFF2-40B4-BE49-F238E27FC236}">
                    <a16:creationId xmlns:a16="http://schemas.microsoft.com/office/drawing/2014/main" id="{4F7EF072-1C0F-47FC-BB4D-6C1668C8D951}"/>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8"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888546" y="593294"/>
              <a:ext cx="2296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Example</a:t>
              </a:r>
              <a:endParaRPr kumimoji="0" lang="zh-CN" alt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2293571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F00F6E7-6357-4FE4-B14E-7DAAECF2E5CA}"/>
              </a:ext>
            </a:extLst>
          </p:cNvPr>
          <p:cNvSpPr/>
          <p:nvPr/>
        </p:nvSpPr>
        <p:spPr>
          <a:xfrm>
            <a:off x="688814" y="1461561"/>
            <a:ext cx="10827340" cy="1826462"/>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400" b="0" i="0" u="none" strike="noStrike" kern="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During </a:t>
            </a:r>
            <a:r>
              <a:rPr kumimoji="0" lang="en-HK"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a:t>
            </a:r>
            <a:r>
              <a:rPr kumimoji="0" lang="en-HK" altLang="zh-CN" sz="2400" b="0" i="0" u="none" strike="noStrike" kern="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reform and opening-up of our country, some policies were piloted in Hong Kong to gain practical experience before being applied gradually and extensively. </a:t>
            </a:r>
            <a:r>
              <a:rPr kumimoji="0" lang="en-HK" altLang="zh-CN" sz="24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HK" altLang="zh-CN" sz="2400" kern="0" dirty="0" smtClean="0">
                <a:latin typeface="Times New Roman" panose="02020603050405020304" pitchFamily="18" charset="0"/>
                <a:ea typeface="DFKai-SB" panose="03000509000000000000" pitchFamily="65" charset="-120"/>
                <a:cs typeface="Times New Roman" panose="02020603050405020304" pitchFamily="18" charset="0"/>
              </a:rPr>
              <a:t>This </a:t>
            </a:r>
            <a:r>
              <a:rPr lang="en-HK" altLang="zh-CN" sz="2400" kern="0" dirty="0">
                <a:latin typeface="Times New Roman" panose="02020603050405020304" pitchFamily="18" charset="0"/>
                <a:ea typeface="DFKai-SB" panose="03000509000000000000" pitchFamily="65" charset="-120"/>
                <a:cs typeface="Times New Roman" panose="02020603050405020304" pitchFamily="18" charset="0"/>
              </a:rPr>
              <a:t>facilitates the country to open up and allows effective risk management while providing Hong Kong with the first-mover advantage.</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标题 1">
            <a:extLst>
              <a:ext uri="{FF2B5EF4-FFF2-40B4-BE49-F238E27FC236}">
                <a16:creationId xmlns:a16="http://schemas.microsoft.com/office/drawing/2014/main" id="{02F16F2B-207B-4858-B595-4895DE24B7A5}"/>
              </a:ext>
            </a:extLst>
          </p:cNvPr>
          <p:cNvSpPr txBox="1">
            <a:spLocks noChangeArrowheads="1"/>
          </p:cNvSpPr>
          <p:nvPr/>
        </p:nvSpPr>
        <p:spPr bwMode="auto">
          <a:xfrm>
            <a:off x="1107678" y="305204"/>
            <a:ext cx="10811053"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HK" altLang="zh-CN" sz="3200" b="1" dirty="0" smtClean="0">
                <a:solidFill>
                  <a:srgbClr val="008000"/>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sz="3200" b="1" dirty="0" smtClean="0">
                <a:latin typeface="Times New Roman" panose="02020603050405020304" pitchFamily="18" charset="0"/>
                <a:ea typeface="DFKai-SB" panose="03000509000000000000" pitchFamily="65" charset="-120"/>
                <a:cs typeface="Times New Roman" panose="02020603050405020304" pitchFamily="18" charset="0"/>
              </a:rPr>
              <a:t>Fulfilling the function of early </a:t>
            </a:r>
            <a:r>
              <a:rPr lang="en-HK" altLang="zh-CN" sz="3200" b="1" dirty="0">
                <a:latin typeface="Times New Roman" panose="02020603050405020304" pitchFamily="18" charset="0"/>
                <a:ea typeface="DFKai-SB" panose="03000509000000000000" pitchFamily="65" charset="-120"/>
                <a:cs typeface="Times New Roman" panose="02020603050405020304" pitchFamily="18" charset="0"/>
              </a:rPr>
              <a:t>and pilot </a:t>
            </a:r>
            <a:r>
              <a:rPr lang="en-HK" altLang="zh-CN" sz="32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implementation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6" name="组合 30">
            <a:extLst>
              <a:ext uri="{FF2B5EF4-FFF2-40B4-BE49-F238E27FC236}">
                <a16:creationId xmlns:a16="http://schemas.microsoft.com/office/drawing/2014/main" id="{D19E5B77-57BF-4219-8EF3-45A0C235B9F0}"/>
              </a:ext>
            </a:extLst>
          </p:cNvPr>
          <p:cNvGrpSpPr>
            <a:grpSpLocks/>
          </p:cNvGrpSpPr>
          <p:nvPr/>
        </p:nvGrpSpPr>
        <p:grpSpPr bwMode="auto">
          <a:xfrm>
            <a:off x="422613" y="3504663"/>
            <a:ext cx="9198266" cy="1998459"/>
            <a:chOff x="1220738" y="1955500"/>
            <a:chExt cx="4867423" cy="1923541"/>
          </a:xfrm>
        </p:grpSpPr>
        <p:sp>
          <p:nvSpPr>
            <p:cNvPr id="27" name="矩形: 圆角 26">
              <a:extLst>
                <a:ext uri="{FF2B5EF4-FFF2-40B4-BE49-F238E27FC236}">
                  <a16:creationId xmlns:a16="http://schemas.microsoft.com/office/drawing/2014/main" id="{AC42CE2B-4B65-4C9A-B1AF-08134B028564}"/>
                </a:ext>
              </a:extLst>
            </p:cNvPr>
            <p:cNvSpPr/>
            <p:nvPr/>
          </p:nvSpPr>
          <p:spPr>
            <a:xfrm>
              <a:off x="1569862" y="1955500"/>
              <a:ext cx="4518299" cy="1856921"/>
            </a:xfrm>
            <a:prstGeom prst="roundRect">
              <a:avLst>
                <a:gd name="adj" fmla="val 9297"/>
              </a:avLst>
            </a:prstGeom>
            <a:solidFill>
              <a:srgbClr val="21D0C2">
                <a:alpha val="13000"/>
              </a:srgbClr>
            </a:solidFill>
            <a:ln w="28575">
              <a:solidFill>
                <a:srgbClr val="4472C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Content Placeholder 2">
              <a:extLst>
                <a:ext uri="{FF2B5EF4-FFF2-40B4-BE49-F238E27FC236}">
                  <a16:creationId xmlns:a16="http://schemas.microsoft.com/office/drawing/2014/main" id="{6E9B8A54-49B3-4BC6-9151-84B565630D9F}"/>
                </a:ext>
              </a:extLst>
            </p:cNvPr>
            <p:cNvSpPr txBox="1">
              <a:spLocks noChangeArrowheads="1"/>
            </p:cNvSpPr>
            <p:nvPr/>
          </p:nvSpPr>
          <p:spPr bwMode="auto">
            <a:xfrm>
              <a:off x="1718855" y="2057827"/>
              <a:ext cx="4316325" cy="182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defTabSz="457200">
                <a:lnSpc>
                  <a:spcPct val="120000"/>
                </a:lnSpc>
                <a:defRPr/>
              </a:pPr>
              <a:r>
                <a:rPr lang="en-HK" altLang="zh-CN" sz="2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pening-up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of </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service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industry </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the Mainland was taken forward with the implementation experience gained from the liberalisation of trade in services between Guangdong, Hong Kong and Macao </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under the CEPA </a:t>
              </a:r>
              <a:r>
                <a:rPr kumimoji="0" lang="en-HK"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framework</a:t>
              </a:r>
              <a:r>
                <a:rPr kumimoji="0" lang="en-HK"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9" name="组合 20">
              <a:extLst>
                <a:ext uri="{FF2B5EF4-FFF2-40B4-BE49-F238E27FC236}">
                  <a16:creationId xmlns:a16="http://schemas.microsoft.com/office/drawing/2014/main" id="{80D147E5-2CC7-4098-990F-4D150B04641C}"/>
                </a:ext>
              </a:extLst>
            </p:cNvPr>
            <p:cNvGrpSpPr>
              <a:grpSpLocks/>
            </p:cNvGrpSpPr>
            <p:nvPr/>
          </p:nvGrpSpPr>
          <p:grpSpPr bwMode="auto">
            <a:xfrm>
              <a:off x="1220738" y="1956937"/>
              <a:ext cx="467672" cy="552674"/>
              <a:chOff x="6435938" y="1774774"/>
              <a:chExt cx="467672" cy="552674"/>
            </a:xfrm>
          </p:grpSpPr>
          <p:sp>
            <p:nvSpPr>
              <p:cNvPr id="30" name="Oval 87">
                <a:extLst>
                  <a:ext uri="{FF2B5EF4-FFF2-40B4-BE49-F238E27FC236}">
                    <a16:creationId xmlns:a16="http://schemas.microsoft.com/office/drawing/2014/main" id="{13B6B1DE-010F-4CC1-8615-47891772CA7D}"/>
                  </a:ext>
                </a:extLst>
              </p:cNvPr>
              <p:cNvSpPr/>
              <p:nvPr/>
            </p:nvSpPr>
            <p:spPr>
              <a:xfrm>
                <a:off x="6527428" y="1774774"/>
                <a:ext cx="376182" cy="5526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1" name="TextBox 503">
                <a:extLst>
                  <a:ext uri="{FF2B5EF4-FFF2-40B4-BE49-F238E27FC236}">
                    <a16:creationId xmlns:a16="http://schemas.microsoft.com/office/drawing/2014/main" id="{715C82DB-69EA-4C81-9DE6-A67147A0D18E}"/>
                  </a:ext>
                </a:extLst>
              </p:cNvPr>
              <p:cNvSpPr txBox="1">
                <a:spLocks noChangeArrowheads="1"/>
              </p:cNvSpPr>
              <p:nvPr/>
            </p:nvSpPr>
            <p:spPr bwMode="auto">
              <a:xfrm>
                <a:off x="6435938" y="1829662"/>
                <a:ext cx="456687" cy="44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HK"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e.g.</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grpSp>
      </p:grpSp>
      <p:grpSp>
        <p:nvGrpSpPr>
          <p:cNvPr id="32" name="组合 31">
            <a:extLst>
              <a:ext uri="{FF2B5EF4-FFF2-40B4-BE49-F238E27FC236}">
                <a16:creationId xmlns:a16="http://schemas.microsoft.com/office/drawing/2014/main" id="{AC8617A2-B39F-4A05-8F2D-53951EAF725D}"/>
              </a:ext>
            </a:extLst>
          </p:cNvPr>
          <p:cNvGrpSpPr>
            <a:grpSpLocks/>
          </p:cNvGrpSpPr>
          <p:nvPr/>
        </p:nvGrpSpPr>
        <p:grpSpPr bwMode="auto">
          <a:xfrm>
            <a:off x="3767759" y="5672720"/>
            <a:ext cx="8073719" cy="773016"/>
            <a:chOff x="6199036" y="3805433"/>
            <a:chExt cx="6982900" cy="441285"/>
          </a:xfrm>
        </p:grpSpPr>
        <p:sp>
          <p:nvSpPr>
            <p:cNvPr id="33" name="矩形: 圆角 32">
              <a:extLst>
                <a:ext uri="{FF2B5EF4-FFF2-40B4-BE49-F238E27FC236}">
                  <a16:creationId xmlns:a16="http://schemas.microsoft.com/office/drawing/2014/main" id="{AB91674C-1556-47C8-B659-843081CA04F0}"/>
                </a:ext>
              </a:extLst>
            </p:cNvPr>
            <p:cNvSpPr/>
            <p:nvPr/>
          </p:nvSpPr>
          <p:spPr>
            <a:xfrm>
              <a:off x="6815297" y="3953320"/>
              <a:ext cx="6366639" cy="293397"/>
            </a:xfrm>
            <a:prstGeom prst="roundRect">
              <a:avLst>
                <a:gd name="adj" fmla="val 9297"/>
              </a:avLst>
            </a:prstGeom>
            <a:solidFill>
              <a:srgbClr val="FF0000">
                <a:alpha val="13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Content Placeholder 2">
              <a:extLst>
                <a:ext uri="{FF2B5EF4-FFF2-40B4-BE49-F238E27FC236}">
                  <a16:creationId xmlns:a16="http://schemas.microsoft.com/office/drawing/2014/main" id="{DB88DA0F-40AA-4FA3-AF54-03400F4EFB7A}"/>
                </a:ext>
              </a:extLst>
            </p:cNvPr>
            <p:cNvSpPr txBox="1">
              <a:spLocks noChangeArrowheads="1"/>
            </p:cNvSpPr>
            <p:nvPr/>
          </p:nvSpPr>
          <p:spPr bwMode="auto">
            <a:xfrm>
              <a:off x="7029410" y="3953321"/>
              <a:ext cx="6152526" cy="29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HK" altLang="zh-CN" sz="24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internationa</a:t>
              </a:r>
              <a:r>
                <a:rPr kumimoji="0" lang="en-HK" altLang="zh-CN"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lisatio</a:t>
              </a:r>
              <a:r>
                <a:rPr kumimoji="0" lang="en-HK" altLang="zh-CN" sz="24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 of RMB</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started in Hong Kong.</a:t>
              </a:r>
              <a:endParaRPr kumimoji="0" lang="zh-TW" altLang="zh-HK" sz="20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5" name="组合 23">
              <a:extLst>
                <a:ext uri="{FF2B5EF4-FFF2-40B4-BE49-F238E27FC236}">
                  <a16:creationId xmlns:a16="http://schemas.microsoft.com/office/drawing/2014/main" id="{202FBAE5-CB3A-4C4C-9092-E718FFE720F4}"/>
                </a:ext>
              </a:extLst>
            </p:cNvPr>
            <p:cNvGrpSpPr>
              <a:grpSpLocks/>
            </p:cNvGrpSpPr>
            <p:nvPr/>
          </p:nvGrpSpPr>
          <p:grpSpPr bwMode="auto">
            <a:xfrm>
              <a:off x="6199036" y="3805433"/>
              <a:ext cx="807259" cy="321711"/>
              <a:chOff x="6156254" y="2997380"/>
              <a:chExt cx="807259" cy="321711"/>
            </a:xfrm>
          </p:grpSpPr>
          <p:pic>
            <p:nvPicPr>
              <p:cNvPr id="36" name="图片 24">
                <a:extLst>
                  <a:ext uri="{FF2B5EF4-FFF2-40B4-BE49-F238E27FC236}">
                    <a16:creationId xmlns:a16="http://schemas.microsoft.com/office/drawing/2014/main" id="{31BFB51E-1157-469A-8EA4-E60FC827D5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8396" y="2997380"/>
                <a:ext cx="555117" cy="32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503">
                <a:extLst>
                  <a:ext uri="{FF2B5EF4-FFF2-40B4-BE49-F238E27FC236}">
                    <a16:creationId xmlns:a16="http://schemas.microsoft.com/office/drawing/2014/main" id="{FB89962F-BA05-4FBA-8226-A35A88FA1832}"/>
                  </a:ext>
                </a:extLst>
              </p:cNvPr>
              <p:cNvSpPr txBox="1">
                <a:spLocks noChangeArrowheads="1"/>
              </p:cNvSpPr>
              <p:nvPr/>
            </p:nvSpPr>
            <p:spPr bwMode="auto">
              <a:xfrm>
                <a:off x="6156254" y="3004010"/>
                <a:ext cx="807259" cy="26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HK"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e.g.</a:t>
                </a:r>
                <a:endPar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p:txBody>
          </p:sp>
        </p:grpSp>
      </p:grpSp>
      <p:sp>
        <p:nvSpPr>
          <p:cNvPr id="24" name="矩形 23">
            <a:extLst>
              <a:ext uri="{FF2B5EF4-FFF2-40B4-BE49-F238E27FC236}">
                <a16:creationId xmlns:a16="http://schemas.microsoft.com/office/drawing/2014/main" id="{8593A9F1-E1E2-432A-BEB7-F97D9B08BC5E}"/>
              </a:ext>
            </a:extLst>
          </p:cNvPr>
          <p:cNvSpPr/>
          <p:nvPr/>
        </p:nvSpPr>
        <p:spPr>
          <a:xfrm>
            <a:off x="1082374" y="453632"/>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686034D7-CD31-42BC-8514-C3402DBD87A5}"/>
              </a:ext>
            </a:extLst>
          </p:cNvPr>
          <p:cNvSpPr/>
          <p:nvPr/>
        </p:nvSpPr>
        <p:spPr>
          <a:xfrm>
            <a:off x="1033767" y="526658"/>
            <a:ext cx="251875"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39" name="直接连接符 38">
            <a:extLst>
              <a:ext uri="{FF2B5EF4-FFF2-40B4-BE49-F238E27FC236}">
                <a16:creationId xmlns:a16="http://schemas.microsoft.com/office/drawing/2014/main" id="{D724E3C2-0E51-41D5-8580-2113BF6B9C7F}"/>
              </a:ext>
            </a:extLst>
          </p:cNvPr>
          <p:cNvCxnSpPr>
            <a:cxnSpLocks/>
          </p:cNvCxnSpPr>
          <p:nvPr/>
        </p:nvCxnSpPr>
        <p:spPr>
          <a:xfrm>
            <a:off x="1453481" y="986626"/>
            <a:ext cx="23844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灯片编号占位符 1">
            <a:extLst>
              <a:ext uri="{FF2B5EF4-FFF2-40B4-BE49-F238E27FC236}">
                <a16:creationId xmlns:a16="http://schemas.microsoft.com/office/drawing/2014/main" id="{6DC22A44-6DC9-43B9-A4CD-D11B05A55B13}"/>
              </a:ext>
            </a:extLst>
          </p:cNvPr>
          <p:cNvSpPr txBox="1">
            <a:spLocks/>
          </p:cNvSpPr>
          <p:nvPr/>
        </p:nvSpPr>
        <p:spPr>
          <a:xfrm>
            <a:off x="10880150" y="6067456"/>
            <a:ext cx="542697" cy="279400"/>
          </a:xfrm>
          <a:prstGeom prst="rect">
            <a:avLst/>
          </a:prstGeom>
        </p:spPr>
        <p:txBody>
          <a:bodyPr vert="horz" lIns="91440" tIns="45720" rIns="91440" bIns="45720" rtlCol="0" anchor="ctr"/>
          <a:lstStyle>
            <a:defPPr>
              <a:defRPr lang="zh-TW"/>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4F92C486-6FB0-482A-9EC9-81B67A616DD0}" type="slidenum">
              <a:rPr lang="zh-CN" altLang="en-US" smtClean="0">
                <a:solidFill>
                  <a:prstClr val="black"/>
                </a:solidFill>
                <a:latin typeface="+mj-lt"/>
              </a:rPr>
              <a:pPr defTabSz="457200">
                <a:defRPr/>
              </a:pPr>
              <a:t>45</a:t>
            </a:fld>
            <a:endParaRPr lang="zh-CN" altLang="en-US">
              <a:solidFill>
                <a:prstClr val="black"/>
              </a:solidFill>
              <a:latin typeface="+mj-lt"/>
            </a:endParaRPr>
          </a:p>
        </p:txBody>
      </p:sp>
    </p:spTree>
    <p:extLst>
      <p:ext uri="{BB962C8B-B14F-4D97-AF65-F5344CB8AC3E}">
        <p14:creationId xmlns:p14="http://schemas.microsoft.com/office/powerpoint/2010/main" val="697176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9433" y="1002851"/>
            <a:ext cx="10986354" cy="1602281"/>
          </a:xfrm>
        </p:spPr>
        <p:txBody>
          <a:bodyPr>
            <a:noAutofit/>
          </a:bodyPr>
          <a:lstStyle/>
          <a:p>
            <a:pPr algn="just">
              <a:lnSpc>
                <a:spcPct val="120000"/>
              </a:lnSpc>
            </a:pPr>
            <a:r>
              <a:rPr lang="en-HK" altLang="zh-CN" dirty="0">
                <a:latin typeface="Times New Roman" panose="02020603050405020304" pitchFamily="18" charset="0"/>
                <a:ea typeface="DFKai-SB" panose="03000509000000000000" pitchFamily="65" charset="-120"/>
                <a:cs typeface="Times New Roman" panose="02020603050405020304" pitchFamily="18" charset="0"/>
              </a:rPr>
              <a:t>Hong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Kong is more experienced in the areas such as urban construction and management as well as the provision of public services.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Mainland made reference to the advanced practice of Hong Kong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improve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 urban construction and management</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C8E131ED-208C-483F-AD30-0DB76BA97194}"/>
              </a:ext>
            </a:extLst>
          </p:cNvPr>
          <p:cNvSpPr>
            <a:spLocks noGrp="1"/>
          </p:cNvSpPr>
          <p:nvPr>
            <p:ph type="sldNum" sz="quarter" idx="12"/>
          </p:nvPr>
        </p:nvSpPr>
        <p:spPr>
          <a:xfrm>
            <a:off x="11160236" y="629096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4" name="文本框 5">
            <a:extLst>
              <a:ext uri="{FF2B5EF4-FFF2-40B4-BE49-F238E27FC236}">
                <a16:creationId xmlns:a16="http://schemas.microsoft.com/office/drawing/2014/main" id="{F7885307-079E-43F0-9A9A-C7A156D81D63}"/>
              </a:ext>
            </a:extLst>
          </p:cNvPr>
          <p:cNvSpPr txBox="1"/>
          <p:nvPr/>
        </p:nvSpPr>
        <p:spPr>
          <a:xfrm>
            <a:off x="2880222" y="177689"/>
            <a:ext cx="6370655" cy="553998"/>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CN" sz="3000" b="1" i="0" u="non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Demonstration </a:t>
            </a:r>
            <a:r>
              <a:rPr lang="en-HK" altLang="zh-CN" sz="3000" b="1" dirty="0" smtClean="0">
                <a:latin typeface="Times New Roman" panose="02020603050405020304" pitchFamily="18" charset="0"/>
                <a:ea typeface="DFKai-SB" panose="03000509000000000000" pitchFamily="65" charset="-120"/>
                <a:cs typeface="Times New Roman" panose="02020603050405020304" pitchFamily="18" charset="0"/>
                <a:sym typeface="+mn-lt"/>
              </a:rPr>
              <a:t>of </a:t>
            </a:r>
            <a:r>
              <a:rPr kumimoji="0" lang="en-HK" altLang="zh-CN" sz="30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lt"/>
              </a:rPr>
              <a:t>urban management</a:t>
            </a:r>
            <a:endParaRPr kumimoji="0" lang="zh-CN" altLang="en-US" sz="3000" b="1"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lt"/>
            </a:endParaRPr>
          </a:p>
        </p:txBody>
      </p:sp>
      <p:sp>
        <p:nvSpPr>
          <p:cNvPr id="5" name="内容占位符 2"/>
          <p:cNvSpPr txBox="1">
            <a:spLocks/>
          </p:cNvSpPr>
          <p:nvPr/>
        </p:nvSpPr>
        <p:spPr>
          <a:xfrm>
            <a:off x="479433" y="2884349"/>
            <a:ext cx="10986353" cy="2776451"/>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lvl="0" algn="just">
              <a:lnSpc>
                <a:spcPct val="120000"/>
              </a:lnSpc>
              <a:buClr>
                <a:srgbClr val="83992A"/>
              </a:buClr>
              <a:defRPr/>
            </a:pPr>
            <a:r>
              <a:rPr lang="en-HK" altLang="zh-CN" dirty="0">
                <a:latin typeface="Times New Roman" panose="02020603050405020304" pitchFamily="18" charset="0"/>
                <a:ea typeface="DFKai-SB" panose="03000509000000000000" pitchFamily="65" charset="-120"/>
                <a:cs typeface="Times New Roman" panose="02020603050405020304" pitchFamily="18" charset="0"/>
              </a:rPr>
              <a:t>The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construction and management of subways in many Mainland cities originated from the Mass Transit Railway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Constructing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operating urban railways needs ample capital.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With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reference to the Mass Transit Railway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Guangzhou has been passing all proceeds from property development along the subway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line to </a:t>
            </a:r>
            <a:r>
              <a:rPr lang="en-HK" altLang="zh-CN" dirty="0">
                <a:latin typeface="Times New Roman" panose="02020603050405020304" pitchFamily="18" charset="0"/>
                <a:ea typeface="DFKai-SB" panose="03000509000000000000" pitchFamily="65" charset="-120"/>
                <a:cs typeface="Times New Roman" panose="02020603050405020304" pitchFamily="18" charset="0"/>
              </a:rPr>
              <a:t>the subway company for subway construction. </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665314" y="5560536"/>
            <a:ext cx="10800472" cy="661207"/>
          </a:xfrm>
          <a:prstGeom prst="rect">
            <a:avLst/>
          </a:prstGeom>
          <a:ln w="28575">
            <a:solidFill>
              <a:srgbClr val="0070C0"/>
            </a:solidFill>
          </a:ln>
        </p:spPr>
        <p:txBody>
          <a:bodyPr wrap="square">
            <a:spAutoFit/>
          </a:bodyPr>
          <a:lstStyle/>
          <a:p>
            <a:pPr lvl="0">
              <a:lnSpc>
                <a:spcPct val="150000"/>
              </a:lnSpc>
              <a:buClr>
                <a:srgbClr val="83992A"/>
              </a:buClr>
              <a:defRPr/>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image to browse their website and learn more.</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a:hlinkClick r:id="rId3"/>
          </p:cNvPr>
          <p:cNvPicPr>
            <a:picLocks noChangeAspect="1"/>
          </p:cNvPicPr>
          <p:nvPr/>
        </p:nvPicPr>
        <p:blipFill>
          <a:blip r:embed="rId4"/>
          <a:stretch>
            <a:fillRect/>
          </a:stretch>
        </p:blipFill>
        <p:spPr>
          <a:xfrm>
            <a:off x="1067704" y="5596679"/>
            <a:ext cx="1666521" cy="588920"/>
          </a:xfrm>
          <a:prstGeom prst="rect">
            <a:avLst/>
          </a:prstGeom>
        </p:spPr>
      </p:pic>
    </p:spTree>
    <p:extLst>
      <p:ext uri="{BB962C8B-B14F-4D97-AF65-F5344CB8AC3E}">
        <p14:creationId xmlns:p14="http://schemas.microsoft.com/office/powerpoint/2010/main" val="58523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40554" y="629145"/>
            <a:ext cx="10531038" cy="917332"/>
          </a:xfrm>
        </p:spPr>
        <p:txBody>
          <a:bodyPr>
            <a:noAutofit/>
          </a:bodyPr>
          <a:lstStyle/>
          <a:p>
            <a:pPr marL="0" indent="0" algn="just">
              <a:spcBef>
                <a:spcPts val="0"/>
              </a:spcBef>
              <a:buNone/>
            </a:pPr>
            <a:r>
              <a:rPr lang="en-HK" altLang="zh-CN" sz="3600"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Shanghai </a:t>
            </a:r>
            <a: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Hongqiao International Airport </a:t>
            </a:r>
            <a:endPar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C60B07B9-9923-4AD0-8AE0-E4CD9BA81C15}"/>
              </a:ext>
            </a:extLst>
          </p:cNvPr>
          <p:cNvSpPr>
            <a:spLocks noGrp="1"/>
          </p:cNvSpPr>
          <p:nvPr>
            <p:ph type="sldNum" sz="quarter" idx="12"/>
          </p:nvPr>
        </p:nvSpPr>
        <p:spPr>
          <a:xfrm>
            <a:off x="10935792" y="6286833"/>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5" name="Rectangle 1"/>
          <p:cNvSpPr>
            <a:spLocks noChangeArrowheads="1"/>
          </p:cNvSpPr>
          <p:nvPr/>
        </p:nvSpPr>
        <p:spPr bwMode="auto">
          <a:xfrm>
            <a:off x="606489" y="2001640"/>
            <a:ext cx="7673325" cy="359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The Shanghai Airport Authority and the Airport Authority Hong Kong jointly set up the Shanghai Hong Kong Airport Management Co. in 2009.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 Advanced </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management concepts and experience of the Hong Kong International </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A</a:t>
            </a:r>
            <a:r>
              <a:rPr kumimoji="0" lang="en-US" altLang="zh-CN" sz="2400" b="0" i="0" u="none" strike="noStrike" kern="1200" cap="none" spc="0" normalizeH="0" baseline="0" noProof="0" dirty="0" err="1">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irport</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 were introduced to facilitate service innovation and service quality upgrade of Shanghai Hongqiao International Airport (SHIA). SHIA </a:t>
            </a:r>
            <a:r>
              <a:rPr kumimoji="0" lang="en-US" altLang="zh-CN" sz="2400" b="0" i="0" u="none" kern="1200" cap="none" spc="0" normalizeH="0" baseline="0" noProof="0" dirty="0" smtClean="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then </a:t>
            </a:r>
            <a:r>
              <a:rPr kumimoji="0" lang="en-US" altLang="zh-CN" sz="2400" b="0" i="0" u="non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came first </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in </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the “World's Most Improved Airport award” by </a:t>
            </a:r>
            <a:r>
              <a:rPr kumimoji="0" lang="en-US" altLang="zh-CN" sz="2400" b="0" i="0" u="none" strike="noStrike" kern="1200" cap="none" spc="0" normalizeH="0" baseline="0" noProof="0" dirty="0" err="1">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Skytrax</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 </a:t>
            </a:r>
            <a:r>
              <a:rPr lang="en-US" altLang="zh-CN" sz="2400" dirty="0" smtClean="0">
                <a:latin typeface="Times New Roman" panose="02020603050405020304" pitchFamily="18" charset="0"/>
                <a:ea typeface="仿宋" panose="02010609060101010101" pitchFamily="49" charset="-122"/>
                <a:cs typeface="Times New Roman" panose="02020603050405020304" pitchFamily="18" charset="0"/>
              </a:rPr>
              <a:t>in the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“World </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Airport Awards 2011”.</a:t>
            </a:r>
          </a:p>
        </p:txBody>
      </p:sp>
      <p:sp>
        <p:nvSpPr>
          <p:cNvPr id="4" name="矩形 3"/>
          <p:cNvSpPr/>
          <p:nvPr/>
        </p:nvSpPr>
        <p:spPr>
          <a:xfrm>
            <a:off x="9224700" y="5001596"/>
            <a:ext cx="225378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Shanghai Hongqiao International Airport </a:t>
            </a:r>
          </a:p>
        </p:txBody>
      </p:sp>
      <p:pic>
        <p:nvPicPr>
          <p:cNvPr id="6" name="图片 5"/>
          <p:cNvPicPr>
            <a:picLocks noChangeAspect="1"/>
          </p:cNvPicPr>
          <p:nvPr/>
        </p:nvPicPr>
        <p:blipFill>
          <a:blip r:embed="rId3"/>
          <a:stretch>
            <a:fillRect/>
          </a:stretch>
        </p:blipFill>
        <p:spPr>
          <a:xfrm>
            <a:off x="8624185" y="2867890"/>
            <a:ext cx="3198173" cy="2133706"/>
          </a:xfrm>
          <a:prstGeom prst="rect">
            <a:avLst/>
          </a:prstGeom>
        </p:spPr>
      </p:pic>
    </p:spTree>
    <p:extLst>
      <p:ext uri="{BB962C8B-B14F-4D97-AF65-F5344CB8AC3E}">
        <p14:creationId xmlns:p14="http://schemas.microsoft.com/office/powerpoint/2010/main" val="60638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67240" y="4445284"/>
            <a:ext cx="2871464" cy="1954988"/>
          </a:xfrm>
          <a:prstGeom prst="rect">
            <a:avLst/>
          </a:prstGeom>
          <a:ln w="28575" cap="sq">
            <a:solidFill>
              <a:srgbClr val="91DF76"/>
            </a:solidFill>
            <a:prstDash val="solid"/>
            <a:miter lim="800000"/>
          </a:ln>
          <a:effectLst>
            <a:outerShdw blurRad="50800" dist="38100" dir="2700000" algn="tl" rotWithShape="0">
              <a:srgbClr val="000000">
                <a:alpha val="43000"/>
              </a:srgbClr>
            </a:outerShdw>
          </a:effectLst>
        </p:spPr>
      </p:pic>
      <p:sp>
        <p:nvSpPr>
          <p:cNvPr id="2" name="矩形 1"/>
          <p:cNvSpPr/>
          <p:nvPr/>
        </p:nvSpPr>
        <p:spPr>
          <a:xfrm>
            <a:off x="8028271" y="5890962"/>
            <a:ext cx="3487181" cy="923330"/>
          </a:xfrm>
          <a:prstGeom prst="rect">
            <a:avLst/>
          </a:prstGeom>
          <a:solidFill>
            <a:srgbClr val="91DF76"/>
          </a:solidFill>
          <a:ln>
            <a:solidFill>
              <a:schemeClr val="bg1">
                <a:lumMod val="95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Hong Kong search and rescue team worked in </a:t>
            </a:r>
            <a:r>
              <a:rPr kumimoji="0" lang="en-HK" altLang="zh-CN" b="0" i="0" u="none" strike="noStrike" kern="1200" cap="none" spc="0" normalizeH="0" baseline="0" noProof="0" dirty="0" err="1">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Hanwang</a:t>
            </a: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Town, </a:t>
            </a:r>
            <a:r>
              <a:rPr kumimoji="0" lang="en-HK" altLang="zh-CN" b="0" i="0" u="none" strike="noStrike" kern="1200" cap="none" spc="0" normalizeH="0" baseline="0" noProof="0" dirty="0" err="1">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Mianzhu</a:t>
            </a: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City.</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3">
            <a:extLst>
              <a:ext uri="{FF2B5EF4-FFF2-40B4-BE49-F238E27FC236}">
                <a16:creationId xmlns:a16="http://schemas.microsoft.com/office/drawing/2014/main" id="{0E1C2A33-9E90-4A38-A047-2CAEC73F2D5C}"/>
              </a:ext>
            </a:extLst>
          </p:cNvPr>
          <p:cNvSpPr>
            <a:spLocks noGrp="1"/>
          </p:cNvSpPr>
          <p:nvPr>
            <p:ph type="sldNum" sz="quarter" idx="4294967295"/>
          </p:nvPr>
        </p:nvSpPr>
        <p:spPr>
          <a:xfrm>
            <a:off x="11534308" y="644616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pic>
        <p:nvPicPr>
          <p:cNvPr id="22" name="图片 21">
            <a:extLst>
              <a:ext uri="{FF2B5EF4-FFF2-40B4-BE49-F238E27FC236}">
                <a16:creationId xmlns:a16="http://schemas.microsoft.com/office/drawing/2014/main" id="{A4AE6030-18FE-4667-97F8-82D5BEA7E0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18079" y="1345560"/>
            <a:ext cx="2072666" cy="310837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cap="flat" cmpd="sng" algn="ctr">
            <a:solidFill>
              <a:srgbClr val="FFC000"/>
            </a:solidFill>
            <a:prstDash val="solid"/>
            <a:round/>
            <a:headEnd type="none" w="med" len="med"/>
            <a:tailEnd type="none" w="med" len="med"/>
          </a:ln>
          <a:effectLst>
            <a:outerShdw blurRad="50800" dist="50800" dir="3900000" algn="ctr" rotWithShape="0">
              <a:schemeClr val="tx1">
                <a:alpha val="13000"/>
              </a:schemeClr>
            </a:outerShdw>
          </a:effectLst>
        </p:spPr>
      </p:pic>
      <p:sp>
        <p:nvSpPr>
          <p:cNvPr id="23" name="矩形 22">
            <a:extLst>
              <a:ext uri="{FF2B5EF4-FFF2-40B4-BE49-F238E27FC236}">
                <a16:creationId xmlns:a16="http://schemas.microsoft.com/office/drawing/2014/main" id="{93D2CA2D-7C35-4D2B-A47E-B51B628B125D}"/>
              </a:ext>
            </a:extLst>
          </p:cNvPr>
          <p:cNvSpPr/>
          <p:nvPr/>
        </p:nvSpPr>
        <p:spPr>
          <a:xfrm>
            <a:off x="8118079" y="3749809"/>
            <a:ext cx="3470825" cy="1200329"/>
          </a:xfrm>
          <a:prstGeom prst="rect">
            <a:avLst/>
          </a:prstGeom>
          <a:solidFill>
            <a:srgbClr val="FFC000"/>
          </a:solidFill>
          <a:ln>
            <a:solidFill>
              <a:schemeClr val="bg1">
                <a:lumMod val="95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HK" altLang="zh-CN" b="0" i="0" u="none" strike="noStrike" kern="1200" cap="none" spc="0" normalizeH="0" baseline="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On </a:t>
            </a:r>
            <a:r>
              <a:rPr lang="en-HK"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 June </a:t>
            </a:r>
            <a:r>
              <a:rPr lang="en-HK" altLang="zh-CN" dirty="0">
                <a:latin typeface="Times New Roman" panose="02020603050405020304" pitchFamily="18" charset="0"/>
                <a:ea typeface="DFKai-SB" panose="03000509000000000000" pitchFamily="65" charset="-120"/>
                <a:cs typeface="Times New Roman" panose="02020603050405020304" pitchFamily="18" charset="0"/>
              </a:rPr>
              <a:t>2008, </a:t>
            </a:r>
            <a:r>
              <a:rPr lang="en-HK" altLang="zh-CN" dirty="0" smtClean="0">
                <a:latin typeface="Times New Roman" panose="02020603050405020304" pitchFamily="18" charset="0"/>
                <a:ea typeface="DFKai-SB" panose="03000509000000000000" pitchFamily="65" charset="-120"/>
                <a:cs typeface="Times New Roman" panose="02020603050405020304" pitchFamily="18" charset="0"/>
              </a:rPr>
              <a:t>Hong Kong Government </a:t>
            </a:r>
            <a:r>
              <a:rPr lang="en-HK" altLang="zh-CN" dirty="0">
                <a:latin typeface="Times New Roman" panose="02020603050405020304" pitchFamily="18" charset="0"/>
                <a:ea typeface="DFKai-SB" panose="03000509000000000000" pitchFamily="65" charset="-120"/>
                <a:cs typeface="Times New Roman" panose="02020603050405020304" pitchFamily="18" charset="0"/>
              </a:rPr>
              <a:t>Flying Service rescued two victims who had been trapped </a:t>
            </a:r>
            <a:r>
              <a:rPr lang="en-HK"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for 21 days.</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标题 1">
            <a:extLst>
              <a:ext uri="{FF2B5EF4-FFF2-40B4-BE49-F238E27FC236}">
                <a16:creationId xmlns:a16="http://schemas.microsoft.com/office/drawing/2014/main" id="{C6BA09B2-0B63-4389-A67A-85D4CA504485}"/>
              </a:ext>
            </a:extLst>
          </p:cNvPr>
          <p:cNvSpPr txBox="1">
            <a:spLocks noChangeArrowheads="1"/>
          </p:cNvSpPr>
          <p:nvPr/>
        </p:nvSpPr>
        <p:spPr bwMode="auto">
          <a:xfrm>
            <a:off x="1133307" y="205535"/>
            <a:ext cx="9805397"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Supporting disaster relief and post-disaster reconstruction in the Mainland</a:t>
            </a:r>
            <a:endParaRPr kumimoji="0" lang="zh-CN" altLang="en-US"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圆角 9">
            <a:extLst>
              <a:ext uri="{FF2B5EF4-FFF2-40B4-BE49-F238E27FC236}">
                <a16:creationId xmlns:a16="http://schemas.microsoft.com/office/drawing/2014/main" id="{B58C29E1-1220-45FA-A594-35C158C4EAAC}"/>
              </a:ext>
            </a:extLst>
          </p:cNvPr>
          <p:cNvSpPr/>
          <p:nvPr/>
        </p:nvSpPr>
        <p:spPr bwMode="auto">
          <a:xfrm>
            <a:off x="381240" y="4175986"/>
            <a:ext cx="7406291" cy="2493584"/>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EF74157E-C621-44F0-BC23-558AD1E76A35}"/>
              </a:ext>
            </a:extLst>
          </p:cNvPr>
          <p:cNvSpPr/>
          <p:nvPr/>
        </p:nvSpPr>
        <p:spPr>
          <a:xfrm>
            <a:off x="344590" y="4492517"/>
            <a:ext cx="7035783" cy="201874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D9D1D57D-4B91-4F79-AA7A-0F0C88356324}"/>
              </a:ext>
            </a:extLst>
          </p:cNvPr>
          <p:cNvSpPr txBox="1"/>
          <p:nvPr/>
        </p:nvSpPr>
        <p:spPr>
          <a:xfrm>
            <a:off x="415740" y="4588659"/>
            <a:ext cx="6841009" cy="1826462"/>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May 2008,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a disruptive earthquake hit Wenchuan, Sichuan. </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 Hong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Kong arranged a number of search and rescue teams, medical teams and anti-epidemic </a:t>
            </a:r>
            <a:r>
              <a:rPr lang="en-HK"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teams to participate in the rescue.</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CB302EC9-D76B-4519-89BD-7B57C3D242F1}"/>
              </a:ext>
            </a:extLst>
          </p:cNvPr>
          <p:cNvSpPr/>
          <p:nvPr/>
        </p:nvSpPr>
        <p:spPr>
          <a:xfrm>
            <a:off x="415740" y="1517977"/>
            <a:ext cx="7220859" cy="2712859"/>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Whenever the Mainland encounters major natural disasters, Hong Kong always takes the initiative</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to provide support without hesitation</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Hong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Kong citizens make generous donations, which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demonstrates the inseparable bond and mutual help among the compatriots in the Mainland and Hong Kong</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33761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E95317E-8A64-47AF-9129-7C613AC793EE}"/>
              </a:ext>
            </a:extLst>
          </p:cNvPr>
          <p:cNvSpPr/>
          <p:nvPr/>
        </p:nvSpPr>
        <p:spPr bwMode="auto">
          <a:xfrm>
            <a:off x="464650" y="285141"/>
            <a:ext cx="7202530" cy="6448168"/>
          </a:xfrm>
          <a:prstGeom prst="roundRect">
            <a:avLst>
              <a:gd name="adj" fmla="val 11767"/>
            </a:avLst>
          </a:prstGeom>
          <a:solidFill>
            <a:srgbClr val="21D0C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0EC63595-879E-496A-9575-1560AE750E87}"/>
              </a:ext>
            </a:extLst>
          </p:cNvPr>
          <p:cNvSpPr/>
          <p:nvPr/>
        </p:nvSpPr>
        <p:spPr>
          <a:xfrm>
            <a:off x="435920" y="599062"/>
            <a:ext cx="7259990" cy="3194721"/>
          </a:xfrm>
          <a:prstGeom prst="rect">
            <a:avLst/>
          </a:prstGeom>
        </p:spPr>
        <p:txBody>
          <a:bodyPr wrap="square">
            <a:spAutoFit/>
          </a:bodyPr>
          <a:lstStyle/>
          <a:p>
            <a:pPr lvl="0" algn="just" defTabSz="457200">
              <a:lnSpc>
                <a:spcPct val="120000"/>
              </a:lnSpc>
              <a:defRPr/>
            </a:pP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 total of HK$10 billion donation from the HKSAR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government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(HK$9 billion) and Hong Kong Jockey Club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HK$1</a:t>
            </a:r>
            <a:r>
              <a:rPr kumimoji="0" lang="en-HK" altLang="zh-CN" sz="24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billion</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was contributed to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support Sichuan’s post-disaster reconstruction work</a:t>
            </a:r>
            <a:r>
              <a:rPr lang="en-HK"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HK" altLang="zh-CN" sz="2400" dirty="0">
                <a:latin typeface="Times New Roman" panose="02020603050405020304" pitchFamily="18" charset="0"/>
                <a:ea typeface="DFKai-SB" panose="03000509000000000000" pitchFamily="65" charset="-120"/>
                <a:cs typeface="Times New Roman" panose="02020603050405020304" pitchFamily="18" charset="0"/>
              </a:rPr>
              <a:t>The funded projects were related to education, medical care and health, social welfare, construction of highways and infrastructure, Wolong National Nature Reserve, etc.</a:t>
            </a:r>
            <a:endParaRPr kumimoji="0" lang="zh-CN" altLang="en-US" sz="2400" b="0"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内容占位符 2"/>
          <p:cNvSpPr txBox="1"/>
          <p:nvPr/>
        </p:nvSpPr>
        <p:spPr>
          <a:xfrm>
            <a:off x="407190" y="4107704"/>
            <a:ext cx="7259990" cy="24352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People from all walks of life took the initiative to make donations</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Various social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organisations and entertainers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organised disaster relief activities like charity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performance. </a:t>
            </a:r>
            <a:r>
              <a:rPr kumimoji="0" lang="en-HK" altLang="zh-CN" sz="24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any Hong Kong journalists went to the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disaster-stricken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areas to conduct live reports.</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内容占位符 3"/>
          <p:cNvPicPr>
            <a:picLocks noChangeAspect="1"/>
          </p:cNvPicPr>
          <p:nvPr/>
        </p:nvPicPr>
        <p:blipFill>
          <a:blip r:embed="rId3"/>
          <a:stretch>
            <a:fillRect/>
          </a:stretch>
        </p:blipFill>
        <p:spPr>
          <a:xfrm>
            <a:off x="7957884" y="2086495"/>
            <a:ext cx="4003612" cy="2672411"/>
          </a:xfrm>
          <a:prstGeom prst="rect">
            <a:avLst/>
          </a:prstGeom>
        </p:spPr>
      </p:pic>
      <p:sp>
        <p:nvSpPr>
          <p:cNvPr id="7" name="文本框 5"/>
          <p:cNvSpPr txBox="1"/>
          <p:nvPr/>
        </p:nvSpPr>
        <p:spPr>
          <a:xfrm>
            <a:off x="7957885" y="4758906"/>
            <a:ext cx="4061072" cy="923330"/>
          </a:xfrm>
          <a:prstGeom prst="rect">
            <a:avLst/>
          </a:prstGeom>
          <a:noFill/>
        </p:spPr>
        <p:txBody>
          <a:bodyPr wrap="square">
            <a:spAutoFit/>
          </a:bodyPr>
          <a:lstStyle/>
          <a:p>
            <a:pPr lvl="0" algn="just" defTabSz="457200">
              <a:defRPr/>
            </a:pP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Doing good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is the greatest source of happiness</a:t>
            </a:r>
            <a:r>
              <a:rPr kumimoji="0" lang="en-HK" altLang="zh-TW"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HK" altLang="zh-TW" dirty="0">
                <a:latin typeface="Times New Roman" panose="02020603050405020304" pitchFamily="18" charset="0"/>
                <a:ea typeface="DFKai-SB" panose="03000509000000000000" pitchFamily="65" charset="-120"/>
                <a:cs typeface="Times New Roman" panose="02020603050405020304" pitchFamily="18" charset="0"/>
              </a:rPr>
              <a:t>Hong Kong citizens took the initiative to </a:t>
            </a:r>
            <a:r>
              <a:rPr lang="en-HK" altLang="zh-TW" dirty="0" smtClean="0">
                <a:latin typeface="Times New Roman" panose="02020603050405020304" pitchFamily="18" charset="0"/>
                <a:ea typeface="DFKai-SB" panose="03000509000000000000" pitchFamily="65" charset="-120"/>
                <a:cs typeface="Times New Roman" panose="02020603050405020304" pitchFamily="18" charset="0"/>
              </a:rPr>
              <a:t>make donation.</a:t>
            </a:r>
            <a:endParaRPr kumimoji="0" lang="zh-CN"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49</a:t>
            </a:fld>
            <a:endParaRPr lang="zh-CN" altLang="en-US" sz="1000" dirty="0">
              <a:solidFill>
                <a:prstClr val="black"/>
              </a:solidFill>
              <a:latin typeface="+mj-lt"/>
            </a:endParaRPr>
          </a:p>
        </p:txBody>
      </p:sp>
    </p:spTree>
    <p:extLst>
      <p:ext uri="{BB962C8B-B14F-4D97-AF65-F5344CB8AC3E}">
        <p14:creationId xmlns:p14="http://schemas.microsoft.com/office/powerpoint/2010/main" val="316238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D077039-41B4-46E2-99AA-35CCDCE02DBE}"/>
              </a:ext>
            </a:extLst>
          </p:cNvPr>
          <p:cNvSpPr/>
          <p:nvPr/>
        </p:nvSpPr>
        <p:spPr>
          <a:xfrm>
            <a:off x="394710" y="393021"/>
            <a:ext cx="11387711" cy="297312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HK" altLang="zh-CN"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a:t>
            </a:r>
            <a:r>
              <a:rPr lang="en-HK" altLang="zh-CN" sz="3200" b="1" dirty="0" err="1">
                <a:latin typeface="Times New Roman" panose="02020603050405020304" pitchFamily="18" charset="0"/>
                <a:ea typeface="DFKai-SB" panose="03000509000000000000" pitchFamily="65" charset="-120"/>
                <a:cs typeface="Times New Roman" panose="02020603050405020304" pitchFamily="18" charset="0"/>
              </a:rPr>
              <a:t>upporting</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3200" b="1" dirty="0">
                <a:latin typeface="Times New Roman" panose="02020603050405020304" pitchFamily="18" charset="0"/>
                <a:ea typeface="DFKai-SB" panose="03000509000000000000" pitchFamily="65" charset="-120"/>
                <a:cs typeface="Times New Roman" panose="02020603050405020304" pitchFamily="18" charset="0"/>
              </a:rPr>
              <a:t>Hong</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3200" b="1" dirty="0">
                <a:latin typeface="Times New Roman" panose="02020603050405020304" pitchFamily="18" charset="0"/>
                <a:ea typeface="DFKai-SB" panose="03000509000000000000" pitchFamily="65" charset="-120"/>
                <a:cs typeface="Times New Roman" panose="02020603050405020304" pitchFamily="18" charset="0"/>
              </a:rPr>
              <a:t>Kong</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HK" altLang="zh-TW" sz="3200" b="1" dirty="0">
                <a:latin typeface="Times New Roman" panose="02020603050405020304" pitchFamily="18" charset="0"/>
                <a:ea typeface="DFKai-SB" panose="03000509000000000000" pitchFamily="65" charset="-120"/>
                <a:cs typeface="Times New Roman" panose="02020603050405020304" pitchFamily="18" charset="0"/>
              </a:rPr>
              <a:t>to</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fight against</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HK" altLang="zh-TW" sz="3200" b="1" dirty="0" smtClean="0">
                <a:latin typeface="Times New Roman" panose="02020603050405020304" pitchFamily="18" charset="0"/>
                <a:ea typeface="DFKai-SB" panose="03000509000000000000" pitchFamily="65" charset="-120"/>
                <a:cs typeface="Times New Roman" panose="02020603050405020304" pitchFamily="18" charset="0"/>
              </a:rPr>
              <a:t>COVID-19 epidemic </a:t>
            </a:r>
            <a:endParaRPr kumimoji="0" lang="en-US" altLang="zh-CN" sz="3200" b="1"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lgn="just" defTabSz="457200">
              <a:defRPr/>
            </a:pPr>
            <a:endPar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0" algn="just" defTabSz="457200">
              <a:lnSpc>
                <a:spcPct val="120000"/>
              </a:lnSpc>
              <a:defRPr/>
            </a:pP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2020, the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central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g</a:t>
            </a:r>
            <a:r>
              <a:rPr kumimoji="0" lang="en-US" altLang="zh-CN"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overnment</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was deeply concerned about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epidemic</a:t>
            </a:r>
            <a:r>
              <a:rPr kumimoji="0" lang="en-US" altLang="zh-CN" sz="24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situation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COVID-19 in Hong Kong.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As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requested by the HKSAR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government</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a:t>
            </a:r>
            <a:r>
              <a:rPr kumimoji="0" lang="en-US" altLang="zh-CN"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entral</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government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arranged the Mainland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testing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support team to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assist in large-scale nucleic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acid testing and speeding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up the construction of temporary quarantine and treatment </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centres</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 </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AAB328B0-BE01-4A8A-AB7C-72EB0312723F}"/>
              </a:ext>
            </a:extLst>
          </p:cNvPr>
          <p:cNvSpPr/>
          <p:nvPr/>
        </p:nvSpPr>
        <p:spPr>
          <a:xfrm>
            <a:off x="397436" y="5729452"/>
            <a:ext cx="5571729" cy="954107"/>
          </a:xfrm>
          <a:prstGeom prst="rect">
            <a:avLst/>
          </a:prstGeom>
        </p:spPr>
        <p:txBody>
          <a:bodyPr wrap="square">
            <a:spAutoFit/>
          </a:bodyPr>
          <a:lstStyle/>
          <a:p>
            <a:pPr lvl="0" algn="just" defTabSz="457200">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early July </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2020, Hong Kong experienced </a:t>
            </a:r>
            <a:r>
              <a:rPr kumimoji="0" lang="en-US" altLang="zh-CN" sz="1400" b="0" i="0" u="non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its</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third wave of  COVID-19 outbreak. As requested by the HKSAR </a:t>
            </a:r>
            <a:r>
              <a:rPr kumimoji="0" lang="en-US" altLang="zh-CN" sz="1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government</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the National Health Commission quickly established the Mainland support team to support nucleic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acid testing and anti-epidemic measures </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Hong Kong</a:t>
            </a:r>
            <a:r>
              <a:rPr kumimoji="0" lang="en-HK"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a:extLst>
              <a:ext uri="{FF2B5EF4-FFF2-40B4-BE49-F238E27FC236}">
                <a16:creationId xmlns:a16="http://schemas.microsoft.com/office/drawing/2014/main" id="{D92F746F-D93C-4D4C-B2A0-F167B44CE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11" y="3577073"/>
            <a:ext cx="3311781" cy="2092004"/>
          </a:xfrm>
          <a:prstGeom prst="rect">
            <a:avLst/>
          </a:prstGeom>
        </p:spPr>
      </p:pic>
      <p:pic>
        <p:nvPicPr>
          <p:cNvPr id="6" name="图片 5">
            <a:extLst>
              <a:ext uri="{FF2B5EF4-FFF2-40B4-BE49-F238E27FC236}">
                <a16:creationId xmlns:a16="http://schemas.microsoft.com/office/drawing/2014/main" id="{1FDD912E-C629-4763-87E3-294DBAEB06AE}"/>
              </a:ext>
            </a:extLst>
          </p:cNvPr>
          <p:cNvPicPr>
            <a:picLocks noChangeAspect="1"/>
          </p:cNvPicPr>
          <p:nvPr/>
        </p:nvPicPr>
        <p:blipFill rotWithShape="1">
          <a:blip r:embed="rId4">
            <a:extLst>
              <a:ext uri="{28A0092B-C50C-407E-A947-70E740481C1C}">
                <a14:useLocalDpi xmlns:a14="http://schemas.microsoft.com/office/drawing/2010/main" val="0"/>
              </a:ext>
            </a:extLst>
          </a:blip>
          <a:srcRect l="-830"/>
          <a:stretch/>
        </p:blipFill>
        <p:spPr>
          <a:xfrm>
            <a:off x="6674756" y="3710247"/>
            <a:ext cx="4199596" cy="2126927"/>
          </a:xfrm>
          <a:prstGeom prst="rect">
            <a:avLst/>
          </a:prstGeom>
        </p:spPr>
      </p:pic>
      <p:sp>
        <p:nvSpPr>
          <p:cNvPr id="7" name="矩形 6">
            <a:extLst>
              <a:ext uri="{FF2B5EF4-FFF2-40B4-BE49-F238E27FC236}">
                <a16:creationId xmlns:a16="http://schemas.microsoft.com/office/drawing/2014/main" id="{027F2C75-1EBA-4F94-949E-D3B0C5C8D581}"/>
              </a:ext>
            </a:extLst>
          </p:cNvPr>
          <p:cNvSpPr/>
          <p:nvPr/>
        </p:nvSpPr>
        <p:spPr>
          <a:xfrm>
            <a:off x="6674756" y="5944895"/>
            <a:ext cx="4612553" cy="73866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HK"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On </a:t>
            </a:r>
            <a:r>
              <a:rPr lang="en-HK" altLang="zh-CN" sz="1400" dirty="0">
                <a:latin typeface="Times New Roman" panose="02020603050405020304" pitchFamily="18" charset="0"/>
                <a:ea typeface="DFKai-SB" panose="03000509000000000000" pitchFamily="65" charset="-120"/>
                <a:cs typeface="Times New Roman" panose="02020603050405020304" pitchFamily="18" charset="0"/>
              </a:rPr>
              <a:t>20 January 2021, </a:t>
            </a:r>
            <a:r>
              <a:rPr lang="en-HK" altLang="zh-CN" sz="1400" dirty="0" smtClean="0">
                <a:latin typeface="Times New Roman" panose="02020603050405020304" pitchFamily="18" charset="0"/>
                <a:ea typeface="DFKai-SB" panose="03000509000000000000" pitchFamily="65" charset="-120"/>
                <a:cs typeface="Times New Roman" panose="02020603050405020304" pitchFamily="18" charset="0"/>
              </a:rPr>
              <a:t>Mrs </a:t>
            </a:r>
            <a:r>
              <a:rPr lang="en-HK" altLang="zh-CN" sz="1400" dirty="0">
                <a:latin typeface="Times New Roman" panose="02020603050405020304" pitchFamily="18" charset="0"/>
                <a:ea typeface="DFKai-SB" panose="03000509000000000000" pitchFamily="65" charset="-120"/>
                <a:cs typeface="Times New Roman" panose="02020603050405020304" pitchFamily="18" charset="0"/>
              </a:rPr>
              <a:t>Carrie Lam officiated the completion and handover ceremony of the temporary hospital construction project.</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8D52ACA9-6E7B-4E43-B3E7-87D365157A3A}"/>
              </a:ext>
            </a:extLst>
          </p:cNvPr>
          <p:cNvSpPr>
            <a:spLocks noGrp="1"/>
          </p:cNvSpPr>
          <p:nvPr>
            <p:ph type="sldNum" sz="quarter" idx="12"/>
          </p:nvPr>
        </p:nvSpPr>
        <p:spPr>
          <a:xfrm>
            <a:off x="11361850" y="6384496"/>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3994961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C9C4174-8ACB-488B-9B20-6D4BA91E13BD}"/>
              </a:ext>
            </a:extLst>
          </p:cNvPr>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AF7B-E9E2-410E-AD95-DFB2B63849F4}" type="slidenum">
              <a:rPr kumimoji="0" lang="en-US" altLang="en-US" sz="1000" b="0" i="0" u="none" strike="noStrike" kern="1200" cap="none" spc="0" normalizeH="0" baseline="0" noProof="0" smtClean="0">
                <a:ln>
                  <a:noFill/>
                </a:ln>
                <a:solidFill>
                  <a:prstClr val="black"/>
                </a:solidFill>
                <a:effectLst/>
                <a:uLnTx/>
                <a:uFillTx/>
                <a:latin typeface="+mj-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altLang="en-US" sz="1000" b="0" i="0" u="none" strike="noStrike" kern="1200" cap="none" spc="0" normalizeH="0" baseline="0" noProof="0" dirty="0">
              <a:ln>
                <a:noFill/>
              </a:ln>
              <a:solidFill>
                <a:prstClr val="black"/>
              </a:solidFill>
              <a:effectLst/>
              <a:uLnTx/>
              <a:uFillTx/>
              <a:latin typeface="+mj-lt"/>
              <a:ea typeface="+mn-ea"/>
              <a:cs typeface="+mn-cs"/>
            </a:endParaRPr>
          </a:p>
        </p:txBody>
      </p:sp>
      <p:sp>
        <p:nvSpPr>
          <p:cNvPr id="7" name="标题 1">
            <a:extLst>
              <a:ext uri="{FF2B5EF4-FFF2-40B4-BE49-F238E27FC236}">
                <a16:creationId xmlns:a16="http://schemas.microsoft.com/office/drawing/2014/main" id="{A28481E8-17FD-4AAA-A50C-978F7BA1B0A8}"/>
              </a:ext>
            </a:extLst>
          </p:cNvPr>
          <p:cNvSpPr txBox="1">
            <a:spLocks noChangeArrowheads="1"/>
          </p:cNvSpPr>
          <p:nvPr/>
        </p:nvSpPr>
        <p:spPr bwMode="auto">
          <a:xfrm>
            <a:off x="219919" y="317217"/>
            <a:ext cx="11852476"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Contributions to the Mainland’s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industries on education, </a:t>
            </a: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technology, culture, </a:t>
            </a:r>
            <a:r>
              <a:rPr kumimoji="0" lang="en-US" altLang="zh-CN" sz="36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medical and healthcare</a:t>
            </a: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and sports</a:t>
            </a:r>
            <a:endParaRPr kumimoji="0" lang="zh-CN" altLang="en-US" sz="3600" b="1"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8" name="组合 17">
            <a:extLst>
              <a:ext uri="{FF2B5EF4-FFF2-40B4-BE49-F238E27FC236}">
                <a16:creationId xmlns:a16="http://schemas.microsoft.com/office/drawing/2014/main" id="{6A75AD76-7735-4E94-91F3-EF3DD12B8106}"/>
              </a:ext>
            </a:extLst>
          </p:cNvPr>
          <p:cNvGrpSpPr/>
          <p:nvPr/>
        </p:nvGrpSpPr>
        <p:grpSpPr>
          <a:xfrm>
            <a:off x="1454876" y="1978399"/>
            <a:ext cx="4378447" cy="3784128"/>
            <a:chOff x="1380062" y="1953502"/>
            <a:chExt cx="4378447" cy="3784128"/>
          </a:xfrm>
        </p:grpSpPr>
        <p:sp>
          <p:nvSpPr>
            <p:cNvPr id="4" name="任意多边形: 形状 3">
              <a:extLst>
                <a:ext uri="{FF2B5EF4-FFF2-40B4-BE49-F238E27FC236}">
                  <a16:creationId xmlns:a16="http://schemas.microsoft.com/office/drawing/2014/main" id="{CEA0E5AE-2DF9-4C1B-821C-CD23C7C6105E}"/>
                </a:ext>
              </a:extLst>
            </p:cNvPr>
            <p:cNvSpPr/>
            <p:nvPr/>
          </p:nvSpPr>
          <p:spPr>
            <a:xfrm>
              <a:off x="2938136" y="1953502"/>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HK" altLang="zh-TW" sz="16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E</a:t>
              </a:r>
              <a:r>
                <a:rPr lang="en-HK" altLang="zh-TW" sz="1600" dirty="0" err="1">
                  <a:solidFill>
                    <a:prstClr val="white"/>
                  </a:solidFill>
                  <a:latin typeface="Times New Roman" panose="02020603050405020304" pitchFamily="18" charset="0"/>
                  <a:ea typeface="DFKai-SB" panose="03000509000000000000" pitchFamily="65" charset="-120"/>
                  <a:cs typeface="Times New Roman" panose="02020603050405020304" pitchFamily="18" charset="0"/>
                </a:rPr>
                <a:t>ducation</a:t>
              </a:r>
              <a:endPar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任意多边形: 形状 4">
              <a:extLst>
                <a:ext uri="{FF2B5EF4-FFF2-40B4-BE49-F238E27FC236}">
                  <a16:creationId xmlns:a16="http://schemas.microsoft.com/office/drawing/2014/main" id="{15420EFD-4B70-4AF0-A126-015076FE58F0}"/>
                </a:ext>
              </a:extLst>
            </p:cNvPr>
            <p:cNvSpPr/>
            <p:nvPr/>
          </p:nvSpPr>
          <p:spPr>
            <a:xfrm>
              <a:off x="1931029" y="2363749"/>
              <a:ext cx="3276512" cy="3276512"/>
            </a:xfrm>
            <a:custGeom>
              <a:avLst/>
              <a:gdLst/>
              <a:ahLst/>
              <a:cxnLst/>
              <a:rect l="0" t="0" r="0" b="0"/>
              <a:pathLst>
                <a:path>
                  <a:moveTo>
                    <a:pt x="2278064" y="130102"/>
                  </a:moveTo>
                  <a:arcTo wR="1638256" hR="1638256" stAng="17579295" swAng="1959991"/>
                </a:path>
              </a:pathLst>
            </a:custGeom>
            <a:noFill/>
            <a:ln w="76200" cmpd="tri">
              <a:solidFill>
                <a:srgbClr val="21D0C2"/>
              </a:solidFill>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任意多边形: 形状 5">
              <a:extLst>
                <a:ext uri="{FF2B5EF4-FFF2-40B4-BE49-F238E27FC236}">
                  <a16:creationId xmlns:a16="http://schemas.microsoft.com/office/drawing/2014/main" id="{0FA1851C-AC40-40A7-8978-EDC2E4EDF119}"/>
                </a:ext>
              </a:extLst>
            </p:cNvPr>
            <p:cNvSpPr/>
            <p:nvPr/>
          </p:nvSpPr>
          <p:spPr>
            <a:xfrm>
              <a:off x="4496210" y="3085509"/>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a:solidFill>
              <a:srgbClr val="4472C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HK" altLang="zh-TW" sz="14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Technology</a:t>
              </a:r>
              <a:endParaRPr kumimoji="0" lang="zh-CN" altLang="en-US" sz="1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任意多边形: 形状 7">
              <a:extLst>
                <a:ext uri="{FF2B5EF4-FFF2-40B4-BE49-F238E27FC236}">
                  <a16:creationId xmlns:a16="http://schemas.microsoft.com/office/drawing/2014/main" id="{3C3DF265-5458-4ED8-9411-16AB375858CD}"/>
                </a:ext>
              </a:extLst>
            </p:cNvPr>
            <p:cNvSpPr/>
            <p:nvPr/>
          </p:nvSpPr>
          <p:spPr>
            <a:xfrm>
              <a:off x="1931029" y="2363749"/>
              <a:ext cx="3276512" cy="3276512"/>
            </a:xfrm>
            <a:custGeom>
              <a:avLst/>
              <a:gdLst/>
              <a:ahLst/>
              <a:cxnLst/>
              <a:rect l="0" t="0" r="0" b="0"/>
              <a:pathLst>
                <a:path>
                  <a:moveTo>
                    <a:pt x="3274278" y="1552721"/>
                  </a:moveTo>
                  <a:arcTo wR="1638256" hR="1638256" stAng="21420430" swAng="2195114"/>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0" name="任意多边形: 形状 9">
              <a:extLst>
                <a:ext uri="{FF2B5EF4-FFF2-40B4-BE49-F238E27FC236}">
                  <a16:creationId xmlns:a16="http://schemas.microsoft.com/office/drawing/2014/main" id="{DAA792C1-20E8-463D-8E8A-5E6523312DC3}"/>
                </a:ext>
              </a:extLst>
            </p:cNvPr>
            <p:cNvSpPr/>
            <p:nvPr/>
          </p:nvSpPr>
          <p:spPr>
            <a:xfrm>
              <a:off x="3901079" y="4917136"/>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a:solidFill>
              <a:srgbClr val="FFC00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HK" altLang="zh-TW" sz="20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Culture</a:t>
              </a:r>
              <a:endParaRPr kumimoji="0" lang="zh-CN" alt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任意多边形: 形状 12">
              <a:extLst>
                <a:ext uri="{FF2B5EF4-FFF2-40B4-BE49-F238E27FC236}">
                  <a16:creationId xmlns:a16="http://schemas.microsoft.com/office/drawing/2014/main" id="{A4A695B7-E04F-43A1-95D4-1A8408AB1DC4}"/>
                </a:ext>
              </a:extLst>
            </p:cNvPr>
            <p:cNvSpPr/>
            <p:nvPr/>
          </p:nvSpPr>
          <p:spPr>
            <a:xfrm>
              <a:off x="1931029" y="2363749"/>
              <a:ext cx="3276512" cy="3276512"/>
            </a:xfrm>
            <a:custGeom>
              <a:avLst/>
              <a:gdLst/>
              <a:ahLst/>
              <a:cxnLst/>
              <a:rect l="0" t="0" r="0" b="0"/>
              <a:pathLst>
                <a:path>
                  <a:moveTo>
                    <a:pt x="1963548" y="3243892"/>
                  </a:moveTo>
                  <a:arcTo wR="1638256" hR="1638256" stAng="4712834" swAng="1374332"/>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4" name="任意多边形: 形状 13">
              <a:extLst>
                <a:ext uri="{FF2B5EF4-FFF2-40B4-BE49-F238E27FC236}">
                  <a16:creationId xmlns:a16="http://schemas.microsoft.com/office/drawing/2014/main" id="{4A371036-BFC5-45B8-B185-9D5F501D9654}"/>
                </a:ext>
              </a:extLst>
            </p:cNvPr>
            <p:cNvSpPr/>
            <p:nvPr/>
          </p:nvSpPr>
          <p:spPr>
            <a:xfrm>
              <a:off x="1687645" y="4917136"/>
              <a:ext cx="1662466" cy="820494"/>
            </a:xfrm>
            <a:custGeom>
              <a:avLst/>
              <a:gdLst>
                <a:gd name="connsiteX0" fmla="*/ 0 w 1318749"/>
                <a:gd name="connsiteY0" fmla="*/ 136752 h 820494"/>
                <a:gd name="connsiteX1" fmla="*/ 136752 w 1318749"/>
                <a:gd name="connsiteY1" fmla="*/ 0 h 820494"/>
                <a:gd name="connsiteX2" fmla="*/ 1181997 w 1318749"/>
                <a:gd name="connsiteY2" fmla="*/ 0 h 820494"/>
                <a:gd name="connsiteX3" fmla="*/ 1318749 w 1318749"/>
                <a:gd name="connsiteY3" fmla="*/ 136752 h 820494"/>
                <a:gd name="connsiteX4" fmla="*/ 1318749 w 1318749"/>
                <a:gd name="connsiteY4" fmla="*/ 683742 h 820494"/>
                <a:gd name="connsiteX5" fmla="*/ 1181997 w 1318749"/>
                <a:gd name="connsiteY5" fmla="*/ 820494 h 820494"/>
                <a:gd name="connsiteX6" fmla="*/ 136752 w 1318749"/>
                <a:gd name="connsiteY6" fmla="*/ 820494 h 820494"/>
                <a:gd name="connsiteX7" fmla="*/ 0 w 1318749"/>
                <a:gd name="connsiteY7" fmla="*/ 683742 h 820494"/>
                <a:gd name="connsiteX8" fmla="*/ 0 w 131874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8749" h="820494">
                  <a:moveTo>
                    <a:pt x="0" y="136752"/>
                  </a:moveTo>
                  <a:cubicBezTo>
                    <a:pt x="0" y="61226"/>
                    <a:pt x="61226" y="0"/>
                    <a:pt x="136752" y="0"/>
                  </a:cubicBezTo>
                  <a:lnTo>
                    <a:pt x="1181997" y="0"/>
                  </a:lnTo>
                  <a:cubicBezTo>
                    <a:pt x="1257523" y="0"/>
                    <a:pt x="1318749" y="61226"/>
                    <a:pt x="1318749" y="136752"/>
                  </a:cubicBezTo>
                  <a:lnTo>
                    <a:pt x="1318749" y="683742"/>
                  </a:lnTo>
                  <a:cubicBezTo>
                    <a:pt x="1318749" y="759268"/>
                    <a:pt x="1257523" y="820494"/>
                    <a:pt x="1181997" y="820494"/>
                  </a:cubicBezTo>
                  <a:lnTo>
                    <a:pt x="136752" y="820494"/>
                  </a:lnTo>
                  <a:cubicBezTo>
                    <a:pt x="61226" y="820494"/>
                    <a:pt x="0" y="759268"/>
                    <a:pt x="0" y="683742"/>
                  </a:cubicBezTo>
                  <a:lnTo>
                    <a:pt x="0" y="136752"/>
                  </a:lnTo>
                  <a:close/>
                </a:path>
              </a:pathLst>
            </a:custGeom>
            <a:solidFill>
              <a:srgbClr val="FF3447"/>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216000" marR="0" lvl="0" indent="-576000" algn="ctr" defTabSz="1244600" rtl="0" eaLnBrk="1" fontAlgn="auto" latinLnBrk="0" hangingPunct="1">
                <a:lnSpc>
                  <a:spcPct val="80000"/>
                </a:lnSpc>
                <a:spcBef>
                  <a:spcPct val="0"/>
                </a:spcBef>
                <a:spcAft>
                  <a:spcPts val="0"/>
                </a:spcAft>
                <a:buClrTx/>
                <a:buSzTx/>
                <a:buFontTx/>
                <a:buNone/>
                <a:tabLst/>
                <a:defRPr/>
              </a:pPr>
              <a:r>
                <a:rPr kumimoji="0" lang="en-HK" altLang="zh-CN" sz="20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000" b="0"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Medical </a:t>
              </a:r>
              <a:r>
                <a:rPr kumimoji="0" lang="en-HK" altLang="zh-CN" sz="2000" b="0"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healthcare</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5" name="任意多边形: 形状 14">
              <a:extLst>
                <a:ext uri="{FF2B5EF4-FFF2-40B4-BE49-F238E27FC236}">
                  <a16:creationId xmlns:a16="http://schemas.microsoft.com/office/drawing/2014/main" id="{5E1B9F7F-139A-42A0-9E90-F8D38E3A4AE5}"/>
                </a:ext>
              </a:extLst>
            </p:cNvPr>
            <p:cNvSpPr/>
            <p:nvPr/>
          </p:nvSpPr>
          <p:spPr>
            <a:xfrm>
              <a:off x="1931029" y="2363749"/>
              <a:ext cx="3276512" cy="3276512"/>
            </a:xfrm>
            <a:custGeom>
              <a:avLst/>
              <a:gdLst/>
              <a:ahLst/>
              <a:cxnLst/>
              <a:rect l="0" t="0" r="0" b="0"/>
              <a:pathLst>
                <a:path>
                  <a:moveTo>
                    <a:pt x="273597" y="2544672"/>
                  </a:moveTo>
                  <a:arcTo wR="1638256" hR="1638256" stAng="8784456" swAng="2195114"/>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6" name="任意多边形: 形状 15">
              <a:extLst>
                <a:ext uri="{FF2B5EF4-FFF2-40B4-BE49-F238E27FC236}">
                  <a16:creationId xmlns:a16="http://schemas.microsoft.com/office/drawing/2014/main" id="{5D3CB8E2-C8CA-44E6-855C-F9A54AD2DDFF}"/>
                </a:ext>
              </a:extLst>
            </p:cNvPr>
            <p:cNvSpPr/>
            <p:nvPr/>
          </p:nvSpPr>
          <p:spPr>
            <a:xfrm>
              <a:off x="1380062" y="3085509"/>
              <a:ext cx="1262299" cy="820494"/>
            </a:xfrm>
            <a:custGeom>
              <a:avLst/>
              <a:gdLst>
                <a:gd name="connsiteX0" fmla="*/ 0 w 1262299"/>
                <a:gd name="connsiteY0" fmla="*/ 136752 h 820494"/>
                <a:gd name="connsiteX1" fmla="*/ 136752 w 1262299"/>
                <a:gd name="connsiteY1" fmla="*/ 0 h 820494"/>
                <a:gd name="connsiteX2" fmla="*/ 1125547 w 1262299"/>
                <a:gd name="connsiteY2" fmla="*/ 0 h 820494"/>
                <a:gd name="connsiteX3" fmla="*/ 1262299 w 1262299"/>
                <a:gd name="connsiteY3" fmla="*/ 136752 h 820494"/>
                <a:gd name="connsiteX4" fmla="*/ 1262299 w 1262299"/>
                <a:gd name="connsiteY4" fmla="*/ 683742 h 820494"/>
                <a:gd name="connsiteX5" fmla="*/ 1125547 w 1262299"/>
                <a:gd name="connsiteY5" fmla="*/ 820494 h 820494"/>
                <a:gd name="connsiteX6" fmla="*/ 136752 w 1262299"/>
                <a:gd name="connsiteY6" fmla="*/ 820494 h 820494"/>
                <a:gd name="connsiteX7" fmla="*/ 0 w 1262299"/>
                <a:gd name="connsiteY7" fmla="*/ 683742 h 820494"/>
                <a:gd name="connsiteX8" fmla="*/ 0 w 1262299"/>
                <a:gd name="connsiteY8" fmla="*/ 136752 h 82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99" h="820494">
                  <a:moveTo>
                    <a:pt x="0" y="136752"/>
                  </a:moveTo>
                  <a:cubicBezTo>
                    <a:pt x="0" y="61226"/>
                    <a:pt x="61226" y="0"/>
                    <a:pt x="136752" y="0"/>
                  </a:cubicBezTo>
                  <a:lnTo>
                    <a:pt x="1125547" y="0"/>
                  </a:lnTo>
                  <a:cubicBezTo>
                    <a:pt x="1201073" y="0"/>
                    <a:pt x="1262299" y="61226"/>
                    <a:pt x="1262299" y="136752"/>
                  </a:cubicBezTo>
                  <a:lnTo>
                    <a:pt x="1262299" y="683742"/>
                  </a:lnTo>
                  <a:cubicBezTo>
                    <a:pt x="1262299" y="759268"/>
                    <a:pt x="1201073" y="820494"/>
                    <a:pt x="1125547" y="820494"/>
                  </a:cubicBezTo>
                  <a:lnTo>
                    <a:pt x="136752" y="820494"/>
                  </a:lnTo>
                  <a:cubicBezTo>
                    <a:pt x="61226" y="820494"/>
                    <a:pt x="0" y="759268"/>
                    <a:pt x="0" y="683742"/>
                  </a:cubicBezTo>
                  <a:lnTo>
                    <a:pt x="0" y="13675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6733" tIns="146733" rIns="146733" bIns="14673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HK"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Sports</a:t>
              </a: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任意多边形: 形状 16">
              <a:extLst>
                <a:ext uri="{FF2B5EF4-FFF2-40B4-BE49-F238E27FC236}">
                  <a16:creationId xmlns:a16="http://schemas.microsoft.com/office/drawing/2014/main" id="{F2FDCFE5-BCE0-4A4E-9456-6661C15BA5EA}"/>
                </a:ext>
              </a:extLst>
            </p:cNvPr>
            <p:cNvSpPr/>
            <p:nvPr/>
          </p:nvSpPr>
          <p:spPr>
            <a:xfrm>
              <a:off x="1931029" y="2363749"/>
              <a:ext cx="3276512" cy="3276512"/>
            </a:xfrm>
            <a:custGeom>
              <a:avLst/>
              <a:gdLst/>
              <a:ahLst/>
              <a:cxnLst/>
              <a:rect l="0" t="0" r="0" b="0"/>
              <a:pathLst>
                <a:path>
                  <a:moveTo>
                    <a:pt x="285624" y="713988"/>
                  </a:moveTo>
                  <a:arcTo wR="1638256" hR="1638256" stAng="12860714" swAng="1959991"/>
                </a:path>
              </a:pathLst>
            </a:custGeom>
            <a:noFill/>
            <a:ln w="76200" cap="flat" cmpd="tri" algn="ctr">
              <a:solidFill>
                <a:srgbClr val="21D0C2"/>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grpSp>
      <p:pic>
        <p:nvPicPr>
          <p:cNvPr id="11" name="图片 10">
            <a:extLst>
              <a:ext uri="{FF2B5EF4-FFF2-40B4-BE49-F238E27FC236}">
                <a16:creationId xmlns:a16="http://schemas.microsoft.com/office/drawing/2014/main" id="{EBC49805-AB9D-4535-BEF9-5E8410223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297" y="3262631"/>
            <a:ext cx="1219978" cy="1219978"/>
          </a:xfrm>
          <a:prstGeom prst="rect">
            <a:avLst/>
          </a:prstGeom>
        </p:spPr>
      </p:pic>
      <p:sp>
        <p:nvSpPr>
          <p:cNvPr id="12" name="内容占位符 2">
            <a:extLst>
              <a:ext uri="{FF2B5EF4-FFF2-40B4-BE49-F238E27FC236}">
                <a16:creationId xmlns:a16="http://schemas.microsoft.com/office/drawing/2014/main" id="{62FE05EA-FDBB-434B-AB30-D61D1CB8499D}"/>
              </a:ext>
            </a:extLst>
          </p:cNvPr>
          <p:cNvSpPr txBox="1">
            <a:spLocks/>
          </p:cNvSpPr>
          <p:nvPr/>
        </p:nvSpPr>
        <p:spPr>
          <a:xfrm>
            <a:off x="6033125" y="2122056"/>
            <a:ext cx="5546166" cy="42531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people are enthusiastic and passionate</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in</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supporting the national development on education, technology, culture, medical </a:t>
            </a:r>
            <a:r>
              <a:rPr kumimoji="0" lang="en-HK"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healthcare,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sports. Some of them are renowned entrepreneurs, while some others</a:t>
            </a:r>
            <a:r>
              <a:rPr kumimoji="0" lang="en-HK" altLang="zh-CN" sz="24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are ordinary citizens. All of them contribute to charity work of our country.</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4494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56F612A5-8098-4324-A122-6D556CF07D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矩形 5"/>
          <p:cNvSpPr/>
          <p:nvPr/>
        </p:nvSpPr>
        <p:spPr>
          <a:xfrm>
            <a:off x="964128" y="1662448"/>
            <a:ext cx="10057160" cy="2080570"/>
          </a:xfrm>
          <a:prstGeom prst="rect">
            <a:avLst/>
          </a:prstGeom>
          <a:solidFill>
            <a:schemeClr val="accent5">
              <a:lumMod val="20000"/>
              <a:lumOff val="80000"/>
            </a:schemeClr>
          </a:solidFill>
        </p:spPr>
        <p:txBody>
          <a:bodyPr wrap="square">
            <a:spAutoFit/>
          </a:bodyPr>
          <a:lstStyle/>
          <a:p>
            <a:pPr lvl="0" algn="just" defTabSz="457200">
              <a:lnSpc>
                <a:spcPct val="120000"/>
              </a:lnSpc>
              <a:defRPr/>
            </a:pPr>
            <a:r>
              <a:rPr kumimoji="0" lang="en-US"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Sir Run </a:t>
            </a:r>
            <a:r>
              <a:rPr kumimoji="0" lang="en-US" altLang="zh-CN" sz="2400" b="0" i="0" u="none" strike="noStrike" kern="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Run</a:t>
            </a:r>
            <a:r>
              <a:rPr kumimoji="0" lang="en-US"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Shaw continuously made large donations to run schools in the Mainland. </a:t>
            </a:r>
            <a:r>
              <a:rPr kumimoji="0" lang="en-HK"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2008, he </a:t>
            </a:r>
            <a:r>
              <a:rPr kumimoji="0" lang="en-US" altLang="zh-CN" sz="24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was </a:t>
            </a:r>
            <a:r>
              <a:rPr kumimoji="0" lang="en-US"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awarded the </a:t>
            </a:r>
            <a:r>
              <a:rPr kumimoji="0" lang="en-US" altLang="zh-CN" sz="24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kern="0" dirty="0" smtClean="0">
                <a:latin typeface="Times New Roman" panose="02020603050405020304" pitchFamily="18" charset="0"/>
                <a:ea typeface="DFKai-SB" panose="03000509000000000000" pitchFamily="65" charset="-120"/>
                <a:cs typeface="Times New Roman" panose="02020603050405020304" pitchFamily="18" charset="0"/>
              </a:rPr>
              <a:t>Lifetime </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Achievement Award for </a:t>
            </a:r>
            <a:r>
              <a:rPr lang="en-US" altLang="zh-CN" sz="2400" kern="0" dirty="0" smtClean="0">
                <a:latin typeface="Times New Roman" panose="02020603050405020304" pitchFamily="18" charset="0"/>
                <a:ea typeface="DFKai-SB" panose="03000509000000000000" pitchFamily="65" charset="-120"/>
                <a:cs typeface="Times New Roman" panose="02020603050405020304" pitchFamily="18" charset="0"/>
              </a:rPr>
              <a:t>Philanthropy” </a:t>
            </a:r>
            <a:r>
              <a:rPr kumimoji="0" lang="en-US" altLang="zh-CN" sz="24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by </a:t>
            </a:r>
            <a:r>
              <a:rPr kumimoji="0" lang="en-US" altLang="zh-CN" sz="24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Ministry of Civil Affairs of the PRC.</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spcBef>
                <a:spcPts val="0"/>
              </a:spcBef>
              <a:spcAft>
                <a:spcPts val="0"/>
              </a:spcAft>
              <a:buClrTx/>
              <a:buSzTx/>
              <a:buFontTx/>
              <a:buNone/>
              <a:tabLst/>
              <a:defRPr/>
            </a:pPr>
            <a:r>
              <a:rPr kumimoji="0" lang="en-HK" altLang="zh-TW" sz="1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sz="1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http://www.chinanews.com/ga/kjww/news/2008/04-15/1220655.shtml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167951" y="395448"/>
            <a:ext cx="12024049"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Examples of contributing to the Mainland’s industries on education, technology, culture,</a:t>
            </a:r>
            <a:r>
              <a:rPr kumimoji="0" lang="en-US" altLang="zh-CN" sz="3200" b="1" i="0" u="none" strike="noStrike" kern="1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3200" b="1" i="0" u="none" strike="noStrike" kern="1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medical and healthcare</a:t>
            </a:r>
            <a:r>
              <a:rPr kumimoji="0" lang="en-US" altLang="zh-CN" sz="3200" b="1" i="0" u="none" strike="noStrike" kern="1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and sports</a:t>
            </a:r>
            <a:r>
              <a:rPr kumimoji="0" lang="en-US" altLang="zh-CN" sz="3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(1)</a:t>
            </a:r>
          </a:p>
        </p:txBody>
      </p:sp>
      <p:sp>
        <p:nvSpPr>
          <p:cNvPr id="13" name="内容占位符 2"/>
          <p:cNvSpPr>
            <a:spLocks noGrp="1"/>
          </p:cNvSpPr>
          <p:nvPr>
            <p:ph idx="1"/>
          </p:nvPr>
        </p:nvSpPr>
        <p:spPr>
          <a:xfrm>
            <a:off x="964128" y="3827116"/>
            <a:ext cx="10057160" cy="2504987"/>
          </a:xfrm>
          <a:solidFill>
            <a:schemeClr val="accent6">
              <a:lumMod val="20000"/>
              <a:lumOff val="80000"/>
            </a:schemeClr>
          </a:solidFill>
        </p:spPr>
        <p:txBody>
          <a:bodyPr>
            <a:normAutofit/>
          </a:bodyPr>
          <a:lstStyle/>
          <a:p>
            <a:pPr marL="0" indent="0" algn="just">
              <a:lnSpc>
                <a:spcPct val="120000"/>
              </a:lnSpc>
              <a:buNone/>
            </a:pPr>
            <a:r>
              <a:rPr lang="en-US" altLang="zh-CN" kern="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Mr</a:t>
            </a:r>
            <a:r>
              <a:rPr lang="en-US" altLang="zh-CN" kern="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Henry </a:t>
            </a:r>
            <a:r>
              <a:rPr lang="en-US" altLang="zh-CN" kern="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Fok</a:t>
            </a:r>
            <a:r>
              <a:rPr lang="en-US" altLang="zh-CN"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talked about his donations to the Mainland, and said, “All I wish for is the prosperity of our </a:t>
            </a:r>
            <a:r>
              <a:rPr lang="en-US" altLang="zh-CN" kern="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country. </a:t>
            </a:r>
            <a:r>
              <a:rPr lang="en-US" altLang="zh-CN"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 always remember that I am a Chinese</a:t>
            </a:r>
            <a:r>
              <a:rPr lang="en-US" altLang="zh-CN" kern="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 would like to do my best to contribute practically to the prosperity of our country.”</a:t>
            </a:r>
          </a:p>
          <a:p>
            <a:pPr marL="0" indent="0">
              <a:lnSpc>
                <a:spcPct val="150000"/>
              </a:lnSpc>
              <a:buNone/>
            </a:pPr>
            <a:r>
              <a:rPr lang="en-HK" altLang="zh-TW" sz="1800" kern="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Source</a:t>
            </a:r>
            <a:r>
              <a:rPr lang="en-US" altLang="zh-TW" sz="1800" kern="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800" kern="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http://theory.people.com.cn/BIG5/n1/2020/0728/c40531-31799898.html</a:t>
            </a:r>
            <a:endParaRPr lang="zh-CN" altLang="en-US" sz="1800" kern="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灯片编号占位符 2">
            <a:extLst>
              <a:ext uri="{FF2B5EF4-FFF2-40B4-BE49-F238E27FC236}">
                <a16:creationId xmlns:a16="http://schemas.microsoft.com/office/drawing/2014/main" id="{DABAE573-1E4C-417E-B67F-2321CB47F3A3}"/>
              </a:ext>
            </a:extLst>
          </p:cNvPr>
          <p:cNvSpPr txBox="1">
            <a:spLocks/>
          </p:cNvSpPr>
          <p:nvPr/>
        </p:nvSpPr>
        <p:spPr>
          <a:xfrm>
            <a:off x="11476260" y="6395686"/>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mj-lt"/>
              </a:rPr>
              <a:pPr algn="r" defTabSz="457200">
                <a:defRPr/>
              </a:pPr>
              <a:t>51</a:t>
            </a:fld>
            <a:endParaRPr lang="zh-CN" altLang="en-US" sz="1000" dirty="0">
              <a:solidFill>
                <a:prstClr val="black"/>
              </a:solidFill>
              <a:latin typeface="+mj-lt"/>
            </a:endParaRPr>
          </a:p>
        </p:txBody>
      </p:sp>
    </p:spTree>
    <p:extLst>
      <p:ext uri="{BB962C8B-B14F-4D97-AF65-F5344CB8AC3E}">
        <p14:creationId xmlns:p14="http://schemas.microsoft.com/office/powerpoint/2010/main" val="1113208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20228" y="6339532"/>
            <a:ext cx="542697" cy="279400"/>
          </a:xfrm>
        </p:spPr>
        <p:txBody>
          <a:bodyPr/>
          <a:lstStyle/>
          <a:p>
            <a:fld id="{4F92C486-6FB0-482A-9EC9-81B67A616DD0}" type="slidenum">
              <a:rPr lang="zh-CN" altLang="en-US" smtClean="0">
                <a:latin typeface="+mj-lt"/>
              </a:rPr>
              <a:t>52</a:t>
            </a:fld>
            <a:endParaRPr lang="zh-CN" altLang="en-US">
              <a:latin typeface="+mj-lt"/>
            </a:endParaRPr>
          </a:p>
        </p:txBody>
      </p:sp>
      <p:sp>
        <p:nvSpPr>
          <p:cNvPr id="5" name="Rectangle 4"/>
          <p:cNvSpPr/>
          <p:nvPr/>
        </p:nvSpPr>
        <p:spPr>
          <a:xfrm>
            <a:off x="419023" y="1347720"/>
            <a:ext cx="11072553" cy="4376583"/>
          </a:xfrm>
          <a:prstGeom prst="rect">
            <a:avLst/>
          </a:prstGeom>
          <a:solidFill>
            <a:schemeClr val="accent6">
              <a:lumMod val="40000"/>
              <a:lumOff val="60000"/>
            </a:schemeClr>
          </a:solidFill>
        </p:spPr>
        <p:txBody>
          <a:bodyPr wrap="square">
            <a:spAutoFit/>
          </a:bodyPr>
          <a:lstStyle/>
          <a:p>
            <a:pPr lvl="0" algn="just" defTabSz="457200">
              <a:lnSpc>
                <a:spcPct val="120000"/>
              </a:lnSpc>
              <a:defRPr/>
            </a:pP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Tin Ka Ping Foundation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was founded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in 1982 by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Dr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Tin Ka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Ping.  The Foundation </a:t>
            </a:r>
            <a:r>
              <a:rPr lang="en-HK" altLang="zh-CN" sz="2300" dirty="0">
                <a:latin typeface="Times New Roman" panose="02020603050405020304" pitchFamily="18" charset="0"/>
                <a:ea typeface="DFKai-SB" panose="03000509000000000000" pitchFamily="65" charset="-120"/>
                <a:cs typeface="Times New Roman" panose="02020603050405020304" pitchFamily="18" charset="0"/>
              </a:rPr>
              <a:t>is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devoted to its charitable causes and aspires to improving the quality of education as its contribution to China’s advancement. </a:t>
            </a:r>
            <a:r>
              <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rPr>
              <a:t> </a:t>
            </a:r>
            <a:r>
              <a:rPr lang="en-HK" altLang="zh-CN" sz="2300" dirty="0" smtClean="0">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Foundation has funded 93 tertiary institutions, 163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Tin </a:t>
            </a:r>
            <a:r>
              <a:rPr kumimoji="0" lang="en-US" altLang="zh-TW" sz="23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Ka</a:t>
            </a:r>
            <a:r>
              <a:rPr lang="en-US" altLang="zh-TW"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300" dirty="0" smtClean="0">
                <a:latin typeface="Times New Roman" panose="02020603050405020304" pitchFamily="18" charset="0"/>
                <a:ea typeface="DFKai-SB" panose="03000509000000000000" pitchFamily="65" charset="-120"/>
                <a:cs typeface="Times New Roman" panose="02020603050405020304" pitchFamily="18" charset="0"/>
              </a:rPr>
              <a:t>Ping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secondary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schools, 42 </a:t>
            </a:r>
            <a:r>
              <a:rPr lang="en-US" altLang="zh-TW" sz="2300" dirty="0">
                <a:latin typeface="Times New Roman" panose="02020603050405020304" pitchFamily="18" charset="0"/>
                <a:ea typeface="DFKai-SB" panose="03000509000000000000" pitchFamily="65" charset="-120"/>
                <a:cs typeface="Times New Roman" panose="02020603050405020304" pitchFamily="18" charset="0"/>
              </a:rPr>
              <a:t>Tin </a:t>
            </a:r>
            <a:r>
              <a:rPr lang="en-US" altLang="zh-TW" sz="2300" dirty="0" err="1">
                <a:latin typeface="Times New Roman" panose="02020603050405020304" pitchFamily="18" charset="0"/>
                <a:ea typeface="DFKai-SB" panose="03000509000000000000" pitchFamily="65" charset="-120"/>
                <a:cs typeface="Times New Roman" panose="02020603050405020304" pitchFamily="18" charset="0"/>
              </a:rPr>
              <a:t>Ka</a:t>
            </a:r>
            <a:r>
              <a:rPr lang="en-US" altLang="zh-TW" sz="2300" dirty="0">
                <a:latin typeface="Times New Roman" panose="02020603050405020304" pitchFamily="18" charset="0"/>
                <a:ea typeface="DFKai-SB" panose="03000509000000000000" pitchFamily="65" charset="-120"/>
                <a:cs typeface="Times New Roman" panose="02020603050405020304" pitchFamily="18" charset="0"/>
              </a:rPr>
              <a:t> Ping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primary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schools, 20 Tin Ka Ping colleges and kindergartens and over 1800 rural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libraries”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across the country.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All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Tin Ka Ping schools in the Mainland are state-owned; the Foundation </a:t>
            </a:r>
            <a:r>
              <a:rPr lang="en-US" altLang="zh-TW" sz="2300" dirty="0" smtClean="0">
                <a:latin typeface="Times New Roman" panose="02020603050405020304" pitchFamily="18" charset="0"/>
                <a:ea typeface="DFKai-SB" panose="03000509000000000000" pitchFamily="65" charset="-120"/>
                <a:cs typeface="Times New Roman" panose="02020603050405020304" pitchFamily="18" charset="0"/>
              </a:rPr>
              <a:t>does</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not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involve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any daily management.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Besides</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it has also set up scholarships in three overseas tertiary institutions for Chinese students</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Apart from education,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Foundation has funded 29 hospitals, about 130 bridges and </a:t>
            </a:r>
            <a:r>
              <a:rPr kumimoji="0" lang="en-US"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roads, </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over 200 entertainment and social projects and countless </a:t>
            </a:r>
            <a:r>
              <a:rPr kumimoji="0" lang="en-HK"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units</a:t>
            </a:r>
            <a:r>
              <a:rPr kumimoji="0" lang="en-HK" altLang="zh-TW" sz="23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TW" sz="23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a:t>
            </a:r>
            <a:r>
              <a:rPr kumimoji="0" lang="en-HK"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http://www.tinkaping.org/history/</a:t>
            </a:r>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419024" y="5895936"/>
            <a:ext cx="11072552" cy="830997"/>
          </a:xfrm>
          <a:prstGeom prst="rect">
            <a:avLst/>
          </a:prstGeom>
          <a:ln w="28575">
            <a:solidFill>
              <a:srgbClr val="0070C0"/>
            </a:solidFill>
          </a:ln>
        </p:spPr>
        <p:txBody>
          <a:bodyPr wrap="square">
            <a:spAutoFit/>
          </a:bodyPr>
          <a:lstStyle/>
          <a:p>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Apart from </a:t>
            </a:r>
            <a:r>
              <a:rPr lang="en-HK" altLang="zh-TW" sz="2400" dirty="0" smtClean="0">
                <a:latin typeface="Times New Roman" panose="02020603050405020304" pitchFamily="18" charset="0"/>
                <a:ea typeface="DFKai-SB" panose="03000509000000000000" pitchFamily="65" charset="-120"/>
                <a:cs typeface="Times New Roman" panose="02020603050405020304" pitchFamily="18" charset="0"/>
              </a:rPr>
              <a:t>the above examples, please find out other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people who </a:t>
            </a:r>
            <a:r>
              <a:rPr lang="en-HK" altLang="zh-TW" sz="2400" dirty="0" smtClean="0">
                <a:latin typeface="Times New Roman" panose="02020603050405020304" pitchFamily="18" charset="0"/>
                <a:ea typeface="DFKai-SB" panose="03000509000000000000" pitchFamily="65" charset="-120"/>
                <a:cs typeface="Times New Roman" panose="02020603050405020304" pitchFamily="18" charset="0"/>
              </a:rPr>
              <a:t>have made</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 donation </a:t>
            </a:r>
            <a:r>
              <a:rPr lang="en-HK" altLang="zh-TW" sz="2400" dirty="0" smtClean="0">
                <a:latin typeface="Times New Roman" panose="02020603050405020304" pitchFamily="18" charset="0"/>
                <a:ea typeface="DFKai-SB" panose="03000509000000000000" pitchFamily="65" charset="-120"/>
                <a:cs typeface="Times New Roman" panose="02020603050405020304" pitchFamily="18" charset="0"/>
              </a:rPr>
              <a:t>to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support our country’s </a:t>
            </a:r>
            <a:r>
              <a:rPr lang="en-HK" altLang="zh-TW" sz="2400" dirty="0" smtClean="0">
                <a:latin typeface="Times New Roman" panose="02020603050405020304" pitchFamily="18" charset="0"/>
                <a:ea typeface="DFKai-SB" panose="03000509000000000000" pitchFamily="65" charset="-120"/>
                <a:cs typeface="Times New Roman" panose="02020603050405020304" pitchFamily="18" charset="0"/>
              </a:rPr>
              <a:t>development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and </a:t>
            </a:r>
            <a:r>
              <a:rPr lang="en-HK" altLang="zh-TW" sz="2400" dirty="0" smtClean="0">
                <a:latin typeface="Times New Roman" panose="02020603050405020304" pitchFamily="18" charset="0"/>
                <a:ea typeface="DFKai-SB" panose="03000509000000000000" pitchFamily="65" charset="-120"/>
                <a:cs typeface="Times New Roman" panose="02020603050405020304" pitchFamily="18" charset="0"/>
              </a:rPr>
              <a:t>their </a:t>
            </a:r>
            <a:r>
              <a:rPr lang="en-HK" altLang="zh-TW" sz="2400" dirty="0">
                <a:latin typeface="Times New Roman" panose="02020603050405020304" pitchFamily="18" charset="0"/>
                <a:ea typeface="DFKai-SB" panose="03000509000000000000" pitchFamily="65" charset="-120"/>
                <a:cs typeface="Times New Roman" panose="02020603050405020304" pitchFamily="18" charset="0"/>
              </a:rPr>
              <a:t>stories.</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9260" y="118257"/>
            <a:ext cx="12089247"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Examples of contributing to the Mainland’s industries on education, technology, culture,</a:t>
            </a:r>
            <a:r>
              <a:rPr kumimoji="0" lang="en-US" altLang="zh-CN" sz="3200" b="1" i="0" u="none" strike="noStrike" kern="1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3200" b="1" i="0" u="none" strike="noStrike" kern="1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medical and healthcare</a:t>
            </a:r>
            <a:r>
              <a:rPr kumimoji="0" lang="en-US" altLang="zh-CN" sz="3200" b="1" i="0" u="none" strike="noStrike" kern="1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and sports</a:t>
            </a:r>
            <a:r>
              <a:rPr kumimoji="0" lang="en-US" altLang="zh-CN" sz="3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(2)</a:t>
            </a:r>
          </a:p>
        </p:txBody>
      </p:sp>
    </p:spTree>
    <p:extLst>
      <p:ext uri="{BB962C8B-B14F-4D97-AF65-F5344CB8AC3E}">
        <p14:creationId xmlns:p14="http://schemas.microsoft.com/office/powerpoint/2010/main" val="4023473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8059746" y="4361778"/>
            <a:ext cx="3680044" cy="923330"/>
          </a:xfrm>
          <a:prstGeom prst="rect">
            <a:avLst/>
          </a:prstGeom>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en-HK" altLang="zh-CN" sz="18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The Hong Kong Poverty Alleviation Association Limited was established in June 2018.</a:t>
            </a:r>
            <a:endParaRPr kumimoji="0" lang="zh-CN" altLang="zh-CN" sz="1400" b="0"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367505" y="1483348"/>
            <a:ext cx="7426779" cy="4485652"/>
          </a:xfrm>
          <a:prstGeom prst="rect">
            <a:avLst/>
          </a:prstGeom>
        </p:spPr>
        <p:txBody>
          <a:bodyPr wrap="square">
            <a:spAutoFit/>
          </a:bodyPr>
          <a:lstStyle/>
          <a:p>
            <a:pPr lvl="0" algn="just" defTabSz="457200">
              <a:lnSpc>
                <a:spcPct val="120000"/>
              </a:lnSpc>
              <a:defRPr/>
            </a:pP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The Hong Kong Poverty Alleviation Association Limited identified </a:t>
            </a:r>
            <a:r>
              <a:rPr kumimoji="0" lang="en-US" altLang="zh-CN" sz="2400" b="0" i="0" u="none" strike="noStrike" kern="1200" cap="none" spc="0" normalizeH="0" baseline="0" noProof="0" dirty="0" err="1">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Nanjiang</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 County of Sichuan Province as its starting point and rolled out poverty alleviation work with a</a:t>
            </a:r>
            <a:r>
              <a:rPr kumimoji="0" lang="en-US" altLang="zh-CN" sz="2400" b="0" i="0" u="none" strike="noStrike" kern="1200" cap="none" spc="0" normalizeH="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 view </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to improving the development of </a:t>
            </a:r>
            <a:r>
              <a:rPr kumimoji="0" lang="en-US" altLang="zh-CN" sz="2400" b="0" i="0" u="none" strike="noStrike" kern="1200" cap="none" spc="0" normalizeH="0" baseline="0" noProof="0" dirty="0" err="1">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Nanjiang</a:t>
            </a:r>
            <a:r>
              <a:rPr kumimoji="0" lang="en-US" altLang="zh-CN" sz="2400" b="0" i="0" u="none" strike="noStrike" kern="1200" cap="none" spc="0" normalizeH="0" baseline="0" noProof="0" dirty="0">
                <a:ln>
                  <a:noFill/>
                </a:ln>
                <a:effectLst/>
                <a:uLnTx/>
                <a:uFillTx/>
                <a:latin typeface="Times New Roman" panose="02020603050405020304" pitchFamily="18" charset="0"/>
                <a:ea typeface="仿宋" panose="02010609060101010101" pitchFamily="49" charset="-122"/>
                <a:cs typeface="Times New Roman" panose="02020603050405020304" pitchFamily="18" charset="0"/>
              </a:rPr>
              <a:t> County in the areas of industrial development, education, medical care, etc. In </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2013, the </a:t>
            </a:r>
            <a:r>
              <a:rPr lang="en-US" altLang="zh-CN" sz="2400" dirty="0" smtClean="0">
                <a:latin typeface="Times New Roman" panose="02020603050405020304" pitchFamily="18" charset="0"/>
                <a:ea typeface="仿宋" panose="02010609060101010101" pitchFamily="49" charset="-122"/>
                <a:cs typeface="Times New Roman" panose="02020603050405020304" pitchFamily="18" charset="0"/>
              </a:rPr>
              <a:t>impoverished population </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of </a:t>
            </a:r>
            <a:r>
              <a:rPr lang="en-US" altLang="zh-CN" sz="2400" dirty="0" err="1">
                <a:latin typeface="Times New Roman" panose="02020603050405020304" pitchFamily="18" charset="0"/>
                <a:ea typeface="仿宋" panose="02010609060101010101" pitchFamily="49" charset="-122"/>
                <a:cs typeface="Times New Roman" panose="02020603050405020304" pitchFamily="18" charset="0"/>
              </a:rPr>
              <a:t>Nanjiang</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 County was around 70,000 to 80,000, and all the </a:t>
            </a:r>
            <a:r>
              <a:rPr lang="en-US" altLang="zh-CN" sz="2400" dirty="0" smtClean="0">
                <a:latin typeface="Times New Roman" panose="02020603050405020304" pitchFamily="18" charset="0"/>
                <a:ea typeface="仿宋" panose="02010609060101010101" pitchFamily="49" charset="-122"/>
                <a:cs typeface="Times New Roman" panose="02020603050405020304" pitchFamily="18" charset="0"/>
              </a:rPr>
              <a:t>impoverished population </a:t>
            </a:r>
            <a:r>
              <a:rPr lang="en-US" altLang="zh-CN" sz="2400" dirty="0">
                <a:latin typeface="Times New Roman" panose="02020603050405020304" pitchFamily="18" charset="0"/>
                <a:ea typeface="仿宋" panose="02010609060101010101" pitchFamily="49" charset="-122"/>
                <a:cs typeface="Times New Roman" panose="02020603050405020304" pitchFamily="18" charset="0"/>
              </a:rPr>
              <a:t>were lifted out of poverty in 2019. Hong Kong citizens were one of the contributors to this accomplishment. </a:t>
            </a:r>
            <a:endParaRPr lang="zh-CN" altLang="en-US" sz="2400" dirty="0">
              <a:latin typeface="Times New Roman" panose="02020603050405020304" pitchFamily="18" charset="0"/>
              <a:ea typeface="仿宋"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8121750" y="2535382"/>
            <a:ext cx="3618040" cy="1826396"/>
          </a:xfrm>
          <a:prstGeom prst="rect">
            <a:avLst/>
          </a:prstGeom>
        </p:spPr>
      </p:pic>
      <p:sp>
        <p:nvSpPr>
          <p:cNvPr id="3" name="灯片编号占位符 2">
            <a:extLst>
              <a:ext uri="{FF2B5EF4-FFF2-40B4-BE49-F238E27FC236}">
                <a16:creationId xmlns:a16="http://schemas.microsoft.com/office/drawing/2014/main" id="{6C8A4DE2-2C4B-45DA-BFBB-912D08F32F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6" name="矩形 3">
            <a:extLst>
              <a:ext uri="{FF2B5EF4-FFF2-40B4-BE49-F238E27FC236}">
                <a16:creationId xmlns:a16="http://schemas.microsoft.com/office/drawing/2014/main" id="{1806DF56-E8B8-4C45-896D-2A05AB0C1A81}"/>
              </a:ext>
            </a:extLst>
          </p:cNvPr>
          <p:cNvSpPr/>
          <p:nvPr/>
        </p:nvSpPr>
        <p:spPr>
          <a:xfrm>
            <a:off x="2121304" y="246670"/>
            <a:ext cx="8370881"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Supporting poverty alleviation </a:t>
            </a:r>
            <a:endParaRPr kumimoji="0" lang="en-US" altLang="zh-C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poverty-stricken areas in the Mainland</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2837670" y="5895448"/>
            <a:ext cx="5708422" cy="830997"/>
          </a:xfrm>
          <a:prstGeom prst="rect">
            <a:avLst/>
          </a:prstGeom>
        </p:spPr>
        <p:txBody>
          <a:bodyPr wrap="none">
            <a:spAutoFit/>
          </a:bodyPr>
          <a:lstStyle/>
          <a:p>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Sources:</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ea typeface="DFKai-SB" panose="03000509000000000000" pitchFamily="65" charset="-120"/>
                <a:cs typeface="Times New Roman" panose="02020603050405020304" pitchFamily="18" charset="0"/>
              </a:rPr>
              <a:t>http://www.gov.cn/xinwen/2020-03/12/content_5490339.htm</a:t>
            </a:r>
          </a:p>
          <a:p>
            <a:pPr marL="285750" indent="-285750">
              <a:buFont typeface="Arial" panose="020B0604020202020204" pitchFamily="34" charset="0"/>
              <a:buChar char="•"/>
            </a:pPr>
            <a:r>
              <a:rPr lang="en-US" sz="1600" dirty="0">
                <a:latin typeface="Times New Roman" panose="02020603050405020304" pitchFamily="18" charset="0"/>
                <a:ea typeface="DFKai-SB" panose="03000509000000000000" pitchFamily="65" charset="-120"/>
                <a:cs typeface="Times New Roman" panose="02020603050405020304" pitchFamily="18" charset="0"/>
              </a:rPr>
              <a:t>https://www.hkpaa.com.hk/</a:t>
            </a:r>
          </a:p>
        </p:txBody>
      </p:sp>
    </p:spTree>
    <p:extLst>
      <p:ext uri="{BB962C8B-B14F-4D97-AF65-F5344CB8AC3E}">
        <p14:creationId xmlns:p14="http://schemas.microsoft.com/office/powerpoint/2010/main" val="4254868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8">
            <a:extLst>
              <a:ext uri="{FF2B5EF4-FFF2-40B4-BE49-F238E27FC236}">
                <a16:creationId xmlns:a16="http://schemas.microsoft.com/office/drawing/2014/main" id="{5366AECE-37AA-4D32-9711-A110B4B6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49" y="182880"/>
            <a:ext cx="10872787" cy="650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757824" y="272479"/>
            <a:ext cx="9427583" cy="1532727"/>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altLang="zh-TW"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Lifeline Express Hong Kong Foundation is a registered charitable </a:t>
            </a:r>
            <a:r>
              <a:rPr kumimoji="0" lang="en-US" altLang="zh-TW" sz="26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organisation</a:t>
            </a:r>
            <a:r>
              <a:rPr kumimoji="0" lang="en-US" altLang="zh-TW"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in</a:t>
            </a:r>
            <a:r>
              <a:rPr kumimoji="0" lang="en-US" altLang="zh-TW" sz="26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Hong Kong </a:t>
            </a:r>
            <a:r>
              <a:rPr kumimoji="0" lang="en-US" altLang="zh-TW"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dedicated to fund-raising in support of the eye care medical services </a:t>
            </a:r>
            <a:r>
              <a:rPr kumimoji="0" lang="en-US" altLang="zh-TW"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Lifeline</a:t>
            </a:r>
            <a:r>
              <a:rPr kumimoji="0" lang="en-US" altLang="zh-TW" sz="26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Express </a:t>
            </a:r>
            <a:r>
              <a:rPr kumimoji="0" lang="en-US" altLang="zh-TW"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 </a:t>
            </a:r>
            <a:r>
              <a:rPr kumimoji="0" lang="en-US" altLang="zh-TW"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Mainland.</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8" name="内容占位符 2">
            <a:extLst>
              <a:ext uri="{FF2B5EF4-FFF2-40B4-BE49-F238E27FC236}">
                <a16:creationId xmlns:a16="http://schemas.microsoft.com/office/drawing/2014/main" id="{EEEC8026-CB2A-4A30-A4AA-1740BAD45ED8}"/>
              </a:ext>
            </a:extLst>
          </p:cNvPr>
          <p:cNvSpPr txBox="1">
            <a:spLocks/>
          </p:cNvSpPr>
          <p:nvPr/>
        </p:nvSpPr>
        <p:spPr>
          <a:xfrm>
            <a:off x="1046841" y="2690221"/>
            <a:ext cx="6323873" cy="15304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6">
            <a:extLst>
              <a:ext uri="{FF2B5EF4-FFF2-40B4-BE49-F238E27FC236}">
                <a16:creationId xmlns:a16="http://schemas.microsoft.com/office/drawing/2014/main" id="{FD5FE467-8DD1-437A-BAFD-7B50FBAE3CE0}"/>
              </a:ext>
            </a:extLst>
          </p:cNvPr>
          <p:cNvSpPr>
            <a:spLocks noGrp="1"/>
          </p:cNvSpPr>
          <p:nvPr>
            <p:ph type="sldNum" sz="quarter" idx="4294967295"/>
          </p:nvPr>
        </p:nvSpPr>
        <p:spPr>
          <a:xfrm>
            <a:off x="11185407" y="628948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grpSp>
        <p:nvGrpSpPr>
          <p:cNvPr id="23" name="组合 22">
            <a:extLst>
              <a:ext uri="{FF2B5EF4-FFF2-40B4-BE49-F238E27FC236}">
                <a16:creationId xmlns:a16="http://schemas.microsoft.com/office/drawing/2014/main" id="{98B57BAE-FDE7-450A-A125-4F8333F3C556}"/>
              </a:ext>
            </a:extLst>
          </p:cNvPr>
          <p:cNvGrpSpPr/>
          <p:nvPr/>
        </p:nvGrpSpPr>
        <p:grpSpPr>
          <a:xfrm>
            <a:off x="1320707" y="1751007"/>
            <a:ext cx="9424125" cy="4429580"/>
            <a:chOff x="1857376" y="2129652"/>
            <a:chExt cx="7218479" cy="3971165"/>
          </a:xfrm>
        </p:grpSpPr>
        <p:sp>
          <p:nvSpPr>
            <p:cNvPr id="24" name="矩形: 圆角 23">
              <a:extLst>
                <a:ext uri="{FF2B5EF4-FFF2-40B4-BE49-F238E27FC236}">
                  <a16:creationId xmlns:a16="http://schemas.microsoft.com/office/drawing/2014/main" id="{C2D5164E-1A42-4641-A1C8-6F49011A9309}"/>
                </a:ext>
              </a:extLst>
            </p:cNvPr>
            <p:cNvSpPr/>
            <p:nvPr/>
          </p:nvSpPr>
          <p:spPr bwMode="auto">
            <a:xfrm>
              <a:off x="1937340" y="2129652"/>
              <a:ext cx="7138515" cy="3789022"/>
            </a:xfrm>
            <a:prstGeom prst="roundRect">
              <a:avLst>
                <a:gd name="adj" fmla="val 787"/>
              </a:avLst>
            </a:prstGeom>
            <a:solidFill>
              <a:srgbClr val="92D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7C452BC1-D127-424A-A4E9-558AB49C2E55}"/>
                </a:ext>
              </a:extLst>
            </p:cNvPr>
            <p:cNvSpPr/>
            <p:nvPr/>
          </p:nvSpPr>
          <p:spPr>
            <a:xfrm>
              <a:off x="1863769" y="2286865"/>
              <a:ext cx="7147236" cy="381395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52CB7772-D87E-40E2-9743-110964C276AB}"/>
                </a:ext>
              </a:extLst>
            </p:cNvPr>
            <p:cNvSpPr/>
            <p:nvPr/>
          </p:nvSpPr>
          <p:spPr>
            <a:xfrm>
              <a:off x="1857376" y="2417552"/>
              <a:ext cx="7138515" cy="2069437"/>
            </a:xfrm>
            <a:prstGeom prst="rect">
              <a:avLst/>
            </a:prstGeom>
          </p:spPr>
          <p:txBody>
            <a:bodyPr wrap="square">
              <a:spAutoFit/>
            </a:bodyPr>
            <a:lstStyle/>
            <a:p>
              <a:pPr lvl="0" algn="just" defTabSz="457200">
                <a:lnSpc>
                  <a:spcPct val="120000"/>
                </a:lnSpc>
                <a:defRPr/>
              </a:pPr>
              <a:r>
                <a:rPr kumimoji="0" lang="en-HK"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HK"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“Lifeline Express” started in 1997 to raise fund</a:t>
              </a:r>
              <a:r>
                <a:rPr kumimoji="0" lang="en-HK" altLang="zh-CN" sz="2000" b="0" i="0" u="non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a:t>
              </a:r>
              <a:r>
                <a:rPr kumimoji="0" lang="en-HK"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for eye care medical treatment in the Mainland</a:t>
              </a:r>
              <a:r>
                <a:rPr kumimoji="0" lang="en-HK"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HK" altLang="zh-CN" sz="2000" dirty="0">
                  <a:latin typeface="Times New Roman" panose="02020603050405020304" pitchFamily="18" charset="0"/>
                  <a:ea typeface="DFKai-SB" panose="03000509000000000000" pitchFamily="65" charset="-120"/>
                  <a:cs typeface="Times New Roman" panose="02020603050405020304" pitchFamily="18" charset="0"/>
                </a:rPr>
                <a:t>The “Lifeline Express” is a </a:t>
              </a:r>
              <a:r>
                <a:rPr kumimoji="0" lang="en-HK"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specially designed hospital eye-train which consists of four </a:t>
              </a:r>
              <a:r>
                <a:rPr kumimoji="0" lang="en-HK"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compartments including </a:t>
              </a:r>
              <a:r>
                <a:rPr kumimoji="0" lang="en-HK"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 e</a:t>
              </a:r>
              <a:r>
                <a:rPr kumimoji="0" lang="en-US" altLang="zh-CN" sz="20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xamination</a:t>
              </a: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room, two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a:t>
              </a:r>
              <a:r>
                <a:rPr kumimoji="0" lang="en-US" altLang="zh-CN" sz="20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perating</a:t>
              </a: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theatres, </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a:t>
              </a:r>
              <a:r>
                <a:rPr kumimoji="0" lang="en-US" altLang="zh-CN" sz="20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atient</a:t>
              </a: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ward and a multi-function conference room with a living quarter for the medical team. </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It </a:t>
              </a: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aims to provide free surgery for underprivileged cataract patients in the Mainland, hoping that they could enjoy a new life with restored vision.</a:t>
              </a:r>
              <a:endParaRPr kumimoji="0" lang="en-US" altLang="zh-CN"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pic>
        <p:nvPicPr>
          <p:cNvPr id="3" name="图片 2">
            <a:extLst>
              <a:ext uri="{FF2B5EF4-FFF2-40B4-BE49-F238E27FC236}">
                <a16:creationId xmlns:a16="http://schemas.microsoft.com/office/drawing/2014/main" id="{C8554467-5BB3-4DE2-A113-54172024AB39}"/>
              </a:ext>
            </a:extLst>
          </p:cNvPr>
          <p:cNvPicPr>
            <a:picLocks noChangeAspect="1"/>
          </p:cNvPicPr>
          <p:nvPr/>
        </p:nvPicPr>
        <p:blipFill rotWithShape="1">
          <a:blip r:embed="rId4"/>
          <a:srcRect l="2083" t="6036" r="7127" b="12989"/>
          <a:stretch/>
        </p:blipFill>
        <p:spPr>
          <a:xfrm>
            <a:off x="3918505" y="4471881"/>
            <a:ext cx="4360151" cy="1352260"/>
          </a:xfrm>
          <a:prstGeom prst="rect">
            <a:avLst/>
          </a:prstGeom>
          <a:ln w="3175" cap="sq">
            <a:solidFill>
              <a:srgbClr val="000000"/>
            </a:solidFill>
            <a:prstDash val="solid"/>
            <a:miter lim="800000"/>
          </a:ln>
          <a:effectLst/>
        </p:spPr>
      </p:pic>
      <p:pic>
        <p:nvPicPr>
          <p:cNvPr id="12" name="图片 11">
            <a:extLst>
              <a:ext uri="{FF2B5EF4-FFF2-40B4-BE49-F238E27FC236}">
                <a16:creationId xmlns:a16="http://schemas.microsoft.com/office/drawing/2014/main" id="{BCC44A44-5D33-45B0-91D2-29FAF3901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519" y="4443523"/>
            <a:ext cx="1314732" cy="1121390"/>
          </a:xfrm>
          <a:prstGeom prst="rect">
            <a:avLst/>
          </a:prstGeom>
        </p:spPr>
      </p:pic>
      <p:sp>
        <p:nvSpPr>
          <p:cNvPr id="19" name="矩形 4"/>
          <p:cNvSpPr/>
          <p:nvPr/>
        </p:nvSpPr>
        <p:spPr>
          <a:xfrm>
            <a:off x="1176532" y="6180587"/>
            <a:ext cx="5884677" cy="387798"/>
          </a:xfrm>
          <a:prstGeom prst="rect">
            <a:avLst/>
          </a:prstGeom>
        </p:spPr>
        <p:txBody>
          <a:bodyPr wrap="square">
            <a:spAutoFit/>
          </a:bodyPr>
          <a:lstStyle/>
          <a:p>
            <a:pPr lvl="0" defTabSz="457200">
              <a:lnSpc>
                <a:spcPct val="120000"/>
              </a:lnSpc>
              <a:defRPr/>
            </a:pPr>
            <a:r>
              <a:rPr lang="en-HK" altLang="zh-TW" sz="1600" dirty="0">
                <a:latin typeface="Times New Roman" panose="02020603050405020304" pitchFamily="18" charset="0"/>
                <a:ea typeface="DFKai-SB" panose="03000509000000000000" pitchFamily="65" charset="-120"/>
                <a:cs typeface="Times New Roman" panose="02020603050405020304" pitchFamily="18" charset="0"/>
              </a:rPr>
              <a:t>Source</a:t>
            </a:r>
            <a:r>
              <a:rPr kumimoji="0" lang="en-US" altLang="zh-TW"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lifelineexpress.org.hk/en/home</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42">
            <a:extLst>
              <a:ext uri="{FF2B5EF4-FFF2-40B4-BE49-F238E27FC236}">
                <a16:creationId xmlns:a16="http://schemas.microsoft.com/office/drawing/2014/main" id="{CF6DD55E-F8E8-438F-83E7-06240071A3AF}"/>
              </a:ext>
            </a:extLst>
          </p:cNvPr>
          <p:cNvSpPr txBox="1">
            <a:spLocks noChangeArrowheads="1"/>
          </p:cNvSpPr>
          <p:nvPr/>
        </p:nvSpPr>
        <p:spPr bwMode="auto">
          <a:xfrm>
            <a:off x="0" y="182880"/>
            <a:ext cx="1734207"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Reference</a:t>
            </a:r>
            <a:endParaRPr kumimoji="0" lang="zh-CN" altLang="en-US" sz="28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TextBox 1">
            <a:extLst>
              <a:ext uri="{FF2B5EF4-FFF2-40B4-BE49-F238E27FC236}">
                <a16:creationId xmlns:a16="http://schemas.microsoft.com/office/drawing/2014/main" id="{FFF1B53E-D28F-431C-A677-258E4309333C}"/>
              </a:ext>
            </a:extLst>
          </p:cNvPr>
          <p:cNvSpPr txBox="1"/>
          <p:nvPr/>
        </p:nvSpPr>
        <p:spPr>
          <a:xfrm>
            <a:off x="3550898" y="4575675"/>
            <a:ext cx="4913525" cy="307777"/>
          </a:xfrm>
          <a:prstGeom prst="rect">
            <a:avLst/>
          </a:prstGeom>
          <a:solidFill>
            <a:schemeClr val="bg1"/>
          </a:solidFill>
          <a:ln>
            <a:solidFill>
              <a:schemeClr val="accent1"/>
            </a:solidFill>
          </a:ln>
        </p:spPr>
        <p:txBody>
          <a:bodyPr wrap="none" rtlCol="0">
            <a:spAutoFit/>
          </a:bodyPr>
          <a:lstStyle/>
          <a:p>
            <a:r>
              <a:rPr lang="en-HK" sz="1400" dirty="0">
                <a:latin typeface="Times New Roman" panose="02020603050405020304" pitchFamily="18" charset="0"/>
                <a:cs typeface="Times New Roman" panose="02020603050405020304" pitchFamily="18" charset="0"/>
              </a:rPr>
              <a:t>From July 1997 to December 2020, the “Lifeline Express</a:t>
            </a:r>
            <a:r>
              <a:rPr lang="en-HK" sz="1400" dirty="0" smtClean="0">
                <a:latin typeface="Times New Roman" panose="02020603050405020304" pitchFamily="18" charset="0"/>
                <a:cs typeface="Times New Roman" panose="02020603050405020304" pitchFamily="18" charset="0"/>
              </a:rPr>
              <a:t>” </a:t>
            </a:r>
            <a:r>
              <a:rPr lang="en-HK" sz="1400" dirty="0">
                <a:latin typeface="Times New Roman" panose="02020603050405020304" pitchFamily="18" charset="0"/>
                <a:cs typeface="Times New Roman" panose="02020603050405020304" pitchFamily="18" charset="0"/>
              </a:rPr>
              <a:t>helped</a:t>
            </a:r>
          </a:p>
        </p:txBody>
      </p:sp>
      <p:sp>
        <p:nvSpPr>
          <p:cNvPr id="4" name="TextBox 3">
            <a:extLst>
              <a:ext uri="{FF2B5EF4-FFF2-40B4-BE49-F238E27FC236}">
                <a16:creationId xmlns:a16="http://schemas.microsoft.com/office/drawing/2014/main" id="{2F2661DB-9E47-4C36-871B-E2598B7B85A7}"/>
              </a:ext>
            </a:extLst>
          </p:cNvPr>
          <p:cNvSpPr txBox="1"/>
          <p:nvPr/>
        </p:nvSpPr>
        <p:spPr>
          <a:xfrm flipH="1">
            <a:off x="3765984" y="5646971"/>
            <a:ext cx="1063753" cy="276999"/>
          </a:xfrm>
          <a:prstGeom prst="rect">
            <a:avLst/>
          </a:prstGeom>
          <a:solidFill>
            <a:schemeClr val="bg1"/>
          </a:solidFill>
          <a:ln>
            <a:solidFill>
              <a:schemeClr val="accent1"/>
            </a:solidFill>
          </a:ln>
        </p:spPr>
        <p:txBody>
          <a:bodyPr wrap="square" rtlCol="0">
            <a:spAutoFit/>
          </a:bodyPr>
          <a:lstStyle/>
          <a:p>
            <a:r>
              <a:rPr lang="en-HK" sz="1200" dirty="0">
                <a:latin typeface="Times New Roman" panose="02020603050405020304" pitchFamily="18" charset="0"/>
                <a:cs typeface="Times New Roman" panose="02020603050405020304" pitchFamily="18" charset="0"/>
              </a:rPr>
              <a:t>Remote areas</a:t>
            </a:r>
          </a:p>
        </p:txBody>
      </p:sp>
      <p:sp>
        <p:nvSpPr>
          <p:cNvPr id="16" name="TextBox 15">
            <a:extLst>
              <a:ext uri="{FF2B5EF4-FFF2-40B4-BE49-F238E27FC236}">
                <a16:creationId xmlns:a16="http://schemas.microsoft.com/office/drawing/2014/main" id="{060883D7-8155-4AE3-A05B-C93E1FA2BECE}"/>
              </a:ext>
            </a:extLst>
          </p:cNvPr>
          <p:cNvSpPr txBox="1"/>
          <p:nvPr/>
        </p:nvSpPr>
        <p:spPr>
          <a:xfrm flipH="1">
            <a:off x="5556928" y="5623317"/>
            <a:ext cx="1271837" cy="461665"/>
          </a:xfrm>
          <a:prstGeom prst="rect">
            <a:avLst/>
          </a:prstGeom>
          <a:solidFill>
            <a:schemeClr val="bg1"/>
          </a:solidFill>
          <a:ln>
            <a:solidFill>
              <a:schemeClr val="accent1"/>
            </a:solidFill>
          </a:ln>
        </p:spPr>
        <p:txBody>
          <a:bodyPr wrap="square" rtlCol="0">
            <a:spAutoFit/>
          </a:bodyPr>
          <a:lstStyle/>
          <a:p>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Underprivileged cataract patients</a:t>
            </a:r>
            <a:endParaRPr lang="en-HK" sz="1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C62970D-C508-4F71-9EF8-321474410E28}"/>
              </a:ext>
            </a:extLst>
          </p:cNvPr>
          <p:cNvSpPr txBox="1"/>
          <p:nvPr/>
        </p:nvSpPr>
        <p:spPr>
          <a:xfrm flipH="1">
            <a:off x="7665135" y="5645448"/>
            <a:ext cx="733972" cy="461665"/>
          </a:xfrm>
          <a:prstGeom prst="rect">
            <a:avLst/>
          </a:prstGeom>
          <a:solidFill>
            <a:schemeClr val="bg1"/>
          </a:solidFill>
          <a:ln>
            <a:solidFill>
              <a:schemeClr val="accent1"/>
            </a:solidFill>
          </a:ln>
        </p:spPr>
        <p:txBody>
          <a:bodyPr wrap="square" rtlCol="0">
            <a:spAutoFit/>
          </a:bodyPr>
          <a:lstStyle/>
          <a:p>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Eye care </a:t>
            </a:r>
            <a:r>
              <a:rPr kumimoji="0" lang="en-US" altLang="zh-CN" sz="12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centres</a:t>
            </a:r>
            <a:endParaRPr lang="en-HK" sz="1200" strike="sngStrik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355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3616" y="1841687"/>
            <a:ext cx="10685417" cy="4805363"/>
          </a:xfrm>
        </p:spPr>
        <p:txBody>
          <a:bodyPr>
            <a:noAutofit/>
          </a:bodyPr>
          <a:lstStyle/>
          <a:p>
            <a:pPr marL="0" indent="0" algn="just">
              <a:lnSpc>
                <a:spcPct val="120000"/>
              </a:lnSpc>
              <a:buNone/>
            </a:pP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Wong </a:t>
            </a:r>
            <a:r>
              <a:rPr lang="en-HK" altLang="zh-CN"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Fuk</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Wing, a Hong Kong resident, started his volunteer life in 2002</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 participated in the rescue work of the </a:t>
            </a:r>
            <a:r>
              <a:rPr lang="en-US" altLang="zh-CN"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Yushu</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earthquake in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Qinghai. </a:t>
            </a:r>
            <a:r>
              <a:rPr lang="en-HK"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On </a:t>
            </a:r>
            <a:r>
              <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14 April 2010, though he managed to pull through the earthquake, he returned to an orphanage to save three orphans and a teacher, and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sacrificed his life during the aftershock. </a:t>
            </a:r>
            <a:r>
              <a:rPr lang="en-US"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In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recognition of </a:t>
            </a:r>
            <a:r>
              <a:rPr lang="en-US" altLang="zh-CN"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Mr</a:t>
            </a:r>
            <a:r>
              <a:rPr lang="en-US"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Wong’s voluntary contribution to the earthquake-stricken areas, </a:t>
            </a:r>
            <a:r>
              <a:rPr lang="en-US" altLang="zh-CN"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Mr</a:t>
            </a:r>
            <a:r>
              <a:rPr lang="en-US"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Wong was posthumously awarded the Medal for Bravery (Gold) by the HKSAR </a:t>
            </a:r>
            <a:r>
              <a:rPr lang="en-US"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en-HK"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B8542370-A0A4-45CE-A4E1-56D24C27F7CB}"/>
              </a:ext>
            </a:extLst>
          </p:cNvPr>
          <p:cNvSpPr>
            <a:spLocks noGrp="1"/>
          </p:cNvSpPr>
          <p:nvPr>
            <p:ph type="sldNum" sz="quarter" idx="12"/>
          </p:nvPr>
        </p:nvSpPr>
        <p:spPr>
          <a:xfrm>
            <a:off x="11090170" y="629300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7" name="内容占位符 2"/>
          <p:cNvSpPr txBox="1"/>
          <p:nvPr/>
        </p:nvSpPr>
        <p:spPr>
          <a:xfrm>
            <a:off x="753616" y="535299"/>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矩形 3">
            <a:extLst>
              <a:ext uri="{FF2B5EF4-FFF2-40B4-BE49-F238E27FC236}">
                <a16:creationId xmlns:a16="http://schemas.microsoft.com/office/drawing/2014/main" id="{58D35DD2-1C7E-436B-8FD5-77793FF18C94}"/>
              </a:ext>
            </a:extLst>
          </p:cNvPr>
          <p:cNvSpPr/>
          <p:nvPr/>
        </p:nvSpPr>
        <p:spPr>
          <a:xfrm>
            <a:off x="2557961" y="760677"/>
            <a:ext cx="6511398"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volunteer “Ah </a:t>
            </a:r>
            <a:r>
              <a:rPr kumimoji="0" lang="en-HK" altLang="zh-CN" sz="3600" b="1"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Fuk</a:t>
            </a:r>
            <a:r>
              <a:rPr lang="en-HK" altLang="zh-CN" sz="3600" b="1" dirty="0">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9721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hlinkClick r:id="rId3"/>
            <a:extLst>
              <a:ext uri="{FF2B5EF4-FFF2-40B4-BE49-F238E27FC236}">
                <a16:creationId xmlns:a16="http://schemas.microsoft.com/office/drawing/2014/main" id="{C7675276-A08D-43B2-B932-68F01A1E8C55}"/>
              </a:ext>
            </a:extLst>
          </p:cNvPr>
          <p:cNvPicPr>
            <a:picLocks noChangeAspect="1"/>
          </p:cNvPicPr>
          <p:nvPr/>
        </p:nvPicPr>
        <p:blipFill>
          <a:blip r:embed="rId4"/>
          <a:stretch>
            <a:fillRect/>
          </a:stretch>
        </p:blipFill>
        <p:spPr>
          <a:xfrm>
            <a:off x="436041" y="2560749"/>
            <a:ext cx="3451386" cy="2428113"/>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777B72CB-B2A8-4EC7-BA07-0FCBE96909A7}"/>
              </a:ext>
            </a:extLst>
          </p:cNvPr>
          <p:cNvSpPr/>
          <p:nvPr/>
        </p:nvSpPr>
        <p:spPr>
          <a:xfrm>
            <a:off x="481965" y="5260358"/>
            <a:ext cx="3283554"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HK" altLang="zh-CN"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Youth from Hong Kong </a:t>
            </a:r>
            <a:r>
              <a:rPr lang="en-HK" altLang="zh-CN" dirty="0" smtClean="0">
                <a:latin typeface="Times New Roman" panose="02020603050405020304" pitchFamily="18" charset="0"/>
                <a:ea typeface="DFKai-SB" panose="03000509000000000000" pitchFamily="65" charset="-120"/>
                <a:cs typeface="Times New Roman" panose="02020603050405020304" pitchFamily="18" charset="0"/>
              </a:rPr>
              <a:t>took part in </a:t>
            </a:r>
            <a:r>
              <a:rPr kumimoji="0" lang="en-HK" altLang="zh-CN" sz="1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HK" altLang="zh-CN"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GBA development</a:t>
            </a:r>
            <a:endParaRPr kumimoji="0" lang="zh-CN" altLang="en-US"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图片 2">
            <a:hlinkClick r:id="rId3"/>
            <a:extLst>
              <a:ext uri="{FF2B5EF4-FFF2-40B4-BE49-F238E27FC236}">
                <a16:creationId xmlns:a16="http://schemas.microsoft.com/office/drawing/2014/main" id="{160BDC0D-A14D-408B-8721-B41FFB5A403C}"/>
              </a:ext>
            </a:extLst>
          </p:cNvPr>
          <p:cNvPicPr>
            <a:picLocks noChangeAspect="1"/>
          </p:cNvPicPr>
          <p:nvPr/>
        </p:nvPicPr>
        <p:blipFill>
          <a:blip r:embed="rId5"/>
          <a:stretch>
            <a:fillRect/>
          </a:stretch>
        </p:blipFill>
        <p:spPr>
          <a:xfrm>
            <a:off x="8111253" y="2482465"/>
            <a:ext cx="3566812" cy="2675109"/>
          </a:xfrm>
          <a:prstGeom prst="rect">
            <a:avLst/>
          </a:prstGeom>
        </p:spPr>
      </p:pic>
      <p:sp>
        <p:nvSpPr>
          <p:cNvPr id="6" name="矩形 5">
            <a:extLst>
              <a:ext uri="{FF2B5EF4-FFF2-40B4-BE49-F238E27FC236}">
                <a16:creationId xmlns:a16="http://schemas.microsoft.com/office/drawing/2014/main" id="{DC203AD7-945F-457E-965C-2FAA12A9EE0D}"/>
              </a:ext>
            </a:extLst>
          </p:cNvPr>
          <p:cNvSpPr/>
          <p:nvPr/>
        </p:nvSpPr>
        <p:spPr>
          <a:xfrm>
            <a:off x="8243624" y="5258025"/>
            <a:ext cx="3434442"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HK" altLang="zh-CN" dirty="0">
                <a:latin typeface="Times New Roman" panose="02020603050405020304" pitchFamily="18" charset="0"/>
                <a:ea typeface="DFKai-SB" panose="03000509000000000000" pitchFamily="65" charset="-120"/>
                <a:cs typeface="Times New Roman" panose="02020603050405020304" pitchFamily="18" charset="0"/>
              </a:rPr>
              <a:t>Hong Kong youth visited the Qianhai Shenzhen Hong Kong Youth Innovation and Entrepreneur Hub</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4" name="组合 13">
            <a:extLst>
              <a:ext uri="{FF2B5EF4-FFF2-40B4-BE49-F238E27FC236}">
                <a16:creationId xmlns:a16="http://schemas.microsoft.com/office/drawing/2014/main" id="{D39E080D-9121-442F-B1A9-F672E6467A39}"/>
              </a:ext>
            </a:extLst>
          </p:cNvPr>
          <p:cNvGrpSpPr/>
          <p:nvPr/>
        </p:nvGrpSpPr>
        <p:grpSpPr>
          <a:xfrm>
            <a:off x="3090044" y="1229469"/>
            <a:ext cx="6011917" cy="690880"/>
            <a:chOff x="813061" y="926802"/>
            <a:chExt cx="3406973" cy="690880"/>
          </a:xfrm>
        </p:grpSpPr>
        <p:sp>
          <p:nvSpPr>
            <p:cNvPr id="15" name="矩形: 圆角 14">
              <a:extLst>
                <a:ext uri="{FF2B5EF4-FFF2-40B4-BE49-F238E27FC236}">
                  <a16:creationId xmlns:a16="http://schemas.microsoft.com/office/drawing/2014/main" id="{CCE218BB-07C2-4F20-80F1-A1143E3AA4FF}"/>
                </a:ext>
              </a:extLst>
            </p:cNvPr>
            <p:cNvSpPr/>
            <p:nvPr/>
          </p:nvSpPr>
          <p:spPr>
            <a:xfrm>
              <a:off x="813061" y="926802"/>
              <a:ext cx="3406973" cy="6908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highlight>
                  <a:srgbClr val="FFFF00"/>
                </a:highlight>
                <a:uLnTx/>
                <a:uFillTx/>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1EA32B55-A080-4242-A23C-21C9BBE00F8C}"/>
                </a:ext>
              </a:extLst>
            </p:cNvPr>
            <p:cNvSpPr/>
            <p:nvPr/>
          </p:nvSpPr>
          <p:spPr>
            <a:xfrm>
              <a:off x="1022555" y="1010632"/>
              <a:ext cx="295503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CN" sz="2800" b="0" i="0" u="none" strike="noStrike" kern="1200" cap="none" spc="0" normalizeH="0" baseline="0" noProof="0" dirty="0">
                  <a:ln>
                    <a:noFill/>
                  </a:ln>
                  <a:solidFill>
                    <a:srgbClr val="FFFF00"/>
                  </a:solidFill>
                  <a:effectLst/>
                  <a:uLnTx/>
                  <a:uFillTx/>
                  <a:latin typeface="Times New Roman" panose="02020603050405020304" pitchFamily="18" charset="0"/>
                  <a:ea typeface="DFKai-SB" panose="03000509000000000000" pitchFamily="65" charset="-120"/>
                  <a:cs typeface="Times New Roman" panose="02020603050405020304" pitchFamily="18" charset="0"/>
                </a:rPr>
                <a:t>Examples </a:t>
              </a:r>
              <a:r>
                <a:rPr lang="en-HK" altLang="zh-CN" sz="2800" dirty="0">
                  <a:solidFill>
                    <a:srgbClr val="FFFF00"/>
                  </a:solidFill>
                  <a:latin typeface="Times New Roman" panose="02020603050405020304" pitchFamily="18" charset="0"/>
                  <a:ea typeface="DFKai-SB" panose="03000509000000000000" pitchFamily="65" charset="-120"/>
                  <a:cs typeface="Times New Roman" panose="02020603050405020304" pitchFamily="18" charset="0"/>
                </a:rPr>
                <a:t>of experiential </a:t>
              </a:r>
              <a:r>
                <a:rPr kumimoji="0" lang="en-HK" altLang="zh-CN" sz="2800" b="0" i="0" u="none" strike="noStrike" kern="1200" cap="none" spc="0" normalizeH="0" baseline="0" noProof="0" dirty="0">
                  <a:ln>
                    <a:noFill/>
                  </a:ln>
                  <a:solidFill>
                    <a:srgbClr val="FFFF00"/>
                  </a:solidFill>
                  <a:effectLst/>
                  <a:uLnTx/>
                  <a:uFillTx/>
                  <a:latin typeface="Times New Roman" panose="02020603050405020304" pitchFamily="18" charset="0"/>
                  <a:ea typeface="DFKai-SB" panose="03000509000000000000" pitchFamily="65" charset="-120"/>
                  <a:cs typeface="Times New Roman" panose="02020603050405020304" pitchFamily="18" charset="0"/>
                </a:rPr>
                <a:t>activities</a:t>
              </a:r>
              <a:endParaRPr kumimoji="0" lang="zh-CN"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8" name="文本框 17">
            <a:extLst>
              <a:ext uri="{FF2B5EF4-FFF2-40B4-BE49-F238E27FC236}">
                <a16:creationId xmlns:a16="http://schemas.microsoft.com/office/drawing/2014/main" id="{3F6F5504-35D0-4E82-89F0-B07E9542F258}"/>
              </a:ext>
            </a:extLst>
          </p:cNvPr>
          <p:cNvSpPr txBox="1"/>
          <p:nvPr/>
        </p:nvSpPr>
        <p:spPr>
          <a:xfrm>
            <a:off x="4208305" y="292302"/>
            <a:ext cx="377539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Entering the GBA</a:t>
            </a:r>
            <a:endParaRPr kumimoji="0" lang="zh-CN" altLang="en-US"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D38FF5A1-5698-4DD6-B5E6-111920C5D507}"/>
              </a:ext>
            </a:extLst>
          </p:cNvPr>
          <p:cNvSpPr>
            <a:spLocks noGrp="1"/>
          </p:cNvSpPr>
          <p:nvPr>
            <p:ph type="sldNum" sz="quarter" idx="12"/>
          </p:nvPr>
        </p:nvSpPr>
        <p:spPr>
          <a:xfrm>
            <a:off x="10902541" y="640828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pic>
        <p:nvPicPr>
          <p:cNvPr id="7" name="Picture 6">
            <a:hlinkClick r:id="rId3"/>
          </p:cNvPr>
          <p:cNvPicPr>
            <a:picLocks noChangeAspect="1"/>
          </p:cNvPicPr>
          <p:nvPr/>
        </p:nvPicPr>
        <p:blipFill>
          <a:blip r:embed="rId6"/>
          <a:stretch>
            <a:fillRect/>
          </a:stretch>
        </p:blipFill>
        <p:spPr>
          <a:xfrm>
            <a:off x="4061045" y="2211185"/>
            <a:ext cx="3882134" cy="2586873"/>
          </a:xfrm>
          <a:prstGeom prst="rect">
            <a:avLst/>
          </a:prstGeom>
        </p:spPr>
      </p:pic>
      <p:pic>
        <p:nvPicPr>
          <p:cNvPr id="8" name="Picture 7">
            <a:hlinkClick r:id="rId3"/>
          </p:cNvPr>
          <p:cNvPicPr>
            <a:picLocks noChangeAspect="1"/>
          </p:cNvPicPr>
          <p:nvPr/>
        </p:nvPicPr>
        <p:blipFill>
          <a:blip r:embed="rId7"/>
          <a:stretch>
            <a:fillRect/>
          </a:stretch>
        </p:blipFill>
        <p:spPr>
          <a:xfrm>
            <a:off x="4065963" y="4798058"/>
            <a:ext cx="3877216" cy="1419423"/>
          </a:xfrm>
          <a:prstGeom prst="rect">
            <a:avLst/>
          </a:prstGeom>
        </p:spPr>
      </p:pic>
      <p:sp>
        <p:nvSpPr>
          <p:cNvPr id="9" name="Rectangle 8"/>
          <p:cNvSpPr/>
          <p:nvPr/>
        </p:nvSpPr>
        <p:spPr>
          <a:xfrm>
            <a:off x="4169148" y="6296347"/>
            <a:ext cx="3942105" cy="369332"/>
          </a:xfrm>
          <a:prstGeom prst="rect">
            <a:avLst/>
          </a:prstGeom>
        </p:spPr>
        <p:txBody>
          <a:bodyPr wrap="none">
            <a:spAutoFit/>
          </a:bodyPr>
          <a:lstStyle/>
          <a:p>
            <a:r>
              <a:rPr lang="en-HK" altLang="zh-TW" dirty="0">
                <a:latin typeface="Times New Roman" panose="02020603050405020304" pitchFamily="18" charset="0"/>
                <a:ea typeface="DFKai-SB" panose="03000509000000000000" pitchFamily="65" charset="-120"/>
                <a:cs typeface="Times New Roman" panose="02020603050405020304" pitchFamily="18" charset="0"/>
              </a:rPr>
              <a:t>Click </a:t>
            </a:r>
            <a:r>
              <a:rPr lang="en-HK" altLang="zh-TW" dirty="0" smtClean="0">
                <a:latin typeface="Times New Roman" panose="02020603050405020304" pitchFamily="18" charset="0"/>
                <a:ea typeface="DFKai-SB" panose="03000509000000000000" pitchFamily="65" charset="-120"/>
                <a:cs typeface="Times New Roman" panose="02020603050405020304" pitchFamily="18" charset="0"/>
              </a:rPr>
              <a:t>on the </a:t>
            </a:r>
            <a:r>
              <a:rPr lang="en-HK" altLang="zh-TW" dirty="0">
                <a:latin typeface="Times New Roman" panose="02020603050405020304" pitchFamily="18" charset="0"/>
                <a:ea typeface="DFKai-SB" panose="03000509000000000000" pitchFamily="65" charset="-120"/>
                <a:cs typeface="Times New Roman" panose="02020603050405020304" pitchFamily="18" charset="0"/>
              </a:rPr>
              <a:t>image for more information</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59148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918902" y="734025"/>
            <a:ext cx="10361469" cy="1598386"/>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HK" altLang="zh-CN"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After learning </a:t>
            </a:r>
            <a:r>
              <a:rPr kumimoji="0" lang="en-HK" altLang="zh-CN"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this topic’s content, to understand </a:t>
            </a:r>
            <a:r>
              <a:rPr kumimoji="0" lang="en-HK" altLang="zh-CN"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national </a:t>
            </a:r>
            <a:r>
              <a:rPr kumimoji="0" lang="en-HK" altLang="zh-CN"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development </a:t>
            </a:r>
            <a:r>
              <a:rPr kumimoji="0" lang="en-HK" altLang="zh-CN"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a:t>
            </a:r>
            <a:r>
              <a:rPr kumimoji="0" lang="en-HK" altLang="zh-CN"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review</a:t>
            </a:r>
            <a:r>
              <a:rPr kumimoji="0" lang="en-HK" altLang="zh-CN" sz="28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CN" sz="2800"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personal</a:t>
            </a:r>
            <a:r>
              <a:rPr kumimoji="0" lang="en-HK" altLang="zh-CN"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development goals, please formulate a topic for the Mainland </a:t>
            </a:r>
            <a:r>
              <a:rPr lang="en-HK" altLang="zh-CN" sz="2800" dirty="0">
                <a:latin typeface="Times New Roman" panose="02020603050405020304" pitchFamily="18" charset="0"/>
                <a:ea typeface="DFKai-SB" panose="03000509000000000000" pitchFamily="65" charset="-120"/>
                <a:cs typeface="Times New Roman" panose="02020603050405020304" pitchFamily="18" charset="0"/>
              </a:rPr>
              <a:t>study tour</a:t>
            </a:r>
            <a:r>
              <a:rPr kumimoji="0" lang="en-HK"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折角 4"/>
          <p:cNvSpPr/>
          <p:nvPr/>
        </p:nvSpPr>
        <p:spPr>
          <a:xfrm>
            <a:off x="918903" y="2556682"/>
            <a:ext cx="10361468" cy="3020786"/>
          </a:xfrm>
          <a:prstGeom prst="foldedCorner">
            <a:avLst/>
          </a:prstGeom>
          <a:solidFill>
            <a:srgbClr val="FFFFCC"/>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7" name="直接连接符 6"/>
          <p:cNvCxnSpPr/>
          <p:nvPr/>
        </p:nvCxnSpPr>
        <p:spPr>
          <a:xfrm flipV="1">
            <a:off x="1596886" y="3487448"/>
            <a:ext cx="9028363" cy="29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675880" y="4596938"/>
            <a:ext cx="9028363" cy="48194"/>
          </a:xfrm>
          <a:prstGeom prst="line">
            <a:avLst/>
          </a:prstGeom>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91CB2B71-489E-435B-BCDD-7698136815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Garamond" panose="02020404030301010803"/>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CN" altLang="en-US" sz="1000" b="0" i="0" u="none" strike="noStrike" kern="1200" cap="none" spc="0" normalizeH="0" baseline="0" noProof="0" dirty="0">
              <a:ln>
                <a:noFill/>
              </a:ln>
              <a:solidFill>
                <a:prstClr val="black"/>
              </a:solidFill>
              <a:effectLst/>
              <a:uLnTx/>
              <a:uFillTx/>
              <a:latin typeface="Garamond" panose="02020404030301010803"/>
              <a:cs typeface="+mn-cs"/>
            </a:endParaRPr>
          </a:p>
        </p:txBody>
      </p:sp>
    </p:spTree>
    <p:extLst>
      <p:ext uri="{BB962C8B-B14F-4D97-AF65-F5344CB8AC3E}">
        <p14:creationId xmlns:p14="http://schemas.microsoft.com/office/powerpoint/2010/main" val="2426706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07674" y="2472264"/>
            <a:ext cx="9601196" cy="3318936"/>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HK" altLang="zh-TW" sz="9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en-HK" altLang="zh-TW" sz="9600" b="1" dirty="0">
                <a:latin typeface="Times New Roman" panose="02020603050405020304" pitchFamily="18" charset="0"/>
                <a:ea typeface="DFKai-SB" panose="03000509000000000000" pitchFamily="65" charset="-120"/>
                <a:cs typeface="Times New Roman" panose="02020603050405020304" pitchFamily="18" charset="0"/>
              </a:rPr>
              <a:t> End</a:t>
            </a:r>
            <a:endParaRPr lang="zh-HK" altLang="en-US" sz="9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灯片编号占位符 1">
            <a:extLst>
              <a:ext uri="{FF2B5EF4-FFF2-40B4-BE49-F238E27FC236}">
                <a16:creationId xmlns:a16="http://schemas.microsoft.com/office/drawing/2014/main" id="{91CB2B71-489E-435B-BCDD-7698136815C3}"/>
              </a:ext>
            </a:extLst>
          </p:cNvPr>
          <p:cNvSpPr txBox="1">
            <a:spLocks/>
          </p:cNvSpPr>
          <p:nvPr/>
        </p:nvSpPr>
        <p:spPr>
          <a:xfrm>
            <a:off x="10811101" y="6168505"/>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4F92C486-6FB0-482A-9EC9-81B67A616DD0}" type="slidenum">
              <a:rPr lang="zh-CN" altLang="en-US" sz="1000" smtClean="0">
                <a:solidFill>
                  <a:prstClr val="black"/>
                </a:solidFill>
                <a:latin typeface="Garamond" panose="02020404030301010803"/>
              </a:rPr>
              <a:pPr algn="r" defTabSz="457200">
                <a:defRPr/>
              </a:pPr>
              <a:t>58</a:t>
            </a:fld>
            <a:endParaRPr lang="zh-CN" altLang="en-US" sz="1000" dirty="0">
              <a:solidFill>
                <a:prstClr val="black"/>
              </a:solidFill>
              <a:latin typeface="Garamond" panose="02020404030301010803"/>
            </a:endParaRPr>
          </a:p>
        </p:txBody>
      </p:sp>
    </p:spTree>
    <p:extLst>
      <p:ext uri="{BB962C8B-B14F-4D97-AF65-F5344CB8AC3E}">
        <p14:creationId xmlns:p14="http://schemas.microsoft.com/office/powerpoint/2010/main" val="2667240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417591" y="6435530"/>
            <a:ext cx="542697" cy="279400"/>
          </a:xfrm>
        </p:spPr>
        <p:txBody>
          <a:bodyPr/>
          <a:lstStyle/>
          <a:p>
            <a:pPr>
              <a:defRPr/>
            </a:pPr>
            <a:fld id="{FBEE615D-87E0-4B8C-A4FF-FD11AD616FE0}" type="slidenum">
              <a:rPr lang="en-US" altLang="en-US" smtClean="0">
                <a:solidFill>
                  <a:schemeClr val="tx1"/>
                </a:solidFill>
              </a:rPr>
              <a:t>59</a:t>
            </a:fld>
            <a:endParaRPr lang="en-US" altLang="en-US" dirty="0">
              <a:solidFill>
                <a:schemeClr val="tx1"/>
              </a:solidFill>
            </a:endParaRPr>
          </a:p>
        </p:txBody>
      </p:sp>
      <p:sp>
        <p:nvSpPr>
          <p:cNvPr id="5" name="文本框 10"/>
          <p:cNvSpPr txBox="1"/>
          <p:nvPr/>
        </p:nvSpPr>
        <p:spPr>
          <a:xfrm>
            <a:off x="3649294" y="44439"/>
            <a:ext cx="4002051" cy="645160"/>
          </a:xfrm>
          <a:prstGeom prst="rect">
            <a:avLst/>
          </a:prstGeom>
          <a:noFill/>
        </p:spPr>
        <p:txBody>
          <a:bodyPr wrap="square" rtlCol="0">
            <a:spAutoFit/>
          </a:bodyPr>
          <a:lstStyle/>
          <a:p>
            <a:pPr algn="ctr"/>
            <a:r>
              <a:rPr lang="en-US" altLang="zh-CN" sz="3600" b="1" dirty="0">
                <a:solidFill>
                  <a:schemeClr val="accent6">
                    <a:lumMod val="50000"/>
                  </a:schemeClr>
                </a:solidFill>
                <a:latin typeface="Times New Roman" panose="02020603050405020304" pitchFamily="18" charset="0"/>
                <a:ea typeface="DFKai-SB" panose="03000509000000000000" pitchFamily="65" charset="-120"/>
                <a:cs typeface="Times New Roman" panose="02020603050405020304" pitchFamily="18" charset="0"/>
              </a:rPr>
              <a:t>User Guide</a:t>
            </a:r>
          </a:p>
        </p:txBody>
      </p:sp>
      <p:sp>
        <p:nvSpPr>
          <p:cNvPr id="6" name="文本框 10"/>
          <p:cNvSpPr txBox="1"/>
          <p:nvPr/>
        </p:nvSpPr>
        <p:spPr>
          <a:xfrm>
            <a:off x="425086" y="781557"/>
            <a:ext cx="11135543" cy="6219010"/>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B866E"/>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457200" marR="0" lvl="0" indent="-4572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4B866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457200" marR="0" lvl="0" indent="-4572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B866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457200" marR="0" lvl="0" indent="-4572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4B866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457200" marR="0" lvl="0" indent="-4572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B866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457200" marR="0" lvl="0" indent="-4572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B866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marL="457200" lvl="0" indent="-457200" algn="just">
              <a:lnSpc>
                <a:spcPct val="120000"/>
              </a:lnSpc>
              <a:spcBef>
                <a:spcPts val="600"/>
              </a:spcBef>
              <a:buFont typeface="Arial" panose="020B0604020202020204" pitchFamily="34" charset="0"/>
              <a:buChar char="•"/>
              <a:defRPr/>
            </a:pPr>
            <a:r>
              <a:rPr kumimoji="0" lang="en-US" altLang="zh-TW" sz="1600" b="1" i="0" u="none" strike="noStrike" kern="1200" cap="none" spc="0" normalizeH="0" baseline="0" noProof="0" dirty="0">
                <a:ln>
                  <a:noFill/>
                </a:ln>
                <a:solidFill>
                  <a:srgbClr val="4B866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r>
              <a:rPr lang="en-US" altLang="zh-TW" sz="1600" b="1" dirty="0">
                <a:solidFill>
                  <a:srgbClr val="4B866E"/>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a:p>
            <a:pPr marL="457200" marR="0" lvl="0" indent="-4572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zh-TW" altLang="en-US" sz="1600" b="1" i="0" u="none" strike="noStrike" kern="1200" cap="none" spc="0" normalizeH="0" baseline="0" noProof="0" dirty="0">
              <a:ln>
                <a:noFill/>
              </a:ln>
              <a:solidFill>
                <a:srgbClr val="4B866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98958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149746" y="1171530"/>
            <a:ext cx="8126507" cy="5552674"/>
          </a:xfrm>
          <a:prstGeom prst="rect">
            <a:avLst/>
          </a:prstGeom>
        </p:spPr>
        <p:txBody>
          <a:bodyPr wrap="square">
            <a:spAutoFit/>
          </a:bodyPr>
          <a:lstStyle/>
          <a:p>
            <a:pPr marL="285750" lvl="0" indent="-285750" algn="just" defTabSz="457200">
              <a:lnSpc>
                <a:spcPct val="110000"/>
              </a:lnSpc>
              <a:spcBef>
                <a:spcPts val="600"/>
              </a:spcBef>
              <a:spcAft>
                <a:spcPts val="600"/>
              </a:spcAft>
              <a:buFont typeface="Arial" panose="020B0604020202020204" pitchFamily="34" charset="0"/>
              <a:buChar char="•"/>
              <a:defRPr/>
            </a:pPr>
            <a:r>
              <a:rPr kumimoji="0" lang="en-US" altLang="zh-CN" sz="2100" b="0" i="0" u="none" strike="noStrike" kern="0" cap="none" spc="0" normalizeH="0" baseline="0" noProof="0" dirty="0">
                <a:ln>
                  <a:noFill/>
                </a:ln>
                <a:solidFill>
                  <a:srgbClr val="29292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During </a:t>
            </a:r>
            <a:r>
              <a:rPr kumimoji="0" lang="en-US" altLang="zh-CN" sz="21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the first half of 2003, Hong Kong was still in the aftershock of the Asian </a:t>
            </a:r>
            <a:r>
              <a:rPr kumimoji="0" lang="en-US" altLang="zh-CN" sz="2100" b="0" i="0" u="none" strike="noStrike" kern="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financial crisis</a:t>
            </a:r>
            <a:r>
              <a:rPr kumimoji="0" lang="en-US" altLang="zh-CN" sz="21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To compound its woes, the outbreak of SARS threatened the health of Hong Kong people and further </a:t>
            </a:r>
            <a:r>
              <a:rPr kumimoji="0" lang="en-US" altLang="zh-CN" sz="2100" b="0" i="0" u="none" strike="noStrike" kern="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stunted local </a:t>
            </a:r>
            <a:r>
              <a:rPr kumimoji="0" lang="en-US" altLang="zh-CN" sz="21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economic growth</a:t>
            </a:r>
            <a:r>
              <a:rPr kumimoji="0" lang="en-US" altLang="zh-CN" sz="2100" b="0" i="0" u="none" strike="noStrike" kern="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1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Deflation was resulted; the market was depressed; unemployment rate surged</a:t>
            </a:r>
            <a:r>
              <a:rPr kumimoji="0" lang="en-US" altLang="zh-CN" sz="2100" b="0" i="0" u="none" strike="noStrike" kern="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1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The Mainland, despite its pressing needs for anti-epidemic medical supplies, </a:t>
            </a:r>
            <a:r>
              <a:rPr kumimoji="0" lang="en-US" altLang="zh-CN" sz="2100" b="0" i="0" u="none" strike="noStrike" kern="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provided large </a:t>
            </a:r>
            <a:r>
              <a:rPr kumimoji="0" lang="en-US" altLang="zh-CN" sz="21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quantities of anti-epidemic medicine and equipment to Hong </a:t>
            </a:r>
            <a:r>
              <a:rPr kumimoji="0" lang="en-US" altLang="zh-CN" sz="2100" b="0" i="0" u="none" strike="noStrike" kern="0" cap="none" spc="0" normalizeH="0" baseline="0" noProof="0" dirty="0" smtClean="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Kong for free.</a:t>
            </a:r>
            <a:endParaRPr kumimoji="0" lang="en-US" altLang="zh-CN" sz="2100" b="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342900" marR="0" lvl="0" indent="-342900" algn="just" defTabSz="4572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HK" altLang="zh-CN" sz="2100" kern="0" dirty="0">
                <a:latin typeface="Times New Roman" panose="02020603050405020304" pitchFamily="18" charset="0"/>
                <a:ea typeface="微软雅黑" panose="020B0503020204020204" pitchFamily="34" charset="-122"/>
                <a:cs typeface="Times New Roman" panose="02020603050405020304" pitchFamily="18" charset="0"/>
              </a:rPr>
              <a:t>On 29 June 2003, </a:t>
            </a:r>
            <a:r>
              <a:rPr lang="en-US" altLang="zh-CN" sz="2100" kern="0" dirty="0">
                <a:latin typeface="Times New Roman" panose="02020603050405020304" pitchFamily="18" charset="0"/>
                <a:ea typeface="微软雅黑" panose="020B0503020204020204" pitchFamily="34" charset="-122"/>
                <a:cs typeface="Times New Roman" panose="02020603050405020304" pitchFamily="18" charset="0"/>
              </a:rPr>
              <a:t>the Mainland and Hong Kong </a:t>
            </a:r>
            <a:r>
              <a:rPr lang="en-US" altLang="zh-CN" sz="2100" kern="0" dirty="0" smtClean="0">
                <a:latin typeface="Times New Roman" panose="02020603050405020304" pitchFamily="18" charset="0"/>
                <a:ea typeface="微软雅黑" panose="020B0503020204020204" pitchFamily="34" charset="-122"/>
                <a:cs typeface="Times New Roman" panose="02020603050405020304" pitchFamily="18" charset="0"/>
              </a:rPr>
              <a:t>Closer </a:t>
            </a:r>
            <a:r>
              <a:rPr lang="en-US" altLang="zh-CN" sz="2100" kern="0" dirty="0">
                <a:latin typeface="Times New Roman" panose="02020603050405020304" pitchFamily="18" charset="0"/>
                <a:ea typeface="微软雅黑" panose="020B0503020204020204" pitchFamily="34" charset="-122"/>
                <a:cs typeface="Times New Roman" panose="02020603050405020304" pitchFamily="18" charset="0"/>
              </a:rPr>
              <a:t>Economic Partnership Arrangement (CEPA) was </a:t>
            </a:r>
            <a:r>
              <a:rPr lang="en-US" altLang="zh-CN" sz="2100" kern="0" dirty="0" smtClean="0">
                <a:latin typeface="Times New Roman" panose="02020603050405020304" pitchFamily="18" charset="0"/>
                <a:ea typeface="微软雅黑" panose="020B0503020204020204" pitchFamily="34" charset="-122"/>
                <a:cs typeface="Times New Roman" panose="02020603050405020304" pitchFamily="18" charset="0"/>
              </a:rPr>
              <a:t>signed between the Mainland of China and Hong Kong.  It put forward the </a:t>
            </a:r>
            <a:r>
              <a:rPr lang="en-US" altLang="zh-CN" sz="2100" kern="0" dirty="0" err="1">
                <a:latin typeface="Times New Roman" panose="02020603050405020304" pitchFamily="18" charset="0"/>
                <a:ea typeface="微软雅黑" panose="020B0503020204020204" pitchFamily="34" charset="-122"/>
                <a:cs typeface="Times New Roman" panose="02020603050405020304" pitchFamily="18" charset="0"/>
              </a:rPr>
              <a:t>liberalisation</a:t>
            </a:r>
            <a:r>
              <a:rPr lang="en-US" altLang="zh-CN" sz="2100"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00" kern="0" dirty="0" smtClean="0">
                <a:latin typeface="Times New Roman" panose="02020603050405020304" pitchFamily="18" charset="0"/>
                <a:ea typeface="微软雅黑" panose="020B0503020204020204" pitchFamily="34" charset="-122"/>
                <a:cs typeface="Times New Roman" panose="02020603050405020304" pitchFamily="18" charset="0"/>
              </a:rPr>
              <a:t>measures and implementation objectives </a:t>
            </a:r>
            <a:r>
              <a:rPr lang="en-US" altLang="zh-CN" sz="2100" kern="0" dirty="0">
                <a:latin typeface="Times New Roman" panose="02020603050405020304" pitchFamily="18" charset="0"/>
                <a:ea typeface="微软雅黑" panose="020B0503020204020204" pitchFamily="34" charset="-122"/>
                <a:cs typeface="Times New Roman" panose="02020603050405020304" pitchFamily="18" charset="0"/>
              </a:rPr>
              <a:t>in trade in goods,  trade in services, and </a:t>
            </a:r>
            <a:r>
              <a:rPr lang="en-HK" altLang="zh-CN" sz="2100" kern="0" dirty="0">
                <a:latin typeface="Times New Roman" panose="02020603050405020304" pitchFamily="18" charset="0"/>
                <a:ea typeface="微软雅黑" panose="020B0503020204020204" pitchFamily="34" charset="-122"/>
                <a:cs typeface="Times New Roman" panose="02020603050405020304" pitchFamily="18" charset="0"/>
              </a:rPr>
              <a:t>trade and investment </a:t>
            </a:r>
            <a:r>
              <a:rPr lang="en-HK" altLang="zh-CN" sz="2100" kern="0" dirty="0" smtClean="0">
                <a:latin typeface="Times New Roman" panose="02020603050405020304" pitchFamily="18" charset="0"/>
                <a:ea typeface="微软雅黑" panose="020B0503020204020204" pitchFamily="34" charset="-122"/>
                <a:cs typeface="Times New Roman" panose="02020603050405020304" pitchFamily="18" charset="0"/>
              </a:rPr>
              <a:t>facilitation between </a:t>
            </a:r>
            <a:r>
              <a:rPr lang="en-HK" altLang="zh-CN" sz="2100" kern="0" dirty="0">
                <a:latin typeface="Times New Roman" panose="02020603050405020304" pitchFamily="18" charset="0"/>
                <a:ea typeface="微软雅黑" panose="020B0503020204020204" pitchFamily="34" charset="-122"/>
                <a:cs typeface="Times New Roman" panose="02020603050405020304" pitchFamily="18" charset="0"/>
              </a:rPr>
              <a:t>the Mainland and Hong Kong, which helped Hong </a:t>
            </a:r>
            <a:r>
              <a:rPr lang="en-HK" altLang="zh-CN" sz="2100" kern="0" dirty="0" smtClean="0">
                <a:latin typeface="Times New Roman" panose="02020603050405020304" pitchFamily="18" charset="0"/>
                <a:ea typeface="微软雅黑" panose="020B0503020204020204" pitchFamily="34" charset="-122"/>
                <a:cs typeface="Times New Roman" panose="02020603050405020304" pitchFamily="18" charset="0"/>
              </a:rPr>
              <a:t>Kong move out of the doldrums of </a:t>
            </a:r>
            <a:r>
              <a:rPr lang="en-HK" altLang="zh-CN" sz="2100" kern="0" dirty="0">
                <a:latin typeface="Times New Roman" panose="02020603050405020304" pitchFamily="18" charset="0"/>
                <a:ea typeface="微软雅黑" panose="020B0503020204020204" pitchFamily="34" charset="-122"/>
                <a:cs typeface="Times New Roman" panose="02020603050405020304" pitchFamily="18" charset="0"/>
              </a:rPr>
              <a:t>SARS and </a:t>
            </a:r>
            <a:r>
              <a:rPr lang="en-HK" altLang="zh-CN" sz="2100" kern="0" dirty="0" smtClean="0">
                <a:latin typeface="Times New Roman" panose="02020603050405020304" pitchFamily="18" charset="0"/>
                <a:ea typeface="微软雅黑" panose="020B0503020204020204" pitchFamily="34" charset="-122"/>
                <a:cs typeface="Times New Roman" panose="02020603050405020304" pitchFamily="18" charset="0"/>
              </a:rPr>
              <a:t>restore its economic growth.</a:t>
            </a:r>
            <a:endParaRPr lang="zh-CN" altLang="zh-CN" sz="2100" kern="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矩形 3"/>
          <p:cNvSpPr/>
          <p:nvPr/>
        </p:nvSpPr>
        <p:spPr>
          <a:xfrm>
            <a:off x="8696612" y="4850840"/>
            <a:ext cx="3214102" cy="116955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HK" altLang="zh-CN" sz="1400" dirty="0">
                <a:latin typeface="Times New Roman" panose="02020603050405020304" pitchFamily="18" charset="0"/>
                <a:ea typeface="DFKai-SB" panose="03000509000000000000" pitchFamily="65" charset="-120"/>
                <a:cs typeface="Times New Roman" panose="02020603050405020304" pitchFamily="18" charset="0"/>
              </a:rPr>
              <a:t>In May 2003, the first batch of medical supplies for fighting against SARS was received from the </a:t>
            </a:r>
            <a:r>
              <a:rPr lang="en-HK" altLang="zh-CN" sz="1400" dirty="0" smtClean="0">
                <a:latin typeface="Times New Roman" panose="02020603050405020304" pitchFamily="18" charset="0"/>
                <a:ea typeface="DFKai-SB" panose="03000509000000000000" pitchFamily="65" charset="-120"/>
                <a:cs typeface="Times New Roman" panose="02020603050405020304" pitchFamily="18" charset="0"/>
              </a:rPr>
              <a:t>central </a:t>
            </a:r>
            <a:r>
              <a:rPr lang="en-HK" altLang="zh-CN" sz="1400" dirty="0">
                <a:latin typeface="Times New Roman" panose="02020603050405020304" pitchFamily="18" charset="0"/>
                <a:ea typeface="DFKai-SB" panose="03000509000000000000" pitchFamily="65" charset="-120"/>
                <a:cs typeface="Times New Roman" panose="02020603050405020304" pitchFamily="18" charset="0"/>
              </a:rPr>
              <a:t>g</a:t>
            </a:r>
            <a:r>
              <a:rPr lang="en-HK" altLang="zh-CN" sz="1400" dirty="0" smtClean="0">
                <a:latin typeface="Times New Roman" panose="02020603050405020304" pitchFamily="18" charset="0"/>
                <a:ea typeface="DFKai-SB" panose="03000509000000000000" pitchFamily="65" charset="-120"/>
                <a:cs typeface="Times New Roman" panose="02020603050405020304" pitchFamily="18" charset="0"/>
              </a:rPr>
              <a:t>overnment </a:t>
            </a:r>
            <a:r>
              <a:rPr lang="en-HK" altLang="zh-CN" sz="1400" dirty="0">
                <a:latin typeface="Times New Roman" panose="02020603050405020304" pitchFamily="18" charset="0"/>
                <a:ea typeface="DFKai-SB" panose="03000509000000000000" pitchFamily="65" charset="-120"/>
                <a:cs typeface="Times New Roman" panose="02020603050405020304" pitchFamily="18" charset="0"/>
              </a:rPr>
              <a:t>and delivered through the Shenzhen port to Hong Kong.</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内容占位符 2">
            <a:extLst>
              <a:ext uri="{FF2B5EF4-FFF2-40B4-BE49-F238E27FC236}">
                <a16:creationId xmlns:a16="http://schemas.microsoft.com/office/drawing/2014/main" id="{65A697EF-2227-4919-AC0F-95E4AAF99A69}"/>
              </a:ext>
            </a:extLst>
          </p:cNvPr>
          <p:cNvSpPr txBox="1">
            <a:spLocks/>
          </p:cNvSpPr>
          <p:nvPr/>
        </p:nvSpPr>
        <p:spPr>
          <a:xfrm>
            <a:off x="702425" y="367930"/>
            <a:ext cx="10690130" cy="1064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HK"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Supporting Hong </a:t>
            </a:r>
            <a:r>
              <a:rPr kumimoji="0" lang="en-HK" altLang="zh-CN" sz="32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Kong to fight against SARS</a:t>
            </a:r>
            <a:r>
              <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pic>
        <p:nvPicPr>
          <p:cNvPr id="9" name="图片 8">
            <a:extLst>
              <a:ext uri="{FF2B5EF4-FFF2-40B4-BE49-F238E27FC236}">
                <a16:creationId xmlns:a16="http://schemas.microsoft.com/office/drawing/2014/main" id="{09DED572-C6B2-4C89-927B-33238BDF3766}"/>
              </a:ext>
            </a:extLst>
          </p:cNvPr>
          <p:cNvPicPr>
            <a:picLocks noChangeAspect="1"/>
          </p:cNvPicPr>
          <p:nvPr/>
        </p:nvPicPr>
        <p:blipFill>
          <a:blip r:embed="rId3"/>
          <a:stretch>
            <a:fillRect/>
          </a:stretch>
        </p:blipFill>
        <p:spPr>
          <a:xfrm>
            <a:off x="8576477" y="2460568"/>
            <a:ext cx="3334237" cy="2298552"/>
          </a:xfrm>
          <a:prstGeom prst="rect">
            <a:avLst/>
          </a:prstGeom>
        </p:spPr>
      </p:pic>
      <p:sp>
        <p:nvSpPr>
          <p:cNvPr id="3" name="灯片编号占位符 2">
            <a:extLst>
              <a:ext uri="{FF2B5EF4-FFF2-40B4-BE49-F238E27FC236}">
                <a16:creationId xmlns:a16="http://schemas.microsoft.com/office/drawing/2014/main" id="{F8B8E27F-8E04-4B85-B1CB-89765646C32C}"/>
              </a:ext>
            </a:extLst>
          </p:cNvPr>
          <p:cNvSpPr>
            <a:spLocks noGrp="1"/>
          </p:cNvSpPr>
          <p:nvPr>
            <p:ph type="sldNum" sz="quarter" idx="12"/>
          </p:nvPr>
        </p:nvSpPr>
        <p:spPr>
          <a:xfrm>
            <a:off x="11368017" y="6444804"/>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Tree>
    <p:extLst>
      <p:ext uri="{BB962C8B-B14F-4D97-AF65-F5344CB8AC3E}">
        <p14:creationId xmlns:p14="http://schemas.microsoft.com/office/powerpoint/2010/main" val="858541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576874" y="1542111"/>
            <a:ext cx="862595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rgbClr val="77933C"/>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164468" y="631017"/>
            <a:ext cx="3779837" cy="466725"/>
          </a:xfrm>
          <a:prstGeom prst="rect">
            <a:avLst/>
          </a:prstGeom>
          <a:noFill/>
          <a:ln>
            <a:noFill/>
          </a:ln>
          <a:effectLs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ctr">
              <a:spcBef>
                <a:spcPct val="0"/>
              </a:spcBef>
              <a:buFontTx/>
              <a:buNone/>
            </a:pPr>
            <a:r>
              <a:rPr lang="en-US" altLang="en-US" dirty="0">
                <a:latin typeface="Times New Roman" panose="02020603050405020304" pitchFamily="18" charset="0"/>
                <a:cs typeface="Times New Roman" panose="02020603050405020304" pitchFamily="18" charset="0"/>
              </a:rPr>
              <a:t>Notice and Disclaimer</a:t>
            </a:r>
            <a:r>
              <a:rPr lang="en-US" altLang="en-US" sz="2400" dirty="0">
                <a:latin typeface="Arial" panose="020B0604020202020204" pitchFamily="34" charset="0"/>
                <a:cs typeface="Times New Roman" panose="02020603050405020304" pitchFamily="18" charset="0"/>
              </a:rPr>
              <a:t> </a:t>
            </a:r>
          </a:p>
        </p:txBody>
      </p:sp>
      <p:sp>
        <p:nvSpPr>
          <p:cNvPr id="91140" name="Slide Number Placeholder 1"/>
          <p:cNvSpPr>
            <a:spLocks noGrp="1"/>
          </p:cNvSpPr>
          <p:nvPr>
            <p:ph type="sldNum" sz="quarter" idx="12"/>
          </p:nvPr>
        </p:nvSpPr>
        <p:spPr bwMode="auto">
          <a:xfrm>
            <a:off x="11305623" y="6314232"/>
            <a:ext cx="542697"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spcBef>
                <a:spcPct val="0"/>
              </a:spcBef>
              <a:buFontTx/>
              <a:buNone/>
            </a:pPr>
            <a:fld id="{41EE5F26-7D6E-4458-B389-7BE70DA8A9ED}" type="slidenum">
              <a:rPr lang="en-US" altLang="en-US" sz="1200">
                <a:latin typeface="+mn-lt"/>
                <a:ea typeface="SimSun" panose="02010600030101010101" pitchFamily="2" charset="-122"/>
              </a:rPr>
              <a:pPr>
                <a:spcBef>
                  <a:spcPct val="0"/>
                </a:spcBef>
                <a:buFontTx/>
                <a:buNone/>
              </a:pPr>
              <a:t>60</a:t>
            </a:fld>
            <a:endParaRPr lang="en-US" altLang="en-US" sz="1200" dirty="0">
              <a:latin typeface="+mn-lt"/>
              <a:ea typeface="SimSun" panose="02010600030101010101" pitchFamily="2" charset="-122"/>
            </a:endParaRPr>
          </a:p>
        </p:txBody>
      </p:sp>
    </p:spTree>
    <p:extLst>
      <p:ext uri="{BB962C8B-B14F-4D97-AF65-F5344CB8AC3E}">
        <p14:creationId xmlns:p14="http://schemas.microsoft.com/office/powerpoint/2010/main" val="3328352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427463" y="1569259"/>
            <a:ext cx="11251273" cy="1753235"/>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lnSpc>
                <a:spcPct val="120000"/>
              </a:lnSpc>
              <a:buNone/>
            </a:pPr>
            <a:r>
              <a:rPr lang="en-HK" altLang="zh-CN"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After years of development, Hong Kong has developed </a:t>
            </a:r>
            <a:r>
              <a:rPr lang="en-HK" altLang="zh-CN" kern="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its distinctive </a:t>
            </a:r>
            <a:r>
              <a:rPr lang="en-HK" altLang="zh-CN"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competitive edge in various aspects. The </a:t>
            </a:r>
            <a:r>
              <a:rPr lang="en-HK" altLang="zh-CN" kern="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central </a:t>
            </a:r>
            <a:r>
              <a:rPr lang="en-HK" altLang="zh-CN"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g</a:t>
            </a:r>
            <a:r>
              <a:rPr lang="en-HK" altLang="zh-CN" kern="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overnment </a:t>
            </a:r>
            <a:r>
              <a:rPr lang="en-HK" altLang="zh-CN"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has also launched a series of policies to </a:t>
            </a:r>
            <a:r>
              <a:rPr lang="en-HK" altLang="zh-CN" kern="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consolidate and </a:t>
            </a:r>
            <a:r>
              <a:rPr lang="en-HK" altLang="zh-CN"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enhance its </a:t>
            </a:r>
            <a:r>
              <a:rPr lang="en-HK" altLang="zh-CN" kern="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position as international centres for financial services, transportation </a:t>
            </a:r>
            <a:r>
              <a:rPr lang="en-HK" altLang="zh-CN"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and </a:t>
            </a:r>
            <a:r>
              <a:rPr lang="en-HK" altLang="zh-CN" kern="1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trade, </a:t>
            </a:r>
            <a:r>
              <a:rPr lang="en-HK" altLang="zh-CN"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and an international aviation hub.</a:t>
            </a:r>
            <a:endParaRPr lang="zh-CN" altLang="en-US"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6">
            <a:extLst>
              <a:ext uri="{FF2B5EF4-FFF2-40B4-BE49-F238E27FC236}">
                <a16:creationId xmlns:a16="http://schemas.microsoft.com/office/drawing/2014/main" id="{BDEFD21F-BBDC-4757-A7E8-B6CB7B12E9B8}"/>
              </a:ext>
            </a:extLst>
          </p:cNvPr>
          <p:cNvSpPr txBox="1">
            <a:spLocks/>
          </p:cNvSpPr>
          <p:nvPr/>
        </p:nvSpPr>
        <p:spPr>
          <a:xfrm>
            <a:off x="11136039" y="6467764"/>
            <a:ext cx="542697" cy="279400"/>
          </a:xfrm>
          <a:prstGeom prst="rect">
            <a:avLst/>
          </a:prstGeom>
        </p:spPr>
        <p:txBody>
          <a:bodyPr vert="horz" lIns="91440" tIns="45720" rIns="91440" bIns="45720" rtlCol="0" anchor="ctr"/>
          <a:lstStyle>
            <a:defPPr>
              <a:defRPr lang="zh-TW"/>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92C486-6FB0-482A-9EC9-81B67A616DD0}" type="slidenum">
              <a:rPr lang="zh-CN" altLang="en-US" smtClean="0">
                <a:latin typeface="+mj-lt"/>
              </a:rPr>
              <a:pPr/>
              <a:t>7</a:t>
            </a:fld>
            <a:endParaRPr lang="zh-CN" altLang="en-US" dirty="0">
              <a:latin typeface="+mj-lt"/>
            </a:endParaRPr>
          </a:p>
        </p:txBody>
      </p:sp>
      <p:pic>
        <p:nvPicPr>
          <p:cNvPr id="5" name="内容占位符 3"/>
          <p:cNvPicPr>
            <a:picLocks noChangeAspect="1"/>
          </p:cNvPicPr>
          <p:nvPr/>
        </p:nvPicPr>
        <p:blipFill>
          <a:blip r:embed="rId3"/>
          <a:stretch>
            <a:fillRect/>
          </a:stretch>
        </p:blipFill>
        <p:spPr>
          <a:xfrm>
            <a:off x="7817787" y="3517861"/>
            <a:ext cx="3810000" cy="2447925"/>
          </a:xfrm>
          <a:prstGeom prst="rect">
            <a:avLst/>
          </a:prstGeom>
        </p:spPr>
      </p:pic>
      <p:sp>
        <p:nvSpPr>
          <p:cNvPr id="6" name="矩形 5"/>
          <p:cNvSpPr/>
          <p:nvPr/>
        </p:nvSpPr>
        <p:spPr>
          <a:xfrm>
            <a:off x="7817787" y="5965786"/>
            <a:ext cx="3809999" cy="523220"/>
          </a:xfrm>
          <a:prstGeom prst="rect">
            <a:avLst/>
          </a:prstGeom>
        </p:spPr>
        <p:txBody>
          <a:bodyPr wrap="square">
            <a:spAutoFit/>
          </a:bodyPr>
          <a:lstStyle/>
          <a:p>
            <a:pPr algn="just"/>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Entrance of Hong Kong Exchanges and Clearing Limited (HKEX)</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3"/>
          <p:cNvSpPr/>
          <p:nvPr/>
        </p:nvSpPr>
        <p:spPr>
          <a:xfrm>
            <a:off x="513264" y="4686484"/>
            <a:ext cx="7304523" cy="2088264"/>
          </a:xfrm>
          <a:prstGeom prst="rect">
            <a:avLst/>
          </a:prstGeom>
        </p:spPr>
        <p:txBody>
          <a:bodyPr wrap="square">
            <a:spAutoFit/>
          </a:bodyPr>
          <a:lstStyle/>
          <a:p>
            <a:pPr indent="-285750">
              <a:lnSpc>
                <a:spcPct val="120000"/>
              </a:lnSpc>
              <a:buFont typeface="Wingdings" panose="05000000000000000000" pitchFamily="2" charset="2"/>
              <a:buChar char="ü"/>
            </a:pP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To encourage the Mainland enterprises to list in Hong Kong</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20000"/>
              </a:lnSpc>
              <a:buFont typeface="Wingdings" panose="05000000000000000000" pitchFamily="2" charset="2"/>
              <a:buChar char="ü"/>
            </a:pPr>
            <a:r>
              <a:rPr lang="en-US" altLang="zh-CN" sz="2200" dirty="0">
                <a:latin typeface="Times New Roman" panose="02020603050405020304" pitchFamily="18" charset="0"/>
                <a:cs typeface="Times New Roman" panose="02020603050405020304" pitchFamily="18" charset="0"/>
              </a:rPr>
              <a:t>To launch “Shanghai-Hong Kong Stock Connect”, “</a:t>
            </a:r>
            <a:r>
              <a:rPr lang="en-HK" sz="2200" dirty="0">
                <a:latin typeface="Times New Roman" panose="02020603050405020304" pitchFamily="18" charset="0"/>
                <a:cs typeface="Times New Roman" panose="02020603050405020304" pitchFamily="18" charset="0"/>
              </a:rPr>
              <a:t>Shenzhen-Hong </a:t>
            </a:r>
            <a:r>
              <a:rPr lang="en-HK" sz="2200" b="0" i="0" dirty="0">
                <a:effectLst/>
                <a:latin typeface="Times New Roman" panose="02020603050405020304" pitchFamily="18" charset="0"/>
                <a:cs typeface="Times New Roman" panose="02020603050405020304" pitchFamily="18" charset="0"/>
              </a:rPr>
              <a:t>Kong Stock Connect” and “Bond Connect”</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20000"/>
              </a:lnSpc>
              <a:buFont typeface="Wingdings" panose="05000000000000000000" pitchFamily="2" charset="2"/>
              <a:buChar char="ü"/>
            </a:pP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9" name="内容占位符 2">
            <a:extLst>
              <a:ext uri="{FF2B5EF4-FFF2-40B4-BE49-F238E27FC236}">
                <a16:creationId xmlns:a16="http://schemas.microsoft.com/office/drawing/2014/main" id="{543754C8-F8FE-447A-9E25-659683201CF8}"/>
              </a:ext>
            </a:extLst>
          </p:cNvPr>
          <p:cNvSpPr txBox="1">
            <a:spLocks/>
          </p:cNvSpPr>
          <p:nvPr/>
        </p:nvSpPr>
        <p:spPr>
          <a:xfrm>
            <a:off x="1888706" y="243438"/>
            <a:ext cx="8804175" cy="153461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Supporting the HKSAR to </a:t>
            </a:r>
            <a:r>
              <a:rPr lang="en-HK" altLang="zh-CN" sz="3600"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consolidate and </a:t>
            </a:r>
            <a:r>
              <a:rPr lang="en-HK"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enhance its competitive edge</a:t>
            </a:r>
            <a:endPar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标题 1">
            <a:extLst>
              <a:ext uri="{FF2B5EF4-FFF2-40B4-BE49-F238E27FC236}">
                <a16:creationId xmlns:a16="http://schemas.microsoft.com/office/drawing/2014/main" id="{8E0BE792-35D0-465F-8163-AB5F01A83ACA}"/>
              </a:ext>
            </a:extLst>
          </p:cNvPr>
          <p:cNvSpPr txBox="1">
            <a:spLocks noChangeArrowheads="1"/>
          </p:cNvSpPr>
          <p:nvPr/>
        </p:nvSpPr>
        <p:spPr bwMode="auto">
          <a:xfrm>
            <a:off x="1273788" y="3461324"/>
            <a:ext cx="6096981" cy="12816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gn="just">
              <a:lnSpc>
                <a:spcPct val="110000"/>
              </a:lnSpc>
            </a:pPr>
            <a:r>
              <a:rPr lang="en-HK" altLang="zh-TW" b="1" kern="100" dirty="0">
                <a:latin typeface="Times New Roman" panose="02020603050405020304" pitchFamily="18" charset="0"/>
                <a:cs typeface="Times New Roman" panose="02020603050405020304" pitchFamily="18" charset="0"/>
              </a:rPr>
              <a:t>Examples related to the country’s support for the development of Hong Kong as an international financial centre:</a:t>
            </a:r>
            <a:endParaRPr lang="zh-CN" altLang="en-US" b="1" kern="100" dirty="0">
              <a:latin typeface="Times New Roman" panose="02020603050405020304" pitchFamily="18" charset="0"/>
              <a:cs typeface="Times New Roman" panose="02020603050405020304" pitchFamily="18" charset="0"/>
            </a:endParaRPr>
          </a:p>
        </p:txBody>
      </p:sp>
      <p:sp>
        <p:nvSpPr>
          <p:cNvPr id="11" name="Freeform 5">
            <a:extLst>
              <a:ext uri="{FF2B5EF4-FFF2-40B4-BE49-F238E27FC236}">
                <a16:creationId xmlns:a16="http://schemas.microsoft.com/office/drawing/2014/main" id="{588C3DE3-2F4F-41C5-A99F-21C702E57807}"/>
              </a:ext>
            </a:extLst>
          </p:cNvPr>
          <p:cNvSpPr/>
          <p:nvPr/>
        </p:nvSpPr>
        <p:spPr bwMode="auto">
          <a:xfrm>
            <a:off x="535597" y="384249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Tree>
    <p:extLst>
      <p:ext uri="{BB962C8B-B14F-4D97-AF65-F5344CB8AC3E}">
        <p14:creationId xmlns:p14="http://schemas.microsoft.com/office/powerpoint/2010/main" val="2457726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9D84792-E403-40D9-9BEA-A2F6F8D3DE1E}"/>
              </a:ext>
            </a:extLst>
          </p:cNvPr>
          <p:cNvSpPr/>
          <p:nvPr/>
        </p:nvSpPr>
        <p:spPr>
          <a:xfrm>
            <a:off x="480126" y="107163"/>
            <a:ext cx="11234713" cy="1200329"/>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HK"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Supporting</a:t>
            </a:r>
            <a:r>
              <a:rPr kumimoji="0" lang="zh-TW"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HK" altLang="zh-TW"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strengthening Hong Kong as a global offshore RMB business hub</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D98895BA-91EC-4719-B63A-2B29F6994585}"/>
              </a:ext>
            </a:extLst>
          </p:cNvPr>
          <p:cNvSpPr/>
          <p:nvPr/>
        </p:nvSpPr>
        <p:spPr>
          <a:xfrm>
            <a:off x="2389946" y="127068"/>
            <a:ext cx="18473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正五边形 13">
            <a:extLst>
              <a:ext uri="{FF2B5EF4-FFF2-40B4-BE49-F238E27FC236}">
                <a16:creationId xmlns:a16="http://schemas.microsoft.com/office/drawing/2014/main" id="{5E090808-07E3-4AF6-A346-CC362D73E4AE}"/>
              </a:ext>
            </a:extLst>
          </p:cNvPr>
          <p:cNvSpPr/>
          <p:nvPr/>
        </p:nvSpPr>
        <p:spPr>
          <a:xfrm>
            <a:off x="231863" y="1351804"/>
            <a:ext cx="1901738" cy="1443948"/>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TW" b="1" i="0" u="none" strike="noStrike" kern="1200" cap="none" spc="0" normalizeH="0" baseline="0" noProof="0" dirty="0">
                <a:ln>
                  <a:noFill/>
                </a:ln>
                <a:solidFill>
                  <a:srgbClr val="0241BE"/>
                </a:solidFill>
                <a:effectLst/>
                <a:uLnTx/>
                <a:uFillTx/>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1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7B260227-B84A-41E8-9F3B-F03632C7EF4F}"/>
              </a:ext>
            </a:extLst>
          </p:cNvPr>
          <p:cNvPicPr>
            <a:picLocks noChangeAspect="1"/>
          </p:cNvPicPr>
          <p:nvPr/>
        </p:nvPicPr>
        <p:blipFill>
          <a:blip r:embed="rId3"/>
          <a:stretch>
            <a:fillRect/>
          </a:stretch>
        </p:blipFill>
        <p:spPr>
          <a:xfrm>
            <a:off x="645381" y="3308446"/>
            <a:ext cx="1024916" cy="1108772"/>
          </a:xfrm>
          <a:prstGeom prst="rect">
            <a:avLst/>
          </a:prstGeom>
        </p:spPr>
      </p:pic>
      <p:sp>
        <p:nvSpPr>
          <p:cNvPr id="2" name="矩形 1">
            <a:extLst>
              <a:ext uri="{FF2B5EF4-FFF2-40B4-BE49-F238E27FC236}">
                <a16:creationId xmlns:a16="http://schemas.microsoft.com/office/drawing/2014/main" id="{9E27CE8F-AAD7-4CC0-9F48-EC174813AFD8}"/>
              </a:ext>
            </a:extLst>
          </p:cNvPr>
          <p:cNvSpPr/>
          <p:nvPr/>
        </p:nvSpPr>
        <p:spPr>
          <a:xfrm>
            <a:off x="2251257" y="1421919"/>
            <a:ext cx="9507352" cy="1717393"/>
          </a:xfrm>
          <a:prstGeom prst="rect">
            <a:avLst/>
          </a:prstGeom>
        </p:spPr>
        <p:txBody>
          <a:bodyPr wrap="square">
            <a:spAutoFit/>
          </a:bodyPr>
          <a:lstStyle/>
          <a:p>
            <a:pPr marL="342900" lvl="0" indent="-342900" algn="just" defTabSz="457200">
              <a:lnSpc>
                <a:spcPct val="120000"/>
              </a:lnSpc>
              <a:buFont typeface="Arial" panose="020B0604020202020204" pitchFamily="34" charset="0"/>
              <a:buChar char="•"/>
              <a:defRPr/>
            </a:pP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In November 2003, the People’s Bank of China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PBC</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 announced </a:t>
            </a:r>
            <a:r>
              <a:rPr lang="en-HK" altLang="zh-CN" sz="2200" dirty="0" smtClean="0">
                <a:latin typeface="Times New Roman" panose="02020603050405020304" pitchFamily="18" charset="0"/>
                <a:ea typeface="DFKai-SB" panose="03000509000000000000" pitchFamily="65" charset="-120"/>
                <a:cs typeface="Times New Roman" panose="02020603050405020304" pitchFamily="18" charset="0"/>
              </a:rPr>
              <a:t>that it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agreed clearing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arrangements would be provided for banks in Hong Kong which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handled personal </a:t>
            </a:r>
            <a:r>
              <a:rPr lang="en-US" altLang="zh-CN" sz="2200" dirty="0" err="1" smtClean="0">
                <a:latin typeface="Times New Roman" panose="02020603050405020304" pitchFamily="18" charset="0"/>
                <a:ea typeface="DFKai-SB" panose="03000509000000000000" pitchFamily="65" charset="-120"/>
                <a:cs typeface="Times New Roman" panose="02020603050405020304" pitchFamily="18" charset="0"/>
              </a:rPr>
              <a:t>renminbi</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(RMB)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services in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four </a:t>
            </a:r>
            <a:r>
              <a:rPr lang="en-US" altLang="zh-CN" sz="2200" dirty="0" smtClean="0">
                <a:latin typeface="Times New Roman" panose="02020603050405020304" pitchFamily="18" charset="0"/>
                <a:ea typeface="DFKai-SB" panose="03000509000000000000" pitchFamily="65" charset="-120"/>
                <a:cs typeface="Times New Roman" panose="02020603050405020304" pitchFamily="18" charset="0"/>
              </a:rPr>
              <a:t>areas (including </a:t>
            </a:r>
            <a:r>
              <a:rPr kumimoji="0" lang="en-US" altLang="zh-CN" sz="22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deposits, </a:t>
            </a:r>
            <a:r>
              <a:rPr kumimoji="0" lang="en-US" altLang="zh-CN" sz="22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exchange, remittances and RMB </a:t>
            </a:r>
            <a:r>
              <a:rPr kumimoji="0" lang="en-US" altLang="zh-CN" sz="22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cards).</a:t>
            </a:r>
            <a:endParaRPr kumimoji="0" lang="en-US" altLang="zh-CN" sz="22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6C3A4B55-4000-413F-A034-92D5926E737D}"/>
              </a:ext>
            </a:extLst>
          </p:cNvPr>
          <p:cNvSpPr/>
          <p:nvPr/>
        </p:nvSpPr>
        <p:spPr>
          <a:xfrm>
            <a:off x="2251255" y="3265112"/>
            <a:ext cx="9507354" cy="430887"/>
          </a:xfrm>
          <a:prstGeom prst="rect">
            <a:avLst/>
          </a:prstGeom>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HK" altLang="zh-CN"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February 2004, banks in Hong Kong officially launched their RMB business.</a:t>
            </a:r>
            <a:endPar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图片 9">
            <a:extLst>
              <a:ext uri="{FF2B5EF4-FFF2-40B4-BE49-F238E27FC236}">
                <a16:creationId xmlns:a16="http://schemas.microsoft.com/office/drawing/2014/main" id="{8D682ECB-A6B3-49A8-B2E3-8F0FE3475D82}"/>
              </a:ext>
            </a:extLst>
          </p:cNvPr>
          <p:cNvPicPr>
            <a:picLocks noChangeAspect="1"/>
          </p:cNvPicPr>
          <p:nvPr/>
        </p:nvPicPr>
        <p:blipFill rotWithShape="1">
          <a:blip r:embed="rId4"/>
          <a:srcRect l="28529" r="54100" b="71003"/>
          <a:stretch/>
        </p:blipFill>
        <p:spPr>
          <a:xfrm>
            <a:off x="645381" y="4397859"/>
            <a:ext cx="1024916" cy="1710841"/>
          </a:xfrm>
          <a:prstGeom prst="rect">
            <a:avLst/>
          </a:prstGeom>
        </p:spPr>
      </p:pic>
      <p:sp>
        <p:nvSpPr>
          <p:cNvPr id="11" name="矩形 10">
            <a:extLst>
              <a:ext uri="{FF2B5EF4-FFF2-40B4-BE49-F238E27FC236}">
                <a16:creationId xmlns:a16="http://schemas.microsoft.com/office/drawing/2014/main" id="{D8FC7893-F62B-4C41-AB47-9504B5C913AE}"/>
              </a:ext>
            </a:extLst>
          </p:cNvPr>
          <p:cNvSpPr/>
          <p:nvPr/>
        </p:nvSpPr>
        <p:spPr>
          <a:xfrm>
            <a:off x="2251256" y="3778920"/>
            <a:ext cx="9507354" cy="869469"/>
          </a:xfrm>
          <a:prstGeom prst="rect">
            <a:avLst/>
          </a:prstGeom>
        </p:spPr>
        <p:txBody>
          <a:bodyPr wrap="square">
            <a:spAutoFit/>
          </a:bodyPr>
          <a:lstStyle/>
          <a:p>
            <a:pPr marL="342900" marR="0" lvl="0" indent="-342900" algn="just"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In June 2007, PBC allowed financial institutions of the Mainland to issue RMB bonds in Hong Kong.</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B90C1000-A014-4A57-B21F-CEBE8CDB061C}"/>
              </a:ext>
            </a:extLst>
          </p:cNvPr>
          <p:cNvSpPr/>
          <p:nvPr/>
        </p:nvSpPr>
        <p:spPr>
          <a:xfrm>
            <a:off x="2251255" y="5555964"/>
            <a:ext cx="9507354" cy="1275734"/>
          </a:xfrm>
          <a:prstGeom prst="rect">
            <a:avLst/>
          </a:prstGeom>
        </p:spPr>
        <p:txBody>
          <a:bodyPr wrap="square">
            <a:spAutoFit/>
          </a:bodyPr>
          <a:lstStyle/>
          <a:p>
            <a:pPr marL="342900" marR="0" lvl="0" indent="-342900" algn="just"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In June 2009, </a:t>
            </a:r>
            <a:r>
              <a:rPr kumimoji="0" lang="en-US" altLang="zh-CN"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PBC </a:t>
            </a:r>
            <a:r>
              <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allowed </a:t>
            </a:r>
            <a:r>
              <a:rPr kumimoji="0" lang="en-US" altLang="zh-CN"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enterprises in Hong Kong and those in cities like Shanghai and Guangzhou to use RMB as the settlement currency for </a:t>
            </a:r>
            <a:r>
              <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trade transactions.</a:t>
            </a:r>
          </a:p>
        </p:txBody>
      </p:sp>
      <p:sp>
        <p:nvSpPr>
          <p:cNvPr id="3" name="灯片编号占位符 2">
            <a:extLst>
              <a:ext uri="{FF2B5EF4-FFF2-40B4-BE49-F238E27FC236}">
                <a16:creationId xmlns:a16="http://schemas.microsoft.com/office/drawing/2014/main" id="{DABAE573-1E4C-417E-B67F-2321CB47F3A3}"/>
              </a:ext>
            </a:extLst>
          </p:cNvPr>
          <p:cNvSpPr>
            <a:spLocks noGrp="1"/>
          </p:cNvSpPr>
          <p:nvPr>
            <p:ph type="sldNum" sz="quarter" idx="12"/>
          </p:nvPr>
        </p:nvSpPr>
        <p:spPr>
          <a:xfrm>
            <a:off x="11002293" y="6355105"/>
            <a:ext cx="542697" cy="2794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92C486-6FB0-482A-9EC9-81B67A616DD0}" type="slidenum">
              <a:rPr kumimoji="0" lang="zh-CN" altLang="en-US" sz="1000" b="0" i="0" u="none" strike="noStrike" kern="1200" cap="none" spc="0" normalizeH="0" baseline="0" noProof="0" smtClean="0">
                <a:ln>
                  <a:noFill/>
                </a:ln>
                <a:solidFill>
                  <a:prstClr val="black"/>
                </a:solidFill>
                <a:effectLst/>
                <a:uLnTx/>
                <a:uFillTx/>
                <a:latin typeface="+mj-lt"/>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000" b="0" i="0" u="none" strike="noStrike" kern="1200" cap="none" spc="0" normalizeH="0" baseline="0" noProof="0" dirty="0">
              <a:ln>
                <a:noFill/>
              </a:ln>
              <a:solidFill>
                <a:prstClr val="black"/>
              </a:solidFill>
              <a:effectLst/>
              <a:uLnTx/>
              <a:uFillTx/>
              <a:latin typeface="+mj-lt"/>
              <a:cs typeface="+mn-cs"/>
            </a:endParaRPr>
          </a:p>
        </p:txBody>
      </p:sp>
      <p:sp>
        <p:nvSpPr>
          <p:cNvPr id="7" name="Rectangle 6"/>
          <p:cNvSpPr/>
          <p:nvPr/>
        </p:nvSpPr>
        <p:spPr>
          <a:xfrm>
            <a:off x="2251255" y="4663412"/>
            <a:ext cx="9507354" cy="869469"/>
          </a:xfrm>
          <a:prstGeom prst="rect">
            <a:avLst/>
          </a:prstGeom>
        </p:spPr>
        <p:txBody>
          <a:bodyPr wrap="square">
            <a:spAutoFit/>
          </a:bodyPr>
          <a:lstStyle/>
          <a:p>
            <a:pPr marL="342900" lvl="0" indent="-342900" algn="just" defTabSz="457200">
              <a:lnSpc>
                <a:spcPct val="120000"/>
              </a:lnSpc>
              <a:buFont typeface="Arial" panose="020B0604020202020204" pitchFamily="34" charset="0"/>
              <a:buChar char="•"/>
              <a:defRPr/>
            </a:pPr>
            <a:r>
              <a:rPr lang="en-HK" altLang="zh-CN"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September 2009, the Ministry </a:t>
            </a:r>
            <a:r>
              <a:rPr lang="en-HK" altLang="zh-CN" sz="2200" dirty="0">
                <a:latin typeface="Times New Roman" panose="02020603050405020304" pitchFamily="18" charset="0"/>
                <a:ea typeface="DFKai-SB" panose="03000509000000000000" pitchFamily="65" charset="-120"/>
                <a:cs typeface="Times New Roman" panose="02020603050405020304" pitchFamily="18" charset="0"/>
              </a:rPr>
              <a:t>of Finance issued RMB government bonds in Hong Kong for the first time.</a:t>
            </a:r>
            <a:endParaRPr lang="zh-CN" altLang="en-US" sz="2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02064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11"/>
          <p:cNvSpPr txBox="1">
            <a:spLocks/>
          </p:cNvSpPr>
          <p:nvPr/>
        </p:nvSpPr>
        <p:spPr>
          <a:xfrm>
            <a:off x="414670" y="1456699"/>
            <a:ext cx="11173950" cy="5130635"/>
          </a:xfrm>
          <a:prstGeom prst="rect">
            <a:avLst/>
          </a:prstGeom>
          <a:noFill/>
        </p:spPr>
        <p:txBody>
          <a:bodyPr wrap="square" rtlCol="0">
            <a:sp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lnSpc>
                <a:spcPct val="120000"/>
              </a:lnSpc>
              <a:spcBef>
                <a:spcPts val="0"/>
              </a:spcBef>
              <a:spcAft>
                <a:spcPts val="0"/>
              </a:spcAft>
              <a:buClrTx/>
              <a:buSzTx/>
              <a:buNone/>
              <a:defRPr/>
            </a:pP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According to the Measures for the Administration of Pilot RMB Settlement in Cross-border Trade announced by the People’s Bank of China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PBC</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etc. in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2009:</a:t>
            </a:r>
          </a:p>
          <a:p>
            <a:pPr marL="0" indent="0" algn="just">
              <a:spcBef>
                <a:spcPts val="0"/>
              </a:spcBef>
              <a:spcAft>
                <a:spcPts val="0"/>
              </a:spcAft>
              <a:buClrTx/>
              <a:buSzTx/>
              <a:buNone/>
              <a:defRPr/>
            </a:pPr>
            <a:endPar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spcBef>
                <a:spcPts val="600"/>
              </a:spcBef>
              <a:buClrTx/>
              <a:buSzTx/>
              <a:defRPr/>
            </a:pPr>
            <a:r>
              <a:rPr lang="en-HK"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 6 states that “the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cross-border clearing and settlement in RMB of import and export trade between a pilot enterprise and an overseas enterprise can be done either through the clearing banks for RMB business in Hong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Kong, </a:t>
            </a:r>
            <a:r>
              <a:rPr lang="en-HK"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Macao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through a domestic commercial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bank</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that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acts as an agent for an overseas commercial bank.”</a:t>
            </a:r>
          </a:p>
          <a:p>
            <a:pPr algn="just">
              <a:lnSpc>
                <a:spcPct val="120000"/>
              </a:lnSpc>
              <a:spcBef>
                <a:spcPts val="600"/>
              </a:spcBef>
              <a:buClrTx/>
              <a:buSzTx/>
              <a:defRPr/>
            </a:pP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 7 states that “the commercial banks that are approved by the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PBC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Hong Kong Monetary Authority or by the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PBC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the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Monetary Authority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Macao  that are members of the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PBC’s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Large Value Payment System and are providing RMB clearing service in Hong Kong or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Macao may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serve </a:t>
            </a:r>
            <a:r>
              <a:rPr lang="en-HK"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 </a:t>
            </a:r>
            <a:r>
              <a:rPr lang="en-HK"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clearing </a:t>
            </a:r>
            <a:r>
              <a:rPr lang="en-HK"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banks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 RMB business in Hong Kong or </a:t>
            </a:r>
            <a:r>
              <a:rPr lang="en-US"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Macao to</a:t>
            </a:r>
            <a:r>
              <a:rPr lang="en-HK" altLang="zh-TW"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HK"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provide cross-border RMB clearing and settlement service.”</a:t>
            </a:r>
            <a:endParaRPr 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Slide Number Placeholder 3"/>
          <p:cNvSpPr txBox="1">
            <a:spLocks/>
          </p:cNvSpPr>
          <p:nvPr/>
        </p:nvSpPr>
        <p:spPr>
          <a:xfrm>
            <a:off x="11178249" y="6307934"/>
            <a:ext cx="542697" cy="27940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92C486-6FB0-482A-9EC9-81B67A616DD0}" type="slidenum">
              <a:rPr lang="zh-CN" altLang="en-US" sz="1400" smtClean="0"/>
              <a:pPr/>
              <a:t>9</a:t>
            </a:fld>
            <a:endParaRPr lang="zh-CN" altLang="en-US" sz="1400" dirty="0"/>
          </a:p>
        </p:txBody>
      </p:sp>
      <p:sp>
        <p:nvSpPr>
          <p:cNvPr id="6" name="正五边形 13">
            <a:extLst>
              <a:ext uri="{FF2B5EF4-FFF2-40B4-BE49-F238E27FC236}">
                <a16:creationId xmlns:a16="http://schemas.microsoft.com/office/drawing/2014/main" id="{5E090808-07E3-4AF6-A346-CC362D73E4AE}"/>
              </a:ext>
            </a:extLst>
          </p:cNvPr>
          <p:cNvSpPr/>
          <p:nvPr/>
        </p:nvSpPr>
        <p:spPr>
          <a:xfrm>
            <a:off x="105104" y="117759"/>
            <a:ext cx="1818290" cy="1114263"/>
          </a:xfrm>
          <a:prstGeom prst="pentagon">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HK" altLang="zh-TW" sz="1700" b="1" i="0" u="none" strike="noStrike" kern="1200" cap="none" spc="0" normalizeH="0" baseline="0" noProof="0" dirty="0">
                <a:ln>
                  <a:noFill/>
                </a:ln>
                <a:solidFill>
                  <a:srgbClr val="0241BE"/>
                </a:solidFill>
                <a:effectLst/>
                <a:uLnTx/>
                <a:uFillTx/>
                <a:latin typeface="Times New Roman" panose="02020603050405020304" pitchFamily="18" charset="0"/>
                <a:ea typeface="DFKai-SB" panose="03000509000000000000" pitchFamily="65" charset="-120"/>
                <a:cs typeface="Times New Roman" panose="02020603050405020304" pitchFamily="18" charset="0"/>
              </a:rPr>
              <a:t>Reference</a:t>
            </a:r>
            <a:endParaRPr kumimoji="0" lang="zh-CN" altLang="en-US" sz="17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DF46670-5391-48B3-B81E-996896CEE6DE}"/>
              </a:ext>
            </a:extLst>
          </p:cNvPr>
          <p:cNvSpPr/>
          <p:nvPr/>
        </p:nvSpPr>
        <p:spPr>
          <a:xfrm>
            <a:off x="2069870" y="219800"/>
            <a:ext cx="9890268" cy="1098378"/>
          </a:xfrm>
          <a:prstGeom prst="rect">
            <a:avLst/>
          </a:prstGeom>
        </p:spPr>
        <p:txBody>
          <a:bodyPr wrap="square">
            <a:spAutoFit/>
          </a:bodyPr>
          <a:lstStyle/>
          <a:p>
            <a:pPr>
              <a:lnSpc>
                <a:spcPts val="4000"/>
              </a:lnSpc>
            </a:pP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Measures for the Administration of Pilot RMB Settlement in Cross-border Trade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12556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Custom 1">
      <a:majorFont>
        <a:latin typeface="Calibri"/>
        <a:ea typeface="新細明體"/>
        <a:cs typeface=""/>
      </a:majorFont>
      <a:minorFont>
        <a:latin typeface="Calibri"/>
        <a:ea typeface="新細明體"/>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7809</Words>
  <Application>Microsoft Office PowerPoint</Application>
  <PresentationFormat>寬螢幕</PresentationFormat>
  <Paragraphs>477</Paragraphs>
  <Slides>60</Slides>
  <Notes>59</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60</vt:i4>
      </vt:variant>
    </vt:vector>
  </HeadingPairs>
  <TitlesOfParts>
    <vt:vector size="79" baseType="lpstr">
      <vt:lpstr>等线</vt:lpstr>
      <vt:lpstr>微软雅黑</vt:lpstr>
      <vt:lpstr>MS PGothic</vt:lpstr>
      <vt:lpstr>宋体</vt:lpstr>
      <vt:lpstr>宋体</vt:lpstr>
      <vt:lpstr>仿宋</vt:lpstr>
      <vt:lpstr>Microsoft JhengHei</vt:lpstr>
      <vt:lpstr>新細明體</vt:lpstr>
      <vt:lpstr>新細明體</vt:lpstr>
      <vt:lpstr>標楷體</vt:lpstr>
      <vt:lpstr>標楷體</vt:lpstr>
      <vt:lpstr>Agency FB</vt:lpstr>
      <vt:lpstr>Arial</vt:lpstr>
      <vt:lpstr>Calibri</vt:lpstr>
      <vt:lpstr>Garamond</vt:lpstr>
      <vt:lpstr>Impact</vt:lpstr>
      <vt:lpstr>Times New Roman</vt:lpstr>
      <vt:lpstr>Wingdings</vt:lpstr>
      <vt:lpstr>Organic</vt:lpstr>
      <vt:lpstr>    Learning focus:  Benefits and contributions of the HKSAR’s participation in national affairs:  Benefits: the country’s policies supporting the development of Hong Kong; enabling Hong Kong to have the advantage of “one country, two systems” Contributions: Hong Kong promoting the development of and exchange with the Mainland in different areas; donations for natural disasters and supporting the needs of the developing regions of the Mainland</vt:lpstr>
      <vt:lpstr>Learning Objectives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Strengthening exchanges and cooperation between the HKSAR and the Mainland</vt:lpstr>
      <vt:lpstr>PowerPoint 簡報</vt:lpstr>
      <vt:lpstr>PowerPoint 簡報</vt:lpstr>
      <vt:lpstr>PowerPoint 簡報</vt:lpstr>
      <vt:lpstr>PowerPoint 簡報</vt:lpstr>
      <vt:lpstr>PowerPoint 簡報</vt:lpstr>
      <vt:lpstr>PowerPoint 簡報</vt:lpstr>
      <vt:lpstr>PowerPoint 簡報</vt:lpstr>
      <vt:lpstr>PowerPoint 簡報</vt:lpstr>
      <vt:lpstr>Securing the supply of water, electricity and natural gas to Hong Kong</vt:lpstr>
      <vt:lpstr>With reference to the information below, discuss how our country’s support enables Hong Kong to have the advantage of “one country, two systems”.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2021-06-02T10:31:40Z</dcterms:created>
  <dcterms:modified xsi:type="dcterms:W3CDTF">2022-09-07T09:35:59Z</dcterms:modified>
</cp:coreProperties>
</file>