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06"/>
  </p:notesMasterIdLst>
  <p:handoutMasterIdLst>
    <p:handoutMasterId r:id="rId107"/>
  </p:handoutMasterIdLst>
  <p:sldIdLst>
    <p:sldId id="347" r:id="rId3"/>
    <p:sldId id="258" r:id="rId4"/>
    <p:sldId id="259" r:id="rId5"/>
    <p:sldId id="260" r:id="rId6"/>
    <p:sldId id="371" r:id="rId7"/>
    <p:sldId id="262" r:id="rId8"/>
    <p:sldId id="376" r:id="rId9"/>
    <p:sldId id="377" r:id="rId10"/>
    <p:sldId id="378" r:id="rId11"/>
    <p:sldId id="265" r:id="rId12"/>
    <p:sldId id="359" r:id="rId13"/>
    <p:sldId id="266" r:id="rId14"/>
    <p:sldId id="362" r:id="rId15"/>
    <p:sldId id="379" r:id="rId16"/>
    <p:sldId id="364" r:id="rId17"/>
    <p:sldId id="381" r:id="rId18"/>
    <p:sldId id="365" r:id="rId19"/>
    <p:sldId id="267" r:id="rId20"/>
    <p:sldId id="268" r:id="rId21"/>
    <p:sldId id="269" r:id="rId22"/>
    <p:sldId id="366" r:id="rId23"/>
    <p:sldId id="270" r:id="rId24"/>
    <p:sldId id="367" r:id="rId25"/>
    <p:sldId id="368" r:id="rId26"/>
    <p:sldId id="369" r:id="rId27"/>
    <p:sldId id="3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5" r:id="rId42"/>
    <p:sldId id="286" r:id="rId43"/>
    <p:sldId id="287" r:id="rId44"/>
    <p:sldId id="288" r:id="rId45"/>
    <p:sldId id="289" r:id="rId46"/>
    <p:sldId id="291" r:id="rId47"/>
    <p:sldId id="294" r:id="rId48"/>
    <p:sldId id="296" r:id="rId49"/>
    <p:sldId id="298" r:id="rId50"/>
    <p:sldId id="382" r:id="rId51"/>
    <p:sldId id="350" r:id="rId52"/>
    <p:sldId id="355" r:id="rId53"/>
    <p:sldId id="356" r:id="rId54"/>
    <p:sldId id="372" r:id="rId55"/>
    <p:sldId id="300" r:id="rId56"/>
    <p:sldId id="301" r:id="rId57"/>
    <p:sldId id="302" r:id="rId58"/>
    <p:sldId id="353"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73" r:id="rId72"/>
    <p:sldId id="354" r:id="rId73"/>
    <p:sldId id="349" r:id="rId74"/>
    <p:sldId id="315" r:id="rId75"/>
    <p:sldId id="316" r:id="rId76"/>
    <p:sldId id="317" r:id="rId77"/>
    <p:sldId id="319" r:id="rId78"/>
    <p:sldId id="357" r:id="rId79"/>
    <p:sldId id="320" r:id="rId80"/>
    <p:sldId id="321" r:id="rId81"/>
    <p:sldId id="322" r:id="rId82"/>
    <p:sldId id="324" r:id="rId83"/>
    <p:sldId id="325" r:id="rId84"/>
    <p:sldId id="326" r:id="rId85"/>
    <p:sldId id="327" r:id="rId86"/>
    <p:sldId id="328" r:id="rId87"/>
    <p:sldId id="329" r:id="rId88"/>
    <p:sldId id="330" r:id="rId89"/>
    <p:sldId id="331" r:id="rId90"/>
    <p:sldId id="332" r:id="rId91"/>
    <p:sldId id="333" r:id="rId92"/>
    <p:sldId id="334" r:id="rId93"/>
    <p:sldId id="339" r:id="rId94"/>
    <p:sldId id="338" r:id="rId95"/>
    <p:sldId id="341" r:id="rId96"/>
    <p:sldId id="374" r:id="rId97"/>
    <p:sldId id="375" r:id="rId98"/>
    <p:sldId id="340" r:id="rId99"/>
    <p:sldId id="342" r:id="rId100"/>
    <p:sldId id="343" r:id="rId101"/>
    <p:sldId id="351" r:id="rId102"/>
    <p:sldId id="383" r:id="rId103"/>
    <p:sldId id="384" r:id="rId104"/>
    <p:sldId id="385" r:id="rId105"/>
  </p:sldIdLst>
  <p:sldSz cx="12192000" cy="6858000"/>
  <p:notesSz cx="9926638"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A31A4E-2548-460A-AB01-3143A81761BC}">
          <p14:sldIdLst>
            <p14:sldId id="347"/>
            <p14:sldId id="258"/>
            <p14:sldId id="259"/>
            <p14:sldId id="260"/>
            <p14:sldId id="371"/>
            <p14:sldId id="262"/>
            <p14:sldId id="376"/>
            <p14:sldId id="377"/>
            <p14:sldId id="378"/>
            <p14:sldId id="265"/>
            <p14:sldId id="359"/>
            <p14:sldId id="266"/>
            <p14:sldId id="362"/>
            <p14:sldId id="379"/>
            <p14:sldId id="364"/>
            <p14:sldId id="381"/>
            <p14:sldId id="365"/>
            <p14:sldId id="267"/>
            <p14:sldId id="268"/>
            <p14:sldId id="269"/>
            <p14:sldId id="366"/>
            <p14:sldId id="270"/>
            <p14:sldId id="367"/>
            <p14:sldId id="368"/>
            <p14:sldId id="369"/>
            <p14:sldId id="370"/>
            <p14:sldId id="271"/>
            <p14:sldId id="272"/>
            <p14:sldId id="273"/>
            <p14:sldId id="274"/>
            <p14:sldId id="275"/>
            <p14:sldId id="276"/>
            <p14:sldId id="277"/>
            <p14:sldId id="278"/>
            <p14:sldId id="279"/>
            <p14:sldId id="280"/>
            <p14:sldId id="281"/>
            <p14:sldId id="282"/>
            <p14:sldId id="283"/>
            <p14:sldId id="285"/>
            <p14:sldId id="286"/>
            <p14:sldId id="287"/>
            <p14:sldId id="288"/>
            <p14:sldId id="289"/>
            <p14:sldId id="291"/>
            <p14:sldId id="294"/>
            <p14:sldId id="296"/>
            <p14:sldId id="298"/>
            <p14:sldId id="382"/>
            <p14:sldId id="350"/>
            <p14:sldId id="355"/>
            <p14:sldId id="356"/>
            <p14:sldId id="372"/>
            <p14:sldId id="300"/>
            <p14:sldId id="301"/>
            <p14:sldId id="302"/>
            <p14:sldId id="353"/>
            <p14:sldId id="303"/>
            <p14:sldId id="304"/>
            <p14:sldId id="305"/>
            <p14:sldId id="306"/>
            <p14:sldId id="307"/>
            <p14:sldId id="308"/>
            <p14:sldId id="309"/>
          </p14:sldIdLst>
        </p14:section>
        <p14:section name="Untitled Section" id="{8EDF457C-9CED-4EFC-BCF7-7C0976D20121}">
          <p14:sldIdLst>
            <p14:sldId id="310"/>
            <p14:sldId id="311"/>
            <p14:sldId id="312"/>
            <p14:sldId id="313"/>
            <p14:sldId id="314"/>
            <p14:sldId id="373"/>
            <p14:sldId id="354"/>
            <p14:sldId id="349"/>
            <p14:sldId id="315"/>
            <p14:sldId id="316"/>
            <p14:sldId id="317"/>
            <p14:sldId id="319"/>
            <p14:sldId id="357"/>
            <p14:sldId id="320"/>
            <p14:sldId id="321"/>
            <p14:sldId id="322"/>
            <p14:sldId id="324"/>
            <p14:sldId id="325"/>
            <p14:sldId id="326"/>
            <p14:sldId id="327"/>
            <p14:sldId id="328"/>
            <p14:sldId id="329"/>
            <p14:sldId id="330"/>
            <p14:sldId id="331"/>
            <p14:sldId id="332"/>
            <p14:sldId id="333"/>
            <p14:sldId id="334"/>
            <p14:sldId id="339"/>
            <p14:sldId id="338"/>
            <p14:sldId id="341"/>
            <p14:sldId id="374"/>
            <p14:sldId id="375"/>
            <p14:sldId id="340"/>
            <p14:sldId id="342"/>
            <p14:sldId id="343"/>
            <p14:sldId id="351"/>
            <p14:sldId id="383"/>
            <p14:sldId id="384"/>
            <p14:sldId id="38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3" name="作者" initials="A" lastIdx="477"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00CC00"/>
    <a:srgbClr val="FF3399"/>
    <a:srgbClr val="0000CC"/>
    <a:srgbClr val="F8EFDE"/>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54" autoAdjust="0"/>
    <p:restoredTop sz="94302" autoAdjust="0"/>
  </p:normalViewPr>
  <p:slideViewPr>
    <p:cSldViewPr snapToGrid="0">
      <p:cViewPr varScale="1">
        <p:scale>
          <a:sx n="85" d="100"/>
          <a:sy n="85" d="100"/>
        </p:scale>
        <p:origin x="120" y="618"/>
      </p:cViewPr>
      <p:guideLst>
        <p:guide orient="horz" pos="2160"/>
        <p:guide pos="3840"/>
      </p:guideLst>
    </p:cSldViewPr>
  </p:slideViewPr>
  <p:notesTextViewPr>
    <p:cViewPr>
      <p:scale>
        <a:sx n="400" d="100"/>
        <a:sy n="400" d="100"/>
      </p:scale>
      <p:origin x="0" y="0"/>
    </p:cViewPr>
  </p:notesTextViewPr>
  <p:sorterViewPr>
    <p:cViewPr>
      <p:scale>
        <a:sx n="100" d="100"/>
        <a:sy n="100" d="100"/>
      </p:scale>
      <p:origin x="0" y="-335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296E2-8A7A-485E-9155-1568AE8D1915}" type="doc">
      <dgm:prSet loTypeId="urn:microsoft.com/office/officeart/2005/8/layout/list1" loCatId="list" qsTypeId="urn:microsoft.com/office/officeart/2005/8/quickstyle/simple1" qsCatId="simple" csTypeId="urn:microsoft.com/office/officeart/2005/8/colors/colorful1#3" csCatId="colorful" phldr="1"/>
      <dgm:spPr/>
      <dgm:t>
        <a:bodyPr/>
        <a:lstStyle/>
        <a:p>
          <a:endParaRPr lang="en-US"/>
        </a:p>
      </dgm:t>
    </dgm:pt>
    <dgm:pt modelId="{43F8C247-42D0-4709-902A-B9BC477EEBE4}">
      <dgm:prSet custT="1"/>
      <dgm:spPr/>
      <dgm:t>
        <a:bodyPr/>
        <a:lstStyle/>
        <a:p>
          <a:r>
            <a:rPr lang="en-US" altLang="zh-CN" sz="2400" dirty="0">
              <a:latin typeface="Times New Roman" panose="02020603050405020304" pitchFamily="18" charset="0"/>
              <a:cs typeface="Times New Roman" panose="02020603050405020304" pitchFamily="18" charset="0"/>
            </a:rPr>
            <a:t>1. </a:t>
          </a:r>
          <a:r>
            <a:rPr lang="en-GB" altLang="zh-HK" sz="2400" dirty="0">
              <a:effectLst/>
              <a:latin typeface="Times New Roman" panose="02020603050405020304" pitchFamily="18" charset="0"/>
              <a:ea typeface="新細明體" panose="02020500000000000000" pitchFamily="18" charset="-120"/>
              <a:cs typeface="Times New Roman" panose="02020603050405020304" pitchFamily="18" charset="0"/>
            </a:rPr>
            <a:t>New high-end technologies</a:t>
          </a:r>
          <a:endParaRPr lang="en-US" sz="2400" dirty="0">
            <a:latin typeface="Times New Roman" panose="02020603050405020304" pitchFamily="18" charset="0"/>
            <a:cs typeface="Times New Roman" panose="02020603050405020304" pitchFamily="18" charset="0"/>
          </a:endParaRPr>
        </a:p>
      </dgm:t>
    </dgm:pt>
    <dgm:pt modelId="{91203814-39D1-4D16-BFB9-0A4182A9224D}" type="parTrans" cxnId="{39A1B5B2-11DF-47B6-8987-772048030CD9}">
      <dgm:prSet/>
      <dgm:spPr/>
      <dgm:t>
        <a:bodyPr/>
        <a:lstStyle/>
        <a:p>
          <a:endParaRPr lang="en-US"/>
        </a:p>
      </dgm:t>
    </dgm:pt>
    <dgm:pt modelId="{4963B57F-C0C5-4074-85A0-2A5199D1D615}" type="sibTrans" cxnId="{39A1B5B2-11DF-47B6-8987-772048030CD9}">
      <dgm:prSet/>
      <dgm:spPr/>
      <dgm:t>
        <a:bodyPr/>
        <a:lstStyle/>
        <a:p>
          <a:endParaRPr lang="en-US"/>
        </a:p>
      </dgm:t>
    </dgm:pt>
    <dgm:pt modelId="{5973D707-5A5D-489B-B747-B4FBB22C9165}">
      <dgm:prSet custT="1"/>
      <dgm:spPr/>
      <dgm:t>
        <a:bodyPr/>
        <a:lstStyle/>
        <a:p>
          <a:r>
            <a:rPr lang="en-GB" altLang="zh-HK" sz="2400" dirty="0">
              <a:effectLst/>
              <a:latin typeface="Times New Roman" panose="02020603050405020304" pitchFamily="18" charset="0"/>
              <a:ea typeface="新細明體" panose="02020500000000000000" pitchFamily="18" charset="-120"/>
            </a:rPr>
            <a:t>2. Medical care and public health</a:t>
          </a:r>
          <a:endParaRPr lang="en-US" sz="4000" dirty="0"/>
        </a:p>
      </dgm:t>
    </dgm:pt>
    <dgm:pt modelId="{5FF047CE-1486-46CC-9B55-61F223AD05F9}" type="parTrans" cxnId="{2E2FD445-E255-4170-9F98-C972E730C416}">
      <dgm:prSet/>
      <dgm:spPr/>
      <dgm:t>
        <a:bodyPr/>
        <a:lstStyle/>
        <a:p>
          <a:endParaRPr lang="en-US"/>
        </a:p>
      </dgm:t>
    </dgm:pt>
    <dgm:pt modelId="{768FE5A4-667D-4402-8FA0-1E1096A75C87}" type="sibTrans" cxnId="{2E2FD445-E255-4170-9F98-C972E730C416}">
      <dgm:prSet/>
      <dgm:spPr/>
      <dgm:t>
        <a:bodyPr/>
        <a:lstStyle/>
        <a:p>
          <a:endParaRPr lang="en-US"/>
        </a:p>
      </dgm:t>
    </dgm:pt>
    <dgm:pt modelId="{6E2A6D15-97B4-44A5-AB82-B75B15D61B91}">
      <dgm:prSet custT="1"/>
      <dgm:spPr/>
      <dgm:t>
        <a:bodyPr/>
        <a:lstStyle/>
        <a:p>
          <a:r>
            <a:rPr lang="en-US" altLang="zh-CN" sz="2400" dirty="0">
              <a:latin typeface="Times New Roman" panose="02020603050405020304" pitchFamily="18" charset="0"/>
              <a:cs typeface="Times New Roman" panose="02020603050405020304" pitchFamily="18" charset="0"/>
            </a:rPr>
            <a:t>3. </a:t>
          </a:r>
          <a:r>
            <a:rPr lang="en-US" altLang="zh-CN" sz="2400" strike="noStrike" dirty="0">
              <a:solidFill>
                <a:schemeClr val="bg1"/>
              </a:solidFill>
              <a:latin typeface="Times New Roman" panose="02020603050405020304" pitchFamily="18" charset="0"/>
              <a:cs typeface="Times New Roman" panose="02020603050405020304" pitchFamily="18" charset="0"/>
            </a:rPr>
            <a:t>Culture and education</a:t>
          </a:r>
          <a:endParaRPr lang="en-US" sz="2400" strike="noStrike" dirty="0">
            <a:solidFill>
              <a:schemeClr val="bg1"/>
            </a:solidFill>
          </a:endParaRPr>
        </a:p>
      </dgm:t>
    </dgm:pt>
    <dgm:pt modelId="{A7FF7480-BADE-42B1-A3F7-2F8304AB4679}" type="parTrans" cxnId="{CB087CB7-74C3-456B-92B1-80C5C91DCC24}">
      <dgm:prSet/>
      <dgm:spPr/>
      <dgm:t>
        <a:bodyPr/>
        <a:lstStyle/>
        <a:p>
          <a:endParaRPr lang="en-US"/>
        </a:p>
      </dgm:t>
    </dgm:pt>
    <dgm:pt modelId="{818A2BB9-6100-489B-A003-46DB9024EB53}" type="sibTrans" cxnId="{CB087CB7-74C3-456B-92B1-80C5C91DCC24}">
      <dgm:prSet/>
      <dgm:spPr/>
      <dgm:t>
        <a:bodyPr/>
        <a:lstStyle/>
        <a:p>
          <a:endParaRPr lang="en-US"/>
        </a:p>
      </dgm:t>
    </dgm:pt>
    <dgm:pt modelId="{4CFDCA49-88D7-4469-ABF1-B40D0F437AEB}">
      <dgm:prSet custT="1"/>
      <dgm:spPr/>
      <dgm:t>
        <a:bodyPr/>
        <a:lstStyle/>
        <a:p>
          <a:r>
            <a:rPr lang="en-US" altLang="zh-CN" sz="2400" dirty="0">
              <a:latin typeface="Times New Roman" panose="02020603050405020304" pitchFamily="18" charset="0"/>
              <a:cs typeface="Times New Roman" panose="02020603050405020304" pitchFamily="18" charset="0"/>
            </a:rPr>
            <a:t>4. </a:t>
          </a:r>
          <a:r>
            <a:rPr lang="en-US" altLang="zh-CN" sz="2400" dirty="0" smtClean="0">
              <a:latin typeface="Times New Roman" panose="02020603050405020304" pitchFamily="18" charset="0"/>
              <a:cs typeface="Times New Roman" panose="02020603050405020304" pitchFamily="18" charset="0"/>
            </a:rPr>
            <a:t>Infrastructure </a:t>
          </a:r>
          <a:endParaRPr lang="en-US" sz="2400" dirty="0"/>
        </a:p>
      </dgm:t>
    </dgm:pt>
    <dgm:pt modelId="{19618265-2B89-4389-97BC-BE514956E7C6}" type="parTrans" cxnId="{E1B6AC95-59C0-490C-8A7C-0F5C8A270130}">
      <dgm:prSet/>
      <dgm:spPr/>
      <dgm:t>
        <a:bodyPr/>
        <a:lstStyle/>
        <a:p>
          <a:endParaRPr lang="en-US"/>
        </a:p>
      </dgm:t>
    </dgm:pt>
    <dgm:pt modelId="{588F5FEE-B548-49EA-B0F7-CD0113EFA969}" type="sibTrans" cxnId="{E1B6AC95-59C0-490C-8A7C-0F5C8A270130}">
      <dgm:prSet/>
      <dgm:spPr/>
      <dgm:t>
        <a:bodyPr/>
        <a:lstStyle/>
        <a:p>
          <a:endParaRPr lang="en-US"/>
        </a:p>
      </dgm:t>
    </dgm:pt>
    <dgm:pt modelId="{B9A73F91-02DB-43CE-9065-90E942C19F65}">
      <dgm:prSet custT="1"/>
      <dgm:spPr/>
      <dgm:t>
        <a:bodyPr/>
        <a:lstStyle/>
        <a:p>
          <a:r>
            <a:rPr lang="en-US" altLang="zh-CN" sz="2400" dirty="0">
              <a:latin typeface="Times New Roman" panose="02020603050405020304" pitchFamily="18" charset="0"/>
              <a:cs typeface="Times New Roman" panose="02020603050405020304" pitchFamily="18" charset="0"/>
            </a:rPr>
            <a:t>5. Poverty </a:t>
          </a:r>
          <a:r>
            <a:rPr lang="en-US" altLang="zh-CN" sz="2400" dirty="0" smtClean="0">
              <a:latin typeface="Times New Roman" panose="02020603050405020304" pitchFamily="18" charset="0"/>
              <a:cs typeface="Times New Roman" panose="02020603050405020304" pitchFamily="18" charset="0"/>
            </a:rPr>
            <a:t>eradication</a:t>
          </a:r>
          <a:endParaRPr lang="en-US" sz="2400" dirty="0">
            <a:latin typeface="Times New Roman" panose="02020603050405020304" pitchFamily="18" charset="0"/>
            <a:cs typeface="Times New Roman" panose="02020603050405020304" pitchFamily="18" charset="0"/>
          </a:endParaRPr>
        </a:p>
      </dgm:t>
    </dgm:pt>
    <dgm:pt modelId="{861FE269-F716-4C78-B574-4D1295E510DD}" type="parTrans" cxnId="{A09741E0-4C34-4F52-9549-7F42EA300DAD}">
      <dgm:prSet/>
      <dgm:spPr/>
      <dgm:t>
        <a:bodyPr/>
        <a:lstStyle/>
        <a:p>
          <a:endParaRPr lang="en-US"/>
        </a:p>
      </dgm:t>
    </dgm:pt>
    <dgm:pt modelId="{A1CA91D4-3B38-4CD4-AE48-D8F876943A8E}" type="sibTrans" cxnId="{A09741E0-4C34-4F52-9549-7F42EA300DAD}">
      <dgm:prSet/>
      <dgm:spPr/>
      <dgm:t>
        <a:bodyPr/>
        <a:lstStyle/>
        <a:p>
          <a:endParaRPr lang="en-US"/>
        </a:p>
      </dgm:t>
    </dgm:pt>
    <dgm:pt modelId="{DBEB04E7-789C-1A4A-A74C-294FE98DA75A}" type="pres">
      <dgm:prSet presAssocID="{ED8296E2-8A7A-485E-9155-1568AE8D1915}" presName="linear" presStyleCnt="0">
        <dgm:presLayoutVars>
          <dgm:dir/>
          <dgm:animLvl val="lvl"/>
          <dgm:resizeHandles val="exact"/>
        </dgm:presLayoutVars>
      </dgm:prSet>
      <dgm:spPr/>
      <dgm:t>
        <a:bodyPr/>
        <a:lstStyle/>
        <a:p>
          <a:endParaRPr lang="en-US" altLang="zh-HK"/>
        </a:p>
      </dgm:t>
    </dgm:pt>
    <dgm:pt modelId="{7B3CFC50-6C0F-2C4F-B176-A5EC1B9880E8}" type="pres">
      <dgm:prSet presAssocID="{43F8C247-42D0-4709-902A-B9BC477EEBE4}" presName="parentLin" presStyleCnt="0"/>
      <dgm:spPr/>
    </dgm:pt>
    <dgm:pt modelId="{55BD73F7-38BF-764C-B0C6-ADB491267267}" type="pres">
      <dgm:prSet presAssocID="{43F8C247-42D0-4709-902A-B9BC477EEBE4}" presName="parentLeftMargin" presStyleLbl="node1" presStyleIdx="0" presStyleCnt="5"/>
      <dgm:spPr/>
      <dgm:t>
        <a:bodyPr/>
        <a:lstStyle/>
        <a:p>
          <a:endParaRPr lang="en-US" altLang="zh-HK"/>
        </a:p>
      </dgm:t>
    </dgm:pt>
    <dgm:pt modelId="{0545BDE6-63C0-774B-99E4-1A5B7D7ED668}" type="pres">
      <dgm:prSet presAssocID="{43F8C247-42D0-4709-902A-B9BC477EEBE4}" presName="parentText" presStyleLbl="node1" presStyleIdx="0" presStyleCnt="5">
        <dgm:presLayoutVars>
          <dgm:chMax val="0"/>
          <dgm:bulletEnabled val="1"/>
        </dgm:presLayoutVars>
      </dgm:prSet>
      <dgm:spPr/>
      <dgm:t>
        <a:bodyPr/>
        <a:lstStyle/>
        <a:p>
          <a:endParaRPr lang="en-US" altLang="zh-HK"/>
        </a:p>
      </dgm:t>
    </dgm:pt>
    <dgm:pt modelId="{5D5CF344-6A1A-FE4D-9422-CACD21B140BE}" type="pres">
      <dgm:prSet presAssocID="{43F8C247-42D0-4709-902A-B9BC477EEBE4}" presName="negativeSpace" presStyleCnt="0"/>
      <dgm:spPr/>
    </dgm:pt>
    <dgm:pt modelId="{E4CAF60B-CE67-7E42-A347-3547AC4915BB}" type="pres">
      <dgm:prSet presAssocID="{43F8C247-42D0-4709-902A-B9BC477EEBE4}" presName="childText" presStyleLbl="conFgAcc1" presStyleIdx="0" presStyleCnt="5">
        <dgm:presLayoutVars>
          <dgm:bulletEnabled val="1"/>
        </dgm:presLayoutVars>
      </dgm:prSet>
      <dgm:spPr/>
    </dgm:pt>
    <dgm:pt modelId="{4C3D1F00-F65D-2849-9928-05717F5623A8}" type="pres">
      <dgm:prSet presAssocID="{4963B57F-C0C5-4074-85A0-2A5199D1D615}" presName="spaceBetweenRectangles" presStyleCnt="0"/>
      <dgm:spPr/>
    </dgm:pt>
    <dgm:pt modelId="{D92101DD-B108-444B-A278-F9254E1691E0}" type="pres">
      <dgm:prSet presAssocID="{5973D707-5A5D-489B-B747-B4FBB22C9165}" presName="parentLin" presStyleCnt="0"/>
      <dgm:spPr/>
    </dgm:pt>
    <dgm:pt modelId="{BFCA3C7D-0720-1645-8E30-866C2A0A4765}" type="pres">
      <dgm:prSet presAssocID="{5973D707-5A5D-489B-B747-B4FBB22C9165}" presName="parentLeftMargin" presStyleLbl="node1" presStyleIdx="0" presStyleCnt="5"/>
      <dgm:spPr/>
      <dgm:t>
        <a:bodyPr/>
        <a:lstStyle/>
        <a:p>
          <a:endParaRPr lang="en-US" altLang="zh-HK"/>
        </a:p>
      </dgm:t>
    </dgm:pt>
    <dgm:pt modelId="{3432F058-BB96-CC43-AC06-A61B3CC9A671}" type="pres">
      <dgm:prSet presAssocID="{5973D707-5A5D-489B-B747-B4FBB22C9165}" presName="parentText" presStyleLbl="node1" presStyleIdx="1" presStyleCnt="5">
        <dgm:presLayoutVars>
          <dgm:chMax val="0"/>
          <dgm:bulletEnabled val="1"/>
        </dgm:presLayoutVars>
      </dgm:prSet>
      <dgm:spPr/>
      <dgm:t>
        <a:bodyPr/>
        <a:lstStyle/>
        <a:p>
          <a:endParaRPr lang="en-US" altLang="zh-HK"/>
        </a:p>
      </dgm:t>
    </dgm:pt>
    <dgm:pt modelId="{514045EB-10AA-1945-A6B9-D0DFACE50A05}" type="pres">
      <dgm:prSet presAssocID="{5973D707-5A5D-489B-B747-B4FBB22C9165}" presName="negativeSpace" presStyleCnt="0"/>
      <dgm:spPr/>
    </dgm:pt>
    <dgm:pt modelId="{E41C705A-87F6-C547-9D59-132C16B00791}" type="pres">
      <dgm:prSet presAssocID="{5973D707-5A5D-489B-B747-B4FBB22C9165}" presName="childText" presStyleLbl="conFgAcc1" presStyleIdx="1" presStyleCnt="5">
        <dgm:presLayoutVars>
          <dgm:bulletEnabled val="1"/>
        </dgm:presLayoutVars>
      </dgm:prSet>
      <dgm:spPr/>
    </dgm:pt>
    <dgm:pt modelId="{AD0EEB5E-A88F-454B-B254-8709867F4316}" type="pres">
      <dgm:prSet presAssocID="{768FE5A4-667D-4402-8FA0-1E1096A75C87}" presName="spaceBetweenRectangles" presStyleCnt="0"/>
      <dgm:spPr/>
    </dgm:pt>
    <dgm:pt modelId="{3295A5F1-E976-DD4A-82D9-5A054FC70EED}" type="pres">
      <dgm:prSet presAssocID="{6E2A6D15-97B4-44A5-AB82-B75B15D61B91}" presName="parentLin" presStyleCnt="0"/>
      <dgm:spPr/>
    </dgm:pt>
    <dgm:pt modelId="{A3B8763E-F777-7845-91FA-8CEF164C0E49}" type="pres">
      <dgm:prSet presAssocID="{6E2A6D15-97B4-44A5-AB82-B75B15D61B91}" presName="parentLeftMargin" presStyleLbl="node1" presStyleIdx="1" presStyleCnt="5"/>
      <dgm:spPr/>
      <dgm:t>
        <a:bodyPr/>
        <a:lstStyle/>
        <a:p>
          <a:endParaRPr lang="en-US" altLang="zh-HK"/>
        </a:p>
      </dgm:t>
    </dgm:pt>
    <dgm:pt modelId="{4F11A93C-7DEF-B846-8F64-163AF9DFA3E0}" type="pres">
      <dgm:prSet presAssocID="{6E2A6D15-97B4-44A5-AB82-B75B15D61B91}" presName="parentText" presStyleLbl="node1" presStyleIdx="2" presStyleCnt="5">
        <dgm:presLayoutVars>
          <dgm:chMax val="0"/>
          <dgm:bulletEnabled val="1"/>
        </dgm:presLayoutVars>
      </dgm:prSet>
      <dgm:spPr/>
      <dgm:t>
        <a:bodyPr/>
        <a:lstStyle/>
        <a:p>
          <a:endParaRPr lang="en-US" altLang="zh-HK"/>
        </a:p>
      </dgm:t>
    </dgm:pt>
    <dgm:pt modelId="{455A3574-3402-EF43-9A32-0C82E24F0B62}" type="pres">
      <dgm:prSet presAssocID="{6E2A6D15-97B4-44A5-AB82-B75B15D61B91}" presName="negativeSpace" presStyleCnt="0"/>
      <dgm:spPr/>
    </dgm:pt>
    <dgm:pt modelId="{445DDF03-CD84-694B-8352-62E721706140}" type="pres">
      <dgm:prSet presAssocID="{6E2A6D15-97B4-44A5-AB82-B75B15D61B91}" presName="childText" presStyleLbl="conFgAcc1" presStyleIdx="2" presStyleCnt="5">
        <dgm:presLayoutVars>
          <dgm:bulletEnabled val="1"/>
        </dgm:presLayoutVars>
      </dgm:prSet>
      <dgm:spPr/>
    </dgm:pt>
    <dgm:pt modelId="{7CEA75CC-6814-4C49-B17D-BF3A8BF8F553}" type="pres">
      <dgm:prSet presAssocID="{818A2BB9-6100-489B-A003-46DB9024EB53}" presName="spaceBetweenRectangles" presStyleCnt="0"/>
      <dgm:spPr/>
    </dgm:pt>
    <dgm:pt modelId="{B660F05C-6905-AA4E-B78D-5A1D97210ECD}" type="pres">
      <dgm:prSet presAssocID="{4CFDCA49-88D7-4469-ABF1-B40D0F437AEB}" presName="parentLin" presStyleCnt="0"/>
      <dgm:spPr/>
    </dgm:pt>
    <dgm:pt modelId="{4DB9EE50-822C-B04A-886F-47783F632A07}" type="pres">
      <dgm:prSet presAssocID="{4CFDCA49-88D7-4469-ABF1-B40D0F437AEB}" presName="parentLeftMargin" presStyleLbl="node1" presStyleIdx="2" presStyleCnt="5"/>
      <dgm:spPr/>
      <dgm:t>
        <a:bodyPr/>
        <a:lstStyle/>
        <a:p>
          <a:endParaRPr lang="en-US" altLang="zh-HK"/>
        </a:p>
      </dgm:t>
    </dgm:pt>
    <dgm:pt modelId="{A4CEEA2B-B5BB-144D-BB99-B0EDA78A5884}" type="pres">
      <dgm:prSet presAssocID="{4CFDCA49-88D7-4469-ABF1-B40D0F437AEB}" presName="parentText" presStyleLbl="node1" presStyleIdx="3" presStyleCnt="5">
        <dgm:presLayoutVars>
          <dgm:chMax val="0"/>
          <dgm:bulletEnabled val="1"/>
        </dgm:presLayoutVars>
      </dgm:prSet>
      <dgm:spPr/>
      <dgm:t>
        <a:bodyPr/>
        <a:lstStyle/>
        <a:p>
          <a:endParaRPr lang="en-US" altLang="zh-HK"/>
        </a:p>
      </dgm:t>
    </dgm:pt>
    <dgm:pt modelId="{E26B4BA7-DD85-3042-84CB-39156CC50538}" type="pres">
      <dgm:prSet presAssocID="{4CFDCA49-88D7-4469-ABF1-B40D0F437AEB}" presName="negativeSpace" presStyleCnt="0"/>
      <dgm:spPr/>
    </dgm:pt>
    <dgm:pt modelId="{D51980A5-4C02-6447-9A1A-F40D83097B24}" type="pres">
      <dgm:prSet presAssocID="{4CFDCA49-88D7-4469-ABF1-B40D0F437AEB}" presName="childText" presStyleLbl="conFgAcc1" presStyleIdx="3" presStyleCnt="5">
        <dgm:presLayoutVars>
          <dgm:bulletEnabled val="1"/>
        </dgm:presLayoutVars>
      </dgm:prSet>
      <dgm:spPr/>
    </dgm:pt>
    <dgm:pt modelId="{92F03983-0662-EC4C-B38E-7DDF717715CA}" type="pres">
      <dgm:prSet presAssocID="{588F5FEE-B548-49EA-B0F7-CD0113EFA969}" presName="spaceBetweenRectangles" presStyleCnt="0"/>
      <dgm:spPr/>
    </dgm:pt>
    <dgm:pt modelId="{E21C544B-57C4-3149-97EC-F11436A87421}" type="pres">
      <dgm:prSet presAssocID="{B9A73F91-02DB-43CE-9065-90E942C19F65}" presName="parentLin" presStyleCnt="0"/>
      <dgm:spPr/>
    </dgm:pt>
    <dgm:pt modelId="{D04652A5-2F6B-F248-AA5F-11D24C7B1AC6}" type="pres">
      <dgm:prSet presAssocID="{B9A73F91-02DB-43CE-9065-90E942C19F65}" presName="parentLeftMargin" presStyleLbl="node1" presStyleIdx="3" presStyleCnt="5"/>
      <dgm:spPr/>
      <dgm:t>
        <a:bodyPr/>
        <a:lstStyle/>
        <a:p>
          <a:endParaRPr lang="en-US" altLang="zh-HK"/>
        </a:p>
      </dgm:t>
    </dgm:pt>
    <dgm:pt modelId="{06FDC74B-EB7E-5F43-AFA1-7C73E7864C02}" type="pres">
      <dgm:prSet presAssocID="{B9A73F91-02DB-43CE-9065-90E942C19F65}" presName="parentText" presStyleLbl="node1" presStyleIdx="4" presStyleCnt="5">
        <dgm:presLayoutVars>
          <dgm:chMax val="0"/>
          <dgm:bulletEnabled val="1"/>
        </dgm:presLayoutVars>
      </dgm:prSet>
      <dgm:spPr/>
      <dgm:t>
        <a:bodyPr/>
        <a:lstStyle/>
        <a:p>
          <a:endParaRPr lang="en-US" altLang="zh-HK"/>
        </a:p>
      </dgm:t>
    </dgm:pt>
    <dgm:pt modelId="{1A480740-41CE-ED4B-925C-4408B39B1D71}" type="pres">
      <dgm:prSet presAssocID="{B9A73F91-02DB-43CE-9065-90E942C19F65}" presName="negativeSpace" presStyleCnt="0"/>
      <dgm:spPr/>
    </dgm:pt>
    <dgm:pt modelId="{9A0182E1-B8D2-6449-89FD-42701A7EB95B}" type="pres">
      <dgm:prSet presAssocID="{B9A73F91-02DB-43CE-9065-90E942C19F65}" presName="childText" presStyleLbl="conFgAcc1" presStyleIdx="4" presStyleCnt="5">
        <dgm:presLayoutVars>
          <dgm:bulletEnabled val="1"/>
        </dgm:presLayoutVars>
      </dgm:prSet>
      <dgm:spPr/>
    </dgm:pt>
  </dgm:ptLst>
  <dgm:cxnLst>
    <dgm:cxn modelId="{8EE14B10-770E-7D40-BFE2-F3AB31EB4A13}" type="presOf" srcId="{6E2A6D15-97B4-44A5-AB82-B75B15D61B91}" destId="{A3B8763E-F777-7845-91FA-8CEF164C0E49}" srcOrd="0" destOrd="0" presId="urn:microsoft.com/office/officeart/2005/8/layout/list1"/>
    <dgm:cxn modelId="{3912275B-D68C-8F41-A285-B06385FFF862}" type="presOf" srcId="{B9A73F91-02DB-43CE-9065-90E942C19F65}" destId="{D04652A5-2F6B-F248-AA5F-11D24C7B1AC6}" srcOrd="0" destOrd="0" presId="urn:microsoft.com/office/officeart/2005/8/layout/list1"/>
    <dgm:cxn modelId="{7AB23B1D-3918-4349-BEBC-9B77F3EA6DE9}" type="presOf" srcId="{4CFDCA49-88D7-4469-ABF1-B40D0F437AEB}" destId="{A4CEEA2B-B5BB-144D-BB99-B0EDA78A5884}" srcOrd="1" destOrd="0" presId="urn:microsoft.com/office/officeart/2005/8/layout/list1"/>
    <dgm:cxn modelId="{8DD1756C-FF40-8F45-A0CE-2CB4B9F2BF32}" type="presOf" srcId="{4CFDCA49-88D7-4469-ABF1-B40D0F437AEB}" destId="{4DB9EE50-822C-B04A-886F-47783F632A07}" srcOrd="0" destOrd="0" presId="urn:microsoft.com/office/officeart/2005/8/layout/list1"/>
    <dgm:cxn modelId="{7A4FB276-09C9-C74C-9DC8-D051363B146D}" type="presOf" srcId="{B9A73F91-02DB-43CE-9065-90E942C19F65}" destId="{06FDC74B-EB7E-5F43-AFA1-7C73E7864C02}" srcOrd="1" destOrd="0" presId="urn:microsoft.com/office/officeart/2005/8/layout/list1"/>
    <dgm:cxn modelId="{39A1B5B2-11DF-47B6-8987-772048030CD9}" srcId="{ED8296E2-8A7A-485E-9155-1568AE8D1915}" destId="{43F8C247-42D0-4709-902A-B9BC477EEBE4}" srcOrd="0" destOrd="0" parTransId="{91203814-39D1-4D16-BFB9-0A4182A9224D}" sibTransId="{4963B57F-C0C5-4074-85A0-2A5199D1D615}"/>
    <dgm:cxn modelId="{B0274C4B-012C-584E-B5A4-7D73EF05DD6B}" type="presOf" srcId="{5973D707-5A5D-489B-B747-B4FBB22C9165}" destId="{BFCA3C7D-0720-1645-8E30-866C2A0A4765}" srcOrd="0" destOrd="0" presId="urn:microsoft.com/office/officeart/2005/8/layout/list1"/>
    <dgm:cxn modelId="{4AF1EF53-4B44-554F-A32F-C57E6F801959}" type="presOf" srcId="{43F8C247-42D0-4709-902A-B9BC477EEBE4}" destId="{0545BDE6-63C0-774B-99E4-1A5B7D7ED668}" srcOrd="1" destOrd="0" presId="urn:microsoft.com/office/officeart/2005/8/layout/list1"/>
    <dgm:cxn modelId="{A09741E0-4C34-4F52-9549-7F42EA300DAD}" srcId="{ED8296E2-8A7A-485E-9155-1568AE8D1915}" destId="{B9A73F91-02DB-43CE-9065-90E942C19F65}" srcOrd="4" destOrd="0" parTransId="{861FE269-F716-4C78-B574-4D1295E510DD}" sibTransId="{A1CA91D4-3B38-4CD4-AE48-D8F876943A8E}"/>
    <dgm:cxn modelId="{FA1153F9-57E4-FB46-A9AA-AEC04379EA80}" type="presOf" srcId="{6E2A6D15-97B4-44A5-AB82-B75B15D61B91}" destId="{4F11A93C-7DEF-B846-8F64-163AF9DFA3E0}" srcOrd="1" destOrd="0" presId="urn:microsoft.com/office/officeart/2005/8/layout/list1"/>
    <dgm:cxn modelId="{E1B6AC95-59C0-490C-8A7C-0F5C8A270130}" srcId="{ED8296E2-8A7A-485E-9155-1568AE8D1915}" destId="{4CFDCA49-88D7-4469-ABF1-B40D0F437AEB}" srcOrd="3" destOrd="0" parTransId="{19618265-2B89-4389-97BC-BE514956E7C6}" sibTransId="{588F5FEE-B548-49EA-B0F7-CD0113EFA969}"/>
    <dgm:cxn modelId="{CB087CB7-74C3-456B-92B1-80C5C91DCC24}" srcId="{ED8296E2-8A7A-485E-9155-1568AE8D1915}" destId="{6E2A6D15-97B4-44A5-AB82-B75B15D61B91}" srcOrd="2" destOrd="0" parTransId="{A7FF7480-BADE-42B1-A3F7-2F8304AB4679}" sibTransId="{818A2BB9-6100-489B-A003-46DB9024EB53}"/>
    <dgm:cxn modelId="{0229464D-8737-D943-A101-6F43F8496DCF}" type="presOf" srcId="{ED8296E2-8A7A-485E-9155-1568AE8D1915}" destId="{DBEB04E7-789C-1A4A-A74C-294FE98DA75A}" srcOrd="0" destOrd="0" presId="urn:microsoft.com/office/officeart/2005/8/layout/list1"/>
    <dgm:cxn modelId="{2E2FD445-E255-4170-9F98-C972E730C416}" srcId="{ED8296E2-8A7A-485E-9155-1568AE8D1915}" destId="{5973D707-5A5D-489B-B747-B4FBB22C9165}" srcOrd="1" destOrd="0" parTransId="{5FF047CE-1486-46CC-9B55-61F223AD05F9}" sibTransId="{768FE5A4-667D-4402-8FA0-1E1096A75C87}"/>
    <dgm:cxn modelId="{83EDBC04-1230-8F48-BAA2-C1AAF3134648}" type="presOf" srcId="{5973D707-5A5D-489B-B747-B4FBB22C9165}" destId="{3432F058-BB96-CC43-AC06-A61B3CC9A671}" srcOrd="1" destOrd="0" presId="urn:microsoft.com/office/officeart/2005/8/layout/list1"/>
    <dgm:cxn modelId="{3B1DD070-D8CC-5E48-8B22-CB717F624B83}" type="presOf" srcId="{43F8C247-42D0-4709-902A-B9BC477EEBE4}" destId="{55BD73F7-38BF-764C-B0C6-ADB491267267}" srcOrd="0" destOrd="0" presId="urn:microsoft.com/office/officeart/2005/8/layout/list1"/>
    <dgm:cxn modelId="{E2302790-7084-6847-9E22-420F2966075F}" type="presParOf" srcId="{DBEB04E7-789C-1A4A-A74C-294FE98DA75A}" destId="{7B3CFC50-6C0F-2C4F-B176-A5EC1B9880E8}" srcOrd="0" destOrd="0" presId="urn:microsoft.com/office/officeart/2005/8/layout/list1"/>
    <dgm:cxn modelId="{A797BF47-01E2-3845-B6A2-40C1B03A9C68}" type="presParOf" srcId="{7B3CFC50-6C0F-2C4F-B176-A5EC1B9880E8}" destId="{55BD73F7-38BF-764C-B0C6-ADB491267267}" srcOrd="0" destOrd="0" presId="urn:microsoft.com/office/officeart/2005/8/layout/list1"/>
    <dgm:cxn modelId="{ACAC782D-A0ED-044E-B873-0ADF70E033B7}" type="presParOf" srcId="{7B3CFC50-6C0F-2C4F-B176-A5EC1B9880E8}" destId="{0545BDE6-63C0-774B-99E4-1A5B7D7ED668}" srcOrd="1" destOrd="0" presId="urn:microsoft.com/office/officeart/2005/8/layout/list1"/>
    <dgm:cxn modelId="{34297708-4958-BE4D-B1FB-6E6FE22C5389}" type="presParOf" srcId="{DBEB04E7-789C-1A4A-A74C-294FE98DA75A}" destId="{5D5CF344-6A1A-FE4D-9422-CACD21B140BE}" srcOrd="1" destOrd="0" presId="urn:microsoft.com/office/officeart/2005/8/layout/list1"/>
    <dgm:cxn modelId="{31357A50-69F0-F943-89D9-8A8963E1B295}" type="presParOf" srcId="{DBEB04E7-789C-1A4A-A74C-294FE98DA75A}" destId="{E4CAF60B-CE67-7E42-A347-3547AC4915BB}" srcOrd="2" destOrd="0" presId="urn:microsoft.com/office/officeart/2005/8/layout/list1"/>
    <dgm:cxn modelId="{38FBCC16-AB05-344E-81C2-489739E75F3E}" type="presParOf" srcId="{DBEB04E7-789C-1A4A-A74C-294FE98DA75A}" destId="{4C3D1F00-F65D-2849-9928-05717F5623A8}" srcOrd="3" destOrd="0" presId="urn:microsoft.com/office/officeart/2005/8/layout/list1"/>
    <dgm:cxn modelId="{94AD382B-25D1-6742-9B4F-24575045FA69}" type="presParOf" srcId="{DBEB04E7-789C-1A4A-A74C-294FE98DA75A}" destId="{D92101DD-B108-444B-A278-F9254E1691E0}" srcOrd="4" destOrd="0" presId="urn:microsoft.com/office/officeart/2005/8/layout/list1"/>
    <dgm:cxn modelId="{BB42E4A7-1A05-9441-BAF3-922C3637C8D8}" type="presParOf" srcId="{D92101DD-B108-444B-A278-F9254E1691E0}" destId="{BFCA3C7D-0720-1645-8E30-866C2A0A4765}" srcOrd="0" destOrd="0" presId="urn:microsoft.com/office/officeart/2005/8/layout/list1"/>
    <dgm:cxn modelId="{CCFB389A-8967-FF4F-A113-EB296B553ADF}" type="presParOf" srcId="{D92101DD-B108-444B-A278-F9254E1691E0}" destId="{3432F058-BB96-CC43-AC06-A61B3CC9A671}" srcOrd="1" destOrd="0" presId="urn:microsoft.com/office/officeart/2005/8/layout/list1"/>
    <dgm:cxn modelId="{2D45CC11-3E2F-3440-9AD5-4E776A18285C}" type="presParOf" srcId="{DBEB04E7-789C-1A4A-A74C-294FE98DA75A}" destId="{514045EB-10AA-1945-A6B9-D0DFACE50A05}" srcOrd="5" destOrd="0" presId="urn:microsoft.com/office/officeart/2005/8/layout/list1"/>
    <dgm:cxn modelId="{4222D8D7-D82C-484B-A02F-A5DA7C170D06}" type="presParOf" srcId="{DBEB04E7-789C-1A4A-A74C-294FE98DA75A}" destId="{E41C705A-87F6-C547-9D59-132C16B00791}" srcOrd="6" destOrd="0" presId="urn:microsoft.com/office/officeart/2005/8/layout/list1"/>
    <dgm:cxn modelId="{BC8A2231-9F72-C64E-92FA-6CB25D34DC7E}" type="presParOf" srcId="{DBEB04E7-789C-1A4A-A74C-294FE98DA75A}" destId="{AD0EEB5E-A88F-454B-B254-8709867F4316}" srcOrd="7" destOrd="0" presId="urn:microsoft.com/office/officeart/2005/8/layout/list1"/>
    <dgm:cxn modelId="{A3F0185A-1437-0342-B07A-B97B8D4D4B58}" type="presParOf" srcId="{DBEB04E7-789C-1A4A-A74C-294FE98DA75A}" destId="{3295A5F1-E976-DD4A-82D9-5A054FC70EED}" srcOrd="8" destOrd="0" presId="urn:microsoft.com/office/officeart/2005/8/layout/list1"/>
    <dgm:cxn modelId="{1FBD4EEB-4D1E-6142-A64D-0FB7BA9AA269}" type="presParOf" srcId="{3295A5F1-E976-DD4A-82D9-5A054FC70EED}" destId="{A3B8763E-F777-7845-91FA-8CEF164C0E49}" srcOrd="0" destOrd="0" presId="urn:microsoft.com/office/officeart/2005/8/layout/list1"/>
    <dgm:cxn modelId="{1DCD5825-E90B-0D43-92E7-65B2C6470A96}" type="presParOf" srcId="{3295A5F1-E976-DD4A-82D9-5A054FC70EED}" destId="{4F11A93C-7DEF-B846-8F64-163AF9DFA3E0}" srcOrd="1" destOrd="0" presId="urn:microsoft.com/office/officeart/2005/8/layout/list1"/>
    <dgm:cxn modelId="{BCB9D9EA-DE5F-7E47-8AD2-A234A8C12B97}" type="presParOf" srcId="{DBEB04E7-789C-1A4A-A74C-294FE98DA75A}" destId="{455A3574-3402-EF43-9A32-0C82E24F0B62}" srcOrd="9" destOrd="0" presId="urn:microsoft.com/office/officeart/2005/8/layout/list1"/>
    <dgm:cxn modelId="{27D84B5F-D2AC-514F-A6D1-17EBC6056CC6}" type="presParOf" srcId="{DBEB04E7-789C-1A4A-A74C-294FE98DA75A}" destId="{445DDF03-CD84-694B-8352-62E721706140}" srcOrd="10" destOrd="0" presId="urn:microsoft.com/office/officeart/2005/8/layout/list1"/>
    <dgm:cxn modelId="{2DF6024F-67A9-4A49-B7B2-691F1AECAC35}" type="presParOf" srcId="{DBEB04E7-789C-1A4A-A74C-294FE98DA75A}" destId="{7CEA75CC-6814-4C49-B17D-BF3A8BF8F553}" srcOrd="11" destOrd="0" presId="urn:microsoft.com/office/officeart/2005/8/layout/list1"/>
    <dgm:cxn modelId="{7A9F491D-467A-4A44-80E2-E7B8A0D30634}" type="presParOf" srcId="{DBEB04E7-789C-1A4A-A74C-294FE98DA75A}" destId="{B660F05C-6905-AA4E-B78D-5A1D97210ECD}" srcOrd="12" destOrd="0" presId="urn:microsoft.com/office/officeart/2005/8/layout/list1"/>
    <dgm:cxn modelId="{F7504A2D-32FB-3544-8D9C-9CA8342920E5}" type="presParOf" srcId="{B660F05C-6905-AA4E-B78D-5A1D97210ECD}" destId="{4DB9EE50-822C-B04A-886F-47783F632A07}" srcOrd="0" destOrd="0" presId="urn:microsoft.com/office/officeart/2005/8/layout/list1"/>
    <dgm:cxn modelId="{8BDF83B8-4D7E-9B44-B812-045443D355C6}" type="presParOf" srcId="{B660F05C-6905-AA4E-B78D-5A1D97210ECD}" destId="{A4CEEA2B-B5BB-144D-BB99-B0EDA78A5884}" srcOrd="1" destOrd="0" presId="urn:microsoft.com/office/officeart/2005/8/layout/list1"/>
    <dgm:cxn modelId="{217AE245-6CD1-AD48-9F87-5747B6E2038B}" type="presParOf" srcId="{DBEB04E7-789C-1A4A-A74C-294FE98DA75A}" destId="{E26B4BA7-DD85-3042-84CB-39156CC50538}" srcOrd="13" destOrd="0" presId="urn:microsoft.com/office/officeart/2005/8/layout/list1"/>
    <dgm:cxn modelId="{57D912E6-1A4A-9B49-927A-62C6C7ACDF23}" type="presParOf" srcId="{DBEB04E7-789C-1A4A-A74C-294FE98DA75A}" destId="{D51980A5-4C02-6447-9A1A-F40D83097B24}" srcOrd="14" destOrd="0" presId="urn:microsoft.com/office/officeart/2005/8/layout/list1"/>
    <dgm:cxn modelId="{F4764B25-F378-DB4D-8348-FDD02E6D5FBA}" type="presParOf" srcId="{DBEB04E7-789C-1A4A-A74C-294FE98DA75A}" destId="{92F03983-0662-EC4C-B38E-7DDF717715CA}" srcOrd="15" destOrd="0" presId="urn:microsoft.com/office/officeart/2005/8/layout/list1"/>
    <dgm:cxn modelId="{C7696B9A-87B6-DF44-8281-609B0D0AA193}" type="presParOf" srcId="{DBEB04E7-789C-1A4A-A74C-294FE98DA75A}" destId="{E21C544B-57C4-3149-97EC-F11436A87421}" srcOrd="16" destOrd="0" presId="urn:microsoft.com/office/officeart/2005/8/layout/list1"/>
    <dgm:cxn modelId="{A335BEB2-C9A3-3642-966F-F792A37755E0}" type="presParOf" srcId="{E21C544B-57C4-3149-97EC-F11436A87421}" destId="{D04652A5-2F6B-F248-AA5F-11D24C7B1AC6}" srcOrd="0" destOrd="0" presId="urn:microsoft.com/office/officeart/2005/8/layout/list1"/>
    <dgm:cxn modelId="{65922519-B5D9-5E43-AA5B-D812F2FD7D79}" type="presParOf" srcId="{E21C544B-57C4-3149-97EC-F11436A87421}" destId="{06FDC74B-EB7E-5F43-AFA1-7C73E7864C02}" srcOrd="1" destOrd="0" presId="urn:microsoft.com/office/officeart/2005/8/layout/list1"/>
    <dgm:cxn modelId="{F438A6D6-CEA9-9242-85E7-E98BBE702BD3}" type="presParOf" srcId="{DBEB04E7-789C-1A4A-A74C-294FE98DA75A}" destId="{1A480740-41CE-ED4B-925C-4408B39B1D71}" srcOrd="17" destOrd="0" presId="urn:microsoft.com/office/officeart/2005/8/layout/list1"/>
    <dgm:cxn modelId="{9851E2B0-1258-524B-94C9-E2A61FB3CC1F}" type="presParOf" srcId="{DBEB04E7-789C-1A4A-A74C-294FE98DA75A}" destId="{9A0182E1-B8D2-6449-89FD-42701A7EB95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1F4FF5-9110-4CB7-8D78-329910E24DA7}" type="doc">
      <dgm:prSet loTypeId="urn:microsoft.com/office/officeart/2005/8/layout/radial5" loCatId="relationship" qsTypeId="urn:microsoft.com/office/officeart/2005/8/quickstyle/3d1" qsCatId="3D" csTypeId="urn:microsoft.com/office/officeart/2005/8/colors/colorful1#1" csCatId="colorful" phldr="1"/>
      <dgm:spPr/>
      <dgm:t>
        <a:bodyPr/>
        <a:lstStyle/>
        <a:p>
          <a:endParaRPr lang="zh-CN" altLang="en-US"/>
        </a:p>
      </dgm:t>
    </dgm:pt>
    <dgm:pt modelId="{6C16EAFD-6B2A-4D03-92DA-92C2C2588058}">
      <dgm:prSet phldrT="[文本]" custT="1"/>
      <dgm:spPr/>
      <dgm:t>
        <a:bodyPr/>
        <a:lstStyle/>
        <a:p>
          <a:r>
            <a:rPr lang="en-US" altLang="zh-CN" sz="1800" dirty="0">
              <a:solidFill>
                <a:schemeClr val="bg1"/>
              </a:solidFill>
              <a:latin typeface="Times New Roman" panose="02020603050405020304" pitchFamily="18" charset="0"/>
              <a:cs typeface="Times New Roman" panose="02020603050405020304" pitchFamily="18" charset="0"/>
            </a:rPr>
            <a:t>Public health and medical services</a:t>
          </a:r>
          <a:endParaRPr lang="zh-CN" altLang="en-US" sz="1800" dirty="0">
            <a:solidFill>
              <a:schemeClr val="bg1"/>
            </a:solidFill>
            <a:latin typeface="Times New Roman" panose="02020603050405020304" pitchFamily="18" charset="0"/>
            <a:cs typeface="Times New Roman" panose="02020603050405020304" pitchFamily="18" charset="0"/>
          </a:endParaRPr>
        </a:p>
      </dgm:t>
    </dgm:pt>
    <dgm:pt modelId="{3A961FD7-B28A-4E55-A67B-DDC602B28AFC}" type="parTrans" cxnId="{435DA4A1-18F5-4933-A816-401A65D17997}">
      <dgm:prSet/>
      <dgm:spPr/>
      <dgm:t>
        <a:bodyPr/>
        <a:lstStyle/>
        <a:p>
          <a:endParaRPr lang="zh-CN" altLang="en-US" sz="1600"/>
        </a:p>
      </dgm:t>
    </dgm:pt>
    <dgm:pt modelId="{D0C330A2-63DD-42DC-A580-2A0D68987A40}" type="sibTrans" cxnId="{435DA4A1-18F5-4933-A816-401A65D17997}">
      <dgm:prSet/>
      <dgm:spPr/>
      <dgm:t>
        <a:bodyPr/>
        <a:lstStyle/>
        <a:p>
          <a:endParaRPr lang="zh-CN" altLang="en-US" sz="1600"/>
        </a:p>
      </dgm:t>
    </dgm:pt>
    <dgm:pt modelId="{C9292BDB-8DCC-404C-B4F4-9EC26B23DD89}">
      <dgm:prSet phldrT="[文本]" custT="1"/>
      <dgm:spPr/>
      <dgm:t>
        <a:bodyPr/>
        <a:lstStyle/>
        <a:p>
          <a:r>
            <a:rPr lang="en-US" altLang="zh-CN" sz="1800" dirty="0">
              <a:solidFill>
                <a:schemeClr val="bg1"/>
              </a:solidFill>
              <a:latin typeface="Times New Roman" panose="02020603050405020304" pitchFamily="18" charset="0"/>
              <a:cs typeface="Times New Roman" panose="02020603050405020304" pitchFamily="18" charset="0"/>
            </a:rPr>
            <a:t>Social public health service</a:t>
          </a:r>
          <a:endParaRPr lang="zh-CN" altLang="en-US" sz="1800" dirty="0">
            <a:solidFill>
              <a:schemeClr val="bg1"/>
            </a:solidFill>
            <a:latin typeface="Times New Roman" panose="02020603050405020304" pitchFamily="18" charset="0"/>
            <a:cs typeface="Times New Roman" panose="02020603050405020304" pitchFamily="18" charset="0"/>
          </a:endParaRPr>
        </a:p>
      </dgm:t>
    </dgm:pt>
    <dgm:pt modelId="{2C990907-5AD2-4D63-807C-6814BB9DE25B}" type="parTrans" cxnId="{582B3D80-8EEA-46FA-BC49-19442B407EBE}">
      <dgm:prSet custT="1"/>
      <dgm:spPr/>
      <dgm:t>
        <a:bodyPr/>
        <a:lstStyle/>
        <a:p>
          <a:endParaRPr lang="zh-CN" altLang="en-US" sz="1600"/>
        </a:p>
      </dgm:t>
    </dgm:pt>
    <dgm:pt modelId="{0AB13635-9058-4DB1-A05D-17D8F91757D1}" type="sibTrans" cxnId="{582B3D80-8EEA-46FA-BC49-19442B407EBE}">
      <dgm:prSet/>
      <dgm:spPr/>
      <dgm:t>
        <a:bodyPr/>
        <a:lstStyle/>
        <a:p>
          <a:endParaRPr lang="zh-CN" altLang="en-US" sz="1600"/>
        </a:p>
      </dgm:t>
    </dgm:pt>
    <dgm:pt modelId="{8EB0B992-97B7-4D4C-9795-787561090471}">
      <dgm:prSet phldrT="[文本]" custT="1"/>
      <dgm:spPr/>
      <dgm:t>
        <a:bodyPr/>
        <a:lstStyle/>
        <a:p>
          <a:r>
            <a:rPr lang="en-US" altLang="zh-CN" sz="1800" dirty="0">
              <a:solidFill>
                <a:schemeClr val="bg1"/>
              </a:solidFill>
              <a:latin typeface="Times New Roman" panose="02020603050405020304" pitchFamily="18" charset="0"/>
              <a:cs typeface="Times New Roman" panose="02020603050405020304" pitchFamily="18" charset="0"/>
            </a:rPr>
            <a:t>Medical services</a:t>
          </a:r>
          <a:endParaRPr lang="zh-CN" altLang="en-US" sz="1800" dirty="0">
            <a:solidFill>
              <a:schemeClr val="bg1"/>
            </a:solidFill>
            <a:latin typeface="Times New Roman" panose="02020603050405020304" pitchFamily="18" charset="0"/>
            <a:cs typeface="Times New Roman" panose="02020603050405020304" pitchFamily="18" charset="0"/>
          </a:endParaRPr>
        </a:p>
      </dgm:t>
    </dgm:pt>
    <dgm:pt modelId="{3AEDF7DA-C2A2-4A9B-8D4A-9E29CE4A5CE7}" type="parTrans" cxnId="{A07FB36E-0772-4513-9155-5158655DEEC4}">
      <dgm:prSet custT="1"/>
      <dgm:spPr/>
      <dgm:t>
        <a:bodyPr/>
        <a:lstStyle/>
        <a:p>
          <a:endParaRPr lang="zh-CN" altLang="en-US" sz="1600"/>
        </a:p>
      </dgm:t>
    </dgm:pt>
    <dgm:pt modelId="{D278B522-FF9D-4575-B2AE-CBE197859F01}" type="sibTrans" cxnId="{A07FB36E-0772-4513-9155-5158655DEEC4}">
      <dgm:prSet/>
      <dgm:spPr/>
      <dgm:t>
        <a:bodyPr/>
        <a:lstStyle/>
        <a:p>
          <a:endParaRPr lang="zh-CN" altLang="en-US" sz="1600"/>
        </a:p>
      </dgm:t>
    </dgm:pt>
    <dgm:pt modelId="{B3BF63F7-3336-460C-8CEF-F07098ADEC6B}">
      <dgm:prSet phldrT="[文本]" custT="1"/>
      <dgm:spPr/>
      <dgm:t>
        <a:bodyPr/>
        <a:lstStyle/>
        <a:p>
          <a:r>
            <a:rPr lang="en-US" altLang="zh-CN" sz="1800" dirty="0">
              <a:solidFill>
                <a:schemeClr val="bg1"/>
              </a:solidFill>
              <a:latin typeface="Times New Roman" panose="02020603050405020304" pitchFamily="18" charset="0"/>
              <a:cs typeface="Times New Roman" panose="02020603050405020304" pitchFamily="18" charset="0"/>
            </a:rPr>
            <a:t>Health promotion services</a:t>
          </a:r>
          <a:endParaRPr lang="zh-CN" altLang="en-US" sz="1800" dirty="0">
            <a:solidFill>
              <a:schemeClr val="bg1"/>
            </a:solidFill>
            <a:latin typeface="Times New Roman" panose="02020603050405020304" pitchFamily="18" charset="0"/>
            <a:cs typeface="Times New Roman" panose="02020603050405020304" pitchFamily="18" charset="0"/>
          </a:endParaRPr>
        </a:p>
      </dgm:t>
    </dgm:pt>
    <dgm:pt modelId="{CAA7B1E1-FCCB-4682-9721-64B3B765D8C9}" type="parTrans" cxnId="{1E783A8E-3719-4976-932B-49932B163A9C}">
      <dgm:prSet custT="1"/>
      <dgm:spPr/>
      <dgm:t>
        <a:bodyPr/>
        <a:lstStyle/>
        <a:p>
          <a:endParaRPr lang="zh-CN" altLang="en-US" sz="1600"/>
        </a:p>
      </dgm:t>
    </dgm:pt>
    <dgm:pt modelId="{3091F26E-C5F2-4E4D-8163-ADC0D016ECBE}" type="sibTrans" cxnId="{1E783A8E-3719-4976-932B-49932B163A9C}">
      <dgm:prSet/>
      <dgm:spPr/>
      <dgm:t>
        <a:bodyPr/>
        <a:lstStyle/>
        <a:p>
          <a:endParaRPr lang="zh-CN" altLang="en-US" sz="1600"/>
        </a:p>
      </dgm:t>
    </dgm:pt>
    <dgm:pt modelId="{8386F0DF-981A-401E-AA5A-8604CD8F0C94}">
      <dgm:prSet phldrT="[文本]" custT="1"/>
      <dgm:spPr/>
      <dgm:t>
        <a:bodyPr/>
        <a:lstStyle/>
        <a:p>
          <a:r>
            <a:rPr lang="en-US" altLang="zh-CN" sz="1400" dirty="0">
              <a:latin typeface="Times New Roman" panose="02020603050405020304" pitchFamily="18" charset="0"/>
              <a:cs typeface="Times New Roman" panose="02020603050405020304" pitchFamily="18" charset="0"/>
            </a:rPr>
            <a:t>Relevant management, security, monitoring </a:t>
          </a:r>
          <a:r>
            <a:rPr lang="en-US" altLang="zh-CN" sz="1400" dirty="0">
              <a:solidFill>
                <a:schemeClr val="bg1"/>
              </a:solidFill>
              <a:latin typeface="Times New Roman" panose="02020603050405020304" pitchFamily="18" charset="0"/>
              <a:cs typeface="Times New Roman" panose="02020603050405020304" pitchFamily="18" charset="0"/>
            </a:rPr>
            <a:t>systems, </a:t>
          </a:r>
          <a:r>
            <a:rPr lang="en-US" altLang="zh-CN" sz="1400" dirty="0" smtClean="0">
              <a:solidFill>
                <a:schemeClr val="bg1"/>
              </a:solidFill>
              <a:latin typeface="Times New Roman" panose="02020603050405020304" pitchFamily="18" charset="0"/>
              <a:cs typeface="Times New Roman" panose="02020603050405020304" pitchFamily="18" charset="0"/>
            </a:rPr>
            <a:t>etc.</a:t>
          </a:r>
          <a:endParaRPr lang="zh-CN" altLang="en-US" sz="1400" dirty="0">
            <a:solidFill>
              <a:schemeClr val="bg1"/>
            </a:solidFill>
            <a:latin typeface="Times New Roman" panose="02020603050405020304" pitchFamily="18" charset="0"/>
            <a:cs typeface="Times New Roman" panose="02020603050405020304" pitchFamily="18" charset="0"/>
          </a:endParaRPr>
        </a:p>
      </dgm:t>
    </dgm:pt>
    <dgm:pt modelId="{B686AEEA-F885-4119-85AD-0D80199457A0}" type="parTrans" cxnId="{2A414A5C-8E97-4F83-B8AE-0FED33838598}">
      <dgm:prSet custT="1"/>
      <dgm:spPr/>
      <dgm:t>
        <a:bodyPr/>
        <a:lstStyle/>
        <a:p>
          <a:endParaRPr lang="zh-CN" altLang="en-US" sz="1600"/>
        </a:p>
      </dgm:t>
    </dgm:pt>
    <dgm:pt modelId="{02F919FB-627A-492B-8E85-B617D6EE1943}" type="sibTrans" cxnId="{2A414A5C-8E97-4F83-B8AE-0FED33838598}">
      <dgm:prSet/>
      <dgm:spPr/>
      <dgm:t>
        <a:bodyPr/>
        <a:lstStyle/>
        <a:p>
          <a:endParaRPr lang="zh-CN" altLang="en-US" sz="1600"/>
        </a:p>
      </dgm:t>
    </dgm:pt>
    <dgm:pt modelId="{76AB5D17-E17B-4838-8D11-146A42B089A5}" type="pres">
      <dgm:prSet presAssocID="{4D1F4FF5-9110-4CB7-8D78-329910E24DA7}" presName="Name0" presStyleCnt="0">
        <dgm:presLayoutVars>
          <dgm:chMax val="1"/>
          <dgm:dir/>
          <dgm:animLvl val="ctr"/>
          <dgm:resizeHandles val="exact"/>
        </dgm:presLayoutVars>
      </dgm:prSet>
      <dgm:spPr/>
      <dgm:t>
        <a:bodyPr/>
        <a:lstStyle/>
        <a:p>
          <a:endParaRPr lang="en-US" altLang="zh-HK"/>
        </a:p>
      </dgm:t>
    </dgm:pt>
    <dgm:pt modelId="{A76DC21E-8911-46C6-A6BB-13B840BE518A}" type="pres">
      <dgm:prSet presAssocID="{6C16EAFD-6B2A-4D03-92DA-92C2C2588058}" presName="centerShape" presStyleLbl="node0" presStyleIdx="0" presStyleCnt="1" custScaleX="187915"/>
      <dgm:spPr/>
      <dgm:t>
        <a:bodyPr/>
        <a:lstStyle/>
        <a:p>
          <a:endParaRPr lang="en-US" altLang="zh-HK"/>
        </a:p>
      </dgm:t>
    </dgm:pt>
    <dgm:pt modelId="{4E232E7B-F6A8-4535-954E-A2CB83B47BD4}" type="pres">
      <dgm:prSet presAssocID="{2C990907-5AD2-4D63-807C-6814BB9DE25B}" presName="parTrans" presStyleLbl="sibTrans2D1" presStyleIdx="0" presStyleCnt="4"/>
      <dgm:spPr/>
      <dgm:t>
        <a:bodyPr/>
        <a:lstStyle/>
        <a:p>
          <a:endParaRPr lang="en-US" altLang="zh-HK"/>
        </a:p>
      </dgm:t>
    </dgm:pt>
    <dgm:pt modelId="{BCC2C65A-F89D-4DD5-A21A-C243FA012175}" type="pres">
      <dgm:prSet presAssocID="{2C990907-5AD2-4D63-807C-6814BB9DE25B}" presName="connectorText" presStyleLbl="sibTrans2D1" presStyleIdx="0" presStyleCnt="4"/>
      <dgm:spPr/>
      <dgm:t>
        <a:bodyPr/>
        <a:lstStyle/>
        <a:p>
          <a:endParaRPr lang="en-US" altLang="zh-HK"/>
        </a:p>
      </dgm:t>
    </dgm:pt>
    <dgm:pt modelId="{1475A81A-4423-4CB9-8593-4015FF68ED11}" type="pres">
      <dgm:prSet presAssocID="{C9292BDB-8DCC-404C-B4F4-9EC26B23DD89}" presName="node" presStyleLbl="node1" presStyleIdx="0" presStyleCnt="4" custScaleX="250432">
        <dgm:presLayoutVars>
          <dgm:bulletEnabled val="1"/>
        </dgm:presLayoutVars>
      </dgm:prSet>
      <dgm:spPr/>
      <dgm:t>
        <a:bodyPr/>
        <a:lstStyle/>
        <a:p>
          <a:endParaRPr lang="en-US" altLang="zh-HK"/>
        </a:p>
      </dgm:t>
    </dgm:pt>
    <dgm:pt modelId="{A40B665B-58AA-40D0-9928-7A89F77B94A9}" type="pres">
      <dgm:prSet presAssocID="{3AEDF7DA-C2A2-4A9B-8D4A-9E29CE4A5CE7}" presName="parTrans" presStyleLbl="sibTrans2D1" presStyleIdx="1" presStyleCnt="4"/>
      <dgm:spPr/>
      <dgm:t>
        <a:bodyPr/>
        <a:lstStyle/>
        <a:p>
          <a:endParaRPr lang="en-US" altLang="zh-HK"/>
        </a:p>
      </dgm:t>
    </dgm:pt>
    <dgm:pt modelId="{0B2160B3-85E5-4092-B529-562954116EE8}" type="pres">
      <dgm:prSet presAssocID="{3AEDF7DA-C2A2-4A9B-8D4A-9E29CE4A5CE7}" presName="connectorText" presStyleLbl="sibTrans2D1" presStyleIdx="1" presStyleCnt="4"/>
      <dgm:spPr/>
      <dgm:t>
        <a:bodyPr/>
        <a:lstStyle/>
        <a:p>
          <a:endParaRPr lang="en-US" altLang="zh-HK"/>
        </a:p>
      </dgm:t>
    </dgm:pt>
    <dgm:pt modelId="{387880D9-04C0-4CF5-B068-B79057D3612F}" type="pres">
      <dgm:prSet presAssocID="{8EB0B992-97B7-4D4C-9795-787561090471}" presName="node" presStyleLbl="node1" presStyleIdx="1" presStyleCnt="4" custScaleX="136292" custRadScaleRad="127828" custRadScaleInc="-3146">
        <dgm:presLayoutVars>
          <dgm:bulletEnabled val="1"/>
        </dgm:presLayoutVars>
      </dgm:prSet>
      <dgm:spPr/>
      <dgm:t>
        <a:bodyPr/>
        <a:lstStyle/>
        <a:p>
          <a:endParaRPr lang="en-US" altLang="zh-HK"/>
        </a:p>
      </dgm:t>
    </dgm:pt>
    <dgm:pt modelId="{36A06F52-F133-4262-8E51-6CAC60BF11D8}" type="pres">
      <dgm:prSet presAssocID="{CAA7B1E1-FCCB-4682-9721-64B3B765D8C9}" presName="parTrans" presStyleLbl="sibTrans2D1" presStyleIdx="2" presStyleCnt="4"/>
      <dgm:spPr/>
      <dgm:t>
        <a:bodyPr/>
        <a:lstStyle/>
        <a:p>
          <a:endParaRPr lang="en-US" altLang="zh-HK"/>
        </a:p>
      </dgm:t>
    </dgm:pt>
    <dgm:pt modelId="{53F7D3CF-654D-450D-A259-2D1D9D8F1623}" type="pres">
      <dgm:prSet presAssocID="{CAA7B1E1-FCCB-4682-9721-64B3B765D8C9}" presName="connectorText" presStyleLbl="sibTrans2D1" presStyleIdx="2" presStyleCnt="4"/>
      <dgm:spPr/>
      <dgm:t>
        <a:bodyPr/>
        <a:lstStyle/>
        <a:p>
          <a:endParaRPr lang="en-US" altLang="zh-HK"/>
        </a:p>
      </dgm:t>
    </dgm:pt>
    <dgm:pt modelId="{6D156E32-47AD-4878-BD82-4FB1A51E4506}" type="pres">
      <dgm:prSet presAssocID="{B3BF63F7-3336-460C-8CEF-F07098ADEC6B}" presName="node" presStyleLbl="node1" presStyleIdx="2" presStyleCnt="4" custScaleX="208031" custRadScaleRad="87462" custRadScaleInc="-4000">
        <dgm:presLayoutVars>
          <dgm:bulletEnabled val="1"/>
        </dgm:presLayoutVars>
      </dgm:prSet>
      <dgm:spPr/>
      <dgm:t>
        <a:bodyPr/>
        <a:lstStyle/>
        <a:p>
          <a:endParaRPr lang="en-US" altLang="zh-HK"/>
        </a:p>
      </dgm:t>
    </dgm:pt>
    <dgm:pt modelId="{803FBC4E-6C38-4216-9F3F-C487F9BE5A50}" type="pres">
      <dgm:prSet presAssocID="{B686AEEA-F885-4119-85AD-0D80199457A0}" presName="parTrans" presStyleLbl="sibTrans2D1" presStyleIdx="3" presStyleCnt="4"/>
      <dgm:spPr/>
      <dgm:t>
        <a:bodyPr/>
        <a:lstStyle/>
        <a:p>
          <a:endParaRPr lang="en-US" altLang="zh-HK"/>
        </a:p>
      </dgm:t>
    </dgm:pt>
    <dgm:pt modelId="{B904E046-0727-4363-9919-841012960DA0}" type="pres">
      <dgm:prSet presAssocID="{B686AEEA-F885-4119-85AD-0D80199457A0}" presName="connectorText" presStyleLbl="sibTrans2D1" presStyleIdx="3" presStyleCnt="4"/>
      <dgm:spPr/>
      <dgm:t>
        <a:bodyPr/>
        <a:lstStyle/>
        <a:p>
          <a:endParaRPr lang="en-US" altLang="zh-HK"/>
        </a:p>
      </dgm:t>
    </dgm:pt>
    <dgm:pt modelId="{4C256D93-EE3F-469E-86F3-BDB0C1C0615B}" type="pres">
      <dgm:prSet presAssocID="{8386F0DF-981A-401E-AA5A-8604CD8F0C94}" presName="node" presStyleLbl="node1" presStyleIdx="3" presStyleCnt="4" custScaleX="165468" custRadScaleRad="126440" custRadScaleInc="4156">
        <dgm:presLayoutVars>
          <dgm:bulletEnabled val="1"/>
        </dgm:presLayoutVars>
      </dgm:prSet>
      <dgm:spPr/>
      <dgm:t>
        <a:bodyPr/>
        <a:lstStyle/>
        <a:p>
          <a:endParaRPr lang="en-US" altLang="zh-HK"/>
        </a:p>
      </dgm:t>
    </dgm:pt>
  </dgm:ptLst>
  <dgm:cxnLst>
    <dgm:cxn modelId="{F46E5964-C933-4DBE-A2F5-E7232AA6F995}" type="presOf" srcId="{3AEDF7DA-C2A2-4A9B-8D4A-9E29CE4A5CE7}" destId="{0B2160B3-85E5-4092-B529-562954116EE8}" srcOrd="1" destOrd="0" presId="urn:microsoft.com/office/officeart/2005/8/layout/radial5"/>
    <dgm:cxn modelId="{318B9A92-58F4-46AA-AB2F-4720BA8B434C}" type="presOf" srcId="{2C990907-5AD2-4D63-807C-6814BB9DE25B}" destId="{BCC2C65A-F89D-4DD5-A21A-C243FA012175}" srcOrd="1" destOrd="0" presId="urn:microsoft.com/office/officeart/2005/8/layout/radial5"/>
    <dgm:cxn modelId="{49A7AA05-3241-42FE-B1EE-9C8F1C629A5C}" type="presOf" srcId="{8386F0DF-981A-401E-AA5A-8604CD8F0C94}" destId="{4C256D93-EE3F-469E-86F3-BDB0C1C0615B}" srcOrd="0" destOrd="0" presId="urn:microsoft.com/office/officeart/2005/8/layout/radial5"/>
    <dgm:cxn modelId="{1E783A8E-3719-4976-932B-49932B163A9C}" srcId="{6C16EAFD-6B2A-4D03-92DA-92C2C2588058}" destId="{B3BF63F7-3336-460C-8CEF-F07098ADEC6B}" srcOrd="2" destOrd="0" parTransId="{CAA7B1E1-FCCB-4682-9721-64B3B765D8C9}" sibTransId="{3091F26E-C5F2-4E4D-8163-ADC0D016ECBE}"/>
    <dgm:cxn modelId="{A07FB36E-0772-4513-9155-5158655DEEC4}" srcId="{6C16EAFD-6B2A-4D03-92DA-92C2C2588058}" destId="{8EB0B992-97B7-4D4C-9795-787561090471}" srcOrd="1" destOrd="0" parTransId="{3AEDF7DA-C2A2-4A9B-8D4A-9E29CE4A5CE7}" sibTransId="{D278B522-FF9D-4575-B2AE-CBE197859F01}"/>
    <dgm:cxn modelId="{435DA4A1-18F5-4933-A816-401A65D17997}" srcId="{4D1F4FF5-9110-4CB7-8D78-329910E24DA7}" destId="{6C16EAFD-6B2A-4D03-92DA-92C2C2588058}" srcOrd="0" destOrd="0" parTransId="{3A961FD7-B28A-4E55-A67B-DDC602B28AFC}" sibTransId="{D0C330A2-63DD-42DC-A580-2A0D68987A40}"/>
    <dgm:cxn modelId="{88FD4058-CA61-497B-B5B5-C94BA1C0A4CC}" type="presOf" srcId="{3AEDF7DA-C2A2-4A9B-8D4A-9E29CE4A5CE7}" destId="{A40B665B-58AA-40D0-9928-7A89F77B94A9}" srcOrd="0" destOrd="0" presId="urn:microsoft.com/office/officeart/2005/8/layout/radial5"/>
    <dgm:cxn modelId="{E7F60953-6C5F-4865-8485-52FFC4A018A2}" type="presOf" srcId="{4D1F4FF5-9110-4CB7-8D78-329910E24DA7}" destId="{76AB5D17-E17B-4838-8D11-146A42B089A5}" srcOrd="0" destOrd="0" presId="urn:microsoft.com/office/officeart/2005/8/layout/radial5"/>
    <dgm:cxn modelId="{C6DC7563-6574-4CF9-810D-96B40EE6814D}" type="presOf" srcId="{B3BF63F7-3336-460C-8CEF-F07098ADEC6B}" destId="{6D156E32-47AD-4878-BD82-4FB1A51E4506}" srcOrd="0" destOrd="0" presId="urn:microsoft.com/office/officeart/2005/8/layout/radial5"/>
    <dgm:cxn modelId="{F6AC010E-15F2-4C6A-B288-886201B54537}" type="presOf" srcId="{B686AEEA-F885-4119-85AD-0D80199457A0}" destId="{B904E046-0727-4363-9919-841012960DA0}" srcOrd="1" destOrd="0" presId="urn:microsoft.com/office/officeart/2005/8/layout/radial5"/>
    <dgm:cxn modelId="{49932027-78DE-41E9-99ED-E0C68F100559}" type="presOf" srcId="{C9292BDB-8DCC-404C-B4F4-9EC26B23DD89}" destId="{1475A81A-4423-4CB9-8593-4015FF68ED11}" srcOrd="0" destOrd="0" presId="urn:microsoft.com/office/officeart/2005/8/layout/radial5"/>
    <dgm:cxn modelId="{89680A7F-1E06-4DC2-B79C-FDEFE4705A4B}" type="presOf" srcId="{CAA7B1E1-FCCB-4682-9721-64B3B765D8C9}" destId="{53F7D3CF-654D-450D-A259-2D1D9D8F1623}" srcOrd="1" destOrd="0" presId="urn:microsoft.com/office/officeart/2005/8/layout/radial5"/>
    <dgm:cxn modelId="{582B3D80-8EEA-46FA-BC49-19442B407EBE}" srcId="{6C16EAFD-6B2A-4D03-92DA-92C2C2588058}" destId="{C9292BDB-8DCC-404C-B4F4-9EC26B23DD89}" srcOrd="0" destOrd="0" parTransId="{2C990907-5AD2-4D63-807C-6814BB9DE25B}" sibTransId="{0AB13635-9058-4DB1-A05D-17D8F91757D1}"/>
    <dgm:cxn modelId="{F210721A-CF7A-4C02-9628-867DAF779934}" type="presOf" srcId="{CAA7B1E1-FCCB-4682-9721-64B3B765D8C9}" destId="{36A06F52-F133-4262-8E51-6CAC60BF11D8}" srcOrd="0" destOrd="0" presId="urn:microsoft.com/office/officeart/2005/8/layout/radial5"/>
    <dgm:cxn modelId="{F86D748C-EB31-4F22-A402-D5CE3BC85736}" type="presOf" srcId="{6C16EAFD-6B2A-4D03-92DA-92C2C2588058}" destId="{A76DC21E-8911-46C6-A6BB-13B840BE518A}" srcOrd="0" destOrd="0" presId="urn:microsoft.com/office/officeart/2005/8/layout/radial5"/>
    <dgm:cxn modelId="{909BD4DD-E969-406D-AE44-972CCABDD5EF}" type="presOf" srcId="{2C990907-5AD2-4D63-807C-6814BB9DE25B}" destId="{4E232E7B-F6A8-4535-954E-A2CB83B47BD4}" srcOrd="0" destOrd="0" presId="urn:microsoft.com/office/officeart/2005/8/layout/radial5"/>
    <dgm:cxn modelId="{FDDA3028-4C55-4784-A2ED-F7F5E50C2F4D}" type="presOf" srcId="{8EB0B992-97B7-4D4C-9795-787561090471}" destId="{387880D9-04C0-4CF5-B068-B79057D3612F}" srcOrd="0" destOrd="0" presId="urn:microsoft.com/office/officeart/2005/8/layout/radial5"/>
    <dgm:cxn modelId="{2A414A5C-8E97-4F83-B8AE-0FED33838598}" srcId="{6C16EAFD-6B2A-4D03-92DA-92C2C2588058}" destId="{8386F0DF-981A-401E-AA5A-8604CD8F0C94}" srcOrd="3" destOrd="0" parTransId="{B686AEEA-F885-4119-85AD-0D80199457A0}" sibTransId="{02F919FB-627A-492B-8E85-B617D6EE1943}"/>
    <dgm:cxn modelId="{7989218C-9BEC-4C67-95D0-D8568053AA31}" type="presOf" srcId="{B686AEEA-F885-4119-85AD-0D80199457A0}" destId="{803FBC4E-6C38-4216-9F3F-C487F9BE5A50}" srcOrd="0" destOrd="0" presId="urn:microsoft.com/office/officeart/2005/8/layout/radial5"/>
    <dgm:cxn modelId="{14D182BA-10F1-4627-9398-59BDD2522106}" type="presParOf" srcId="{76AB5D17-E17B-4838-8D11-146A42B089A5}" destId="{A76DC21E-8911-46C6-A6BB-13B840BE518A}" srcOrd="0" destOrd="0" presId="urn:microsoft.com/office/officeart/2005/8/layout/radial5"/>
    <dgm:cxn modelId="{D5BF2E8B-43F9-42E9-9446-ED904765CEC0}" type="presParOf" srcId="{76AB5D17-E17B-4838-8D11-146A42B089A5}" destId="{4E232E7B-F6A8-4535-954E-A2CB83B47BD4}" srcOrd="1" destOrd="0" presId="urn:microsoft.com/office/officeart/2005/8/layout/radial5"/>
    <dgm:cxn modelId="{605D1D23-C534-4986-A996-8C9164F1199F}" type="presParOf" srcId="{4E232E7B-F6A8-4535-954E-A2CB83B47BD4}" destId="{BCC2C65A-F89D-4DD5-A21A-C243FA012175}" srcOrd="0" destOrd="0" presId="urn:microsoft.com/office/officeart/2005/8/layout/radial5"/>
    <dgm:cxn modelId="{6C2E33A9-AEF4-425E-A6EF-38FFA7A3C25D}" type="presParOf" srcId="{76AB5D17-E17B-4838-8D11-146A42B089A5}" destId="{1475A81A-4423-4CB9-8593-4015FF68ED11}" srcOrd="2" destOrd="0" presId="urn:microsoft.com/office/officeart/2005/8/layout/radial5"/>
    <dgm:cxn modelId="{13F505F7-9335-4594-99E1-3D823732CE77}" type="presParOf" srcId="{76AB5D17-E17B-4838-8D11-146A42B089A5}" destId="{A40B665B-58AA-40D0-9928-7A89F77B94A9}" srcOrd="3" destOrd="0" presId="urn:microsoft.com/office/officeart/2005/8/layout/radial5"/>
    <dgm:cxn modelId="{CD3D1E99-3CDE-4EEE-B170-BFEAC72D161B}" type="presParOf" srcId="{A40B665B-58AA-40D0-9928-7A89F77B94A9}" destId="{0B2160B3-85E5-4092-B529-562954116EE8}" srcOrd="0" destOrd="0" presId="urn:microsoft.com/office/officeart/2005/8/layout/radial5"/>
    <dgm:cxn modelId="{212D55E5-12E6-460F-90A2-40103ABCB344}" type="presParOf" srcId="{76AB5D17-E17B-4838-8D11-146A42B089A5}" destId="{387880D9-04C0-4CF5-B068-B79057D3612F}" srcOrd="4" destOrd="0" presId="urn:microsoft.com/office/officeart/2005/8/layout/radial5"/>
    <dgm:cxn modelId="{46D4399C-ED9C-4211-8D1A-B7FF209529AB}" type="presParOf" srcId="{76AB5D17-E17B-4838-8D11-146A42B089A5}" destId="{36A06F52-F133-4262-8E51-6CAC60BF11D8}" srcOrd="5" destOrd="0" presId="urn:microsoft.com/office/officeart/2005/8/layout/radial5"/>
    <dgm:cxn modelId="{2FF5CB48-D8A7-4C76-86ED-D55D136ECF50}" type="presParOf" srcId="{36A06F52-F133-4262-8E51-6CAC60BF11D8}" destId="{53F7D3CF-654D-450D-A259-2D1D9D8F1623}" srcOrd="0" destOrd="0" presId="urn:microsoft.com/office/officeart/2005/8/layout/radial5"/>
    <dgm:cxn modelId="{8D29B4AE-3C75-44B1-AA18-F3790827776C}" type="presParOf" srcId="{76AB5D17-E17B-4838-8D11-146A42B089A5}" destId="{6D156E32-47AD-4878-BD82-4FB1A51E4506}" srcOrd="6" destOrd="0" presId="urn:microsoft.com/office/officeart/2005/8/layout/radial5"/>
    <dgm:cxn modelId="{82AA4553-F67C-4693-81A9-B707010936B7}" type="presParOf" srcId="{76AB5D17-E17B-4838-8D11-146A42B089A5}" destId="{803FBC4E-6C38-4216-9F3F-C487F9BE5A50}" srcOrd="7" destOrd="0" presId="urn:microsoft.com/office/officeart/2005/8/layout/radial5"/>
    <dgm:cxn modelId="{E395ABC1-7535-4E90-B615-10CCF5FFA7EB}" type="presParOf" srcId="{803FBC4E-6C38-4216-9F3F-C487F9BE5A50}" destId="{B904E046-0727-4363-9919-841012960DA0}" srcOrd="0" destOrd="0" presId="urn:microsoft.com/office/officeart/2005/8/layout/radial5"/>
    <dgm:cxn modelId="{6483EF7C-54E0-47BD-8980-4AD8AD03E29F}" type="presParOf" srcId="{76AB5D17-E17B-4838-8D11-146A42B089A5}" destId="{4C256D93-EE3F-469E-86F3-BDB0C1C0615B}"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E47A33-40AF-4F93-AAB5-55463B4E6EFC}" type="doc">
      <dgm:prSet loTypeId="urn:microsoft.com/office/officeart/2005/8/layout/funnel1" loCatId="relationship" qsTypeId="urn:microsoft.com/office/officeart/2005/8/quickstyle/3d1" qsCatId="3D" csTypeId="urn:microsoft.com/office/officeart/2005/8/colors/colorful1#2" csCatId="colorful" phldr="1"/>
      <dgm:spPr/>
      <dgm:t>
        <a:bodyPr/>
        <a:lstStyle/>
        <a:p>
          <a:endParaRPr lang="zh-CN" altLang="en-US"/>
        </a:p>
      </dgm:t>
    </dgm:pt>
    <dgm:pt modelId="{1CA32523-1D77-4AE8-B998-C70E4AD6CF81}">
      <dgm:prSet phldrT="[文本]" custT="1"/>
      <dgm:spPr/>
      <dgm:t>
        <a:bodyPr/>
        <a:lstStyle/>
        <a:p>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Basic medical insurance for urban residents</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17046CFF-349E-4836-BF78-CAC307C7BC4C}" type="parTrans" cxnId="{A78BC71A-DA30-4B1D-9F1D-2D29EBF43B23}">
      <dgm:prSet/>
      <dgm:spPr/>
      <dgm:t>
        <a:bodyPr/>
        <a:lstStyle/>
        <a:p>
          <a:endParaRPr lang="zh-CN" altLang="en-US">
            <a:latin typeface="標楷體" panose="03000509000000000000" pitchFamily="65" charset="-120"/>
            <a:ea typeface="標楷體" panose="03000509000000000000" pitchFamily="65" charset="-120"/>
          </a:endParaRPr>
        </a:p>
      </dgm:t>
    </dgm:pt>
    <dgm:pt modelId="{44B33EFE-BFF6-4656-9EC2-19A88D009F5C}" type="sibTrans" cxnId="{A78BC71A-DA30-4B1D-9F1D-2D29EBF43B23}">
      <dgm:prSet/>
      <dgm:spPr/>
      <dgm:t>
        <a:bodyPr/>
        <a:lstStyle/>
        <a:p>
          <a:endParaRPr lang="zh-CN" altLang="en-US">
            <a:latin typeface="標楷體" panose="03000509000000000000" pitchFamily="65" charset="-120"/>
            <a:ea typeface="標楷體" panose="03000509000000000000" pitchFamily="65" charset="-120"/>
          </a:endParaRPr>
        </a:p>
      </dgm:t>
    </dgm:pt>
    <dgm:pt modelId="{D9816CEE-B903-49F9-A00A-6AE8A4002937}">
      <dgm:prSet phldrT="[文本]" custT="1"/>
      <dgm:spPr/>
      <dgm:t>
        <a:bodyPr/>
        <a:lstStyle/>
        <a:p>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Basic medical insurance for urban employees</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C9743F28-11A4-4614-BFAA-D12BAB04A39E}" type="parTrans" cxnId="{6598233B-A2C4-4B27-842B-F35182300249}">
      <dgm:prSet/>
      <dgm:spPr/>
      <dgm:t>
        <a:bodyPr/>
        <a:lstStyle/>
        <a:p>
          <a:endParaRPr lang="zh-CN" altLang="en-US">
            <a:latin typeface="標楷體" panose="03000509000000000000" pitchFamily="65" charset="-120"/>
            <a:ea typeface="標楷體" panose="03000509000000000000" pitchFamily="65" charset="-120"/>
          </a:endParaRPr>
        </a:p>
      </dgm:t>
    </dgm:pt>
    <dgm:pt modelId="{04E5EA20-89E9-43A8-A528-238DF3702147}" type="sibTrans" cxnId="{6598233B-A2C4-4B27-842B-F35182300249}">
      <dgm:prSet/>
      <dgm:spPr/>
      <dgm:t>
        <a:bodyPr/>
        <a:lstStyle/>
        <a:p>
          <a:endParaRPr lang="zh-CN" altLang="en-US">
            <a:latin typeface="標楷體" panose="03000509000000000000" pitchFamily="65" charset="-120"/>
            <a:ea typeface="標楷體" panose="03000509000000000000" pitchFamily="65" charset="-120"/>
          </a:endParaRPr>
        </a:p>
      </dgm:t>
    </dgm:pt>
    <dgm:pt modelId="{9B9F3126-6AD8-4ADB-BE75-3F3823CED5E2}">
      <dgm:prSet phldrT="[文本]"/>
      <dgm:spPr/>
      <dgm:t>
        <a:bodyPr/>
        <a:lstStyle/>
        <a:p>
          <a:r>
            <a:rPr lang="en-US" altLang="zh-TW" dirty="0">
              <a:latin typeface="標楷體" panose="03000509000000000000" pitchFamily="65" charset="-120"/>
              <a:ea typeface="標楷體" panose="03000509000000000000" pitchFamily="65" charset="-120"/>
            </a:rPr>
            <a:t>New rural cooperative medical system</a:t>
          </a:r>
          <a:endParaRPr lang="zh-CN" altLang="en-US" dirty="0">
            <a:latin typeface="標楷體" panose="03000509000000000000" pitchFamily="65" charset="-120"/>
            <a:ea typeface="標楷體" panose="03000509000000000000" pitchFamily="65" charset="-120"/>
          </a:endParaRPr>
        </a:p>
      </dgm:t>
    </dgm:pt>
    <dgm:pt modelId="{303499EC-996D-4656-9398-A56CDCCF22A5}" type="parTrans" cxnId="{FC6945C7-59CF-4A69-A86F-475ED22C281B}">
      <dgm:prSet/>
      <dgm:spPr/>
      <dgm:t>
        <a:bodyPr/>
        <a:lstStyle/>
        <a:p>
          <a:endParaRPr lang="zh-CN" altLang="en-US">
            <a:latin typeface="標楷體" panose="03000509000000000000" pitchFamily="65" charset="-120"/>
            <a:ea typeface="標楷體" panose="03000509000000000000" pitchFamily="65" charset="-120"/>
          </a:endParaRPr>
        </a:p>
      </dgm:t>
    </dgm:pt>
    <dgm:pt modelId="{E752F29C-52F2-44AC-85D9-4F55F64A6DC6}" type="sibTrans" cxnId="{FC6945C7-59CF-4A69-A86F-475ED22C281B}">
      <dgm:prSet/>
      <dgm:spPr/>
      <dgm:t>
        <a:bodyPr/>
        <a:lstStyle/>
        <a:p>
          <a:endParaRPr lang="zh-CN" altLang="en-US">
            <a:latin typeface="標楷體" panose="03000509000000000000" pitchFamily="65" charset="-120"/>
            <a:ea typeface="標楷體" panose="03000509000000000000" pitchFamily="65" charset="-120"/>
          </a:endParaRPr>
        </a:p>
      </dgm:t>
    </dgm:pt>
    <dgm:pt modelId="{B9567615-E1D7-49C4-A966-FDE2D4B4A567}">
      <dgm:prSet phldrT="[文本]" custT="1"/>
      <dgm:spPr/>
      <dgm:t>
        <a:bodyPr/>
        <a:lstStyle/>
        <a:p>
          <a:pPr algn="just">
            <a:lnSpc>
              <a:spcPts val="1600"/>
            </a:lnSpc>
          </a:pPr>
          <a:r>
            <a:rPr lang="en-GB" sz="1800" dirty="0">
              <a:effectLst/>
              <a:latin typeface="Times New Roman" panose="02020603050405020304" pitchFamily="18" charset="0"/>
              <a:ea typeface="新細明體" panose="02020500000000000000" pitchFamily="18" charset="-120"/>
              <a:cs typeface="Times New Roman" panose="02020603050405020304" pitchFamily="18" charset="0"/>
            </a:rPr>
            <a:t>The medical insurance system </a:t>
          </a:r>
          <a:r>
            <a:rPr lang="en-GB" sz="18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covers more than 1.3 billion people, </a:t>
          </a:r>
          <a:r>
            <a:rPr lang="en-GB" sz="1800" strike="noStrike"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accounting for </a:t>
          </a:r>
          <a:r>
            <a:rPr lang="en-GB" sz="1800"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96.8</a:t>
          </a:r>
          <a:r>
            <a:rPr lang="en-GB" sz="18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of the population</a:t>
          </a:r>
          <a:r>
            <a:rPr lang="en-GB" sz="24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15D1C350-D860-46F2-90F2-E3443224992E}" type="parTrans" cxnId="{84AF7031-E498-4307-AE05-19F6EBC1146E}">
      <dgm:prSet/>
      <dgm:spPr/>
      <dgm:t>
        <a:bodyPr/>
        <a:lstStyle/>
        <a:p>
          <a:endParaRPr lang="zh-CN" altLang="en-US">
            <a:latin typeface="標楷體" panose="03000509000000000000" pitchFamily="65" charset="-120"/>
            <a:ea typeface="標楷體" panose="03000509000000000000" pitchFamily="65" charset="-120"/>
          </a:endParaRPr>
        </a:p>
      </dgm:t>
    </dgm:pt>
    <dgm:pt modelId="{E5ACA337-9334-47DE-BC85-F440875E7840}" type="sibTrans" cxnId="{84AF7031-E498-4307-AE05-19F6EBC1146E}">
      <dgm:prSet/>
      <dgm:spPr/>
      <dgm:t>
        <a:bodyPr/>
        <a:lstStyle/>
        <a:p>
          <a:endParaRPr lang="zh-CN" altLang="en-US">
            <a:latin typeface="標楷體" panose="03000509000000000000" pitchFamily="65" charset="-120"/>
            <a:ea typeface="標楷體" panose="03000509000000000000" pitchFamily="65" charset="-120"/>
          </a:endParaRPr>
        </a:p>
      </dgm:t>
    </dgm:pt>
    <dgm:pt modelId="{9FB85AE9-B389-44B4-A456-2103E346CA2D}" type="pres">
      <dgm:prSet presAssocID="{90E47A33-40AF-4F93-AAB5-55463B4E6EFC}" presName="Name0" presStyleCnt="0">
        <dgm:presLayoutVars>
          <dgm:chMax val="4"/>
          <dgm:resizeHandles val="exact"/>
        </dgm:presLayoutVars>
      </dgm:prSet>
      <dgm:spPr/>
      <dgm:t>
        <a:bodyPr/>
        <a:lstStyle/>
        <a:p>
          <a:endParaRPr lang="en-US" altLang="zh-HK"/>
        </a:p>
      </dgm:t>
    </dgm:pt>
    <dgm:pt modelId="{7EC381A5-BC12-458C-8DE2-91A71068C9D0}" type="pres">
      <dgm:prSet presAssocID="{90E47A33-40AF-4F93-AAB5-55463B4E6EFC}" presName="ellipse" presStyleLbl="trBgShp" presStyleIdx="0" presStyleCnt="1"/>
      <dgm:spPr/>
    </dgm:pt>
    <dgm:pt modelId="{0005C3C6-9BAC-42B2-A3A8-DB9B029937D2}" type="pres">
      <dgm:prSet presAssocID="{90E47A33-40AF-4F93-AAB5-55463B4E6EFC}" presName="arrow1" presStyleLbl="fgShp" presStyleIdx="0" presStyleCnt="1" custLinFactNeighborX="-9573" custLinFactNeighborY="-32878"/>
      <dgm:spPr/>
    </dgm:pt>
    <dgm:pt modelId="{8EEB4487-2D32-4557-A4CA-7C32E98E5BCD}" type="pres">
      <dgm:prSet presAssocID="{90E47A33-40AF-4F93-AAB5-55463B4E6EFC}" presName="rectangle" presStyleLbl="revTx" presStyleIdx="0" presStyleCnt="1" custScaleX="89341" custScaleY="102401" custLinFactNeighborX="0" custLinFactNeighborY="14356">
        <dgm:presLayoutVars>
          <dgm:bulletEnabled val="1"/>
        </dgm:presLayoutVars>
      </dgm:prSet>
      <dgm:spPr/>
      <dgm:t>
        <a:bodyPr/>
        <a:lstStyle/>
        <a:p>
          <a:endParaRPr lang="en-US" altLang="zh-HK"/>
        </a:p>
      </dgm:t>
    </dgm:pt>
    <dgm:pt modelId="{18D90E9D-0E94-41CC-93C9-1D284E7874BD}" type="pres">
      <dgm:prSet presAssocID="{D9816CEE-B903-49F9-A00A-6AE8A4002937}" presName="item1" presStyleLbl="node1" presStyleIdx="0" presStyleCnt="3">
        <dgm:presLayoutVars>
          <dgm:bulletEnabled val="1"/>
        </dgm:presLayoutVars>
      </dgm:prSet>
      <dgm:spPr/>
      <dgm:t>
        <a:bodyPr/>
        <a:lstStyle/>
        <a:p>
          <a:endParaRPr lang="en-US" altLang="zh-HK"/>
        </a:p>
      </dgm:t>
    </dgm:pt>
    <dgm:pt modelId="{C0B1435B-9AEB-4F45-AEBF-2D70AD2D5321}" type="pres">
      <dgm:prSet presAssocID="{9B9F3126-6AD8-4ADB-BE75-3F3823CED5E2}" presName="item2" presStyleLbl="node1" presStyleIdx="1" presStyleCnt="3">
        <dgm:presLayoutVars>
          <dgm:bulletEnabled val="1"/>
        </dgm:presLayoutVars>
      </dgm:prSet>
      <dgm:spPr/>
      <dgm:t>
        <a:bodyPr/>
        <a:lstStyle/>
        <a:p>
          <a:endParaRPr lang="en-US" altLang="zh-HK"/>
        </a:p>
      </dgm:t>
    </dgm:pt>
    <dgm:pt modelId="{CCF96770-AA49-401A-90EC-3071F14581E9}" type="pres">
      <dgm:prSet presAssocID="{B9567615-E1D7-49C4-A966-FDE2D4B4A567}" presName="item3" presStyleLbl="node1" presStyleIdx="2" presStyleCnt="3" custLinFactNeighborY="2390">
        <dgm:presLayoutVars>
          <dgm:bulletEnabled val="1"/>
        </dgm:presLayoutVars>
      </dgm:prSet>
      <dgm:spPr/>
      <dgm:t>
        <a:bodyPr/>
        <a:lstStyle/>
        <a:p>
          <a:endParaRPr lang="en-US" altLang="zh-HK"/>
        </a:p>
      </dgm:t>
    </dgm:pt>
    <dgm:pt modelId="{F8BE07DD-0F33-4B4A-8871-8F9B05F9BD0D}" type="pres">
      <dgm:prSet presAssocID="{90E47A33-40AF-4F93-AAB5-55463B4E6EFC}" presName="funnel" presStyleLbl="trAlignAcc1" presStyleIdx="0" presStyleCnt="1" custLinFactNeighborX="-1362" custLinFactNeighborY="-3489"/>
      <dgm:spPr/>
    </dgm:pt>
  </dgm:ptLst>
  <dgm:cxnLst>
    <dgm:cxn modelId="{B8A502F2-3F56-4ED3-AF4E-682595DFC182}" type="presOf" srcId="{90E47A33-40AF-4F93-AAB5-55463B4E6EFC}" destId="{9FB85AE9-B389-44B4-A456-2103E346CA2D}" srcOrd="0" destOrd="0" presId="urn:microsoft.com/office/officeart/2005/8/layout/funnel1"/>
    <dgm:cxn modelId="{89D61F69-1F9B-4F99-B1AC-A1DB2E46D37A}" type="presOf" srcId="{D9816CEE-B903-49F9-A00A-6AE8A4002937}" destId="{C0B1435B-9AEB-4F45-AEBF-2D70AD2D5321}" srcOrd="0" destOrd="0" presId="urn:microsoft.com/office/officeart/2005/8/layout/funnel1"/>
    <dgm:cxn modelId="{84AF7031-E498-4307-AE05-19F6EBC1146E}" srcId="{90E47A33-40AF-4F93-AAB5-55463B4E6EFC}" destId="{B9567615-E1D7-49C4-A966-FDE2D4B4A567}" srcOrd="3" destOrd="0" parTransId="{15D1C350-D860-46F2-90F2-E3443224992E}" sibTransId="{E5ACA337-9334-47DE-BC85-F440875E7840}"/>
    <dgm:cxn modelId="{FC6945C7-59CF-4A69-A86F-475ED22C281B}" srcId="{90E47A33-40AF-4F93-AAB5-55463B4E6EFC}" destId="{9B9F3126-6AD8-4ADB-BE75-3F3823CED5E2}" srcOrd="2" destOrd="0" parTransId="{303499EC-996D-4656-9398-A56CDCCF22A5}" sibTransId="{E752F29C-52F2-44AC-85D9-4F55F64A6DC6}"/>
    <dgm:cxn modelId="{23C7B9F9-44AC-4A15-8373-779E79D73241}" type="presOf" srcId="{1CA32523-1D77-4AE8-B998-C70E4AD6CF81}" destId="{CCF96770-AA49-401A-90EC-3071F14581E9}" srcOrd="0" destOrd="0" presId="urn:microsoft.com/office/officeart/2005/8/layout/funnel1"/>
    <dgm:cxn modelId="{3796C8FD-6C59-4E7A-91D7-F98E163F5B55}" type="presOf" srcId="{B9567615-E1D7-49C4-A966-FDE2D4B4A567}" destId="{8EEB4487-2D32-4557-A4CA-7C32E98E5BCD}" srcOrd="0" destOrd="0" presId="urn:microsoft.com/office/officeart/2005/8/layout/funnel1"/>
    <dgm:cxn modelId="{A78BC71A-DA30-4B1D-9F1D-2D29EBF43B23}" srcId="{90E47A33-40AF-4F93-AAB5-55463B4E6EFC}" destId="{1CA32523-1D77-4AE8-B998-C70E4AD6CF81}" srcOrd="0" destOrd="0" parTransId="{17046CFF-349E-4836-BF78-CAC307C7BC4C}" sibTransId="{44B33EFE-BFF6-4656-9EC2-19A88D009F5C}"/>
    <dgm:cxn modelId="{6598233B-A2C4-4B27-842B-F35182300249}" srcId="{90E47A33-40AF-4F93-AAB5-55463B4E6EFC}" destId="{D9816CEE-B903-49F9-A00A-6AE8A4002937}" srcOrd="1" destOrd="0" parTransId="{C9743F28-11A4-4614-BFAA-D12BAB04A39E}" sibTransId="{04E5EA20-89E9-43A8-A528-238DF3702147}"/>
    <dgm:cxn modelId="{8655E447-2F42-438B-9B08-B1F778F7A9E5}" type="presOf" srcId="{9B9F3126-6AD8-4ADB-BE75-3F3823CED5E2}" destId="{18D90E9D-0E94-41CC-93C9-1D284E7874BD}" srcOrd="0" destOrd="0" presId="urn:microsoft.com/office/officeart/2005/8/layout/funnel1"/>
    <dgm:cxn modelId="{B364AC20-B36E-4E20-8DD9-F4FD3B7088F9}" type="presParOf" srcId="{9FB85AE9-B389-44B4-A456-2103E346CA2D}" destId="{7EC381A5-BC12-458C-8DE2-91A71068C9D0}" srcOrd="0" destOrd="0" presId="urn:microsoft.com/office/officeart/2005/8/layout/funnel1"/>
    <dgm:cxn modelId="{072DD3F9-CB26-4DDE-AE81-83A50CB2E039}" type="presParOf" srcId="{9FB85AE9-B389-44B4-A456-2103E346CA2D}" destId="{0005C3C6-9BAC-42B2-A3A8-DB9B029937D2}" srcOrd="1" destOrd="0" presId="urn:microsoft.com/office/officeart/2005/8/layout/funnel1"/>
    <dgm:cxn modelId="{BB210A45-D6FB-4330-A2AB-551366EB7435}" type="presParOf" srcId="{9FB85AE9-B389-44B4-A456-2103E346CA2D}" destId="{8EEB4487-2D32-4557-A4CA-7C32E98E5BCD}" srcOrd="2" destOrd="0" presId="urn:microsoft.com/office/officeart/2005/8/layout/funnel1"/>
    <dgm:cxn modelId="{C6A794E9-0F0C-4008-AD3D-C5F0FFEBDF05}" type="presParOf" srcId="{9FB85AE9-B389-44B4-A456-2103E346CA2D}" destId="{18D90E9D-0E94-41CC-93C9-1D284E7874BD}" srcOrd="3" destOrd="0" presId="urn:microsoft.com/office/officeart/2005/8/layout/funnel1"/>
    <dgm:cxn modelId="{5936493B-114A-463E-A822-6E4C434D265F}" type="presParOf" srcId="{9FB85AE9-B389-44B4-A456-2103E346CA2D}" destId="{C0B1435B-9AEB-4F45-AEBF-2D70AD2D5321}" srcOrd="4" destOrd="0" presId="urn:microsoft.com/office/officeart/2005/8/layout/funnel1"/>
    <dgm:cxn modelId="{776294A7-F55C-4B38-8974-F10184D7A795}" type="presParOf" srcId="{9FB85AE9-B389-44B4-A456-2103E346CA2D}" destId="{CCF96770-AA49-401A-90EC-3071F14581E9}" srcOrd="5" destOrd="0" presId="urn:microsoft.com/office/officeart/2005/8/layout/funnel1"/>
    <dgm:cxn modelId="{212AE6C7-744D-42A1-B9B0-A0BF56934D7F}" type="presParOf" srcId="{9FB85AE9-B389-44B4-A456-2103E346CA2D}" destId="{F8BE07DD-0F33-4B4A-8871-8F9B05F9BD0D}"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AF60B-CE67-7E42-A347-3547AC4915BB}">
      <dsp:nvSpPr>
        <dsp:cNvPr id="0" name=""/>
        <dsp:cNvSpPr/>
      </dsp:nvSpPr>
      <dsp:spPr>
        <a:xfrm>
          <a:off x="0" y="369570"/>
          <a:ext cx="6900512" cy="63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45BDE6-63C0-774B-99E4-1A5B7D7ED668}">
      <dsp:nvSpPr>
        <dsp:cNvPr id="0" name=""/>
        <dsp:cNvSpPr/>
      </dsp:nvSpPr>
      <dsp:spPr>
        <a:xfrm>
          <a:off x="345025" y="570"/>
          <a:ext cx="4830358"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066800">
            <a:lnSpc>
              <a:spcPct val="90000"/>
            </a:lnSpc>
            <a:spcBef>
              <a:spcPct val="0"/>
            </a:spcBef>
            <a:spcAft>
              <a:spcPct val="35000"/>
            </a:spcAft>
          </a:pPr>
          <a:r>
            <a:rPr lang="en-US" altLang="zh-CN" sz="2400" kern="1200" dirty="0">
              <a:latin typeface="Times New Roman" panose="02020603050405020304" pitchFamily="18" charset="0"/>
              <a:cs typeface="Times New Roman" panose="02020603050405020304" pitchFamily="18" charset="0"/>
            </a:rPr>
            <a:t>1. </a:t>
          </a:r>
          <a:r>
            <a:rPr lang="en-GB" altLang="zh-HK" sz="2400" kern="1200" dirty="0">
              <a:effectLst/>
              <a:latin typeface="Times New Roman" panose="02020603050405020304" pitchFamily="18" charset="0"/>
              <a:ea typeface="新細明體" panose="02020500000000000000" pitchFamily="18" charset="-120"/>
              <a:cs typeface="Times New Roman" panose="02020603050405020304" pitchFamily="18" charset="0"/>
            </a:rPr>
            <a:t>New high-end technologies</a:t>
          </a:r>
          <a:endParaRPr lang="en-US" sz="2400" kern="1200" dirty="0">
            <a:latin typeface="Times New Roman" panose="02020603050405020304" pitchFamily="18" charset="0"/>
            <a:cs typeface="Times New Roman" panose="02020603050405020304" pitchFamily="18" charset="0"/>
          </a:endParaRPr>
        </a:p>
      </dsp:txBody>
      <dsp:txXfrm>
        <a:off x="381051" y="36596"/>
        <a:ext cx="4758306" cy="665948"/>
      </dsp:txXfrm>
    </dsp:sp>
    <dsp:sp modelId="{E41C705A-87F6-C547-9D59-132C16B00791}">
      <dsp:nvSpPr>
        <dsp:cNvPr id="0" name=""/>
        <dsp:cNvSpPr/>
      </dsp:nvSpPr>
      <dsp:spPr>
        <a:xfrm>
          <a:off x="0" y="1503570"/>
          <a:ext cx="6900512" cy="630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2F058-BB96-CC43-AC06-A61B3CC9A671}">
      <dsp:nvSpPr>
        <dsp:cNvPr id="0" name=""/>
        <dsp:cNvSpPr/>
      </dsp:nvSpPr>
      <dsp:spPr>
        <a:xfrm>
          <a:off x="345025" y="1134570"/>
          <a:ext cx="4830358"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066800">
            <a:lnSpc>
              <a:spcPct val="90000"/>
            </a:lnSpc>
            <a:spcBef>
              <a:spcPct val="0"/>
            </a:spcBef>
            <a:spcAft>
              <a:spcPct val="35000"/>
            </a:spcAft>
          </a:pPr>
          <a:r>
            <a:rPr lang="en-GB" altLang="zh-HK" sz="2400" kern="1200" dirty="0">
              <a:effectLst/>
              <a:latin typeface="Times New Roman" panose="02020603050405020304" pitchFamily="18" charset="0"/>
              <a:ea typeface="新細明體" panose="02020500000000000000" pitchFamily="18" charset="-120"/>
            </a:rPr>
            <a:t>2. Medical care and public health</a:t>
          </a:r>
          <a:endParaRPr lang="en-US" sz="4000" kern="1200" dirty="0"/>
        </a:p>
      </dsp:txBody>
      <dsp:txXfrm>
        <a:off x="381051" y="1170596"/>
        <a:ext cx="4758306" cy="665948"/>
      </dsp:txXfrm>
    </dsp:sp>
    <dsp:sp modelId="{445DDF03-CD84-694B-8352-62E721706140}">
      <dsp:nvSpPr>
        <dsp:cNvPr id="0" name=""/>
        <dsp:cNvSpPr/>
      </dsp:nvSpPr>
      <dsp:spPr>
        <a:xfrm>
          <a:off x="0" y="2637570"/>
          <a:ext cx="6900512" cy="630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1A93C-7DEF-B846-8F64-163AF9DFA3E0}">
      <dsp:nvSpPr>
        <dsp:cNvPr id="0" name=""/>
        <dsp:cNvSpPr/>
      </dsp:nvSpPr>
      <dsp:spPr>
        <a:xfrm>
          <a:off x="345025" y="2268570"/>
          <a:ext cx="4830358" cy="738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066800">
            <a:lnSpc>
              <a:spcPct val="90000"/>
            </a:lnSpc>
            <a:spcBef>
              <a:spcPct val="0"/>
            </a:spcBef>
            <a:spcAft>
              <a:spcPct val="35000"/>
            </a:spcAft>
          </a:pPr>
          <a:r>
            <a:rPr lang="en-US" altLang="zh-CN" sz="2400" kern="1200" dirty="0">
              <a:latin typeface="Times New Roman" panose="02020603050405020304" pitchFamily="18" charset="0"/>
              <a:cs typeface="Times New Roman" panose="02020603050405020304" pitchFamily="18" charset="0"/>
            </a:rPr>
            <a:t>3. </a:t>
          </a:r>
          <a:r>
            <a:rPr lang="en-US" altLang="zh-CN" sz="2400" strike="noStrike" kern="1200" dirty="0">
              <a:solidFill>
                <a:schemeClr val="bg1"/>
              </a:solidFill>
              <a:latin typeface="Times New Roman" panose="02020603050405020304" pitchFamily="18" charset="0"/>
              <a:cs typeface="Times New Roman" panose="02020603050405020304" pitchFamily="18" charset="0"/>
            </a:rPr>
            <a:t>Culture and education</a:t>
          </a:r>
          <a:endParaRPr lang="en-US" sz="2400" strike="noStrike" kern="1200" dirty="0">
            <a:solidFill>
              <a:schemeClr val="bg1"/>
            </a:solidFill>
          </a:endParaRPr>
        </a:p>
      </dsp:txBody>
      <dsp:txXfrm>
        <a:off x="381051" y="2304596"/>
        <a:ext cx="4758306" cy="665948"/>
      </dsp:txXfrm>
    </dsp:sp>
    <dsp:sp modelId="{D51980A5-4C02-6447-9A1A-F40D83097B24}">
      <dsp:nvSpPr>
        <dsp:cNvPr id="0" name=""/>
        <dsp:cNvSpPr/>
      </dsp:nvSpPr>
      <dsp:spPr>
        <a:xfrm>
          <a:off x="0" y="3771570"/>
          <a:ext cx="6900512"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EEA2B-B5BB-144D-BB99-B0EDA78A5884}">
      <dsp:nvSpPr>
        <dsp:cNvPr id="0" name=""/>
        <dsp:cNvSpPr/>
      </dsp:nvSpPr>
      <dsp:spPr>
        <a:xfrm>
          <a:off x="345025" y="3402570"/>
          <a:ext cx="4830358"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066800">
            <a:lnSpc>
              <a:spcPct val="90000"/>
            </a:lnSpc>
            <a:spcBef>
              <a:spcPct val="0"/>
            </a:spcBef>
            <a:spcAft>
              <a:spcPct val="35000"/>
            </a:spcAft>
          </a:pPr>
          <a:r>
            <a:rPr lang="en-US" altLang="zh-CN" sz="2400" kern="1200" dirty="0">
              <a:latin typeface="Times New Roman" panose="02020603050405020304" pitchFamily="18" charset="0"/>
              <a:cs typeface="Times New Roman" panose="02020603050405020304" pitchFamily="18" charset="0"/>
            </a:rPr>
            <a:t>4. </a:t>
          </a:r>
          <a:r>
            <a:rPr lang="en-US" altLang="zh-CN" sz="2400" kern="1200" dirty="0" smtClean="0">
              <a:latin typeface="Times New Roman" panose="02020603050405020304" pitchFamily="18" charset="0"/>
              <a:cs typeface="Times New Roman" panose="02020603050405020304" pitchFamily="18" charset="0"/>
            </a:rPr>
            <a:t>Infrastructure </a:t>
          </a:r>
          <a:endParaRPr lang="en-US" sz="2400" kern="1200" dirty="0"/>
        </a:p>
      </dsp:txBody>
      <dsp:txXfrm>
        <a:off x="381051" y="3438596"/>
        <a:ext cx="4758306" cy="665948"/>
      </dsp:txXfrm>
    </dsp:sp>
    <dsp:sp modelId="{9A0182E1-B8D2-6449-89FD-42701A7EB95B}">
      <dsp:nvSpPr>
        <dsp:cNvPr id="0" name=""/>
        <dsp:cNvSpPr/>
      </dsp:nvSpPr>
      <dsp:spPr>
        <a:xfrm>
          <a:off x="0" y="4905570"/>
          <a:ext cx="6900512" cy="630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FDC74B-EB7E-5F43-AFA1-7C73E7864C02}">
      <dsp:nvSpPr>
        <dsp:cNvPr id="0" name=""/>
        <dsp:cNvSpPr/>
      </dsp:nvSpPr>
      <dsp:spPr>
        <a:xfrm>
          <a:off x="345025" y="4536570"/>
          <a:ext cx="4830358" cy="7380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lvl="0" algn="l" defTabSz="1066800">
            <a:lnSpc>
              <a:spcPct val="90000"/>
            </a:lnSpc>
            <a:spcBef>
              <a:spcPct val="0"/>
            </a:spcBef>
            <a:spcAft>
              <a:spcPct val="35000"/>
            </a:spcAft>
          </a:pPr>
          <a:r>
            <a:rPr lang="en-US" altLang="zh-CN" sz="2400" kern="1200" dirty="0">
              <a:latin typeface="Times New Roman" panose="02020603050405020304" pitchFamily="18" charset="0"/>
              <a:cs typeface="Times New Roman" panose="02020603050405020304" pitchFamily="18" charset="0"/>
            </a:rPr>
            <a:t>5. Poverty </a:t>
          </a:r>
          <a:r>
            <a:rPr lang="en-US" altLang="zh-CN" sz="2400" kern="1200" dirty="0" smtClean="0">
              <a:latin typeface="Times New Roman" panose="02020603050405020304" pitchFamily="18" charset="0"/>
              <a:cs typeface="Times New Roman" panose="02020603050405020304" pitchFamily="18" charset="0"/>
            </a:rPr>
            <a:t>eradication</a:t>
          </a:r>
          <a:endParaRPr lang="en-US" sz="2400" kern="1200" dirty="0">
            <a:latin typeface="Times New Roman" panose="02020603050405020304" pitchFamily="18" charset="0"/>
            <a:cs typeface="Times New Roman" panose="02020603050405020304" pitchFamily="18" charset="0"/>
          </a:endParaRPr>
        </a:p>
      </dsp:txBody>
      <dsp:txXfrm>
        <a:off x="381051" y="4572596"/>
        <a:ext cx="4758306"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DC21E-8911-46C6-A6BB-13B840BE518A}">
      <dsp:nvSpPr>
        <dsp:cNvPr id="0" name=""/>
        <dsp:cNvSpPr/>
      </dsp:nvSpPr>
      <dsp:spPr>
        <a:xfrm>
          <a:off x="2125261" y="1666165"/>
          <a:ext cx="2235837" cy="118981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a:solidFill>
                <a:schemeClr val="bg1"/>
              </a:solidFill>
              <a:latin typeface="Times New Roman" panose="02020603050405020304" pitchFamily="18" charset="0"/>
              <a:cs typeface="Times New Roman" panose="02020603050405020304" pitchFamily="18" charset="0"/>
            </a:rPr>
            <a:t>Public health and medical services</a:t>
          </a:r>
          <a:endParaRPr lang="zh-CN" altLang="en-US" sz="1800" kern="1200" dirty="0">
            <a:solidFill>
              <a:schemeClr val="bg1"/>
            </a:solidFill>
            <a:latin typeface="Times New Roman" panose="02020603050405020304" pitchFamily="18" charset="0"/>
            <a:cs typeface="Times New Roman" panose="02020603050405020304" pitchFamily="18" charset="0"/>
          </a:endParaRPr>
        </a:p>
      </dsp:txBody>
      <dsp:txXfrm>
        <a:off x="2452692" y="1840409"/>
        <a:ext cx="1580975" cy="841324"/>
      </dsp:txXfrm>
    </dsp:sp>
    <dsp:sp modelId="{4E232E7B-F6A8-4535-954E-A2CB83B47BD4}">
      <dsp:nvSpPr>
        <dsp:cNvPr id="0" name=""/>
        <dsp:cNvSpPr/>
      </dsp:nvSpPr>
      <dsp:spPr>
        <a:xfrm rot="16200000">
          <a:off x="3117479" y="1233842"/>
          <a:ext cx="251400" cy="404536"/>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3155189" y="1352459"/>
        <a:ext cx="175980" cy="242722"/>
      </dsp:txXfrm>
    </dsp:sp>
    <dsp:sp modelId="{1475A81A-4423-4CB9-8593-4015FF68ED11}">
      <dsp:nvSpPr>
        <dsp:cNvPr id="0" name=""/>
        <dsp:cNvSpPr/>
      </dsp:nvSpPr>
      <dsp:spPr>
        <a:xfrm>
          <a:off x="1753343" y="2012"/>
          <a:ext cx="2979672" cy="118981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a:solidFill>
                <a:schemeClr val="bg1"/>
              </a:solidFill>
              <a:latin typeface="Times New Roman" panose="02020603050405020304" pitchFamily="18" charset="0"/>
              <a:cs typeface="Times New Roman" panose="02020603050405020304" pitchFamily="18" charset="0"/>
            </a:rPr>
            <a:t>Social public health service</a:t>
          </a:r>
          <a:endParaRPr lang="zh-CN" altLang="en-US" sz="1800" kern="1200" dirty="0">
            <a:solidFill>
              <a:schemeClr val="bg1"/>
            </a:solidFill>
            <a:latin typeface="Times New Roman" panose="02020603050405020304" pitchFamily="18" charset="0"/>
            <a:cs typeface="Times New Roman" panose="02020603050405020304" pitchFamily="18" charset="0"/>
          </a:endParaRPr>
        </a:p>
      </dsp:txBody>
      <dsp:txXfrm>
        <a:off x="2189706" y="176256"/>
        <a:ext cx="2106946" cy="841324"/>
      </dsp:txXfrm>
    </dsp:sp>
    <dsp:sp modelId="{A40B665B-58AA-40D0-9928-7A89F77B94A9}">
      <dsp:nvSpPr>
        <dsp:cNvPr id="0" name=""/>
        <dsp:cNvSpPr/>
      </dsp:nvSpPr>
      <dsp:spPr>
        <a:xfrm rot="21515058">
          <a:off x="4403777" y="2028813"/>
          <a:ext cx="105787" cy="40453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4403782" y="2110112"/>
        <a:ext cx="74051" cy="242722"/>
      </dsp:txXfrm>
    </dsp:sp>
    <dsp:sp modelId="{387880D9-04C0-4CF5-B068-B79057D3612F}">
      <dsp:nvSpPr>
        <dsp:cNvPr id="0" name=""/>
        <dsp:cNvSpPr/>
      </dsp:nvSpPr>
      <dsp:spPr>
        <a:xfrm>
          <a:off x="4558973" y="1613608"/>
          <a:ext cx="1621619" cy="118981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a:solidFill>
                <a:schemeClr val="bg1"/>
              </a:solidFill>
              <a:latin typeface="Times New Roman" panose="02020603050405020304" pitchFamily="18" charset="0"/>
              <a:cs typeface="Times New Roman" panose="02020603050405020304" pitchFamily="18" charset="0"/>
            </a:rPr>
            <a:t>Medical services</a:t>
          </a:r>
          <a:endParaRPr lang="zh-CN" altLang="en-US" sz="1800" kern="1200" dirty="0">
            <a:solidFill>
              <a:schemeClr val="bg1"/>
            </a:solidFill>
            <a:latin typeface="Times New Roman" panose="02020603050405020304" pitchFamily="18" charset="0"/>
            <a:cs typeface="Times New Roman" panose="02020603050405020304" pitchFamily="18" charset="0"/>
          </a:endParaRPr>
        </a:p>
      </dsp:txBody>
      <dsp:txXfrm>
        <a:off x="4796454" y="1787852"/>
        <a:ext cx="1146657" cy="841324"/>
      </dsp:txXfrm>
    </dsp:sp>
    <dsp:sp modelId="{36A06F52-F133-4262-8E51-6CAC60BF11D8}">
      <dsp:nvSpPr>
        <dsp:cNvPr id="0" name=""/>
        <dsp:cNvSpPr/>
      </dsp:nvSpPr>
      <dsp:spPr>
        <a:xfrm rot="5292000">
          <a:off x="3195622" y="2782210"/>
          <a:ext cx="140583" cy="40453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3216047" y="2842040"/>
        <a:ext cx="98408" cy="242722"/>
      </dsp:txXfrm>
    </dsp:sp>
    <dsp:sp modelId="{6D156E32-47AD-4878-BD82-4FB1A51E4506}">
      <dsp:nvSpPr>
        <dsp:cNvPr id="0" name=""/>
        <dsp:cNvSpPr/>
      </dsp:nvSpPr>
      <dsp:spPr>
        <a:xfrm>
          <a:off x="2051308" y="3120948"/>
          <a:ext cx="2475179" cy="118981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a:solidFill>
                <a:schemeClr val="bg1"/>
              </a:solidFill>
              <a:latin typeface="Times New Roman" panose="02020603050405020304" pitchFamily="18" charset="0"/>
              <a:cs typeface="Times New Roman" panose="02020603050405020304" pitchFamily="18" charset="0"/>
            </a:rPr>
            <a:t>Health promotion services</a:t>
          </a:r>
          <a:endParaRPr lang="zh-CN" altLang="en-US" sz="1800" kern="1200" dirty="0">
            <a:solidFill>
              <a:schemeClr val="bg1"/>
            </a:solidFill>
            <a:latin typeface="Times New Roman" panose="02020603050405020304" pitchFamily="18" charset="0"/>
            <a:cs typeface="Times New Roman" panose="02020603050405020304" pitchFamily="18" charset="0"/>
          </a:endParaRPr>
        </a:p>
      </dsp:txBody>
      <dsp:txXfrm>
        <a:off x="2413790" y="3295192"/>
        <a:ext cx="1750215" cy="841324"/>
      </dsp:txXfrm>
    </dsp:sp>
    <dsp:sp modelId="{803FBC4E-6C38-4216-9F3F-C487F9BE5A50}">
      <dsp:nvSpPr>
        <dsp:cNvPr id="0" name=""/>
        <dsp:cNvSpPr/>
      </dsp:nvSpPr>
      <dsp:spPr>
        <a:xfrm rot="10912212">
          <a:off x="2124158" y="2022301"/>
          <a:ext cx="2263" cy="40453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rot="10800000">
        <a:off x="2124837" y="2103219"/>
        <a:ext cx="1584" cy="242722"/>
      </dsp:txXfrm>
    </dsp:sp>
    <dsp:sp modelId="{4C256D93-EE3F-469E-86F3-BDB0C1C0615B}">
      <dsp:nvSpPr>
        <dsp:cNvPr id="0" name=""/>
        <dsp:cNvSpPr/>
      </dsp:nvSpPr>
      <dsp:spPr>
        <a:xfrm>
          <a:off x="155766" y="1597495"/>
          <a:ext cx="1968759" cy="118981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a:latin typeface="Times New Roman" panose="02020603050405020304" pitchFamily="18" charset="0"/>
              <a:cs typeface="Times New Roman" panose="02020603050405020304" pitchFamily="18" charset="0"/>
            </a:rPr>
            <a:t>Relevant management, security, monitoring </a:t>
          </a:r>
          <a:r>
            <a:rPr lang="en-US" altLang="zh-CN" sz="1400" kern="1200" dirty="0">
              <a:solidFill>
                <a:schemeClr val="bg1"/>
              </a:solidFill>
              <a:latin typeface="Times New Roman" panose="02020603050405020304" pitchFamily="18" charset="0"/>
              <a:cs typeface="Times New Roman" panose="02020603050405020304" pitchFamily="18" charset="0"/>
            </a:rPr>
            <a:t>systems, </a:t>
          </a:r>
          <a:r>
            <a:rPr lang="en-US" altLang="zh-CN" sz="1400" kern="1200" dirty="0" smtClean="0">
              <a:solidFill>
                <a:schemeClr val="bg1"/>
              </a:solidFill>
              <a:latin typeface="Times New Roman" panose="02020603050405020304" pitchFamily="18" charset="0"/>
              <a:cs typeface="Times New Roman" panose="02020603050405020304" pitchFamily="18" charset="0"/>
            </a:rPr>
            <a:t>etc.</a:t>
          </a:r>
          <a:endParaRPr lang="zh-CN" altLang="en-US" sz="1400" kern="1200" dirty="0">
            <a:solidFill>
              <a:schemeClr val="bg1"/>
            </a:solidFill>
            <a:latin typeface="Times New Roman" panose="02020603050405020304" pitchFamily="18" charset="0"/>
            <a:cs typeface="Times New Roman" panose="02020603050405020304" pitchFamily="18" charset="0"/>
          </a:endParaRPr>
        </a:p>
      </dsp:txBody>
      <dsp:txXfrm>
        <a:off x="444084" y="1771739"/>
        <a:ext cx="1392123" cy="841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381A5-BC12-458C-8DE2-91A71068C9D0}">
      <dsp:nvSpPr>
        <dsp:cNvPr id="0" name=""/>
        <dsp:cNvSpPr/>
      </dsp:nvSpPr>
      <dsp:spPr>
        <a:xfrm>
          <a:off x="1560200" y="179092"/>
          <a:ext cx="3655564" cy="1269529"/>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0005C3C6-9BAC-42B2-A3A8-DB9B029937D2}">
      <dsp:nvSpPr>
        <dsp:cNvPr id="0" name=""/>
        <dsp:cNvSpPr/>
      </dsp:nvSpPr>
      <dsp:spPr>
        <a:xfrm>
          <a:off x="2971609" y="3138668"/>
          <a:ext cx="708442" cy="453403"/>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8EEB4487-2D32-4557-A4CA-7C32E98E5BCD}">
      <dsp:nvSpPr>
        <dsp:cNvPr id="0" name=""/>
        <dsp:cNvSpPr/>
      </dsp:nvSpPr>
      <dsp:spPr>
        <a:xfrm>
          <a:off x="1874618" y="3663490"/>
          <a:ext cx="3038062" cy="87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just" defTabSz="800100">
            <a:lnSpc>
              <a:spcPts val="1600"/>
            </a:lnSpc>
            <a:spcBef>
              <a:spcPct val="0"/>
            </a:spcBef>
            <a:spcAft>
              <a:spcPct val="35000"/>
            </a:spcAft>
          </a:pPr>
          <a:r>
            <a:rPr lang="en-GB" sz="1800" kern="1200" dirty="0">
              <a:effectLst/>
              <a:latin typeface="Times New Roman" panose="02020603050405020304" pitchFamily="18" charset="0"/>
              <a:ea typeface="新細明體" panose="02020500000000000000" pitchFamily="18" charset="-120"/>
              <a:cs typeface="Times New Roman" panose="02020603050405020304" pitchFamily="18" charset="0"/>
            </a:rPr>
            <a:t>The medical insurance system </a:t>
          </a:r>
          <a:r>
            <a:rPr lang="en-GB" sz="1800" kern="12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covers more than 1.3 billion people, </a:t>
          </a:r>
          <a:r>
            <a:rPr lang="en-GB" sz="1800" strike="noStrike" kern="1200"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accounting for </a:t>
          </a:r>
          <a:r>
            <a:rPr lang="en-GB" sz="1800" kern="1200"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96.8</a:t>
          </a:r>
          <a:r>
            <a:rPr lang="en-GB" sz="1800" kern="12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of the population</a:t>
          </a:r>
          <a:r>
            <a:rPr lang="en-GB" sz="2400" kern="12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CN" altLang="en-US" sz="24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a:off x="1874618" y="3663490"/>
        <a:ext cx="3038062" cy="870542"/>
      </dsp:txXfrm>
    </dsp:sp>
    <dsp:sp modelId="{18D90E9D-0E94-41CC-93C9-1D284E7874BD}">
      <dsp:nvSpPr>
        <dsp:cNvPr id="0" name=""/>
        <dsp:cNvSpPr/>
      </dsp:nvSpPr>
      <dsp:spPr>
        <a:xfrm>
          <a:off x="2889238" y="1546669"/>
          <a:ext cx="1275196" cy="127519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TW" sz="1200" kern="1200" dirty="0">
              <a:latin typeface="標楷體" panose="03000509000000000000" pitchFamily="65" charset="-120"/>
              <a:ea typeface="標楷體" panose="03000509000000000000" pitchFamily="65" charset="-120"/>
            </a:rPr>
            <a:t>New rural cooperative medical system</a:t>
          </a:r>
          <a:endParaRPr lang="zh-CN" altLang="en-US" sz="1200" kern="1200" dirty="0">
            <a:latin typeface="標楷體" panose="03000509000000000000" pitchFamily="65" charset="-120"/>
            <a:ea typeface="標楷體" panose="03000509000000000000" pitchFamily="65" charset="-120"/>
          </a:endParaRPr>
        </a:p>
      </dsp:txBody>
      <dsp:txXfrm>
        <a:off x="3075986" y="1733417"/>
        <a:ext cx="901700" cy="901700"/>
      </dsp:txXfrm>
    </dsp:sp>
    <dsp:sp modelId="{C0B1435B-9AEB-4F45-AEBF-2D70AD2D5321}">
      <dsp:nvSpPr>
        <dsp:cNvPr id="0" name=""/>
        <dsp:cNvSpPr/>
      </dsp:nvSpPr>
      <dsp:spPr>
        <a:xfrm>
          <a:off x="1976764" y="589988"/>
          <a:ext cx="1275196" cy="127519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a:latin typeface="Times New Roman" panose="02020603050405020304" pitchFamily="18" charset="0"/>
              <a:ea typeface="標楷體" panose="03000509000000000000" pitchFamily="65" charset="-120"/>
              <a:cs typeface="Times New Roman" panose="02020603050405020304" pitchFamily="18" charset="0"/>
            </a:rPr>
            <a:t>Basic medical insurance for urban employees</a:t>
          </a:r>
          <a:endParaRPr lang="zh-CN" altLang="en-US" sz="1400" kern="1200" dirty="0">
            <a:latin typeface="Times New Roman" panose="02020603050405020304" pitchFamily="18" charset="0"/>
            <a:ea typeface="標楷體" panose="03000509000000000000" pitchFamily="65" charset="-120"/>
            <a:cs typeface="Times New Roman" panose="02020603050405020304" pitchFamily="18" charset="0"/>
          </a:endParaRPr>
        </a:p>
      </dsp:txBody>
      <dsp:txXfrm>
        <a:off x="2163512" y="776736"/>
        <a:ext cx="901700" cy="901700"/>
      </dsp:txXfrm>
    </dsp:sp>
    <dsp:sp modelId="{CCF96770-AA49-401A-90EC-3071F14581E9}">
      <dsp:nvSpPr>
        <dsp:cNvPr id="0" name=""/>
        <dsp:cNvSpPr/>
      </dsp:nvSpPr>
      <dsp:spPr>
        <a:xfrm>
          <a:off x="3280299" y="312151"/>
          <a:ext cx="1275196" cy="127519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a:latin typeface="Times New Roman" panose="02020603050405020304" pitchFamily="18" charset="0"/>
              <a:ea typeface="標楷體" panose="03000509000000000000" pitchFamily="65" charset="-120"/>
              <a:cs typeface="Times New Roman" panose="02020603050405020304" pitchFamily="18" charset="0"/>
            </a:rPr>
            <a:t>Basic medical insurance for urban residents</a:t>
          </a:r>
          <a:endParaRPr lang="zh-CN" altLang="en-US" sz="1400" kern="1200" dirty="0">
            <a:latin typeface="Times New Roman" panose="02020603050405020304" pitchFamily="18" charset="0"/>
            <a:ea typeface="標楷體" panose="03000509000000000000" pitchFamily="65" charset="-120"/>
            <a:cs typeface="Times New Roman" panose="02020603050405020304" pitchFamily="18" charset="0"/>
          </a:endParaRPr>
        </a:p>
      </dsp:txBody>
      <dsp:txXfrm>
        <a:off x="3467047" y="498899"/>
        <a:ext cx="901700" cy="901700"/>
      </dsp:txXfrm>
    </dsp:sp>
    <dsp:sp modelId="{F8BE07DD-0F33-4B4A-8871-8F9B05F9BD0D}">
      <dsp:nvSpPr>
        <dsp:cNvPr id="0" name=""/>
        <dsp:cNvSpPr/>
      </dsp:nvSpPr>
      <dsp:spPr>
        <a:xfrm>
          <a:off x="1355976" y="0"/>
          <a:ext cx="3967278" cy="317382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625" cy="340265"/>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621697" y="1"/>
            <a:ext cx="4302625" cy="340265"/>
          </a:xfrm>
          <a:prstGeom prst="rect">
            <a:avLst/>
          </a:prstGeom>
        </p:spPr>
        <p:txBody>
          <a:bodyPr vert="horz" lIns="91440" tIns="45720" rIns="91440" bIns="45720" rtlCol="0"/>
          <a:lstStyle>
            <a:lvl1pPr algn="r">
              <a:defRPr sz="1200"/>
            </a:lvl1pPr>
          </a:lstStyle>
          <a:p>
            <a:fld id="{256BF948-E601-4AA8-9A40-0BB93CE2BEFF}" type="datetimeFigureOut">
              <a:rPr lang="zh-HK" altLang="en-US" smtClean="0"/>
              <a:pPr/>
              <a:t>28/7/2022</a:t>
            </a:fld>
            <a:endParaRPr lang="zh-HK" altLang="en-US"/>
          </a:p>
        </p:txBody>
      </p:sp>
      <p:sp>
        <p:nvSpPr>
          <p:cNvPr id="4" name="Footer Placeholder 3"/>
          <p:cNvSpPr>
            <a:spLocks noGrp="1"/>
          </p:cNvSpPr>
          <p:nvPr>
            <p:ph type="ftr" sz="quarter" idx="2"/>
          </p:nvPr>
        </p:nvSpPr>
        <p:spPr>
          <a:xfrm>
            <a:off x="0" y="6457411"/>
            <a:ext cx="4302625" cy="340265"/>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1697" y="6457411"/>
            <a:ext cx="4302625" cy="340265"/>
          </a:xfrm>
          <a:prstGeom prst="rect">
            <a:avLst/>
          </a:prstGeom>
        </p:spPr>
        <p:txBody>
          <a:bodyPr vert="horz" lIns="91440" tIns="45720" rIns="91440" bIns="45720" rtlCol="0" anchor="b"/>
          <a:lstStyle>
            <a:lvl1pPr algn="r">
              <a:defRPr sz="1200"/>
            </a:lvl1pPr>
          </a:lstStyle>
          <a:p>
            <a:fld id="{D502E74F-82F2-4C3E-8B93-B9B879A1E397}" type="slidenum">
              <a:rPr lang="zh-HK" altLang="en-US" smtClean="0"/>
              <a:pPr/>
              <a:t>‹#›</a:t>
            </a:fld>
            <a:endParaRPr lang="zh-HK" altLang="en-US"/>
          </a:p>
        </p:txBody>
      </p:sp>
    </p:spTree>
    <p:extLst>
      <p:ext uri="{BB962C8B-B14F-4D97-AF65-F5344CB8AC3E}">
        <p14:creationId xmlns:p14="http://schemas.microsoft.com/office/powerpoint/2010/main" val="2403445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2800" y="0"/>
            <a:ext cx="4301543" cy="341064"/>
          </a:xfrm>
          <a:prstGeom prst="rect">
            <a:avLst/>
          </a:prstGeom>
        </p:spPr>
        <p:txBody>
          <a:bodyPr vert="horz" lIns="91440" tIns="45720" rIns="91440" bIns="45720" rtlCol="0"/>
          <a:lstStyle>
            <a:lvl1pPr algn="r">
              <a:defRPr sz="1200"/>
            </a:lvl1pPr>
          </a:lstStyle>
          <a:p>
            <a:fld id="{A00AD3CE-7BEF-471E-8E34-9D8259D61A3F}" type="datetimeFigureOut">
              <a:rPr lang="zh-TW" altLang="en-US" smtClean="0"/>
              <a:pPr/>
              <a:t>2022/7/28</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6456612"/>
            <a:ext cx="4301543" cy="34106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2800" y="6456612"/>
            <a:ext cx="4301543" cy="341064"/>
          </a:xfrm>
          <a:prstGeom prst="rect">
            <a:avLst/>
          </a:prstGeom>
        </p:spPr>
        <p:txBody>
          <a:bodyPr vert="horz" lIns="91440" tIns="45720" rIns="91440" bIns="45720" rtlCol="0" anchor="b"/>
          <a:lstStyle>
            <a:lvl1pPr algn="r">
              <a:defRPr sz="1200"/>
            </a:lvl1pPr>
          </a:lstStyle>
          <a:p>
            <a:fld id="{CD816C2B-0A68-412F-9625-5B8537C6B47F}" type="slidenum">
              <a:rPr lang="zh-TW" altLang="en-US" smtClean="0"/>
              <a:pPr/>
              <a:t>‹#›</a:t>
            </a:fld>
            <a:endParaRPr lang="zh-TW" altLang="en-US"/>
          </a:p>
        </p:txBody>
      </p:sp>
    </p:spTree>
    <p:extLst>
      <p:ext uri="{BB962C8B-B14F-4D97-AF65-F5344CB8AC3E}">
        <p14:creationId xmlns:p14="http://schemas.microsoft.com/office/powerpoint/2010/main" val="61704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159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16C2B-0A68-412F-9625-5B8537C6B47F}" type="slidenum">
              <a:rPr lang="zh-TW" altLang="en-US" smtClean="0"/>
              <a:pPr/>
              <a:t>90</a:t>
            </a:fld>
            <a:endParaRPr lang="zh-TW" altLang="en-US"/>
          </a:p>
        </p:txBody>
      </p:sp>
    </p:spTree>
    <p:extLst>
      <p:ext uri="{BB962C8B-B14F-4D97-AF65-F5344CB8AC3E}">
        <p14:creationId xmlns:p14="http://schemas.microsoft.com/office/powerpoint/2010/main" val="270729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839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16C2B-0A68-412F-9625-5B8537C6B47F}" type="slidenum">
              <a:rPr lang="zh-TW" altLang="en-US" smtClean="0"/>
              <a:pPr/>
              <a:t>75</a:t>
            </a:fld>
            <a:endParaRPr lang="zh-TW" altLang="en-US"/>
          </a:p>
        </p:txBody>
      </p:sp>
    </p:spTree>
    <p:extLst>
      <p:ext uri="{BB962C8B-B14F-4D97-AF65-F5344CB8AC3E}">
        <p14:creationId xmlns:p14="http://schemas.microsoft.com/office/powerpoint/2010/main" val="44801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16C2B-0A68-412F-9625-5B8537C6B47F}" type="slidenum">
              <a:rPr lang="zh-TW" altLang="en-US" smtClean="0"/>
              <a:pPr/>
              <a:t>76</a:t>
            </a:fld>
            <a:endParaRPr lang="zh-TW" altLang="en-US"/>
          </a:p>
        </p:txBody>
      </p:sp>
    </p:spTree>
    <p:extLst>
      <p:ext uri="{BB962C8B-B14F-4D97-AF65-F5344CB8AC3E}">
        <p14:creationId xmlns:p14="http://schemas.microsoft.com/office/powerpoint/2010/main" val="394930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2826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16C2B-0A68-412F-9625-5B8537C6B47F}" type="slidenum">
              <a:rPr lang="zh-TW" altLang="en-US" smtClean="0"/>
              <a:pPr/>
              <a:t>82</a:t>
            </a:fld>
            <a:endParaRPr lang="zh-TW" altLang="en-US"/>
          </a:p>
        </p:txBody>
      </p:sp>
    </p:spTree>
    <p:extLst>
      <p:ext uri="{BB962C8B-B14F-4D97-AF65-F5344CB8AC3E}">
        <p14:creationId xmlns:p14="http://schemas.microsoft.com/office/powerpoint/2010/main" val="320393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603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F002F-1385-458E-BB9E-B96395EF22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7816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16C2B-0A68-412F-9625-5B8537C6B47F}" type="slidenum">
              <a:rPr lang="zh-TW" altLang="en-US" smtClean="0"/>
              <a:pPr/>
              <a:t>89</a:t>
            </a:fld>
            <a:endParaRPr lang="zh-TW" altLang="en-US"/>
          </a:p>
        </p:txBody>
      </p:sp>
    </p:spTree>
    <p:extLst>
      <p:ext uri="{BB962C8B-B14F-4D97-AF65-F5344CB8AC3E}">
        <p14:creationId xmlns:p14="http://schemas.microsoft.com/office/powerpoint/2010/main" val="675415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F443F-5250-4444-8067-0B1F608079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14726C-3CAA-4EC7-8A65-0E3B40D72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5E966A-52C4-4B54-A5A0-680ECEF2D7C1}"/>
              </a:ext>
            </a:extLst>
          </p:cNvPr>
          <p:cNvSpPr>
            <a:spLocks noGrp="1"/>
          </p:cNvSpPr>
          <p:nvPr>
            <p:ph type="dt" sz="half" idx="10"/>
          </p:nvPr>
        </p:nvSpPr>
        <p:spPr/>
        <p:txBody>
          <a:bodyPr/>
          <a:lstStyle/>
          <a:p>
            <a:fld id="{E7E506BF-2ED5-43B0-8421-B9F39F550C6D}"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7EC38A05-739B-4145-AFF4-D9CC5694E711}"/>
              </a:ext>
            </a:extLst>
          </p:cNvPr>
          <p:cNvSpPr>
            <a:spLocks noGrp="1"/>
          </p:cNvSpPr>
          <p:nvPr>
            <p:ph type="ftr" sz="quarter" idx="11"/>
          </p:nvPr>
        </p:nvSpPr>
        <p:spPr/>
        <p:txBody>
          <a:bodyPr/>
          <a:lstStyle/>
          <a:p>
            <a:r>
              <a:rPr lang="en-HK" altLang="zh-CN"/>
              <a:t>Confidential</a:t>
            </a:r>
            <a:endParaRPr lang="zh-CN" altLang="en-US"/>
          </a:p>
        </p:txBody>
      </p:sp>
      <p:sp>
        <p:nvSpPr>
          <p:cNvPr id="6" name="灯片编号占位符 5">
            <a:extLst>
              <a:ext uri="{FF2B5EF4-FFF2-40B4-BE49-F238E27FC236}">
                <a16:creationId xmlns:a16="http://schemas.microsoft.com/office/drawing/2014/main" id="{0DCDAD3E-0297-40B0-B454-E8692796E30C}"/>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859397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32230-7BD7-49D9-9307-8CDDE200D7C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89AF045-DADC-4509-BBB9-E8AF04F351A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B860F-2F1B-4B5A-8038-11D7DE943B14}"/>
              </a:ext>
            </a:extLst>
          </p:cNvPr>
          <p:cNvSpPr>
            <a:spLocks noGrp="1"/>
          </p:cNvSpPr>
          <p:nvPr>
            <p:ph type="dt" sz="half" idx="10"/>
          </p:nvPr>
        </p:nvSpPr>
        <p:spPr/>
        <p:txBody>
          <a:bodyPr/>
          <a:lstStyle/>
          <a:p>
            <a:fld id="{E7D49568-E167-4F8C-94E8-1D248B69EDDD}"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B4B00555-6C76-44F6-ADDD-52B40E4AA6B1}"/>
              </a:ext>
            </a:extLst>
          </p:cNvPr>
          <p:cNvSpPr>
            <a:spLocks noGrp="1"/>
          </p:cNvSpPr>
          <p:nvPr>
            <p:ph type="ftr" sz="quarter" idx="11"/>
          </p:nvPr>
        </p:nvSpPr>
        <p:spPr/>
        <p:txBody>
          <a:bodyPr/>
          <a:lstStyle/>
          <a:p>
            <a:r>
              <a:rPr lang="en-HK" altLang="zh-CN"/>
              <a:t>Confidential</a:t>
            </a:r>
            <a:endParaRPr lang="zh-CN" altLang="en-US"/>
          </a:p>
        </p:txBody>
      </p:sp>
      <p:sp>
        <p:nvSpPr>
          <p:cNvPr id="6" name="灯片编号占位符 5">
            <a:extLst>
              <a:ext uri="{FF2B5EF4-FFF2-40B4-BE49-F238E27FC236}">
                <a16:creationId xmlns:a16="http://schemas.microsoft.com/office/drawing/2014/main" id="{BDBF54DB-4E7C-4A52-90B6-BFA856F4C057}"/>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49963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E61AAC-4A32-4E94-9B66-B11F64C7AC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D9CE9-3203-4532-85E4-2709A9F7E3B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6FF168-2333-44D7-A579-F84D5F6356F4}"/>
              </a:ext>
            </a:extLst>
          </p:cNvPr>
          <p:cNvSpPr>
            <a:spLocks noGrp="1"/>
          </p:cNvSpPr>
          <p:nvPr>
            <p:ph type="dt" sz="half" idx="10"/>
          </p:nvPr>
        </p:nvSpPr>
        <p:spPr/>
        <p:txBody>
          <a:bodyPr/>
          <a:lstStyle/>
          <a:p>
            <a:fld id="{5F3410F9-26E9-4972-ADE9-D7C687CFA01C}"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55789312-2D7E-40A7-81BE-47E31EC7513B}"/>
              </a:ext>
            </a:extLst>
          </p:cNvPr>
          <p:cNvSpPr>
            <a:spLocks noGrp="1"/>
          </p:cNvSpPr>
          <p:nvPr>
            <p:ph type="ftr" sz="quarter" idx="11"/>
          </p:nvPr>
        </p:nvSpPr>
        <p:spPr/>
        <p:txBody>
          <a:bodyPr/>
          <a:lstStyle/>
          <a:p>
            <a:r>
              <a:rPr lang="en-HK" altLang="zh-CN"/>
              <a:t>Confidential</a:t>
            </a:r>
            <a:endParaRPr lang="zh-CN" altLang="en-US"/>
          </a:p>
        </p:txBody>
      </p:sp>
      <p:sp>
        <p:nvSpPr>
          <p:cNvPr id="6" name="灯片编号占位符 5">
            <a:extLst>
              <a:ext uri="{FF2B5EF4-FFF2-40B4-BE49-F238E27FC236}">
                <a16:creationId xmlns:a16="http://schemas.microsoft.com/office/drawing/2014/main" id="{D6E72424-33B7-4E4C-9062-920CE74575F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407590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矩形 33"/>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灯片编号占位符 3"/>
          <p:cNvSpPr>
            <a:spLocks noGrp="1"/>
          </p:cNvSpPr>
          <p:nvPr>
            <p:ph type="sldNum" sz="quarter" idx="10"/>
          </p:nvPr>
        </p:nvSpPr>
        <p:spPr>
          <a:xfrm>
            <a:off x="9120188" y="6381750"/>
            <a:ext cx="2743200" cy="365125"/>
          </a:xfrm>
        </p:spPr>
        <p:txBody>
          <a:bodyPr rtlCol="0"/>
          <a:lstStyle>
            <a:lvl1pPr fontAlgn="auto">
              <a:spcBef>
                <a:spcPts val="0"/>
              </a:spcBef>
              <a:spcAft>
                <a:spcPts val="0"/>
              </a:spcAft>
              <a:defRPr>
                <a:latin typeface="+mn-lt"/>
              </a:defRPr>
            </a:lvl1pPr>
          </a:lstStyle>
          <a:p>
            <a:pPr>
              <a:defRPr/>
            </a:pPr>
            <a:fld id="{91C7ECD3-A258-4163-ADB3-DECD4FDEFF54}" type="slidenum">
              <a:rPr lang="en-US" altLang="en-US"/>
              <a:pPr>
                <a:defRPr/>
              </a:pPr>
              <a:t>‹#›</a:t>
            </a:fld>
            <a:endParaRPr lang="en-US" altLang="en-US"/>
          </a:p>
        </p:txBody>
      </p:sp>
    </p:spTree>
    <p:extLst>
      <p:ext uri="{BB962C8B-B14F-4D97-AF65-F5344CB8AC3E}">
        <p14:creationId xmlns:p14="http://schemas.microsoft.com/office/powerpoint/2010/main" val="2916987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F443F-5250-4444-8067-0B1F608079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14726C-3CAA-4EC7-8A65-0E3B40D72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5E966A-52C4-4B54-A5A0-680ECEF2D7C1}"/>
              </a:ext>
            </a:extLst>
          </p:cNvPr>
          <p:cNvSpPr>
            <a:spLocks noGrp="1"/>
          </p:cNvSpPr>
          <p:nvPr>
            <p:ph type="dt" sz="half" idx="10"/>
          </p:nvPr>
        </p:nvSpPr>
        <p:spPr/>
        <p:txBody>
          <a:bodyPr/>
          <a:lstStyle/>
          <a:p>
            <a:fld id="{CF97DC9D-00A2-4E3D-AA1A-7E4F5D9AAFBC}"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7EC38A05-739B-4145-AFF4-D9CC5694E7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CDAD3E-0297-40B0-B454-E8692796E30C}"/>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525998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946EA6-1438-4291-A24D-0B8B099506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DA1308-FE99-49F6-93A5-11983BD3AC6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7373C5-ACAF-4759-B441-2E859F6AB6D1}"/>
              </a:ext>
            </a:extLst>
          </p:cNvPr>
          <p:cNvSpPr>
            <a:spLocks noGrp="1"/>
          </p:cNvSpPr>
          <p:nvPr>
            <p:ph type="dt" sz="half" idx="10"/>
          </p:nvPr>
        </p:nvSpPr>
        <p:spPr/>
        <p:txBody>
          <a:bodyPr/>
          <a:lstStyle/>
          <a:p>
            <a:fld id="{9E762EED-E0FE-4F3C-8043-AB599DCFDC6C}"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F0F06BF9-5CBC-44E9-9ECF-A05B9F2F52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669682-03C9-46DD-B279-067F94A6DCD2}"/>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62244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A4319F-59B3-4B2B-B0AF-CC0D2072E2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17C6CC9-7390-4F90-88E7-6E139570A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F51E36-2FE0-41EF-AFEC-0E2B5CAEEE72}"/>
              </a:ext>
            </a:extLst>
          </p:cNvPr>
          <p:cNvSpPr>
            <a:spLocks noGrp="1"/>
          </p:cNvSpPr>
          <p:nvPr>
            <p:ph type="dt" sz="half" idx="10"/>
          </p:nvPr>
        </p:nvSpPr>
        <p:spPr/>
        <p:txBody>
          <a:bodyPr/>
          <a:lstStyle/>
          <a:p>
            <a:fld id="{52C20860-8D61-42A7-AF1F-845C79ADF0E4}"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B819AA03-2E93-4852-A7CB-4ABFA8444C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DCDD8B-2A0A-4C2F-8963-AF06BBCBF56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03459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073EE4-E3E2-4BC9-8964-A69FC9A221F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A868CB-B8CA-4474-AC49-CC80D4B49F5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CBB9FB2-EFF2-43DE-AEBF-F845AC4D336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74AEE7-F7A1-48BD-A837-CAE61A41670A}"/>
              </a:ext>
            </a:extLst>
          </p:cNvPr>
          <p:cNvSpPr>
            <a:spLocks noGrp="1"/>
          </p:cNvSpPr>
          <p:nvPr>
            <p:ph type="dt" sz="half" idx="10"/>
          </p:nvPr>
        </p:nvSpPr>
        <p:spPr/>
        <p:txBody>
          <a:bodyPr/>
          <a:lstStyle/>
          <a:p>
            <a:fld id="{C9AECCCA-767C-4772-BBAE-6A4F289E4B4F}" type="datetime1">
              <a:rPr lang="zh-CN" altLang="en-US" smtClean="0"/>
              <a:pPr/>
              <a:t>2022/7/28</a:t>
            </a:fld>
            <a:endParaRPr lang="zh-CN" altLang="en-US"/>
          </a:p>
        </p:txBody>
      </p:sp>
      <p:sp>
        <p:nvSpPr>
          <p:cNvPr id="6" name="页脚占位符 5">
            <a:extLst>
              <a:ext uri="{FF2B5EF4-FFF2-40B4-BE49-F238E27FC236}">
                <a16:creationId xmlns:a16="http://schemas.microsoft.com/office/drawing/2014/main" id="{BF4B1FDF-A26E-4369-BCB9-2B1318203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7A2C1D-10F2-480B-AB83-68E9650DC7B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350190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25A892-1F50-4791-8AB0-5C1AD6E6C0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4750B0-F526-45ED-B755-FD0BC5102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4451CEB-242D-4B31-94E6-696DAD343AB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128994-96F3-4136-AACC-716DEF712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D3FAA22-B7B0-440F-A452-1691C251C68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8AAFEA6-9463-4F4B-A5C4-0C27BB6D8C75}"/>
              </a:ext>
            </a:extLst>
          </p:cNvPr>
          <p:cNvSpPr>
            <a:spLocks noGrp="1"/>
          </p:cNvSpPr>
          <p:nvPr>
            <p:ph type="dt" sz="half" idx="10"/>
          </p:nvPr>
        </p:nvSpPr>
        <p:spPr/>
        <p:txBody>
          <a:bodyPr/>
          <a:lstStyle/>
          <a:p>
            <a:fld id="{E32EB011-AC04-4F31-A99B-D2EBB9987128}" type="datetime1">
              <a:rPr lang="zh-CN" altLang="en-US" smtClean="0"/>
              <a:pPr/>
              <a:t>2022/7/28</a:t>
            </a:fld>
            <a:endParaRPr lang="zh-CN" altLang="en-US"/>
          </a:p>
        </p:txBody>
      </p:sp>
      <p:sp>
        <p:nvSpPr>
          <p:cNvPr id="8" name="页脚占位符 7">
            <a:extLst>
              <a:ext uri="{FF2B5EF4-FFF2-40B4-BE49-F238E27FC236}">
                <a16:creationId xmlns:a16="http://schemas.microsoft.com/office/drawing/2014/main" id="{D3313E0C-5753-44DB-8538-B9FEF00EFDE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1DCC664-5902-4CAA-892D-474F2FF107F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648821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EE4E6-C552-4634-BA22-C4B41BFDF1A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36D9057-B6C0-4586-AFCE-B6D00E30639D}"/>
              </a:ext>
            </a:extLst>
          </p:cNvPr>
          <p:cNvSpPr>
            <a:spLocks noGrp="1"/>
          </p:cNvSpPr>
          <p:nvPr>
            <p:ph type="dt" sz="half" idx="10"/>
          </p:nvPr>
        </p:nvSpPr>
        <p:spPr/>
        <p:txBody>
          <a:bodyPr/>
          <a:lstStyle/>
          <a:p>
            <a:fld id="{23FB75B0-DF85-4FCF-9457-779890AC01A1}" type="datetime1">
              <a:rPr lang="zh-CN" altLang="en-US" smtClean="0"/>
              <a:pPr/>
              <a:t>2022/7/28</a:t>
            </a:fld>
            <a:endParaRPr lang="zh-CN" altLang="en-US"/>
          </a:p>
        </p:txBody>
      </p:sp>
      <p:sp>
        <p:nvSpPr>
          <p:cNvPr id="4" name="页脚占位符 3">
            <a:extLst>
              <a:ext uri="{FF2B5EF4-FFF2-40B4-BE49-F238E27FC236}">
                <a16:creationId xmlns:a16="http://schemas.microsoft.com/office/drawing/2014/main" id="{85A20D89-26E7-4841-9DD6-B5120574C92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C2B546C-03B4-4101-8FCD-C7C1F06387D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814131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32672A-910A-484B-AA06-3289D861DDA1}"/>
              </a:ext>
            </a:extLst>
          </p:cNvPr>
          <p:cNvSpPr>
            <a:spLocks noGrp="1"/>
          </p:cNvSpPr>
          <p:nvPr>
            <p:ph type="dt" sz="half" idx="10"/>
          </p:nvPr>
        </p:nvSpPr>
        <p:spPr/>
        <p:txBody>
          <a:bodyPr/>
          <a:lstStyle/>
          <a:p>
            <a:fld id="{0D0FF001-2486-40C5-BA61-28AFE8EA55AA}" type="datetime1">
              <a:rPr lang="zh-CN" altLang="en-US" smtClean="0"/>
              <a:pPr/>
              <a:t>2022/7/28</a:t>
            </a:fld>
            <a:endParaRPr lang="zh-CN" altLang="en-US"/>
          </a:p>
        </p:txBody>
      </p:sp>
      <p:sp>
        <p:nvSpPr>
          <p:cNvPr id="3" name="页脚占位符 2">
            <a:extLst>
              <a:ext uri="{FF2B5EF4-FFF2-40B4-BE49-F238E27FC236}">
                <a16:creationId xmlns:a16="http://schemas.microsoft.com/office/drawing/2014/main" id="{39A957A6-4286-4910-8288-E76D865FB97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A8C47F-62F1-4973-A314-CF165F56915F}"/>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64401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946EA6-1438-4291-A24D-0B8B099506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DA1308-FE99-49F6-93A5-11983BD3AC6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7373C5-ACAF-4759-B441-2E859F6AB6D1}"/>
              </a:ext>
            </a:extLst>
          </p:cNvPr>
          <p:cNvSpPr>
            <a:spLocks noGrp="1"/>
          </p:cNvSpPr>
          <p:nvPr>
            <p:ph type="dt" sz="half" idx="10"/>
          </p:nvPr>
        </p:nvSpPr>
        <p:spPr/>
        <p:txBody>
          <a:bodyPr/>
          <a:lstStyle/>
          <a:p>
            <a:fld id="{E353E9F6-C088-401A-AC7D-5D81C8FCFA78}"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F0F06BF9-5CBC-44E9-9ECF-A05B9F2F52FF}"/>
              </a:ext>
            </a:extLst>
          </p:cNvPr>
          <p:cNvSpPr>
            <a:spLocks noGrp="1"/>
          </p:cNvSpPr>
          <p:nvPr>
            <p:ph type="ftr" sz="quarter" idx="11"/>
          </p:nvPr>
        </p:nvSpPr>
        <p:spPr/>
        <p:txBody>
          <a:bodyPr/>
          <a:lstStyle/>
          <a:p>
            <a:r>
              <a:rPr lang="en-HK" altLang="zh-CN"/>
              <a:t>Confidential</a:t>
            </a:r>
            <a:endParaRPr lang="zh-CN" altLang="en-US"/>
          </a:p>
        </p:txBody>
      </p:sp>
      <p:sp>
        <p:nvSpPr>
          <p:cNvPr id="6" name="灯片编号占位符 5">
            <a:extLst>
              <a:ext uri="{FF2B5EF4-FFF2-40B4-BE49-F238E27FC236}">
                <a16:creationId xmlns:a16="http://schemas.microsoft.com/office/drawing/2014/main" id="{D8669682-03C9-46DD-B279-067F94A6DCD2}"/>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542457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392384-0030-496D-A11E-C4BE73A3FD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D2FB9A-EF1F-4649-AAFD-76E06E22B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43E8C8-807F-4B08-BD06-4C66CAB19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1EFBA-AF69-4C1C-B8A5-BE216BDD9A79}"/>
              </a:ext>
            </a:extLst>
          </p:cNvPr>
          <p:cNvSpPr>
            <a:spLocks noGrp="1"/>
          </p:cNvSpPr>
          <p:nvPr>
            <p:ph type="dt" sz="half" idx="10"/>
          </p:nvPr>
        </p:nvSpPr>
        <p:spPr/>
        <p:txBody>
          <a:bodyPr/>
          <a:lstStyle/>
          <a:p>
            <a:fld id="{ABB40906-6F54-4AE0-AAB9-94AD55E4A0A7}" type="datetime1">
              <a:rPr lang="zh-CN" altLang="en-US" smtClean="0"/>
              <a:pPr/>
              <a:t>2022/7/28</a:t>
            </a:fld>
            <a:endParaRPr lang="zh-CN" altLang="en-US"/>
          </a:p>
        </p:txBody>
      </p:sp>
      <p:sp>
        <p:nvSpPr>
          <p:cNvPr id="6" name="页脚占位符 5">
            <a:extLst>
              <a:ext uri="{FF2B5EF4-FFF2-40B4-BE49-F238E27FC236}">
                <a16:creationId xmlns:a16="http://schemas.microsoft.com/office/drawing/2014/main" id="{479C9711-60ED-4D80-8B9E-9973396BB7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CEF148-756B-48B3-B015-E482A7406B43}"/>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857628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5A4B79-12BB-45A6-83C6-B95255A6C03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F366D-49A2-4297-B434-ED2AFC081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F7DA53-9F5B-4328-BADD-6A1937961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5AAAB04-9F53-4EFA-9FF7-058334D1293F}"/>
              </a:ext>
            </a:extLst>
          </p:cNvPr>
          <p:cNvSpPr>
            <a:spLocks noGrp="1"/>
          </p:cNvSpPr>
          <p:nvPr>
            <p:ph type="dt" sz="half" idx="10"/>
          </p:nvPr>
        </p:nvSpPr>
        <p:spPr/>
        <p:txBody>
          <a:bodyPr/>
          <a:lstStyle/>
          <a:p>
            <a:fld id="{F18DD298-8742-4C1E-91A5-9592AA357F53}" type="datetime1">
              <a:rPr lang="zh-CN" altLang="en-US" smtClean="0"/>
              <a:pPr/>
              <a:t>2022/7/28</a:t>
            </a:fld>
            <a:endParaRPr lang="zh-CN" altLang="en-US"/>
          </a:p>
        </p:txBody>
      </p:sp>
      <p:sp>
        <p:nvSpPr>
          <p:cNvPr id="6" name="页脚占位符 5">
            <a:extLst>
              <a:ext uri="{FF2B5EF4-FFF2-40B4-BE49-F238E27FC236}">
                <a16:creationId xmlns:a16="http://schemas.microsoft.com/office/drawing/2014/main" id="{748EE402-607F-46F3-B42D-98BB032515E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D82767-251C-4542-A160-712D6A39EFA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844499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32230-7BD7-49D9-9307-8CDDE200D7C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89AF045-DADC-4509-BBB9-E8AF04F351A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B860F-2F1B-4B5A-8038-11D7DE943B14}"/>
              </a:ext>
            </a:extLst>
          </p:cNvPr>
          <p:cNvSpPr>
            <a:spLocks noGrp="1"/>
          </p:cNvSpPr>
          <p:nvPr>
            <p:ph type="dt" sz="half" idx="10"/>
          </p:nvPr>
        </p:nvSpPr>
        <p:spPr/>
        <p:txBody>
          <a:bodyPr/>
          <a:lstStyle/>
          <a:p>
            <a:fld id="{9B6F4522-7D93-4DCE-9761-52BA33901196}"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B4B00555-6C76-44F6-ADDD-52B40E4AA6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BF54DB-4E7C-4A52-90B6-BFA856F4C057}"/>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67935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E61AAC-4A32-4E94-9B66-B11F64C7AC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D9CE9-3203-4532-85E4-2709A9F7E3B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6FF168-2333-44D7-A579-F84D5F6356F4}"/>
              </a:ext>
            </a:extLst>
          </p:cNvPr>
          <p:cNvSpPr>
            <a:spLocks noGrp="1"/>
          </p:cNvSpPr>
          <p:nvPr>
            <p:ph type="dt" sz="half" idx="10"/>
          </p:nvPr>
        </p:nvSpPr>
        <p:spPr/>
        <p:txBody>
          <a:bodyPr/>
          <a:lstStyle/>
          <a:p>
            <a:fld id="{0F9262ED-520B-4EC5-8404-DF1E15709E6C}"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55789312-2D7E-40A7-81BE-47E31EC751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E72424-33B7-4E4C-9062-920CE74575F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45311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A4319F-59B3-4B2B-B0AF-CC0D2072E2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17C6CC9-7390-4F90-88E7-6E139570A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F51E36-2FE0-41EF-AFEC-0E2B5CAEEE72}"/>
              </a:ext>
            </a:extLst>
          </p:cNvPr>
          <p:cNvSpPr>
            <a:spLocks noGrp="1"/>
          </p:cNvSpPr>
          <p:nvPr>
            <p:ph type="dt" sz="half" idx="10"/>
          </p:nvPr>
        </p:nvSpPr>
        <p:spPr/>
        <p:txBody>
          <a:bodyPr/>
          <a:lstStyle/>
          <a:p>
            <a:fld id="{4EA2B80E-C00D-4F20-8156-314000792BF8}"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B819AA03-2E93-4852-A7CB-4ABFA8444C0A}"/>
              </a:ext>
            </a:extLst>
          </p:cNvPr>
          <p:cNvSpPr>
            <a:spLocks noGrp="1"/>
          </p:cNvSpPr>
          <p:nvPr>
            <p:ph type="ftr" sz="quarter" idx="11"/>
          </p:nvPr>
        </p:nvSpPr>
        <p:spPr/>
        <p:txBody>
          <a:bodyPr/>
          <a:lstStyle/>
          <a:p>
            <a:r>
              <a:rPr lang="en-HK" altLang="zh-CN"/>
              <a:t>Confidential</a:t>
            </a:r>
            <a:endParaRPr lang="zh-CN" altLang="en-US"/>
          </a:p>
        </p:txBody>
      </p:sp>
      <p:sp>
        <p:nvSpPr>
          <p:cNvPr id="6" name="灯片编号占位符 5">
            <a:extLst>
              <a:ext uri="{FF2B5EF4-FFF2-40B4-BE49-F238E27FC236}">
                <a16:creationId xmlns:a16="http://schemas.microsoft.com/office/drawing/2014/main" id="{6CDCDD8B-2A0A-4C2F-8963-AF06BBCBF564}"/>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5747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073EE4-E3E2-4BC9-8964-A69FC9A221F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A868CB-B8CA-4474-AC49-CC80D4B49F5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CBB9FB2-EFF2-43DE-AEBF-F845AC4D336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74AEE7-F7A1-48BD-A837-CAE61A41670A}"/>
              </a:ext>
            </a:extLst>
          </p:cNvPr>
          <p:cNvSpPr>
            <a:spLocks noGrp="1"/>
          </p:cNvSpPr>
          <p:nvPr>
            <p:ph type="dt" sz="half" idx="10"/>
          </p:nvPr>
        </p:nvSpPr>
        <p:spPr/>
        <p:txBody>
          <a:bodyPr/>
          <a:lstStyle/>
          <a:p>
            <a:fld id="{C21B5F5E-5D0E-4D58-BFAC-7987ECD044B0}" type="datetime1">
              <a:rPr lang="zh-CN" altLang="en-US" smtClean="0"/>
              <a:pPr/>
              <a:t>2022/7/28</a:t>
            </a:fld>
            <a:endParaRPr lang="zh-CN" altLang="en-US"/>
          </a:p>
        </p:txBody>
      </p:sp>
      <p:sp>
        <p:nvSpPr>
          <p:cNvPr id="6" name="页脚占位符 5">
            <a:extLst>
              <a:ext uri="{FF2B5EF4-FFF2-40B4-BE49-F238E27FC236}">
                <a16:creationId xmlns:a16="http://schemas.microsoft.com/office/drawing/2014/main" id="{BF4B1FDF-A26E-4369-BCB9-2B131820313B}"/>
              </a:ext>
            </a:extLst>
          </p:cNvPr>
          <p:cNvSpPr>
            <a:spLocks noGrp="1"/>
          </p:cNvSpPr>
          <p:nvPr>
            <p:ph type="ftr" sz="quarter" idx="11"/>
          </p:nvPr>
        </p:nvSpPr>
        <p:spPr/>
        <p:txBody>
          <a:bodyPr/>
          <a:lstStyle/>
          <a:p>
            <a:r>
              <a:rPr lang="en-HK" altLang="zh-CN"/>
              <a:t>Confidential</a:t>
            </a:r>
            <a:endParaRPr lang="zh-CN" altLang="en-US"/>
          </a:p>
        </p:txBody>
      </p:sp>
      <p:sp>
        <p:nvSpPr>
          <p:cNvPr id="7" name="灯片编号占位符 6">
            <a:extLst>
              <a:ext uri="{FF2B5EF4-FFF2-40B4-BE49-F238E27FC236}">
                <a16:creationId xmlns:a16="http://schemas.microsoft.com/office/drawing/2014/main" id="{A07A2C1D-10F2-480B-AB83-68E9650DC7B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307899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25A892-1F50-4791-8AB0-5C1AD6E6C0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4750B0-F526-45ED-B755-FD0BC5102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4451CEB-242D-4B31-94E6-696DAD343AB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128994-96F3-4136-AACC-716DEF712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D3FAA22-B7B0-440F-A452-1691C251C68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8AAFEA6-9463-4F4B-A5C4-0C27BB6D8C75}"/>
              </a:ext>
            </a:extLst>
          </p:cNvPr>
          <p:cNvSpPr>
            <a:spLocks noGrp="1"/>
          </p:cNvSpPr>
          <p:nvPr>
            <p:ph type="dt" sz="half" idx="10"/>
          </p:nvPr>
        </p:nvSpPr>
        <p:spPr/>
        <p:txBody>
          <a:bodyPr/>
          <a:lstStyle/>
          <a:p>
            <a:fld id="{E93D22C4-90D5-4729-A697-886539E2BC53}" type="datetime1">
              <a:rPr lang="zh-CN" altLang="en-US" smtClean="0"/>
              <a:pPr/>
              <a:t>2022/7/28</a:t>
            </a:fld>
            <a:endParaRPr lang="zh-CN" altLang="en-US"/>
          </a:p>
        </p:txBody>
      </p:sp>
      <p:sp>
        <p:nvSpPr>
          <p:cNvPr id="8" name="页脚占位符 7">
            <a:extLst>
              <a:ext uri="{FF2B5EF4-FFF2-40B4-BE49-F238E27FC236}">
                <a16:creationId xmlns:a16="http://schemas.microsoft.com/office/drawing/2014/main" id="{D3313E0C-5753-44DB-8538-B9FEF00EFDEF}"/>
              </a:ext>
            </a:extLst>
          </p:cNvPr>
          <p:cNvSpPr>
            <a:spLocks noGrp="1"/>
          </p:cNvSpPr>
          <p:nvPr>
            <p:ph type="ftr" sz="quarter" idx="11"/>
          </p:nvPr>
        </p:nvSpPr>
        <p:spPr/>
        <p:txBody>
          <a:bodyPr/>
          <a:lstStyle/>
          <a:p>
            <a:r>
              <a:rPr lang="en-HK" altLang="zh-CN"/>
              <a:t>Confidential</a:t>
            </a:r>
            <a:endParaRPr lang="zh-CN" altLang="en-US"/>
          </a:p>
        </p:txBody>
      </p:sp>
      <p:sp>
        <p:nvSpPr>
          <p:cNvPr id="9" name="灯片编号占位符 8">
            <a:extLst>
              <a:ext uri="{FF2B5EF4-FFF2-40B4-BE49-F238E27FC236}">
                <a16:creationId xmlns:a16="http://schemas.microsoft.com/office/drawing/2014/main" id="{91DCC664-5902-4CAA-892D-474F2FF107FB}"/>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55399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EE4E6-C552-4634-BA22-C4B41BFDF1A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36D9057-B6C0-4586-AFCE-B6D00E30639D}"/>
              </a:ext>
            </a:extLst>
          </p:cNvPr>
          <p:cNvSpPr>
            <a:spLocks noGrp="1"/>
          </p:cNvSpPr>
          <p:nvPr>
            <p:ph type="dt" sz="half" idx="10"/>
          </p:nvPr>
        </p:nvSpPr>
        <p:spPr/>
        <p:txBody>
          <a:bodyPr/>
          <a:lstStyle/>
          <a:p>
            <a:fld id="{D7B38C05-97A3-4681-B6EF-9454442EEB68}" type="datetime1">
              <a:rPr lang="zh-CN" altLang="en-US" smtClean="0"/>
              <a:pPr/>
              <a:t>2022/7/28</a:t>
            </a:fld>
            <a:endParaRPr lang="zh-CN" altLang="en-US"/>
          </a:p>
        </p:txBody>
      </p:sp>
      <p:sp>
        <p:nvSpPr>
          <p:cNvPr id="4" name="页脚占位符 3">
            <a:extLst>
              <a:ext uri="{FF2B5EF4-FFF2-40B4-BE49-F238E27FC236}">
                <a16:creationId xmlns:a16="http://schemas.microsoft.com/office/drawing/2014/main" id="{85A20D89-26E7-4841-9DD6-B5120574C928}"/>
              </a:ext>
            </a:extLst>
          </p:cNvPr>
          <p:cNvSpPr>
            <a:spLocks noGrp="1"/>
          </p:cNvSpPr>
          <p:nvPr>
            <p:ph type="ftr" sz="quarter" idx="11"/>
          </p:nvPr>
        </p:nvSpPr>
        <p:spPr/>
        <p:txBody>
          <a:bodyPr/>
          <a:lstStyle/>
          <a:p>
            <a:r>
              <a:rPr lang="en-HK" altLang="zh-CN"/>
              <a:t>Confidential</a:t>
            </a:r>
            <a:endParaRPr lang="zh-CN" altLang="en-US"/>
          </a:p>
        </p:txBody>
      </p:sp>
      <p:sp>
        <p:nvSpPr>
          <p:cNvPr id="5" name="灯片编号占位符 4">
            <a:extLst>
              <a:ext uri="{FF2B5EF4-FFF2-40B4-BE49-F238E27FC236}">
                <a16:creationId xmlns:a16="http://schemas.microsoft.com/office/drawing/2014/main" id="{FC2B546C-03B4-4101-8FCD-C7C1F06387D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269796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32672A-910A-484B-AA06-3289D861DDA1}"/>
              </a:ext>
            </a:extLst>
          </p:cNvPr>
          <p:cNvSpPr>
            <a:spLocks noGrp="1"/>
          </p:cNvSpPr>
          <p:nvPr>
            <p:ph type="dt" sz="half" idx="10"/>
          </p:nvPr>
        </p:nvSpPr>
        <p:spPr/>
        <p:txBody>
          <a:bodyPr/>
          <a:lstStyle/>
          <a:p>
            <a:fld id="{B1C4C434-A73E-4A55-BE4E-D7CCF9FA138D}" type="datetime1">
              <a:rPr lang="zh-CN" altLang="en-US" smtClean="0"/>
              <a:pPr/>
              <a:t>2022/7/28</a:t>
            </a:fld>
            <a:endParaRPr lang="zh-CN" altLang="en-US"/>
          </a:p>
        </p:txBody>
      </p:sp>
      <p:sp>
        <p:nvSpPr>
          <p:cNvPr id="3" name="页脚占位符 2">
            <a:extLst>
              <a:ext uri="{FF2B5EF4-FFF2-40B4-BE49-F238E27FC236}">
                <a16:creationId xmlns:a16="http://schemas.microsoft.com/office/drawing/2014/main" id="{39A957A6-4286-4910-8288-E76D865FB974}"/>
              </a:ext>
            </a:extLst>
          </p:cNvPr>
          <p:cNvSpPr>
            <a:spLocks noGrp="1"/>
          </p:cNvSpPr>
          <p:nvPr>
            <p:ph type="ftr" sz="quarter" idx="11"/>
          </p:nvPr>
        </p:nvSpPr>
        <p:spPr/>
        <p:txBody>
          <a:bodyPr/>
          <a:lstStyle/>
          <a:p>
            <a:r>
              <a:rPr lang="en-HK" altLang="zh-CN"/>
              <a:t>Confidential</a:t>
            </a:r>
            <a:endParaRPr lang="zh-CN" altLang="en-US"/>
          </a:p>
        </p:txBody>
      </p:sp>
      <p:sp>
        <p:nvSpPr>
          <p:cNvPr id="4" name="灯片编号占位符 3">
            <a:extLst>
              <a:ext uri="{FF2B5EF4-FFF2-40B4-BE49-F238E27FC236}">
                <a16:creationId xmlns:a16="http://schemas.microsoft.com/office/drawing/2014/main" id="{9AA8C47F-62F1-4973-A314-CF165F56915F}"/>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24100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392384-0030-496D-A11E-C4BE73A3FD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D2FB9A-EF1F-4649-AAFD-76E06E22B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43E8C8-807F-4B08-BD06-4C66CAB19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1EFBA-AF69-4C1C-B8A5-BE216BDD9A79}"/>
              </a:ext>
            </a:extLst>
          </p:cNvPr>
          <p:cNvSpPr>
            <a:spLocks noGrp="1"/>
          </p:cNvSpPr>
          <p:nvPr>
            <p:ph type="dt" sz="half" idx="10"/>
          </p:nvPr>
        </p:nvSpPr>
        <p:spPr/>
        <p:txBody>
          <a:bodyPr/>
          <a:lstStyle/>
          <a:p>
            <a:fld id="{A05755D5-B46C-4CDC-B164-B6FAAF794751}" type="datetime1">
              <a:rPr lang="zh-CN" altLang="en-US" smtClean="0"/>
              <a:pPr/>
              <a:t>2022/7/28</a:t>
            </a:fld>
            <a:endParaRPr lang="zh-CN" altLang="en-US"/>
          </a:p>
        </p:txBody>
      </p:sp>
      <p:sp>
        <p:nvSpPr>
          <p:cNvPr id="6" name="页脚占位符 5">
            <a:extLst>
              <a:ext uri="{FF2B5EF4-FFF2-40B4-BE49-F238E27FC236}">
                <a16:creationId xmlns:a16="http://schemas.microsoft.com/office/drawing/2014/main" id="{479C9711-60ED-4D80-8B9E-9973396BB7F0}"/>
              </a:ext>
            </a:extLst>
          </p:cNvPr>
          <p:cNvSpPr>
            <a:spLocks noGrp="1"/>
          </p:cNvSpPr>
          <p:nvPr>
            <p:ph type="ftr" sz="quarter" idx="11"/>
          </p:nvPr>
        </p:nvSpPr>
        <p:spPr/>
        <p:txBody>
          <a:bodyPr/>
          <a:lstStyle/>
          <a:p>
            <a:r>
              <a:rPr lang="en-HK" altLang="zh-CN"/>
              <a:t>Confidential</a:t>
            </a:r>
            <a:endParaRPr lang="zh-CN" altLang="en-US"/>
          </a:p>
        </p:txBody>
      </p:sp>
      <p:sp>
        <p:nvSpPr>
          <p:cNvPr id="7" name="灯片编号占位符 6">
            <a:extLst>
              <a:ext uri="{FF2B5EF4-FFF2-40B4-BE49-F238E27FC236}">
                <a16:creationId xmlns:a16="http://schemas.microsoft.com/office/drawing/2014/main" id="{FDCEF148-756B-48B3-B015-E482A7406B43}"/>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6340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5A4B79-12BB-45A6-83C6-B95255A6C03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F366D-49A2-4297-B434-ED2AFC081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F7DA53-9F5B-4328-BADD-6A1937961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5AAAB04-9F53-4EFA-9FF7-058334D1293F}"/>
              </a:ext>
            </a:extLst>
          </p:cNvPr>
          <p:cNvSpPr>
            <a:spLocks noGrp="1"/>
          </p:cNvSpPr>
          <p:nvPr>
            <p:ph type="dt" sz="half" idx="10"/>
          </p:nvPr>
        </p:nvSpPr>
        <p:spPr/>
        <p:txBody>
          <a:bodyPr/>
          <a:lstStyle/>
          <a:p>
            <a:fld id="{1A8A1827-8085-4CEB-8AFB-1496FF96D907}" type="datetime1">
              <a:rPr lang="zh-CN" altLang="en-US" smtClean="0"/>
              <a:pPr/>
              <a:t>2022/7/28</a:t>
            </a:fld>
            <a:endParaRPr lang="zh-CN" altLang="en-US"/>
          </a:p>
        </p:txBody>
      </p:sp>
      <p:sp>
        <p:nvSpPr>
          <p:cNvPr id="6" name="页脚占位符 5">
            <a:extLst>
              <a:ext uri="{FF2B5EF4-FFF2-40B4-BE49-F238E27FC236}">
                <a16:creationId xmlns:a16="http://schemas.microsoft.com/office/drawing/2014/main" id="{748EE402-607F-46F3-B42D-98BB032515EC}"/>
              </a:ext>
            </a:extLst>
          </p:cNvPr>
          <p:cNvSpPr>
            <a:spLocks noGrp="1"/>
          </p:cNvSpPr>
          <p:nvPr>
            <p:ph type="ftr" sz="quarter" idx="11"/>
          </p:nvPr>
        </p:nvSpPr>
        <p:spPr/>
        <p:txBody>
          <a:bodyPr/>
          <a:lstStyle/>
          <a:p>
            <a:r>
              <a:rPr lang="en-HK" altLang="zh-CN"/>
              <a:t>Confidential</a:t>
            </a:r>
            <a:endParaRPr lang="zh-CN" altLang="en-US"/>
          </a:p>
        </p:txBody>
      </p:sp>
      <p:sp>
        <p:nvSpPr>
          <p:cNvPr id="7" name="灯片编号占位符 6">
            <a:extLst>
              <a:ext uri="{FF2B5EF4-FFF2-40B4-BE49-F238E27FC236}">
                <a16:creationId xmlns:a16="http://schemas.microsoft.com/office/drawing/2014/main" id="{B5D82767-251C-4542-A160-712D6A39EFA5}"/>
              </a:ext>
            </a:extLst>
          </p:cNvPr>
          <p:cNvSpPr>
            <a:spLocks noGrp="1"/>
          </p:cNvSpPr>
          <p:nvPr>
            <p:ph type="sldNum" sz="quarter" idx="12"/>
          </p:nvPr>
        </p:nvSpPr>
        <p:spPr/>
        <p:txBody>
          <a:body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408659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043D2E-C583-4FD0-8471-EA330C585F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C0FC7A-0EDB-4F9C-9136-A06263BDB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EE1A57-A2C2-41BC-8F99-8302E323E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AFEEB-AAD0-4E20-A650-C22CED9E28F0}"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6BFD47D0-C5B2-4DB9-88DE-E0A79E7BC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CN"/>
              <a:t>Confidential</a:t>
            </a:r>
            <a:endParaRPr lang="zh-CN" altLang="en-US"/>
          </a:p>
        </p:txBody>
      </p:sp>
      <p:sp>
        <p:nvSpPr>
          <p:cNvPr id="6" name="灯片编号占位符 5">
            <a:extLst>
              <a:ext uri="{FF2B5EF4-FFF2-40B4-BE49-F238E27FC236}">
                <a16:creationId xmlns:a16="http://schemas.microsoft.com/office/drawing/2014/main" id="{5566CB51-FF50-4F46-B730-EE7F74704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C5E8F-1EB0-4121-BBB8-2E098CAE7BA1}" type="slidenum">
              <a:rPr lang="zh-CN" altLang="en-US" smtClean="0"/>
              <a:pPr/>
              <a:t>‹#›</a:t>
            </a:fld>
            <a:endParaRPr lang="zh-CN" altLang="en-US"/>
          </a:p>
        </p:txBody>
      </p:sp>
    </p:spTree>
    <p:extLst>
      <p:ext uri="{BB962C8B-B14F-4D97-AF65-F5344CB8AC3E}">
        <p14:creationId xmlns:p14="http://schemas.microsoft.com/office/powerpoint/2010/main" val="1967733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043D2E-C583-4FD0-8471-EA330C585F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C0FC7A-0EDB-4F9C-9136-A06263BDB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22EE1A57-A2C2-41BC-8F99-8302E323E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B40E5-7F55-41F8-B17C-3AD1F93D620B}" type="datetime1">
              <a:rPr lang="zh-CN" altLang="en-US" smtClean="0"/>
              <a:pPr/>
              <a:t>2022/7/28</a:t>
            </a:fld>
            <a:endParaRPr lang="zh-CN" altLang="en-US"/>
          </a:p>
        </p:txBody>
      </p:sp>
      <p:sp>
        <p:nvSpPr>
          <p:cNvPr id="5" name="页脚占位符 4">
            <a:extLst>
              <a:ext uri="{FF2B5EF4-FFF2-40B4-BE49-F238E27FC236}">
                <a16:creationId xmlns:a16="http://schemas.microsoft.com/office/drawing/2014/main" id="{6BFD47D0-C5B2-4DB9-88DE-E0A79E7BC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566CB51-FF50-4F46-B730-EE7F74704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C5E8F-1EB0-4121-BBB8-2E098CAE7BA1}" type="slidenum">
              <a:rPr lang="zh-CN" altLang="en-US" smtClean="0"/>
              <a:pPr/>
              <a:t>‹#›</a:t>
            </a:fld>
            <a:endParaRPr lang="zh-CN" altLang="en-US"/>
          </a:p>
        </p:txBody>
      </p:sp>
      <p:sp>
        <p:nvSpPr>
          <p:cNvPr id="8" name="TextBox 7"/>
          <p:cNvSpPr txBox="1"/>
          <p:nvPr userDrawn="1"/>
        </p:nvSpPr>
        <p:spPr>
          <a:xfrm>
            <a:off x="9448799" y="0"/>
            <a:ext cx="3310759" cy="369332"/>
          </a:xfrm>
          <a:prstGeom prst="rect">
            <a:avLst/>
          </a:prstGeom>
          <a:noFill/>
          <a:effectLst>
            <a:reflection blurRad="6350" stA="52000" endA="300" endPos="35000" dir="5400000" sy="-100000" algn="bl" rotWithShape="0"/>
          </a:effectLst>
        </p:spPr>
        <p:txBody>
          <a:bodyPr wrap="square" rtlCol="0">
            <a:spAutoFit/>
          </a:bodyPr>
          <a:lstStyle/>
          <a:p>
            <a:pPr algn="ctr"/>
            <a:r>
              <a:rPr lang="en-US" altLang="zh-HK" sz="1800" b="1" dirty="0">
                <a:solidFill>
                  <a:schemeClr val="accent5">
                    <a:lumMod val="75000"/>
                  </a:schemeClr>
                </a:solidFill>
              </a:rPr>
              <a:t>confidential</a:t>
            </a:r>
            <a:endParaRPr lang="zh-HK" altLang="en-US" sz="1800" b="1" dirty="0">
              <a:solidFill>
                <a:schemeClr val="accent5">
                  <a:lumMod val="75000"/>
                </a:schemeClr>
              </a:solidFill>
            </a:endParaRPr>
          </a:p>
        </p:txBody>
      </p:sp>
    </p:spTree>
    <p:extLst>
      <p:ext uri="{BB962C8B-B14F-4D97-AF65-F5344CB8AC3E}">
        <p14:creationId xmlns:p14="http://schemas.microsoft.com/office/powerpoint/2010/main" val="2194401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eidou.gov.cn/"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news.cntv.cn/special/jiaolong/shouye/index.shtml"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hyperlink" Target="http://www.gov.cn/xinwen/2021-07/14/content_5624984.htm" TargetMode="External"/><Relationship Id="rId1" Type="http://schemas.openxmlformats.org/officeDocument/2006/relationships/slideLayout" Target="../slideLayouts/slideLayout7.xml"/><Relationship Id="rId6" Type="http://schemas.openxmlformats.org/officeDocument/2006/relationships/hyperlink" Target="http://www.gov.cn/xinwen/2021-01/31/content_5583838.htm" TargetMode="External"/><Relationship Id="rId5" Type="http://schemas.openxmlformats.org/officeDocument/2006/relationships/image" Target="../media/image33.png"/><Relationship Id="rId4" Type="http://schemas.openxmlformats.org/officeDocument/2006/relationships/hyperlink" Target="http://www.gov.cn/xinwen/2021-07/13/content_5624615.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5g.gov.hk/en/index.html" TargetMode="Externa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s://www.info.gov.hk/gia/general/202107/14/P2021071400234.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2.xml"/><Relationship Id="rId7" Type="http://schemas.openxmlformats.org/officeDocument/2006/relationships/image" Target="../media/image47.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14.xml"/><Relationship Id="rId4" Type="http://schemas.openxmlformats.org/officeDocument/2006/relationships/image" Target="../media/image54.tiff"/></Relationships>
</file>

<file path=ppt/slides/_rels/slide3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v.cctv.com/2018/03/07/VIDEh0Ln01tPZZJu3GX52GEV180307.shtml?spm=C55953877151.PHXsiQANZko2.0.0" TargetMode="Externa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hyperlink" Target="https://tv.cctv.com/2019/07/26/VIDEqNwNBCwxmPULTRGrvlz7190726.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new.qq.com/rain/a/20210318V0EGDS00"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jishi.cctv.com/special/shejian3PC/shouy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tiff"/><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hyperlink" Target="http://www.gov.cn/xinwen/2019-" TargetMode="Externa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lcsd.gov.hk/CE/Museum/ICHO/en_US/web/icho/the_representative_list_of_hkich.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hyperlink" Target="http://uis.unesco.org/en/glossary-term/gross-enrolment-ratio" TargetMode="External"/><Relationship Id="rId7" Type="http://schemas.openxmlformats.org/officeDocument/2006/relationships/image" Target="../media/image85.png"/><Relationship Id="rId2" Type="http://schemas.openxmlformats.org/officeDocument/2006/relationships/hyperlink" Target="https://www.un.org/chinese/millenniumgoals/unsystem/indicator6.htm" TargetMode="Externa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jpeg"/><Relationship Id="rId2"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hyperlink" Target="http://info.xinhua-news.com/newphmall/security/getLargeImg.do?docId=308537800&amp;libId=8&amp;type=7" TargetMode="External"/><Relationship Id="rId5" Type="http://schemas.openxmlformats.org/officeDocument/2006/relationships/image" Target="../media/image9.tif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hyperlink" Target="https://www.hzmb.gov.hk/en/index.html" TargetMode="External"/><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87xcU3mRnfQ"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isd.gov.hk/eng/tvapi/18_td56.html"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daxing-pkx-airport.com/"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tv.people.com.cn/n1/2018/1204/c413792-30442603.html" TargetMode="External"/><Relationship Id="rId5" Type="http://schemas.openxmlformats.org/officeDocument/2006/relationships/image" Target="../media/image101.png"/><Relationship Id="rId4" Type="http://schemas.openxmlformats.org/officeDocument/2006/relationships/image" Target="../media/image103.svg"/></Relationships>
</file>

<file path=ppt/slides/_rels/slide76.xml.rels><?xml version="1.0" encoding="UTF-8" standalone="yes"?>
<Relationships xmlns="http://schemas.openxmlformats.org/package/2006/relationships"><Relationship Id="rId3" Type="http://schemas.openxmlformats.org/officeDocument/2006/relationships/hyperlink" Target="http://www.nra.gov.cn/jglz/fgzd/gfwj/201607/t20160721_308872.s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nra.gov.cn/xxgkml/xxgk/xxgkml/201908/t20190830_87801.shtml" TargetMode="Externa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hyperlink" Target="https://www.shiphub.co/yangshan-port-in-shanghai/" TargetMode="External"/><Relationship Id="rId7"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hyperlink" Target="https://lloydslist.maritimeintelligence.informa.com/one-hundred-container-ports-2020/Port-Data" TargetMode="Externa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tv.people.com.cn/BIG5/n1/2017/0512/c39805-29270574.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tv.cctv.com/2017/11/11/VIDEOsOi5Qxd5v1ltrOzdnD7171111.shtml"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miit.gov.cn/gxsj/tjfx/txy/art/2021/art_82f101e1d078447fac75443a50348b7c.html"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gov.cn/xinwen/2017-08/15/content_5217844.htm" TargetMode="External"/><Relationship Id="rId5" Type="http://schemas.openxmlformats.org/officeDocument/2006/relationships/image" Target="../media/image117.png"/><Relationship Id="rId4" Type="http://schemas.openxmlformats.org/officeDocument/2006/relationships/hyperlink" Target="http://www.gov.cn/xinwen/2018-12/31/content_5353759.htm"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stats.gov.cn/tjsj/zxfb/202102/t20210227_1814154.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tv.cctv.com/2021/04/24/VIDEqrU1lweGosRPepwFMJOe210424.s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126.tiff"/></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www.xinhuanet.com/politics/2021-02/23/c_1211035555.htm"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6.emf"/><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99.xml.rels><?xml version="1.0" encoding="UTF-8" standalone="yes"?>
<Relationships xmlns="http://schemas.openxmlformats.org/package/2006/relationships"><Relationship Id="rId8" Type="http://schemas.openxmlformats.org/officeDocument/2006/relationships/hyperlink" Target="http://www.xinhuanet.com/politics/2021jpxbg.pdf" TargetMode="External"/><Relationship Id="rId3" Type="http://schemas.openxmlformats.org/officeDocument/2006/relationships/image" Target="../media/image131.png"/><Relationship Id="rId7" Type="http://schemas.openxmlformats.org/officeDocument/2006/relationships/image" Target="../media/image62.svg"/><Relationship Id="rId2" Type="http://schemas.openxmlformats.org/officeDocument/2006/relationships/hyperlink" Target="http://tv.cctv.com/yskd/special/xycgs/index.shtml"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32.jpeg"/><Relationship Id="rId4" Type="http://schemas.openxmlformats.org/officeDocument/2006/relationships/hyperlink" Target="http://www.wenweipo.com/a/202102/25/AP6037bc3de4b04e1918c85cf6.html" TargetMode="External"/><Relationship Id="rId9"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59673" y="257817"/>
            <a:ext cx="96252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STXinwei" panose="02010800040101010101" pitchFamily="2" charset="-122"/>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STXinwei" panose="02010800040101010101" pitchFamily="2" charset="-122"/>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STXinwei" panose="02010800040101010101" pitchFamily="2" charset="-122"/>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STXinwei" panose="0201080004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Citizenship and Social Development</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24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24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Theme 1</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Hong Kong under “One Country, Two Systems”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Topic: Situation of</a:t>
            </a:r>
            <a:r>
              <a:rPr kumimoji="0" lang="en-US" altLang="zh-CN" sz="2400" i="0" u="none" strike="noStrike" kern="1200" cap="none" spc="0" normalizeH="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the country and sense of national identity</a:t>
            </a:r>
            <a:endParaRPr kumimoji="0" lang="en-US" altLang="zh-TW" sz="24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44FE54EF-9E60-45F5-BE9F-EB9B066717B6}"/>
              </a:ext>
            </a:extLst>
          </p:cNvPr>
          <p:cNvSpPr>
            <a:spLocks noGrp="1" noChangeArrowheads="1"/>
          </p:cNvSpPr>
          <p:nvPr>
            <p:ph idx="1"/>
          </p:nvPr>
        </p:nvSpPr>
        <p:spPr bwMode="auto">
          <a:xfrm>
            <a:off x="1082813" y="1596573"/>
            <a:ext cx="10276115" cy="32079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zh-TW" sz="36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Learning </a:t>
            </a:r>
            <a:r>
              <a:rPr kumimoji="0" lang="en-US" altLang="zh-TW" sz="3600" b="1"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focus</a:t>
            </a:r>
            <a:r>
              <a:rPr kumimoji="0" lang="en-US" altLang="zh-TW" sz="36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en-US" altLang="zh-TW" sz="36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Achievements of the country in different areas in recent years (new high-end</a:t>
            </a:r>
            <a:r>
              <a:rPr kumimoji="0" lang="en-US" altLang="zh-TW" sz="3600" i="0" u="none" strike="noStrike" kern="1200" cap="none" spc="0" normalizeH="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technologies, medical care and public health, </a:t>
            </a:r>
            <a:r>
              <a:rPr kumimoji="0" lang="en-US" altLang="zh-TW" sz="3600" i="0" u="none" kern="1200" cap="none" spc="0" normalizeH="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culture and education</a:t>
            </a:r>
            <a:r>
              <a:rPr kumimoji="0" lang="en-US" altLang="zh-TW" sz="3600" i="0" u="none" strike="noStrike" kern="1200" cap="none" spc="0" normalizeH="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infrastructures, poverty eradication)</a:t>
            </a:r>
            <a:endParaRPr kumimoji="0" lang="zh-TW" altLang="en-US" sz="36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3" name="Rectangle 2"/>
          <p:cNvSpPr/>
          <p:nvPr/>
        </p:nvSpPr>
        <p:spPr>
          <a:xfrm>
            <a:off x="4941513" y="5854970"/>
            <a:ext cx="2294218" cy="584775"/>
          </a:xfrm>
          <a:prstGeom prst="rect">
            <a:avLst/>
          </a:prstGeom>
        </p:spPr>
        <p:txBody>
          <a:bodyPr wrap="none">
            <a:spAutoFit/>
          </a:bodyPr>
          <a:lstStyle/>
          <a:p>
            <a:pPr algn="ct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August 2021</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687500" y="5224179"/>
            <a:ext cx="2800952"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altLang="zh-HK"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Translated</a:t>
            </a:r>
            <a:r>
              <a:rPr kumimoji="0" lang="en-US" altLang="zh-HK" sz="2400" b="0" i="0" u="none" strike="noStrike" kern="1200" cap="none" spc="0" normalizeH="0" noProof="0" dirty="0" smtClean="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version</a:t>
            </a:r>
            <a:endParaRPr kumimoji="0" lang="zh-HK"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52663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4A6355F-0C68-4D23-BEA8-B9AB7183B6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3661" y="938452"/>
            <a:ext cx="3972703" cy="223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4305B04-D031-4EF9-BE3E-D4C77BA25D72}"/>
              </a:ext>
            </a:extLst>
          </p:cNvPr>
          <p:cNvSpPr txBox="1">
            <a:spLocks noChangeArrowheads="1"/>
          </p:cNvSpPr>
          <p:nvPr/>
        </p:nvSpPr>
        <p:spPr bwMode="auto">
          <a:xfrm>
            <a:off x="557185" y="3192019"/>
            <a:ext cx="55440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Aft>
                <a:spcPts val="0"/>
              </a:spcAft>
            </a:pPr>
            <a:r>
              <a:rPr lang="en-GB" altLang="zh-HK" sz="2000" dirty="0" smtClean="0">
                <a:latin typeface="Times New Roman" panose="02020603050405020304" pitchFamily="18" charset="0"/>
                <a:ea typeface="新細明體" panose="02020500000000000000" pitchFamily="18" charset="-120"/>
              </a:rPr>
              <a:t>China </a:t>
            </a:r>
            <a:r>
              <a:rPr lang="en-GB" altLang="zh-HK" sz="2000" dirty="0">
                <a:latin typeface="Times New Roman" panose="02020603050405020304" pitchFamily="18" charset="0"/>
                <a:ea typeface="新細明體" panose="02020500000000000000" pitchFamily="18" charset="-120"/>
              </a:rPr>
              <a:t>Spallation Neutron Source is the fourth pulsed facility of its kind in the </a:t>
            </a:r>
            <a:r>
              <a:rPr lang="en-GB" altLang="zh-HK" sz="2000" dirty="0" smtClean="0">
                <a:latin typeface="Times New Roman" panose="02020603050405020304" pitchFamily="18" charset="0"/>
                <a:ea typeface="新細明體" panose="02020500000000000000" pitchFamily="18" charset="-120"/>
              </a:rPr>
              <a:t>world, right after  the U.K., </a:t>
            </a:r>
            <a:r>
              <a:rPr lang="en-GB" altLang="zh-HK" sz="2000" dirty="0">
                <a:latin typeface="Times New Roman" panose="02020603050405020304" pitchFamily="18" charset="0"/>
                <a:ea typeface="新細明體" panose="02020500000000000000" pitchFamily="18" charset="-120"/>
              </a:rPr>
              <a:t>the </a:t>
            </a:r>
            <a:r>
              <a:rPr lang="en-GB" altLang="zh-HK" sz="2000" dirty="0" smtClean="0">
                <a:latin typeface="Times New Roman" panose="02020603050405020304" pitchFamily="18" charset="0"/>
                <a:ea typeface="新細明體" panose="02020500000000000000" pitchFamily="18" charset="-120"/>
              </a:rPr>
              <a:t>U.S. </a:t>
            </a:r>
            <a:r>
              <a:rPr lang="en-GB" altLang="zh-HK" sz="2000" dirty="0">
                <a:latin typeface="Times New Roman" panose="02020603050405020304" pitchFamily="18" charset="0"/>
                <a:ea typeface="新細明體" panose="02020500000000000000" pitchFamily="18" charset="-120"/>
              </a:rPr>
              <a:t>and Japan. It is a scientific research device for studying the properties of neutrons and detecting the microstructure and motion of matters, </a:t>
            </a:r>
            <a:r>
              <a:rPr lang="en-GB" altLang="zh-HK" sz="2000" dirty="0" smtClean="0">
                <a:latin typeface="Times New Roman" panose="02020603050405020304" pitchFamily="18" charset="0"/>
                <a:ea typeface="新細明體" panose="02020500000000000000" pitchFamily="18" charset="-120"/>
              </a:rPr>
              <a:t>leading </a:t>
            </a:r>
            <a:r>
              <a:rPr lang="en-GB" altLang="zh-HK" sz="2000" dirty="0">
                <a:latin typeface="Times New Roman" panose="02020603050405020304" pitchFamily="18" charset="0"/>
                <a:ea typeface="新細明體" panose="02020500000000000000" pitchFamily="18" charset="-120"/>
              </a:rPr>
              <a:t>to </a:t>
            </a:r>
            <a:r>
              <a:rPr lang="en-GB" altLang="zh-HK" sz="2000" dirty="0" smtClean="0">
                <a:latin typeface="Times New Roman" panose="02020603050405020304" pitchFamily="18" charset="0"/>
                <a:ea typeface="新細明體" panose="02020500000000000000" pitchFamily="18" charset="-120"/>
              </a:rPr>
              <a:t>advances in scientific</a:t>
            </a:r>
            <a:r>
              <a:rPr lang="en-GB" altLang="zh-HK" sz="2000" strike="sngStrike" dirty="0" smtClean="0">
                <a:latin typeface="Times New Roman" panose="02020603050405020304" pitchFamily="18" charset="0"/>
                <a:ea typeface="新細明體" panose="02020500000000000000" pitchFamily="18" charset="-120"/>
              </a:rPr>
              <a:t> the </a:t>
            </a:r>
            <a:r>
              <a:rPr lang="en-GB" altLang="zh-HK" sz="2000" dirty="0" smtClean="0">
                <a:latin typeface="Times New Roman" panose="02020603050405020304" pitchFamily="18" charset="0"/>
                <a:ea typeface="新細明體" panose="02020500000000000000" pitchFamily="18" charset="-120"/>
              </a:rPr>
              <a:t>development. </a:t>
            </a:r>
            <a:r>
              <a:rPr lang="en-GB" altLang="zh-HK" sz="2800" kern="1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HK" sz="2800" kern="100" dirty="0">
              <a:latin typeface="Calibri" panose="020F0502020204030204" pitchFamily="34" charset="0"/>
              <a:ea typeface="新細明體" panose="02020500000000000000" pitchFamily="18" charset="-120"/>
              <a:cs typeface="Times New Roman" panose="02020603050405020304" pitchFamily="18" charset="0"/>
            </a:endParaRPr>
          </a:p>
          <a:p>
            <a:pPr lvl="0">
              <a:defRPr/>
            </a:pPr>
            <a:endParaRPr lang="en-US" altLang="zh-TW" sz="1600" noProof="0" dirty="0">
              <a:latin typeface="標楷體" panose="03000509000000000000" pitchFamily="65" charset="-120"/>
              <a:ea typeface="標楷體" panose="03000509000000000000" pitchFamily="65" charset="-120"/>
            </a:endParaRPr>
          </a:p>
          <a:p>
            <a:pPr lvl="0">
              <a:defRPr/>
            </a:pPr>
            <a:r>
              <a:rPr lang="en-US" altLang="zh-TW" sz="1600" noProof="0" dirty="0" smtClean="0">
                <a:latin typeface="Times New Roman" panose="02020603050405020304" pitchFamily="18" charset="0"/>
                <a:ea typeface="標楷體" panose="03000509000000000000" pitchFamily="65" charset="-120"/>
                <a:cs typeface="Times New Roman" panose="02020603050405020304" pitchFamily="18" charset="0"/>
              </a:rPr>
              <a:t>For details, please refer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 the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webpage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of the Institute of High Energy Physics of the Chinese Academy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Sciences: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http://csns.ihep.cas.cn/</a:t>
            </a:r>
            <a:endParaRPr kumimoji="0" lang="zh-CN" altLang="en-US"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本框 5">
            <a:extLst>
              <a:ext uri="{FF2B5EF4-FFF2-40B4-BE49-F238E27FC236}">
                <a16:creationId xmlns:a16="http://schemas.microsoft.com/office/drawing/2014/main" id="{CD68BB30-FFB7-497B-B700-2E9465577B64}"/>
              </a:ext>
            </a:extLst>
          </p:cNvPr>
          <p:cNvSpPr txBox="1">
            <a:spLocks noChangeArrowheads="1"/>
          </p:cNvSpPr>
          <p:nvPr/>
        </p:nvSpPr>
        <p:spPr bwMode="auto">
          <a:xfrm>
            <a:off x="6198153" y="3198282"/>
            <a:ext cx="5652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a:defRPr/>
            </a:pPr>
            <a:r>
              <a:rPr lang="en-GB" altLang="zh-HK" sz="2000" dirty="0">
                <a:latin typeface="Times New Roman" panose="02020603050405020304" pitchFamily="18" charset="0"/>
                <a:ea typeface="新細明體" panose="02020500000000000000" pitchFamily="18" charset="-120"/>
              </a:rPr>
              <a:t>The marine research vessel “</a:t>
            </a:r>
            <a:r>
              <a:rPr lang="en-GB" altLang="zh-HK" sz="2000" dirty="0" err="1">
                <a:latin typeface="Times New Roman" panose="02020603050405020304" pitchFamily="18" charset="0"/>
                <a:ea typeface="新細明體" panose="02020500000000000000" pitchFamily="18" charset="-120"/>
              </a:rPr>
              <a:t>Kexue</a:t>
            </a:r>
            <a:r>
              <a:rPr lang="en-GB" altLang="zh-HK" sz="2000" dirty="0">
                <a:latin typeface="Times New Roman" panose="02020603050405020304" pitchFamily="18" charset="0"/>
                <a:ea typeface="新細明體" panose="02020500000000000000" pitchFamily="18" charset="-120"/>
              </a:rPr>
              <a:t>” is equipped with </a:t>
            </a:r>
            <a:r>
              <a:rPr lang="en-GB" altLang="zh-HK" sz="2000" dirty="0" smtClean="0">
                <a:latin typeface="Times New Roman" panose="02020603050405020304" pitchFamily="18" charset="0"/>
                <a:ea typeface="新細明體" panose="02020500000000000000" pitchFamily="18" charset="-120"/>
              </a:rPr>
              <a:t>advanced </a:t>
            </a:r>
            <a:r>
              <a:rPr lang="en-GB" altLang="zh-HK" sz="2000" dirty="0">
                <a:latin typeface="Times New Roman" panose="02020603050405020304" pitchFamily="18" charset="0"/>
                <a:ea typeface="新細明體" panose="02020500000000000000" pitchFamily="18" charset="-120"/>
              </a:rPr>
              <a:t>devices, such as the remote operated vehicle (ROV), deep-sea towing detection systems, gravity piston samplers, rock drilling rig, and 10,000-metre conductivity temperature depth (CTD), making China a global leader in marine scientific expeditions and research.</a:t>
            </a:r>
            <a:endParaRPr kumimoji="0" lang="en-US" altLang="zh-CN"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lvl="0">
              <a:defRPr/>
            </a:pP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lvl="0">
              <a:defRPr/>
            </a:pP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For details, please refer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 the webpage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the Bulletin of Chinese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Academy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Sciences: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http://www.bulletin.cas.cn/publish_article/2019/Z2/2019Z220.htm</a:t>
            </a:r>
            <a:endParaRPr kumimoji="0" lang="zh-CN" altLang="en-US"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图片 6">
            <a:extLst>
              <a:ext uri="{FF2B5EF4-FFF2-40B4-BE49-F238E27FC236}">
                <a16:creationId xmlns:a16="http://schemas.microsoft.com/office/drawing/2014/main" id="{BC0B039A-2C8A-45EB-BFC6-4945ABEAE0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6259" y="938452"/>
            <a:ext cx="3247671" cy="22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1">
            <a:extLst>
              <a:ext uri="{FF2B5EF4-FFF2-40B4-BE49-F238E27FC236}">
                <a16:creationId xmlns:a16="http://schemas.microsoft.com/office/drawing/2014/main" id="{11D9871E-1E00-447C-9E65-B11DF77B6606}"/>
              </a:ext>
            </a:extLst>
          </p:cNvPr>
          <p:cNvSpPr txBox="1">
            <a:spLocks/>
          </p:cNvSpPr>
          <p:nvPr/>
        </p:nvSpPr>
        <p:spPr>
          <a:xfrm>
            <a:off x="4924527" y="243495"/>
            <a:ext cx="2784764" cy="365125"/>
          </a:xfrm>
          <a:prstGeom prst="rect">
            <a:avLst/>
          </a:prstGeom>
        </p:spPr>
        <p:txBody>
          <a:bodyPr vert="horz" lIns="91440" tIns="45720" rIns="91440" bIns="45720" rtlCol="0" anchor="ctr">
            <a:no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altLang="zh-CN" sz="4400" dirty="0" smtClean="0">
                <a:solidFill>
                  <a:schemeClr val="tx1"/>
                </a:solidFill>
                <a:latin typeface="Times New Roman" panose="02020603050405020304" pitchFamily="18" charset="0"/>
                <a:ea typeface="標楷體"/>
                <a:cs typeface="Times New Roman" panose="02020603050405020304" pitchFamily="18" charset="0"/>
              </a:rPr>
              <a:t>Reference</a:t>
            </a:r>
            <a:endParaRPr lang="en-US" altLang="zh-CN" sz="4400" strike="sngStrike" dirty="0">
              <a:solidFill>
                <a:srgbClr val="FF3399"/>
              </a:solidFill>
              <a:latin typeface="Times New Roman" panose="02020603050405020304" pitchFamily="18" charset="0"/>
              <a:ea typeface="標楷體"/>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604566" y="6343704"/>
            <a:ext cx="41425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1917984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B8CB92-CD76-4EFE-82EF-7C46948B5613}"/>
              </a:ext>
            </a:extLst>
          </p:cNvPr>
          <p:cNvSpPr txBox="1"/>
          <p:nvPr/>
        </p:nvSpPr>
        <p:spPr>
          <a:xfrm>
            <a:off x="665018" y="2078256"/>
            <a:ext cx="10861963" cy="3293209"/>
          </a:xfrm>
          <a:prstGeom prst="rect">
            <a:avLst/>
          </a:prstGeom>
          <a:noFill/>
        </p:spPr>
        <p:txBody>
          <a:bodyPr wrap="square" rtlCol="0">
            <a:spAutoFit/>
          </a:bodyPr>
          <a:lstStyle/>
          <a:p>
            <a:pPr algn="just">
              <a:spcAft>
                <a:spcPts val="0"/>
              </a:spcAft>
              <a:tabLst>
                <a:tab pos="1705610" algn="l"/>
              </a:tabLst>
            </a:pPr>
            <a:r>
              <a:rPr lang="en-GB" altLang="zh-HK" sz="2600" kern="100" dirty="0" smtClean="0">
                <a:latin typeface="Times New Roman" panose="02020603050405020304" pitchFamily="18" charset="0"/>
                <a:cs typeface="Times New Roman" panose="02020603050405020304" pitchFamily="18" charset="0"/>
              </a:rPr>
              <a:t>According </a:t>
            </a:r>
            <a:r>
              <a:rPr lang="en-GB" altLang="zh-HK" sz="2600" kern="100" dirty="0">
                <a:latin typeface="Times New Roman" panose="02020603050405020304" pitchFamily="18" charset="0"/>
                <a:cs typeface="Times New Roman" panose="02020603050405020304" pitchFamily="18" charset="0"/>
              </a:rPr>
              <a:t>to the World Bank’s international poverty standard, </a:t>
            </a:r>
            <a:r>
              <a:rPr lang="en-GB" altLang="zh-HK" sz="2600" kern="100" dirty="0" smtClean="0">
                <a:latin typeface="Times New Roman" panose="02020603050405020304" pitchFamily="18" charset="0"/>
                <a:cs typeface="Times New Roman" panose="02020603050405020304" pitchFamily="18" charset="0"/>
              </a:rPr>
              <a:t>people lifted out of poverty in China accounted </a:t>
            </a:r>
            <a:r>
              <a:rPr lang="en-GB" altLang="zh-HK" sz="2600" kern="100" dirty="0">
                <a:latin typeface="Times New Roman" panose="02020603050405020304" pitchFamily="18" charset="0"/>
                <a:cs typeface="Times New Roman" panose="02020603050405020304" pitchFamily="18" charset="0"/>
              </a:rPr>
              <a:t>for more than 70% of the global total over the same period. </a:t>
            </a:r>
            <a:r>
              <a:rPr lang="en-GB" altLang="zh-HK" sz="2600" kern="100" dirty="0" smtClean="0">
                <a:latin typeface="Times New Roman" panose="02020603050405020304" pitchFamily="18" charset="0"/>
                <a:cs typeface="Times New Roman" panose="02020603050405020304" pitchFamily="18" charset="0"/>
              </a:rPr>
              <a:t>China, being home </a:t>
            </a:r>
            <a:r>
              <a:rPr lang="en-GB" altLang="zh-HK" sz="2600" kern="100" dirty="0">
                <a:latin typeface="Times New Roman" panose="02020603050405020304" pitchFamily="18" charset="0"/>
                <a:cs typeface="Times New Roman" panose="02020603050405020304" pitchFamily="18" charset="0"/>
              </a:rPr>
              <a:t>to nearly one fifth of the world’s </a:t>
            </a:r>
            <a:r>
              <a:rPr lang="en-GB" altLang="zh-HK" sz="2600" kern="100" dirty="0" smtClean="0">
                <a:latin typeface="Times New Roman" panose="02020603050405020304" pitchFamily="18" charset="0"/>
                <a:cs typeface="Times New Roman" panose="02020603050405020304" pitchFamily="18" charset="0"/>
              </a:rPr>
              <a:t>population, has eradicated absolute poverty in the country, achieving </a:t>
            </a:r>
            <a:r>
              <a:rPr lang="en-GB" altLang="zh-HK" sz="2600" kern="100" dirty="0">
                <a:latin typeface="Times New Roman" panose="02020603050405020304" pitchFamily="18" charset="0"/>
                <a:cs typeface="Times New Roman" panose="02020603050405020304" pitchFamily="18" charset="0"/>
              </a:rPr>
              <a:t>the first </a:t>
            </a:r>
            <a:r>
              <a:rPr lang="en-GB" altLang="zh-HK" sz="2600" kern="100" dirty="0" smtClean="0">
                <a:latin typeface="Times New Roman" panose="02020603050405020304" pitchFamily="18" charset="0"/>
                <a:cs typeface="Times New Roman" panose="02020603050405020304" pitchFamily="18" charset="0"/>
              </a:rPr>
              <a:t>goal of </a:t>
            </a:r>
            <a:r>
              <a:rPr lang="en-GB" altLang="zh-HK" sz="2600" kern="100" dirty="0">
                <a:latin typeface="Times New Roman" panose="02020603050405020304" pitchFamily="18" charset="0"/>
                <a:cs typeface="Times New Roman" panose="02020603050405020304" pitchFamily="18" charset="0"/>
              </a:rPr>
              <a:t>the UN 2030 Agenda for Sustainable </a:t>
            </a:r>
            <a:r>
              <a:rPr lang="en-GB" altLang="zh-HK" sz="2600" kern="100" dirty="0" smtClean="0">
                <a:latin typeface="Times New Roman" panose="02020603050405020304" pitchFamily="18" charset="0"/>
                <a:cs typeface="Times New Roman" panose="02020603050405020304" pitchFamily="18" charset="0"/>
              </a:rPr>
              <a:t>Development, 10 </a:t>
            </a:r>
            <a:r>
              <a:rPr lang="en-GB" altLang="zh-HK" sz="2600" kern="100" dirty="0">
                <a:latin typeface="Times New Roman" panose="02020603050405020304" pitchFamily="18" charset="0"/>
                <a:cs typeface="Times New Roman" panose="02020603050405020304" pitchFamily="18" charset="0"/>
              </a:rPr>
              <a:t>years ahead of </a:t>
            </a:r>
            <a:r>
              <a:rPr lang="en-GB" altLang="zh-HK" sz="2600" kern="100" dirty="0" smtClean="0">
                <a:latin typeface="Times New Roman" panose="02020603050405020304" pitchFamily="18" charset="0"/>
                <a:cs typeface="Times New Roman" panose="02020603050405020304" pitchFamily="18" charset="0"/>
              </a:rPr>
              <a:t>schedule. This is not only a </a:t>
            </a:r>
            <a:r>
              <a:rPr lang="en-GB" altLang="zh-HK" sz="2600" kern="100" dirty="0">
                <a:latin typeface="Times New Roman" panose="02020603050405020304" pitchFamily="18" charset="0"/>
                <a:cs typeface="Times New Roman" panose="02020603050405020304" pitchFamily="18" charset="0"/>
              </a:rPr>
              <a:t>milestone in </a:t>
            </a:r>
            <a:r>
              <a:rPr lang="en-GB" altLang="zh-HK" sz="2600" kern="100" dirty="0" smtClean="0">
                <a:latin typeface="Times New Roman" panose="02020603050405020304" pitchFamily="18" charset="0"/>
                <a:cs typeface="Times New Roman" panose="02020603050405020304" pitchFamily="18" charset="0"/>
              </a:rPr>
              <a:t>history </a:t>
            </a:r>
            <a:r>
              <a:rPr lang="en-GB" altLang="zh-HK" sz="2600" kern="100" dirty="0">
                <a:latin typeface="Times New Roman" panose="02020603050405020304" pitchFamily="18" charset="0"/>
                <a:cs typeface="Times New Roman" panose="02020603050405020304" pitchFamily="18" charset="0"/>
              </a:rPr>
              <a:t>of the Chinese </a:t>
            </a:r>
            <a:r>
              <a:rPr lang="en-GB" altLang="zh-HK" sz="2600" kern="100" dirty="0" smtClean="0">
                <a:latin typeface="Times New Roman" panose="02020603050405020304" pitchFamily="18" charset="0"/>
                <a:cs typeface="Times New Roman" panose="02020603050405020304" pitchFamily="18" charset="0"/>
              </a:rPr>
              <a:t>nation, but also a major event in</a:t>
            </a:r>
            <a:r>
              <a:rPr lang="en-GB" altLang="zh-HK" sz="2600" strike="sngStrike" kern="100" dirty="0" smtClean="0">
                <a:latin typeface="Times New Roman" panose="02020603050405020304" pitchFamily="18" charset="0"/>
                <a:cs typeface="Times New Roman" panose="02020603050405020304" pitchFamily="18" charset="0"/>
              </a:rPr>
              <a:t> </a:t>
            </a:r>
            <a:r>
              <a:rPr lang="en-GB" altLang="zh-HK" sz="2600" kern="100" dirty="0" smtClean="0">
                <a:latin typeface="Times New Roman" panose="02020603050405020304" pitchFamily="18" charset="0"/>
                <a:cs typeface="Times New Roman" panose="02020603050405020304" pitchFamily="18" charset="0"/>
              </a:rPr>
              <a:t>the </a:t>
            </a:r>
            <a:r>
              <a:rPr lang="en-GB" altLang="zh-HK" sz="2600" kern="100" dirty="0">
                <a:latin typeface="Times New Roman" panose="02020603050405020304" pitchFamily="18" charset="0"/>
                <a:cs typeface="Times New Roman" panose="02020603050405020304" pitchFamily="18" charset="0"/>
              </a:rPr>
              <a:t>history of </a:t>
            </a:r>
            <a:r>
              <a:rPr lang="en-GB" altLang="zh-HK" sz="2600" kern="100" dirty="0" smtClean="0">
                <a:latin typeface="Times New Roman" panose="02020603050405020304" pitchFamily="18" charset="0"/>
                <a:cs typeface="Times New Roman" panose="02020603050405020304" pitchFamily="18" charset="0"/>
              </a:rPr>
              <a:t>poverty eradication as well as human development, making </a:t>
            </a:r>
            <a:r>
              <a:rPr lang="en-GB" altLang="zh-HK" sz="2600" kern="100" dirty="0">
                <a:latin typeface="Times New Roman" panose="02020603050405020304" pitchFamily="18" charset="0"/>
                <a:cs typeface="Times New Roman" panose="02020603050405020304" pitchFamily="18" charset="0"/>
              </a:rPr>
              <a:t>important </a:t>
            </a:r>
            <a:r>
              <a:rPr lang="en-GB" altLang="zh-HK" sz="2600" kern="100" dirty="0" smtClean="0">
                <a:latin typeface="Times New Roman" panose="02020603050405020304" pitchFamily="18" charset="0"/>
                <a:cs typeface="Times New Roman" panose="02020603050405020304" pitchFamily="18" charset="0"/>
              </a:rPr>
              <a:t>contributions </a:t>
            </a:r>
            <a:r>
              <a:rPr lang="en-GB" altLang="zh-HK" sz="2600" kern="100" dirty="0">
                <a:latin typeface="Times New Roman" panose="02020603050405020304" pitchFamily="18" charset="0"/>
                <a:cs typeface="Times New Roman" panose="02020603050405020304" pitchFamily="18" charset="0"/>
              </a:rPr>
              <a:t>to </a:t>
            </a:r>
            <a:r>
              <a:rPr lang="en-GB" altLang="zh-HK" sz="2600" kern="100" dirty="0" smtClean="0">
                <a:latin typeface="Times New Roman" panose="02020603050405020304" pitchFamily="18" charset="0"/>
                <a:cs typeface="Times New Roman" panose="02020603050405020304" pitchFamily="18" charset="0"/>
              </a:rPr>
              <a:t>global </a:t>
            </a:r>
            <a:r>
              <a:rPr lang="en-GB" altLang="zh-HK" sz="2600" kern="100" dirty="0">
                <a:latin typeface="Times New Roman" panose="02020603050405020304" pitchFamily="18" charset="0"/>
                <a:cs typeface="Times New Roman" panose="02020603050405020304" pitchFamily="18" charset="0"/>
              </a:rPr>
              <a:t>poverty </a:t>
            </a:r>
            <a:r>
              <a:rPr lang="en-GB" altLang="zh-HK" sz="2600" kern="100" dirty="0" smtClean="0">
                <a:latin typeface="Times New Roman" panose="02020603050405020304" pitchFamily="18" charset="0"/>
                <a:cs typeface="Times New Roman" panose="02020603050405020304" pitchFamily="18" charset="0"/>
              </a:rPr>
              <a:t>eradication and human development.</a:t>
            </a:r>
            <a:endPar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3">
            <a:extLst>
              <a:ext uri="{FF2B5EF4-FFF2-40B4-BE49-F238E27FC236}">
                <a16:creationId xmlns:a16="http://schemas.microsoft.com/office/drawing/2014/main" id="{E1A76079-7971-4A9F-B666-6DDCC025078E}"/>
              </a:ext>
            </a:extLst>
          </p:cNvPr>
          <p:cNvSpPr txBox="1">
            <a:spLocks noChangeArrowheads="1"/>
          </p:cNvSpPr>
          <p:nvPr/>
        </p:nvSpPr>
        <p:spPr bwMode="auto">
          <a:xfrm>
            <a:off x="1295400" y="932690"/>
            <a:ext cx="9133936"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altLang="zh-TW" sz="36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Contributions </a:t>
            </a:r>
            <a:r>
              <a:rPr kumimoji="0" lang="en-US" altLang="zh-TW"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to </a:t>
            </a:r>
            <a:r>
              <a:rPr kumimoji="0" lang="en-US" altLang="zh-TW"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global</a:t>
            </a:r>
            <a:r>
              <a:rPr kumimoji="0" lang="en-US" altLang="zh-TW"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poverty eradication</a:t>
            </a:r>
            <a:endParaRPr kumimoji="0" lang="zh-TW"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100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456843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BEE615D-87E0-4B8C-A4FF-FD11AD616FE0}" type="slidenum">
              <a:rPr lang="en-US" altLang="en-US" smtClean="0">
                <a:solidFill>
                  <a:schemeClr val="tx1"/>
                </a:solidFill>
              </a:rPr>
              <a:pPr>
                <a:defRPr/>
              </a:pPr>
              <a:t>101</a:t>
            </a:fld>
            <a:endParaRPr lang="en-US" altLang="en-US" dirty="0">
              <a:solidFill>
                <a:schemeClr val="tx1"/>
              </a:solidFill>
            </a:endParaRPr>
          </a:p>
        </p:txBody>
      </p:sp>
      <p:sp>
        <p:nvSpPr>
          <p:cNvPr id="77827" name="Rectangle 2"/>
          <p:cNvSpPr>
            <a:spLocks noChangeArrowheads="1"/>
          </p:cNvSpPr>
          <p:nvPr/>
        </p:nvSpPr>
        <p:spPr bwMode="auto">
          <a:xfrm>
            <a:off x="4429070" y="2747607"/>
            <a:ext cx="33393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TW" sz="7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End</a:t>
            </a:r>
            <a:endParaRPr lang="en-US" altLang="en-US" sz="7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371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BEE615D-87E0-4B8C-A4FF-FD11AD616FE0}" type="slidenum">
              <a:rPr lang="en-US" altLang="en-US" smtClean="0">
                <a:solidFill>
                  <a:schemeClr val="tx1"/>
                </a:solidFill>
              </a:rPr>
              <a:pPr>
                <a:defRPr/>
              </a:pPr>
              <a:t>102</a:t>
            </a:fld>
            <a:endParaRPr lang="en-US" altLang="en-US" dirty="0">
              <a:solidFill>
                <a:schemeClr val="tx1"/>
              </a:solidFill>
            </a:endParaRPr>
          </a:p>
        </p:txBody>
      </p:sp>
      <p:sp>
        <p:nvSpPr>
          <p:cNvPr id="5" name="文本框 10"/>
          <p:cNvSpPr txBox="1"/>
          <p:nvPr/>
        </p:nvSpPr>
        <p:spPr>
          <a:xfrm>
            <a:off x="3957204" y="257695"/>
            <a:ext cx="4002051" cy="645160"/>
          </a:xfrm>
          <a:prstGeom prst="rect">
            <a:avLst/>
          </a:prstGeom>
          <a:noFill/>
        </p:spPr>
        <p:txBody>
          <a:bodyPr wrap="square" rtlCol="0">
            <a:spAutoFit/>
          </a:bodyPr>
          <a:lstStyle/>
          <a:p>
            <a:pPr algn="ctr"/>
            <a:r>
              <a:rPr lang="en-US" altLang="zh-CN" sz="36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User Guide</a:t>
            </a:r>
          </a:p>
        </p:txBody>
      </p:sp>
      <p:sp>
        <p:nvSpPr>
          <p:cNvPr id="6" name="文本框 10"/>
          <p:cNvSpPr txBox="1"/>
          <p:nvPr/>
        </p:nvSpPr>
        <p:spPr>
          <a:xfrm>
            <a:off x="735496" y="984413"/>
            <a:ext cx="10774017" cy="5378395"/>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en-US" altLang="zh-CN"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285750" indent="-285750" algn="just">
              <a:spcBef>
                <a:spcPts val="600"/>
              </a:spcBef>
              <a:buFont typeface="Arial" panose="020B0604020202020204" pitchFamily="34" charset="0"/>
              <a:buChar char="•"/>
            </a:pPr>
            <a:r>
              <a:rPr lang="en-US" altLang="zh-TW"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285750" indent="-285750" algn="just">
              <a:spcBef>
                <a:spcPts val="600"/>
              </a:spcBef>
              <a:buFont typeface="Arial" panose="020B0604020202020204" pitchFamily="34" charset="0"/>
              <a:buChar char="•"/>
            </a:pPr>
            <a:r>
              <a:rPr lang="en-US" altLang="zh-CN"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285750" indent="-285750" algn="just">
              <a:spcBef>
                <a:spcPts val="600"/>
              </a:spcBef>
              <a:buFont typeface="Arial" panose="020B0604020202020204" pitchFamily="34" charset="0"/>
              <a:buChar char="•"/>
            </a:pPr>
            <a:r>
              <a:rPr lang="en-US" altLang="zh-TW"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285750" indent="-285750" algn="just">
              <a:spcBef>
                <a:spcPts val="600"/>
              </a:spcBef>
              <a:buFont typeface="Arial" panose="020B0604020202020204" pitchFamily="34" charset="0"/>
              <a:buChar char="•"/>
            </a:pPr>
            <a:r>
              <a:rPr lang="en-US" altLang="zh-CN"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285750" indent="-285750" algn="just">
              <a:spcBef>
                <a:spcPts val="600"/>
              </a:spcBef>
              <a:buFont typeface="Arial" panose="020B0604020202020204" pitchFamily="34" charset="0"/>
              <a:buChar char="•"/>
            </a:pPr>
            <a:r>
              <a:rPr lang="en-US" altLang="zh-CN"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285750" indent="-285750" algn="just">
              <a:spcBef>
                <a:spcPts val="600"/>
              </a:spcBef>
              <a:buFont typeface="Arial" panose="020B0604020202020204" pitchFamily="34" charset="0"/>
              <a:buChar char="•"/>
            </a:pPr>
            <a:r>
              <a:rPr lang="en-US" altLang="zh-TW" sz="165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endParaRPr lang="en-US" altLang="zh-CN" sz="1650"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272882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070245" y="1515704"/>
            <a:ext cx="10135468"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rgbClr val="77933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a:latin typeface="Times New Roman" panose="02020603050405020304" pitchFamily="18" charset="0"/>
                <a:cs typeface="Times New Roman" panose="02020603050405020304" pitchFamily="18" charset="0"/>
              </a:rPr>
              <a:t>Notice and Disclaimer</a:t>
            </a:r>
            <a:r>
              <a:rPr lang="en-US" altLang="en-US" sz="2400">
                <a:latin typeface="Arial" panose="020B0604020202020204" pitchFamily="34" charset="0"/>
                <a:cs typeface="Times New Roman" panose="02020603050405020304" pitchFamily="18" charset="0"/>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fld id="{41EE5F26-7D6E-4458-B389-7BE70DA8A9ED}" type="slidenum">
              <a:rPr lang="en-US" altLang="en-US" sz="1400">
                <a:latin typeface="Arial" panose="020B0604020202020204" pitchFamily="34" charset="0"/>
                <a:ea typeface="SimSun" panose="02010600030101010101" pitchFamily="2" charset="-122"/>
              </a:rPr>
              <a:pPr>
                <a:spcBef>
                  <a:spcPct val="0"/>
                </a:spcBef>
                <a:buFontTx/>
                <a:buNone/>
              </a:pPr>
              <a:t>103</a:t>
            </a:fld>
            <a:endParaRPr lang="en-US" altLang="en-US" sz="140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70640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4006" y="-160766"/>
            <a:ext cx="10515600" cy="1325563"/>
          </a:xfrm>
        </p:spPr>
        <p:txBody>
          <a:bodyPr>
            <a:normAutofit/>
          </a:bodyPr>
          <a:lstStyle/>
          <a:p>
            <a:pPr algn="ctr"/>
            <a:r>
              <a:rPr lang="en-US" altLang="zh-CN" sz="4800" dirty="0" smtClean="0">
                <a:latin typeface="Times New Roman" panose="02020603050405020304" pitchFamily="18" charset="0"/>
                <a:ea typeface="標楷體"/>
                <a:cs typeface="Times New Roman" panose="02020603050405020304" pitchFamily="18" charset="0"/>
              </a:rPr>
              <a:t>Reference</a:t>
            </a:r>
            <a:endParaRPr lang="zh-HK" altLang="en-US" sz="4800" strike="sngStrike" dirty="0">
              <a:solidFill>
                <a:srgbClr val="FF3399"/>
              </a:solidFill>
              <a:latin typeface="標楷體" panose="03000509000000000000" pitchFamily="65" charset="-120"/>
              <a:ea typeface="標楷體" panose="03000509000000000000" pitchFamily="65" charset="-120"/>
            </a:endParaRPr>
          </a:p>
        </p:txBody>
      </p:sp>
      <p:pic>
        <p:nvPicPr>
          <p:cNvPr id="4" name="图片 5">
            <a:extLst>
              <a:ext uri="{FF2B5EF4-FFF2-40B4-BE49-F238E27FC236}">
                <a16:creationId xmlns:a16="http://schemas.microsoft.com/office/drawing/2014/main" id="{6240A2B7-2757-4D29-BCA5-02B0839F7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7263" y="1030812"/>
            <a:ext cx="2956234" cy="195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019800" y="2984968"/>
            <a:ext cx="5791200" cy="3416320"/>
          </a:xfrm>
          <a:prstGeom prst="rect">
            <a:avLst/>
          </a:prstGeom>
        </p:spPr>
        <p:txBody>
          <a:bodyPr wrap="square">
            <a:spAutoFit/>
          </a:bodyPr>
          <a:lstStyle/>
          <a:p>
            <a:pPr algn="just">
              <a:spcAft>
                <a:spcPts val="0"/>
              </a:spcAft>
              <a:tabLst>
                <a:tab pos="1705610" algn="l"/>
              </a:tabLst>
            </a:pPr>
            <a:r>
              <a:rPr lang="en-GB" altLang="zh-HK" sz="2000" b="1" kern="100" dirty="0">
                <a:latin typeface="Times New Roman" panose="02020603050405020304" pitchFamily="18" charset="0"/>
                <a:cs typeface="Times New Roman" panose="02020603050405020304" pitchFamily="18" charset="0"/>
              </a:rPr>
              <a:t>JF12 shock wave wind tunnel</a:t>
            </a:r>
            <a:r>
              <a:rPr lang="en-GB" altLang="zh-HK" sz="2000" kern="100" dirty="0">
                <a:latin typeface="Times New Roman" panose="02020603050405020304" pitchFamily="18" charset="0"/>
                <a:cs typeface="Times New Roman" panose="02020603050405020304" pitchFamily="18" charset="0"/>
              </a:rPr>
              <a:t>: This </a:t>
            </a:r>
            <a:r>
              <a:rPr lang="en-GB" altLang="zh-HK" sz="2000" kern="100" dirty="0" smtClean="0">
                <a:latin typeface="Times New Roman" panose="02020603050405020304" pitchFamily="18" charset="0"/>
                <a:cs typeface="Times New Roman" panose="02020603050405020304" pitchFamily="18" charset="0"/>
              </a:rPr>
              <a:t>large </a:t>
            </a:r>
            <a:r>
              <a:rPr lang="en-GB" altLang="zh-HK" sz="2000" kern="100" dirty="0">
                <a:latin typeface="Times New Roman" panose="02020603050405020304" pitchFamily="18" charset="0"/>
                <a:cs typeface="Times New Roman" panose="02020603050405020304" pitchFamily="18" charset="0"/>
              </a:rPr>
              <a:t>equipment is used to test the aerodynamic characteristics of various transportation tools (such as high-speed </a:t>
            </a:r>
            <a:r>
              <a:rPr lang="en-GB" altLang="zh-HK" sz="2000" kern="100" dirty="0" smtClean="0">
                <a:latin typeface="Times New Roman" panose="02020603050405020304" pitchFamily="18" charset="0"/>
                <a:cs typeface="Times New Roman" panose="02020603050405020304" pitchFamily="18" charset="0"/>
              </a:rPr>
              <a:t>rail, </a:t>
            </a:r>
            <a:r>
              <a:rPr lang="en-GB" altLang="zh-HK" sz="2000" kern="100" dirty="0">
                <a:latin typeface="Times New Roman" panose="02020603050405020304" pitchFamily="18" charset="0"/>
                <a:cs typeface="Times New Roman" panose="02020603050405020304" pitchFamily="18" charset="0"/>
              </a:rPr>
              <a:t>automobiles), aerospace ships and missiles </a:t>
            </a:r>
            <a:r>
              <a:rPr lang="en-GB" altLang="zh-HK" sz="2000" kern="100" dirty="0" smtClean="0">
                <a:latin typeface="Times New Roman" panose="02020603050405020304" pitchFamily="18" charset="0"/>
                <a:cs typeface="Times New Roman" panose="02020603050405020304" pitchFamily="18" charset="0"/>
              </a:rPr>
              <a:t>and help </a:t>
            </a:r>
            <a:r>
              <a:rPr lang="en-GB" altLang="zh-HK" sz="2000" kern="100" dirty="0">
                <a:latin typeface="Times New Roman" panose="02020603050405020304" pitchFamily="18" charset="0"/>
                <a:cs typeface="Times New Roman" panose="02020603050405020304" pitchFamily="18" charset="0"/>
              </a:rPr>
              <a:t>improve their design (such as how to reduce wind resistance and increase its stability).</a:t>
            </a:r>
            <a:endParaRPr lang="zh-TW" altLang="zh-HK" sz="2000" kern="100" dirty="0">
              <a:latin typeface="Calibri" panose="020F0502020204030204" pitchFamily="34" charset="0"/>
              <a:cs typeface="Times New Roman" panose="02020603050405020304" pitchFamily="18" charset="0"/>
            </a:endParaRPr>
          </a:p>
          <a:p>
            <a:pPr>
              <a:lnSpc>
                <a:spcPct val="120000"/>
              </a:lnSpc>
            </a:pP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 </a:t>
            </a:r>
          </a:p>
          <a:p>
            <a:pPr>
              <a:lnSpc>
                <a:spcPct val="120000"/>
              </a:lnSpc>
            </a:pPr>
            <a:r>
              <a:rPr lang="en-US" altLang="zh-HK" sz="1600" strike="sngStrike"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smtClean="0">
                <a:latin typeface="Times New Roman" panose="02020603050405020304" pitchFamily="18" charset="0"/>
                <a:ea typeface="標楷體" panose="03000509000000000000" pitchFamily="65" charset="-120"/>
                <a:cs typeface="Times New Roman" panose="02020603050405020304" pitchFamily="18" charset="0"/>
              </a:rPr>
              <a:t>For details, please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refer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  the webpage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of the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Chinese Academy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Sciences: </a:t>
            </a:r>
            <a:r>
              <a:rPr lang="en-US" altLang="zh-HK" sz="16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://cxcj.cas.cn/ccg/gjzdkjjcss/jf12jbfd/201705/t20170509_4527979.html)</a:t>
            </a:r>
          </a:p>
        </p:txBody>
      </p:sp>
      <p:sp>
        <p:nvSpPr>
          <p:cNvPr id="7" name="Rectangle 6"/>
          <p:cNvSpPr/>
          <p:nvPr/>
        </p:nvSpPr>
        <p:spPr>
          <a:xfrm>
            <a:off x="498360" y="2984734"/>
            <a:ext cx="5267440" cy="3440942"/>
          </a:xfrm>
          <a:prstGeom prst="rect">
            <a:avLst/>
          </a:prstGeom>
        </p:spPr>
        <p:txBody>
          <a:bodyPr wrap="square">
            <a:spAutoFit/>
          </a:bodyPr>
          <a:lstStyle/>
          <a:p>
            <a:pPr algn="just">
              <a:spcAft>
                <a:spcPts val="0"/>
              </a:spcAft>
              <a:tabLst>
                <a:tab pos="1705610" algn="l"/>
              </a:tabLst>
            </a:pPr>
            <a:r>
              <a:rPr lang="en-GB" altLang="zh-HK" sz="2000" b="1" kern="100" dirty="0">
                <a:latin typeface="Times New Roman" panose="02020603050405020304" pitchFamily="18" charset="0"/>
                <a:cs typeface="Times New Roman" panose="02020603050405020304" pitchFamily="18" charset="0"/>
              </a:rPr>
              <a:t>The Five-hundred-meter Aperture Spherical Telescope (FAST, nicknamed “</a:t>
            </a:r>
            <a:r>
              <a:rPr lang="en-GB" altLang="zh-HK" sz="2000" b="1" kern="100" dirty="0" err="1">
                <a:latin typeface="Times New Roman" panose="02020603050405020304" pitchFamily="18" charset="0"/>
                <a:cs typeface="Times New Roman" panose="02020603050405020304" pitchFamily="18" charset="0"/>
              </a:rPr>
              <a:t>Tianyan</a:t>
            </a:r>
            <a:r>
              <a:rPr lang="en-GB" altLang="zh-HK" sz="2000" b="1" kern="100" dirty="0">
                <a:latin typeface="Times New Roman" panose="02020603050405020304" pitchFamily="18" charset="0"/>
                <a:cs typeface="Times New Roman" panose="02020603050405020304" pitchFamily="18" charset="0"/>
              </a:rPr>
              <a:t>”, or Heaven’s Eye): </a:t>
            </a:r>
            <a:r>
              <a:rPr lang="en-GB" altLang="zh-HK" sz="2000" kern="100" dirty="0">
                <a:latin typeface="Times New Roman" panose="02020603050405020304" pitchFamily="18" charset="0"/>
                <a:cs typeface="Times New Roman" panose="02020603050405020304" pitchFamily="18" charset="0"/>
              </a:rPr>
              <a:t>This is a large astronomical instrument located in </a:t>
            </a:r>
            <a:r>
              <a:rPr lang="en-GB" altLang="zh-HK" sz="2000" kern="100" dirty="0" err="1">
                <a:latin typeface="Times New Roman" panose="02020603050405020304" pitchFamily="18" charset="0"/>
                <a:cs typeface="Times New Roman" panose="02020603050405020304" pitchFamily="18" charset="0"/>
              </a:rPr>
              <a:t>Pingtang</a:t>
            </a:r>
            <a:r>
              <a:rPr lang="en-GB" altLang="zh-HK" sz="2000" kern="100" dirty="0">
                <a:latin typeface="Times New Roman" panose="02020603050405020304" pitchFamily="18" charset="0"/>
                <a:cs typeface="Times New Roman" panose="02020603050405020304" pitchFamily="18" charset="0"/>
              </a:rPr>
              <a:t> County, </a:t>
            </a:r>
            <a:r>
              <a:rPr lang="en-GB" altLang="zh-HK" sz="2000" kern="100" dirty="0" err="1">
                <a:latin typeface="Times New Roman" panose="02020603050405020304" pitchFamily="18" charset="0"/>
                <a:cs typeface="Times New Roman" panose="02020603050405020304" pitchFamily="18" charset="0"/>
              </a:rPr>
              <a:t>Guizhou</a:t>
            </a:r>
            <a:r>
              <a:rPr lang="en-GB" altLang="zh-HK" sz="2000" kern="100" dirty="0">
                <a:latin typeface="Times New Roman" panose="02020603050405020304" pitchFamily="18" charset="0"/>
                <a:cs typeface="Times New Roman" panose="02020603050405020304" pitchFamily="18" charset="0"/>
              </a:rPr>
              <a:t> Province, China. It can detect radio waves emitted from deep space and </a:t>
            </a:r>
            <a:r>
              <a:rPr lang="en-GB" altLang="zh-HK" sz="2000" kern="100" dirty="0" smtClean="0">
                <a:latin typeface="Times New Roman" panose="02020603050405020304" pitchFamily="18" charset="0"/>
                <a:cs typeface="Times New Roman" panose="02020603050405020304" pitchFamily="18" charset="0"/>
              </a:rPr>
              <a:t>even </a:t>
            </a:r>
            <a:r>
              <a:rPr lang="en-GB" altLang="zh-HK" sz="2000" kern="100" dirty="0">
                <a:latin typeface="Times New Roman" panose="02020603050405020304" pitchFamily="18" charset="0"/>
                <a:cs typeface="Times New Roman" panose="02020603050405020304" pitchFamily="18" charset="0"/>
              </a:rPr>
              <a:t>receive signals from beyond our Galaxy, </a:t>
            </a:r>
            <a:r>
              <a:rPr lang="en-GB" altLang="zh-HK" sz="2000" kern="100" dirty="0" smtClean="0">
                <a:latin typeface="Times New Roman" panose="02020603050405020304" pitchFamily="18" charset="0"/>
                <a:cs typeface="Times New Roman" panose="02020603050405020304" pitchFamily="18" charset="0"/>
              </a:rPr>
              <a:t>allowing </a:t>
            </a:r>
            <a:r>
              <a:rPr lang="en-GB" altLang="zh-HK" sz="2000" kern="100" dirty="0">
                <a:latin typeface="Times New Roman" panose="02020603050405020304" pitchFamily="18" charset="0"/>
                <a:cs typeface="Times New Roman" panose="02020603050405020304" pitchFamily="18" charset="0"/>
              </a:rPr>
              <a:t>scientists to explore space.</a:t>
            </a:r>
            <a:endParaRPr lang="zh-TW" altLang="zh-HK" sz="2000" kern="100" dirty="0">
              <a:latin typeface="Calibri" panose="020F0502020204030204" pitchFamily="34" charset="0"/>
              <a:cs typeface="Times New Roman" panose="02020603050405020304" pitchFamily="18" charset="0"/>
            </a:endParaRPr>
          </a:p>
          <a:p>
            <a:pPr>
              <a:lnSpc>
                <a:spcPct val="120000"/>
              </a:lnSpc>
            </a:pP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altLang="zh-HK" sz="1600" strike="sngStrike"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smtClean="0">
                <a:latin typeface="Times New Roman" panose="02020603050405020304" pitchFamily="18" charset="0"/>
                <a:ea typeface="標楷體" panose="03000509000000000000" pitchFamily="65" charset="-120"/>
                <a:cs typeface="Times New Roman" panose="02020603050405020304" pitchFamily="18" charset="0"/>
              </a:rPr>
              <a:t>For details, please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refer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to  the webpage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the Chinese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Academy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Sciences:</a:t>
            </a:r>
            <a:r>
              <a:rPr lang="zh-HK"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http://www.cas.cn/zt/kjzt/fast/)</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9" descr="A picture containing indoor&#10;&#10;Description automatically generated">
            <a:extLst>
              <a:ext uri="{FF2B5EF4-FFF2-40B4-BE49-F238E27FC236}">
                <a16:creationId xmlns:a16="http://schemas.microsoft.com/office/drawing/2014/main" id="{C15C8829-8AAC-4580-AF89-18A5038B9D1B}"/>
              </a:ext>
            </a:extLst>
          </p:cNvPr>
          <p:cNvPicPr>
            <a:picLocks noChangeAspect="1"/>
          </p:cNvPicPr>
          <p:nvPr/>
        </p:nvPicPr>
        <p:blipFill rotWithShape="1">
          <a:blip r:embed="rId3" cstate="print"/>
          <a:srcRect t="2247" r="-3" b="5451"/>
          <a:stretch/>
        </p:blipFill>
        <p:spPr>
          <a:xfrm>
            <a:off x="7143552" y="1030811"/>
            <a:ext cx="3442192" cy="1953923"/>
          </a:xfrm>
          <a:prstGeom prst="rect">
            <a:avLst/>
          </a:prstGeom>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321800" y="6356016"/>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936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图片 2" descr="一張含有 室外, 衛星 的圖片&#10;&#10;自動產生的描述">
            <a:extLst>
              <a:ext uri="{FF2B5EF4-FFF2-40B4-BE49-F238E27FC236}">
                <a16:creationId xmlns:a16="http://schemas.microsoft.com/office/drawing/2014/main" id="{BAF6EBAA-6DCD-4E16-A865-127B4FD597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06" r="-1" b="-1"/>
          <a:stretch/>
        </p:blipFill>
        <p:spPr bwMode="auto">
          <a:xfrm>
            <a:off x="0" y="0"/>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文本框 5">
            <a:extLst>
              <a:ext uri="{FF2B5EF4-FFF2-40B4-BE49-F238E27FC236}">
                <a16:creationId xmlns:a16="http://schemas.microsoft.com/office/drawing/2014/main" id="{E41BC3A1-3467-4D7E-B930-DCC9F6C2AB7B}"/>
              </a:ext>
            </a:extLst>
          </p:cNvPr>
          <p:cNvSpPr txBox="1">
            <a:spLocks noChangeArrowheads="1"/>
          </p:cNvSpPr>
          <p:nvPr/>
        </p:nvSpPr>
        <p:spPr bwMode="auto">
          <a:xfrm>
            <a:off x="455482" y="855013"/>
            <a:ext cx="6952483" cy="2308324"/>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spcAft>
                <a:spcPts val="0"/>
              </a:spcAft>
              <a:buNone/>
              <a:tabLst>
                <a:tab pos="1705610" algn="l"/>
              </a:tabLst>
            </a:pP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GB" altLang="zh-HK" sz="2400" kern="100" dirty="0" err="1">
                <a:latin typeface="Times New Roman" panose="02020603050405020304" pitchFamily="18" charset="0"/>
                <a:ea typeface="新細明體" panose="02020500000000000000" pitchFamily="18" charset="-120"/>
                <a:cs typeface="Times New Roman" panose="02020603050405020304" pitchFamily="18" charset="0"/>
              </a:rPr>
              <a:t>Mozi</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 is China’s first quantum satellite for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scientific experiments, which is used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to test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long-distance quantum communications with a distance as far as</a:t>
            </a:r>
            <a:r>
              <a:rPr lang="en-GB" altLang="zh-HK" sz="2400" strike="sngStrike" kern="100" dirty="0" smtClean="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1,400 kilometres.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Its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transmission efficiency of quantum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communication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is even higher than that of optical fibre.</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362" name="内容占位符 2">
            <a:extLst>
              <a:ext uri="{FF2B5EF4-FFF2-40B4-BE49-F238E27FC236}">
                <a16:creationId xmlns:a16="http://schemas.microsoft.com/office/drawing/2014/main" id="{E6C268E6-4B32-4EAF-A3A7-60645273CEAE}"/>
              </a:ext>
            </a:extLst>
          </p:cNvPr>
          <p:cNvSpPr>
            <a:spLocks noGrp="1" noChangeArrowheads="1"/>
          </p:cNvSpPr>
          <p:nvPr>
            <p:ph idx="4294967295"/>
          </p:nvPr>
        </p:nvSpPr>
        <p:spPr>
          <a:xfrm>
            <a:off x="438031" y="3360737"/>
            <a:ext cx="10442575" cy="2995613"/>
          </a:xfrm>
          <a:solidFill>
            <a:schemeClr val="accent2">
              <a:lumMod val="20000"/>
              <a:lumOff val="80000"/>
            </a:schemeClr>
          </a:solidFill>
          <a:ln w="28575">
            <a:solidFill>
              <a:srgbClr val="FF0000"/>
            </a:solidFill>
          </a:ln>
        </p:spPr>
        <p:txBody>
          <a:bodyPr>
            <a:noAutofit/>
          </a:bodyPr>
          <a:lstStyle/>
          <a:p>
            <a:pPr>
              <a:tabLst>
                <a:tab pos="1705610" algn="l"/>
              </a:tabLst>
              <a:defRPr/>
            </a:pPr>
            <a:r>
              <a:rPr lang="en-GB" altLang="zh-HK" sz="2400" kern="100" dirty="0" smtClean="0">
                <a:latin typeface="Times New Roman" panose="02020603050405020304" pitchFamily="18" charset="0"/>
                <a:cs typeface="Times New Roman" panose="02020603050405020304" pitchFamily="18" charset="0"/>
              </a:rPr>
              <a:t>Significant </a:t>
            </a:r>
            <a:r>
              <a:rPr lang="en-GB" altLang="zh-HK" sz="2400" kern="100" dirty="0">
                <a:latin typeface="Times New Roman" panose="02020603050405020304" pitchFamily="18" charset="0"/>
                <a:cs typeface="Times New Roman" panose="02020603050405020304" pitchFamily="18" charset="0"/>
              </a:rPr>
              <a:t>breakthroughs </a:t>
            </a:r>
            <a:r>
              <a:rPr lang="en-GB" altLang="zh-HK" sz="2400" kern="100" dirty="0" smtClean="0">
                <a:latin typeface="Times New Roman" panose="02020603050405020304" pitchFamily="18" charset="0"/>
                <a:cs typeface="Times New Roman" panose="02020603050405020304" pitchFamily="18" charset="0"/>
              </a:rPr>
              <a:t>have been made </a:t>
            </a:r>
            <a:r>
              <a:rPr lang="en-GB" altLang="zh-HK" sz="2400" kern="100" dirty="0">
                <a:latin typeface="Times New Roman" panose="02020603050405020304" pitchFamily="18" charset="0"/>
                <a:cs typeface="Times New Roman" panose="02020603050405020304" pitchFamily="18" charset="0"/>
              </a:rPr>
              <a:t>in </a:t>
            </a:r>
            <a:r>
              <a:rPr lang="en-GB" altLang="zh-HK" sz="2400" kern="100" dirty="0" smtClean="0">
                <a:latin typeface="Times New Roman" panose="02020603050405020304" pitchFamily="18" charset="0"/>
                <a:cs typeface="Times New Roman" panose="02020603050405020304" pitchFamily="18" charset="0"/>
              </a:rPr>
              <a:t>basic research field such as quantum </a:t>
            </a:r>
            <a:r>
              <a:rPr lang="en-GB" altLang="zh-HK" sz="2400" kern="100" dirty="0">
                <a:latin typeface="Times New Roman" panose="02020603050405020304" pitchFamily="18" charset="0"/>
                <a:cs typeface="Times New Roman" panose="02020603050405020304" pitchFamily="18" charset="0"/>
              </a:rPr>
              <a:t>science, iron-based superconductivity, dark matter particle detection satellite, CIPS </a:t>
            </a:r>
            <a:r>
              <a:rPr lang="en-GB" altLang="zh-HK" sz="2400" kern="100" dirty="0" smtClean="0">
                <a:latin typeface="Times New Roman" panose="02020603050405020304" pitchFamily="18" charset="0"/>
                <a:cs typeface="Times New Roman" panose="02020603050405020304" pitchFamily="18" charset="0"/>
              </a:rPr>
              <a:t>stem cells.</a:t>
            </a:r>
            <a:endParaRPr lang="zh-TW" altLang="zh-HK" sz="2400" strike="sngStrike" kern="100" dirty="0">
              <a:latin typeface="Times New Roman" panose="02020603050405020304" pitchFamily="18" charset="0"/>
              <a:cs typeface="Times New Roman" panose="02020603050405020304" pitchFamily="18" charset="0"/>
            </a:endParaRPr>
          </a:p>
          <a:p>
            <a:pPr>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Global </a:t>
            </a:r>
            <a:r>
              <a:rPr lang="en-GB" altLang="zh-HK" sz="2400" kern="100" dirty="0" smtClean="0">
                <a:latin typeface="Times New Roman" panose="02020603050405020304" pitchFamily="18" charset="0"/>
                <a:cs typeface="Times New Roman" panose="02020603050405020304" pitchFamily="18" charset="0"/>
              </a:rPr>
              <a:t>networking completed for </a:t>
            </a:r>
            <a:r>
              <a:rPr lang="en-GB" altLang="zh-HK" sz="2400" kern="100" dirty="0">
                <a:latin typeface="Times New Roman" panose="02020603050405020304" pitchFamily="18" charset="0"/>
                <a:cs typeface="Times New Roman" panose="02020603050405020304" pitchFamily="18" charset="0"/>
              </a:rPr>
              <a:t>China’s </a:t>
            </a:r>
            <a:r>
              <a:rPr lang="en-GB" altLang="zh-HK" sz="2400" kern="100" dirty="0" err="1">
                <a:latin typeface="Times New Roman" panose="02020603050405020304" pitchFamily="18" charset="0"/>
                <a:cs typeface="Times New Roman" panose="02020603050405020304" pitchFamily="18" charset="0"/>
              </a:rPr>
              <a:t>BeiDou</a:t>
            </a:r>
            <a:r>
              <a:rPr lang="en-GB" altLang="zh-HK" sz="2400" kern="100" dirty="0">
                <a:latin typeface="Times New Roman" panose="02020603050405020304" pitchFamily="18" charset="0"/>
                <a:cs typeface="Times New Roman" panose="02020603050405020304" pitchFamily="18" charset="0"/>
              </a:rPr>
              <a:t> Navigation Satellite </a:t>
            </a:r>
            <a:r>
              <a:rPr lang="en-GB" altLang="zh-HK" sz="2400" kern="100" dirty="0" smtClean="0">
                <a:latin typeface="Times New Roman" panose="02020603050405020304" pitchFamily="18" charset="0"/>
                <a:cs typeface="Times New Roman" panose="02020603050405020304" pitchFamily="18" charset="0"/>
              </a:rPr>
              <a:t>System; </a:t>
            </a:r>
            <a:r>
              <a:rPr lang="en-GB" altLang="zh-HK" sz="2400" kern="100" dirty="0">
                <a:latin typeface="Times New Roman" panose="02020603050405020304" pitchFamily="18" charset="0"/>
                <a:cs typeface="Times New Roman" panose="02020603050405020304" pitchFamily="18" charset="0"/>
              </a:rPr>
              <a:t>deep-diving records set by the manned submersible </a:t>
            </a:r>
            <a:r>
              <a:rPr lang="en-GB" altLang="zh-HK" sz="2400" kern="100" dirty="0" err="1">
                <a:latin typeface="Times New Roman" panose="02020603050405020304" pitchFamily="18" charset="0"/>
                <a:cs typeface="Times New Roman" panose="02020603050405020304" pitchFamily="18" charset="0"/>
              </a:rPr>
              <a:t>Jiaolong</a:t>
            </a:r>
            <a:r>
              <a:rPr lang="en-GB" altLang="zh-HK" sz="2400" kern="100" dirty="0">
                <a:latin typeface="Times New Roman" panose="02020603050405020304" pitchFamily="18" charset="0"/>
                <a:cs typeface="Times New Roman" panose="02020603050405020304" pitchFamily="18" charset="0"/>
              </a:rPr>
              <a:t> and the unmanned submersible </a:t>
            </a:r>
            <a:r>
              <a:rPr lang="en-GB" altLang="zh-HK" sz="2400" kern="100" dirty="0" err="1">
                <a:latin typeface="Times New Roman" panose="02020603050405020304" pitchFamily="18" charset="0"/>
                <a:cs typeface="Times New Roman" panose="02020603050405020304" pitchFamily="18" charset="0"/>
              </a:rPr>
              <a:t>Haidou</a:t>
            </a:r>
            <a:r>
              <a:rPr lang="en-GB" altLang="zh-HK" sz="2400" kern="100" dirty="0">
                <a:latin typeface="Times New Roman" panose="02020603050405020304" pitchFamily="18" charset="0"/>
                <a:cs typeface="Times New Roman" panose="02020603050405020304" pitchFamily="18" charset="0"/>
              </a:rPr>
              <a:t>; and other significant achievements such as </a:t>
            </a:r>
            <a:r>
              <a:rPr lang="en-GB" altLang="zh-HK" sz="2400" kern="100" dirty="0" smtClean="0">
                <a:latin typeface="Times New Roman" panose="02020603050405020304" pitchFamily="18" charset="0"/>
                <a:cs typeface="Times New Roman" panose="02020603050405020304" pitchFamily="18" charset="0"/>
              </a:rPr>
              <a:t>large aircrafts manufactured in China, </a:t>
            </a:r>
            <a:r>
              <a:rPr lang="en-GB" altLang="zh-HK" sz="2400" kern="100" dirty="0">
                <a:latin typeface="Times New Roman" panose="02020603050405020304" pitchFamily="18" charset="0"/>
                <a:cs typeface="Times New Roman" panose="02020603050405020304" pitchFamily="18" charset="0"/>
              </a:rPr>
              <a:t>high-speed </a:t>
            </a:r>
            <a:r>
              <a:rPr lang="en-GB" altLang="zh-HK" sz="2400" kern="100" dirty="0" smtClean="0">
                <a:latin typeface="Times New Roman" panose="02020603050405020304" pitchFamily="18" charset="0"/>
                <a:cs typeface="Times New Roman" panose="02020603050405020304" pitchFamily="18" charset="0"/>
              </a:rPr>
              <a:t>rail, </a:t>
            </a:r>
            <a:r>
              <a:rPr lang="en-GB" altLang="zh-HK" sz="2400" kern="100" dirty="0">
                <a:latin typeface="Times New Roman" panose="02020603050405020304" pitchFamily="18" charset="0"/>
                <a:cs typeface="Times New Roman" panose="02020603050405020304" pitchFamily="18" charset="0"/>
              </a:rPr>
              <a:t>third-generation nuclear </a:t>
            </a:r>
            <a:r>
              <a:rPr lang="en-GB" altLang="zh-HK" sz="2400" kern="100" dirty="0" smtClean="0">
                <a:latin typeface="Times New Roman" panose="02020603050405020304" pitchFamily="18" charset="0"/>
                <a:cs typeface="Times New Roman" panose="02020603050405020304" pitchFamily="18" charset="0"/>
              </a:rPr>
              <a:t>reactor, </a:t>
            </a:r>
            <a:r>
              <a:rPr lang="en-GB" altLang="zh-HK" sz="2400" kern="100" dirty="0">
                <a:latin typeface="Times New Roman" panose="02020603050405020304" pitchFamily="18" charset="0"/>
                <a:cs typeface="Times New Roman" panose="02020603050405020304" pitchFamily="18" charset="0"/>
              </a:rPr>
              <a:t>and new energy </a:t>
            </a:r>
            <a:r>
              <a:rPr lang="en-GB" altLang="zh-HK" sz="2400" kern="100" dirty="0" smtClean="0">
                <a:latin typeface="Times New Roman" panose="02020603050405020304" pitchFamily="18" charset="0"/>
                <a:cs typeface="Times New Roman" panose="02020603050405020304" pitchFamily="18" charset="0"/>
              </a:rPr>
              <a:t>vehicles</a:t>
            </a:r>
            <a:endParaRPr lang="zh-TW" altLang="zh-HK" sz="2400" strike="sngStrike" kern="100" dirty="0">
              <a:latin typeface="Calibri" panose="020F0502020204030204" pitchFamily="34" charset="0"/>
              <a:cs typeface="Times New Roman" panose="02020603050405020304" pitchFamily="18" charset="0"/>
            </a:endParaRPr>
          </a:p>
        </p:txBody>
      </p:sp>
      <p:sp>
        <p:nvSpPr>
          <p:cNvPr id="9" name="矩形 1">
            <a:extLst>
              <a:ext uri="{FF2B5EF4-FFF2-40B4-BE49-F238E27FC236}">
                <a16:creationId xmlns:a16="http://schemas.microsoft.com/office/drawing/2014/main" id="{C1667F8E-E32C-4C27-AABD-1714F9E46282}"/>
              </a:ext>
            </a:extLst>
          </p:cNvPr>
          <p:cNvSpPr>
            <a:spLocks noChangeArrowheads="1"/>
          </p:cNvSpPr>
          <p:nvPr/>
        </p:nvSpPr>
        <p:spPr bwMode="auto">
          <a:xfrm>
            <a:off x="438031" y="131738"/>
            <a:ext cx="111187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Aft>
                <a:spcPts val="0"/>
              </a:spcAft>
              <a:buNone/>
              <a:tabLst>
                <a:tab pos="1705610" algn="l"/>
              </a:tabLst>
            </a:pPr>
            <a:r>
              <a:rPr lang="en-GB" altLang="zh-HK" sz="44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Major scientific and technological achievements</a:t>
            </a:r>
            <a:endParaRPr lang="zh-TW" altLang="zh-HK" sz="4400" kern="100" dirty="0">
              <a:solidFill>
                <a:schemeClr val="bg1"/>
              </a:solidFill>
              <a:ea typeface="新細明體" panose="02020500000000000000" pitchFamily="18" charset="-12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6076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2">
                                            <p:bg/>
                                          </p:spTgt>
                                        </p:tgtEl>
                                        <p:attrNameLst>
                                          <p:attrName>style.visibility</p:attrName>
                                        </p:attrNameLst>
                                      </p:cBhvr>
                                      <p:to>
                                        <p:strVal val="visible"/>
                                      </p:to>
                                    </p:set>
                                    <p:anim calcmode="lin" valueType="num">
                                      <p:cBhvr additive="base">
                                        <p:cTn id="13" dur="500" fill="hold"/>
                                        <p:tgtEl>
                                          <p:spTgt spid="15362">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2">
                                            <p:txEl>
                                              <p:pRg st="0" end="0"/>
                                            </p:txEl>
                                          </p:spTgt>
                                        </p:tgtEl>
                                        <p:attrNameLst>
                                          <p:attrName>style.visibility</p:attrName>
                                        </p:attrNameLst>
                                      </p:cBhvr>
                                      <p:to>
                                        <p:strVal val="visible"/>
                                      </p:to>
                                    </p:set>
                                    <p:anim calcmode="lin" valueType="num">
                                      <p:cBhvr additive="base">
                                        <p:cTn id="19"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2">
                                            <p:txEl>
                                              <p:pRg st="1" end="1"/>
                                            </p:txEl>
                                          </p:spTgt>
                                        </p:tgtEl>
                                        <p:attrNameLst>
                                          <p:attrName>style.visibility</p:attrName>
                                        </p:attrNameLst>
                                      </p:cBhvr>
                                      <p:to>
                                        <p:strVal val="visible"/>
                                      </p:to>
                                    </p:set>
                                    <p:anim calcmode="lin" valueType="num">
                                      <p:cBhvr additive="base">
                                        <p:cTn id="25"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5362"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199" y="102637"/>
            <a:ext cx="10515600" cy="641740"/>
          </a:xfrm>
        </p:spPr>
        <p:txBody>
          <a:bodyPr>
            <a:normAutofit/>
          </a:bodyPr>
          <a:lstStyle/>
          <a:p>
            <a:pPr algn="ctr"/>
            <a:r>
              <a:rPr lang="en-US" altLang="zh-CN" sz="4000" dirty="0" smtClean="0">
                <a:latin typeface="Times New Roman" panose="02020603050405020304" pitchFamily="18" charset="0"/>
                <a:ea typeface="標楷體"/>
                <a:cs typeface="Times New Roman" panose="02020603050405020304" pitchFamily="18" charset="0"/>
              </a:rPr>
              <a:t>Reference</a:t>
            </a:r>
            <a:endParaRPr lang="zh-HK" altLang="en-US" sz="4000" strike="sngStrike" dirty="0">
              <a:solidFill>
                <a:srgbClr val="FF3399"/>
              </a:solidFill>
            </a:endParaRPr>
          </a:p>
        </p:txBody>
      </p:sp>
      <p:sp>
        <p:nvSpPr>
          <p:cNvPr id="3" name="內容版面配置區 2"/>
          <p:cNvSpPr>
            <a:spLocks noGrp="1"/>
          </p:cNvSpPr>
          <p:nvPr>
            <p:ph idx="1"/>
          </p:nvPr>
        </p:nvSpPr>
        <p:spPr>
          <a:xfrm>
            <a:off x="549543" y="744377"/>
            <a:ext cx="11215737" cy="6113623"/>
          </a:xfrm>
        </p:spPr>
        <p:txBody>
          <a:bodyPr>
            <a:normAutofit/>
          </a:bodyPr>
          <a:lstStyle/>
          <a:p>
            <a:pPr algn="just">
              <a:spcAft>
                <a:spcPts val="0"/>
              </a:spcAft>
              <a:tabLst>
                <a:tab pos="1705610" algn="l"/>
              </a:tabLst>
            </a:pPr>
            <a:r>
              <a:rPr lang="en-GB" altLang="zh-HK" b="1" kern="100" dirty="0">
                <a:latin typeface="Times New Roman" panose="02020603050405020304" pitchFamily="18" charset="0"/>
                <a:cs typeface="Times New Roman" panose="02020603050405020304" pitchFamily="18" charset="0"/>
              </a:rPr>
              <a:t>Iron-based superconductivity</a:t>
            </a:r>
            <a:r>
              <a:rPr lang="en-GB" altLang="zh-HK" kern="100" dirty="0">
                <a:latin typeface="Times New Roman" panose="02020603050405020304" pitchFamily="18" charset="0"/>
                <a:cs typeface="Times New Roman" panose="02020603050405020304" pitchFamily="18" charset="0"/>
              </a:rPr>
              <a:t>: Superconductors are materials that can conduct electricity with zero resistance at low </a:t>
            </a:r>
            <a:r>
              <a:rPr lang="en-GB" altLang="zh-HK" kern="100" dirty="0" smtClean="0">
                <a:latin typeface="Times New Roman" panose="02020603050405020304" pitchFamily="18" charset="0"/>
                <a:cs typeface="Times New Roman" panose="02020603050405020304" pitchFamily="18" charset="0"/>
              </a:rPr>
              <a:t>temperature. </a:t>
            </a:r>
            <a:r>
              <a:rPr lang="en-GB" altLang="zh-HK" kern="100" dirty="0">
                <a:latin typeface="Times New Roman" panose="02020603050405020304" pitchFamily="18" charset="0"/>
                <a:cs typeface="Times New Roman" panose="02020603050405020304" pitchFamily="18" charset="0"/>
              </a:rPr>
              <a:t>Superconductors can be used in communications, energy storage, </a:t>
            </a:r>
            <a:r>
              <a:rPr lang="en-GB" altLang="zh-HK" kern="100" dirty="0" smtClean="0">
                <a:latin typeface="Times New Roman" panose="02020603050405020304" pitchFamily="18" charset="0"/>
                <a:cs typeface="Times New Roman" panose="02020603050405020304" pitchFamily="18" charset="0"/>
              </a:rPr>
              <a:t> </a:t>
            </a:r>
            <a:r>
              <a:rPr lang="en-GB" altLang="zh-HK" kern="100" dirty="0">
                <a:latin typeface="Times New Roman" panose="02020603050405020304" pitchFamily="18" charset="0"/>
                <a:cs typeface="Times New Roman" panose="02020603050405020304" pitchFamily="18" charset="0"/>
              </a:rPr>
              <a:t>transportation, etc. </a:t>
            </a:r>
            <a:r>
              <a:rPr lang="en-GB" altLang="zh-HK" kern="100" dirty="0" smtClean="0">
                <a:latin typeface="Times New Roman" panose="02020603050405020304" pitchFamily="18" charset="0"/>
                <a:cs typeface="Times New Roman" panose="02020603050405020304" pitchFamily="18" charset="0"/>
              </a:rPr>
              <a:t>China </a:t>
            </a:r>
            <a:r>
              <a:rPr lang="en-GB" altLang="zh-HK" kern="100" dirty="0">
                <a:latin typeface="Times New Roman" panose="02020603050405020304" pitchFamily="18" charset="0"/>
                <a:cs typeface="Times New Roman" panose="02020603050405020304" pitchFamily="18" charset="0"/>
              </a:rPr>
              <a:t>has successfully developed iron-based superconductors, which are more efficient than </a:t>
            </a:r>
            <a:r>
              <a:rPr lang="en-GB" altLang="zh-HK" kern="100" dirty="0" smtClean="0">
                <a:latin typeface="Times New Roman" panose="02020603050405020304" pitchFamily="18" charset="0"/>
                <a:cs typeface="Times New Roman" panose="02020603050405020304" pitchFamily="18" charset="0"/>
              </a:rPr>
              <a:t>the </a:t>
            </a:r>
            <a:r>
              <a:rPr lang="en-GB" altLang="zh-HK" kern="100" dirty="0">
                <a:latin typeface="Times New Roman" panose="02020603050405020304" pitchFamily="18" charset="0"/>
                <a:cs typeface="Times New Roman" panose="02020603050405020304" pitchFamily="18" charset="0"/>
              </a:rPr>
              <a:t>other types. </a:t>
            </a:r>
            <a:endParaRPr lang="zh-TW" altLang="zh-HK" kern="100" dirty="0">
              <a:latin typeface="Times New Roman" panose="02020603050405020304" pitchFamily="18" charset="0"/>
              <a:cs typeface="Times New Roman" panose="02020603050405020304" pitchFamily="18" charset="0"/>
            </a:endParaRPr>
          </a:p>
          <a:p>
            <a:pPr marL="0" indent="0" algn="just">
              <a:spcAft>
                <a:spcPts val="0"/>
              </a:spcAft>
              <a:buNone/>
              <a:tabLst>
                <a:tab pos="1705610" algn="l"/>
              </a:tabLst>
            </a:pPr>
            <a:r>
              <a:rPr lang="en-US" altLang="zh-HK" sz="1800" dirty="0">
                <a:latin typeface="Times New Roman" panose="02020603050405020304" pitchFamily="18" charset="0"/>
                <a:ea typeface="標楷體" panose="03000509000000000000" pitchFamily="65" charset="-120"/>
                <a:cs typeface="Times New Roman" panose="02020603050405020304" pitchFamily="18" charset="0"/>
              </a:rPr>
              <a:t>     Source: </a:t>
            </a:r>
            <a:r>
              <a:rPr lang="en-GB" altLang="zh-HK" sz="1800" kern="100" dirty="0" err="1">
                <a:latin typeface="Times New Roman" panose="02020603050405020304" pitchFamily="18" charset="0"/>
                <a:cs typeface="Times New Roman" panose="02020603050405020304" pitchFamily="18" charset="0"/>
              </a:rPr>
              <a:t>Xinhuanet</a:t>
            </a:r>
            <a:r>
              <a:rPr lang="zh-HK"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8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800" dirty="0">
                <a:latin typeface="Times New Roman" panose="02020603050405020304" pitchFamily="18" charset="0"/>
                <a:ea typeface="標楷體" panose="03000509000000000000" pitchFamily="65" charset="-120"/>
                <a:cs typeface="Times New Roman" panose="02020603050405020304" pitchFamily="18" charset="0"/>
              </a:rPr>
              <a:t>://www.xinhuanet.com/tech/2021-02/25/c_1127136652.htm)</a:t>
            </a:r>
          </a:p>
          <a:p>
            <a:pPr algn="just">
              <a:spcAft>
                <a:spcPts val="0"/>
              </a:spcAft>
              <a:tabLst>
                <a:tab pos="1705610" algn="l"/>
              </a:tabLst>
            </a:pPr>
            <a:r>
              <a:rPr lang="en-GB" altLang="zh-HK" b="1" kern="100" dirty="0">
                <a:latin typeface="Times New Roman" panose="02020603050405020304" pitchFamily="18" charset="0"/>
                <a:cs typeface="Times New Roman" panose="02020603050405020304" pitchFamily="18" charset="0"/>
              </a:rPr>
              <a:t>Dark matter particle detection satellite</a:t>
            </a:r>
            <a:r>
              <a:rPr lang="en-GB" altLang="zh-HK" kern="100" dirty="0">
                <a:latin typeface="Times New Roman" panose="02020603050405020304" pitchFamily="18" charset="0"/>
                <a:cs typeface="Times New Roman" panose="02020603050405020304" pitchFamily="18" charset="0"/>
              </a:rPr>
              <a:t>: This is China’s first space astronomy satellite, which helps detect the origin of cosmic rays and </a:t>
            </a:r>
            <a:r>
              <a:rPr lang="en-GB" altLang="zh-HK" kern="100" dirty="0" smtClean="0">
                <a:latin typeface="Times New Roman" panose="02020603050405020304" pitchFamily="18" charset="0"/>
                <a:cs typeface="Times New Roman" panose="02020603050405020304" pitchFamily="18" charset="0"/>
              </a:rPr>
              <a:t>carry </a:t>
            </a:r>
            <a:r>
              <a:rPr lang="en-GB" altLang="zh-HK" kern="100" dirty="0">
                <a:latin typeface="Times New Roman" panose="02020603050405020304" pitchFamily="18" charset="0"/>
                <a:cs typeface="Times New Roman" panose="02020603050405020304" pitchFamily="18" charset="0"/>
              </a:rPr>
              <a:t>out research on gamma-ray astronomy.</a:t>
            </a:r>
            <a:endParaRPr lang="zh-TW" altLang="zh-HK" kern="100" dirty="0">
              <a:latin typeface="Calibri" panose="020F0502020204030204" pitchFamily="34" charset="0"/>
              <a:cs typeface="Times New Roman" panose="02020603050405020304" pitchFamily="18" charset="0"/>
            </a:endParaRPr>
          </a:p>
          <a:p>
            <a:pPr marL="0" indent="0" algn="just">
              <a:spcAft>
                <a:spcPts val="0"/>
              </a:spcAft>
              <a:buNone/>
              <a:tabLst>
                <a:tab pos="1705610" algn="l"/>
              </a:tabLst>
            </a:pPr>
            <a:r>
              <a:rPr lang="en-GB" altLang="zh-HK" sz="1800" kern="100" dirty="0">
                <a:latin typeface="Times New Roman" panose="02020603050405020304" pitchFamily="18" charset="0"/>
                <a:cs typeface="Times New Roman" panose="02020603050405020304" pitchFamily="18" charset="0"/>
              </a:rPr>
              <a:t>   Source: </a:t>
            </a:r>
            <a:r>
              <a:rPr lang="en-GB" altLang="zh-HK" sz="1800" kern="100" dirty="0" err="1">
                <a:latin typeface="Times New Roman" panose="02020603050405020304" pitchFamily="18" charset="0"/>
                <a:cs typeface="Times New Roman" panose="02020603050405020304" pitchFamily="18" charset="0"/>
              </a:rPr>
              <a:t>Xinhuanet</a:t>
            </a:r>
            <a:r>
              <a:rPr lang="zh-TW" altLang="zh-HK" sz="1800" kern="100" dirty="0">
                <a:latin typeface="Calibri" panose="020F0502020204030204" pitchFamily="34" charset="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800" dirty="0">
                <a:latin typeface="Times New Roman" panose="02020603050405020304" pitchFamily="18" charset="0"/>
                <a:ea typeface="標楷體" panose="03000509000000000000" pitchFamily="65" charset="-120"/>
                <a:cs typeface="Times New Roman" panose="02020603050405020304" pitchFamily="18" charset="0"/>
              </a:rPr>
              <a:t>http://www.xinhuanet.com/science/2021-05/20/c_139957943.htm)</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1705610" algn="l"/>
              </a:tabLst>
            </a:pPr>
            <a:r>
              <a:rPr lang="en-GB" altLang="zh-HK" b="1" kern="100" dirty="0">
                <a:latin typeface="Times New Roman" panose="02020603050405020304" pitchFamily="18" charset="0"/>
                <a:cs typeface="Times New Roman" panose="02020603050405020304" pitchFamily="18" charset="0"/>
              </a:rPr>
              <a:t>CIPS stem cells</a:t>
            </a:r>
            <a:r>
              <a:rPr lang="en-GB" altLang="zh-HK" kern="100" dirty="0">
                <a:latin typeface="Times New Roman" panose="02020603050405020304" pitchFamily="18" charset="0"/>
                <a:cs typeface="Times New Roman" panose="02020603050405020304" pitchFamily="18" charset="0"/>
              </a:rPr>
              <a:t>: Stem cells are cells with the potential to develop into many different types of cells in the body. CIPS refers to the conversion of general cells into stem cells by chemical methods. Stem cell research can help explore treatments </a:t>
            </a:r>
            <a:r>
              <a:rPr lang="en-GB" altLang="zh-HK" kern="100" dirty="0" smtClean="0">
                <a:latin typeface="Times New Roman" panose="02020603050405020304" pitchFamily="18" charset="0"/>
                <a:cs typeface="Times New Roman" panose="02020603050405020304" pitchFamily="18" charset="0"/>
              </a:rPr>
              <a:t>for </a:t>
            </a:r>
            <a:r>
              <a:rPr lang="en-GB" altLang="zh-HK" kern="100" dirty="0">
                <a:latin typeface="Times New Roman" panose="02020603050405020304" pitchFamily="18" charset="0"/>
                <a:cs typeface="Times New Roman" panose="02020603050405020304" pitchFamily="18" charset="0"/>
              </a:rPr>
              <a:t>some serious diseases (such as dementia).</a:t>
            </a:r>
            <a:endParaRPr lang="zh-TW" altLang="zh-HK" kern="100" dirty="0">
              <a:latin typeface="Calibri" panose="020F0502020204030204" pitchFamily="34" charset="0"/>
              <a:cs typeface="Times New Roman" panose="02020603050405020304" pitchFamily="18" charset="0"/>
            </a:endParaRPr>
          </a:p>
          <a:p>
            <a:pPr marL="0" indent="0" algn="just">
              <a:spcAft>
                <a:spcPts val="0"/>
              </a:spcAft>
              <a:buNone/>
              <a:tabLst>
                <a:tab pos="1705610" algn="l"/>
              </a:tabLst>
            </a:pPr>
            <a:r>
              <a:rPr lang="en-GB" altLang="zh-HK" sz="1800" kern="100" dirty="0">
                <a:latin typeface="Times New Roman" panose="02020603050405020304" pitchFamily="18" charset="0"/>
                <a:cs typeface="Times New Roman" panose="02020603050405020304" pitchFamily="18" charset="0"/>
              </a:rPr>
              <a:t>   Source: National Natural Science </a:t>
            </a:r>
            <a:r>
              <a:rPr lang="en-GB" altLang="zh-HK" sz="1800" kern="100" dirty="0" smtClean="0">
                <a:latin typeface="Times New Roman" panose="02020603050405020304" pitchFamily="18" charset="0"/>
                <a:cs typeface="Times New Roman" panose="02020603050405020304" pitchFamily="18" charset="0"/>
              </a:rPr>
              <a:t>Foundation of China </a:t>
            </a:r>
            <a:r>
              <a:rPr lang="en-US" altLang="zh-HK"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800" dirty="0">
                <a:latin typeface="Times New Roman" panose="02020603050405020304" pitchFamily="18" charset="0"/>
                <a:ea typeface="標楷體" panose="03000509000000000000" pitchFamily="65" charset="-120"/>
                <a:cs typeface="Times New Roman" panose="02020603050405020304" pitchFamily="18" charset="0"/>
              </a:rPr>
              <a:t>http://www.nsfc.gov.cn/publish/portal0/tab440/info56114.htm)</a:t>
            </a: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380621" y="6394851"/>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06854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838199" y="90806"/>
            <a:ext cx="10515600" cy="815282"/>
          </a:xfrm>
        </p:spPr>
        <p:txBody>
          <a:bodyPr/>
          <a:lstStyle/>
          <a:p>
            <a:pPr algn="ctr"/>
            <a:r>
              <a:rPr lang="en-US" altLang="zh-CN" dirty="0" smtClean="0">
                <a:solidFill>
                  <a:prstClr val="black"/>
                </a:solidFill>
                <a:latin typeface="Times New Roman" panose="02020603050405020304" pitchFamily="18" charset="0"/>
                <a:ea typeface="標楷體"/>
                <a:cs typeface="Times New Roman" panose="02020603050405020304" pitchFamily="18" charset="0"/>
              </a:rPr>
              <a:t>Reference</a:t>
            </a:r>
            <a:endParaRPr lang="zh-HK" altLang="en-US" strike="sngStrike" dirty="0">
              <a:solidFill>
                <a:srgbClr val="FF3399"/>
              </a:solidFill>
              <a:latin typeface="DFKai-SB" panose="03000509000000000000" pitchFamily="65" charset="-120"/>
              <a:ea typeface="DFKai-SB" panose="03000509000000000000" pitchFamily="65" charset="-120"/>
            </a:endParaRPr>
          </a:p>
        </p:txBody>
      </p:sp>
      <p:sp>
        <p:nvSpPr>
          <p:cNvPr id="3" name="內容版面配置區 2"/>
          <p:cNvSpPr>
            <a:spLocks noGrp="1"/>
          </p:cNvSpPr>
          <p:nvPr>
            <p:ph sz="half" idx="1"/>
          </p:nvPr>
        </p:nvSpPr>
        <p:spPr>
          <a:xfrm>
            <a:off x="386844" y="749354"/>
            <a:ext cx="8424000" cy="5789558"/>
          </a:xfrm>
        </p:spPr>
        <p:txBody>
          <a:bodyPr vert="horz" lIns="91440" tIns="45720" rIns="91440" bIns="45720" rtlCol="0" anchor="t">
            <a:noAutofit/>
          </a:bodyPr>
          <a:lstStyle/>
          <a:p>
            <a:pPr algn="just">
              <a:lnSpc>
                <a:spcPct val="110000"/>
              </a:lnSpc>
            </a:pPr>
            <a:r>
              <a:rPr lang="en-GB" altLang="zh-HK" sz="2000" dirty="0">
                <a:latin typeface="Times New Roman" panose="02020603050405020304" pitchFamily="18" charset="0"/>
              </a:rPr>
              <a:t>The </a:t>
            </a:r>
            <a:r>
              <a:rPr lang="en-GB" altLang="zh-HK" sz="2000" dirty="0" err="1" smtClean="0">
                <a:latin typeface="Times New Roman" panose="02020603050405020304" pitchFamily="18" charset="0"/>
              </a:rPr>
              <a:t>BeiDou</a:t>
            </a:r>
            <a:r>
              <a:rPr lang="en-GB" altLang="zh-HK" sz="2000" dirty="0" smtClean="0">
                <a:latin typeface="Times New Roman" panose="02020603050405020304" pitchFamily="18" charset="0"/>
              </a:rPr>
              <a:t> Navigation Satellite System (BDS) is a global satellite navigation system developed </a:t>
            </a:r>
            <a:r>
              <a:rPr lang="en-GB" altLang="zh-HK" sz="2000" dirty="0">
                <a:latin typeface="Times New Roman" panose="02020603050405020304" pitchFamily="18" charset="0"/>
              </a:rPr>
              <a:t>and operated </a:t>
            </a:r>
            <a:r>
              <a:rPr lang="en-GB" altLang="zh-HK" sz="2000" dirty="0" smtClean="0">
                <a:latin typeface="Times New Roman" panose="02020603050405020304" pitchFamily="18" charset="0"/>
              </a:rPr>
              <a:t>by </a:t>
            </a:r>
            <a:r>
              <a:rPr lang="en-GB" altLang="zh-HK" sz="2000" dirty="0">
                <a:latin typeface="Times New Roman" panose="02020603050405020304" pitchFamily="18" charset="0"/>
              </a:rPr>
              <a:t>China with </a:t>
            </a:r>
            <a:r>
              <a:rPr lang="en-GB" altLang="zh-HK" sz="2000" dirty="0" smtClean="0">
                <a:latin typeface="Times New Roman" panose="02020603050405020304" pitchFamily="18" charset="0"/>
              </a:rPr>
              <a:t>the aim to safeguarding national </a:t>
            </a:r>
            <a:r>
              <a:rPr lang="en-GB" altLang="zh-HK" sz="2000" dirty="0">
                <a:latin typeface="Times New Roman" panose="02020603050405020304" pitchFamily="18" charset="0"/>
              </a:rPr>
              <a:t>security and </a:t>
            </a:r>
            <a:r>
              <a:rPr lang="en-GB" altLang="zh-HK" sz="2000" dirty="0" smtClean="0">
                <a:latin typeface="Times New Roman" panose="02020603050405020304" pitchFamily="18" charset="0"/>
              </a:rPr>
              <a:t>socio-economic development of the country. </a:t>
            </a:r>
            <a:r>
              <a:rPr lang="en-GB" altLang="zh-HK" sz="2000" dirty="0">
                <a:latin typeface="Times New Roman" panose="02020603050405020304" pitchFamily="18" charset="0"/>
              </a:rPr>
              <a:t>As </a:t>
            </a:r>
            <a:r>
              <a:rPr lang="en-GB" altLang="zh-HK" sz="2000" dirty="0" smtClean="0">
                <a:latin typeface="Times New Roman" panose="02020603050405020304" pitchFamily="18" charset="0"/>
              </a:rPr>
              <a:t>a major </a:t>
            </a:r>
            <a:r>
              <a:rPr lang="en-GB" altLang="zh-HK" sz="2000" dirty="0">
                <a:latin typeface="Times New Roman" panose="02020603050405020304" pitchFamily="18" charset="0"/>
              </a:rPr>
              <a:t>temporal-spatial infrastructure of </a:t>
            </a:r>
            <a:r>
              <a:rPr lang="en-GB" altLang="zh-HK" sz="2000" dirty="0" smtClean="0">
                <a:latin typeface="Times New Roman" panose="02020603050405020304" pitchFamily="18" charset="0"/>
              </a:rPr>
              <a:t>the country, </a:t>
            </a:r>
            <a:r>
              <a:rPr lang="en-GB" altLang="zh-HK" sz="2000" dirty="0">
                <a:latin typeface="Times New Roman" panose="02020603050405020304" pitchFamily="18" charset="0"/>
              </a:rPr>
              <a:t>the BDS provides </a:t>
            </a:r>
            <a:r>
              <a:rPr lang="en-GB" altLang="zh-HK" sz="2000" dirty="0" smtClean="0">
                <a:latin typeface="Times New Roman" panose="02020603050405020304" pitchFamily="18" charset="0"/>
              </a:rPr>
              <a:t>all-weather, </a:t>
            </a:r>
            <a:r>
              <a:rPr lang="en-GB" altLang="zh-HK" sz="2000" dirty="0">
                <a:latin typeface="Times New Roman" panose="02020603050405020304" pitchFamily="18" charset="0"/>
              </a:rPr>
              <a:t>real-time</a:t>
            </a:r>
            <a:r>
              <a:rPr lang="en-GB" altLang="zh-HK" sz="2000" dirty="0" smtClean="0">
                <a:latin typeface="Times New Roman" panose="02020603050405020304" pitchFamily="18" charset="0"/>
              </a:rPr>
              <a:t> </a:t>
            </a:r>
            <a:r>
              <a:rPr lang="en-GB" altLang="zh-HK" sz="2000" dirty="0">
                <a:latin typeface="Times New Roman" panose="02020603050405020304" pitchFamily="18" charset="0"/>
              </a:rPr>
              <a:t>and </a:t>
            </a:r>
            <a:r>
              <a:rPr lang="en-GB" altLang="zh-HK" sz="2000" dirty="0" smtClean="0">
                <a:latin typeface="Times New Roman" panose="02020603050405020304" pitchFamily="18" charset="0"/>
              </a:rPr>
              <a:t>accurate </a:t>
            </a:r>
            <a:r>
              <a:rPr lang="en-GB" altLang="zh-HK" sz="2000" dirty="0">
                <a:latin typeface="Times New Roman" panose="02020603050405020304" pitchFamily="18" charset="0"/>
              </a:rPr>
              <a:t>positioning, navigation and timing </a:t>
            </a:r>
            <a:r>
              <a:rPr lang="en-GB" altLang="zh-HK" sz="2000" dirty="0" smtClean="0">
                <a:latin typeface="Times New Roman" panose="02020603050405020304" pitchFamily="18" charset="0"/>
              </a:rPr>
              <a:t>services for </a:t>
            </a:r>
            <a:r>
              <a:rPr lang="en-GB" altLang="zh-HK" sz="2000" dirty="0">
                <a:latin typeface="Times New Roman" panose="02020603050405020304" pitchFamily="18" charset="0"/>
              </a:rPr>
              <a:t>global users. </a:t>
            </a:r>
            <a:endParaRPr lang="en-US" altLang="zh-CN" sz="2000" dirty="0">
              <a:latin typeface="DFKai-SB" panose="03000509000000000000" pitchFamily="65" charset="-120"/>
              <a:ea typeface="DFKai-SB" panose="03000509000000000000" pitchFamily="65" charset="-120"/>
              <a:cs typeface="Times New Roman"/>
            </a:endParaRPr>
          </a:p>
          <a:p>
            <a:pPr algn="just">
              <a:lnSpc>
                <a:spcPct val="110000"/>
              </a:lnSpc>
            </a:pPr>
            <a:r>
              <a:rPr lang="en-GB" altLang="zh-HK" sz="2000" dirty="0">
                <a:latin typeface="Times New Roman" panose="02020603050405020304" pitchFamily="18" charset="0"/>
              </a:rPr>
              <a:t>The BDS has been widely used in </a:t>
            </a:r>
            <a:r>
              <a:rPr lang="en-GB" altLang="zh-HK" sz="2000" dirty="0" smtClean="0">
                <a:latin typeface="Times New Roman" panose="02020603050405020304" pitchFamily="18" charset="0"/>
              </a:rPr>
              <a:t>areas such as transportation</a:t>
            </a:r>
            <a:r>
              <a:rPr lang="en-GB" altLang="zh-HK" sz="2000" dirty="0">
                <a:latin typeface="Times New Roman" panose="02020603050405020304" pitchFamily="18" charset="0"/>
              </a:rPr>
              <a:t>, agriculture, forestry, fisheries, hydrological monitoring, meteorological forecasting, power dispatching, disaster relief, public </a:t>
            </a:r>
            <a:r>
              <a:rPr lang="en-GB" altLang="zh-HK" sz="2000" dirty="0" smtClean="0">
                <a:latin typeface="Times New Roman" panose="02020603050405020304" pitchFamily="18" charset="0"/>
              </a:rPr>
              <a:t>safety, </a:t>
            </a:r>
            <a:r>
              <a:rPr lang="en-GB" altLang="zh-HK" sz="2000" dirty="0">
                <a:latin typeface="Times New Roman" panose="02020603050405020304" pitchFamily="18" charset="0"/>
              </a:rPr>
              <a:t>and has been </a:t>
            </a:r>
            <a:r>
              <a:rPr lang="en-GB" altLang="zh-HK" sz="2000" dirty="0" smtClean="0">
                <a:latin typeface="Times New Roman" panose="02020603050405020304" pitchFamily="18" charset="0"/>
              </a:rPr>
              <a:t>serving as a major infrastructure</a:t>
            </a:r>
            <a:r>
              <a:rPr lang="en-GB" altLang="zh-HK" sz="2000" strike="sngStrike" dirty="0" smtClean="0">
                <a:latin typeface="Times New Roman" panose="02020603050405020304" pitchFamily="18" charset="0"/>
              </a:rPr>
              <a:t>s</a:t>
            </a:r>
            <a:r>
              <a:rPr lang="en-GB" altLang="zh-HK" sz="2000" dirty="0" smtClean="0">
                <a:latin typeface="Times New Roman" panose="02020603050405020304" pitchFamily="18" charset="0"/>
              </a:rPr>
              <a:t> of the country, </a:t>
            </a:r>
            <a:r>
              <a:rPr lang="en-GB" altLang="zh-HK" sz="2000" dirty="0">
                <a:latin typeface="Times New Roman" panose="02020603050405020304" pitchFamily="18" charset="0"/>
              </a:rPr>
              <a:t>thereby resulting in remarkable economic and social benefits.</a:t>
            </a:r>
            <a:endParaRPr lang="en-US" altLang="zh-CN" sz="2000" dirty="0">
              <a:latin typeface="DFKai-SB" panose="03000509000000000000" pitchFamily="65" charset="-120"/>
              <a:ea typeface="DFKai-SB" panose="03000509000000000000" pitchFamily="65" charset="-120"/>
              <a:cs typeface="Times New Roman"/>
            </a:endParaRPr>
          </a:p>
          <a:p>
            <a:pPr algn="just">
              <a:lnSpc>
                <a:spcPct val="110000"/>
              </a:lnSpc>
            </a:pPr>
            <a:r>
              <a:rPr lang="en-GB" altLang="zh-HK" sz="2000" dirty="0">
                <a:latin typeface="Times New Roman" panose="02020603050405020304" pitchFamily="18" charset="0"/>
              </a:rPr>
              <a:t>The BDS-based navigation services have been widely adopted </a:t>
            </a:r>
            <a:r>
              <a:rPr lang="en-GB" altLang="zh-HK" sz="2000" dirty="0" smtClean="0">
                <a:latin typeface="Times New Roman" panose="02020603050405020304" pitchFamily="18" charset="0"/>
              </a:rPr>
              <a:t>by many businesses, such as e-commerce companies,</a:t>
            </a:r>
            <a:r>
              <a:rPr lang="en-US" altLang="zh-TW" dirty="0"/>
              <a:t> </a:t>
            </a:r>
            <a:r>
              <a:rPr lang="en-US" altLang="zh-TW" sz="2000" dirty="0">
                <a:latin typeface="Times New Roman" panose="02020603050405020304" pitchFamily="18" charset="0"/>
              </a:rPr>
              <a:t>intelligent mobile terminal manufacturers and </a:t>
            </a:r>
            <a:r>
              <a:rPr lang="en-US" altLang="zh-TW" sz="2000" dirty="0" smtClean="0">
                <a:latin typeface="Times New Roman" panose="02020603050405020304" pitchFamily="18" charset="0"/>
              </a:rPr>
              <a:t>location-based service </a:t>
            </a:r>
            <a:r>
              <a:rPr lang="en-US" altLang="zh-TW" sz="2000" dirty="0">
                <a:latin typeface="Times New Roman" panose="02020603050405020304" pitchFamily="18" charset="0"/>
              </a:rPr>
              <a:t>providers</a:t>
            </a:r>
            <a:r>
              <a:rPr lang="en-GB" altLang="zh-HK" sz="2000" dirty="0">
                <a:latin typeface="Times New Roman" panose="02020603050405020304" pitchFamily="18" charset="0"/>
              </a:rPr>
              <a:t>, which have extensively entered into the fields of mass consumption, </a:t>
            </a:r>
            <a:r>
              <a:rPr lang="en-GB" altLang="zh-HK" sz="2000" dirty="0" smtClean="0">
                <a:latin typeface="Times New Roman" panose="02020603050405020304" pitchFamily="18" charset="0"/>
              </a:rPr>
              <a:t>shared </a:t>
            </a:r>
            <a:r>
              <a:rPr lang="en-GB" altLang="zh-HK" sz="2000" dirty="0">
                <a:latin typeface="Times New Roman" panose="02020603050405020304" pitchFamily="18" charset="0"/>
              </a:rPr>
              <a:t>economies, and </a:t>
            </a:r>
            <a:r>
              <a:rPr lang="en-GB" altLang="zh-HK" sz="2000" dirty="0" smtClean="0">
                <a:latin typeface="Times New Roman" panose="02020603050405020304" pitchFamily="18" charset="0"/>
              </a:rPr>
              <a:t>people’s </a:t>
            </a:r>
            <a:r>
              <a:rPr lang="en-GB" altLang="zh-HK" sz="2000" dirty="0">
                <a:latin typeface="Times New Roman" panose="02020603050405020304" pitchFamily="18" charset="0"/>
              </a:rPr>
              <a:t>livelihood.</a:t>
            </a:r>
            <a:endParaRPr lang="zh-TW" altLang="en-US" sz="2000" dirty="0">
              <a:latin typeface="Microsoft JhengHei Light"/>
              <a:ea typeface="Microsoft JhengHei Light"/>
              <a:cs typeface="Times New Roman" panose="02020603050405020304" pitchFamily="18" charset="0"/>
            </a:endParaRPr>
          </a:p>
        </p:txBody>
      </p:sp>
      <p:pic>
        <p:nvPicPr>
          <p:cNvPr id="2" name="Picture 1">
            <a:hlinkClick r:id="rId2"/>
          </p:cNvPr>
          <p:cNvPicPr>
            <a:picLocks noChangeAspect="1"/>
          </p:cNvPicPr>
          <p:nvPr/>
        </p:nvPicPr>
        <p:blipFill>
          <a:blip r:embed="rId3" cstate="print"/>
          <a:stretch>
            <a:fillRect/>
          </a:stretch>
        </p:blipFill>
        <p:spPr>
          <a:xfrm>
            <a:off x="9000820" y="2935699"/>
            <a:ext cx="3134857" cy="2460268"/>
          </a:xfrm>
          <a:prstGeom prst="rect">
            <a:avLst/>
          </a:prstGeom>
        </p:spPr>
      </p:pic>
      <p:sp>
        <p:nvSpPr>
          <p:cNvPr id="4" name="Rectangle 3"/>
          <p:cNvSpPr/>
          <p:nvPr/>
        </p:nvSpPr>
        <p:spPr>
          <a:xfrm>
            <a:off x="838199" y="6538912"/>
            <a:ext cx="7521290" cy="338554"/>
          </a:xfrm>
          <a:prstGeom prst="rect">
            <a:avLst/>
          </a:prstGeom>
        </p:spPr>
        <p:txBody>
          <a:bodyPr wrap="none">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sz="1600" dirty="0">
                <a:latin typeface="Times New Roman" panose="02020603050405020304" pitchFamily="18" charset="0"/>
                <a:cs typeface="Times New Roman" panose="02020603050405020304" pitchFamily="18" charset="0"/>
              </a:rPr>
              <a:t> Webpage of </a:t>
            </a:r>
            <a:r>
              <a:rPr lang="en-US" altLang="zh-HK" sz="1600" dirty="0" err="1">
                <a:latin typeface="Times New Roman" panose="02020603050405020304" pitchFamily="18" charset="0"/>
                <a:cs typeface="Times New Roman" panose="02020603050405020304" pitchFamily="18" charset="0"/>
              </a:rPr>
              <a:t>BeiDou</a:t>
            </a:r>
            <a:r>
              <a:rPr lang="en-US" altLang="zh-HK" sz="1600" dirty="0">
                <a:latin typeface="Times New Roman" panose="02020603050405020304" pitchFamily="18" charset="0"/>
                <a:cs typeface="Times New Roman" panose="02020603050405020304" pitchFamily="18" charset="0"/>
              </a:rPr>
              <a:t> Navigation Satellite System</a:t>
            </a:r>
            <a:r>
              <a:rPr lang="en-US" altLang="zh-HK"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http://www.beidou.gov.cn/</a:t>
            </a:r>
            <a:r>
              <a:rPr lang="en-US" altLang="zh-TW"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10" name="Picture 9">
            <a:hlinkClick r:id="rId2"/>
          </p:cNvPr>
          <p:cNvPicPr>
            <a:picLocks noChangeAspect="1"/>
          </p:cNvPicPr>
          <p:nvPr/>
        </p:nvPicPr>
        <p:blipFill>
          <a:blip r:embed="rId4" cstate="print"/>
          <a:stretch>
            <a:fillRect/>
          </a:stretch>
        </p:blipFill>
        <p:spPr>
          <a:xfrm>
            <a:off x="10033344" y="1291954"/>
            <a:ext cx="1200318" cy="1105054"/>
          </a:xfrm>
          <a:prstGeom prst="rect">
            <a:avLst/>
          </a:prstGeom>
        </p:spPr>
      </p:pic>
      <p:sp>
        <p:nvSpPr>
          <p:cNvPr id="11" name="Rectangle 10"/>
          <p:cNvSpPr/>
          <p:nvPr/>
        </p:nvSpPr>
        <p:spPr>
          <a:xfrm>
            <a:off x="9336513" y="2473979"/>
            <a:ext cx="2593980" cy="307777"/>
          </a:xfrm>
          <a:prstGeom prst="rect">
            <a:avLst/>
          </a:prstGeom>
        </p:spPr>
        <p:txBody>
          <a:bodyPr wrap="non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image to learn more.</a:t>
            </a:r>
            <a:endParaRPr lang="en-US" sz="1400" dirty="0">
              <a:latin typeface="Times New Roman" panose="02020603050405020304" pitchFamily="18" charset="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166100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56460" y="3248972"/>
            <a:ext cx="5832000" cy="3609027"/>
          </a:xfrm>
        </p:spPr>
        <p:txBody>
          <a:bodyPr>
            <a:normAutofit fontScale="92500"/>
          </a:bodyPr>
          <a:lstStyle/>
          <a:p>
            <a:pPr marL="0" indent="0" algn="just">
              <a:lnSpc>
                <a:spcPct val="110000"/>
              </a:lnSpc>
              <a:spcBef>
                <a:spcPts val="0"/>
              </a:spcBef>
              <a:spcAft>
                <a:spcPts val="0"/>
              </a:spcAft>
              <a:buNone/>
              <a:tabLst>
                <a:tab pos="1705610" algn="l"/>
              </a:tabLst>
            </a:pPr>
            <a:r>
              <a:rPr lang="en-GB" altLang="zh-HK" sz="2200" b="1" kern="100" dirty="0">
                <a:latin typeface="Times New Roman" panose="02020603050405020304" pitchFamily="18" charset="0"/>
                <a:cs typeface="Times New Roman" panose="02020603050405020304" pitchFamily="18" charset="0"/>
              </a:rPr>
              <a:t>Manned submersible </a:t>
            </a:r>
            <a:r>
              <a:rPr lang="en-GB" altLang="zh-HK" sz="2200" b="1" kern="100" dirty="0" err="1">
                <a:latin typeface="Times New Roman" panose="02020603050405020304" pitchFamily="18" charset="0"/>
                <a:cs typeface="Times New Roman" panose="02020603050405020304" pitchFamily="18" charset="0"/>
              </a:rPr>
              <a:t>Jiaolong</a:t>
            </a:r>
            <a:r>
              <a:rPr lang="en-GB" altLang="zh-HK" sz="2200" kern="100" dirty="0">
                <a:latin typeface="Times New Roman" panose="02020603050405020304" pitchFamily="18" charset="0"/>
                <a:cs typeface="Times New Roman" panose="02020603050405020304" pitchFamily="18" charset="0"/>
              </a:rPr>
              <a:t>: Independently developed by China, it </a:t>
            </a:r>
            <a:r>
              <a:rPr lang="en-GB" altLang="zh-HK" sz="2200" kern="100" dirty="0" smtClean="0">
                <a:latin typeface="Times New Roman" panose="02020603050405020304" pitchFamily="18" charset="0"/>
                <a:cs typeface="Times New Roman" panose="02020603050405020304" pitchFamily="18" charset="0"/>
              </a:rPr>
              <a:t>can descend as deep as 7,000+ </a:t>
            </a:r>
            <a:r>
              <a:rPr lang="en-GB" altLang="zh-HK" sz="2200" kern="100" dirty="0">
                <a:latin typeface="Times New Roman" panose="02020603050405020304" pitchFamily="18" charset="0"/>
                <a:cs typeface="Times New Roman" panose="02020603050405020304" pitchFamily="18" charset="0"/>
              </a:rPr>
              <a:t>metres </a:t>
            </a:r>
            <a:r>
              <a:rPr lang="en-GB" altLang="zh-HK" sz="2200" kern="100" dirty="0" smtClean="0">
                <a:latin typeface="Times New Roman" panose="02020603050405020304" pitchFamily="18" charset="0"/>
                <a:cs typeface="Times New Roman" panose="02020603050405020304" pitchFamily="18" charset="0"/>
              </a:rPr>
              <a:t>underwater </a:t>
            </a:r>
            <a:r>
              <a:rPr lang="en-GB" altLang="zh-HK" sz="2200" kern="100" dirty="0">
                <a:latin typeface="Times New Roman" panose="02020603050405020304" pitchFamily="18" charset="0"/>
                <a:cs typeface="Times New Roman" panose="02020603050405020304" pitchFamily="18" charset="0"/>
              </a:rPr>
              <a:t>for </a:t>
            </a:r>
            <a:r>
              <a:rPr lang="en-GB" altLang="zh-HK" sz="2200" kern="100" dirty="0" smtClean="0">
                <a:latin typeface="Times New Roman" panose="02020603050405020304" pitchFamily="18" charset="0"/>
                <a:cs typeface="Times New Roman" panose="02020603050405020304" pitchFamily="18" charset="0"/>
              </a:rPr>
              <a:t>scientists to conduct research</a:t>
            </a:r>
            <a:r>
              <a:rPr lang="en-GB" altLang="zh-HK" sz="2200" kern="100" dirty="0">
                <a:latin typeface="Times New Roman" panose="02020603050405020304" pitchFamily="18" charset="0"/>
                <a:cs typeface="Times New Roman" panose="02020603050405020304" pitchFamily="18" charset="0"/>
              </a:rPr>
              <a:t>, including observation and sampling. This is the manned submersible with the deepest dive in the world (as of November 2018</a:t>
            </a:r>
            <a:r>
              <a:rPr lang="en-GB" altLang="zh-HK" sz="2200" kern="100" dirty="0" smtClean="0">
                <a:latin typeface="Times New Roman" panose="02020603050405020304" pitchFamily="18" charset="0"/>
                <a:cs typeface="Times New Roman" panose="02020603050405020304" pitchFamily="18" charset="0"/>
              </a:rPr>
              <a:t>).</a:t>
            </a:r>
          </a:p>
          <a:p>
            <a:pPr marL="0" indent="0">
              <a:lnSpc>
                <a:spcPct val="110000"/>
              </a:lnSpc>
              <a:spcBef>
                <a:spcPts val="0"/>
              </a:spcBef>
              <a:spcAft>
                <a:spcPts val="0"/>
              </a:spcAft>
              <a:buNone/>
              <a:tabLst>
                <a:tab pos="1705610" algn="l"/>
              </a:tabLst>
            </a:pPr>
            <a:endParaRPr lang="zh-TW" altLang="zh-HK" sz="2200" kern="100" dirty="0">
              <a:latin typeface="Times New Roman" panose="02020603050405020304" pitchFamily="18" charset="0"/>
              <a:cs typeface="Times New Roman" panose="02020603050405020304" pitchFamily="18" charset="0"/>
            </a:endParaRPr>
          </a:p>
          <a:p>
            <a:pPr marL="0" indent="0">
              <a:lnSpc>
                <a:spcPct val="130000"/>
              </a:lnSpc>
              <a:spcBef>
                <a:spcPts val="0"/>
              </a:spcBef>
              <a:buNone/>
            </a:pP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300" dirty="0">
                <a:latin typeface="Times New Roman" panose="02020603050405020304" pitchFamily="18" charset="0"/>
                <a:ea typeface="標楷體" panose="03000509000000000000" pitchFamily="65" charset="-120"/>
                <a:cs typeface="Times New Roman" panose="02020603050405020304" pitchFamily="18" charset="0"/>
              </a:rPr>
              <a:t>Sources:</a:t>
            </a:r>
            <a:r>
              <a:rPr lang="zh-HK" altLang="en-US" sz="13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HK" sz="13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3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Gov.cn: </a:t>
            </a:r>
            <a:r>
              <a:rPr lang="en-US" altLang="zh-TW" sz="1300" dirty="0">
                <a:latin typeface="Times New Roman" panose="02020603050405020304" pitchFamily="18" charset="0"/>
                <a:ea typeface="標楷體" panose="03000509000000000000" pitchFamily="65" charset="-120"/>
                <a:cs typeface="Times New Roman" panose="02020603050405020304" pitchFamily="18" charset="0"/>
              </a:rPr>
              <a:t>http://www.gov.cn/xinwen/2018-11/30/content_5344610.htm</a:t>
            </a:r>
          </a:p>
          <a:p>
            <a:pPr>
              <a:lnSpc>
                <a:spcPct val="130000"/>
              </a:lnSpc>
              <a:spcBef>
                <a:spcPts val="0"/>
              </a:spcBef>
            </a:pPr>
            <a:r>
              <a:rPr lang="en-US" altLang="zh-TW" sz="1300" dirty="0">
                <a:latin typeface="Times New Roman" panose="02020603050405020304" pitchFamily="18" charset="0"/>
                <a:ea typeface="DFKai-SB" panose="03000509000000000000" pitchFamily="65" charset="-120"/>
                <a:cs typeface="Times New Roman" panose="02020603050405020304" pitchFamily="18" charset="0"/>
              </a:rPr>
              <a:t>Webpage of China Central Television: </a:t>
            </a:r>
            <a:r>
              <a:rPr lang="en-US" sz="1300" dirty="0">
                <a:latin typeface="Times New Roman" panose="02020603050405020304" pitchFamily="18" charset="0"/>
                <a:ea typeface="DFKai-SB" panose="03000509000000000000" pitchFamily="65" charset="-120"/>
                <a:cs typeface="Times New Roman" panose="02020603050405020304" pitchFamily="18" charset="0"/>
              </a:rPr>
              <a:t>http://news.cntv.cn/special/jiaolong/shouye/index.shtml</a:t>
            </a: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09363" y="6343146"/>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5" name="Picture 4">
            <a:hlinkClick r:id="rId2"/>
          </p:cNvPr>
          <p:cNvPicPr>
            <a:picLocks noChangeAspect="1"/>
          </p:cNvPicPr>
          <p:nvPr/>
        </p:nvPicPr>
        <p:blipFill>
          <a:blip r:embed="rId3" cstate="print"/>
          <a:stretch>
            <a:fillRect/>
          </a:stretch>
        </p:blipFill>
        <p:spPr>
          <a:xfrm>
            <a:off x="1965163" y="1063250"/>
            <a:ext cx="2508304" cy="1877945"/>
          </a:xfrm>
          <a:prstGeom prst="rect">
            <a:avLst/>
          </a:prstGeom>
        </p:spPr>
      </p:pic>
      <p:sp>
        <p:nvSpPr>
          <p:cNvPr id="7" name="Rectangle 6"/>
          <p:cNvSpPr/>
          <p:nvPr/>
        </p:nvSpPr>
        <p:spPr>
          <a:xfrm>
            <a:off x="1925368" y="2941195"/>
            <a:ext cx="2549096" cy="307777"/>
          </a:xfrm>
          <a:prstGeom prst="rect">
            <a:avLst/>
          </a:prstGeom>
        </p:spPr>
        <p:txBody>
          <a:bodyPr wrap="non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image to learn more</a:t>
            </a:r>
            <a:endParaRPr lang="en-US" sz="1400" dirty="0">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6548862" y="3248972"/>
            <a:ext cx="5147838" cy="2219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buNone/>
              <a:tabLst>
                <a:tab pos="1705610" algn="l"/>
              </a:tabLst>
            </a:pPr>
            <a:r>
              <a:rPr lang="en-GB" altLang="zh-HK" sz="2000" b="1" kern="100" dirty="0">
                <a:latin typeface="Times New Roman" panose="02020603050405020304" pitchFamily="18" charset="0"/>
                <a:cs typeface="Times New Roman" panose="02020603050405020304" pitchFamily="18" charset="0"/>
              </a:rPr>
              <a:t>Unmanned submersible </a:t>
            </a:r>
            <a:r>
              <a:rPr lang="en-GB" altLang="zh-HK" sz="2000" b="1" kern="100" dirty="0" err="1">
                <a:latin typeface="Times New Roman" panose="02020603050405020304" pitchFamily="18" charset="0"/>
                <a:cs typeface="Times New Roman" panose="02020603050405020304" pitchFamily="18" charset="0"/>
              </a:rPr>
              <a:t>Haidou</a:t>
            </a:r>
            <a:r>
              <a:rPr lang="en-GB" altLang="zh-HK" sz="2000" kern="100" dirty="0">
                <a:latin typeface="Times New Roman" panose="02020603050405020304" pitchFamily="18" charset="0"/>
                <a:cs typeface="Times New Roman" panose="02020603050405020304" pitchFamily="18" charset="0"/>
              </a:rPr>
              <a:t>: Haidou-1 completed the first 10,000-metre sea trial and experimental application </a:t>
            </a:r>
            <a:r>
              <a:rPr lang="en-GB" altLang="zh-HK" sz="2000" kern="100" dirty="0" smtClean="0">
                <a:latin typeface="Times New Roman" panose="02020603050405020304" pitchFamily="18" charset="0"/>
                <a:cs typeface="Times New Roman" panose="02020603050405020304" pitchFamily="18" charset="0"/>
              </a:rPr>
              <a:t>task making its deepest dive </a:t>
            </a:r>
            <a:r>
              <a:rPr lang="en-GB" altLang="zh-HK" sz="2000" kern="100" dirty="0">
                <a:latin typeface="Times New Roman" panose="02020603050405020304" pitchFamily="18" charset="0"/>
                <a:cs typeface="Times New Roman" panose="02020603050405020304" pitchFamily="18" charset="0"/>
              </a:rPr>
              <a:t>of 10,907 </a:t>
            </a:r>
            <a:r>
              <a:rPr lang="en-GB" altLang="zh-HK" sz="2000" kern="100" dirty="0" smtClean="0">
                <a:latin typeface="Times New Roman" panose="02020603050405020304" pitchFamily="18" charset="0"/>
                <a:cs typeface="Times New Roman" panose="02020603050405020304" pitchFamily="18" charset="0"/>
              </a:rPr>
              <a:t>metres, setting a </a:t>
            </a:r>
            <a:r>
              <a:rPr lang="en-GB" altLang="zh-HK" sz="2000" kern="100" dirty="0">
                <a:latin typeface="Times New Roman" panose="02020603050405020304" pitchFamily="18" charset="0"/>
                <a:cs typeface="Times New Roman" panose="02020603050405020304" pitchFamily="18" charset="0"/>
              </a:rPr>
              <a:t>deep-sea diving record for </a:t>
            </a:r>
            <a:r>
              <a:rPr lang="en-GB" altLang="zh-HK" sz="2000" kern="100" dirty="0" smtClean="0">
                <a:latin typeface="Times New Roman" panose="02020603050405020304" pitchFamily="18" charset="0"/>
                <a:cs typeface="Times New Roman" panose="02020603050405020304" pitchFamily="18" charset="0"/>
              </a:rPr>
              <a:t>Chinese </a:t>
            </a:r>
            <a:r>
              <a:rPr lang="en-GB" altLang="zh-HK" sz="2000" kern="100" dirty="0">
                <a:latin typeface="Times New Roman" panose="02020603050405020304" pitchFamily="18" charset="0"/>
                <a:cs typeface="Times New Roman" panose="02020603050405020304" pitchFamily="18" charset="0"/>
              </a:rPr>
              <a:t>submersibles</a:t>
            </a:r>
            <a:r>
              <a:rPr lang="en-GB" altLang="zh-HK" sz="2000" kern="100" dirty="0" smtClean="0">
                <a:latin typeface="Times New Roman" panose="02020603050405020304" pitchFamily="18" charset="0"/>
                <a:cs typeface="Times New Roman" panose="02020603050405020304" pitchFamily="18" charset="0"/>
              </a:rPr>
              <a:t>.</a:t>
            </a:r>
            <a:endParaRPr lang="en-US" altLang="zh-HK" sz="2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4" cstate="print"/>
          <a:stretch>
            <a:fillRect/>
          </a:stretch>
        </p:blipFill>
        <p:spPr>
          <a:xfrm>
            <a:off x="7215547" y="1063250"/>
            <a:ext cx="3265416" cy="2008417"/>
          </a:xfrm>
          <a:prstGeom prst="rect">
            <a:avLst/>
          </a:prstGeom>
        </p:spPr>
      </p:pic>
      <p:sp>
        <p:nvSpPr>
          <p:cNvPr id="11" name="Rectangle 10"/>
          <p:cNvSpPr/>
          <p:nvPr/>
        </p:nvSpPr>
        <p:spPr>
          <a:xfrm>
            <a:off x="6548862" y="5498082"/>
            <a:ext cx="4982738" cy="978729"/>
          </a:xfrm>
          <a:prstGeom prst="rect">
            <a:avLst/>
          </a:prstGeom>
        </p:spPr>
        <p:txBody>
          <a:bodyPr wrap="square">
            <a:spAutoFit/>
          </a:bodyPr>
          <a:lstStyle/>
          <a:p>
            <a:pPr>
              <a:lnSpc>
                <a:spcPct val="120000"/>
              </a:lnSpc>
            </a:pP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Sources:</a:t>
            </a:r>
          </a:p>
          <a:p>
            <a:pPr marL="285750" indent="-285750">
              <a:lnSpc>
                <a:spcPct val="120000"/>
              </a:lnSpc>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Gov.cn: </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://www.gov.cn/xinwen/2020-06/08/content_5518069.htm</a:t>
            </a:r>
          </a:p>
          <a:p>
            <a:pPr marL="285750" indent="-285750">
              <a:lnSpc>
                <a:spcPct val="120000"/>
              </a:lnSpc>
              <a:buFont typeface="Arial" panose="020B0604020202020204" pitchFamily="34" charset="0"/>
              <a:buChar char="•"/>
            </a:pPr>
            <a:r>
              <a:rPr lang="en-US" altLang="zh-TW" sz="1200" dirty="0" err="1">
                <a:latin typeface="Times New Roman" panose="02020603050405020304" pitchFamily="18" charset="0"/>
                <a:ea typeface="標楷體" panose="03000509000000000000" pitchFamily="65" charset="-120"/>
                <a:cs typeface="Times New Roman" panose="02020603050405020304" pitchFamily="18" charset="0"/>
              </a:rPr>
              <a:t>Xinhuanet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http://big5.xinhuanet.com/gate/big5/m.xinhuanet.com/2020-06/08/c_1126089162.htm</a:t>
            </a:r>
          </a:p>
        </p:txBody>
      </p:sp>
      <p:sp>
        <p:nvSpPr>
          <p:cNvPr id="10" name="標題 6"/>
          <p:cNvSpPr txBox="1">
            <a:spLocks/>
          </p:cNvSpPr>
          <p:nvPr/>
        </p:nvSpPr>
        <p:spPr>
          <a:xfrm>
            <a:off x="838200" y="112251"/>
            <a:ext cx="10515600" cy="815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smtClean="0">
                <a:solidFill>
                  <a:prstClr val="black"/>
                </a:solidFill>
                <a:latin typeface="Times New Roman" panose="02020603050405020304" pitchFamily="18" charset="0"/>
                <a:ea typeface="標楷體"/>
                <a:cs typeface="Times New Roman" panose="02020603050405020304" pitchFamily="18" charset="0"/>
              </a:rPr>
              <a:t>Reference</a:t>
            </a:r>
            <a:endParaRPr lang="zh-HK" altLang="en-US" strike="sngStrike" dirty="0">
              <a:solidFill>
                <a:srgbClr val="FF3399"/>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29213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753" y="954084"/>
            <a:ext cx="7704000" cy="5789612"/>
          </a:xfrm>
        </p:spPr>
        <p:txBody>
          <a:bodyPr>
            <a:normAutofit/>
          </a:bodyPr>
          <a:lstStyle/>
          <a:p>
            <a:pPr algn="just">
              <a:lnSpc>
                <a:spcPct val="100000"/>
              </a:lnSpc>
              <a:spcAft>
                <a:spcPts val="0"/>
              </a:spcAft>
              <a:tabLst>
                <a:tab pos="1705610" algn="l"/>
              </a:tabLst>
            </a:pPr>
            <a:r>
              <a:rPr lang="en-GB" altLang="zh-HK" sz="2200" b="1" kern="100" dirty="0">
                <a:latin typeface="Times New Roman" panose="02020603050405020304" pitchFamily="18" charset="0"/>
                <a:cs typeface="Times New Roman" panose="02020603050405020304" pitchFamily="18" charset="0"/>
              </a:rPr>
              <a:t>Third-generation nuclear </a:t>
            </a:r>
            <a:r>
              <a:rPr lang="en-GB" altLang="zh-HK" sz="2200" b="1" kern="100" dirty="0" smtClean="0">
                <a:latin typeface="Times New Roman" panose="02020603050405020304" pitchFamily="18" charset="0"/>
                <a:cs typeface="Times New Roman" panose="02020603050405020304" pitchFamily="18" charset="0"/>
              </a:rPr>
              <a:t>reactor</a:t>
            </a:r>
            <a:r>
              <a:rPr lang="en-GB" altLang="zh-HK" sz="2200" kern="100" dirty="0" smtClean="0">
                <a:latin typeface="Times New Roman" panose="02020603050405020304" pitchFamily="18" charset="0"/>
                <a:cs typeface="Times New Roman" panose="02020603050405020304" pitchFamily="18" charset="0"/>
              </a:rPr>
              <a:t>: </a:t>
            </a:r>
            <a:r>
              <a:rPr lang="en-GB" altLang="zh-HK" sz="2200" kern="100" dirty="0" err="1">
                <a:latin typeface="Times New Roman" panose="02020603050405020304" pitchFamily="18" charset="0"/>
                <a:cs typeface="Times New Roman" panose="02020603050405020304" pitchFamily="18" charset="0"/>
              </a:rPr>
              <a:t>Hualong</a:t>
            </a:r>
            <a:r>
              <a:rPr lang="en-GB" altLang="zh-HK" sz="2200" kern="100" dirty="0">
                <a:latin typeface="Times New Roman" panose="02020603050405020304" pitchFamily="18" charset="0"/>
                <a:cs typeface="Times New Roman" panose="02020603050405020304" pitchFamily="18" charset="0"/>
              </a:rPr>
              <a:t> </a:t>
            </a:r>
            <a:r>
              <a:rPr lang="en-GB" altLang="zh-HK" sz="2200" kern="100" dirty="0" smtClean="0">
                <a:latin typeface="Times New Roman" panose="02020603050405020304" pitchFamily="18" charset="0"/>
                <a:cs typeface="Times New Roman" panose="02020603050405020304" pitchFamily="18" charset="0"/>
              </a:rPr>
              <a:t>One is the third-generation </a:t>
            </a:r>
            <a:r>
              <a:rPr lang="en-GB" altLang="zh-HK" sz="2200" kern="100" dirty="0">
                <a:latin typeface="Times New Roman" panose="02020603050405020304" pitchFamily="18" charset="0"/>
                <a:cs typeface="Times New Roman" panose="02020603050405020304" pitchFamily="18" charset="0"/>
              </a:rPr>
              <a:t>nuclear </a:t>
            </a:r>
            <a:r>
              <a:rPr lang="en-GB" altLang="zh-HK" sz="2200" kern="100" dirty="0" smtClean="0">
                <a:latin typeface="Times New Roman" panose="02020603050405020304" pitchFamily="18" charset="0"/>
                <a:cs typeface="Times New Roman" panose="02020603050405020304" pitchFamily="18" charset="0"/>
              </a:rPr>
              <a:t>technology of China. </a:t>
            </a:r>
            <a:r>
              <a:rPr lang="en-GB" altLang="zh-HK" sz="2200" kern="100" dirty="0">
                <a:latin typeface="Times New Roman" panose="02020603050405020304" pitchFamily="18" charset="0"/>
                <a:cs typeface="Times New Roman" panose="02020603050405020304" pitchFamily="18" charset="0"/>
              </a:rPr>
              <a:t>With </a:t>
            </a:r>
            <a:r>
              <a:rPr lang="en-GB" altLang="zh-HK" sz="2200" kern="100" dirty="0" smtClean="0">
                <a:latin typeface="Times New Roman" panose="02020603050405020304" pitchFamily="18" charset="0"/>
                <a:cs typeface="Times New Roman" panose="02020603050405020304" pitchFamily="18" charset="0"/>
              </a:rPr>
              <a:t>a </a:t>
            </a:r>
            <a:r>
              <a:rPr lang="en-GB" altLang="zh-HK" sz="2200" kern="100" dirty="0">
                <a:latin typeface="Times New Roman" panose="02020603050405020304" pitchFamily="18" charset="0"/>
                <a:cs typeface="Times New Roman" panose="02020603050405020304" pitchFamily="18" charset="0"/>
              </a:rPr>
              <a:t>design life of 60 years, the </a:t>
            </a:r>
            <a:r>
              <a:rPr lang="en-GB" altLang="zh-HK" sz="2200" kern="100" dirty="0" err="1">
                <a:latin typeface="Times New Roman" panose="02020603050405020304" pitchFamily="18" charset="0"/>
                <a:cs typeface="Times New Roman" panose="02020603050405020304" pitchFamily="18" charset="0"/>
              </a:rPr>
              <a:t>Hualong</a:t>
            </a:r>
            <a:r>
              <a:rPr lang="en-GB" altLang="zh-HK" sz="2200" kern="100" dirty="0">
                <a:latin typeface="Times New Roman" panose="02020603050405020304" pitchFamily="18" charset="0"/>
                <a:cs typeface="Times New Roman" panose="02020603050405020304" pitchFamily="18" charset="0"/>
              </a:rPr>
              <a:t> One reactor adopts a 177-core design that replenishes the fuel every 18 months, with a utilisation rate of 90 percent. It innovatively uses a combination of "passive and active" safety systems with double </a:t>
            </a:r>
            <a:r>
              <a:rPr lang="en-GB" altLang="zh-HK" sz="2200" kern="100" dirty="0" smtClean="0">
                <a:latin typeface="Times New Roman" panose="02020603050405020304" pitchFamily="18" charset="0"/>
                <a:cs typeface="Times New Roman" panose="02020603050405020304" pitchFamily="18" charset="0"/>
              </a:rPr>
              <a:t>containment and other technologies, </a:t>
            </a:r>
            <a:r>
              <a:rPr lang="en-GB" altLang="zh-HK" sz="2200" kern="100" dirty="0">
                <a:latin typeface="Times New Roman" panose="02020603050405020304" pitchFamily="18" charset="0"/>
                <a:cs typeface="Times New Roman" panose="02020603050405020304" pitchFamily="18" charset="0"/>
              </a:rPr>
              <a:t>which </a:t>
            </a:r>
            <a:r>
              <a:rPr lang="en-GB" altLang="zh-HK" sz="2200" kern="100" dirty="0" smtClean="0">
                <a:latin typeface="Times New Roman" panose="02020603050405020304" pitchFamily="18" charset="0"/>
                <a:cs typeface="Times New Roman" panose="02020603050405020304" pitchFamily="18" charset="0"/>
              </a:rPr>
              <a:t>meets </a:t>
            </a:r>
            <a:r>
              <a:rPr lang="en-GB" altLang="zh-HK" sz="2200" kern="100" dirty="0">
                <a:latin typeface="Times New Roman" panose="02020603050405020304" pitchFamily="18" charset="0"/>
                <a:cs typeface="Times New Roman" panose="02020603050405020304" pitchFamily="18" charset="0"/>
              </a:rPr>
              <a:t>the highest international safety standards. </a:t>
            </a:r>
            <a:r>
              <a:rPr lang="en-US" altLang="zh-HK" sz="2200" kern="100" dirty="0" err="1">
                <a:latin typeface="Times New Roman" panose="02020603050405020304" pitchFamily="18" charset="0"/>
                <a:cs typeface="Times New Roman" panose="02020603050405020304" pitchFamily="18" charset="0"/>
              </a:rPr>
              <a:t>Hualong</a:t>
            </a:r>
            <a:r>
              <a:rPr lang="en-US" altLang="zh-HK" sz="2200" kern="100" dirty="0">
                <a:latin typeface="Times New Roman" panose="02020603050405020304" pitchFamily="18" charset="0"/>
                <a:cs typeface="Times New Roman" panose="02020603050405020304" pitchFamily="18" charset="0"/>
              </a:rPr>
              <a:t> One technology is the </a:t>
            </a:r>
            <a:r>
              <a:rPr lang="en-US" altLang="zh-HK" sz="2200" kern="100" dirty="0" smtClean="0">
                <a:latin typeface="Times New Roman" panose="02020603050405020304" pitchFamily="18" charset="0"/>
                <a:cs typeface="Times New Roman" panose="02020603050405020304" pitchFamily="18" charset="0"/>
              </a:rPr>
              <a:t>world’s </a:t>
            </a:r>
            <a:r>
              <a:rPr lang="en-US" altLang="zh-HK" sz="2200" kern="100" dirty="0">
                <a:latin typeface="Times New Roman" panose="02020603050405020304" pitchFamily="18" charset="0"/>
                <a:cs typeface="Times New Roman" panose="02020603050405020304" pitchFamily="18" charset="0"/>
              </a:rPr>
              <a:t>first nuclear reactor used in grid connection of power systems. It </a:t>
            </a:r>
            <a:r>
              <a:rPr lang="en-US" altLang="zh-HK" sz="2200" kern="100" dirty="0" smtClean="0">
                <a:latin typeface="Times New Roman" panose="02020603050405020304" pitchFamily="18" charset="0"/>
                <a:cs typeface="Times New Roman" panose="02020603050405020304" pitchFamily="18" charset="0"/>
              </a:rPr>
              <a:t>considerably </a:t>
            </a:r>
            <a:r>
              <a:rPr lang="en-GB" altLang="zh-HK" sz="2200" kern="100" dirty="0" smtClean="0">
                <a:latin typeface="Times New Roman" panose="02020603050405020304" pitchFamily="18" charset="0"/>
                <a:cs typeface="Times New Roman" panose="02020603050405020304" pitchFamily="18" charset="0"/>
              </a:rPr>
              <a:t>enhances </a:t>
            </a:r>
            <a:r>
              <a:rPr lang="en-GB" altLang="zh-HK" sz="2200" kern="100" dirty="0">
                <a:latin typeface="Times New Roman" panose="02020603050405020304" pitchFamily="18" charset="0"/>
                <a:cs typeface="Times New Roman" panose="02020603050405020304" pitchFamily="18" charset="0"/>
              </a:rPr>
              <a:t>the competitiveness of China’s nuclear power </a:t>
            </a:r>
            <a:r>
              <a:rPr lang="en-GB" altLang="zh-HK" sz="2200" kern="100" dirty="0" smtClean="0">
                <a:latin typeface="Times New Roman" panose="02020603050405020304" pitchFamily="18" charset="0"/>
                <a:cs typeface="Times New Roman" panose="02020603050405020304" pitchFamily="18" charset="0"/>
              </a:rPr>
              <a:t>industry</a:t>
            </a:r>
            <a:r>
              <a:rPr lang="en-GB" altLang="zh-HK" sz="2200" kern="100" dirty="0">
                <a:latin typeface="Times New Roman" panose="02020603050405020304" pitchFamily="18" charset="0"/>
                <a:cs typeface="Times New Roman" panose="02020603050405020304" pitchFamily="18" charset="0"/>
              </a:rPr>
              <a:t> </a:t>
            </a:r>
            <a:r>
              <a:rPr lang="en-GB" altLang="zh-HK" sz="2200" kern="100" dirty="0" smtClean="0">
                <a:latin typeface="Times New Roman" panose="02020603050405020304" pitchFamily="18" charset="0"/>
                <a:cs typeface="Times New Roman" panose="02020603050405020304" pitchFamily="18" charset="0"/>
              </a:rPr>
              <a:t>and </a:t>
            </a:r>
            <a:r>
              <a:rPr lang="en-GB" altLang="zh-HK" sz="2200" kern="100" dirty="0">
                <a:latin typeface="Times New Roman" panose="02020603050405020304" pitchFamily="18" charset="0"/>
                <a:cs typeface="Times New Roman" panose="02020603050405020304" pitchFamily="18" charset="0"/>
              </a:rPr>
              <a:t>has great significance for optimising the energy structure and promoting green and low-carbon development.</a:t>
            </a:r>
            <a:endParaRPr lang="zh-TW" altLang="zh-HK" sz="2200" kern="100" dirty="0">
              <a:latin typeface="Calibri" panose="020F0502020204030204" pitchFamily="34" charset="0"/>
              <a:cs typeface="Times New Roman" panose="02020603050405020304" pitchFamily="18" charset="0"/>
            </a:endParaRPr>
          </a:p>
          <a:p>
            <a:pPr marL="0" indent="0" algn="just">
              <a:lnSpc>
                <a:spcPct val="100000"/>
              </a:lnSpc>
              <a:buNone/>
            </a:pPr>
            <a:endParaRPr lang="en-US" altLang="zh-HK" sz="4000" dirty="0">
              <a:latin typeface="標楷體" panose="03000509000000000000" pitchFamily="65" charset="-120"/>
              <a:ea typeface="標楷體" panose="03000509000000000000" pitchFamily="65" charset="-120"/>
            </a:endParaRPr>
          </a:p>
        </p:txBody>
      </p:sp>
      <p:sp>
        <p:nvSpPr>
          <p:cNvPr id="4" name="Slide Number Placeholder 3"/>
          <p:cNvSpPr>
            <a:spLocks noGrp="1"/>
          </p:cNvSpPr>
          <p:nvPr>
            <p:ph type="sldNum" sz="quarter" idx="12"/>
          </p:nvPr>
        </p:nvSpPr>
        <p:spPr/>
        <p:txBody>
          <a:bodyPr/>
          <a:lstStyle/>
          <a:p>
            <a:r>
              <a:rPr lang="en-US" altLang="zh-TW" dirty="0">
                <a:solidFill>
                  <a:schemeClr val="tx1"/>
                </a:solidFill>
                <a:latin typeface="Times New Roman" panose="02020603050405020304" pitchFamily="18" charset="0"/>
                <a:cs typeface="Times New Roman" panose="02020603050405020304" pitchFamily="18" charset="0"/>
              </a:rPr>
              <a:t>16</a:t>
            </a: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8564795" y="1068388"/>
            <a:ext cx="3169777" cy="2027114"/>
          </a:xfrm>
          <a:prstGeom prst="rect">
            <a:avLst/>
          </a:prstGeom>
        </p:spPr>
      </p:pic>
      <p:pic>
        <p:nvPicPr>
          <p:cNvPr id="6" name="Picture 5"/>
          <p:cNvPicPr>
            <a:picLocks noChangeAspect="1"/>
          </p:cNvPicPr>
          <p:nvPr/>
        </p:nvPicPr>
        <p:blipFill>
          <a:blip r:embed="rId3" cstate="print"/>
          <a:stretch>
            <a:fillRect/>
          </a:stretch>
        </p:blipFill>
        <p:spPr>
          <a:xfrm>
            <a:off x="8564795" y="3335786"/>
            <a:ext cx="3172827" cy="2070376"/>
          </a:xfrm>
          <a:prstGeom prst="rect">
            <a:avLst/>
          </a:prstGeom>
        </p:spPr>
      </p:pic>
      <p:sp>
        <p:nvSpPr>
          <p:cNvPr id="8" name="Rectangle 7"/>
          <p:cNvSpPr/>
          <p:nvPr/>
        </p:nvSpPr>
        <p:spPr>
          <a:xfrm>
            <a:off x="663633" y="5718710"/>
            <a:ext cx="7858298" cy="904863"/>
          </a:xfrm>
          <a:prstGeom prst="rect">
            <a:avLst/>
          </a:prstGeom>
        </p:spPr>
        <p:txBody>
          <a:bodyPr wrap="square">
            <a:spAutoFit/>
          </a:bodyPr>
          <a:lstStyle/>
          <a:p>
            <a:pPr>
              <a:lnSpc>
                <a:spcPct val="120000"/>
              </a:lnSpc>
            </a:pP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Sources:</a:t>
            </a:r>
          </a:p>
          <a:p>
            <a:pPr marL="285750" indent="-285750">
              <a:lnSpc>
                <a:spcPct val="120000"/>
              </a:lnSpc>
              <a:buFont typeface="Arial" panose="020B0604020202020204" pitchFamily="34" charset="0"/>
              <a:buChar char="•"/>
            </a:pP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http://www.gov.cn/xinwen/2020-11/27/content_5565321.htm</a:t>
            </a:r>
          </a:p>
          <a:p>
            <a:pPr marL="285750" indent="-285750">
              <a:lnSpc>
                <a:spcPct val="120000"/>
              </a:lnSpc>
              <a:buFont typeface="Arial" panose="020B0604020202020204" pitchFamily="34" charset="0"/>
              <a:buChar char="•"/>
            </a:pP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http://www.gov.cn/xinwen/2020-11/27/content_5565354.htm#allContent</a:t>
            </a:r>
          </a:p>
        </p:txBody>
      </p:sp>
      <p:sp>
        <p:nvSpPr>
          <p:cNvPr id="9" name="標題 6"/>
          <p:cNvSpPr txBox="1">
            <a:spLocks noGrp="1"/>
          </p:cNvSpPr>
          <p:nvPr>
            <p:ph type="title"/>
          </p:nvPr>
        </p:nvSpPr>
        <p:spPr>
          <a:xfrm>
            <a:off x="763588" y="206375"/>
            <a:ext cx="10515600" cy="86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smtClean="0">
                <a:solidFill>
                  <a:prstClr val="black"/>
                </a:solidFill>
                <a:latin typeface="Times New Roman" panose="02020603050405020304" pitchFamily="18" charset="0"/>
                <a:ea typeface="標楷體"/>
                <a:cs typeface="Times New Roman" panose="02020603050405020304" pitchFamily="18" charset="0"/>
              </a:rPr>
              <a:t>Reference</a:t>
            </a:r>
            <a:endParaRPr lang="zh-HK" altLang="en-US" strike="sngStrike" dirty="0">
              <a:solidFill>
                <a:srgbClr val="FF3399"/>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9652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0871" y="2406921"/>
            <a:ext cx="5454535" cy="3328941"/>
          </a:xfrm>
        </p:spPr>
        <p:txBody>
          <a:bodyPr>
            <a:normAutofit/>
          </a:bodyPr>
          <a:lstStyle/>
          <a:p>
            <a:pPr algn="just">
              <a:spcBef>
                <a:spcPts val="0"/>
              </a:spcBef>
              <a:spcAft>
                <a:spcPts val="0"/>
              </a:spcAft>
              <a:tabLst>
                <a:tab pos="1705610" algn="l"/>
              </a:tabLst>
            </a:pPr>
            <a:r>
              <a:rPr lang="en-GB" altLang="zh-HK" sz="2000" b="1" kern="100" dirty="0">
                <a:latin typeface="Times New Roman" panose="02020603050405020304" pitchFamily="18" charset="0"/>
                <a:cs typeface="Times New Roman" panose="02020603050405020304" pitchFamily="18" charset="0"/>
              </a:rPr>
              <a:t>Large </a:t>
            </a:r>
            <a:r>
              <a:rPr lang="en-GB" altLang="zh-HK" sz="2000" b="1" kern="100" dirty="0" smtClean="0">
                <a:latin typeface="Times New Roman" panose="02020603050405020304" pitchFamily="18" charset="0"/>
                <a:cs typeface="Times New Roman" panose="02020603050405020304" pitchFamily="18" charset="0"/>
              </a:rPr>
              <a:t>aircraft </a:t>
            </a:r>
            <a:r>
              <a:rPr lang="en-GB" altLang="zh-HK" sz="2000" b="1" kern="100" dirty="0">
                <a:latin typeface="Times New Roman" panose="02020603050405020304" pitchFamily="18" charset="0"/>
                <a:cs typeface="Times New Roman" panose="02020603050405020304" pitchFamily="18" charset="0"/>
              </a:rPr>
              <a:t>manufactured in China</a:t>
            </a:r>
            <a:r>
              <a:rPr lang="en-GB" altLang="zh-HK" sz="2000" kern="100" dirty="0">
                <a:latin typeface="Times New Roman" panose="02020603050405020304" pitchFamily="18" charset="0"/>
                <a:cs typeface="Times New Roman" panose="02020603050405020304" pitchFamily="18" charset="0"/>
              </a:rPr>
              <a:t>: The C919 is a large civil jetliner with </a:t>
            </a:r>
            <a:r>
              <a:rPr lang="en-GB" altLang="zh-HK" sz="2000" kern="100" dirty="0" smtClean="0">
                <a:latin typeface="Times New Roman" panose="02020603050405020304" pitchFamily="18" charset="0"/>
                <a:cs typeface="Times New Roman" panose="02020603050405020304" pitchFamily="18" charset="0"/>
              </a:rPr>
              <a:t>property rights owned by China. </a:t>
            </a:r>
            <a:r>
              <a:rPr lang="en-GB" altLang="zh-HK" sz="2000" kern="100" dirty="0">
                <a:latin typeface="Times New Roman" panose="02020603050405020304" pitchFamily="18" charset="0"/>
                <a:cs typeface="Times New Roman" panose="02020603050405020304" pitchFamily="18" charset="0"/>
              </a:rPr>
              <a:t>It was put into commercial operation in early 2021</a:t>
            </a:r>
            <a:r>
              <a:rPr lang="en-GB" altLang="zh-HK" sz="2000" kern="100" dirty="0" smtClean="0">
                <a:latin typeface="Times New Roman" panose="02020603050405020304" pitchFamily="18" charset="0"/>
                <a:cs typeface="Times New Roman" panose="02020603050405020304" pitchFamily="18" charset="0"/>
              </a:rPr>
              <a:t>.</a:t>
            </a:r>
            <a:r>
              <a:rPr lang="en-US" altLang="zh-HK" sz="2000" kern="100" dirty="0">
                <a:latin typeface="Times New Roman" panose="02020603050405020304" pitchFamily="18" charset="0"/>
                <a:cs typeface="Times New Roman" panose="02020603050405020304" pitchFamily="18" charset="0"/>
              </a:rPr>
              <a:t> The first large aircraft production and </a:t>
            </a:r>
            <a:r>
              <a:rPr lang="en-US" altLang="zh-HK" sz="2000" kern="100" dirty="0" smtClean="0">
                <a:latin typeface="Times New Roman" panose="02020603050405020304" pitchFamily="18" charset="0"/>
                <a:cs typeface="Times New Roman" panose="02020603050405020304" pitchFamily="18" charset="0"/>
              </a:rPr>
              <a:t>flight test </a:t>
            </a:r>
            <a:r>
              <a:rPr lang="en-US" altLang="zh-HK" sz="2000" kern="100" dirty="0" err="1" smtClean="0">
                <a:latin typeface="Times New Roman" panose="02020603050405020304" pitchFamily="18" charset="0"/>
                <a:cs typeface="Times New Roman" panose="02020603050405020304" pitchFamily="18" charset="0"/>
              </a:rPr>
              <a:t>centre</a:t>
            </a:r>
            <a:r>
              <a:rPr lang="en-US" altLang="zh-HK" sz="2000" kern="100" dirty="0" smtClean="0">
                <a:latin typeface="Times New Roman" panose="02020603050405020304" pitchFamily="18" charset="0"/>
                <a:cs typeface="Times New Roman" panose="02020603050405020304" pitchFamily="18" charset="0"/>
              </a:rPr>
              <a:t> </a:t>
            </a:r>
            <a:r>
              <a:rPr lang="en-US" altLang="zh-HK" sz="2000" kern="100" dirty="0">
                <a:latin typeface="Times New Roman" panose="02020603050405020304" pitchFamily="18" charset="0"/>
                <a:cs typeface="Times New Roman" panose="02020603050405020304" pitchFamily="18" charset="0"/>
              </a:rPr>
              <a:t>designed and built by China was </a:t>
            </a:r>
            <a:r>
              <a:rPr lang="en-US" altLang="zh-HK" sz="2000" kern="100" dirty="0" smtClean="0">
                <a:latin typeface="Times New Roman" panose="02020603050405020304" pitchFamily="18" charset="0"/>
                <a:cs typeface="Times New Roman" panose="02020603050405020304" pitchFamily="18" charset="0"/>
              </a:rPr>
              <a:t>established</a:t>
            </a:r>
            <a:r>
              <a:rPr lang="en-GB" altLang="zh-HK" sz="2000" kern="100" dirty="0" smtClean="0">
                <a:latin typeface="Times New Roman" panose="02020603050405020304" pitchFamily="18" charset="0"/>
                <a:cs typeface="Times New Roman" panose="02020603050405020304" pitchFamily="18" charset="0"/>
              </a:rPr>
              <a:t> in </a:t>
            </a:r>
            <a:r>
              <a:rPr lang="en-GB" altLang="zh-HK" sz="2000" kern="100" dirty="0">
                <a:latin typeface="Times New Roman" panose="02020603050405020304" pitchFamily="18" charset="0"/>
                <a:cs typeface="Times New Roman" panose="02020603050405020304" pitchFamily="18" charset="0"/>
              </a:rPr>
              <a:t>April 2021. It </a:t>
            </a:r>
            <a:r>
              <a:rPr lang="en-GB" altLang="zh-HK" sz="2000" kern="100" dirty="0" smtClean="0">
                <a:latin typeface="Times New Roman" panose="02020603050405020304" pitchFamily="18" charset="0"/>
                <a:cs typeface="Times New Roman" panose="02020603050405020304" pitchFamily="18" charset="0"/>
              </a:rPr>
              <a:t>marked the formation </a:t>
            </a:r>
            <a:r>
              <a:rPr lang="en-GB" altLang="zh-HK" sz="2000" kern="100" dirty="0">
                <a:latin typeface="Times New Roman" panose="02020603050405020304" pitchFamily="18" charset="0"/>
                <a:cs typeface="Times New Roman" panose="02020603050405020304" pitchFamily="18" charset="0"/>
              </a:rPr>
              <a:t>of a relatively complete </a:t>
            </a:r>
            <a:r>
              <a:rPr lang="en-GB" altLang="zh-HK" sz="2000" kern="100" dirty="0" smtClean="0">
                <a:latin typeface="Times New Roman" panose="02020603050405020304" pitchFamily="18" charset="0"/>
                <a:cs typeface="Times New Roman" panose="02020603050405020304" pitchFamily="18" charset="0"/>
              </a:rPr>
              <a:t>industrial chain from scientific research and </a:t>
            </a:r>
            <a:r>
              <a:rPr lang="en-GB" altLang="zh-HK" sz="2000" kern="100" dirty="0">
                <a:latin typeface="Times New Roman" panose="02020603050405020304" pitchFamily="18" charset="0"/>
                <a:cs typeface="Times New Roman" panose="02020603050405020304" pitchFamily="18" charset="0"/>
              </a:rPr>
              <a:t>design, </a:t>
            </a:r>
            <a:r>
              <a:rPr lang="en-GB" altLang="zh-HK" sz="2000" kern="100" dirty="0" smtClean="0">
                <a:latin typeface="Times New Roman" panose="02020603050405020304" pitchFamily="18" charset="0"/>
                <a:cs typeface="Times New Roman" panose="02020603050405020304" pitchFamily="18" charset="0"/>
              </a:rPr>
              <a:t>production and flight test</a:t>
            </a:r>
            <a:r>
              <a:rPr lang="en-US" altLang="zh-HK" sz="2000" kern="100" dirty="0" smtClean="0">
                <a:latin typeface="Times New Roman" panose="02020603050405020304" pitchFamily="18" charset="0"/>
                <a:cs typeface="Times New Roman" panose="02020603050405020304" pitchFamily="18" charset="0"/>
              </a:rPr>
              <a:t> </a:t>
            </a:r>
            <a:r>
              <a:rPr lang="en-GB" altLang="zh-HK" sz="2000" kern="100" dirty="0" smtClean="0">
                <a:latin typeface="Times New Roman" panose="02020603050405020304" pitchFamily="18" charset="0"/>
                <a:cs typeface="Times New Roman" panose="02020603050405020304" pitchFamily="18" charset="0"/>
              </a:rPr>
              <a:t>to delivery </a:t>
            </a:r>
            <a:r>
              <a:rPr lang="en-GB" altLang="zh-HK" sz="2000" kern="100" dirty="0">
                <a:latin typeface="Times New Roman" panose="02020603050405020304" pitchFamily="18" charset="0"/>
                <a:cs typeface="Times New Roman" panose="02020603050405020304" pitchFamily="18" charset="0"/>
              </a:rPr>
              <a:t>and operation of the large aircraft </a:t>
            </a:r>
            <a:r>
              <a:rPr lang="en-GB" altLang="zh-HK" sz="2000" kern="100" dirty="0" smtClean="0">
                <a:latin typeface="Times New Roman" panose="02020603050405020304" pitchFamily="18" charset="0"/>
                <a:cs typeface="Times New Roman" panose="02020603050405020304" pitchFamily="18" charset="0"/>
              </a:rPr>
              <a:t>industry in China.</a:t>
            </a:r>
            <a:endParaRPr lang="zh-TW" altLang="zh-HK" sz="2000" kern="100" dirty="0">
              <a:latin typeface="Times New Roman" panose="02020603050405020304" pitchFamily="18" charset="0"/>
              <a:cs typeface="Times New Roman" panose="02020603050405020304" pitchFamily="18" charset="0"/>
            </a:endParaRP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305151" y="6420678"/>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1655148" y="923113"/>
            <a:ext cx="3045980" cy="1452812"/>
          </a:xfrm>
          <a:prstGeom prst="rect">
            <a:avLst/>
          </a:prstGeom>
        </p:spPr>
      </p:pic>
      <p:sp>
        <p:nvSpPr>
          <p:cNvPr id="6" name="Rectangle 5"/>
          <p:cNvSpPr/>
          <p:nvPr/>
        </p:nvSpPr>
        <p:spPr>
          <a:xfrm>
            <a:off x="245084" y="5617381"/>
            <a:ext cx="5866108" cy="803297"/>
          </a:xfrm>
          <a:prstGeom prst="rect">
            <a:avLst/>
          </a:prstGeom>
        </p:spPr>
        <p:txBody>
          <a:bodyPr wrap="square">
            <a:spAutoFit/>
          </a:bodyPr>
          <a:lstStyle/>
          <a:p>
            <a:pPr>
              <a:lnSpc>
                <a:spcPct val="110000"/>
              </a:lnSpc>
            </a:pP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Sources:</a:t>
            </a:r>
          </a:p>
          <a:p>
            <a:pPr marL="285750" indent="-285750">
              <a:lnSpc>
                <a:spcPct val="110000"/>
              </a:lnSpc>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http://www.gov.cn/xinwen/2020-10/31/content_5556399.htm#allContent</a:t>
            </a:r>
          </a:p>
          <a:p>
            <a:pPr marL="285750" indent="-285750">
              <a:lnSpc>
                <a:spcPct val="110000"/>
              </a:lnSpc>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http://www.gov.cn/xinwen/2021-04/24/content_5601901.htm</a:t>
            </a:r>
          </a:p>
        </p:txBody>
      </p:sp>
      <p:sp>
        <p:nvSpPr>
          <p:cNvPr id="7" name="Content Placeholder 2"/>
          <p:cNvSpPr txBox="1">
            <a:spLocks/>
          </p:cNvSpPr>
          <p:nvPr/>
        </p:nvSpPr>
        <p:spPr>
          <a:xfrm>
            <a:off x="6142038" y="2792442"/>
            <a:ext cx="5627841" cy="3239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0"/>
              </a:spcAft>
              <a:tabLst>
                <a:tab pos="1705610" algn="l"/>
              </a:tabLst>
            </a:pPr>
            <a:r>
              <a:rPr lang="en-GB" altLang="zh-HK" sz="2000" b="1" kern="100" dirty="0">
                <a:latin typeface="Times New Roman" panose="02020603050405020304" pitchFamily="18" charset="0"/>
                <a:cs typeface="Times New Roman" panose="02020603050405020304" pitchFamily="18" charset="0"/>
              </a:rPr>
              <a:t>New energy vehicles</a:t>
            </a:r>
            <a:r>
              <a:rPr lang="en-GB" altLang="zh-HK" sz="2000" kern="100" dirty="0">
                <a:latin typeface="Times New Roman" panose="02020603050405020304" pitchFamily="18" charset="0"/>
                <a:cs typeface="Times New Roman" panose="02020603050405020304" pitchFamily="18" charset="0"/>
              </a:rPr>
              <a:t>: They generally include battery electric vehicles (BEVs) and hybrid electric vehicles (HEVs). China is the world’s largest new energy vehicle market, accounting for 58% of the</a:t>
            </a:r>
            <a:r>
              <a:rPr lang="en-GB" altLang="zh-HK" sz="2000" strike="sngStrike" kern="100" dirty="0">
                <a:latin typeface="Times New Roman" panose="02020603050405020304" pitchFamily="18" charset="0"/>
                <a:cs typeface="Times New Roman" panose="02020603050405020304" pitchFamily="18" charset="0"/>
              </a:rPr>
              <a:t> </a:t>
            </a:r>
            <a:r>
              <a:rPr lang="en-GB" altLang="zh-HK" sz="2000" kern="100" dirty="0" smtClean="0">
                <a:latin typeface="Times New Roman" panose="02020603050405020304" pitchFamily="18" charset="0"/>
                <a:cs typeface="Times New Roman" panose="02020603050405020304" pitchFamily="18" charset="0"/>
              </a:rPr>
              <a:t>global sales. </a:t>
            </a:r>
            <a:r>
              <a:rPr lang="en-GB" altLang="zh-HK" sz="2000" kern="100" dirty="0">
                <a:latin typeface="Times New Roman" panose="02020603050405020304" pitchFamily="18" charset="0"/>
                <a:cs typeface="Times New Roman" panose="02020603050405020304" pitchFamily="18" charset="0"/>
              </a:rPr>
              <a:t>In 2020, the State Council adopted the “Development Plan for the New Energy Vehicle </a:t>
            </a:r>
            <a:r>
              <a:rPr lang="en-GB" altLang="zh-HK" sz="2000" kern="100" dirty="0" smtClean="0">
                <a:latin typeface="Times New Roman" panose="02020603050405020304" pitchFamily="18" charset="0"/>
                <a:cs typeface="Times New Roman" panose="02020603050405020304" pitchFamily="18" charset="0"/>
              </a:rPr>
              <a:t>Industry” which emphasised </a:t>
            </a:r>
            <a:r>
              <a:rPr lang="en-GB" altLang="zh-HK" sz="2000" kern="100" dirty="0">
                <a:latin typeface="Times New Roman" panose="02020603050405020304" pitchFamily="18" charset="0"/>
                <a:cs typeface="Times New Roman" panose="02020603050405020304" pitchFamily="18" charset="0"/>
              </a:rPr>
              <a:t>the government’s role in aspects such as the formulation of standards and regulations, and </a:t>
            </a:r>
            <a:r>
              <a:rPr lang="en-GB" altLang="zh-HK" sz="2000" kern="100" dirty="0" smtClean="0">
                <a:latin typeface="Times New Roman" panose="02020603050405020304" pitchFamily="18" charset="0"/>
                <a:cs typeface="Times New Roman" panose="02020603050405020304" pitchFamily="18" charset="0"/>
              </a:rPr>
              <a:t>quality </a:t>
            </a:r>
            <a:r>
              <a:rPr lang="en-GB" altLang="zh-HK" sz="2000" kern="100" dirty="0">
                <a:latin typeface="Times New Roman" panose="02020603050405020304" pitchFamily="18" charset="0"/>
                <a:cs typeface="Times New Roman" panose="02020603050405020304" pitchFamily="18" charset="0"/>
              </a:rPr>
              <a:t>and safety supervision.</a:t>
            </a:r>
            <a:endParaRPr lang="zh-TW" altLang="zh-HK" sz="2000" kern="100" dirty="0">
              <a:latin typeface="Calibri" panose="020F0502020204030204" pitchFamily="34" charset="0"/>
              <a:cs typeface="Times New Roman" panose="02020603050405020304" pitchFamily="18" charset="0"/>
            </a:endParaRPr>
          </a:p>
          <a:p>
            <a:pPr marL="0" indent="0" algn="just">
              <a:lnSpc>
                <a:spcPct val="110000"/>
              </a:lnSpc>
              <a:buFont typeface="Arial" panose="020B0604020202020204" pitchFamily="34" charset="0"/>
              <a:buNone/>
            </a:pPr>
            <a:endParaRPr lang="en-US" sz="2400" dirty="0"/>
          </a:p>
        </p:txBody>
      </p:sp>
      <p:sp>
        <p:nvSpPr>
          <p:cNvPr id="8" name="Rectangle 7"/>
          <p:cNvSpPr/>
          <p:nvPr/>
        </p:nvSpPr>
        <p:spPr>
          <a:xfrm>
            <a:off x="6094365" y="5735862"/>
            <a:ext cx="6023608" cy="1040285"/>
          </a:xfrm>
          <a:prstGeom prst="rect">
            <a:avLst/>
          </a:prstGeom>
        </p:spPr>
        <p:txBody>
          <a:bodyPr wrap="square">
            <a:spAutoFit/>
          </a:bodyPr>
          <a:lstStyle/>
          <a:p>
            <a:pPr>
              <a:lnSpc>
                <a:spcPct val="110000"/>
              </a:lnSpc>
            </a:pP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Sources:</a:t>
            </a:r>
          </a:p>
          <a:p>
            <a:pPr marL="285750" indent="-285750">
              <a:lnSpc>
                <a:spcPct val="110000"/>
              </a:lnSpc>
              <a:buFont typeface="Arial" panose="020B0604020202020204" pitchFamily="34" charset="0"/>
              <a:buChar char="•"/>
            </a:pP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http://www.gov.cn/xinwen/2020-10/11/content_5550282.htm</a:t>
            </a:r>
          </a:p>
          <a:p>
            <a:pPr marL="285750" indent="-285750">
              <a:lnSpc>
                <a:spcPct val="110000"/>
              </a:lnSpc>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http://www.gov.cn/xinwen/2016-02/24/content_5045809.htm</a:t>
            </a:r>
          </a:p>
          <a:p>
            <a:pPr marL="285750" indent="-285750">
              <a:lnSpc>
                <a:spcPct val="11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http://auto.people.com.cn/n1/2020/0111/c1005-31544253.html</a:t>
            </a:r>
          </a:p>
        </p:txBody>
      </p:sp>
      <p:pic>
        <p:nvPicPr>
          <p:cNvPr id="9" name="Picture 8"/>
          <p:cNvPicPr>
            <a:picLocks noChangeAspect="1"/>
          </p:cNvPicPr>
          <p:nvPr/>
        </p:nvPicPr>
        <p:blipFill>
          <a:blip r:embed="rId3" cstate="print"/>
          <a:stretch>
            <a:fillRect/>
          </a:stretch>
        </p:blipFill>
        <p:spPr>
          <a:xfrm>
            <a:off x="7633905" y="823780"/>
            <a:ext cx="2348295" cy="1452812"/>
          </a:xfrm>
          <a:prstGeom prst="rect">
            <a:avLst/>
          </a:prstGeom>
        </p:spPr>
      </p:pic>
      <p:sp>
        <p:nvSpPr>
          <p:cNvPr id="10" name="Rectangle 9"/>
          <p:cNvSpPr/>
          <p:nvPr/>
        </p:nvSpPr>
        <p:spPr>
          <a:xfrm>
            <a:off x="6385560" y="2276592"/>
            <a:ext cx="5732413" cy="523220"/>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Picture: Li Keqiang inspects the development and production of new energy vehicles</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標題 6"/>
          <p:cNvSpPr txBox="1">
            <a:spLocks/>
          </p:cNvSpPr>
          <p:nvPr/>
        </p:nvSpPr>
        <p:spPr>
          <a:xfrm>
            <a:off x="994065" y="133672"/>
            <a:ext cx="10515600" cy="815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smtClean="0">
                <a:solidFill>
                  <a:prstClr val="black"/>
                </a:solidFill>
                <a:latin typeface="Times New Roman" panose="02020603050405020304" pitchFamily="18" charset="0"/>
                <a:ea typeface="標楷體"/>
                <a:cs typeface="Times New Roman" panose="02020603050405020304" pitchFamily="18" charset="0"/>
              </a:rPr>
              <a:t>Reference</a:t>
            </a:r>
            <a:endParaRPr lang="zh-HK" altLang="en-US" strike="sngStrike" dirty="0">
              <a:solidFill>
                <a:srgbClr val="FF3399"/>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3298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内容占位符 2">
            <a:extLst>
              <a:ext uri="{FF2B5EF4-FFF2-40B4-BE49-F238E27FC236}">
                <a16:creationId xmlns:a16="http://schemas.microsoft.com/office/drawing/2014/main" id="{7A5B5F63-227E-4FB7-8DEB-F6D85DDA964E}"/>
              </a:ext>
            </a:extLst>
          </p:cNvPr>
          <p:cNvSpPr>
            <a:spLocks noGrp="1" noChangeArrowheads="1"/>
          </p:cNvSpPr>
          <p:nvPr>
            <p:ph idx="4294967295"/>
          </p:nvPr>
        </p:nvSpPr>
        <p:spPr>
          <a:xfrm>
            <a:off x="377617" y="1575203"/>
            <a:ext cx="7122980" cy="45807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marL="0" indent="0" algn="just">
              <a:lnSpc>
                <a:spcPct val="100000"/>
              </a:lnSpc>
              <a:spcAft>
                <a:spcPts val="0"/>
              </a:spcAft>
              <a:buNone/>
              <a:tabLst>
                <a:tab pos="1705610" algn="l"/>
              </a:tabLst>
            </a:pPr>
            <a:r>
              <a:rPr lang="en-GB" altLang="zh-HK" sz="2200" kern="100" dirty="0">
                <a:latin typeface="Times New Roman" panose="02020603050405020304" pitchFamily="18" charset="0"/>
                <a:cs typeface="Times New Roman" panose="02020603050405020304" pitchFamily="18" charset="0"/>
              </a:rPr>
              <a:t>According to the World Intellectual Property Indicators 2020 </a:t>
            </a:r>
            <a:r>
              <a:rPr lang="en-GB" altLang="zh-HK" sz="2200" kern="100" dirty="0" smtClean="0">
                <a:latin typeface="Times New Roman" panose="02020603050405020304" pitchFamily="18" charset="0"/>
                <a:cs typeface="Times New Roman" panose="02020603050405020304" pitchFamily="18" charset="0"/>
              </a:rPr>
              <a:t>report released </a:t>
            </a:r>
            <a:r>
              <a:rPr lang="en-GB" altLang="zh-HK" sz="2200" kern="100" dirty="0">
                <a:latin typeface="Times New Roman" panose="02020603050405020304" pitchFamily="18" charset="0"/>
                <a:cs typeface="Times New Roman" panose="02020603050405020304" pitchFamily="18" charset="0"/>
              </a:rPr>
              <a:t>by the World Intellectual Property Organization (WIPO), </a:t>
            </a:r>
            <a:r>
              <a:rPr lang="en-GB" altLang="zh-HK" sz="2200" kern="100" dirty="0" smtClean="0">
                <a:latin typeface="Times New Roman" panose="02020603050405020304" pitchFamily="18" charset="0"/>
                <a:cs typeface="Times New Roman" panose="02020603050405020304" pitchFamily="18" charset="0"/>
              </a:rPr>
              <a:t>China National Intellectual Property Administration </a:t>
            </a:r>
            <a:r>
              <a:rPr lang="en-GB" altLang="zh-HK" sz="2200" kern="100" dirty="0">
                <a:latin typeface="Times New Roman" panose="02020603050405020304" pitchFamily="18" charset="0"/>
                <a:cs typeface="Times New Roman" panose="02020603050405020304" pitchFamily="18" charset="0"/>
              </a:rPr>
              <a:t>received 1.4 million patent applications in </a:t>
            </a:r>
            <a:r>
              <a:rPr lang="en-GB" altLang="zh-HK" sz="2200" kern="100" dirty="0" smtClean="0">
                <a:latin typeface="Times New Roman" panose="02020603050405020304" pitchFamily="18" charset="0"/>
                <a:cs typeface="Times New Roman" panose="02020603050405020304" pitchFamily="18" charset="0"/>
              </a:rPr>
              <a:t>2019. It has been ranked first for nine consecutive years, with the number of applications more than twice of that received by the country ranked next. </a:t>
            </a:r>
            <a:r>
              <a:rPr lang="en-GB" altLang="zh-HK" sz="2200" kern="100" dirty="0">
                <a:latin typeface="Times New Roman" panose="02020603050405020304" pitchFamily="18" charset="0"/>
                <a:cs typeface="Times New Roman" panose="02020603050405020304" pitchFamily="18" charset="0"/>
              </a:rPr>
              <a:t>China </a:t>
            </a:r>
            <a:r>
              <a:rPr lang="en-GB" altLang="zh-HK" sz="2200" kern="100" dirty="0" smtClean="0">
                <a:latin typeface="Times New Roman" panose="02020603050405020304" pitchFamily="18" charset="0"/>
                <a:cs typeface="Times New Roman" panose="02020603050405020304" pitchFamily="18" charset="0"/>
              </a:rPr>
              <a:t>ranked second </a:t>
            </a:r>
            <a:r>
              <a:rPr lang="en-GB" altLang="zh-HK" sz="2200" kern="100" dirty="0">
                <a:latin typeface="Times New Roman" panose="02020603050405020304" pitchFamily="18" charset="0"/>
                <a:cs typeface="Times New Roman" panose="02020603050405020304" pitchFamily="18" charset="0"/>
              </a:rPr>
              <a:t>worldwide in terms of citations of scientific papers. </a:t>
            </a:r>
            <a:endParaRPr lang="zh-TW" altLang="zh-HK" sz="2200" kern="100" dirty="0">
              <a:latin typeface="Calibri" panose="020F0502020204030204" pitchFamily="34" charset="0"/>
              <a:cs typeface="Times New Roman" panose="02020603050405020304" pitchFamily="18" charset="0"/>
            </a:endParaRPr>
          </a:p>
          <a:p>
            <a:pPr marL="0" indent="0" algn="just">
              <a:lnSpc>
                <a:spcPct val="100000"/>
              </a:lnSpc>
              <a:spcAft>
                <a:spcPts val="600"/>
              </a:spcAft>
              <a:buNone/>
              <a:tabLst>
                <a:tab pos="1705610" algn="l"/>
              </a:tabLst>
            </a:pPr>
            <a:r>
              <a:rPr lang="en-GB" altLang="zh-HK" sz="1400" kern="100" dirty="0">
                <a:latin typeface="Times New Roman" panose="02020603050405020304" pitchFamily="18" charset="0"/>
                <a:cs typeface="Times New Roman" panose="02020603050405020304" pitchFamily="18" charset="0"/>
              </a:rPr>
              <a:t>Source: </a:t>
            </a:r>
            <a:r>
              <a:rPr lang="en-GB" altLang="zh-HK" sz="1400" kern="100" dirty="0" smtClean="0">
                <a:latin typeface="Times New Roman" panose="02020603050405020304" pitchFamily="18" charset="0"/>
                <a:cs typeface="Times New Roman" panose="02020603050405020304" pitchFamily="18" charset="0"/>
              </a:rPr>
              <a:t>China National </a:t>
            </a:r>
            <a:r>
              <a:rPr lang="en-GB" altLang="zh-HK" sz="1400" kern="100" dirty="0">
                <a:latin typeface="Times New Roman" panose="02020603050405020304" pitchFamily="18" charset="0"/>
                <a:cs typeface="Times New Roman" panose="02020603050405020304" pitchFamily="18" charset="0"/>
              </a:rPr>
              <a:t>Intellectual Property </a:t>
            </a:r>
            <a:r>
              <a:rPr lang="en-GB" altLang="zh-HK" sz="1400" kern="100" dirty="0" smtClean="0">
                <a:latin typeface="Times New Roman" panose="02020603050405020304" pitchFamily="18" charset="0"/>
                <a:cs typeface="Times New Roman" panose="02020603050405020304" pitchFamily="18" charset="0"/>
              </a:rPr>
              <a:t>Administration </a:t>
            </a:r>
            <a:r>
              <a:rPr lang="en-GB" altLang="zh-HK" sz="1400" kern="100" dirty="0">
                <a:latin typeface="Times New Roman" panose="02020603050405020304" pitchFamily="18" charset="0"/>
                <a:cs typeface="Times New Roman" panose="02020603050405020304" pitchFamily="18" charset="0"/>
              </a:rPr>
              <a:t>(</a:t>
            </a:r>
            <a:r>
              <a:rPr lang="en-US" altLang="zh-HK" sz="1400" kern="100" dirty="0">
                <a:latin typeface="Times New Roman" panose="02020603050405020304" pitchFamily="18" charset="0"/>
                <a:cs typeface="Times New Roman" panose="02020603050405020304" pitchFamily="18" charset="0"/>
              </a:rPr>
              <a:t>https://</a:t>
            </a:r>
            <a:r>
              <a:rPr lang="en-US" altLang="zh-HK" sz="1400" kern="100" dirty="0" smtClean="0">
                <a:latin typeface="Times New Roman" panose="02020603050405020304" pitchFamily="18" charset="0"/>
                <a:cs typeface="Times New Roman" panose="02020603050405020304" pitchFamily="18" charset="0"/>
              </a:rPr>
              <a:t>www.cnipa.gov.cn/art/2020/12/18/art_55_155689.html</a:t>
            </a:r>
            <a:r>
              <a:rPr lang="en-GB" altLang="zh-HK" sz="1400" kern="100" dirty="0" smtClean="0">
                <a:latin typeface="Times New Roman" panose="02020603050405020304" pitchFamily="18" charset="0"/>
                <a:cs typeface="Times New Roman" panose="02020603050405020304" pitchFamily="18" charset="0"/>
              </a:rPr>
              <a:t>) </a:t>
            </a:r>
            <a:endParaRPr lang="en-US" altLang="zh-CN" sz="2400" dirty="0">
              <a:latin typeface="DFKai-SB" panose="03000509000000000000" pitchFamily="65" charset="-120"/>
              <a:ea typeface="DFKai-SB" panose="03000509000000000000" pitchFamily="65" charset="-120"/>
            </a:endParaRPr>
          </a:p>
          <a:p>
            <a:pPr marL="0" indent="0" algn="just">
              <a:lnSpc>
                <a:spcPct val="100000"/>
              </a:lnSpc>
              <a:spcAft>
                <a:spcPts val="0"/>
              </a:spcAft>
              <a:buNone/>
              <a:tabLst>
                <a:tab pos="1705610" algn="l"/>
              </a:tabLst>
            </a:pPr>
            <a:r>
              <a:rPr lang="en-GB" altLang="zh-HK" sz="2200" kern="100" dirty="0">
                <a:latin typeface="Times New Roman" panose="02020603050405020304" pitchFamily="18" charset="0"/>
                <a:cs typeface="Times New Roman" panose="02020603050405020304" pitchFamily="18" charset="0"/>
              </a:rPr>
              <a:t>In 2020, Chinese applicants filed 69,000 PCT international patent applications through the Patent Cooperation </a:t>
            </a:r>
            <a:r>
              <a:rPr lang="en-GB" altLang="zh-HK" sz="2200" kern="100" dirty="0" smtClean="0">
                <a:latin typeface="Times New Roman" panose="02020603050405020304" pitchFamily="18" charset="0"/>
                <a:cs typeface="Times New Roman" panose="02020603050405020304" pitchFamily="18" charset="0"/>
              </a:rPr>
              <a:t>Treaty (PCT), </a:t>
            </a:r>
            <a:r>
              <a:rPr lang="en-GB" altLang="zh-HK" sz="2200" kern="100" dirty="0">
                <a:latin typeface="Times New Roman" panose="02020603050405020304" pitchFamily="18" charset="0"/>
                <a:cs typeface="Times New Roman" panose="02020603050405020304" pitchFamily="18" charset="0"/>
              </a:rPr>
              <a:t>ranking first in the world. </a:t>
            </a:r>
            <a:endParaRPr lang="zh-TW" altLang="zh-HK" sz="2200" kern="100" dirty="0">
              <a:latin typeface="Calibri" panose="020F0502020204030204" pitchFamily="34" charset="0"/>
              <a:cs typeface="Times New Roman" panose="02020603050405020304" pitchFamily="18" charset="0"/>
            </a:endParaRPr>
          </a:p>
        </p:txBody>
      </p:sp>
      <p:sp>
        <p:nvSpPr>
          <p:cNvPr id="7" name="文本框 3">
            <a:extLst>
              <a:ext uri="{FF2B5EF4-FFF2-40B4-BE49-F238E27FC236}">
                <a16:creationId xmlns:a16="http://schemas.microsoft.com/office/drawing/2014/main" id="{487C56B1-833F-4012-B221-D5AEDCF5A741}"/>
              </a:ext>
            </a:extLst>
          </p:cNvPr>
          <p:cNvSpPr txBox="1">
            <a:spLocks noChangeArrowheads="1"/>
          </p:cNvSpPr>
          <p:nvPr/>
        </p:nvSpPr>
        <p:spPr bwMode="auto">
          <a:xfrm>
            <a:off x="1840291" y="317144"/>
            <a:ext cx="8506570"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0"/>
              </a:spcAft>
              <a:tabLst>
                <a:tab pos="1705610" algn="l"/>
              </a:tabLst>
            </a:pPr>
            <a:r>
              <a:rPr lang="en-GB" altLang="zh-HK" sz="3600" kern="100" dirty="0">
                <a:latin typeface="Times New Roman" panose="02020603050405020304" pitchFamily="18" charset="0"/>
                <a:ea typeface="新細明體" panose="02020500000000000000" pitchFamily="18" charset="-120"/>
                <a:cs typeface="Times New Roman" panose="02020603050405020304" pitchFamily="18" charset="0"/>
              </a:rPr>
              <a:t>Progress in intellectual property output</a:t>
            </a:r>
            <a:endParaRPr kumimoji="0" lang="zh-TW" altLang="en-US" sz="3600" b="1" i="0" u="none" strike="noStrike" kern="1200" cap="none" spc="0" normalizeH="0" baseline="0" noProof="0" dirty="0">
              <a:ln>
                <a:noFill/>
              </a:ln>
              <a:solidFill>
                <a:prstClr val="white"/>
              </a:solidFill>
              <a:effectLst/>
              <a:uLnTx/>
              <a:uFillTx/>
            </a:endParaRPr>
          </a:p>
        </p:txBody>
      </p:sp>
      <p:pic>
        <p:nvPicPr>
          <p:cNvPr id="2" name="Picture 1"/>
          <p:cNvPicPr>
            <a:picLocks noChangeAspect="1"/>
          </p:cNvPicPr>
          <p:nvPr/>
        </p:nvPicPr>
        <p:blipFill>
          <a:blip r:embed="rId2" cstate="print"/>
          <a:stretch>
            <a:fillRect/>
          </a:stretch>
        </p:blipFill>
        <p:spPr>
          <a:xfrm>
            <a:off x="7649881" y="2297762"/>
            <a:ext cx="4123440" cy="3246923"/>
          </a:xfrm>
          <a:prstGeom prst="rect">
            <a:avLst/>
          </a:prstGeom>
        </p:spPr>
      </p:pic>
      <p:sp>
        <p:nvSpPr>
          <p:cNvPr id="6"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8240249" y="1504288"/>
            <a:ext cx="29427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The proportion of the top ten companies in PCT patent applications in 2019</a:t>
            </a:r>
            <a:endParaRPr lang="zh-CN"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11130298" y="3870046"/>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China</a:t>
            </a:r>
            <a:endParaRPr lang="zh-CN" altLang="en-US" sz="14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8791824" y="5236607"/>
            <a:ext cx="9327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400" b="1" dirty="0">
                <a:solidFill>
                  <a:schemeClr val="accent2">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rPr>
              <a:t>Korea</a:t>
            </a:r>
            <a:endParaRPr lang="zh-CN" altLang="en-US" sz="1400" b="1" dirty="0">
              <a:solidFill>
                <a:schemeClr val="accent2">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749790" y="4403800"/>
            <a:ext cx="855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400" b="1" dirty="0">
                <a:solidFill>
                  <a:srgbClr val="00B0F0"/>
                </a:solidFill>
                <a:latin typeface="Times New Roman" panose="02020603050405020304" pitchFamily="18" charset="0"/>
                <a:ea typeface="標楷體" panose="03000509000000000000" pitchFamily="65" charset="-120"/>
                <a:cs typeface="Times New Roman" panose="02020603050405020304" pitchFamily="18" charset="0"/>
              </a:rPr>
              <a:t>Japan</a:t>
            </a:r>
            <a:endParaRPr lang="zh-CN" altLang="en-US" sz="1400" b="1" dirty="0">
              <a:solidFill>
                <a:srgbClr val="00B0F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605286" y="3131382"/>
            <a:ext cx="643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400" b="1" dirty="0" smtClean="0">
                <a:solidFill>
                  <a:srgbClr val="FF3399"/>
                </a:solidFill>
                <a:latin typeface="Times New Roman" panose="02020603050405020304" pitchFamily="18" charset="0"/>
                <a:ea typeface="標楷體" panose="03000509000000000000" pitchFamily="65" charset="-120"/>
                <a:cs typeface="Times New Roman" panose="02020603050405020304" pitchFamily="18" charset="0"/>
              </a:rPr>
              <a:t>US </a:t>
            </a:r>
            <a:endParaRPr lang="zh-CN" altLang="en-US" sz="1400" b="1" strike="sngStrike" dirty="0">
              <a:solidFill>
                <a:srgbClr val="FF339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962172" y="2644328"/>
            <a:ext cx="829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4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Sweden</a:t>
            </a:r>
            <a:endParaRPr lang="zh-CN" altLang="en-US" sz="14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9192792" y="2284841"/>
            <a:ext cx="11696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400" b="1" dirty="0">
                <a:solidFill>
                  <a:schemeClr val="accent5">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rPr>
              <a:t>Germany</a:t>
            </a:r>
            <a:endParaRPr lang="zh-CN" altLang="en-US" sz="1400" b="1" dirty="0">
              <a:solidFill>
                <a:schemeClr val="accent5">
                  <a:lumMod val="60000"/>
                  <a:lumOff val="4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11085773" y="5518159"/>
            <a:ext cx="836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Unit: item</a:t>
            </a:r>
            <a:endParaRPr lang="zh-CN" altLang="en-US" sz="1200" strike="sngStrike"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5680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FD49A3-DADC-40D4-A4AD-AE1B86AC53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图片 11">
            <a:extLst>
              <a:ext uri="{FF2B5EF4-FFF2-40B4-BE49-F238E27FC236}">
                <a16:creationId xmlns:a16="http://schemas.microsoft.com/office/drawing/2014/main" id="{1C6308E5-0FB5-441A-BD87-DE0F3BEC58C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文本框 4">
            <a:extLst>
              <a:ext uri="{FF2B5EF4-FFF2-40B4-BE49-F238E27FC236}">
                <a16:creationId xmlns:a16="http://schemas.microsoft.com/office/drawing/2014/main" id="{C4DF1AA3-867A-454D-9296-1A7BBB4EC5F0}"/>
              </a:ext>
            </a:extLst>
          </p:cNvPr>
          <p:cNvSpPr txBox="1">
            <a:spLocks noChangeArrowheads="1"/>
          </p:cNvSpPr>
          <p:nvPr/>
        </p:nvSpPr>
        <p:spPr bwMode="auto">
          <a:xfrm>
            <a:off x="273371" y="424637"/>
            <a:ext cx="5021719" cy="12435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85000" lnSpcReduction="10000"/>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Aft>
                <a:spcPts val="0"/>
              </a:spcAft>
              <a:buNone/>
              <a:tabLst>
                <a:tab pos="1705610" algn="l"/>
              </a:tabLst>
            </a:pPr>
            <a:r>
              <a:rPr lang="en-GB" altLang="zh-HK" sz="4400" kern="100" dirty="0">
                <a:latin typeface="Times New Roman" panose="02020603050405020304" pitchFamily="18" charset="0"/>
                <a:ea typeface="新細明體" panose="02020500000000000000" pitchFamily="18" charset="-120"/>
                <a:cs typeface="Times New Roman" panose="02020603050405020304" pitchFamily="18" charset="0"/>
              </a:rPr>
              <a:t>Supporting the industrial chain upgrade</a:t>
            </a:r>
            <a:endParaRPr lang="zh-TW" altLang="zh-HK" sz="4400" kern="100" dirty="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zh-CN" altLang="en-US" sz="4400" b="1" i="0" u="none" strike="noStrike" kern="1200" cap="none" spc="0" normalizeH="0" baseline="0" noProof="0" dirty="0">
              <a:ln>
                <a:noFill/>
              </a:ln>
              <a:solidFill>
                <a:prstClr val="black"/>
              </a:solidFill>
              <a:effectLst/>
              <a:uLnTx/>
              <a:uFillTx/>
              <a:latin typeface="標楷體"/>
              <a:ea typeface="標楷體"/>
              <a:cs typeface="+mn-cs"/>
            </a:endParaRPr>
          </a:p>
        </p:txBody>
      </p:sp>
      <p:sp>
        <p:nvSpPr>
          <p:cNvPr id="3" name="灯片编号占位符 2">
            <a:extLst>
              <a:ext uri="{FF2B5EF4-FFF2-40B4-BE49-F238E27FC236}">
                <a16:creationId xmlns:a16="http://schemas.microsoft.com/office/drawing/2014/main" id="{C2C4BF4E-396C-4FC8-8D34-721181134FF0}"/>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200" b="0" i="0" u="none" strike="noStrike" kern="1200" cap="none" spc="0" normalizeH="0" baseline="0" noProof="0">
                <a:ln>
                  <a:noFill/>
                </a:ln>
                <a:solidFill>
                  <a:schemeClr val="bg1"/>
                </a:solidFill>
                <a:effectLst/>
                <a:uLnTx/>
                <a:uFillTx/>
                <a:latin typeface="標楷體"/>
                <a:ea typeface="標楷體"/>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altLang="zh-CN" sz="1200" b="0" i="0" u="none" strike="noStrike" kern="1200" cap="none" spc="0" normalizeH="0" baseline="0" noProof="0" dirty="0">
              <a:ln>
                <a:noFill/>
              </a:ln>
              <a:solidFill>
                <a:schemeClr val="bg1"/>
              </a:solidFill>
              <a:effectLst/>
              <a:uLnTx/>
              <a:uFillTx/>
              <a:latin typeface="標楷體"/>
              <a:ea typeface="標楷體"/>
              <a:cs typeface="+mn-cs"/>
            </a:endParaRPr>
          </a:p>
        </p:txBody>
      </p:sp>
      <p:sp>
        <p:nvSpPr>
          <p:cNvPr id="16386" name="内容占位符 2">
            <a:extLst>
              <a:ext uri="{FF2B5EF4-FFF2-40B4-BE49-F238E27FC236}">
                <a16:creationId xmlns:a16="http://schemas.microsoft.com/office/drawing/2014/main" id="{6B31A81D-1D98-410A-B4C3-14FC50862C8B}"/>
              </a:ext>
            </a:extLst>
          </p:cNvPr>
          <p:cNvSpPr>
            <a:spLocks noGrp="1" noChangeArrowheads="1"/>
          </p:cNvSpPr>
          <p:nvPr>
            <p:ph idx="4294967295"/>
          </p:nvPr>
        </p:nvSpPr>
        <p:spPr>
          <a:xfrm>
            <a:off x="0" y="1463675"/>
            <a:ext cx="5233988" cy="5060950"/>
          </a:xfrm>
        </p:spPr>
        <p:txBody>
          <a:bodyPr vert="horz" lIns="91440" tIns="45720" rIns="91440" bIns="45720" rtlCol="0">
            <a:noAutofit/>
          </a:bodyPr>
          <a:lstStyle/>
          <a:p>
            <a:pPr algn="just">
              <a:buClr>
                <a:srgbClr val="FF0000"/>
              </a:buClr>
              <a:defRPr/>
            </a:pPr>
            <a:r>
              <a:rPr lang="en-GB" altLang="zh-HK" sz="2400" dirty="0">
                <a:latin typeface="Times New Roman" panose="02020603050405020304" pitchFamily="18" charset="0"/>
                <a:cs typeface="Times New Roman" panose="02020603050405020304" pitchFamily="18" charset="0"/>
              </a:rPr>
              <a:t>With the support of science and technology, “Made in China” is being upgraded to “Smart Manufacturing in China”.</a:t>
            </a:r>
            <a:endParaRPr lang="en-US" altLang="zh-CN" sz="2400" dirty="0">
              <a:latin typeface="Times New Roman" panose="02020603050405020304" pitchFamily="18" charset="0"/>
              <a:cs typeface="Times New Roman" panose="02020603050405020304" pitchFamily="18" charset="0"/>
            </a:endParaRPr>
          </a:p>
          <a:p>
            <a:pPr algn="just">
              <a:buClr>
                <a:srgbClr val="FF0000"/>
              </a:buClr>
              <a:defRPr/>
            </a:pPr>
            <a:r>
              <a:rPr lang="en-GB" altLang="zh-HK" sz="2400" dirty="0">
                <a:latin typeface="Times New Roman" panose="02020603050405020304" pitchFamily="18" charset="0"/>
                <a:cs typeface="Times New Roman" panose="02020603050405020304" pitchFamily="18" charset="0"/>
              </a:rPr>
              <a:t>With the continuous development of “Internet Plus”, big data and cloud computing, China’s new generation of information technology featured by 5G is becoming practical. N</a:t>
            </a:r>
            <a:r>
              <a:rPr lang="en-US" altLang="zh-HK" sz="2400" dirty="0" err="1">
                <a:latin typeface="Times New Roman" panose="02020603050405020304" pitchFamily="18" charset="0"/>
                <a:cs typeface="Times New Roman" panose="02020603050405020304" pitchFamily="18" charset="0"/>
              </a:rPr>
              <a:t>ew</a:t>
            </a:r>
            <a:r>
              <a:rPr lang="en-US" altLang="zh-HK" sz="2400" dirty="0">
                <a:latin typeface="Times New Roman" panose="02020603050405020304" pitchFamily="18" charset="0"/>
                <a:cs typeface="Times New Roman" panose="02020603050405020304" pitchFamily="18" charset="0"/>
              </a:rPr>
              <a:t> products based on mobile Internet and industrial Internet of Things, new business forms, models have been booming. It </a:t>
            </a:r>
            <a:r>
              <a:rPr lang="en-GB" altLang="zh-HK" sz="2400" dirty="0">
                <a:latin typeface="Times New Roman" panose="02020603050405020304" pitchFamily="18" charset="0"/>
                <a:cs typeface="Times New Roman" panose="02020603050405020304" pitchFamily="18" charset="0"/>
              </a:rPr>
              <a:t>has become a new driving force for economic development. </a:t>
            </a:r>
            <a:endParaRPr lang="en-US" altLang="zh-CN" sz="2400" dirty="0">
              <a:latin typeface="Times New Roman" panose="02020603050405020304" pitchFamily="18" charset="0"/>
              <a:cs typeface="Times New Roman" panose="02020603050405020304" pitchFamily="18" charset="0"/>
            </a:endParaRPr>
          </a:p>
          <a:p>
            <a:pPr>
              <a:defRPr/>
            </a:pPr>
            <a:endParaRPr lang="en-US" altLang="zh-CN" sz="2400" dirty="0">
              <a:latin typeface="Times New Roman" panose="02020603050405020304" pitchFamily="18" charset="0"/>
              <a:cs typeface="Times New Roman" panose="02020603050405020304" pitchFamily="18" charset="0"/>
            </a:endParaRPr>
          </a:p>
        </p:txBody>
      </p:sp>
      <p:sp>
        <p:nvSpPr>
          <p:cNvPr id="17413" name="文本框 19">
            <a:extLst>
              <a:ext uri="{FF2B5EF4-FFF2-40B4-BE49-F238E27FC236}">
                <a16:creationId xmlns:a16="http://schemas.microsoft.com/office/drawing/2014/main" id="{EF216F75-C2EB-4F80-83A9-A5BBE313DD55}"/>
              </a:ext>
            </a:extLst>
          </p:cNvPr>
          <p:cNvSpPr txBox="1">
            <a:spLocks noChangeArrowheads="1"/>
          </p:cNvSpPr>
          <p:nvPr/>
        </p:nvSpPr>
        <p:spPr bwMode="auto">
          <a:xfrm>
            <a:off x="6234333" y="2863343"/>
            <a:ext cx="5819335" cy="501649"/>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just">
              <a:spcBef>
                <a:spcPct val="0"/>
              </a:spcBef>
              <a:spcAft>
                <a:spcPts val="600"/>
              </a:spcAft>
              <a:buNone/>
              <a:defRPr/>
            </a:pPr>
            <a:r>
              <a:rPr lang="en-US" altLang="zh-CN" sz="1400" dirty="0">
                <a:solidFill>
                  <a:srgbClr val="FFFFFF"/>
                </a:solidFill>
                <a:latin typeface="Times New Roman" panose="02020603050405020304" pitchFamily="18" charset="0"/>
                <a:ea typeface="標楷體"/>
                <a:cs typeface="Times New Roman" panose="02020603050405020304" pitchFamily="18" charset="0"/>
              </a:rPr>
              <a:t>According to 5G standard patent data and </a:t>
            </a:r>
            <a:r>
              <a:rPr lang="en-US" altLang="zh-CN" sz="1400" dirty="0">
                <a:solidFill>
                  <a:schemeClr val="bg1"/>
                </a:solidFill>
                <a:latin typeface="Times New Roman" panose="02020603050405020304" pitchFamily="18" charset="0"/>
                <a:ea typeface="標楷體"/>
                <a:cs typeface="Times New Roman" panose="02020603050405020304" pitchFamily="18" charset="0"/>
              </a:rPr>
              <a:t>technical contribution data, China ranks first in the world.</a:t>
            </a:r>
            <a:endParaRPr kumimoji="0" lang="zh-CN" altLang="en-US" sz="1400" b="0" i="0" u="none" strike="noStrike" kern="1200" cap="none" spc="0" normalizeH="0" baseline="0" noProof="0" dirty="0">
              <a:ln>
                <a:noFill/>
              </a:ln>
              <a:solidFill>
                <a:schemeClr val="bg1"/>
              </a:solidFill>
              <a:effectLst/>
              <a:uLnTx/>
              <a:uFillTx/>
              <a:latin typeface="Times New Roman" panose="02020603050405020304" pitchFamily="18" charset="0"/>
              <a:ea typeface="標楷體"/>
              <a:cs typeface="Times New Roman" panose="02020603050405020304" pitchFamily="18" charset="0"/>
            </a:endParaRPr>
          </a:p>
        </p:txBody>
      </p:sp>
      <p:sp>
        <p:nvSpPr>
          <p:cNvPr id="17414" name="文本框 5">
            <a:extLst>
              <a:ext uri="{FF2B5EF4-FFF2-40B4-BE49-F238E27FC236}">
                <a16:creationId xmlns:a16="http://schemas.microsoft.com/office/drawing/2014/main" id="{7CC419FE-300C-48DE-B273-7BEC64F3CE48}"/>
              </a:ext>
            </a:extLst>
          </p:cNvPr>
          <p:cNvSpPr txBox="1">
            <a:spLocks noChangeArrowheads="1"/>
          </p:cNvSpPr>
          <p:nvPr/>
        </p:nvSpPr>
        <p:spPr bwMode="auto">
          <a:xfrm>
            <a:off x="5981068" y="5311547"/>
            <a:ext cx="5887521" cy="916778"/>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just">
              <a:spcBef>
                <a:spcPct val="0"/>
              </a:spcBef>
              <a:spcAft>
                <a:spcPts val="600"/>
              </a:spcAft>
              <a:buNone/>
              <a:defRPr/>
            </a:pPr>
            <a:r>
              <a:rPr lang="en-US" altLang="zh-CN" sz="1600" dirty="0">
                <a:solidFill>
                  <a:schemeClr val="bg1"/>
                </a:solidFill>
                <a:latin typeface="Times New Roman" panose="02020603050405020304" pitchFamily="18" charset="0"/>
                <a:ea typeface="標楷體"/>
                <a:cs typeface="Times New Roman" panose="02020603050405020304" pitchFamily="18" charset="0"/>
              </a:rPr>
              <a:t>Visitors at the Mobile World Congress held in Barcelona, ​​Spain, are impressed by the flexible OLED screen, an </a:t>
            </a:r>
            <a:r>
              <a:rPr lang="en-US" altLang="zh-CN" sz="1600" dirty="0" smtClean="0">
                <a:solidFill>
                  <a:schemeClr val="bg1"/>
                </a:solidFill>
                <a:latin typeface="Times New Roman" panose="02020603050405020304" pitchFamily="18" charset="0"/>
                <a:ea typeface="標楷體"/>
                <a:cs typeface="Times New Roman" panose="02020603050405020304" pitchFamily="18" charset="0"/>
              </a:rPr>
              <a:t>“Smart Manufacturing </a:t>
            </a:r>
            <a:r>
              <a:rPr lang="en-US" altLang="zh-CN" sz="1600" dirty="0">
                <a:solidFill>
                  <a:schemeClr val="bg1"/>
                </a:solidFill>
                <a:latin typeface="Times New Roman" panose="02020603050405020304" pitchFamily="18" charset="0"/>
                <a:ea typeface="標楷體"/>
                <a:cs typeface="Times New Roman" panose="02020603050405020304" pitchFamily="18" charset="0"/>
              </a:rPr>
              <a:t>in </a:t>
            </a:r>
            <a:r>
              <a:rPr lang="en-US" altLang="zh-CN" sz="1600" dirty="0" smtClean="0">
                <a:solidFill>
                  <a:schemeClr val="bg1"/>
                </a:solidFill>
                <a:latin typeface="Times New Roman" panose="02020603050405020304" pitchFamily="18" charset="0"/>
                <a:ea typeface="標楷體"/>
                <a:cs typeface="Times New Roman" panose="02020603050405020304" pitchFamily="18" charset="0"/>
              </a:rPr>
              <a:t>China” </a:t>
            </a:r>
            <a:r>
              <a:rPr lang="en-US" altLang="zh-CN" sz="1600" dirty="0">
                <a:solidFill>
                  <a:schemeClr val="bg1"/>
                </a:solidFill>
                <a:latin typeface="Times New Roman" panose="02020603050405020304" pitchFamily="18" charset="0"/>
                <a:ea typeface="標楷體"/>
                <a:cs typeface="Times New Roman" panose="02020603050405020304" pitchFamily="18" charset="0"/>
              </a:rPr>
              <a:t>product</a:t>
            </a:r>
            <a:r>
              <a:rPr lang="en-US" altLang="zh-CN" sz="1600" dirty="0" smtClean="0">
                <a:solidFill>
                  <a:schemeClr val="bg1"/>
                </a:solidFill>
                <a:latin typeface="Times New Roman" panose="02020603050405020304" pitchFamily="18" charset="0"/>
                <a:ea typeface="標楷體"/>
                <a:cs typeface="Times New Roman" panose="02020603050405020304" pitchFamily="18" charset="0"/>
              </a:rPr>
              <a:t>.</a:t>
            </a:r>
            <a:endParaRPr lang="en-US" altLang="zh-CN" sz="1600" strike="sngStrike" dirty="0">
              <a:solidFill>
                <a:schemeClr val="bg1"/>
              </a:solidFill>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24765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randombar(horizontal)">
                                      <p:cBhvr>
                                        <p:cTn id="10" dur="500"/>
                                        <p:tgtEl>
                                          <p:spTgt spid="17413"/>
                                        </p:tgtEl>
                                      </p:cBhvr>
                                    </p:animEffect>
                                  </p:childTnLst>
                                </p:cTn>
                              </p:par>
                              <p:par>
                                <p:cTn id="11" presetID="14" presetClass="entr" presetSubtype="10" fill="hold" nodeType="withEffect">
                                  <p:stCondLst>
                                    <p:cond delay="0"/>
                                  </p:stCondLst>
                                  <p:childTnLst>
                                    <p:set>
                                      <p:cBhvr>
                                        <p:cTn id="12" dur="1" fill="hold">
                                          <p:stCondLst>
                                            <p:cond delay="0"/>
                                          </p:stCondLst>
                                        </p:cTn>
                                        <p:tgtEl>
                                          <p:spTgt spid="17415"/>
                                        </p:tgtEl>
                                        <p:attrNameLst>
                                          <p:attrName>style.visibility</p:attrName>
                                        </p:attrNameLst>
                                      </p:cBhvr>
                                      <p:to>
                                        <p:strVal val="visible"/>
                                      </p:to>
                                    </p:set>
                                    <p:animEffect transition="in" filter="randombar(horizontal)">
                                      <p:cBhvr>
                                        <p:cTn id="13" dur="500"/>
                                        <p:tgtEl>
                                          <p:spTgt spid="174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414"/>
                                        </p:tgtEl>
                                        <p:attrNameLst>
                                          <p:attrName>style.visibility</p:attrName>
                                        </p:attrNameLst>
                                      </p:cBhvr>
                                      <p:to>
                                        <p:strVal val="visible"/>
                                      </p:to>
                                    </p:set>
                                    <p:animEffect transition="in" filter="randombar(horizontal)">
                                      <p:cBhvr>
                                        <p:cTn id="16"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标题 1">
            <a:extLst>
              <a:ext uri="{FF2B5EF4-FFF2-40B4-BE49-F238E27FC236}">
                <a16:creationId xmlns:a16="http://schemas.microsoft.com/office/drawing/2014/main" id="{7E85CBDA-F83D-4AC5-B4D7-788EA3254E40}"/>
              </a:ext>
            </a:extLst>
          </p:cNvPr>
          <p:cNvSpPr>
            <a:spLocks noGrp="1" noChangeArrowheads="1"/>
          </p:cNvSpPr>
          <p:nvPr>
            <p:ph type="title"/>
          </p:nvPr>
        </p:nvSpPr>
        <p:spPr>
          <a:xfrm>
            <a:off x="411818" y="378041"/>
            <a:ext cx="11432520" cy="725882"/>
          </a:xfrm>
        </p:spPr>
        <p:txBody>
          <a:bodyPr anchor="b">
            <a:normAutofit/>
          </a:bodyPr>
          <a:lstStyle/>
          <a:p>
            <a:pPr algn="ctr"/>
            <a:r>
              <a:rPr lang="en-US" altLang="zh-CN" b="1" dirty="0">
                <a:latin typeface="Times New Roman" panose="02020603050405020304" pitchFamily="18" charset="0"/>
                <a:ea typeface="標楷體" panose="03000509000000000000" pitchFamily="65" charset="-120"/>
                <a:cs typeface="Times New Roman" panose="02020603050405020304" pitchFamily="18" charset="0"/>
              </a:rPr>
              <a:t>Learning </a:t>
            </a:r>
            <a:r>
              <a:rPr lang="en-US" altLang="zh-CN" b="1" dirty="0" smtClean="0">
                <a:latin typeface="Times New Roman" panose="02020603050405020304" pitchFamily="18" charset="0"/>
                <a:ea typeface="標楷體" panose="03000509000000000000" pitchFamily="65" charset="-120"/>
                <a:cs typeface="Times New Roman" panose="02020603050405020304" pitchFamily="18" charset="0"/>
              </a:rPr>
              <a:t>Objectives</a:t>
            </a:r>
            <a:endParaRPr lang="zh-CN"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099" name="内容占位符 2">
            <a:extLst>
              <a:ext uri="{FF2B5EF4-FFF2-40B4-BE49-F238E27FC236}">
                <a16:creationId xmlns:a16="http://schemas.microsoft.com/office/drawing/2014/main" id="{6422DA86-2648-4660-8FF2-4240BE32C738}"/>
              </a:ext>
            </a:extLst>
          </p:cNvPr>
          <p:cNvSpPr>
            <a:spLocks noGrp="1" noChangeArrowheads="1"/>
          </p:cNvSpPr>
          <p:nvPr>
            <p:ph idx="1"/>
          </p:nvPr>
        </p:nvSpPr>
        <p:spPr>
          <a:xfrm>
            <a:off x="628649" y="1371600"/>
            <a:ext cx="10944225" cy="4984750"/>
          </a:xfrm>
        </p:spPr>
        <p:txBody>
          <a:bodyPr anchor="ctr">
            <a:noAutofit/>
          </a:bodyPr>
          <a:lstStyle/>
          <a:p>
            <a:pPr marL="0" indent="0">
              <a:buNone/>
            </a:pPr>
            <a:r>
              <a:rPr lang="en-US" altLang="zh-CN" sz="2600" b="1" dirty="0">
                <a:latin typeface="Times New Roman" panose="02020603050405020304" pitchFamily="18" charset="0"/>
                <a:ea typeface="標楷體" panose="03000509000000000000" pitchFamily="65" charset="-120"/>
                <a:cs typeface="Times New Roman" panose="02020603050405020304" pitchFamily="18" charset="0"/>
              </a:rPr>
              <a:t>Knowledge</a:t>
            </a:r>
          </a:p>
          <a:p>
            <a:pPr algn="just"/>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To understand </a:t>
            </a:r>
            <a:r>
              <a:rPr lang="en-GB" altLang="zh-HK" sz="2600" kern="100" dirty="0">
                <a:latin typeface="Times New Roman" panose="02020603050405020304" pitchFamily="18" charset="0"/>
                <a:cs typeface="Times New Roman" panose="02020603050405020304" pitchFamily="18" charset="0"/>
              </a:rPr>
              <a:t>the achievements, efforts and influence of our country in different areas in recent years</a:t>
            </a:r>
            <a:endParaRPr lang="zh-TW" altLang="zh-HK" sz="2600" kern="100" dirty="0">
              <a:latin typeface="Times New Roman" panose="02020603050405020304" pitchFamily="18" charset="0"/>
              <a:cs typeface="Times New Roman" panose="02020603050405020304" pitchFamily="18" charset="0"/>
            </a:endParaRPr>
          </a:p>
          <a:p>
            <a:pPr marL="0" indent="0">
              <a:buNone/>
            </a:pPr>
            <a:endParaRPr lang="en-US" altLang="zh-CN" sz="2600" b="1"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CN" sz="2600" b="1" dirty="0">
                <a:latin typeface="Times New Roman" panose="02020603050405020304" pitchFamily="18" charset="0"/>
                <a:ea typeface="標楷體" panose="03000509000000000000" pitchFamily="65" charset="-120"/>
                <a:cs typeface="Times New Roman" panose="02020603050405020304" pitchFamily="18" charset="0"/>
              </a:rPr>
              <a:t>Skills</a:t>
            </a:r>
          </a:p>
          <a:p>
            <a:pPr algn="just"/>
            <a:r>
              <a:rPr lang="en-GB" altLang="zh-HK" sz="2600" dirty="0" smtClean="0">
                <a:latin typeface="Times New Roman" panose="02020603050405020304" pitchFamily="18" charset="0"/>
                <a:cs typeface="Times New Roman" panose="02020603050405020304" pitchFamily="18" charset="0"/>
              </a:rPr>
              <a:t>To acquire </a:t>
            </a:r>
            <a:r>
              <a:rPr lang="en-GB" altLang="zh-HK" sz="2600" dirty="0">
                <a:latin typeface="Times New Roman" panose="02020603050405020304" pitchFamily="18" charset="0"/>
                <a:cs typeface="Times New Roman" panose="02020603050405020304" pitchFamily="18" charset="0"/>
              </a:rPr>
              <a:t>generic skills such as communication, collaboration, critical </a:t>
            </a:r>
            <a:r>
              <a:rPr lang="en-GB" altLang="zh-HK" sz="2600" dirty="0" smtClean="0">
                <a:latin typeface="Times New Roman" panose="02020603050405020304" pitchFamily="18" charset="0"/>
                <a:cs typeface="Times New Roman" panose="02020603050405020304" pitchFamily="18" charset="0"/>
              </a:rPr>
              <a:t>thinking, </a:t>
            </a:r>
            <a:r>
              <a:rPr lang="en-GB" altLang="zh-HK" sz="2600" dirty="0">
                <a:latin typeface="Times New Roman" panose="02020603050405020304" pitchFamily="18" charset="0"/>
                <a:cs typeface="Times New Roman" panose="02020603050405020304" pitchFamily="18" charset="0"/>
              </a:rPr>
              <a:t>and </a:t>
            </a:r>
            <a:r>
              <a:rPr lang="en-GB" altLang="zh-HK" sz="2600" dirty="0" smtClean="0">
                <a:latin typeface="Times New Roman" panose="02020603050405020304" pitchFamily="18" charset="0"/>
                <a:cs typeface="Times New Roman" panose="02020603050405020304" pitchFamily="18" charset="0"/>
              </a:rPr>
              <a:t>synthesis and analytical skills</a:t>
            </a:r>
            <a:r>
              <a:rPr lang="en-GB" altLang="zh-HK" sz="2600" strike="sngStrike" dirty="0" smtClean="0">
                <a:latin typeface="Times New Roman" panose="02020603050405020304" pitchFamily="18" charset="0"/>
                <a:cs typeface="Times New Roman" panose="02020603050405020304" pitchFamily="18" charset="0"/>
              </a:rPr>
              <a:t> </a:t>
            </a:r>
            <a:endParaRPr lang="en-US" altLang="zh-CN" sz="2600" strike="sngStrike"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marL="0" indent="0">
              <a:buNone/>
            </a:pP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marL="0" indent="0">
              <a:buNone/>
            </a:pPr>
            <a:r>
              <a:rPr lang="en-GB" altLang="zh-HK" sz="2600" b="1" kern="100" dirty="0">
                <a:latin typeface="Times New Roman" panose="02020603050405020304" pitchFamily="18" charset="0"/>
                <a:cs typeface="Times New Roman" panose="02020603050405020304" pitchFamily="18" charset="0"/>
              </a:rPr>
              <a:t>Values</a:t>
            </a:r>
            <a:endParaRPr lang="zh-TW" altLang="zh-HK" sz="2600" b="1" kern="100" dirty="0">
              <a:latin typeface="Times New Roman" panose="02020603050405020304" pitchFamily="18" charset="0"/>
              <a:cs typeface="Times New Roman" panose="02020603050405020304" pitchFamily="18" charset="0"/>
            </a:endParaRPr>
          </a:p>
          <a:p>
            <a:pPr algn="just">
              <a:spcAft>
                <a:spcPts val="0"/>
              </a:spcAft>
            </a:pPr>
            <a:r>
              <a:rPr lang="en-GB" altLang="zh-HK" sz="2600" kern="100" dirty="0" smtClean="0">
                <a:latin typeface="Times New Roman" panose="02020603050405020304" pitchFamily="18" charset="0"/>
                <a:cs typeface="Times New Roman" panose="02020603050405020304" pitchFamily="18" charset="0"/>
              </a:rPr>
              <a:t>To cultivate </a:t>
            </a:r>
            <a:r>
              <a:rPr lang="en-GB" altLang="zh-HK" sz="2600" kern="100" dirty="0">
                <a:latin typeface="Times New Roman" panose="02020603050405020304" pitchFamily="18" charset="0"/>
                <a:cs typeface="Times New Roman" panose="02020603050405020304" pitchFamily="18" charset="0"/>
              </a:rPr>
              <a:t>students’ patriotism, enhance their sense of pride as </a:t>
            </a:r>
            <a:r>
              <a:rPr lang="en-GB" altLang="zh-HK" sz="2600" kern="100" dirty="0" smtClean="0">
                <a:latin typeface="Times New Roman" panose="02020603050405020304" pitchFamily="18" charset="0"/>
                <a:cs typeface="Times New Roman" panose="02020603050405020304" pitchFamily="18" charset="0"/>
              </a:rPr>
              <a:t>Chinese </a:t>
            </a:r>
            <a:r>
              <a:rPr lang="en-GB" altLang="zh-HK" sz="2600" kern="100" dirty="0">
                <a:latin typeface="Times New Roman" panose="02020603050405020304" pitchFamily="18" charset="0"/>
                <a:cs typeface="Times New Roman" panose="02020603050405020304" pitchFamily="18" charset="0"/>
              </a:rPr>
              <a:t>and </a:t>
            </a:r>
            <a:r>
              <a:rPr lang="en-GB" altLang="zh-HK" sz="2600" kern="100" dirty="0" smtClean="0">
                <a:latin typeface="Times New Roman" panose="02020603050405020304" pitchFamily="18" charset="0"/>
                <a:cs typeface="Times New Roman" panose="02020603050405020304" pitchFamily="18" charset="0"/>
              </a:rPr>
              <a:t>national identity</a:t>
            </a:r>
            <a:endParaRPr lang="zh-TW" altLang="zh-HK" sz="2600" kern="100" dirty="0">
              <a:latin typeface="Times New Roman" panose="02020603050405020304" pitchFamily="18" charset="0"/>
              <a:cs typeface="Times New Roman" panose="02020603050405020304" pitchFamily="18" charset="0"/>
            </a:endParaRPr>
          </a:p>
          <a:p>
            <a:endParaRPr lang="zh-CN" altLang="en-US" sz="2600" dirty="0">
              <a:solidFill>
                <a:srgbClr val="FF0000"/>
              </a:solidFill>
              <a:latin typeface="新細明體" panose="02020500000000000000" pitchFamily="18" charset="-120"/>
              <a:ea typeface="新細明體" panose="02020500000000000000" pitchFamily="18" charset="-120"/>
            </a:endParaRPr>
          </a:p>
        </p:txBody>
      </p:sp>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0972800" y="6356350"/>
            <a:ext cx="3810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75231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B8B16D2-EC11-4980-847D-41A95A40FB16}"/>
              </a:ext>
            </a:extLst>
          </p:cNvPr>
          <p:cNvSpPr txBox="1"/>
          <p:nvPr/>
        </p:nvSpPr>
        <p:spPr>
          <a:xfrm>
            <a:off x="819390" y="1450077"/>
            <a:ext cx="916281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algn="just">
              <a:spcAft>
                <a:spcPts val="0"/>
              </a:spcAft>
              <a:tabLst>
                <a:tab pos="1705610" algn="l"/>
              </a:tabLst>
            </a:pP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5</a:t>
            </a:r>
            <a:r>
              <a:rPr lang="en-GB" altLang="zh-HK" kern="100" baseline="300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th</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Generation cellular communication technology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US"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5th generation mobile </a:t>
            </a:r>
            <a:r>
              <a:rPr lang="en-US"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networks,</a:t>
            </a:r>
            <a:r>
              <a:rPr lang="zh-HK" altLang="en-US"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or 5th generation wireless systems, </a:t>
            </a:r>
            <a:r>
              <a:rPr lang="en-US"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or 5th-Generation</a:t>
            </a:r>
            <a:r>
              <a:rPr lang="en-US"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is the latest generation of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cellular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communication technology </a:t>
            </a:r>
            <a:r>
              <a:rPr lang="en-GB" altLang="zh-HK" kern="100" dirty="0">
                <a:latin typeface="Times New Roman" panose="02020603050405020304" pitchFamily="18" charset="0"/>
                <a:ea typeface="新細明體" panose="02020500000000000000" pitchFamily="18" charset="-120"/>
                <a:cs typeface="Times New Roman" panose="02020603050405020304" pitchFamily="18" charset="0"/>
              </a:rPr>
              <a:t>and an extension of the 4G system.</a:t>
            </a:r>
            <a:endParaRPr lang="zh-TW" altLang="zh-HK" kern="100" dirty="0">
              <a:latin typeface="Calibri" panose="020F0502020204030204" pitchFamily="34" charset="0"/>
              <a:ea typeface="新細明體" panose="02020500000000000000" pitchFamily="18" charset="-120"/>
              <a:cs typeface="Times New Roman" panose="02020603050405020304" pitchFamily="18" charset="0"/>
            </a:endParaRPr>
          </a:p>
          <a:p>
            <a:pPr algn="just">
              <a:spcAft>
                <a:spcPts val="0"/>
              </a:spcAft>
            </a:pPr>
            <a:r>
              <a:rPr lang="en-GB" altLang="zh-HK" dirty="0">
                <a:latin typeface="Times New Roman" panose="02020603050405020304" pitchFamily="18" charset="0"/>
                <a:ea typeface="新細明體" panose="02020500000000000000" pitchFamily="18" charset="-120"/>
              </a:rPr>
              <a:t>The performance goals of 5G include high data rates, reduced latency, energy </a:t>
            </a:r>
            <a:r>
              <a:rPr lang="en-GB" altLang="zh-HK" dirty="0" smtClean="0">
                <a:latin typeface="Times New Roman" panose="02020603050405020304" pitchFamily="18" charset="0"/>
                <a:ea typeface="新細明體" panose="02020500000000000000" pitchFamily="18" charset="-120"/>
              </a:rPr>
              <a:t>saving, </a:t>
            </a:r>
            <a:r>
              <a:rPr lang="en-GB" altLang="zh-HK" dirty="0">
                <a:latin typeface="Times New Roman" panose="02020603050405020304" pitchFamily="18" charset="0"/>
                <a:ea typeface="新細明體" panose="02020500000000000000" pitchFamily="18" charset="-120"/>
              </a:rPr>
              <a:t>reduced costs, increased system capacity and large-scale device connectivity.</a:t>
            </a:r>
            <a:r>
              <a:rPr lang="zh-TW" altLang="zh-HK" dirty="0"/>
              <a:t> </a:t>
            </a:r>
            <a:r>
              <a:rPr lang="en-GB" altLang="zh-HK" sz="3200" kern="100" dirty="0">
                <a:latin typeface="Times New Roman" panose="02020603050405020304" pitchFamily="18" charset="0"/>
                <a:ea typeface="新細明體" panose="02020500000000000000" pitchFamily="18" charset="-120"/>
                <a:cs typeface="Times New Roman" panose="02020603050405020304" pitchFamily="18" charset="0"/>
              </a:rPr>
              <a:t> </a:t>
            </a:r>
            <a:endParaRPr lang="zh-TW" altLang="zh-HK" sz="3200" kern="100" dirty="0">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just" defTabSz="914400" rtl="0" eaLnBrk="1" fontAlgn="auto" latinLnBrk="0" hangingPunct="1">
              <a:lnSpc>
                <a:spcPct val="150000"/>
              </a:lnSpc>
              <a:spcBef>
                <a:spcPct val="0"/>
              </a:spcBef>
              <a:spcAft>
                <a:spcPts val="0"/>
              </a:spcAft>
              <a:buClrTx/>
              <a:buSzTx/>
              <a:buFontTx/>
              <a:buNone/>
              <a:tabLst/>
              <a:defRPr/>
            </a:pPr>
            <a:endParaRPr kumimoji="0" lang="zh-CN" alt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8FE9F917-74C0-4D68-AB07-E029328900C9}"/>
              </a:ext>
            </a:extLst>
          </p:cNvPr>
          <p:cNvSpPr txBox="1"/>
          <p:nvPr/>
        </p:nvSpPr>
        <p:spPr>
          <a:xfrm>
            <a:off x="5136469" y="426720"/>
            <a:ext cx="984211"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zh-CN" sz="48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5G</a:t>
            </a:r>
            <a:endParaRPr kumimoji="0" lang="zh-CN" altLang="en-US" sz="48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6" name="Picture 5"/>
          <p:cNvPicPr>
            <a:picLocks noChangeAspect="1"/>
          </p:cNvPicPr>
          <p:nvPr/>
        </p:nvPicPr>
        <p:blipFill>
          <a:blip r:embed="rId2" cstate="print"/>
          <a:stretch>
            <a:fillRect/>
          </a:stretch>
        </p:blipFill>
        <p:spPr>
          <a:xfrm>
            <a:off x="10233563" y="1647989"/>
            <a:ext cx="1120237" cy="1409822"/>
          </a:xfrm>
          <a:prstGeom prst="rect">
            <a:avLst/>
          </a:prstGeom>
        </p:spPr>
      </p:pic>
      <p:pic>
        <p:nvPicPr>
          <p:cNvPr id="7" name="Picture 6"/>
          <p:cNvPicPr>
            <a:picLocks noChangeAspect="1"/>
          </p:cNvPicPr>
          <p:nvPr/>
        </p:nvPicPr>
        <p:blipFill>
          <a:blip r:embed="rId3" cstate="print"/>
          <a:stretch>
            <a:fillRect/>
          </a:stretch>
        </p:blipFill>
        <p:spPr>
          <a:xfrm>
            <a:off x="10335452" y="3920476"/>
            <a:ext cx="1018348" cy="1427291"/>
          </a:xfrm>
          <a:prstGeom prst="rect">
            <a:avLst/>
          </a:prstGeom>
        </p:spPr>
      </p:pic>
    </p:spTree>
    <p:extLst>
      <p:ext uri="{BB962C8B-B14F-4D97-AF65-F5344CB8AC3E}">
        <p14:creationId xmlns:p14="http://schemas.microsoft.com/office/powerpoint/2010/main" val="938157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655" y="937154"/>
            <a:ext cx="11540836" cy="3647152"/>
          </a:xfrm>
          <a:prstGeom prst="rect">
            <a:avLst/>
          </a:prstGeom>
        </p:spPr>
        <p:txBody>
          <a:bodyPr wrap="square">
            <a:spAutoFit/>
          </a:bodyPr>
          <a:lstStyle/>
          <a:p>
            <a:pPr algn="just">
              <a:spcAft>
                <a:spcPts val="0"/>
              </a:spcAft>
              <a:tabLst>
                <a:tab pos="1705610" algn="l"/>
              </a:tabLst>
            </a:pPr>
            <a:r>
              <a:rPr lang="en-GB" altLang="zh-HK" sz="2300" kern="100" dirty="0">
                <a:latin typeface="Times New Roman" panose="02020603050405020304" pitchFamily="18" charset="0"/>
                <a:cs typeface="Times New Roman" panose="02020603050405020304" pitchFamily="18" charset="0"/>
              </a:rPr>
              <a:t>According to the “China Internet Development Report (2021)”, China’s Internet industry made rapid development in 2020, with the number of netizens growing steadily. </a:t>
            </a:r>
            <a:r>
              <a:rPr lang="en-GB" altLang="zh-HK" sz="2300" kern="100" dirty="0" smtClean="0">
                <a:latin typeface="Times New Roman" panose="02020603050405020304" pitchFamily="18" charset="0"/>
                <a:cs typeface="Times New Roman" panose="02020603050405020304" pitchFamily="18" charset="0"/>
              </a:rPr>
              <a:t>At </a:t>
            </a:r>
            <a:r>
              <a:rPr lang="en-GB" altLang="zh-HK" sz="2300" kern="100" dirty="0">
                <a:latin typeface="Times New Roman" panose="02020603050405020304" pitchFamily="18" charset="0"/>
                <a:cs typeface="Times New Roman" panose="02020603050405020304" pitchFamily="18" charset="0"/>
              </a:rPr>
              <a:t>the end of 2020, China had more than 160 million 5G network users, accounting for approximately 89% of the global total.</a:t>
            </a:r>
            <a:endParaRPr lang="zh-TW" altLang="zh-HK" sz="2300" kern="100" dirty="0">
              <a:latin typeface="Calibri" panose="020F0502020204030204" pitchFamily="34" charset="0"/>
              <a:cs typeface="Times New Roman" panose="02020603050405020304" pitchFamily="18" charset="0"/>
            </a:endParaRPr>
          </a:p>
          <a:p>
            <a:pPr algn="just">
              <a:spcAft>
                <a:spcPts val="0"/>
              </a:spcAft>
              <a:tabLst>
                <a:tab pos="1705610" algn="l"/>
              </a:tabLst>
            </a:pPr>
            <a:r>
              <a:rPr lang="en-GB" altLang="zh-HK" sz="2300" kern="100" dirty="0">
                <a:latin typeface="Times New Roman" panose="02020603050405020304" pitchFamily="18" charset="0"/>
                <a:cs typeface="Times New Roman" panose="02020603050405020304" pitchFamily="18" charset="0"/>
              </a:rPr>
              <a:t>China has built the world’s largest optical fibre network, as well as standalone 4G and 5G networks. </a:t>
            </a:r>
            <a:r>
              <a:rPr lang="en-GB" altLang="zh-HK" sz="2300" kern="100" dirty="0" smtClean="0">
                <a:latin typeface="Times New Roman" panose="02020603050405020304" pitchFamily="18" charset="0"/>
                <a:cs typeface="Times New Roman" panose="02020603050405020304" pitchFamily="18" charset="0"/>
              </a:rPr>
              <a:t>There </a:t>
            </a:r>
            <a:r>
              <a:rPr lang="en-GB" altLang="zh-HK" sz="2300" kern="100" dirty="0">
                <a:latin typeface="Times New Roman" panose="02020603050405020304" pitchFamily="18" charset="0"/>
                <a:cs typeface="Times New Roman" panose="02020603050405020304" pitchFamily="18" charset="0"/>
              </a:rPr>
              <a:t>are </a:t>
            </a:r>
            <a:r>
              <a:rPr lang="en-GB" altLang="zh-HK" sz="2300" kern="100" dirty="0" smtClean="0">
                <a:latin typeface="Times New Roman" panose="02020603050405020304" pitchFamily="18" charset="0"/>
                <a:cs typeface="Times New Roman" panose="02020603050405020304" pitchFamily="18" charset="0"/>
              </a:rPr>
              <a:t>currently </a:t>
            </a:r>
            <a:r>
              <a:rPr lang="en-GB" altLang="zh-HK" sz="2300" kern="100" dirty="0">
                <a:latin typeface="Times New Roman" panose="02020603050405020304" pitchFamily="18" charset="0"/>
                <a:cs typeface="Times New Roman" panose="02020603050405020304" pitchFamily="18" charset="0"/>
              </a:rPr>
              <a:t>916,000 5G base stations, accounting for 70% of the </a:t>
            </a:r>
            <a:r>
              <a:rPr lang="en-GB" altLang="zh-HK" sz="2300" kern="100" dirty="0" smtClean="0">
                <a:latin typeface="Times New Roman" panose="02020603050405020304" pitchFamily="18" charset="0"/>
                <a:cs typeface="Times New Roman" panose="02020603050405020304" pitchFamily="18" charset="0"/>
              </a:rPr>
              <a:t>world </a:t>
            </a:r>
            <a:r>
              <a:rPr lang="en-GB" altLang="zh-HK" sz="2300" kern="100" dirty="0">
                <a:latin typeface="Times New Roman" panose="02020603050405020304" pitchFamily="18" charset="0"/>
                <a:cs typeface="Times New Roman" panose="02020603050405020304" pitchFamily="18" charset="0"/>
              </a:rPr>
              <a:t>total. </a:t>
            </a:r>
            <a:r>
              <a:rPr lang="en-GB" altLang="zh-HK" sz="2300" kern="100" dirty="0" smtClean="0">
                <a:latin typeface="Times New Roman" panose="02020603050405020304" pitchFamily="18" charset="0"/>
                <a:cs typeface="Times New Roman" panose="02020603050405020304" pitchFamily="18" charset="0"/>
              </a:rPr>
              <a:t>Next</a:t>
            </a:r>
            <a:r>
              <a:rPr lang="en-GB" altLang="zh-HK" sz="2300" kern="100" dirty="0">
                <a:latin typeface="Times New Roman" panose="02020603050405020304" pitchFamily="18" charset="0"/>
                <a:cs typeface="Times New Roman" panose="02020603050405020304" pitchFamily="18" charset="0"/>
              </a:rPr>
              <a:t>, China will </a:t>
            </a:r>
            <a:r>
              <a:rPr lang="en-GB" altLang="zh-HK" sz="2300" kern="100" dirty="0" smtClean="0">
                <a:latin typeface="Times New Roman" panose="02020603050405020304" pitchFamily="18" charset="0"/>
                <a:cs typeface="Times New Roman" panose="02020603050405020304" pitchFamily="18" charset="0"/>
              </a:rPr>
              <a:t>increase </a:t>
            </a:r>
            <a:r>
              <a:rPr lang="en-GB" altLang="zh-HK" sz="2300" kern="100" dirty="0">
                <a:latin typeface="Times New Roman" panose="02020603050405020304" pitchFamily="18" charset="0"/>
                <a:cs typeface="Times New Roman" panose="02020603050405020304" pitchFamily="18" charset="0"/>
              </a:rPr>
              <a:t>its support and investment in basic core technologies, including </a:t>
            </a:r>
            <a:r>
              <a:rPr lang="en-GB" altLang="zh-HK" sz="2300" kern="100" dirty="0" smtClean="0">
                <a:latin typeface="Times New Roman" panose="02020603050405020304" pitchFamily="18" charset="0"/>
                <a:cs typeface="Times New Roman" panose="02020603050405020304" pitchFamily="18" charset="0"/>
              </a:rPr>
              <a:t>5G, </a:t>
            </a:r>
            <a:r>
              <a:rPr lang="en-GB" altLang="zh-HK" sz="2300" kern="100" dirty="0">
                <a:latin typeface="Times New Roman" panose="02020603050405020304" pitchFamily="18" charset="0"/>
                <a:cs typeface="Times New Roman" panose="02020603050405020304" pitchFamily="18" charset="0"/>
              </a:rPr>
              <a:t>big data, basic software, industrial </a:t>
            </a:r>
            <a:r>
              <a:rPr lang="en-GB" altLang="zh-HK" sz="2300" kern="100" dirty="0" smtClean="0">
                <a:latin typeface="Times New Roman" panose="02020603050405020304" pitchFamily="18" charset="0"/>
                <a:cs typeface="Times New Roman" panose="02020603050405020304" pitchFamily="18" charset="0"/>
              </a:rPr>
              <a:t>software </a:t>
            </a:r>
            <a:r>
              <a:rPr lang="en-GB" altLang="zh-HK" sz="2300" kern="100" dirty="0">
                <a:latin typeface="Times New Roman" panose="02020603050405020304" pitchFamily="18" charset="0"/>
                <a:cs typeface="Times New Roman" panose="02020603050405020304" pitchFamily="18" charset="0"/>
              </a:rPr>
              <a:t>and artificial intelligence, so as to </a:t>
            </a:r>
            <a:r>
              <a:rPr lang="en-GB" altLang="zh-HK" sz="2300" kern="100" dirty="0" smtClean="0">
                <a:latin typeface="Times New Roman" panose="02020603050405020304" pitchFamily="18" charset="0"/>
                <a:cs typeface="Times New Roman" panose="02020603050405020304" pitchFamily="18" charset="0"/>
              </a:rPr>
              <a:t>advance </a:t>
            </a:r>
            <a:r>
              <a:rPr lang="en-GB" altLang="zh-HK" sz="2300" kern="100" dirty="0">
                <a:latin typeface="Times New Roman" panose="02020603050405020304" pitchFamily="18" charset="0"/>
                <a:cs typeface="Times New Roman" panose="02020603050405020304" pitchFamily="18" charset="0"/>
              </a:rPr>
              <a:t>basic industries and modernise industrial chains. </a:t>
            </a:r>
            <a:endParaRPr lang="zh-TW" altLang="zh-HK" sz="2300" kern="100" dirty="0">
              <a:latin typeface="Calibri" panose="020F0502020204030204" pitchFamily="34" charset="0"/>
              <a:cs typeface="Times New Roman" panose="02020603050405020304" pitchFamily="18" charset="0"/>
            </a:endParaRPr>
          </a:p>
          <a:p>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a:hlinkClick r:id="rId2"/>
          </p:cNvPr>
          <p:cNvPicPr>
            <a:picLocks noChangeAspect="1"/>
          </p:cNvPicPr>
          <p:nvPr/>
        </p:nvPicPr>
        <p:blipFill>
          <a:blip r:embed="rId3" cstate="print"/>
          <a:stretch>
            <a:fillRect/>
          </a:stretch>
        </p:blipFill>
        <p:spPr>
          <a:xfrm>
            <a:off x="1832380" y="4666866"/>
            <a:ext cx="1071834" cy="1846852"/>
          </a:xfrm>
          <a:prstGeom prst="rect">
            <a:avLst/>
          </a:prstGeom>
        </p:spPr>
      </p:pic>
      <p:sp>
        <p:nvSpPr>
          <p:cNvPr id="6" name="文本框 3">
            <a:extLst>
              <a:ext uri="{FF2B5EF4-FFF2-40B4-BE49-F238E27FC236}">
                <a16:creationId xmlns:a16="http://schemas.microsoft.com/office/drawing/2014/main" id="{8FE9F917-74C0-4D68-AB07-E029328900C9}"/>
              </a:ext>
            </a:extLst>
          </p:cNvPr>
          <p:cNvSpPr txBox="1"/>
          <p:nvPr/>
        </p:nvSpPr>
        <p:spPr>
          <a:xfrm>
            <a:off x="3162709" y="29940"/>
            <a:ext cx="6819491"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Development</a:t>
            </a:r>
            <a:r>
              <a:rPr kumimoji="0" lang="en-US" altLang="zh-CN" sz="40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of </a:t>
            </a:r>
            <a:r>
              <a:rPr kumimoji="0" lang="en-US" altLang="zh-CN"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5G in China</a:t>
            </a:r>
            <a:endParaRPr kumimoji="0" lang="zh-CN" alt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p:cNvPr>
          <p:cNvPicPr>
            <a:picLocks noChangeAspect="1"/>
          </p:cNvPicPr>
          <p:nvPr/>
        </p:nvPicPr>
        <p:blipFill>
          <a:blip r:embed="rId5" cstate="print"/>
          <a:stretch>
            <a:fillRect/>
          </a:stretch>
        </p:blipFill>
        <p:spPr>
          <a:xfrm>
            <a:off x="3303198" y="4666866"/>
            <a:ext cx="1467499" cy="1846852"/>
          </a:xfrm>
          <a:prstGeom prst="rect">
            <a:avLst/>
          </a:prstGeom>
        </p:spPr>
      </p:pic>
      <p:pic>
        <p:nvPicPr>
          <p:cNvPr id="8" name="Picture 7">
            <a:hlinkClick r:id="rId6"/>
          </p:cNvPr>
          <p:cNvPicPr>
            <a:picLocks noChangeAspect="1"/>
          </p:cNvPicPr>
          <p:nvPr/>
        </p:nvPicPr>
        <p:blipFill>
          <a:blip r:embed="rId7" cstate="print"/>
          <a:stretch>
            <a:fillRect/>
          </a:stretch>
        </p:blipFill>
        <p:spPr>
          <a:xfrm>
            <a:off x="5126082" y="4666866"/>
            <a:ext cx="1306248" cy="1830805"/>
          </a:xfrm>
          <a:prstGeom prst="rect">
            <a:avLst/>
          </a:prstGeom>
        </p:spPr>
      </p:pic>
      <p:sp>
        <p:nvSpPr>
          <p:cNvPr id="9" name="Rectangle 8"/>
          <p:cNvSpPr/>
          <p:nvPr/>
        </p:nvSpPr>
        <p:spPr>
          <a:xfrm>
            <a:off x="7266962" y="4990127"/>
            <a:ext cx="4392000" cy="1200329"/>
          </a:xfrm>
          <a:prstGeom prst="rect">
            <a:avLst/>
          </a:prstGeom>
          <a:ln w="28575">
            <a:solidFill>
              <a:schemeClr val="tx1"/>
            </a:solidFill>
          </a:ln>
        </p:spPr>
        <p:txBody>
          <a:bodyPr wrap="square">
            <a:spAutoFit/>
          </a:bodyPr>
          <a:lstStyle/>
          <a:p>
            <a:pPr algn="just"/>
            <a:r>
              <a:rPr lang="en-US" altLang="zh-TW"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image to learn more about the information and figures about the development of 5G in our country.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Please </a:t>
            </a:r>
            <a:r>
              <a:rPr lang="en-US" altLang="zh-TW" strike="sngStrike"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keep in view of 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latest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development of 5G. </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Left Arrow 9"/>
          <p:cNvSpPr/>
          <p:nvPr/>
        </p:nvSpPr>
        <p:spPr>
          <a:xfrm>
            <a:off x="6635995" y="5285053"/>
            <a:ext cx="417883" cy="573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4" name="Rectangle 3"/>
          <p:cNvSpPr/>
          <p:nvPr/>
        </p:nvSpPr>
        <p:spPr>
          <a:xfrm>
            <a:off x="354854" y="4495431"/>
            <a:ext cx="10848703" cy="338554"/>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Gov.cn (</a:t>
            </a:r>
            <a:r>
              <a:rPr lang="en-US" altLang="zh-HK" sz="1600" dirty="0">
                <a:latin typeface="Times New Roman" panose="02020603050405020304" pitchFamily="18" charset="0"/>
                <a:cs typeface="Times New Roman" panose="02020603050405020304" pitchFamily="18" charset="0"/>
              </a:rPr>
              <a:t>http://www.gov.cn/xinwen/2021-07/14/content_5624950.htm</a:t>
            </a:r>
            <a:r>
              <a:rPr lang="en-US" altLang="zh-TW" sz="1600" dirty="0">
                <a:latin typeface="Times New Roman" panose="02020603050405020304" pitchFamily="18" charset="0"/>
                <a:cs typeface="Times New Roman" panose="02020603050405020304" pitchFamily="18" charset="0"/>
              </a:rPr>
              <a:t>)</a:t>
            </a:r>
            <a:endParaRPr lang="zh-HK"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414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文本框 4">
            <a:extLst>
              <a:ext uri="{FF2B5EF4-FFF2-40B4-BE49-F238E27FC236}">
                <a16:creationId xmlns:a16="http://schemas.microsoft.com/office/drawing/2014/main" id="{0CD7F28D-A276-437E-A8BC-A5423E9EDA25}"/>
              </a:ext>
            </a:extLst>
          </p:cNvPr>
          <p:cNvSpPr txBox="1">
            <a:spLocks noChangeArrowheads="1"/>
          </p:cNvSpPr>
          <p:nvPr/>
        </p:nvSpPr>
        <p:spPr bwMode="auto">
          <a:xfrm>
            <a:off x="528056" y="330073"/>
            <a:ext cx="11283317"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a:lnSpc>
                <a:spcPct val="100000"/>
              </a:lnSpc>
              <a:spcAft>
                <a:spcPts val="0"/>
              </a:spcAft>
              <a:tabLst>
                <a:tab pos="1705610" algn="l"/>
              </a:tabLst>
            </a:pPr>
            <a:r>
              <a:rPr lang="en-GB" altLang="zh-HK" sz="3200" b="1" kern="100" dirty="0">
                <a:latin typeface="Times New Roman" panose="02020603050405020304" pitchFamily="18" charset="0"/>
                <a:ea typeface="新細明體" panose="02020500000000000000" pitchFamily="18" charset="-120"/>
                <a:cs typeface="Times New Roman" panose="02020603050405020304" pitchFamily="18" charset="0"/>
              </a:rPr>
              <a:t>What are the new products and </a:t>
            </a:r>
            <a:r>
              <a:rPr lang="en-GB" altLang="zh-HK" sz="3200" b="1"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new </a:t>
            </a:r>
            <a:r>
              <a:rPr lang="en-GB" altLang="zh-HK" sz="3200" b="1"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operational modes </a:t>
            </a:r>
            <a:r>
              <a:rPr lang="en-GB" altLang="zh-HK" sz="3200" b="1" kern="100" dirty="0" smtClean="0">
                <a:latin typeface="Times New Roman" panose="02020603050405020304" pitchFamily="18" charset="0"/>
                <a:ea typeface="新細明體" panose="02020500000000000000" pitchFamily="18" charset="-120"/>
                <a:cs typeface="Times New Roman" panose="02020603050405020304" pitchFamily="18" charset="0"/>
              </a:rPr>
              <a:t>with </a:t>
            </a:r>
            <a:r>
              <a:rPr lang="en-GB" altLang="zh-HK" sz="3200" b="1" kern="100" dirty="0">
                <a:latin typeface="Times New Roman" panose="02020603050405020304" pitchFamily="18" charset="0"/>
                <a:ea typeface="新細明體" panose="02020500000000000000" pitchFamily="18" charset="-120"/>
                <a:cs typeface="Times New Roman" panose="02020603050405020304" pitchFamily="18" charset="0"/>
              </a:rPr>
              <a:t>stronger global competitiveness resulting from the commercial use of 5G in China?</a:t>
            </a:r>
            <a:endParaRPr lang="zh-TW" altLang="zh-HK" sz="3200" b="1" kern="100" dirty="0">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4000" b="1" i="0" u="none" strike="noStrike" kern="1200" cap="none" spc="0" normalizeH="0" baseline="0" noProof="0" dirty="0">
              <a:ln>
                <a:noFill/>
              </a:ln>
              <a:solidFill>
                <a:prstClr val="black"/>
              </a:solidFill>
              <a:effectLst/>
              <a:uLnTx/>
              <a:uFillTx/>
            </a:endParaRPr>
          </a:p>
        </p:txBody>
      </p:sp>
      <p:sp>
        <p:nvSpPr>
          <p:cNvPr id="6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3" name="文本框 49">
            <a:extLst>
              <a:ext uri="{FF2B5EF4-FFF2-40B4-BE49-F238E27FC236}">
                <a16:creationId xmlns:a16="http://schemas.microsoft.com/office/drawing/2014/main" id="{11D1F94B-5196-4A7F-9931-1D9505F9A829}"/>
              </a:ext>
            </a:extLst>
          </p:cNvPr>
          <p:cNvSpPr txBox="1"/>
          <p:nvPr/>
        </p:nvSpPr>
        <p:spPr>
          <a:xfrm>
            <a:off x="554035" y="2120811"/>
            <a:ext cx="6374279" cy="4801314"/>
          </a:xfrm>
          <a:prstGeom prst="rect">
            <a:avLst/>
          </a:prstGeom>
          <a:noFill/>
        </p:spPr>
        <p:txBody>
          <a:bodyPr wrap="square">
            <a:spAutoFit/>
          </a:bodyPr>
          <a:lstStyle>
            <a:defPPr>
              <a:defRPr lang="zh-HK"/>
            </a:defPPr>
            <a:lvl1pPr>
              <a:lnSpc>
                <a:spcPct val="150000"/>
              </a:lnSpc>
              <a:defRPr sz="2000">
                <a:latin typeface="DFKai-SB" panose="03000509000000000000" pitchFamily="65" charset="-120"/>
                <a:ea typeface="DFKai-SB" panose="03000509000000000000" pitchFamily="65" charset="-120"/>
              </a:defRPr>
            </a:lvl1p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Mobile</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phones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Times New Roman" panose="02020603050405020304" pitchFamily="18" charset="0"/>
                <a:cs typeface="Times New Roman" panose="02020603050405020304" pitchFamily="18" charset="0"/>
              </a:rPr>
              <a:t>AR/VR</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Driverless cars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Times New Roman" panose="02020603050405020304" pitchFamily="18" charset="0"/>
                <a:cs typeface="Times New Roman" panose="02020603050405020304" pitchFamily="18" charset="0"/>
              </a:rPr>
              <a:t>Smart transportation network</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n-GB" altLang="zh-HK" sz="2800" dirty="0">
                <a:latin typeface="Times New Roman" panose="02020603050405020304" pitchFamily="18" charset="0"/>
                <a:ea typeface="新細明體" panose="02020500000000000000" pitchFamily="18" charset="-120"/>
              </a:rPr>
              <a:t>Industrial Internet of Things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endParaRPr lang="zh-CN" altLang="en-US" sz="3200" dirty="0">
              <a:solidFill>
                <a:prstClr val="black"/>
              </a:solidFill>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5" name="文本框 49">
            <a:extLst>
              <a:ext uri="{FF2B5EF4-FFF2-40B4-BE49-F238E27FC236}">
                <a16:creationId xmlns:a16="http://schemas.microsoft.com/office/drawing/2014/main" id="{11D1F94B-5196-4A7F-9931-1D9505F9A829}"/>
              </a:ext>
            </a:extLst>
          </p:cNvPr>
          <p:cNvSpPr txBox="1"/>
          <p:nvPr/>
        </p:nvSpPr>
        <p:spPr>
          <a:xfrm>
            <a:off x="5437094" y="1397582"/>
            <a:ext cx="2738378" cy="4062651"/>
          </a:xfrm>
          <a:prstGeom prst="rect">
            <a:avLst/>
          </a:prstGeom>
          <a:noFill/>
        </p:spPr>
        <p:txBody>
          <a:bodyPr wrap="square">
            <a:spAutoFit/>
          </a:bodyPr>
          <a:lstStyle>
            <a:defPPr>
              <a:defRPr lang="zh-HK"/>
            </a:defPPr>
            <a:lvl1pPr>
              <a:lnSpc>
                <a:spcPct val="150000"/>
              </a:lnSpc>
              <a:defRPr sz="2000">
                <a:latin typeface="DFKai-SB" panose="03000509000000000000" pitchFamily="65" charset="-120"/>
                <a:ea typeface="DFKai-SB" panose="03000509000000000000" pitchFamily="65" charset="-120"/>
              </a:defRPr>
            </a:lvl1p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457200" lvl="0" indent="-457200">
              <a:buFont typeface="Arial" panose="020B0604020202020204" pitchFamily="34" charset="0"/>
              <a:buChar char="•"/>
              <a:defRPr/>
            </a:pPr>
            <a:r>
              <a:rPr lang="en-US" altLang="zh-CN" sz="2800" dirty="0">
                <a:solidFill>
                  <a:prstClr val="black"/>
                </a:solidFill>
                <a:latin typeface="Times New Roman" panose="02020603050405020304" pitchFamily="18" charset="0"/>
                <a:cs typeface="Times New Roman" panose="02020603050405020304" pitchFamily="18" charset="0"/>
              </a:rPr>
              <a:t>Smart home</a:t>
            </a:r>
          </a:p>
          <a:p>
            <a:pPr marL="457200" lvl="0" indent="-457200">
              <a:buFont typeface="Arial" panose="020B0604020202020204" pitchFamily="34" charset="0"/>
              <a:buChar char="•"/>
              <a:defRPr/>
            </a:pPr>
            <a:r>
              <a:rPr lang="en-US" altLang="zh-CN" sz="2800" dirty="0">
                <a:solidFill>
                  <a:prstClr val="black"/>
                </a:solidFill>
                <a:latin typeface="Times New Roman" panose="02020603050405020304" pitchFamily="18" charset="0"/>
                <a:cs typeface="Times New Roman" panose="02020603050405020304" pitchFamily="18" charset="0"/>
              </a:rPr>
              <a:t>Smart wear</a:t>
            </a:r>
          </a:p>
          <a:p>
            <a:pPr marL="457200" lvl="0" indent="-457200">
              <a:buFont typeface="Arial" panose="020B0604020202020204" pitchFamily="34" charset="0"/>
              <a:buChar char="•"/>
              <a:defRPr/>
            </a:pPr>
            <a:r>
              <a:rPr lang="en-US" altLang="zh-CN" sz="2800" dirty="0">
                <a:solidFill>
                  <a:prstClr val="black"/>
                </a:solidFill>
                <a:latin typeface="Times New Roman" panose="02020603050405020304" pitchFamily="18" charset="0"/>
                <a:cs typeface="Times New Roman" panose="02020603050405020304" pitchFamily="18" charset="0"/>
              </a:rPr>
              <a:t>Smart city</a:t>
            </a:r>
          </a:p>
          <a:p>
            <a:pPr marL="457200" indent="-457200">
              <a:buFont typeface="Arial" panose="020B0604020202020204" pitchFamily="34" charset="0"/>
              <a:buChar char="•"/>
              <a:defRPr/>
            </a:pPr>
            <a:r>
              <a:rPr lang="en-US" altLang="zh-CN" sz="2800" dirty="0">
                <a:solidFill>
                  <a:prstClr val="black"/>
                </a:solidFill>
                <a:latin typeface="Times New Roman" panose="02020603050405020304" pitchFamily="18" charset="0"/>
                <a:cs typeface="Times New Roman" panose="02020603050405020304" pitchFamily="18" charset="0"/>
              </a:rPr>
              <a:t>Smart security</a:t>
            </a:r>
            <a:endParaRPr lang="zh-CN" altLang="en-US" sz="2800" dirty="0">
              <a:solidFill>
                <a:prstClr val="black"/>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800" dirty="0" smtClean="0">
                <a:latin typeface="Times New Roman" panose="02020603050405020304" pitchFamily="18" charset="0"/>
                <a:cs typeface="Times New Roman" panose="02020603050405020304" pitchFamily="18" charset="0"/>
              </a:rPr>
              <a:t>Others</a:t>
            </a:r>
            <a:r>
              <a:rPr lang="en-US" altLang="zh-CN"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stretch>
            <a:fillRect/>
          </a:stretch>
        </p:blipFill>
        <p:spPr>
          <a:xfrm>
            <a:off x="8175472" y="3698473"/>
            <a:ext cx="3635901" cy="2137043"/>
          </a:xfrm>
          <a:prstGeom prst="rect">
            <a:avLst/>
          </a:prstGeom>
        </p:spPr>
      </p:pic>
      <p:pic>
        <p:nvPicPr>
          <p:cNvPr id="7" name="Picture 6"/>
          <p:cNvPicPr>
            <a:picLocks noChangeAspect="1"/>
          </p:cNvPicPr>
          <p:nvPr/>
        </p:nvPicPr>
        <p:blipFill>
          <a:blip r:embed="rId3" cstate="print"/>
          <a:stretch>
            <a:fillRect/>
          </a:stretch>
        </p:blipFill>
        <p:spPr>
          <a:xfrm>
            <a:off x="8175472" y="5013828"/>
            <a:ext cx="1191976" cy="821688"/>
          </a:xfrm>
          <a:prstGeom prst="rect">
            <a:avLst/>
          </a:prstGeom>
        </p:spPr>
      </p:pic>
    </p:spTree>
    <p:extLst>
      <p:ext uri="{BB962C8B-B14F-4D97-AF65-F5344CB8AC3E}">
        <p14:creationId xmlns:p14="http://schemas.microsoft.com/office/powerpoint/2010/main" val="1946989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1" descr="http://www.gov.cn/xinwen/2021-04/28/5603660/images/468d1b6fe01a4635bed95d4338ebebf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604" y="1214621"/>
            <a:ext cx="3330304" cy="2358540"/>
          </a:xfrm>
          <a:prstGeom prst="rect">
            <a:avLst/>
          </a:prstGeom>
          <a:noFill/>
          <a:ln>
            <a:noFill/>
          </a:ln>
        </p:spPr>
      </p:pic>
      <p:sp>
        <p:nvSpPr>
          <p:cNvPr id="7" name="Rectangle 6"/>
          <p:cNvSpPr/>
          <p:nvPr/>
        </p:nvSpPr>
        <p:spPr>
          <a:xfrm>
            <a:off x="3949147" y="1481866"/>
            <a:ext cx="7956000" cy="1646605"/>
          </a:xfrm>
          <a:prstGeom prst="rect">
            <a:avLst/>
          </a:prstGeom>
          <a:ln w="19050">
            <a:solidFill>
              <a:srgbClr val="002060"/>
            </a:solidFill>
          </a:ln>
        </p:spPr>
        <p:txBody>
          <a:bodyPr wrap="square">
            <a:spAutoFit/>
          </a:bodyPr>
          <a:lstStyle/>
          <a:p>
            <a:pPr algn="just">
              <a:spcAft>
                <a:spcPts val="600"/>
              </a:spcAft>
            </a:pPr>
            <a:r>
              <a:rPr lang="en-GB" altLang="zh-HK" sz="2100" dirty="0" smtClean="0">
                <a:latin typeface="Times New Roman" panose="02020603050405020304" pitchFamily="18" charset="0"/>
                <a:cs typeface="Times New Roman" panose="02020603050405020304" pitchFamily="18" charset="0"/>
              </a:rPr>
              <a:t>A </a:t>
            </a:r>
            <a:r>
              <a:rPr lang="en-GB" altLang="zh-HK" sz="2100" dirty="0">
                <a:latin typeface="Times New Roman" panose="02020603050405020304" pitchFamily="18" charset="0"/>
                <a:cs typeface="Times New Roman" panose="02020603050405020304" pitchFamily="18" charset="0"/>
              </a:rPr>
              <a:t>smart plastic bottle recycling </a:t>
            </a:r>
            <a:r>
              <a:rPr lang="en-GB" altLang="zh-HK" sz="2100" dirty="0" smtClean="0">
                <a:latin typeface="Times New Roman" panose="02020603050405020304" pitchFamily="18" charset="0"/>
                <a:cs typeface="Times New Roman" panose="02020603050405020304" pitchFamily="18" charset="0"/>
              </a:rPr>
              <a:t>machine using 5G technology is introduced by the “Greater Bay Area 5G Industry Alliance”. It </a:t>
            </a:r>
            <a:r>
              <a:rPr lang="en-GB" altLang="zh-HK" sz="2100" dirty="0">
                <a:latin typeface="Times New Roman" panose="02020603050405020304" pitchFamily="18" charset="0"/>
                <a:cs typeface="Times New Roman" panose="02020603050405020304" pitchFamily="18" charset="0"/>
              </a:rPr>
              <a:t>can recognise the shapes of plastic bottles </a:t>
            </a:r>
            <a:r>
              <a:rPr lang="en-GB" altLang="zh-HK" sz="2100" dirty="0" smtClean="0">
                <a:latin typeface="Times New Roman" panose="02020603050405020304" pitchFamily="18" charset="0"/>
                <a:cs typeface="Times New Roman" panose="02020603050405020304" pitchFamily="18" charset="0"/>
              </a:rPr>
              <a:t>and sort them automatically to make recycling easier and more efficient.</a:t>
            </a:r>
            <a:endParaRPr lang="zh-TW" altLang="zh-HK" sz="2100" dirty="0">
              <a:latin typeface="Times New Roman" panose="02020603050405020304" pitchFamily="18" charset="0"/>
              <a:cs typeface="Times New Roman" panose="02020603050405020304" pitchFamily="18" charset="0"/>
            </a:endParaRPr>
          </a:p>
          <a:p>
            <a:pPr>
              <a:spcAft>
                <a:spcPts val="0"/>
              </a:spcAft>
            </a:pPr>
            <a:r>
              <a:rPr lang="en-US" altLang="zh-TW" sz="1200" kern="1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sz="1200" kern="100" dirty="0" smtClean="0">
                <a:latin typeface="Times New Roman" panose="02020603050405020304" pitchFamily="18" charset="0"/>
                <a:ea typeface="標楷體" panose="03000509000000000000" pitchFamily="65" charset="-120"/>
                <a:cs typeface="Times New Roman" panose="02020603050405020304" pitchFamily="18" charset="0"/>
              </a:rPr>
              <a:t>Gov.cn (</a:t>
            </a:r>
            <a:r>
              <a:rPr lang="en-US" altLang="zh-TW" sz="1200" kern="100" dirty="0">
                <a:latin typeface="Times New Roman" panose="02020603050405020304" pitchFamily="18" charset="0"/>
                <a:ea typeface="標楷體" panose="03000509000000000000" pitchFamily="65" charset="-120"/>
                <a:cs typeface="Times New Roman" panose="02020603050405020304" pitchFamily="18" charset="0"/>
              </a:rPr>
              <a:t>http://www.gov.cn/xinwen/2021-04/28/content_5603660.htm)</a:t>
            </a:r>
            <a:endParaRPr lang="zh-TW" altLang="zh-HK" sz="1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3949148" y="1002061"/>
            <a:ext cx="8190613" cy="461665"/>
          </a:xfrm>
          <a:prstGeom prst="rect">
            <a:avLst/>
          </a:prstGeom>
        </p:spPr>
        <p:txBody>
          <a:bodyPr wrap="square">
            <a:spAutoFit/>
          </a:bodyPr>
          <a:lstStyle/>
          <a:p>
            <a:pPr>
              <a:spcAft>
                <a:spcPts val="0"/>
              </a:spcAft>
              <a:tabLst>
                <a:tab pos="1705610" algn="l"/>
              </a:tabLst>
            </a:pPr>
            <a:r>
              <a:rPr lang="en-GB" altLang="zh-HK" sz="2400" b="1" kern="100" dirty="0">
                <a:latin typeface="Times New Roman" panose="02020603050405020304" pitchFamily="18" charset="0"/>
                <a:cs typeface="Times New Roman" panose="02020603050405020304" pitchFamily="18" charset="0"/>
              </a:rPr>
              <a:t>Smart city - the </a:t>
            </a:r>
            <a:r>
              <a:rPr lang="en-GB" altLang="zh-HK" sz="2400" b="1" kern="100" dirty="0" smtClean="0">
                <a:latin typeface="Times New Roman" panose="02020603050405020304" pitchFamily="18" charset="0"/>
                <a:cs typeface="Times New Roman" panose="02020603050405020304" pitchFamily="18" charset="0"/>
              </a:rPr>
              <a:t>new </a:t>
            </a:r>
            <a:r>
              <a:rPr lang="en-GB" altLang="zh-HK" sz="2400" b="1" kern="100" dirty="0">
                <a:latin typeface="Times New Roman" panose="02020603050405020304" pitchFamily="18" charset="0"/>
                <a:cs typeface="Times New Roman" panose="02020603050405020304" pitchFamily="18" charset="0"/>
              </a:rPr>
              <a:t>generation of 5G recycling machine</a:t>
            </a:r>
            <a:endPar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圖片 7" descr="I:\My Documents\2020-21\開發通識教育科學與教資源的建議_202012\5G\45473265220723739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04" y="3992167"/>
            <a:ext cx="3330304" cy="2232756"/>
          </a:xfrm>
          <a:prstGeom prst="rect">
            <a:avLst/>
          </a:prstGeom>
          <a:noFill/>
          <a:ln>
            <a:noFill/>
          </a:ln>
        </p:spPr>
      </p:pic>
      <p:sp>
        <p:nvSpPr>
          <p:cNvPr id="10" name="Rectangle 9"/>
          <p:cNvSpPr/>
          <p:nvPr/>
        </p:nvSpPr>
        <p:spPr>
          <a:xfrm>
            <a:off x="3949147" y="3946689"/>
            <a:ext cx="8028000" cy="2323713"/>
          </a:xfrm>
          <a:prstGeom prst="rect">
            <a:avLst/>
          </a:prstGeom>
          <a:ln w="28575">
            <a:solidFill>
              <a:srgbClr val="FF0000"/>
            </a:solidFill>
          </a:ln>
        </p:spPr>
        <p:txBody>
          <a:bodyPr wrap="square">
            <a:spAutoFit/>
          </a:bodyPr>
          <a:lstStyle/>
          <a:p>
            <a:pPr algn="just">
              <a:spcAft>
                <a:spcPts val="600"/>
              </a:spcAft>
              <a:tabLst>
                <a:tab pos="1705610" algn="l"/>
              </a:tabLst>
            </a:pPr>
            <a:r>
              <a:rPr lang="en-GB" altLang="zh-HK" sz="2100" kern="100" dirty="0" smtClean="0">
                <a:latin typeface="Times New Roman" panose="02020603050405020304" pitchFamily="18" charset="0"/>
                <a:cs typeface="Times New Roman" panose="02020603050405020304" pitchFamily="18" charset="0"/>
              </a:rPr>
              <a:t>5G technology is used in driverless </a:t>
            </a:r>
            <a:r>
              <a:rPr lang="en-GB" altLang="zh-HK" sz="2100" kern="100" dirty="0">
                <a:latin typeface="Times New Roman" panose="02020603050405020304" pitchFamily="18" charset="0"/>
                <a:cs typeface="Times New Roman" panose="02020603050405020304" pitchFamily="18" charset="0"/>
              </a:rPr>
              <a:t>sweeping and logistics </a:t>
            </a:r>
            <a:r>
              <a:rPr lang="en-GB" altLang="zh-HK" sz="2100" kern="100" dirty="0" smtClean="0">
                <a:latin typeface="Times New Roman" panose="02020603050405020304" pitchFamily="18" charset="0"/>
                <a:cs typeface="Times New Roman" panose="02020603050405020304" pitchFamily="18" charset="0"/>
              </a:rPr>
              <a:t>vehicles. </a:t>
            </a:r>
            <a:r>
              <a:rPr lang="en-GB" altLang="zh-HK" sz="2100" kern="100" dirty="0">
                <a:latin typeface="Times New Roman" panose="02020603050405020304" pitchFamily="18" charset="0"/>
                <a:cs typeface="Times New Roman" panose="02020603050405020304" pitchFamily="18" charset="0"/>
              </a:rPr>
              <a:t>This 5G driverless sweeping vehicle </a:t>
            </a:r>
            <a:r>
              <a:rPr lang="en-GB" altLang="zh-HK" sz="2100" kern="100" dirty="0" err="1">
                <a:latin typeface="Times New Roman" panose="02020603050405020304" pitchFamily="18" charset="0"/>
                <a:cs typeface="Times New Roman" panose="02020603050405020304" pitchFamily="18" charset="0"/>
              </a:rPr>
              <a:t>Woxiaobai</a:t>
            </a:r>
            <a:r>
              <a:rPr lang="en-GB" altLang="zh-HK" sz="2100" kern="100" dirty="0">
                <a:latin typeface="Times New Roman" panose="02020603050405020304" pitchFamily="18" charset="0"/>
                <a:cs typeface="Times New Roman" panose="02020603050405020304" pitchFamily="18" charset="0"/>
              </a:rPr>
              <a:t> is </a:t>
            </a:r>
            <a:r>
              <a:rPr lang="en-GB" altLang="zh-HK" sz="2100" kern="100" dirty="0" smtClean="0">
                <a:latin typeface="Times New Roman" panose="02020603050405020304" pitchFamily="18" charset="0"/>
                <a:cs typeface="Times New Roman" panose="02020603050405020304" pitchFamily="18" charset="0"/>
              </a:rPr>
              <a:t>installed with sensors like LiDAR. Combined with a cloud </a:t>
            </a:r>
            <a:r>
              <a:rPr lang="en-GB" altLang="zh-HK" sz="2100" kern="100" dirty="0">
                <a:latin typeface="Times New Roman" panose="02020603050405020304" pitchFamily="18" charset="0"/>
                <a:cs typeface="Times New Roman" panose="02020603050405020304" pitchFamily="18" charset="0"/>
              </a:rPr>
              <a:t>platform management system with 360° </a:t>
            </a:r>
            <a:r>
              <a:rPr lang="en-GB" altLang="zh-HK" sz="2100" kern="100" dirty="0" smtClean="0">
                <a:latin typeface="Times New Roman" panose="02020603050405020304" pitchFamily="18" charset="0"/>
                <a:cs typeface="Times New Roman" panose="02020603050405020304" pitchFamily="18" charset="0"/>
              </a:rPr>
              <a:t>full-time monitoring </a:t>
            </a:r>
            <a:r>
              <a:rPr lang="en-GB" altLang="zh-HK" sz="2100" kern="100" dirty="0">
                <a:latin typeface="Times New Roman" panose="02020603050405020304" pitchFamily="18" charset="0"/>
                <a:cs typeface="Times New Roman" panose="02020603050405020304" pitchFamily="18" charset="0"/>
              </a:rPr>
              <a:t>and real-time information interaction</a:t>
            </a:r>
            <a:r>
              <a:rPr lang="en-GB" altLang="zh-HK" sz="2100" kern="100" dirty="0" smtClean="0">
                <a:latin typeface="Times New Roman" panose="02020603050405020304" pitchFamily="18" charset="0"/>
                <a:cs typeface="Times New Roman" panose="02020603050405020304" pitchFamily="18" charset="0"/>
              </a:rPr>
              <a:t>, and</a:t>
            </a:r>
            <a:r>
              <a:rPr lang="en-GB" altLang="zh-HK" sz="2100" kern="100" dirty="0">
                <a:latin typeface="Times New Roman" panose="02020603050405020304" pitchFamily="18" charset="0"/>
                <a:cs typeface="Times New Roman" panose="02020603050405020304" pitchFamily="18" charset="0"/>
              </a:rPr>
              <a:t> </a:t>
            </a:r>
            <a:r>
              <a:rPr lang="en-GB" altLang="zh-HK" sz="2100" kern="100" dirty="0" smtClean="0">
                <a:latin typeface="Times New Roman" panose="02020603050405020304" pitchFamily="18" charset="0"/>
                <a:cs typeface="Times New Roman" panose="02020603050405020304" pitchFamily="18" charset="0"/>
              </a:rPr>
              <a:t>regular </a:t>
            </a:r>
            <a:r>
              <a:rPr lang="en-GB" altLang="zh-HK" sz="2100" kern="100" dirty="0">
                <a:latin typeface="Times New Roman" panose="02020603050405020304" pitchFamily="18" charset="0"/>
                <a:cs typeface="Times New Roman" panose="02020603050405020304" pitchFamily="18" charset="0"/>
              </a:rPr>
              <a:t>cleaning time </a:t>
            </a:r>
            <a:r>
              <a:rPr lang="en-GB" altLang="zh-HK" sz="2100" kern="100" dirty="0" smtClean="0">
                <a:latin typeface="Times New Roman" panose="02020603050405020304" pitchFamily="18" charset="0"/>
                <a:cs typeface="Times New Roman" panose="02020603050405020304" pitchFamily="18" charset="0"/>
              </a:rPr>
              <a:t>settings, the driverless vehicles bring about smart sanitation.</a:t>
            </a:r>
            <a:endParaRPr lang="zh-TW" altLang="zh-HK" sz="2100" kern="100" dirty="0">
              <a:latin typeface="Times New Roman" panose="02020603050405020304" pitchFamily="18" charset="0"/>
              <a:cs typeface="Times New Roman" panose="02020603050405020304" pitchFamily="18" charset="0"/>
            </a:endParaRPr>
          </a:p>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People's Daily Online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(http://media.people.com.cn/BIG5/n1/2019/0429/c14677-31057927.html)</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6901198" y="3491435"/>
            <a:ext cx="2855266" cy="830997"/>
          </a:xfrm>
          <a:prstGeom prst="rect">
            <a:avLst/>
          </a:prstGeom>
        </p:spPr>
        <p:txBody>
          <a:bodyPr wrap="square">
            <a:spAutoFit/>
          </a:bodyPr>
          <a:lstStyle/>
          <a:p>
            <a:pPr>
              <a:spcAft>
                <a:spcPts val="0"/>
              </a:spcAft>
              <a:tabLst>
                <a:tab pos="1705610" algn="l"/>
              </a:tabLst>
            </a:pPr>
            <a:r>
              <a:rPr lang="en-GB" altLang="zh-HK" sz="2400" b="1" kern="100" dirty="0">
                <a:latin typeface="Times New Roman" panose="02020603050405020304" pitchFamily="18" charset="0"/>
                <a:cs typeface="Times New Roman" panose="02020603050405020304" pitchFamily="18" charset="0"/>
              </a:rPr>
              <a:t>Driverless vehicles</a:t>
            </a:r>
            <a:endParaRPr lang="zh-TW" altLang="zh-HK" sz="2400" b="1" kern="100" dirty="0">
              <a:latin typeface="Calibri" panose="020F0502020204030204" pitchFamily="34" charset="0"/>
              <a:cs typeface="Times New Roman" panose="02020603050405020304" pitchFamily="18" charset="0"/>
            </a:endParaRPr>
          </a:p>
          <a:p>
            <a:pPr>
              <a:spcAft>
                <a:spcPts val="0"/>
              </a:spcAft>
            </a:pPr>
            <a:endParaRPr lang="zh-TW" altLang="zh-HK" sz="2400" b="1"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3" name="Rectangle 12"/>
          <p:cNvSpPr/>
          <p:nvPr/>
        </p:nvSpPr>
        <p:spPr>
          <a:xfrm>
            <a:off x="2629525" y="190919"/>
            <a:ext cx="6870792" cy="707886"/>
          </a:xfrm>
          <a:prstGeom prst="rect">
            <a:avLst/>
          </a:prstGeom>
        </p:spPr>
        <p:txBody>
          <a:bodyPr wrap="none">
            <a:spAutoFit/>
          </a:bodyPr>
          <a:lstStyle/>
          <a:p>
            <a:r>
              <a:rPr lang="en-US" altLang="zh-CN" sz="4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Application of 5G </a:t>
            </a:r>
            <a:r>
              <a:rPr lang="en-US" altLang="zh-TW" sz="4000" b="1" dirty="0">
                <a:solidFill>
                  <a:prstClr val="black"/>
                </a:solidFill>
                <a:latin typeface="標楷體" panose="03000509000000000000" pitchFamily="65" charset="-120"/>
                <a:ea typeface="標楷體" panose="03000509000000000000" pitchFamily="65" charset="-120"/>
              </a:rPr>
              <a:t>- </a:t>
            </a:r>
            <a:r>
              <a:rPr lang="en-US" altLang="zh-TW" sz="4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Examples</a:t>
            </a:r>
            <a:endParaRPr lang="zh-HK"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290543" y="6376235"/>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974399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58A00B0-4B0B-4F94-9593-285D26D5152A}" descr="http://www.xinhuanet.com/tech/2019-10/08/1125076638_15704914813421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598" y="1809914"/>
            <a:ext cx="2943497" cy="2071825"/>
          </a:xfrm>
          <a:prstGeom prst="rect">
            <a:avLst/>
          </a:prstGeom>
          <a:noFill/>
          <a:ln>
            <a:noFill/>
          </a:ln>
        </p:spPr>
      </p:pic>
      <p:sp>
        <p:nvSpPr>
          <p:cNvPr id="5" name="Rectangle 4"/>
          <p:cNvSpPr/>
          <p:nvPr/>
        </p:nvSpPr>
        <p:spPr>
          <a:xfrm>
            <a:off x="3869635" y="1839006"/>
            <a:ext cx="7712765" cy="1938992"/>
          </a:xfrm>
          <a:prstGeom prst="rect">
            <a:avLst/>
          </a:prstGeom>
          <a:ln w="19050">
            <a:solidFill>
              <a:srgbClr val="FF0000"/>
            </a:solidFill>
          </a:ln>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At </a:t>
            </a:r>
            <a:r>
              <a:rPr lang="en-GB" altLang="zh-HK" sz="2400" kern="100" dirty="0" smtClean="0">
                <a:latin typeface="Times New Roman" panose="02020603050405020304" pitchFamily="18" charset="0"/>
                <a:cs typeface="Times New Roman" panose="02020603050405020304" pitchFamily="18" charset="0"/>
              </a:rPr>
              <a:t>the international remote consultation held at the </a:t>
            </a:r>
            <a:r>
              <a:rPr lang="en-GB" altLang="zh-HK" sz="2400" kern="100" dirty="0" err="1" smtClean="0">
                <a:latin typeface="Times New Roman" panose="02020603050405020304" pitchFamily="18" charset="0"/>
                <a:cs typeface="Times New Roman" panose="02020603050405020304" pitchFamily="18" charset="0"/>
              </a:rPr>
              <a:t>Changxing</a:t>
            </a:r>
            <a:r>
              <a:rPr lang="en-GB" altLang="zh-HK" sz="2400" kern="100" dirty="0" smtClean="0">
                <a:latin typeface="Times New Roman" panose="02020603050405020304" pitchFamily="18" charset="0"/>
                <a:cs typeface="Times New Roman" panose="02020603050405020304" pitchFamily="18" charset="0"/>
              </a:rPr>
              <a:t> </a:t>
            </a:r>
            <a:r>
              <a:rPr lang="en-GB" altLang="zh-HK" sz="2400" kern="100" dirty="0">
                <a:latin typeface="Times New Roman" panose="02020603050405020304" pitchFamily="18" charset="0"/>
                <a:cs typeface="Times New Roman" panose="02020603050405020304" pitchFamily="18" charset="0"/>
              </a:rPr>
              <a:t>branch of the Second Affiliated Hospital Zhejiang University School of Medicine, </a:t>
            </a:r>
            <a:r>
              <a:rPr lang="en-GB" altLang="zh-HK" sz="2400" kern="100" dirty="0" smtClean="0">
                <a:latin typeface="Times New Roman" panose="02020603050405020304" pitchFamily="18" charset="0"/>
                <a:cs typeface="Times New Roman" panose="02020603050405020304" pitchFamily="18" charset="0"/>
              </a:rPr>
              <a:t>the oncologists </a:t>
            </a:r>
            <a:r>
              <a:rPr lang="en-GB" altLang="zh-HK" sz="2400" kern="100" dirty="0">
                <a:latin typeface="Times New Roman" panose="02020603050405020304" pitchFamily="18" charset="0"/>
                <a:cs typeface="Times New Roman" panose="02020603050405020304" pitchFamily="18" charset="0"/>
              </a:rPr>
              <a:t>from the University of California, Los </a:t>
            </a:r>
            <a:r>
              <a:rPr lang="en-GB" altLang="zh-HK" sz="2400" kern="100" dirty="0" smtClean="0">
                <a:latin typeface="Times New Roman" panose="02020603050405020304" pitchFamily="18" charset="0"/>
                <a:cs typeface="Times New Roman" panose="02020603050405020304" pitchFamily="18" charset="0"/>
              </a:rPr>
              <a:t>Angeles are. a </a:t>
            </a:r>
            <a:r>
              <a:rPr lang="en-GB" altLang="zh-HK" sz="2400" kern="100" dirty="0">
                <a:latin typeface="Times New Roman" panose="02020603050405020304" pitchFamily="18" charset="0"/>
                <a:cs typeface="Times New Roman" panose="02020603050405020304" pitchFamily="18" charset="0"/>
              </a:rPr>
              <a:t>patient’s pathological imaging data</a:t>
            </a:r>
            <a:endParaRPr lang="zh-TW" altLang="zh-HK" sz="24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6" name="Rectangle 5"/>
          <p:cNvSpPr/>
          <p:nvPr/>
        </p:nvSpPr>
        <p:spPr>
          <a:xfrm>
            <a:off x="3869635" y="6048573"/>
            <a:ext cx="6792686" cy="307777"/>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400" kern="100" dirty="0" err="1">
                <a:latin typeface="Times New Roman" panose="02020603050405020304" pitchFamily="18" charset="0"/>
                <a:ea typeface="DFKai-SB" panose="03000509000000000000" pitchFamily="65" charset="-120"/>
                <a:cs typeface="Times New Roman" panose="02020603050405020304" pitchFamily="18" charset="0"/>
              </a:rPr>
              <a:t>Xinhuanet</a:t>
            </a:r>
            <a:r>
              <a:rPr lang="en-US" altLang="zh-TW" sz="1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DFKai-SB" panose="03000509000000000000" pitchFamily="65" charset="-120"/>
                <a:cs typeface="Times New Roman" panose="02020603050405020304" pitchFamily="18" charset="0"/>
              </a:rPr>
              <a:t>http://www.xinhuanet.com/tech/2019-10/08/c_1125076638.htm</a:t>
            </a:r>
            <a:r>
              <a:rPr lang="en-US" altLang="zh-TW" sz="1400" kern="100" dirty="0">
                <a:latin typeface="Times New Roman" panose="02020603050405020304" pitchFamily="18" charset="0"/>
                <a:ea typeface="DFKai-SB" panose="03000509000000000000" pitchFamily="65" charset="-120"/>
                <a:cs typeface="Times New Roman" panose="02020603050405020304" pitchFamily="18" charset="0"/>
              </a:rPr>
              <a:t>)</a:t>
            </a:r>
            <a:endParaRPr lang="zh-TW" altLang="zh-HK" sz="14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3869636" y="4381960"/>
            <a:ext cx="7712764" cy="1569660"/>
          </a:xfrm>
          <a:prstGeom prst="rect">
            <a:avLst/>
          </a:prstGeom>
          <a:ln w="28575">
            <a:solidFill>
              <a:srgbClr val="002060"/>
            </a:solidFill>
          </a:ln>
        </p:spPr>
        <p:txBody>
          <a:bodyPr wrap="square">
            <a:spAutoFit/>
          </a:bodyPr>
          <a:lstStyle/>
          <a:p>
            <a:pPr algn="just">
              <a:spcAft>
                <a:spcPts val="0"/>
              </a:spcAft>
              <a:tabLst>
                <a:tab pos="1705610" algn="l"/>
              </a:tabLst>
            </a:pPr>
            <a:r>
              <a:rPr lang="en-GB" altLang="zh-HK" sz="2400" kern="100" dirty="0" smtClean="0">
                <a:latin typeface="Times New Roman" panose="02020603050405020304" pitchFamily="18" charset="0"/>
                <a:cs typeface="Times New Roman" panose="02020603050405020304" pitchFamily="18" charset="0"/>
              </a:rPr>
              <a:t>Experts of </a:t>
            </a:r>
            <a:r>
              <a:rPr lang="en-GB" altLang="zh-HK" sz="2400" kern="100" dirty="0">
                <a:latin typeface="Times New Roman" panose="02020603050405020304" pitchFamily="18" charset="0"/>
                <a:cs typeface="Times New Roman" panose="02020603050405020304" pitchFamily="18" charset="0"/>
              </a:rPr>
              <a:t>Wuhan Union Hospital </a:t>
            </a:r>
            <a:r>
              <a:rPr lang="en-GB" altLang="zh-HK" sz="2400" kern="100" dirty="0" smtClean="0">
                <a:latin typeface="Times New Roman" panose="02020603050405020304" pitchFamily="18" charset="0"/>
                <a:cs typeface="Times New Roman" panose="02020603050405020304" pitchFamily="18" charset="0"/>
              </a:rPr>
              <a:t>in Hubei Province </a:t>
            </a:r>
            <a:r>
              <a:rPr lang="en-GB" altLang="zh-HK" sz="2400" kern="100" dirty="0">
                <a:latin typeface="Times New Roman" panose="02020603050405020304" pitchFamily="18" charset="0"/>
                <a:cs typeface="Times New Roman" panose="02020603050405020304" pitchFamily="18" charset="0"/>
              </a:rPr>
              <a:t>are providing guidance on a thoracic spine </a:t>
            </a:r>
            <a:r>
              <a:rPr lang="en-GB" altLang="zh-HK" sz="2400" kern="100" dirty="0" smtClean="0">
                <a:latin typeface="Times New Roman" panose="02020603050405020304" pitchFamily="18" charset="0"/>
                <a:cs typeface="Times New Roman" panose="02020603050405020304" pitchFamily="18" charset="0"/>
              </a:rPr>
              <a:t>surgery for </a:t>
            </a:r>
            <a:r>
              <a:rPr lang="en-GB" altLang="zh-HK" sz="2400" kern="100" dirty="0">
                <a:latin typeface="Times New Roman" panose="02020603050405020304" pitchFamily="18" charset="0"/>
                <a:cs typeface="Times New Roman" panose="02020603050405020304" pitchFamily="18" charset="0"/>
              </a:rPr>
              <a:t>another hospital in </a:t>
            </a:r>
            <a:r>
              <a:rPr lang="en-GB" altLang="zh-HK" sz="2400" kern="100" dirty="0" err="1">
                <a:latin typeface="Times New Roman" panose="02020603050405020304" pitchFamily="18" charset="0"/>
                <a:cs typeface="Times New Roman" panose="02020603050405020304" pitchFamily="18" charset="0"/>
              </a:rPr>
              <a:t>Xianfeng</a:t>
            </a:r>
            <a:r>
              <a:rPr lang="en-GB" altLang="zh-HK" sz="2400" kern="100" dirty="0">
                <a:latin typeface="Times New Roman" panose="02020603050405020304" pitchFamily="18" charset="0"/>
                <a:cs typeface="Times New Roman" panose="02020603050405020304" pitchFamily="18" charset="0"/>
              </a:rPr>
              <a:t> County 500 kilometres </a:t>
            </a:r>
            <a:r>
              <a:rPr lang="en-GB" altLang="zh-HK" sz="2400" kern="100" dirty="0" smtClean="0">
                <a:latin typeface="Times New Roman" panose="02020603050405020304" pitchFamily="18" charset="0"/>
                <a:cs typeface="Times New Roman" panose="02020603050405020304" pitchFamily="18" charset="0"/>
              </a:rPr>
              <a:t>away via 5G </a:t>
            </a:r>
            <a:r>
              <a:rPr lang="en-GB" altLang="zh-HK" sz="2400" kern="100" dirty="0">
                <a:latin typeface="Times New Roman" panose="02020603050405020304" pitchFamily="18" charset="0"/>
                <a:cs typeface="Times New Roman" panose="02020603050405020304" pitchFamily="18" charset="0"/>
              </a:rPr>
              <a:t>network.</a:t>
            </a:r>
            <a:endPar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4" descr="I:\My Documents\2020-21\開發通識教育科學與教資源的建議_202012\5G\1125076638_15704915378611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98" y="4220311"/>
            <a:ext cx="2943497" cy="2100641"/>
          </a:xfrm>
          <a:prstGeom prst="rect">
            <a:avLst/>
          </a:prstGeom>
          <a:noFill/>
          <a:ln>
            <a:noFill/>
          </a:ln>
        </p:spPr>
      </p:pic>
      <p:sp>
        <p:nvSpPr>
          <p:cNvPr id="9" name="Rectangle 8"/>
          <p:cNvSpPr/>
          <p:nvPr/>
        </p:nvSpPr>
        <p:spPr>
          <a:xfrm>
            <a:off x="6369125" y="1192675"/>
            <a:ext cx="3586238" cy="646331"/>
          </a:xfrm>
          <a:prstGeom prst="rect">
            <a:avLst/>
          </a:prstGeom>
        </p:spPr>
        <p:txBody>
          <a:bodyPr wrap="none">
            <a:spAutoFit/>
          </a:bodyPr>
          <a:lstStyle/>
          <a:p>
            <a:pPr>
              <a:spcAft>
                <a:spcPts val="0"/>
              </a:spcAft>
            </a:pPr>
            <a:r>
              <a:rPr lang="en-US" altLang="zh-HK" sz="3600" kern="100" dirty="0">
                <a:latin typeface="Times New Roman" panose="02020603050405020304" pitchFamily="18" charset="0"/>
                <a:ea typeface="DFKai-SB" panose="03000509000000000000" pitchFamily="65" charset="-120"/>
                <a:cs typeface="Times New Roman" panose="02020603050405020304" pitchFamily="18" charset="0"/>
              </a:rPr>
              <a:t>5G </a:t>
            </a:r>
            <a:r>
              <a:rPr lang="en-US" altLang="zh-HK" sz="3600" kern="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GB" altLang="zh-HK" sz="3600" dirty="0" smtClean="0">
                <a:latin typeface="Times New Roman" panose="02020603050405020304" pitchFamily="18" charset="0"/>
              </a:rPr>
              <a:t>medical </a:t>
            </a:r>
            <a:r>
              <a:rPr lang="en-GB" altLang="zh-HK" sz="3600" dirty="0">
                <a:latin typeface="Times New Roman" panose="02020603050405020304" pitchFamily="18" charset="0"/>
              </a:rPr>
              <a:t>care</a:t>
            </a:r>
            <a:endParaRPr lang="zh-TW" altLang="zh-HK" sz="36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1" name="Rectangle 6"/>
          <p:cNvSpPr/>
          <p:nvPr/>
        </p:nvSpPr>
        <p:spPr>
          <a:xfrm>
            <a:off x="2022347" y="197112"/>
            <a:ext cx="7537641" cy="769441"/>
          </a:xfrm>
          <a:prstGeom prst="rect">
            <a:avLst/>
          </a:prstGeom>
        </p:spPr>
        <p:txBody>
          <a:bodyPr wrap="none">
            <a:spAutoFit/>
          </a:bodyPr>
          <a:lstStyle/>
          <a:p>
            <a:r>
              <a:rPr lang="en-US" altLang="zh-CN" sz="4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Application of 5G </a:t>
            </a:r>
            <a:r>
              <a:rPr lang="en-US" altLang="zh-TW" sz="4400" b="1" dirty="0">
                <a:solidFill>
                  <a:prstClr val="black"/>
                </a:solidFill>
                <a:latin typeface="標楷體" panose="03000509000000000000" pitchFamily="65" charset="-120"/>
                <a:ea typeface="標楷體" panose="03000509000000000000" pitchFamily="65" charset="-120"/>
              </a:rPr>
              <a:t>- </a:t>
            </a:r>
            <a:r>
              <a:rPr lang="en-US" altLang="zh-TW" sz="4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Examples</a:t>
            </a:r>
            <a:endParaRPr lang="zh-HK"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44401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6" descr="I:\My Documents\2020-21\開發通識教育科學與教資源的建議_202012\5G\U957P2DT2021062811115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3" y="1789241"/>
            <a:ext cx="2995749" cy="2062103"/>
          </a:xfrm>
          <a:prstGeom prst="rect">
            <a:avLst/>
          </a:prstGeom>
          <a:noFill/>
          <a:ln>
            <a:noFill/>
          </a:ln>
        </p:spPr>
      </p:pic>
      <p:sp>
        <p:nvSpPr>
          <p:cNvPr id="4" name="Rectangle 3"/>
          <p:cNvSpPr/>
          <p:nvPr/>
        </p:nvSpPr>
        <p:spPr>
          <a:xfrm>
            <a:off x="3564834" y="2034688"/>
            <a:ext cx="8203095" cy="1323439"/>
          </a:xfrm>
          <a:prstGeom prst="rect">
            <a:avLst/>
          </a:prstGeom>
          <a:ln w="28575">
            <a:solidFill>
              <a:srgbClr val="00B050"/>
            </a:solidFill>
          </a:ln>
        </p:spPr>
        <p:txBody>
          <a:bodyPr wrap="square">
            <a:spAutoFit/>
          </a:bodyPr>
          <a:lstStyle/>
          <a:p>
            <a:pPr algn="just">
              <a:spcAft>
                <a:spcPts val="0"/>
              </a:spcAft>
              <a:tabLst>
                <a:tab pos="1705610" algn="l"/>
              </a:tabLst>
            </a:pPr>
            <a:r>
              <a:rPr lang="en-GB" altLang="zh-HK" sz="2000" kern="100" dirty="0" smtClean="0">
                <a:latin typeface="Times New Roman" panose="02020603050405020304" pitchFamily="18" charset="0"/>
                <a:cs typeface="Times New Roman" panose="02020603050405020304" pitchFamily="18" charset="0"/>
              </a:rPr>
              <a:t>5G intelligent inspection robots effectively solve the problems of long distance and difficulty encountered by human inspectors, helping</a:t>
            </a:r>
            <a:r>
              <a:rPr lang="en-GB" altLang="zh-HK" sz="2000" strike="sngStrike" kern="100" dirty="0" smtClean="0">
                <a:latin typeface="Times New Roman" panose="02020603050405020304" pitchFamily="18" charset="0"/>
                <a:cs typeface="Times New Roman" panose="02020603050405020304" pitchFamily="18" charset="0"/>
              </a:rPr>
              <a:t>s</a:t>
            </a:r>
            <a:r>
              <a:rPr lang="en-GB" altLang="zh-HK" sz="2000" kern="100" dirty="0" smtClean="0">
                <a:latin typeface="Times New Roman" panose="02020603050405020304" pitchFamily="18" charset="0"/>
                <a:cs typeface="Times New Roman" panose="02020603050405020304" pitchFamily="18" charset="0"/>
              </a:rPr>
              <a:t> </a:t>
            </a:r>
            <a:r>
              <a:rPr lang="en-GB" altLang="zh-HK" sz="2000" kern="100" dirty="0">
                <a:latin typeface="Times New Roman" panose="02020603050405020304" pitchFamily="18" charset="0"/>
                <a:cs typeface="Times New Roman" panose="02020603050405020304" pitchFamily="18" charset="0"/>
              </a:rPr>
              <a:t>achieve the goals of “unmanned operation” for fixed positions and “manpower saving” for mobile positions</a:t>
            </a:r>
            <a:r>
              <a:rPr lang="en-GB" altLang="zh-HK" sz="2000" kern="100" dirty="0" smtClean="0">
                <a:latin typeface="Times New Roman" panose="02020603050405020304" pitchFamily="18" charset="0"/>
                <a:cs typeface="Times New Roman" panose="02020603050405020304" pitchFamily="18" charset="0"/>
              </a:rPr>
              <a:t>.</a:t>
            </a:r>
            <a:endPar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3564835" y="4044288"/>
            <a:ext cx="5263620" cy="307777"/>
          </a:xfrm>
          <a:prstGeom prst="rect">
            <a:avLst/>
          </a:prstGeom>
        </p:spPr>
        <p:txBody>
          <a:bodyPr wrap="non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http://www.gs.chinanews.com/news/2021/06-28/341119.shtml</a:t>
            </a:r>
            <a:endParaRPr lang="zh-TW" altLang="zh-HK" sz="16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4122987" y="1045534"/>
            <a:ext cx="7104830" cy="584775"/>
          </a:xfrm>
          <a:prstGeom prst="rect">
            <a:avLst/>
          </a:prstGeom>
        </p:spPr>
        <p:txBody>
          <a:bodyPr wrap="none">
            <a:spAutoFit/>
          </a:bodyPr>
          <a:lstStyle/>
          <a:p>
            <a:pPr>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5G </a:t>
            </a:r>
            <a:r>
              <a:rPr lang="en-GB" altLang="zh-HK" sz="3200" kern="100" dirty="0" smtClean="0">
                <a:latin typeface="Times New Roman" panose="02020603050405020304" pitchFamily="18" charset="0"/>
                <a:cs typeface="Times New Roman" panose="02020603050405020304" pitchFamily="18" charset="0"/>
              </a:rPr>
              <a:t>production / security </a:t>
            </a:r>
            <a:r>
              <a:rPr lang="en-GB" altLang="zh-HK" sz="3200" kern="100" dirty="0">
                <a:latin typeface="Times New Roman" panose="02020603050405020304" pitchFamily="18" charset="0"/>
                <a:cs typeface="Times New Roman" panose="02020603050405020304" pitchFamily="18" charset="0"/>
              </a:rPr>
              <a:t>inspection robots</a:t>
            </a:r>
            <a:endParaRPr lang="zh-TW" altLang="zh-HK" sz="3200" kern="100" dirty="0">
              <a:latin typeface="Calibri" panose="020F0502020204030204" pitchFamily="34" charset="0"/>
              <a:cs typeface="Times New Roman" panose="02020603050405020304" pitchFamily="18" charset="0"/>
            </a:endParaRPr>
          </a:p>
        </p:txBody>
      </p:sp>
      <p:sp>
        <p:nvSpPr>
          <p:cNvPr id="7" name="Rectangle 6"/>
          <p:cNvSpPr/>
          <p:nvPr/>
        </p:nvSpPr>
        <p:spPr>
          <a:xfrm>
            <a:off x="2022347" y="197112"/>
            <a:ext cx="7537641" cy="769441"/>
          </a:xfrm>
          <a:prstGeom prst="rect">
            <a:avLst/>
          </a:prstGeom>
        </p:spPr>
        <p:txBody>
          <a:bodyPr wrap="none">
            <a:spAutoFit/>
          </a:bodyPr>
          <a:lstStyle/>
          <a:p>
            <a:r>
              <a:rPr lang="en-US" altLang="zh-CN" sz="4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Application of 5G </a:t>
            </a:r>
            <a:r>
              <a:rPr lang="en-US" altLang="zh-TW" sz="4400" b="1" dirty="0">
                <a:solidFill>
                  <a:prstClr val="black"/>
                </a:solidFill>
                <a:latin typeface="標楷體" panose="03000509000000000000" pitchFamily="65" charset="-120"/>
                <a:ea typeface="標楷體" panose="03000509000000000000" pitchFamily="65" charset="-120"/>
              </a:rPr>
              <a:t>- </a:t>
            </a:r>
            <a:r>
              <a:rPr lang="en-US" altLang="zh-TW" sz="4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Examples</a:t>
            </a:r>
            <a:endParaRPr lang="zh-HK"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3" descr="https://epaper.hubeidaily.net/pc/pic/202011/20/3765386c-4691-4162-bd27-aaea3cff81b7.jpg.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6393" y="4299469"/>
            <a:ext cx="2995749" cy="1853656"/>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3564835" y="5120974"/>
            <a:ext cx="8203095" cy="830997"/>
          </a:xfrm>
          <a:prstGeom prst="rect">
            <a:avLst/>
          </a:prstGeom>
          <a:ln w="28575">
            <a:solidFill>
              <a:srgbClr val="FFC000"/>
            </a:solidFill>
          </a:ln>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Intelligent logistics robots can distribute medicines</a:t>
            </a:r>
            <a:r>
              <a:rPr lang="en-GB" altLang="zh-HK" sz="2400" kern="100" dirty="0" smtClean="0">
                <a:latin typeface="Times New Roman" panose="02020603050405020304" pitchFamily="18" charset="0"/>
                <a:cs typeface="Times New Roman" panose="02020603050405020304" pitchFamily="18" charset="0"/>
              </a:rPr>
              <a:t>, disinfectant supplies</a:t>
            </a:r>
            <a:r>
              <a:rPr lang="en-GB" altLang="zh-HK" sz="2400" kern="100" dirty="0">
                <a:latin typeface="Times New Roman" panose="02020603050405020304" pitchFamily="18" charset="0"/>
                <a:cs typeface="Times New Roman" panose="02020603050405020304" pitchFamily="18" charset="0"/>
              </a:rPr>
              <a:t>, and surgical equipment</a:t>
            </a:r>
            <a:r>
              <a:rPr lang="en-GB" altLang="zh-HK" sz="2400" kern="100" dirty="0" smtClean="0">
                <a:latin typeface="Times New Roman" panose="02020603050405020304" pitchFamily="18" charset="0"/>
                <a:cs typeface="Times New Roman" panose="02020603050405020304" pitchFamily="18" charset="0"/>
              </a:rPr>
              <a:t>.</a:t>
            </a:r>
            <a:endParaRPr lang="zh-TW" altLang="zh-HK" sz="24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Rectangle 9"/>
          <p:cNvSpPr/>
          <p:nvPr/>
        </p:nvSpPr>
        <p:spPr>
          <a:xfrm>
            <a:off x="4122987" y="4492885"/>
            <a:ext cx="7104830" cy="1077218"/>
          </a:xfrm>
          <a:prstGeom prst="rect">
            <a:avLst/>
          </a:prstGeom>
        </p:spPr>
        <p:txBody>
          <a:bodyPr wrap="square">
            <a:spAutoFit/>
          </a:bodyPr>
          <a:lstStyle/>
          <a:p>
            <a:pPr algn="ctr">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5G logistics robots</a:t>
            </a:r>
            <a:endParaRPr lang="zh-TW" altLang="zh-HK" sz="3200" kern="100" dirty="0">
              <a:latin typeface="Calibri" panose="020F0502020204030204" pitchFamily="34" charset="0"/>
              <a:cs typeface="Times New Roman" panose="02020603050405020304" pitchFamily="18" charset="0"/>
            </a:endParaRPr>
          </a:p>
          <a:p>
            <a:pPr algn="ctr">
              <a:spcAft>
                <a:spcPts val="0"/>
              </a:spcAft>
            </a:pPr>
            <a:endParaRPr lang="zh-TW" altLang="zh-HK" sz="3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3564835" y="6059133"/>
            <a:ext cx="7062653" cy="430887"/>
          </a:xfrm>
          <a:prstGeom prst="rect">
            <a:avLst/>
          </a:prstGeom>
        </p:spPr>
        <p:txBody>
          <a:bodyPr wrap="square">
            <a:spAutoFit/>
          </a:bodyPr>
          <a:lstStyle/>
          <a:p>
            <a:pPr>
              <a:spcAft>
                <a:spcPts val="0"/>
              </a:spcAft>
            </a:pPr>
            <a:r>
              <a:rPr lang="en-US" altLang="zh-TW" sz="1100" kern="100" dirty="0">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100" kern="100" dirty="0" smtClean="0">
                <a:latin typeface="Times New Roman" panose="02020603050405020304" pitchFamily="18" charset="0"/>
                <a:ea typeface="標楷體" panose="03000509000000000000" pitchFamily="65" charset="-120"/>
                <a:cs typeface="Times New Roman" panose="02020603050405020304" pitchFamily="18" charset="0"/>
              </a:rPr>
              <a:t>: People's </a:t>
            </a:r>
            <a:r>
              <a:rPr lang="en-US" altLang="zh-TW" sz="1100" kern="100" dirty="0">
                <a:latin typeface="Times New Roman" panose="02020603050405020304" pitchFamily="18" charset="0"/>
                <a:ea typeface="標楷體" panose="03000509000000000000" pitchFamily="65" charset="-120"/>
                <a:cs typeface="Times New Roman" panose="02020603050405020304" pitchFamily="18" charset="0"/>
              </a:rPr>
              <a:t>Government of Hubei Province </a:t>
            </a: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100" kern="100" dirty="0">
                <a:latin typeface="Times New Roman" panose="02020603050405020304" pitchFamily="18" charset="0"/>
                <a:cs typeface="Times New Roman" panose="02020603050405020304" pitchFamily="18" charset="0"/>
              </a:rPr>
              <a:t>http://www.hubei.gov.cn/zhuanti/2020/2020jxt/202011/t20201120_3040434.shtml</a:t>
            </a:r>
            <a:r>
              <a:rPr lang="en-US" altLang="zh-TW" sz="1100" kern="100" dirty="0">
                <a:latin typeface="Times New Roman" panose="02020603050405020304" pitchFamily="18" charset="0"/>
                <a:cs typeface="Times New Roman" panose="02020603050405020304" pitchFamily="18" charset="0"/>
              </a:rPr>
              <a:t>)</a:t>
            </a:r>
            <a:endParaRPr lang="zh-TW" altLang="zh-HK" sz="1100" kern="100" dirty="0">
              <a:latin typeface="Calibri" panose="020F0502020204030204" pitchFamily="34" charset="0"/>
              <a:cs typeface="Times New Roman" panose="02020603050405020304" pitchFamily="18" charset="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98558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6101" y="471798"/>
            <a:ext cx="2775284" cy="15850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44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44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pPr>
            <a:endParaRPr kumimoji="0" lang="zh-HK"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7" name="Picture 6">
            <a:hlinkClick r:id="rId2"/>
          </p:cNvPr>
          <p:cNvPicPr>
            <a:picLocks noChangeAspect="1"/>
          </p:cNvPicPr>
          <p:nvPr/>
        </p:nvPicPr>
        <p:blipFill>
          <a:blip r:embed="rId3" cstate="print"/>
          <a:stretch>
            <a:fillRect/>
          </a:stretch>
        </p:blipFill>
        <p:spPr>
          <a:xfrm>
            <a:off x="1579549" y="1979582"/>
            <a:ext cx="3536244" cy="2003367"/>
          </a:xfrm>
          <a:prstGeom prst="rect">
            <a:avLst/>
          </a:prstGeom>
        </p:spPr>
      </p:pic>
      <p:sp>
        <p:nvSpPr>
          <p:cNvPr id="8" name="Rectangle 7"/>
          <p:cNvSpPr/>
          <p:nvPr/>
        </p:nvSpPr>
        <p:spPr>
          <a:xfrm>
            <a:off x="796998" y="4137392"/>
            <a:ext cx="4869666" cy="523220"/>
          </a:xfrm>
          <a:prstGeom prst="rect">
            <a:avLst/>
          </a:prstGeom>
        </p:spPr>
        <p:txBody>
          <a:bodyPr wrap="none">
            <a:spAutoFit/>
          </a:bodyPr>
          <a:lstStyle/>
          <a:p>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Communications Authority-- </a:t>
            </a:r>
            <a:r>
              <a:rPr lang="en-GB" altLang="zh-HK"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5G</a:t>
            </a:r>
          </a:p>
        </p:txBody>
      </p:sp>
      <p:pic>
        <p:nvPicPr>
          <p:cNvPr id="9" name="Picture 8">
            <a:hlinkClick r:id="rId4"/>
          </p:cNvPr>
          <p:cNvPicPr>
            <a:picLocks noChangeAspect="1"/>
          </p:cNvPicPr>
          <p:nvPr/>
        </p:nvPicPr>
        <p:blipFill>
          <a:blip r:embed="rId5" cstate="print"/>
          <a:stretch>
            <a:fillRect/>
          </a:stretch>
        </p:blipFill>
        <p:spPr>
          <a:xfrm>
            <a:off x="5675907" y="2025314"/>
            <a:ext cx="5687136" cy="1788831"/>
          </a:xfrm>
          <a:prstGeom prst="rect">
            <a:avLst/>
          </a:prstGeom>
          <a:ln cmpd="thickThin">
            <a:solidFill>
              <a:schemeClr val="tx2">
                <a:alpha val="75000"/>
              </a:schemeClr>
            </a:solidFill>
          </a:ln>
        </p:spPr>
      </p:pic>
      <p:sp>
        <p:nvSpPr>
          <p:cNvPr id="10" name="Rectangle 9"/>
          <p:cNvSpPr/>
          <p:nvPr/>
        </p:nvSpPr>
        <p:spPr>
          <a:xfrm>
            <a:off x="6030196" y="3968114"/>
            <a:ext cx="4978558" cy="1384995"/>
          </a:xfrm>
          <a:prstGeom prst="rect">
            <a:avLst/>
          </a:prstGeom>
        </p:spPr>
        <p:txBody>
          <a:bodyPr wrap="square">
            <a:spAutoFit/>
          </a:bodyPr>
          <a:lstStyle/>
          <a:p>
            <a:r>
              <a:rPr lang="en-US" altLang="zh-TW" sz="28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LegCo</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Q21(2021): </a:t>
            </a:r>
          </a:p>
          <a:p>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fifth generation mobile communication</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s</a:t>
            </a:r>
            <a:r>
              <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services</a:t>
            </a:r>
            <a:endPar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2782957" y="5547470"/>
            <a:ext cx="6758607" cy="707886"/>
          </a:xfrm>
          <a:prstGeom prst="rect">
            <a:avLst/>
          </a:prstGeom>
          <a:ln w="28575">
            <a:solidFill>
              <a:schemeClr val="tx1"/>
            </a:solidFill>
          </a:ln>
        </p:spPr>
        <p:txBody>
          <a:bodyPr wrap="square">
            <a:spAutoFit/>
          </a:bodyPr>
          <a:lstStyle/>
          <a:p>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image to learn more about the development of 5G.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Please keep in view of the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latest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development of 5G. </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69641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内容占位符 2">
            <a:extLst>
              <a:ext uri="{FF2B5EF4-FFF2-40B4-BE49-F238E27FC236}">
                <a16:creationId xmlns:a16="http://schemas.microsoft.com/office/drawing/2014/main" id="{F6C311A6-C547-4921-8432-B9413A43547E}"/>
              </a:ext>
            </a:extLst>
          </p:cNvPr>
          <p:cNvSpPr txBox="1">
            <a:spLocks/>
          </p:cNvSpPr>
          <p:nvPr/>
        </p:nvSpPr>
        <p:spPr bwMode="auto">
          <a:xfrm>
            <a:off x="760435" y="3956758"/>
            <a:ext cx="10927259" cy="2399591"/>
          </a:xfrm>
          <a:prstGeom prst="rect">
            <a:avLst/>
          </a:prstGeom>
          <a:gradFill rotWithShape="1">
            <a:gsLst>
              <a:gs pos="0">
                <a:srgbClr val="C9B5E8"/>
              </a:gs>
              <a:gs pos="35001">
                <a:srgbClr val="D9CBEE"/>
              </a:gs>
              <a:gs pos="100000">
                <a:srgbClr val="F0EAF9"/>
              </a:gs>
            </a:gsLst>
            <a:lin ang="5400000" scaled="1"/>
          </a:gradFill>
          <a:ln w="9525">
            <a:solidFill>
              <a:srgbClr val="7D60A0"/>
            </a:solidFill>
            <a:miter lim="800000"/>
            <a:headEnd/>
            <a:tailEnd/>
          </a:ln>
          <a:effectLst>
            <a:outerShdw dist="20000" dir="5400000" algn="ctr" rotWithShape="0">
              <a:srgbClr val="000000">
                <a:alpha val="37000"/>
              </a:srgbClr>
            </a:outerShdw>
          </a:effec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lgn="just">
              <a:spcAft>
                <a:spcPts val="0"/>
              </a:spcAft>
              <a:buNone/>
              <a:tabLst>
                <a:tab pos="1705610" algn="l"/>
              </a:tabLst>
            </a:pPr>
            <a:r>
              <a:rPr lang="en-GB" altLang="zh-HK" sz="2600" kern="100" dirty="0">
                <a:latin typeface="Times New Roman" panose="02020603050405020304" pitchFamily="18" charset="0"/>
                <a:ea typeface="新細明體" panose="02020500000000000000" pitchFamily="18" charset="-120"/>
                <a:cs typeface="Times New Roman" panose="02020603050405020304" pitchFamily="18" charset="0"/>
              </a:rPr>
              <a:t>Every time I go to China, I can feel the tremendous progress in technological </a:t>
            </a:r>
            <a:r>
              <a:rPr lang="en-GB" altLang="zh-HK" sz="2600" kern="100" dirty="0" smtClean="0">
                <a:latin typeface="Times New Roman" panose="02020603050405020304" pitchFamily="18" charset="0"/>
                <a:ea typeface="新細明體" panose="02020500000000000000" pitchFamily="18" charset="-120"/>
                <a:cs typeface="Times New Roman" panose="02020603050405020304" pitchFamily="18" charset="0"/>
              </a:rPr>
              <a:t>innovation. The high-tech </a:t>
            </a:r>
            <a:r>
              <a:rPr lang="en-GB" altLang="zh-HK" sz="2600" kern="100" dirty="0">
                <a:latin typeface="Times New Roman" panose="02020603050405020304" pitchFamily="18" charset="0"/>
                <a:ea typeface="新細明體" panose="02020500000000000000" pitchFamily="18" charset="-120"/>
                <a:cs typeface="Times New Roman" panose="02020603050405020304" pitchFamily="18" charset="0"/>
              </a:rPr>
              <a:t>companies </a:t>
            </a:r>
            <a:r>
              <a:rPr lang="en-GB" altLang="zh-HK" sz="2600" kern="100" dirty="0" smtClean="0">
                <a:latin typeface="Times New Roman" panose="02020603050405020304" pitchFamily="18" charset="0"/>
                <a:ea typeface="新細明體" panose="02020500000000000000" pitchFamily="18" charset="-120"/>
                <a:cs typeface="Times New Roman" panose="02020603050405020304" pitchFamily="18" charset="0"/>
              </a:rPr>
              <a:t>in China are </a:t>
            </a:r>
            <a:r>
              <a:rPr lang="en-GB" altLang="zh-HK" sz="2600" kern="100" dirty="0">
                <a:latin typeface="Times New Roman" panose="02020603050405020304" pitchFamily="18" charset="0"/>
                <a:ea typeface="新細明體" panose="02020500000000000000" pitchFamily="18" charset="-120"/>
                <a:cs typeface="Times New Roman" panose="02020603050405020304" pitchFamily="18" charset="0"/>
              </a:rPr>
              <a:t>transforming into global innovation leaders, and </a:t>
            </a:r>
            <a:r>
              <a:rPr lang="en-GB" altLang="zh-HK" sz="2600" kern="100" dirty="0" smtClean="0">
                <a:latin typeface="Times New Roman" panose="02020603050405020304" pitchFamily="18" charset="0"/>
                <a:ea typeface="新細明體" panose="02020500000000000000" pitchFamily="18" charset="-120"/>
                <a:cs typeface="Times New Roman" panose="02020603050405020304" pitchFamily="18" charset="0"/>
              </a:rPr>
              <a:t>China’s </a:t>
            </a:r>
            <a:r>
              <a:rPr lang="en-GB" altLang="zh-HK" sz="2600" kern="100" dirty="0">
                <a:latin typeface="Times New Roman" panose="02020603050405020304" pitchFamily="18" charset="0"/>
                <a:ea typeface="新細明體" panose="02020500000000000000" pitchFamily="18" charset="-120"/>
                <a:cs typeface="Times New Roman" panose="02020603050405020304" pitchFamily="18" charset="0"/>
              </a:rPr>
              <a:t>innovation </a:t>
            </a:r>
            <a:r>
              <a:rPr lang="en-GB" altLang="zh-HK" sz="2600" kern="100" dirty="0" smtClean="0">
                <a:latin typeface="Times New Roman" panose="02020603050405020304" pitchFamily="18" charset="0"/>
                <a:ea typeface="新細明體" panose="02020500000000000000" pitchFamily="18" charset="-120"/>
                <a:cs typeface="Times New Roman" panose="02020603050405020304" pitchFamily="18" charset="0"/>
              </a:rPr>
              <a:t>capability </a:t>
            </a:r>
            <a:r>
              <a:rPr lang="en-GB" altLang="zh-HK" sz="2600" kern="100" dirty="0">
                <a:latin typeface="Times New Roman" panose="02020603050405020304" pitchFamily="18" charset="0"/>
                <a:ea typeface="新細明體" panose="02020500000000000000" pitchFamily="18" charset="-120"/>
                <a:cs typeface="Times New Roman" panose="02020603050405020304" pitchFamily="18" charset="0"/>
              </a:rPr>
              <a:t>constantly improving.</a:t>
            </a:r>
            <a:endParaRPr lang="zh-TW" altLang="zh-HK" sz="2600" kern="100" dirty="0">
              <a:ea typeface="新細明體" panose="02020500000000000000" pitchFamily="18" charset="-120"/>
              <a:cs typeface="Times New Roman" panose="02020603050405020304" pitchFamily="18" charset="0"/>
            </a:endParaRPr>
          </a:p>
          <a:p>
            <a:pPr lvl="0">
              <a:buNone/>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 Luigi Gambardella, President of </a:t>
            </a:r>
            <a:r>
              <a:rPr lang="en-US" altLang="zh-CN" sz="1600" dirty="0" err="1">
                <a:latin typeface="Times New Roman" panose="02020603050405020304" pitchFamily="18" charset="0"/>
                <a:ea typeface="標楷體" panose="03000509000000000000" pitchFamily="65" charset="-120"/>
                <a:cs typeface="Times New Roman" panose="02020603050405020304" pitchFamily="18" charset="0"/>
              </a:rPr>
              <a:t>ChinaEU</a:t>
            </a:r>
            <a:endParaRPr kumimoji="0" lang="zh-CN" altLang="en-US"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r">
              <a:buNone/>
              <a:defRPr/>
            </a:pPr>
            <a:r>
              <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lvl="0" indent="0" algn="r">
              <a:buNone/>
              <a:defRPr/>
            </a:pPr>
            <a:r>
              <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People's Daily Online</a:t>
            </a:r>
            <a:endPar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lvl="0" indent="0" algn="r">
              <a:buNone/>
              <a:defRPr/>
            </a:pPr>
            <a:r>
              <a:rPr kumimoji="0" lang="en-US" altLang="zh-TW"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http://it.people.com.cn/BIG5/n1/2020/0410/c1009-31668507.html</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5A127EA8-312C-454F-8846-FEA246D34EF0}"/>
              </a:ext>
            </a:extLst>
          </p:cNvPr>
          <p:cNvSpPr/>
          <p:nvPr/>
        </p:nvSpPr>
        <p:spPr>
          <a:xfrm>
            <a:off x="760434" y="1181638"/>
            <a:ext cx="10927259" cy="2375009"/>
          </a:xfrm>
          <a:prstGeom prst="rect">
            <a:avLst/>
          </a:prstGeom>
        </p:spPr>
        <p:style>
          <a:lnRef idx="0">
            <a:scrgbClr r="0" g="0" b="0"/>
          </a:lnRef>
          <a:fillRef idx="1003">
            <a:schemeClr val="lt1"/>
          </a:fillRef>
          <a:effectRef idx="0">
            <a:scrgbClr r="0" g="0" b="0"/>
          </a:effectRef>
          <a:fontRef idx="major"/>
        </p:style>
        <p:txBody>
          <a:bodyPr wrap="square">
            <a:spAutoFit/>
          </a:bodyPr>
          <a:lstStyle/>
          <a:p>
            <a:pPr algn="just">
              <a:spcAft>
                <a:spcPts val="0"/>
              </a:spcAft>
              <a:tabLst>
                <a:tab pos="1705610" algn="l"/>
              </a:tabLst>
            </a:pPr>
            <a:r>
              <a:rPr lang="en-GB" altLang="zh-HK" sz="2600" kern="100" dirty="0">
                <a:latin typeface="Times New Roman" panose="02020603050405020304" pitchFamily="18" charset="0"/>
                <a:cs typeface="Times New Roman" panose="02020603050405020304" pitchFamily="18" charset="0"/>
              </a:rPr>
              <a:t>According to the “Global Innovation Index 2020” released by </a:t>
            </a:r>
            <a:r>
              <a:rPr lang="en-GB" altLang="zh-HK" sz="2600" kern="100" dirty="0" smtClean="0">
                <a:latin typeface="Times New Roman" panose="02020603050405020304" pitchFamily="18" charset="0"/>
                <a:cs typeface="Times New Roman" panose="02020603050405020304" pitchFamily="18" charset="0"/>
              </a:rPr>
              <a:t>the World Intellectual Property Organisation (WIPO), </a:t>
            </a:r>
            <a:r>
              <a:rPr lang="en-GB" altLang="zh-HK" sz="2600" kern="100" dirty="0">
                <a:latin typeface="Times New Roman" panose="02020603050405020304" pitchFamily="18" charset="0"/>
                <a:cs typeface="Times New Roman" panose="02020603050405020304" pitchFamily="18" charset="0"/>
              </a:rPr>
              <a:t>China </a:t>
            </a:r>
            <a:r>
              <a:rPr lang="en-GB" altLang="zh-HK" sz="2600" kern="100" dirty="0" smtClean="0">
                <a:latin typeface="Times New Roman" panose="02020603050405020304" pitchFamily="18" charset="0"/>
                <a:cs typeface="Times New Roman" panose="02020603050405020304" pitchFamily="18" charset="0"/>
              </a:rPr>
              <a:t>ranked </a:t>
            </a:r>
            <a:r>
              <a:rPr lang="en-GB" altLang="zh-HK" sz="2600" kern="100" dirty="0">
                <a:latin typeface="Times New Roman" panose="02020603050405020304" pitchFamily="18" charset="0"/>
                <a:cs typeface="Times New Roman" panose="02020603050405020304" pitchFamily="18" charset="0"/>
              </a:rPr>
              <a:t>14th in terms of comprehensive innovation capability. It </a:t>
            </a:r>
            <a:r>
              <a:rPr lang="en-GB" altLang="zh-HK" sz="2600" kern="100" dirty="0" smtClean="0">
                <a:latin typeface="Times New Roman" panose="02020603050405020304" pitchFamily="18" charset="0"/>
                <a:cs typeface="Times New Roman" panose="02020603050405020304" pitchFamily="18" charset="0"/>
              </a:rPr>
              <a:t>was the </a:t>
            </a:r>
            <a:r>
              <a:rPr lang="en-GB" altLang="zh-HK" sz="2600" kern="100" dirty="0">
                <a:latin typeface="Times New Roman" panose="02020603050405020304" pitchFamily="18" charset="0"/>
                <a:cs typeface="Times New Roman" panose="02020603050405020304" pitchFamily="18" charset="0"/>
              </a:rPr>
              <a:t>only middle-income economy that </a:t>
            </a:r>
            <a:r>
              <a:rPr lang="en-GB" altLang="zh-HK" sz="2600" kern="100" dirty="0" smtClean="0">
                <a:latin typeface="Times New Roman" panose="02020603050405020304" pitchFamily="18" charset="0"/>
                <a:cs typeface="Times New Roman" panose="02020603050405020304" pitchFamily="18" charset="0"/>
              </a:rPr>
              <a:t>ranked among the top 30 in the Global Innovation Index.                                                                                            </a:t>
            </a:r>
            <a:endParaRPr lang="en-GB" altLang="zh-HK" sz="2600" kern="100" dirty="0">
              <a:latin typeface="Times New Roman" panose="02020603050405020304" pitchFamily="18" charset="0"/>
              <a:cs typeface="Times New Roman" panose="02020603050405020304" pitchFamily="18" charset="0"/>
            </a:endParaRPr>
          </a:p>
          <a:p>
            <a:pPr indent="6640513" algn="just">
              <a:spcAft>
                <a:spcPts val="0"/>
              </a:spcAft>
              <a:tabLst>
                <a:tab pos="1705610" algn="l"/>
              </a:tabLst>
            </a:pPr>
            <a:r>
              <a:rPr kumimoji="0" lang="en-US" altLang="zh-TW" sz="1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Source: </a:t>
            </a:r>
            <a:r>
              <a:rPr kumimoji="0" lang="en-US" altLang="zh-TW" sz="16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Gov.cn</a:t>
            </a:r>
            <a:endParaRPr kumimoji="0" lang="en-US" altLang="zh-TW" sz="1600" b="0" i="0" u="none" strike="sng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r" defTabSz="914400" rtl="0" eaLnBrk="1" fontAlgn="auto" latinLnBrk="0" hangingPunct="1">
              <a:lnSpc>
                <a:spcPts val="3400"/>
              </a:lnSpc>
              <a:spcBef>
                <a:spcPts val="0"/>
              </a:spcBef>
              <a:spcAft>
                <a:spcPts val="0"/>
              </a:spcAft>
              <a:buClrTx/>
              <a:buSzTx/>
              <a:buFontTx/>
              <a:buNone/>
              <a:tabLst/>
              <a:defRPr/>
            </a:pPr>
            <a:r>
              <a:rPr kumimoji="0" lang="en-US" altLang="zh-TW" sz="1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(www.gov.cn/xinwen/2020-12/18/content_5570481.htm)</a:t>
            </a:r>
          </a:p>
        </p:txBody>
      </p:sp>
      <p:sp>
        <p:nvSpPr>
          <p:cNvPr id="6" name="标题 1">
            <a:extLst>
              <a:ext uri="{FF2B5EF4-FFF2-40B4-BE49-F238E27FC236}">
                <a16:creationId xmlns:a16="http://schemas.microsoft.com/office/drawing/2014/main" id="{A78D4C1D-0138-544C-A744-AE6B46B32E4B}"/>
              </a:ext>
            </a:extLst>
          </p:cNvPr>
          <p:cNvSpPr txBox="1">
            <a:spLocks/>
          </p:cNvSpPr>
          <p:nvPr/>
        </p:nvSpPr>
        <p:spPr>
          <a:xfrm>
            <a:off x="4948431" y="372721"/>
            <a:ext cx="3214027" cy="583565"/>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spcAft>
                <a:spcPts val="600"/>
              </a:spcAft>
              <a:defRPr/>
            </a:pPr>
            <a:r>
              <a:rPr lang="en-US" altLang="zh-CN"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717236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2EB42B4B-B810-44D7-8B32-C3E52C0AA90C}"/>
              </a:ext>
            </a:extLst>
          </p:cNvPr>
          <p:cNvGrpSpPr>
            <a:grpSpLocks/>
          </p:cNvGrpSpPr>
          <p:nvPr/>
        </p:nvGrpSpPr>
        <p:grpSpPr bwMode="auto">
          <a:xfrm>
            <a:off x="791990" y="2319963"/>
            <a:ext cx="10246494" cy="3499706"/>
            <a:chOff x="2207568" y="2703915"/>
            <a:chExt cx="7281333" cy="2672812"/>
          </a:xfrm>
        </p:grpSpPr>
        <p:sp>
          <p:nvSpPr>
            <p:cNvPr id="3" name="矩形 2">
              <a:extLst>
                <a:ext uri="{FF2B5EF4-FFF2-40B4-BE49-F238E27FC236}">
                  <a16:creationId xmlns:a16="http://schemas.microsoft.com/office/drawing/2014/main" id="{D88C56DF-BB73-44CF-B0DC-86E474BCE258}"/>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任意多边形: 形状 3">
              <a:extLst>
                <a:ext uri="{FF2B5EF4-FFF2-40B4-BE49-F238E27FC236}">
                  <a16:creationId xmlns:a16="http://schemas.microsoft.com/office/drawing/2014/main" id="{4D1AFF0E-BE4F-4DE9-A679-06DB531FAF75}"/>
                </a:ext>
              </a:extLst>
            </p:cNvPr>
            <p:cNvSpPr/>
            <p:nvPr/>
          </p:nvSpPr>
          <p:spPr>
            <a:xfrm>
              <a:off x="2518478" y="2703915"/>
              <a:ext cx="6652444"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kumimoji="0" lang="en-US" altLang="zh-TW"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lang="en-GB" altLang="zh-HK" sz="3200" dirty="0">
                  <a:solidFill>
                    <a:schemeClr val="bg1"/>
                  </a:solidFill>
                  <a:latin typeface="Times New Roman" panose="02020603050405020304" pitchFamily="18" charset="0"/>
                  <a:cs typeface="Times New Roman" panose="02020603050405020304" pitchFamily="18" charset="0"/>
                </a:rPr>
                <a:t>Continuous improvement </a:t>
              </a:r>
              <a:r>
                <a:rPr lang="en-GB" altLang="zh-HK" sz="3200" dirty="0" smtClean="0">
                  <a:solidFill>
                    <a:schemeClr val="bg1"/>
                  </a:solidFill>
                  <a:latin typeface="Times New Roman" panose="02020603050405020304" pitchFamily="18" charset="0"/>
                  <a:cs typeface="Times New Roman" panose="02020603050405020304" pitchFamily="18" charset="0"/>
                </a:rPr>
                <a:t>in </a:t>
              </a:r>
              <a:r>
                <a:rPr lang="en-GB" altLang="zh-HK" sz="3200" dirty="0">
                  <a:solidFill>
                    <a:schemeClr val="bg1"/>
                  </a:solidFill>
                  <a:latin typeface="Times New Roman" panose="02020603050405020304" pitchFamily="18" charset="0"/>
                  <a:cs typeface="Times New Roman" panose="02020603050405020304" pitchFamily="18" charset="0"/>
                </a:rPr>
                <a:t>residents’ health</a:t>
              </a:r>
              <a:endParaRPr kumimoji="0" lang="zh-TW"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E8A432DD-2ADF-4CA0-A478-CD0832359E01}"/>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形状 5">
              <a:extLst>
                <a:ext uri="{FF2B5EF4-FFF2-40B4-BE49-F238E27FC236}">
                  <a16:creationId xmlns:a16="http://schemas.microsoft.com/office/drawing/2014/main" id="{D02BBD5F-54FF-41C5-B736-FE43398E8A47}"/>
                </a:ext>
              </a:extLst>
            </p:cNvPr>
            <p:cNvSpPr/>
            <p:nvPr/>
          </p:nvSpPr>
          <p:spPr>
            <a:xfrm>
              <a:off x="2518477" y="3690981"/>
              <a:ext cx="6652445"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kumimoji="0" lang="en-US" altLang="zh-TW" sz="32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en-US" altLang="zh-TW" sz="32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 </a:t>
              </a:r>
              <a:r>
                <a:rPr lang="en-GB" altLang="zh-HK" sz="3200" dirty="0">
                  <a:solidFill>
                    <a:schemeClr val="bg1"/>
                  </a:solidFill>
                  <a:latin typeface="Times New Roman" panose="02020603050405020304" pitchFamily="18" charset="0"/>
                  <a:cs typeface="Times New Roman" panose="02020603050405020304" pitchFamily="18" charset="0"/>
                </a:rPr>
                <a:t>Establishment of a basic medical insurance system</a:t>
              </a:r>
              <a:endParaRPr kumimoji="0" lang="zh-TW"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8C80639A-FC58-416B-AD84-3B51450E73F6}"/>
                </a:ext>
              </a:extLst>
            </p:cNvPr>
            <p:cNvSpPr/>
            <p:nvPr/>
          </p:nvSpPr>
          <p:spPr>
            <a:xfrm>
              <a:off x="2207568" y="4782744"/>
              <a:ext cx="7281333" cy="554037"/>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a:extLst>
                <a:ext uri="{FF2B5EF4-FFF2-40B4-BE49-F238E27FC236}">
                  <a16:creationId xmlns:a16="http://schemas.microsoft.com/office/drawing/2014/main" id="{933529C3-3BF6-4C55-B6BD-7F8A7B73C7C2}"/>
                </a:ext>
              </a:extLst>
            </p:cNvPr>
            <p:cNvSpPr/>
            <p:nvPr/>
          </p:nvSpPr>
          <p:spPr>
            <a:xfrm>
              <a:off x="2518477" y="4727441"/>
              <a:ext cx="6874465"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49263" lvl="0" indent="-449263" eaLnBrk="0" fontAlgn="base" hangingPunct="0">
                <a:lnSpc>
                  <a:spcPct val="90000"/>
                </a:lnSpc>
                <a:spcBef>
                  <a:spcPct val="0"/>
                </a:spcBef>
                <a:spcAft>
                  <a:spcPct val="35000"/>
                </a:spcAft>
                <a:defRPr/>
              </a:pPr>
              <a:r>
                <a:rPr kumimoji="0" lang="en-US" altLang="zh-TW"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3. </a:t>
              </a:r>
              <a:r>
                <a:rPr lang="en-GB" altLang="zh-HK" sz="3200" dirty="0">
                  <a:solidFill>
                    <a:schemeClr val="bg1"/>
                  </a:solidFill>
                  <a:latin typeface="Times New Roman" panose="02020603050405020304" pitchFamily="18" charset="0"/>
                  <a:cs typeface="Times New Roman" panose="02020603050405020304" pitchFamily="18" charset="0"/>
                </a:rPr>
                <a:t>Contributions to the improvement of the world’s medical and health services</a:t>
              </a:r>
              <a:endParaRPr kumimoji="0" lang="zh-TW"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9" name="标题 3073">
            <a:extLst>
              <a:ext uri="{FF2B5EF4-FFF2-40B4-BE49-F238E27FC236}">
                <a16:creationId xmlns:a16="http://schemas.microsoft.com/office/drawing/2014/main" id="{56D8736C-7617-497C-BBBE-886066F3F0BA}"/>
              </a:ext>
            </a:extLst>
          </p:cNvPr>
          <p:cNvSpPr txBox="1">
            <a:spLocks noChangeArrowheads="1"/>
          </p:cNvSpPr>
          <p:nvPr/>
        </p:nvSpPr>
        <p:spPr bwMode="auto">
          <a:xfrm>
            <a:off x="2024063" y="757238"/>
            <a:ext cx="7772400"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altLang="zh-CN"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2. </a:t>
            </a:r>
            <a:r>
              <a:rPr lang="en-US" altLang="zh-CN"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Achievements in medical </a:t>
            </a:r>
            <a:r>
              <a:rPr lang="en-US" altLang="zh-CN"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care and public health</a:t>
            </a:r>
            <a:endParaRPr kumimoji="0" lang="zh-TW"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endParaRPr>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92553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0216099-6087-4E7D-AADB-7847DD1EE1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88" y="1262742"/>
            <a:ext cx="11180185" cy="509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E59268B4-8C90-416D-BFF6-71DD1C17C2DA}"/>
              </a:ext>
            </a:extLst>
          </p:cNvPr>
          <p:cNvSpPr>
            <a:spLocks noGrp="1"/>
          </p:cNvSpPr>
          <p:nvPr>
            <p:ph idx="4294967295"/>
          </p:nvPr>
        </p:nvSpPr>
        <p:spPr>
          <a:xfrm>
            <a:off x="762875" y="1210877"/>
            <a:ext cx="10751217" cy="51316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marL="0">
              <a:lnSpc>
                <a:spcPct val="150000"/>
              </a:lnSpc>
              <a:spcBef>
                <a:spcPct val="0"/>
              </a:spcBef>
              <a:buNone/>
            </a:pPr>
            <a:r>
              <a:rPr lang="en-US" altLang="zh-CN" dirty="0">
                <a:solidFill>
                  <a:srgbClr val="333333"/>
                </a:solidFill>
                <a:latin typeface="DFKai-SB" panose="03000509000000000000" pitchFamily="65" charset="-120"/>
                <a:ea typeface="DFKai-SB" panose="03000509000000000000" pitchFamily="65" charset="-120"/>
              </a:rPr>
              <a:t>	</a:t>
            </a:r>
            <a:endParaRPr lang="en-US" altLang="zh-CN" dirty="0">
              <a:latin typeface="DFKai-SB" panose="03000509000000000000" pitchFamily="65" charset="-120"/>
              <a:ea typeface="DFKai-SB" panose="03000509000000000000" pitchFamily="65" charset="-120"/>
            </a:endParaRPr>
          </a:p>
          <a:p>
            <a:pPr marL="0" indent="0" algn="just">
              <a:spcAft>
                <a:spcPts val="0"/>
              </a:spcAft>
              <a:buNone/>
              <a:tabLst>
                <a:tab pos="1705610" algn="l"/>
              </a:tabLst>
            </a:pPr>
            <a:r>
              <a:rPr lang="en-GB" altLang="zh-HK" kern="100" dirty="0" smtClean="0">
                <a:latin typeface="Times New Roman" panose="02020603050405020304" pitchFamily="18" charset="0"/>
                <a:cs typeface="Times New Roman" panose="02020603050405020304" pitchFamily="18" charset="0"/>
              </a:rPr>
              <a:t>The national medical </a:t>
            </a:r>
            <a:r>
              <a:rPr lang="en-GB" altLang="zh-HK" kern="100" dirty="0">
                <a:latin typeface="Times New Roman" panose="02020603050405020304" pitchFamily="18" charset="0"/>
                <a:cs typeface="Times New Roman" panose="02020603050405020304" pitchFamily="18" charset="0"/>
              </a:rPr>
              <a:t>and healthcare </a:t>
            </a:r>
            <a:r>
              <a:rPr lang="en-GB" altLang="zh-HK" kern="100" dirty="0" smtClean="0">
                <a:latin typeface="Times New Roman" panose="02020603050405020304" pitchFamily="18" charset="0"/>
                <a:cs typeface="Times New Roman" panose="02020603050405020304" pitchFamily="18" charset="0"/>
              </a:rPr>
              <a:t>system </a:t>
            </a:r>
            <a:r>
              <a:rPr lang="en-GB" altLang="zh-HK" kern="100" dirty="0">
                <a:latin typeface="Times New Roman" panose="02020603050405020304" pitchFamily="18" charset="0"/>
                <a:cs typeface="Times New Roman" panose="02020603050405020304" pitchFamily="18" charset="0"/>
              </a:rPr>
              <a:t>covering </a:t>
            </a:r>
            <a:r>
              <a:rPr lang="en-GB" altLang="zh-HK" kern="100" dirty="0" smtClean="0">
                <a:latin typeface="Times New Roman" panose="02020603050405020304" pitchFamily="18" charset="0"/>
                <a:cs typeface="Times New Roman" panose="02020603050405020304" pitchFamily="18" charset="0"/>
              </a:rPr>
              <a:t>urban </a:t>
            </a:r>
            <a:r>
              <a:rPr lang="en-GB" altLang="zh-HK" kern="100" dirty="0">
                <a:latin typeface="Times New Roman" panose="02020603050405020304" pitchFamily="18" charset="0"/>
                <a:cs typeface="Times New Roman" panose="02020603050405020304" pitchFamily="18" charset="0"/>
              </a:rPr>
              <a:t>and rural </a:t>
            </a:r>
            <a:r>
              <a:rPr lang="en-GB" altLang="zh-HK" kern="100" dirty="0" smtClean="0">
                <a:latin typeface="Times New Roman" panose="02020603050405020304" pitchFamily="18" charset="0"/>
                <a:cs typeface="Times New Roman" panose="02020603050405020304" pitchFamily="18" charset="0"/>
              </a:rPr>
              <a:t>areas </a:t>
            </a:r>
            <a:r>
              <a:rPr lang="en-GB" altLang="zh-HK" kern="100" dirty="0">
                <a:latin typeface="Times New Roman" panose="02020603050405020304" pitchFamily="18" charset="0"/>
                <a:cs typeface="Times New Roman" panose="02020603050405020304" pitchFamily="18" charset="0"/>
              </a:rPr>
              <a:t>have </a:t>
            </a:r>
            <a:r>
              <a:rPr lang="en-GB" altLang="zh-HK" kern="100" dirty="0" smtClean="0">
                <a:latin typeface="Times New Roman" panose="02020603050405020304" pitchFamily="18" charset="0"/>
                <a:cs typeface="Times New Roman" panose="02020603050405020304" pitchFamily="18" charset="0"/>
              </a:rPr>
              <a:t>been basically established. There has also been continuous enhancement of the </a:t>
            </a:r>
            <a:r>
              <a:rPr lang="en-GB" altLang="zh-HK" kern="100" dirty="0">
                <a:latin typeface="Times New Roman" panose="02020603050405020304" pitchFamily="18" charset="0"/>
                <a:cs typeface="Times New Roman" panose="02020603050405020304" pitchFamily="18" charset="0"/>
              </a:rPr>
              <a:t>capabilities of disease prevention and </a:t>
            </a:r>
            <a:r>
              <a:rPr lang="en-GB" altLang="zh-HK" kern="100" dirty="0" smtClean="0">
                <a:latin typeface="Times New Roman" panose="02020603050405020304" pitchFamily="18" charset="0"/>
                <a:cs typeface="Times New Roman" panose="02020603050405020304" pitchFamily="18" charset="0"/>
              </a:rPr>
              <a:t>control, </a:t>
            </a:r>
            <a:r>
              <a:rPr lang="en-GB" altLang="zh-HK" kern="100" dirty="0">
                <a:latin typeface="Times New Roman" panose="02020603050405020304" pitchFamily="18" charset="0"/>
                <a:cs typeface="Times New Roman" panose="02020603050405020304" pitchFamily="18" charset="0"/>
              </a:rPr>
              <a:t>the </a:t>
            </a:r>
            <a:r>
              <a:rPr lang="en-GB" altLang="zh-HK" kern="100" dirty="0" smtClean="0">
                <a:latin typeface="Times New Roman" panose="02020603050405020304" pitchFamily="18" charset="0"/>
                <a:cs typeface="Times New Roman" panose="02020603050405020304" pitchFamily="18" charset="0"/>
              </a:rPr>
              <a:t>expansion of </a:t>
            </a:r>
            <a:r>
              <a:rPr lang="en-GB" altLang="zh-HK" kern="100" dirty="0">
                <a:latin typeface="Times New Roman" panose="02020603050405020304" pitchFamily="18" charset="0"/>
                <a:cs typeface="Times New Roman" panose="02020603050405020304" pitchFamily="18" charset="0"/>
              </a:rPr>
              <a:t>medical </a:t>
            </a:r>
            <a:r>
              <a:rPr lang="en-GB" altLang="zh-HK" kern="100" dirty="0" smtClean="0">
                <a:latin typeface="Times New Roman" panose="02020603050405020304" pitchFamily="18" charset="0"/>
                <a:cs typeface="Times New Roman" panose="02020603050405020304" pitchFamily="18" charset="0"/>
              </a:rPr>
              <a:t>insurance coverage, enhanced level of medical </a:t>
            </a:r>
            <a:r>
              <a:rPr lang="en-GB" altLang="zh-HK" kern="100" dirty="0">
                <a:latin typeface="Times New Roman" panose="02020603050405020304" pitchFamily="18" charset="0"/>
                <a:cs typeface="Times New Roman" panose="02020603050405020304" pitchFamily="18" charset="0"/>
              </a:rPr>
              <a:t>science and technology, and </a:t>
            </a:r>
            <a:r>
              <a:rPr lang="en-GB" altLang="zh-HK" kern="100" dirty="0" smtClean="0">
                <a:latin typeface="Times New Roman" panose="02020603050405020304" pitchFamily="18" charset="0"/>
                <a:cs typeface="Times New Roman" panose="02020603050405020304" pitchFamily="18" charset="0"/>
              </a:rPr>
              <a:t>remarkable improvement in people’s health.</a:t>
            </a:r>
            <a:endParaRPr lang="zh-TW" altLang="zh-HK" kern="100" dirty="0">
              <a:latin typeface="Calibri" panose="020F0502020204030204" pitchFamily="34" charset="0"/>
              <a:cs typeface="Times New Roman" panose="02020603050405020304" pitchFamily="18" charset="0"/>
            </a:endParaRPr>
          </a:p>
          <a:p>
            <a:pPr marL="0" indent="0" algn="just">
              <a:spcAft>
                <a:spcPts val="0"/>
              </a:spcAft>
              <a:buNone/>
              <a:tabLst>
                <a:tab pos="1705610" algn="l"/>
              </a:tabLst>
            </a:pPr>
            <a:r>
              <a:rPr lang="en-GB" altLang="zh-HK" kern="100" dirty="0" smtClean="0">
                <a:latin typeface="Times New Roman" panose="02020603050405020304" pitchFamily="18" charset="0"/>
                <a:cs typeface="Times New Roman" panose="02020603050405020304" pitchFamily="18" charset="0"/>
              </a:rPr>
              <a:t>Our country has </a:t>
            </a:r>
            <a:r>
              <a:rPr lang="en-GB" altLang="zh-HK" kern="100" dirty="0">
                <a:latin typeface="Times New Roman" panose="02020603050405020304" pitchFamily="18" charset="0"/>
                <a:cs typeface="Times New Roman" panose="02020603050405020304" pitchFamily="18" charset="0"/>
              </a:rPr>
              <a:t>made </a:t>
            </a:r>
            <a:r>
              <a:rPr lang="en-GB" altLang="zh-HK" kern="100" dirty="0" smtClean="0">
                <a:latin typeface="Times New Roman" panose="02020603050405020304" pitchFamily="18" charset="0"/>
                <a:cs typeface="Times New Roman" panose="02020603050405020304" pitchFamily="18" charset="0"/>
              </a:rPr>
              <a:t>significant contributions </a:t>
            </a:r>
            <a:r>
              <a:rPr lang="en-GB" altLang="zh-HK" kern="100" dirty="0">
                <a:latin typeface="Times New Roman" panose="02020603050405020304" pitchFamily="18" charset="0"/>
                <a:cs typeface="Times New Roman" panose="02020603050405020304" pitchFamily="18" charset="0"/>
              </a:rPr>
              <a:t>to the world’s medical and health services. </a:t>
            </a:r>
            <a:r>
              <a:rPr lang="en-GB" altLang="zh-HK" kern="100" dirty="0" smtClean="0">
                <a:latin typeface="Times New Roman" panose="02020603050405020304" pitchFamily="18" charset="0"/>
                <a:cs typeface="Times New Roman" panose="02020603050405020304" pitchFamily="18" charset="0"/>
              </a:rPr>
              <a:t>It </a:t>
            </a:r>
            <a:r>
              <a:rPr lang="en-GB" altLang="zh-HK" kern="100" dirty="0">
                <a:latin typeface="Times New Roman" panose="02020603050405020304" pitchFamily="18" charset="0"/>
                <a:cs typeface="Times New Roman" panose="02020603050405020304" pitchFamily="18" charset="0"/>
              </a:rPr>
              <a:t>plays an important role in </a:t>
            </a:r>
            <a:r>
              <a:rPr lang="en-GB" altLang="zh-HK" kern="100" dirty="0" smtClean="0">
                <a:latin typeface="Times New Roman" panose="02020603050405020304" pitchFamily="18" charset="0"/>
                <a:cs typeface="Times New Roman" panose="02020603050405020304" pitchFamily="18" charset="0"/>
              </a:rPr>
              <a:t> international health care and medical assistance </a:t>
            </a:r>
            <a:r>
              <a:rPr lang="en-GB" altLang="zh-HK" kern="100" dirty="0">
                <a:latin typeface="Times New Roman" panose="02020603050405020304" pitchFamily="18" charset="0"/>
                <a:cs typeface="Times New Roman" panose="02020603050405020304" pitchFamily="18" charset="0"/>
              </a:rPr>
              <a:t>and cooperation, </a:t>
            </a:r>
            <a:r>
              <a:rPr lang="en-GB" altLang="zh-HK" kern="100" dirty="0" smtClean="0">
                <a:latin typeface="Times New Roman" panose="02020603050405020304" pitchFamily="18" charset="0"/>
                <a:cs typeface="Times New Roman" panose="02020603050405020304" pitchFamily="18" charset="0"/>
              </a:rPr>
              <a:t>and is actively engaged in the promotion of </a:t>
            </a:r>
            <a:r>
              <a:rPr lang="en-GB" altLang="zh-HK" kern="100" dirty="0">
                <a:latin typeface="Times New Roman" panose="02020603050405020304" pitchFamily="18" charset="0"/>
                <a:cs typeface="Times New Roman" panose="02020603050405020304" pitchFamily="18" charset="0"/>
              </a:rPr>
              <a:t>human </a:t>
            </a:r>
            <a:r>
              <a:rPr lang="en-GB" altLang="zh-HK" kern="100" dirty="0" smtClean="0">
                <a:latin typeface="Times New Roman" panose="02020603050405020304" pitchFamily="18" charset="0"/>
                <a:cs typeface="Times New Roman" panose="02020603050405020304" pitchFamily="18" charset="0"/>
              </a:rPr>
              <a:t>health and hygiene.</a:t>
            </a:r>
            <a:endParaRPr lang="zh-TW" altLang="zh-HK" kern="100" dirty="0">
              <a:latin typeface="Calibri" panose="020F0502020204030204" pitchFamily="34" charset="0"/>
              <a:cs typeface="Times New Roman" panose="02020603050405020304" pitchFamily="18" charset="0"/>
            </a:endParaRPr>
          </a:p>
          <a:p>
            <a:pPr marL="0">
              <a:lnSpc>
                <a:spcPct val="150000"/>
              </a:lnSpc>
              <a:spcBef>
                <a:spcPct val="0"/>
              </a:spcBef>
              <a:buNone/>
            </a:pPr>
            <a:endParaRPr lang="zh-CN" altLang="en-US" dirty="0">
              <a:latin typeface="DFKai-SB" panose="03000509000000000000" pitchFamily="65" charset="-120"/>
              <a:ea typeface="DFKai-SB" panose="03000509000000000000" pitchFamily="65" charset="-12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8" name="标题 3073">
            <a:extLst>
              <a:ext uri="{FF2B5EF4-FFF2-40B4-BE49-F238E27FC236}">
                <a16:creationId xmlns:a16="http://schemas.microsoft.com/office/drawing/2014/main" id="{56D8736C-7617-497C-BBBE-886066F3F0BA}"/>
              </a:ext>
            </a:extLst>
          </p:cNvPr>
          <p:cNvSpPr txBox="1">
            <a:spLocks noChangeArrowheads="1"/>
          </p:cNvSpPr>
          <p:nvPr/>
        </p:nvSpPr>
        <p:spPr bwMode="auto">
          <a:xfrm>
            <a:off x="762875" y="708502"/>
            <a:ext cx="10751216"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Achievements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of the country </a:t>
            </a:r>
          </a:p>
          <a:p>
            <a:pPr algn="ctr">
              <a:defRPr/>
            </a:pP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in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medical care and public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health</a:t>
            </a:r>
            <a:endParaRPr lang="zh-TW" altLang="en-US" sz="8000" b="1" strike="sngStrike" dirty="0">
              <a:latin typeface="DFKai-SB" panose="03000509000000000000" pitchFamily="65" charset="-120"/>
              <a:ea typeface="DFKai-SB" panose="03000509000000000000" pitchFamily="65" charset="-120"/>
              <a:sym typeface="Arial" panose="020B0604020202020204" pitchFamily="34" charset="0"/>
            </a:endParaRPr>
          </a:p>
          <a:p>
            <a:pPr lvl="0" algn="ctr">
              <a:defRPr/>
            </a:pPr>
            <a:endPar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Arial" panose="020B0604020202020204" pitchFamily="34" charset="0"/>
            </a:endParaRPr>
          </a:p>
        </p:txBody>
      </p:sp>
    </p:spTree>
    <p:extLst>
      <p:ext uri="{BB962C8B-B14F-4D97-AF65-F5344CB8AC3E}">
        <p14:creationId xmlns:p14="http://schemas.microsoft.com/office/powerpoint/2010/main" val="3925224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標楷體"/>
              <a:ea typeface="標楷體"/>
              <a:cs typeface="+mn-cs"/>
            </a:endParaRPr>
          </a:p>
        </p:txBody>
      </p:sp>
      <p:sp>
        <p:nvSpPr>
          <p:cNvPr id="5123" name="标题 1">
            <a:extLst>
              <a:ext uri="{FF2B5EF4-FFF2-40B4-BE49-F238E27FC236}">
                <a16:creationId xmlns:a16="http://schemas.microsoft.com/office/drawing/2014/main" id="{BF9BC487-771B-496D-AA83-2EB5A88BB373}"/>
              </a:ext>
            </a:extLst>
          </p:cNvPr>
          <p:cNvSpPr txBox="1">
            <a:spLocks noChangeArrowheads="1"/>
          </p:cNvSpPr>
          <p:nvPr/>
        </p:nvSpPr>
        <p:spPr bwMode="auto">
          <a:xfrm>
            <a:off x="266007" y="672354"/>
            <a:ext cx="3940233" cy="55831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nSpc>
                <a:spcPct val="90000"/>
              </a:lnSpc>
              <a:spcBef>
                <a:spcPct val="0"/>
              </a:spcBef>
              <a:spcAft>
                <a:spcPts val="600"/>
              </a:spcAft>
              <a:buNone/>
              <a:defRPr/>
            </a:pPr>
            <a:r>
              <a:rPr lang="en-GB" altLang="zh-HK" sz="3600" dirty="0">
                <a:latin typeface="Times New Roman" panose="02020603050405020304" pitchFamily="18" charset="0"/>
                <a:ea typeface="新細明體" panose="02020500000000000000" pitchFamily="18" charset="-120"/>
              </a:rPr>
              <a:t>Achievements of our country in different areas in recent years </a:t>
            </a:r>
            <a:endParaRPr kumimoji="0" lang="zh-CN" altLang="en-US" sz="3600" b="1" i="0" u="none" strike="noStrike" kern="1200" cap="none" spc="0" normalizeH="0" baseline="0" noProof="0" dirty="0">
              <a:ln>
                <a:noFill/>
              </a:ln>
              <a:solidFill>
                <a:prstClr val="black"/>
              </a:solidFill>
              <a:effectLst/>
              <a:uLnTx/>
              <a:uFillTx/>
              <a:latin typeface="標楷體"/>
              <a:ea typeface="標楷體"/>
              <a:cs typeface="+mn-cs"/>
            </a:endParaRPr>
          </a:p>
        </p:txBody>
      </p:sp>
      <p:sp>
        <p:nvSpPr>
          <p:cNvPr id="75" name="sketch line">
            <a:extLst>
              <a:ext uri="{FF2B5EF4-FFF2-40B4-BE49-F238E27FC236}">
                <a16:creationId xmlns:a16="http://schemas.microsoft.com/office/drawing/2014/main" id="{5E107275-3853-46FD-A241-DE4355A426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標楷體"/>
              <a:ea typeface="標楷體"/>
              <a:cs typeface="+mn-cs"/>
            </a:endParaRPr>
          </a:p>
        </p:txBody>
      </p:sp>
      <p:sp>
        <p:nvSpPr>
          <p:cNvPr id="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graphicFrame>
        <p:nvGraphicFramePr>
          <p:cNvPr id="5125" name="内容占位符 2">
            <a:extLst>
              <a:ext uri="{FF2B5EF4-FFF2-40B4-BE49-F238E27FC236}">
                <a16:creationId xmlns:a16="http://schemas.microsoft.com/office/drawing/2014/main" id="{263DC71E-CCF4-4222-A3D7-A21A12EC436D}"/>
              </a:ext>
            </a:extLst>
          </p:cNvPr>
          <p:cNvGraphicFramePr>
            <a:graphicFrameLocks noGrp="1"/>
          </p:cNvGraphicFramePr>
          <p:nvPr>
            <p:ph idx="4294967295"/>
            <p:extLst>
              <p:ext uri="{D42A27DB-BD31-4B8C-83A1-F6EECF244321}">
                <p14:modId xmlns:p14="http://schemas.microsoft.com/office/powerpoint/2010/main" val="135357320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86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E469F2D-FF6F-42B3-95C9-BE9B8AB170A8}"/>
              </a:ext>
            </a:extLst>
          </p:cNvPr>
          <p:cNvSpPr>
            <a:spLocks noGrp="1"/>
          </p:cNvSpPr>
          <p:nvPr>
            <p:ph idx="1"/>
          </p:nvPr>
        </p:nvSpPr>
        <p:spPr>
          <a:xfrm>
            <a:off x="616498" y="4569487"/>
            <a:ext cx="11018911" cy="2158206"/>
          </a:xfrm>
        </p:spPr>
        <p:txBody>
          <a:bodyPr>
            <a:noAutofit/>
          </a:bodyPr>
          <a:lstStyle/>
          <a:p>
            <a:pPr algn="just">
              <a:lnSpc>
                <a:spcPct val="100000"/>
              </a:lnSpc>
            </a:pPr>
            <a:r>
              <a:rPr lang="en-US" altLang="zh-CN" sz="2000" dirty="0" smtClean="0">
                <a:latin typeface="Times New Roman" panose="02020603050405020304" pitchFamily="18" charset="0"/>
                <a:cs typeface="Times New Roman" panose="02020603050405020304" pitchFamily="18" charset="0"/>
              </a:rPr>
              <a:t>As there </a:t>
            </a:r>
            <a:r>
              <a:rPr lang="en-US" altLang="zh-CN" sz="2000" dirty="0">
                <a:latin typeface="Times New Roman" panose="02020603050405020304" pitchFamily="18" charset="0"/>
                <a:cs typeface="Times New Roman" panose="02020603050405020304" pitchFamily="18" charset="0"/>
              </a:rPr>
              <a:t>are 1.4 billion people in China, medical </a:t>
            </a:r>
            <a:r>
              <a:rPr lang="en-US" altLang="zh-CN" sz="2000" dirty="0" smtClean="0">
                <a:latin typeface="Times New Roman" panose="02020603050405020304" pitchFamily="18" charset="0"/>
                <a:cs typeface="Times New Roman" panose="02020603050405020304" pitchFamily="18" charset="0"/>
              </a:rPr>
              <a:t>care and public health </a:t>
            </a:r>
            <a:r>
              <a:rPr lang="en-US" altLang="zh-CN" sz="2000" dirty="0">
                <a:latin typeface="Times New Roman" panose="02020603050405020304" pitchFamily="18" charset="0"/>
                <a:cs typeface="Times New Roman" panose="02020603050405020304" pitchFamily="18" charset="0"/>
              </a:rPr>
              <a:t>is a major livelihood issue concerning the well-being of </a:t>
            </a:r>
            <a:r>
              <a:rPr lang="en-US" altLang="zh-CN" sz="2000" dirty="0" smtClean="0">
                <a:latin typeface="Times New Roman" panose="02020603050405020304" pitchFamily="18" charset="0"/>
                <a:cs typeface="Times New Roman" panose="02020603050405020304" pitchFamily="18" charset="0"/>
              </a:rPr>
              <a:t>the </a:t>
            </a:r>
            <a:r>
              <a:rPr lang="en-US" altLang="zh-CN" sz="2000" dirty="0">
                <a:latin typeface="Times New Roman" panose="02020603050405020304" pitchFamily="18" charset="0"/>
                <a:cs typeface="Times New Roman" panose="02020603050405020304" pitchFamily="18" charset="0"/>
              </a:rPr>
              <a:t>population.</a:t>
            </a:r>
          </a:p>
          <a:p>
            <a:pPr algn="just">
              <a:lnSpc>
                <a:spcPct val="100000"/>
              </a:lnSpc>
            </a:pPr>
            <a:r>
              <a:rPr lang="en-US" altLang="zh-CN" sz="2000" dirty="0" smtClean="0">
                <a:latin typeface="Times New Roman" panose="02020603050405020304" pitchFamily="18" charset="0"/>
                <a:cs typeface="Times New Roman" panose="02020603050405020304" pitchFamily="18" charset="0"/>
              </a:rPr>
              <a:t>In China, the medical and health care services focus on the rural areas . Disease prevention, with the use of both </a:t>
            </a:r>
            <a:r>
              <a:rPr lang="en-US" altLang="zh-CN" sz="2000" dirty="0">
                <a:latin typeface="Times New Roman" panose="02020603050405020304" pitchFamily="18" charset="0"/>
                <a:cs typeface="Times New Roman" panose="02020603050405020304" pitchFamily="18" charset="0"/>
              </a:rPr>
              <a:t>traditional Chinese medicine and Western medicine</a:t>
            </a:r>
            <a:r>
              <a:rPr lang="en-US" altLang="zh-CN" sz="2000" dirty="0" smtClean="0">
                <a:latin typeface="Times New Roman" panose="02020603050405020304" pitchFamily="18" charset="0"/>
                <a:cs typeface="Times New Roman" panose="02020603050405020304" pitchFamily="18" charset="0"/>
              </a:rPr>
              <a:t>, and supported by</a:t>
            </a: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science</a:t>
            </a:r>
            <a:r>
              <a:rPr lang="en-US" altLang="zh-CN" sz="2000" dirty="0">
                <a:latin typeface="Times New Roman" panose="02020603050405020304" pitchFamily="18" charset="0"/>
                <a:cs typeface="Times New Roman" panose="02020603050405020304" pitchFamily="18" charset="0"/>
              </a:rPr>
              <a:t>, technology and education, </a:t>
            </a:r>
            <a:r>
              <a:rPr lang="en-US" altLang="zh-CN" sz="2000" dirty="0" smtClean="0">
                <a:latin typeface="Times New Roman" panose="02020603050405020304" pitchFamily="18" charset="0"/>
                <a:cs typeface="Times New Roman" panose="02020603050405020304" pitchFamily="18" charset="0"/>
              </a:rPr>
              <a:t>with engagement of </a:t>
            </a:r>
            <a:r>
              <a:rPr lang="en-US" altLang="zh-CN" sz="2000" dirty="0">
                <a:latin typeface="Times New Roman" panose="02020603050405020304" pitchFamily="18" charset="0"/>
                <a:cs typeface="Times New Roman" panose="02020603050405020304" pitchFamily="18" charset="0"/>
              </a:rPr>
              <a:t>all members in the society.</a:t>
            </a:r>
          </a:p>
        </p:txBody>
      </p:sp>
      <p:graphicFrame>
        <p:nvGraphicFramePr>
          <p:cNvPr id="7" name="图示 6">
            <a:extLst>
              <a:ext uri="{FF2B5EF4-FFF2-40B4-BE49-F238E27FC236}">
                <a16:creationId xmlns:a16="http://schemas.microsoft.com/office/drawing/2014/main" id="{24F5CC15-8A4A-4C17-90C4-A8BB690CF782}"/>
              </a:ext>
            </a:extLst>
          </p:cNvPr>
          <p:cNvGraphicFramePr/>
          <p:nvPr>
            <p:extLst>
              <p:ext uri="{D42A27DB-BD31-4B8C-83A1-F6EECF244321}">
                <p14:modId xmlns:p14="http://schemas.microsoft.com/office/powerpoint/2010/main" val="3826162552"/>
              </p:ext>
            </p:extLst>
          </p:nvPr>
        </p:nvGraphicFramePr>
        <p:xfrm>
          <a:off x="5673046" y="228938"/>
          <a:ext cx="6312790" cy="4522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标题 1">
            <a:extLst>
              <a:ext uri="{FF2B5EF4-FFF2-40B4-BE49-F238E27FC236}">
                <a16:creationId xmlns:a16="http://schemas.microsoft.com/office/drawing/2014/main" id="{7C6B450C-5737-BF46-90EF-B3BBEE40950C}"/>
              </a:ext>
            </a:extLst>
          </p:cNvPr>
          <p:cNvSpPr txBox="1">
            <a:spLocks/>
          </p:cNvSpPr>
          <p:nvPr/>
        </p:nvSpPr>
        <p:spPr>
          <a:xfrm>
            <a:off x="616498" y="435802"/>
            <a:ext cx="2957975" cy="583565"/>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spcAft>
                <a:spcPts val="600"/>
              </a:spcAft>
              <a:defRPr/>
            </a:pPr>
            <a:r>
              <a:rPr lang="en-US" altLang="zh-CN" b="1" dirty="0" smtClean="0">
                <a:solidFill>
                  <a:prstClr val="black"/>
                </a:solidFill>
                <a:latin typeface="Times New Roman" panose="02020603050405020304" pitchFamily="18" charset="0"/>
                <a:cs typeface="Times New Roman" panose="02020603050405020304" pitchFamily="18" charset="0"/>
              </a:rPr>
              <a:t>Reference</a:t>
            </a:r>
            <a:endParaRPr lang="en-US" altLang="zh-CN" b="1" strike="sngStrike" dirty="0">
              <a:solidFill>
                <a:srgbClr val="FF3399"/>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j-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6070" y="2519110"/>
            <a:ext cx="1475571" cy="2085613"/>
          </a:xfrm>
          <a:prstGeom prst="rect">
            <a:avLst/>
          </a:prstGeom>
        </p:spPr>
      </p:pic>
      <p:pic>
        <p:nvPicPr>
          <p:cNvPr id="10" name="Picture 9"/>
          <p:cNvPicPr>
            <a:picLocks noChangeAspect="1"/>
          </p:cNvPicPr>
          <p:nvPr/>
        </p:nvPicPr>
        <p:blipFill>
          <a:blip r:embed="rId8" cstate="print"/>
          <a:stretch>
            <a:fillRect/>
          </a:stretch>
        </p:blipFill>
        <p:spPr>
          <a:xfrm>
            <a:off x="0" y="2187150"/>
            <a:ext cx="2749534" cy="2749534"/>
          </a:xfrm>
          <a:prstGeom prst="rect">
            <a:avLst/>
          </a:prstGeom>
        </p:spPr>
      </p:pic>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703836" y="6356350"/>
            <a:ext cx="164996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2" name="Freeform 828">
            <a:extLst>
              <a:ext uri="{FF2B5EF4-FFF2-40B4-BE49-F238E27FC236}">
                <a16:creationId xmlns:a16="http://schemas.microsoft.com/office/drawing/2014/main" id="{A87A0092-D250-4A5C-996E-41217BD33079}"/>
              </a:ext>
            </a:extLst>
          </p:cNvPr>
          <p:cNvSpPr>
            <a:spLocks noEditPoints="1"/>
          </p:cNvSpPr>
          <p:nvPr/>
        </p:nvSpPr>
        <p:spPr bwMode="auto">
          <a:xfrm flipH="1">
            <a:off x="2749534" y="1338739"/>
            <a:ext cx="2870505" cy="1784506"/>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solidFill>
            <a:srgbClr val="76AAD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rgbClr val="76AADB"/>
              </a:solidFill>
              <a:effectLst/>
              <a:uLnTx/>
              <a:uFillTx/>
              <a:latin typeface="標楷體" panose="03000509000000000000" pitchFamily="65" charset="-120"/>
              <a:ea typeface="標楷體" panose="03000509000000000000" pitchFamily="65" charset="-120"/>
              <a:cs typeface="+mn-cs"/>
            </a:endParaRPr>
          </a:p>
          <a:p>
            <a:pPr lvl="0" algn="ctr">
              <a:defRPr/>
            </a:pPr>
            <a:r>
              <a:rPr lang="en-US" altLang="zh-CN" sz="2000" b="1" dirty="0">
                <a:latin typeface="Times New Roman" panose="02020603050405020304" pitchFamily="18" charset="0"/>
                <a:ea typeface="標楷體" panose="03000509000000000000" pitchFamily="65" charset="-120"/>
                <a:cs typeface="Times New Roman" panose="02020603050405020304" pitchFamily="18" charset="0"/>
              </a:rPr>
              <a:t>Public health involves medial and healthcare</a:t>
            </a:r>
            <a:r>
              <a:rPr kumimoji="0" lang="en-US" altLang="zh-CN" sz="20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services</a:t>
            </a:r>
            <a:r>
              <a:rPr kumimoji="0" lang="en-US" altLang="zh-CN" sz="2000" b="1" i="1"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CN" sz="20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87288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28D74-E005-4EEC-8FBD-C6E566F329A9}"/>
              </a:ext>
            </a:extLst>
          </p:cNvPr>
          <p:cNvSpPr>
            <a:spLocks noGrp="1"/>
          </p:cNvSpPr>
          <p:nvPr>
            <p:ph type="title"/>
          </p:nvPr>
        </p:nvSpPr>
        <p:spPr>
          <a:xfrm>
            <a:off x="1046922" y="331998"/>
            <a:ext cx="10098156" cy="1128068"/>
          </a:xfrm>
        </p:spPr>
        <p:txBody>
          <a:bodyPr anchor="ctr">
            <a:noAutofit/>
          </a:bodyPr>
          <a:lstStyle/>
          <a:p>
            <a:pPr algn="ctr">
              <a:spcAft>
                <a:spcPts val="0"/>
              </a:spcAft>
              <a:tabLst>
                <a:tab pos="1705610" algn="l"/>
              </a:tabLst>
            </a:pPr>
            <a:r>
              <a:rPr lang="en-GB" altLang="zh-HK" sz="3400" b="1" kern="100" dirty="0" smtClean="0">
                <a:latin typeface="Times New Roman" panose="02020603050405020304" pitchFamily="18" charset="0"/>
                <a:cs typeface="Times New Roman" panose="02020603050405020304" pitchFamily="18" charset="0"/>
              </a:rPr>
              <a:t>Chinese people’s health condition high up among developing countries</a:t>
            </a:r>
            <a:endParaRPr lang="en-US" altLang="zh-CN" sz="3400" b="1" dirty="0">
              <a:effectLst/>
              <a:latin typeface="標楷體" panose="03000509000000000000" pitchFamily="65" charset="-120"/>
              <a:ea typeface="標楷體" panose="03000509000000000000" pitchFamily="65" charset="-120"/>
              <a:cs typeface="Arial" panose="020B0604020202020204" pitchFamily="34" charset="0"/>
            </a:endParaRPr>
          </a:p>
        </p:txBody>
      </p:sp>
      <p:sp>
        <p:nvSpPr>
          <p:cNvPr id="9" name="内容占位符 8">
            <a:extLst>
              <a:ext uri="{FF2B5EF4-FFF2-40B4-BE49-F238E27FC236}">
                <a16:creationId xmlns:a16="http://schemas.microsoft.com/office/drawing/2014/main" id="{2FCC0AB2-C508-426E-B738-C7A24819AEBD}"/>
              </a:ext>
            </a:extLst>
          </p:cNvPr>
          <p:cNvSpPr>
            <a:spLocks noGrp="1"/>
          </p:cNvSpPr>
          <p:nvPr>
            <p:ph idx="1"/>
          </p:nvPr>
        </p:nvSpPr>
        <p:spPr>
          <a:xfrm>
            <a:off x="291549" y="1325216"/>
            <a:ext cx="6357067" cy="5438982"/>
          </a:xfrm>
        </p:spPr>
        <p:txBody>
          <a:bodyPr anchor="ctr">
            <a:noAutofit/>
          </a:bodyPr>
          <a:lstStyle/>
          <a:p>
            <a:pPr algn="just">
              <a:lnSpc>
                <a:spcPct val="100000"/>
              </a:lnSpc>
              <a:spcBef>
                <a:spcPts val="0"/>
              </a:spcBef>
              <a:spcAft>
                <a:spcPts val="600"/>
              </a:spcAft>
              <a:tabLst>
                <a:tab pos="1705610" algn="l"/>
              </a:tabLst>
            </a:pPr>
            <a:r>
              <a:rPr lang="en-GB" altLang="zh-HK" sz="2400" kern="100" dirty="0">
                <a:latin typeface="Times New Roman" panose="02020603050405020304" pitchFamily="18" charset="0"/>
                <a:cs typeface="Times New Roman" panose="02020603050405020304" pitchFamily="18" charset="0"/>
              </a:rPr>
              <a:t>In recent years, </a:t>
            </a:r>
            <a:r>
              <a:rPr lang="en-GB" altLang="zh-HK" sz="2400" kern="100" dirty="0" smtClean="0">
                <a:latin typeface="Times New Roman" panose="02020603050405020304" pitchFamily="18" charset="0"/>
                <a:cs typeface="Times New Roman" panose="02020603050405020304" pitchFamily="18" charset="0"/>
              </a:rPr>
              <a:t>both the </a:t>
            </a:r>
            <a:r>
              <a:rPr lang="en-GB" altLang="zh-HK" sz="2400" kern="100" dirty="0">
                <a:latin typeface="Times New Roman" panose="02020603050405020304" pitchFamily="18" charset="0"/>
                <a:cs typeface="Times New Roman" panose="02020603050405020304" pitchFamily="18" charset="0"/>
              </a:rPr>
              <a:t>infant mortality rate and the </a:t>
            </a:r>
            <a:r>
              <a:rPr lang="en-GB" altLang="zh-HK" sz="2400" kern="100" dirty="0" smtClean="0">
                <a:latin typeface="Times New Roman" panose="02020603050405020304" pitchFamily="18" charset="0"/>
                <a:cs typeface="Times New Roman" panose="02020603050405020304" pitchFamily="18" charset="0"/>
              </a:rPr>
              <a:t>under-five mortality rate have continued</a:t>
            </a:r>
            <a:r>
              <a:rPr lang="en-GB" altLang="zh-HK" sz="2400" kern="100" dirty="0">
                <a:latin typeface="Times New Roman" panose="02020603050405020304" pitchFamily="18" charset="0"/>
                <a:cs typeface="Times New Roman" panose="02020603050405020304" pitchFamily="18" charset="0"/>
              </a:rPr>
              <a:t> </a:t>
            </a:r>
            <a:r>
              <a:rPr lang="en-GB" altLang="zh-HK" sz="2400" kern="100" dirty="0" smtClean="0">
                <a:latin typeface="Times New Roman" panose="02020603050405020304" pitchFamily="18" charset="0"/>
                <a:cs typeface="Times New Roman" panose="02020603050405020304" pitchFamily="18" charset="0"/>
              </a:rPr>
              <a:t>to decline (</a:t>
            </a:r>
            <a:r>
              <a:rPr lang="en-GB" altLang="zh-HK" sz="2400" kern="100" dirty="0">
                <a:latin typeface="Times New Roman" panose="02020603050405020304" pitchFamily="18" charset="0"/>
                <a:cs typeface="Times New Roman" panose="02020603050405020304" pitchFamily="18" charset="0"/>
              </a:rPr>
              <a:t>see the </a:t>
            </a:r>
            <a:r>
              <a:rPr lang="en-GB" altLang="zh-HK" sz="2400" kern="100" dirty="0" smtClean="0">
                <a:latin typeface="Times New Roman" panose="02020603050405020304" pitchFamily="18" charset="0"/>
                <a:cs typeface="Times New Roman" panose="02020603050405020304" pitchFamily="18" charset="0"/>
              </a:rPr>
              <a:t>graph </a:t>
            </a:r>
            <a:r>
              <a:rPr lang="en-GB" altLang="zh-HK" sz="2400" kern="100" dirty="0">
                <a:latin typeface="Times New Roman" panose="02020603050405020304" pitchFamily="18" charset="0"/>
                <a:cs typeface="Times New Roman" panose="02020603050405020304" pitchFamily="18" charset="0"/>
              </a:rPr>
              <a:t>on the right), </a:t>
            </a:r>
            <a:r>
              <a:rPr lang="en-GB" altLang="zh-HK" sz="2400" kern="100" dirty="0" smtClean="0">
                <a:latin typeface="Times New Roman" panose="02020603050405020304" pitchFamily="18" charset="0"/>
                <a:cs typeface="Times New Roman" panose="02020603050405020304" pitchFamily="18" charset="0"/>
              </a:rPr>
              <a:t>achieving the United Nations (UN) </a:t>
            </a:r>
            <a:r>
              <a:rPr lang="en-GB" altLang="zh-HK" sz="2400" kern="100" dirty="0">
                <a:latin typeface="Times New Roman" panose="02020603050405020304" pitchFamily="18" charset="0"/>
                <a:cs typeface="Times New Roman" panose="02020603050405020304" pitchFamily="18" charset="0"/>
              </a:rPr>
              <a:t>Millennium Development Goal </a:t>
            </a:r>
            <a:r>
              <a:rPr lang="en-GB" altLang="zh-HK" sz="2400" kern="100" dirty="0" smtClean="0">
                <a:latin typeface="Times New Roman" panose="02020603050405020304" pitchFamily="18" charset="0"/>
                <a:cs typeface="Times New Roman" panose="02020603050405020304" pitchFamily="18" charset="0"/>
              </a:rPr>
              <a:t>ahead of schedule.</a:t>
            </a:r>
            <a:endParaRPr lang="zh-TW" altLang="zh-HK" sz="2400" kern="100" dirty="0">
              <a:latin typeface="Calibri" panose="020F0502020204030204" pitchFamily="34" charset="0"/>
              <a:cs typeface="Times New Roman" panose="02020603050405020304" pitchFamily="18" charset="0"/>
            </a:endParaRPr>
          </a:p>
          <a:p>
            <a:pPr algn="just">
              <a:lnSpc>
                <a:spcPct val="100000"/>
              </a:lnSpc>
              <a:spcBef>
                <a:spcPts val="0"/>
              </a:spcBef>
              <a:spcAft>
                <a:spcPts val="600"/>
              </a:spcAft>
              <a:tabLst>
                <a:tab pos="1705610" algn="l"/>
              </a:tabLst>
            </a:pPr>
            <a:r>
              <a:rPr lang="en-GB" altLang="zh-HK" sz="2400" kern="100" dirty="0" smtClean="0">
                <a:latin typeface="Times New Roman" panose="02020603050405020304" pitchFamily="18" charset="0"/>
                <a:cs typeface="Times New Roman" panose="02020603050405020304" pitchFamily="18" charset="0"/>
              </a:rPr>
              <a:t>Goal 4 of UN </a:t>
            </a:r>
            <a:r>
              <a:rPr lang="en-GB" altLang="zh-HK" sz="2400" kern="100" dirty="0">
                <a:latin typeface="Times New Roman" panose="02020603050405020304" pitchFamily="18" charset="0"/>
                <a:cs typeface="Times New Roman" panose="02020603050405020304" pitchFamily="18" charset="0"/>
              </a:rPr>
              <a:t>Millennium Development </a:t>
            </a:r>
            <a:r>
              <a:rPr lang="en-GB" altLang="zh-HK" sz="2400" kern="100" dirty="0" smtClean="0">
                <a:latin typeface="Times New Roman" panose="02020603050405020304" pitchFamily="18" charset="0"/>
                <a:cs typeface="Times New Roman" panose="02020603050405020304" pitchFamily="18" charset="0"/>
              </a:rPr>
              <a:t>Goals  is to reduce </a:t>
            </a:r>
            <a:r>
              <a:rPr lang="en-GB" altLang="zh-HK" sz="2400" kern="100" dirty="0">
                <a:latin typeface="Times New Roman" panose="02020603050405020304" pitchFamily="18" charset="0"/>
                <a:cs typeface="Times New Roman" panose="02020603050405020304" pitchFamily="18" charset="0"/>
              </a:rPr>
              <a:t>child </a:t>
            </a:r>
            <a:r>
              <a:rPr lang="en-GB" altLang="zh-HK" sz="2400" kern="100" dirty="0" smtClean="0">
                <a:latin typeface="Times New Roman" panose="02020603050405020304" pitchFamily="18" charset="0"/>
                <a:cs typeface="Times New Roman" panose="02020603050405020304" pitchFamily="18" charset="0"/>
              </a:rPr>
              <a:t>mortality. The under-five morality rate was expected to reduce </a:t>
            </a:r>
            <a:r>
              <a:rPr lang="en-GB" altLang="zh-HK" sz="2400" kern="100" dirty="0">
                <a:latin typeface="Times New Roman" panose="02020603050405020304" pitchFamily="18" charset="0"/>
                <a:cs typeface="Times New Roman" panose="02020603050405020304" pitchFamily="18" charset="0"/>
              </a:rPr>
              <a:t>by two thirds</a:t>
            </a:r>
            <a:r>
              <a:rPr lang="en-GB" altLang="zh-HK" sz="2400" strike="sngStrike" kern="100" dirty="0">
                <a:latin typeface="Times New Roman" panose="02020603050405020304" pitchFamily="18" charset="0"/>
                <a:cs typeface="Times New Roman" panose="02020603050405020304" pitchFamily="18" charset="0"/>
              </a:rPr>
              <a:t>,</a:t>
            </a:r>
            <a:r>
              <a:rPr lang="en-GB" altLang="zh-HK" sz="2400" kern="100" dirty="0">
                <a:latin typeface="Times New Roman" panose="02020603050405020304" pitchFamily="18" charset="0"/>
                <a:cs typeface="Times New Roman" panose="02020603050405020304" pitchFamily="18" charset="0"/>
              </a:rPr>
              <a:t> between 1990 and </a:t>
            </a:r>
            <a:r>
              <a:rPr lang="en-GB" altLang="zh-HK" sz="2400" kern="100" dirty="0" smtClean="0">
                <a:latin typeface="Times New Roman" panose="02020603050405020304" pitchFamily="18" charset="0"/>
                <a:cs typeface="Times New Roman" panose="02020603050405020304" pitchFamily="18" charset="0"/>
              </a:rPr>
              <a:t>2015. </a:t>
            </a:r>
          </a:p>
          <a:p>
            <a:pPr algn="just">
              <a:lnSpc>
                <a:spcPct val="100000"/>
              </a:lnSpc>
              <a:spcBef>
                <a:spcPts val="0"/>
              </a:spcBef>
              <a:spcAft>
                <a:spcPts val="600"/>
              </a:spcAft>
              <a:tabLst>
                <a:tab pos="1705610" algn="l"/>
              </a:tabLst>
            </a:pPr>
            <a:endParaRPr lang="en-GB" altLang="zh-HK" sz="2400" kern="100" dirty="0" smtClean="0">
              <a:solidFill>
                <a:srgbClr val="FF3399"/>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600"/>
              </a:spcAft>
              <a:buNone/>
              <a:tabLst>
                <a:tab pos="1705610" algn="l"/>
              </a:tabLst>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Webpage of the United Nations</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GB" altLang="zh-CN"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GB" altLang="zh-CN" sz="1400" dirty="0">
                <a:latin typeface="Times New Roman" panose="02020603050405020304" pitchFamily="18" charset="0"/>
                <a:ea typeface="標楷體" panose="03000509000000000000" pitchFamily="65" charset="-120"/>
                <a:cs typeface="Times New Roman" panose="02020603050405020304" pitchFamily="18" charset="0"/>
              </a:rPr>
              <a:t>://www.un.org/millenniumgoals/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6701624" y="3993786"/>
            <a:ext cx="5303520" cy="2185214"/>
          </a:xfrm>
          <a:prstGeom prst="rect">
            <a:avLst/>
          </a:prstGeom>
        </p:spPr>
        <p:txBody>
          <a:bodyPr wrap="square">
            <a:spAutoFit/>
          </a:bodyPr>
          <a:lstStyle/>
          <a:p>
            <a:pPr lvl="0">
              <a:defRPr/>
            </a:pPr>
            <a:r>
              <a:rPr lang="en-US" altLang="zh-CN"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 Infant morality rate </a:t>
            </a:r>
          </a:p>
          <a:p>
            <a:pPr lvl="0">
              <a:defRPr/>
            </a:pPr>
            <a:r>
              <a:rPr lang="en-US" altLang="zh-CN" b="1" noProof="0" dirty="0">
                <a:solidFill>
                  <a:schemeClr val="accent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 - -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Under-five </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mortality rate  </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a:p>
            <a:pPr lvl="0">
              <a:defRPr/>
            </a:pPr>
            <a:endParaRPr kumimoji="0" lang="en-US" altLang="zh-CN" b="1" i="0" u="none" strike="noStrike" kern="1200" cap="none" spc="0" normalizeH="0" baseline="0" noProof="0" dirty="0">
              <a:ln>
                <a:noFill/>
              </a:ln>
              <a:solidFill>
                <a:srgbClr val="333333"/>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lvl="0">
              <a:defRPr/>
            </a:pPr>
            <a:r>
              <a:rPr lang="en-US" altLang="zh-CN" b="1"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Infant </a:t>
            </a:r>
            <a:r>
              <a:rPr lang="en-US" altLang="zh-CN" b="1" dirty="0">
                <a:latin typeface="Times New Roman" panose="02020603050405020304" pitchFamily="18" charset="0"/>
                <a:ea typeface="標楷體" panose="03000509000000000000" pitchFamily="65" charset="-120"/>
                <a:cs typeface="Times New Roman" panose="02020603050405020304" pitchFamily="18" charset="0"/>
              </a:rPr>
              <a:t>mortality rate and the under-five mortality </a:t>
            </a:r>
            <a:r>
              <a:rPr lang="en-US" altLang="zh-CN" b="1" dirty="0" smtClean="0">
                <a:latin typeface="Times New Roman" panose="02020603050405020304" pitchFamily="18" charset="0"/>
                <a:ea typeface="標楷體" panose="03000509000000000000" pitchFamily="65" charset="-120"/>
                <a:cs typeface="Times New Roman" panose="02020603050405020304" pitchFamily="18" charset="0"/>
              </a:rPr>
              <a:t>rate </a:t>
            </a:r>
            <a:r>
              <a:rPr lang="en-US" altLang="zh-CN" b="1" dirty="0">
                <a:latin typeface="Times New Roman" panose="02020603050405020304" pitchFamily="18" charset="0"/>
                <a:ea typeface="標楷體" panose="03000509000000000000" pitchFamily="65" charset="-120"/>
                <a:cs typeface="Times New Roman" panose="02020603050405020304" pitchFamily="18" charset="0"/>
              </a:rPr>
              <a:t>during 2010-2018</a:t>
            </a:r>
            <a:endParaRPr kumimoji="0" lang="en-US" altLang="zh-CN"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b="1" i="0" u="none" strike="noStrike" kern="1200" cap="none" spc="0" normalizeH="0" baseline="0" noProof="0" dirty="0">
              <a:ln>
                <a:noFill/>
              </a:ln>
              <a:solidFill>
                <a:srgbClr val="333333"/>
              </a:solidFill>
              <a:effectLst/>
              <a:uLnTx/>
              <a:uFillTx/>
              <a:latin typeface="標楷體" panose="03000509000000000000" pitchFamily="65" charset="-120"/>
              <a:ea typeface="標楷體" panose="03000509000000000000" pitchFamily="65" charset="-120"/>
            </a:endParaRPr>
          </a:p>
          <a:p>
            <a:pPr lvl="0">
              <a:defRPr/>
            </a:pP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Source: National Bureau of Statistics </a:t>
            </a:r>
            <a:r>
              <a:rPr lang="en-US" altLang="zh-TW" sz="1400" b="1" dirty="0" smtClean="0">
                <a:latin typeface="Times New Roman" panose="02020603050405020304" pitchFamily="18" charset="0"/>
                <a:ea typeface="標楷體" panose="03000509000000000000" pitchFamily="65" charset="-120"/>
                <a:cs typeface="Times New Roman" panose="02020603050405020304" pitchFamily="18" charset="0"/>
              </a:rPr>
              <a:t>of China </a:t>
            </a:r>
            <a:endParaRPr kumimoji="0" lang="en-US" altLang="zh-HK" sz="14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HK" sz="1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http://www.stats.gov.cn/tjsj/zxfb/201912/t20191206_1715751.html</a:t>
            </a:r>
            <a:r>
              <a:rPr kumimoji="0" lang="en-US" altLang="zh-TW" sz="1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HK" sz="1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6784580" y="1561346"/>
            <a:ext cx="4879147" cy="2376806"/>
          </a:xfrm>
          <a:prstGeom prst="rect">
            <a:avLst/>
          </a:prstGeom>
        </p:spPr>
      </p:pic>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871388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75874A-6315-4457-8DCA-D6B0E5E00308}"/>
              </a:ext>
            </a:extLst>
          </p:cNvPr>
          <p:cNvSpPr>
            <a:spLocks noGrp="1"/>
          </p:cNvSpPr>
          <p:nvPr>
            <p:ph type="title"/>
          </p:nvPr>
        </p:nvSpPr>
        <p:spPr>
          <a:xfrm>
            <a:off x="404735" y="359812"/>
            <a:ext cx="11107711" cy="990420"/>
          </a:xfrm>
        </p:spPr>
        <p:txBody>
          <a:bodyPr>
            <a:noAutofit/>
          </a:bodyPr>
          <a:lstStyle/>
          <a:p>
            <a:pPr algn="ctr">
              <a:spcAft>
                <a:spcPts val="0"/>
              </a:spcAft>
              <a:tabLst>
                <a:tab pos="1705610" algn="l"/>
              </a:tabLst>
            </a:pPr>
            <a:r>
              <a:rPr lang="en-US" altLang="zh-HK" sz="3200" b="1" kern="100" dirty="0">
                <a:latin typeface="Times New Roman" panose="02020603050405020304" pitchFamily="18" charset="0"/>
                <a:ea typeface="新細明體" panose="02020500000000000000" pitchFamily="18" charset="-120"/>
                <a:cs typeface="Times New Roman" panose="02020603050405020304" pitchFamily="18" charset="0"/>
              </a:rPr>
              <a:t>Establishing a </a:t>
            </a:r>
            <a:r>
              <a:rPr lang="en-US" altLang="zh-HK" sz="3200" b="1" kern="100" dirty="0" smtClean="0">
                <a:latin typeface="Times New Roman" panose="02020603050405020304" pitchFamily="18" charset="0"/>
                <a:ea typeface="新細明體" panose="02020500000000000000" pitchFamily="18" charset="-120"/>
                <a:cs typeface="Times New Roman" panose="02020603050405020304" pitchFamily="18" charset="0"/>
              </a:rPr>
              <a:t>large-scale basic </a:t>
            </a:r>
            <a:br>
              <a:rPr lang="en-US" altLang="zh-HK" sz="3200" b="1" kern="100" dirty="0" smtClean="0">
                <a:latin typeface="Times New Roman" panose="02020603050405020304" pitchFamily="18" charset="0"/>
                <a:ea typeface="新細明體" panose="02020500000000000000" pitchFamily="18" charset="-120"/>
                <a:cs typeface="Times New Roman" panose="02020603050405020304" pitchFamily="18" charset="0"/>
              </a:rPr>
            </a:br>
            <a:r>
              <a:rPr lang="en-US" altLang="zh-HK" sz="3200" b="1" kern="100" dirty="0" smtClean="0">
                <a:latin typeface="Times New Roman" panose="02020603050405020304" pitchFamily="18" charset="0"/>
                <a:ea typeface="新細明體" panose="02020500000000000000" pitchFamily="18" charset="-120"/>
                <a:cs typeface="Times New Roman" panose="02020603050405020304" pitchFamily="18" charset="0"/>
              </a:rPr>
              <a:t>medical and healthcare security system</a:t>
            </a:r>
            <a:endParaRPr lang="zh-CN" altLang="en-US" sz="3200" b="1" strike="sngStrike" dirty="0">
              <a:latin typeface="標楷體" panose="03000509000000000000" pitchFamily="65" charset="-120"/>
              <a:ea typeface="標楷體" panose="03000509000000000000" pitchFamily="65" charset="-120"/>
            </a:endParaRPr>
          </a:p>
        </p:txBody>
      </p:sp>
      <p:sp>
        <p:nvSpPr>
          <p:cNvPr id="7" name="橢圓圖說文字 6">
            <a:extLst>
              <a:ext uri="{FF2B5EF4-FFF2-40B4-BE49-F238E27FC236}">
                <a16:creationId xmlns:a16="http://schemas.microsoft.com/office/drawing/2014/main" id="{1A197046-9927-0947-A116-9B4B4DE3CA9F}"/>
              </a:ext>
            </a:extLst>
          </p:cNvPr>
          <p:cNvSpPr/>
          <p:nvPr/>
        </p:nvSpPr>
        <p:spPr>
          <a:xfrm>
            <a:off x="1834670" y="1620727"/>
            <a:ext cx="3296623" cy="2530632"/>
          </a:xfrm>
          <a:prstGeom prst="wedgeEllipseCallout">
            <a:avLst>
              <a:gd name="adj1" fmla="val -43249"/>
              <a:gd name="adj2" fmla="val 46740"/>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705610" algn="l"/>
              </a:tabLst>
            </a:pPr>
            <a:endParaRPr lang="en-GB" altLang="zh-HK" sz="2600" kern="100" dirty="0">
              <a:latin typeface="Times New Roman" panose="02020603050405020304" pitchFamily="18" charset="0"/>
              <a:ea typeface="新細明體" panose="02020500000000000000" pitchFamily="18" charset="-120"/>
              <a:cs typeface="Times New Roman" panose="02020603050405020304" pitchFamily="18" charset="0"/>
            </a:endParaRPr>
          </a:p>
          <a:p>
            <a:pPr>
              <a:spcAft>
                <a:spcPts val="0"/>
              </a:spcAft>
              <a:tabLst>
                <a:tab pos="1705610" algn="l"/>
              </a:tabLst>
            </a:pPr>
            <a:r>
              <a:rPr lang="en-GB" altLang="zh-HK" sz="240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Do you know who are covered by China’s basic </a:t>
            </a:r>
            <a:r>
              <a:rPr lang="en-GB" altLang="zh-HK" sz="2400"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medical security system?</a:t>
            </a:r>
            <a:endParaRPr kumimoji="1" lang="zh-HK" altLang="en-US" sz="24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HK" altLang="en-US" sz="26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endParaRPr>
          </a:p>
        </p:txBody>
      </p:sp>
      <p:sp>
        <p:nvSpPr>
          <p:cNvPr id="9" name="橢圓圖說文字 8">
            <a:extLst>
              <a:ext uri="{FF2B5EF4-FFF2-40B4-BE49-F238E27FC236}">
                <a16:creationId xmlns:a16="http://schemas.microsoft.com/office/drawing/2014/main" id="{6B7C4DFC-0954-DC40-A914-0CCF36318B6A}"/>
              </a:ext>
            </a:extLst>
          </p:cNvPr>
          <p:cNvSpPr/>
          <p:nvPr/>
        </p:nvSpPr>
        <p:spPr>
          <a:xfrm>
            <a:off x="6856850" y="1620727"/>
            <a:ext cx="4998720" cy="3541932"/>
          </a:xfrm>
          <a:prstGeom prst="wedgeEllipseCallout">
            <a:avLst>
              <a:gd name="adj1" fmla="val -44100"/>
              <a:gd name="adj2" fmla="val 53466"/>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endParaRPr lang="en-GB" altLang="zh-HK" sz="2800" dirty="0">
              <a:latin typeface="Times New Roman" panose="02020603050405020304" pitchFamily="18" charset="0"/>
              <a:ea typeface="新細明體" panose="02020500000000000000" pitchFamily="18" charset="-120"/>
            </a:endParaRPr>
          </a:p>
          <a:p>
            <a:pPr lvl="0" algn="just">
              <a:defRPr/>
            </a:pPr>
            <a:r>
              <a:rPr lang="en-GB" altLang="zh-HK" sz="2400" dirty="0">
                <a:solidFill>
                  <a:schemeClr val="tx1"/>
                </a:solidFill>
                <a:latin typeface="Times New Roman" panose="02020603050405020304" pitchFamily="18" charset="0"/>
                <a:ea typeface="新細明體" panose="02020500000000000000" pitchFamily="18" charset="-120"/>
              </a:rPr>
              <a:t>I know! </a:t>
            </a:r>
            <a:r>
              <a:rPr lang="en-US" altLang="zh-HK" sz="2400" dirty="0">
                <a:solidFill>
                  <a:schemeClr val="tx1"/>
                </a:solidFill>
                <a:latin typeface="Times New Roman" panose="02020603050405020304" pitchFamily="18" charset="0"/>
                <a:ea typeface="新細明體" panose="02020500000000000000" pitchFamily="18" charset="-120"/>
              </a:rPr>
              <a:t>It benefits </a:t>
            </a:r>
            <a:r>
              <a:rPr lang="en-US" altLang="zh-HK" sz="2400" dirty="0" smtClean="0">
                <a:solidFill>
                  <a:schemeClr val="tx1"/>
                </a:solidFill>
                <a:latin typeface="Times New Roman" panose="02020603050405020304" pitchFamily="18" charset="0"/>
                <a:ea typeface="新細明體" panose="02020500000000000000" pitchFamily="18" charset="-120"/>
              </a:rPr>
              <a:t>the employed and unemployed population in urban areas, rural population as well as the urban and rural population with </a:t>
            </a:r>
            <a:r>
              <a:rPr lang="en-US" altLang="zh-HK" sz="2400" dirty="0">
                <a:solidFill>
                  <a:schemeClr val="tx1"/>
                </a:solidFill>
                <a:latin typeface="Times New Roman" panose="02020603050405020304" pitchFamily="18" charset="0"/>
                <a:ea typeface="新細明體" panose="02020500000000000000" pitchFamily="18" charset="-120"/>
              </a:rPr>
              <a:t>economic difficulties. </a:t>
            </a:r>
            <a:endParaRPr kumimoji="1" lang="zh-HK" altLang="en-US" sz="1800" b="0" i="0" u="none" strike="sngStrike" kern="1200" cap="none" spc="0" normalizeH="0" baseline="0" noProof="0" dirty="0">
              <a:ln>
                <a:noFill/>
              </a:ln>
              <a:solidFill>
                <a:schemeClr val="tx1"/>
              </a:solidFill>
              <a:effectLst/>
              <a:uLnTx/>
              <a:uFillTx/>
              <a:latin typeface="標楷體"/>
              <a:ea typeface="標楷體"/>
            </a:endParaRPr>
          </a:p>
        </p:txBody>
      </p:sp>
      <p:pic>
        <p:nvPicPr>
          <p:cNvPr id="4098" name="Picture 2" descr="little league-bo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5336" y="3830005"/>
            <a:ext cx="2246508" cy="3175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59" y="3007603"/>
            <a:ext cx="1347265" cy="3531309"/>
          </a:xfrm>
          <a:prstGeom prst="rect">
            <a:avLst/>
          </a:prstGeom>
          <a:noFill/>
          <a:extLst>
            <a:ext uri="{909E8E84-426E-40DD-AFC4-6F175D3DCCD1}">
              <a14:hiddenFill xmlns:a14="http://schemas.microsoft.com/office/drawing/2010/main">
                <a:solidFill>
                  <a:srgbClr val="FFFFFF"/>
                </a:solidFill>
              </a14:hiddenFill>
            </a:ext>
          </a:extLst>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469083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4A730D92-EA68-4800-8770-FEB617A2C668}"/>
              </a:ext>
            </a:extLst>
          </p:cNvPr>
          <p:cNvSpPr/>
          <p:nvPr/>
        </p:nvSpPr>
        <p:spPr>
          <a:xfrm>
            <a:off x="1203040" y="4073436"/>
            <a:ext cx="3289954" cy="889622"/>
          </a:xfrm>
          <a:prstGeom prst="roundRect">
            <a:avLst/>
          </a:prstGeom>
          <a:solidFill>
            <a:srgbClr val="E5E9F3"/>
          </a:solidFill>
          <a:ln>
            <a:noFill/>
          </a:ln>
          <a:effectLst>
            <a:glow rad="63500">
              <a:schemeClr val="accent1">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solidFill>
                <a:srgbClr val="FFC000"/>
              </a:solidFill>
              <a:effectLst/>
              <a:uLnTx/>
              <a:uFillTx/>
              <a:latin typeface="等线"/>
              <a:ea typeface="等线" panose="02010600030101010101" pitchFamily="2" charset="-122"/>
              <a:cs typeface="+mn-cs"/>
            </a:endParaRPr>
          </a:p>
        </p:txBody>
      </p:sp>
      <p:graphicFrame>
        <p:nvGraphicFramePr>
          <p:cNvPr id="11" name="图示 10">
            <a:extLst>
              <a:ext uri="{FF2B5EF4-FFF2-40B4-BE49-F238E27FC236}">
                <a16:creationId xmlns:a16="http://schemas.microsoft.com/office/drawing/2014/main" id="{28C430CB-CADC-4D6B-A7DE-AA10513C524F}"/>
              </a:ext>
            </a:extLst>
          </p:cNvPr>
          <p:cNvGraphicFramePr/>
          <p:nvPr>
            <p:extLst>
              <p:ext uri="{D42A27DB-BD31-4B8C-83A1-F6EECF244321}">
                <p14:modId xmlns:p14="http://schemas.microsoft.com/office/powerpoint/2010/main" val="1550447964"/>
              </p:ext>
            </p:extLst>
          </p:nvPr>
        </p:nvGraphicFramePr>
        <p:xfrm>
          <a:off x="-628761" y="429025"/>
          <a:ext cx="6787300" cy="4534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文本框 12">
            <a:extLst>
              <a:ext uri="{FF2B5EF4-FFF2-40B4-BE49-F238E27FC236}">
                <a16:creationId xmlns:a16="http://schemas.microsoft.com/office/drawing/2014/main" id="{EA149815-8539-4D1D-96B0-6FB3486094E7}"/>
              </a:ext>
            </a:extLst>
          </p:cNvPr>
          <p:cNvSpPr txBox="1"/>
          <p:nvPr/>
        </p:nvSpPr>
        <p:spPr>
          <a:xfrm>
            <a:off x="415531" y="5521146"/>
            <a:ext cx="97156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Source: </a:t>
            </a:r>
          </a:p>
          <a:p>
            <a:pPr lvl="0">
              <a:defRPr/>
            </a:pPr>
            <a:r>
              <a:rPr kumimoji="0" lang="en-US" altLang="zh-CN"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National Health</a:t>
            </a:r>
            <a:r>
              <a:rPr kumimoji="0" lang="en-US" altLang="zh-CN" b="0" i="0" u="none" strike="noStrike" kern="1200" cap="none" spc="0" normalizeH="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 Commission of the People’s Republic of China</a:t>
            </a:r>
            <a:r>
              <a:rPr lang="en-US" altLang="zh-CN" noProof="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i="1" dirty="0">
                <a:latin typeface="Times New Roman" panose="02020603050405020304" pitchFamily="18" charset="0"/>
                <a:ea typeface="標楷體" panose="03000509000000000000" pitchFamily="65" charset="-120"/>
                <a:cs typeface="Times New Roman" panose="02020603050405020304" pitchFamily="18" charset="0"/>
              </a:rPr>
              <a:t>Statistical Report on the Sixth National Health Service Survey</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 (January 2021) </a:t>
            </a:r>
            <a:endParaRPr kumimoji="0" lang="en-US" altLang="zh-CN"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lvl="0">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http://www.nhc.gov.cn/mohwsbwstjxxzx/s2908/202101/0838723e3f3a4adb835d970abd551665.shtml</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8" name="组合 30">
            <a:extLst>
              <a:ext uri="{FF2B5EF4-FFF2-40B4-BE49-F238E27FC236}">
                <a16:creationId xmlns:a16="http://schemas.microsoft.com/office/drawing/2014/main" id="{76CDDD21-D14F-47DF-81A9-275B1980DBB0}"/>
              </a:ext>
            </a:extLst>
          </p:cNvPr>
          <p:cNvGrpSpPr>
            <a:grpSpLocks/>
          </p:cNvGrpSpPr>
          <p:nvPr/>
        </p:nvGrpSpPr>
        <p:grpSpPr bwMode="auto">
          <a:xfrm>
            <a:off x="6158539" y="578509"/>
            <a:ext cx="4663019" cy="2387111"/>
            <a:chOff x="1563383" y="2033168"/>
            <a:chExt cx="3809572" cy="2784934"/>
          </a:xfrm>
        </p:grpSpPr>
        <p:sp>
          <p:nvSpPr>
            <p:cNvPr id="10" name="矩形: 圆角 83">
              <a:extLst>
                <a:ext uri="{FF2B5EF4-FFF2-40B4-BE49-F238E27FC236}">
                  <a16:creationId xmlns:a16="http://schemas.microsoft.com/office/drawing/2014/main" id="{79E31941-8031-42AD-9EB6-D33570027D31}"/>
                </a:ext>
              </a:extLst>
            </p:cNvPr>
            <p:cNvSpPr/>
            <p:nvPr/>
          </p:nvSpPr>
          <p:spPr>
            <a:xfrm>
              <a:off x="1563383" y="2033168"/>
              <a:ext cx="3809572" cy="2784934"/>
            </a:xfrm>
            <a:prstGeom prst="roundRect">
              <a:avLst>
                <a:gd name="adj" fmla="val 9297"/>
              </a:avLst>
            </a:prstGeom>
            <a:solidFill>
              <a:srgbClr val="21D0C2">
                <a:alpha val="13000"/>
              </a:srgbClr>
            </a:solidFill>
            <a:ln w="28575" cap="flat" cmpd="sng" algn="ctr">
              <a:solidFill>
                <a:srgbClr val="4472C4"/>
              </a:solidFill>
              <a:prstDash val="sysDot"/>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2" name="Content Placeholder 2">
              <a:extLst>
                <a:ext uri="{FF2B5EF4-FFF2-40B4-BE49-F238E27FC236}">
                  <a16:creationId xmlns:a16="http://schemas.microsoft.com/office/drawing/2014/main" id="{DEC066CA-EC1C-4E7D-9276-A8B10D672984}"/>
                </a:ext>
              </a:extLst>
            </p:cNvPr>
            <p:cNvSpPr txBox="1">
              <a:spLocks noChangeArrowheads="1"/>
            </p:cNvSpPr>
            <p:nvPr/>
          </p:nvSpPr>
          <p:spPr bwMode="auto">
            <a:xfrm>
              <a:off x="1673573" y="2243270"/>
              <a:ext cx="3589191" cy="238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a:lnSpc>
                  <a:spcPct val="120000"/>
                </a:lnSpc>
                <a:spcBef>
                  <a:spcPts val="1000"/>
                </a:spcBef>
                <a:defRPr/>
              </a:pPr>
              <a:r>
                <a:rPr lang="en-GB" altLang="zh-HK" sz="2000" dirty="0">
                  <a:latin typeface="Times New Roman" panose="02020603050405020304" pitchFamily="18" charset="0"/>
                  <a:ea typeface="新細明體" panose="02020500000000000000" pitchFamily="18" charset="-120"/>
                </a:rPr>
                <a:t>Our country has established a </a:t>
              </a:r>
              <a:r>
                <a:rPr lang="en-GB" altLang="zh-HK" sz="2000" dirty="0" smtClean="0">
                  <a:latin typeface="Times New Roman" panose="02020603050405020304" pitchFamily="18" charset="0"/>
                  <a:ea typeface="新細明體" panose="02020500000000000000" pitchFamily="18" charset="-120"/>
                </a:rPr>
                <a:t>large-scale</a:t>
              </a:r>
              <a:r>
                <a:rPr lang="en-GB" altLang="zh-HK" sz="2000" strike="sngStrike" dirty="0" smtClean="0">
                  <a:latin typeface="Times New Roman" panose="02020603050405020304" pitchFamily="18" charset="0"/>
                  <a:ea typeface="新細明體" panose="02020500000000000000" pitchFamily="18" charset="-120"/>
                </a:rPr>
                <a:t> </a:t>
              </a:r>
              <a:r>
                <a:rPr lang="en-GB" altLang="zh-HK" sz="2000" dirty="0" smtClean="0">
                  <a:latin typeface="Times New Roman" panose="02020603050405020304" pitchFamily="18" charset="0"/>
                  <a:ea typeface="新細明體" panose="02020500000000000000" pitchFamily="18" charset="-120"/>
                </a:rPr>
                <a:t>medical </a:t>
              </a:r>
              <a:r>
                <a:rPr lang="en-GB" altLang="zh-HK" sz="2000" dirty="0">
                  <a:latin typeface="Times New Roman" panose="02020603050405020304" pitchFamily="18" charset="0"/>
                  <a:ea typeface="新細明體" panose="02020500000000000000" pitchFamily="18" charset="-120"/>
                </a:rPr>
                <a:t>insurance </a:t>
              </a:r>
              <a:r>
                <a:rPr lang="en-GB" altLang="zh-HK" sz="2000" dirty="0" smtClean="0">
                  <a:latin typeface="Times New Roman" panose="02020603050405020304" pitchFamily="18" charset="0"/>
                  <a:ea typeface="新細明體" panose="02020500000000000000" pitchFamily="18" charset="-120"/>
                </a:rPr>
                <a:t>system with universal coverage. Medical treatments are basically free of charge for urban </a:t>
              </a:r>
              <a:r>
                <a:rPr lang="en-GB" altLang="zh-HK" sz="2000" dirty="0">
                  <a:latin typeface="Times New Roman" panose="02020603050405020304" pitchFamily="18" charset="0"/>
                  <a:ea typeface="新細明體" panose="02020500000000000000" pitchFamily="18" charset="-120"/>
                </a:rPr>
                <a:t>and rural </a:t>
              </a:r>
              <a:r>
                <a:rPr lang="en-GB" altLang="zh-HK" sz="2000" dirty="0" smtClean="0">
                  <a:latin typeface="Times New Roman" panose="02020603050405020304" pitchFamily="18" charset="0"/>
                  <a:ea typeface="新細明體" panose="02020500000000000000" pitchFamily="18" charset="-120"/>
                </a:rPr>
                <a:t>residents. </a:t>
              </a:r>
              <a:endParaRPr kumimoji="0" lang="zh-TW" altLang="en-US" sz="3200" b="0" i="0" u="none" strike="noStrike" kern="0" cap="none" spc="0" normalizeH="0" baseline="0" noProof="0" dirty="0">
                <a:ln>
                  <a:noFill/>
                </a:ln>
                <a:effectLst/>
                <a:uLnTx/>
                <a:uFillTx/>
                <a:latin typeface="DFKai-SB" panose="03000509000000000000" pitchFamily="65" charset="-120"/>
                <a:ea typeface="DFKai-SB" panose="03000509000000000000" pitchFamily="65" charset="-120"/>
              </a:endParaRPr>
            </a:p>
          </p:txBody>
        </p:sp>
      </p:grpSp>
      <p:grpSp>
        <p:nvGrpSpPr>
          <p:cNvPr id="15" name="组合 31">
            <a:extLst>
              <a:ext uri="{FF2B5EF4-FFF2-40B4-BE49-F238E27FC236}">
                <a16:creationId xmlns:a16="http://schemas.microsoft.com/office/drawing/2014/main" id="{1C8171FF-72C9-45E0-A0AB-806F77A01045}"/>
              </a:ext>
            </a:extLst>
          </p:cNvPr>
          <p:cNvGrpSpPr>
            <a:grpSpLocks/>
          </p:cNvGrpSpPr>
          <p:nvPr/>
        </p:nvGrpSpPr>
        <p:grpSpPr bwMode="auto">
          <a:xfrm>
            <a:off x="6232341" y="3267696"/>
            <a:ext cx="4589217" cy="2562553"/>
            <a:chOff x="6815295" y="3779498"/>
            <a:chExt cx="4828831" cy="2497775"/>
          </a:xfrm>
        </p:grpSpPr>
        <p:sp>
          <p:nvSpPr>
            <p:cNvPr id="17" name="矩形: 圆角 86">
              <a:extLst>
                <a:ext uri="{FF2B5EF4-FFF2-40B4-BE49-F238E27FC236}">
                  <a16:creationId xmlns:a16="http://schemas.microsoft.com/office/drawing/2014/main" id="{0FC14686-8779-4EB7-A7E8-F13B9D04970C}"/>
                </a:ext>
              </a:extLst>
            </p:cNvPr>
            <p:cNvSpPr/>
            <p:nvPr/>
          </p:nvSpPr>
          <p:spPr>
            <a:xfrm>
              <a:off x="6815295" y="3779498"/>
              <a:ext cx="4737425" cy="2385806"/>
            </a:xfrm>
            <a:prstGeom prst="roundRect">
              <a:avLst>
                <a:gd name="adj" fmla="val 9297"/>
              </a:avLst>
            </a:prstGeom>
            <a:solidFill>
              <a:srgbClr val="FF0000">
                <a:alpha val="13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8" name="Content Placeholder 2">
              <a:extLst>
                <a:ext uri="{FF2B5EF4-FFF2-40B4-BE49-F238E27FC236}">
                  <a16:creationId xmlns:a16="http://schemas.microsoft.com/office/drawing/2014/main" id="{7F8F0E68-734A-45E7-B4B9-388207300C75}"/>
                </a:ext>
              </a:extLst>
            </p:cNvPr>
            <p:cNvSpPr txBox="1">
              <a:spLocks noChangeArrowheads="1"/>
            </p:cNvSpPr>
            <p:nvPr/>
          </p:nvSpPr>
          <p:spPr bwMode="auto">
            <a:xfrm>
              <a:off x="7022620" y="4080787"/>
              <a:ext cx="4621506" cy="219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defRPr/>
              </a:pPr>
              <a:r>
                <a:rPr lang="en-GB" altLang="zh-HK" sz="2000" kern="100" dirty="0" smtClean="0">
                  <a:latin typeface="Times New Roman" panose="02020603050405020304" pitchFamily="18" charset="0"/>
                  <a:ea typeface="新細明體" panose="02020500000000000000" pitchFamily="18" charset="-120"/>
                  <a:cs typeface="Times New Roman" panose="02020603050405020304" pitchFamily="18" charset="0"/>
                </a:rPr>
                <a:t>Medicines and treatments are free of charge for patients </a:t>
              </a:r>
              <a:r>
                <a:rPr lang="en-GB" altLang="zh-HK" sz="2000" kern="100" dirty="0">
                  <a:latin typeface="Times New Roman" panose="02020603050405020304" pitchFamily="18" charset="0"/>
                  <a:ea typeface="新細明體" panose="02020500000000000000" pitchFamily="18" charset="-120"/>
                  <a:cs typeface="Times New Roman" panose="02020603050405020304" pitchFamily="18" charset="0"/>
                </a:rPr>
                <a:t>of </a:t>
              </a:r>
              <a:r>
                <a:rPr lang="en-GB" altLang="zh-HK" sz="2000" kern="100" dirty="0" smtClean="0">
                  <a:latin typeface="Times New Roman" panose="02020603050405020304" pitchFamily="18" charset="0"/>
                  <a:ea typeface="新細明體" panose="02020500000000000000" pitchFamily="18" charset="-120"/>
                  <a:cs typeface="Times New Roman" panose="02020603050405020304" pitchFamily="18" charset="0"/>
                </a:rPr>
                <a:t>infectious </a:t>
              </a:r>
              <a:r>
                <a:rPr lang="en-GB" altLang="zh-HK" sz="2000" kern="100" dirty="0">
                  <a:latin typeface="Times New Roman" panose="02020603050405020304" pitchFamily="18" charset="0"/>
                  <a:ea typeface="新細明體" panose="02020500000000000000" pitchFamily="18" charset="-120"/>
                  <a:cs typeface="Times New Roman" panose="02020603050405020304" pitchFamily="18" charset="0"/>
                </a:rPr>
                <a:t>diseases, such as AIDS, tuberculosis, snail fever, hydatid disease and </a:t>
              </a:r>
              <a:r>
                <a:rPr lang="en-GB" altLang="zh-HK" sz="2000" kern="100" dirty="0" smtClean="0">
                  <a:latin typeface="Times New Roman" panose="02020603050405020304" pitchFamily="18" charset="0"/>
                  <a:ea typeface="新細明體" panose="02020500000000000000" pitchFamily="18" charset="-120"/>
                  <a:cs typeface="Times New Roman" panose="02020603050405020304" pitchFamily="18" charset="0"/>
                </a:rPr>
                <a:t>leprosy. </a:t>
              </a:r>
              <a:endParaRPr kumimoji="0" lang="zh-TW"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grpSp>
      <p:sp>
        <p:nvSpPr>
          <p:cNvPr id="1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06270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09B11804-A2D4-4041-A89F-6B022654BFFA}"/>
              </a:ext>
            </a:extLst>
          </p:cNvPr>
          <p:cNvSpPr/>
          <p:nvPr/>
        </p:nvSpPr>
        <p:spPr bwMode="auto">
          <a:xfrm>
            <a:off x="2353196" y="4140533"/>
            <a:ext cx="9236382" cy="2534188"/>
          </a:xfrm>
          <a:prstGeom prst="roundRect">
            <a:avLst>
              <a:gd name="adj" fmla="val 10188"/>
            </a:avLst>
          </a:prstGeom>
          <a:solidFill>
            <a:srgbClr val="E2F3E0"/>
          </a:solidFill>
          <a:ln w="28575">
            <a:solidFill>
              <a:srgbClr val="4472C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矩形: 圆角 10">
            <a:extLst>
              <a:ext uri="{FF2B5EF4-FFF2-40B4-BE49-F238E27FC236}">
                <a16:creationId xmlns:a16="http://schemas.microsoft.com/office/drawing/2014/main" id="{59B45C67-9949-4F39-8042-A402B1D256DA}"/>
              </a:ext>
            </a:extLst>
          </p:cNvPr>
          <p:cNvSpPr/>
          <p:nvPr/>
        </p:nvSpPr>
        <p:spPr bwMode="auto">
          <a:xfrm>
            <a:off x="2353196" y="1214025"/>
            <a:ext cx="9236382" cy="2752339"/>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14" name="组合 13">
            <a:extLst>
              <a:ext uri="{FF2B5EF4-FFF2-40B4-BE49-F238E27FC236}">
                <a16:creationId xmlns:a16="http://schemas.microsoft.com/office/drawing/2014/main" id="{D4D7A804-13E9-49C1-A76A-E46B65BE360B}"/>
              </a:ext>
            </a:extLst>
          </p:cNvPr>
          <p:cNvGrpSpPr/>
          <p:nvPr/>
        </p:nvGrpSpPr>
        <p:grpSpPr>
          <a:xfrm>
            <a:off x="425078" y="708512"/>
            <a:ext cx="1616060" cy="1572598"/>
            <a:chOff x="6332648" y="2498487"/>
            <a:chExt cx="4380120" cy="4262323"/>
          </a:xfrm>
        </p:grpSpPr>
        <p:sp>
          <p:nvSpPr>
            <p:cNvPr id="17" name="Freeform 83">
              <a:extLst>
                <a:ext uri="{FF2B5EF4-FFF2-40B4-BE49-F238E27FC236}">
                  <a16:creationId xmlns:a16="http://schemas.microsoft.com/office/drawing/2014/main" id="{74ADD31F-9AB9-4AB3-B376-B6DB6AA3CD3E}"/>
                </a:ext>
              </a:extLst>
            </p:cNvPr>
            <p:cNvSpPr>
              <a:spLocks/>
            </p:cNvSpPr>
            <p:nvPr/>
          </p:nvSpPr>
          <p:spPr bwMode="auto">
            <a:xfrm flipH="1">
              <a:off x="6683645" y="2498487"/>
              <a:ext cx="2128367" cy="3215769"/>
            </a:xfrm>
            <a:custGeom>
              <a:avLst/>
              <a:gdLst>
                <a:gd name="T0" fmla="*/ 858 w 1058"/>
                <a:gd name="T1" fmla="*/ 1691 h 1691"/>
                <a:gd name="T2" fmla="*/ 200 w 1058"/>
                <a:gd name="T3" fmla="*/ 1691 h 1691"/>
                <a:gd name="T4" fmla="*/ 0 w 1058"/>
                <a:gd name="T5" fmla="*/ 1491 h 1691"/>
                <a:gd name="T6" fmla="*/ 0 w 1058"/>
                <a:gd name="T7" fmla="*/ 529 h 1691"/>
                <a:gd name="T8" fmla="*/ 529 w 1058"/>
                <a:gd name="T9" fmla="*/ 0 h 1691"/>
                <a:gd name="T10" fmla="*/ 1058 w 1058"/>
                <a:gd name="T11" fmla="*/ 529 h 1691"/>
                <a:gd name="T12" fmla="*/ 1058 w 1058"/>
                <a:gd name="T13" fmla="*/ 1491 h 1691"/>
                <a:gd name="T14" fmla="*/ 858 w 1058"/>
                <a:gd name="T15" fmla="*/ 1691 h 16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8" h="1691">
                  <a:moveTo>
                    <a:pt x="858" y="1691"/>
                  </a:moveTo>
                  <a:cubicBezTo>
                    <a:pt x="200" y="1691"/>
                    <a:pt x="200" y="1691"/>
                    <a:pt x="200" y="1691"/>
                  </a:cubicBezTo>
                  <a:cubicBezTo>
                    <a:pt x="89" y="1691"/>
                    <a:pt x="0" y="1601"/>
                    <a:pt x="0" y="1491"/>
                  </a:cubicBezTo>
                  <a:cubicBezTo>
                    <a:pt x="0" y="529"/>
                    <a:pt x="0" y="529"/>
                    <a:pt x="0" y="529"/>
                  </a:cubicBezTo>
                  <a:cubicBezTo>
                    <a:pt x="0" y="237"/>
                    <a:pt x="237" y="0"/>
                    <a:pt x="529" y="0"/>
                  </a:cubicBezTo>
                  <a:cubicBezTo>
                    <a:pt x="821" y="0"/>
                    <a:pt x="1058" y="237"/>
                    <a:pt x="1058" y="529"/>
                  </a:cubicBezTo>
                  <a:cubicBezTo>
                    <a:pt x="1058" y="1491"/>
                    <a:pt x="1058" y="1491"/>
                    <a:pt x="1058" y="1491"/>
                  </a:cubicBezTo>
                  <a:cubicBezTo>
                    <a:pt x="1058" y="1601"/>
                    <a:pt x="969" y="1691"/>
                    <a:pt x="858" y="1691"/>
                  </a:cubicBezTo>
                </a:path>
              </a:pathLst>
            </a:custGeom>
            <a:solidFill>
              <a:srgbClr val="586B8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8" name="Freeform 84">
              <a:extLst>
                <a:ext uri="{FF2B5EF4-FFF2-40B4-BE49-F238E27FC236}">
                  <a16:creationId xmlns:a16="http://schemas.microsoft.com/office/drawing/2014/main" id="{78339A4C-FB14-466B-AF23-BAE548DE2C49}"/>
                </a:ext>
              </a:extLst>
            </p:cNvPr>
            <p:cNvSpPr>
              <a:spLocks/>
            </p:cNvSpPr>
            <p:nvPr/>
          </p:nvSpPr>
          <p:spPr bwMode="auto">
            <a:xfrm flipH="1">
              <a:off x="6683645" y="2498487"/>
              <a:ext cx="2128367" cy="3215769"/>
            </a:xfrm>
            <a:custGeom>
              <a:avLst/>
              <a:gdLst>
                <a:gd name="T0" fmla="*/ 858 w 1058"/>
                <a:gd name="T1" fmla="*/ 1691 h 1691"/>
                <a:gd name="T2" fmla="*/ 200 w 1058"/>
                <a:gd name="T3" fmla="*/ 1691 h 1691"/>
                <a:gd name="T4" fmla="*/ 0 w 1058"/>
                <a:gd name="T5" fmla="*/ 1491 h 1691"/>
                <a:gd name="T6" fmla="*/ 0 w 1058"/>
                <a:gd name="T7" fmla="*/ 529 h 1691"/>
                <a:gd name="T8" fmla="*/ 529 w 1058"/>
                <a:gd name="T9" fmla="*/ 0 h 1691"/>
                <a:gd name="T10" fmla="*/ 1058 w 1058"/>
                <a:gd name="T11" fmla="*/ 529 h 1691"/>
                <a:gd name="T12" fmla="*/ 1058 w 1058"/>
                <a:gd name="T13" fmla="*/ 1491 h 1691"/>
                <a:gd name="T14" fmla="*/ 858 w 1058"/>
                <a:gd name="T15" fmla="*/ 1691 h 16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8" h="1691">
                  <a:moveTo>
                    <a:pt x="858" y="1691"/>
                  </a:moveTo>
                  <a:cubicBezTo>
                    <a:pt x="200" y="1691"/>
                    <a:pt x="200" y="1691"/>
                    <a:pt x="200" y="1691"/>
                  </a:cubicBezTo>
                  <a:cubicBezTo>
                    <a:pt x="89" y="1691"/>
                    <a:pt x="0" y="1601"/>
                    <a:pt x="0" y="1491"/>
                  </a:cubicBezTo>
                  <a:cubicBezTo>
                    <a:pt x="0" y="529"/>
                    <a:pt x="0" y="529"/>
                    <a:pt x="0" y="529"/>
                  </a:cubicBezTo>
                  <a:cubicBezTo>
                    <a:pt x="0" y="237"/>
                    <a:pt x="237" y="0"/>
                    <a:pt x="529" y="0"/>
                  </a:cubicBezTo>
                  <a:cubicBezTo>
                    <a:pt x="821" y="0"/>
                    <a:pt x="1058" y="237"/>
                    <a:pt x="1058" y="529"/>
                  </a:cubicBezTo>
                  <a:cubicBezTo>
                    <a:pt x="1058" y="1491"/>
                    <a:pt x="1058" y="1491"/>
                    <a:pt x="1058" y="1491"/>
                  </a:cubicBezTo>
                  <a:cubicBezTo>
                    <a:pt x="1058" y="1601"/>
                    <a:pt x="969" y="1691"/>
                    <a:pt x="858" y="1691"/>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9" name="Freeform 6">
              <a:extLst>
                <a:ext uri="{FF2B5EF4-FFF2-40B4-BE49-F238E27FC236}">
                  <a16:creationId xmlns:a16="http://schemas.microsoft.com/office/drawing/2014/main" id="{FD93A194-8D10-4B35-87B7-027593D12015}"/>
                </a:ext>
              </a:extLst>
            </p:cNvPr>
            <p:cNvSpPr>
              <a:spLocks/>
            </p:cNvSpPr>
            <p:nvPr/>
          </p:nvSpPr>
          <p:spPr bwMode="auto">
            <a:xfrm>
              <a:off x="6461648" y="5297102"/>
              <a:ext cx="2445850" cy="1454707"/>
            </a:xfrm>
            <a:custGeom>
              <a:avLst/>
              <a:gdLst>
                <a:gd name="T0" fmla="*/ 1581 w 1581"/>
                <a:gd name="T1" fmla="*/ 1108 h 1108"/>
                <a:gd name="T2" fmla="*/ 201 w 1581"/>
                <a:gd name="T3" fmla="*/ 1108 h 1108"/>
                <a:gd name="T4" fmla="*/ 0 w 1581"/>
                <a:gd name="T5" fmla="*/ 906 h 1108"/>
                <a:gd name="T6" fmla="*/ 0 w 1581"/>
                <a:gd name="T7" fmla="*/ 418 h 1108"/>
                <a:gd name="T8" fmla="*/ 70 w 1581"/>
                <a:gd name="T9" fmla="*/ 266 h 1108"/>
                <a:gd name="T10" fmla="*/ 382 w 1581"/>
                <a:gd name="T11" fmla="*/ 0 h 1108"/>
                <a:gd name="T12" fmla="*/ 1199 w 1581"/>
                <a:gd name="T13" fmla="*/ 0 h 1108"/>
                <a:gd name="T14" fmla="*/ 1511 w 1581"/>
                <a:gd name="T15" fmla="*/ 266 h 1108"/>
                <a:gd name="T16" fmla="*/ 1581 w 1581"/>
                <a:gd name="T17" fmla="*/ 418 h 1108"/>
                <a:gd name="T18" fmla="*/ 1581 w 1581"/>
                <a:gd name="T19" fmla="*/ 1108 h 1108"/>
                <a:gd name="connsiteX0" fmla="*/ 10018 w 10018"/>
                <a:gd name="connsiteY0" fmla="*/ 10177 h 10177"/>
                <a:gd name="connsiteX1" fmla="*/ 1289 w 10018"/>
                <a:gd name="connsiteY1" fmla="*/ 10177 h 10177"/>
                <a:gd name="connsiteX2" fmla="*/ 18 w 10018"/>
                <a:gd name="connsiteY2" fmla="*/ 8354 h 10177"/>
                <a:gd name="connsiteX3" fmla="*/ 18 w 10018"/>
                <a:gd name="connsiteY3" fmla="*/ 3950 h 10177"/>
                <a:gd name="connsiteX4" fmla="*/ 461 w 10018"/>
                <a:gd name="connsiteY4" fmla="*/ 2578 h 10177"/>
                <a:gd name="connsiteX5" fmla="*/ 3622 w 10018"/>
                <a:gd name="connsiteY5" fmla="*/ 177 h 10177"/>
                <a:gd name="connsiteX6" fmla="*/ 7602 w 10018"/>
                <a:gd name="connsiteY6" fmla="*/ 177 h 10177"/>
                <a:gd name="connsiteX7" fmla="*/ 9575 w 10018"/>
                <a:gd name="connsiteY7" fmla="*/ 2578 h 10177"/>
                <a:gd name="connsiteX8" fmla="*/ 10018 w 10018"/>
                <a:gd name="connsiteY8" fmla="*/ 3950 h 10177"/>
                <a:gd name="connsiteX9" fmla="*/ 10018 w 10018"/>
                <a:gd name="connsiteY9" fmla="*/ 10177 h 10177"/>
                <a:gd name="connsiteX0" fmla="*/ 10018 w 10018"/>
                <a:gd name="connsiteY0" fmla="*/ 10166 h 10166"/>
                <a:gd name="connsiteX1" fmla="*/ 1289 w 10018"/>
                <a:gd name="connsiteY1" fmla="*/ 10166 h 10166"/>
                <a:gd name="connsiteX2" fmla="*/ 18 w 10018"/>
                <a:gd name="connsiteY2" fmla="*/ 8343 h 10166"/>
                <a:gd name="connsiteX3" fmla="*/ 18 w 10018"/>
                <a:gd name="connsiteY3" fmla="*/ 3939 h 10166"/>
                <a:gd name="connsiteX4" fmla="*/ 461 w 10018"/>
                <a:gd name="connsiteY4" fmla="*/ 2567 h 10166"/>
                <a:gd name="connsiteX5" fmla="*/ 3622 w 10018"/>
                <a:gd name="connsiteY5" fmla="*/ 166 h 10166"/>
                <a:gd name="connsiteX6" fmla="*/ 6519 w 10018"/>
                <a:gd name="connsiteY6" fmla="*/ 470 h 10166"/>
                <a:gd name="connsiteX7" fmla="*/ 9575 w 10018"/>
                <a:gd name="connsiteY7" fmla="*/ 2567 h 10166"/>
                <a:gd name="connsiteX8" fmla="*/ 10018 w 10018"/>
                <a:gd name="connsiteY8" fmla="*/ 3939 h 10166"/>
                <a:gd name="connsiteX9" fmla="*/ 10018 w 10018"/>
                <a:gd name="connsiteY9" fmla="*/ 10166 h 10166"/>
                <a:gd name="connsiteX0" fmla="*/ 10732 w 10732"/>
                <a:gd name="connsiteY0" fmla="*/ 10166 h 10166"/>
                <a:gd name="connsiteX1" fmla="*/ 2003 w 10732"/>
                <a:gd name="connsiteY1" fmla="*/ 10166 h 10166"/>
                <a:gd name="connsiteX2" fmla="*/ 732 w 10732"/>
                <a:gd name="connsiteY2" fmla="*/ 8343 h 10166"/>
                <a:gd name="connsiteX3" fmla="*/ 0 w 10732"/>
                <a:gd name="connsiteY3" fmla="*/ 7675 h 10166"/>
                <a:gd name="connsiteX4" fmla="*/ 732 w 10732"/>
                <a:gd name="connsiteY4" fmla="*/ 3939 h 10166"/>
                <a:gd name="connsiteX5" fmla="*/ 1175 w 10732"/>
                <a:gd name="connsiteY5" fmla="*/ 2567 h 10166"/>
                <a:gd name="connsiteX6" fmla="*/ 4336 w 10732"/>
                <a:gd name="connsiteY6" fmla="*/ 166 h 10166"/>
                <a:gd name="connsiteX7" fmla="*/ 7233 w 10732"/>
                <a:gd name="connsiteY7" fmla="*/ 470 h 10166"/>
                <a:gd name="connsiteX8" fmla="*/ 10289 w 10732"/>
                <a:gd name="connsiteY8" fmla="*/ 2567 h 10166"/>
                <a:gd name="connsiteX9" fmla="*/ 10732 w 10732"/>
                <a:gd name="connsiteY9" fmla="*/ 3939 h 10166"/>
                <a:gd name="connsiteX10" fmla="*/ 10732 w 10732"/>
                <a:gd name="connsiteY10" fmla="*/ 10166 h 10166"/>
                <a:gd name="connsiteX0" fmla="*/ 10732 w 10732"/>
                <a:gd name="connsiteY0" fmla="*/ 10166 h 10230"/>
                <a:gd name="connsiteX1" fmla="*/ 2003 w 10732"/>
                <a:gd name="connsiteY1" fmla="*/ 10166 h 10230"/>
                <a:gd name="connsiteX2" fmla="*/ 275 w 10732"/>
                <a:gd name="connsiteY2" fmla="*/ 9288 h 10230"/>
                <a:gd name="connsiteX3" fmla="*/ 0 w 10732"/>
                <a:gd name="connsiteY3" fmla="*/ 7675 h 10230"/>
                <a:gd name="connsiteX4" fmla="*/ 732 w 10732"/>
                <a:gd name="connsiteY4" fmla="*/ 3939 h 10230"/>
                <a:gd name="connsiteX5" fmla="*/ 1175 w 10732"/>
                <a:gd name="connsiteY5" fmla="*/ 2567 h 10230"/>
                <a:gd name="connsiteX6" fmla="*/ 4336 w 10732"/>
                <a:gd name="connsiteY6" fmla="*/ 166 h 10230"/>
                <a:gd name="connsiteX7" fmla="*/ 7233 w 10732"/>
                <a:gd name="connsiteY7" fmla="*/ 470 h 10230"/>
                <a:gd name="connsiteX8" fmla="*/ 10289 w 10732"/>
                <a:gd name="connsiteY8" fmla="*/ 2567 h 10230"/>
                <a:gd name="connsiteX9" fmla="*/ 10732 w 10732"/>
                <a:gd name="connsiteY9" fmla="*/ 3939 h 10230"/>
                <a:gd name="connsiteX10" fmla="*/ 10732 w 10732"/>
                <a:gd name="connsiteY10" fmla="*/ 10166 h 10230"/>
                <a:gd name="connsiteX0" fmla="*/ 10732 w 10732"/>
                <a:gd name="connsiteY0" fmla="*/ 10166 h 10230"/>
                <a:gd name="connsiteX1" fmla="*/ 2003 w 10732"/>
                <a:gd name="connsiteY1" fmla="*/ 10166 h 10230"/>
                <a:gd name="connsiteX2" fmla="*/ 275 w 10732"/>
                <a:gd name="connsiteY2" fmla="*/ 9288 h 10230"/>
                <a:gd name="connsiteX3" fmla="*/ 0 w 10732"/>
                <a:gd name="connsiteY3" fmla="*/ 7675 h 10230"/>
                <a:gd name="connsiteX4" fmla="*/ 637 w 10732"/>
                <a:gd name="connsiteY4" fmla="*/ 3807 h 10230"/>
                <a:gd name="connsiteX5" fmla="*/ 1175 w 10732"/>
                <a:gd name="connsiteY5" fmla="*/ 2567 h 10230"/>
                <a:gd name="connsiteX6" fmla="*/ 4336 w 10732"/>
                <a:gd name="connsiteY6" fmla="*/ 166 h 10230"/>
                <a:gd name="connsiteX7" fmla="*/ 7233 w 10732"/>
                <a:gd name="connsiteY7" fmla="*/ 470 h 10230"/>
                <a:gd name="connsiteX8" fmla="*/ 10289 w 10732"/>
                <a:gd name="connsiteY8" fmla="*/ 2567 h 10230"/>
                <a:gd name="connsiteX9" fmla="*/ 10732 w 10732"/>
                <a:gd name="connsiteY9" fmla="*/ 3939 h 10230"/>
                <a:gd name="connsiteX10" fmla="*/ 10732 w 10732"/>
                <a:gd name="connsiteY10" fmla="*/ 10166 h 10230"/>
                <a:gd name="connsiteX0" fmla="*/ 10732 w 10732"/>
                <a:gd name="connsiteY0" fmla="*/ 10042 h 10106"/>
                <a:gd name="connsiteX1" fmla="*/ 2003 w 10732"/>
                <a:gd name="connsiteY1" fmla="*/ 10042 h 10106"/>
                <a:gd name="connsiteX2" fmla="*/ 275 w 10732"/>
                <a:gd name="connsiteY2" fmla="*/ 9164 h 10106"/>
                <a:gd name="connsiteX3" fmla="*/ 0 w 10732"/>
                <a:gd name="connsiteY3" fmla="*/ 7551 h 10106"/>
                <a:gd name="connsiteX4" fmla="*/ 637 w 10732"/>
                <a:gd name="connsiteY4" fmla="*/ 3683 h 10106"/>
                <a:gd name="connsiteX5" fmla="*/ 1175 w 10732"/>
                <a:gd name="connsiteY5" fmla="*/ 2443 h 10106"/>
                <a:gd name="connsiteX6" fmla="*/ 4336 w 10732"/>
                <a:gd name="connsiteY6" fmla="*/ 211 h 10106"/>
                <a:gd name="connsiteX7" fmla="*/ 7233 w 10732"/>
                <a:gd name="connsiteY7" fmla="*/ 346 h 10106"/>
                <a:gd name="connsiteX8" fmla="*/ 10289 w 10732"/>
                <a:gd name="connsiteY8" fmla="*/ 2443 h 10106"/>
                <a:gd name="connsiteX9" fmla="*/ 10732 w 10732"/>
                <a:gd name="connsiteY9" fmla="*/ 3815 h 10106"/>
                <a:gd name="connsiteX10" fmla="*/ 10732 w 10732"/>
                <a:gd name="connsiteY10" fmla="*/ 10042 h 1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32" h="10106">
                  <a:moveTo>
                    <a:pt x="10732" y="10042"/>
                  </a:moveTo>
                  <a:cubicBezTo>
                    <a:pt x="7822" y="10042"/>
                    <a:pt x="3746" y="10188"/>
                    <a:pt x="2003" y="10042"/>
                  </a:cubicBezTo>
                  <a:cubicBezTo>
                    <a:pt x="260" y="9896"/>
                    <a:pt x="609" y="9579"/>
                    <a:pt x="275" y="9164"/>
                  </a:cubicBezTo>
                  <a:cubicBezTo>
                    <a:pt x="-59" y="8749"/>
                    <a:pt x="16" y="7625"/>
                    <a:pt x="0" y="7551"/>
                  </a:cubicBezTo>
                  <a:cubicBezTo>
                    <a:pt x="244" y="6306"/>
                    <a:pt x="441" y="4534"/>
                    <a:pt x="637" y="3683"/>
                  </a:cubicBezTo>
                  <a:cubicBezTo>
                    <a:pt x="833" y="2832"/>
                    <a:pt x="559" y="3022"/>
                    <a:pt x="1175" y="2443"/>
                  </a:cubicBezTo>
                  <a:cubicBezTo>
                    <a:pt x="1791" y="1864"/>
                    <a:pt x="3326" y="560"/>
                    <a:pt x="4336" y="211"/>
                  </a:cubicBezTo>
                  <a:cubicBezTo>
                    <a:pt x="5346" y="-138"/>
                    <a:pt x="6241" y="-26"/>
                    <a:pt x="7233" y="346"/>
                  </a:cubicBezTo>
                  <a:cubicBezTo>
                    <a:pt x="8225" y="718"/>
                    <a:pt x="10289" y="2443"/>
                    <a:pt x="10289" y="2443"/>
                  </a:cubicBezTo>
                  <a:cubicBezTo>
                    <a:pt x="10568" y="2786"/>
                    <a:pt x="10732" y="3291"/>
                    <a:pt x="10732" y="3815"/>
                  </a:cubicBezTo>
                  <a:lnTo>
                    <a:pt x="10732" y="10042"/>
                  </a:lnTo>
                  <a:close/>
                </a:path>
              </a:pathLst>
            </a:custGeom>
            <a:solidFill>
              <a:srgbClr val="FFA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0" name="Freeform 85">
              <a:extLst>
                <a:ext uri="{FF2B5EF4-FFF2-40B4-BE49-F238E27FC236}">
                  <a16:creationId xmlns:a16="http://schemas.microsoft.com/office/drawing/2014/main" id="{E2CFDA30-11DF-4A88-AD71-407A041DC02C}"/>
                </a:ext>
              </a:extLst>
            </p:cNvPr>
            <p:cNvSpPr>
              <a:spLocks/>
            </p:cNvSpPr>
            <p:nvPr/>
          </p:nvSpPr>
          <p:spPr bwMode="auto">
            <a:xfrm flipH="1">
              <a:off x="6681784" y="3945319"/>
              <a:ext cx="359069" cy="522761"/>
            </a:xfrm>
            <a:custGeom>
              <a:avLst/>
              <a:gdLst>
                <a:gd name="T0" fmla="*/ 41 w 178"/>
                <a:gd name="T1" fmla="*/ 275 h 275"/>
                <a:gd name="T2" fmla="*/ 28 w 178"/>
                <a:gd name="T3" fmla="*/ 14 h 275"/>
                <a:gd name="T4" fmla="*/ 142 w 178"/>
                <a:gd name="T5" fmla="*/ 33 h 275"/>
                <a:gd name="T6" fmla="*/ 41 w 178"/>
                <a:gd name="T7" fmla="*/ 275 h 275"/>
              </a:gdLst>
              <a:ahLst/>
              <a:cxnLst>
                <a:cxn ang="0">
                  <a:pos x="T0" y="T1"/>
                </a:cxn>
                <a:cxn ang="0">
                  <a:pos x="T2" y="T3"/>
                </a:cxn>
                <a:cxn ang="0">
                  <a:pos x="T4" y="T5"/>
                </a:cxn>
                <a:cxn ang="0">
                  <a:pos x="T6" y="T7"/>
                </a:cxn>
              </a:cxnLst>
              <a:rect l="0" t="0" r="r" b="b"/>
              <a:pathLst>
                <a:path w="178" h="275">
                  <a:moveTo>
                    <a:pt x="41" y="275"/>
                  </a:moveTo>
                  <a:cubicBezTo>
                    <a:pt x="0" y="182"/>
                    <a:pt x="28" y="14"/>
                    <a:pt x="28" y="14"/>
                  </a:cubicBezTo>
                  <a:cubicBezTo>
                    <a:pt x="28" y="14"/>
                    <a:pt x="120" y="0"/>
                    <a:pt x="142" y="33"/>
                  </a:cubicBezTo>
                  <a:cubicBezTo>
                    <a:pt x="178" y="86"/>
                    <a:pt x="162" y="275"/>
                    <a:pt x="41" y="275"/>
                  </a:cubicBezTo>
                </a:path>
              </a:pathLst>
            </a:custGeom>
            <a:solidFill>
              <a:srgbClr val="FFDEC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1" name="Freeform 86">
              <a:extLst>
                <a:ext uri="{FF2B5EF4-FFF2-40B4-BE49-F238E27FC236}">
                  <a16:creationId xmlns:a16="http://schemas.microsoft.com/office/drawing/2014/main" id="{D8BC4897-8C9A-41B1-B37C-462EE3E0E21D}"/>
                </a:ext>
              </a:extLst>
            </p:cNvPr>
            <p:cNvSpPr>
              <a:spLocks/>
            </p:cNvSpPr>
            <p:nvPr/>
          </p:nvSpPr>
          <p:spPr bwMode="auto">
            <a:xfrm flipH="1">
              <a:off x="6724575" y="3945319"/>
              <a:ext cx="275348" cy="153132"/>
            </a:xfrm>
            <a:custGeom>
              <a:avLst/>
              <a:gdLst>
                <a:gd name="T0" fmla="*/ 8 w 137"/>
                <a:gd name="T1" fmla="*/ 14 h 80"/>
                <a:gd name="T2" fmla="*/ 0 w 137"/>
                <a:gd name="T3" fmla="*/ 80 h 80"/>
                <a:gd name="T4" fmla="*/ 137 w 137"/>
                <a:gd name="T5" fmla="*/ 80 h 80"/>
                <a:gd name="T6" fmla="*/ 122 w 137"/>
                <a:gd name="T7" fmla="*/ 33 h 80"/>
                <a:gd name="T8" fmla="*/ 8 w 137"/>
                <a:gd name="T9" fmla="*/ 14 h 80"/>
              </a:gdLst>
              <a:ahLst/>
              <a:cxnLst>
                <a:cxn ang="0">
                  <a:pos x="T0" y="T1"/>
                </a:cxn>
                <a:cxn ang="0">
                  <a:pos x="T2" y="T3"/>
                </a:cxn>
                <a:cxn ang="0">
                  <a:pos x="T4" y="T5"/>
                </a:cxn>
                <a:cxn ang="0">
                  <a:pos x="T6" y="T7"/>
                </a:cxn>
                <a:cxn ang="0">
                  <a:pos x="T8" y="T9"/>
                </a:cxn>
              </a:cxnLst>
              <a:rect l="0" t="0" r="r" b="b"/>
              <a:pathLst>
                <a:path w="137" h="80">
                  <a:moveTo>
                    <a:pt x="8" y="14"/>
                  </a:moveTo>
                  <a:cubicBezTo>
                    <a:pt x="8" y="14"/>
                    <a:pt x="3" y="41"/>
                    <a:pt x="0" y="80"/>
                  </a:cubicBezTo>
                  <a:cubicBezTo>
                    <a:pt x="0" y="80"/>
                    <a:pt x="76" y="34"/>
                    <a:pt x="137" y="80"/>
                  </a:cubicBezTo>
                  <a:cubicBezTo>
                    <a:pt x="134" y="62"/>
                    <a:pt x="130" y="44"/>
                    <a:pt x="122" y="33"/>
                  </a:cubicBezTo>
                  <a:cubicBezTo>
                    <a:pt x="100" y="0"/>
                    <a:pt x="8" y="14"/>
                    <a:pt x="8" y="14"/>
                  </a:cubicBezTo>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2" name="Freeform 87">
              <a:extLst>
                <a:ext uri="{FF2B5EF4-FFF2-40B4-BE49-F238E27FC236}">
                  <a16:creationId xmlns:a16="http://schemas.microsoft.com/office/drawing/2014/main" id="{BB692AED-E10F-4322-B5BF-43A006E7945D}"/>
                </a:ext>
              </a:extLst>
            </p:cNvPr>
            <p:cNvSpPr>
              <a:spLocks/>
            </p:cNvSpPr>
            <p:nvPr/>
          </p:nvSpPr>
          <p:spPr bwMode="auto">
            <a:xfrm flipH="1">
              <a:off x="6681784" y="3945319"/>
              <a:ext cx="359069" cy="522761"/>
            </a:xfrm>
            <a:custGeom>
              <a:avLst/>
              <a:gdLst>
                <a:gd name="T0" fmla="*/ 41 w 178"/>
                <a:gd name="T1" fmla="*/ 275 h 275"/>
                <a:gd name="T2" fmla="*/ 28 w 178"/>
                <a:gd name="T3" fmla="*/ 14 h 275"/>
                <a:gd name="T4" fmla="*/ 142 w 178"/>
                <a:gd name="T5" fmla="*/ 33 h 275"/>
                <a:gd name="T6" fmla="*/ 41 w 178"/>
                <a:gd name="T7" fmla="*/ 275 h 275"/>
              </a:gdLst>
              <a:ahLst/>
              <a:cxnLst>
                <a:cxn ang="0">
                  <a:pos x="T0" y="T1"/>
                </a:cxn>
                <a:cxn ang="0">
                  <a:pos x="T2" y="T3"/>
                </a:cxn>
                <a:cxn ang="0">
                  <a:pos x="T4" y="T5"/>
                </a:cxn>
                <a:cxn ang="0">
                  <a:pos x="T6" y="T7"/>
                </a:cxn>
              </a:cxnLst>
              <a:rect l="0" t="0" r="r" b="b"/>
              <a:pathLst>
                <a:path w="178" h="275">
                  <a:moveTo>
                    <a:pt x="41" y="275"/>
                  </a:moveTo>
                  <a:cubicBezTo>
                    <a:pt x="0" y="182"/>
                    <a:pt x="28" y="14"/>
                    <a:pt x="28" y="14"/>
                  </a:cubicBezTo>
                  <a:cubicBezTo>
                    <a:pt x="28" y="14"/>
                    <a:pt x="120" y="0"/>
                    <a:pt x="142" y="33"/>
                  </a:cubicBezTo>
                  <a:cubicBezTo>
                    <a:pt x="178" y="86"/>
                    <a:pt x="162" y="275"/>
                    <a:pt x="41" y="275"/>
                  </a:cubicBezTo>
                  <a:close/>
                </a:path>
              </a:pathLst>
            </a:custGeom>
            <a:noFill/>
            <a:ln w="412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3" name="Freeform 90">
              <a:extLst>
                <a:ext uri="{FF2B5EF4-FFF2-40B4-BE49-F238E27FC236}">
                  <a16:creationId xmlns:a16="http://schemas.microsoft.com/office/drawing/2014/main" id="{97C33B26-846C-4C12-95FC-5F984DF8AC1B}"/>
                </a:ext>
              </a:extLst>
            </p:cNvPr>
            <p:cNvSpPr>
              <a:spLocks/>
            </p:cNvSpPr>
            <p:nvPr/>
          </p:nvSpPr>
          <p:spPr bwMode="auto">
            <a:xfrm flipH="1">
              <a:off x="6332648" y="5228459"/>
              <a:ext cx="1547273" cy="1369489"/>
            </a:xfrm>
            <a:custGeom>
              <a:avLst/>
              <a:gdLst>
                <a:gd name="T0" fmla="*/ 518 w 721"/>
                <a:gd name="T1" fmla="*/ 154 h 563"/>
                <a:gd name="T2" fmla="*/ 66 w 721"/>
                <a:gd name="T3" fmla="*/ 0 h 563"/>
                <a:gd name="T4" fmla="*/ 0 w 721"/>
                <a:gd name="T5" fmla="*/ 22 h 563"/>
                <a:gd name="T6" fmla="*/ 385 w 721"/>
                <a:gd name="T7" fmla="*/ 154 h 563"/>
                <a:gd name="T8" fmla="*/ 588 w 721"/>
                <a:gd name="T9" fmla="*/ 421 h 563"/>
                <a:gd name="T10" fmla="*/ 588 w 721"/>
                <a:gd name="T11" fmla="*/ 563 h 563"/>
                <a:gd name="T12" fmla="*/ 721 w 721"/>
                <a:gd name="T13" fmla="*/ 563 h 563"/>
                <a:gd name="T14" fmla="*/ 721 w 721"/>
                <a:gd name="T15" fmla="*/ 421 h 563"/>
                <a:gd name="T16" fmla="*/ 518 w 721"/>
                <a:gd name="T17" fmla="*/ 154 h 563"/>
                <a:gd name="connsiteX0" fmla="*/ 7184 w 10641"/>
                <a:gd name="connsiteY0" fmla="*/ 2735 h 10733"/>
                <a:gd name="connsiteX1" fmla="*/ 915 w 10641"/>
                <a:gd name="connsiteY1" fmla="*/ 0 h 10733"/>
                <a:gd name="connsiteX2" fmla="*/ 0 w 10641"/>
                <a:gd name="connsiteY2" fmla="*/ 391 h 10733"/>
                <a:gd name="connsiteX3" fmla="*/ 5340 w 10641"/>
                <a:gd name="connsiteY3" fmla="*/ 2735 h 10733"/>
                <a:gd name="connsiteX4" fmla="*/ 8155 w 10641"/>
                <a:gd name="connsiteY4" fmla="*/ 7478 h 10733"/>
                <a:gd name="connsiteX5" fmla="*/ 8155 w 10641"/>
                <a:gd name="connsiteY5" fmla="*/ 10000 h 10733"/>
                <a:gd name="connsiteX6" fmla="*/ 10641 w 10641"/>
                <a:gd name="connsiteY6" fmla="*/ 10733 h 10733"/>
                <a:gd name="connsiteX7" fmla="*/ 10000 w 10641"/>
                <a:gd name="connsiteY7" fmla="*/ 7478 h 10733"/>
                <a:gd name="connsiteX8" fmla="*/ 7184 w 10641"/>
                <a:gd name="connsiteY8" fmla="*/ 2735 h 10733"/>
                <a:gd name="connsiteX0" fmla="*/ 7184 w 10692"/>
                <a:gd name="connsiteY0" fmla="*/ 2735 h 12775"/>
                <a:gd name="connsiteX1" fmla="*/ 915 w 10692"/>
                <a:gd name="connsiteY1" fmla="*/ 0 h 12775"/>
                <a:gd name="connsiteX2" fmla="*/ 0 w 10692"/>
                <a:gd name="connsiteY2" fmla="*/ 391 h 12775"/>
                <a:gd name="connsiteX3" fmla="*/ 5340 w 10692"/>
                <a:gd name="connsiteY3" fmla="*/ 2735 h 12775"/>
                <a:gd name="connsiteX4" fmla="*/ 8155 w 10692"/>
                <a:gd name="connsiteY4" fmla="*/ 7478 h 12775"/>
                <a:gd name="connsiteX5" fmla="*/ 8352 w 10692"/>
                <a:gd name="connsiteY5" fmla="*/ 12666 h 12775"/>
                <a:gd name="connsiteX6" fmla="*/ 10641 w 10692"/>
                <a:gd name="connsiteY6" fmla="*/ 10733 h 12775"/>
                <a:gd name="connsiteX7" fmla="*/ 10000 w 10692"/>
                <a:gd name="connsiteY7" fmla="*/ 7478 h 12775"/>
                <a:gd name="connsiteX8" fmla="*/ 7184 w 10692"/>
                <a:gd name="connsiteY8" fmla="*/ 2735 h 12775"/>
                <a:gd name="connsiteX0" fmla="*/ 7184 w 10660"/>
                <a:gd name="connsiteY0" fmla="*/ 2735 h 12776"/>
                <a:gd name="connsiteX1" fmla="*/ 915 w 10660"/>
                <a:gd name="connsiteY1" fmla="*/ 0 h 12776"/>
                <a:gd name="connsiteX2" fmla="*/ 0 w 10660"/>
                <a:gd name="connsiteY2" fmla="*/ 391 h 12776"/>
                <a:gd name="connsiteX3" fmla="*/ 5340 w 10660"/>
                <a:gd name="connsiteY3" fmla="*/ 2735 h 12776"/>
                <a:gd name="connsiteX4" fmla="*/ 8155 w 10660"/>
                <a:gd name="connsiteY4" fmla="*/ 7478 h 12776"/>
                <a:gd name="connsiteX5" fmla="*/ 8352 w 10660"/>
                <a:gd name="connsiteY5" fmla="*/ 12666 h 12776"/>
                <a:gd name="connsiteX6" fmla="*/ 10641 w 10660"/>
                <a:gd name="connsiteY6" fmla="*/ 10733 h 12776"/>
                <a:gd name="connsiteX7" fmla="*/ 9507 w 10660"/>
                <a:gd name="connsiteY7" fmla="*/ 7278 h 12776"/>
                <a:gd name="connsiteX8" fmla="*/ 7184 w 10660"/>
                <a:gd name="connsiteY8" fmla="*/ 2735 h 12776"/>
                <a:gd name="connsiteX0" fmla="*/ 7184 w 10676"/>
                <a:gd name="connsiteY0" fmla="*/ 2735 h 12776"/>
                <a:gd name="connsiteX1" fmla="*/ 915 w 10676"/>
                <a:gd name="connsiteY1" fmla="*/ 0 h 12776"/>
                <a:gd name="connsiteX2" fmla="*/ 0 w 10676"/>
                <a:gd name="connsiteY2" fmla="*/ 391 h 12776"/>
                <a:gd name="connsiteX3" fmla="*/ 5340 w 10676"/>
                <a:gd name="connsiteY3" fmla="*/ 2735 h 12776"/>
                <a:gd name="connsiteX4" fmla="*/ 8155 w 10676"/>
                <a:gd name="connsiteY4" fmla="*/ 7478 h 12776"/>
                <a:gd name="connsiteX5" fmla="*/ 8352 w 10676"/>
                <a:gd name="connsiteY5" fmla="*/ 12666 h 12776"/>
                <a:gd name="connsiteX6" fmla="*/ 10641 w 10676"/>
                <a:gd name="connsiteY6" fmla="*/ 10733 h 12776"/>
                <a:gd name="connsiteX7" fmla="*/ 9803 w 10676"/>
                <a:gd name="connsiteY7" fmla="*/ 7345 h 12776"/>
                <a:gd name="connsiteX8" fmla="*/ 7184 w 10676"/>
                <a:gd name="connsiteY8" fmla="*/ 2735 h 1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6" h="12776">
                  <a:moveTo>
                    <a:pt x="7184" y="2735"/>
                  </a:moveTo>
                  <a:lnTo>
                    <a:pt x="915" y="0"/>
                  </a:lnTo>
                  <a:lnTo>
                    <a:pt x="0" y="391"/>
                  </a:lnTo>
                  <a:lnTo>
                    <a:pt x="5340" y="2735"/>
                  </a:lnTo>
                  <a:cubicBezTo>
                    <a:pt x="7032" y="3481"/>
                    <a:pt x="7653" y="5823"/>
                    <a:pt x="8155" y="7478"/>
                  </a:cubicBezTo>
                  <a:cubicBezTo>
                    <a:pt x="8657" y="9133"/>
                    <a:pt x="7938" y="12124"/>
                    <a:pt x="8352" y="12666"/>
                  </a:cubicBezTo>
                  <a:cubicBezTo>
                    <a:pt x="8766" y="13208"/>
                    <a:pt x="10399" y="11620"/>
                    <a:pt x="10641" y="10733"/>
                  </a:cubicBezTo>
                  <a:cubicBezTo>
                    <a:pt x="10883" y="9846"/>
                    <a:pt x="9803" y="7345"/>
                    <a:pt x="9803" y="7345"/>
                  </a:cubicBezTo>
                  <a:cubicBezTo>
                    <a:pt x="9803" y="5231"/>
                    <a:pt x="8877" y="3481"/>
                    <a:pt x="7184" y="2735"/>
                  </a:cubicBezTo>
                </a:path>
              </a:pathLst>
            </a:custGeom>
            <a:solidFill>
              <a:srgbClr val="DD76A5"/>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4" name="Freeform 92">
              <a:extLst>
                <a:ext uri="{FF2B5EF4-FFF2-40B4-BE49-F238E27FC236}">
                  <a16:creationId xmlns:a16="http://schemas.microsoft.com/office/drawing/2014/main" id="{6FE98358-9573-481E-91DE-4B633095DE23}"/>
                </a:ext>
              </a:extLst>
            </p:cNvPr>
            <p:cNvSpPr>
              <a:spLocks/>
            </p:cNvSpPr>
            <p:nvPr/>
          </p:nvSpPr>
          <p:spPr bwMode="auto">
            <a:xfrm flipH="1">
              <a:off x="7362713" y="5004920"/>
              <a:ext cx="770231" cy="584365"/>
            </a:xfrm>
            <a:custGeom>
              <a:avLst/>
              <a:gdLst>
                <a:gd name="T0" fmla="*/ 0 w 384"/>
                <a:gd name="T1" fmla="*/ 0 h 307"/>
                <a:gd name="T2" fmla="*/ 0 w 384"/>
                <a:gd name="T3" fmla="*/ 155 h 307"/>
                <a:gd name="T4" fmla="*/ 192 w 384"/>
                <a:gd name="T5" fmla="*/ 307 h 307"/>
                <a:gd name="T6" fmla="*/ 384 w 384"/>
                <a:gd name="T7" fmla="*/ 155 h 307"/>
                <a:gd name="T8" fmla="*/ 384 w 384"/>
                <a:gd name="T9" fmla="*/ 0 h 307"/>
                <a:gd name="T10" fmla="*/ 0 w 384"/>
                <a:gd name="T11" fmla="*/ 0 h 307"/>
              </a:gdLst>
              <a:ahLst/>
              <a:cxnLst>
                <a:cxn ang="0">
                  <a:pos x="T0" y="T1"/>
                </a:cxn>
                <a:cxn ang="0">
                  <a:pos x="T2" y="T3"/>
                </a:cxn>
                <a:cxn ang="0">
                  <a:pos x="T4" y="T5"/>
                </a:cxn>
                <a:cxn ang="0">
                  <a:pos x="T6" y="T7"/>
                </a:cxn>
                <a:cxn ang="0">
                  <a:pos x="T8" y="T9"/>
                </a:cxn>
                <a:cxn ang="0">
                  <a:pos x="T10" y="T11"/>
                </a:cxn>
              </a:cxnLst>
              <a:rect l="0" t="0" r="r" b="b"/>
              <a:pathLst>
                <a:path w="384" h="307">
                  <a:moveTo>
                    <a:pt x="0" y="0"/>
                  </a:moveTo>
                  <a:cubicBezTo>
                    <a:pt x="0" y="155"/>
                    <a:pt x="0" y="155"/>
                    <a:pt x="0" y="155"/>
                  </a:cubicBezTo>
                  <a:cubicBezTo>
                    <a:pt x="0" y="261"/>
                    <a:pt x="86" y="307"/>
                    <a:pt x="192" y="307"/>
                  </a:cubicBezTo>
                  <a:cubicBezTo>
                    <a:pt x="298" y="307"/>
                    <a:pt x="384" y="261"/>
                    <a:pt x="384" y="155"/>
                  </a:cubicBezTo>
                  <a:cubicBezTo>
                    <a:pt x="384" y="0"/>
                    <a:pt x="384" y="0"/>
                    <a:pt x="384" y="0"/>
                  </a:cubicBezTo>
                  <a:lnTo>
                    <a:pt x="0" y="0"/>
                  </a:lnTo>
                  <a:close/>
                </a:path>
              </a:pathLst>
            </a:custGeom>
            <a:solidFill>
              <a:srgbClr val="FFDEC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5" name="Freeform 93">
              <a:extLst>
                <a:ext uri="{FF2B5EF4-FFF2-40B4-BE49-F238E27FC236}">
                  <a16:creationId xmlns:a16="http://schemas.microsoft.com/office/drawing/2014/main" id="{536B1FBB-7F73-427C-A44E-57F2FFB1948B}"/>
                </a:ext>
              </a:extLst>
            </p:cNvPr>
            <p:cNvSpPr>
              <a:spLocks/>
            </p:cNvSpPr>
            <p:nvPr/>
          </p:nvSpPr>
          <p:spPr bwMode="auto">
            <a:xfrm flipH="1">
              <a:off x="7362713" y="5004920"/>
              <a:ext cx="770231" cy="248180"/>
            </a:xfrm>
            <a:custGeom>
              <a:avLst/>
              <a:gdLst>
                <a:gd name="T0" fmla="*/ 0 w 384"/>
                <a:gd name="T1" fmla="*/ 87 h 131"/>
                <a:gd name="T2" fmla="*/ 192 w 384"/>
                <a:gd name="T3" fmla="*/ 131 h 131"/>
                <a:gd name="T4" fmla="*/ 384 w 384"/>
                <a:gd name="T5" fmla="*/ 87 h 131"/>
                <a:gd name="T6" fmla="*/ 384 w 384"/>
                <a:gd name="T7" fmla="*/ 0 h 131"/>
                <a:gd name="T8" fmla="*/ 0 w 384"/>
                <a:gd name="T9" fmla="*/ 0 h 131"/>
                <a:gd name="T10" fmla="*/ 0 w 384"/>
                <a:gd name="T11" fmla="*/ 87 h 131"/>
              </a:gdLst>
              <a:ahLst/>
              <a:cxnLst>
                <a:cxn ang="0">
                  <a:pos x="T0" y="T1"/>
                </a:cxn>
                <a:cxn ang="0">
                  <a:pos x="T2" y="T3"/>
                </a:cxn>
                <a:cxn ang="0">
                  <a:pos x="T4" y="T5"/>
                </a:cxn>
                <a:cxn ang="0">
                  <a:pos x="T6" y="T7"/>
                </a:cxn>
                <a:cxn ang="0">
                  <a:pos x="T8" y="T9"/>
                </a:cxn>
                <a:cxn ang="0">
                  <a:pos x="T10" y="T11"/>
                </a:cxn>
              </a:cxnLst>
              <a:rect l="0" t="0" r="r" b="b"/>
              <a:pathLst>
                <a:path w="384" h="131">
                  <a:moveTo>
                    <a:pt x="0" y="87"/>
                  </a:moveTo>
                  <a:cubicBezTo>
                    <a:pt x="57" y="115"/>
                    <a:pt x="123" y="131"/>
                    <a:pt x="192" y="131"/>
                  </a:cubicBezTo>
                  <a:cubicBezTo>
                    <a:pt x="261" y="131"/>
                    <a:pt x="327" y="115"/>
                    <a:pt x="384" y="87"/>
                  </a:cubicBezTo>
                  <a:cubicBezTo>
                    <a:pt x="384" y="0"/>
                    <a:pt x="384" y="0"/>
                    <a:pt x="384" y="0"/>
                  </a:cubicBezTo>
                  <a:cubicBezTo>
                    <a:pt x="0" y="0"/>
                    <a:pt x="0" y="0"/>
                    <a:pt x="0" y="0"/>
                  </a:cubicBezTo>
                  <a:lnTo>
                    <a:pt x="0" y="87"/>
                  </a:lnTo>
                  <a:close/>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6" name="Freeform 94">
              <a:extLst>
                <a:ext uri="{FF2B5EF4-FFF2-40B4-BE49-F238E27FC236}">
                  <a16:creationId xmlns:a16="http://schemas.microsoft.com/office/drawing/2014/main" id="{2DB45BC2-B44C-48C4-878D-D397D5FC8D2B}"/>
                </a:ext>
              </a:extLst>
            </p:cNvPr>
            <p:cNvSpPr>
              <a:spLocks/>
            </p:cNvSpPr>
            <p:nvPr/>
          </p:nvSpPr>
          <p:spPr bwMode="auto">
            <a:xfrm flipH="1">
              <a:off x="7362713" y="5004920"/>
              <a:ext cx="770231" cy="584365"/>
            </a:xfrm>
            <a:custGeom>
              <a:avLst/>
              <a:gdLst>
                <a:gd name="T0" fmla="*/ 0 w 384"/>
                <a:gd name="T1" fmla="*/ 0 h 307"/>
                <a:gd name="T2" fmla="*/ 0 w 384"/>
                <a:gd name="T3" fmla="*/ 155 h 307"/>
                <a:gd name="T4" fmla="*/ 192 w 384"/>
                <a:gd name="T5" fmla="*/ 307 h 307"/>
                <a:gd name="T6" fmla="*/ 384 w 384"/>
                <a:gd name="T7" fmla="*/ 155 h 307"/>
                <a:gd name="T8" fmla="*/ 384 w 384"/>
                <a:gd name="T9" fmla="*/ 0 h 307"/>
                <a:gd name="T10" fmla="*/ 0 w 384"/>
                <a:gd name="T11" fmla="*/ 0 h 307"/>
              </a:gdLst>
              <a:ahLst/>
              <a:cxnLst>
                <a:cxn ang="0">
                  <a:pos x="T0" y="T1"/>
                </a:cxn>
                <a:cxn ang="0">
                  <a:pos x="T2" y="T3"/>
                </a:cxn>
                <a:cxn ang="0">
                  <a:pos x="T4" y="T5"/>
                </a:cxn>
                <a:cxn ang="0">
                  <a:pos x="T6" y="T7"/>
                </a:cxn>
                <a:cxn ang="0">
                  <a:pos x="T8" y="T9"/>
                </a:cxn>
                <a:cxn ang="0">
                  <a:pos x="T10" y="T11"/>
                </a:cxn>
              </a:cxnLst>
              <a:rect l="0" t="0" r="r" b="b"/>
              <a:pathLst>
                <a:path w="384" h="307">
                  <a:moveTo>
                    <a:pt x="0" y="0"/>
                  </a:moveTo>
                  <a:cubicBezTo>
                    <a:pt x="0" y="155"/>
                    <a:pt x="0" y="155"/>
                    <a:pt x="0" y="155"/>
                  </a:cubicBezTo>
                  <a:cubicBezTo>
                    <a:pt x="0" y="261"/>
                    <a:pt x="86" y="307"/>
                    <a:pt x="192" y="307"/>
                  </a:cubicBezTo>
                  <a:cubicBezTo>
                    <a:pt x="298" y="307"/>
                    <a:pt x="384" y="261"/>
                    <a:pt x="384" y="155"/>
                  </a:cubicBezTo>
                  <a:cubicBezTo>
                    <a:pt x="384" y="0"/>
                    <a:pt x="384" y="0"/>
                    <a:pt x="384" y="0"/>
                  </a:cubicBezTo>
                  <a:lnTo>
                    <a:pt x="0"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7" name="Freeform 117">
              <a:extLst>
                <a:ext uri="{FF2B5EF4-FFF2-40B4-BE49-F238E27FC236}">
                  <a16:creationId xmlns:a16="http://schemas.microsoft.com/office/drawing/2014/main" id="{EC4717BB-0B6F-4866-98D4-7535D5CF59CC}"/>
                </a:ext>
              </a:extLst>
            </p:cNvPr>
            <p:cNvSpPr>
              <a:spLocks/>
            </p:cNvSpPr>
            <p:nvPr/>
          </p:nvSpPr>
          <p:spPr bwMode="auto">
            <a:xfrm flipH="1">
              <a:off x="6906900" y="3563370"/>
              <a:ext cx="1681856" cy="1591163"/>
            </a:xfrm>
            <a:custGeom>
              <a:avLst/>
              <a:gdLst>
                <a:gd name="T0" fmla="*/ 0 w 836"/>
                <a:gd name="T1" fmla="*/ 0 h 837"/>
                <a:gd name="T2" fmla="*/ 0 w 836"/>
                <a:gd name="T3" fmla="*/ 429 h 837"/>
                <a:gd name="T4" fmla="*/ 418 w 836"/>
                <a:gd name="T5" fmla="*/ 837 h 837"/>
                <a:gd name="T6" fmla="*/ 836 w 836"/>
                <a:gd name="T7" fmla="*/ 429 h 837"/>
                <a:gd name="T8" fmla="*/ 836 w 836"/>
                <a:gd name="T9" fmla="*/ 0 h 837"/>
                <a:gd name="T10" fmla="*/ 0 w 836"/>
                <a:gd name="T11" fmla="*/ 0 h 837"/>
              </a:gdLst>
              <a:ahLst/>
              <a:cxnLst>
                <a:cxn ang="0">
                  <a:pos x="T0" y="T1"/>
                </a:cxn>
                <a:cxn ang="0">
                  <a:pos x="T2" y="T3"/>
                </a:cxn>
                <a:cxn ang="0">
                  <a:pos x="T4" y="T5"/>
                </a:cxn>
                <a:cxn ang="0">
                  <a:pos x="T6" y="T7"/>
                </a:cxn>
                <a:cxn ang="0">
                  <a:pos x="T8" y="T9"/>
                </a:cxn>
                <a:cxn ang="0">
                  <a:pos x="T10" y="T11"/>
                </a:cxn>
              </a:cxnLst>
              <a:rect l="0" t="0" r="r" b="b"/>
              <a:pathLst>
                <a:path w="836" h="837">
                  <a:moveTo>
                    <a:pt x="0" y="0"/>
                  </a:moveTo>
                  <a:cubicBezTo>
                    <a:pt x="0" y="429"/>
                    <a:pt x="0" y="429"/>
                    <a:pt x="0" y="429"/>
                  </a:cubicBezTo>
                  <a:cubicBezTo>
                    <a:pt x="0" y="660"/>
                    <a:pt x="187" y="837"/>
                    <a:pt x="418" y="837"/>
                  </a:cubicBezTo>
                  <a:cubicBezTo>
                    <a:pt x="649" y="837"/>
                    <a:pt x="836" y="660"/>
                    <a:pt x="836" y="429"/>
                  </a:cubicBezTo>
                  <a:cubicBezTo>
                    <a:pt x="836" y="0"/>
                    <a:pt x="836" y="0"/>
                    <a:pt x="836" y="0"/>
                  </a:cubicBezTo>
                  <a:lnTo>
                    <a:pt x="0" y="0"/>
                  </a:lnTo>
                  <a:close/>
                </a:path>
              </a:pathLst>
            </a:custGeom>
            <a:solidFill>
              <a:srgbClr val="FFDEC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8" name="Freeform 118">
              <a:extLst>
                <a:ext uri="{FF2B5EF4-FFF2-40B4-BE49-F238E27FC236}">
                  <a16:creationId xmlns:a16="http://schemas.microsoft.com/office/drawing/2014/main" id="{277BC0BF-F0CD-45AA-AC26-06799BBD324E}"/>
                </a:ext>
              </a:extLst>
            </p:cNvPr>
            <p:cNvSpPr>
              <a:spLocks/>
            </p:cNvSpPr>
            <p:nvPr/>
          </p:nvSpPr>
          <p:spPr bwMode="auto">
            <a:xfrm flipH="1">
              <a:off x="6906900" y="4263904"/>
              <a:ext cx="1681856" cy="890629"/>
            </a:xfrm>
            <a:custGeom>
              <a:avLst/>
              <a:gdLst>
                <a:gd name="T0" fmla="*/ 418 w 836"/>
                <a:gd name="T1" fmla="*/ 409 h 469"/>
                <a:gd name="T2" fmla="*/ 418 w 836"/>
                <a:gd name="T3" fmla="*/ 409 h 469"/>
                <a:gd name="T4" fmla="*/ 0 w 836"/>
                <a:gd name="T5" fmla="*/ 0 h 469"/>
                <a:gd name="T6" fmla="*/ 0 w 836"/>
                <a:gd name="T7" fmla="*/ 61 h 469"/>
                <a:gd name="T8" fmla="*/ 418 w 836"/>
                <a:gd name="T9" fmla="*/ 469 h 469"/>
                <a:gd name="T10" fmla="*/ 836 w 836"/>
                <a:gd name="T11" fmla="*/ 61 h 469"/>
                <a:gd name="T12" fmla="*/ 836 w 836"/>
                <a:gd name="T13" fmla="*/ 0 h 469"/>
                <a:gd name="T14" fmla="*/ 418 w 836"/>
                <a:gd name="T15" fmla="*/ 409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6" h="469">
                  <a:moveTo>
                    <a:pt x="418" y="409"/>
                  </a:moveTo>
                  <a:cubicBezTo>
                    <a:pt x="418" y="409"/>
                    <a:pt x="418" y="409"/>
                    <a:pt x="418" y="409"/>
                  </a:cubicBezTo>
                  <a:cubicBezTo>
                    <a:pt x="187" y="409"/>
                    <a:pt x="0" y="232"/>
                    <a:pt x="0" y="0"/>
                  </a:cubicBezTo>
                  <a:cubicBezTo>
                    <a:pt x="0" y="61"/>
                    <a:pt x="0" y="61"/>
                    <a:pt x="0" y="61"/>
                  </a:cubicBezTo>
                  <a:cubicBezTo>
                    <a:pt x="0" y="292"/>
                    <a:pt x="187" y="469"/>
                    <a:pt x="418" y="469"/>
                  </a:cubicBezTo>
                  <a:cubicBezTo>
                    <a:pt x="649" y="469"/>
                    <a:pt x="836" y="292"/>
                    <a:pt x="836" y="61"/>
                  </a:cubicBezTo>
                  <a:cubicBezTo>
                    <a:pt x="836" y="0"/>
                    <a:pt x="836" y="0"/>
                    <a:pt x="836" y="0"/>
                  </a:cubicBezTo>
                  <a:cubicBezTo>
                    <a:pt x="836" y="232"/>
                    <a:pt x="649" y="409"/>
                    <a:pt x="418" y="409"/>
                  </a:cubicBezTo>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119">
              <a:extLst>
                <a:ext uri="{FF2B5EF4-FFF2-40B4-BE49-F238E27FC236}">
                  <a16:creationId xmlns:a16="http://schemas.microsoft.com/office/drawing/2014/main" id="{F6E4CBB0-F7CF-4845-B846-D578474C21A8}"/>
                </a:ext>
              </a:extLst>
            </p:cNvPr>
            <p:cNvSpPr>
              <a:spLocks/>
            </p:cNvSpPr>
            <p:nvPr/>
          </p:nvSpPr>
          <p:spPr bwMode="auto">
            <a:xfrm flipH="1">
              <a:off x="6906900" y="3563370"/>
              <a:ext cx="1681856" cy="471716"/>
            </a:xfrm>
            <a:custGeom>
              <a:avLst/>
              <a:gdLst>
                <a:gd name="T0" fmla="*/ 0 w 836"/>
                <a:gd name="T1" fmla="*/ 247 h 248"/>
                <a:gd name="T2" fmla="*/ 648 w 836"/>
                <a:gd name="T3" fmla="*/ 53 h 248"/>
                <a:gd name="T4" fmla="*/ 836 w 836"/>
                <a:gd name="T5" fmla="*/ 234 h 248"/>
                <a:gd name="T6" fmla="*/ 836 w 836"/>
                <a:gd name="T7" fmla="*/ 0 h 248"/>
                <a:gd name="T8" fmla="*/ 0 w 836"/>
                <a:gd name="T9" fmla="*/ 0 h 248"/>
                <a:gd name="T10" fmla="*/ 0 w 836"/>
                <a:gd name="T11" fmla="*/ 247 h 248"/>
              </a:gdLst>
              <a:ahLst/>
              <a:cxnLst>
                <a:cxn ang="0">
                  <a:pos x="T0" y="T1"/>
                </a:cxn>
                <a:cxn ang="0">
                  <a:pos x="T2" y="T3"/>
                </a:cxn>
                <a:cxn ang="0">
                  <a:pos x="T4" y="T5"/>
                </a:cxn>
                <a:cxn ang="0">
                  <a:pos x="T6" y="T7"/>
                </a:cxn>
                <a:cxn ang="0">
                  <a:pos x="T8" y="T9"/>
                </a:cxn>
                <a:cxn ang="0">
                  <a:pos x="T10" y="T11"/>
                </a:cxn>
              </a:cxnLst>
              <a:rect l="0" t="0" r="r" b="b"/>
              <a:pathLst>
                <a:path w="836" h="248">
                  <a:moveTo>
                    <a:pt x="0" y="247"/>
                  </a:moveTo>
                  <a:cubicBezTo>
                    <a:pt x="265" y="248"/>
                    <a:pt x="505" y="171"/>
                    <a:pt x="648" y="53"/>
                  </a:cubicBezTo>
                  <a:cubicBezTo>
                    <a:pt x="672" y="155"/>
                    <a:pt x="780" y="238"/>
                    <a:pt x="836" y="234"/>
                  </a:cubicBezTo>
                  <a:cubicBezTo>
                    <a:pt x="836" y="0"/>
                    <a:pt x="836" y="0"/>
                    <a:pt x="836" y="0"/>
                  </a:cubicBezTo>
                  <a:cubicBezTo>
                    <a:pt x="741" y="0"/>
                    <a:pt x="239" y="19"/>
                    <a:pt x="0" y="0"/>
                  </a:cubicBezTo>
                  <a:lnTo>
                    <a:pt x="0" y="247"/>
                  </a:lnTo>
                  <a:close/>
                </a:path>
              </a:pathLst>
            </a:custGeom>
            <a:solidFill>
              <a:srgbClr val="F9C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120">
              <a:extLst>
                <a:ext uri="{FF2B5EF4-FFF2-40B4-BE49-F238E27FC236}">
                  <a16:creationId xmlns:a16="http://schemas.microsoft.com/office/drawing/2014/main" id="{E9568FB7-C317-4880-AF6E-C19D8AC47006}"/>
                </a:ext>
              </a:extLst>
            </p:cNvPr>
            <p:cNvSpPr>
              <a:spLocks/>
            </p:cNvSpPr>
            <p:nvPr/>
          </p:nvSpPr>
          <p:spPr bwMode="auto">
            <a:xfrm flipH="1">
              <a:off x="6906900" y="3563370"/>
              <a:ext cx="1681856" cy="1591163"/>
            </a:xfrm>
            <a:custGeom>
              <a:avLst/>
              <a:gdLst>
                <a:gd name="T0" fmla="*/ 0 w 836"/>
                <a:gd name="T1" fmla="*/ 0 h 837"/>
                <a:gd name="T2" fmla="*/ 0 w 836"/>
                <a:gd name="T3" fmla="*/ 429 h 837"/>
                <a:gd name="T4" fmla="*/ 418 w 836"/>
                <a:gd name="T5" fmla="*/ 837 h 837"/>
                <a:gd name="T6" fmla="*/ 836 w 836"/>
                <a:gd name="T7" fmla="*/ 429 h 837"/>
                <a:gd name="T8" fmla="*/ 836 w 836"/>
                <a:gd name="T9" fmla="*/ 0 h 837"/>
                <a:gd name="T10" fmla="*/ 0 w 836"/>
                <a:gd name="T11" fmla="*/ 0 h 837"/>
              </a:gdLst>
              <a:ahLst/>
              <a:cxnLst>
                <a:cxn ang="0">
                  <a:pos x="T0" y="T1"/>
                </a:cxn>
                <a:cxn ang="0">
                  <a:pos x="T2" y="T3"/>
                </a:cxn>
                <a:cxn ang="0">
                  <a:pos x="T4" y="T5"/>
                </a:cxn>
                <a:cxn ang="0">
                  <a:pos x="T6" y="T7"/>
                </a:cxn>
                <a:cxn ang="0">
                  <a:pos x="T8" y="T9"/>
                </a:cxn>
                <a:cxn ang="0">
                  <a:pos x="T10" y="T11"/>
                </a:cxn>
              </a:cxnLst>
              <a:rect l="0" t="0" r="r" b="b"/>
              <a:pathLst>
                <a:path w="836" h="837">
                  <a:moveTo>
                    <a:pt x="0" y="0"/>
                  </a:moveTo>
                  <a:cubicBezTo>
                    <a:pt x="0" y="429"/>
                    <a:pt x="0" y="429"/>
                    <a:pt x="0" y="429"/>
                  </a:cubicBezTo>
                  <a:cubicBezTo>
                    <a:pt x="0" y="660"/>
                    <a:pt x="187" y="837"/>
                    <a:pt x="418" y="837"/>
                  </a:cubicBezTo>
                  <a:cubicBezTo>
                    <a:pt x="649" y="837"/>
                    <a:pt x="836" y="660"/>
                    <a:pt x="836" y="429"/>
                  </a:cubicBezTo>
                  <a:cubicBezTo>
                    <a:pt x="836" y="0"/>
                    <a:pt x="836" y="0"/>
                    <a:pt x="836" y="0"/>
                  </a:cubicBezTo>
                  <a:lnTo>
                    <a:pt x="0"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121">
              <a:extLst>
                <a:ext uri="{FF2B5EF4-FFF2-40B4-BE49-F238E27FC236}">
                  <a16:creationId xmlns:a16="http://schemas.microsoft.com/office/drawing/2014/main" id="{653CA6DF-595E-4D1D-9E3B-3D6900C75523}"/>
                </a:ext>
              </a:extLst>
            </p:cNvPr>
            <p:cNvSpPr>
              <a:spLocks/>
            </p:cNvSpPr>
            <p:nvPr/>
          </p:nvSpPr>
          <p:spPr bwMode="auto">
            <a:xfrm flipH="1">
              <a:off x="7997130" y="4089650"/>
              <a:ext cx="297674" cy="15842"/>
            </a:xfrm>
            <a:custGeom>
              <a:avLst/>
              <a:gdLst>
                <a:gd name="T0" fmla="*/ 148 w 148"/>
                <a:gd name="T1" fmla="*/ 8 h 8"/>
                <a:gd name="T2" fmla="*/ 0 w 148"/>
                <a:gd name="T3" fmla="*/ 8 h 8"/>
              </a:gdLst>
              <a:ahLst/>
              <a:cxnLst>
                <a:cxn ang="0">
                  <a:pos x="T0" y="T1"/>
                </a:cxn>
                <a:cxn ang="0">
                  <a:pos x="T2" y="T3"/>
                </a:cxn>
              </a:cxnLst>
              <a:rect l="0" t="0" r="r" b="b"/>
              <a:pathLst>
                <a:path w="148" h="8">
                  <a:moveTo>
                    <a:pt x="148" y="8"/>
                  </a:moveTo>
                  <a:cubicBezTo>
                    <a:pt x="99" y="0"/>
                    <a:pt x="49" y="0"/>
                    <a:pt x="0" y="8"/>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Oval 122">
              <a:extLst>
                <a:ext uri="{FF2B5EF4-FFF2-40B4-BE49-F238E27FC236}">
                  <a16:creationId xmlns:a16="http://schemas.microsoft.com/office/drawing/2014/main" id="{62706325-FB67-47C9-B70E-F110A916D964}"/>
                </a:ext>
              </a:extLst>
            </p:cNvPr>
            <p:cNvSpPr>
              <a:spLocks noChangeArrowheads="1"/>
            </p:cNvSpPr>
            <p:nvPr/>
          </p:nvSpPr>
          <p:spPr bwMode="auto">
            <a:xfrm flipH="1">
              <a:off x="8136664" y="4105492"/>
              <a:ext cx="145116" cy="139051"/>
            </a:xfrm>
            <a:prstGeom prst="ellipse">
              <a:avLst/>
            </a:prstGeom>
            <a:solidFill>
              <a:srgbClr val="17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123">
              <a:extLst>
                <a:ext uri="{FF2B5EF4-FFF2-40B4-BE49-F238E27FC236}">
                  <a16:creationId xmlns:a16="http://schemas.microsoft.com/office/drawing/2014/main" id="{233245E1-3BD6-4963-8142-F68C5C770BBF}"/>
                </a:ext>
              </a:extLst>
            </p:cNvPr>
            <p:cNvSpPr>
              <a:spLocks/>
            </p:cNvSpPr>
            <p:nvPr/>
          </p:nvSpPr>
          <p:spPr bwMode="auto">
            <a:xfrm flipH="1">
              <a:off x="7264108" y="4089650"/>
              <a:ext cx="295814" cy="15842"/>
            </a:xfrm>
            <a:custGeom>
              <a:avLst/>
              <a:gdLst>
                <a:gd name="T0" fmla="*/ 148 w 148"/>
                <a:gd name="T1" fmla="*/ 8 h 8"/>
                <a:gd name="T2" fmla="*/ 0 w 148"/>
                <a:gd name="T3" fmla="*/ 8 h 8"/>
              </a:gdLst>
              <a:ahLst/>
              <a:cxnLst>
                <a:cxn ang="0">
                  <a:pos x="T0" y="T1"/>
                </a:cxn>
                <a:cxn ang="0">
                  <a:pos x="T2" y="T3"/>
                </a:cxn>
              </a:cxnLst>
              <a:rect l="0" t="0" r="r" b="b"/>
              <a:pathLst>
                <a:path w="148" h="8">
                  <a:moveTo>
                    <a:pt x="148" y="8"/>
                  </a:moveTo>
                  <a:cubicBezTo>
                    <a:pt x="99" y="0"/>
                    <a:pt x="49" y="0"/>
                    <a:pt x="0" y="8"/>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Oval 124">
              <a:extLst>
                <a:ext uri="{FF2B5EF4-FFF2-40B4-BE49-F238E27FC236}">
                  <a16:creationId xmlns:a16="http://schemas.microsoft.com/office/drawing/2014/main" id="{F37168D7-48CF-46E4-BFC1-CF438ACE514C}"/>
                </a:ext>
              </a:extLst>
            </p:cNvPr>
            <p:cNvSpPr>
              <a:spLocks noChangeArrowheads="1"/>
            </p:cNvSpPr>
            <p:nvPr/>
          </p:nvSpPr>
          <p:spPr bwMode="auto">
            <a:xfrm flipH="1">
              <a:off x="7401782" y="4105492"/>
              <a:ext cx="146977" cy="139051"/>
            </a:xfrm>
            <a:prstGeom prst="ellipse">
              <a:avLst/>
            </a:prstGeom>
            <a:solidFill>
              <a:srgbClr val="17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125">
              <a:extLst>
                <a:ext uri="{FF2B5EF4-FFF2-40B4-BE49-F238E27FC236}">
                  <a16:creationId xmlns:a16="http://schemas.microsoft.com/office/drawing/2014/main" id="{B2408096-0D7C-4E49-BE1E-18F73E8040BA}"/>
                </a:ext>
              </a:extLst>
            </p:cNvPr>
            <p:cNvSpPr>
              <a:spLocks/>
            </p:cNvSpPr>
            <p:nvPr/>
          </p:nvSpPr>
          <p:spPr bwMode="auto">
            <a:xfrm flipH="1">
              <a:off x="7429689" y="4679296"/>
              <a:ext cx="254884" cy="153132"/>
            </a:xfrm>
            <a:custGeom>
              <a:avLst/>
              <a:gdLst>
                <a:gd name="T0" fmla="*/ 0 w 127"/>
                <a:gd name="T1" fmla="*/ 73 h 80"/>
                <a:gd name="T2" fmla="*/ 127 w 127"/>
                <a:gd name="T3" fmla="*/ 0 h 80"/>
              </a:gdLst>
              <a:ahLst/>
              <a:cxnLst>
                <a:cxn ang="0">
                  <a:pos x="T0" y="T1"/>
                </a:cxn>
                <a:cxn ang="0">
                  <a:pos x="T2" y="T3"/>
                </a:cxn>
              </a:cxnLst>
              <a:rect l="0" t="0" r="r" b="b"/>
              <a:pathLst>
                <a:path w="127" h="80">
                  <a:moveTo>
                    <a:pt x="0" y="73"/>
                  </a:moveTo>
                  <a:cubicBezTo>
                    <a:pt x="0" y="73"/>
                    <a:pt x="75" y="80"/>
                    <a:pt x="127"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126">
              <a:extLst>
                <a:ext uri="{FF2B5EF4-FFF2-40B4-BE49-F238E27FC236}">
                  <a16:creationId xmlns:a16="http://schemas.microsoft.com/office/drawing/2014/main" id="{1CE9D86A-CB86-438B-A41A-1AB1FC408252}"/>
                </a:ext>
              </a:extLst>
            </p:cNvPr>
            <p:cNvSpPr>
              <a:spLocks/>
            </p:cNvSpPr>
            <p:nvPr/>
          </p:nvSpPr>
          <p:spPr bwMode="auto">
            <a:xfrm flipH="1">
              <a:off x="7632479" y="4492721"/>
              <a:ext cx="251163" cy="75686"/>
            </a:xfrm>
            <a:custGeom>
              <a:avLst/>
              <a:gdLst>
                <a:gd name="T0" fmla="*/ 0 w 125"/>
                <a:gd name="T1" fmla="*/ 0 h 40"/>
                <a:gd name="T2" fmla="*/ 63 w 125"/>
                <a:gd name="T3" fmla="*/ 40 h 40"/>
                <a:gd name="T4" fmla="*/ 125 w 125"/>
                <a:gd name="T5" fmla="*/ 0 h 40"/>
              </a:gdLst>
              <a:ahLst/>
              <a:cxnLst>
                <a:cxn ang="0">
                  <a:pos x="T0" y="T1"/>
                </a:cxn>
                <a:cxn ang="0">
                  <a:pos x="T2" y="T3"/>
                </a:cxn>
                <a:cxn ang="0">
                  <a:pos x="T4" y="T5"/>
                </a:cxn>
              </a:cxnLst>
              <a:rect l="0" t="0" r="r" b="b"/>
              <a:pathLst>
                <a:path w="125" h="40">
                  <a:moveTo>
                    <a:pt x="0" y="0"/>
                  </a:moveTo>
                  <a:cubicBezTo>
                    <a:pt x="6" y="23"/>
                    <a:pt x="32" y="40"/>
                    <a:pt x="63" y="40"/>
                  </a:cubicBezTo>
                  <a:cubicBezTo>
                    <a:pt x="94" y="40"/>
                    <a:pt x="120" y="23"/>
                    <a:pt x="125"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127">
              <a:extLst>
                <a:ext uri="{FF2B5EF4-FFF2-40B4-BE49-F238E27FC236}">
                  <a16:creationId xmlns:a16="http://schemas.microsoft.com/office/drawing/2014/main" id="{E2550080-5DAF-4E2B-8641-E749B289452B}"/>
                </a:ext>
              </a:extLst>
            </p:cNvPr>
            <p:cNvSpPr>
              <a:spLocks/>
            </p:cNvSpPr>
            <p:nvPr/>
          </p:nvSpPr>
          <p:spPr bwMode="auto">
            <a:xfrm flipH="1">
              <a:off x="6683645" y="2598815"/>
              <a:ext cx="699533" cy="1457392"/>
            </a:xfrm>
            <a:custGeom>
              <a:avLst/>
              <a:gdLst>
                <a:gd name="T0" fmla="*/ 51 w 348"/>
                <a:gd name="T1" fmla="*/ 0 h 766"/>
                <a:gd name="T2" fmla="*/ 0 w 348"/>
                <a:gd name="T3" fmla="*/ 244 h 766"/>
                <a:gd name="T4" fmla="*/ 348 w 348"/>
                <a:gd name="T5" fmla="*/ 766 h 766"/>
                <a:gd name="T6" fmla="*/ 348 w 348"/>
                <a:gd name="T7" fmla="*/ 476 h 766"/>
                <a:gd name="T8" fmla="*/ 51 w 348"/>
                <a:gd name="T9" fmla="*/ 0 h 766"/>
              </a:gdLst>
              <a:ahLst/>
              <a:cxnLst>
                <a:cxn ang="0">
                  <a:pos x="T0" y="T1"/>
                </a:cxn>
                <a:cxn ang="0">
                  <a:pos x="T2" y="T3"/>
                </a:cxn>
                <a:cxn ang="0">
                  <a:pos x="T4" y="T5"/>
                </a:cxn>
                <a:cxn ang="0">
                  <a:pos x="T6" y="T7"/>
                </a:cxn>
                <a:cxn ang="0">
                  <a:pos x="T8" y="T9"/>
                </a:cxn>
              </a:cxnLst>
              <a:rect l="0" t="0" r="r" b="b"/>
              <a:pathLst>
                <a:path w="348" h="766">
                  <a:moveTo>
                    <a:pt x="51" y="0"/>
                  </a:moveTo>
                  <a:cubicBezTo>
                    <a:pt x="18" y="74"/>
                    <a:pt x="0" y="157"/>
                    <a:pt x="0" y="244"/>
                  </a:cubicBezTo>
                  <a:cubicBezTo>
                    <a:pt x="0" y="493"/>
                    <a:pt x="147" y="703"/>
                    <a:pt x="348" y="766"/>
                  </a:cubicBezTo>
                  <a:cubicBezTo>
                    <a:pt x="348" y="476"/>
                    <a:pt x="348" y="476"/>
                    <a:pt x="348" y="476"/>
                  </a:cubicBezTo>
                  <a:cubicBezTo>
                    <a:pt x="348" y="267"/>
                    <a:pt x="227" y="86"/>
                    <a:pt x="51" y="0"/>
                  </a:cubicBezTo>
                </a:path>
              </a:pathLst>
            </a:custGeom>
            <a:solidFill>
              <a:srgbClr val="637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128">
              <a:extLst>
                <a:ext uri="{FF2B5EF4-FFF2-40B4-BE49-F238E27FC236}">
                  <a16:creationId xmlns:a16="http://schemas.microsoft.com/office/drawing/2014/main" id="{A513F717-9E9B-485A-B69E-8499C3AB365E}"/>
                </a:ext>
              </a:extLst>
            </p:cNvPr>
            <p:cNvSpPr>
              <a:spLocks/>
            </p:cNvSpPr>
            <p:nvPr/>
          </p:nvSpPr>
          <p:spPr bwMode="auto">
            <a:xfrm flipH="1">
              <a:off x="6683644" y="2598815"/>
              <a:ext cx="630697" cy="1457392"/>
            </a:xfrm>
            <a:custGeom>
              <a:avLst/>
              <a:gdLst>
                <a:gd name="T0" fmla="*/ 16 w 313"/>
                <a:gd name="T1" fmla="*/ 0 h 766"/>
                <a:gd name="T2" fmla="*/ 0 w 313"/>
                <a:gd name="T3" fmla="*/ 39 h 766"/>
                <a:gd name="T4" fmla="*/ 231 w 313"/>
                <a:gd name="T5" fmla="*/ 476 h 766"/>
                <a:gd name="T6" fmla="*/ 231 w 313"/>
                <a:gd name="T7" fmla="*/ 730 h 766"/>
                <a:gd name="T8" fmla="*/ 313 w 313"/>
                <a:gd name="T9" fmla="*/ 766 h 766"/>
                <a:gd name="T10" fmla="*/ 313 w 313"/>
                <a:gd name="T11" fmla="*/ 476 h 766"/>
                <a:gd name="T12" fmla="*/ 16 w 313"/>
                <a:gd name="T13" fmla="*/ 0 h 766"/>
              </a:gdLst>
              <a:ahLst/>
              <a:cxnLst>
                <a:cxn ang="0">
                  <a:pos x="T0" y="T1"/>
                </a:cxn>
                <a:cxn ang="0">
                  <a:pos x="T2" y="T3"/>
                </a:cxn>
                <a:cxn ang="0">
                  <a:pos x="T4" y="T5"/>
                </a:cxn>
                <a:cxn ang="0">
                  <a:pos x="T6" y="T7"/>
                </a:cxn>
                <a:cxn ang="0">
                  <a:pos x="T8" y="T9"/>
                </a:cxn>
                <a:cxn ang="0">
                  <a:pos x="T10" y="T11"/>
                </a:cxn>
                <a:cxn ang="0">
                  <a:pos x="T12" y="T13"/>
                </a:cxn>
              </a:cxnLst>
              <a:rect l="0" t="0" r="r" b="b"/>
              <a:pathLst>
                <a:path w="313" h="766">
                  <a:moveTo>
                    <a:pt x="16" y="0"/>
                  </a:moveTo>
                  <a:cubicBezTo>
                    <a:pt x="10" y="13"/>
                    <a:pt x="5" y="26"/>
                    <a:pt x="0" y="39"/>
                  </a:cubicBezTo>
                  <a:cubicBezTo>
                    <a:pt x="139" y="134"/>
                    <a:pt x="231" y="295"/>
                    <a:pt x="231" y="476"/>
                  </a:cubicBezTo>
                  <a:cubicBezTo>
                    <a:pt x="231" y="730"/>
                    <a:pt x="231" y="730"/>
                    <a:pt x="231" y="730"/>
                  </a:cubicBezTo>
                  <a:cubicBezTo>
                    <a:pt x="257" y="745"/>
                    <a:pt x="285" y="757"/>
                    <a:pt x="313" y="766"/>
                  </a:cubicBezTo>
                  <a:cubicBezTo>
                    <a:pt x="313" y="476"/>
                    <a:pt x="313" y="476"/>
                    <a:pt x="313" y="476"/>
                  </a:cubicBezTo>
                  <a:cubicBezTo>
                    <a:pt x="313" y="267"/>
                    <a:pt x="192" y="86"/>
                    <a:pt x="16" y="0"/>
                  </a:cubicBezTo>
                </a:path>
              </a:pathLst>
            </a:custGeom>
            <a:solidFill>
              <a:srgbClr val="586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129">
              <a:extLst>
                <a:ext uri="{FF2B5EF4-FFF2-40B4-BE49-F238E27FC236}">
                  <a16:creationId xmlns:a16="http://schemas.microsoft.com/office/drawing/2014/main" id="{3D1DA2A5-8E48-402D-AB33-D06C8717DF4F}"/>
                </a:ext>
              </a:extLst>
            </p:cNvPr>
            <p:cNvSpPr>
              <a:spLocks/>
            </p:cNvSpPr>
            <p:nvPr/>
          </p:nvSpPr>
          <p:spPr bwMode="auto">
            <a:xfrm flipH="1">
              <a:off x="6683645" y="2598815"/>
              <a:ext cx="699533" cy="1457392"/>
            </a:xfrm>
            <a:custGeom>
              <a:avLst/>
              <a:gdLst>
                <a:gd name="T0" fmla="*/ 51 w 348"/>
                <a:gd name="T1" fmla="*/ 0 h 766"/>
                <a:gd name="T2" fmla="*/ 0 w 348"/>
                <a:gd name="T3" fmla="*/ 244 h 766"/>
                <a:gd name="T4" fmla="*/ 348 w 348"/>
                <a:gd name="T5" fmla="*/ 766 h 766"/>
                <a:gd name="T6" fmla="*/ 348 w 348"/>
                <a:gd name="T7" fmla="*/ 476 h 766"/>
                <a:gd name="T8" fmla="*/ 51 w 348"/>
                <a:gd name="T9" fmla="*/ 0 h 766"/>
              </a:gdLst>
              <a:ahLst/>
              <a:cxnLst>
                <a:cxn ang="0">
                  <a:pos x="T0" y="T1"/>
                </a:cxn>
                <a:cxn ang="0">
                  <a:pos x="T2" y="T3"/>
                </a:cxn>
                <a:cxn ang="0">
                  <a:pos x="T4" y="T5"/>
                </a:cxn>
                <a:cxn ang="0">
                  <a:pos x="T6" y="T7"/>
                </a:cxn>
                <a:cxn ang="0">
                  <a:pos x="T8" y="T9"/>
                </a:cxn>
              </a:cxnLst>
              <a:rect l="0" t="0" r="r" b="b"/>
              <a:pathLst>
                <a:path w="348" h="766">
                  <a:moveTo>
                    <a:pt x="51" y="0"/>
                  </a:moveTo>
                  <a:cubicBezTo>
                    <a:pt x="18" y="74"/>
                    <a:pt x="0" y="157"/>
                    <a:pt x="0" y="244"/>
                  </a:cubicBezTo>
                  <a:cubicBezTo>
                    <a:pt x="0" y="493"/>
                    <a:pt x="147" y="703"/>
                    <a:pt x="348" y="766"/>
                  </a:cubicBezTo>
                  <a:cubicBezTo>
                    <a:pt x="348" y="476"/>
                    <a:pt x="348" y="476"/>
                    <a:pt x="348" y="476"/>
                  </a:cubicBezTo>
                  <a:cubicBezTo>
                    <a:pt x="348" y="267"/>
                    <a:pt x="227" y="86"/>
                    <a:pt x="51" y="0"/>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130">
              <a:extLst>
                <a:ext uri="{FF2B5EF4-FFF2-40B4-BE49-F238E27FC236}">
                  <a16:creationId xmlns:a16="http://schemas.microsoft.com/office/drawing/2014/main" id="{B3ED00AC-CB60-4B0B-8E06-7A31E4325F94}"/>
                </a:ext>
              </a:extLst>
            </p:cNvPr>
            <p:cNvSpPr>
              <a:spLocks/>
            </p:cNvSpPr>
            <p:nvPr/>
          </p:nvSpPr>
          <p:spPr bwMode="auto">
            <a:xfrm flipH="1">
              <a:off x="6752482" y="2498487"/>
              <a:ext cx="2059530" cy="1436271"/>
            </a:xfrm>
            <a:custGeom>
              <a:avLst/>
              <a:gdLst>
                <a:gd name="T0" fmla="*/ 529 w 1024"/>
                <a:gd name="T1" fmla="*/ 0 h 755"/>
                <a:gd name="T2" fmla="*/ 529 w 1024"/>
                <a:gd name="T3" fmla="*/ 0 h 755"/>
                <a:gd name="T4" fmla="*/ 0 w 1024"/>
                <a:gd name="T5" fmla="*/ 529 h 755"/>
                <a:gd name="T6" fmla="*/ 0 w 1024"/>
                <a:gd name="T7" fmla="*/ 752 h 755"/>
                <a:gd name="T8" fmla="*/ 96 w 1024"/>
                <a:gd name="T9" fmla="*/ 755 h 755"/>
                <a:gd name="T10" fmla="*/ 1024 w 1024"/>
                <a:gd name="T11" fmla="*/ 342 h 755"/>
                <a:gd name="T12" fmla="*/ 529 w 1024"/>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1024" h="755">
                  <a:moveTo>
                    <a:pt x="529" y="0"/>
                  </a:moveTo>
                  <a:cubicBezTo>
                    <a:pt x="529" y="0"/>
                    <a:pt x="529" y="0"/>
                    <a:pt x="529" y="0"/>
                  </a:cubicBezTo>
                  <a:cubicBezTo>
                    <a:pt x="237" y="0"/>
                    <a:pt x="0" y="237"/>
                    <a:pt x="0" y="529"/>
                  </a:cubicBezTo>
                  <a:cubicBezTo>
                    <a:pt x="0" y="752"/>
                    <a:pt x="0" y="752"/>
                    <a:pt x="0" y="752"/>
                  </a:cubicBezTo>
                  <a:cubicBezTo>
                    <a:pt x="31" y="754"/>
                    <a:pt x="63" y="755"/>
                    <a:pt x="96" y="755"/>
                  </a:cubicBezTo>
                  <a:cubicBezTo>
                    <a:pt x="515" y="755"/>
                    <a:pt x="874" y="584"/>
                    <a:pt x="1024" y="342"/>
                  </a:cubicBezTo>
                  <a:cubicBezTo>
                    <a:pt x="948" y="142"/>
                    <a:pt x="755" y="0"/>
                    <a:pt x="529" y="0"/>
                  </a:cubicBezTo>
                </a:path>
              </a:pathLst>
            </a:custGeom>
            <a:solidFill>
              <a:srgbClr val="637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131">
              <a:extLst>
                <a:ext uri="{FF2B5EF4-FFF2-40B4-BE49-F238E27FC236}">
                  <a16:creationId xmlns:a16="http://schemas.microsoft.com/office/drawing/2014/main" id="{0CB58C50-1DDE-40CA-86CF-508FF46B598F}"/>
                </a:ext>
              </a:extLst>
            </p:cNvPr>
            <p:cNvSpPr>
              <a:spLocks/>
            </p:cNvSpPr>
            <p:nvPr/>
          </p:nvSpPr>
          <p:spPr bwMode="auto">
            <a:xfrm flipH="1">
              <a:off x="6752482" y="2498487"/>
              <a:ext cx="1510694" cy="925831"/>
            </a:xfrm>
            <a:custGeom>
              <a:avLst/>
              <a:gdLst>
                <a:gd name="T0" fmla="*/ 256 w 751"/>
                <a:gd name="T1" fmla="*/ 0 h 487"/>
                <a:gd name="T2" fmla="*/ 256 w 751"/>
                <a:gd name="T3" fmla="*/ 0 h 487"/>
                <a:gd name="T4" fmla="*/ 0 w 751"/>
                <a:gd name="T5" fmla="*/ 66 h 487"/>
                <a:gd name="T6" fmla="*/ 172 w 751"/>
                <a:gd name="T7" fmla="*/ 39 h 487"/>
                <a:gd name="T8" fmla="*/ 693 w 751"/>
                <a:gd name="T9" fmla="*/ 399 h 487"/>
                <a:gd name="T10" fmla="*/ 627 w 751"/>
                <a:gd name="T11" fmla="*/ 487 h 487"/>
                <a:gd name="T12" fmla="*/ 751 w 751"/>
                <a:gd name="T13" fmla="*/ 342 h 487"/>
                <a:gd name="T14" fmla="*/ 256 w 751"/>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1" h="487">
                  <a:moveTo>
                    <a:pt x="256" y="0"/>
                  </a:moveTo>
                  <a:cubicBezTo>
                    <a:pt x="256" y="0"/>
                    <a:pt x="256" y="0"/>
                    <a:pt x="256" y="0"/>
                  </a:cubicBezTo>
                  <a:cubicBezTo>
                    <a:pt x="163" y="0"/>
                    <a:pt x="76" y="24"/>
                    <a:pt x="0" y="66"/>
                  </a:cubicBezTo>
                  <a:cubicBezTo>
                    <a:pt x="54" y="48"/>
                    <a:pt x="112" y="39"/>
                    <a:pt x="172" y="39"/>
                  </a:cubicBezTo>
                  <a:cubicBezTo>
                    <a:pt x="410" y="39"/>
                    <a:pt x="613" y="188"/>
                    <a:pt x="693" y="399"/>
                  </a:cubicBezTo>
                  <a:cubicBezTo>
                    <a:pt x="674" y="429"/>
                    <a:pt x="652" y="459"/>
                    <a:pt x="627" y="487"/>
                  </a:cubicBezTo>
                  <a:cubicBezTo>
                    <a:pt x="677" y="443"/>
                    <a:pt x="719" y="394"/>
                    <a:pt x="751" y="342"/>
                  </a:cubicBezTo>
                  <a:cubicBezTo>
                    <a:pt x="675" y="142"/>
                    <a:pt x="482" y="0"/>
                    <a:pt x="256" y="0"/>
                  </a:cubicBezTo>
                </a:path>
              </a:pathLst>
            </a:custGeom>
            <a:solidFill>
              <a:srgbClr val="586B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132">
              <a:extLst>
                <a:ext uri="{FF2B5EF4-FFF2-40B4-BE49-F238E27FC236}">
                  <a16:creationId xmlns:a16="http://schemas.microsoft.com/office/drawing/2014/main" id="{365CF3AF-A91D-42B0-80F9-2B1C4665F029}"/>
                </a:ext>
              </a:extLst>
            </p:cNvPr>
            <p:cNvSpPr>
              <a:spLocks/>
            </p:cNvSpPr>
            <p:nvPr/>
          </p:nvSpPr>
          <p:spPr bwMode="auto">
            <a:xfrm flipH="1">
              <a:off x="6752482" y="2498487"/>
              <a:ext cx="2059530" cy="1436271"/>
            </a:xfrm>
            <a:custGeom>
              <a:avLst/>
              <a:gdLst>
                <a:gd name="T0" fmla="*/ 529 w 1024"/>
                <a:gd name="T1" fmla="*/ 0 h 755"/>
                <a:gd name="T2" fmla="*/ 529 w 1024"/>
                <a:gd name="T3" fmla="*/ 0 h 755"/>
                <a:gd name="T4" fmla="*/ 0 w 1024"/>
                <a:gd name="T5" fmla="*/ 529 h 755"/>
                <a:gd name="T6" fmla="*/ 0 w 1024"/>
                <a:gd name="T7" fmla="*/ 752 h 755"/>
                <a:gd name="T8" fmla="*/ 96 w 1024"/>
                <a:gd name="T9" fmla="*/ 755 h 755"/>
                <a:gd name="T10" fmla="*/ 1024 w 1024"/>
                <a:gd name="T11" fmla="*/ 342 h 755"/>
                <a:gd name="T12" fmla="*/ 529 w 1024"/>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1024" h="755">
                  <a:moveTo>
                    <a:pt x="529" y="0"/>
                  </a:moveTo>
                  <a:cubicBezTo>
                    <a:pt x="529" y="0"/>
                    <a:pt x="529" y="0"/>
                    <a:pt x="529" y="0"/>
                  </a:cubicBezTo>
                  <a:cubicBezTo>
                    <a:pt x="237" y="0"/>
                    <a:pt x="0" y="237"/>
                    <a:pt x="0" y="529"/>
                  </a:cubicBezTo>
                  <a:cubicBezTo>
                    <a:pt x="0" y="752"/>
                    <a:pt x="0" y="752"/>
                    <a:pt x="0" y="752"/>
                  </a:cubicBezTo>
                  <a:cubicBezTo>
                    <a:pt x="31" y="754"/>
                    <a:pt x="63" y="755"/>
                    <a:pt x="96" y="755"/>
                  </a:cubicBezTo>
                  <a:cubicBezTo>
                    <a:pt x="515" y="755"/>
                    <a:pt x="874" y="584"/>
                    <a:pt x="1024" y="342"/>
                  </a:cubicBezTo>
                  <a:cubicBezTo>
                    <a:pt x="948" y="142"/>
                    <a:pt x="755" y="0"/>
                    <a:pt x="529" y="0"/>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133">
              <a:extLst>
                <a:ext uri="{FF2B5EF4-FFF2-40B4-BE49-F238E27FC236}">
                  <a16:creationId xmlns:a16="http://schemas.microsoft.com/office/drawing/2014/main" id="{9666DB94-2517-41CE-8159-190D60896054}"/>
                </a:ext>
              </a:extLst>
            </p:cNvPr>
            <p:cNvSpPr>
              <a:spLocks/>
            </p:cNvSpPr>
            <p:nvPr/>
          </p:nvSpPr>
          <p:spPr bwMode="auto">
            <a:xfrm flipH="1">
              <a:off x="7115271" y="3200782"/>
              <a:ext cx="917208" cy="341466"/>
            </a:xfrm>
            <a:custGeom>
              <a:avLst/>
              <a:gdLst>
                <a:gd name="T0" fmla="*/ 0 w 457"/>
                <a:gd name="T1" fmla="*/ 180 h 180"/>
                <a:gd name="T2" fmla="*/ 457 w 457"/>
                <a:gd name="T3" fmla="*/ 0 h 180"/>
              </a:gdLst>
              <a:ahLst/>
              <a:cxnLst>
                <a:cxn ang="0">
                  <a:pos x="T0" y="T1"/>
                </a:cxn>
                <a:cxn ang="0">
                  <a:pos x="T2" y="T3"/>
                </a:cxn>
              </a:cxnLst>
              <a:rect l="0" t="0" r="r" b="b"/>
              <a:pathLst>
                <a:path w="457" h="180">
                  <a:moveTo>
                    <a:pt x="0" y="180"/>
                  </a:moveTo>
                  <a:cubicBezTo>
                    <a:pt x="152" y="157"/>
                    <a:pt x="334" y="107"/>
                    <a:pt x="457"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134">
              <a:extLst>
                <a:ext uri="{FF2B5EF4-FFF2-40B4-BE49-F238E27FC236}">
                  <a16:creationId xmlns:a16="http://schemas.microsoft.com/office/drawing/2014/main" id="{1B200D39-DBE9-483A-B47F-2D20B694128B}"/>
                </a:ext>
              </a:extLst>
            </p:cNvPr>
            <p:cNvSpPr>
              <a:spLocks/>
            </p:cNvSpPr>
            <p:nvPr/>
          </p:nvSpPr>
          <p:spPr bwMode="auto">
            <a:xfrm flipH="1">
              <a:off x="8294804" y="3568650"/>
              <a:ext cx="286511" cy="14081"/>
            </a:xfrm>
            <a:custGeom>
              <a:avLst/>
              <a:gdLst>
                <a:gd name="T0" fmla="*/ 0 w 143"/>
                <a:gd name="T1" fmla="*/ 5 h 7"/>
                <a:gd name="T2" fmla="*/ 143 w 143"/>
                <a:gd name="T3" fmla="*/ 0 h 7"/>
              </a:gdLst>
              <a:ahLst/>
              <a:cxnLst>
                <a:cxn ang="0">
                  <a:pos x="T0" y="T1"/>
                </a:cxn>
                <a:cxn ang="0">
                  <a:pos x="T2" y="T3"/>
                </a:cxn>
              </a:cxnLst>
              <a:rect l="0" t="0" r="r" b="b"/>
              <a:pathLst>
                <a:path w="143" h="7">
                  <a:moveTo>
                    <a:pt x="0" y="5"/>
                  </a:moveTo>
                  <a:cubicBezTo>
                    <a:pt x="0" y="5"/>
                    <a:pt x="57" y="7"/>
                    <a:pt x="143" y="0"/>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135">
              <a:extLst>
                <a:ext uri="{FF2B5EF4-FFF2-40B4-BE49-F238E27FC236}">
                  <a16:creationId xmlns:a16="http://schemas.microsoft.com/office/drawing/2014/main" id="{F8C6B3CB-66ED-46C3-9A0A-00DD891FB88E}"/>
                </a:ext>
              </a:extLst>
            </p:cNvPr>
            <p:cNvSpPr>
              <a:spLocks/>
            </p:cNvSpPr>
            <p:nvPr/>
          </p:nvSpPr>
          <p:spPr bwMode="auto">
            <a:xfrm flipH="1">
              <a:off x="7184108" y="5434393"/>
              <a:ext cx="1127439" cy="473477"/>
            </a:xfrm>
            <a:custGeom>
              <a:avLst/>
              <a:gdLst>
                <a:gd name="T0" fmla="*/ 471 w 560"/>
                <a:gd name="T1" fmla="*/ 4 h 249"/>
                <a:gd name="T2" fmla="*/ 280 w 560"/>
                <a:gd name="T3" fmla="*/ 75 h 249"/>
                <a:gd name="T4" fmla="*/ 89 w 560"/>
                <a:gd name="T5" fmla="*/ 4 h 249"/>
                <a:gd name="T6" fmla="*/ 7 w 560"/>
                <a:gd name="T7" fmla="*/ 0 h 249"/>
                <a:gd name="T8" fmla="*/ 10 w 560"/>
                <a:gd name="T9" fmla="*/ 110 h 249"/>
                <a:gd name="T10" fmla="*/ 92 w 560"/>
                <a:gd name="T11" fmla="*/ 242 h 249"/>
                <a:gd name="T12" fmla="*/ 101 w 560"/>
                <a:gd name="T13" fmla="*/ 243 h 249"/>
                <a:gd name="T14" fmla="*/ 280 w 560"/>
                <a:gd name="T15" fmla="*/ 81 h 249"/>
                <a:gd name="T16" fmla="*/ 459 w 560"/>
                <a:gd name="T17" fmla="*/ 243 h 249"/>
                <a:gd name="T18" fmla="*/ 468 w 560"/>
                <a:gd name="T19" fmla="*/ 242 h 249"/>
                <a:gd name="T20" fmla="*/ 550 w 560"/>
                <a:gd name="T21" fmla="*/ 110 h 249"/>
                <a:gd name="T22" fmla="*/ 553 w 560"/>
                <a:gd name="T23" fmla="*/ 0 h 249"/>
                <a:gd name="T24" fmla="*/ 471 w 560"/>
                <a:gd name="T25" fmla="*/ 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249">
                  <a:moveTo>
                    <a:pt x="471" y="4"/>
                  </a:moveTo>
                  <a:cubicBezTo>
                    <a:pt x="411" y="37"/>
                    <a:pt x="349" y="40"/>
                    <a:pt x="280" y="75"/>
                  </a:cubicBezTo>
                  <a:cubicBezTo>
                    <a:pt x="211" y="40"/>
                    <a:pt x="149" y="37"/>
                    <a:pt x="89" y="4"/>
                  </a:cubicBezTo>
                  <a:cubicBezTo>
                    <a:pt x="86" y="2"/>
                    <a:pt x="7" y="0"/>
                    <a:pt x="7" y="0"/>
                  </a:cubicBezTo>
                  <a:cubicBezTo>
                    <a:pt x="13" y="0"/>
                    <a:pt x="0" y="53"/>
                    <a:pt x="10" y="110"/>
                  </a:cubicBezTo>
                  <a:cubicBezTo>
                    <a:pt x="17" y="167"/>
                    <a:pt x="47" y="228"/>
                    <a:pt x="92" y="242"/>
                  </a:cubicBezTo>
                  <a:cubicBezTo>
                    <a:pt x="95" y="243"/>
                    <a:pt x="98" y="243"/>
                    <a:pt x="101" y="243"/>
                  </a:cubicBezTo>
                  <a:cubicBezTo>
                    <a:pt x="158" y="249"/>
                    <a:pt x="248" y="113"/>
                    <a:pt x="280" y="81"/>
                  </a:cubicBezTo>
                  <a:cubicBezTo>
                    <a:pt x="312" y="113"/>
                    <a:pt x="402" y="249"/>
                    <a:pt x="459" y="243"/>
                  </a:cubicBezTo>
                  <a:cubicBezTo>
                    <a:pt x="462" y="243"/>
                    <a:pt x="465" y="243"/>
                    <a:pt x="468" y="242"/>
                  </a:cubicBezTo>
                  <a:cubicBezTo>
                    <a:pt x="513" y="228"/>
                    <a:pt x="543" y="167"/>
                    <a:pt x="550" y="110"/>
                  </a:cubicBezTo>
                  <a:cubicBezTo>
                    <a:pt x="560" y="53"/>
                    <a:pt x="547" y="0"/>
                    <a:pt x="553" y="0"/>
                  </a:cubicBezTo>
                  <a:cubicBezTo>
                    <a:pt x="553" y="0"/>
                    <a:pt x="474" y="2"/>
                    <a:pt x="471" y="4"/>
                  </a:cubicBezTo>
                </a:path>
              </a:pathLst>
            </a:custGeom>
            <a:solidFill>
              <a:srgbClr val="DD76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136">
              <a:extLst>
                <a:ext uri="{FF2B5EF4-FFF2-40B4-BE49-F238E27FC236}">
                  <a16:creationId xmlns:a16="http://schemas.microsoft.com/office/drawing/2014/main" id="{C937CC3D-5F61-495D-BF31-D7DFAD1D93B8}"/>
                </a:ext>
              </a:extLst>
            </p:cNvPr>
            <p:cNvSpPr>
              <a:spLocks/>
            </p:cNvSpPr>
            <p:nvPr/>
          </p:nvSpPr>
          <p:spPr bwMode="auto">
            <a:xfrm flipH="1">
              <a:off x="7747827" y="5353427"/>
              <a:ext cx="533953" cy="505160"/>
            </a:xfrm>
            <a:custGeom>
              <a:avLst/>
              <a:gdLst>
                <a:gd name="T0" fmla="*/ 76 w 266"/>
                <a:gd name="T1" fmla="*/ 0 h 266"/>
                <a:gd name="T2" fmla="*/ 266 w 266"/>
                <a:gd name="T3" fmla="*/ 124 h 266"/>
                <a:gd name="T4" fmla="*/ 117 w 266"/>
                <a:gd name="T5" fmla="*/ 256 h 266"/>
                <a:gd name="T6" fmla="*/ 0 w 266"/>
                <a:gd name="T7" fmla="*/ 26 h 266"/>
                <a:gd name="T8" fmla="*/ 76 w 266"/>
                <a:gd name="T9" fmla="*/ 0 h 266"/>
              </a:gdLst>
              <a:ahLst/>
              <a:cxnLst>
                <a:cxn ang="0">
                  <a:pos x="T0" y="T1"/>
                </a:cxn>
                <a:cxn ang="0">
                  <a:pos x="T2" y="T3"/>
                </a:cxn>
                <a:cxn ang="0">
                  <a:pos x="T4" y="T5"/>
                </a:cxn>
                <a:cxn ang="0">
                  <a:pos x="T6" y="T7"/>
                </a:cxn>
                <a:cxn ang="0">
                  <a:pos x="T8" y="T9"/>
                </a:cxn>
              </a:cxnLst>
              <a:rect l="0" t="0" r="r" b="b"/>
              <a:pathLst>
                <a:path w="266" h="266">
                  <a:moveTo>
                    <a:pt x="76" y="0"/>
                  </a:moveTo>
                  <a:cubicBezTo>
                    <a:pt x="266" y="124"/>
                    <a:pt x="266" y="124"/>
                    <a:pt x="266" y="124"/>
                  </a:cubicBezTo>
                  <a:cubicBezTo>
                    <a:pt x="266" y="124"/>
                    <a:pt x="166" y="266"/>
                    <a:pt x="117" y="256"/>
                  </a:cubicBezTo>
                  <a:cubicBezTo>
                    <a:pt x="53" y="244"/>
                    <a:pt x="0" y="26"/>
                    <a:pt x="0" y="26"/>
                  </a:cubicBez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137">
              <a:extLst>
                <a:ext uri="{FF2B5EF4-FFF2-40B4-BE49-F238E27FC236}">
                  <a16:creationId xmlns:a16="http://schemas.microsoft.com/office/drawing/2014/main" id="{A18EB447-3364-4AD8-95B4-D013F2E2A2BA}"/>
                </a:ext>
              </a:extLst>
            </p:cNvPr>
            <p:cNvSpPr>
              <a:spLocks/>
            </p:cNvSpPr>
            <p:nvPr/>
          </p:nvSpPr>
          <p:spPr bwMode="auto">
            <a:xfrm flipH="1">
              <a:off x="7747827" y="5353427"/>
              <a:ext cx="533953" cy="505160"/>
            </a:xfrm>
            <a:custGeom>
              <a:avLst/>
              <a:gdLst>
                <a:gd name="T0" fmla="*/ 76 w 266"/>
                <a:gd name="T1" fmla="*/ 0 h 266"/>
                <a:gd name="T2" fmla="*/ 266 w 266"/>
                <a:gd name="T3" fmla="*/ 124 h 266"/>
                <a:gd name="T4" fmla="*/ 117 w 266"/>
                <a:gd name="T5" fmla="*/ 256 h 266"/>
                <a:gd name="T6" fmla="*/ 0 w 266"/>
                <a:gd name="T7" fmla="*/ 26 h 266"/>
                <a:gd name="T8" fmla="*/ 76 w 266"/>
                <a:gd name="T9" fmla="*/ 0 h 266"/>
              </a:gdLst>
              <a:ahLst/>
              <a:cxnLst>
                <a:cxn ang="0">
                  <a:pos x="T0" y="T1"/>
                </a:cxn>
                <a:cxn ang="0">
                  <a:pos x="T2" y="T3"/>
                </a:cxn>
                <a:cxn ang="0">
                  <a:pos x="T4" y="T5"/>
                </a:cxn>
                <a:cxn ang="0">
                  <a:pos x="T6" y="T7"/>
                </a:cxn>
                <a:cxn ang="0">
                  <a:pos x="T8" y="T9"/>
                </a:cxn>
              </a:cxnLst>
              <a:rect l="0" t="0" r="r" b="b"/>
              <a:pathLst>
                <a:path w="266" h="266">
                  <a:moveTo>
                    <a:pt x="76" y="0"/>
                  </a:moveTo>
                  <a:cubicBezTo>
                    <a:pt x="266" y="124"/>
                    <a:pt x="266" y="124"/>
                    <a:pt x="266" y="124"/>
                  </a:cubicBezTo>
                  <a:cubicBezTo>
                    <a:pt x="266" y="124"/>
                    <a:pt x="166" y="266"/>
                    <a:pt x="117" y="256"/>
                  </a:cubicBezTo>
                  <a:cubicBezTo>
                    <a:pt x="53" y="244"/>
                    <a:pt x="0" y="26"/>
                    <a:pt x="0" y="26"/>
                  </a:cubicBezTo>
                  <a:lnTo>
                    <a:pt x="76"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Line 140">
              <a:extLst>
                <a:ext uri="{FF2B5EF4-FFF2-40B4-BE49-F238E27FC236}">
                  <a16:creationId xmlns:a16="http://schemas.microsoft.com/office/drawing/2014/main" id="{769F4BB7-CCBB-41D4-9E3C-DE651E2620A2}"/>
                </a:ext>
              </a:extLst>
            </p:cNvPr>
            <p:cNvSpPr>
              <a:spLocks noChangeShapeType="1"/>
            </p:cNvSpPr>
            <p:nvPr/>
          </p:nvSpPr>
          <p:spPr bwMode="auto">
            <a:xfrm flipH="1">
              <a:off x="7747829" y="5589285"/>
              <a:ext cx="0" cy="484038"/>
            </a:xfrm>
            <a:prstGeom prst="line">
              <a:avLst/>
            </a:prstGeom>
            <a:noFill/>
            <a:ln w="3175" cap="rnd">
              <a:solidFill>
                <a:srgbClr val="17181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49" name="组合 48">
              <a:extLst>
                <a:ext uri="{FF2B5EF4-FFF2-40B4-BE49-F238E27FC236}">
                  <a16:creationId xmlns:a16="http://schemas.microsoft.com/office/drawing/2014/main" id="{A157CF23-70C3-40FA-867F-FDE29E6B9A85}"/>
                </a:ext>
              </a:extLst>
            </p:cNvPr>
            <p:cNvGrpSpPr/>
            <p:nvPr/>
          </p:nvGrpSpPr>
          <p:grpSpPr>
            <a:xfrm>
              <a:off x="6345836" y="4458977"/>
              <a:ext cx="4366932" cy="2301833"/>
              <a:chOff x="1423890" y="2692106"/>
              <a:chExt cx="5196555" cy="2739131"/>
            </a:xfrm>
          </p:grpSpPr>
          <p:sp>
            <p:nvSpPr>
              <p:cNvPr id="52" name="Freeform 7">
                <a:extLst>
                  <a:ext uri="{FF2B5EF4-FFF2-40B4-BE49-F238E27FC236}">
                    <a16:creationId xmlns:a16="http://schemas.microsoft.com/office/drawing/2014/main" id="{616E1066-3279-4118-BB09-32414A0ED919}"/>
                  </a:ext>
                </a:extLst>
              </p:cNvPr>
              <p:cNvSpPr>
                <a:spLocks/>
              </p:cNvSpPr>
              <p:nvPr/>
            </p:nvSpPr>
            <p:spPr bwMode="auto">
              <a:xfrm>
                <a:off x="1423890" y="4844737"/>
                <a:ext cx="2924841" cy="579331"/>
              </a:xfrm>
              <a:custGeom>
                <a:avLst/>
                <a:gdLst>
                  <a:gd name="T0" fmla="*/ 0 w 1581"/>
                  <a:gd name="T1" fmla="*/ 0 h 304"/>
                  <a:gd name="T2" fmla="*/ 0 w 1581"/>
                  <a:gd name="T3" fmla="*/ 102 h 304"/>
                  <a:gd name="T4" fmla="*/ 201 w 1581"/>
                  <a:gd name="T5" fmla="*/ 304 h 304"/>
                  <a:gd name="T6" fmla="*/ 1581 w 1581"/>
                  <a:gd name="T7" fmla="*/ 304 h 304"/>
                  <a:gd name="T8" fmla="*/ 1581 w 1581"/>
                  <a:gd name="T9" fmla="*/ 202 h 304"/>
                  <a:gd name="T10" fmla="*/ 201 w 1581"/>
                  <a:gd name="T11" fmla="*/ 202 h 304"/>
                  <a:gd name="T12" fmla="*/ 0 w 1581"/>
                  <a:gd name="T13" fmla="*/ 0 h 304"/>
                  <a:gd name="connsiteX0" fmla="*/ 580 w 10580"/>
                  <a:gd name="connsiteY0" fmla="*/ 915 h 10915"/>
                  <a:gd name="connsiteX1" fmla="*/ 580 w 10580"/>
                  <a:gd name="connsiteY1" fmla="*/ 4270 h 10915"/>
                  <a:gd name="connsiteX2" fmla="*/ 1851 w 10580"/>
                  <a:gd name="connsiteY2" fmla="*/ 10915 h 10915"/>
                  <a:gd name="connsiteX3" fmla="*/ 10580 w 10580"/>
                  <a:gd name="connsiteY3" fmla="*/ 10915 h 10915"/>
                  <a:gd name="connsiteX4" fmla="*/ 10580 w 10580"/>
                  <a:gd name="connsiteY4" fmla="*/ 7560 h 10915"/>
                  <a:gd name="connsiteX5" fmla="*/ 1851 w 10580"/>
                  <a:gd name="connsiteY5" fmla="*/ 7560 h 10915"/>
                  <a:gd name="connsiteX6" fmla="*/ 0 w 10580"/>
                  <a:gd name="connsiteY6" fmla="*/ 0 h 10915"/>
                  <a:gd name="connsiteX0" fmla="*/ 580 w 10580"/>
                  <a:gd name="connsiteY0" fmla="*/ 915 h 11190"/>
                  <a:gd name="connsiteX1" fmla="*/ 53 w 10580"/>
                  <a:gd name="connsiteY1" fmla="*/ 7197 h 11190"/>
                  <a:gd name="connsiteX2" fmla="*/ 1851 w 10580"/>
                  <a:gd name="connsiteY2" fmla="*/ 10915 h 11190"/>
                  <a:gd name="connsiteX3" fmla="*/ 10580 w 10580"/>
                  <a:gd name="connsiteY3" fmla="*/ 10915 h 11190"/>
                  <a:gd name="connsiteX4" fmla="*/ 10580 w 10580"/>
                  <a:gd name="connsiteY4" fmla="*/ 7560 h 11190"/>
                  <a:gd name="connsiteX5" fmla="*/ 1851 w 10580"/>
                  <a:gd name="connsiteY5" fmla="*/ 7560 h 11190"/>
                  <a:gd name="connsiteX6" fmla="*/ 0 w 10580"/>
                  <a:gd name="connsiteY6" fmla="*/ 0 h 11190"/>
                  <a:gd name="connsiteX0" fmla="*/ 617 w 10617"/>
                  <a:gd name="connsiteY0" fmla="*/ 915 h 11190"/>
                  <a:gd name="connsiteX1" fmla="*/ 90 w 10617"/>
                  <a:gd name="connsiteY1" fmla="*/ 7197 h 11190"/>
                  <a:gd name="connsiteX2" fmla="*/ 1888 w 10617"/>
                  <a:gd name="connsiteY2" fmla="*/ 10915 h 11190"/>
                  <a:gd name="connsiteX3" fmla="*/ 10617 w 10617"/>
                  <a:gd name="connsiteY3" fmla="*/ 10915 h 11190"/>
                  <a:gd name="connsiteX4" fmla="*/ 10617 w 10617"/>
                  <a:gd name="connsiteY4" fmla="*/ 7560 h 11190"/>
                  <a:gd name="connsiteX5" fmla="*/ 1888 w 10617"/>
                  <a:gd name="connsiteY5" fmla="*/ 7560 h 11190"/>
                  <a:gd name="connsiteX6" fmla="*/ 37 w 10617"/>
                  <a:gd name="connsiteY6" fmla="*/ 0 h 11190"/>
                  <a:gd name="connsiteX0" fmla="*/ 126 w 10776"/>
                  <a:gd name="connsiteY0" fmla="*/ 1006 h 11190"/>
                  <a:gd name="connsiteX1" fmla="*/ 249 w 10776"/>
                  <a:gd name="connsiteY1" fmla="*/ 7197 h 11190"/>
                  <a:gd name="connsiteX2" fmla="*/ 2047 w 10776"/>
                  <a:gd name="connsiteY2" fmla="*/ 10915 h 11190"/>
                  <a:gd name="connsiteX3" fmla="*/ 10776 w 10776"/>
                  <a:gd name="connsiteY3" fmla="*/ 10915 h 11190"/>
                  <a:gd name="connsiteX4" fmla="*/ 10776 w 10776"/>
                  <a:gd name="connsiteY4" fmla="*/ 7560 h 11190"/>
                  <a:gd name="connsiteX5" fmla="*/ 2047 w 10776"/>
                  <a:gd name="connsiteY5" fmla="*/ 7560 h 11190"/>
                  <a:gd name="connsiteX6" fmla="*/ 196 w 10776"/>
                  <a:gd name="connsiteY6" fmla="*/ 0 h 11190"/>
                  <a:gd name="connsiteX0" fmla="*/ 137 w 10787"/>
                  <a:gd name="connsiteY0" fmla="*/ 1006 h 11126"/>
                  <a:gd name="connsiteX1" fmla="*/ 236 w 10787"/>
                  <a:gd name="connsiteY1" fmla="*/ 8063 h 11126"/>
                  <a:gd name="connsiteX2" fmla="*/ 2058 w 10787"/>
                  <a:gd name="connsiteY2" fmla="*/ 10915 h 11126"/>
                  <a:gd name="connsiteX3" fmla="*/ 10787 w 10787"/>
                  <a:gd name="connsiteY3" fmla="*/ 10915 h 11126"/>
                  <a:gd name="connsiteX4" fmla="*/ 10787 w 10787"/>
                  <a:gd name="connsiteY4" fmla="*/ 7560 h 11126"/>
                  <a:gd name="connsiteX5" fmla="*/ 2058 w 10787"/>
                  <a:gd name="connsiteY5" fmla="*/ 7560 h 11126"/>
                  <a:gd name="connsiteX6" fmla="*/ 207 w 10787"/>
                  <a:gd name="connsiteY6" fmla="*/ 0 h 1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 h="11126">
                    <a:moveTo>
                      <a:pt x="137" y="1006"/>
                    </a:moveTo>
                    <a:cubicBezTo>
                      <a:pt x="-39" y="3100"/>
                      <a:pt x="-84" y="6412"/>
                      <a:pt x="236" y="8063"/>
                    </a:cubicBezTo>
                    <a:cubicBezTo>
                      <a:pt x="556" y="9715"/>
                      <a:pt x="300" y="10440"/>
                      <a:pt x="2058" y="10915"/>
                    </a:cubicBezTo>
                    <a:cubicBezTo>
                      <a:pt x="3817" y="11390"/>
                      <a:pt x="7877" y="10915"/>
                      <a:pt x="10787" y="10915"/>
                    </a:cubicBezTo>
                    <a:lnTo>
                      <a:pt x="10787" y="7560"/>
                    </a:lnTo>
                    <a:lnTo>
                      <a:pt x="2058" y="7560"/>
                    </a:lnTo>
                    <a:cubicBezTo>
                      <a:pt x="1356" y="7560"/>
                      <a:pt x="207" y="3684"/>
                      <a:pt x="207" y="0"/>
                    </a:cubicBezTo>
                  </a:path>
                </a:pathLst>
              </a:custGeom>
              <a:solidFill>
                <a:srgbClr val="DD76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53" name="Freeform 10">
                <a:extLst>
                  <a:ext uri="{FF2B5EF4-FFF2-40B4-BE49-F238E27FC236}">
                    <a16:creationId xmlns:a16="http://schemas.microsoft.com/office/drawing/2014/main" id="{4304C9F5-A6B8-4E35-9DB2-CD47B2FE9B47}"/>
                  </a:ext>
                </a:extLst>
              </p:cNvPr>
              <p:cNvSpPr>
                <a:spLocks/>
              </p:cNvSpPr>
              <p:nvPr/>
            </p:nvSpPr>
            <p:spPr bwMode="auto">
              <a:xfrm>
                <a:off x="1428229" y="3757272"/>
                <a:ext cx="3037614" cy="1673965"/>
              </a:xfrm>
              <a:custGeom>
                <a:avLst/>
                <a:gdLst>
                  <a:gd name="T0" fmla="*/ 1581 w 1581"/>
                  <a:gd name="T1" fmla="*/ 1108 h 1108"/>
                  <a:gd name="T2" fmla="*/ 201 w 1581"/>
                  <a:gd name="T3" fmla="*/ 1108 h 1108"/>
                  <a:gd name="T4" fmla="*/ 0 w 1581"/>
                  <a:gd name="T5" fmla="*/ 906 h 1108"/>
                  <a:gd name="T6" fmla="*/ 0 w 1581"/>
                  <a:gd name="T7" fmla="*/ 418 h 1108"/>
                  <a:gd name="T8" fmla="*/ 70 w 1581"/>
                  <a:gd name="T9" fmla="*/ 266 h 1108"/>
                  <a:gd name="T10" fmla="*/ 382 w 1581"/>
                  <a:gd name="T11" fmla="*/ 0 h 1108"/>
                  <a:gd name="T12" fmla="*/ 1199 w 1581"/>
                  <a:gd name="T13" fmla="*/ 0 h 1108"/>
                  <a:gd name="T14" fmla="*/ 1511 w 1581"/>
                  <a:gd name="T15" fmla="*/ 266 h 1108"/>
                  <a:gd name="T16" fmla="*/ 1581 w 1581"/>
                  <a:gd name="T17" fmla="*/ 418 h 1108"/>
                  <a:gd name="T18" fmla="*/ 1581 w 1581"/>
                  <a:gd name="T19" fmla="*/ 1108 h 1108"/>
                  <a:gd name="connsiteX0" fmla="*/ 10020 w 10020"/>
                  <a:gd name="connsiteY0" fmla="*/ 10145 h 10145"/>
                  <a:gd name="connsiteX1" fmla="*/ 1291 w 10020"/>
                  <a:gd name="connsiteY1" fmla="*/ 10145 h 10145"/>
                  <a:gd name="connsiteX2" fmla="*/ 20 w 10020"/>
                  <a:gd name="connsiteY2" fmla="*/ 8322 h 10145"/>
                  <a:gd name="connsiteX3" fmla="*/ 20 w 10020"/>
                  <a:gd name="connsiteY3" fmla="*/ 3918 h 10145"/>
                  <a:gd name="connsiteX4" fmla="*/ 463 w 10020"/>
                  <a:gd name="connsiteY4" fmla="*/ 2546 h 10145"/>
                  <a:gd name="connsiteX5" fmla="*/ 3677 w 10020"/>
                  <a:gd name="connsiteY5" fmla="*/ 256 h 10145"/>
                  <a:gd name="connsiteX6" fmla="*/ 7604 w 10020"/>
                  <a:gd name="connsiteY6" fmla="*/ 145 h 10145"/>
                  <a:gd name="connsiteX7" fmla="*/ 9577 w 10020"/>
                  <a:gd name="connsiteY7" fmla="*/ 2546 h 10145"/>
                  <a:gd name="connsiteX8" fmla="*/ 10020 w 10020"/>
                  <a:gd name="connsiteY8" fmla="*/ 3918 h 10145"/>
                  <a:gd name="connsiteX9" fmla="*/ 10020 w 10020"/>
                  <a:gd name="connsiteY9" fmla="*/ 10145 h 10145"/>
                  <a:gd name="connsiteX0" fmla="*/ 10020 w 10020"/>
                  <a:gd name="connsiteY0" fmla="*/ 10160 h 10160"/>
                  <a:gd name="connsiteX1" fmla="*/ 1291 w 10020"/>
                  <a:gd name="connsiteY1" fmla="*/ 10160 h 10160"/>
                  <a:gd name="connsiteX2" fmla="*/ 20 w 10020"/>
                  <a:gd name="connsiteY2" fmla="*/ 8337 h 10160"/>
                  <a:gd name="connsiteX3" fmla="*/ 20 w 10020"/>
                  <a:gd name="connsiteY3" fmla="*/ 3933 h 10160"/>
                  <a:gd name="connsiteX4" fmla="*/ 463 w 10020"/>
                  <a:gd name="connsiteY4" fmla="*/ 2561 h 10160"/>
                  <a:gd name="connsiteX5" fmla="*/ 3677 w 10020"/>
                  <a:gd name="connsiteY5" fmla="*/ 271 h 10160"/>
                  <a:gd name="connsiteX6" fmla="*/ 6206 w 10020"/>
                  <a:gd name="connsiteY6" fmla="*/ 298 h 10160"/>
                  <a:gd name="connsiteX7" fmla="*/ 9577 w 10020"/>
                  <a:gd name="connsiteY7" fmla="*/ 2561 h 10160"/>
                  <a:gd name="connsiteX8" fmla="*/ 10020 w 10020"/>
                  <a:gd name="connsiteY8" fmla="*/ 3933 h 10160"/>
                  <a:gd name="connsiteX9" fmla="*/ 10020 w 10020"/>
                  <a:gd name="connsiteY9" fmla="*/ 10160 h 10160"/>
                  <a:gd name="connsiteX0" fmla="*/ 10422 w 10422"/>
                  <a:gd name="connsiteY0" fmla="*/ 10160 h 10278"/>
                  <a:gd name="connsiteX1" fmla="*/ 1693 w 10422"/>
                  <a:gd name="connsiteY1" fmla="*/ 10160 h 10278"/>
                  <a:gd name="connsiteX2" fmla="*/ 0 w 10422"/>
                  <a:gd name="connsiteY2" fmla="*/ 8559 h 10278"/>
                  <a:gd name="connsiteX3" fmla="*/ 422 w 10422"/>
                  <a:gd name="connsiteY3" fmla="*/ 3933 h 10278"/>
                  <a:gd name="connsiteX4" fmla="*/ 865 w 10422"/>
                  <a:gd name="connsiteY4" fmla="*/ 2561 h 10278"/>
                  <a:gd name="connsiteX5" fmla="*/ 4079 w 10422"/>
                  <a:gd name="connsiteY5" fmla="*/ 271 h 10278"/>
                  <a:gd name="connsiteX6" fmla="*/ 6608 w 10422"/>
                  <a:gd name="connsiteY6" fmla="*/ 298 h 10278"/>
                  <a:gd name="connsiteX7" fmla="*/ 9979 w 10422"/>
                  <a:gd name="connsiteY7" fmla="*/ 2561 h 10278"/>
                  <a:gd name="connsiteX8" fmla="*/ 10422 w 10422"/>
                  <a:gd name="connsiteY8" fmla="*/ 3933 h 10278"/>
                  <a:gd name="connsiteX9" fmla="*/ 10422 w 10422"/>
                  <a:gd name="connsiteY9" fmla="*/ 10160 h 10278"/>
                  <a:gd name="connsiteX0" fmla="*/ 10522 w 10522"/>
                  <a:gd name="connsiteY0" fmla="*/ 10160 h 10278"/>
                  <a:gd name="connsiteX1" fmla="*/ 1793 w 10522"/>
                  <a:gd name="connsiteY1" fmla="*/ 10160 h 10278"/>
                  <a:gd name="connsiteX2" fmla="*/ 100 w 10522"/>
                  <a:gd name="connsiteY2" fmla="*/ 8559 h 10278"/>
                  <a:gd name="connsiteX3" fmla="*/ 276 w 10522"/>
                  <a:gd name="connsiteY3" fmla="*/ 4572 h 10278"/>
                  <a:gd name="connsiteX4" fmla="*/ 965 w 10522"/>
                  <a:gd name="connsiteY4" fmla="*/ 2561 h 10278"/>
                  <a:gd name="connsiteX5" fmla="*/ 4179 w 10522"/>
                  <a:gd name="connsiteY5" fmla="*/ 271 h 10278"/>
                  <a:gd name="connsiteX6" fmla="*/ 6708 w 10522"/>
                  <a:gd name="connsiteY6" fmla="*/ 298 h 10278"/>
                  <a:gd name="connsiteX7" fmla="*/ 10079 w 10522"/>
                  <a:gd name="connsiteY7" fmla="*/ 2561 h 10278"/>
                  <a:gd name="connsiteX8" fmla="*/ 10522 w 10522"/>
                  <a:gd name="connsiteY8" fmla="*/ 3933 h 10278"/>
                  <a:gd name="connsiteX9" fmla="*/ 10522 w 10522"/>
                  <a:gd name="connsiteY9" fmla="*/ 10160 h 10278"/>
                  <a:gd name="connsiteX0" fmla="*/ 10771 w 10771"/>
                  <a:gd name="connsiteY0" fmla="*/ 10160 h 10266"/>
                  <a:gd name="connsiteX1" fmla="*/ 2042 w 10771"/>
                  <a:gd name="connsiteY1" fmla="*/ 10160 h 10266"/>
                  <a:gd name="connsiteX2" fmla="*/ 68 w 10771"/>
                  <a:gd name="connsiteY2" fmla="*/ 8726 h 10266"/>
                  <a:gd name="connsiteX3" fmla="*/ 525 w 10771"/>
                  <a:gd name="connsiteY3" fmla="*/ 4572 h 10266"/>
                  <a:gd name="connsiteX4" fmla="*/ 1214 w 10771"/>
                  <a:gd name="connsiteY4" fmla="*/ 2561 h 10266"/>
                  <a:gd name="connsiteX5" fmla="*/ 4428 w 10771"/>
                  <a:gd name="connsiteY5" fmla="*/ 271 h 10266"/>
                  <a:gd name="connsiteX6" fmla="*/ 6957 w 10771"/>
                  <a:gd name="connsiteY6" fmla="*/ 298 h 10266"/>
                  <a:gd name="connsiteX7" fmla="*/ 10328 w 10771"/>
                  <a:gd name="connsiteY7" fmla="*/ 2561 h 10266"/>
                  <a:gd name="connsiteX8" fmla="*/ 10771 w 10771"/>
                  <a:gd name="connsiteY8" fmla="*/ 3933 h 10266"/>
                  <a:gd name="connsiteX9" fmla="*/ 10771 w 10771"/>
                  <a:gd name="connsiteY9" fmla="*/ 10160 h 10266"/>
                  <a:gd name="connsiteX0" fmla="*/ 6957 w 10771"/>
                  <a:gd name="connsiteY0" fmla="*/ 252 h 10220"/>
                  <a:gd name="connsiteX1" fmla="*/ 10328 w 10771"/>
                  <a:gd name="connsiteY1" fmla="*/ 2515 h 10220"/>
                  <a:gd name="connsiteX2" fmla="*/ 10771 w 10771"/>
                  <a:gd name="connsiteY2" fmla="*/ 3887 h 10220"/>
                  <a:gd name="connsiteX3" fmla="*/ 10771 w 10771"/>
                  <a:gd name="connsiteY3" fmla="*/ 10114 h 10220"/>
                  <a:gd name="connsiteX4" fmla="*/ 2042 w 10771"/>
                  <a:gd name="connsiteY4" fmla="*/ 10114 h 10220"/>
                  <a:gd name="connsiteX5" fmla="*/ 68 w 10771"/>
                  <a:gd name="connsiteY5" fmla="*/ 8680 h 10220"/>
                  <a:gd name="connsiteX6" fmla="*/ 525 w 10771"/>
                  <a:gd name="connsiteY6" fmla="*/ 4526 h 10220"/>
                  <a:gd name="connsiteX7" fmla="*/ 1214 w 10771"/>
                  <a:gd name="connsiteY7" fmla="*/ 2515 h 10220"/>
                  <a:gd name="connsiteX8" fmla="*/ 4428 w 10771"/>
                  <a:gd name="connsiteY8" fmla="*/ 225 h 10220"/>
                  <a:gd name="connsiteX9" fmla="*/ 7358 w 10771"/>
                  <a:gd name="connsiteY9" fmla="*/ 887 h 10220"/>
                  <a:gd name="connsiteX0" fmla="*/ 6957 w 10771"/>
                  <a:gd name="connsiteY0" fmla="*/ 33 h 10001"/>
                  <a:gd name="connsiteX1" fmla="*/ 10328 w 10771"/>
                  <a:gd name="connsiteY1" fmla="*/ 2296 h 10001"/>
                  <a:gd name="connsiteX2" fmla="*/ 10771 w 10771"/>
                  <a:gd name="connsiteY2" fmla="*/ 3668 h 10001"/>
                  <a:gd name="connsiteX3" fmla="*/ 10771 w 10771"/>
                  <a:gd name="connsiteY3" fmla="*/ 9895 h 10001"/>
                  <a:gd name="connsiteX4" fmla="*/ 2042 w 10771"/>
                  <a:gd name="connsiteY4" fmla="*/ 9895 h 10001"/>
                  <a:gd name="connsiteX5" fmla="*/ 68 w 10771"/>
                  <a:gd name="connsiteY5" fmla="*/ 8461 h 10001"/>
                  <a:gd name="connsiteX6" fmla="*/ 525 w 10771"/>
                  <a:gd name="connsiteY6" fmla="*/ 4307 h 10001"/>
                  <a:gd name="connsiteX7" fmla="*/ 1214 w 10771"/>
                  <a:gd name="connsiteY7" fmla="*/ 2296 h 10001"/>
                  <a:gd name="connsiteX8" fmla="*/ 4428 w 10771"/>
                  <a:gd name="connsiteY8" fmla="*/ 6 h 10001"/>
                  <a:gd name="connsiteX9" fmla="*/ 6095 w 10771"/>
                  <a:gd name="connsiteY9" fmla="*/ 1818 h 10001"/>
                  <a:gd name="connsiteX0" fmla="*/ 6957 w 10771"/>
                  <a:gd name="connsiteY0" fmla="*/ 33 h 10001"/>
                  <a:gd name="connsiteX1" fmla="*/ 10328 w 10771"/>
                  <a:gd name="connsiteY1" fmla="*/ 2296 h 10001"/>
                  <a:gd name="connsiteX2" fmla="*/ 10771 w 10771"/>
                  <a:gd name="connsiteY2" fmla="*/ 3668 h 10001"/>
                  <a:gd name="connsiteX3" fmla="*/ 10771 w 10771"/>
                  <a:gd name="connsiteY3" fmla="*/ 9895 h 10001"/>
                  <a:gd name="connsiteX4" fmla="*/ 2042 w 10771"/>
                  <a:gd name="connsiteY4" fmla="*/ 9895 h 10001"/>
                  <a:gd name="connsiteX5" fmla="*/ 68 w 10771"/>
                  <a:gd name="connsiteY5" fmla="*/ 8461 h 10001"/>
                  <a:gd name="connsiteX6" fmla="*/ 525 w 10771"/>
                  <a:gd name="connsiteY6" fmla="*/ 4307 h 10001"/>
                  <a:gd name="connsiteX7" fmla="*/ 1214 w 10771"/>
                  <a:gd name="connsiteY7" fmla="*/ 2296 h 10001"/>
                  <a:gd name="connsiteX8" fmla="*/ 4428 w 10771"/>
                  <a:gd name="connsiteY8" fmla="*/ 6 h 10001"/>
                  <a:gd name="connsiteX9" fmla="*/ 6095 w 10771"/>
                  <a:gd name="connsiteY9" fmla="*/ 1818 h 10001"/>
                  <a:gd name="connsiteX0" fmla="*/ 6957 w 10771"/>
                  <a:gd name="connsiteY0" fmla="*/ 121 h 10089"/>
                  <a:gd name="connsiteX1" fmla="*/ 10328 w 10771"/>
                  <a:gd name="connsiteY1" fmla="*/ 2384 h 10089"/>
                  <a:gd name="connsiteX2" fmla="*/ 10771 w 10771"/>
                  <a:gd name="connsiteY2" fmla="*/ 3756 h 10089"/>
                  <a:gd name="connsiteX3" fmla="*/ 10771 w 10771"/>
                  <a:gd name="connsiteY3" fmla="*/ 9983 h 10089"/>
                  <a:gd name="connsiteX4" fmla="*/ 2042 w 10771"/>
                  <a:gd name="connsiteY4" fmla="*/ 9983 h 10089"/>
                  <a:gd name="connsiteX5" fmla="*/ 68 w 10771"/>
                  <a:gd name="connsiteY5" fmla="*/ 8549 h 10089"/>
                  <a:gd name="connsiteX6" fmla="*/ 525 w 10771"/>
                  <a:gd name="connsiteY6" fmla="*/ 4395 h 10089"/>
                  <a:gd name="connsiteX7" fmla="*/ 1214 w 10771"/>
                  <a:gd name="connsiteY7" fmla="*/ 2384 h 10089"/>
                  <a:gd name="connsiteX8" fmla="*/ 4428 w 10771"/>
                  <a:gd name="connsiteY8" fmla="*/ 94 h 10089"/>
                  <a:gd name="connsiteX9" fmla="*/ 6095 w 10771"/>
                  <a:gd name="connsiteY9" fmla="*/ 1906 h 10089"/>
                  <a:gd name="connsiteX0" fmla="*/ 6957 w 10771"/>
                  <a:gd name="connsiteY0" fmla="*/ 0 h 9968"/>
                  <a:gd name="connsiteX1" fmla="*/ 10328 w 10771"/>
                  <a:gd name="connsiteY1" fmla="*/ 2263 h 9968"/>
                  <a:gd name="connsiteX2" fmla="*/ 10771 w 10771"/>
                  <a:gd name="connsiteY2" fmla="*/ 3635 h 9968"/>
                  <a:gd name="connsiteX3" fmla="*/ 10771 w 10771"/>
                  <a:gd name="connsiteY3" fmla="*/ 9862 h 9968"/>
                  <a:gd name="connsiteX4" fmla="*/ 2042 w 10771"/>
                  <a:gd name="connsiteY4" fmla="*/ 9862 h 9968"/>
                  <a:gd name="connsiteX5" fmla="*/ 68 w 10771"/>
                  <a:gd name="connsiteY5" fmla="*/ 8428 h 9968"/>
                  <a:gd name="connsiteX6" fmla="*/ 525 w 10771"/>
                  <a:gd name="connsiteY6" fmla="*/ 4274 h 9968"/>
                  <a:gd name="connsiteX7" fmla="*/ 1214 w 10771"/>
                  <a:gd name="connsiteY7" fmla="*/ 2263 h 9968"/>
                  <a:gd name="connsiteX8" fmla="*/ 4566 w 10771"/>
                  <a:gd name="connsiteY8" fmla="*/ 302 h 9968"/>
                  <a:gd name="connsiteX9" fmla="*/ 6095 w 10771"/>
                  <a:gd name="connsiteY9" fmla="*/ 1785 h 9968"/>
                  <a:gd name="connsiteX0" fmla="*/ 7872 w 10000"/>
                  <a:gd name="connsiteY0" fmla="*/ 436 h 9804"/>
                  <a:gd name="connsiteX1" fmla="*/ 9589 w 10000"/>
                  <a:gd name="connsiteY1" fmla="*/ 2074 h 9804"/>
                  <a:gd name="connsiteX2" fmla="*/ 10000 w 10000"/>
                  <a:gd name="connsiteY2" fmla="*/ 3451 h 9804"/>
                  <a:gd name="connsiteX3" fmla="*/ 10000 w 10000"/>
                  <a:gd name="connsiteY3" fmla="*/ 9698 h 9804"/>
                  <a:gd name="connsiteX4" fmla="*/ 1896 w 10000"/>
                  <a:gd name="connsiteY4" fmla="*/ 9698 h 9804"/>
                  <a:gd name="connsiteX5" fmla="*/ 63 w 10000"/>
                  <a:gd name="connsiteY5" fmla="*/ 8259 h 9804"/>
                  <a:gd name="connsiteX6" fmla="*/ 487 w 10000"/>
                  <a:gd name="connsiteY6" fmla="*/ 4092 h 9804"/>
                  <a:gd name="connsiteX7" fmla="*/ 1127 w 10000"/>
                  <a:gd name="connsiteY7" fmla="*/ 2074 h 9804"/>
                  <a:gd name="connsiteX8" fmla="*/ 4239 w 10000"/>
                  <a:gd name="connsiteY8" fmla="*/ 107 h 9804"/>
                  <a:gd name="connsiteX9" fmla="*/ 5659 w 10000"/>
                  <a:gd name="connsiteY9" fmla="*/ 1595 h 9804"/>
                  <a:gd name="connsiteX0" fmla="*/ 7872 w 10036"/>
                  <a:gd name="connsiteY0" fmla="*/ 445 h 10000"/>
                  <a:gd name="connsiteX1" fmla="*/ 9878 w 10036"/>
                  <a:gd name="connsiteY1" fmla="*/ 2087 h 10000"/>
                  <a:gd name="connsiteX2" fmla="*/ 10000 w 10036"/>
                  <a:gd name="connsiteY2" fmla="*/ 3520 h 10000"/>
                  <a:gd name="connsiteX3" fmla="*/ 10000 w 10036"/>
                  <a:gd name="connsiteY3" fmla="*/ 9892 h 10000"/>
                  <a:gd name="connsiteX4" fmla="*/ 1896 w 10036"/>
                  <a:gd name="connsiteY4" fmla="*/ 9892 h 10000"/>
                  <a:gd name="connsiteX5" fmla="*/ 63 w 10036"/>
                  <a:gd name="connsiteY5" fmla="*/ 8424 h 10000"/>
                  <a:gd name="connsiteX6" fmla="*/ 487 w 10036"/>
                  <a:gd name="connsiteY6" fmla="*/ 4174 h 10000"/>
                  <a:gd name="connsiteX7" fmla="*/ 1127 w 10036"/>
                  <a:gd name="connsiteY7" fmla="*/ 2115 h 10000"/>
                  <a:gd name="connsiteX8" fmla="*/ 4239 w 10036"/>
                  <a:gd name="connsiteY8" fmla="*/ 109 h 10000"/>
                  <a:gd name="connsiteX9" fmla="*/ 5659 w 10036"/>
                  <a:gd name="connsiteY9" fmla="*/ 1627 h 10000"/>
                  <a:gd name="connsiteX0" fmla="*/ 7872 w 10401"/>
                  <a:gd name="connsiteY0" fmla="*/ 445 h 10000"/>
                  <a:gd name="connsiteX1" fmla="*/ 9878 w 10401"/>
                  <a:gd name="connsiteY1" fmla="*/ 2087 h 10000"/>
                  <a:gd name="connsiteX2" fmla="*/ 10401 w 10401"/>
                  <a:gd name="connsiteY2" fmla="*/ 3324 h 10000"/>
                  <a:gd name="connsiteX3" fmla="*/ 10000 w 10401"/>
                  <a:gd name="connsiteY3" fmla="*/ 9892 h 10000"/>
                  <a:gd name="connsiteX4" fmla="*/ 1896 w 10401"/>
                  <a:gd name="connsiteY4" fmla="*/ 9892 h 10000"/>
                  <a:gd name="connsiteX5" fmla="*/ 63 w 10401"/>
                  <a:gd name="connsiteY5" fmla="*/ 8424 h 10000"/>
                  <a:gd name="connsiteX6" fmla="*/ 487 w 10401"/>
                  <a:gd name="connsiteY6" fmla="*/ 4174 h 10000"/>
                  <a:gd name="connsiteX7" fmla="*/ 1127 w 10401"/>
                  <a:gd name="connsiteY7" fmla="*/ 2115 h 10000"/>
                  <a:gd name="connsiteX8" fmla="*/ 4239 w 10401"/>
                  <a:gd name="connsiteY8" fmla="*/ 109 h 10000"/>
                  <a:gd name="connsiteX9" fmla="*/ 5659 w 10401"/>
                  <a:gd name="connsiteY9" fmla="*/ 162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1" h="10000">
                    <a:moveTo>
                      <a:pt x="7872" y="445"/>
                    </a:moveTo>
                    <a:cubicBezTo>
                      <a:pt x="8785" y="835"/>
                      <a:pt x="9878" y="2087"/>
                      <a:pt x="9878" y="2087"/>
                    </a:cubicBezTo>
                    <a:cubicBezTo>
                      <a:pt x="10137" y="2438"/>
                      <a:pt x="10401" y="2787"/>
                      <a:pt x="10401" y="3324"/>
                    </a:cubicBezTo>
                    <a:cubicBezTo>
                      <a:pt x="10267" y="5513"/>
                      <a:pt x="10134" y="7703"/>
                      <a:pt x="10000" y="9892"/>
                    </a:cubicBezTo>
                    <a:cubicBezTo>
                      <a:pt x="7298" y="9892"/>
                      <a:pt x="3552" y="10136"/>
                      <a:pt x="1896" y="9892"/>
                    </a:cubicBezTo>
                    <a:cubicBezTo>
                      <a:pt x="240" y="9647"/>
                      <a:pt x="298" y="9377"/>
                      <a:pt x="63" y="8424"/>
                    </a:cubicBezTo>
                    <a:cubicBezTo>
                      <a:pt x="-172" y="7471"/>
                      <a:pt x="310" y="5225"/>
                      <a:pt x="487" y="4174"/>
                    </a:cubicBezTo>
                    <a:cubicBezTo>
                      <a:pt x="665" y="3122"/>
                      <a:pt x="502" y="2793"/>
                      <a:pt x="1127" y="2115"/>
                    </a:cubicBezTo>
                    <a:cubicBezTo>
                      <a:pt x="1752" y="1438"/>
                      <a:pt x="3693" y="-471"/>
                      <a:pt x="4239" y="109"/>
                    </a:cubicBezTo>
                    <a:cubicBezTo>
                      <a:pt x="5058" y="980"/>
                      <a:pt x="4406" y="362"/>
                      <a:pt x="5659" y="1627"/>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54" name="Rectangle 11">
                <a:extLst>
                  <a:ext uri="{FF2B5EF4-FFF2-40B4-BE49-F238E27FC236}">
                    <a16:creationId xmlns:a16="http://schemas.microsoft.com/office/drawing/2014/main" id="{FC1FD751-F031-4E2C-882B-D6E65D4510C2}"/>
                  </a:ext>
                </a:extLst>
              </p:cNvPr>
              <p:cNvSpPr>
                <a:spLocks noChangeArrowheads="1"/>
              </p:cNvSpPr>
              <p:nvPr/>
            </p:nvSpPr>
            <p:spPr bwMode="auto">
              <a:xfrm>
                <a:off x="2491357" y="4920956"/>
                <a:ext cx="538163" cy="492125"/>
              </a:xfrm>
              <a:prstGeom prst="rect">
                <a:avLst/>
              </a:prstGeom>
              <a:solidFill>
                <a:srgbClr val="FFDE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Rectangle 12">
                <a:extLst>
                  <a:ext uri="{FF2B5EF4-FFF2-40B4-BE49-F238E27FC236}">
                    <a16:creationId xmlns:a16="http://schemas.microsoft.com/office/drawing/2014/main" id="{BAA424E0-FCE7-41B4-BF9B-ABFBDB1AEB88}"/>
                  </a:ext>
                </a:extLst>
              </p:cNvPr>
              <p:cNvSpPr>
                <a:spLocks noChangeArrowheads="1"/>
              </p:cNvSpPr>
              <p:nvPr/>
            </p:nvSpPr>
            <p:spPr bwMode="auto">
              <a:xfrm>
                <a:off x="2491357" y="5305131"/>
                <a:ext cx="538163" cy="107950"/>
              </a:xfrm>
              <a:prstGeom prst="rect">
                <a:avLst/>
              </a:prstGeom>
              <a:solidFill>
                <a:srgbClr val="EFB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Rectangle 13">
                <a:extLst>
                  <a:ext uri="{FF2B5EF4-FFF2-40B4-BE49-F238E27FC236}">
                    <a16:creationId xmlns:a16="http://schemas.microsoft.com/office/drawing/2014/main" id="{17949296-947A-416D-B706-F6CA95428311}"/>
                  </a:ext>
                </a:extLst>
              </p:cNvPr>
              <p:cNvSpPr>
                <a:spLocks noChangeArrowheads="1"/>
              </p:cNvSpPr>
              <p:nvPr/>
            </p:nvSpPr>
            <p:spPr bwMode="auto">
              <a:xfrm>
                <a:off x="2491357" y="4920956"/>
                <a:ext cx="538163" cy="492125"/>
              </a:xfrm>
              <a:prstGeom prst="rect">
                <a:avLst/>
              </a:pr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19">
                <a:extLst>
                  <a:ext uri="{FF2B5EF4-FFF2-40B4-BE49-F238E27FC236}">
                    <a16:creationId xmlns:a16="http://schemas.microsoft.com/office/drawing/2014/main" id="{20DCC2D5-C545-4CC1-8DD6-BC53E39F02FB}"/>
                  </a:ext>
                </a:extLst>
              </p:cNvPr>
              <p:cNvSpPr>
                <a:spLocks/>
              </p:cNvSpPr>
              <p:nvPr/>
            </p:nvSpPr>
            <p:spPr bwMode="auto">
              <a:xfrm>
                <a:off x="2804095" y="5152731"/>
                <a:ext cx="2051050" cy="273050"/>
              </a:xfrm>
              <a:custGeom>
                <a:avLst/>
                <a:gdLst>
                  <a:gd name="T0" fmla="*/ 1123 w 1196"/>
                  <a:gd name="T1" fmla="*/ 159 h 159"/>
                  <a:gd name="T2" fmla="*/ 73 w 1196"/>
                  <a:gd name="T3" fmla="*/ 159 h 159"/>
                  <a:gd name="T4" fmla="*/ 0 w 1196"/>
                  <a:gd name="T5" fmla="*/ 86 h 159"/>
                  <a:gd name="T6" fmla="*/ 0 w 1196"/>
                  <a:gd name="T7" fmla="*/ 73 h 159"/>
                  <a:gd name="T8" fmla="*/ 73 w 1196"/>
                  <a:gd name="T9" fmla="*/ 0 h 159"/>
                  <a:gd name="T10" fmla="*/ 1196 w 1196"/>
                  <a:gd name="T11" fmla="*/ 0 h 159"/>
                  <a:gd name="T12" fmla="*/ 1196 w 1196"/>
                  <a:gd name="T13" fmla="*/ 86 h 159"/>
                  <a:gd name="T14" fmla="*/ 1123 w 1196"/>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6" h="159">
                    <a:moveTo>
                      <a:pt x="1123" y="159"/>
                    </a:moveTo>
                    <a:cubicBezTo>
                      <a:pt x="73" y="159"/>
                      <a:pt x="73" y="159"/>
                      <a:pt x="73" y="159"/>
                    </a:cubicBezTo>
                    <a:cubicBezTo>
                      <a:pt x="33" y="159"/>
                      <a:pt x="0" y="126"/>
                      <a:pt x="0" y="86"/>
                    </a:cubicBezTo>
                    <a:cubicBezTo>
                      <a:pt x="0" y="73"/>
                      <a:pt x="0" y="73"/>
                      <a:pt x="0" y="73"/>
                    </a:cubicBezTo>
                    <a:cubicBezTo>
                      <a:pt x="0" y="32"/>
                      <a:pt x="33" y="0"/>
                      <a:pt x="73" y="0"/>
                    </a:cubicBezTo>
                    <a:cubicBezTo>
                      <a:pt x="1196" y="0"/>
                      <a:pt x="1196" y="0"/>
                      <a:pt x="1196" y="0"/>
                    </a:cubicBezTo>
                    <a:cubicBezTo>
                      <a:pt x="1196" y="86"/>
                      <a:pt x="1196" y="86"/>
                      <a:pt x="1196" y="86"/>
                    </a:cubicBezTo>
                    <a:cubicBezTo>
                      <a:pt x="1196" y="126"/>
                      <a:pt x="1163" y="159"/>
                      <a:pt x="1123" y="159"/>
                    </a:cubicBezTo>
                  </a:path>
                </a:pathLst>
              </a:custGeom>
              <a:solidFill>
                <a:srgbClr val="B0AE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20">
                <a:extLst>
                  <a:ext uri="{FF2B5EF4-FFF2-40B4-BE49-F238E27FC236}">
                    <a16:creationId xmlns:a16="http://schemas.microsoft.com/office/drawing/2014/main" id="{54EABDC3-2FE5-44B2-949E-6610FEAA0F05}"/>
                  </a:ext>
                </a:extLst>
              </p:cNvPr>
              <p:cNvSpPr>
                <a:spLocks/>
              </p:cNvSpPr>
              <p:nvPr/>
            </p:nvSpPr>
            <p:spPr bwMode="auto">
              <a:xfrm>
                <a:off x="2804095" y="5152731"/>
                <a:ext cx="2051050" cy="273050"/>
              </a:xfrm>
              <a:custGeom>
                <a:avLst/>
                <a:gdLst>
                  <a:gd name="T0" fmla="*/ 1123 w 1196"/>
                  <a:gd name="T1" fmla="*/ 159 h 159"/>
                  <a:gd name="T2" fmla="*/ 73 w 1196"/>
                  <a:gd name="T3" fmla="*/ 159 h 159"/>
                  <a:gd name="T4" fmla="*/ 0 w 1196"/>
                  <a:gd name="T5" fmla="*/ 86 h 159"/>
                  <a:gd name="T6" fmla="*/ 0 w 1196"/>
                  <a:gd name="T7" fmla="*/ 73 h 159"/>
                  <a:gd name="T8" fmla="*/ 73 w 1196"/>
                  <a:gd name="T9" fmla="*/ 0 h 159"/>
                  <a:gd name="T10" fmla="*/ 1196 w 1196"/>
                  <a:gd name="T11" fmla="*/ 0 h 159"/>
                  <a:gd name="T12" fmla="*/ 1196 w 1196"/>
                  <a:gd name="T13" fmla="*/ 86 h 159"/>
                  <a:gd name="T14" fmla="*/ 1123 w 1196"/>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6" h="159">
                    <a:moveTo>
                      <a:pt x="1123" y="159"/>
                    </a:moveTo>
                    <a:cubicBezTo>
                      <a:pt x="73" y="159"/>
                      <a:pt x="73" y="159"/>
                      <a:pt x="73" y="159"/>
                    </a:cubicBezTo>
                    <a:cubicBezTo>
                      <a:pt x="33" y="159"/>
                      <a:pt x="0" y="126"/>
                      <a:pt x="0" y="86"/>
                    </a:cubicBezTo>
                    <a:cubicBezTo>
                      <a:pt x="0" y="73"/>
                      <a:pt x="0" y="73"/>
                      <a:pt x="0" y="73"/>
                    </a:cubicBezTo>
                    <a:cubicBezTo>
                      <a:pt x="0" y="32"/>
                      <a:pt x="33" y="0"/>
                      <a:pt x="73" y="0"/>
                    </a:cubicBezTo>
                    <a:cubicBezTo>
                      <a:pt x="1196" y="0"/>
                      <a:pt x="1196" y="0"/>
                      <a:pt x="1196" y="0"/>
                    </a:cubicBezTo>
                    <a:cubicBezTo>
                      <a:pt x="1196" y="86"/>
                      <a:pt x="1196" y="86"/>
                      <a:pt x="1196" y="86"/>
                    </a:cubicBezTo>
                    <a:cubicBezTo>
                      <a:pt x="1196" y="126"/>
                      <a:pt x="1163" y="159"/>
                      <a:pt x="1123" y="159"/>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21">
                <a:extLst>
                  <a:ext uri="{FF2B5EF4-FFF2-40B4-BE49-F238E27FC236}">
                    <a16:creationId xmlns:a16="http://schemas.microsoft.com/office/drawing/2014/main" id="{636C1507-301D-4FC2-A760-F161AE201368}"/>
                  </a:ext>
                </a:extLst>
              </p:cNvPr>
              <p:cNvSpPr>
                <a:spLocks/>
              </p:cNvSpPr>
              <p:nvPr/>
            </p:nvSpPr>
            <p:spPr bwMode="auto">
              <a:xfrm>
                <a:off x="4196332" y="3628731"/>
                <a:ext cx="2424113" cy="1797050"/>
              </a:xfrm>
              <a:custGeom>
                <a:avLst/>
                <a:gdLst>
                  <a:gd name="T0" fmla="*/ 1083 w 1414"/>
                  <a:gd name="T1" fmla="*/ 1048 h 1048"/>
                  <a:gd name="T2" fmla="*/ 80 w 1414"/>
                  <a:gd name="T3" fmla="*/ 1048 h 1048"/>
                  <a:gd name="T4" fmla="*/ 10 w 1414"/>
                  <a:gd name="T5" fmla="*/ 960 h 1048"/>
                  <a:gd name="T6" fmla="*/ 198 w 1414"/>
                  <a:gd name="T7" fmla="*/ 118 h 1048"/>
                  <a:gd name="T8" fmla="*/ 338 w 1414"/>
                  <a:gd name="T9" fmla="*/ 0 h 1048"/>
                  <a:gd name="T10" fmla="*/ 1279 w 1414"/>
                  <a:gd name="T11" fmla="*/ 0 h 1048"/>
                  <a:gd name="T12" fmla="*/ 1396 w 1414"/>
                  <a:gd name="T13" fmla="*/ 159 h 1048"/>
                  <a:gd name="T14" fmla="*/ 1223 w 1414"/>
                  <a:gd name="T15" fmla="*/ 929 h 1048"/>
                  <a:gd name="T16" fmla="*/ 1083 w 1414"/>
                  <a:gd name="T17"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1048">
                    <a:moveTo>
                      <a:pt x="1083" y="1048"/>
                    </a:moveTo>
                    <a:cubicBezTo>
                      <a:pt x="80" y="1048"/>
                      <a:pt x="80" y="1048"/>
                      <a:pt x="80" y="1048"/>
                    </a:cubicBezTo>
                    <a:cubicBezTo>
                      <a:pt x="34" y="1048"/>
                      <a:pt x="0" y="1005"/>
                      <a:pt x="10" y="960"/>
                    </a:cubicBezTo>
                    <a:cubicBezTo>
                      <a:pt x="198" y="118"/>
                      <a:pt x="198" y="118"/>
                      <a:pt x="198" y="118"/>
                    </a:cubicBezTo>
                    <a:cubicBezTo>
                      <a:pt x="214" y="49"/>
                      <a:pt x="272" y="0"/>
                      <a:pt x="338" y="0"/>
                    </a:cubicBezTo>
                    <a:cubicBezTo>
                      <a:pt x="1279" y="0"/>
                      <a:pt x="1279" y="0"/>
                      <a:pt x="1279" y="0"/>
                    </a:cubicBezTo>
                    <a:cubicBezTo>
                      <a:pt x="1357" y="0"/>
                      <a:pt x="1414" y="78"/>
                      <a:pt x="1396" y="159"/>
                    </a:cubicBezTo>
                    <a:cubicBezTo>
                      <a:pt x="1223" y="929"/>
                      <a:pt x="1223" y="929"/>
                      <a:pt x="1223" y="929"/>
                    </a:cubicBezTo>
                    <a:cubicBezTo>
                      <a:pt x="1208" y="999"/>
                      <a:pt x="1150" y="1048"/>
                      <a:pt x="1083" y="1048"/>
                    </a:cubicBezTo>
                  </a:path>
                </a:pathLst>
              </a:custGeom>
              <a:solidFill>
                <a:srgbClr val="FFF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22">
                <a:extLst>
                  <a:ext uri="{FF2B5EF4-FFF2-40B4-BE49-F238E27FC236}">
                    <a16:creationId xmlns:a16="http://schemas.microsoft.com/office/drawing/2014/main" id="{7AB89860-0574-4A51-89A4-7BDBE512245D}"/>
                  </a:ext>
                </a:extLst>
              </p:cNvPr>
              <p:cNvSpPr>
                <a:spLocks/>
              </p:cNvSpPr>
              <p:nvPr/>
            </p:nvSpPr>
            <p:spPr bwMode="auto">
              <a:xfrm>
                <a:off x="4196332" y="3628731"/>
                <a:ext cx="2424113" cy="1797050"/>
              </a:xfrm>
              <a:custGeom>
                <a:avLst/>
                <a:gdLst>
                  <a:gd name="T0" fmla="*/ 1083 w 1414"/>
                  <a:gd name="T1" fmla="*/ 1048 h 1048"/>
                  <a:gd name="T2" fmla="*/ 80 w 1414"/>
                  <a:gd name="T3" fmla="*/ 1048 h 1048"/>
                  <a:gd name="T4" fmla="*/ 10 w 1414"/>
                  <a:gd name="T5" fmla="*/ 960 h 1048"/>
                  <a:gd name="T6" fmla="*/ 198 w 1414"/>
                  <a:gd name="T7" fmla="*/ 118 h 1048"/>
                  <a:gd name="T8" fmla="*/ 338 w 1414"/>
                  <a:gd name="T9" fmla="*/ 0 h 1048"/>
                  <a:gd name="T10" fmla="*/ 1279 w 1414"/>
                  <a:gd name="T11" fmla="*/ 0 h 1048"/>
                  <a:gd name="T12" fmla="*/ 1396 w 1414"/>
                  <a:gd name="T13" fmla="*/ 159 h 1048"/>
                  <a:gd name="T14" fmla="*/ 1223 w 1414"/>
                  <a:gd name="T15" fmla="*/ 929 h 1048"/>
                  <a:gd name="T16" fmla="*/ 1083 w 1414"/>
                  <a:gd name="T17"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1048">
                    <a:moveTo>
                      <a:pt x="1083" y="1048"/>
                    </a:moveTo>
                    <a:cubicBezTo>
                      <a:pt x="80" y="1048"/>
                      <a:pt x="80" y="1048"/>
                      <a:pt x="80" y="1048"/>
                    </a:cubicBezTo>
                    <a:cubicBezTo>
                      <a:pt x="34" y="1048"/>
                      <a:pt x="0" y="1005"/>
                      <a:pt x="10" y="960"/>
                    </a:cubicBezTo>
                    <a:cubicBezTo>
                      <a:pt x="198" y="118"/>
                      <a:pt x="198" y="118"/>
                      <a:pt x="198" y="118"/>
                    </a:cubicBezTo>
                    <a:cubicBezTo>
                      <a:pt x="214" y="49"/>
                      <a:pt x="272" y="0"/>
                      <a:pt x="338" y="0"/>
                    </a:cubicBezTo>
                    <a:cubicBezTo>
                      <a:pt x="1279" y="0"/>
                      <a:pt x="1279" y="0"/>
                      <a:pt x="1279" y="0"/>
                    </a:cubicBezTo>
                    <a:cubicBezTo>
                      <a:pt x="1357" y="0"/>
                      <a:pt x="1414" y="78"/>
                      <a:pt x="1396" y="159"/>
                    </a:cubicBezTo>
                    <a:cubicBezTo>
                      <a:pt x="1223" y="929"/>
                      <a:pt x="1223" y="929"/>
                      <a:pt x="1223" y="929"/>
                    </a:cubicBezTo>
                    <a:cubicBezTo>
                      <a:pt x="1208" y="999"/>
                      <a:pt x="1150" y="1048"/>
                      <a:pt x="1083" y="1048"/>
                    </a:cubicBezTo>
                  </a:path>
                </a:pathLst>
              </a:custGeom>
              <a:solidFill>
                <a:srgbClr val="DCDB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61" name="Freeform 23">
                <a:extLst>
                  <a:ext uri="{FF2B5EF4-FFF2-40B4-BE49-F238E27FC236}">
                    <a16:creationId xmlns:a16="http://schemas.microsoft.com/office/drawing/2014/main" id="{EBD8630D-E081-435C-AEF5-DE65AA201BE3}"/>
                  </a:ext>
                </a:extLst>
              </p:cNvPr>
              <p:cNvSpPr>
                <a:spLocks/>
              </p:cNvSpPr>
              <p:nvPr/>
            </p:nvSpPr>
            <p:spPr bwMode="auto">
              <a:xfrm>
                <a:off x="4196332" y="3650956"/>
                <a:ext cx="2038350" cy="1774825"/>
              </a:xfrm>
              <a:custGeom>
                <a:avLst/>
                <a:gdLst>
                  <a:gd name="T0" fmla="*/ 1131 w 1189"/>
                  <a:gd name="T1" fmla="*/ 998 h 1035"/>
                  <a:gd name="T2" fmla="*/ 128 w 1189"/>
                  <a:gd name="T3" fmla="*/ 998 h 1035"/>
                  <a:gd name="T4" fmla="*/ 58 w 1189"/>
                  <a:gd name="T5" fmla="*/ 910 h 1035"/>
                  <a:gd name="T6" fmla="*/ 246 w 1189"/>
                  <a:gd name="T7" fmla="*/ 69 h 1035"/>
                  <a:gd name="T8" fmla="*/ 280 w 1189"/>
                  <a:gd name="T9" fmla="*/ 0 h 1035"/>
                  <a:gd name="T10" fmla="*/ 198 w 1189"/>
                  <a:gd name="T11" fmla="*/ 105 h 1035"/>
                  <a:gd name="T12" fmla="*/ 10 w 1189"/>
                  <a:gd name="T13" fmla="*/ 947 h 1035"/>
                  <a:gd name="T14" fmla="*/ 80 w 1189"/>
                  <a:gd name="T15" fmla="*/ 1035 h 1035"/>
                  <a:gd name="T16" fmla="*/ 1083 w 1189"/>
                  <a:gd name="T17" fmla="*/ 1035 h 1035"/>
                  <a:gd name="T18" fmla="*/ 1189 w 1189"/>
                  <a:gd name="T19" fmla="*/ 985 h 1035"/>
                  <a:gd name="T20" fmla="*/ 1131 w 1189"/>
                  <a:gd name="T21" fmla="*/ 998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9" h="1035">
                    <a:moveTo>
                      <a:pt x="1131" y="998"/>
                    </a:moveTo>
                    <a:cubicBezTo>
                      <a:pt x="128" y="998"/>
                      <a:pt x="128" y="998"/>
                      <a:pt x="128" y="998"/>
                    </a:cubicBezTo>
                    <a:cubicBezTo>
                      <a:pt x="82" y="998"/>
                      <a:pt x="48" y="955"/>
                      <a:pt x="58" y="910"/>
                    </a:cubicBezTo>
                    <a:cubicBezTo>
                      <a:pt x="246" y="69"/>
                      <a:pt x="246" y="69"/>
                      <a:pt x="246" y="69"/>
                    </a:cubicBezTo>
                    <a:cubicBezTo>
                      <a:pt x="252" y="42"/>
                      <a:pt x="264" y="19"/>
                      <a:pt x="280" y="0"/>
                    </a:cubicBezTo>
                    <a:cubicBezTo>
                      <a:pt x="240" y="19"/>
                      <a:pt x="209" y="57"/>
                      <a:pt x="198" y="105"/>
                    </a:cubicBezTo>
                    <a:cubicBezTo>
                      <a:pt x="10" y="947"/>
                      <a:pt x="10" y="947"/>
                      <a:pt x="10" y="947"/>
                    </a:cubicBezTo>
                    <a:cubicBezTo>
                      <a:pt x="0" y="992"/>
                      <a:pt x="34" y="1035"/>
                      <a:pt x="80" y="1035"/>
                    </a:cubicBezTo>
                    <a:cubicBezTo>
                      <a:pt x="1083" y="1035"/>
                      <a:pt x="1083" y="1035"/>
                      <a:pt x="1083" y="1035"/>
                    </a:cubicBezTo>
                    <a:cubicBezTo>
                      <a:pt x="1125" y="1035"/>
                      <a:pt x="1162" y="1016"/>
                      <a:pt x="1189" y="985"/>
                    </a:cubicBezTo>
                    <a:cubicBezTo>
                      <a:pt x="1171" y="993"/>
                      <a:pt x="1152" y="998"/>
                      <a:pt x="1131" y="998"/>
                    </a:cubicBezTo>
                  </a:path>
                </a:pathLst>
              </a:custGeom>
              <a:solidFill>
                <a:srgbClr val="B0AE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24">
                <a:extLst>
                  <a:ext uri="{FF2B5EF4-FFF2-40B4-BE49-F238E27FC236}">
                    <a16:creationId xmlns:a16="http://schemas.microsoft.com/office/drawing/2014/main" id="{F73966D2-BF8A-4490-B0E0-70FD6092496F}"/>
                  </a:ext>
                </a:extLst>
              </p:cNvPr>
              <p:cNvSpPr>
                <a:spLocks/>
              </p:cNvSpPr>
              <p:nvPr/>
            </p:nvSpPr>
            <p:spPr bwMode="auto">
              <a:xfrm>
                <a:off x="4196332" y="3628731"/>
                <a:ext cx="717550" cy="1797050"/>
              </a:xfrm>
              <a:custGeom>
                <a:avLst/>
                <a:gdLst>
                  <a:gd name="T0" fmla="*/ 91 w 419"/>
                  <a:gd name="T1" fmla="*/ 960 h 1048"/>
                  <a:gd name="T2" fmla="*/ 279 w 419"/>
                  <a:gd name="T3" fmla="*/ 118 h 1048"/>
                  <a:gd name="T4" fmla="*/ 419 w 419"/>
                  <a:gd name="T5" fmla="*/ 0 h 1048"/>
                  <a:gd name="T6" fmla="*/ 338 w 419"/>
                  <a:gd name="T7" fmla="*/ 0 h 1048"/>
                  <a:gd name="T8" fmla="*/ 198 w 419"/>
                  <a:gd name="T9" fmla="*/ 118 h 1048"/>
                  <a:gd name="T10" fmla="*/ 10 w 419"/>
                  <a:gd name="T11" fmla="*/ 960 h 1048"/>
                  <a:gd name="T12" fmla="*/ 80 w 419"/>
                  <a:gd name="T13" fmla="*/ 1048 h 1048"/>
                  <a:gd name="T14" fmla="*/ 161 w 419"/>
                  <a:gd name="T15" fmla="*/ 1048 h 1048"/>
                  <a:gd name="T16" fmla="*/ 91 w 419"/>
                  <a:gd name="T17" fmla="*/ 96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1048">
                    <a:moveTo>
                      <a:pt x="91" y="960"/>
                    </a:moveTo>
                    <a:cubicBezTo>
                      <a:pt x="279" y="118"/>
                      <a:pt x="279" y="118"/>
                      <a:pt x="279" y="118"/>
                    </a:cubicBezTo>
                    <a:cubicBezTo>
                      <a:pt x="295" y="49"/>
                      <a:pt x="353" y="0"/>
                      <a:pt x="419" y="0"/>
                    </a:cubicBezTo>
                    <a:cubicBezTo>
                      <a:pt x="338" y="0"/>
                      <a:pt x="338" y="0"/>
                      <a:pt x="338" y="0"/>
                    </a:cubicBezTo>
                    <a:cubicBezTo>
                      <a:pt x="272" y="0"/>
                      <a:pt x="214" y="49"/>
                      <a:pt x="198" y="118"/>
                    </a:cubicBezTo>
                    <a:cubicBezTo>
                      <a:pt x="10" y="960"/>
                      <a:pt x="10" y="960"/>
                      <a:pt x="10" y="960"/>
                    </a:cubicBezTo>
                    <a:cubicBezTo>
                      <a:pt x="0" y="1005"/>
                      <a:pt x="34" y="1048"/>
                      <a:pt x="80" y="1048"/>
                    </a:cubicBezTo>
                    <a:cubicBezTo>
                      <a:pt x="161" y="1048"/>
                      <a:pt x="161" y="1048"/>
                      <a:pt x="161" y="1048"/>
                    </a:cubicBezTo>
                    <a:cubicBezTo>
                      <a:pt x="115" y="1048"/>
                      <a:pt x="81" y="1005"/>
                      <a:pt x="91" y="960"/>
                    </a:cubicBezTo>
                  </a:path>
                </a:pathLst>
              </a:custGeom>
              <a:solidFill>
                <a:srgbClr val="B0AE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25">
                <a:extLst>
                  <a:ext uri="{FF2B5EF4-FFF2-40B4-BE49-F238E27FC236}">
                    <a16:creationId xmlns:a16="http://schemas.microsoft.com/office/drawing/2014/main" id="{0D887FDD-A541-4608-8C52-4A4CB63CD52C}"/>
                  </a:ext>
                </a:extLst>
              </p:cNvPr>
              <p:cNvSpPr>
                <a:spLocks/>
              </p:cNvSpPr>
              <p:nvPr/>
            </p:nvSpPr>
            <p:spPr bwMode="auto">
              <a:xfrm>
                <a:off x="4196332" y="3628731"/>
                <a:ext cx="2424113" cy="1797050"/>
              </a:xfrm>
              <a:custGeom>
                <a:avLst/>
                <a:gdLst>
                  <a:gd name="T0" fmla="*/ 1083 w 1414"/>
                  <a:gd name="T1" fmla="*/ 1048 h 1048"/>
                  <a:gd name="T2" fmla="*/ 80 w 1414"/>
                  <a:gd name="T3" fmla="*/ 1048 h 1048"/>
                  <a:gd name="T4" fmla="*/ 10 w 1414"/>
                  <a:gd name="T5" fmla="*/ 960 h 1048"/>
                  <a:gd name="T6" fmla="*/ 198 w 1414"/>
                  <a:gd name="T7" fmla="*/ 118 h 1048"/>
                  <a:gd name="T8" fmla="*/ 338 w 1414"/>
                  <a:gd name="T9" fmla="*/ 0 h 1048"/>
                  <a:gd name="T10" fmla="*/ 1279 w 1414"/>
                  <a:gd name="T11" fmla="*/ 0 h 1048"/>
                  <a:gd name="T12" fmla="*/ 1396 w 1414"/>
                  <a:gd name="T13" fmla="*/ 159 h 1048"/>
                  <a:gd name="T14" fmla="*/ 1223 w 1414"/>
                  <a:gd name="T15" fmla="*/ 929 h 1048"/>
                  <a:gd name="T16" fmla="*/ 1083 w 1414"/>
                  <a:gd name="T17"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1048">
                    <a:moveTo>
                      <a:pt x="1083" y="1048"/>
                    </a:moveTo>
                    <a:cubicBezTo>
                      <a:pt x="80" y="1048"/>
                      <a:pt x="80" y="1048"/>
                      <a:pt x="80" y="1048"/>
                    </a:cubicBezTo>
                    <a:cubicBezTo>
                      <a:pt x="34" y="1048"/>
                      <a:pt x="0" y="1005"/>
                      <a:pt x="10" y="960"/>
                    </a:cubicBezTo>
                    <a:cubicBezTo>
                      <a:pt x="198" y="118"/>
                      <a:pt x="198" y="118"/>
                      <a:pt x="198" y="118"/>
                    </a:cubicBezTo>
                    <a:cubicBezTo>
                      <a:pt x="214" y="49"/>
                      <a:pt x="272" y="0"/>
                      <a:pt x="338" y="0"/>
                    </a:cubicBezTo>
                    <a:cubicBezTo>
                      <a:pt x="1279" y="0"/>
                      <a:pt x="1279" y="0"/>
                      <a:pt x="1279" y="0"/>
                    </a:cubicBezTo>
                    <a:cubicBezTo>
                      <a:pt x="1357" y="0"/>
                      <a:pt x="1414" y="78"/>
                      <a:pt x="1396" y="159"/>
                    </a:cubicBezTo>
                    <a:cubicBezTo>
                      <a:pt x="1223" y="929"/>
                      <a:pt x="1223" y="929"/>
                      <a:pt x="1223" y="929"/>
                    </a:cubicBezTo>
                    <a:cubicBezTo>
                      <a:pt x="1208" y="999"/>
                      <a:pt x="1150" y="1048"/>
                      <a:pt x="1083" y="1048"/>
                    </a:cubicBez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27">
                <a:extLst>
                  <a:ext uri="{FF2B5EF4-FFF2-40B4-BE49-F238E27FC236}">
                    <a16:creationId xmlns:a16="http://schemas.microsoft.com/office/drawing/2014/main" id="{1B58D594-AF30-4E8E-8D17-B4CBA18C414C}"/>
                  </a:ext>
                </a:extLst>
              </p:cNvPr>
              <p:cNvSpPr>
                <a:spLocks/>
              </p:cNvSpPr>
              <p:nvPr/>
            </p:nvSpPr>
            <p:spPr bwMode="auto">
              <a:xfrm>
                <a:off x="3234307" y="5006681"/>
                <a:ext cx="287338" cy="146050"/>
              </a:xfrm>
              <a:custGeom>
                <a:avLst/>
                <a:gdLst>
                  <a:gd name="T0" fmla="*/ 68 w 168"/>
                  <a:gd name="T1" fmla="*/ 0 h 85"/>
                  <a:gd name="T2" fmla="*/ 126 w 168"/>
                  <a:gd name="T3" fmla="*/ 0 h 85"/>
                  <a:gd name="T4" fmla="*/ 168 w 168"/>
                  <a:gd name="T5" fmla="*/ 42 h 85"/>
                  <a:gd name="T6" fmla="*/ 126 w 168"/>
                  <a:gd name="T7" fmla="*/ 85 h 85"/>
                  <a:gd name="T8" fmla="*/ 0 w 168"/>
                  <a:gd name="T9" fmla="*/ 85 h 85"/>
                </a:gdLst>
                <a:ahLst/>
                <a:cxnLst>
                  <a:cxn ang="0">
                    <a:pos x="T0" y="T1"/>
                  </a:cxn>
                  <a:cxn ang="0">
                    <a:pos x="T2" y="T3"/>
                  </a:cxn>
                  <a:cxn ang="0">
                    <a:pos x="T4" y="T5"/>
                  </a:cxn>
                  <a:cxn ang="0">
                    <a:pos x="T6" y="T7"/>
                  </a:cxn>
                  <a:cxn ang="0">
                    <a:pos x="T8" y="T9"/>
                  </a:cxn>
                </a:cxnLst>
                <a:rect l="0" t="0" r="r" b="b"/>
                <a:pathLst>
                  <a:path w="168" h="85">
                    <a:moveTo>
                      <a:pt x="68" y="0"/>
                    </a:moveTo>
                    <a:cubicBezTo>
                      <a:pt x="126" y="0"/>
                      <a:pt x="126" y="0"/>
                      <a:pt x="126" y="0"/>
                    </a:cubicBezTo>
                    <a:cubicBezTo>
                      <a:pt x="149" y="0"/>
                      <a:pt x="168" y="19"/>
                      <a:pt x="168" y="42"/>
                    </a:cubicBezTo>
                    <a:cubicBezTo>
                      <a:pt x="168" y="66"/>
                      <a:pt x="149" y="85"/>
                      <a:pt x="126" y="85"/>
                    </a:cubicBezTo>
                    <a:cubicBezTo>
                      <a:pt x="0" y="85"/>
                      <a:pt x="0" y="85"/>
                      <a:pt x="0" y="85"/>
                    </a:cubicBezTo>
                  </a:path>
                </a:pathLst>
              </a:custGeom>
              <a:solidFill>
                <a:srgbClr val="FFD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8">
                <a:extLst>
                  <a:ext uri="{FF2B5EF4-FFF2-40B4-BE49-F238E27FC236}">
                    <a16:creationId xmlns:a16="http://schemas.microsoft.com/office/drawing/2014/main" id="{56284283-AA28-439C-851D-6C94DE734EC0}"/>
                  </a:ext>
                </a:extLst>
              </p:cNvPr>
              <p:cNvSpPr>
                <a:spLocks/>
              </p:cNvSpPr>
              <p:nvPr/>
            </p:nvSpPr>
            <p:spPr bwMode="auto">
              <a:xfrm>
                <a:off x="3234307" y="5006681"/>
                <a:ext cx="287338" cy="146050"/>
              </a:xfrm>
              <a:custGeom>
                <a:avLst/>
                <a:gdLst>
                  <a:gd name="T0" fmla="*/ 50 w 168"/>
                  <a:gd name="T1" fmla="*/ 0 h 85"/>
                  <a:gd name="T2" fmla="*/ 126 w 168"/>
                  <a:gd name="T3" fmla="*/ 0 h 85"/>
                  <a:gd name="T4" fmla="*/ 168 w 168"/>
                  <a:gd name="T5" fmla="*/ 42 h 85"/>
                  <a:gd name="T6" fmla="*/ 126 w 168"/>
                  <a:gd name="T7" fmla="*/ 85 h 85"/>
                  <a:gd name="T8" fmla="*/ 0 w 168"/>
                  <a:gd name="T9" fmla="*/ 85 h 85"/>
                </a:gdLst>
                <a:ahLst/>
                <a:cxnLst>
                  <a:cxn ang="0">
                    <a:pos x="T0" y="T1"/>
                  </a:cxn>
                  <a:cxn ang="0">
                    <a:pos x="T2" y="T3"/>
                  </a:cxn>
                  <a:cxn ang="0">
                    <a:pos x="T4" y="T5"/>
                  </a:cxn>
                  <a:cxn ang="0">
                    <a:pos x="T6" y="T7"/>
                  </a:cxn>
                  <a:cxn ang="0">
                    <a:pos x="T8" y="T9"/>
                  </a:cxn>
                </a:cxnLst>
                <a:rect l="0" t="0" r="r" b="b"/>
                <a:pathLst>
                  <a:path w="168" h="85">
                    <a:moveTo>
                      <a:pt x="50" y="0"/>
                    </a:moveTo>
                    <a:cubicBezTo>
                      <a:pt x="126" y="0"/>
                      <a:pt x="126" y="0"/>
                      <a:pt x="126" y="0"/>
                    </a:cubicBezTo>
                    <a:cubicBezTo>
                      <a:pt x="149" y="0"/>
                      <a:pt x="168" y="19"/>
                      <a:pt x="168" y="42"/>
                    </a:cubicBezTo>
                    <a:cubicBezTo>
                      <a:pt x="168" y="66"/>
                      <a:pt x="149" y="85"/>
                      <a:pt x="126" y="85"/>
                    </a:cubicBezTo>
                    <a:cubicBezTo>
                      <a:pt x="0" y="85"/>
                      <a:pt x="0" y="85"/>
                      <a:pt x="0" y="85"/>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9">
                <a:extLst>
                  <a:ext uri="{FF2B5EF4-FFF2-40B4-BE49-F238E27FC236}">
                    <a16:creationId xmlns:a16="http://schemas.microsoft.com/office/drawing/2014/main" id="{276C8A91-541E-4792-B9DA-F7770EF85F87}"/>
                  </a:ext>
                </a:extLst>
              </p:cNvPr>
              <p:cNvSpPr>
                <a:spLocks/>
              </p:cNvSpPr>
              <p:nvPr/>
            </p:nvSpPr>
            <p:spPr bwMode="auto">
              <a:xfrm>
                <a:off x="2927920" y="4920956"/>
                <a:ext cx="468313" cy="231775"/>
              </a:xfrm>
              <a:custGeom>
                <a:avLst/>
                <a:gdLst>
                  <a:gd name="T0" fmla="*/ 0 w 273"/>
                  <a:gd name="T1" fmla="*/ 0 h 135"/>
                  <a:gd name="T2" fmla="*/ 206 w 273"/>
                  <a:gd name="T3" fmla="*/ 0 h 135"/>
                  <a:gd name="T4" fmla="*/ 273 w 273"/>
                  <a:gd name="T5" fmla="*/ 68 h 135"/>
                  <a:gd name="T6" fmla="*/ 206 w 273"/>
                  <a:gd name="T7" fmla="*/ 135 h 135"/>
                  <a:gd name="T8" fmla="*/ 1 w 273"/>
                  <a:gd name="T9" fmla="*/ 135 h 135"/>
                </a:gdLst>
                <a:ahLst/>
                <a:cxnLst>
                  <a:cxn ang="0">
                    <a:pos x="T0" y="T1"/>
                  </a:cxn>
                  <a:cxn ang="0">
                    <a:pos x="T2" y="T3"/>
                  </a:cxn>
                  <a:cxn ang="0">
                    <a:pos x="T4" y="T5"/>
                  </a:cxn>
                  <a:cxn ang="0">
                    <a:pos x="T6" y="T7"/>
                  </a:cxn>
                  <a:cxn ang="0">
                    <a:pos x="T8" y="T9"/>
                  </a:cxn>
                </a:cxnLst>
                <a:rect l="0" t="0" r="r" b="b"/>
                <a:pathLst>
                  <a:path w="273" h="135">
                    <a:moveTo>
                      <a:pt x="0" y="0"/>
                    </a:moveTo>
                    <a:cubicBezTo>
                      <a:pt x="206" y="0"/>
                      <a:pt x="206" y="0"/>
                      <a:pt x="206" y="0"/>
                    </a:cubicBezTo>
                    <a:cubicBezTo>
                      <a:pt x="243" y="0"/>
                      <a:pt x="273" y="31"/>
                      <a:pt x="273" y="68"/>
                    </a:cubicBezTo>
                    <a:cubicBezTo>
                      <a:pt x="273" y="105"/>
                      <a:pt x="243" y="135"/>
                      <a:pt x="206" y="135"/>
                    </a:cubicBezTo>
                    <a:cubicBezTo>
                      <a:pt x="1" y="135"/>
                      <a:pt x="1" y="135"/>
                      <a:pt x="1" y="135"/>
                    </a:cubicBezTo>
                  </a:path>
                </a:pathLst>
              </a:custGeom>
              <a:solidFill>
                <a:srgbClr val="FFDE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30">
                <a:extLst>
                  <a:ext uri="{FF2B5EF4-FFF2-40B4-BE49-F238E27FC236}">
                    <a16:creationId xmlns:a16="http://schemas.microsoft.com/office/drawing/2014/main" id="{8F2E140F-C486-4BFD-9008-896D1CC18FCB}"/>
                  </a:ext>
                </a:extLst>
              </p:cNvPr>
              <p:cNvSpPr>
                <a:spLocks/>
              </p:cNvSpPr>
              <p:nvPr/>
            </p:nvSpPr>
            <p:spPr bwMode="auto">
              <a:xfrm>
                <a:off x="2927920" y="4920956"/>
                <a:ext cx="468313" cy="231775"/>
              </a:xfrm>
              <a:custGeom>
                <a:avLst/>
                <a:gdLst>
                  <a:gd name="T0" fmla="*/ 0 w 273"/>
                  <a:gd name="T1" fmla="*/ 0 h 135"/>
                  <a:gd name="T2" fmla="*/ 206 w 273"/>
                  <a:gd name="T3" fmla="*/ 0 h 135"/>
                  <a:gd name="T4" fmla="*/ 273 w 273"/>
                  <a:gd name="T5" fmla="*/ 68 h 135"/>
                  <a:gd name="T6" fmla="*/ 206 w 273"/>
                  <a:gd name="T7" fmla="*/ 135 h 135"/>
                  <a:gd name="T8" fmla="*/ 1 w 273"/>
                  <a:gd name="T9" fmla="*/ 135 h 135"/>
                </a:gdLst>
                <a:ahLst/>
                <a:cxnLst>
                  <a:cxn ang="0">
                    <a:pos x="T0" y="T1"/>
                  </a:cxn>
                  <a:cxn ang="0">
                    <a:pos x="T2" y="T3"/>
                  </a:cxn>
                  <a:cxn ang="0">
                    <a:pos x="T4" y="T5"/>
                  </a:cxn>
                  <a:cxn ang="0">
                    <a:pos x="T6" y="T7"/>
                  </a:cxn>
                  <a:cxn ang="0">
                    <a:pos x="T8" y="T9"/>
                  </a:cxn>
                </a:cxnLst>
                <a:rect l="0" t="0" r="r" b="b"/>
                <a:pathLst>
                  <a:path w="273" h="135">
                    <a:moveTo>
                      <a:pt x="0" y="0"/>
                    </a:moveTo>
                    <a:cubicBezTo>
                      <a:pt x="206" y="0"/>
                      <a:pt x="206" y="0"/>
                      <a:pt x="206" y="0"/>
                    </a:cubicBezTo>
                    <a:cubicBezTo>
                      <a:pt x="243" y="0"/>
                      <a:pt x="273" y="31"/>
                      <a:pt x="273" y="68"/>
                    </a:cubicBezTo>
                    <a:cubicBezTo>
                      <a:pt x="273" y="105"/>
                      <a:pt x="243" y="135"/>
                      <a:pt x="206" y="135"/>
                    </a:cubicBezTo>
                    <a:cubicBezTo>
                      <a:pt x="1" y="135"/>
                      <a:pt x="1" y="135"/>
                      <a:pt x="1" y="135"/>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31">
                <a:extLst>
                  <a:ext uri="{FF2B5EF4-FFF2-40B4-BE49-F238E27FC236}">
                    <a16:creationId xmlns:a16="http://schemas.microsoft.com/office/drawing/2014/main" id="{E83DAEE5-1A81-4FAF-82AB-8B2281B9BEA3}"/>
                  </a:ext>
                </a:extLst>
              </p:cNvPr>
              <p:cNvSpPr>
                <a:spLocks/>
              </p:cNvSpPr>
              <p:nvPr/>
            </p:nvSpPr>
            <p:spPr bwMode="auto">
              <a:xfrm>
                <a:off x="2929507" y="5006681"/>
                <a:ext cx="288925" cy="146050"/>
              </a:xfrm>
              <a:custGeom>
                <a:avLst/>
                <a:gdLst>
                  <a:gd name="T0" fmla="*/ 39 w 168"/>
                  <a:gd name="T1" fmla="*/ 0 h 85"/>
                  <a:gd name="T2" fmla="*/ 125 w 168"/>
                  <a:gd name="T3" fmla="*/ 0 h 85"/>
                  <a:gd name="T4" fmla="*/ 168 w 168"/>
                  <a:gd name="T5" fmla="*/ 42 h 85"/>
                  <a:gd name="T6" fmla="*/ 125 w 168"/>
                  <a:gd name="T7" fmla="*/ 85 h 85"/>
                  <a:gd name="T8" fmla="*/ 0 w 168"/>
                  <a:gd name="T9" fmla="*/ 85 h 85"/>
                </a:gdLst>
                <a:ahLst/>
                <a:cxnLst>
                  <a:cxn ang="0">
                    <a:pos x="T0" y="T1"/>
                  </a:cxn>
                  <a:cxn ang="0">
                    <a:pos x="T2" y="T3"/>
                  </a:cxn>
                  <a:cxn ang="0">
                    <a:pos x="T4" y="T5"/>
                  </a:cxn>
                  <a:cxn ang="0">
                    <a:pos x="T6" y="T7"/>
                  </a:cxn>
                  <a:cxn ang="0">
                    <a:pos x="T8" y="T9"/>
                  </a:cxn>
                </a:cxnLst>
                <a:rect l="0" t="0" r="r" b="b"/>
                <a:pathLst>
                  <a:path w="168" h="85">
                    <a:moveTo>
                      <a:pt x="39" y="0"/>
                    </a:moveTo>
                    <a:cubicBezTo>
                      <a:pt x="125" y="0"/>
                      <a:pt x="125" y="0"/>
                      <a:pt x="125" y="0"/>
                    </a:cubicBezTo>
                    <a:cubicBezTo>
                      <a:pt x="149" y="0"/>
                      <a:pt x="168" y="19"/>
                      <a:pt x="168" y="42"/>
                    </a:cubicBezTo>
                    <a:cubicBezTo>
                      <a:pt x="168" y="66"/>
                      <a:pt x="149" y="85"/>
                      <a:pt x="125" y="85"/>
                    </a:cubicBezTo>
                    <a:cubicBezTo>
                      <a:pt x="0" y="85"/>
                      <a:pt x="0" y="85"/>
                      <a:pt x="0" y="85"/>
                    </a:cubicBez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9" name="Freeform 32">
                <a:extLst>
                  <a:ext uri="{FF2B5EF4-FFF2-40B4-BE49-F238E27FC236}">
                    <a16:creationId xmlns:a16="http://schemas.microsoft.com/office/drawing/2014/main" id="{1812C11F-8733-4405-912E-46FA2CF802C6}"/>
                  </a:ext>
                </a:extLst>
              </p:cNvPr>
              <p:cNvSpPr>
                <a:spLocks/>
              </p:cNvSpPr>
              <p:nvPr/>
            </p:nvSpPr>
            <p:spPr bwMode="auto">
              <a:xfrm>
                <a:off x="2205607" y="4813006"/>
                <a:ext cx="285750" cy="600075"/>
              </a:xfrm>
              <a:custGeom>
                <a:avLst/>
                <a:gdLst>
                  <a:gd name="T0" fmla="*/ 0 w 180"/>
                  <a:gd name="T1" fmla="*/ 0 h 378"/>
                  <a:gd name="T2" fmla="*/ 180 w 180"/>
                  <a:gd name="T3" fmla="*/ 0 h 378"/>
                  <a:gd name="T4" fmla="*/ 180 w 180"/>
                  <a:gd name="T5" fmla="*/ 378 h 378"/>
                </a:gdLst>
                <a:ahLst/>
                <a:cxnLst>
                  <a:cxn ang="0">
                    <a:pos x="T0" y="T1"/>
                  </a:cxn>
                  <a:cxn ang="0">
                    <a:pos x="T2" y="T3"/>
                  </a:cxn>
                  <a:cxn ang="0">
                    <a:pos x="T4" y="T5"/>
                  </a:cxn>
                </a:cxnLst>
                <a:rect l="0" t="0" r="r" b="b"/>
                <a:pathLst>
                  <a:path w="180" h="378">
                    <a:moveTo>
                      <a:pt x="0" y="0"/>
                    </a:moveTo>
                    <a:lnTo>
                      <a:pt x="180" y="0"/>
                    </a:lnTo>
                    <a:lnTo>
                      <a:pt x="180" y="378"/>
                    </a:lnTo>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70" name="Oval 61">
                <a:extLst>
                  <a:ext uri="{FF2B5EF4-FFF2-40B4-BE49-F238E27FC236}">
                    <a16:creationId xmlns:a16="http://schemas.microsoft.com/office/drawing/2014/main" id="{1ECA22DC-5B96-437A-BC93-110668D1A91A}"/>
                  </a:ext>
                </a:extLst>
              </p:cNvPr>
              <p:cNvSpPr>
                <a:spLocks noChangeArrowheads="1"/>
              </p:cNvSpPr>
              <p:nvPr/>
            </p:nvSpPr>
            <p:spPr bwMode="auto">
              <a:xfrm>
                <a:off x="5461570" y="2692106"/>
                <a:ext cx="133350"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71" name="Oval 62">
                <a:extLst>
                  <a:ext uri="{FF2B5EF4-FFF2-40B4-BE49-F238E27FC236}">
                    <a16:creationId xmlns:a16="http://schemas.microsoft.com/office/drawing/2014/main" id="{65570479-EE6A-4B42-BAE4-BE3305254876}"/>
                  </a:ext>
                </a:extLst>
              </p:cNvPr>
              <p:cNvSpPr>
                <a:spLocks noChangeArrowheads="1"/>
              </p:cNvSpPr>
              <p:nvPr/>
            </p:nvSpPr>
            <p:spPr bwMode="auto">
              <a:xfrm>
                <a:off x="5983857" y="2692106"/>
                <a:ext cx="13176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72" name="Oval 63">
                <a:extLst>
                  <a:ext uri="{FF2B5EF4-FFF2-40B4-BE49-F238E27FC236}">
                    <a16:creationId xmlns:a16="http://schemas.microsoft.com/office/drawing/2014/main" id="{621A2D66-3B2F-4DCC-B339-7FF94A0D87DD}"/>
                  </a:ext>
                </a:extLst>
              </p:cNvPr>
              <p:cNvSpPr>
                <a:spLocks noChangeArrowheads="1"/>
              </p:cNvSpPr>
              <p:nvPr/>
            </p:nvSpPr>
            <p:spPr bwMode="auto">
              <a:xfrm>
                <a:off x="5721920" y="2692106"/>
                <a:ext cx="133350"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0" name="Freeform 138">
              <a:extLst>
                <a:ext uri="{FF2B5EF4-FFF2-40B4-BE49-F238E27FC236}">
                  <a16:creationId xmlns:a16="http://schemas.microsoft.com/office/drawing/2014/main" id="{0DB9088F-982F-4038-A2C2-9A5563B2554B}"/>
                </a:ext>
              </a:extLst>
            </p:cNvPr>
            <p:cNvSpPr>
              <a:spLocks/>
            </p:cNvSpPr>
            <p:nvPr/>
          </p:nvSpPr>
          <p:spPr bwMode="auto">
            <a:xfrm flipH="1">
              <a:off x="7213876" y="5353427"/>
              <a:ext cx="533953" cy="505160"/>
            </a:xfrm>
            <a:custGeom>
              <a:avLst/>
              <a:gdLst>
                <a:gd name="T0" fmla="*/ 190 w 266"/>
                <a:gd name="T1" fmla="*/ 0 h 266"/>
                <a:gd name="T2" fmla="*/ 0 w 266"/>
                <a:gd name="T3" fmla="*/ 124 h 266"/>
                <a:gd name="T4" fmla="*/ 149 w 266"/>
                <a:gd name="T5" fmla="*/ 256 h 266"/>
                <a:gd name="T6" fmla="*/ 266 w 266"/>
                <a:gd name="T7" fmla="*/ 26 h 266"/>
                <a:gd name="T8" fmla="*/ 190 w 266"/>
                <a:gd name="T9" fmla="*/ 0 h 266"/>
              </a:gdLst>
              <a:ahLst/>
              <a:cxnLst>
                <a:cxn ang="0">
                  <a:pos x="T0" y="T1"/>
                </a:cxn>
                <a:cxn ang="0">
                  <a:pos x="T2" y="T3"/>
                </a:cxn>
                <a:cxn ang="0">
                  <a:pos x="T4" y="T5"/>
                </a:cxn>
                <a:cxn ang="0">
                  <a:pos x="T6" y="T7"/>
                </a:cxn>
                <a:cxn ang="0">
                  <a:pos x="T8" y="T9"/>
                </a:cxn>
              </a:cxnLst>
              <a:rect l="0" t="0" r="r" b="b"/>
              <a:pathLst>
                <a:path w="266" h="266">
                  <a:moveTo>
                    <a:pt x="190" y="0"/>
                  </a:moveTo>
                  <a:cubicBezTo>
                    <a:pt x="0" y="124"/>
                    <a:pt x="0" y="124"/>
                    <a:pt x="0" y="124"/>
                  </a:cubicBezTo>
                  <a:cubicBezTo>
                    <a:pt x="0" y="124"/>
                    <a:pt x="100" y="266"/>
                    <a:pt x="149" y="256"/>
                  </a:cubicBezTo>
                  <a:cubicBezTo>
                    <a:pt x="213" y="244"/>
                    <a:pt x="266" y="26"/>
                    <a:pt x="266" y="26"/>
                  </a:cubicBezTo>
                  <a:lnTo>
                    <a:pt x="190" y="0"/>
                  </a:lnTo>
                  <a:close/>
                </a:path>
              </a:pathLst>
            </a:custGeom>
            <a:solidFill>
              <a:srgbClr val="FFFFFF"/>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139">
              <a:extLst>
                <a:ext uri="{FF2B5EF4-FFF2-40B4-BE49-F238E27FC236}">
                  <a16:creationId xmlns:a16="http://schemas.microsoft.com/office/drawing/2014/main" id="{28C94FEC-CB2D-4012-B2C5-0AEC0E477D9E}"/>
                </a:ext>
              </a:extLst>
            </p:cNvPr>
            <p:cNvSpPr>
              <a:spLocks/>
            </p:cNvSpPr>
            <p:nvPr/>
          </p:nvSpPr>
          <p:spPr bwMode="auto">
            <a:xfrm flipH="1">
              <a:off x="7200182" y="5336949"/>
              <a:ext cx="533953" cy="505160"/>
            </a:xfrm>
            <a:custGeom>
              <a:avLst/>
              <a:gdLst>
                <a:gd name="T0" fmla="*/ 190 w 266"/>
                <a:gd name="T1" fmla="*/ 0 h 266"/>
                <a:gd name="T2" fmla="*/ 0 w 266"/>
                <a:gd name="T3" fmla="*/ 124 h 266"/>
                <a:gd name="T4" fmla="*/ 149 w 266"/>
                <a:gd name="T5" fmla="*/ 256 h 266"/>
                <a:gd name="T6" fmla="*/ 266 w 266"/>
                <a:gd name="T7" fmla="*/ 26 h 266"/>
                <a:gd name="T8" fmla="*/ 190 w 266"/>
                <a:gd name="T9" fmla="*/ 0 h 266"/>
              </a:gdLst>
              <a:ahLst/>
              <a:cxnLst>
                <a:cxn ang="0">
                  <a:pos x="T0" y="T1"/>
                </a:cxn>
                <a:cxn ang="0">
                  <a:pos x="T2" y="T3"/>
                </a:cxn>
                <a:cxn ang="0">
                  <a:pos x="T4" y="T5"/>
                </a:cxn>
                <a:cxn ang="0">
                  <a:pos x="T6" y="T7"/>
                </a:cxn>
                <a:cxn ang="0">
                  <a:pos x="T8" y="T9"/>
                </a:cxn>
              </a:cxnLst>
              <a:rect l="0" t="0" r="r" b="b"/>
              <a:pathLst>
                <a:path w="266" h="266">
                  <a:moveTo>
                    <a:pt x="190" y="0"/>
                  </a:moveTo>
                  <a:cubicBezTo>
                    <a:pt x="0" y="124"/>
                    <a:pt x="0" y="124"/>
                    <a:pt x="0" y="124"/>
                  </a:cubicBezTo>
                  <a:cubicBezTo>
                    <a:pt x="0" y="124"/>
                    <a:pt x="100" y="266"/>
                    <a:pt x="149" y="256"/>
                  </a:cubicBezTo>
                  <a:cubicBezTo>
                    <a:pt x="213" y="244"/>
                    <a:pt x="266" y="26"/>
                    <a:pt x="266" y="26"/>
                  </a:cubicBezTo>
                  <a:lnTo>
                    <a:pt x="190" y="0"/>
                  </a:lnTo>
                  <a:close/>
                </a:path>
              </a:pathLst>
            </a:custGeom>
            <a:noFill/>
            <a:ln w="3175" cap="rnd">
              <a:solidFill>
                <a:srgbClr val="17181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73" name="组合 72">
            <a:extLst>
              <a:ext uri="{FF2B5EF4-FFF2-40B4-BE49-F238E27FC236}">
                <a16:creationId xmlns:a16="http://schemas.microsoft.com/office/drawing/2014/main" id="{C7C967A8-5CB1-4BFC-B791-33C584C5280D}"/>
              </a:ext>
            </a:extLst>
          </p:cNvPr>
          <p:cNvGrpSpPr/>
          <p:nvPr/>
        </p:nvGrpSpPr>
        <p:grpSpPr>
          <a:xfrm>
            <a:off x="1803894" y="415061"/>
            <a:ext cx="2223142" cy="994337"/>
            <a:chOff x="2136356" y="1349406"/>
            <a:chExt cx="1631314" cy="994337"/>
          </a:xfrm>
        </p:grpSpPr>
        <p:sp>
          <p:nvSpPr>
            <p:cNvPr id="74" name="对话气泡: 圆角矩形 73">
              <a:extLst>
                <a:ext uri="{FF2B5EF4-FFF2-40B4-BE49-F238E27FC236}">
                  <a16:creationId xmlns:a16="http://schemas.microsoft.com/office/drawing/2014/main" id="{164A4546-5EE7-4046-94CE-40054296BEF9}"/>
                </a:ext>
              </a:extLst>
            </p:cNvPr>
            <p:cNvSpPr/>
            <p:nvPr/>
          </p:nvSpPr>
          <p:spPr>
            <a:xfrm>
              <a:off x="2146713" y="1430782"/>
              <a:ext cx="1620957" cy="603681"/>
            </a:xfrm>
            <a:prstGeom prst="wedgeRoundRectCallout">
              <a:avLst>
                <a:gd name="adj1" fmla="val -42193"/>
                <a:gd name="adj2" fmla="val 85417"/>
                <a:gd name="adj3" fmla="val 16667"/>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rgbClr val="FFC000"/>
                  </a:solidFill>
                </a:ln>
                <a:solidFill>
                  <a:prstClr val="white"/>
                </a:solidFill>
                <a:effectLst/>
                <a:uLnTx/>
                <a:uFillTx/>
                <a:latin typeface="等线"/>
                <a:ea typeface="等线" panose="02010600030101010101" pitchFamily="2" charset="-122"/>
                <a:cs typeface="+mn-cs"/>
              </a:endParaRPr>
            </a:p>
          </p:txBody>
        </p:sp>
        <p:sp>
          <p:nvSpPr>
            <p:cNvPr id="75" name="对话气泡: 圆角矩形 74">
              <a:extLst>
                <a:ext uri="{FF2B5EF4-FFF2-40B4-BE49-F238E27FC236}">
                  <a16:creationId xmlns:a16="http://schemas.microsoft.com/office/drawing/2014/main" id="{C39B9DBD-E39A-40FD-B9AD-BB936FF5D175}"/>
                </a:ext>
              </a:extLst>
            </p:cNvPr>
            <p:cNvSpPr/>
            <p:nvPr/>
          </p:nvSpPr>
          <p:spPr>
            <a:xfrm>
              <a:off x="2136356" y="1349406"/>
              <a:ext cx="1620957" cy="603681"/>
            </a:xfrm>
            <a:prstGeom prst="wedgeRoundRectCallout">
              <a:avLst>
                <a:gd name="adj1" fmla="val -42193"/>
                <a:gd name="adj2" fmla="val 85417"/>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rgbClr val="FFC000"/>
                  </a:solidFill>
                </a:ln>
                <a:solidFill>
                  <a:prstClr val="white"/>
                </a:solidFill>
                <a:effectLst/>
                <a:uLnTx/>
                <a:uFillTx/>
                <a:latin typeface="等线"/>
                <a:ea typeface="等线" panose="02010600030101010101" pitchFamily="2" charset="-122"/>
                <a:cs typeface="+mn-cs"/>
              </a:endParaRPr>
            </a:p>
          </p:txBody>
        </p:sp>
        <p:sp>
          <p:nvSpPr>
            <p:cNvPr id="76" name="文本框 75">
              <a:extLst>
                <a:ext uri="{FF2B5EF4-FFF2-40B4-BE49-F238E27FC236}">
                  <a16:creationId xmlns:a16="http://schemas.microsoft.com/office/drawing/2014/main" id="{9BCFD246-D2AA-4827-9BED-16945EABFA13}"/>
                </a:ext>
              </a:extLst>
            </p:cNvPr>
            <p:cNvSpPr txBox="1"/>
            <p:nvPr/>
          </p:nvSpPr>
          <p:spPr>
            <a:xfrm>
              <a:off x="2157029" y="1389636"/>
              <a:ext cx="1255262" cy="95410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lvl="0">
                <a:defRPr/>
              </a:pPr>
              <a:r>
                <a:rPr lang="en-US" altLang="zh-TW" sz="2800" b="1" dirty="0" smtClean="0">
                  <a:solidFill>
                    <a:prstClr val="white"/>
                  </a:solidFill>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TW" sz="2800" b="1"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grpSp>
      <p:sp>
        <p:nvSpPr>
          <p:cNvPr id="77" name="文本框 76">
            <a:extLst>
              <a:ext uri="{FF2B5EF4-FFF2-40B4-BE49-F238E27FC236}">
                <a16:creationId xmlns:a16="http://schemas.microsoft.com/office/drawing/2014/main" id="{174AB600-1AC2-4287-BBC0-5394D303A74B}"/>
              </a:ext>
            </a:extLst>
          </p:cNvPr>
          <p:cNvSpPr txBox="1"/>
          <p:nvPr/>
        </p:nvSpPr>
        <p:spPr>
          <a:xfrm>
            <a:off x="2425766" y="1242917"/>
            <a:ext cx="9098575" cy="2616101"/>
          </a:xfrm>
          <a:prstGeom prst="rect">
            <a:avLst/>
          </a:prstGeom>
          <a:noFill/>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During an </a:t>
            </a:r>
            <a:r>
              <a:rPr lang="en-GB" altLang="zh-HK" sz="2400" kern="100" dirty="0" smtClean="0">
                <a:latin typeface="Times New Roman" panose="02020603050405020304" pitchFamily="18" charset="0"/>
                <a:cs typeface="Times New Roman" panose="02020603050405020304" pitchFamily="18" charset="0"/>
              </a:rPr>
              <a:t>interview </a:t>
            </a:r>
            <a:r>
              <a:rPr lang="en-GB" altLang="zh-HK" sz="2400" kern="100" dirty="0">
                <a:latin typeface="Times New Roman" panose="02020603050405020304" pitchFamily="18" charset="0"/>
                <a:cs typeface="Times New Roman" panose="02020603050405020304" pitchFamily="18" charset="0"/>
              </a:rPr>
              <a:t>with </a:t>
            </a:r>
            <a:r>
              <a:rPr lang="en-GB" altLang="zh-HK" sz="2400" kern="100" dirty="0" smtClean="0">
                <a:latin typeface="Times New Roman" panose="02020603050405020304" pitchFamily="18" charset="0"/>
                <a:cs typeface="Times New Roman" panose="02020603050405020304" pitchFamily="18" charset="0"/>
              </a:rPr>
              <a:t>China.com.cn </a:t>
            </a:r>
            <a:r>
              <a:rPr lang="en-GB" altLang="zh-HK" sz="2400" kern="100" dirty="0">
                <a:latin typeface="Times New Roman" panose="02020603050405020304" pitchFamily="18" charset="0"/>
                <a:cs typeface="Times New Roman" panose="02020603050405020304" pitchFamily="18" charset="0"/>
              </a:rPr>
              <a:t>in December 2018, Dr </a:t>
            </a:r>
            <a:r>
              <a:rPr lang="en-GB" altLang="zh-HK" sz="2400" kern="100" dirty="0" err="1">
                <a:latin typeface="Times New Roman" panose="02020603050405020304" pitchFamily="18" charset="0"/>
                <a:cs typeface="Times New Roman" panose="02020603050405020304" pitchFamily="18" charset="0"/>
              </a:rPr>
              <a:t>Gauden</a:t>
            </a:r>
            <a:r>
              <a:rPr lang="en-GB" altLang="zh-HK" sz="2400" kern="100" dirty="0">
                <a:latin typeface="Times New Roman" panose="02020603050405020304" pitchFamily="18" charset="0"/>
                <a:cs typeface="Times New Roman" panose="02020603050405020304" pitchFamily="18" charset="0"/>
              </a:rPr>
              <a:t> </a:t>
            </a:r>
            <a:r>
              <a:rPr lang="en-GB" altLang="zh-HK" sz="2400" kern="100" dirty="0" err="1">
                <a:latin typeface="Times New Roman" panose="02020603050405020304" pitchFamily="18" charset="0"/>
                <a:cs typeface="Times New Roman" panose="02020603050405020304" pitchFamily="18" charset="0"/>
              </a:rPr>
              <a:t>Galea</a:t>
            </a:r>
            <a:r>
              <a:rPr lang="en-GB" altLang="zh-HK" sz="2400" kern="100" dirty="0">
                <a:latin typeface="Times New Roman" panose="02020603050405020304" pitchFamily="18" charset="0"/>
                <a:cs typeface="Times New Roman" panose="02020603050405020304" pitchFamily="18" charset="0"/>
              </a:rPr>
              <a:t>, the </a:t>
            </a:r>
            <a:r>
              <a:rPr lang="en-GB" altLang="zh-HK" sz="2400" kern="100" dirty="0" smtClean="0">
                <a:latin typeface="Times New Roman" panose="02020603050405020304" pitchFamily="18" charset="0"/>
                <a:cs typeface="Times New Roman" panose="02020603050405020304" pitchFamily="18" charset="0"/>
              </a:rPr>
              <a:t>World Health Organisation (WHO) </a:t>
            </a:r>
            <a:r>
              <a:rPr lang="en-GB" altLang="zh-HK" sz="2400" kern="100" dirty="0">
                <a:latin typeface="Times New Roman" panose="02020603050405020304" pitchFamily="18" charset="0"/>
                <a:cs typeface="Times New Roman" panose="02020603050405020304" pitchFamily="18" charset="0"/>
              </a:rPr>
              <a:t>Representative in China, said that China </a:t>
            </a:r>
            <a:r>
              <a:rPr lang="en-GB" altLang="zh-HK" sz="2400" kern="100" dirty="0" smtClean="0">
                <a:latin typeface="Times New Roman" panose="02020603050405020304" pitchFamily="18" charset="0"/>
                <a:cs typeface="Times New Roman" panose="02020603050405020304" pitchFamily="18" charset="0"/>
              </a:rPr>
              <a:t>has </a:t>
            </a:r>
            <a:r>
              <a:rPr lang="en-GB" altLang="zh-HK" sz="2400" kern="100" dirty="0">
                <a:latin typeface="Times New Roman" panose="02020603050405020304" pitchFamily="18" charset="0"/>
                <a:cs typeface="Times New Roman" panose="02020603050405020304" pitchFamily="18" charset="0"/>
              </a:rPr>
              <a:t>made significant achievements in medical and </a:t>
            </a:r>
            <a:r>
              <a:rPr lang="en-GB" altLang="zh-HK" sz="2400" kern="100" dirty="0" smtClean="0">
                <a:latin typeface="Times New Roman" panose="02020603050405020304" pitchFamily="18" charset="0"/>
                <a:cs typeface="Times New Roman" panose="02020603050405020304" pitchFamily="18" charset="0"/>
              </a:rPr>
              <a:t>healthcare </a:t>
            </a:r>
            <a:r>
              <a:rPr lang="en-GB" altLang="zh-HK" sz="2400" kern="100" dirty="0">
                <a:latin typeface="Times New Roman" panose="02020603050405020304" pitchFamily="18" charset="0"/>
                <a:cs typeface="Times New Roman" panose="02020603050405020304" pitchFamily="18" charset="0"/>
              </a:rPr>
              <a:t>services in the 40 years of reform and </a:t>
            </a:r>
            <a:r>
              <a:rPr lang="en-GB" altLang="zh-HK" sz="2400" kern="100" dirty="0" smtClean="0">
                <a:latin typeface="Times New Roman" panose="02020603050405020304" pitchFamily="18" charset="0"/>
                <a:cs typeface="Times New Roman" panose="02020603050405020304" pitchFamily="18" charset="0"/>
              </a:rPr>
              <a:t>opening-up</a:t>
            </a:r>
            <a:r>
              <a:rPr lang="en-GB" altLang="zh-HK" sz="2400" kern="100" dirty="0">
                <a:latin typeface="Times New Roman" panose="02020603050405020304" pitchFamily="18" charset="0"/>
                <a:cs typeface="Times New Roman" panose="02020603050405020304" pitchFamily="18" charset="0"/>
              </a:rPr>
              <a:t>, and </a:t>
            </a:r>
            <a:r>
              <a:rPr lang="en-GB" altLang="zh-HK" sz="2400" kern="100" dirty="0" smtClean="0">
                <a:latin typeface="Times New Roman" panose="02020603050405020304" pitchFamily="18" charset="0"/>
                <a:cs typeface="Times New Roman" panose="02020603050405020304" pitchFamily="18" charset="0"/>
              </a:rPr>
              <a:t>China’s </a:t>
            </a:r>
            <a:r>
              <a:rPr lang="en-GB" altLang="zh-HK" sz="2400" kern="100" dirty="0">
                <a:latin typeface="Times New Roman" panose="02020603050405020304" pitchFamily="18" charset="0"/>
                <a:cs typeface="Times New Roman" panose="02020603050405020304" pitchFamily="18" charset="0"/>
              </a:rPr>
              <a:t>achievements would determine the realisation of the global sustainable development goals.</a:t>
            </a:r>
            <a:endPar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GB" altLang="zh-HK" sz="1400" dirty="0">
                <a:latin typeface="Times New Roman" panose="02020603050405020304" pitchFamily="18" charset="0"/>
              </a:rPr>
              <a:t>Source: China Internet Information </a:t>
            </a:r>
            <a:r>
              <a:rPr lang="en-GB" altLang="zh-HK" sz="1400" dirty="0" err="1">
                <a:latin typeface="Times New Roman" panose="02020603050405020304" pitchFamily="18" charset="0"/>
              </a:rPr>
              <a:t>Center</a:t>
            </a:r>
            <a:r>
              <a:rPr lang="en-GB" altLang="zh-HK" sz="1400" dirty="0">
                <a:latin typeface="Times New Roman" panose="02020603050405020304" pitchFamily="18" charset="0"/>
              </a:rPr>
              <a:t>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http://guoqing.china.com.cn/2018-12/29/content_74324894.htm</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8" name="文本框 77">
            <a:extLst>
              <a:ext uri="{FF2B5EF4-FFF2-40B4-BE49-F238E27FC236}">
                <a16:creationId xmlns:a16="http://schemas.microsoft.com/office/drawing/2014/main" id="{5C95FA98-3B0C-4993-A3B3-69924B747154}"/>
              </a:ext>
            </a:extLst>
          </p:cNvPr>
          <p:cNvSpPr txBox="1"/>
          <p:nvPr/>
        </p:nvSpPr>
        <p:spPr>
          <a:xfrm>
            <a:off x="2425765" y="4140533"/>
            <a:ext cx="9197449" cy="2369880"/>
          </a:xfrm>
          <a:prstGeom prst="rect">
            <a:avLst/>
          </a:prstGeom>
          <a:noFill/>
        </p:spPr>
        <p:txBody>
          <a:bodyPr wrap="square">
            <a:spAutoFit/>
          </a:bodyPr>
          <a:lstStyle/>
          <a:p>
            <a:pPr lvl="0" algn="just">
              <a:defRPr/>
            </a:pPr>
            <a:r>
              <a:rPr lang="en-GB" altLang="zh-HK" sz="2400" dirty="0">
                <a:latin typeface="Times New Roman" panose="02020603050405020304" pitchFamily="18" charset="0"/>
              </a:rPr>
              <a:t>On 17 November 2016, the International Social Security Association (ISSA) </a:t>
            </a:r>
            <a:r>
              <a:rPr lang="en-GB" altLang="zh-HK" sz="2400" dirty="0" smtClean="0">
                <a:latin typeface="Times New Roman" panose="02020603050405020304" pitchFamily="18" charset="0"/>
              </a:rPr>
              <a:t>awarded the “Social Security Outstanding Achievement Award (2014 – 2016)” to the </a:t>
            </a:r>
            <a:r>
              <a:rPr lang="en-GB" altLang="zh-HK" sz="2400" dirty="0">
                <a:latin typeface="Times New Roman" panose="02020603050405020304" pitchFamily="18" charset="0"/>
              </a:rPr>
              <a:t>Government of the People’s Republic of </a:t>
            </a:r>
            <a:r>
              <a:rPr lang="en-GB" altLang="zh-HK" sz="2400" dirty="0" smtClean="0">
                <a:latin typeface="Times New Roman" panose="02020603050405020304" pitchFamily="18" charset="0"/>
              </a:rPr>
              <a:t>China, in </a:t>
            </a:r>
            <a:r>
              <a:rPr lang="en-GB" altLang="zh-HK" sz="2400" dirty="0">
                <a:latin typeface="Times New Roman" panose="02020603050405020304" pitchFamily="18" charset="0"/>
              </a:rPr>
              <a:t>recognition of </a:t>
            </a:r>
            <a:r>
              <a:rPr lang="en-GB" altLang="zh-HK" sz="2400" dirty="0" smtClean="0">
                <a:latin typeface="Times New Roman" panose="02020603050405020304" pitchFamily="18" charset="0"/>
              </a:rPr>
              <a:t>our country’s outstanding </a:t>
            </a:r>
            <a:r>
              <a:rPr lang="en-GB" altLang="zh-HK" sz="2400" dirty="0">
                <a:latin typeface="Times New Roman" panose="02020603050405020304" pitchFamily="18" charset="0"/>
              </a:rPr>
              <a:t>achievements in expanding the coverage of social security in recent years.</a:t>
            </a:r>
            <a:endPar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algn="just">
              <a:spcAft>
                <a:spcPts val="0"/>
              </a:spcAft>
              <a:tabLst>
                <a:tab pos="1705610" algn="l"/>
              </a:tabLst>
            </a:pPr>
            <a:r>
              <a:rPr lang="en-GB" altLang="zh-HK" sz="1400" kern="100" dirty="0">
                <a:latin typeface="Times New Roman" panose="02020603050405020304" pitchFamily="18" charset="0"/>
                <a:cs typeface="Times New Roman" panose="02020603050405020304" pitchFamily="18" charset="0"/>
              </a:rPr>
              <a:t>Source: Ministry of Human Resources and Social </a:t>
            </a:r>
            <a:r>
              <a:rPr lang="en-GB" altLang="zh-HK" sz="1400" kern="100" dirty="0" smtClean="0">
                <a:latin typeface="Times New Roman" panose="02020603050405020304" pitchFamily="18" charset="0"/>
                <a:cs typeface="Times New Roman" panose="02020603050405020304" pitchFamily="18" charset="0"/>
              </a:rPr>
              <a:t>Security of the PRC</a:t>
            </a:r>
            <a:endParaRPr kumimoji="0" lang="en-US" altLang="zh-CN" sz="1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http://www.mohrss.gov.cn/SYrlzyhshbzb/dongtaixinwen/buneiyaowen/201611/t20161118_259793.html</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209117" y="6435227"/>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437662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88F5B9-96DE-45B2-A2EB-1024C394ABC6}"/>
              </a:ext>
            </a:extLst>
          </p:cNvPr>
          <p:cNvSpPr>
            <a:spLocks noGrp="1"/>
          </p:cNvSpPr>
          <p:nvPr>
            <p:ph type="title"/>
          </p:nvPr>
        </p:nvSpPr>
        <p:spPr>
          <a:xfrm>
            <a:off x="288626" y="145143"/>
            <a:ext cx="7871977" cy="1563845"/>
          </a:xfrm>
        </p:spPr>
        <p:txBody>
          <a:bodyPr>
            <a:noAutofit/>
          </a:bodyPr>
          <a:lstStyle/>
          <a:p>
            <a:pPr>
              <a:spcAft>
                <a:spcPts val="0"/>
              </a:spcAft>
              <a:tabLst>
                <a:tab pos="1705610" algn="l"/>
              </a:tabLst>
            </a:pPr>
            <a:r>
              <a:rPr lang="en-GB" altLang="zh-HK" sz="3200" b="1"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Contributions to the world’s </a:t>
            </a:r>
            <a:r>
              <a:rPr lang="en-GB" altLang="zh-HK" sz="3200" b="1"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r>
            <a:br>
              <a:rPr lang="en-GB" altLang="zh-HK" sz="3200" b="1"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br>
            <a:r>
              <a:rPr lang="en-GB" altLang="zh-HK" sz="3200" b="1"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medical and healthcare </a:t>
            </a:r>
            <a:r>
              <a:rPr lang="en-GB" altLang="zh-HK" sz="3200" b="1"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services</a:t>
            </a:r>
            <a:r>
              <a:rPr lang="zh-TW" altLang="zh-HK" sz="3200" kern="100" dirty="0">
                <a:latin typeface="Calibri" panose="020F0502020204030204" pitchFamily="34" charset="0"/>
                <a:ea typeface="新細明體" panose="02020500000000000000" pitchFamily="18" charset="-120"/>
                <a:cs typeface="Times New Roman" panose="02020603050405020304" pitchFamily="18" charset="0"/>
              </a:rPr>
              <a:t/>
            </a:r>
            <a:br>
              <a:rPr lang="zh-TW" altLang="zh-HK" sz="3200" kern="100" dirty="0">
                <a:latin typeface="Calibri" panose="020F0502020204030204" pitchFamily="34" charset="0"/>
                <a:ea typeface="新細明體" panose="02020500000000000000" pitchFamily="18" charset="-120"/>
                <a:cs typeface="Times New Roman" panose="02020603050405020304" pitchFamily="18" charset="0"/>
              </a:rPr>
            </a:br>
            <a:endParaRPr lang="zh-CN" altLang="en-US" sz="3200" b="1" dirty="0">
              <a:solidFill>
                <a:schemeClr val="bg1"/>
              </a:solidFill>
              <a:latin typeface="+mn-ea"/>
              <a:ea typeface="+mn-ea"/>
            </a:endParaRPr>
          </a:p>
        </p:txBody>
      </p:sp>
      <p:sp>
        <p:nvSpPr>
          <p:cNvPr id="3" name="内容占位符 2">
            <a:extLst>
              <a:ext uri="{FF2B5EF4-FFF2-40B4-BE49-F238E27FC236}">
                <a16:creationId xmlns:a16="http://schemas.microsoft.com/office/drawing/2014/main" id="{C7A67DC5-66E3-4AF4-8E84-C7A2292703AE}"/>
              </a:ext>
            </a:extLst>
          </p:cNvPr>
          <p:cNvSpPr>
            <a:spLocks noGrp="1"/>
          </p:cNvSpPr>
          <p:nvPr>
            <p:ph idx="1"/>
          </p:nvPr>
        </p:nvSpPr>
        <p:spPr>
          <a:xfrm>
            <a:off x="123582" y="1438811"/>
            <a:ext cx="5592750" cy="5186878"/>
          </a:xfrm>
        </p:spPr>
        <p:style>
          <a:lnRef idx="2">
            <a:schemeClr val="accent1"/>
          </a:lnRef>
          <a:fillRef idx="1">
            <a:schemeClr val="lt1"/>
          </a:fillRef>
          <a:effectRef idx="0">
            <a:schemeClr val="accent1"/>
          </a:effectRef>
          <a:fontRef idx="minor">
            <a:schemeClr val="dk1"/>
          </a:fontRef>
        </p:style>
        <p:txBody>
          <a:bodyPr anchor="t">
            <a:noAutofit/>
          </a:bodyPr>
          <a:lstStyle/>
          <a:p>
            <a:pPr algn="just"/>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At present, there has been an ongoing expansion of traditional Chinese medicine in medical care, education and technological cooperation, spreading the practices to more than 160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countries and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regions.</a:t>
            </a:r>
            <a:endParaRPr lang="zh-TW" altLang="zh-HK" sz="2000" kern="100" dirty="0">
              <a:solidFill>
                <a:schemeClr val="bg1"/>
              </a:solidFill>
              <a:latin typeface="Calibri" panose="020F0502020204030204" pitchFamily="34" charset="0"/>
              <a:ea typeface="新細明體" panose="02020500000000000000" pitchFamily="18" charset="-120"/>
              <a:cs typeface="Times New Roman" panose="02020603050405020304" pitchFamily="18" charset="0"/>
            </a:endParaRPr>
          </a:p>
          <a:p>
            <a:pPr algn="just">
              <a:spcAft>
                <a:spcPts val="0"/>
              </a:spcAft>
              <a:tabLst>
                <a:tab pos="1705610" algn="l"/>
              </a:tabLst>
            </a:pP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The International Standardization Organization (ISO) has set up a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Traditional Chinese Medicine Technical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C</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ommittee with its secretariat in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China.</a:t>
            </a:r>
            <a:endParaRPr lang="zh-TW" altLang="zh-HK" sz="2000" kern="100" dirty="0">
              <a:solidFill>
                <a:schemeClr val="bg1"/>
              </a:solidFill>
              <a:latin typeface="Calibri" panose="020F0502020204030204" pitchFamily="34" charset="0"/>
              <a:ea typeface="新細明體" panose="02020500000000000000" pitchFamily="18" charset="-120"/>
              <a:cs typeface="Times New Roman" panose="02020603050405020304" pitchFamily="18" charset="0"/>
            </a:endParaRPr>
          </a:p>
          <a:p>
            <a:pPr algn="just">
              <a:spcAft>
                <a:spcPts val="0"/>
              </a:spcAft>
              <a:tabLst>
                <a:tab pos="1705610" algn="l"/>
              </a:tabLst>
            </a:pP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Acupuncture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and </a:t>
            </a:r>
            <a:r>
              <a:rPr lang="en-GB" altLang="zh-HK" sz="2000"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moxibustion</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of traditional Chinese medicine is inscribed on the Representative List of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the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Intangible Cultural Heritage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of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Humanity.  Pharmacopoeias such as</a:t>
            </a:r>
            <a:r>
              <a:rPr lang="en-GB" altLang="zh-HK" sz="2000" strike="sngStrike"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the </a:t>
            </a:r>
            <a:r>
              <a:rPr lang="en-GB" altLang="zh-HK" sz="2000" i="1"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Huangdi</a:t>
            </a:r>
            <a:r>
              <a:rPr lang="en-GB" altLang="zh-HK" sz="2000" i="1"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i="1"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Neijing</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(Inner Canon of the Yellow Emperor), </a:t>
            </a:r>
            <a:r>
              <a:rPr lang="en-GB" altLang="zh-HK" sz="2000" i="1"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Bencao</a:t>
            </a:r>
            <a:r>
              <a:rPr lang="en-GB" altLang="zh-HK" sz="2000" i="1"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i="1"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Gangmu</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(Compendium of </a:t>
            </a:r>
            <a:r>
              <a:rPr lang="en-GB" altLang="zh-HK" sz="2000"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Materia</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kern="100" dirty="0" err="1">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Medica</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were inscribed on </a:t>
            </a:r>
            <a:r>
              <a:rPr lang="en-GB" altLang="zh-HK" sz="2000"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the </a:t>
            </a:r>
            <a:r>
              <a:rPr lang="en-GB" altLang="zh-HK" sz="2000" i="1" kern="100" dirty="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Memory of the </a:t>
            </a:r>
            <a:r>
              <a:rPr lang="en-GB" altLang="zh-HK" sz="2000" i="1"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World Register</a:t>
            </a:r>
            <a:r>
              <a:rPr lang="en-GB" altLang="zh-HK" sz="2000" kern="1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a:t>
            </a:r>
            <a:endParaRPr lang="zh-TW" altLang="zh-HK" sz="2000" kern="100" dirty="0">
              <a:solidFill>
                <a:schemeClr val="bg1"/>
              </a:solidFill>
              <a:latin typeface="Calibri" panose="020F0502020204030204" pitchFamily="34" charset="0"/>
              <a:ea typeface="新細明體" panose="02020500000000000000" pitchFamily="18" charset="-120"/>
              <a:cs typeface="Times New Roman" panose="02020603050405020304" pitchFamily="18" charset="0"/>
            </a:endParaRPr>
          </a:p>
          <a:p>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1270" name="Oval 76">
            <a:extLst>
              <a:ext uri="{FF2B5EF4-FFF2-40B4-BE49-F238E27FC236}">
                <a16:creationId xmlns:a16="http://schemas.microsoft.com/office/drawing/2014/main" id="{C99A8FB7-A79B-4BC9-9D56-B79587F6A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sp>
        <p:nvSpPr>
          <p:cNvPr id="79" name="Freeform: Shape 78">
            <a:extLst>
              <a:ext uri="{FF2B5EF4-FFF2-40B4-BE49-F238E27FC236}">
                <a16:creationId xmlns:a16="http://schemas.microsoft.com/office/drawing/2014/main" id="{B23893E2-3349-46D7-A7AA-B9E447957F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pic>
        <p:nvPicPr>
          <p:cNvPr id="7" name="圖片 6">
            <a:extLst>
              <a:ext uri="{FF2B5EF4-FFF2-40B4-BE49-F238E27FC236}">
                <a16:creationId xmlns:a16="http://schemas.microsoft.com/office/drawing/2014/main" id="{B676DE28-8A48-2B4C-9C82-4385C393B056}"/>
              </a:ext>
            </a:extLst>
          </p:cNvPr>
          <p:cNvPicPr>
            <a:picLocks noChangeAspect="1"/>
          </p:cNvPicPr>
          <p:nvPr/>
        </p:nvPicPr>
        <p:blipFill rotWithShape="1">
          <a:blip r:embed="rId2" cstate="print"/>
          <a:srcRect l="25096" r="1" b="1"/>
          <a:stretch/>
        </p:blipFill>
        <p:spPr>
          <a:xfrm>
            <a:off x="6010783" y="280037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268" name="Picture 4">
            <a:extLst>
              <a:ext uri="{FF2B5EF4-FFF2-40B4-BE49-F238E27FC236}">
                <a16:creationId xmlns:a16="http://schemas.microsoft.com/office/drawing/2014/main" id="{32C4E36C-A2D3-4A3F-B919-2F7CE901E2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2B7592FE-10D1-4664-B623-353F47C8D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標楷體"/>
              <a:cs typeface="+mn-cs"/>
            </a:endParaRPr>
          </a:p>
        </p:txBody>
      </p:sp>
      <p:pic>
        <p:nvPicPr>
          <p:cNvPr id="8" name="圖片 7">
            <a:extLst>
              <a:ext uri="{FF2B5EF4-FFF2-40B4-BE49-F238E27FC236}">
                <a16:creationId xmlns:a16="http://schemas.microsoft.com/office/drawing/2014/main" id="{A9118C95-591E-664B-9879-533B6F1960B5}"/>
              </a:ext>
            </a:extLst>
          </p:cNvPr>
          <p:cNvPicPr>
            <a:picLocks noChangeAspect="1"/>
          </p:cNvPicPr>
          <p:nvPr/>
        </p:nvPicPr>
        <p:blipFill rotWithShape="1">
          <a:blip r:embed="rId4" cstate="print"/>
          <a:srcRect l="7210" r="1" b="1"/>
          <a:stretch/>
        </p:blipFill>
        <p:spPr>
          <a:xfrm>
            <a:off x="9031459" y="411472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088283" y="6398627"/>
            <a:ext cx="45967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bg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21318794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8D2BA-3179-48D9-9F45-60B00124FFCB}"/>
              </a:ext>
            </a:extLst>
          </p:cNvPr>
          <p:cNvSpPr>
            <a:spLocks noGrp="1"/>
          </p:cNvSpPr>
          <p:nvPr>
            <p:ph type="title" idx="4294967295"/>
          </p:nvPr>
        </p:nvSpPr>
        <p:spPr>
          <a:xfrm>
            <a:off x="133004" y="212875"/>
            <a:ext cx="11820698" cy="7386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algn="ctr">
              <a:lnSpc>
                <a:spcPct val="150000"/>
              </a:lnSpc>
            </a:pPr>
            <a:r>
              <a:rPr lang="en-GB" altLang="zh-HK" sz="2800" b="1" dirty="0" err="1">
                <a:latin typeface="Times New Roman" panose="02020603050405020304" pitchFamily="18" charset="0"/>
              </a:rPr>
              <a:t>Tu</a:t>
            </a:r>
            <a:r>
              <a:rPr lang="en-GB" altLang="zh-HK" sz="2800" b="1" dirty="0">
                <a:latin typeface="Times New Roman" panose="02020603050405020304" pitchFamily="18" charset="0"/>
              </a:rPr>
              <a:t> </a:t>
            </a:r>
            <a:r>
              <a:rPr lang="en-GB" altLang="zh-HK" sz="2800" b="1" dirty="0" err="1" smtClean="0">
                <a:latin typeface="Times New Roman" panose="02020603050405020304" pitchFamily="18" charset="0"/>
              </a:rPr>
              <a:t>Youyou</a:t>
            </a:r>
            <a:r>
              <a:rPr lang="en-GB" altLang="zh-HK" sz="2800" b="1" dirty="0">
                <a:latin typeface="Times New Roman" panose="02020603050405020304" pitchFamily="18" charset="0"/>
              </a:rPr>
              <a:t>: The first Chinese Nobel laureate in physiology or medicine</a:t>
            </a:r>
            <a:endParaRPr lang="zh-CN" altLang="en-US" sz="2400" b="1" dirty="0">
              <a:solidFill>
                <a:srgbClr val="333333"/>
              </a:solidFill>
              <a:latin typeface="DFKai-SB" panose="03000509000000000000" pitchFamily="65" charset="-120"/>
              <a:ea typeface="DFKai-SB" panose="03000509000000000000" pitchFamily="65" charset="-120"/>
              <a:cs typeface="+mn-cs"/>
            </a:endParaRPr>
          </a:p>
        </p:txBody>
      </p:sp>
      <p:sp>
        <p:nvSpPr>
          <p:cNvPr id="6" name="文本框 5">
            <a:extLst>
              <a:ext uri="{FF2B5EF4-FFF2-40B4-BE49-F238E27FC236}">
                <a16:creationId xmlns:a16="http://schemas.microsoft.com/office/drawing/2014/main" id="{4FE20846-6410-4007-94FB-14A6951CA9AF}"/>
              </a:ext>
            </a:extLst>
          </p:cNvPr>
          <p:cNvSpPr txBox="1"/>
          <p:nvPr/>
        </p:nvSpPr>
        <p:spPr>
          <a:xfrm>
            <a:off x="561849" y="951539"/>
            <a:ext cx="7362745"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HK"/>
            </a:defPPr>
            <a:lvl1pPr>
              <a:spcBef>
                <a:spcPct val="0"/>
              </a:spcBef>
              <a:buFontTx/>
              <a:buNone/>
              <a:defRPr>
                <a:solidFill>
                  <a:srgbClr val="333333"/>
                </a:solidFill>
                <a:latin typeface="DFKai-SB" panose="03000509000000000000" pitchFamily="65" charset="-120"/>
                <a:ea typeface="DFKai-SB" panose="03000509000000000000" pitchFamily="65" charset="-120"/>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pPr algn="just">
              <a:spcAft>
                <a:spcPts val="0"/>
              </a:spcAft>
              <a:tabLst>
                <a:tab pos="1705610" algn="l"/>
              </a:tabLst>
            </a:pPr>
            <a:r>
              <a:rPr lang="en-US" altLang="zh-CN" sz="2000" noProof="0" dirty="0" err="1" smtClean="0">
                <a:solidFill>
                  <a:schemeClr val="tx1"/>
                </a:solidFill>
                <a:latin typeface="Times New Roman" panose="02020603050405020304" pitchFamily="18" charset="0"/>
                <a:ea typeface="新細明體" panose="02020500000000000000" pitchFamily="18" charset="-120"/>
              </a:rPr>
              <a:t>Tu</a:t>
            </a:r>
            <a:r>
              <a:rPr lang="en-US" altLang="zh-CN" sz="2000" noProof="0" dirty="0" smtClean="0">
                <a:solidFill>
                  <a:schemeClr val="tx1"/>
                </a:solidFill>
                <a:latin typeface="Times New Roman" panose="02020603050405020304" pitchFamily="18" charset="0"/>
                <a:ea typeface="新細明體" panose="02020500000000000000" pitchFamily="18" charset="-120"/>
              </a:rPr>
              <a:t> </a:t>
            </a:r>
            <a:r>
              <a:rPr lang="en-US" altLang="zh-CN" sz="2000" noProof="0" dirty="0" err="1" smtClean="0">
                <a:solidFill>
                  <a:schemeClr val="tx1"/>
                </a:solidFill>
                <a:latin typeface="Times New Roman" panose="02020603050405020304" pitchFamily="18" charset="0"/>
                <a:ea typeface="新細明體" panose="02020500000000000000" pitchFamily="18" charset="-120"/>
              </a:rPr>
              <a:t>Youyou</a:t>
            </a:r>
            <a:r>
              <a:rPr lang="en-GB" altLang="zh-HK" sz="2000" dirty="0" smtClean="0">
                <a:solidFill>
                  <a:schemeClr val="tx1"/>
                </a:solidFill>
                <a:latin typeface="Times New Roman" panose="02020603050405020304" pitchFamily="18" charset="0"/>
                <a:ea typeface="新細明體" panose="02020500000000000000" pitchFamily="18" charset="-120"/>
              </a:rPr>
              <a:t> is a pharmacist and the Chief Scientist of China Academy of Traditional Chinese Medicine. </a:t>
            </a:r>
            <a:r>
              <a:rPr lang="en-GB" altLang="zh-HK" sz="2000" dirty="0">
                <a:solidFill>
                  <a:schemeClr val="tx1"/>
                </a:solidFill>
                <a:latin typeface="Times New Roman" panose="02020603050405020304" pitchFamily="18" charset="0"/>
                <a:ea typeface="新細明體" panose="02020500000000000000" pitchFamily="18" charset="-120"/>
              </a:rPr>
              <a:t>Devoted herself to the </a:t>
            </a:r>
            <a:r>
              <a:rPr lang="en-GB" altLang="zh-HK" sz="2000" dirty="0" smtClean="0">
                <a:solidFill>
                  <a:schemeClr val="tx1"/>
                </a:solidFill>
                <a:latin typeface="Times New Roman" panose="02020603050405020304" pitchFamily="18" charset="0"/>
                <a:ea typeface="新細明體" panose="02020500000000000000" pitchFamily="18" charset="-120"/>
              </a:rPr>
              <a:t>research </a:t>
            </a:r>
            <a:r>
              <a:rPr lang="en-GB" altLang="zh-HK" sz="2000" dirty="0">
                <a:solidFill>
                  <a:schemeClr val="tx1"/>
                </a:solidFill>
                <a:latin typeface="Times New Roman" panose="02020603050405020304" pitchFamily="18" charset="0"/>
                <a:ea typeface="新細明體" panose="02020500000000000000" pitchFamily="18" charset="-120"/>
              </a:rPr>
              <a:t>and practice of </a:t>
            </a:r>
            <a:r>
              <a:rPr lang="en-GB" altLang="zh-HK" sz="2000" dirty="0" smtClean="0">
                <a:solidFill>
                  <a:schemeClr val="tx1"/>
                </a:solidFill>
                <a:latin typeface="Times New Roman" panose="02020603050405020304" pitchFamily="18" charset="0"/>
                <a:ea typeface="新細明體" panose="02020500000000000000" pitchFamily="18" charset="-120"/>
              </a:rPr>
              <a:t>traditional Chinese medicine for </a:t>
            </a:r>
            <a:r>
              <a:rPr lang="en-GB" altLang="zh-HK" sz="2000" dirty="0">
                <a:solidFill>
                  <a:schemeClr val="tx1"/>
                </a:solidFill>
                <a:latin typeface="Times New Roman" panose="02020603050405020304" pitchFamily="18" charset="0"/>
                <a:ea typeface="新細明體" panose="02020500000000000000" pitchFamily="18" charset="-120"/>
              </a:rPr>
              <a:t>more than six decades, she led her team in the discovery of artemisinin, which proves to be an effective treatment of malaria. She has made tremendous contributions to the technological innovation of traditional Chinese medicine </a:t>
            </a:r>
            <a:r>
              <a:rPr lang="en-GB" altLang="zh-HK" sz="2000" dirty="0" smtClean="0">
                <a:solidFill>
                  <a:schemeClr val="tx1"/>
                </a:solidFill>
                <a:latin typeface="Times New Roman" panose="02020603050405020304" pitchFamily="18" charset="0"/>
                <a:ea typeface="新細明體" panose="02020500000000000000" pitchFamily="18" charset="-120"/>
              </a:rPr>
              <a:t>and human </a:t>
            </a:r>
            <a:r>
              <a:rPr lang="en-GB" altLang="zh-HK" sz="2000" dirty="0">
                <a:solidFill>
                  <a:schemeClr val="tx1"/>
                </a:solidFill>
                <a:latin typeface="Times New Roman" panose="02020603050405020304" pitchFamily="18" charset="0"/>
                <a:ea typeface="新細明體" panose="02020500000000000000" pitchFamily="18" charset="-120"/>
              </a:rPr>
              <a:t>health. She was awarded the Nobel Prize in Physiology or Medicine in 2015.  </a:t>
            </a:r>
          </a:p>
          <a:p>
            <a:pPr>
              <a:spcAft>
                <a:spcPts val="0"/>
              </a:spcAft>
              <a:tabLst>
                <a:tab pos="1705610" algn="l"/>
              </a:tabLst>
            </a:pPr>
            <a:r>
              <a:rPr lang="en-GB" altLang="zh-HK" sz="120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Source: </a:t>
            </a:r>
            <a:r>
              <a:rPr lang="en-GB" altLang="zh-HK" sz="1200"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Webpage of The </a:t>
            </a:r>
            <a:r>
              <a:rPr lang="en-GB" altLang="zh-HK" sz="120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Nobel Prize </a:t>
            </a:r>
            <a:r>
              <a:rPr lang="en-GB" altLang="zh-HK" sz="1200"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t>
            </a:r>
            <a:r>
              <a:rPr lang="en-GB" altLang="zh-HK" sz="120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https://www.nobelprize.org/prizes/medicine/2015/summary/) </a:t>
            </a:r>
            <a:endParaRPr lang="zh-TW" altLang="zh-HK" sz="1200" kern="100" dirty="0">
              <a:solidFill>
                <a:schemeClr val="tx1"/>
              </a:solidFill>
              <a:latin typeface="Calibri" panose="020F0502020204030204" pitchFamily="34" charset="0"/>
              <a:ea typeface="新細明體" panose="02020500000000000000" pitchFamily="18" charset="-120"/>
              <a:cs typeface="Times New Roman" panose="02020603050405020304" pitchFamily="18" charset="0"/>
            </a:endParaRPr>
          </a:p>
          <a:p>
            <a:pPr lvl="0">
              <a:defRPr/>
            </a:pPr>
            <a:endParaRPr kumimoji="0" lang="zh-CN" altLang="en-US" sz="1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pic>
        <p:nvPicPr>
          <p:cNvPr id="7" name="图形 6" descr="场记板 轮廓">
            <a:extLst>
              <a:ext uri="{FF2B5EF4-FFF2-40B4-BE49-F238E27FC236}">
                <a16:creationId xmlns:a16="http://schemas.microsoft.com/office/drawing/2014/main" id="{849D0AE7-0DA2-473F-BF37-BF8BB7B29F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83041" y="4816042"/>
            <a:ext cx="666674" cy="720080"/>
          </a:xfrm>
          <a:prstGeom prst="rect">
            <a:avLst/>
          </a:prstGeom>
        </p:spPr>
      </p:pic>
      <p:sp>
        <p:nvSpPr>
          <p:cNvPr id="11" name="文本框 10">
            <a:extLst>
              <a:ext uri="{FF2B5EF4-FFF2-40B4-BE49-F238E27FC236}">
                <a16:creationId xmlns:a16="http://schemas.microsoft.com/office/drawing/2014/main" id="{4687B650-117F-439E-9A31-34DD53BC9C3F}"/>
              </a:ext>
            </a:extLst>
          </p:cNvPr>
          <p:cNvSpPr txBox="1"/>
          <p:nvPr/>
        </p:nvSpPr>
        <p:spPr>
          <a:xfrm>
            <a:off x="7668826" y="5130294"/>
            <a:ext cx="4023360" cy="1643527"/>
          </a:xfrm>
          <a:prstGeom prst="rect">
            <a:avLst/>
          </a:prstGeom>
          <a:noFill/>
        </p:spPr>
        <p:txBody>
          <a:bodyPr wrap="square">
            <a:spAutoFit/>
          </a:bodyPr>
          <a:lstStyle/>
          <a:p>
            <a:pPr lvl="0">
              <a:lnSpc>
                <a:spcPct val="120000"/>
              </a:lnSpc>
              <a:defRPr/>
            </a:pPr>
            <a:r>
              <a:rPr lang="en-GB" altLang="zh-HK" sz="1600" dirty="0">
                <a:latin typeface="Times New Roman" panose="02020603050405020304" pitchFamily="18" charset="0"/>
              </a:rPr>
              <a:t>Watch the CCTV programme,</a:t>
            </a:r>
          </a:p>
          <a:p>
            <a:pPr lvl="0">
              <a:lnSpc>
                <a:spcPct val="120000"/>
              </a:lnSpc>
              <a:defRPr/>
            </a:pPr>
            <a:r>
              <a:rPr lang="en-GB" altLang="zh-HK" sz="1600" dirty="0">
                <a:latin typeface="Times New Roman" panose="02020603050405020304" pitchFamily="18" charset="0"/>
              </a:rPr>
              <a:t> “The Medal of the Republic Goes to: </a:t>
            </a:r>
            <a:r>
              <a:rPr lang="en-GB" altLang="zh-HK" sz="1600" dirty="0" err="1">
                <a:latin typeface="Times New Roman" panose="02020603050405020304" pitchFamily="18" charset="0"/>
              </a:rPr>
              <a:t>Tu</a:t>
            </a:r>
            <a:r>
              <a:rPr lang="en-GB" altLang="zh-HK" sz="1600" dirty="0">
                <a:latin typeface="Times New Roman" panose="02020603050405020304" pitchFamily="18" charset="0"/>
              </a:rPr>
              <a:t> </a:t>
            </a:r>
            <a:r>
              <a:rPr lang="en-GB" altLang="zh-HK" sz="1600" dirty="0" err="1">
                <a:latin typeface="Times New Roman" panose="02020603050405020304" pitchFamily="18" charset="0"/>
              </a:rPr>
              <a:t>Youyou</a:t>
            </a:r>
            <a:r>
              <a:rPr lang="en-GB" altLang="zh-HK" sz="1600" dirty="0">
                <a:latin typeface="Times New Roman" panose="02020603050405020304" pitchFamily="18" charset="0"/>
              </a:rPr>
              <a:t>” </a:t>
            </a:r>
          </a:p>
          <a:p>
            <a:pPr lvl="0">
              <a:lnSpc>
                <a:spcPct val="120000"/>
              </a:lnSpc>
              <a:defRPr/>
            </a:pPr>
            <a:r>
              <a:rPr lang="en-GB" altLang="zh-HK" sz="1200" dirty="0">
                <a:latin typeface="Times New Roman" panose="02020603050405020304" pitchFamily="18" charset="0"/>
              </a:rPr>
              <a:t>Source: Webpage of CCTV, retrieved from </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http://news.cctv.com/2019/09/25/ARTIgyhEsFfTs8OWYJSFtEnY190925.shtml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5B7F4A83-8E9B-4B07-B5BB-66CCC03F837F}"/>
              </a:ext>
            </a:extLst>
          </p:cNvPr>
          <p:cNvSpPr txBox="1"/>
          <p:nvPr/>
        </p:nvSpPr>
        <p:spPr>
          <a:xfrm>
            <a:off x="319378" y="3688721"/>
            <a:ext cx="7119465" cy="3085100"/>
          </a:xfrm>
          <a:prstGeom prst="round2DiagRect">
            <a:avLst/>
          </a:prstGeom>
          <a:solidFill>
            <a:srgbClr val="ED9E97">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spcAft>
                <a:spcPts val="0"/>
              </a:spcAft>
              <a:tabLst>
                <a:tab pos="1705610" algn="l"/>
              </a:tabLst>
            </a:pP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UN Women posted a photo of the Chinese scientist </a:t>
            </a:r>
            <a:r>
              <a:rPr lang="en-GB" altLang="zh-HK" sz="2000" b="0" kern="100" dirty="0" err="1">
                <a:latin typeface="Times New Roman" panose="02020603050405020304" pitchFamily="18" charset="0"/>
                <a:ea typeface="新細明體" panose="02020500000000000000" pitchFamily="18" charset="-120"/>
                <a:cs typeface="Times New Roman" panose="02020603050405020304" pitchFamily="18" charset="0"/>
              </a:rPr>
              <a:t>Tu</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b="0" kern="100" dirty="0" err="1">
                <a:latin typeface="Times New Roman" panose="02020603050405020304" pitchFamily="18" charset="0"/>
                <a:ea typeface="新細明體" panose="02020500000000000000" pitchFamily="18" charset="-120"/>
                <a:cs typeface="Times New Roman" panose="02020603050405020304" pitchFamily="18" charset="0"/>
              </a:rPr>
              <a:t>Youyou</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and captioned</a:t>
            </a:r>
            <a:r>
              <a:rPr lang="en-GB" altLang="zh-HK" sz="2000" b="0" strike="sngStrike" kern="100" dirty="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“She </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found a drug to treat malaria from traditional Chinese medicine, tested it on herself </a:t>
            </a:r>
            <a:r>
              <a:rPr lang="en-GB" altLang="zh-HK" sz="2000" b="0" strike="sngStrike" kern="100" dirty="0">
                <a:latin typeface="Times New Roman" panose="02020603050405020304" pitchFamily="18" charset="0"/>
                <a:ea typeface="新細明體" panose="02020500000000000000" pitchFamily="18" charset="-120"/>
                <a:cs typeface="Times New Roman" panose="02020603050405020304" pitchFamily="18" charset="0"/>
              </a:rPr>
              <a:t>&amp;</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and saved </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millions of lives. On </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International Women’s Day, let’s congratulate the courageous women who, like </a:t>
            </a:r>
            <a:r>
              <a:rPr lang="en-GB" altLang="zh-HK" sz="2000" b="0" kern="100" dirty="0" err="1">
                <a:latin typeface="Times New Roman" panose="02020603050405020304" pitchFamily="18" charset="0"/>
                <a:ea typeface="新細明體" panose="02020500000000000000" pitchFamily="18" charset="-120"/>
                <a:cs typeface="Times New Roman" panose="02020603050405020304" pitchFamily="18" charset="0"/>
              </a:rPr>
              <a:t>Tu</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2000" b="0" kern="100" dirty="0" err="1" smtClean="0">
                <a:latin typeface="Times New Roman" panose="02020603050405020304" pitchFamily="18" charset="0"/>
                <a:ea typeface="新細明體" panose="02020500000000000000" pitchFamily="18" charset="-120"/>
                <a:cs typeface="Times New Roman" panose="02020603050405020304" pitchFamily="18" charset="0"/>
              </a:rPr>
              <a:t>Youyou</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 have devoted themselves to science!”</a:t>
            </a:r>
            <a:endParaRPr lang="zh-TW" altLang="zh-HK" sz="2000" b="0" kern="100" dirty="0">
              <a:latin typeface="Calibri" panose="020F0502020204030204" pitchFamily="34" charset="0"/>
              <a:ea typeface="新細明體" panose="02020500000000000000" pitchFamily="18" charset="-120"/>
              <a:cs typeface="Times New Roman" panose="02020603050405020304" pitchFamily="18" charset="0"/>
            </a:endParaRPr>
          </a:p>
          <a:p>
            <a:pPr lvl="0" algn="l">
              <a:defRPr/>
            </a:pPr>
            <a:r>
              <a:rPr lang="en-US" altLang="zh-TW" sz="1200" b="0" dirty="0">
                <a:latin typeface="Times New Roman" panose="02020603050405020304" pitchFamily="18" charset="0"/>
                <a:cs typeface="Times New Roman" panose="02020603050405020304" pitchFamily="18" charset="0"/>
              </a:rPr>
              <a:t>Source: </a:t>
            </a:r>
            <a:r>
              <a:rPr lang="en-US" altLang="zh-CN" sz="1200" b="0" dirty="0">
                <a:latin typeface="Times New Roman" panose="02020603050405020304" pitchFamily="18" charset="0"/>
                <a:cs typeface="Times New Roman" panose="02020603050405020304" pitchFamily="18" charset="0"/>
              </a:rPr>
              <a:t>National Administration of Traditional Chinese </a:t>
            </a:r>
            <a:r>
              <a:rPr lang="en-US" altLang="zh-CN" sz="1200" b="0" dirty="0" smtClean="0">
                <a:latin typeface="Times New Roman" panose="02020603050405020304" pitchFamily="18" charset="0"/>
                <a:cs typeface="Times New Roman" panose="02020603050405020304" pitchFamily="18" charset="0"/>
              </a:rPr>
              <a:t>Medicine of the PRC</a:t>
            </a:r>
            <a:r>
              <a:rPr lang="en-US" altLang="zh-TW" sz="1200" b="0" dirty="0" smtClean="0">
                <a:latin typeface="Times New Roman" panose="02020603050405020304" pitchFamily="18" charset="0"/>
                <a:cs typeface="Times New Roman" panose="02020603050405020304" pitchFamily="18" charset="0"/>
              </a:rPr>
              <a:t>: </a:t>
            </a:r>
            <a:r>
              <a:rPr lang="en-US" altLang="zh-CN" sz="1200" b="0" dirty="0">
                <a:latin typeface="Times New Roman" panose="02020603050405020304" pitchFamily="18" charset="0"/>
                <a:cs typeface="Times New Roman" panose="02020603050405020304" pitchFamily="18" charset="0"/>
              </a:rPr>
              <a:t>http://www.satcm.gov.cn/xinxifabu/gedidongtai/2019-03-11/9301.html</a:t>
            </a:r>
            <a:endParaRPr kumimoji="0" lang="en-US" altLang="zh-TW"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1EB1868-5C62-4960-B291-6B5E22EEE061}"/>
              </a:ext>
            </a:extLst>
          </p:cNvPr>
          <p:cNvSpPr txBox="1"/>
          <p:nvPr/>
        </p:nvSpPr>
        <p:spPr>
          <a:xfrm>
            <a:off x="8074855" y="4546962"/>
            <a:ext cx="3587262" cy="338554"/>
          </a:xfrm>
          <a:prstGeom prst="rect">
            <a:avLst/>
          </a:prstGeom>
          <a:noFill/>
        </p:spPr>
        <p:txBody>
          <a:bodyPr wrap="square" rtlCol="0">
            <a:spAutoFit/>
          </a:bodyPr>
          <a:lstStyle/>
          <a:p>
            <a:pPr lvl="0">
              <a:defRPr/>
            </a:pP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Screenshot of UN Women on Twitter</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7">
            <a:extLst>
              <a:ext uri="{FF2B5EF4-FFF2-40B4-BE49-F238E27FC236}">
                <a16:creationId xmlns:a16="http://schemas.microsoft.com/office/drawing/2014/main" id="{5A242BC7-4216-41E7-AF86-C47F5FA1E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635" y="1373478"/>
            <a:ext cx="2871743" cy="3173484"/>
          </a:xfrm>
          <a:prstGeom prst="rect">
            <a:avLst/>
          </a:prstGeom>
        </p:spPr>
      </p:pic>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063936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ADF064B-EA50-49BC-8361-5FE01122CA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88" y="4762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A69D33C8-1F18-419F-B4F4-D05EE439F1E6}"/>
              </a:ext>
            </a:extLst>
          </p:cNvPr>
          <p:cNvSpPr>
            <a:spLocks noGrp="1"/>
          </p:cNvSpPr>
          <p:nvPr>
            <p:ph type="title" idx="4294967295"/>
          </p:nvPr>
        </p:nvSpPr>
        <p:spPr>
          <a:xfrm>
            <a:off x="623888" y="840773"/>
            <a:ext cx="10860317" cy="535531"/>
          </a:xfrm>
        </p:spPr>
        <p:txBody>
          <a:bodyPr wrap="square">
            <a:spAutoFit/>
          </a:bodyPr>
          <a:lstStyle/>
          <a:p>
            <a:pPr algn="ct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China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arranging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medical aid teams to Africa</a:t>
            </a:r>
            <a:endParaRPr lang="zh-CN" altLang="en-US"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BE7490BC-B5FB-472C-A113-31ED6A135AA0}"/>
              </a:ext>
            </a:extLst>
          </p:cNvPr>
          <p:cNvSpPr>
            <a:spLocks noGrp="1"/>
          </p:cNvSpPr>
          <p:nvPr>
            <p:ph idx="4294967295"/>
          </p:nvPr>
        </p:nvSpPr>
        <p:spPr>
          <a:xfrm>
            <a:off x="350525" y="1650283"/>
            <a:ext cx="6593116" cy="3647152"/>
          </a:xfrm>
        </p:spPr>
        <p:txBody>
          <a:bodyPr wrap="square">
            <a:spAutoFit/>
          </a:bodyPr>
          <a:lstStyle/>
          <a:p>
            <a:pPr marL="0" indent="0" algn="just">
              <a:lnSpc>
                <a:spcPct val="100000"/>
              </a:lnSpc>
              <a:spcBef>
                <a:spcPts val="0"/>
              </a:spcBef>
              <a:spcAft>
                <a:spcPts val="600"/>
              </a:spcAft>
              <a:buNone/>
              <a:tabLst>
                <a:tab pos="1705610" algn="l"/>
              </a:tabLst>
            </a:pPr>
            <a:r>
              <a:rPr lang="en-GB" altLang="zh-HK" sz="2200" kern="100" dirty="0" smtClean="0">
                <a:latin typeface="Times New Roman" panose="02020603050405020304" pitchFamily="18" charset="0"/>
                <a:cs typeface="Times New Roman" panose="02020603050405020304" pitchFamily="18" charset="0"/>
              </a:rPr>
              <a:t>China has been providing assistance for Africa’s medical and healthcare services since</a:t>
            </a:r>
            <a:r>
              <a:rPr lang="en-GB" altLang="zh-HK" sz="2200" kern="100" dirty="0">
                <a:latin typeface="Times New Roman" panose="02020603050405020304" pitchFamily="18" charset="0"/>
                <a:cs typeface="Times New Roman" panose="02020603050405020304" pitchFamily="18" charset="0"/>
              </a:rPr>
              <a:t> </a:t>
            </a:r>
            <a:r>
              <a:rPr lang="en-GB" altLang="zh-HK" sz="2200" kern="100" dirty="0" smtClean="0">
                <a:latin typeface="Times New Roman" panose="02020603050405020304" pitchFamily="18" charset="0"/>
                <a:cs typeface="Times New Roman" panose="02020603050405020304" pitchFamily="18" charset="0"/>
              </a:rPr>
              <a:t>the 1960s. </a:t>
            </a:r>
            <a:r>
              <a:rPr lang="en-GB" altLang="zh-HK" sz="2200" kern="100" dirty="0">
                <a:latin typeface="Times New Roman" panose="02020603050405020304" pitchFamily="18" charset="0"/>
                <a:cs typeface="Times New Roman" panose="02020603050405020304" pitchFamily="18" charset="0"/>
              </a:rPr>
              <a:t>As of June 2020, </a:t>
            </a:r>
            <a:r>
              <a:rPr lang="en-GB" altLang="zh-HK" sz="2200" kern="100" dirty="0" smtClean="0">
                <a:latin typeface="Times New Roman" panose="02020603050405020304" pitchFamily="18" charset="0"/>
                <a:cs typeface="Times New Roman" panose="02020603050405020304" pitchFamily="18" charset="0"/>
              </a:rPr>
              <a:t>China has delegated medical aid teams to </a:t>
            </a:r>
            <a:r>
              <a:rPr lang="en-GB" altLang="zh-HK" sz="2200" kern="100" dirty="0">
                <a:latin typeface="Times New Roman" panose="02020603050405020304" pitchFamily="18" charset="0"/>
                <a:cs typeface="Times New Roman" panose="02020603050405020304" pitchFamily="18" charset="0"/>
              </a:rPr>
              <a:t>nearly 50 countries in </a:t>
            </a:r>
            <a:r>
              <a:rPr lang="en-GB" altLang="zh-HK" sz="2200" kern="100" dirty="0" smtClean="0">
                <a:latin typeface="Times New Roman" panose="02020603050405020304" pitchFamily="18" charset="0"/>
                <a:cs typeface="Times New Roman" panose="02020603050405020304" pitchFamily="18" charset="0"/>
              </a:rPr>
              <a:t>Africa, </a:t>
            </a:r>
            <a:r>
              <a:rPr lang="en-GB" altLang="zh-HK" sz="2200" kern="100" dirty="0">
                <a:latin typeface="Times New Roman" panose="02020603050405020304" pitchFamily="18" charset="0"/>
                <a:cs typeface="Times New Roman" panose="02020603050405020304" pitchFamily="18" charset="0"/>
              </a:rPr>
              <a:t>treating more than 200 million </a:t>
            </a:r>
            <a:r>
              <a:rPr lang="en-GB" altLang="zh-HK" sz="2200" kern="100" dirty="0" smtClean="0">
                <a:latin typeface="Times New Roman" panose="02020603050405020304" pitchFamily="18" charset="0"/>
                <a:cs typeface="Times New Roman" panose="02020603050405020304" pitchFamily="18" charset="0"/>
              </a:rPr>
              <a:t>African patients. </a:t>
            </a:r>
            <a:r>
              <a:rPr lang="en-GB" altLang="zh-HK" sz="2200" kern="100" dirty="0">
                <a:latin typeface="Times New Roman" panose="02020603050405020304" pitchFamily="18" charset="0"/>
                <a:cs typeface="Times New Roman" panose="02020603050405020304" pitchFamily="18" charset="0"/>
              </a:rPr>
              <a:t>China </a:t>
            </a:r>
            <a:r>
              <a:rPr lang="en-GB" altLang="zh-HK" sz="2200" kern="100" dirty="0" smtClean="0">
                <a:latin typeface="Times New Roman" panose="02020603050405020304" pitchFamily="18" charset="0"/>
                <a:cs typeface="Times New Roman" panose="02020603050405020304" pitchFamily="18" charset="0"/>
              </a:rPr>
              <a:t>has also </a:t>
            </a:r>
            <a:r>
              <a:rPr lang="en-GB" altLang="zh-HK" sz="2200" kern="100" dirty="0">
                <a:latin typeface="Times New Roman" panose="02020603050405020304" pitchFamily="18" charset="0"/>
                <a:cs typeface="Times New Roman" panose="02020603050405020304" pitchFamily="18" charset="0"/>
              </a:rPr>
              <a:t>assisted </a:t>
            </a:r>
            <a:r>
              <a:rPr lang="en-GB" altLang="zh-HK" sz="2200" kern="100" dirty="0" smtClean="0">
                <a:latin typeface="Times New Roman" panose="02020603050405020304" pitchFamily="18" charset="0"/>
                <a:cs typeface="Times New Roman" panose="02020603050405020304" pitchFamily="18" charset="0"/>
              </a:rPr>
              <a:t>in </a:t>
            </a:r>
            <a:r>
              <a:rPr lang="en-GB" altLang="zh-HK" sz="2200" kern="100" dirty="0">
                <a:latin typeface="Times New Roman" panose="02020603050405020304" pitchFamily="18" charset="0"/>
                <a:cs typeface="Times New Roman" panose="02020603050405020304" pitchFamily="18" charset="0"/>
              </a:rPr>
              <a:t>building a large number of anti-malarial centres </a:t>
            </a:r>
            <a:r>
              <a:rPr lang="en-GB" altLang="zh-HK" sz="2200" kern="100" dirty="0" smtClean="0">
                <a:latin typeface="Times New Roman" panose="02020603050405020304" pitchFamily="18" charset="0"/>
                <a:cs typeface="Times New Roman" panose="02020603050405020304" pitchFamily="18" charset="0"/>
              </a:rPr>
              <a:t>in the countries in Africa and </a:t>
            </a:r>
            <a:r>
              <a:rPr lang="en-GB" altLang="zh-HK" sz="2200" kern="100" dirty="0">
                <a:latin typeface="Times New Roman" panose="02020603050405020304" pitchFamily="18" charset="0"/>
                <a:cs typeface="Times New Roman" panose="02020603050405020304" pitchFamily="18" charset="0"/>
              </a:rPr>
              <a:t>carried out </a:t>
            </a:r>
            <a:r>
              <a:rPr lang="en-GB" altLang="zh-HK" sz="2200" kern="100" dirty="0" smtClean="0">
                <a:latin typeface="Times New Roman" panose="02020603050405020304" pitchFamily="18" charset="0"/>
                <a:cs typeface="Times New Roman" panose="02020603050405020304" pitchFamily="18" charset="0"/>
              </a:rPr>
              <a:t>medical </a:t>
            </a:r>
            <a:r>
              <a:rPr lang="en-GB" altLang="zh-HK" sz="2200" kern="100" dirty="0">
                <a:latin typeface="Times New Roman" panose="02020603050405020304" pitchFamily="18" charset="0"/>
                <a:cs typeface="Times New Roman" panose="02020603050405020304" pitchFamily="18" charset="0"/>
              </a:rPr>
              <a:t>cooperation projects such as “Brightness Journey”, which has </a:t>
            </a:r>
            <a:r>
              <a:rPr lang="en-GB" altLang="zh-HK" sz="2200" kern="100" dirty="0" smtClean="0">
                <a:latin typeface="Times New Roman" panose="02020603050405020304" pitchFamily="18" charset="0"/>
                <a:cs typeface="Times New Roman" panose="02020603050405020304" pitchFamily="18" charset="0"/>
              </a:rPr>
              <a:t>overall improved the medical capabilities of many African countries.</a:t>
            </a:r>
            <a:endParaRPr lang="zh-TW" altLang="zh-HK" sz="2200" kern="100" dirty="0">
              <a:latin typeface="Calibri" panose="020F0502020204030204" pitchFamily="34" charset="0"/>
              <a:cs typeface="Times New Roman" panose="02020603050405020304" pitchFamily="18" charset="0"/>
            </a:endParaRPr>
          </a:p>
          <a:p>
            <a:pPr marL="0" indent="0">
              <a:lnSpc>
                <a:spcPct val="100000"/>
              </a:lnSpc>
              <a:spcBef>
                <a:spcPts val="0"/>
              </a:spcBef>
              <a:buNone/>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China Social Sciences Network.</a:t>
            </a:r>
          </a:p>
          <a:p>
            <a:pPr marL="0" indent="0">
              <a:lnSpc>
                <a:spcPct val="100000"/>
              </a:lnSpc>
              <a:spcBef>
                <a:spcPts val="0"/>
              </a:spcBef>
              <a:buNone/>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http://m.cssn.cn/zx/zx_bwyc/202006/t20200623_5146478.htm</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a:extLst>
              <a:ext uri="{FF2B5EF4-FFF2-40B4-BE49-F238E27FC236}">
                <a16:creationId xmlns:a16="http://schemas.microsoft.com/office/drawing/2014/main" id="{838B7500-E890-4175-9FDB-344BA9C87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05663" y="2341483"/>
            <a:ext cx="3919803" cy="2614516"/>
          </a:xfrm>
          <a:prstGeom prst="rect">
            <a:avLst/>
          </a:prstGeom>
        </p:spPr>
      </p:pic>
      <p:sp>
        <p:nvSpPr>
          <p:cNvPr id="9" name="文本框 8">
            <a:extLst>
              <a:ext uri="{FF2B5EF4-FFF2-40B4-BE49-F238E27FC236}">
                <a16:creationId xmlns:a16="http://schemas.microsoft.com/office/drawing/2014/main" id="{488050A7-3B12-400F-830D-B3E7D8B58DAF}"/>
              </a:ext>
            </a:extLst>
          </p:cNvPr>
          <p:cNvSpPr txBox="1"/>
          <p:nvPr/>
        </p:nvSpPr>
        <p:spPr>
          <a:xfrm>
            <a:off x="7163551" y="4982989"/>
            <a:ext cx="3961915" cy="1200329"/>
          </a:xfrm>
          <a:prstGeom prst="rect">
            <a:avLst/>
          </a:prstGeom>
          <a:noFill/>
        </p:spPr>
        <p:txBody>
          <a:bodyPr wrap="square">
            <a:spAutoFit/>
          </a:bodyPr>
          <a:lstStyle/>
          <a:p>
            <a:pPr lvl="0" algn="just">
              <a:defRPr/>
            </a:pP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 73-year-old Maldivian elderly at </a:t>
            </a:r>
            <a:r>
              <a:rPr lang="en-US" altLang="zh-CN"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Hulhumale</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Hospital near the capital of Maldives, </a:t>
            </a:r>
            <a:r>
              <a:rPr lang="en-US" altLang="zh-CN"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Malé</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expressed gratitude to </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Chinese </a:t>
            </a:r>
            <a:r>
              <a:rPr lang="en-US" altLang="zh-HK"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Ophthalmic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M</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edical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Team. </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4" name="TextBox 3"/>
          <p:cNvSpPr txBox="1"/>
          <p:nvPr/>
        </p:nvSpPr>
        <p:spPr>
          <a:xfrm>
            <a:off x="184067" y="39370"/>
            <a:ext cx="2683824" cy="132343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4000" dirty="0" smtClean="0">
                <a:solidFill>
                  <a:schemeClr val="tx1"/>
                </a:solidFill>
                <a:latin typeface="Times New Roman" panose="02020603050405020304" pitchFamily="18" charset="0"/>
                <a:ea typeface="標楷體"/>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283169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20E7D424-25D1-4DE2-AEE3-1D221087CC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945" y="457710"/>
            <a:ext cx="11795760" cy="622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9A9C9486-97AE-4D5B-A8CF-7CF58329002D}"/>
              </a:ext>
            </a:extLst>
          </p:cNvPr>
          <p:cNvSpPr>
            <a:spLocks noGrp="1"/>
          </p:cNvSpPr>
          <p:nvPr>
            <p:ph type="title" idx="4294967295"/>
          </p:nvPr>
        </p:nvSpPr>
        <p:spPr>
          <a:xfrm>
            <a:off x="2095710" y="993764"/>
            <a:ext cx="8505825" cy="7386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algn="ctr">
              <a:lnSpc>
                <a:spcPct val="150000"/>
              </a:lnSpc>
            </a:pPr>
            <a:r>
              <a:rPr lang="en-GB" altLang="zh-HK" sz="2800" b="1" kern="100" dirty="0">
                <a:solidFill>
                  <a:prstClr val="black"/>
                </a:solidFill>
                <a:latin typeface="Times New Roman" panose="02020603050405020304" pitchFamily="18" charset="0"/>
                <a:cs typeface="Times New Roman" panose="02020603050405020304" pitchFamily="18" charset="0"/>
              </a:rPr>
              <a:t>The Chinese Naval Hospital Ship - Peace Ark  </a:t>
            </a:r>
            <a:endParaRPr lang="zh-CN" altLang="en-US" sz="4000" b="1" dirty="0">
              <a:latin typeface="DFKai-SB" panose="03000509000000000000" pitchFamily="65" charset="-120"/>
              <a:ea typeface="DFKai-SB" panose="03000509000000000000" pitchFamily="65" charset="-120"/>
              <a:cs typeface="+mn-cs"/>
            </a:endParaRPr>
          </a:p>
        </p:txBody>
      </p:sp>
      <p:sp>
        <p:nvSpPr>
          <p:cNvPr id="3" name="内容占位符 2">
            <a:extLst>
              <a:ext uri="{FF2B5EF4-FFF2-40B4-BE49-F238E27FC236}">
                <a16:creationId xmlns:a16="http://schemas.microsoft.com/office/drawing/2014/main" id="{68A67A12-896F-4905-9313-F78311E0FCD5}"/>
              </a:ext>
            </a:extLst>
          </p:cNvPr>
          <p:cNvSpPr>
            <a:spLocks noGrp="1"/>
          </p:cNvSpPr>
          <p:nvPr>
            <p:ph idx="4294967295"/>
          </p:nvPr>
        </p:nvSpPr>
        <p:spPr>
          <a:xfrm>
            <a:off x="596202" y="2056303"/>
            <a:ext cx="7281493" cy="4688463"/>
          </a:xfrm>
        </p:spPr>
        <p:txBody>
          <a:bodyPr wrap="square">
            <a:spAutoFit/>
          </a:bodyPr>
          <a:lstStyle/>
          <a:p>
            <a:pPr algn="just">
              <a:lnSpc>
                <a:spcPct val="100000"/>
              </a:lnSpc>
            </a:pPr>
            <a:r>
              <a:rPr lang="en-GB" altLang="zh-HK" sz="2400" kern="100" dirty="0">
                <a:latin typeface="Times New Roman" panose="02020603050405020304" pitchFamily="18" charset="0"/>
                <a:cs typeface="Times New Roman" panose="02020603050405020304" pitchFamily="18" charset="0"/>
              </a:rPr>
              <a:t>The Chinese </a:t>
            </a:r>
            <a:r>
              <a:rPr lang="en-GB" altLang="zh-HK" sz="2400" kern="100" dirty="0" smtClean="0">
                <a:latin typeface="Times New Roman" panose="02020603050405020304" pitchFamily="18" charset="0"/>
                <a:cs typeface="Times New Roman" panose="02020603050405020304" pitchFamily="18" charset="0"/>
              </a:rPr>
              <a:t>Naval </a:t>
            </a:r>
            <a:r>
              <a:rPr lang="en-GB" altLang="zh-HK" sz="2400" kern="100" dirty="0">
                <a:latin typeface="Times New Roman" panose="02020603050405020304" pitchFamily="18" charset="0"/>
                <a:cs typeface="Times New Roman" panose="02020603050405020304" pitchFamily="18" charset="0"/>
              </a:rPr>
              <a:t>Hospital </a:t>
            </a:r>
            <a:r>
              <a:rPr lang="en-GB" altLang="zh-HK" sz="2400" kern="100" dirty="0" smtClean="0">
                <a:latin typeface="Times New Roman" panose="02020603050405020304" pitchFamily="18" charset="0"/>
                <a:cs typeface="Times New Roman" panose="02020603050405020304" pitchFamily="18" charset="0"/>
              </a:rPr>
              <a:t>Ship, Peace Ark, </a:t>
            </a:r>
            <a:r>
              <a:rPr lang="en-GB" altLang="zh-HK" sz="2400" kern="100" dirty="0">
                <a:latin typeface="Times New Roman" panose="02020603050405020304" pitchFamily="18" charset="0"/>
                <a:cs typeface="Times New Roman" panose="02020603050405020304" pitchFamily="18" charset="0"/>
              </a:rPr>
              <a:t>is a large </a:t>
            </a:r>
            <a:r>
              <a:rPr lang="en-GB" altLang="zh-HK" sz="2400" kern="100" dirty="0" smtClean="0">
                <a:latin typeface="Times New Roman" panose="02020603050405020304" pitchFamily="18" charset="0"/>
                <a:cs typeface="Times New Roman" panose="02020603050405020304" pitchFamily="18" charset="0"/>
              </a:rPr>
              <a:t>professional </a:t>
            </a:r>
            <a:r>
              <a:rPr lang="en-GB" altLang="zh-HK" sz="2400" kern="100" dirty="0">
                <a:latin typeface="Times New Roman" panose="02020603050405020304" pitchFamily="18" charset="0"/>
                <a:cs typeface="Times New Roman" panose="02020603050405020304" pitchFamily="18" charset="0"/>
              </a:rPr>
              <a:t>hospital ship </a:t>
            </a:r>
            <a:r>
              <a:rPr lang="en-GB" altLang="zh-HK" sz="2400" kern="100" dirty="0" smtClean="0">
                <a:latin typeface="Times New Roman" panose="02020603050405020304" pitchFamily="18" charset="0"/>
                <a:cs typeface="Times New Roman" panose="02020603050405020304" pitchFamily="18" charset="0"/>
              </a:rPr>
              <a:t>specifically built </a:t>
            </a:r>
            <a:r>
              <a:rPr lang="en-GB" altLang="zh-HK" sz="2400" kern="100" dirty="0">
                <a:latin typeface="Times New Roman" panose="02020603050405020304" pitchFamily="18" charset="0"/>
                <a:cs typeface="Times New Roman" panose="02020603050405020304" pitchFamily="18" charset="0"/>
              </a:rPr>
              <a:t>for </a:t>
            </a:r>
            <a:r>
              <a:rPr lang="en-GB" altLang="zh-HK" sz="2400" kern="100" dirty="0" smtClean="0">
                <a:latin typeface="Times New Roman" panose="02020603050405020304" pitchFamily="18" charset="0"/>
                <a:cs typeface="Times New Roman" panose="02020603050405020304" pitchFamily="18" charset="0"/>
              </a:rPr>
              <a:t>maritime </a:t>
            </a:r>
            <a:r>
              <a:rPr lang="en-GB" altLang="zh-HK" sz="2400" kern="100" dirty="0">
                <a:latin typeface="Times New Roman" panose="02020603050405020304" pitchFamily="18" charset="0"/>
                <a:cs typeface="Times New Roman" panose="02020603050405020304" pitchFamily="18" charset="0"/>
              </a:rPr>
              <a:t>medical rescue. </a:t>
            </a:r>
          </a:p>
          <a:p>
            <a:pPr algn="just">
              <a:lnSpc>
                <a:spcPct val="100000"/>
              </a:lnSpc>
            </a:pPr>
            <a:r>
              <a:rPr lang="en-GB" altLang="zh-HK" sz="2400" kern="100" dirty="0" smtClean="0">
                <a:latin typeface="Times New Roman" panose="02020603050405020304" pitchFamily="18" charset="0"/>
                <a:cs typeface="Times New Roman" panose="02020603050405020304" pitchFamily="18" charset="0"/>
              </a:rPr>
              <a:t>As </a:t>
            </a:r>
            <a:r>
              <a:rPr lang="en-GB" altLang="zh-HK" sz="2400" kern="100" dirty="0">
                <a:latin typeface="Times New Roman" panose="02020603050405020304" pitchFamily="18" charset="0"/>
                <a:cs typeface="Times New Roman" panose="02020603050405020304" pitchFamily="18" charset="0"/>
              </a:rPr>
              <a:t>of the end of 2019, the Peace Ark hospital ship </a:t>
            </a:r>
            <a:r>
              <a:rPr lang="en-GB" altLang="zh-HK" sz="2400" kern="100" dirty="0" smtClean="0">
                <a:latin typeface="Times New Roman" panose="02020603050405020304" pitchFamily="18" charset="0"/>
                <a:cs typeface="Times New Roman" panose="02020603050405020304" pitchFamily="18" charset="0"/>
              </a:rPr>
              <a:t>has been in service for 11 years, sailed </a:t>
            </a:r>
            <a:r>
              <a:rPr lang="en-GB" altLang="zh-HK" sz="2400" kern="100" dirty="0">
                <a:latin typeface="Times New Roman" panose="02020603050405020304" pitchFamily="18" charset="0"/>
                <a:cs typeface="Times New Roman" panose="02020603050405020304" pitchFamily="18" charset="0"/>
              </a:rPr>
              <a:t>abroad for 9 times and </a:t>
            </a:r>
            <a:r>
              <a:rPr lang="en-GB" altLang="zh-HK" sz="2400" kern="100" dirty="0" smtClean="0">
                <a:latin typeface="Times New Roman" panose="02020603050405020304" pitchFamily="18" charset="0"/>
                <a:cs typeface="Times New Roman" panose="02020603050405020304" pitchFamily="18" charset="0"/>
              </a:rPr>
              <a:t>more </a:t>
            </a:r>
            <a:r>
              <a:rPr lang="en-GB" altLang="zh-HK" sz="2400" kern="100" dirty="0">
                <a:latin typeface="Times New Roman" panose="02020603050405020304" pitchFamily="18" charset="0"/>
                <a:cs typeface="Times New Roman" panose="02020603050405020304" pitchFamily="18" charset="0"/>
              </a:rPr>
              <a:t>than 240,000 nautical miles in total. It </a:t>
            </a:r>
            <a:r>
              <a:rPr lang="en-GB" altLang="zh-HK" sz="2400" kern="100" dirty="0" smtClean="0">
                <a:latin typeface="Times New Roman" panose="02020603050405020304" pitchFamily="18" charset="0"/>
                <a:cs typeface="Times New Roman" panose="02020603050405020304" pitchFamily="18" charset="0"/>
              </a:rPr>
              <a:t>has</a:t>
            </a:r>
            <a:r>
              <a:rPr lang="en-GB" altLang="zh-HK" sz="2400" strike="sngStrike" kern="100" dirty="0" smtClean="0">
                <a:latin typeface="Times New Roman" panose="02020603050405020304" pitchFamily="18" charset="0"/>
                <a:cs typeface="Times New Roman" panose="02020603050405020304" pitchFamily="18" charset="0"/>
              </a:rPr>
              <a:t> </a:t>
            </a:r>
            <a:r>
              <a:rPr lang="en-GB" altLang="zh-HK" sz="2400" kern="100" dirty="0" smtClean="0">
                <a:latin typeface="Times New Roman" panose="02020603050405020304" pitchFamily="18" charset="0"/>
                <a:cs typeface="Times New Roman" panose="02020603050405020304" pitchFamily="18" charset="0"/>
              </a:rPr>
              <a:t>visited </a:t>
            </a:r>
            <a:r>
              <a:rPr lang="en-GB" altLang="zh-HK" sz="2400" kern="100" dirty="0">
                <a:latin typeface="Times New Roman" panose="02020603050405020304" pitchFamily="18" charset="0"/>
                <a:cs typeface="Times New Roman" panose="02020603050405020304" pitchFamily="18" charset="0"/>
              </a:rPr>
              <a:t>43 countries and regions, providing medical services for more than 230,000 people and </a:t>
            </a:r>
            <a:r>
              <a:rPr lang="en-GB" altLang="zh-HK" sz="2400" kern="100" dirty="0" smtClean="0">
                <a:latin typeface="Times New Roman" panose="02020603050405020304" pitchFamily="18" charset="0"/>
                <a:cs typeface="Times New Roman" panose="02020603050405020304" pitchFamily="18" charset="0"/>
              </a:rPr>
              <a:t>over </a:t>
            </a:r>
            <a:r>
              <a:rPr lang="en-GB" altLang="zh-HK" sz="2400" kern="100" dirty="0">
                <a:latin typeface="Times New Roman" panose="02020603050405020304" pitchFamily="18" charset="0"/>
                <a:cs typeface="Times New Roman" panose="02020603050405020304" pitchFamily="18" charset="0"/>
              </a:rPr>
              <a:t>1,400 surgeries. It is indeed a ship of life, </a:t>
            </a:r>
            <a:r>
              <a:rPr lang="en-GB" altLang="zh-HK" sz="2400" kern="100" dirty="0" smtClean="0">
                <a:latin typeface="Times New Roman" panose="02020603050405020304" pitchFamily="18" charset="0"/>
                <a:cs typeface="Times New Roman" panose="02020603050405020304" pitchFamily="18" charset="0"/>
              </a:rPr>
              <a:t>peace</a:t>
            </a:r>
            <a:r>
              <a:rPr lang="en-GB" altLang="zh-HK" sz="2400" kern="100" dirty="0">
                <a:latin typeface="Times New Roman" panose="02020603050405020304" pitchFamily="18" charset="0"/>
                <a:cs typeface="Times New Roman" panose="02020603050405020304" pitchFamily="18" charset="0"/>
              </a:rPr>
              <a:t>, </a:t>
            </a:r>
            <a:r>
              <a:rPr lang="en-GB" altLang="zh-HK" sz="2400" kern="100" dirty="0" smtClean="0">
                <a:latin typeface="Times New Roman" panose="02020603050405020304" pitchFamily="18" charset="0"/>
                <a:cs typeface="Times New Roman" panose="02020603050405020304" pitchFamily="18" charset="0"/>
              </a:rPr>
              <a:t>friendship</a:t>
            </a:r>
            <a:r>
              <a:rPr lang="en-GB" altLang="zh-HK" sz="2400" kern="100" dirty="0">
                <a:latin typeface="Times New Roman" panose="02020603050405020304" pitchFamily="18" charset="0"/>
                <a:cs typeface="Times New Roman" panose="02020603050405020304" pitchFamily="18" charset="0"/>
              </a:rPr>
              <a:t>, and </a:t>
            </a:r>
            <a:r>
              <a:rPr lang="en-GB" altLang="zh-HK" sz="2400" kern="100" dirty="0" smtClean="0">
                <a:latin typeface="Times New Roman" panose="02020603050405020304" pitchFamily="18" charset="0"/>
                <a:cs typeface="Times New Roman" panose="02020603050405020304" pitchFamily="18" charset="0"/>
              </a:rPr>
              <a:t>culture</a:t>
            </a:r>
            <a:r>
              <a:rPr lang="en-GB" altLang="zh-HK" sz="2400" kern="100" dirty="0">
                <a:latin typeface="Times New Roman" panose="02020603050405020304" pitchFamily="18" charset="0"/>
                <a:cs typeface="Times New Roman" panose="02020603050405020304" pitchFamily="18" charset="0"/>
              </a:rPr>
              <a:t>.</a:t>
            </a:r>
            <a:endParaRPr lang="zh-TW" altLang="zh-HK" sz="2400" kern="100" dirty="0">
              <a:latin typeface="Times New Roman" panose="02020603050405020304" pitchFamily="18" charset="0"/>
              <a:cs typeface="Times New Roman" panose="02020603050405020304" pitchFamily="18" charset="0"/>
            </a:endParaRPr>
          </a:p>
          <a:p>
            <a:pPr>
              <a:lnSpc>
                <a:spcPct val="150000"/>
              </a:lnSpc>
            </a:pP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B3090DDA-44D6-449D-8F7E-204F1A037243}"/>
              </a:ext>
            </a:extLst>
          </p:cNvPr>
          <p:cNvSpPr txBox="1"/>
          <p:nvPr/>
        </p:nvSpPr>
        <p:spPr>
          <a:xfrm>
            <a:off x="926592" y="6088278"/>
            <a:ext cx="10124190" cy="461665"/>
          </a:xfrm>
          <a:prstGeom prst="rect">
            <a:avLst/>
          </a:prstGeom>
          <a:noFill/>
        </p:spPr>
        <p:txBody>
          <a:bodyPr wrap="square">
            <a:spAutoFit/>
          </a:bodyPr>
          <a:lstStyle/>
          <a:p>
            <a:pPr lvl="0">
              <a:lnSpc>
                <a:spcPct val="150000"/>
              </a:lnSpc>
              <a:defRPr/>
            </a:pP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a:t>
            </a:r>
            <a:r>
              <a:rPr kumimoji="0" lang="en-US" altLang="zh-TW" sz="16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Xinhuanet</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http://www.xinhuanet.com/politics/2019-12/11/c_1125335738.htm</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a:extLst>
              <a:ext uri="{FF2B5EF4-FFF2-40B4-BE49-F238E27FC236}">
                <a16:creationId xmlns:a16="http://schemas.microsoft.com/office/drawing/2014/main" id="{7518FE8F-B6A0-4570-8B92-43D812F817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92264" y="2328616"/>
            <a:ext cx="3559413" cy="2373247"/>
          </a:xfrm>
          <a:prstGeom prst="rect">
            <a:avLst/>
          </a:prstGeom>
        </p:spPr>
      </p:pic>
      <p:sp>
        <p:nvSpPr>
          <p:cNvPr id="9" name="文本框 8">
            <a:extLst>
              <a:ext uri="{FF2B5EF4-FFF2-40B4-BE49-F238E27FC236}">
                <a16:creationId xmlns:a16="http://schemas.microsoft.com/office/drawing/2014/main" id="{33AB6FBC-95A1-40C1-A298-2331ACC9ECDD}"/>
              </a:ext>
            </a:extLst>
          </p:cNvPr>
          <p:cNvSpPr txBox="1"/>
          <p:nvPr/>
        </p:nvSpPr>
        <p:spPr>
          <a:xfrm>
            <a:off x="8092265" y="4730891"/>
            <a:ext cx="3559412" cy="646331"/>
          </a:xfrm>
          <a:prstGeom prst="rect">
            <a:avLst/>
          </a:prstGeom>
          <a:noFill/>
        </p:spPr>
        <p:txBody>
          <a:bodyPr wrap="square">
            <a:spAutoFit/>
          </a:bodyPr>
          <a:lstStyle/>
          <a:p>
            <a:pPr lvl="0" algn="ctr">
              <a:defRPr/>
            </a:pPr>
            <a:r>
              <a:rPr lang="en-GB" altLang="zh-HK" kern="100" dirty="0">
                <a:solidFill>
                  <a:prstClr val="black"/>
                </a:solidFill>
                <a:latin typeface="Times New Roman" panose="02020603050405020304" pitchFamily="18" charset="0"/>
                <a:cs typeface="Times New Roman" panose="02020603050405020304" pitchFamily="18" charset="0"/>
              </a:rPr>
              <a:t>The Chinese Naval Hospital Ship - Peace Ark</a:t>
            </a:r>
            <a:endParaRPr kumimoji="0" lang="zh-CN" altLang="en-US" sz="18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1" name="TextBox 10"/>
          <p:cNvSpPr txBox="1"/>
          <p:nvPr/>
        </p:nvSpPr>
        <p:spPr>
          <a:xfrm>
            <a:off x="266612" y="197022"/>
            <a:ext cx="2792104" cy="140038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40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813807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1599" y="1515251"/>
            <a:ext cx="4455573" cy="3572522"/>
          </a:xfrm>
          <a:prstGeom prst="rect">
            <a:avLst/>
          </a:prstGeom>
          <a:noFill/>
          <a:ln>
            <a:noFill/>
          </a:ln>
          <a:effectLst>
            <a:outerShdw blurRad="50800" dist="50800" dir="5400000" algn="ctr" rotWithShape="0">
              <a:schemeClr val="tx1"/>
            </a:outerShdw>
          </a:effectLst>
        </p:spPr>
      </p:pic>
      <p:sp>
        <p:nvSpPr>
          <p:cNvPr id="5" name="矩形 4"/>
          <p:cNvSpPr/>
          <p:nvPr/>
        </p:nvSpPr>
        <p:spPr>
          <a:xfrm>
            <a:off x="6721599" y="5236191"/>
            <a:ext cx="44555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spcBef>
                <a:spcPct val="0"/>
              </a:spcBef>
              <a:defRP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third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anti-epidemic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medical expert team from China arrived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Milan,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Italy </a:t>
            </a:r>
            <a:endPar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434EC92F-0EC6-4455-BEC0-A87FDFF15F92}"/>
              </a:ext>
            </a:extLst>
          </p:cNvPr>
          <p:cNvSpPr txBox="1"/>
          <p:nvPr/>
        </p:nvSpPr>
        <p:spPr>
          <a:xfrm>
            <a:off x="395262" y="1635205"/>
            <a:ext cx="5950120" cy="4247317"/>
          </a:xfrm>
          <a:prstGeom prst="rect">
            <a:avLst/>
          </a:prstGeom>
          <a:noFill/>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After the outbreak </a:t>
            </a:r>
            <a:r>
              <a:rPr lang="en-GB" altLang="zh-HK" sz="2400" kern="100" dirty="0" smtClean="0">
                <a:latin typeface="Times New Roman" panose="02020603050405020304" pitchFamily="18" charset="0"/>
                <a:cs typeface="Times New Roman" panose="02020603050405020304" pitchFamily="18" charset="0"/>
              </a:rPr>
              <a:t>of COVID-19, </a:t>
            </a:r>
            <a:r>
              <a:rPr lang="en-GB" altLang="zh-HK" sz="2400" kern="100" dirty="0">
                <a:latin typeface="Times New Roman" panose="02020603050405020304" pitchFamily="18" charset="0"/>
                <a:cs typeface="Times New Roman" panose="02020603050405020304" pitchFamily="18" charset="0"/>
              </a:rPr>
              <a:t>China has not only </a:t>
            </a:r>
            <a:r>
              <a:rPr lang="en-GB" altLang="zh-HK" sz="2400" kern="100" dirty="0" smtClean="0">
                <a:latin typeface="Times New Roman" panose="02020603050405020304" pitchFamily="18" charset="0"/>
                <a:cs typeface="Times New Roman" panose="02020603050405020304" pitchFamily="18" charset="0"/>
              </a:rPr>
              <a:t>endeavoured to prevent and fight</a:t>
            </a:r>
            <a:r>
              <a:rPr lang="en-GB" altLang="zh-HK" sz="2400" strike="sngStrike" kern="100" dirty="0" smtClean="0">
                <a:latin typeface="Times New Roman" panose="02020603050405020304" pitchFamily="18" charset="0"/>
                <a:cs typeface="Times New Roman" panose="02020603050405020304" pitchFamily="18" charset="0"/>
              </a:rPr>
              <a:t> </a:t>
            </a:r>
            <a:r>
              <a:rPr lang="en-GB" altLang="zh-HK" sz="2400" kern="100" dirty="0" smtClean="0">
                <a:latin typeface="Times New Roman" panose="02020603050405020304" pitchFamily="18" charset="0"/>
                <a:cs typeface="Times New Roman" panose="02020603050405020304" pitchFamily="18" charset="0"/>
              </a:rPr>
              <a:t>against the virus, but also actively helped other </a:t>
            </a:r>
            <a:r>
              <a:rPr lang="en-GB" altLang="zh-HK" sz="2400" kern="100" dirty="0">
                <a:latin typeface="Times New Roman" panose="02020603050405020304" pitchFamily="18" charset="0"/>
                <a:cs typeface="Times New Roman" panose="02020603050405020304" pitchFamily="18" charset="0"/>
              </a:rPr>
              <a:t>countries. </a:t>
            </a:r>
            <a:r>
              <a:rPr lang="en-GB" altLang="zh-HK" sz="2400" kern="100" dirty="0" smtClean="0">
                <a:latin typeface="Times New Roman" panose="02020603050405020304" pitchFamily="18" charset="0"/>
                <a:cs typeface="Times New Roman" panose="02020603050405020304" pitchFamily="18" charset="0"/>
              </a:rPr>
              <a:t>China has arranged medical expert teams to share </a:t>
            </a:r>
            <a:r>
              <a:rPr lang="en-GB" altLang="zh-HK" sz="2400" kern="100" dirty="0">
                <a:latin typeface="Times New Roman" panose="02020603050405020304" pitchFamily="18" charset="0"/>
                <a:cs typeface="Times New Roman" panose="02020603050405020304" pitchFamily="18" charset="0"/>
              </a:rPr>
              <a:t>its </a:t>
            </a:r>
            <a:r>
              <a:rPr lang="en-GB" altLang="zh-HK" sz="2400" kern="100" dirty="0" smtClean="0">
                <a:latin typeface="Times New Roman" panose="02020603050405020304" pitchFamily="18" charset="0"/>
                <a:cs typeface="Times New Roman" panose="02020603050405020304" pitchFamily="18" charset="0"/>
              </a:rPr>
              <a:t>experience in  preventing and fighting against the virus, provided </a:t>
            </a:r>
            <a:r>
              <a:rPr lang="en-GB" altLang="zh-HK" sz="2400" kern="100" dirty="0">
                <a:latin typeface="Times New Roman" panose="02020603050405020304" pitchFamily="18" charset="0"/>
                <a:cs typeface="Times New Roman" panose="02020603050405020304" pitchFamily="18" charset="0"/>
              </a:rPr>
              <a:t>material </a:t>
            </a:r>
            <a:r>
              <a:rPr lang="en-GB" altLang="zh-HK" sz="2400" kern="100" dirty="0" smtClean="0">
                <a:latin typeface="Times New Roman" panose="02020603050405020304" pitchFamily="18" charset="0"/>
                <a:cs typeface="Times New Roman" panose="02020603050405020304" pitchFamily="18" charset="0"/>
              </a:rPr>
              <a:t>assistance, and</a:t>
            </a:r>
            <a:r>
              <a:rPr lang="en-GB" altLang="zh-HK" sz="2400" kern="100" dirty="0">
                <a:latin typeface="Times New Roman" panose="02020603050405020304" pitchFamily="18" charset="0"/>
                <a:cs typeface="Times New Roman" panose="02020603050405020304" pitchFamily="18" charset="0"/>
              </a:rPr>
              <a:t> </a:t>
            </a:r>
            <a:r>
              <a:rPr lang="en-GB" altLang="zh-HK" sz="2400" kern="100" dirty="0" smtClean="0">
                <a:latin typeface="Times New Roman" panose="02020603050405020304" pitchFamily="18" charset="0"/>
                <a:cs typeface="Times New Roman" panose="02020603050405020304" pitchFamily="18" charset="0"/>
              </a:rPr>
              <a:t>joined </a:t>
            </a:r>
            <a:r>
              <a:rPr lang="en-GB" altLang="zh-HK" sz="2400" kern="100" dirty="0">
                <a:latin typeface="Times New Roman" panose="02020603050405020304" pitchFamily="18" charset="0"/>
                <a:cs typeface="Times New Roman" panose="02020603050405020304" pitchFamily="18" charset="0"/>
              </a:rPr>
              <a:t>the COVID-19 Vaccines Global Access (COVAX</a:t>
            </a:r>
            <a:r>
              <a:rPr lang="en-GB" altLang="zh-HK" sz="2400" kern="100" dirty="0" smtClean="0">
                <a:latin typeface="Times New Roman" panose="02020603050405020304" pitchFamily="18" charset="0"/>
                <a:cs typeface="Times New Roman" panose="02020603050405020304" pitchFamily="18" charset="0"/>
              </a:rPr>
              <a:t>), which demonstrate the commitment of our country to </a:t>
            </a:r>
            <a:r>
              <a:rPr lang="en-GB" altLang="zh-HK" sz="2400" kern="100" dirty="0">
                <a:latin typeface="Times New Roman" panose="02020603050405020304" pitchFamily="18" charset="0"/>
                <a:cs typeface="Times New Roman" panose="02020603050405020304" pitchFamily="18" charset="0"/>
              </a:rPr>
              <a:t>the world.</a:t>
            </a:r>
            <a:endParaRPr lang="zh-TW" altLang="zh-HK" sz="2400" kern="1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TextBox 5"/>
          <p:cNvSpPr txBox="1"/>
          <p:nvPr/>
        </p:nvSpPr>
        <p:spPr>
          <a:xfrm>
            <a:off x="4595065" y="410481"/>
            <a:ext cx="2498964"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4000" dirty="0" smtClean="0">
                <a:solidFill>
                  <a:schemeClr val="tx1"/>
                </a:solidFill>
                <a:latin typeface="Times New Roman" panose="02020603050405020304" pitchFamily="18" charset="0"/>
                <a:ea typeface="標楷體"/>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22923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图片 2">
            <a:hlinkClick r:id="rId2"/>
            <a:extLst>
              <a:ext uri="{FF2B5EF4-FFF2-40B4-BE49-F238E27FC236}">
                <a16:creationId xmlns:a16="http://schemas.microsoft.com/office/drawing/2014/main" id="{BAE4A4E0-3E09-4BD1-9270-7AE473DDF4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307" y="2310938"/>
            <a:ext cx="3778493" cy="249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文本框 1">
            <a:extLst>
              <a:ext uri="{FF2B5EF4-FFF2-40B4-BE49-F238E27FC236}">
                <a16:creationId xmlns:a16="http://schemas.microsoft.com/office/drawing/2014/main" id="{808EF571-1CC4-4987-8852-9869A0F15527}"/>
              </a:ext>
            </a:extLst>
          </p:cNvPr>
          <p:cNvSpPr txBox="1">
            <a:spLocks noChangeArrowheads="1"/>
          </p:cNvSpPr>
          <p:nvPr/>
        </p:nvSpPr>
        <p:spPr bwMode="auto">
          <a:xfrm>
            <a:off x="345964" y="552833"/>
            <a:ext cx="4617921" cy="646331"/>
          </a:xfrm>
          <a:prstGeom prst="rect">
            <a:avLst/>
          </a:prstGeom>
          <a:solidFill>
            <a:schemeClr val="accent5">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3600" b="1" dirty="0" smtClean="0">
                <a:latin typeface="Times New Roman" panose="02020603050405020304" pitchFamily="18" charset="0"/>
                <a:ea typeface="標楷體" panose="03000509000000000000" pitchFamily="65" charset="-120"/>
                <a:cs typeface="Times New Roman" panose="02020603050405020304" pitchFamily="18" charset="0"/>
              </a:rPr>
              <a:t>Lead-in </a:t>
            </a:r>
            <a:endParaRPr kumimoji="0" lang="zh-CN" altLang="en-US" sz="3600" b="0" i="0" u="none" strike="sng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endParaRPr>
          </a:p>
        </p:txBody>
      </p:sp>
      <p:sp>
        <p:nvSpPr>
          <p:cNvPr id="10" name="文本框 9">
            <a:extLst>
              <a:ext uri="{FF2B5EF4-FFF2-40B4-BE49-F238E27FC236}">
                <a16:creationId xmlns:a16="http://schemas.microsoft.com/office/drawing/2014/main" id="{64C4DA9C-E01C-45CF-94C9-6ABDE2D6802D}"/>
              </a:ext>
            </a:extLst>
          </p:cNvPr>
          <p:cNvSpPr txBox="1"/>
          <p:nvPr/>
        </p:nvSpPr>
        <p:spPr>
          <a:xfrm>
            <a:off x="546790" y="1452241"/>
            <a:ext cx="6097881" cy="1717393"/>
          </a:xfrm>
          <a:prstGeom prst="rect">
            <a:avLst/>
          </a:prstGeom>
          <a:noFill/>
        </p:spPr>
        <p:txBody>
          <a:bodyPr wrap="square">
            <a:spAutoFit/>
          </a:bodyPr>
          <a:lstStyle/>
          <a:p>
            <a:pPr>
              <a:spcAft>
                <a:spcPts val="0"/>
              </a:spcAft>
            </a:pP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Play a video clip from Season 2 of </a:t>
            </a:r>
            <a:r>
              <a:rPr lang="en-GB" altLang="zh-HK" sz="2400" i="1" kern="100" dirty="0">
                <a:latin typeface="Times New Roman" panose="02020603050405020304" pitchFamily="18" charset="0"/>
                <a:ea typeface="新細明體" panose="02020500000000000000" pitchFamily="18" charset="-120"/>
                <a:cs typeface="Times New Roman" panose="02020603050405020304" pitchFamily="18" charset="0"/>
              </a:rPr>
              <a:t>The Pillars of a Great </a:t>
            </a:r>
            <a:r>
              <a:rPr lang="en-GB" altLang="zh-HK" sz="2400" i="1" kern="100" dirty="0" smtClean="0">
                <a:latin typeface="Times New Roman" panose="02020603050405020304" pitchFamily="18" charset="0"/>
                <a:ea typeface="新細明體" panose="02020500000000000000" pitchFamily="18" charset="-120"/>
                <a:cs typeface="Times New Roman" panose="02020603050405020304" pitchFamily="18" charset="0"/>
              </a:rPr>
              <a:t>Power </a:t>
            </a:r>
            <a:r>
              <a:rPr lang="en-GB" altLang="zh-HK" sz="2000" i="1" kern="100" dirty="0" smtClean="0">
                <a:latin typeface="Times New Roman" panose="02020603050405020304" pitchFamily="18" charset="0"/>
                <a:ea typeface="新細明體" panose="02020500000000000000" pitchFamily="18" charset="-120"/>
                <a:cs typeface="Times New Roman" panose="02020603050405020304" pitchFamily="18" charset="0"/>
              </a:rPr>
              <a:t>(00:00-03:00)</a:t>
            </a:r>
            <a:endParaRPr lang="zh-TW" altLang="zh-HK" sz="2000" kern="100" dirty="0">
              <a:latin typeface="Calibri" panose="020F0502020204030204" pitchFamily="34" charset="0"/>
              <a:ea typeface="新細明體" panose="02020500000000000000" pitchFamily="18" charset="-120"/>
              <a:cs typeface="Times New Roman" panose="02020603050405020304" pitchFamily="18" charset="0"/>
            </a:endParaRPr>
          </a:p>
          <a:p>
            <a:pPr lvl="0">
              <a:lnSpc>
                <a:spcPct val="120000"/>
              </a:lnSpc>
              <a:buClr>
                <a:srgbClr val="FF0000"/>
              </a:buClr>
              <a:defRPr/>
            </a:pPr>
            <a:r>
              <a:rPr lang="en-US" altLang="zh-CN" sz="1600" dirty="0">
                <a:latin typeface="Times New Roman" panose="02020603050405020304" pitchFamily="18" charset="0"/>
                <a:cs typeface="Times New Roman" panose="02020603050405020304" pitchFamily="18" charset="0"/>
                <a:hlinkClick r:id="rId2"/>
              </a:rPr>
              <a:t>https://</a:t>
            </a:r>
            <a:r>
              <a:rPr lang="en-US" altLang="zh-CN" sz="1600" dirty="0" smtClean="0">
                <a:latin typeface="Times New Roman" panose="02020603050405020304" pitchFamily="18" charset="0"/>
                <a:cs typeface="Times New Roman" panose="02020603050405020304" pitchFamily="18" charset="0"/>
                <a:hlinkClick r:id="rId2"/>
              </a:rPr>
              <a:t>tv.cctv.com/2018/03/07/VIDEh0Ln01tPZZJu3GX52GEV180307.shtml?spm=C55953877151.PHXsiQANZko2.0.0</a:t>
            </a:r>
            <a:endParaRPr lang="en-US" altLang="zh-CN" sz="1600" dirty="0" smtClean="0">
              <a:latin typeface="Times New Roman" panose="02020603050405020304" pitchFamily="18" charset="0"/>
              <a:cs typeface="Times New Roman" panose="02020603050405020304" pitchFamily="18" charset="0"/>
            </a:endParaRPr>
          </a:p>
          <a:p>
            <a:pPr lvl="0">
              <a:lnSpc>
                <a:spcPct val="120000"/>
              </a:lnSpc>
              <a:buClr>
                <a:srgbClr val="FF0000"/>
              </a:buClr>
              <a:defRPr/>
            </a:pPr>
            <a:endParaRPr kumimoji="0" lang="en-US" altLang="zh-CN" sz="1600" b="0"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endParaRPr>
          </a:p>
        </p:txBody>
      </p:sp>
      <p:sp>
        <p:nvSpPr>
          <p:cNvPr id="2" name="灯片编号占位符 1">
            <a:extLst>
              <a:ext uri="{FF2B5EF4-FFF2-40B4-BE49-F238E27FC236}">
                <a16:creationId xmlns:a16="http://schemas.microsoft.com/office/drawing/2014/main" id="{6E5EC551-5383-4952-A464-C8C1C2C0BF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C5E8F-1EB0-4121-BBB8-2E098CAE7BA1}"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4" name="文字方塊 3">
            <a:extLst>
              <a:ext uri="{FF2B5EF4-FFF2-40B4-BE49-F238E27FC236}">
                <a16:creationId xmlns:a16="http://schemas.microsoft.com/office/drawing/2014/main" id="{F09CEEEF-2C7B-2147-BEA9-FC93327244F2}"/>
              </a:ext>
            </a:extLst>
          </p:cNvPr>
          <p:cNvSpPr txBox="1"/>
          <p:nvPr/>
        </p:nvSpPr>
        <p:spPr>
          <a:xfrm>
            <a:off x="546790" y="3045194"/>
            <a:ext cx="6337089" cy="1261884"/>
          </a:xfrm>
          <a:prstGeom prst="rect">
            <a:avLst/>
          </a:prstGeom>
          <a:noFill/>
        </p:spPr>
        <p:txBody>
          <a:bodyPr wrap="square" rtlCol="0">
            <a:spAutoFit/>
          </a:bodyPr>
          <a:lstStyle/>
          <a:p>
            <a:pPr>
              <a:spcAft>
                <a:spcPts val="0"/>
              </a:spcAft>
            </a:pP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According to the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first 3-min of the video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clip, what are the current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achievements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of China?</a:t>
            </a:r>
            <a:endParaRPr lang="zh-TW" altLang="zh-HK" sz="2400" kern="100" dirty="0">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HK" altLang="en-US" sz="2800" b="0" i="0" u="none" strike="noStrike" kern="1200" cap="none" spc="0" normalizeH="0" baseline="0" noProof="0" dirty="0">
              <a:ln>
                <a:noFill/>
              </a:ln>
              <a:solidFill>
                <a:prstClr val="black"/>
              </a:solidFill>
              <a:effectLst/>
              <a:uLnTx/>
              <a:uFillTx/>
              <a:latin typeface="標楷體"/>
              <a:ea typeface="標楷體"/>
              <a:cs typeface="+mn-cs"/>
            </a:endParaRPr>
          </a:p>
        </p:txBody>
      </p:sp>
      <p:sp>
        <p:nvSpPr>
          <p:cNvPr id="22" name="文字方塊 21">
            <a:extLst>
              <a:ext uri="{FF2B5EF4-FFF2-40B4-BE49-F238E27FC236}">
                <a16:creationId xmlns:a16="http://schemas.microsoft.com/office/drawing/2014/main" id="{9D3BB7F3-E340-5345-A284-221F907D8206}"/>
              </a:ext>
            </a:extLst>
          </p:cNvPr>
          <p:cNvSpPr txBox="1"/>
          <p:nvPr/>
        </p:nvSpPr>
        <p:spPr>
          <a:xfrm>
            <a:off x="546790" y="3924415"/>
            <a:ext cx="6685283" cy="2308324"/>
          </a:xfrm>
          <a:prstGeom prst="rect">
            <a:avLst/>
          </a:prstGeom>
          <a:noFill/>
        </p:spPr>
        <p:txBody>
          <a:bodyPr wrap="square" rtlCol="0">
            <a:spAutoFit/>
          </a:bodyPr>
          <a:lstStyle/>
          <a:p>
            <a:pPr>
              <a:spcAft>
                <a:spcPts val="0"/>
              </a:spcAft>
            </a:pPr>
            <a:r>
              <a:rPr lang="en-GB" altLang="zh-HK" sz="2400" b="1" dirty="0" smtClean="0">
                <a:latin typeface="Times New Roman" panose="02020603050405020304" pitchFamily="18" charset="0"/>
                <a:ea typeface="新細明體" panose="02020500000000000000" pitchFamily="18" charset="-120"/>
              </a:rPr>
              <a:t>Reference answer : </a:t>
            </a:r>
            <a:endParaRPr lang="en-GB" altLang="zh-HK" sz="2400" b="1" dirty="0">
              <a:latin typeface="Times New Roman" panose="02020603050405020304" pitchFamily="18" charset="0"/>
              <a:ea typeface="新細明體" panose="02020500000000000000" pitchFamily="18" charset="-120"/>
            </a:endParaRPr>
          </a:p>
          <a:p>
            <a:pPr algn="just">
              <a:spcAft>
                <a:spcPts val="0"/>
              </a:spcAft>
            </a:pPr>
            <a:r>
              <a:rPr lang="en-GB" altLang="zh-HK" sz="2400" b="1" dirty="0">
                <a:latin typeface="Times New Roman" panose="02020603050405020304" pitchFamily="18" charset="0"/>
                <a:ea typeface="新細明體" panose="02020500000000000000" pitchFamily="18" charset="-120"/>
              </a:rPr>
              <a:t>In 2020, China made great progress in innovative technologies, </a:t>
            </a:r>
            <a:r>
              <a:rPr lang="en-GB" altLang="zh-HK" sz="2400" b="1" dirty="0" smtClean="0">
                <a:latin typeface="Times New Roman" panose="02020603050405020304" pitchFamily="18" charset="0"/>
                <a:ea typeface="新細明體" panose="02020500000000000000" pitchFamily="18" charset="-120"/>
              </a:rPr>
              <a:t>smart manufacturing</a:t>
            </a:r>
            <a:r>
              <a:rPr lang="en-GB" altLang="zh-HK" sz="2400" b="1" dirty="0">
                <a:latin typeface="Times New Roman" panose="02020603050405020304" pitchFamily="18" charset="0"/>
                <a:ea typeface="新細明體" panose="02020500000000000000" pitchFamily="18" charset="-120"/>
              </a:rPr>
              <a:t>, the Internet, etc. Besides, </a:t>
            </a:r>
            <a:r>
              <a:rPr lang="en-GB" altLang="zh-HK" sz="2400" b="1" dirty="0" smtClean="0">
                <a:latin typeface="Times New Roman" panose="02020603050405020304" pitchFamily="18" charset="0"/>
                <a:ea typeface="新細明體" panose="02020500000000000000" pitchFamily="18" charset="-120"/>
              </a:rPr>
              <a:t>115 Chinese enterprises were on Fortune </a:t>
            </a:r>
            <a:r>
              <a:rPr lang="en-GB" altLang="zh-HK" sz="2400" b="1" dirty="0">
                <a:latin typeface="Times New Roman" panose="02020603050405020304" pitchFamily="18" charset="0"/>
                <a:ea typeface="新細明體" panose="02020500000000000000" pitchFamily="18" charset="-120"/>
              </a:rPr>
              <a:t>Global </a:t>
            </a:r>
            <a:r>
              <a:rPr lang="en-GB" altLang="zh-HK" sz="2400" b="1" dirty="0" smtClean="0">
                <a:latin typeface="Times New Roman" panose="02020603050405020304" pitchFamily="18" charset="0"/>
                <a:ea typeface="新細明體" panose="02020500000000000000" pitchFamily="18" charset="-120"/>
              </a:rPr>
              <a:t>500 list...</a:t>
            </a:r>
            <a:r>
              <a:rPr lang="en-GB" altLang="zh-HK" sz="2400" b="1" dirty="0">
                <a:latin typeface="Times New Roman" panose="02020603050405020304" pitchFamily="18" charset="0"/>
                <a:ea typeface="新細明體" panose="02020500000000000000" pitchFamily="18" charset="-120"/>
              </a:rPr>
              <a:t>The </a:t>
            </a:r>
            <a:r>
              <a:rPr lang="en-GB" altLang="zh-HK" sz="2400" b="1" dirty="0" smtClean="0">
                <a:latin typeface="Times New Roman" panose="02020603050405020304" pitchFamily="18" charset="0"/>
                <a:ea typeface="新細明體" panose="02020500000000000000" pitchFamily="18" charset="-120"/>
              </a:rPr>
              <a:t>achievements </a:t>
            </a:r>
            <a:r>
              <a:rPr lang="en-GB" altLang="zh-HK" sz="2400" b="1" dirty="0">
                <a:latin typeface="Times New Roman" panose="02020603050405020304" pitchFamily="18" charset="0"/>
                <a:ea typeface="新細明體" panose="02020500000000000000" pitchFamily="18" charset="-120"/>
              </a:rPr>
              <a:t>are remarkable.</a:t>
            </a:r>
            <a:r>
              <a:rPr lang="zh-TW" altLang="zh-HK" sz="2400" b="1" dirty="0"/>
              <a:t> </a:t>
            </a:r>
            <a:r>
              <a:rPr lang="en-GB" altLang="zh-HK" sz="2400" b="1" kern="100" dirty="0">
                <a:latin typeface="Times New Roman" panose="02020603050405020304" pitchFamily="18" charset="0"/>
                <a:ea typeface="新細明體" panose="02020500000000000000" pitchFamily="18" charset="-120"/>
                <a:cs typeface="Times New Roman" panose="02020603050405020304" pitchFamily="18" charset="0"/>
              </a:rPr>
              <a:t> </a:t>
            </a:r>
            <a:endParaRPr kumimoji="1" lang="zh-HK" altLang="en-US" sz="2800" b="1" i="0" u="none" strike="noStrike" kern="1200" cap="none" spc="0" normalizeH="0" baseline="0" noProof="0" dirty="0">
              <a:ln>
                <a:noFill/>
              </a:ln>
              <a:effectLst/>
              <a:uLnTx/>
              <a:uFillTx/>
              <a:latin typeface="標楷體"/>
              <a:ea typeface="標楷體"/>
            </a:endParaRPr>
          </a:p>
        </p:txBody>
      </p:sp>
      <p:sp>
        <p:nvSpPr>
          <p:cNvPr id="8" name="Rectangle 7"/>
          <p:cNvSpPr/>
          <p:nvPr/>
        </p:nvSpPr>
        <p:spPr>
          <a:xfrm>
            <a:off x="7575307" y="4876325"/>
            <a:ext cx="3778493" cy="307777"/>
          </a:xfrm>
          <a:prstGeom prst="rect">
            <a:avLst/>
          </a:prstGeom>
        </p:spPr>
        <p:txBody>
          <a:bodyPr wrap="square">
            <a:spAutoFit/>
          </a:bodyPr>
          <a:lstStyle/>
          <a:p>
            <a:pPr algn="ct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image for the video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clip</a:t>
            </a:r>
            <a:endParaRPr lang="en-US" sz="1400" strike="sngStrike" dirty="0">
              <a:solidFill>
                <a:srgbClr val="FF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275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4ECEBAF-7B6E-4E39-A738-4771AFF5C1B5}"/>
              </a:ext>
            </a:extLst>
          </p:cNvPr>
          <p:cNvSpPr txBox="1"/>
          <p:nvPr/>
        </p:nvSpPr>
        <p:spPr>
          <a:xfrm>
            <a:off x="675648" y="2009721"/>
            <a:ext cx="736752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0">
                <a:solidFill>
                  <a:srgbClr val="333333"/>
                </a:solidFill>
                <a:latin typeface="DFKai-SB" panose="03000509000000000000" pitchFamily="65" charset="-120"/>
                <a:ea typeface="DFKai-SB" panose="03000509000000000000" pitchFamily="65" charset="-120"/>
              </a:defRPr>
            </a:lvl1pPr>
          </a:lstStyle>
          <a:p>
            <a:pPr lvl="0" algn="just">
              <a:lnSpc>
                <a:spcPct val="120000"/>
              </a:lnSpc>
              <a:defRPr/>
            </a:pPr>
            <a:r>
              <a:rPr lang="en-GB" altLang="zh-HK" sz="2000" dirty="0">
                <a:solidFill>
                  <a:schemeClr val="tx1"/>
                </a:solidFill>
                <a:latin typeface="Times New Roman" panose="02020603050405020304" pitchFamily="18" charset="0"/>
                <a:ea typeface="新細明體" panose="02020500000000000000" pitchFamily="18" charset="-120"/>
              </a:rPr>
              <a:t>In recent years, </a:t>
            </a:r>
            <a:r>
              <a:rPr lang="en-GB" altLang="zh-HK" sz="2000" dirty="0" smtClean="0">
                <a:solidFill>
                  <a:schemeClr val="tx1"/>
                </a:solidFill>
                <a:latin typeface="Times New Roman" panose="02020603050405020304" pitchFamily="18" charset="0"/>
                <a:ea typeface="新細明體" panose="02020500000000000000" pitchFamily="18" charset="-120"/>
              </a:rPr>
              <a:t>our country’s investment in cultural industries and education has been continuously increasing, and the public cultural services and facilities have been improving.  Education </a:t>
            </a:r>
            <a:r>
              <a:rPr lang="en-GB" altLang="zh-HK" sz="2000" dirty="0">
                <a:solidFill>
                  <a:schemeClr val="tx1"/>
                </a:solidFill>
                <a:latin typeface="Times New Roman" panose="02020603050405020304" pitchFamily="18" charset="0"/>
                <a:ea typeface="新細明體" panose="02020500000000000000" pitchFamily="18" charset="-120"/>
              </a:rPr>
              <a:t>has become </a:t>
            </a:r>
            <a:r>
              <a:rPr lang="en-GB" altLang="zh-HK" sz="2000" dirty="0" smtClean="0">
                <a:solidFill>
                  <a:schemeClr val="tx1"/>
                </a:solidFill>
                <a:latin typeface="Times New Roman" panose="02020603050405020304" pitchFamily="18" charset="0"/>
                <a:ea typeface="新細明體" panose="02020500000000000000" pitchFamily="18" charset="-120"/>
              </a:rPr>
              <a:t>more accessible, and cultural industries have been </a:t>
            </a:r>
            <a:r>
              <a:rPr lang="en-GB" altLang="zh-HK" sz="2000" dirty="0">
                <a:solidFill>
                  <a:schemeClr val="tx1"/>
                </a:solidFill>
                <a:latin typeface="Times New Roman" panose="02020603050405020304" pitchFamily="18" charset="0"/>
                <a:ea typeface="新細明體" panose="02020500000000000000" pitchFamily="18" charset="-120"/>
              </a:rPr>
              <a:t>d</a:t>
            </a:r>
            <a:r>
              <a:rPr lang="en-GB" altLang="zh-HK" sz="2000" dirty="0" smtClean="0">
                <a:solidFill>
                  <a:schemeClr val="tx1"/>
                </a:solidFill>
                <a:latin typeface="Times New Roman" panose="02020603050405020304" pitchFamily="18" charset="0"/>
                <a:ea typeface="新細明體" panose="02020500000000000000" pitchFamily="18" charset="-120"/>
              </a:rPr>
              <a:t>eveloping </a:t>
            </a:r>
            <a:r>
              <a:rPr lang="en-GB" altLang="zh-HK" sz="2000" dirty="0">
                <a:solidFill>
                  <a:schemeClr val="tx1"/>
                </a:solidFill>
                <a:latin typeface="Times New Roman" panose="02020603050405020304" pitchFamily="18" charset="0"/>
                <a:ea typeface="新細明體" panose="02020500000000000000" pitchFamily="18" charset="-120"/>
              </a:rPr>
              <a:t>rapidly. Chinese </a:t>
            </a:r>
            <a:r>
              <a:rPr lang="en-GB" altLang="zh-HK" sz="2000" dirty="0" smtClean="0">
                <a:solidFill>
                  <a:schemeClr val="tx1"/>
                </a:solidFill>
                <a:latin typeface="Times New Roman" panose="02020603050405020304" pitchFamily="18" charset="0"/>
                <a:ea typeface="新細明體" panose="02020500000000000000" pitchFamily="18" charset="-120"/>
              </a:rPr>
              <a:t>culture has continued to</a:t>
            </a:r>
            <a:r>
              <a:rPr lang="en-GB" altLang="zh-HK" sz="2000" dirty="0">
                <a:solidFill>
                  <a:schemeClr val="tx1"/>
                </a:solidFill>
                <a:latin typeface="Times New Roman" panose="02020603050405020304" pitchFamily="18" charset="0"/>
                <a:ea typeface="新細明體" panose="02020500000000000000" pitchFamily="18" charset="-120"/>
              </a:rPr>
              <a:t> </a:t>
            </a:r>
            <a:r>
              <a:rPr lang="en-GB" altLang="zh-HK" sz="2000" dirty="0" smtClean="0">
                <a:solidFill>
                  <a:schemeClr val="tx1"/>
                </a:solidFill>
                <a:latin typeface="Times New Roman" panose="02020603050405020304" pitchFamily="18" charset="0"/>
                <a:ea typeface="新細明體" panose="02020500000000000000" pitchFamily="18" charset="-120"/>
              </a:rPr>
              <a:t>spread </a:t>
            </a:r>
            <a:r>
              <a:rPr lang="en-GB" altLang="zh-HK" sz="2000" dirty="0">
                <a:solidFill>
                  <a:schemeClr val="tx1"/>
                </a:solidFill>
                <a:latin typeface="Times New Roman" panose="02020603050405020304" pitchFamily="18" charset="0"/>
                <a:ea typeface="新細明體" panose="02020500000000000000" pitchFamily="18" charset="-120"/>
              </a:rPr>
              <a:t>to </a:t>
            </a:r>
            <a:r>
              <a:rPr lang="en-GB" altLang="zh-HK" sz="2000" dirty="0" smtClean="0">
                <a:solidFill>
                  <a:schemeClr val="tx1"/>
                </a:solidFill>
                <a:latin typeface="Times New Roman" panose="02020603050405020304" pitchFamily="18" charset="0"/>
                <a:ea typeface="新細明體" panose="02020500000000000000" pitchFamily="18" charset="-120"/>
              </a:rPr>
              <a:t>other parts of the </a:t>
            </a:r>
            <a:r>
              <a:rPr lang="en-GB" altLang="zh-HK" sz="2000" dirty="0">
                <a:solidFill>
                  <a:schemeClr val="tx1"/>
                </a:solidFill>
                <a:latin typeface="Times New Roman" panose="02020603050405020304" pitchFamily="18" charset="0"/>
                <a:ea typeface="新細明體" panose="02020500000000000000" pitchFamily="18" charset="-120"/>
              </a:rPr>
              <a:t>world </a:t>
            </a:r>
            <a:r>
              <a:rPr lang="en-GB" altLang="zh-HK" sz="2000" dirty="0" smtClean="0">
                <a:solidFill>
                  <a:schemeClr val="tx1"/>
                </a:solidFill>
                <a:latin typeface="Times New Roman" panose="02020603050405020304" pitchFamily="18" charset="0"/>
                <a:ea typeface="新細明體" panose="02020500000000000000" pitchFamily="18" charset="-120"/>
              </a:rPr>
              <a:t>with greater </a:t>
            </a:r>
            <a:r>
              <a:rPr lang="en-GB" altLang="zh-HK" sz="2000" dirty="0">
                <a:solidFill>
                  <a:schemeClr val="tx1"/>
                </a:solidFill>
                <a:latin typeface="Times New Roman" panose="02020603050405020304" pitchFamily="18" charset="0"/>
                <a:ea typeface="新細明體" panose="02020500000000000000" pitchFamily="18" charset="-120"/>
              </a:rPr>
              <a:t>influence. </a:t>
            </a:r>
            <a:r>
              <a:rPr lang="en-GB" altLang="zh-HK" sz="2000" dirty="0" smtClean="0">
                <a:solidFill>
                  <a:schemeClr val="tx1"/>
                </a:solidFill>
                <a:latin typeface="Times New Roman" panose="02020603050405020304" pitchFamily="18" charset="0"/>
                <a:ea typeface="新細明體" panose="02020500000000000000" pitchFamily="18" charset="-120"/>
              </a:rPr>
              <a:t>Watch </a:t>
            </a:r>
            <a:r>
              <a:rPr lang="en-GB" altLang="zh-HK" sz="2000" dirty="0">
                <a:solidFill>
                  <a:schemeClr val="tx1"/>
                </a:solidFill>
                <a:latin typeface="Times New Roman" panose="02020603050405020304" pitchFamily="18" charset="0"/>
                <a:ea typeface="新細明體" panose="02020500000000000000" pitchFamily="18" charset="-120"/>
              </a:rPr>
              <a:t>the video clip </a:t>
            </a:r>
            <a:r>
              <a:rPr lang="en-GB" altLang="zh-HK" sz="2000" dirty="0" smtClean="0">
                <a:solidFill>
                  <a:schemeClr val="tx1"/>
                </a:solidFill>
                <a:latin typeface="Times New Roman" panose="02020603050405020304" pitchFamily="18" charset="0"/>
                <a:ea typeface="新細明體" panose="02020500000000000000" pitchFamily="18" charset="-120"/>
              </a:rPr>
              <a:t>to learn about the development </a:t>
            </a:r>
            <a:r>
              <a:rPr lang="en-GB" altLang="zh-HK" sz="2000" dirty="0">
                <a:solidFill>
                  <a:schemeClr val="tx1"/>
                </a:solidFill>
                <a:latin typeface="Times New Roman" panose="02020603050405020304" pitchFamily="18" charset="0"/>
                <a:ea typeface="新細明體" panose="02020500000000000000" pitchFamily="18" charset="-120"/>
              </a:rPr>
              <a:t>in the production and </a:t>
            </a:r>
            <a:r>
              <a:rPr lang="en-GB" altLang="zh-HK" sz="2000" dirty="0" smtClean="0">
                <a:solidFill>
                  <a:schemeClr val="tx1"/>
                </a:solidFill>
                <a:latin typeface="Times New Roman" panose="02020603050405020304" pitchFamily="18" charset="0"/>
                <a:ea typeface="新細明體" panose="02020500000000000000" pitchFamily="18" charset="-120"/>
              </a:rPr>
              <a:t>broadcasting of programmes </a:t>
            </a:r>
            <a:r>
              <a:rPr lang="en-GB" altLang="zh-HK" sz="2000" dirty="0">
                <a:solidFill>
                  <a:schemeClr val="tx1"/>
                </a:solidFill>
                <a:latin typeface="Times New Roman" panose="02020603050405020304" pitchFamily="18" charset="0"/>
                <a:ea typeface="新細明體" panose="02020500000000000000" pitchFamily="18" charset="-120"/>
              </a:rPr>
              <a:t>and cinematic </a:t>
            </a:r>
            <a:r>
              <a:rPr lang="en-GB" altLang="zh-HK" sz="2000" dirty="0" smtClean="0">
                <a:solidFill>
                  <a:schemeClr val="tx1"/>
                </a:solidFill>
                <a:latin typeface="Times New Roman" panose="02020603050405020304" pitchFamily="18" charset="0"/>
                <a:ea typeface="新細明體" panose="02020500000000000000" pitchFamily="18" charset="-120"/>
              </a:rPr>
              <a:t>work</a:t>
            </a:r>
            <a:r>
              <a:rPr lang="en-GB" altLang="zh-HK" sz="2000" strike="sngStrike" dirty="0" smtClean="0">
                <a:solidFill>
                  <a:schemeClr val="tx1"/>
                </a:solidFill>
                <a:latin typeface="Times New Roman" panose="02020603050405020304" pitchFamily="18" charset="0"/>
                <a:ea typeface="新細明體" panose="02020500000000000000" pitchFamily="18" charset="-120"/>
              </a:rPr>
              <a:t>s</a:t>
            </a:r>
            <a:r>
              <a:rPr lang="en-GB" altLang="zh-HK" sz="2000" dirty="0" smtClean="0">
                <a:solidFill>
                  <a:schemeClr val="tx1"/>
                </a:solidFill>
                <a:latin typeface="Times New Roman" panose="02020603050405020304" pitchFamily="18" charset="0"/>
                <a:ea typeface="新細明體" panose="02020500000000000000" pitchFamily="18" charset="-120"/>
              </a:rPr>
              <a:t> in China.</a:t>
            </a:r>
            <a:endParaRPr lang="zh-TW" altLang="en-US" sz="2000" dirty="0">
              <a:solidFill>
                <a:schemeClr val="tx1"/>
              </a:solidFill>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altLang="zh-CN" sz="2000" b="0" i="0" u="none" strike="noStrike" kern="1200" cap="none" spc="0" normalizeH="0" baseline="0" noProof="0" dirty="0">
              <a:ln>
                <a:noFill/>
              </a:ln>
              <a:solidFill>
                <a:schemeClr val="tx1"/>
              </a:solidFill>
              <a:effectLst/>
              <a:uLnTx/>
              <a:uFillTx/>
            </a:endParaRPr>
          </a:p>
        </p:txBody>
      </p:sp>
      <p:sp>
        <p:nvSpPr>
          <p:cNvPr id="6" name="文本框 5">
            <a:extLst>
              <a:ext uri="{FF2B5EF4-FFF2-40B4-BE49-F238E27FC236}">
                <a16:creationId xmlns:a16="http://schemas.microsoft.com/office/drawing/2014/main" id="{BA9C8C9A-F0D2-433D-B08D-EC037CC1221D}"/>
              </a:ext>
            </a:extLst>
          </p:cNvPr>
          <p:cNvSpPr txBox="1"/>
          <p:nvPr/>
        </p:nvSpPr>
        <p:spPr>
          <a:xfrm>
            <a:off x="9810300" y="4053245"/>
            <a:ext cx="2161309"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Video </a:t>
            </a:r>
          </a:p>
          <a:p>
            <a:pPr lvl="0">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CCTV (https://tv.cctv.com/2019/07/26/VIDEqNwNBCwxmPULTRGrvlz7190726.shtml)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334F62D9-022C-4EB2-91F5-C1783A6454D1}"/>
              </a:ext>
            </a:extLst>
          </p:cNvPr>
          <p:cNvSpPr txBox="1"/>
          <p:nvPr/>
        </p:nvSpPr>
        <p:spPr>
          <a:xfrm>
            <a:off x="2186495" y="5584958"/>
            <a:ext cx="8380908" cy="1200329"/>
          </a:xfrm>
          <a:prstGeom prst="rect">
            <a:avLst/>
          </a:prstGeom>
          <a:noFill/>
        </p:spPr>
        <p:txBody>
          <a:bodyPr wrap="square" rtlCol="0">
            <a:spAutoFit/>
          </a:bodyPr>
          <a:lstStyle/>
          <a:p>
            <a:pPr>
              <a:spcAft>
                <a:spcPts val="0"/>
              </a:spcAft>
              <a:tabLst>
                <a:tab pos="1705610" algn="l"/>
              </a:tabLst>
            </a:pPr>
            <a:r>
              <a:rPr lang="en-GB" altLang="zh-HK" sz="2400" b="1" kern="100" dirty="0">
                <a:latin typeface="Times New Roman" panose="02020603050405020304" pitchFamily="18" charset="0"/>
                <a:cs typeface="Times New Roman" panose="02020603050405020304" pitchFamily="18" charset="0"/>
              </a:rPr>
              <a:t>Question</a:t>
            </a:r>
            <a:r>
              <a:rPr lang="en-GB" altLang="zh-HK" sz="2400" kern="100" dirty="0">
                <a:latin typeface="Times New Roman" panose="02020603050405020304" pitchFamily="18" charset="0"/>
                <a:cs typeface="Times New Roman" panose="02020603050405020304" pitchFamily="18" charset="0"/>
              </a:rPr>
              <a:t>: Watch the video and briefly describe our country’s development in broadcasting and cinematography in recent years.</a:t>
            </a:r>
            <a:endParaRPr lang="zh-TW" altLang="zh-HK" sz="24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9" name="图形 8" descr="场记板 轮廓">
            <a:extLst>
              <a:ext uri="{FF2B5EF4-FFF2-40B4-BE49-F238E27FC236}">
                <a16:creationId xmlns:a16="http://schemas.microsoft.com/office/drawing/2014/main" id="{CD8ECC8E-B75E-4310-A2BE-59DBAE2C51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842460" y="3989177"/>
            <a:ext cx="885712" cy="956665"/>
          </a:xfrm>
          <a:prstGeom prst="rect">
            <a:avLst/>
          </a:prstGeom>
        </p:spPr>
      </p:pic>
      <p:grpSp>
        <p:nvGrpSpPr>
          <p:cNvPr id="10" name="组合 9">
            <a:extLst>
              <a:ext uri="{FF2B5EF4-FFF2-40B4-BE49-F238E27FC236}">
                <a16:creationId xmlns:a16="http://schemas.microsoft.com/office/drawing/2014/main" id="{D06E99DE-28B7-4623-9C0D-BA7AD91F213C}"/>
              </a:ext>
            </a:extLst>
          </p:cNvPr>
          <p:cNvGrpSpPr>
            <a:grpSpLocks noChangeAspect="1"/>
          </p:cNvGrpSpPr>
          <p:nvPr/>
        </p:nvGrpSpPr>
        <p:grpSpPr>
          <a:xfrm flipH="1">
            <a:off x="1320054" y="5631481"/>
            <a:ext cx="702000" cy="702000"/>
            <a:chOff x="5195979" y="428797"/>
            <a:chExt cx="927463" cy="927463"/>
          </a:xfrm>
        </p:grpSpPr>
        <p:sp>
          <p:nvSpPr>
            <p:cNvPr id="11" name="椭圆 10">
              <a:extLst>
                <a:ext uri="{FF2B5EF4-FFF2-40B4-BE49-F238E27FC236}">
                  <a16:creationId xmlns:a16="http://schemas.microsoft.com/office/drawing/2014/main" id="{02C22593-938D-4AB8-B2B0-44FFD33B7324}"/>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12" name="组合 11">
              <a:extLst>
                <a:ext uri="{FF2B5EF4-FFF2-40B4-BE49-F238E27FC236}">
                  <a16:creationId xmlns:a16="http://schemas.microsoft.com/office/drawing/2014/main" id="{9D4C995F-4D92-4A59-B255-8DB96605AE0B}"/>
                </a:ext>
              </a:extLst>
            </p:cNvPr>
            <p:cNvGrpSpPr/>
            <p:nvPr/>
          </p:nvGrpSpPr>
          <p:grpSpPr>
            <a:xfrm>
              <a:off x="5235042" y="460898"/>
              <a:ext cx="876427" cy="882962"/>
              <a:chOff x="6130069" y="1975983"/>
              <a:chExt cx="876427" cy="882962"/>
            </a:xfrm>
          </p:grpSpPr>
          <p:sp>
            <p:nvSpPr>
              <p:cNvPr id="15" name="Freeform 16">
                <a:extLst>
                  <a:ext uri="{FF2B5EF4-FFF2-40B4-BE49-F238E27FC236}">
                    <a16:creationId xmlns:a16="http://schemas.microsoft.com/office/drawing/2014/main" id="{C76E5049-7975-43D6-9819-8F0C23D3B24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6" name="Freeform 16">
                <a:extLst>
                  <a:ext uri="{FF2B5EF4-FFF2-40B4-BE49-F238E27FC236}">
                    <a16:creationId xmlns:a16="http://schemas.microsoft.com/office/drawing/2014/main" id="{FDD76827-0395-42B5-AE33-2D9EDE7734C4}"/>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3" name="Freeform 39">
              <a:extLst>
                <a:ext uri="{FF2B5EF4-FFF2-40B4-BE49-F238E27FC236}">
                  <a16:creationId xmlns:a16="http://schemas.microsoft.com/office/drawing/2014/main" id="{0C4F5C0B-1E55-4F95-8900-995B9D7EBA0E}"/>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4" name="Oval 40">
              <a:extLst>
                <a:ext uri="{FF2B5EF4-FFF2-40B4-BE49-F238E27FC236}">
                  <a16:creationId xmlns:a16="http://schemas.microsoft.com/office/drawing/2014/main" id="{56D34187-44CB-4DD0-BDFC-A6B52BA1B8B4}"/>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7" name="矩形 3"/>
          <p:cNvSpPr/>
          <p:nvPr/>
        </p:nvSpPr>
        <p:spPr>
          <a:xfrm>
            <a:off x="604627" y="1463152"/>
            <a:ext cx="9493681" cy="432802"/>
          </a:xfrm>
          <a:prstGeom prst="rect">
            <a:avLst/>
          </a:prstGeom>
        </p:spPr>
        <p:txBody>
          <a:bodyPr vert="horz" lIns="91440" tIns="45720" rIns="91440" bIns="45720" rtlCol="0" anchor="ctr">
            <a:noAutofit/>
          </a:bodyPr>
          <a:lstStyle/>
          <a:p>
            <a:pPr marL="457200" indent="-457200">
              <a:spcAft>
                <a:spcPts val="0"/>
              </a:spcAft>
              <a:buAutoNum type="arabicPeriod"/>
              <a:tabLst>
                <a:tab pos="1705610" algn="l"/>
              </a:tabLst>
            </a:pPr>
            <a:r>
              <a:rPr lang="en-GB" altLang="zh-HK" sz="2400" b="1" kern="100" dirty="0" smtClean="0">
                <a:latin typeface="Times New Roman" panose="02020603050405020304" pitchFamily="18" charset="0"/>
                <a:cs typeface="Times New Roman" panose="02020603050405020304" pitchFamily="18" charset="0"/>
              </a:rPr>
              <a:t>Greater </a:t>
            </a:r>
            <a:r>
              <a:rPr lang="en-GB" altLang="zh-HK" sz="2400" b="1" kern="100" dirty="0">
                <a:latin typeface="Times New Roman" panose="02020603050405020304" pitchFamily="18" charset="0"/>
                <a:cs typeface="Times New Roman" panose="02020603050405020304" pitchFamily="18" charset="0"/>
              </a:rPr>
              <a:t>cultural influence </a:t>
            </a:r>
            <a:r>
              <a:rPr lang="en-GB" altLang="zh-HK" sz="2400" b="1" kern="100" dirty="0" smtClean="0">
                <a:latin typeface="Times New Roman" panose="02020603050405020304" pitchFamily="18" charset="0"/>
                <a:cs typeface="Times New Roman" panose="02020603050405020304" pitchFamily="18" charset="0"/>
              </a:rPr>
              <a:t> 2. Rapid </a:t>
            </a:r>
            <a:r>
              <a:rPr lang="en-GB" altLang="zh-HK" sz="2400" b="1" kern="100" dirty="0">
                <a:latin typeface="Times New Roman" panose="02020603050405020304" pitchFamily="18" charset="0"/>
                <a:cs typeface="Times New Roman" panose="02020603050405020304" pitchFamily="18" charset="0"/>
              </a:rPr>
              <a:t>development of education</a:t>
            </a:r>
            <a:endParaRPr lang="zh-TW" altLang="zh-HK" sz="2400" b="1" kern="100" dirty="0">
              <a:latin typeface="Calibri" panose="020F0502020204030204" pitchFamily="34" charset="0"/>
              <a:cs typeface="Times New Roman" panose="02020603050405020304" pitchFamily="18" charset="0"/>
            </a:endParaRPr>
          </a:p>
          <a:p>
            <a:pPr marL="514350" marR="0" lvl="0" indent="-514350" algn="l" defTabSz="914400" rtl="0" eaLnBrk="1" fontAlgn="auto" latinLnBrk="0" hangingPunct="1">
              <a:lnSpc>
                <a:spcPct val="90000"/>
              </a:lnSpc>
              <a:spcBef>
                <a:spcPts val="0"/>
              </a:spcBef>
              <a:spcAft>
                <a:spcPts val="600"/>
              </a:spcAft>
              <a:buClrTx/>
              <a:buSzTx/>
              <a:buFontTx/>
              <a:buAutoNum type="arabicPlain"/>
              <a:tabLst/>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endParaRPr>
          </a:p>
        </p:txBody>
      </p:sp>
      <p:sp>
        <p:nvSpPr>
          <p:cNvPr id="18" name="标题 1">
            <a:extLst>
              <a:ext uri="{FF2B5EF4-FFF2-40B4-BE49-F238E27FC236}">
                <a16:creationId xmlns:a16="http://schemas.microsoft.com/office/drawing/2014/main" id="{F1DD4EA0-7A0B-4896-BBE3-B107F981FCA1}"/>
              </a:ext>
            </a:extLst>
          </p:cNvPr>
          <p:cNvSpPr txBox="1">
            <a:spLocks noChangeArrowheads="1"/>
          </p:cNvSpPr>
          <p:nvPr/>
        </p:nvSpPr>
        <p:spPr>
          <a:xfrm>
            <a:off x="2186495" y="-175386"/>
            <a:ext cx="8283545" cy="1905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3. </a:t>
            </a:r>
            <a:r>
              <a:rPr kumimoji="0" lang="en-US" altLang="zh-CN" sz="3600" b="1" i="0" u="none" strike="noStrik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Achievements in </a:t>
            </a:r>
            <a:r>
              <a:rPr kumimoji="0" lang="en-US" altLang="zh-CN" sz="3600" b="1" i="0" u="non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rPr>
              <a:t>culture</a:t>
            </a:r>
            <a:r>
              <a:rPr kumimoji="0" lang="en-US" altLang="zh-CN" sz="3600" b="1" i="0" u="none" kern="1200" cap="none" spc="0" normalizeH="0" noProof="0" dirty="0">
                <a:ln>
                  <a:noFill/>
                </a:ln>
                <a:effectLst/>
                <a:uLnTx/>
                <a:uFillTx/>
                <a:latin typeface="Times New Roman" panose="02020603050405020304" pitchFamily="18" charset="0"/>
                <a:ea typeface="標楷體"/>
                <a:cs typeface="Times New Roman" panose="02020603050405020304" pitchFamily="18" charset="0"/>
              </a:rPr>
              <a:t> and education</a:t>
            </a:r>
            <a:endParaRPr kumimoji="0" lang="zh-CN" altLang="en-US" sz="3600" b="1" i="0" u="none" kern="1200" cap="none" spc="0" normalizeH="0" baseline="0" noProof="0" dirty="0">
              <a:ln>
                <a:noFill/>
              </a:ln>
              <a:effectLst/>
              <a:uLnTx/>
              <a:uFillTx/>
              <a:latin typeface="Times New Roman" panose="02020603050405020304" pitchFamily="18" charset="0"/>
              <a:ea typeface="標楷體"/>
              <a:cs typeface="Times New Roman" panose="02020603050405020304" pitchFamily="18" charset="0"/>
            </a:endParaRPr>
          </a:p>
        </p:txBody>
      </p:sp>
      <p:sp>
        <p:nvSpPr>
          <p:cNvPr id="2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7" name="Picture 6">
            <a:hlinkClick r:id="rId4"/>
          </p:cNvPr>
          <p:cNvPicPr>
            <a:picLocks noChangeAspect="1"/>
          </p:cNvPicPr>
          <p:nvPr/>
        </p:nvPicPr>
        <p:blipFill>
          <a:blip r:embed="rId5" cstate="print"/>
          <a:stretch>
            <a:fillRect/>
          </a:stretch>
        </p:blipFill>
        <p:spPr>
          <a:xfrm>
            <a:off x="8888586" y="2062062"/>
            <a:ext cx="2886128" cy="1927115"/>
          </a:xfrm>
          <a:prstGeom prst="rect">
            <a:avLst/>
          </a:prstGeom>
        </p:spPr>
      </p:pic>
    </p:spTree>
    <p:extLst>
      <p:ext uri="{BB962C8B-B14F-4D97-AF65-F5344CB8AC3E}">
        <p14:creationId xmlns:p14="http://schemas.microsoft.com/office/powerpoint/2010/main" val="3974400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ECB70C0B-D48F-48EE-9CDC-09AAC7E2F215}"/>
              </a:ext>
            </a:extLst>
          </p:cNvPr>
          <p:cNvSpPr/>
          <p:nvPr/>
        </p:nvSpPr>
        <p:spPr>
          <a:xfrm>
            <a:off x="365760" y="1927723"/>
            <a:ext cx="6001789" cy="455620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8131" name="内容占位符 2">
            <a:extLst>
              <a:ext uri="{FF2B5EF4-FFF2-40B4-BE49-F238E27FC236}">
                <a16:creationId xmlns:a16="http://schemas.microsoft.com/office/drawing/2014/main" id="{9F4FA659-D270-42FF-ADC4-2141BC663D8E}"/>
              </a:ext>
            </a:extLst>
          </p:cNvPr>
          <p:cNvSpPr>
            <a:spLocks noGrp="1" noChangeArrowheads="1"/>
          </p:cNvSpPr>
          <p:nvPr>
            <p:ph idx="4294967295"/>
          </p:nvPr>
        </p:nvSpPr>
        <p:spPr>
          <a:xfrm>
            <a:off x="3278208" y="1166489"/>
            <a:ext cx="6364555" cy="1079270"/>
          </a:xfrm>
        </p:spPr>
        <p:txBody>
          <a:bodyPr wrap="square">
            <a:spAutoFit/>
          </a:bodyPr>
          <a:lstStyle/>
          <a:p>
            <a:pPr marL="0" indent="0">
              <a:spcAft>
                <a:spcPts val="0"/>
              </a:spcAft>
              <a:buNone/>
              <a:tabLst>
                <a:tab pos="1705610" algn="l"/>
              </a:tabLst>
            </a:pPr>
            <a:r>
              <a:rPr lang="en-GB" altLang="zh-HK" sz="3200" kern="100" dirty="0">
                <a:latin typeface="Times New Roman" panose="02020603050405020304" pitchFamily="18" charset="0"/>
                <a:cs typeface="Times New Roman" panose="02020603050405020304" pitchFamily="18" charset="0"/>
              </a:rPr>
              <a:t>Booming of China’s film market</a:t>
            </a:r>
            <a:endParaRPr lang="zh-TW" altLang="zh-HK" sz="3200" kern="100" dirty="0">
              <a:latin typeface="Calibri" panose="020F0502020204030204" pitchFamily="34" charset="0"/>
              <a:cs typeface="Times New Roman" panose="02020603050405020304" pitchFamily="18" charset="0"/>
            </a:endParaRPr>
          </a:p>
          <a:p>
            <a:pPr marL="0" indent="0" eaLnBrk="1" hangingPunct="1">
              <a:buNone/>
            </a:pPr>
            <a:endParaRPr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466131BF-C007-4530-8399-5803AFA8CD78}"/>
              </a:ext>
            </a:extLst>
          </p:cNvPr>
          <p:cNvSpPr txBox="1"/>
          <p:nvPr/>
        </p:nvSpPr>
        <p:spPr>
          <a:xfrm>
            <a:off x="6542844" y="4595004"/>
            <a:ext cx="5900964" cy="1138773"/>
          </a:xfrm>
          <a:prstGeom prst="rect">
            <a:avLst/>
          </a:prstGeom>
          <a:noFill/>
        </p:spPr>
        <p:txBody>
          <a:bodyPr wrap="square">
            <a:spAutoFit/>
          </a:bodyPr>
          <a:lstStyle/>
          <a:p>
            <a:pPr>
              <a:defRPr/>
            </a:pPr>
            <a:r>
              <a:rPr lang="en-GB" altLang="zh-HK" b="1" dirty="0">
                <a:latin typeface="Times New Roman" panose="02020603050405020304" pitchFamily="18" charset="0"/>
                <a:cs typeface="Times New Roman" panose="02020603050405020304" pitchFamily="18" charset="0"/>
              </a:rPr>
              <a:t>Video</a:t>
            </a:r>
            <a:r>
              <a:rPr lang="en-GB" altLang="zh-HK" dirty="0">
                <a:latin typeface="Times New Roman" panose="02020603050405020304" pitchFamily="18" charset="0"/>
                <a:cs typeface="Times New Roman" panose="02020603050405020304" pitchFamily="18" charset="0"/>
              </a:rPr>
              <a:t>: Witness the Development of </a:t>
            </a:r>
            <a:r>
              <a:rPr lang="en-GB" altLang="zh-HK" dirty="0" smtClean="0">
                <a:latin typeface="Times New Roman" panose="02020603050405020304" pitchFamily="18" charset="0"/>
                <a:cs typeface="Times New Roman" panose="02020603050405020304" pitchFamily="18" charset="0"/>
              </a:rPr>
              <a:t>Chinese </a:t>
            </a:r>
            <a:r>
              <a:rPr lang="en-GB" altLang="zh-HK" dirty="0">
                <a:latin typeface="Times New Roman" panose="02020603050405020304" pitchFamily="18" charset="0"/>
                <a:cs typeface="Times New Roman" panose="02020603050405020304" pitchFamily="18" charset="0"/>
              </a:rPr>
              <a:t>Film Market. </a:t>
            </a:r>
          </a:p>
          <a:p>
            <a:pPr>
              <a:defRPr/>
            </a:pPr>
            <a:r>
              <a:rPr lang="en-GB" altLang="zh-HK" dirty="0">
                <a:latin typeface="Times New Roman" panose="02020603050405020304" pitchFamily="18" charset="0"/>
                <a:cs typeface="Times New Roman" panose="02020603050405020304" pitchFamily="18" charset="0"/>
              </a:rPr>
              <a:t>Source: </a:t>
            </a:r>
            <a:r>
              <a:rPr lang="en-GB" altLang="zh-HK" dirty="0" err="1">
                <a:latin typeface="Times New Roman" panose="02020603050405020304" pitchFamily="18" charset="0"/>
                <a:cs typeface="Times New Roman" panose="02020603050405020304" pitchFamily="18" charset="0"/>
              </a:rPr>
              <a:t>Tencent</a:t>
            </a:r>
            <a:r>
              <a:rPr lang="en-GB" altLang="zh-HK" dirty="0">
                <a:latin typeface="Times New Roman" panose="02020603050405020304" pitchFamily="18" charset="0"/>
                <a:cs typeface="Times New Roman" panose="02020603050405020304" pitchFamily="18" charset="0"/>
              </a:rPr>
              <a:t> (https://new.qq.com/rain/a/20210318V0EGDS00)</a:t>
            </a:r>
            <a:endParaRPr lang="zh-TW" altLang="zh-HK" dirty="0">
              <a:latin typeface="Times New Roman" panose="02020603050405020304" pitchFamily="18" charset="0"/>
              <a:cs typeface="Times New Roman" panose="02020603050405020304" pitchFamily="18" charset="0"/>
            </a:endParaRPr>
          </a:p>
          <a:p>
            <a:pPr lvl="0">
              <a:defRPr/>
            </a:pP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E43444EE-AD7E-4066-8FD1-604B1468DC92}"/>
              </a:ext>
            </a:extLst>
          </p:cNvPr>
          <p:cNvSpPr txBox="1"/>
          <p:nvPr/>
        </p:nvSpPr>
        <p:spPr>
          <a:xfrm>
            <a:off x="369916" y="2127500"/>
            <a:ext cx="5997633" cy="3656386"/>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ü"/>
              <a:defRPr/>
            </a:pPr>
            <a:r>
              <a:rPr lang="en-GB" altLang="zh-HK" kern="100" dirty="0">
                <a:latin typeface="Times New Roman" panose="02020603050405020304" pitchFamily="18" charset="0"/>
                <a:cs typeface="Times New Roman" panose="02020603050405020304" pitchFamily="18" charset="0"/>
              </a:rPr>
              <a:t>In 2020, China produced 531 </a:t>
            </a:r>
            <a:r>
              <a:rPr lang="en-GB" altLang="zh-HK" kern="100" dirty="0" smtClean="0">
                <a:latin typeface="Times New Roman" panose="02020603050405020304" pitchFamily="18" charset="0"/>
                <a:cs typeface="Times New Roman" panose="02020603050405020304" pitchFamily="18" charset="0"/>
              </a:rPr>
              <a:t>drama movies </a:t>
            </a:r>
            <a:r>
              <a:rPr lang="en-GB" altLang="zh-HK" kern="100" dirty="0">
                <a:latin typeface="Times New Roman" panose="02020603050405020304" pitchFamily="18" charset="0"/>
                <a:cs typeface="Times New Roman" panose="02020603050405020304" pitchFamily="18" charset="0"/>
              </a:rPr>
              <a:t>and 119 </a:t>
            </a:r>
            <a:r>
              <a:rPr lang="en-GB" altLang="zh-HK" kern="100" dirty="0" smtClean="0">
                <a:latin typeface="Times New Roman" panose="02020603050405020304" pitchFamily="18" charset="0"/>
                <a:cs typeface="Times New Roman" panose="02020603050405020304" pitchFamily="18" charset="0"/>
              </a:rPr>
              <a:t>science education movies</a:t>
            </a:r>
            <a:r>
              <a:rPr lang="en-GB" altLang="zh-HK" kern="100" dirty="0">
                <a:latin typeface="Times New Roman" panose="02020603050405020304" pitchFamily="18" charset="0"/>
                <a:cs typeface="Times New Roman" panose="02020603050405020304" pitchFamily="18" charset="0"/>
              </a:rPr>
              <a:t>, documentaries, animation and special movies.</a:t>
            </a:r>
            <a:endParaRPr lang="zh-TW" altLang="zh-HK" kern="100" dirty="0">
              <a:latin typeface="Calibri" panose="020F0502020204030204" pitchFamily="34" charset="0"/>
              <a:cs typeface="Times New Roman" panose="02020603050405020304" pitchFamily="18" charset="0"/>
            </a:endParaRPr>
          </a:p>
          <a:p>
            <a:pPr lvl="0" algn="r">
              <a:lnSpc>
                <a:spcPct val="120000"/>
              </a:lnSpc>
              <a:defRPr/>
            </a:pP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p>
          <a:p>
            <a:pPr>
              <a:spcAft>
                <a:spcPts val="0"/>
              </a:spcAft>
              <a:tabLst>
                <a:tab pos="1705610" algn="l"/>
              </a:tabLst>
            </a:pPr>
            <a:r>
              <a:rPr lang="en-GB" altLang="zh-HK" sz="1400" kern="100" dirty="0">
                <a:latin typeface="Times New Roman" panose="02020603050405020304" pitchFamily="18" charset="0"/>
                <a:cs typeface="Times New Roman" panose="02020603050405020304" pitchFamily="18" charset="0"/>
              </a:rPr>
              <a:t> Source: </a:t>
            </a:r>
            <a:r>
              <a:rPr lang="en-GB" altLang="zh-HK" sz="1400" i="1" kern="100" dirty="0">
                <a:latin typeface="Times New Roman" panose="02020603050405020304" pitchFamily="18" charset="0"/>
                <a:cs typeface="Times New Roman" panose="02020603050405020304" pitchFamily="18" charset="0"/>
              </a:rPr>
              <a:t>Statistical Communiqué of the People’s Republic of China on the 2020 National Economic and Social Development</a:t>
            </a:r>
            <a:r>
              <a:rPr lang="en-GB" altLang="zh-HK" sz="1400" kern="100" dirty="0">
                <a:latin typeface="Times New Roman" panose="02020603050405020304" pitchFamily="18" charset="0"/>
                <a:cs typeface="Times New Roman" panose="02020603050405020304" pitchFamily="18" charset="0"/>
              </a:rPr>
              <a:t>, retrieved </a:t>
            </a:r>
            <a:r>
              <a:rPr lang="en-GB" altLang="zh-HK" sz="1400" kern="100" dirty="0" smtClean="0">
                <a:latin typeface="Times New Roman" panose="02020603050405020304" pitchFamily="18" charset="0"/>
                <a:cs typeface="Times New Roman" panose="02020603050405020304" pitchFamily="18" charset="0"/>
              </a:rPr>
              <a:t>from </a:t>
            </a:r>
            <a:r>
              <a:rPr lang="en-GB" altLang="zh-HK" sz="1400" dirty="0">
                <a:latin typeface="Times New Roman" panose="02020603050405020304" pitchFamily="18" charset="0"/>
                <a:cs typeface="Times New Roman" panose="02020603050405020304" pitchFamily="18" charset="0"/>
              </a:rPr>
              <a:t>http://www.stats.gov.cn/english/PressRelease/202102/t20210228_1814177.html</a:t>
            </a:r>
            <a:endParaRPr lang="zh-TW" altLang="zh-HK" sz="1400" kern="100" dirty="0">
              <a:latin typeface="Times New Roman" panose="02020603050405020304" pitchFamily="18" charset="0"/>
              <a:cs typeface="Times New Roman" panose="02020603050405020304" pitchFamily="18" charset="0"/>
            </a:endParaRPr>
          </a:p>
          <a:p>
            <a:pPr marR="0" lvl="0" algn="r" defTabSz="914400" rtl="0" eaLnBrk="1" fontAlgn="auto" latinLnBrk="0" hangingPunct="1">
              <a:lnSpc>
                <a:spcPct val="120000"/>
              </a:lnSpc>
              <a:spcBef>
                <a:spcPts val="0"/>
              </a:spcBef>
              <a:spcAft>
                <a:spcPts val="0"/>
              </a:spcAft>
              <a:buClrTx/>
              <a:buSzTx/>
              <a:tabLst/>
              <a:defRPr/>
            </a:pP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en-GB" altLang="zh-HK" sz="1600" kern="100" dirty="0">
                <a:latin typeface="Times New Roman" panose="02020603050405020304" pitchFamily="18" charset="0"/>
                <a:cs typeface="Times New Roman" panose="02020603050405020304" pitchFamily="18" charset="0"/>
              </a:rPr>
              <a:t>In 2020, the </a:t>
            </a:r>
            <a:r>
              <a:rPr lang="en-GB" altLang="zh-HK" sz="1600" kern="100" dirty="0" smtClean="0">
                <a:latin typeface="Times New Roman" panose="02020603050405020304" pitchFamily="18" charset="0"/>
                <a:cs typeface="Times New Roman" panose="02020603050405020304" pitchFamily="18" charset="0"/>
              </a:rPr>
              <a:t>total </a:t>
            </a:r>
            <a:r>
              <a:rPr lang="en-GB" altLang="zh-HK" sz="1600" kern="100" dirty="0">
                <a:latin typeface="Times New Roman" panose="02020603050405020304" pitchFamily="18" charset="0"/>
                <a:cs typeface="Times New Roman" panose="02020603050405020304" pitchFamily="18" charset="0"/>
              </a:rPr>
              <a:t>box </a:t>
            </a:r>
            <a:r>
              <a:rPr lang="en-GB" altLang="zh-HK" sz="1600" kern="100" dirty="0" smtClean="0">
                <a:latin typeface="Times New Roman" panose="02020603050405020304" pitchFamily="18" charset="0"/>
                <a:cs typeface="Times New Roman" panose="02020603050405020304" pitchFamily="18" charset="0"/>
              </a:rPr>
              <a:t>office revenue </a:t>
            </a:r>
            <a:r>
              <a:rPr lang="en-GB" altLang="zh-HK" sz="1600" kern="100" dirty="0">
                <a:latin typeface="Times New Roman" panose="02020603050405020304" pitchFamily="18" charset="0"/>
                <a:cs typeface="Times New Roman" panose="02020603050405020304" pitchFamily="18" charset="0"/>
              </a:rPr>
              <a:t>of Chinese films </a:t>
            </a:r>
            <a:r>
              <a:rPr lang="en-GB" altLang="zh-HK" sz="1600" kern="100" dirty="0" smtClean="0">
                <a:latin typeface="Times New Roman" panose="02020603050405020304" pitchFamily="18" charset="0"/>
                <a:cs typeface="Times New Roman" panose="02020603050405020304" pitchFamily="18" charset="0"/>
              </a:rPr>
              <a:t>amounted to 17,093 million </a:t>
            </a:r>
            <a:r>
              <a:rPr lang="en-GB" altLang="zh-HK" sz="1600" kern="100" dirty="0">
                <a:latin typeface="Times New Roman" panose="02020603050405020304" pitchFamily="18" charset="0"/>
                <a:cs typeface="Times New Roman" panose="02020603050405020304" pitchFamily="18" charset="0"/>
              </a:rPr>
              <a:t>yuan, </a:t>
            </a:r>
            <a:r>
              <a:rPr lang="en-GB" altLang="zh-HK" sz="1600" kern="100" dirty="0" smtClean="0">
                <a:latin typeface="Times New Roman" panose="02020603050405020304" pitchFamily="18" charset="0"/>
                <a:cs typeface="Times New Roman" panose="02020603050405020304" pitchFamily="18" charset="0"/>
              </a:rPr>
              <a:t>accounting for 83.72% of China’s total box office revenue of 20,417 million yuan.</a:t>
            </a:r>
            <a:r>
              <a:rPr lang="en-GB" altLang="zh-HK" sz="1600" strike="sngStrike" kern="100" dirty="0" smtClean="0">
                <a:latin typeface="Times New Roman" panose="02020603050405020304" pitchFamily="18" charset="0"/>
                <a:cs typeface="Times New Roman" panose="02020603050405020304" pitchFamily="18" charset="0"/>
              </a:rPr>
              <a:t> </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endPar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lnSpc>
                <a:spcPct val="120000"/>
              </a:lnSpc>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China Film Administration (http://www.chinafilm.gov.cn/)</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3">
            <a:extLst>
              <a:ext uri="{FF2B5EF4-FFF2-40B4-BE49-F238E27FC236}">
                <a16:creationId xmlns:a16="http://schemas.microsoft.com/office/drawing/2014/main" id="{061E0A37-8E64-474A-8212-42B055B5D4C7}"/>
              </a:ext>
            </a:extLst>
          </p:cNvPr>
          <p:cNvSpPr txBox="1">
            <a:spLocks noChangeArrowheads="1"/>
          </p:cNvSpPr>
          <p:nvPr/>
        </p:nvSpPr>
        <p:spPr bwMode="auto">
          <a:xfrm>
            <a:off x="2673988" y="284448"/>
            <a:ext cx="7572994"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altLang="zh-TW"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Greater cultural</a:t>
            </a:r>
            <a:r>
              <a:rPr kumimoji="0" lang="en-US" altLang="zh-TW" sz="44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influence</a:t>
            </a:r>
            <a:endParaRPr kumimoji="0" lang="zh-TW" alt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6794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2"/>
          </p:cNvPr>
          <p:cNvPicPr>
            <a:picLocks noChangeAspect="1"/>
          </p:cNvPicPr>
          <p:nvPr/>
        </p:nvPicPr>
        <p:blipFill>
          <a:blip r:embed="rId3" cstate="print"/>
          <a:stretch>
            <a:fillRect/>
          </a:stretch>
        </p:blipFill>
        <p:spPr>
          <a:xfrm>
            <a:off x="6616936" y="1927723"/>
            <a:ext cx="4966127" cy="2447630"/>
          </a:xfrm>
          <a:prstGeom prst="rect">
            <a:avLst/>
          </a:prstGeom>
        </p:spPr>
      </p:pic>
      <p:sp>
        <p:nvSpPr>
          <p:cNvPr id="9" name="Rectangle 8"/>
          <p:cNvSpPr/>
          <p:nvPr/>
        </p:nvSpPr>
        <p:spPr>
          <a:xfrm>
            <a:off x="7369792" y="5798145"/>
            <a:ext cx="3757754" cy="338554"/>
          </a:xfrm>
          <a:prstGeom prst="rect">
            <a:avLst/>
          </a:prstGeom>
          <a:ln w="28575">
            <a:solidFill>
              <a:schemeClr val="tx1"/>
            </a:solidFill>
          </a:ln>
        </p:spPr>
        <p:txBody>
          <a:bodyPr wrap="square">
            <a:spAutoFit/>
          </a:bodyPr>
          <a:lstStyle/>
          <a:p>
            <a:pPr algn="ctr"/>
            <a:r>
              <a:rPr lang="en-US" sz="16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sz="16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sz="1600" b="1" dirty="0">
                <a:latin typeface="Times New Roman" panose="02020603050405020304" pitchFamily="18" charset="0"/>
                <a:ea typeface="DFKai-SB" panose="03000509000000000000" pitchFamily="65" charset="-120"/>
                <a:cs typeface="Times New Roman" panose="02020603050405020304" pitchFamily="18" charset="0"/>
              </a:rPr>
              <a:t>image to watch the video</a:t>
            </a:r>
            <a:endParaRPr 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81375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525B953-E73A-4F36-B958-3236E8DC0119}"/>
              </a:ext>
            </a:extLst>
          </p:cNvPr>
          <p:cNvSpPr txBox="1"/>
          <p:nvPr/>
        </p:nvSpPr>
        <p:spPr>
          <a:xfrm>
            <a:off x="1060449" y="6352143"/>
            <a:ext cx="9255646" cy="338554"/>
          </a:xfrm>
          <a:prstGeom prst="rect">
            <a:avLst/>
          </a:prstGeom>
          <a:noFill/>
        </p:spPr>
        <p:txBody>
          <a:bodyPr wrap="square" rtlCol="0">
            <a:spAutoFit/>
          </a:bodyPr>
          <a:lstStyle/>
          <a:p>
            <a:pPr lvl="0">
              <a:spcBef>
                <a:spcPct val="0"/>
              </a:spcBef>
              <a:defRPr/>
            </a:pP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People’s Daily Online (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http://media.people.com.cn/BIG5/n1/2019/0221/c40606-30851052.html/</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1" name="图片 30">
            <a:extLst>
              <a:ext uri="{FF2B5EF4-FFF2-40B4-BE49-F238E27FC236}">
                <a16:creationId xmlns:a16="http://schemas.microsoft.com/office/drawing/2014/main" id="{E517B813-957A-4D0D-9615-E17C7ECB5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7243" y="3477066"/>
            <a:ext cx="4145280" cy="2761792"/>
          </a:xfrm>
          <a:prstGeom prst="rect">
            <a:avLst/>
          </a:prstGeom>
        </p:spPr>
      </p:pic>
      <p:sp>
        <p:nvSpPr>
          <p:cNvPr id="32" name="文本框 31">
            <a:extLst>
              <a:ext uri="{FF2B5EF4-FFF2-40B4-BE49-F238E27FC236}">
                <a16:creationId xmlns:a16="http://schemas.microsoft.com/office/drawing/2014/main" id="{AC3543E3-DAC5-48E8-A2AE-EBD37CA72367}"/>
              </a:ext>
            </a:extLst>
          </p:cNvPr>
          <p:cNvSpPr txBox="1"/>
          <p:nvPr/>
        </p:nvSpPr>
        <p:spPr>
          <a:xfrm>
            <a:off x="514420" y="1300237"/>
            <a:ext cx="11111521" cy="2826306"/>
          </a:xfrm>
          <a:prstGeom prst="round2DiagRect">
            <a:avLst/>
          </a:prstGeom>
          <a:noFill/>
          <a:ln>
            <a:noFill/>
          </a:ln>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spcAft>
                <a:spcPts val="0"/>
              </a:spcAft>
              <a:tabLst>
                <a:tab pos="1705610" algn="l"/>
              </a:tabLst>
            </a:pPr>
            <a:r>
              <a:rPr lang="en-GB" altLang="zh-HK" sz="2400" b="0" i="1" kern="100" dirty="0">
                <a:latin typeface="Times New Roman" panose="02020603050405020304" pitchFamily="18" charset="0"/>
                <a:ea typeface="新細明體" panose="02020500000000000000" pitchFamily="18" charset="-120"/>
                <a:cs typeface="Times New Roman" panose="02020603050405020304" pitchFamily="18" charset="0"/>
              </a:rPr>
              <a:t>The Wandering Earth</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 is a milestone in </a:t>
            </a:r>
            <a:r>
              <a:rPr lang="en-GB" altLang="zh-HK" sz="2400" b="0" kern="100" dirty="0" smtClean="0">
                <a:latin typeface="Times New Roman" panose="02020603050405020304" pitchFamily="18" charset="0"/>
                <a:ea typeface="新細明體" panose="02020500000000000000" pitchFamily="18" charset="-120"/>
                <a:cs typeface="Times New Roman" panose="02020603050405020304" pitchFamily="18" charset="0"/>
              </a:rPr>
              <a:t>Chinese science fiction movies. </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As of 20 February 2019, the domestic box office exceeded </a:t>
            </a:r>
            <a:r>
              <a:rPr lang="en-GB" altLang="zh-HK" sz="2400" b="0" kern="100" dirty="0" smtClean="0">
                <a:latin typeface="Times New Roman" panose="02020603050405020304" pitchFamily="18" charset="0"/>
                <a:ea typeface="新細明體" panose="02020500000000000000" pitchFamily="18" charset="-120"/>
                <a:cs typeface="Times New Roman" panose="02020603050405020304" pitchFamily="18" charset="0"/>
              </a:rPr>
              <a:t>4 </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billion yuan, with more than 85 million </a:t>
            </a:r>
            <a:r>
              <a:rPr lang="en-GB" altLang="zh-HK" sz="2400" b="0" kern="100" dirty="0" smtClean="0">
                <a:latin typeface="Times New Roman" panose="02020603050405020304" pitchFamily="18" charset="0"/>
                <a:ea typeface="新細明體" panose="02020500000000000000" pitchFamily="18" charset="-120"/>
                <a:cs typeface="Times New Roman" panose="02020603050405020304" pitchFamily="18" charset="0"/>
              </a:rPr>
              <a:t>viewers. The </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overseas box office exceeded </a:t>
            </a:r>
            <a:r>
              <a:rPr lang="en-GB" altLang="zh-HK" sz="2400" b="0" kern="100" dirty="0" smtClean="0">
                <a:latin typeface="Times New Roman" panose="02020603050405020304" pitchFamily="18" charset="0"/>
                <a:ea typeface="新細明體" panose="02020500000000000000" pitchFamily="18" charset="-120"/>
                <a:cs typeface="Times New Roman" panose="02020603050405020304" pitchFamily="18" charset="0"/>
              </a:rPr>
              <a:t>US$5 million, making </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the best overseas </a:t>
            </a:r>
            <a:r>
              <a:rPr lang="en-GB" altLang="zh-HK" sz="2400" b="0" kern="100" dirty="0" smtClean="0">
                <a:latin typeface="Times New Roman" panose="02020603050405020304" pitchFamily="18" charset="0"/>
                <a:ea typeface="新細明體" panose="02020500000000000000" pitchFamily="18" charset="-120"/>
                <a:cs typeface="Times New Roman" panose="02020603050405020304" pitchFamily="18" charset="0"/>
              </a:rPr>
              <a:t>record for Chinese films </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in the </a:t>
            </a:r>
            <a:r>
              <a:rPr lang="en-GB" altLang="zh-HK" sz="2400" b="0" kern="100" dirty="0" smtClean="0">
                <a:latin typeface="Times New Roman" panose="02020603050405020304" pitchFamily="18" charset="0"/>
                <a:ea typeface="新細明體" panose="02020500000000000000" pitchFamily="18" charset="-120"/>
                <a:cs typeface="Times New Roman" panose="02020603050405020304" pitchFamily="18" charset="0"/>
              </a:rPr>
              <a:t>past five </a:t>
            </a:r>
            <a:r>
              <a:rPr lang="en-GB" altLang="zh-HK" sz="2400" b="0" kern="100" dirty="0">
                <a:latin typeface="Times New Roman" panose="02020603050405020304" pitchFamily="18" charset="0"/>
                <a:ea typeface="新細明體" panose="02020500000000000000" pitchFamily="18" charset="-120"/>
                <a:cs typeface="Times New Roman" panose="02020603050405020304" pitchFamily="18" charset="0"/>
              </a:rPr>
              <a:t>years.</a:t>
            </a:r>
            <a:endParaRPr lang="zh-TW" altLang="zh-HK" sz="2400" b="0" kern="100" dirty="0">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Rectangle 1"/>
          <p:cNvSpPr/>
          <p:nvPr/>
        </p:nvSpPr>
        <p:spPr>
          <a:xfrm>
            <a:off x="1871063" y="605636"/>
            <a:ext cx="8653834" cy="646331"/>
          </a:xfrm>
          <a:prstGeom prst="rect">
            <a:avLst/>
          </a:prstGeom>
        </p:spPr>
        <p:txBody>
          <a:bodyPr wrap="square">
            <a:spAutoFit/>
          </a:bodyPr>
          <a:lstStyle/>
          <a:p>
            <a:pPr>
              <a:spcAft>
                <a:spcPts val="0"/>
              </a:spcAft>
              <a:tabLst>
                <a:tab pos="1705610" algn="l"/>
              </a:tabLst>
            </a:pPr>
            <a:r>
              <a:rPr lang="en-GB" altLang="zh-HK" sz="3600" kern="100" dirty="0">
                <a:latin typeface="Times New Roman" panose="02020603050405020304" pitchFamily="18" charset="0"/>
                <a:cs typeface="Times New Roman" panose="02020603050405020304" pitchFamily="18" charset="0"/>
              </a:rPr>
              <a:t>Examples of blockbusters in the Mainland</a:t>
            </a:r>
            <a:endParaRPr lang="zh-TW" altLang="zh-HK" sz="3600" kern="100" dirty="0">
              <a:latin typeface="Calibri" panose="020F0502020204030204" pitchFamily="34" charset="0"/>
              <a:cs typeface="Times New Roman" panose="02020603050405020304" pitchFamily="18" charset="0"/>
            </a:endParaRPr>
          </a:p>
        </p:txBody>
      </p:sp>
      <p:sp>
        <p:nvSpPr>
          <p:cNvPr id="8" name="TextBox 7"/>
          <p:cNvSpPr txBox="1"/>
          <p:nvPr/>
        </p:nvSpPr>
        <p:spPr>
          <a:xfrm>
            <a:off x="227685" y="85065"/>
            <a:ext cx="2498964" cy="12772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2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2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矩形 3"/>
          <p:cNvSpPr/>
          <p:nvPr/>
        </p:nvSpPr>
        <p:spPr>
          <a:xfrm>
            <a:off x="8212842" y="4963597"/>
            <a:ext cx="3465692" cy="369332"/>
          </a:xfrm>
          <a:prstGeom prst="rect">
            <a:avLst/>
          </a:prstGeom>
        </p:spPr>
        <p:txBody>
          <a:bodyPr wrap="none">
            <a:spAutoFit/>
          </a:bodyPr>
          <a:lstStyle/>
          <a:p>
            <a:pPr lvl="0">
              <a:defRPr/>
            </a:pP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poster of</a:t>
            </a:r>
            <a:r>
              <a:rPr lang="en-GB" altLang="zh-HK" i="1" kern="100" dirty="0">
                <a:latin typeface="Times New Roman" panose="02020603050405020304" pitchFamily="18" charset="0"/>
                <a:cs typeface="Times New Roman" panose="02020603050405020304" pitchFamily="18" charset="0"/>
              </a:rPr>
              <a:t> The Wandering Earth</a:t>
            </a:r>
            <a:endPar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65945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B11A6E2-CCAD-493B-88AD-745B388AB4F9}"/>
              </a:ext>
            </a:extLst>
          </p:cNvPr>
          <p:cNvSpPr txBox="1"/>
          <p:nvPr/>
        </p:nvSpPr>
        <p:spPr>
          <a:xfrm>
            <a:off x="767464" y="2569854"/>
            <a:ext cx="72652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nSpc>
                <a:spcPct val="150000"/>
              </a:lnSpc>
              <a:spcBef>
                <a:spcPct val="0"/>
              </a:spcBef>
              <a:buNone/>
              <a:defRPr sz="2800" b="1">
                <a:solidFill>
                  <a:srgbClr val="333333"/>
                </a:solidFill>
                <a:latin typeface="DFKai-SB" panose="03000509000000000000" pitchFamily="65" charset="-120"/>
                <a:ea typeface="DFKai-SB" panose="03000509000000000000" pitchFamily="65" charset="-120"/>
              </a:defRPr>
            </a:lvl1pPr>
          </a:lstStyle>
          <a:p>
            <a:pPr algn="just">
              <a:lnSpc>
                <a:spcPct val="100000"/>
              </a:lnSpc>
              <a:spcAft>
                <a:spcPts val="0"/>
              </a:spcAft>
              <a:tabLst>
                <a:tab pos="1705610" algn="l"/>
              </a:tabLst>
            </a:pPr>
            <a:r>
              <a:rPr lang="en-GB" altLang="zh-HK" b="0" i="1"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Story of </a:t>
            </a:r>
            <a:r>
              <a:rPr lang="en-GB" altLang="zh-HK" b="0" i="1" kern="100" dirty="0" err="1">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Yanxi</a:t>
            </a:r>
            <a:r>
              <a:rPr lang="en-GB" altLang="zh-HK" b="0" i="1"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Palace</a:t>
            </a:r>
            <a:r>
              <a:rPr lang="en-GB" altLang="zh-HK" b="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has become popular worldwide. </a:t>
            </a:r>
            <a:r>
              <a:rPr lang="en-GB" altLang="zh-HK" b="0"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TV </a:t>
            </a:r>
            <a:r>
              <a:rPr lang="en-GB" altLang="zh-HK" b="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stations around the world, including TVB in Hong Kong, GTV in Taiwan, NBC in Japan, Asian N in Korea, and </a:t>
            </a:r>
            <a:r>
              <a:rPr lang="en-GB" altLang="zh-HK" b="0"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the </a:t>
            </a:r>
            <a:r>
              <a:rPr lang="en-GB" altLang="zh-HK" b="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US satellite television, </a:t>
            </a:r>
            <a:r>
              <a:rPr lang="en-GB" altLang="zh-HK" b="0"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have purchased it. It has been broadcast </a:t>
            </a:r>
            <a:r>
              <a:rPr lang="en-GB" altLang="zh-HK" b="0"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in more than 70 countries and regions.</a:t>
            </a:r>
            <a:endParaRPr lang="zh-TW" altLang="zh-HK" b="0" kern="100" dirty="0">
              <a:solidFill>
                <a:schemeClr val="tx1"/>
              </a:solidFill>
              <a:latin typeface="Calibri" panose="020F0502020204030204" pitchFamily="34" charset="0"/>
              <a:ea typeface="新細明體" panose="02020500000000000000" pitchFamily="18" charset="-120"/>
              <a:cs typeface="Times New Roman" panose="02020603050405020304" pitchFamily="18" charset="0"/>
            </a:endParaRPr>
          </a:p>
        </p:txBody>
      </p:sp>
      <p:pic>
        <p:nvPicPr>
          <p:cNvPr id="4" name="Picture 4" descr="《延禧攻略》全球市场获追捧 海外播出覆盖超70个国家">
            <a:extLst>
              <a:ext uri="{FF2B5EF4-FFF2-40B4-BE49-F238E27FC236}">
                <a16:creationId xmlns:a16="http://schemas.microsoft.com/office/drawing/2014/main" id="{0E53E991-1DDF-4398-87A3-CB8F8C2419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802189" y="1810315"/>
            <a:ext cx="2551611" cy="3720879"/>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89D275FB-2C1B-4AE2-8A77-6E01624C9994}"/>
              </a:ext>
            </a:extLst>
          </p:cNvPr>
          <p:cNvSpPr txBox="1"/>
          <p:nvPr/>
        </p:nvSpPr>
        <p:spPr>
          <a:xfrm>
            <a:off x="8802189" y="5648464"/>
            <a:ext cx="2551611" cy="707886"/>
          </a:xfrm>
          <a:prstGeom prst="rect">
            <a:avLst/>
          </a:prstGeom>
          <a:noFill/>
        </p:spPr>
        <p:txBody>
          <a:bodyPr wrap="square" rtlCol="0">
            <a:spAutoFit/>
          </a:bodyPr>
          <a:lstStyle/>
          <a:p>
            <a:pPr lvl="0" algn="ctr">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Poster of</a:t>
            </a:r>
            <a:r>
              <a:rPr kumimoji="0" lang="en-US" altLang="zh-CN" sz="20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GB" altLang="zh-HK" sz="2000" i="1" kern="100" dirty="0">
                <a:latin typeface="Times New Roman" panose="02020603050405020304" pitchFamily="18" charset="0"/>
                <a:cs typeface="Times New Roman" panose="02020603050405020304" pitchFamily="18" charset="0"/>
              </a:rPr>
              <a:t>Story of </a:t>
            </a:r>
            <a:r>
              <a:rPr lang="en-GB" altLang="zh-HK" sz="2000" i="1" kern="100" dirty="0" err="1">
                <a:latin typeface="Times New Roman" panose="02020603050405020304" pitchFamily="18" charset="0"/>
                <a:cs typeface="Times New Roman" panose="02020603050405020304" pitchFamily="18" charset="0"/>
              </a:rPr>
              <a:t>Yanxi</a:t>
            </a:r>
            <a:r>
              <a:rPr lang="en-GB" altLang="zh-HK" sz="2000" i="1" kern="100" dirty="0">
                <a:latin typeface="Times New Roman" panose="02020603050405020304" pitchFamily="18" charset="0"/>
                <a:cs typeface="Times New Roman" panose="02020603050405020304" pitchFamily="18" charset="0"/>
              </a:rPr>
              <a:t> Palace</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BD9B1F75-C285-4264-855F-2A9BCC6F1AD8}"/>
              </a:ext>
            </a:extLst>
          </p:cNvPr>
          <p:cNvSpPr txBox="1"/>
          <p:nvPr/>
        </p:nvSpPr>
        <p:spPr>
          <a:xfrm>
            <a:off x="2167272" y="521380"/>
            <a:ext cx="8035457" cy="1089529"/>
          </a:xfrm>
          <a:prstGeom prst="rect">
            <a:avLst/>
          </a:prstGeom>
        </p:spPr>
        <p:txBody>
          <a:bodyPr vert="horz" wrap="square" lIns="91440" tIns="45720" rIns="91440" bIns="45720" rtlCol="0">
            <a:spAutoFit/>
          </a:bodyPr>
          <a:lstStyle>
            <a:lvl1pPr marL="228600" indent="-228600">
              <a:lnSpc>
                <a:spcPct val="90000"/>
              </a:lnSpc>
              <a:spcBef>
                <a:spcPts val="1000"/>
              </a:spcBef>
              <a:buFont typeface="Wingdings" panose="05000000000000000000" pitchFamily="2" charset="2"/>
              <a:buChar char="Ø"/>
              <a:defRPr sz="2400">
                <a:latin typeface="DFKai-SB" panose="03000509000000000000" pitchFamily="65" charset="-120"/>
                <a:ea typeface="DFKai-SB" panose="03000509000000000000" pitchFamily="65"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spcAft>
                <a:spcPts val="0"/>
              </a:spcAft>
              <a:buNone/>
              <a:tabLst>
                <a:tab pos="1705610" algn="l"/>
              </a:tabLst>
            </a:pP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Significant improvements of film and television production and </a:t>
            </a: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broadcasting</a:t>
            </a:r>
            <a:endParaRPr lang="zh-TW" altLang="en-US" sz="4800" b="1" dirty="0"/>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9" name="TextBox 7"/>
          <p:cNvSpPr txBox="1"/>
          <p:nvPr/>
        </p:nvSpPr>
        <p:spPr>
          <a:xfrm>
            <a:off x="192090" y="154811"/>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031159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D17D01E-DE72-4F81-BDE2-2A0E3D6BD178}"/>
              </a:ext>
            </a:extLst>
          </p:cNvPr>
          <p:cNvSpPr>
            <a:spLocks noGrp="1"/>
          </p:cNvSpPr>
          <p:nvPr>
            <p:ph idx="4294967295"/>
          </p:nvPr>
        </p:nvSpPr>
        <p:spPr>
          <a:xfrm>
            <a:off x="643042" y="1872045"/>
            <a:ext cx="5772271" cy="4161139"/>
          </a:xfrm>
        </p:spPr>
        <p:txBody>
          <a:bodyPr wrap="square">
            <a:spAutoFit/>
          </a:bodyPr>
          <a:lstStyle/>
          <a:p>
            <a:pPr algn="just">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The documentary </a:t>
            </a:r>
            <a:r>
              <a:rPr lang="en-GB" altLang="zh-HK" sz="3200" i="1" kern="100" dirty="0">
                <a:latin typeface="Times New Roman" panose="02020603050405020304" pitchFamily="18" charset="0"/>
                <a:cs typeface="Times New Roman" panose="02020603050405020304" pitchFamily="18" charset="0"/>
              </a:rPr>
              <a:t>A Bite of China</a:t>
            </a:r>
            <a:r>
              <a:rPr lang="en-GB" altLang="zh-HK" sz="3200" kern="100" dirty="0">
                <a:latin typeface="Times New Roman" panose="02020603050405020304" pitchFamily="18" charset="0"/>
                <a:cs typeface="Times New Roman" panose="02020603050405020304" pitchFamily="18" charset="0"/>
              </a:rPr>
              <a:t> takes a closer look at the beauty of food and traces the cultural origins of Chinese </a:t>
            </a:r>
            <a:r>
              <a:rPr lang="en-GB" altLang="zh-HK" sz="3200" kern="100" dirty="0" smtClean="0">
                <a:latin typeface="Times New Roman" panose="02020603050405020304" pitchFamily="18" charset="0"/>
                <a:cs typeface="Times New Roman" panose="02020603050405020304" pitchFamily="18" charset="0"/>
              </a:rPr>
              <a:t>cuisine, so as to </a:t>
            </a:r>
            <a:r>
              <a:rPr lang="en-GB" altLang="zh-HK" sz="3200" kern="100" dirty="0">
                <a:latin typeface="Times New Roman" panose="02020603050405020304" pitchFamily="18" charset="0"/>
                <a:cs typeface="Times New Roman" panose="02020603050405020304" pitchFamily="18" charset="0"/>
              </a:rPr>
              <a:t>explore more </a:t>
            </a:r>
            <a:r>
              <a:rPr lang="en-GB" altLang="zh-HK" sz="3200" kern="100" dirty="0" smtClean="0">
                <a:latin typeface="Times New Roman" panose="02020603050405020304" pitchFamily="18" charset="0"/>
                <a:cs typeface="Times New Roman" panose="02020603050405020304" pitchFamily="18" charset="0"/>
              </a:rPr>
              <a:t>meaningful and fascinating Chinese </a:t>
            </a:r>
            <a:r>
              <a:rPr lang="en-GB" altLang="zh-HK" sz="3200" kern="100" dirty="0">
                <a:latin typeface="Times New Roman" panose="02020603050405020304" pitchFamily="18" charset="0"/>
                <a:cs typeface="Times New Roman" panose="02020603050405020304" pitchFamily="18" charset="0"/>
              </a:rPr>
              <a:t>stories by means of food.</a:t>
            </a:r>
            <a:endParaRPr lang="zh-TW" altLang="zh-HK" sz="3200" kern="100" dirty="0">
              <a:latin typeface="Calibri" panose="020F0502020204030204" pitchFamily="34" charset="0"/>
              <a:cs typeface="Times New Roman" panose="02020603050405020304" pitchFamily="18" charset="0"/>
            </a:endParaRPr>
          </a:p>
          <a:p>
            <a:pPr marL="0" indent="0">
              <a:lnSpc>
                <a:spcPct val="150000"/>
              </a:lnSpc>
              <a:spcBef>
                <a:spcPts val="1200"/>
              </a:spcBef>
              <a:buNone/>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CCTV.COM</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latin typeface="DFKai-SB" panose="03000509000000000000" pitchFamily="65" charset="-120"/>
                <a:ea typeface="DFKai-SB" panose="03000509000000000000" pitchFamily="65" charset="-12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http://jishi.cctv.com/special/shejian3PC/shouye/</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图片 3">
            <a:hlinkClick r:id="rId2"/>
            <a:extLst>
              <a:ext uri="{FF2B5EF4-FFF2-40B4-BE49-F238E27FC236}">
                <a16:creationId xmlns:a16="http://schemas.microsoft.com/office/drawing/2014/main" id="{83071D3C-01ED-4993-8DF2-6191010DC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232" y="1954536"/>
            <a:ext cx="4640213" cy="2751101"/>
          </a:xfrm>
          <a:prstGeom prst="rect">
            <a:avLst/>
          </a:prstGeom>
        </p:spPr>
      </p:pic>
      <p:sp>
        <p:nvSpPr>
          <p:cNvPr id="5" name="文本框 4">
            <a:extLst>
              <a:ext uri="{FF2B5EF4-FFF2-40B4-BE49-F238E27FC236}">
                <a16:creationId xmlns:a16="http://schemas.microsoft.com/office/drawing/2014/main" id="{8A1FF391-F77E-4186-AC7E-EE9A3F56C136}"/>
              </a:ext>
            </a:extLst>
          </p:cNvPr>
          <p:cNvSpPr txBox="1"/>
          <p:nvPr/>
        </p:nvSpPr>
        <p:spPr>
          <a:xfrm>
            <a:off x="6963232" y="4739603"/>
            <a:ext cx="4640213" cy="338554"/>
          </a:xfrm>
          <a:prstGeom prst="rect">
            <a:avLst/>
          </a:prstGeom>
          <a:noFill/>
        </p:spPr>
        <p:txBody>
          <a:bodyPr wrap="square" rtlCol="0">
            <a:spAutoFit/>
          </a:bodyPr>
          <a:lstStyle/>
          <a:p>
            <a:pPr lvl="0">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Screenshot </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the </a:t>
            </a:r>
            <a:r>
              <a:rPr kumimoji="0" lang="en-US" altLang="zh-CN" sz="16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documentary</a:t>
            </a:r>
            <a:r>
              <a:rPr kumimoji="0" lang="en-US" altLang="zh-CN"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GB" altLang="zh-HK" sz="1600" i="1" kern="100" dirty="0">
                <a:solidFill>
                  <a:prstClr val="black"/>
                </a:solidFill>
                <a:latin typeface="Times New Roman" panose="02020603050405020304" pitchFamily="18" charset="0"/>
                <a:cs typeface="Times New Roman" panose="02020603050405020304" pitchFamily="18" charset="0"/>
              </a:rPr>
              <a:t>A Bite of China</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7" name="Rectangle 6"/>
          <p:cNvSpPr/>
          <p:nvPr/>
        </p:nvSpPr>
        <p:spPr>
          <a:xfrm>
            <a:off x="7564281" y="5202165"/>
            <a:ext cx="3253780" cy="338554"/>
          </a:xfrm>
          <a:prstGeom prst="rect">
            <a:avLst/>
          </a:prstGeom>
          <a:ln w="28575">
            <a:solidFill>
              <a:schemeClr val="tx1"/>
            </a:solidFill>
          </a:ln>
        </p:spPr>
        <p:txBody>
          <a:bodyPr wrap="square">
            <a:spAutoFit/>
          </a:bodyPr>
          <a:lstStyle/>
          <a:p>
            <a:pPr algn="ct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6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image to learn more</a:t>
            </a:r>
            <a:r>
              <a:rPr lang="en-US" altLang="zh-TW" sz="1600" b="1"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a:t>
            </a:r>
            <a:endParaRPr lang="en-US" sz="16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3983521" y="551143"/>
            <a:ext cx="3719864" cy="768480"/>
          </a:xfrm>
          <a:prstGeom prst="rect">
            <a:avLst/>
          </a:prstGeom>
        </p:spPr>
        <p:txBody>
          <a:bodyPr wrap="none">
            <a:spAutoFit/>
          </a:bodyPr>
          <a:lstStyle/>
          <a:p>
            <a:pPr algn="ctr">
              <a:lnSpc>
                <a:spcPct val="120000"/>
              </a:lnSpc>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Watch the video</a:t>
            </a:r>
            <a:endParaRPr lang="zh-CN" altLang="en-US" sz="4000" b="1" dirty="0">
              <a:latin typeface="DFKai-SB" panose="03000509000000000000" pitchFamily="65" charset="-120"/>
              <a:ea typeface="DFKai-SB" panose="03000509000000000000" pitchFamily="65" charset="-120"/>
            </a:endParaRPr>
          </a:p>
        </p:txBody>
      </p:sp>
      <p:sp>
        <p:nvSpPr>
          <p:cNvPr id="9" name="TextBox 7"/>
          <p:cNvSpPr txBox="1"/>
          <p:nvPr/>
        </p:nvSpPr>
        <p:spPr>
          <a:xfrm>
            <a:off x="122818" y="48954"/>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300596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内容占位符 2">
            <a:extLst>
              <a:ext uri="{FF2B5EF4-FFF2-40B4-BE49-F238E27FC236}">
                <a16:creationId xmlns:a16="http://schemas.microsoft.com/office/drawing/2014/main" id="{38C5945E-745B-478E-8CA4-499AE4A190DE}"/>
              </a:ext>
            </a:extLst>
          </p:cNvPr>
          <p:cNvSpPr>
            <a:spLocks noGrp="1" noChangeArrowheads="1"/>
          </p:cNvSpPr>
          <p:nvPr>
            <p:ph idx="4294967295"/>
          </p:nvPr>
        </p:nvSpPr>
        <p:spPr>
          <a:xfrm>
            <a:off x="424481" y="1601854"/>
            <a:ext cx="7278651" cy="4446345"/>
          </a:xfrm>
          <a:prstGeom prst="rect">
            <a:avLst/>
          </a:prstGeom>
        </p:spPr>
        <p:txBody>
          <a:bodyPr wrap="square">
            <a:spAutoFit/>
          </a:bodyPr>
          <a:lstStyle/>
          <a:p>
            <a:pPr algn="just">
              <a:lnSpc>
                <a:spcPct val="120000"/>
              </a:lnSpc>
            </a:pPr>
            <a:r>
              <a:rPr lang="en-GB" altLang="zh-HK" sz="2400" dirty="0">
                <a:latin typeface="Times New Roman" panose="02020603050405020304" pitchFamily="18" charset="0"/>
              </a:rPr>
              <a:t>In 2020, a total of 27.7 billion copies of newspapers and </a:t>
            </a:r>
            <a:r>
              <a:rPr lang="en-GB" altLang="zh-HK" sz="2400" dirty="0" smtClean="0">
                <a:latin typeface="Times New Roman" panose="02020603050405020304" pitchFamily="18" charset="0"/>
              </a:rPr>
              <a:t>2 </a:t>
            </a:r>
            <a:r>
              <a:rPr lang="en-GB" altLang="zh-HK" sz="2400" dirty="0">
                <a:latin typeface="Times New Roman" panose="02020603050405020304" pitchFamily="18" charset="0"/>
              </a:rPr>
              <a:t>billion copies of magazines were issued, and 10.1 billion copies of books were published.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20000"/>
              </a:lnSpc>
              <a:buNone/>
            </a:pPr>
            <a:r>
              <a:rPr lang="en-GB" altLang="zh-HK" sz="1400" dirty="0">
                <a:latin typeface="Times New Roman" panose="02020603050405020304" pitchFamily="18" charset="0"/>
              </a:rPr>
              <a:t>Source: </a:t>
            </a:r>
            <a:r>
              <a:rPr lang="en-GB" altLang="zh-HK" sz="1400" i="1" dirty="0">
                <a:latin typeface="Times New Roman" panose="02020603050405020304" pitchFamily="18" charset="0"/>
              </a:rPr>
              <a:t>Statistical Communiqué of the People’s Republic of China on the 2020 National Economic and Social Development</a:t>
            </a:r>
            <a:r>
              <a:rPr lang="en-GB" altLang="zh-HK" sz="1400" dirty="0">
                <a:latin typeface="Times New Roman" panose="02020603050405020304" pitchFamily="18" charset="0"/>
              </a:rPr>
              <a:t> </a:t>
            </a:r>
            <a:r>
              <a:rPr lang="en-GB" altLang="zh-HK" sz="1400" dirty="0" smtClean="0">
                <a:latin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://www.stats.gov.cn/tjsj/zxfb/202102/t20210227_1814154.html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p>
          <a:p>
            <a:pPr marL="0" indent="0" algn="r">
              <a:lnSpc>
                <a:spcPct val="120000"/>
              </a:lnSpc>
              <a:buNone/>
            </a:pP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GB" altLang="zh-HK" sz="2000" dirty="0" smtClean="0">
                <a:latin typeface="Times New Roman" panose="02020603050405020304" pitchFamily="18" charset="0"/>
              </a:rPr>
              <a:t>China’s exchanges </a:t>
            </a:r>
            <a:r>
              <a:rPr lang="en-GB" altLang="zh-HK" sz="2000" dirty="0">
                <a:latin typeface="Times New Roman" panose="02020603050405020304" pitchFamily="18" charset="0"/>
              </a:rPr>
              <a:t>with other </a:t>
            </a:r>
            <a:r>
              <a:rPr lang="en-GB" altLang="zh-HK" sz="2000" dirty="0" smtClean="0">
                <a:latin typeface="Times New Roman" panose="02020603050405020304" pitchFamily="18" charset="0"/>
              </a:rPr>
              <a:t>countries on publication has been developing rapidly. There </a:t>
            </a:r>
            <a:r>
              <a:rPr lang="en-GB" altLang="zh-HK" sz="2000" dirty="0">
                <a:latin typeface="Times New Roman" panose="02020603050405020304" pitchFamily="18" charset="0"/>
              </a:rPr>
              <a:t>were 1,314 </a:t>
            </a:r>
            <a:r>
              <a:rPr lang="en-GB" altLang="zh-HK" sz="2000" dirty="0" smtClean="0">
                <a:latin typeface="Times New Roman" panose="02020603050405020304" pitchFamily="18" charset="0"/>
              </a:rPr>
              <a:t>book copyrights exported</a:t>
            </a:r>
            <a:r>
              <a:rPr lang="en-GB" altLang="zh-HK" sz="2000" dirty="0">
                <a:latin typeface="Times New Roman" panose="02020603050405020304" pitchFamily="18" charset="0"/>
              </a:rPr>
              <a:t> </a:t>
            </a:r>
            <a:r>
              <a:rPr lang="en-GB" altLang="zh-HK" sz="2000" dirty="0" smtClean="0">
                <a:latin typeface="Times New Roman" panose="02020603050405020304" pitchFamily="18" charset="0"/>
              </a:rPr>
              <a:t>in </a:t>
            </a:r>
            <a:r>
              <a:rPr lang="en-GB" altLang="zh-HK" sz="2000" dirty="0">
                <a:latin typeface="Times New Roman" panose="02020603050405020304" pitchFamily="18" charset="0"/>
              </a:rPr>
              <a:t>2004 and 10,873 in 2018, with an increase of 727% and an average annual growth of 15</a:t>
            </a:r>
            <a:r>
              <a:rPr lang="en-GB" altLang="zh-HK" sz="2000" dirty="0" smtClean="0">
                <a:latin typeface="Times New Roman" panose="02020603050405020304" pitchFamily="18" charset="0"/>
              </a:rPr>
              <a:t>%, reflecting that its influence is growing.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20000"/>
              </a:lnSpc>
              <a:buNone/>
            </a:pPr>
            <a:r>
              <a:rPr lang="en-GB" altLang="zh-HK" sz="1400" dirty="0">
                <a:latin typeface="Times New Roman" panose="02020603050405020304" pitchFamily="18" charset="0"/>
              </a:rPr>
              <a:t>Source: People’s Daily Online.</a:t>
            </a:r>
            <a:r>
              <a:rPr lang="zh-TW" altLang="en-US" sz="1400" dirty="0">
                <a:latin typeface="DFKai-SB" panose="03000509000000000000" pitchFamily="65" charset="-120"/>
                <a:ea typeface="DFKai-SB" panose="03000509000000000000" pitchFamily="65" charset="-120"/>
              </a:rPr>
              <a:t> </a:t>
            </a:r>
            <a:r>
              <a:rPr lang="en-US" altLang="zh-TW" sz="1400" dirty="0">
                <a:latin typeface="DFKai-SB" panose="03000509000000000000" pitchFamily="65" charset="-120"/>
                <a:ea typeface="DFKai-SB" panose="03000509000000000000" pitchFamily="65" charset="-12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http://media.people.com.cn/n1/2019/0930/c40606-31381950.html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
            <a:extLst>
              <a:ext uri="{FF2B5EF4-FFF2-40B4-BE49-F238E27FC236}">
                <a16:creationId xmlns:a16="http://schemas.microsoft.com/office/drawing/2014/main" id="{F7333F2B-CFA6-47E8-A73A-AA667F191BCF}"/>
              </a:ext>
            </a:extLst>
          </p:cNvPr>
          <p:cNvSpPr>
            <a:spLocks noChangeArrowheads="1"/>
          </p:cNvSpPr>
          <p:nvPr/>
        </p:nvSpPr>
        <p:spPr bwMode="auto">
          <a:xfrm>
            <a:off x="424481" y="376519"/>
            <a:ext cx="1133209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0"/>
              </a:spcAft>
              <a:tabLst>
                <a:tab pos="1705610" algn="l"/>
              </a:tabLst>
            </a:pPr>
            <a:r>
              <a:rPr lang="en-GB" altLang="zh-HK" sz="4000" b="1" kern="100" dirty="0" smtClean="0">
                <a:latin typeface="Times New Roman" panose="02020603050405020304" pitchFamily="18" charset="0"/>
                <a:ea typeface="新細明體" panose="02020500000000000000" pitchFamily="18" charset="-120"/>
                <a:cs typeface="Times New Roman" panose="02020603050405020304" pitchFamily="18" charset="0"/>
              </a:rPr>
              <a:t>Flourishment </a:t>
            </a:r>
            <a:r>
              <a:rPr lang="en-GB" altLang="zh-HK" sz="4000" b="1" kern="100" dirty="0">
                <a:latin typeface="Times New Roman" panose="02020603050405020304" pitchFamily="18" charset="0"/>
                <a:ea typeface="新細明體" panose="02020500000000000000" pitchFamily="18" charset="-120"/>
                <a:cs typeface="Times New Roman" panose="02020603050405020304" pitchFamily="18" charset="0"/>
              </a:rPr>
              <a:t>of press and </a:t>
            </a:r>
            <a:r>
              <a:rPr lang="en-GB" altLang="zh-HK" sz="4000" b="1" kern="100" dirty="0" smtClean="0">
                <a:latin typeface="Times New Roman" panose="02020603050405020304" pitchFamily="18" charset="0"/>
                <a:ea typeface="新細明體" panose="02020500000000000000" pitchFamily="18" charset="-120"/>
                <a:cs typeface="Times New Roman" panose="02020603050405020304" pitchFamily="18" charset="0"/>
              </a:rPr>
              <a:t>publication</a:t>
            </a:r>
            <a:endParaRPr lang="zh-TW" altLang="zh-HK" sz="4000" b="1" kern="100" dirty="0">
              <a:latin typeface="Calibri" panose="020F0502020204030204" pitchFamily="34" charset="0"/>
              <a:ea typeface="新細明體" panose="02020500000000000000" pitchFamily="18" charset="-120"/>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3" name="文本框 2">
            <a:extLst>
              <a:ext uri="{FF2B5EF4-FFF2-40B4-BE49-F238E27FC236}">
                <a16:creationId xmlns:a16="http://schemas.microsoft.com/office/drawing/2014/main" id="{CA588A20-2CD6-41A9-AE6E-D74411220046}"/>
              </a:ext>
            </a:extLst>
          </p:cNvPr>
          <p:cNvSpPr txBox="1"/>
          <p:nvPr/>
        </p:nvSpPr>
        <p:spPr>
          <a:xfrm>
            <a:off x="7832169" y="4484421"/>
            <a:ext cx="3924402" cy="1200329"/>
          </a:xfrm>
          <a:prstGeom prst="rect">
            <a:avLst/>
          </a:prstGeom>
          <a:noFill/>
        </p:spPr>
        <p:txBody>
          <a:bodyPr wrap="square" rtlCol="0">
            <a:spAutoFit/>
          </a:bodyPr>
          <a:lstStyle/>
          <a:p>
            <a:pPr>
              <a:spcAft>
                <a:spcPts val="0"/>
              </a:spcAft>
              <a:tabLst>
                <a:tab pos="1705610" algn="l"/>
              </a:tabLst>
            </a:pPr>
            <a:r>
              <a:rPr lang="en-GB" altLang="zh-HK" kern="100" dirty="0">
                <a:latin typeface="Times New Roman" panose="02020603050405020304" pitchFamily="18" charset="0"/>
                <a:cs typeface="Times New Roman" panose="02020603050405020304" pitchFamily="18" charset="0"/>
              </a:rPr>
              <a:t>The total number of China’s book copyright exports between 2011 and 2019 </a:t>
            </a:r>
            <a:endParaRPr lang="zh-TW" altLang="zh-HK"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93E633AF-6813-4B03-9814-633425E53456}"/>
              </a:ext>
            </a:extLst>
          </p:cNvPr>
          <p:cNvSpPr txBox="1"/>
          <p:nvPr/>
        </p:nvSpPr>
        <p:spPr>
          <a:xfrm>
            <a:off x="7832169" y="5568305"/>
            <a:ext cx="4559397" cy="615553"/>
          </a:xfrm>
          <a:prstGeom prst="rect">
            <a:avLst/>
          </a:prstGeom>
          <a:noFill/>
        </p:spPr>
        <p:txBody>
          <a:bodyPr wrap="square" rtlCol="0">
            <a:spAutoFit/>
          </a:bodyPr>
          <a:lstStyle/>
          <a:p>
            <a:pPr lvl="0">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National Bureau of Statistics of China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2" name="Picture 1"/>
          <p:cNvPicPr>
            <a:picLocks noChangeAspect="1"/>
          </p:cNvPicPr>
          <p:nvPr/>
        </p:nvPicPr>
        <p:blipFill>
          <a:blip r:embed="rId2" cstate="print"/>
          <a:stretch>
            <a:fillRect/>
          </a:stretch>
        </p:blipFill>
        <p:spPr>
          <a:xfrm>
            <a:off x="7703132" y="2194529"/>
            <a:ext cx="4332839" cy="2266531"/>
          </a:xfrm>
          <a:prstGeom prst="rect">
            <a:avLst/>
          </a:prstGeom>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507573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54869E64-DE40-43EA-AFF9-64ABF5384AB6}"/>
              </a:ext>
            </a:extLst>
          </p:cNvPr>
          <p:cNvSpPr txBox="1">
            <a:spLocks noChangeArrowheads="1"/>
          </p:cNvSpPr>
          <p:nvPr/>
        </p:nvSpPr>
        <p:spPr bwMode="auto">
          <a:xfrm>
            <a:off x="1243304" y="557252"/>
            <a:ext cx="8229600" cy="442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1" name="矩形 1">
            <a:extLst>
              <a:ext uri="{FF2B5EF4-FFF2-40B4-BE49-F238E27FC236}">
                <a16:creationId xmlns:a16="http://schemas.microsoft.com/office/drawing/2014/main" id="{E0C1E644-DDCC-4D49-87E1-54C19E445B3B}"/>
              </a:ext>
            </a:extLst>
          </p:cNvPr>
          <p:cNvSpPr>
            <a:spLocks noChangeArrowheads="1"/>
          </p:cNvSpPr>
          <p:nvPr/>
        </p:nvSpPr>
        <p:spPr bwMode="auto">
          <a:xfrm>
            <a:off x="412762" y="527668"/>
            <a:ext cx="113873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0"/>
              </a:spcAft>
              <a:tabLst>
                <a:tab pos="1705610" algn="l"/>
              </a:tabLst>
            </a:pP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Flourishment</a:t>
            </a: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of </a:t>
            </a: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game development in China</a:t>
            </a:r>
            <a:endParaRPr lang="zh-TW" altLang="zh-HK" sz="3600" b="1"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12" name="燕尾形 1">
            <a:extLst>
              <a:ext uri="{FF2B5EF4-FFF2-40B4-BE49-F238E27FC236}">
                <a16:creationId xmlns:a16="http://schemas.microsoft.com/office/drawing/2014/main" id="{01547DFA-AC20-420E-8E6A-5B0AB533FD48}"/>
              </a:ext>
            </a:extLst>
          </p:cNvPr>
          <p:cNvSpPr/>
          <p:nvPr/>
        </p:nvSpPr>
        <p:spPr>
          <a:xfrm>
            <a:off x="412763" y="1751511"/>
            <a:ext cx="10726292" cy="792163"/>
          </a:xfrm>
          <a:prstGeom prst="chevron">
            <a:avLst/>
          </a:prstGeom>
          <a:solidFill>
            <a:srgbClr val="4F81BD">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8E12BC75-875D-49C5-ACDF-E7AF34675393}"/>
              </a:ext>
            </a:extLst>
          </p:cNvPr>
          <p:cNvSpPr txBox="1"/>
          <p:nvPr/>
        </p:nvSpPr>
        <p:spPr>
          <a:xfrm>
            <a:off x="813793" y="1638056"/>
            <a:ext cx="9923480" cy="923330"/>
          </a:xfrm>
          <a:prstGeom prst="rect">
            <a:avLst/>
          </a:prstGeom>
        </p:spPr>
        <p:txBody>
          <a:bodyPr vert="horz" wrap="square" lIns="91440" tIns="45720" rIns="91440" bIns="45720" rtlCol="0">
            <a:spAutoFit/>
          </a:bodyPr>
          <a:lstStyle>
            <a:defPPr>
              <a:defRPr lang="zh-CN"/>
            </a:defPPr>
            <a:lvl1pPr marR="0" lvl="0" indent="0" fontAlgn="auto">
              <a:lnSpc>
                <a:spcPct val="150000"/>
              </a:lnSpc>
              <a:spcBef>
                <a:spcPts val="1000"/>
              </a:spcBef>
              <a:spcAft>
                <a:spcPts val="0"/>
              </a:spcAft>
              <a:buClrTx/>
              <a:buSzTx/>
              <a:buFont typeface="Arial" panose="020B0604020202020204" pitchFamily="34" charset="0"/>
              <a:buNone/>
              <a:tabLst/>
              <a:defRPr kumimoji="0" sz="2400" b="0" i="0" u="none" strike="noStrike" kern="100"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defRPr/>
            </a:pPr>
            <a:r>
              <a:rPr lang="en-US" altLang="zh-CN" sz="3600" b="1" dirty="0">
                <a:solidFill>
                  <a:prstClr val="white"/>
                </a:solidFill>
                <a:latin typeface="Times New Roman" panose="02020603050405020304" pitchFamily="18" charset="0"/>
                <a:cs typeface="Times New Roman" panose="02020603050405020304" pitchFamily="18" charset="0"/>
              </a:rPr>
              <a:t>Report released by the 2019 </a:t>
            </a:r>
            <a:r>
              <a:rPr lang="en-US" altLang="zh-CN" sz="3600" b="1" dirty="0" err="1">
                <a:solidFill>
                  <a:prstClr val="white"/>
                </a:solidFill>
                <a:latin typeface="Times New Roman" panose="02020603050405020304" pitchFamily="18" charset="0"/>
                <a:cs typeface="Times New Roman" panose="02020603050405020304" pitchFamily="18" charset="0"/>
              </a:rPr>
              <a:t>GameDaily</a:t>
            </a:r>
            <a:r>
              <a:rPr lang="en-US" altLang="zh-CN" sz="3600" b="1" dirty="0">
                <a:solidFill>
                  <a:prstClr val="white"/>
                </a:solidFill>
                <a:latin typeface="Times New Roman" panose="02020603050405020304" pitchFamily="18" charset="0"/>
                <a:cs typeface="Times New Roman" panose="02020603050405020304" pitchFamily="18" charset="0"/>
              </a:rPr>
              <a:t> Connect</a:t>
            </a:r>
            <a:endParaRPr kumimoji="0" lang="zh-CN" altLang="en-US" sz="3600" b="1" i="0" u="none" strike="noStrike" kern="1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14A5FD73-6779-45AC-94F1-A6DE6A3B12D0}"/>
              </a:ext>
            </a:extLst>
          </p:cNvPr>
          <p:cNvSpPr txBox="1"/>
          <p:nvPr/>
        </p:nvSpPr>
        <p:spPr>
          <a:xfrm>
            <a:off x="1752600" y="2954808"/>
            <a:ext cx="9170639" cy="2509054"/>
          </a:xfrm>
          <a:prstGeom prst="flowChartDocument">
            <a:avLst/>
          </a:prstGeom>
          <a:solidFill>
            <a:srgbClr val="FFC000">
              <a:alpha val="35000"/>
            </a:srgbClr>
          </a:solid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In </a:t>
            </a:r>
            <a:r>
              <a:rPr lang="en-GB" altLang="zh-HK" sz="3200" kern="100" dirty="0">
                <a:solidFill>
                  <a:schemeClr val="tx1"/>
                </a:solidFill>
                <a:latin typeface="Times New Roman" panose="02020603050405020304" pitchFamily="18" charset="0"/>
                <a:cs typeface="Times New Roman" panose="02020603050405020304" pitchFamily="18" charset="0"/>
              </a:rPr>
              <a:t>2019, China’s game exports </a:t>
            </a:r>
            <a:r>
              <a:rPr lang="en-GB" altLang="zh-HK" sz="3200" kern="100" dirty="0" smtClean="0">
                <a:solidFill>
                  <a:schemeClr val="tx1"/>
                </a:solidFill>
                <a:latin typeface="Times New Roman" panose="02020603050405020304" pitchFamily="18" charset="0"/>
                <a:cs typeface="Times New Roman" panose="02020603050405020304" pitchFamily="18" charset="0"/>
              </a:rPr>
              <a:t>exceeded US$11 billion, with </a:t>
            </a:r>
            <a:r>
              <a:rPr lang="en-GB" altLang="zh-HK" sz="3200" kern="100" dirty="0">
                <a:solidFill>
                  <a:schemeClr val="tx1"/>
                </a:solidFill>
                <a:latin typeface="Times New Roman" panose="02020603050405020304" pitchFamily="18" charset="0"/>
                <a:cs typeface="Times New Roman" panose="02020603050405020304" pitchFamily="18" charset="0"/>
              </a:rPr>
              <a:t>an increase of about 100 times over the past decade.</a:t>
            </a:r>
            <a:endParaRPr lang="zh-TW" altLang="zh-HK" sz="3200" kern="100" dirty="0">
              <a:solidFill>
                <a:schemeClr val="tx1"/>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Rectangle 1"/>
          <p:cNvSpPr/>
          <p:nvPr/>
        </p:nvSpPr>
        <p:spPr>
          <a:xfrm>
            <a:off x="1822648" y="4628501"/>
            <a:ext cx="8804398" cy="584775"/>
          </a:xfrm>
          <a:prstGeom prst="rect">
            <a:avLst/>
          </a:prstGeom>
        </p:spPr>
        <p:txBody>
          <a:bodyPr wrap="square">
            <a:spAutoFit/>
          </a:bodyPr>
          <a:lstStyle/>
          <a:p>
            <a:pPr>
              <a:spcAft>
                <a:spcPts val="0"/>
              </a:spcAft>
              <a:tabLst>
                <a:tab pos="1705610" algn="l"/>
              </a:tabLst>
            </a:pPr>
            <a:r>
              <a:rPr lang="en-GB" altLang="zh-HK" sz="1600" kern="100" dirty="0">
                <a:latin typeface="Times New Roman" panose="02020603050405020304" pitchFamily="18" charset="0"/>
                <a:cs typeface="Times New Roman" panose="02020603050405020304" pitchFamily="18" charset="0"/>
              </a:rPr>
              <a:t>Source: People’s Daily Online.</a:t>
            </a:r>
            <a:endParaRPr lang="zh-TW" altLang="zh-HK" sz="1600" kern="100" dirty="0">
              <a:latin typeface="Calibri" panose="020F0502020204030204" pitchFamily="34" charset="0"/>
              <a:cs typeface="Times New Roman" panose="02020603050405020304" pitchFamily="18" charset="0"/>
            </a:endParaRP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http://finance.people.com.cn/n1/2019/1209/c1004-31495522.html</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2368464" y="5648496"/>
            <a:ext cx="8770591" cy="892552"/>
          </a:xfrm>
          <a:prstGeom prst="rect">
            <a:avLst/>
          </a:prstGeom>
        </p:spPr>
        <p:txBody>
          <a:bodyPr wrap="square">
            <a:spAutoFit/>
          </a:bodyPr>
          <a:lstStyle/>
          <a:p>
            <a:r>
              <a:rPr lang="en-GB" altLang="zh-HK" sz="2400" dirty="0">
                <a:latin typeface="Times New Roman" panose="02020603050405020304" pitchFamily="18" charset="0"/>
                <a:cs typeface="Times New Roman" panose="02020603050405020304" pitchFamily="18" charset="0"/>
              </a:rPr>
              <a:t>Question: Do you know any </a:t>
            </a:r>
            <a:r>
              <a:rPr lang="en-GB" altLang="zh-HK" sz="2400" dirty="0" smtClean="0">
                <a:latin typeface="Times New Roman" panose="02020603050405020304" pitchFamily="18" charset="0"/>
                <a:cs typeface="Times New Roman" panose="02020603050405020304" pitchFamily="18" charset="0"/>
              </a:rPr>
              <a:t>online </a:t>
            </a:r>
            <a:r>
              <a:rPr lang="en-GB" altLang="zh-HK" sz="2400" dirty="0">
                <a:latin typeface="Times New Roman" panose="02020603050405020304" pitchFamily="18" charset="0"/>
                <a:cs typeface="Times New Roman" panose="02020603050405020304" pitchFamily="18" charset="0"/>
              </a:rPr>
              <a:t>games developed </a:t>
            </a:r>
            <a:r>
              <a:rPr lang="en-GB" altLang="zh-HK" sz="2400" dirty="0" smtClean="0">
                <a:latin typeface="Times New Roman" panose="02020603050405020304" pitchFamily="18" charset="0"/>
                <a:cs typeface="Times New Roman" panose="02020603050405020304" pitchFamily="18" charset="0"/>
              </a:rPr>
              <a:t>by China?</a:t>
            </a:r>
            <a:endParaRPr lang="zh-TW" altLang="zh-HK" sz="2400" dirty="0">
              <a:latin typeface="Times New Roman" panose="02020603050405020304" pitchFamily="18" charset="0"/>
              <a:cs typeface="Times New Roman" panose="02020603050405020304" pitchFamily="18" charset="0"/>
            </a:endParaRPr>
          </a:p>
          <a:p>
            <a:r>
              <a:rPr lang="en-US" altLang="zh-TW" sz="2800" dirty="0">
                <a:latin typeface="DFKai-SB" panose="03000509000000000000" pitchFamily="65" charset="-120"/>
                <a:ea typeface="DFKai-SB" panose="03000509000000000000" pitchFamily="65" charset="-120"/>
              </a:rPr>
              <a:t> </a:t>
            </a:r>
            <a:endParaRPr lang="en-US" sz="2800" dirty="0">
              <a:latin typeface="DFKai-SB" panose="03000509000000000000" pitchFamily="65" charset="-120"/>
              <a:ea typeface="DFKai-SB" panose="03000509000000000000" pitchFamily="65" charset="-120"/>
            </a:endParaRPr>
          </a:p>
        </p:txBody>
      </p:sp>
      <p:grpSp>
        <p:nvGrpSpPr>
          <p:cNvPr id="15" name="组合 9">
            <a:extLst>
              <a:ext uri="{FF2B5EF4-FFF2-40B4-BE49-F238E27FC236}">
                <a16:creationId xmlns:a16="http://schemas.microsoft.com/office/drawing/2014/main" id="{D06E99DE-28B7-4623-9C0D-BA7AD91F213C}"/>
              </a:ext>
            </a:extLst>
          </p:cNvPr>
          <p:cNvGrpSpPr>
            <a:grpSpLocks noChangeAspect="1"/>
          </p:cNvGrpSpPr>
          <p:nvPr/>
        </p:nvGrpSpPr>
        <p:grpSpPr>
          <a:xfrm flipH="1">
            <a:off x="1599693" y="5559106"/>
            <a:ext cx="702000" cy="702000"/>
            <a:chOff x="5195979" y="428797"/>
            <a:chExt cx="927463" cy="927463"/>
          </a:xfrm>
        </p:grpSpPr>
        <p:sp>
          <p:nvSpPr>
            <p:cNvPr id="16" name="椭圆 10">
              <a:extLst>
                <a:ext uri="{FF2B5EF4-FFF2-40B4-BE49-F238E27FC236}">
                  <a16:creationId xmlns:a16="http://schemas.microsoft.com/office/drawing/2014/main" id="{02C22593-938D-4AB8-B2B0-44FFD33B7324}"/>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17" name="组合 11">
              <a:extLst>
                <a:ext uri="{FF2B5EF4-FFF2-40B4-BE49-F238E27FC236}">
                  <a16:creationId xmlns:a16="http://schemas.microsoft.com/office/drawing/2014/main" id="{9D4C995F-4D92-4A59-B255-8DB96605AE0B}"/>
                </a:ext>
              </a:extLst>
            </p:cNvPr>
            <p:cNvGrpSpPr/>
            <p:nvPr/>
          </p:nvGrpSpPr>
          <p:grpSpPr>
            <a:xfrm>
              <a:off x="5235042" y="460898"/>
              <a:ext cx="876427" cy="882962"/>
              <a:chOff x="6130069" y="1975983"/>
              <a:chExt cx="876427" cy="882962"/>
            </a:xfrm>
          </p:grpSpPr>
          <p:sp>
            <p:nvSpPr>
              <p:cNvPr id="20" name="Freeform 16">
                <a:extLst>
                  <a:ext uri="{FF2B5EF4-FFF2-40B4-BE49-F238E27FC236}">
                    <a16:creationId xmlns:a16="http://schemas.microsoft.com/office/drawing/2014/main" id="{C76E5049-7975-43D6-9819-8F0C23D3B24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1" name="Freeform 16">
                <a:extLst>
                  <a:ext uri="{FF2B5EF4-FFF2-40B4-BE49-F238E27FC236}">
                    <a16:creationId xmlns:a16="http://schemas.microsoft.com/office/drawing/2014/main" id="{FDD76827-0395-42B5-AE33-2D9EDE7734C4}"/>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18" name="Freeform 39">
              <a:extLst>
                <a:ext uri="{FF2B5EF4-FFF2-40B4-BE49-F238E27FC236}">
                  <a16:creationId xmlns:a16="http://schemas.microsoft.com/office/drawing/2014/main" id="{0C4F5C0B-1E55-4F95-8900-995B9D7EBA0E}"/>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9" name="Oval 40">
              <a:extLst>
                <a:ext uri="{FF2B5EF4-FFF2-40B4-BE49-F238E27FC236}">
                  <a16:creationId xmlns:a16="http://schemas.microsoft.com/office/drawing/2014/main" id="{56D34187-44CB-4DD0-BDFC-A6B52BA1B8B4}"/>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Tree>
    <p:extLst>
      <p:ext uri="{BB962C8B-B14F-4D97-AF65-F5344CB8AC3E}">
        <p14:creationId xmlns:p14="http://schemas.microsoft.com/office/powerpoint/2010/main" val="2223520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5D6114C6-F4F4-4A6A-949A-6E91F7A885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48" y="650499"/>
            <a:ext cx="10872787" cy="60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内容占位符 2">
            <a:extLst>
              <a:ext uri="{FF2B5EF4-FFF2-40B4-BE49-F238E27FC236}">
                <a16:creationId xmlns:a16="http://schemas.microsoft.com/office/drawing/2014/main" id="{7AFDB8CD-15E4-4BEC-A668-2E2CE886D769}"/>
              </a:ext>
            </a:extLst>
          </p:cNvPr>
          <p:cNvSpPr>
            <a:spLocks noGrp="1" noChangeArrowheads="1"/>
          </p:cNvSpPr>
          <p:nvPr>
            <p:ph idx="4294967295"/>
          </p:nvPr>
        </p:nvSpPr>
        <p:spPr>
          <a:xfrm>
            <a:off x="1214253" y="1340172"/>
            <a:ext cx="10077861" cy="4524315"/>
          </a:xfrm>
          <a:prstGeom prst="rect">
            <a:avLst/>
          </a:prstGeom>
        </p:spPr>
        <p:txBody>
          <a:bodyPr wrap="square">
            <a:spAutoFit/>
          </a:bodyPr>
          <a:lstStyle/>
          <a:p>
            <a:pPr marL="0" indent="0" algn="just">
              <a:lnSpc>
                <a:spcPct val="150000"/>
              </a:lnSpc>
              <a:spcBef>
                <a:spcPts val="0"/>
              </a:spcBef>
              <a:buNone/>
            </a:pPr>
            <a:r>
              <a:rPr lang="en-GB" altLang="zh-HK" sz="2400" dirty="0" smtClean="0">
                <a:latin typeface="Times New Roman" panose="02020603050405020304" pitchFamily="18" charset="0"/>
                <a:cs typeface="Times New Roman" panose="02020603050405020304" pitchFamily="18" charset="0"/>
              </a:rPr>
              <a:t>There has been a steady growth of the </a:t>
            </a:r>
            <a:r>
              <a:rPr lang="en-GB" altLang="zh-HK" sz="2400" dirty="0">
                <a:latin typeface="Times New Roman" panose="02020603050405020304" pitchFamily="18" charset="0"/>
                <a:cs typeface="Times New Roman" panose="02020603050405020304" pitchFamily="18" charset="0"/>
              </a:rPr>
              <a:t>total </a:t>
            </a:r>
            <a:r>
              <a:rPr lang="en-GB" altLang="zh-HK" sz="2400" dirty="0" smtClean="0">
                <a:latin typeface="Times New Roman" panose="02020603050405020304" pitchFamily="18" charset="0"/>
                <a:cs typeface="Times New Roman" panose="02020603050405020304" pitchFamily="18" charset="0"/>
              </a:rPr>
              <a:t>imports </a:t>
            </a:r>
            <a:r>
              <a:rPr lang="en-GB" altLang="zh-HK" sz="2400" dirty="0">
                <a:latin typeface="Times New Roman" panose="02020603050405020304" pitchFamily="18" charset="0"/>
                <a:cs typeface="Times New Roman" panose="02020603050405020304" pitchFamily="18" charset="0"/>
              </a:rPr>
              <a:t>and </a:t>
            </a:r>
            <a:r>
              <a:rPr lang="en-GB" altLang="zh-HK" sz="2400" dirty="0" smtClean="0">
                <a:latin typeface="Times New Roman" panose="02020603050405020304" pitchFamily="18" charset="0"/>
                <a:cs typeface="Times New Roman" panose="02020603050405020304" pitchFamily="18" charset="0"/>
              </a:rPr>
              <a:t>exports </a:t>
            </a:r>
            <a:r>
              <a:rPr lang="en-GB" altLang="zh-HK" sz="2400" dirty="0">
                <a:latin typeface="Times New Roman" panose="02020603050405020304" pitchFamily="18" charset="0"/>
                <a:cs typeface="Times New Roman" panose="02020603050405020304" pitchFamily="18" charset="0"/>
              </a:rPr>
              <a:t>of cultural </a:t>
            </a:r>
            <a:r>
              <a:rPr lang="en-GB" altLang="zh-HK" sz="2400" dirty="0" smtClean="0">
                <a:latin typeface="Times New Roman" panose="02020603050405020304" pitchFamily="18" charset="0"/>
                <a:cs typeface="Times New Roman" panose="02020603050405020304" pitchFamily="18" charset="0"/>
              </a:rPr>
              <a:t>products.</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50000"/>
              </a:lnSpc>
              <a:spcBef>
                <a:spcPts val="0"/>
              </a:spcBef>
              <a:buNone/>
            </a:pPr>
            <a:r>
              <a:rPr lang="en-GB" altLang="zh-HK" sz="2400" kern="100" dirty="0">
                <a:latin typeface="Times New Roman" panose="02020603050405020304" pitchFamily="18" charset="0"/>
                <a:cs typeface="Times New Roman" panose="02020603050405020304" pitchFamily="18" charset="0"/>
              </a:rPr>
              <a:t> • In 2018, China’s total </a:t>
            </a:r>
            <a:r>
              <a:rPr lang="en-GB" altLang="zh-HK" sz="2400" kern="100" dirty="0" smtClean="0">
                <a:latin typeface="Times New Roman" panose="02020603050405020304" pitchFamily="18" charset="0"/>
                <a:cs typeface="Times New Roman" panose="02020603050405020304" pitchFamily="18" charset="0"/>
              </a:rPr>
              <a:t>values of imports </a:t>
            </a:r>
            <a:r>
              <a:rPr lang="en-GB" altLang="zh-HK" sz="2400" kern="100" dirty="0">
                <a:latin typeface="Times New Roman" panose="02020603050405020304" pitchFamily="18" charset="0"/>
                <a:cs typeface="Times New Roman" panose="02020603050405020304" pitchFamily="18" charset="0"/>
              </a:rPr>
              <a:t>and </a:t>
            </a:r>
            <a:r>
              <a:rPr lang="en-GB" altLang="zh-HK" sz="2400" kern="100" dirty="0" smtClean="0">
                <a:latin typeface="Times New Roman" panose="02020603050405020304" pitchFamily="18" charset="0"/>
                <a:cs typeface="Times New Roman" panose="02020603050405020304" pitchFamily="18" charset="0"/>
              </a:rPr>
              <a:t>exports </a:t>
            </a:r>
            <a:r>
              <a:rPr lang="en-GB" altLang="zh-HK" sz="2400" kern="100" dirty="0">
                <a:latin typeface="Times New Roman" panose="02020603050405020304" pitchFamily="18" charset="0"/>
                <a:cs typeface="Times New Roman" panose="02020603050405020304" pitchFamily="18" charset="0"/>
              </a:rPr>
              <a:t>of cultural </a:t>
            </a:r>
            <a:r>
              <a:rPr lang="en-GB" altLang="zh-HK" sz="2400" kern="100" dirty="0" smtClean="0">
                <a:latin typeface="Times New Roman" panose="02020603050405020304" pitchFamily="18" charset="0"/>
                <a:cs typeface="Times New Roman" panose="02020603050405020304" pitchFamily="18" charset="0"/>
              </a:rPr>
              <a:t>products </a:t>
            </a:r>
            <a:r>
              <a:rPr lang="en-GB" altLang="zh-HK" sz="2400" kern="100" dirty="0">
                <a:latin typeface="Times New Roman" panose="02020603050405020304" pitchFamily="18" charset="0"/>
                <a:cs typeface="Times New Roman" panose="02020603050405020304" pitchFamily="18" charset="0"/>
              </a:rPr>
              <a:t>were </a:t>
            </a:r>
            <a:r>
              <a:rPr lang="en-GB" altLang="zh-HK" sz="2400" kern="100" dirty="0" smtClean="0">
                <a:latin typeface="Times New Roman" panose="02020603050405020304" pitchFamily="18" charset="0"/>
                <a:cs typeface="Times New Roman" panose="02020603050405020304" pitchFamily="18" charset="0"/>
              </a:rPr>
              <a:t>US$102.38 billion, </a:t>
            </a:r>
            <a:r>
              <a:rPr lang="en-GB" altLang="zh-HK" sz="2400" kern="100" dirty="0">
                <a:latin typeface="Times New Roman" panose="02020603050405020304" pitchFamily="18" charset="0"/>
                <a:cs typeface="Times New Roman" panose="02020603050405020304" pitchFamily="18" charset="0"/>
              </a:rPr>
              <a:t>5.5 times that of 2005 and an increase of 15.4% over </a:t>
            </a:r>
            <a:r>
              <a:rPr lang="en-GB" altLang="zh-HK" sz="2400" kern="100" dirty="0" smtClean="0">
                <a:latin typeface="Times New Roman" panose="02020603050405020304" pitchFamily="18" charset="0"/>
                <a:cs typeface="Times New Roman" panose="02020603050405020304" pitchFamily="18" charset="0"/>
              </a:rPr>
              <a:t>2012. During the period of 2013 – 2018, the average </a:t>
            </a:r>
            <a:r>
              <a:rPr lang="en-GB" altLang="zh-HK" sz="2400" kern="100" dirty="0">
                <a:latin typeface="Times New Roman" panose="02020603050405020304" pitchFamily="18" charset="0"/>
                <a:cs typeface="Times New Roman" panose="02020603050405020304" pitchFamily="18" charset="0"/>
              </a:rPr>
              <a:t>annual growth </a:t>
            </a:r>
            <a:r>
              <a:rPr lang="en-GB" altLang="zh-HK" sz="2400" kern="100" dirty="0" smtClean="0">
                <a:latin typeface="Times New Roman" panose="02020603050405020304" pitchFamily="18" charset="0"/>
                <a:cs typeface="Times New Roman" panose="02020603050405020304" pitchFamily="18" charset="0"/>
              </a:rPr>
              <a:t>was 2.4%. </a:t>
            </a:r>
            <a:endParaRPr lang="en-GB" altLang="zh-HK" sz="2400" kern="100" dirty="0">
              <a:latin typeface="Times New Roman" panose="02020603050405020304" pitchFamily="18" charset="0"/>
              <a:cs typeface="Times New Roman" panose="02020603050405020304" pitchFamily="18" charset="0"/>
            </a:endParaRPr>
          </a:p>
          <a:p>
            <a:pPr marL="0" indent="0">
              <a:lnSpc>
                <a:spcPct val="150000"/>
              </a:lnSpc>
              <a:spcBef>
                <a:spcPts val="0"/>
              </a:spcBef>
              <a:spcAft>
                <a:spcPts val="600"/>
              </a:spcAft>
              <a:buNone/>
            </a:pPr>
            <a:r>
              <a:rPr lang="en-GB" altLang="zh-HK" sz="2400" kern="100" dirty="0">
                <a:latin typeface="Times New Roman" panose="02020603050405020304" pitchFamily="18" charset="0"/>
                <a:cs typeface="Times New Roman" panose="02020603050405020304" pitchFamily="18" charset="0"/>
              </a:rPr>
              <a:t>• In 2018, the </a:t>
            </a:r>
            <a:r>
              <a:rPr lang="en-GB" altLang="zh-HK" sz="2400" kern="100" dirty="0" smtClean="0">
                <a:latin typeface="Times New Roman" panose="02020603050405020304" pitchFamily="18" charset="0"/>
                <a:cs typeface="Times New Roman" panose="02020603050405020304" pitchFamily="18" charset="0"/>
              </a:rPr>
              <a:t>US, HKSAR, </a:t>
            </a:r>
            <a:r>
              <a:rPr lang="en-GB" altLang="zh-HK" sz="2400" kern="100" dirty="0">
                <a:latin typeface="Times New Roman" panose="02020603050405020304" pitchFamily="18" charset="0"/>
                <a:cs typeface="Times New Roman" panose="02020603050405020304" pitchFamily="18" charset="0"/>
              </a:rPr>
              <a:t>the Netherlands</a:t>
            </a:r>
            <a:r>
              <a:rPr lang="en-GB" altLang="zh-HK" sz="2400" kern="100" dirty="0" smtClean="0">
                <a:latin typeface="Times New Roman" panose="02020603050405020304" pitchFamily="18" charset="0"/>
                <a:cs typeface="Times New Roman" panose="02020603050405020304" pitchFamily="18" charset="0"/>
              </a:rPr>
              <a:t>, UK and </a:t>
            </a:r>
            <a:r>
              <a:rPr lang="en-GB" altLang="zh-HK" sz="2400" kern="100" dirty="0">
                <a:latin typeface="Times New Roman" panose="02020603050405020304" pitchFamily="18" charset="0"/>
                <a:cs typeface="Times New Roman" panose="02020603050405020304" pitchFamily="18" charset="0"/>
              </a:rPr>
              <a:t>Japan were the top five export markets for Chinese cultural </a:t>
            </a:r>
            <a:r>
              <a:rPr lang="en-GB" altLang="zh-HK" sz="2400" kern="100" dirty="0" smtClean="0">
                <a:latin typeface="Times New Roman" panose="02020603050405020304" pitchFamily="18" charset="0"/>
                <a:cs typeface="Times New Roman" panose="02020603050405020304" pitchFamily="18" charset="0"/>
              </a:rPr>
              <a:t>products, </a:t>
            </a:r>
            <a:r>
              <a:rPr lang="en-GB" altLang="zh-HK" sz="2400" kern="100" dirty="0">
                <a:latin typeface="Times New Roman" panose="02020603050405020304" pitchFamily="18" charset="0"/>
                <a:cs typeface="Times New Roman" panose="02020603050405020304" pitchFamily="18" charset="0"/>
              </a:rPr>
              <a:t>accounting for 59.6% of the total exports.</a:t>
            </a:r>
            <a:endParaRPr lang="zh-TW" altLang="zh-HK" sz="2400" kern="100" dirty="0">
              <a:latin typeface="Times New Roman" panose="02020603050405020304" pitchFamily="18" charset="0"/>
              <a:cs typeface="Times New Roman" panose="02020603050405020304" pitchFamily="18" charset="0"/>
            </a:endParaRPr>
          </a:p>
        </p:txBody>
      </p:sp>
      <p:sp>
        <p:nvSpPr>
          <p:cNvPr id="6" name="矩形 1">
            <a:extLst>
              <a:ext uri="{FF2B5EF4-FFF2-40B4-BE49-F238E27FC236}">
                <a16:creationId xmlns:a16="http://schemas.microsoft.com/office/drawing/2014/main" id="{CE1F1D8C-5D55-4D62-923C-413E618169F1}"/>
              </a:ext>
            </a:extLst>
          </p:cNvPr>
          <p:cNvSpPr>
            <a:spLocks noChangeArrowheads="1"/>
          </p:cNvSpPr>
          <p:nvPr/>
        </p:nvSpPr>
        <p:spPr bwMode="auto">
          <a:xfrm>
            <a:off x="3130771" y="763988"/>
            <a:ext cx="68472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0"/>
              </a:spcAft>
              <a:tabLst>
                <a:tab pos="1705610" algn="l"/>
              </a:tabLst>
            </a:pP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Rapid growth of cultural trade</a:t>
            </a:r>
            <a:endParaRPr lang="zh-TW" altLang="zh-HK" sz="3600" b="1"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2" name="Rectangle 1"/>
          <p:cNvSpPr/>
          <p:nvPr/>
        </p:nvSpPr>
        <p:spPr>
          <a:xfrm>
            <a:off x="1214253" y="6102117"/>
            <a:ext cx="10495700" cy="338554"/>
          </a:xfrm>
          <a:prstGeom prst="rect">
            <a:avLst/>
          </a:prstGeom>
        </p:spPr>
        <p:txBody>
          <a:bodyPr wrap="square">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Gov.cn</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sz="1600" dirty="0">
                <a:latin typeface="Times New Roman" panose="02020603050405020304" pitchFamily="18" charset="0"/>
                <a:ea typeface="DFKai-SB" panose="03000509000000000000" pitchFamily="65" charset="-120"/>
                <a:cs typeface="Times New Roman" panose="02020603050405020304" pitchFamily="18" charset="0"/>
              </a:rPr>
              <a:t>://www.gov.cn/xinwen/2019-07/25/content_5415076.htm</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09363" y="6359294"/>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9" name="TextBox 7"/>
          <p:cNvSpPr txBox="1"/>
          <p:nvPr/>
        </p:nvSpPr>
        <p:spPr>
          <a:xfrm>
            <a:off x="621581" y="125058"/>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1513251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EB0C0BC9-971F-4403-82DE-EAC39E925398}"/>
              </a:ext>
            </a:extLst>
          </p:cNvPr>
          <p:cNvSpPr txBox="1">
            <a:spLocks noChangeArrowheads="1"/>
          </p:cNvSpPr>
          <p:nvPr/>
        </p:nvSpPr>
        <p:spPr>
          <a:xfrm>
            <a:off x="4400039" y="245219"/>
            <a:ext cx="75675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0"/>
              </a:spcAft>
              <a:tabLst>
                <a:tab pos="1705610" algn="l"/>
              </a:tabLst>
            </a:pPr>
            <a:r>
              <a:rPr lang="en-GB" altLang="zh-HK" sz="3200" b="1" kern="100" dirty="0" smtClean="0">
                <a:solidFill>
                  <a:schemeClr val="bg1"/>
                </a:solidFill>
                <a:latin typeface="Times New Roman" panose="02020603050405020304" pitchFamily="18" charset="0"/>
                <a:cs typeface="Times New Roman" panose="02020603050405020304" pitchFamily="18" charset="0"/>
              </a:rPr>
              <a:t>Significant</a:t>
            </a:r>
            <a:r>
              <a:rPr lang="en-GB" altLang="zh-HK" sz="3200" b="1" kern="100" dirty="0">
                <a:solidFill>
                  <a:schemeClr val="bg1"/>
                </a:solidFill>
                <a:latin typeface="Times New Roman" panose="02020603050405020304" pitchFamily="18" charset="0"/>
                <a:cs typeface="Times New Roman" panose="02020603050405020304" pitchFamily="18" charset="0"/>
              </a:rPr>
              <a:t> </a:t>
            </a:r>
            <a:r>
              <a:rPr lang="en-GB" altLang="zh-HK" sz="3200" b="1" kern="100" dirty="0" smtClean="0">
                <a:solidFill>
                  <a:schemeClr val="bg1"/>
                </a:solidFill>
                <a:latin typeface="Times New Roman" panose="02020603050405020304" pitchFamily="18" charset="0"/>
                <a:cs typeface="Times New Roman" panose="02020603050405020304" pitchFamily="18" charset="0"/>
              </a:rPr>
              <a:t>achievements </a:t>
            </a:r>
            <a:r>
              <a:rPr lang="en-GB" altLang="zh-HK" sz="3200" b="1" kern="100" dirty="0">
                <a:solidFill>
                  <a:schemeClr val="bg1"/>
                </a:solidFill>
                <a:latin typeface="Times New Roman" panose="02020603050405020304" pitchFamily="18" charset="0"/>
                <a:cs typeface="Times New Roman" panose="02020603050405020304" pitchFamily="18" charset="0"/>
              </a:rPr>
              <a:t>in </a:t>
            </a:r>
            <a:endParaRPr lang="en-GB" altLang="zh-HK" sz="3200" b="1" kern="100" dirty="0" smtClean="0">
              <a:solidFill>
                <a:schemeClr val="bg1"/>
              </a:solidFill>
              <a:latin typeface="Times New Roman" panose="02020603050405020304" pitchFamily="18" charset="0"/>
              <a:cs typeface="Times New Roman" panose="02020603050405020304" pitchFamily="18" charset="0"/>
            </a:endParaRPr>
          </a:p>
          <a:p>
            <a:pPr algn="ctr">
              <a:spcAft>
                <a:spcPts val="0"/>
              </a:spcAft>
              <a:tabLst>
                <a:tab pos="1705610" algn="l"/>
              </a:tabLst>
            </a:pPr>
            <a:r>
              <a:rPr lang="en-GB" altLang="zh-HK" sz="3200" b="1" kern="100" dirty="0" smtClean="0">
                <a:solidFill>
                  <a:schemeClr val="bg1"/>
                </a:solidFill>
                <a:latin typeface="Times New Roman" panose="02020603050405020304" pitchFamily="18" charset="0"/>
                <a:cs typeface="Times New Roman" panose="02020603050405020304" pitchFamily="18" charset="0"/>
              </a:rPr>
              <a:t>cultural </a:t>
            </a:r>
            <a:r>
              <a:rPr lang="en-GB" altLang="zh-HK" sz="3200" b="1" kern="100" dirty="0">
                <a:solidFill>
                  <a:schemeClr val="bg1"/>
                </a:solidFill>
                <a:latin typeface="Times New Roman" panose="02020603050405020304" pitchFamily="18" charset="0"/>
                <a:cs typeface="Times New Roman" panose="02020603050405020304" pitchFamily="18" charset="0"/>
              </a:rPr>
              <a:t>heritage protection</a:t>
            </a:r>
            <a:endParaRPr lang="zh-TW" altLang="zh-HK" sz="3200" b="1" kern="100" dirty="0">
              <a:solidFill>
                <a:schemeClr val="bg1"/>
              </a:solidFill>
              <a:latin typeface="Times New Roman" panose="02020603050405020304" pitchFamily="18" charset="0"/>
              <a:cs typeface="Times New Roman" panose="02020603050405020304" pitchFamily="18" charset="0"/>
            </a:endParaRPr>
          </a:p>
          <a:p>
            <a:pPr marL="571500" marR="0" lvl="0" indent="-571500" algn="ctr" defTabSz="914400" rtl="0" eaLnBrk="1" fontAlgn="auto" latinLnBrk="0" hangingPunct="1">
              <a:lnSpc>
                <a:spcPct val="90000"/>
              </a:lnSpc>
              <a:spcBef>
                <a:spcPct val="0"/>
              </a:spcBef>
              <a:spcAft>
                <a:spcPts val="600"/>
              </a:spcAft>
              <a:buClrTx/>
              <a:buSzTx/>
              <a:buFontTx/>
              <a:buNone/>
              <a:tabLst/>
              <a:defRPr/>
            </a:pPr>
            <a:endParaRPr kumimoji="0" lang="zh-CN" altLang="en-US" sz="4000" b="1" i="0" u="none" strike="noStrike" kern="1200" cap="none" spc="0" normalizeH="0" baseline="0" noProof="0" dirty="0">
              <a:ln>
                <a:noFill/>
              </a:ln>
              <a:solidFill>
                <a:schemeClr val="bg1"/>
              </a:solidFill>
              <a:effectLst/>
              <a:uLnTx/>
              <a:uFillTx/>
              <a:latin typeface="標楷體" panose="03000509000000000000" pitchFamily="65" charset="-120"/>
              <a:ea typeface="標楷體" panose="03000509000000000000" pitchFamily="65" charset="-120"/>
              <a:cs typeface="+mj-cs"/>
            </a:endParaRPr>
          </a:p>
        </p:txBody>
      </p:sp>
      <p:sp>
        <p:nvSpPr>
          <p:cNvPr id="77" name="Freeform: Shape 76">
            <a:extLst>
              <a:ext uri="{FF2B5EF4-FFF2-40B4-BE49-F238E27FC236}">
                <a16:creationId xmlns:a16="http://schemas.microsoft.com/office/drawing/2014/main" id="{2EEE8F11-3582-44B7-9869-F2D26D7DD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141F1CC-6A53-4BCF-9127-AABB52E249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61B2B49-7142-4CA8-A929-4671548E6A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图片 7" descr="一張含有 山, 山谷, 峽谷, 大自然 的圖片&#10;&#10;自動產生的描述">
            <a:extLst>
              <a:ext uri="{FF2B5EF4-FFF2-40B4-BE49-F238E27FC236}">
                <a16:creationId xmlns:a16="http://schemas.microsoft.com/office/drawing/2014/main" id="{E6BAA186-6E4D-4635-9F97-5D24A510F35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44" r="7968" b="-3"/>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图片 15" descr="一張含有 個人, 室外, 運載 的圖片&#10;&#10;自動產生的描述">
            <a:extLst>
              <a:ext uri="{FF2B5EF4-FFF2-40B4-BE49-F238E27FC236}">
                <a16:creationId xmlns:a16="http://schemas.microsoft.com/office/drawing/2014/main" id="{D21BC488-5077-4625-BD28-B7B9F3C999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内容占位符 2">
            <a:extLst>
              <a:ext uri="{FF2B5EF4-FFF2-40B4-BE49-F238E27FC236}">
                <a16:creationId xmlns:a16="http://schemas.microsoft.com/office/drawing/2014/main" id="{5830472A-FCD9-4C31-B5F8-890728DAD7E4}"/>
              </a:ext>
            </a:extLst>
          </p:cNvPr>
          <p:cNvSpPr>
            <a:spLocks noGrp="1" noChangeArrowheads="1"/>
          </p:cNvSpPr>
          <p:nvPr>
            <p:ph idx="4294967295"/>
          </p:nvPr>
        </p:nvSpPr>
        <p:spPr>
          <a:xfrm>
            <a:off x="2227826" y="1275296"/>
            <a:ext cx="7470795" cy="2585135"/>
          </a:xfrm>
        </p:spPr>
        <p:style>
          <a:lnRef idx="0">
            <a:scrgbClr r="0" g="0" b="0"/>
          </a:lnRef>
          <a:fillRef idx="1003">
            <a:schemeClr val="lt1"/>
          </a:fillRef>
          <a:effectRef idx="0">
            <a:scrgbClr r="0" g="0" b="0"/>
          </a:effectRef>
          <a:fontRef idx="major"/>
        </p:style>
        <p:txBody>
          <a:bodyPr vert="horz" lIns="144000" tIns="144000" rIns="144000" bIns="144000" rtlCol="0" anchor="t">
            <a:noAutofit/>
          </a:bodyPr>
          <a:lstStyle/>
          <a:p>
            <a:pPr marL="355600" indent="-355600" algn="just">
              <a:lnSpc>
                <a:spcPct val="100000"/>
              </a:lnSpc>
              <a:spcBef>
                <a:spcPts val="0"/>
              </a:spcBef>
              <a:spcAft>
                <a:spcPts val="600"/>
              </a:spcAft>
            </a:pPr>
            <a:r>
              <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As of October 2019, there were a total of </a:t>
            </a:r>
            <a:r>
              <a:rPr lang="en-US" altLang="zh-CN" sz="21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5,058 national key protected cultural relics units. </a:t>
            </a:r>
            <a:endPar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55600" indent="-355600" algn="just">
              <a:lnSpc>
                <a:spcPct val="100000"/>
              </a:lnSpc>
              <a:spcBef>
                <a:spcPts val="0"/>
              </a:spcBef>
              <a:spcAft>
                <a:spcPts val="600"/>
              </a:spcAft>
            </a:pPr>
            <a:r>
              <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 total of 55 sites </a:t>
            </a:r>
            <a:r>
              <a:rPr lang="en-US" altLang="zh-CN" sz="21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of “China’s world heritage” </a:t>
            </a:r>
            <a:r>
              <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have been </a:t>
            </a:r>
            <a:r>
              <a:rPr lang="en-US" altLang="zh-CN" sz="21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inscribed onto the World </a:t>
            </a:r>
            <a:r>
              <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Heritage </a:t>
            </a:r>
            <a:r>
              <a:rPr lang="en-US" altLang="zh-CN" sz="21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List. </a:t>
            </a:r>
            <a:endPar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55600" indent="-355600" algn="just">
              <a:lnSpc>
                <a:spcPct val="100000"/>
              </a:lnSpc>
              <a:spcBef>
                <a:spcPts val="0"/>
              </a:spcBef>
              <a:spcAft>
                <a:spcPts val="600"/>
              </a:spcAft>
            </a:pPr>
            <a:r>
              <a:rPr lang="en-US" altLang="zh-CN" sz="21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To date a </a:t>
            </a:r>
            <a:r>
              <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total of 42 </a:t>
            </a:r>
            <a:r>
              <a:rPr lang="en-US" altLang="zh-CN" sz="21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items in China have been inscribed onto </a:t>
            </a:r>
            <a:r>
              <a:rPr lang="en-US" altLang="zh-CN"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the UNESCO’s List of Intangible Cultural Heritage.</a:t>
            </a:r>
            <a:endParaRPr lang="zh-CN" altLang="en-US" sz="2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063" name="文本框 1">
            <a:extLst>
              <a:ext uri="{FF2B5EF4-FFF2-40B4-BE49-F238E27FC236}">
                <a16:creationId xmlns:a16="http://schemas.microsoft.com/office/drawing/2014/main" id="{6CE72B2B-A14F-42C1-B026-0CDCB451CC4C}"/>
              </a:ext>
            </a:extLst>
          </p:cNvPr>
          <p:cNvSpPr txBox="1">
            <a:spLocks noChangeArrowheads="1"/>
          </p:cNvSpPr>
          <p:nvPr/>
        </p:nvSpPr>
        <p:spPr bwMode="auto">
          <a:xfrm>
            <a:off x="68527" y="3035563"/>
            <a:ext cx="1998084" cy="474900"/>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 Great Wall</a:t>
            </a:r>
            <a:endParaRPr kumimoji="0" lang="zh-CN"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064" name="文本框 10">
            <a:extLst>
              <a:ext uri="{FF2B5EF4-FFF2-40B4-BE49-F238E27FC236}">
                <a16:creationId xmlns:a16="http://schemas.microsoft.com/office/drawing/2014/main" id="{30D98CFE-9172-4530-91A9-59D097269814}"/>
              </a:ext>
            </a:extLst>
          </p:cNvPr>
          <p:cNvSpPr txBox="1">
            <a:spLocks noChangeArrowheads="1"/>
          </p:cNvSpPr>
          <p:nvPr/>
        </p:nvSpPr>
        <p:spPr bwMode="auto">
          <a:xfrm>
            <a:off x="1208816" y="6390367"/>
            <a:ext cx="1715589" cy="446301"/>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ctr">
              <a:spcBef>
                <a:spcPct val="0"/>
              </a:spcBef>
              <a:spcAft>
                <a:spcPts val="600"/>
              </a:spcAft>
              <a:buNone/>
              <a:defRPr/>
            </a:pPr>
            <a:r>
              <a:rPr lang="en-US" altLang="zh-CN" sz="2400" dirty="0" err="1">
                <a:solidFill>
                  <a:srgbClr val="FFFFFF"/>
                </a:solidFill>
                <a:latin typeface="Times New Roman" panose="02020603050405020304" pitchFamily="18" charset="0"/>
                <a:ea typeface="標楷體" panose="03000509000000000000" pitchFamily="65" charset="-120"/>
                <a:cs typeface="Times New Roman" panose="02020603050405020304" pitchFamily="18" charset="0"/>
              </a:rPr>
              <a:t>kunqu</a:t>
            </a:r>
            <a:r>
              <a:rPr lang="en-US" altLang="zh-CN" sz="24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rPr>
              <a:t> opera</a:t>
            </a:r>
            <a:endParaRPr kumimoji="0" lang="zh-CN"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529752" y="6390367"/>
            <a:ext cx="43780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bg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altLang="zh-CN" sz="1600" b="0" i="0" u="none" strike="noStrike" kern="1200" cap="none" spc="0" normalizeH="0" baseline="0" noProof="0" dirty="0">
              <a:ln>
                <a:noFill/>
              </a:ln>
              <a:solidFill>
                <a:schemeClr val="bg1"/>
              </a:solidFill>
              <a:effectLst/>
              <a:uLnTx/>
              <a:uFillTx/>
              <a:latin typeface="Times New Roman" panose="02020603050405020304" pitchFamily="18" charset="0"/>
              <a:ea typeface="標楷體"/>
              <a:cs typeface="Times New Roman" panose="02020603050405020304" pitchFamily="18" charset="0"/>
            </a:endParaRPr>
          </a:p>
        </p:txBody>
      </p:sp>
      <p:pic>
        <p:nvPicPr>
          <p:cNvPr id="3" name="Picture 2"/>
          <p:cNvPicPr>
            <a:picLocks noChangeAspect="1"/>
          </p:cNvPicPr>
          <p:nvPr/>
        </p:nvPicPr>
        <p:blipFill>
          <a:blip r:embed="rId4" cstate="print"/>
          <a:stretch>
            <a:fillRect/>
          </a:stretch>
        </p:blipFill>
        <p:spPr>
          <a:xfrm>
            <a:off x="9863870" y="1390118"/>
            <a:ext cx="1998084" cy="1651901"/>
          </a:xfrm>
          <a:prstGeom prst="rect">
            <a:avLst/>
          </a:prstGeom>
        </p:spPr>
      </p:pic>
      <p:sp>
        <p:nvSpPr>
          <p:cNvPr id="18" name="文本框 1">
            <a:extLst>
              <a:ext uri="{FF2B5EF4-FFF2-40B4-BE49-F238E27FC236}">
                <a16:creationId xmlns:a16="http://schemas.microsoft.com/office/drawing/2014/main" id="{6CE72B2B-A14F-42C1-B026-0CDCB451CC4C}"/>
              </a:ext>
            </a:extLst>
          </p:cNvPr>
          <p:cNvSpPr txBox="1">
            <a:spLocks noChangeArrowheads="1"/>
          </p:cNvSpPr>
          <p:nvPr/>
        </p:nvSpPr>
        <p:spPr bwMode="auto">
          <a:xfrm>
            <a:off x="9863870" y="3048533"/>
            <a:ext cx="1998084" cy="499997"/>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ctr">
              <a:spcBef>
                <a:spcPct val="0"/>
              </a:spcBef>
              <a:spcAft>
                <a:spcPts val="600"/>
              </a:spcAft>
              <a:buNone/>
              <a:defRPr/>
            </a:pPr>
            <a:r>
              <a:rPr lang="en-US" altLang="zh-TW" sz="20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rPr>
              <a:t>Art of </a:t>
            </a:r>
            <a:r>
              <a:rPr lang="en-US" altLang="zh-TW" sz="2000" dirty="0" err="1">
                <a:solidFill>
                  <a:srgbClr val="FFFFFF"/>
                </a:solidFill>
                <a:latin typeface="Times New Roman" panose="02020603050405020304" pitchFamily="18" charset="0"/>
                <a:ea typeface="標楷體" panose="03000509000000000000" pitchFamily="65" charset="-120"/>
                <a:cs typeface="Times New Roman" panose="02020603050405020304" pitchFamily="18" charset="0"/>
              </a:rPr>
              <a:t>Dunhuang</a:t>
            </a:r>
            <a:endParaRPr kumimoji="0" lang="zh-CN"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8833666" y="4586049"/>
            <a:ext cx="3256249" cy="1754326"/>
          </a:xfrm>
          <a:prstGeom prst="rect">
            <a:avLst/>
          </a:prstGeom>
        </p:spPr>
        <p:txBody>
          <a:bodyPr wrap="square">
            <a:spAutoFit/>
          </a:bodyPr>
          <a:lstStyle/>
          <a:p>
            <a:pPr lvl="0">
              <a:defRPr/>
            </a:pP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Sources:</a:t>
            </a:r>
          </a:p>
          <a:p>
            <a:pPr marL="285750" lvl="0" indent="-285750">
              <a:buFont typeface="Arial" panose="020B0604020202020204" pitchFamily="34" charset="0"/>
              <a:buChar char="•"/>
              <a:defRPr/>
            </a:pP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Gov.cn </a:t>
            </a:r>
            <a:endParaRPr lang="en-US" altLang="zh-TW" sz="1200" strike="sngStrike"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p>
            <a:pPr lvl="0">
              <a:defRPr/>
            </a:pPr>
            <a:r>
              <a:rPr lang="en-US" altLang="zh-TW" sz="12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hlinkClick r:id="rId5"/>
              </a:rPr>
              <a:t>http</a:t>
            </a: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hlinkClick r:id="rId5"/>
              </a:rPr>
              <a:t>://</a:t>
            </a:r>
            <a:r>
              <a:rPr lang="en-US" altLang="zh-TW" sz="12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hlinkClick r:id="rId5"/>
              </a:rPr>
              <a:t>www.gov.cn/xinwen/2019-</a:t>
            </a:r>
            <a:r>
              <a:rPr lang="en-US" altLang="zh-TW" sz="12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p>
          <a:p>
            <a:pPr lvl="0">
              <a:defRPr/>
            </a:pP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10/10/content_5437939.htm</a:t>
            </a:r>
            <a:endPar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buFont typeface="Arial" panose="020B0604020202020204" pitchFamily="34" charset="0"/>
              <a:buChar char="•"/>
              <a:defRPr/>
            </a:pPr>
            <a:r>
              <a:rPr lang="en-US" altLang="zh-TW" sz="1200" dirty="0" err="1">
                <a:solidFill>
                  <a:schemeClr val="bg1"/>
                </a:solidFill>
                <a:latin typeface="Times New Roman" panose="02020603050405020304" pitchFamily="18" charset="0"/>
                <a:ea typeface="DFKai-SB" panose="03000509000000000000" pitchFamily="65" charset="-120"/>
                <a:cs typeface="Times New Roman" panose="02020603050405020304" pitchFamily="18" charset="0"/>
              </a:rPr>
              <a:t>Xinhuanet</a:t>
            </a: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http://www.xinhuanet.com/politics/2020-12/17/c_1126874696.htm</a:t>
            </a:r>
          </a:p>
          <a:p>
            <a:pPr marL="285750" lvl="0" indent="-285750">
              <a:buFont typeface="Arial" panose="020B0604020202020204" pitchFamily="34" charset="0"/>
              <a:buChar char="•"/>
              <a:defRPr/>
            </a:pPr>
            <a:r>
              <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UNESCO</a:t>
            </a:r>
            <a:r>
              <a:rPr lang="en-US"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p>
          <a:p>
            <a:pPr lvl="0">
              <a:defRPr/>
            </a:pPr>
            <a:r>
              <a:rPr lang="en-US" altLang="zh-TW"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GB" altLang="zh-HK" sz="12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http://whc.unesco.org/en/list/</a:t>
            </a:r>
          </a:p>
        </p:txBody>
      </p:sp>
      <p:pic>
        <p:nvPicPr>
          <p:cNvPr id="19" name="图片 7">
            <a:extLst>
              <a:ext uri="{FF2B5EF4-FFF2-40B4-BE49-F238E27FC236}">
                <a16:creationId xmlns:a16="http://schemas.microsoft.com/office/drawing/2014/main" id="{B26461BB-3081-4E7E-A1B4-F7E75D0EE3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7540" y="4604712"/>
            <a:ext cx="2499169" cy="14631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8">
            <a:extLst>
              <a:ext uri="{FF2B5EF4-FFF2-40B4-BE49-F238E27FC236}">
                <a16:creationId xmlns:a16="http://schemas.microsoft.com/office/drawing/2014/main" id="{DFEEA8F7-91A5-4718-A970-0B48C92FAE38}"/>
              </a:ext>
            </a:extLst>
          </p:cNvPr>
          <p:cNvSpPr txBox="1">
            <a:spLocks noChangeArrowheads="1"/>
          </p:cNvSpPr>
          <p:nvPr/>
        </p:nvSpPr>
        <p:spPr bwMode="auto">
          <a:xfrm>
            <a:off x="3698608" y="6067904"/>
            <a:ext cx="2491255" cy="687588"/>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spcBef>
                <a:spcPct val="0"/>
              </a:spcBef>
              <a:spcAft>
                <a:spcPts val="600"/>
              </a:spcAft>
              <a:buNone/>
              <a:defRPr/>
            </a:pPr>
            <a:r>
              <a:rPr lang="en-US" altLang="zh-CN" sz="16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rPr>
              <a:t>"Happy Chinese New Year" performance in Johannesburg, South Africa</a:t>
            </a:r>
            <a:endParaRPr kumimoji="0" lang="zh-CN"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 name="圖片 2">
            <a:extLst>
              <a:ext uri="{FF2B5EF4-FFF2-40B4-BE49-F238E27FC236}">
                <a16:creationId xmlns:a16="http://schemas.microsoft.com/office/drawing/2014/main" id="{A590FD0A-73D5-8A4C-B6F2-38E69F2A8DC7}"/>
              </a:ext>
            </a:extLst>
          </p:cNvPr>
          <p:cNvPicPr>
            <a:picLocks noChangeAspect="1"/>
          </p:cNvPicPr>
          <p:nvPr/>
        </p:nvPicPr>
        <p:blipFill>
          <a:blip r:embed="rId7" cstate="print"/>
          <a:stretch>
            <a:fillRect/>
          </a:stretch>
        </p:blipFill>
        <p:spPr>
          <a:xfrm>
            <a:off x="6354760" y="4602628"/>
            <a:ext cx="2327425" cy="1480772"/>
          </a:xfrm>
          <a:prstGeom prst="rect">
            <a:avLst/>
          </a:prstGeom>
        </p:spPr>
      </p:pic>
      <p:sp>
        <p:nvSpPr>
          <p:cNvPr id="22" name="文本框 5">
            <a:extLst>
              <a:ext uri="{FF2B5EF4-FFF2-40B4-BE49-F238E27FC236}">
                <a16:creationId xmlns:a16="http://schemas.microsoft.com/office/drawing/2014/main" id="{CD309E2A-DD8B-4325-8393-C8E3EE3ABE19}"/>
              </a:ext>
            </a:extLst>
          </p:cNvPr>
          <p:cNvSpPr txBox="1">
            <a:spLocks noChangeArrowheads="1"/>
          </p:cNvSpPr>
          <p:nvPr/>
        </p:nvSpPr>
        <p:spPr bwMode="auto">
          <a:xfrm>
            <a:off x="6354760" y="6083300"/>
            <a:ext cx="2320855" cy="672192"/>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ctr">
              <a:spcBef>
                <a:spcPct val="0"/>
              </a:spcBef>
              <a:spcAft>
                <a:spcPts val="600"/>
              </a:spcAft>
              <a:buNone/>
              <a:defRPr/>
            </a:pPr>
            <a:r>
              <a:rPr lang="en-US" altLang="zh-CN" sz="1600" dirty="0" smtClean="0">
                <a:latin typeface="Times New Roman" panose="02020603050405020304" pitchFamily="18" charset="0"/>
                <a:ea typeface="標楷體" panose="03000509000000000000" pitchFamily="65" charset="-120"/>
                <a:cs typeface="Times New Roman" panose="02020603050405020304" pitchFamily="18" charset="0"/>
              </a:rPr>
              <a:t>A dance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with Chinese opera elements in </a:t>
            </a:r>
            <a:r>
              <a:rPr lang="en-US" altLang="zh-CN" sz="1600"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rPr>
              <a:t>Helsinki, Finland</a:t>
            </a:r>
            <a:endParaRPr kumimoji="0" lang="zh-CN"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标题 1">
            <a:extLst>
              <a:ext uri="{FF2B5EF4-FFF2-40B4-BE49-F238E27FC236}">
                <a16:creationId xmlns:a16="http://schemas.microsoft.com/office/drawing/2014/main" id="{15B7798F-F73E-419D-8C1C-4E5A4DE34320}"/>
              </a:ext>
            </a:extLst>
          </p:cNvPr>
          <p:cNvSpPr txBox="1">
            <a:spLocks noChangeArrowheads="1"/>
          </p:cNvSpPr>
          <p:nvPr/>
        </p:nvSpPr>
        <p:spPr>
          <a:xfrm>
            <a:off x="2808458" y="3999599"/>
            <a:ext cx="7408352" cy="669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ctr">
              <a:defRPr/>
            </a:pPr>
            <a:r>
              <a:rPr lang="en-US" altLang="zh-CN" sz="2400" b="1" dirty="0">
                <a:solidFill>
                  <a:prstClr val="black"/>
                </a:solidFill>
                <a:latin typeface="Times New Roman" panose="02020603050405020304" pitchFamily="18" charset="0"/>
                <a:ea typeface="標楷體"/>
                <a:cs typeface="Times New Roman" panose="02020603050405020304" pitchFamily="18" charset="0"/>
              </a:rPr>
              <a:t>Active cultural exchanges with other countries</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547242660"/>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997738" y="6356350"/>
            <a:ext cx="356062" cy="365125"/>
          </a:xfrm>
        </p:spPr>
        <p:txBody>
          <a:bodyPr/>
          <a:lstStyle/>
          <a:p>
            <a:fld id="{07DC5E8F-1EB0-4121-BBB8-2E098CAE7BA1}" type="slidenum">
              <a:rPr lang="zh-CN" altLang="en-US" smtClean="0">
                <a:solidFill>
                  <a:schemeClr val="tx1"/>
                </a:solidFill>
              </a:rPr>
              <a:pPr/>
              <a:t>49</a:t>
            </a:fld>
            <a:endParaRPr lang="zh-CN" altLang="en-US" dirty="0">
              <a:solidFill>
                <a:schemeClr val="tx1"/>
              </a:solidFill>
            </a:endParaRPr>
          </a:p>
        </p:txBody>
      </p:sp>
      <p:sp>
        <p:nvSpPr>
          <p:cNvPr id="3" name="标题 1">
            <a:extLst>
              <a:ext uri="{FF2B5EF4-FFF2-40B4-BE49-F238E27FC236}">
                <a16:creationId xmlns:a16="http://schemas.microsoft.com/office/drawing/2014/main" id="{EB0C0BC9-971F-4403-82DE-EAC39E925398}"/>
              </a:ext>
            </a:extLst>
          </p:cNvPr>
          <p:cNvSpPr txBox="1">
            <a:spLocks noChangeArrowheads="1"/>
          </p:cNvSpPr>
          <p:nvPr/>
        </p:nvSpPr>
        <p:spPr>
          <a:xfrm>
            <a:off x="3381502" y="604909"/>
            <a:ext cx="65607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0"/>
              </a:spcAft>
              <a:tabLst>
                <a:tab pos="1705610" algn="l"/>
              </a:tabLst>
            </a:pPr>
            <a:r>
              <a:rPr lang="en-GB" altLang="zh-HK" sz="3600" b="1" kern="100" dirty="0">
                <a:latin typeface="Times New Roman" panose="02020603050405020304" pitchFamily="18" charset="0"/>
                <a:cs typeface="Times New Roman" panose="02020603050405020304" pitchFamily="18" charset="0"/>
              </a:rPr>
              <a:t>Significant achievements in cultural heritage protection</a:t>
            </a:r>
            <a:endParaRPr lang="zh-TW" altLang="zh-HK" sz="3600" b="1" kern="100" dirty="0">
              <a:latin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90000"/>
              </a:lnSpc>
              <a:spcBef>
                <a:spcPct val="0"/>
              </a:spcBef>
              <a:spcAft>
                <a:spcPts val="600"/>
              </a:spcAft>
              <a:buClrTx/>
              <a:buSzTx/>
              <a:buFontTx/>
              <a:buNone/>
              <a:tabLst/>
              <a:defRPr/>
            </a:pPr>
            <a:endParaRPr kumimoji="0" lang="zh-CN" altLang="en-US" sz="48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249" y="1267691"/>
            <a:ext cx="2450723" cy="1838042"/>
          </a:xfrm>
          <a:prstGeom prst="rect">
            <a:avLst/>
          </a:prstGeom>
        </p:spPr>
      </p:pic>
      <p:pic>
        <p:nvPicPr>
          <p:cNvPr id="7" name="Picture 6"/>
          <p:cNvPicPr>
            <a:picLocks noChangeAspect="1"/>
          </p:cNvPicPr>
          <p:nvPr/>
        </p:nvPicPr>
        <p:blipFill>
          <a:blip r:embed="rId3" cstate="print"/>
          <a:stretch>
            <a:fillRect/>
          </a:stretch>
        </p:blipFill>
        <p:spPr>
          <a:xfrm>
            <a:off x="9460557" y="851152"/>
            <a:ext cx="2299630" cy="2850975"/>
          </a:xfrm>
          <a:prstGeom prst="rect">
            <a:avLst/>
          </a:prstGeom>
        </p:spPr>
      </p:pic>
      <p:pic>
        <p:nvPicPr>
          <p:cNvPr id="8" name="Picture 7"/>
          <p:cNvPicPr>
            <a:picLocks noChangeAspect="1"/>
          </p:cNvPicPr>
          <p:nvPr/>
        </p:nvPicPr>
        <p:blipFill>
          <a:blip r:embed="rId4" cstate="print"/>
          <a:stretch>
            <a:fillRect/>
          </a:stretch>
        </p:blipFill>
        <p:spPr>
          <a:xfrm>
            <a:off x="9460557" y="4238146"/>
            <a:ext cx="2299630" cy="2333648"/>
          </a:xfrm>
          <a:prstGeom prst="rect">
            <a:avLst/>
          </a:prstGeom>
        </p:spPr>
      </p:pic>
      <p:pic>
        <p:nvPicPr>
          <p:cNvPr id="9" name="Picture 8"/>
          <p:cNvPicPr>
            <a:picLocks noChangeAspect="1"/>
          </p:cNvPicPr>
          <p:nvPr/>
        </p:nvPicPr>
        <p:blipFill>
          <a:blip r:embed="rId5" cstate="print"/>
          <a:stretch>
            <a:fillRect/>
          </a:stretch>
        </p:blipFill>
        <p:spPr>
          <a:xfrm>
            <a:off x="465249" y="3621327"/>
            <a:ext cx="2455709" cy="3100148"/>
          </a:xfrm>
          <a:prstGeom prst="rect">
            <a:avLst/>
          </a:prstGeom>
        </p:spPr>
      </p:pic>
      <p:sp>
        <p:nvSpPr>
          <p:cNvPr id="10" name="Rectangle 9"/>
          <p:cNvSpPr/>
          <p:nvPr/>
        </p:nvSpPr>
        <p:spPr>
          <a:xfrm>
            <a:off x="3379009" y="1994976"/>
            <a:ext cx="5613525" cy="3046988"/>
          </a:xfrm>
          <a:prstGeom prst="rect">
            <a:avLst/>
          </a:prstGeom>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The </a:t>
            </a:r>
            <a:r>
              <a:rPr lang="en-GB" altLang="zh-HK" sz="2400" kern="100" dirty="0" err="1">
                <a:latin typeface="Times New Roman" panose="02020603050405020304" pitchFamily="18" charset="0"/>
                <a:cs typeface="Times New Roman" panose="02020603050405020304" pitchFamily="18" charset="0"/>
              </a:rPr>
              <a:t>Mogao</a:t>
            </a:r>
            <a:r>
              <a:rPr lang="en-GB" altLang="zh-HK" sz="2400" kern="100" dirty="0">
                <a:latin typeface="Times New Roman" panose="02020603050405020304" pitchFamily="18" charset="0"/>
                <a:cs typeface="Times New Roman" panose="02020603050405020304" pitchFamily="18" charset="0"/>
              </a:rPr>
              <a:t> Caves in </a:t>
            </a:r>
            <a:r>
              <a:rPr lang="en-GB" altLang="zh-HK" sz="2400" kern="100" dirty="0" err="1">
                <a:latin typeface="Times New Roman" panose="02020603050405020304" pitchFamily="18" charset="0"/>
                <a:cs typeface="Times New Roman" panose="02020603050405020304" pitchFamily="18" charset="0"/>
              </a:rPr>
              <a:t>Dunhuang</a:t>
            </a:r>
            <a:r>
              <a:rPr lang="en-GB" altLang="zh-HK" sz="2400" kern="100" dirty="0">
                <a:latin typeface="Times New Roman" panose="02020603050405020304" pitchFamily="18" charset="0"/>
                <a:cs typeface="Times New Roman" panose="02020603050405020304" pitchFamily="18" charset="0"/>
              </a:rPr>
              <a:t> are world-famous for their statues and murals, </a:t>
            </a:r>
            <a:r>
              <a:rPr lang="en-GB" altLang="zh-HK" sz="2400" kern="100" dirty="0" smtClean="0">
                <a:latin typeface="Times New Roman" panose="02020603050405020304" pitchFamily="18" charset="0"/>
                <a:cs typeface="Times New Roman" panose="02020603050405020304" pitchFamily="18" charset="0"/>
              </a:rPr>
              <a:t>which span thousands of years of Buddhist art. </a:t>
            </a:r>
            <a:r>
              <a:rPr lang="en-GB" altLang="zh-HK" sz="2400" kern="100" dirty="0">
                <a:latin typeface="Times New Roman" panose="02020603050405020304" pitchFamily="18" charset="0"/>
                <a:cs typeface="Times New Roman" panose="02020603050405020304" pitchFamily="18" charset="0"/>
              </a:rPr>
              <a:t>The </a:t>
            </a:r>
            <a:r>
              <a:rPr lang="en-GB" altLang="zh-HK" sz="2400" kern="100" dirty="0" err="1">
                <a:latin typeface="Times New Roman" panose="02020603050405020304" pitchFamily="18" charset="0"/>
                <a:cs typeface="Times New Roman" panose="02020603050405020304" pitchFamily="18" charset="0"/>
              </a:rPr>
              <a:t>Mogao</a:t>
            </a:r>
            <a:r>
              <a:rPr lang="en-GB" altLang="zh-HK" sz="2400" kern="100" dirty="0">
                <a:latin typeface="Times New Roman" panose="02020603050405020304" pitchFamily="18" charset="0"/>
                <a:cs typeface="Times New Roman" panose="02020603050405020304" pitchFamily="18" charset="0"/>
              </a:rPr>
              <a:t> Caves were </a:t>
            </a:r>
            <a:r>
              <a:rPr lang="en-GB" altLang="zh-HK" sz="2400" kern="100" dirty="0" smtClean="0">
                <a:latin typeface="Times New Roman" panose="02020603050405020304" pitchFamily="18" charset="0"/>
                <a:cs typeface="Times New Roman" panose="02020603050405020304" pitchFamily="18" charset="0"/>
              </a:rPr>
              <a:t>declared as one of the </a:t>
            </a:r>
            <a:r>
              <a:rPr lang="en-US" altLang="zh-HK" sz="2400" kern="100" dirty="0" smtClean="0">
                <a:latin typeface="Times New Roman" panose="02020603050405020304" pitchFamily="18" charset="0"/>
                <a:cs typeface="Times New Roman" panose="02020603050405020304" pitchFamily="18" charset="0"/>
              </a:rPr>
              <a:t>national </a:t>
            </a:r>
            <a:r>
              <a:rPr lang="en-US" altLang="zh-HK" sz="2400" kern="100" dirty="0">
                <a:latin typeface="Times New Roman" panose="02020603050405020304" pitchFamily="18" charset="0"/>
                <a:cs typeface="Times New Roman" panose="02020603050405020304" pitchFamily="18" charset="0"/>
              </a:rPr>
              <a:t>key </a:t>
            </a:r>
            <a:r>
              <a:rPr lang="en-US" altLang="zh-HK" sz="2400" kern="100" dirty="0" smtClean="0">
                <a:latin typeface="Times New Roman" panose="02020603050405020304" pitchFamily="18" charset="0"/>
                <a:cs typeface="Times New Roman" panose="02020603050405020304" pitchFamily="18" charset="0"/>
              </a:rPr>
              <a:t>protected cultural relic units </a:t>
            </a:r>
            <a:r>
              <a:rPr lang="en-GB" altLang="zh-HK" sz="2400" kern="100" dirty="0">
                <a:latin typeface="Times New Roman" panose="02020603050405020304" pitchFamily="18" charset="0"/>
                <a:cs typeface="Times New Roman" panose="02020603050405020304" pitchFamily="18" charset="0"/>
              </a:rPr>
              <a:t>by the State Council</a:t>
            </a:r>
            <a:r>
              <a:rPr lang="en-GB" altLang="zh-HK" sz="2400" kern="100" dirty="0" smtClean="0">
                <a:latin typeface="Times New Roman" panose="02020603050405020304" pitchFamily="18" charset="0"/>
                <a:cs typeface="Times New Roman" panose="02020603050405020304" pitchFamily="18" charset="0"/>
              </a:rPr>
              <a:t> as early as in 1961, They were inscribed onto the World </a:t>
            </a:r>
            <a:r>
              <a:rPr lang="en-GB" altLang="zh-HK" sz="2400" kern="100" dirty="0">
                <a:latin typeface="Times New Roman" panose="02020603050405020304" pitchFamily="18" charset="0"/>
                <a:cs typeface="Times New Roman" panose="02020603050405020304" pitchFamily="18" charset="0"/>
              </a:rPr>
              <a:t>Heritage </a:t>
            </a:r>
            <a:r>
              <a:rPr lang="en-GB" altLang="zh-HK" sz="2400" kern="100" dirty="0" smtClean="0">
                <a:latin typeface="Times New Roman" panose="02020603050405020304" pitchFamily="18" charset="0"/>
                <a:cs typeface="Times New Roman" panose="02020603050405020304" pitchFamily="18" charset="0"/>
              </a:rPr>
              <a:t>List by UNESCO in 1987.</a:t>
            </a:r>
            <a:endParaRPr lang="zh-TW" altLang="zh-HK" sz="2400" kern="100" dirty="0">
              <a:latin typeface="Calibri" panose="020F0502020204030204" pitchFamily="34" charset="0"/>
              <a:cs typeface="Times New Roman" panose="02020603050405020304" pitchFamily="18" charset="0"/>
            </a:endParaRPr>
          </a:p>
        </p:txBody>
      </p:sp>
      <p:sp>
        <p:nvSpPr>
          <p:cNvPr id="11" name="Rectangle 10"/>
          <p:cNvSpPr/>
          <p:nvPr/>
        </p:nvSpPr>
        <p:spPr>
          <a:xfrm>
            <a:off x="581891" y="3118360"/>
            <a:ext cx="2094300" cy="400110"/>
          </a:xfrm>
          <a:prstGeom prst="rect">
            <a:avLst/>
          </a:prstGeom>
          <a:ln w="28575">
            <a:solidFill>
              <a:schemeClr val="tx1"/>
            </a:solidFill>
          </a:ln>
        </p:spPr>
        <p:txBody>
          <a:bodyPr wrap="square">
            <a:spAutoFit/>
          </a:bodyPr>
          <a:lstStyle/>
          <a:p>
            <a:r>
              <a:rPr lang="en-US" altLang="zh-TW" sz="1000" b="1" dirty="0">
                <a:latin typeface="Times New Roman" panose="02020603050405020304" pitchFamily="18" charset="0"/>
                <a:ea typeface="DFKai-SB" panose="03000509000000000000" pitchFamily="65" charset="-120"/>
                <a:cs typeface="Times New Roman" panose="02020603050405020304" pitchFamily="18" charset="0"/>
              </a:rPr>
              <a:t>The picture was taken by </a:t>
            </a:r>
            <a:r>
              <a:rPr lang="en-US" altLang="zh-TW" sz="1000" b="1"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1000" b="1" strike="sngStrike"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1000" b="1" dirty="0">
                <a:latin typeface="Times New Roman" panose="02020603050405020304" pitchFamily="18" charset="0"/>
                <a:ea typeface="DFKai-SB" panose="03000509000000000000" pitchFamily="65" charset="-120"/>
                <a:cs typeface="Times New Roman" panose="02020603050405020304" pitchFamily="18" charset="0"/>
              </a:rPr>
              <a:t>developer of this resource </a:t>
            </a:r>
            <a:endParaRPr lang="en-US" sz="1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9619494" y="3714925"/>
            <a:ext cx="2345198" cy="523220"/>
          </a:xfrm>
          <a:prstGeom prst="rect">
            <a:avLst/>
          </a:prstGeom>
          <a:ln w="28575">
            <a:solidFill>
              <a:schemeClr val="tx1"/>
            </a:solidFill>
          </a:ln>
        </p:spPr>
        <p:txBody>
          <a:bodyPr wrap="square">
            <a:spAutoFit/>
          </a:bodyPr>
          <a:lstStyle/>
          <a:p>
            <a:r>
              <a:rPr lang="en-US" altLang="zh-TW" sz="1400" b="1" dirty="0">
                <a:latin typeface="Times New Roman" panose="02020603050405020304" pitchFamily="18" charset="0"/>
                <a:ea typeface="DFKai-SB" panose="03000509000000000000" pitchFamily="65" charset="-120"/>
                <a:cs typeface="Times New Roman" panose="02020603050405020304" pitchFamily="18" charset="0"/>
              </a:rPr>
              <a:t>The picture was taken by the resource developer</a:t>
            </a:r>
            <a:endParaRPr lang="en-US" sz="1400" dirty="0">
              <a:latin typeface="DFKai-SB" panose="03000509000000000000" pitchFamily="65" charset="-120"/>
              <a:ea typeface="DFKai-SB" panose="03000509000000000000" pitchFamily="65" charset="-120"/>
            </a:endParaRPr>
          </a:p>
        </p:txBody>
      </p:sp>
      <p:sp>
        <p:nvSpPr>
          <p:cNvPr id="13" name="TextBox 7"/>
          <p:cNvSpPr txBox="1"/>
          <p:nvPr/>
        </p:nvSpPr>
        <p:spPr>
          <a:xfrm>
            <a:off x="64683" y="153251"/>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144943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思想气泡: 云 4">
            <a:extLst>
              <a:ext uri="{FF2B5EF4-FFF2-40B4-BE49-F238E27FC236}">
                <a16:creationId xmlns:a16="http://schemas.microsoft.com/office/drawing/2014/main" id="{348BDCDD-2652-4BE9-8076-48822171E307}"/>
              </a:ext>
            </a:extLst>
          </p:cNvPr>
          <p:cNvSpPr/>
          <p:nvPr/>
        </p:nvSpPr>
        <p:spPr bwMode="auto">
          <a:xfrm>
            <a:off x="4709553" y="1230522"/>
            <a:ext cx="3958277" cy="3000894"/>
          </a:xfrm>
          <a:prstGeom prst="cloudCallout">
            <a:avLst>
              <a:gd name="adj1" fmla="val -49143"/>
              <a:gd name="adj2" fmla="val 39185"/>
            </a:avLst>
          </a:prstGeom>
          <a:ln/>
        </p:spPr>
        <p:style>
          <a:lnRef idx="3">
            <a:schemeClr val="lt1"/>
          </a:lnRef>
          <a:fillRef idx="1">
            <a:schemeClr val="accent5"/>
          </a:fillRef>
          <a:effectRef idx="1">
            <a:schemeClr val="accent5"/>
          </a:effectRef>
          <a:fontRef idx="minor">
            <a:schemeClr val="lt1"/>
          </a:fontRef>
        </p:style>
        <p:txBody>
          <a:bodyPr/>
          <a:lstStyle/>
          <a:p>
            <a:pPr>
              <a:spcAft>
                <a:spcPts val="0"/>
              </a:spcAft>
            </a:pP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The </a:t>
            </a:r>
            <a:r>
              <a:rPr lang="en-GB" altLang="zh-HK" kern="100" dirty="0" err="1">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BeiDou</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Navigation Satellite System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(BDS) has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been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launched,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providing all-weather</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real-time,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and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accurate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services for the world.</a:t>
            </a:r>
            <a:endParaRPr lang="zh-TW" altLang="zh-HK" kern="100" dirty="0">
              <a:solidFill>
                <a:schemeClr val="tx1"/>
              </a:solidFill>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endParaRPr>
          </a:p>
        </p:txBody>
      </p:sp>
      <p:sp>
        <p:nvSpPr>
          <p:cNvPr id="9" name="思想气泡: 云 8">
            <a:extLst>
              <a:ext uri="{FF2B5EF4-FFF2-40B4-BE49-F238E27FC236}">
                <a16:creationId xmlns:a16="http://schemas.microsoft.com/office/drawing/2014/main" id="{DA290BBA-543C-473A-AF50-47FB24226429}"/>
              </a:ext>
            </a:extLst>
          </p:cNvPr>
          <p:cNvSpPr/>
          <p:nvPr/>
        </p:nvSpPr>
        <p:spPr bwMode="auto">
          <a:xfrm flipH="1">
            <a:off x="742803" y="1514321"/>
            <a:ext cx="3484999" cy="2086458"/>
          </a:xfrm>
          <a:prstGeom prst="cloudCallout">
            <a:avLst>
              <a:gd name="adj1" fmla="val 35485"/>
              <a:gd name="adj2" fmla="val 44306"/>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lvl="0"/>
            <a:endParaRPr lang="zh-TW" altLang="zh-HK" sz="2400" kern="100" dirty="0">
              <a:solidFill>
                <a:prstClr val="white"/>
              </a:solidFill>
              <a:latin typeface="Calibri" panose="020F0502020204030204" pitchFamily="34" charset="0"/>
              <a:ea typeface="新細明體" panose="02020500000000000000" pitchFamily="18" charset="-120"/>
              <a:cs typeface="Times New Roman" panose="02020603050405020304" pitchFamily="18" charset="0"/>
            </a:endParaRPr>
          </a:p>
        </p:txBody>
      </p:sp>
      <p:sp>
        <p:nvSpPr>
          <p:cNvPr id="11" name="文本框 10">
            <a:extLst>
              <a:ext uri="{FF2B5EF4-FFF2-40B4-BE49-F238E27FC236}">
                <a16:creationId xmlns:a16="http://schemas.microsoft.com/office/drawing/2014/main" id="{0F59F9A2-2744-4E1F-9A0D-3E6145968048}"/>
              </a:ext>
            </a:extLst>
          </p:cNvPr>
          <p:cNvSpPr txBox="1">
            <a:spLocks noChangeArrowheads="1"/>
          </p:cNvSpPr>
          <p:nvPr/>
        </p:nvSpPr>
        <p:spPr bwMode="auto">
          <a:xfrm>
            <a:off x="392195" y="184459"/>
            <a:ext cx="114779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spcAft>
                <a:spcPts val="0"/>
              </a:spcAft>
              <a:buNone/>
            </a:pPr>
            <a:r>
              <a:rPr lang="en-GB" altLang="zh-HK" b="1" kern="100" dirty="0" smtClean="0">
                <a:latin typeface="Times New Roman" panose="02020603050405020304" pitchFamily="18" charset="0"/>
                <a:ea typeface="新細明體" panose="02020500000000000000" pitchFamily="18" charset="-120"/>
                <a:cs typeface="Times New Roman" panose="02020603050405020304" pitchFamily="18" charset="0"/>
              </a:rPr>
              <a:t>As </a:t>
            </a:r>
            <a:r>
              <a:rPr lang="en-GB" altLang="zh-HK" b="1" kern="100" dirty="0">
                <a:latin typeface="Times New Roman" panose="02020603050405020304" pitchFamily="18" charset="0"/>
                <a:ea typeface="新細明體" panose="02020500000000000000" pitchFamily="18" charset="-120"/>
                <a:cs typeface="Times New Roman" panose="02020603050405020304" pitchFamily="18" charset="0"/>
              </a:rPr>
              <a:t>far as you know, what other achievements has China made in recent years?</a:t>
            </a:r>
            <a:endParaRPr lang="zh-TW" altLang="zh-HK" b="1" kern="100" dirty="0">
              <a:ea typeface="新細明體" panose="02020500000000000000" pitchFamily="18" charset="-12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6134" y="3699640"/>
            <a:ext cx="1788375" cy="25277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4583" y="3632802"/>
            <a:ext cx="2056073" cy="29061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051" y="3699640"/>
            <a:ext cx="1660246" cy="2801007"/>
          </a:xfrm>
          <a:prstGeom prst="rect">
            <a:avLst/>
          </a:prstGeom>
        </p:spPr>
      </p:pic>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4" name="文字方塊 3"/>
          <p:cNvSpPr txBox="1"/>
          <p:nvPr/>
        </p:nvSpPr>
        <p:spPr>
          <a:xfrm>
            <a:off x="1234556" y="1849716"/>
            <a:ext cx="2671017" cy="1477328"/>
          </a:xfrm>
          <a:prstGeom prst="rect">
            <a:avLst/>
          </a:prstGeom>
          <a:noFill/>
        </p:spPr>
        <p:txBody>
          <a:bodyPr wrap="square" rtlCol="0">
            <a:spAutoFit/>
          </a:bodyPr>
          <a:lstStyle/>
          <a:p>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Do you know what achievements our country has made?</a:t>
            </a:r>
            <a:endParaRPr lang="zh-TW" altLang="zh-HK" sz="2400" kern="100" dirty="0">
              <a:latin typeface="Calibri" panose="020F0502020204030204" pitchFamily="34" charset="0"/>
              <a:ea typeface="新細明體" panose="02020500000000000000" pitchFamily="18" charset="-120"/>
              <a:cs typeface="Times New Roman" panose="02020603050405020304" pitchFamily="18" charset="0"/>
            </a:endParaRPr>
          </a:p>
          <a:p>
            <a:endParaRPr lang="zh-HK" altLang="en-US" dirty="0"/>
          </a:p>
        </p:txBody>
      </p:sp>
      <p:sp>
        <p:nvSpPr>
          <p:cNvPr id="7" name="思想气泡: 云 6">
            <a:extLst>
              <a:ext uri="{FF2B5EF4-FFF2-40B4-BE49-F238E27FC236}">
                <a16:creationId xmlns:a16="http://schemas.microsoft.com/office/drawing/2014/main" id="{7626AC79-5CF9-40D4-ACE2-65DEF2359BE6}"/>
              </a:ext>
            </a:extLst>
          </p:cNvPr>
          <p:cNvSpPr/>
          <p:nvPr/>
        </p:nvSpPr>
        <p:spPr bwMode="auto">
          <a:xfrm>
            <a:off x="8667831" y="1415462"/>
            <a:ext cx="3111303" cy="2034778"/>
          </a:xfrm>
          <a:prstGeom prst="cloudCallout">
            <a:avLst>
              <a:gd name="adj1" fmla="val -32138"/>
              <a:gd name="adj2" fmla="val 77091"/>
            </a:avLst>
          </a:prstGeom>
          <a:ln/>
        </p:spPr>
        <p:style>
          <a:lnRef idx="1">
            <a:schemeClr val="accent2"/>
          </a:lnRef>
          <a:fillRef idx="2">
            <a:schemeClr val="accent2"/>
          </a:fillRef>
          <a:effectRef idx="1">
            <a:schemeClr val="accent2"/>
          </a:effectRef>
          <a:fontRef idx="minor">
            <a:schemeClr val="dk1"/>
          </a:fontRef>
        </p:style>
        <p:txBody>
          <a:bodyPr/>
          <a:lstStyle/>
          <a:p>
            <a:pPr>
              <a:spcAft>
                <a:spcPts val="0"/>
              </a:spcAft>
            </a:pP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By the end of 2020,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our country has </a:t>
            </a:r>
            <a:r>
              <a:rPr lang="en-GB" altLang="zh-HK" strike="sngStrike"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eradicated</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absolute </a:t>
            </a:r>
            <a:r>
              <a:rPr lang="en-GB" altLang="zh-HK" kern="1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poverty under current </a:t>
            </a:r>
            <a:r>
              <a:rPr lang="en-GB" altLang="zh-HK" kern="100"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standards.</a:t>
            </a:r>
            <a:endParaRPr lang="zh-TW" altLang="zh-HK" kern="100" dirty="0">
              <a:solidFill>
                <a:schemeClr val="tx1"/>
              </a:solidFill>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24422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6191" y="3984367"/>
            <a:ext cx="11016176" cy="2554545"/>
          </a:xfrm>
          <a:prstGeom prst="rect">
            <a:avLst/>
          </a:prstGeom>
        </p:spPr>
        <p:txBody>
          <a:bodyPr wrap="square">
            <a:spAutoFit/>
          </a:bodyPr>
          <a:lstStyle/>
          <a:p>
            <a:pPr algn="just"/>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Activity: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Enter the following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webpage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to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understand the intangible cultural heritage in Hong Kong, and the relationship between the heritage and Chinese traditional culture.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(Please keep in view of the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latest development.)</a:t>
            </a:r>
          </a:p>
          <a:p>
            <a:endParaRPr lang="en-US" altLang="zh-TW" sz="2400" dirty="0">
              <a:solidFill>
                <a:srgbClr val="000000"/>
              </a:solidFill>
              <a:latin typeface="DFKai-SB" panose="03000509000000000000" pitchFamily="65" charset="-120"/>
              <a:ea typeface="DFKai-SB" panose="03000509000000000000" pitchFamily="65" charset="-120"/>
            </a:endParaRPr>
          </a:p>
          <a:p>
            <a:endParaRPr lang="en-US" altLang="zh-TW" sz="2400" dirty="0">
              <a:solidFill>
                <a:srgbClr val="000000"/>
              </a:solidFill>
              <a:latin typeface="DFKai-SB" panose="03000509000000000000" pitchFamily="65" charset="-120"/>
              <a:ea typeface="DFKai-SB" panose="03000509000000000000" pitchFamily="65" charset="-120"/>
            </a:endParaRPr>
          </a:p>
          <a:p>
            <a:endParaRPr lang="en-US" altLang="zh-TW" sz="2400" dirty="0">
              <a:solidFill>
                <a:srgbClr val="000000"/>
              </a:solidFill>
              <a:latin typeface="DFKai-SB" panose="03000509000000000000" pitchFamily="65" charset="-120"/>
              <a:ea typeface="DFKai-SB" panose="03000509000000000000" pitchFamily="65" charset="-120"/>
            </a:endParaRPr>
          </a:p>
          <a:p>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Intangible Cultural Heritage Office</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sz="1400" dirty="0">
                <a:latin typeface="Times New Roman" panose="02020603050405020304" pitchFamily="18" charset="0"/>
                <a:ea typeface="DFKai-SB" panose="03000509000000000000" pitchFamily="65" charset="-120"/>
                <a:cs typeface="Times New Roman" panose="02020603050405020304" pitchFamily="18" charset="0"/>
              </a:rPr>
              <a:t>https://www.lcsd.gov.hk/CE/Museum/ICHO/en_US/web/icho/the_representative_list_of_hkich.html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2438401" y="694069"/>
            <a:ext cx="8645236" cy="646331"/>
          </a:xfrm>
          <a:prstGeom prst="rect">
            <a:avLst/>
          </a:prstGeom>
          <a:ln w="38100">
            <a:solidFill>
              <a:srgbClr val="7030A0"/>
            </a:solidFill>
          </a:ln>
        </p:spPr>
        <p:txBody>
          <a:bodyPr wrap="square">
            <a:spAutoFit/>
          </a:bodyPr>
          <a:lstStyle/>
          <a:p>
            <a:pPr algn="ctr"/>
            <a:r>
              <a:rPr lang="en-US" altLang="zh-TW" sz="3600" dirty="0">
                <a:latin typeface="Times New Roman" panose="02020603050405020304" pitchFamily="18" charset="0"/>
                <a:ea typeface="DFKai-SB" panose="03000509000000000000" pitchFamily="65" charset="-120"/>
                <a:cs typeface="Times New Roman" panose="02020603050405020304" pitchFamily="18" charset="0"/>
              </a:rPr>
              <a:t>Intangible Cultural Heritage in Hong Kong</a:t>
            </a:r>
            <a:endParaRPr lang="zh-TW" altLang="en-US" sz="3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691143" y="1658353"/>
            <a:ext cx="10866273" cy="1908215"/>
          </a:xfrm>
          <a:prstGeom prst="rect">
            <a:avLst/>
          </a:prstGeom>
          <a:ln w="38100">
            <a:solidFill>
              <a:srgbClr val="0070C0"/>
            </a:solidFill>
          </a:ln>
        </p:spPr>
        <p:txBody>
          <a:bodyPr wrap="square">
            <a:spAutoFit/>
          </a:bodyPr>
          <a:lstStyle/>
          <a:p>
            <a:pPr algn="just"/>
            <a:r>
              <a:rPr lang="en-US" altLang="zh-HK" sz="2000" dirty="0" smtClean="0">
                <a:latin typeface="Times New Roman" panose="02020603050405020304" pitchFamily="18" charset="0"/>
                <a:cs typeface="Times New Roman" panose="02020603050405020304" pitchFamily="18" charset="0"/>
              </a:rPr>
              <a:t>In 2017, the </a:t>
            </a:r>
            <a:r>
              <a:rPr lang="en-US" altLang="zh-HK" sz="2000" dirty="0">
                <a:latin typeface="Times New Roman" panose="02020603050405020304" pitchFamily="18" charset="0"/>
                <a:cs typeface="Times New Roman" panose="02020603050405020304" pitchFamily="18" charset="0"/>
              </a:rPr>
              <a:t>Leisure and Cultural Services Department announced the first Representative List of the Intangible Cultural Heritage of Hong </a:t>
            </a:r>
            <a:r>
              <a:rPr lang="en-US" altLang="zh-HK" sz="2000" dirty="0" smtClean="0">
                <a:latin typeface="Times New Roman" panose="02020603050405020304" pitchFamily="18" charset="0"/>
                <a:cs typeface="Times New Roman" panose="02020603050405020304" pitchFamily="18" charset="0"/>
              </a:rPr>
              <a:t>Kong, </a:t>
            </a:r>
            <a:r>
              <a:rPr lang="en-US" altLang="zh-HK" sz="2000" dirty="0">
                <a:latin typeface="Times New Roman" panose="02020603050405020304" pitchFamily="18" charset="0"/>
                <a:cs typeface="Times New Roman" panose="02020603050405020304" pitchFamily="18" charset="0"/>
              </a:rPr>
              <a:t>which comprises 20 </a:t>
            </a:r>
            <a:r>
              <a:rPr lang="en-US" altLang="zh-HK" sz="2000" dirty="0" smtClean="0">
                <a:latin typeface="Times New Roman" panose="02020603050405020304" pitchFamily="18" charset="0"/>
                <a:cs typeface="Times New Roman" panose="02020603050405020304" pitchFamily="18" charset="0"/>
              </a:rPr>
              <a:t>items. </a:t>
            </a:r>
            <a:r>
              <a:rPr lang="en-US" altLang="zh-HK" sz="2000" dirty="0">
                <a:latin typeface="Times New Roman" panose="02020603050405020304" pitchFamily="18" charset="0"/>
                <a:cs typeface="Times New Roman" panose="02020603050405020304" pitchFamily="18" charset="0"/>
              </a:rPr>
              <a:t>The Representative List </a:t>
            </a:r>
            <a:r>
              <a:rPr lang="en-US" altLang="zh-HK" sz="2000" dirty="0" smtClean="0">
                <a:latin typeface="Times New Roman" panose="02020603050405020304" pitchFamily="18" charset="0"/>
                <a:cs typeface="Times New Roman" panose="02020603050405020304" pitchFamily="18" charset="0"/>
              </a:rPr>
              <a:t>provides </a:t>
            </a:r>
            <a:r>
              <a:rPr lang="en-US" altLang="zh-HK" sz="2000" dirty="0">
                <a:latin typeface="Times New Roman" panose="02020603050405020304" pitchFamily="18" charset="0"/>
                <a:cs typeface="Times New Roman" panose="02020603050405020304" pitchFamily="18" charset="0"/>
              </a:rPr>
              <a:t>the Government with a basis for </a:t>
            </a:r>
            <a:r>
              <a:rPr lang="en-US" altLang="zh-HK" sz="2000" dirty="0" err="1">
                <a:latin typeface="Times New Roman" panose="02020603050405020304" pitchFamily="18" charset="0"/>
                <a:cs typeface="Times New Roman" panose="02020603050405020304" pitchFamily="18" charset="0"/>
              </a:rPr>
              <a:t>prioritising</a:t>
            </a:r>
            <a:r>
              <a:rPr lang="en-US" altLang="zh-HK" sz="2000" dirty="0">
                <a:latin typeface="Times New Roman" panose="02020603050405020304" pitchFamily="18" charset="0"/>
                <a:cs typeface="Times New Roman" panose="02020603050405020304" pitchFamily="18" charset="0"/>
              </a:rPr>
              <a:t> resources </a:t>
            </a:r>
            <a:r>
              <a:rPr lang="en-US" altLang="zh-HK" sz="2000" dirty="0" smtClean="0">
                <a:latin typeface="Times New Roman" panose="02020603050405020304" pitchFamily="18" charset="0"/>
                <a:cs typeface="Times New Roman" panose="02020603050405020304" pitchFamily="18" charset="0"/>
              </a:rPr>
              <a:t>allocation and introducing measures for protecting </a:t>
            </a:r>
            <a:r>
              <a:rPr lang="en-US" altLang="zh-HK" sz="2000" dirty="0">
                <a:latin typeface="Times New Roman" panose="02020603050405020304" pitchFamily="18" charset="0"/>
                <a:cs typeface="Times New Roman" panose="02020603050405020304" pitchFamily="18" charset="0"/>
              </a:rPr>
              <a:t>intangible cultural heritage (ICH) </a:t>
            </a:r>
            <a:r>
              <a:rPr lang="en-US" altLang="zh-HK" sz="2000" dirty="0" smtClean="0">
                <a:latin typeface="Times New Roman" panose="02020603050405020304" pitchFamily="18" charset="0"/>
                <a:cs typeface="Times New Roman" panose="02020603050405020304" pitchFamily="18" charset="0"/>
              </a:rPr>
              <a:t>items.</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solidFill>
                <a:srgbClr val="000000"/>
              </a:solidFill>
              <a:latin typeface="DFKai-SB" panose="03000509000000000000" pitchFamily="65" charset="-120"/>
              <a:ea typeface="DFKai-SB" panose="03000509000000000000" pitchFamily="65" charset="-120"/>
            </a:endParaRPr>
          </a:p>
          <a:p>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Source: www.info.gov.hk/gia/general/201708/14/P2017081400655.htm</a:t>
            </a: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9" name="Picture 8">
            <a:hlinkClick r:id="rId2"/>
          </p:cNvPr>
          <p:cNvPicPr>
            <a:picLocks noChangeAspect="1"/>
          </p:cNvPicPr>
          <p:nvPr/>
        </p:nvPicPr>
        <p:blipFill>
          <a:blip r:embed="rId3" cstate="print"/>
          <a:stretch>
            <a:fillRect/>
          </a:stretch>
        </p:blipFill>
        <p:spPr>
          <a:xfrm>
            <a:off x="4785082" y="4861074"/>
            <a:ext cx="2730365" cy="1056532"/>
          </a:xfrm>
          <a:prstGeom prst="rect">
            <a:avLst/>
          </a:prstGeom>
        </p:spPr>
      </p:pic>
      <p:sp>
        <p:nvSpPr>
          <p:cNvPr id="10" name="Rectangle 9"/>
          <p:cNvSpPr/>
          <p:nvPr/>
        </p:nvSpPr>
        <p:spPr>
          <a:xfrm>
            <a:off x="7913792" y="5306940"/>
            <a:ext cx="3169845" cy="338554"/>
          </a:xfrm>
          <a:prstGeom prst="rect">
            <a:avLst/>
          </a:prstGeom>
          <a:ln w="28575">
            <a:solidFill>
              <a:schemeClr val="tx1"/>
            </a:solidFill>
          </a:ln>
        </p:spPr>
        <p:txBody>
          <a:bodyPr wrap="square">
            <a:spAutoFit/>
          </a:bodyPr>
          <a:lstStyle/>
          <a:p>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6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image to learn more</a:t>
            </a:r>
            <a:r>
              <a:rPr lang="en-US" altLang="zh-TW" sz="1600" b="1"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a:t>
            </a:r>
            <a:endParaRPr lang="en-US" sz="16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Left Arrow 10"/>
          <p:cNvSpPr/>
          <p:nvPr/>
        </p:nvSpPr>
        <p:spPr>
          <a:xfrm>
            <a:off x="7606221" y="5296359"/>
            <a:ext cx="307571" cy="349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p:cNvSpPr txBox="1"/>
          <p:nvPr/>
        </p:nvSpPr>
        <p:spPr>
          <a:xfrm>
            <a:off x="108963" y="229356"/>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78650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D26EA29-8EDF-4975-BF2D-2BFF31DA3FC3}"/>
              </a:ext>
            </a:extLst>
          </p:cNvPr>
          <p:cNvGrpSpPr/>
          <p:nvPr/>
        </p:nvGrpSpPr>
        <p:grpSpPr>
          <a:xfrm>
            <a:off x="600453" y="163262"/>
            <a:ext cx="11112575" cy="5353865"/>
            <a:chOff x="1473109" y="1422460"/>
            <a:chExt cx="9476234" cy="3915096"/>
          </a:xfrm>
        </p:grpSpPr>
        <p:grpSp>
          <p:nvGrpSpPr>
            <p:cNvPr id="12" name="组合 11">
              <a:extLst>
                <a:ext uri="{FF2B5EF4-FFF2-40B4-BE49-F238E27FC236}">
                  <a16:creationId xmlns:a16="http://schemas.microsoft.com/office/drawing/2014/main" id="{6DBA0E9D-DDFE-430B-8808-A6D7424CDFF8}"/>
                </a:ext>
              </a:extLst>
            </p:cNvPr>
            <p:cNvGrpSpPr/>
            <p:nvPr/>
          </p:nvGrpSpPr>
          <p:grpSpPr>
            <a:xfrm>
              <a:off x="1473110" y="1422460"/>
              <a:ext cx="7425212" cy="1004416"/>
              <a:chOff x="6657307" y="-1164993"/>
              <a:chExt cx="10125129" cy="1369637"/>
            </a:xfrm>
          </p:grpSpPr>
          <p:sp>
            <p:nvSpPr>
              <p:cNvPr id="14" name="Donut 92">
                <a:extLst>
                  <a:ext uri="{FF2B5EF4-FFF2-40B4-BE49-F238E27FC236}">
                    <a16:creationId xmlns:a16="http://schemas.microsoft.com/office/drawing/2014/main" id="{7E3A7A4F-9DDF-4573-B131-EC0CEE68E8D5}"/>
                  </a:ext>
                </a:extLst>
              </p:cNvPr>
              <p:cNvSpPr/>
              <p:nvPr/>
            </p:nvSpPr>
            <p:spPr>
              <a:xfrm flipH="1">
                <a:off x="6657307" y="-1164993"/>
                <a:ext cx="1369066" cy="1369637"/>
              </a:xfrm>
              <a:prstGeom prst="donut">
                <a:avLst>
                  <a:gd name="adj" fmla="val 19079"/>
                </a:avLst>
              </a:prstGeom>
              <a:solidFill>
                <a:srgbClr val="F1747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15" name="Round Same Side Corner Rectangle 94">
                <a:extLst>
                  <a:ext uri="{FF2B5EF4-FFF2-40B4-BE49-F238E27FC236}">
                    <a16:creationId xmlns:a16="http://schemas.microsoft.com/office/drawing/2014/main" id="{FE1DD4E2-9B24-494B-BB17-7DACCA8C8164}"/>
                  </a:ext>
                </a:extLst>
              </p:cNvPr>
              <p:cNvSpPr/>
              <p:nvPr/>
            </p:nvSpPr>
            <p:spPr>
              <a:xfrm rot="5400000" flipH="1">
                <a:off x="11844240" y="-5207032"/>
                <a:ext cx="784671" cy="9091720"/>
              </a:xfrm>
              <a:prstGeom prst="round2SameRect">
                <a:avLst/>
              </a:prstGeom>
              <a:solidFill>
                <a:srgbClr val="F1747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sp>
          <p:nvSpPr>
            <p:cNvPr id="17" name="文本框 16">
              <a:extLst>
                <a:ext uri="{FF2B5EF4-FFF2-40B4-BE49-F238E27FC236}">
                  <a16:creationId xmlns:a16="http://schemas.microsoft.com/office/drawing/2014/main" id="{B798E515-722B-4674-9338-948A5F60DA4E}"/>
                </a:ext>
              </a:extLst>
            </p:cNvPr>
            <p:cNvSpPr txBox="1"/>
            <p:nvPr/>
          </p:nvSpPr>
          <p:spPr>
            <a:xfrm>
              <a:off x="1473109" y="2547047"/>
              <a:ext cx="9476234" cy="2790509"/>
            </a:xfrm>
            <a:prstGeom prst="rect">
              <a:avLst/>
            </a:prstGeom>
            <a:noFill/>
            <a:ln w="28575">
              <a:solidFill>
                <a:srgbClr val="FFC000"/>
              </a:solidFill>
            </a:ln>
          </p:spPr>
          <p:txBody>
            <a:bodyPr wrap="square">
              <a:spAutoFit/>
            </a:bodyPr>
            <a:lstStyle/>
            <a:p>
              <a:pPr lvl="0" algn="just">
                <a:lnSpc>
                  <a:spcPct val="120000"/>
                </a:lnSpc>
                <a:defRPr/>
              </a:pPr>
              <a:r>
                <a:rPr lang="en-GB" altLang="zh-HK" sz="2000" kern="100" dirty="0">
                  <a:latin typeface="Times New Roman" panose="02020603050405020304" pitchFamily="18" charset="0"/>
                  <a:cs typeface="Times New Roman" panose="02020603050405020304" pitchFamily="18" charset="0"/>
                </a:rPr>
                <a:t>According to the Convention Concerning the Protection of World Cultural and Natural Heritage, “cultural heritage” includes: </a:t>
              </a:r>
            </a:p>
            <a:p>
              <a:pPr lvl="0" algn="just">
                <a:lnSpc>
                  <a:spcPct val="120000"/>
                </a:lnSpc>
                <a:defRPr/>
              </a:pPr>
              <a:r>
                <a:rPr lang="en-GB" altLang="zh-HK" sz="2000" kern="100" dirty="0">
                  <a:latin typeface="Times New Roman" panose="02020603050405020304" pitchFamily="18" charset="0"/>
                  <a:cs typeface="Times New Roman" panose="02020603050405020304" pitchFamily="18" charset="0"/>
                </a:rPr>
                <a:t>• Monuments: architectural works, works of monumental sculpture and painting, inscriptions, cave dwellings and combinations; </a:t>
              </a:r>
            </a:p>
            <a:p>
              <a:pPr lvl="0" algn="just">
                <a:lnSpc>
                  <a:spcPct val="120000"/>
                </a:lnSpc>
                <a:defRPr/>
              </a:pPr>
              <a:r>
                <a:rPr lang="en-GB" altLang="zh-HK" sz="2000" kern="100" dirty="0">
                  <a:latin typeface="Times New Roman" panose="02020603050405020304" pitchFamily="18" charset="0"/>
                  <a:cs typeface="Times New Roman" panose="02020603050405020304" pitchFamily="18" charset="0"/>
                </a:rPr>
                <a:t>• Groups of buildings: groups of separate or connected buildings; and </a:t>
              </a:r>
            </a:p>
            <a:p>
              <a:pPr lvl="0" algn="just">
                <a:lnSpc>
                  <a:spcPct val="120000"/>
                </a:lnSpc>
                <a:defRPr/>
              </a:pPr>
              <a:r>
                <a:rPr lang="en-GB" altLang="zh-HK" sz="2000" kern="100" dirty="0">
                  <a:latin typeface="Times New Roman" panose="02020603050405020304" pitchFamily="18" charset="0"/>
                  <a:cs typeface="Times New Roman" panose="02020603050405020304" pitchFamily="18" charset="0"/>
                </a:rPr>
                <a:t>• Sites: works of man or the combined works of nature and man, and areas including archaeological sites. </a:t>
              </a:r>
              <a:endParaRPr lang="zh-TW" altLang="zh-HK" sz="2000" kern="100" dirty="0">
                <a:latin typeface="Calibri" panose="020F0502020204030204" pitchFamily="34" charset="0"/>
                <a:cs typeface="Times New Roman" panose="02020603050405020304" pitchFamily="18" charset="0"/>
              </a:endParaRPr>
            </a:p>
            <a:p>
              <a:pPr algn="just">
                <a:spcAft>
                  <a:spcPts val="0"/>
                </a:spcAft>
                <a:tabLst>
                  <a:tab pos="1705610" algn="l"/>
                </a:tabLst>
              </a:pPr>
              <a:r>
                <a:rPr lang="en-GB" altLang="zh-HK" sz="2000" kern="100" dirty="0">
                  <a:latin typeface="Times New Roman" panose="02020603050405020304" pitchFamily="18" charset="0"/>
                  <a:cs typeface="Times New Roman" panose="02020603050405020304" pitchFamily="18" charset="0"/>
                </a:rPr>
                <a:t>In Hong Kong, the Antiquities and Monuments Ordinance was enforced in 1976 to ensure that the best examples of Hong Kong’s heritage are protected appropriately. In the same year, the Antiquities Advisory Board </a:t>
              </a:r>
              <a:r>
                <a:rPr lang="en-GB" altLang="zh-HK" sz="2000" kern="100" dirty="0" smtClean="0">
                  <a:latin typeface="Times New Roman" panose="02020603050405020304" pitchFamily="18" charset="0"/>
                  <a:cs typeface="Times New Roman" panose="02020603050405020304" pitchFamily="18" charset="0"/>
                </a:rPr>
                <a:t>(AAB) </a:t>
              </a:r>
              <a:r>
                <a:rPr lang="en-GB" altLang="zh-HK" sz="2000" kern="100" dirty="0">
                  <a:latin typeface="Times New Roman" panose="02020603050405020304" pitchFamily="18" charset="0"/>
                  <a:cs typeface="Times New Roman" panose="02020603050405020304" pitchFamily="18" charset="0"/>
                </a:rPr>
                <a:t>and the Antiquities and Monuments Office </a:t>
              </a:r>
              <a:r>
                <a:rPr lang="en-GB" altLang="zh-HK" sz="2000" kern="100" dirty="0" smtClean="0">
                  <a:latin typeface="Times New Roman" panose="02020603050405020304" pitchFamily="18" charset="0"/>
                  <a:cs typeface="Times New Roman" panose="02020603050405020304" pitchFamily="18" charset="0"/>
                </a:rPr>
                <a:t>(AMO) </a:t>
              </a:r>
              <a:r>
                <a:rPr lang="en-GB" altLang="zh-HK" sz="2000" kern="100" dirty="0">
                  <a:latin typeface="Times New Roman" panose="02020603050405020304" pitchFamily="18" charset="0"/>
                  <a:cs typeface="Times New Roman" panose="02020603050405020304" pitchFamily="18" charset="0"/>
                </a:rPr>
                <a:t>were established. The </a:t>
              </a:r>
              <a:r>
                <a:rPr lang="en-GB" altLang="zh-HK" sz="2000" kern="100" dirty="0" smtClean="0">
                  <a:latin typeface="Times New Roman" panose="02020603050405020304" pitchFamily="18" charset="0"/>
                  <a:cs typeface="Times New Roman" panose="02020603050405020304" pitchFamily="18" charset="0"/>
                </a:rPr>
                <a:t>AMO, </a:t>
              </a:r>
              <a:r>
                <a:rPr lang="en-GB" altLang="zh-HK" sz="2000" kern="100" dirty="0">
                  <a:latin typeface="Times New Roman" panose="02020603050405020304" pitchFamily="18" charset="0"/>
                  <a:cs typeface="Times New Roman" panose="02020603050405020304" pitchFamily="18" charset="0"/>
                </a:rPr>
                <a:t>which provides secretarial and executive support </a:t>
              </a:r>
              <a:r>
                <a:rPr lang="en-GB" altLang="zh-HK" sz="2000" kern="100" dirty="0" smtClean="0">
                  <a:latin typeface="Times New Roman" panose="02020603050405020304" pitchFamily="18" charset="0"/>
                  <a:cs typeface="Times New Roman" panose="02020603050405020304" pitchFamily="18" charset="0"/>
                </a:rPr>
                <a:t>to AAB </a:t>
              </a:r>
              <a:r>
                <a:rPr lang="en-GB" altLang="zh-HK" sz="2000" kern="100" dirty="0">
                  <a:latin typeface="Times New Roman" panose="02020603050405020304" pitchFamily="18" charset="0"/>
                  <a:cs typeface="Times New Roman" panose="02020603050405020304" pitchFamily="18" charset="0"/>
                </a:rPr>
                <a:t>in conserving places of historical and archaeological interest, is the executive arm of the Antiquities Authority.</a:t>
              </a:r>
              <a:endParaRPr kumimoji="0" lang="zh-CN" altLang="en-US" sz="26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5" name="文字方塊 24"/>
          <p:cNvSpPr txBox="1"/>
          <p:nvPr/>
        </p:nvSpPr>
        <p:spPr>
          <a:xfrm>
            <a:off x="706720" y="5589126"/>
            <a:ext cx="9233434" cy="1169551"/>
          </a:xfrm>
          <a:prstGeom prst="rect">
            <a:avLst/>
          </a:prstGeom>
          <a:noFill/>
        </p:spPr>
        <p:txBody>
          <a:bodyPr wrap="square" rtlCol="0">
            <a:spAutoFit/>
          </a:bodyPr>
          <a:lstStyle/>
          <a:p>
            <a:r>
              <a:rPr lang="en-US" altLang="zh-TW" sz="1400" u="sng" dirty="0" smtClean="0">
                <a:latin typeface="Times New Roman" panose="02020603050405020304" pitchFamily="18" charset="0"/>
                <a:ea typeface="標楷體" panose="03000509000000000000" pitchFamily="65" charset="-120"/>
                <a:cs typeface="Times New Roman" panose="02020603050405020304" pitchFamily="18" charset="0"/>
              </a:rPr>
              <a:t>Sources:</a:t>
            </a:r>
            <a:endParaRPr lang="en-US" altLang="zh-TW" sz="1400" u="sng"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UNESCO. World Heritage. </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https://whc.unesco.org/en/about/</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Antiquities and Monuments Office.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://www.amo.gov.hk/en/home/index.html</a:t>
            </a:r>
            <a:endParaRPr lang="en-US" altLang="zh-CN" sz="1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Convention Concerning the Protection of the World Cultural and Natural Heritage.</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://whc.unesco.org/archive/convention-en.pdf</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22">
            <a:extLst>
              <a:ext uri="{FF2B5EF4-FFF2-40B4-BE49-F238E27FC236}">
                <a16:creationId xmlns:a16="http://schemas.microsoft.com/office/drawing/2014/main" id="{4B8E9984-8A55-46B5-A8C5-E81444AEFB9A}"/>
              </a:ext>
            </a:extLst>
          </p:cNvPr>
          <p:cNvSpPr txBox="1"/>
          <p:nvPr/>
        </p:nvSpPr>
        <p:spPr>
          <a:xfrm>
            <a:off x="2623521" y="46304"/>
            <a:ext cx="8379824" cy="1015663"/>
          </a:xfrm>
          <a:prstGeom prst="rect">
            <a:avLst/>
          </a:prstGeom>
          <a:noFill/>
        </p:spPr>
        <p:txBody>
          <a:bodyPr wrap="square">
            <a:spAutoFit/>
          </a:bodyPr>
          <a:lstStyle/>
          <a:p>
            <a:pPr lvl="0">
              <a:lnSpc>
                <a:spcPct val="150000"/>
              </a:lnSpc>
              <a:spcBef>
                <a:spcPts val="1000"/>
              </a:spcBef>
              <a:defRPr/>
            </a:pPr>
            <a:r>
              <a:rPr lang="en-US" altLang="zh-CN" sz="4000" b="1" dirty="0">
                <a:solidFill>
                  <a:prstClr val="white"/>
                </a:solidFill>
                <a:latin typeface="Times New Roman" panose="02020603050405020304" pitchFamily="18" charset="0"/>
                <a:ea typeface="DFKai-SB" panose="03000509000000000000" pitchFamily="65" charset="-120"/>
                <a:cs typeface="Times New Roman" panose="02020603050405020304" pitchFamily="18" charset="0"/>
              </a:rPr>
              <a:t>Cultural Heritage </a:t>
            </a:r>
            <a:r>
              <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24824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D26EA29-8EDF-4975-BF2D-2BFF31DA3FC3}"/>
              </a:ext>
            </a:extLst>
          </p:cNvPr>
          <p:cNvGrpSpPr/>
          <p:nvPr/>
        </p:nvGrpSpPr>
        <p:grpSpPr>
          <a:xfrm>
            <a:off x="1002620" y="371306"/>
            <a:ext cx="10299459" cy="4328196"/>
            <a:chOff x="1574819" y="3156051"/>
            <a:chExt cx="8296388" cy="3084163"/>
          </a:xfrm>
        </p:grpSpPr>
        <p:grpSp>
          <p:nvGrpSpPr>
            <p:cNvPr id="18" name="组合 17">
              <a:extLst>
                <a:ext uri="{FF2B5EF4-FFF2-40B4-BE49-F238E27FC236}">
                  <a16:creationId xmlns:a16="http://schemas.microsoft.com/office/drawing/2014/main" id="{4A58233C-A4F3-40F9-AB76-207117A38635}"/>
                </a:ext>
              </a:extLst>
            </p:cNvPr>
            <p:cNvGrpSpPr/>
            <p:nvPr/>
          </p:nvGrpSpPr>
          <p:grpSpPr>
            <a:xfrm>
              <a:off x="1574819" y="3156051"/>
              <a:ext cx="7370835" cy="1004417"/>
              <a:chOff x="6795999" y="-2054252"/>
              <a:chExt cx="10050979" cy="1369636"/>
            </a:xfrm>
          </p:grpSpPr>
          <p:sp>
            <p:nvSpPr>
              <p:cNvPr id="20" name="Donut 92">
                <a:extLst>
                  <a:ext uri="{FF2B5EF4-FFF2-40B4-BE49-F238E27FC236}">
                    <a16:creationId xmlns:a16="http://schemas.microsoft.com/office/drawing/2014/main" id="{6E6FA22A-609F-441E-8A19-DB675C566827}"/>
                  </a:ext>
                </a:extLst>
              </p:cNvPr>
              <p:cNvSpPr/>
              <p:nvPr/>
            </p:nvSpPr>
            <p:spPr>
              <a:xfrm flipH="1">
                <a:off x="6795999" y="-2054252"/>
                <a:ext cx="1369065" cy="1369636"/>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1" name="Round Same Side Corner Rectangle 94">
                <a:extLst>
                  <a:ext uri="{FF2B5EF4-FFF2-40B4-BE49-F238E27FC236}">
                    <a16:creationId xmlns:a16="http://schemas.microsoft.com/office/drawing/2014/main" id="{C7BAE6BF-C6A0-41F6-9EE3-6F04565209C5}"/>
                  </a:ext>
                </a:extLst>
              </p:cNvPr>
              <p:cNvSpPr/>
              <p:nvPr/>
            </p:nvSpPr>
            <p:spPr>
              <a:xfrm rot="5400000" flipH="1">
                <a:off x="11775182" y="-5977882"/>
                <a:ext cx="926693" cy="9216898"/>
              </a:xfrm>
              <a:prstGeom prst="round2SameRect">
                <a:avLst/>
              </a:prstGeom>
              <a:solidFill>
                <a:srgbClr val="01B3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sp>
          <p:nvSpPr>
            <p:cNvPr id="22" name="文本框 21">
              <a:extLst>
                <a:ext uri="{FF2B5EF4-FFF2-40B4-BE49-F238E27FC236}">
                  <a16:creationId xmlns:a16="http://schemas.microsoft.com/office/drawing/2014/main" id="{B335BD8E-BF18-448A-B48B-3630A60C6FDF}"/>
                </a:ext>
              </a:extLst>
            </p:cNvPr>
            <p:cNvSpPr txBox="1"/>
            <p:nvPr/>
          </p:nvSpPr>
          <p:spPr>
            <a:xfrm>
              <a:off x="1678215" y="4332184"/>
              <a:ext cx="8192992" cy="1908030"/>
            </a:xfrm>
            <a:prstGeom prst="rect">
              <a:avLst/>
            </a:prstGeom>
            <a:noFill/>
          </p:spPr>
          <p:txBody>
            <a:bodyPr wrap="square">
              <a:spAutoFit/>
            </a:bodyPr>
            <a:lstStyle/>
            <a:p>
              <a:pPr algn="just">
                <a:spcAft>
                  <a:spcPts val="0"/>
                </a:spcAft>
                <a:tabLst>
                  <a:tab pos="1705610" algn="l"/>
                </a:tabLst>
              </a:pPr>
              <a:r>
                <a:rPr lang="en-GB" altLang="zh-HK" sz="2800" kern="100" dirty="0">
                  <a:latin typeface="Times New Roman" panose="02020603050405020304" pitchFamily="18" charset="0"/>
                  <a:cs typeface="Times New Roman" panose="02020603050405020304" pitchFamily="18" charset="0"/>
                </a:rPr>
                <a:t>According to the UNESCO’s Convention for the Safeguarding of the Intangible Cultural Heritage (the “Convention”), “intangible cultural heritage” means the practices, representations, expressions, knowledge, skills – as well as the instruments, objects, artefacts and cultural spaces associated therewith – that communities, groups and, in some cases, individuals recognise as part of their cultural heritage. </a:t>
              </a:r>
              <a:endParaRPr lang="zh-TW" altLang="zh-HK" sz="2800" kern="100" dirty="0">
                <a:latin typeface="Calibri" panose="020F0502020204030204" pitchFamily="34" charset="0"/>
                <a:cs typeface="Times New Roman" panose="02020603050405020304" pitchFamily="18" charset="0"/>
              </a:endParaRPr>
            </a:p>
          </p:txBody>
        </p:sp>
      </p:grpSp>
      <p:sp>
        <p:nvSpPr>
          <p:cNvPr id="2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1130980" y="5829207"/>
            <a:ext cx="902208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Intangible Cultural Heritage Office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://www.lcsd.gov.hk/CE/Museum/ICHO/en_US/web/icho/what_is_intangible_cultural_heritage.html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22">
            <a:extLst>
              <a:ext uri="{FF2B5EF4-FFF2-40B4-BE49-F238E27FC236}">
                <a16:creationId xmlns:a16="http://schemas.microsoft.com/office/drawing/2014/main" id="{4B8E9984-8A55-46B5-A8C5-E81444AEFB9A}"/>
              </a:ext>
            </a:extLst>
          </p:cNvPr>
          <p:cNvSpPr txBox="1"/>
          <p:nvPr/>
        </p:nvSpPr>
        <p:spPr>
          <a:xfrm>
            <a:off x="2532586" y="568254"/>
            <a:ext cx="8379824" cy="905056"/>
          </a:xfrm>
          <a:prstGeom prst="rect">
            <a:avLst/>
          </a:prstGeom>
          <a:noFill/>
        </p:spPr>
        <p:txBody>
          <a:bodyPr wrap="square">
            <a:spAutoFit/>
          </a:bodyPr>
          <a:lstStyle/>
          <a:p>
            <a:pPr lvl="0">
              <a:lnSpc>
                <a:spcPct val="150000"/>
              </a:lnSpc>
              <a:spcBef>
                <a:spcPts val="1000"/>
              </a:spcBef>
              <a:defRPr/>
            </a:pPr>
            <a:r>
              <a:rPr lang="en-US" altLang="zh-CN" sz="4000" b="1" dirty="0">
                <a:solidFill>
                  <a:prstClr val="white"/>
                </a:solidFill>
                <a:latin typeface="Times New Roman" panose="02020603050405020304" pitchFamily="18" charset="0"/>
                <a:ea typeface="DFKai-SB" panose="03000509000000000000" pitchFamily="65" charset="-120"/>
                <a:cs typeface="Times New Roman" panose="02020603050405020304" pitchFamily="18" charset="0"/>
              </a:rPr>
              <a:t>Intangible Cultural Heritage </a:t>
            </a:r>
            <a:r>
              <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TW" sz="4000" b="1" dirty="0">
                <a:solidFill>
                  <a:prstClr val="white"/>
                </a:solidFill>
                <a:latin typeface="Times New Roman" panose="02020603050405020304" pitchFamily="18" charset="0"/>
                <a:ea typeface="DFKai-SB" panose="03000509000000000000" pitchFamily="65" charset="-120"/>
                <a:cs typeface="Times New Roman" panose="02020603050405020304" pitchFamily="18" charset="0"/>
              </a:rPr>
              <a:t>1</a:t>
            </a:r>
            <a:r>
              <a:rPr kumimoji="0" lang="en-US" altLang="zh-TW"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71006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183" y="1682603"/>
            <a:ext cx="10920944" cy="4305794"/>
          </a:xfrm>
          <a:prstGeom prst="rect">
            <a:avLst/>
          </a:prstGeom>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China ratified the Convention in 2004. The Government of Hong Kong Special Administrative Region (HKSAR Government) agreed that </a:t>
            </a:r>
            <a:r>
              <a:rPr lang="en-GB" altLang="zh-HK" sz="2400" kern="100" dirty="0" smtClean="0">
                <a:latin typeface="Times New Roman" panose="02020603050405020304" pitchFamily="18" charset="0"/>
                <a:cs typeface="Times New Roman" panose="02020603050405020304" pitchFamily="18" charset="0"/>
              </a:rPr>
              <a:t>the </a:t>
            </a:r>
            <a:r>
              <a:rPr lang="en-GB" altLang="zh-HK" sz="2400" kern="100" dirty="0">
                <a:latin typeface="Times New Roman" panose="02020603050405020304" pitchFamily="18" charset="0"/>
                <a:cs typeface="Times New Roman" panose="02020603050405020304" pitchFamily="18" charset="0"/>
              </a:rPr>
              <a:t>Convention should apply to Hong Kong with effect from December 2004. With the enforcement of the Convention in April 2006, an Intangible Cultural Heritage Unit was set up in the same year under the establishment of the Hong Kong Heritage Museum of the Leisure and Cultural Services Department (LCSD) to undertake necessary work in compliance with the Convention. </a:t>
            </a:r>
            <a:r>
              <a:rPr lang="en-GB" altLang="zh-HK" sz="2400" kern="100" dirty="0">
                <a:latin typeface="Times New Roman" panose="02020603050405020304" pitchFamily="18" charset="0"/>
                <a:ea typeface="DengXian"/>
                <a:cs typeface="Times New Roman" panose="02020603050405020304" pitchFamily="18" charset="0"/>
              </a:rPr>
              <a:t>I</a:t>
            </a:r>
            <a:r>
              <a:rPr lang="en-GB" altLang="zh-HK" sz="2400" kern="100" dirty="0">
                <a:latin typeface="Times New Roman" panose="02020603050405020304" pitchFamily="18" charset="0"/>
                <a:cs typeface="Times New Roman" panose="02020603050405020304" pitchFamily="18" charset="0"/>
              </a:rPr>
              <a:t>n May 2015, the LCSD upgraded Intangible Cultural Heritage Unit to the Intangible Cultural Heritage Office (ICHO) to heighten its endeavours on the identification, documentation, research, preservation, promotion and transmission of intangible cultural heritage.</a:t>
            </a:r>
            <a:endParaRPr lang="zh-TW" altLang="zh-HK" sz="2400" kern="100" dirty="0">
              <a:latin typeface="Calibri" panose="020F0502020204030204" pitchFamily="34" charset="0"/>
              <a:cs typeface="Times New Roman" panose="02020603050405020304" pitchFamily="18" charset="0"/>
            </a:endParaRPr>
          </a:p>
          <a:p>
            <a:pPr lvl="0">
              <a:lnSpc>
                <a:spcPct val="130000"/>
              </a:lnSpc>
              <a:defRPr/>
            </a:pPr>
            <a:endParaRPr lang="en-US" altLang="zh-CN"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字方塊 1"/>
          <p:cNvSpPr txBox="1"/>
          <p:nvPr/>
        </p:nvSpPr>
        <p:spPr>
          <a:xfrm>
            <a:off x="658888" y="5554027"/>
            <a:ext cx="11209119" cy="984885"/>
          </a:xfrm>
          <a:prstGeom prst="rect">
            <a:avLst/>
          </a:prstGeom>
          <a:noFill/>
        </p:spPr>
        <p:txBody>
          <a:bodyPr wrap="square" rtlCol="0">
            <a:spAutoFit/>
          </a:bodyPr>
          <a:lstStyle/>
          <a:p>
            <a:r>
              <a:rPr lang="en-US" altLang="zh-TW" sz="1600" u="sng" dirty="0">
                <a:latin typeface="Times New Roman" panose="02020603050405020304" pitchFamily="18" charset="0"/>
                <a:ea typeface="標楷體" panose="03000509000000000000" pitchFamily="65" charset="-120"/>
                <a:cs typeface="Times New Roman" panose="02020603050405020304" pitchFamily="18" charset="0"/>
              </a:rPr>
              <a:t>Sources:</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UNESCO. World Heritage. What is Intangible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Cultural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Heritage? https://ich.unesco.org/en/what-is-intangible-heritage-00003 </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Antiquities and Monuments Office.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https://www.lcsd.gov.hk/CE/Museum/ICHO/en_US/web/icho/what_is_intangible_cultural_heritage.html</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Convention Concerning the Protection of the World Cultural and Natural Heritage.</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://ich.unesco.org/en/convention</a:t>
            </a:r>
          </a:p>
        </p:txBody>
      </p:sp>
      <p:sp>
        <p:nvSpPr>
          <p:cNvPr id="5" name="Donut 92">
            <a:extLst>
              <a:ext uri="{FF2B5EF4-FFF2-40B4-BE49-F238E27FC236}">
                <a16:creationId xmlns:a16="http://schemas.microsoft.com/office/drawing/2014/main" id="{6E6FA22A-609F-441E-8A19-DB675C566827}"/>
              </a:ext>
            </a:extLst>
          </p:cNvPr>
          <p:cNvSpPr/>
          <p:nvPr/>
        </p:nvSpPr>
        <p:spPr>
          <a:xfrm flipH="1">
            <a:off x="1149352" y="80784"/>
            <a:ext cx="1246401" cy="1409560"/>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 name="Round Same Side Corner Rectangle 94">
            <a:extLst>
              <a:ext uri="{FF2B5EF4-FFF2-40B4-BE49-F238E27FC236}">
                <a16:creationId xmlns:a16="http://schemas.microsoft.com/office/drawing/2014/main" id="{C7BAE6BF-C6A0-41F6-9EE3-6F04565209C5}"/>
              </a:ext>
            </a:extLst>
          </p:cNvPr>
          <p:cNvSpPr/>
          <p:nvPr/>
        </p:nvSpPr>
        <p:spPr>
          <a:xfrm rot="5400000" flipH="1">
            <a:off x="5786596" y="-3484399"/>
            <a:ext cx="953705" cy="8391091"/>
          </a:xfrm>
          <a:prstGeom prst="round2SameRect">
            <a:avLst/>
          </a:prstGeom>
          <a:solidFill>
            <a:srgbClr val="01B3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7" name="文本框 22">
            <a:extLst>
              <a:ext uri="{FF2B5EF4-FFF2-40B4-BE49-F238E27FC236}">
                <a16:creationId xmlns:a16="http://schemas.microsoft.com/office/drawing/2014/main" id="{4B8E9984-8A55-46B5-A8C5-E81444AEFB9A}"/>
              </a:ext>
            </a:extLst>
          </p:cNvPr>
          <p:cNvSpPr txBox="1"/>
          <p:nvPr/>
        </p:nvSpPr>
        <p:spPr>
          <a:xfrm>
            <a:off x="2395753" y="170245"/>
            <a:ext cx="8379824" cy="1015663"/>
          </a:xfrm>
          <a:prstGeom prst="rect">
            <a:avLst/>
          </a:prstGeom>
          <a:noFill/>
        </p:spPr>
        <p:txBody>
          <a:bodyPr wrap="square">
            <a:spAutoFit/>
          </a:bodyPr>
          <a:lstStyle/>
          <a:p>
            <a:pPr lvl="0">
              <a:lnSpc>
                <a:spcPct val="150000"/>
              </a:lnSpc>
              <a:spcBef>
                <a:spcPts val="1000"/>
              </a:spcBef>
              <a:defRPr/>
            </a:pPr>
            <a:r>
              <a:rPr lang="en-US" altLang="zh-CN" sz="4000" b="1" dirty="0">
                <a:solidFill>
                  <a:prstClr val="white"/>
                </a:solidFill>
                <a:latin typeface="Times New Roman" panose="02020603050405020304" pitchFamily="18" charset="0"/>
                <a:ea typeface="DFKai-SB" panose="03000509000000000000" pitchFamily="65" charset="-120"/>
                <a:cs typeface="Times New Roman" panose="02020603050405020304" pitchFamily="18" charset="0"/>
              </a:rPr>
              <a:t>Intangible Cultural Heritage </a:t>
            </a:r>
            <a:r>
              <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TW" sz="4000" b="1" noProof="0" dirty="0">
                <a:solidFill>
                  <a:prstClr val="white"/>
                </a:solidFill>
                <a:latin typeface="Times New Roman" panose="02020603050405020304" pitchFamily="18" charset="0"/>
                <a:ea typeface="DFKai-SB" panose="03000509000000000000" pitchFamily="65" charset="-120"/>
                <a:cs typeface="Times New Roman" panose="02020603050405020304" pitchFamily="18" charset="0"/>
              </a:rPr>
              <a:t>2</a:t>
            </a:r>
            <a:r>
              <a:rPr kumimoji="0" lang="en-US" altLang="zh-TW"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047104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A802F897-F1B6-4A96-AF18-C6D661C35940}"/>
              </a:ext>
            </a:extLst>
          </p:cNvPr>
          <p:cNvSpPr txBox="1">
            <a:spLocks noChangeArrowheads="1"/>
          </p:cNvSpPr>
          <p:nvPr/>
        </p:nvSpPr>
        <p:spPr>
          <a:xfrm>
            <a:off x="346715" y="187203"/>
            <a:ext cx="11362721" cy="1029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CN" sz="36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 Rapid development of education</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2540C899-E8F7-324A-ADE6-85B082EDEBFB}"/>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9199783" y="2495155"/>
            <a:ext cx="2509653" cy="1921453"/>
          </a:xfrm>
          <a:prstGeom prst="rect">
            <a:avLst/>
          </a:prstGeom>
        </p:spPr>
      </p:pic>
      <p:sp>
        <p:nvSpPr>
          <p:cNvPr id="5" name="文本框 4">
            <a:extLst>
              <a:ext uri="{FF2B5EF4-FFF2-40B4-BE49-F238E27FC236}">
                <a16:creationId xmlns:a16="http://schemas.microsoft.com/office/drawing/2014/main" id="{3EA458D3-A5FC-4D14-A290-C97E9AA1287E}"/>
              </a:ext>
            </a:extLst>
          </p:cNvPr>
          <p:cNvSpPr txBox="1"/>
          <p:nvPr/>
        </p:nvSpPr>
        <p:spPr>
          <a:xfrm>
            <a:off x="1164323" y="2115221"/>
            <a:ext cx="8239170" cy="2137472"/>
          </a:xfrm>
          <a:prstGeom prst="rect">
            <a:avLst/>
          </a:prstGeom>
          <a:solidFill>
            <a:schemeClr val="bg2"/>
          </a:solidFill>
          <a:ln w="38100">
            <a:solidFill>
              <a:srgbClr val="0070C0"/>
            </a:solidFill>
          </a:ln>
          <a:effectLst/>
        </p:spPr>
        <p:txBody>
          <a:bodyPr wrap="square" lIns="144000" tIns="144000" rIns="144000" bIns="144000">
            <a:spAutoFit/>
          </a:bodyPr>
          <a:lstStyle/>
          <a:p>
            <a:pPr>
              <a:spcAft>
                <a:spcPts val="0"/>
              </a:spcAft>
              <a:tabLst>
                <a:tab pos="1705610" algn="l"/>
              </a:tabLst>
            </a:pPr>
            <a:r>
              <a:rPr lang="en-GB" altLang="zh-HK" sz="2400" b="1" kern="100" dirty="0">
                <a:latin typeface="Times New Roman" panose="02020603050405020304" pitchFamily="18" charset="0"/>
                <a:cs typeface="Times New Roman" panose="02020603050405020304" pitchFamily="18" charset="0"/>
              </a:rPr>
              <a:t>The Education for All Development Index (EDI) proposed in the UNESCO “</a:t>
            </a:r>
            <a:r>
              <a:rPr lang="en-GB" altLang="zh-TW" sz="2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Education for All Global Monitoring Report</a:t>
            </a:r>
            <a:r>
              <a:rPr lang="en-GB" altLang="zh-HK" sz="2400" b="1" kern="100" dirty="0">
                <a:latin typeface="Times New Roman" panose="02020603050405020304" pitchFamily="18" charset="0"/>
                <a:cs typeface="Times New Roman" panose="02020603050405020304" pitchFamily="18" charset="0"/>
              </a:rPr>
              <a:t>” </a:t>
            </a:r>
            <a:r>
              <a:rPr lang="en-GB" altLang="zh-HK" sz="2400" kern="100" dirty="0">
                <a:latin typeface="Times New Roman" panose="02020603050405020304" pitchFamily="18" charset="0"/>
                <a:cs typeface="Times New Roman" panose="02020603050405020304" pitchFamily="18" charset="0"/>
              </a:rPr>
              <a:t>is an indicator to measure the development level of education for all. The index mainly monitors universal primary education, adult literacy, gender equality and education quality.</a:t>
            </a:r>
            <a:endPar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sp>
        <p:nvSpPr>
          <p:cNvPr id="7" name="文字方塊 6"/>
          <p:cNvSpPr txBox="1"/>
          <p:nvPr/>
        </p:nvSpPr>
        <p:spPr>
          <a:xfrm>
            <a:off x="1068358" y="4719746"/>
            <a:ext cx="1016592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Sources: Translated, extracted and rewritten from the sources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UNESCO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Education for All Development Index)                                                  </a:t>
            </a:r>
            <a:r>
              <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http://www.unesco.org/new/en/archives/education/themes/leading-the-international-agenda/efareport/statistics/efa-development-index/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UNESCO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2012)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Education for All Global Monitoring Report 2012</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http://www.unesco.org/new/fileadmin/MULTIMEDIA/HQ/ED/pdf/gmr2012-report-edi.pdf</a:t>
            </a:r>
            <a:endPar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群組 7"/>
          <p:cNvGrpSpPr/>
          <p:nvPr/>
        </p:nvGrpSpPr>
        <p:grpSpPr>
          <a:xfrm>
            <a:off x="969543" y="1259637"/>
            <a:ext cx="9360705" cy="691669"/>
            <a:chOff x="4361177" y="1340768"/>
            <a:chExt cx="8400667" cy="691669"/>
          </a:xfrm>
        </p:grpSpPr>
        <p:sp>
          <p:nvSpPr>
            <p:cNvPr id="10" name="标题 1">
              <a:extLst>
                <a:ext uri="{FF2B5EF4-FFF2-40B4-BE49-F238E27FC236}">
                  <a16:creationId xmlns:a16="http://schemas.microsoft.com/office/drawing/2014/main" id="{3A9740D3-F4BF-8F47-B520-83FE7A705289}"/>
                </a:ext>
              </a:extLst>
            </p:cNvPr>
            <p:cNvSpPr txBox="1">
              <a:spLocks/>
            </p:cNvSpPr>
            <p:nvPr/>
          </p:nvSpPr>
          <p:spPr bwMode="auto">
            <a:xfrm>
              <a:off x="5261176" y="1340768"/>
              <a:ext cx="7500668" cy="6916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lvl="0" algn="l" eaLnBrk="1" hangingPunct="1">
                <a:lnSpc>
                  <a:spcPct val="90000"/>
                </a:lnSpc>
                <a:spcAft>
                  <a:spcPts val="600"/>
                </a:spcAft>
                <a:defRPr/>
              </a:pPr>
              <a:r>
                <a:rPr lang="en-US" altLang="zh-CN" sz="2400" dirty="0">
                  <a:latin typeface="Times New Roman" panose="02020603050405020304" pitchFamily="18" charset="0"/>
                  <a:ea typeface="標楷體" pitchFamily="65" charset="-120"/>
                  <a:cs typeface="Times New Roman" panose="02020603050405020304" pitchFamily="18" charset="0"/>
                </a:rPr>
                <a:t>Reference: </a:t>
              </a:r>
              <a:r>
                <a:rPr lang="en-US" altLang="zh-TW" sz="2400" dirty="0">
                  <a:latin typeface="Times New Roman" panose="02020603050405020304" pitchFamily="18" charset="0"/>
                  <a:ea typeface="標楷體" pitchFamily="65" charset="-120"/>
                  <a:cs typeface="Times New Roman" panose="02020603050405020304" pitchFamily="18" charset="0"/>
                </a:rPr>
                <a:t>International Education Quality Monitoring Index</a:t>
              </a:r>
              <a:endParaRPr kumimoji="0" lang="zh-TW" altLang="en-US" sz="2400" b="1" i="0" u="none" strike="noStrike" kern="1200" cap="none" spc="0" normalizeH="0" baseline="0" noProof="0" dirty="0">
                <a:ln>
                  <a:noFill/>
                </a:ln>
                <a:effectLst/>
                <a:uLnTx/>
                <a:uFillTx/>
                <a:latin typeface="Times New Roman" panose="02020603050405020304" pitchFamily="18" charset="0"/>
                <a:ea typeface="標楷體" pitchFamily="65" charset="-120"/>
                <a:cs typeface="Times New Roman" panose="02020603050405020304" pitchFamily="18" charset="0"/>
                <a:sym typeface="Arial" panose="020B0604020202020204" pitchFamily="34" charset="0"/>
              </a:endParaRPr>
            </a:p>
          </p:txBody>
        </p:sp>
        <p:pic>
          <p:nvPicPr>
            <p:cNvPr id="11" name="圖片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61177" y="1340768"/>
              <a:ext cx="900000" cy="641489"/>
            </a:xfrm>
            <a:prstGeom prst="rect">
              <a:avLst/>
            </a:prstGeom>
          </p:spPr>
        </p:pic>
      </p:gr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561554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1">
            <a:extLst>
              <a:ext uri="{FF2B5EF4-FFF2-40B4-BE49-F238E27FC236}">
                <a16:creationId xmlns:a16="http://schemas.microsoft.com/office/drawing/2014/main" id="{CB84E940-4F6C-41FB-A790-0A7E9E171ABF}"/>
              </a:ext>
            </a:extLst>
          </p:cNvPr>
          <p:cNvSpPr>
            <a:spLocks noChangeArrowheads="1"/>
          </p:cNvSpPr>
          <p:nvPr/>
        </p:nvSpPr>
        <p:spPr bwMode="auto">
          <a:xfrm>
            <a:off x="653143" y="1600957"/>
            <a:ext cx="1087119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a:spcBef>
                <a:spcPct val="0"/>
              </a:spcBef>
              <a:defRPr/>
            </a:pPr>
            <a:r>
              <a:rPr lang="en-GB" altLang="zh-HK" sz="2600" dirty="0">
                <a:latin typeface="Times New Roman" panose="02020603050405020304" pitchFamily="18" charset="0"/>
                <a:ea typeface="新細明體" panose="02020500000000000000" pitchFamily="18" charset="-120"/>
              </a:rPr>
              <a:t>The overall development level of China’s education </a:t>
            </a:r>
            <a:r>
              <a:rPr lang="en-GB" altLang="zh-HK" sz="2600" dirty="0" smtClean="0">
                <a:latin typeface="Times New Roman" panose="02020603050405020304" pitchFamily="18" charset="0"/>
                <a:ea typeface="新細明體" panose="02020500000000000000" pitchFamily="18" charset="-120"/>
              </a:rPr>
              <a:t>has gone up </a:t>
            </a:r>
            <a:r>
              <a:rPr lang="en-GB" altLang="zh-HK" sz="2600" dirty="0">
                <a:latin typeface="Times New Roman" panose="02020603050405020304" pitchFamily="18" charset="0"/>
                <a:ea typeface="新細明體" panose="02020500000000000000" pitchFamily="18" charset="-120"/>
              </a:rPr>
              <a:t>to above average in the world, </a:t>
            </a:r>
            <a:r>
              <a:rPr lang="en-GB" altLang="zh-HK" sz="2600" dirty="0" smtClean="0">
                <a:latin typeface="Times New Roman" panose="02020603050405020304" pitchFamily="18" charset="0"/>
                <a:ea typeface="新細明體" panose="02020500000000000000" pitchFamily="18" charset="-120"/>
              </a:rPr>
              <a:t>establishing a </a:t>
            </a:r>
            <a:r>
              <a:rPr lang="en-GB" altLang="zh-HK" sz="2600" dirty="0">
                <a:latin typeface="Times New Roman" panose="02020603050405020304" pitchFamily="18" charset="0"/>
                <a:ea typeface="新細明體" panose="02020500000000000000" pitchFamily="18" charset="-120"/>
              </a:rPr>
              <a:t>large-scale education system. </a:t>
            </a:r>
            <a:endPar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5" name="MH_SubTitle_1">
            <a:extLst>
              <a:ext uri="{FF2B5EF4-FFF2-40B4-BE49-F238E27FC236}">
                <a16:creationId xmlns:a16="http://schemas.microsoft.com/office/drawing/2014/main" id="{E1E4EA1E-A58C-4AE4-9C70-72B09371B36E}"/>
              </a:ext>
            </a:extLst>
          </p:cNvPr>
          <p:cNvSpPr>
            <a:spLocks noChangeArrowheads="1"/>
          </p:cNvSpPr>
          <p:nvPr/>
        </p:nvSpPr>
        <p:spPr bwMode="auto">
          <a:xfrm>
            <a:off x="4130949" y="3871478"/>
            <a:ext cx="7645416" cy="1168539"/>
          </a:xfrm>
          <a:prstGeom prst="roundRect">
            <a:avLst>
              <a:gd name="adj" fmla="val 50000"/>
            </a:avLst>
          </a:prstGeom>
          <a:noFill/>
          <a:ln w="28575">
            <a:solidFill>
              <a:schemeClr val="accent1"/>
            </a:solidFill>
          </a:ln>
        </p:spPr>
        <p:txBody>
          <a:bodyPr wrap="square">
            <a:spAutoFit/>
          </a:bodyPr>
          <a:lstStyle/>
          <a:p>
            <a:pPr lvl="0">
              <a:spcBef>
                <a:spcPct val="0"/>
              </a:spcBef>
              <a:defRPr/>
            </a:pPr>
            <a:r>
              <a:rPr lang="en-GB" altLang="zh-HK" sz="2400" dirty="0">
                <a:latin typeface="Times New Roman" panose="02020603050405020304" pitchFamily="18" charset="0"/>
              </a:rPr>
              <a:t>289 million students in </a:t>
            </a:r>
            <a:r>
              <a:rPr lang="en-GB" altLang="zh-HK" sz="2400" dirty="0" smtClean="0">
                <a:latin typeface="Times New Roman" panose="02020603050405020304" pitchFamily="18" charset="0"/>
              </a:rPr>
              <a:t>educational </a:t>
            </a:r>
            <a:r>
              <a:rPr lang="en-GB" altLang="zh-HK" sz="2400" dirty="0">
                <a:latin typeface="Times New Roman" panose="02020603050405020304" pitchFamily="18" charset="0"/>
              </a:rPr>
              <a:t>institutions of different types at all levels</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16" name="MH_SubTitle_2">
            <a:extLst>
              <a:ext uri="{FF2B5EF4-FFF2-40B4-BE49-F238E27FC236}">
                <a16:creationId xmlns:a16="http://schemas.microsoft.com/office/drawing/2014/main" id="{13CA29AC-4C58-4D56-8F8A-F797C64F3529}"/>
              </a:ext>
            </a:extLst>
          </p:cNvPr>
          <p:cNvSpPr>
            <a:spLocks noChangeArrowheads="1"/>
          </p:cNvSpPr>
          <p:nvPr/>
        </p:nvSpPr>
        <p:spPr bwMode="auto">
          <a:xfrm>
            <a:off x="4130948" y="2678856"/>
            <a:ext cx="7645417" cy="1168539"/>
          </a:xfrm>
          <a:prstGeom prst="roundRect">
            <a:avLst>
              <a:gd name="adj" fmla="val 50000"/>
            </a:avLst>
          </a:prstGeom>
          <a:noFill/>
          <a:ln w="28575">
            <a:solidFill>
              <a:schemeClr val="accent1"/>
            </a:solidFill>
          </a:ln>
        </p:spPr>
        <p:txBody>
          <a:bodyPr wrap="square">
            <a:spAutoFit/>
          </a:bodyPr>
          <a:lstStyle/>
          <a:p>
            <a:pPr lvl="0">
              <a:spcBef>
                <a:spcPct val="0"/>
              </a:spcBef>
              <a:defRPr/>
            </a:pPr>
            <a:r>
              <a:rPr lang="en-GB" altLang="zh-HK" sz="2400" dirty="0">
                <a:latin typeface="Times New Roman" panose="02020603050405020304" pitchFamily="18" charset="0"/>
              </a:rPr>
              <a:t>537,100 educational institutions of different types at all levels</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MH_SubTitle_3">
            <a:extLst>
              <a:ext uri="{FF2B5EF4-FFF2-40B4-BE49-F238E27FC236}">
                <a16:creationId xmlns:a16="http://schemas.microsoft.com/office/drawing/2014/main" id="{8DBDB5F6-31B5-4874-8012-8FD07993AF41}"/>
              </a:ext>
            </a:extLst>
          </p:cNvPr>
          <p:cNvSpPr>
            <a:spLocks noChangeArrowheads="1"/>
          </p:cNvSpPr>
          <p:nvPr/>
        </p:nvSpPr>
        <p:spPr bwMode="auto">
          <a:xfrm>
            <a:off x="4130948" y="5001594"/>
            <a:ext cx="6502216" cy="822305"/>
          </a:xfrm>
          <a:prstGeom prst="roundRect">
            <a:avLst>
              <a:gd name="adj" fmla="val 50000"/>
            </a:avLst>
          </a:prstGeom>
          <a:noFill/>
          <a:ln w="28575">
            <a:solidFill>
              <a:schemeClr val="accent1"/>
            </a:solidFill>
          </a:ln>
        </p:spPr>
        <p:txBody>
          <a:bodyPr wrap="square">
            <a:spAutoFit/>
          </a:bodyPr>
          <a:lstStyle/>
          <a:p>
            <a:pPr lvl="0">
              <a:spcBef>
                <a:spcPct val="0"/>
              </a:spcBef>
              <a:defRPr/>
            </a:pPr>
            <a:r>
              <a:rPr lang="en-GB" altLang="zh-HK" sz="3200" dirty="0">
                <a:latin typeface="Times New Roman" panose="02020603050405020304" pitchFamily="18" charset="0"/>
              </a:rPr>
              <a:t>17,921,800 full-time teachers</a:t>
            </a:r>
            <a:endPar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18" name="文本框 17">
            <a:extLst>
              <a:ext uri="{FF2B5EF4-FFF2-40B4-BE49-F238E27FC236}">
                <a16:creationId xmlns:a16="http://schemas.microsoft.com/office/drawing/2014/main" id="{E56FCE32-0F04-4437-A65C-73B361C589BB}"/>
              </a:ext>
            </a:extLst>
          </p:cNvPr>
          <p:cNvSpPr txBox="1"/>
          <p:nvPr/>
        </p:nvSpPr>
        <p:spPr>
          <a:xfrm>
            <a:off x="1640114" y="3858073"/>
            <a:ext cx="255724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2020</a:t>
            </a:r>
            <a:endPar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左大括号 3">
            <a:extLst>
              <a:ext uri="{FF2B5EF4-FFF2-40B4-BE49-F238E27FC236}">
                <a16:creationId xmlns:a16="http://schemas.microsoft.com/office/drawing/2014/main" id="{582F8EA4-3AB6-44CF-9894-5371A8C82F8E}"/>
              </a:ext>
            </a:extLst>
          </p:cNvPr>
          <p:cNvSpPr/>
          <p:nvPr/>
        </p:nvSpPr>
        <p:spPr>
          <a:xfrm>
            <a:off x="3575329" y="3137924"/>
            <a:ext cx="369719" cy="217481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9" name="文本框 3">
            <a:extLst>
              <a:ext uri="{FF2B5EF4-FFF2-40B4-BE49-F238E27FC236}">
                <a16:creationId xmlns:a16="http://schemas.microsoft.com/office/drawing/2014/main" id="{FB03F537-0607-485D-AADE-084346821044}"/>
              </a:ext>
            </a:extLst>
          </p:cNvPr>
          <p:cNvSpPr txBox="1">
            <a:spLocks noChangeArrowheads="1"/>
          </p:cNvSpPr>
          <p:nvPr/>
        </p:nvSpPr>
        <p:spPr bwMode="auto">
          <a:xfrm>
            <a:off x="2196548" y="608419"/>
            <a:ext cx="7446216"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altLang="zh-CN" sz="3600" dirty="0">
                <a:solidFill>
                  <a:schemeClr val="bg1"/>
                </a:solidFill>
                <a:latin typeface="Times New Roman" panose="02020603050405020304" pitchFamily="18" charset="0"/>
                <a:cs typeface="Times New Roman" panose="02020603050405020304" pitchFamily="18" charset="0"/>
              </a:rPr>
              <a:t>Rapid development of education</a:t>
            </a:r>
            <a:endParaRPr kumimoji="0" lang="zh-TW" altLang="en-US" sz="4800" b="1" i="0" u="none" strike="noStrike" kern="1200" cap="none" spc="0" normalizeH="0" baseline="0" noProof="0" dirty="0">
              <a:ln>
                <a:noFill/>
              </a:ln>
              <a:solidFill>
                <a:schemeClr val="bg1"/>
              </a:solidFill>
              <a:effectLst/>
              <a:uLnTx/>
              <a:uFillTx/>
            </a:endParaRPr>
          </a:p>
        </p:txBody>
      </p:sp>
      <p:sp>
        <p:nvSpPr>
          <p:cNvPr id="2" name="Rectangle 1"/>
          <p:cNvSpPr/>
          <p:nvPr/>
        </p:nvSpPr>
        <p:spPr>
          <a:xfrm>
            <a:off x="653143" y="5954137"/>
            <a:ext cx="10061158" cy="584775"/>
          </a:xfrm>
          <a:prstGeom prst="rect">
            <a:avLst/>
          </a:prstGeom>
        </p:spPr>
        <p:txBody>
          <a:bodyPr wrap="square">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Webpage of Ministry of Education of the People’s Republic of China (</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http://www.moe.gov.cn/jyb_xwfb/s5147/202103/t20210302_516416.html</a:t>
            </a:r>
            <a:r>
              <a:rPr lang="en-US" altLang="zh-TW"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100417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
            <a:extLst>
              <a:ext uri="{FF2B5EF4-FFF2-40B4-BE49-F238E27FC236}">
                <a16:creationId xmlns:a16="http://schemas.microsoft.com/office/drawing/2014/main" id="{67737422-AA3B-4BB3-90B5-23F7F7147CB8}"/>
              </a:ext>
            </a:extLst>
          </p:cNvPr>
          <p:cNvSpPr>
            <a:spLocks noGrp="1" noChangeArrowheads="1"/>
          </p:cNvSpPr>
          <p:nvPr>
            <p:ph type="title" idx="4294967295"/>
          </p:nvPr>
        </p:nvSpPr>
        <p:spPr bwMode="auto">
          <a:xfrm>
            <a:off x="776808" y="364736"/>
            <a:ext cx="1040224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GB" altLang="zh-HK" sz="2800" b="1" dirty="0">
                <a:latin typeface="Times New Roman" panose="02020603050405020304" pitchFamily="18" charset="0"/>
                <a:cs typeface="Times New Roman" panose="02020603050405020304" pitchFamily="18" charset="0"/>
              </a:rPr>
              <a:t>Popularisation </a:t>
            </a:r>
            <a:r>
              <a:rPr lang="en-GB" altLang="zh-HK" sz="2800" b="1" dirty="0" smtClean="0">
                <a:latin typeface="Times New Roman" panose="02020603050405020304" pitchFamily="18" charset="0"/>
                <a:cs typeface="Times New Roman" panose="02020603050405020304" pitchFamily="18" charset="0"/>
              </a:rPr>
              <a:t>of </a:t>
            </a:r>
            <a:r>
              <a:rPr lang="en-GB" altLang="zh-HK" sz="2800" b="1" dirty="0">
                <a:latin typeface="Times New Roman" panose="02020603050405020304" pitchFamily="18" charset="0"/>
                <a:cs typeface="Times New Roman" panose="02020603050405020304" pitchFamily="18" charset="0"/>
              </a:rPr>
              <a:t>pre-school education, compulsory education, senior secondary school education and higher education</a:t>
            </a:r>
            <a:r>
              <a:rPr lang="zh-TW" altLang="zh-HK" dirty="0"/>
              <a:t/>
            </a:r>
            <a:br>
              <a:rPr lang="zh-TW" altLang="zh-HK" dirty="0"/>
            </a:br>
            <a:endParaRPr lang="zh-CN" altLang="zh-CN" sz="4000" b="1" dirty="0">
              <a:latin typeface="DFKai-SB" panose="03000509000000000000" pitchFamily="65" charset="-120"/>
              <a:ea typeface="DFKai-SB" panose="03000509000000000000" pitchFamily="65" charset="-120"/>
            </a:endParaRPr>
          </a:p>
        </p:txBody>
      </p:sp>
      <p:sp>
        <p:nvSpPr>
          <p:cNvPr id="10" name="文本框 9">
            <a:extLst>
              <a:ext uri="{FF2B5EF4-FFF2-40B4-BE49-F238E27FC236}">
                <a16:creationId xmlns:a16="http://schemas.microsoft.com/office/drawing/2014/main" id="{3E5746D4-DE4F-46CC-ABF7-9A62506A3399}"/>
              </a:ext>
            </a:extLst>
          </p:cNvPr>
          <p:cNvSpPr txBox="1"/>
          <p:nvPr/>
        </p:nvSpPr>
        <p:spPr>
          <a:xfrm>
            <a:off x="241122" y="1637356"/>
            <a:ext cx="6087292" cy="1200329"/>
          </a:xfrm>
          <a:prstGeom prst="rect">
            <a:avLst/>
          </a:prstGeom>
          <a:noFill/>
        </p:spPr>
        <p:txBody>
          <a:bodyPr wrap="square">
            <a:spAutoFit/>
          </a:bodyPr>
          <a:lstStyle/>
          <a:p>
            <a:pPr>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The number of children in kindergartens and gross enrolment rate of preschools in China</a:t>
            </a:r>
            <a:endParaRPr lang="zh-TW" altLang="zh-HK" sz="24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8" name="文本框 17">
            <a:extLst>
              <a:ext uri="{FF2B5EF4-FFF2-40B4-BE49-F238E27FC236}">
                <a16:creationId xmlns:a16="http://schemas.microsoft.com/office/drawing/2014/main" id="{35C31C18-2A98-4124-A9B7-4279036CDDDC}"/>
              </a:ext>
            </a:extLst>
          </p:cNvPr>
          <p:cNvSpPr txBox="1"/>
          <p:nvPr/>
        </p:nvSpPr>
        <p:spPr>
          <a:xfrm>
            <a:off x="6657357" y="1637356"/>
            <a:ext cx="5058720" cy="1569660"/>
          </a:xfrm>
          <a:prstGeom prst="rect">
            <a:avLst/>
          </a:prstGeom>
          <a:noFill/>
        </p:spPr>
        <p:txBody>
          <a:bodyPr wrap="square">
            <a:spAutoFit/>
          </a:bodyPr>
          <a:lstStyle/>
          <a:p>
            <a:pPr>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The number of students in primary schools and net enrolment rate in China</a:t>
            </a:r>
            <a:endParaRPr lang="zh-TW" altLang="zh-HK" sz="2400" kern="100" dirty="0">
              <a:latin typeface="Calibri" panose="020F0502020204030204" pitchFamily="34" charset="0"/>
              <a:cs typeface="Times New Roman" panose="02020603050405020304" pitchFamily="18" charset="0"/>
            </a:endParaRPr>
          </a:p>
          <a:p>
            <a:pPr>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 </a:t>
            </a:r>
            <a:endParaRPr lang="zh-TW" altLang="zh-HK" sz="24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9" name="文本框 18">
            <a:extLst>
              <a:ext uri="{FF2B5EF4-FFF2-40B4-BE49-F238E27FC236}">
                <a16:creationId xmlns:a16="http://schemas.microsoft.com/office/drawing/2014/main" id="{869B13E0-50F5-4E21-A75C-09D693DA7F88}"/>
              </a:ext>
            </a:extLst>
          </p:cNvPr>
          <p:cNvSpPr txBox="1"/>
          <p:nvPr/>
        </p:nvSpPr>
        <p:spPr>
          <a:xfrm>
            <a:off x="2932735" y="5711481"/>
            <a:ext cx="6331131" cy="523220"/>
          </a:xfrm>
          <a:prstGeom prst="rect">
            <a:avLst/>
          </a:prstGeom>
          <a:noFill/>
        </p:spPr>
        <p:txBody>
          <a:bodyPr wrap="square" rtlCol="0">
            <a:spAutoFit/>
          </a:bodyPr>
          <a:lstStyle/>
          <a:p>
            <a:pPr lvl="0">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Webpage of Ministry of Education of the People’s Republic of China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http://www.moe.gov.cn/jyb_xwfb/gzdt_gzdt/s5987/202103/t20210301_516062.html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895723" y="2555848"/>
            <a:ext cx="4778090" cy="2261775"/>
          </a:xfrm>
          <a:prstGeom prst="rect">
            <a:avLst/>
          </a:prstGeom>
          <a:ln w="53975" cmpd="sng">
            <a:solidFill>
              <a:schemeClr val="accent1">
                <a:lumMod val="75000"/>
              </a:schemeClr>
            </a:solidFill>
          </a:ln>
        </p:spPr>
      </p:pic>
      <p:sp>
        <p:nvSpPr>
          <p:cNvPr id="6" name="TextBox 5"/>
          <p:cNvSpPr txBox="1"/>
          <p:nvPr/>
        </p:nvSpPr>
        <p:spPr>
          <a:xfrm>
            <a:off x="895723" y="4875844"/>
            <a:ext cx="4778090" cy="523220"/>
          </a:xfrm>
          <a:prstGeom prst="rect">
            <a:avLst/>
          </a:prstGeom>
          <a:solidFill>
            <a:schemeClr val="bg1"/>
          </a:solidFill>
        </p:spPr>
        <p:txBody>
          <a:bodyPr wrap="square" rtlCol="0">
            <a:spAutoFit/>
          </a:bodyPr>
          <a:lstStyle/>
          <a:p>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10,000</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Gross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enrolment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rate of preschools</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Number of children in kindergartens</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1" name="Picture 20"/>
          <p:cNvPicPr>
            <a:picLocks noChangeAspect="1"/>
          </p:cNvPicPr>
          <p:nvPr/>
        </p:nvPicPr>
        <p:blipFill>
          <a:blip r:embed="rId3" cstate="print"/>
          <a:stretch>
            <a:fillRect/>
          </a:stretch>
        </p:blipFill>
        <p:spPr>
          <a:xfrm>
            <a:off x="1840853" y="4928881"/>
            <a:ext cx="238158" cy="161948"/>
          </a:xfrm>
          <a:prstGeom prst="rect">
            <a:avLst/>
          </a:prstGeom>
        </p:spPr>
      </p:pic>
      <p:pic>
        <p:nvPicPr>
          <p:cNvPr id="7" name="Picture 6"/>
          <p:cNvPicPr>
            <a:picLocks noChangeAspect="1"/>
          </p:cNvPicPr>
          <p:nvPr/>
        </p:nvPicPr>
        <p:blipFill>
          <a:blip r:embed="rId4" cstate="print"/>
          <a:stretch>
            <a:fillRect/>
          </a:stretch>
        </p:blipFill>
        <p:spPr>
          <a:xfrm flipV="1">
            <a:off x="1912119" y="5236480"/>
            <a:ext cx="180819" cy="75749"/>
          </a:xfrm>
          <a:prstGeom prst="rect">
            <a:avLst/>
          </a:prstGeom>
        </p:spPr>
      </p:pic>
      <p:sp>
        <p:nvSpPr>
          <p:cNvPr id="29" name="TextBox 28"/>
          <p:cNvSpPr txBox="1"/>
          <p:nvPr/>
        </p:nvSpPr>
        <p:spPr>
          <a:xfrm>
            <a:off x="6483155" y="4884659"/>
            <a:ext cx="5078183" cy="523220"/>
          </a:xfrm>
          <a:prstGeom prst="rect">
            <a:avLst/>
          </a:prstGeom>
          <a:solidFill>
            <a:schemeClr val="bg1"/>
          </a:solidFill>
        </p:spPr>
        <p:txBody>
          <a:bodyPr wrap="square" rtlCol="0">
            <a:spAutoFit/>
          </a:bodyPr>
          <a:lstStyle/>
          <a:p>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10,000                                              Net enrolment rate</a:t>
            </a:r>
            <a:r>
              <a:rPr lang="zh-TW" altLang="en-US" sz="1400" dirty="0">
                <a:latin typeface="DFKai-SB" panose="03000509000000000000" pitchFamily="65" charset="-120"/>
                <a:ea typeface="DFKai-SB" panose="03000509000000000000" pitchFamily="65" charset="-12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DFKai-SB" panose="03000509000000000000" pitchFamily="65" charset="-120"/>
                <a:ea typeface="DFKai-SB" panose="03000509000000000000" pitchFamily="65" charset="-120"/>
              </a:rPr>
              <a:t>                                               </a:t>
            </a:r>
            <a:r>
              <a:rPr lang="en-US" altLang="zh-TW" sz="1400" dirty="0">
                <a:latin typeface="DFKai-SB" panose="03000509000000000000" pitchFamily="65" charset="-120"/>
                <a:ea typeface="DFKai-SB" panose="03000509000000000000" pitchFamily="65" charset="-120"/>
              </a:rPr>
              <a:t>	          </a:t>
            </a:r>
            <a:r>
              <a:rPr lang="en-US" altLang="zh-TW" sz="1050" dirty="0">
                <a:latin typeface="Times New Roman" panose="02020603050405020304" pitchFamily="18" charset="0"/>
                <a:ea typeface="DFKai-SB" panose="03000509000000000000" pitchFamily="65" charset="-120"/>
                <a:cs typeface="Times New Roman" panose="02020603050405020304" pitchFamily="18" charset="0"/>
              </a:rPr>
              <a:t>Number of students in primary schools</a:t>
            </a:r>
            <a:endParaRPr lang="en-US" sz="105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0" name="Picture 29"/>
          <p:cNvPicPr>
            <a:picLocks noChangeAspect="1"/>
          </p:cNvPicPr>
          <p:nvPr/>
        </p:nvPicPr>
        <p:blipFill>
          <a:blip r:embed="rId3" cstate="print"/>
          <a:stretch>
            <a:fillRect/>
          </a:stretch>
        </p:blipFill>
        <p:spPr>
          <a:xfrm>
            <a:off x="8076742" y="4974136"/>
            <a:ext cx="238158" cy="161948"/>
          </a:xfrm>
          <a:prstGeom prst="rect">
            <a:avLst/>
          </a:prstGeom>
        </p:spPr>
      </p:pic>
      <p:pic>
        <p:nvPicPr>
          <p:cNvPr id="9" name="Picture 8"/>
          <p:cNvPicPr>
            <a:picLocks noChangeAspect="1"/>
          </p:cNvPicPr>
          <p:nvPr/>
        </p:nvPicPr>
        <p:blipFill>
          <a:blip r:embed="rId5" cstate="print"/>
          <a:stretch>
            <a:fillRect/>
          </a:stretch>
        </p:blipFill>
        <p:spPr>
          <a:xfrm>
            <a:off x="6530180" y="2584040"/>
            <a:ext cx="4984131" cy="2261775"/>
          </a:xfrm>
          <a:prstGeom prst="rect">
            <a:avLst/>
          </a:prstGeom>
          <a:ln w="57150" cmpd="sng">
            <a:solidFill>
              <a:schemeClr val="accent1">
                <a:lumMod val="75000"/>
              </a:schemeClr>
            </a:solidFill>
          </a:ln>
        </p:spPr>
      </p:pic>
      <p:pic>
        <p:nvPicPr>
          <p:cNvPr id="31" name="Picture 30"/>
          <p:cNvPicPr>
            <a:picLocks noChangeAspect="1"/>
          </p:cNvPicPr>
          <p:nvPr/>
        </p:nvPicPr>
        <p:blipFill>
          <a:blip r:embed="rId4" cstate="print"/>
          <a:stretch>
            <a:fillRect/>
          </a:stretch>
        </p:blipFill>
        <p:spPr>
          <a:xfrm>
            <a:off x="8076742" y="5236480"/>
            <a:ext cx="228632" cy="95779"/>
          </a:xfrm>
          <a:prstGeom prst="rect">
            <a:avLst/>
          </a:prstGeom>
        </p:spPr>
      </p:pic>
      <p:sp>
        <p:nvSpPr>
          <p:cNvPr id="2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253460" y="6402232"/>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459539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46493" y="5559669"/>
            <a:ext cx="5268120" cy="954107"/>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a:t>
            </a:r>
          </a:p>
          <a:p>
            <a:r>
              <a:rPr lang="en-US" altLang="zh-HK" sz="1400" u="sng" dirty="0">
                <a:latin typeface="Times New Roman" panose="02020603050405020304" pitchFamily="18" charset="0"/>
                <a:cs typeface="Times New Roman" panose="02020603050405020304" pitchFamily="18" charset="0"/>
                <a:hlinkClick r:id="rId2"/>
              </a:rPr>
              <a:t>https://www.un.org/chinese/millenniumgoals/unsystem/indicator6.htm</a:t>
            </a:r>
            <a:endParaRPr lang="en-US" altLang="zh-HK" sz="1400" u="sng" dirty="0">
              <a:latin typeface="Times New Roman" panose="02020603050405020304" pitchFamily="18" charset="0"/>
              <a:cs typeface="Times New Roman" panose="02020603050405020304" pitchFamily="18" charset="0"/>
            </a:endParaRPr>
          </a:p>
          <a:p>
            <a:r>
              <a:rPr lang="en-US" altLang="zh-HK" sz="1400" u="sng" dirty="0">
                <a:latin typeface="Times New Roman" panose="02020603050405020304" pitchFamily="18" charset="0"/>
                <a:cs typeface="Times New Roman" panose="02020603050405020304" pitchFamily="18" charset="0"/>
                <a:hlinkClick r:id="rId3"/>
              </a:rPr>
              <a:t>http://</a:t>
            </a:r>
            <a:r>
              <a:rPr lang="en-US" altLang="zh-HK" sz="1400" u="sng" dirty="0" smtClean="0">
                <a:latin typeface="Times New Roman" panose="02020603050405020304" pitchFamily="18" charset="0"/>
                <a:cs typeface="Times New Roman" panose="02020603050405020304" pitchFamily="18" charset="0"/>
                <a:hlinkClick r:id="rId3"/>
              </a:rPr>
              <a:t>uis.unesco.org/en/glossary-term/gross-enrolment-ratio</a:t>
            </a:r>
            <a:endParaRPr lang="en-US" altLang="zh-HK" sz="1400" u="sng" dirty="0" smtClean="0">
              <a:latin typeface="Times New Roman" panose="02020603050405020304" pitchFamily="18" charset="0"/>
              <a:cs typeface="Times New Roman" panose="02020603050405020304" pitchFamily="18" charset="0"/>
            </a:endParaRPr>
          </a:p>
          <a:p>
            <a:endParaRPr lang="en-US" altLang="zh-HK" sz="1400" u="sng" dirty="0">
              <a:latin typeface="Times New Roman" panose="02020603050405020304" pitchFamily="18" charset="0"/>
              <a:cs typeface="Times New Roman" panose="02020603050405020304" pitchFamily="18" charset="0"/>
            </a:endParaRPr>
          </a:p>
        </p:txBody>
      </p:sp>
      <p:sp>
        <p:nvSpPr>
          <p:cNvPr id="5" name="Rectangle 4"/>
          <p:cNvSpPr/>
          <p:nvPr/>
        </p:nvSpPr>
        <p:spPr>
          <a:xfrm>
            <a:off x="1033708" y="3509852"/>
            <a:ext cx="8798697" cy="830997"/>
          </a:xfrm>
          <a:prstGeom prst="rect">
            <a:avLst/>
          </a:prstGeom>
        </p:spPr>
        <p:txBody>
          <a:bodyPr wrap="square">
            <a:spAutoFit/>
          </a:bodyPr>
          <a:lstStyle/>
          <a:p>
            <a:pPr lvl="0">
              <a:defRPr/>
            </a:pPr>
            <a:r>
              <a:rPr lang="en-US" altLang="zh-TW" sz="2400" kern="0" dirty="0">
                <a:latin typeface="Times New Roman" panose="02020603050405020304" pitchFamily="18" charset="0"/>
                <a:ea typeface="DFKai-SB" panose="03000509000000000000" pitchFamily="65" charset="-120"/>
                <a:cs typeface="Times New Roman" panose="02020603050405020304" pitchFamily="18" charset="0"/>
              </a:rPr>
              <a:t>What is gross enrollment ratio? </a:t>
            </a:r>
            <a:r>
              <a:rPr lang="en-US" altLang="zh-TW" sz="2400" kern="0" dirty="0" smtClean="0">
                <a:latin typeface="Times New Roman" panose="02020603050405020304" pitchFamily="18" charset="0"/>
                <a:ea typeface="DFKai-SB" panose="03000509000000000000" pitchFamily="65" charset="-120"/>
                <a:cs typeface="Times New Roman" panose="02020603050405020304" pitchFamily="18" charset="0"/>
              </a:rPr>
              <a:t>Enter the following website</a:t>
            </a:r>
            <a:r>
              <a:rPr lang="en-US" altLang="zh-TW" sz="2400" kern="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kern="0" dirty="0" smtClean="0">
                <a:latin typeface="Times New Roman" panose="02020603050405020304" pitchFamily="18" charset="0"/>
                <a:ea typeface="DFKai-SB" panose="03000509000000000000" pitchFamily="65" charset="-120"/>
                <a:cs typeface="Times New Roman" panose="02020603050405020304" pitchFamily="18" charset="0"/>
              </a:rPr>
              <a:t>for answer.</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TextBox 5"/>
          <p:cNvSpPr txBox="1"/>
          <p:nvPr/>
        </p:nvSpPr>
        <p:spPr>
          <a:xfrm>
            <a:off x="5083887" y="335187"/>
            <a:ext cx="2772493"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US" altLang="zh-CN" sz="4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Activity</a:t>
            </a:r>
            <a:endParaRPr kumimoji="0" lang="zh-HK" altLang="en-US" sz="4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7" name="Picture 2" descr="little league-bo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9314" y="3783033"/>
            <a:ext cx="1949785" cy="2755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651" y="4457601"/>
            <a:ext cx="1375602" cy="18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4" name="Picture 3"/>
          <p:cNvPicPr>
            <a:picLocks noChangeAspect="1"/>
          </p:cNvPicPr>
          <p:nvPr/>
        </p:nvPicPr>
        <p:blipFill>
          <a:blip r:embed="rId6" cstate="print"/>
          <a:stretch>
            <a:fillRect/>
          </a:stretch>
        </p:blipFill>
        <p:spPr>
          <a:xfrm>
            <a:off x="469402" y="249942"/>
            <a:ext cx="2813701" cy="1001486"/>
          </a:xfrm>
          <a:prstGeom prst="rect">
            <a:avLst/>
          </a:prstGeom>
        </p:spPr>
      </p:pic>
      <p:sp>
        <p:nvSpPr>
          <p:cNvPr id="10" name="文本框 22">
            <a:extLst>
              <a:ext uri="{FF2B5EF4-FFF2-40B4-BE49-F238E27FC236}">
                <a16:creationId xmlns:a16="http://schemas.microsoft.com/office/drawing/2014/main" id="{CC7F13B9-D6AA-49AA-99EB-F8BB1BC06354}"/>
              </a:ext>
            </a:extLst>
          </p:cNvPr>
          <p:cNvSpPr txBox="1"/>
          <p:nvPr/>
        </p:nvSpPr>
        <p:spPr>
          <a:xfrm>
            <a:off x="667658" y="1487909"/>
            <a:ext cx="10871200" cy="1938992"/>
          </a:xfrm>
          <a:prstGeom prst="rect">
            <a:avLst/>
          </a:prstGeom>
          <a:noFill/>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Gross </a:t>
            </a:r>
            <a:r>
              <a:rPr lang="en-GB" altLang="zh-HK" sz="2400" kern="100" dirty="0" smtClean="0">
                <a:latin typeface="Times New Roman" panose="02020603050405020304" pitchFamily="18" charset="0"/>
                <a:cs typeface="Times New Roman" panose="02020603050405020304" pitchFamily="18" charset="0"/>
              </a:rPr>
              <a:t>Enrolment Ratio (GER) </a:t>
            </a:r>
            <a:r>
              <a:rPr lang="en-GB" altLang="zh-HK" sz="2400" kern="100" dirty="0">
                <a:latin typeface="Times New Roman" panose="02020603050405020304" pitchFamily="18" charset="0"/>
                <a:cs typeface="Times New Roman" panose="02020603050405020304" pitchFamily="18" charset="0"/>
              </a:rPr>
              <a:t>or Gross </a:t>
            </a:r>
            <a:r>
              <a:rPr lang="en-GB" altLang="zh-HK" sz="2400" kern="100" dirty="0" smtClean="0">
                <a:latin typeface="Times New Roman" panose="02020603050405020304" pitchFamily="18" charset="0"/>
                <a:cs typeface="Times New Roman" panose="02020603050405020304" pitchFamily="18" charset="0"/>
              </a:rPr>
              <a:t>Enrolment Index (GEI) </a:t>
            </a:r>
            <a:r>
              <a:rPr lang="en-GB" altLang="zh-HK" sz="2400" kern="100" dirty="0">
                <a:latin typeface="Times New Roman" panose="02020603050405020304" pitchFamily="18" charset="0"/>
                <a:cs typeface="Times New Roman" panose="02020603050405020304" pitchFamily="18" charset="0"/>
              </a:rPr>
              <a:t>refers to the total number of students enrolled at a </a:t>
            </a:r>
            <a:r>
              <a:rPr lang="en-GB" altLang="zh-HK" sz="2400" kern="100" dirty="0" smtClean="0">
                <a:latin typeface="Times New Roman" panose="02020603050405020304" pitchFamily="18" charset="0"/>
                <a:cs typeface="Times New Roman" panose="02020603050405020304" pitchFamily="18" charset="0"/>
              </a:rPr>
              <a:t>specific </a:t>
            </a:r>
            <a:r>
              <a:rPr lang="en-GB" altLang="zh-HK" sz="2400" kern="100" dirty="0">
                <a:latin typeface="Times New Roman" panose="02020603050405020304" pitchFamily="18" charset="0"/>
                <a:cs typeface="Times New Roman" panose="02020603050405020304" pitchFamily="18" charset="0"/>
              </a:rPr>
              <a:t>level of education regardless of age, as a percentage of the population in the nationally defined age group for that level of education. The </a:t>
            </a:r>
            <a:r>
              <a:rPr lang="en-GB" altLang="zh-HK" sz="2400" kern="100" dirty="0" smtClean="0">
                <a:latin typeface="Times New Roman" panose="02020603050405020304" pitchFamily="18" charset="0"/>
                <a:cs typeface="Times New Roman" panose="02020603050405020304" pitchFamily="18" charset="0"/>
              </a:rPr>
              <a:t>GER </a:t>
            </a:r>
            <a:r>
              <a:rPr lang="en-GB" altLang="zh-HK" sz="2400" kern="100" dirty="0">
                <a:latin typeface="Times New Roman" panose="02020603050405020304" pitchFamily="18" charset="0"/>
                <a:cs typeface="Times New Roman" panose="02020603050405020304" pitchFamily="18" charset="0"/>
              </a:rPr>
              <a:t>may exceed 100% due to the inclusion of non-school age groups (under- or over-age) students.</a:t>
            </a:r>
            <a:endParaRPr kumimoji="0" lang="en-US"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a:hlinkClick r:id="rId2"/>
          </p:cNvPr>
          <p:cNvPicPr>
            <a:picLocks noChangeAspect="1"/>
          </p:cNvPicPr>
          <p:nvPr/>
        </p:nvPicPr>
        <p:blipFill>
          <a:blip r:embed="rId7" cstate="print"/>
          <a:stretch>
            <a:fillRect/>
          </a:stretch>
        </p:blipFill>
        <p:spPr>
          <a:xfrm>
            <a:off x="3746493" y="4341460"/>
            <a:ext cx="3592580" cy="762903"/>
          </a:xfrm>
          <a:prstGeom prst="rect">
            <a:avLst/>
          </a:prstGeom>
        </p:spPr>
      </p:pic>
      <p:sp>
        <p:nvSpPr>
          <p:cNvPr id="12" name="Rectangle 11"/>
          <p:cNvSpPr/>
          <p:nvPr/>
        </p:nvSpPr>
        <p:spPr>
          <a:xfrm>
            <a:off x="3746494" y="5104363"/>
            <a:ext cx="3592580" cy="338554"/>
          </a:xfrm>
          <a:prstGeom prst="rect">
            <a:avLst/>
          </a:prstGeom>
          <a:ln w="28575">
            <a:solidFill>
              <a:schemeClr val="tx1"/>
            </a:solidFill>
          </a:ln>
        </p:spPr>
        <p:txBody>
          <a:bodyPr wrap="square">
            <a:spAutoFit/>
          </a:bodyPr>
          <a:lstStyle/>
          <a:p>
            <a:pPr algn="ct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6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image to learn more</a:t>
            </a:r>
            <a:endParaRPr 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字方塊 10"/>
          <p:cNvSpPr txBox="1"/>
          <p:nvPr/>
        </p:nvSpPr>
        <p:spPr>
          <a:xfrm>
            <a:off x="1188451" y="519422"/>
            <a:ext cx="2712785" cy="461665"/>
          </a:xfrm>
          <a:prstGeom prst="rect">
            <a:avLst/>
          </a:prstGeom>
          <a:solidFill>
            <a:srgbClr val="F8EFDE"/>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US" altLang="zh-HK"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To learn </a:t>
            </a:r>
            <a:r>
              <a:rPr kumimoji="0" lang="en-US" altLang="zh-HK"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more </a:t>
            </a:r>
            <a:endParaRPr kumimoji="0" lang="zh-HK"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40593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4E66ECE-8EF4-4988-A2F7-2123241360AE}"/>
              </a:ext>
            </a:extLst>
          </p:cNvPr>
          <p:cNvSpPr txBox="1"/>
          <p:nvPr/>
        </p:nvSpPr>
        <p:spPr>
          <a:xfrm>
            <a:off x="1000841" y="1339862"/>
            <a:ext cx="4598432" cy="584775"/>
          </a:xfrm>
          <a:prstGeom prst="rect">
            <a:avLst/>
          </a:prstGeom>
          <a:noFill/>
        </p:spPr>
        <p:txBody>
          <a:bodyPr wrap="square">
            <a:spAutoFit/>
          </a:bodyPr>
          <a:lstStyle/>
          <a:p>
            <a:pPr lvl="0">
              <a:defRPr/>
            </a:pPr>
            <a:r>
              <a:rPr lang="en-GB" altLang="zh-HK" sz="1600" kern="100" dirty="0">
                <a:solidFill>
                  <a:prstClr val="black"/>
                </a:solidFill>
                <a:latin typeface="Times New Roman" panose="02020603050405020304" pitchFamily="18" charset="0"/>
                <a:cs typeface="Times New Roman" panose="02020603050405020304" pitchFamily="18" charset="0"/>
              </a:rPr>
              <a:t>The number of </a:t>
            </a:r>
            <a:r>
              <a:rPr lang="en-GB" altLang="zh-HK" sz="1600" kern="100" dirty="0">
                <a:latin typeface="Times New Roman" panose="02020603050405020304" pitchFamily="18" charset="0"/>
                <a:cs typeface="Times New Roman" panose="02020603050405020304" pitchFamily="18" charset="0"/>
              </a:rPr>
              <a:t>students </a:t>
            </a:r>
            <a:r>
              <a:rPr lang="en-GB" altLang="zh-HK" sz="1600" kern="100" dirty="0" smtClean="0">
                <a:latin typeface="Times New Roman" panose="02020603050405020304" pitchFamily="18" charset="0"/>
                <a:cs typeface="Times New Roman" panose="02020603050405020304" pitchFamily="18" charset="0"/>
              </a:rPr>
              <a:t>at junior secondary levels  </a:t>
            </a:r>
            <a:r>
              <a:rPr lang="en-GB" altLang="zh-HK" sz="1600" kern="100" dirty="0">
                <a:latin typeface="Times New Roman" panose="02020603050405020304" pitchFamily="18" charset="0"/>
                <a:cs typeface="Times New Roman" panose="02020603050405020304" pitchFamily="18" charset="0"/>
              </a:rPr>
              <a:t>and gross enrolment rates in China</a:t>
            </a:r>
            <a:endPar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13" name="文本框 12">
            <a:extLst>
              <a:ext uri="{FF2B5EF4-FFF2-40B4-BE49-F238E27FC236}">
                <a16:creationId xmlns:a16="http://schemas.microsoft.com/office/drawing/2014/main" id="{38BA4A65-0AF1-47A6-A686-00D8EA10F829}"/>
              </a:ext>
            </a:extLst>
          </p:cNvPr>
          <p:cNvSpPr txBox="1"/>
          <p:nvPr/>
        </p:nvSpPr>
        <p:spPr>
          <a:xfrm>
            <a:off x="774409" y="5760308"/>
            <a:ext cx="9649729" cy="523220"/>
          </a:xfrm>
          <a:prstGeom prst="rect">
            <a:avLst/>
          </a:prstGeom>
          <a:noFill/>
        </p:spPr>
        <p:txBody>
          <a:bodyPr wrap="square" rtlCol="0">
            <a:spAutoFit/>
          </a:bodyPr>
          <a:lstStyle/>
          <a:p>
            <a:pPr lvl="0">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Webpage of Ministry of Education of the People’s Republic of China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http://www.moe.gov.cn/jyb_xwfb/gzdt_gzdt/s5987/202103/t20210301_516062.html</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TextBox 7"/>
          <p:cNvSpPr txBox="1"/>
          <p:nvPr/>
        </p:nvSpPr>
        <p:spPr>
          <a:xfrm>
            <a:off x="789589" y="4753635"/>
            <a:ext cx="5163271" cy="738664"/>
          </a:xfrm>
          <a:prstGeom prst="rect">
            <a:avLst/>
          </a:prstGeom>
          <a:solidFill>
            <a:schemeClr val="bg1"/>
          </a:solidFill>
        </p:spPr>
        <p:txBody>
          <a:bodyPr wrap="square" rtlCol="0">
            <a:spAutoFit/>
          </a:bodyPr>
          <a:lstStyle/>
          <a:p>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10,000</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Gross enrolment rates                        </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0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Number of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students at junior secondary level</a:t>
            </a:r>
            <a:r>
              <a:rPr lang="en-US" altLang="zh-TW" sz="1400" dirty="0" smtClean="0">
                <a:solidFill>
                  <a:srgbClr val="00CC00"/>
                </a:solidFill>
                <a:latin typeface="Times New Roman" panose="02020603050405020304" pitchFamily="18" charset="0"/>
                <a:ea typeface="DFKai-SB" panose="03000509000000000000" pitchFamily="65" charset="-120"/>
                <a:cs typeface="Times New Roman" panose="02020603050405020304" pitchFamily="18" charset="0"/>
              </a:rPr>
              <a:t>s </a:t>
            </a:r>
            <a:endParaRPr lang="en-US" altLang="zh-HK" sz="1400" strike="sngStrike" dirty="0">
              <a:solidFill>
                <a:srgbClr val="00CC0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a:latin typeface="DFKai-SB" panose="03000509000000000000" pitchFamily="65" charset="-120"/>
                <a:ea typeface="DFKai-SB" panose="03000509000000000000" pitchFamily="65" charset="-120"/>
              </a:rPr>
              <a:t>                </a:t>
            </a:r>
            <a:endParaRPr lang="en-US" sz="1400" dirty="0">
              <a:latin typeface="DFKai-SB" panose="03000509000000000000" pitchFamily="65" charset="-120"/>
              <a:ea typeface="DFKai-SB" panose="03000509000000000000" pitchFamily="65" charset="-120"/>
            </a:endParaRPr>
          </a:p>
        </p:txBody>
      </p:sp>
      <p:pic>
        <p:nvPicPr>
          <p:cNvPr id="9" name="Picture 8"/>
          <p:cNvPicPr>
            <a:picLocks noChangeAspect="1"/>
          </p:cNvPicPr>
          <p:nvPr/>
        </p:nvPicPr>
        <p:blipFill>
          <a:blip r:embed="rId2" cstate="print"/>
          <a:stretch>
            <a:fillRect/>
          </a:stretch>
        </p:blipFill>
        <p:spPr>
          <a:xfrm>
            <a:off x="2004313" y="4814963"/>
            <a:ext cx="238158" cy="161948"/>
          </a:xfrm>
          <a:prstGeom prst="rect">
            <a:avLst/>
          </a:prstGeom>
        </p:spPr>
      </p:pic>
      <p:pic>
        <p:nvPicPr>
          <p:cNvPr id="11" name="Picture 10"/>
          <p:cNvPicPr>
            <a:picLocks noChangeAspect="1"/>
          </p:cNvPicPr>
          <p:nvPr/>
        </p:nvPicPr>
        <p:blipFill>
          <a:blip r:embed="rId3" cstate="print"/>
          <a:stretch>
            <a:fillRect/>
          </a:stretch>
        </p:blipFill>
        <p:spPr>
          <a:xfrm>
            <a:off x="2004313" y="5113764"/>
            <a:ext cx="228632" cy="95779"/>
          </a:xfrm>
          <a:prstGeom prst="rect">
            <a:avLst/>
          </a:prstGeom>
        </p:spPr>
      </p:pic>
      <p:pic>
        <p:nvPicPr>
          <p:cNvPr id="3" name="Picture 2"/>
          <p:cNvPicPr>
            <a:picLocks noChangeAspect="1"/>
          </p:cNvPicPr>
          <p:nvPr/>
        </p:nvPicPr>
        <p:blipFill>
          <a:blip r:embed="rId4" cstate="print"/>
          <a:stretch>
            <a:fillRect/>
          </a:stretch>
        </p:blipFill>
        <p:spPr>
          <a:xfrm>
            <a:off x="774408" y="2032080"/>
            <a:ext cx="5163271" cy="2676899"/>
          </a:xfrm>
          <a:prstGeom prst="rect">
            <a:avLst/>
          </a:prstGeom>
          <a:ln w="47625" cmpd="sng">
            <a:solidFill>
              <a:srgbClr val="000000"/>
            </a:solidFill>
          </a:ln>
        </p:spPr>
      </p:pic>
      <p:sp>
        <p:nvSpPr>
          <p:cNvPr id="12" name="TextBox 11"/>
          <p:cNvSpPr txBox="1"/>
          <p:nvPr/>
        </p:nvSpPr>
        <p:spPr>
          <a:xfrm>
            <a:off x="6470885" y="4784413"/>
            <a:ext cx="4945260" cy="523220"/>
          </a:xfrm>
          <a:prstGeom prst="rect">
            <a:avLst/>
          </a:prstGeom>
          <a:solidFill>
            <a:schemeClr val="bg1"/>
          </a:solidFill>
        </p:spPr>
        <p:txBody>
          <a:bodyPr wrap="square" rtlCol="0">
            <a:spAutoFit/>
          </a:bodyPr>
          <a:lstStyle/>
          <a:p>
            <a:r>
              <a:rPr lang="en-US" altLang="zh-TW" sz="1000" dirty="0">
                <a:latin typeface="DFKai-SB" panose="03000509000000000000" pitchFamily="65" charset="-120"/>
                <a:ea typeface="DFKai-SB" panose="03000509000000000000" pitchFamily="65" charset="-120"/>
              </a:rPr>
              <a:t>10,000</a:t>
            </a:r>
            <a:r>
              <a:rPr lang="zh-TW" altLang="en-US" sz="1400" dirty="0">
                <a:latin typeface="DFKai-SB" panose="03000509000000000000" pitchFamily="65" charset="-120"/>
                <a:ea typeface="DFKai-SB" panose="03000509000000000000" pitchFamily="65" charset="-12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Gross enrolment rates </a:t>
            </a:r>
            <a:r>
              <a:rPr lang="zh-TW" altLang="en-US" sz="1400" dirty="0">
                <a:latin typeface="DFKai-SB" panose="03000509000000000000" pitchFamily="65" charset="-120"/>
                <a:ea typeface="DFKai-SB" panose="03000509000000000000" pitchFamily="65" charset="-120"/>
              </a:rPr>
              <a:t>                  </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a:latin typeface="DFKai-SB" panose="03000509000000000000" pitchFamily="65" charset="-120"/>
                <a:ea typeface="DFKai-SB" panose="03000509000000000000" pitchFamily="65" charset="-12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Number of children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senior secondary level</a:t>
            </a:r>
            <a:endParaRPr lang="en-US" sz="1400" strike="sngStrike"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5" cstate="print"/>
          <a:stretch>
            <a:fillRect/>
          </a:stretch>
        </p:blipFill>
        <p:spPr>
          <a:xfrm>
            <a:off x="6513946" y="2039763"/>
            <a:ext cx="4839854" cy="2679374"/>
          </a:xfrm>
          <a:prstGeom prst="rect">
            <a:avLst/>
          </a:prstGeom>
          <a:ln w="44450" cmpd="sng">
            <a:solidFill>
              <a:srgbClr val="000000"/>
            </a:solidFill>
          </a:ln>
        </p:spPr>
      </p:pic>
      <p:pic>
        <p:nvPicPr>
          <p:cNvPr id="14" name="Picture 13"/>
          <p:cNvPicPr>
            <a:picLocks noChangeAspect="1"/>
          </p:cNvPicPr>
          <p:nvPr/>
        </p:nvPicPr>
        <p:blipFill>
          <a:blip r:embed="rId2" cstate="print"/>
          <a:stretch>
            <a:fillRect/>
          </a:stretch>
        </p:blipFill>
        <p:spPr>
          <a:xfrm>
            <a:off x="7597693" y="4867953"/>
            <a:ext cx="238158" cy="161948"/>
          </a:xfrm>
          <a:prstGeom prst="rect">
            <a:avLst/>
          </a:prstGeom>
        </p:spPr>
      </p:pic>
      <p:pic>
        <p:nvPicPr>
          <p:cNvPr id="18" name="Picture 17"/>
          <p:cNvPicPr>
            <a:picLocks noChangeAspect="1"/>
          </p:cNvPicPr>
          <p:nvPr/>
        </p:nvPicPr>
        <p:blipFill>
          <a:blip r:embed="rId3" cstate="print"/>
          <a:stretch>
            <a:fillRect/>
          </a:stretch>
        </p:blipFill>
        <p:spPr>
          <a:xfrm flipV="1">
            <a:off x="7633018" y="5163905"/>
            <a:ext cx="179799" cy="137758"/>
          </a:xfrm>
          <a:prstGeom prst="rect">
            <a:avLst/>
          </a:prstGeom>
        </p:spPr>
      </p:pic>
      <p:sp>
        <p:nvSpPr>
          <p:cNvPr id="1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5" name="文本框 5">
            <a:extLst>
              <a:ext uri="{FF2B5EF4-FFF2-40B4-BE49-F238E27FC236}">
                <a16:creationId xmlns:a16="http://schemas.microsoft.com/office/drawing/2014/main" id="{C1382F12-22B2-4007-A392-44734FE7CB80}"/>
              </a:ext>
            </a:extLst>
          </p:cNvPr>
          <p:cNvSpPr txBox="1"/>
          <p:nvPr/>
        </p:nvSpPr>
        <p:spPr>
          <a:xfrm>
            <a:off x="1663990" y="185700"/>
            <a:ext cx="9229404" cy="1077218"/>
          </a:xfrm>
          <a:prstGeom prst="rect">
            <a:avLst/>
          </a:prstGeom>
          <a:noFill/>
        </p:spPr>
        <p:txBody>
          <a:bodyPr wrap="square">
            <a:spAutoFit/>
          </a:bodyPr>
          <a:lstStyle/>
          <a:p>
            <a:pPr lvl="0">
              <a:defRPr/>
            </a:pPr>
            <a:r>
              <a:rPr lang="en-GB" altLang="zh-HK" sz="3200" kern="100" dirty="0">
                <a:solidFill>
                  <a:prstClr val="black"/>
                </a:solidFill>
                <a:latin typeface="Times New Roman" panose="02020603050405020304" pitchFamily="18" charset="0"/>
                <a:cs typeface="Times New Roman" panose="02020603050405020304" pitchFamily="18" charset="0"/>
              </a:rPr>
              <a:t>The number of students in junior and senior secondary schools and gross enrolment rates in China</a:t>
            </a:r>
            <a:endPar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7" name="文本框 5">
            <a:extLst>
              <a:ext uri="{FF2B5EF4-FFF2-40B4-BE49-F238E27FC236}">
                <a16:creationId xmlns:a16="http://schemas.microsoft.com/office/drawing/2014/main" id="{24E66ECE-8EF4-4988-A2F7-2123241360AE}"/>
              </a:ext>
            </a:extLst>
          </p:cNvPr>
          <p:cNvSpPr txBox="1"/>
          <p:nvPr/>
        </p:nvSpPr>
        <p:spPr>
          <a:xfrm>
            <a:off x="6470885" y="1339862"/>
            <a:ext cx="4598432" cy="584775"/>
          </a:xfrm>
          <a:prstGeom prst="rect">
            <a:avLst/>
          </a:prstGeom>
          <a:noFill/>
        </p:spPr>
        <p:txBody>
          <a:bodyPr wrap="square">
            <a:spAutoFit/>
          </a:bodyPr>
          <a:lstStyle/>
          <a:p>
            <a:pPr lvl="0">
              <a:defRPr/>
            </a:pPr>
            <a:r>
              <a:rPr lang="en-GB" altLang="zh-HK" sz="1600" kern="100" dirty="0">
                <a:solidFill>
                  <a:prstClr val="black"/>
                </a:solidFill>
                <a:latin typeface="Times New Roman" panose="02020603050405020304" pitchFamily="18" charset="0"/>
                <a:cs typeface="Times New Roman" panose="02020603050405020304" pitchFamily="18" charset="0"/>
              </a:rPr>
              <a:t>The number of </a:t>
            </a:r>
            <a:r>
              <a:rPr lang="en-GB" altLang="zh-HK" sz="1600" kern="100" dirty="0">
                <a:latin typeface="Times New Roman" panose="02020603050405020304" pitchFamily="18" charset="0"/>
                <a:cs typeface="Times New Roman" panose="02020603050405020304" pitchFamily="18" charset="0"/>
              </a:rPr>
              <a:t>students </a:t>
            </a:r>
            <a:r>
              <a:rPr lang="en-GB" altLang="zh-HK" sz="1600" kern="100" dirty="0" smtClean="0">
                <a:latin typeface="Times New Roman" panose="02020603050405020304" pitchFamily="18" charset="0"/>
                <a:cs typeface="Times New Roman" panose="02020603050405020304" pitchFamily="18" charset="0"/>
              </a:rPr>
              <a:t>at senior </a:t>
            </a:r>
            <a:r>
              <a:rPr lang="en-GB" altLang="zh-HK" sz="1600" kern="100" dirty="0">
                <a:latin typeface="Times New Roman" panose="02020603050405020304" pitchFamily="18" charset="0"/>
                <a:cs typeface="Times New Roman" panose="02020603050405020304" pitchFamily="18" charset="0"/>
              </a:rPr>
              <a:t>secondary </a:t>
            </a:r>
            <a:r>
              <a:rPr lang="en-GB" altLang="zh-HK" sz="1600" kern="100" dirty="0" smtClean="0">
                <a:latin typeface="Times New Roman" panose="02020603050405020304" pitchFamily="18" charset="0"/>
                <a:cs typeface="Times New Roman" panose="02020603050405020304" pitchFamily="18" charset="0"/>
              </a:rPr>
              <a:t>levels and </a:t>
            </a:r>
            <a:r>
              <a:rPr lang="en-GB" altLang="zh-HK" sz="1600" kern="100" dirty="0">
                <a:latin typeface="Times New Roman" panose="02020603050405020304" pitchFamily="18" charset="0"/>
                <a:cs typeface="Times New Roman" panose="02020603050405020304" pitchFamily="18" charset="0"/>
              </a:rPr>
              <a:t>gross enrolment rates in China</a:t>
            </a:r>
            <a:endPar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656831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1382F12-22B2-4007-A392-44734FE7CB80}"/>
              </a:ext>
            </a:extLst>
          </p:cNvPr>
          <p:cNvSpPr txBox="1"/>
          <p:nvPr/>
        </p:nvSpPr>
        <p:spPr>
          <a:xfrm>
            <a:off x="1485043" y="298098"/>
            <a:ext cx="9229404" cy="1692771"/>
          </a:xfrm>
          <a:prstGeom prst="rect">
            <a:avLst/>
          </a:prstGeom>
          <a:noFill/>
        </p:spPr>
        <p:txBody>
          <a:bodyPr wrap="square">
            <a:spAutoFit/>
          </a:bodyPr>
          <a:lstStyle/>
          <a:p>
            <a:pPr algn="ctr">
              <a:defRPr/>
            </a:pPr>
            <a:r>
              <a:rPr lang="en-GB" altLang="zh-HK" sz="3200" kern="100" dirty="0">
                <a:latin typeface="Times New Roman" panose="02020603050405020304" pitchFamily="18" charset="0"/>
                <a:cs typeface="Times New Roman" panose="02020603050405020304" pitchFamily="18" charset="0"/>
              </a:rPr>
              <a:t>The number of students </a:t>
            </a:r>
            <a:r>
              <a:rPr lang="en-GB" altLang="zh-HK" sz="3200" kern="100" dirty="0" smtClean="0">
                <a:latin typeface="Times New Roman" panose="02020603050405020304" pitchFamily="18" charset="0"/>
                <a:cs typeface="Times New Roman" panose="02020603050405020304" pitchFamily="18" charset="0"/>
              </a:rPr>
              <a:t>in higher education</a:t>
            </a:r>
            <a:r>
              <a:rPr lang="en-GB" altLang="zh-HK" sz="3200" kern="100" dirty="0">
                <a:latin typeface="Times New Roman" panose="02020603050405020304" pitchFamily="18" charset="0"/>
                <a:cs typeface="Times New Roman" panose="02020603050405020304" pitchFamily="18" charset="0"/>
              </a:rPr>
              <a:t> </a:t>
            </a:r>
            <a:r>
              <a:rPr lang="en-GB" altLang="zh-HK" sz="3200" kern="100" dirty="0" smtClean="0">
                <a:latin typeface="Times New Roman" panose="02020603050405020304" pitchFamily="18" charset="0"/>
                <a:cs typeface="Times New Roman" panose="02020603050405020304" pitchFamily="18" charset="0"/>
              </a:rPr>
              <a:t>and </a:t>
            </a:r>
          </a:p>
          <a:p>
            <a:pPr algn="ctr">
              <a:defRPr/>
            </a:pPr>
            <a:r>
              <a:rPr lang="en-GB" altLang="zh-HK" sz="3200" kern="100" dirty="0" smtClean="0">
                <a:latin typeface="Times New Roman" panose="02020603050405020304" pitchFamily="18" charset="0"/>
                <a:cs typeface="Times New Roman" panose="02020603050405020304" pitchFamily="18" charset="0"/>
              </a:rPr>
              <a:t>gross </a:t>
            </a:r>
            <a:r>
              <a:rPr lang="en-GB" altLang="zh-HK" sz="3200" kern="100" dirty="0">
                <a:latin typeface="Times New Roman" panose="02020603050405020304" pitchFamily="18" charset="0"/>
                <a:cs typeface="Times New Roman" panose="02020603050405020304" pitchFamily="18" charset="0"/>
              </a:rPr>
              <a:t>enrolment rates in China</a:t>
            </a:r>
            <a:endParaRPr lang="zh-TW" altLang="zh-HK" sz="32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9" name="文本框 8">
            <a:extLst>
              <a:ext uri="{FF2B5EF4-FFF2-40B4-BE49-F238E27FC236}">
                <a16:creationId xmlns:a16="http://schemas.microsoft.com/office/drawing/2014/main" id="{53843195-818A-4E1A-B0E4-CF98E0D2B255}"/>
              </a:ext>
            </a:extLst>
          </p:cNvPr>
          <p:cNvSpPr txBox="1"/>
          <p:nvPr/>
        </p:nvSpPr>
        <p:spPr>
          <a:xfrm>
            <a:off x="5470544" y="5331061"/>
            <a:ext cx="6404845" cy="523220"/>
          </a:xfrm>
          <a:prstGeom prst="rect">
            <a:avLst/>
          </a:prstGeom>
          <a:noFill/>
        </p:spPr>
        <p:txBody>
          <a:bodyPr wrap="square" rtlCol="0">
            <a:spAutoFit/>
          </a:bodyPr>
          <a:lstStyle/>
          <a:p>
            <a:pPr lvl="0">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Webpage of Ministry of Education of the People’s Republic of China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http://www.moe.gov.cn/jyb_xwfb/gzdt_gzdt/s5987/202103/t20210301_516062.html</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extBox 4"/>
          <p:cNvSpPr txBox="1"/>
          <p:nvPr/>
        </p:nvSpPr>
        <p:spPr>
          <a:xfrm>
            <a:off x="5556527" y="4653953"/>
            <a:ext cx="6108145" cy="523220"/>
          </a:xfrm>
          <a:prstGeom prst="rect">
            <a:avLst/>
          </a:prstGeom>
          <a:solidFill>
            <a:schemeClr val="bg1"/>
          </a:solidFill>
        </p:spPr>
        <p:txBody>
          <a:bodyPr wrap="square" rtlCol="0">
            <a:spAutoFit/>
          </a:bodyPr>
          <a:lstStyle/>
          <a:p>
            <a:r>
              <a:rPr lang="en-US" altLang="zh-TW" sz="1000" dirty="0">
                <a:latin typeface="DFKai-SB" panose="03000509000000000000" pitchFamily="65" charset="-120"/>
                <a:ea typeface="DFKai-SB" panose="03000509000000000000" pitchFamily="65" charset="-120"/>
              </a:rPr>
              <a:t>10,000</a:t>
            </a:r>
            <a:r>
              <a:rPr lang="zh-TW" altLang="en-US" sz="1400" dirty="0">
                <a:latin typeface="DFKai-SB" panose="03000509000000000000" pitchFamily="65" charset="-120"/>
                <a:ea typeface="DFKai-SB" panose="03000509000000000000" pitchFamily="65" charset="-12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Gross enrolment rate</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endParaRPr lang="en-US" sz="10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Number of students in higher education</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cstate="print"/>
          <a:stretch>
            <a:fillRect/>
          </a:stretch>
        </p:blipFill>
        <p:spPr>
          <a:xfrm>
            <a:off x="5556527" y="1802747"/>
            <a:ext cx="6108145" cy="2774080"/>
          </a:xfrm>
          <a:prstGeom prst="rect">
            <a:avLst/>
          </a:prstGeom>
          <a:ln w="44450" cmpd="sng">
            <a:solidFill>
              <a:srgbClr val="000000"/>
            </a:solidFill>
          </a:ln>
        </p:spPr>
      </p:pic>
      <p:pic>
        <p:nvPicPr>
          <p:cNvPr id="7" name="Picture 6"/>
          <p:cNvPicPr>
            <a:picLocks noChangeAspect="1"/>
          </p:cNvPicPr>
          <p:nvPr/>
        </p:nvPicPr>
        <p:blipFill>
          <a:blip r:embed="rId3" cstate="print"/>
          <a:stretch>
            <a:fillRect/>
          </a:stretch>
        </p:blipFill>
        <p:spPr>
          <a:xfrm>
            <a:off x="6802695" y="4653953"/>
            <a:ext cx="238158" cy="161948"/>
          </a:xfrm>
          <a:prstGeom prst="rect">
            <a:avLst/>
          </a:prstGeom>
        </p:spPr>
      </p:pic>
      <p:pic>
        <p:nvPicPr>
          <p:cNvPr id="8" name="Picture 7"/>
          <p:cNvPicPr>
            <a:picLocks noChangeAspect="1"/>
          </p:cNvPicPr>
          <p:nvPr/>
        </p:nvPicPr>
        <p:blipFill>
          <a:blip r:embed="rId4" cstate="print"/>
          <a:stretch>
            <a:fillRect/>
          </a:stretch>
        </p:blipFill>
        <p:spPr>
          <a:xfrm flipV="1">
            <a:off x="6831874" y="5022032"/>
            <a:ext cx="179799" cy="137758"/>
          </a:xfrm>
          <a:prstGeom prst="rect">
            <a:avLst/>
          </a:prstGeom>
        </p:spPr>
      </p:pic>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659510" y="1654006"/>
            <a:ext cx="4464033" cy="4401205"/>
          </a:xfrm>
          <a:prstGeom prst="rect">
            <a:avLst/>
          </a:prstGeom>
        </p:spPr>
        <p:txBody>
          <a:bodyPr wrap="square">
            <a:spAutoFit/>
          </a:bodyPr>
          <a:lstStyle/>
          <a:p>
            <a:pPr algn="just">
              <a:spcAft>
                <a:spcPts val="0"/>
              </a:spcAft>
              <a:tabLst>
                <a:tab pos="1705610" algn="l"/>
              </a:tabLst>
            </a:pPr>
            <a:r>
              <a:rPr lang="en-GB" altLang="zh-HK" sz="2600" kern="100" dirty="0">
                <a:latin typeface="Times New Roman" panose="02020603050405020304" pitchFamily="18" charset="0"/>
                <a:cs typeface="Times New Roman" panose="02020603050405020304" pitchFamily="18" charset="0"/>
              </a:rPr>
              <a:t>In 2020, there were 2,738 </a:t>
            </a:r>
            <a:r>
              <a:rPr lang="en-GB" altLang="zh-HK" sz="2600" kern="100" dirty="0" smtClean="0">
                <a:latin typeface="Times New Roman" panose="02020603050405020304" pitchFamily="18" charset="0"/>
                <a:cs typeface="Times New Roman" panose="02020603050405020304" pitchFamily="18" charset="0"/>
              </a:rPr>
              <a:t>ordinary higher </a:t>
            </a:r>
            <a:r>
              <a:rPr lang="en-GB" altLang="zh-HK" sz="2600" kern="100" dirty="0">
                <a:latin typeface="Times New Roman" panose="02020603050405020304" pitchFamily="18" charset="0"/>
                <a:cs typeface="Times New Roman" panose="02020603050405020304" pitchFamily="18" charset="0"/>
              </a:rPr>
              <a:t>education institutions (HEIs</a:t>
            </a:r>
            <a:r>
              <a:rPr lang="en-GB" altLang="zh-HK" sz="2600" kern="100" dirty="0" smtClean="0">
                <a:latin typeface="Times New Roman" panose="02020603050405020304" pitchFamily="18" charset="0"/>
                <a:cs typeface="Times New Roman" panose="02020603050405020304" pitchFamily="18" charset="0"/>
              </a:rPr>
              <a:t>). 41,830,000 students were involved in different types of higher education. </a:t>
            </a:r>
            <a:r>
              <a:rPr lang="en-GB" altLang="zh-HK" sz="2600" kern="100" dirty="0">
                <a:latin typeface="Times New Roman" panose="02020603050405020304" pitchFamily="18" charset="0"/>
                <a:cs typeface="Times New Roman" panose="02020603050405020304" pitchFamily="18" charset="0"/>
              </a:rPr>
              <a:t>The gross enrolment rate was 54.4%.</a:t>
            </a:r>
            <a:endParaRPr lang="zh-TW" altLang="zh-HK" sz="2600" kern="1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People’s Daily Online (</a:t>
            </a: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http://sh.people.com.cn/BIG5/n2/2021/0301/c176739-34599352.html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400" dirty="0"/>
          </a:p>
        </p:txBody>
      </p:sp>
    </p:spTree>
    <p:extLst>
      <p:ext uri="{BB962C8B-B14F-4D97-AF65-F5344CB8AC3E}">
        <p14:creationId xmlns:p14="http://schemas.microsoft.com/office/powerpoint/2010/main" val="1312784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71D7480-44C4-CA4F-A4A5-FB4C6B7B00BB}"/>
              </a:ext>
            </a:extLst>
          </p:cNvPr>
          <p:cNvPicPr>
            <a:picLocks noChangeAspect="1"/>
          </p:cNvPicPr>
          <p:nvPr/>
        </p:nvPicPr>
        <p:blipFill rotWithShape="1">
          <a:blip r:embed="rId2" cstate="print"/>
          <a:srcRect t="4456" b="11601"/>
          <a:stretch/>
        </p:blipFill>
        <p:spPr>
          <a:xfrm>
            <a:off x="9187543" y="1"/>
            <a:ext cx="3004457" cy="1070395"/>
          </a:xfrm>
          <a:prstGeom prst="rect">
            <a:avLst/>
          </a:prstGeom>
        </p:spPr>
      </p:pic>
      <p:pic>
        <p:nvPicPr>
          <p:cNvPr id="4" name="圖片 3">
            <a:extLst>
              <a:ext uri="{FF2B5EF4-FFF2-40B4-BE49-F238E27FC236}">
                <a16:creationId xmlns:a16="http://schemas.microsoft.com/office/drawing/2014/main" id="{CDCB11A1-48F2-724E-AD29-C957297D035F}"/>
              </a:ext>
            </a:extLst>
          </p:cNvPr>
          <p:cNvPicPr>
            <a:picLocks noChangeAspect="1"/>
          </p:cNvPicPr>
          <p:nvPr/>
        </p:nvPicPr>
        <p:blipFill rotWithShape="1">
          <a:blip r:embed="rId3" cstate="print"/>
          <a:srcRect t="11158" r="1" b="1"/>
          <a:stretch/>
        </p:blipFill>
        <p:spPr>
          <a:xfrm>
            <a:off x="12984" y="1"/>
            <a:ext cx="2444684" cy="1626836"/>
          </a:xfrm>
          <a:prstGeom prst="rect">
            <a:avLst/>
          </a:prstGeom>
        </p:spPr>
      </p:pic>
      <p:sp>
        <p:nvSpPr>
          <p:cNvPr id="10" name="文本框 6">
            <a:extLst>
              <a:ext uri="{FF2B5EF4-FFF2-40B4-BE49-F238E27FC236}">
                <a16:creationId xmlns:a16="http://schemas.microsoft.com/office/drawing/2014/main" id="{F631DB31-235D-4E12-9869-E6DDDEE954C0}"/>
              </a:ext>
            </a:extLst>
          </p:cNvPr>
          <p:cNvSpPr txBox="1"/>
          <p:nvPr/>
        </p:nvSpPr>
        <p:spPr>
          <a:xfrm>
            <a:off x="369101" y="1765937"/>
            <a:ext cx="11297965" cy="1705184"/>
          </a:xfrm>
          <a:prstGeom prst="rect">
            <a:avLst/>
          </a:prstGeom>
        </p:spPr>
        <p:txBody>
          <a:bodyPr vert="horz" lIns="91440" tIns="45720" rIns="91440" bIns="45720" rtlCol="0">
            <a:normAutofit fontScale="92500"/>
          </a:bodyPr>
          <a:lstStyle/>
          <a:p>
            <a:pPr marL="571500" lvl="0" indent="-457200" algn="just">
              <a:lnSpc>
                <a:spcPct val="90000"/>
              </a:lnSpc>
              <a:spcAft>
                <a:spcPts val="600"/>
              </a:spcAft>
              <a:buFont typeface="Arial" panose="020B0604020202020204" pitchFamily="34" charset="0"/>
              <a:buChar char="•"/>
              <a:defRPr/>
            </a:pPr>
            <a:r>
              <a:rPr lang="en-GB" altLang="zh-HK" sz="3600" dirty="0">
                <a:latin typeface="Times New Roman" panose="02020603050405020304" pitchFamily="18" charset="0"/>
              </a:rPr>
              <a:t>China has made </a:t>
            </a:r>
            <a:r>
              <a:rPr lang="en-GB" altLang="zh-HK" sz="3600" dirty="0" smtClean="0">
                <a:latin typeface="Times New Roman" panose="02020603050405020304" pitchFamily="18" charset="0"/>
              </a:rPr>
              <a:t>huge </a:t>
            </a:r>
            <a:r>
              <a:rPr lang="en-GB" altLang="zh-HK" sz="3600" dirty="0">
                <a:latin typeface="Times New Roman" panose="02020603050405020304" pitchFamily="18" charset="0"/>
              </a:rPr>
              <a:t>leaps in scientific and technological innovations in recent years, </a:t>
            </a:r>
            <a:r>
              <a:rPr lang="en-GB" altLang="zh-HK" sz="3600" dirty="0" smtClean="0">
                <a:latin typeface="Times New Roman" panose="02020603050405020304" pitchFamily="18" charset="0"/>
              </a:rPr>
              <a:t>enabling China to have a place </a:t>
            </a:r>
            <a:r>
              <a:rPr lang="en-GB" altLang="zh-HK" sz="3600" dirty="0">
                <a:latin typeface="Times New Roman" panose="02020603050405020304" pitchFamily="18" charset="0"/>
              </a:rPr>
              <a:t>in </a:t>
            </a:r>
            <a:r>
              <a:rPr lang="en-GB" altLang="zh-HK" sz="3600" dirty="0" smtClean="0">
                <a:latin typeface="Times New Roman" panose="02020603050405020304" pitchFamily="18" charset="0"/>
              </a:rPr>
              <a:t>many domains of the field of technology. </a:t>
            </a:r>
            <a:r>
              <a:rPr lang="en-GB" altLang="zh-HK" sz="3600" dirty="0">
                <a:latin typeface="Times New Roman" panose="02020603050405020304" pitchFamily="18" charset="0"/>
              </a:rPr>
              <a:t>	</a:t>
            </a:r>
            <a:endParaRPr lang="zh-TW" altLang="en-US" sz="3600" dirty="0">
              <a:latin typeface="標楷體"/>
              <a:ea typeface="標楷體"/>
            </a:endParaRPr>
          </a:p>
        </p:txBody>
      </p:sp>
      <p:sp>
        <p:nvSpPr>
          <p:cNvPr id="12" name="矩形 1">
            <a:extLst>
              <a:ext uri="{FF2B5EF4-FFF2-40B4-BE49-F238E27FC236}">
                <a16:creationId xmlns:a16="http://schemas.microsoft.com/office/drawing/2014/main" id="{58AC6D68-3317-40D9-873A-CC315951A832}"/>
              </a:ext>
            </a:extLst>
          </p:cNvPr>
          <p:cNvSpPr>
            <a:spLocks noChangeArrowheads="1"/>
          </p:cNvSpPr>
          <p:nvPr/>
        </p:nvSpPr>
        <p:spPr bwMode="auto">
          <a:xfrm>
            <a:off x="3163226" y="461447"/>
            <a:ext cx="5447374" cy="11922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55000" lnSpcReduction="20000"/>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Aft>
                <a:spcPts val="0"/>
              </a:spcAft>
              <a:buNone/>
              <a:tabLst>
                <a:tab pos="1705610" algn="l"/>
              </a:tabLst>
            </a:pPr>
            <a:r>
              <a:rPr lang="en-GB" altLang="zh-HK" sz="6700" b="1" kern="100" dirty="0">
                <a:latin typeface="Times New Roman" panose="02020603050405020304" pitchFamily="18" charset="0"/>
                <a:ea typeface="新細明體" panose="02020500000000000000" pitchFamily="18" charset="-120"/>
                <a:cs typeface="Times New Roman" panose="02020603050405020304" pitchFamily="18" charset="0"/>
              </a:rPr>
              <a:t>1. Achievements in new high-end technologies</a:t>
            </a:r>
            <a:endParaRPr lang="zh-TW" altLang="zh-HK" sz="6700" b="1" kern="100" dirty="0">
              <a:ea typeface="新細明體" panose="02020500000000000000" pitchFamily="18" charset="-12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zh-CN" altLang="en-US" sz="4800" b="1" i="0" u="none" strike="noStrike" kern="1200" cap="none" spc="0" normalizeH="0" baseline="0" noProof="0" dirty="0">
              <a:ln>
                <a:noFill/>
              </a:ln>
              <a:solidFill>
                <a:prstClr val="black"/>
              </a:solidFill>
              <a:effectLst/>
              <a:uLnTx/>
              <a:uFillTx/>
              <a:latin typeface="標楷體"/>
              <a:ea typeface="標楷體"/>
              <a:cs typeface="+mn-cs"/>
            </a:endParaRPr>
          </a:p>
        </p:txBody>
      </p:sp>
      <p:pic>
        <p:nvPicPr>
          <p:cNvPr id="7" name="图片 1">
            <a:extLst>
              <a:ext uri="{FF2B5EF4-FFF2-40B4-BE49-F238E27FC236}">
                <a16:creationId xmlns:a16="http://schemas.microsoft.com/office/drawing/2014/main" id="{4A77EB11-81EB-49E5-B531-EA4B625938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186" y="3387900"/>
            <a:ext cx="2797961" cy="183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4">
            <a:extLst>
              <a:ext uri="{FF2B5EF4-FFF2-40B4-BE49-F238E27FC236}">
                <a16:creationId xmlns:a16="http://schemas.microsoft.com/office/drawing/2014/main" id="{0B8A7724-CC9D-499A-B884-20A4F543CF6C}"/>
              </a:ext>
            </a:extLst>
          </p:cNvPr>
          <p:cNvSpPr txBox="1">
            <a:spLocks noChangeArrowheads="1"/>
          </p:cNvSpPr>
          <p:nvPr/>
        </p:nvSpPr>
        <p:spPr bwMode="auto">
          <a:xfrm>
            <a:off x="772186" y="5217108"/>
            <a:ext cx="30180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Aft>
                <a:spcPts val="0"/>
              </a:spcAft>
              <a:buNone/>
              <a:tabLst>
                <a:tab pos="1705610" algn="l"/>
              </a:tabLst>
            </a:pP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The world’s fastest commercial </a:t>
            </a: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electric multiple unit (EMU)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trains: </a:t>
            </a:r>
            <a:r>
              <a:rPr lang="en-GB" altLang="zh-HK" sz="2400" kern="100" dirty="0" err="1">
                <a:latin typeface="Times New Roman" panose="02020603050405020304" pitchFamily="18" charset="0"/>
                <a:ea typeface="新細明體" panose="02020500000000000000" pitchFamily="18" charset="-120"/>
                <a:cs typeface="Times New Roman" panose="02020603050405020304" pitchFamily="18" charset="0"/>
              </a:rPr>
              <a:t>Fuxing</a:t>
            </a:r>
            <a:endParaRPr lang="zh-TW" altLang="zh-HK" sz="2400" kern="100" dirty="0">
              <a:ea typeface="新細明體" panose="02020500000000000000" pitchFamily="18" charset="-120"/>
              <a:cs typeface="Times New Roman" panose="02020603050405020304" pitchFamily="18" charset="0"/>
            </a:endParaRPr>
          </a:p>
          <a:p>
            <a:pPr>
              <a:spcBef>
                <a:spcPct val="0"/>
              </a:spcBef>
              <a:buFontTx/>
              <a:buNone/>
            </a:pPr>
            <a:endParaRPr lang="zh-CN" altLang="en-US" sz="2400" dirty="0">
              <a:latin typeface="標楷體" panose="03000509000000000000" pitchFamily="65" charset="-120"/>
              <a:ea typeface="標楷體" panose="03000509000000000000" pitchFamily="65" charset="-120"/>
            </a:endParaRPr>
          </a:p>
        </p:txBody>
      </p:sp>
      <p:pic>
        <p:nvPicPr>
          <p:cNvPr id="9" name="圖片 28">
            <a:extLst>
              <a:ext uri="{FF2B5EF4-FFF2-40B4-BE49-F238E27FC236}">
                <a16:creationId xmlns:a16="http://schemas.microsoft.com/office/drawing/2014/main" id="{A0DB7AC7-702E-CD4C-B008-51986D19377D}"/>
              </a:ext>
            </a:extLst>
          </p:cNvPr>
          <p:cNvPicPr>
            <a:picLocks noChangeAspect="1"/>
          </p:cNvPicPr>
          <p:nvPr/>
        </p:nvPicPr>
        <p:blipFill>
          <a:blip r:embed="rId5" cstate="print"/>
          <a:stretch>
            <a:fillRect/>
          </a:stretch>
        </p:blipFill>
        <p:spPr>
          <a:xfrm>
            <a:off x="4269758" y="3387900"/>
            <a:ext cx="2919979" cy="1882436"/>
          </a:xfrm>
          <a:prstGeom prst="rect">
            <a:avLst/>
          </a:prstGeom>
        </p:spPr>
      </p:pic>
      <p:sp>
        <p:nvSpPr>
          <p:cNvPr id="11" name="文本框 16">
            <a:extLst>
              <a:ext uri="{FF2B5EF4-FFF2-40B4-BE49-F238E27FC236}">
                <a16:creationId xmlns:a16="http://schemas.microsoft.com/office/drawing/2014/main" id="{6D9B68F3-5A1E-4834-A79F-E1C7375E1B9F}"/>
              </a:ext>
            </a:extLst>
          </p:cNvPr>
          <p:cNvSpPr txBox="1">
            <a:spLocks noChangeArrowheads="1"/>
          </p:cNvSpPr>
          <p:nvPr/>
        </p:nvSpPr>
        <p:spPr bwMode="auto">
          <a:xfrm>
            <a:off x="4269758" y="5288548"/>
            <a:ext cx="30740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Aft>
                <a:spcPts val="0"/>
              </a:spcAft>
              <a:buNone/>
              <a:tabLst>
                <a:tab pos="1705610" algn="l"/>
              </a:tabLst>
            </a:pPr>
            <a:r>
              <a:rPr lang="en-GB" altLang="zh-HK" sz="2400" kern="100" dirty="0" smtClean="0">
                <a:latin typeface="Times New Roman" panose="02020603050405020304" pitchFamily="18" charset="0"/>
                <a:ea typeface="新細明體" panose="02020500000000000000" pitchFamily="18" charset="-120"/>
                <a:cs typeface="Times New Roman" panose="02020603050405020304" pitchFamily="18" charset="0"/>
              </a:rPr>
              <a:t>The deep-sea </a:t>
            </a: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manned submersible: </a:t>
            </a:r>
            <a:r>
              <a:rPr lang="en-GB" altLang="zh-HK" sz="2400" kern="100" dirty="0" err="1" smtClean="0">
                <a:latin typeface="Times New Roman" panose="02020603050405020304" pitchFamily="18" charset="0"/>
                <a:ea typeface="新細明體" panose="02020500000000000000" pitchFamily="18" charset="-120"/>
                <a:cs typeface="Times New Roman" panose="02020603050405020304" pitchFamily="18" charset="0"/>
              </a:rPr>
              <a:t>Fendouzhe</a:t>
            </a:r>
            <a:endParaRPr lang="zh-CN" altLang="en-US" sz="2400" dirty="0">
              <a:latin typeface="標楷體" panose="03000509000000000000" pitchFamily="65" charset="-120"/>
              <a:ea typeface="標楷體" panose="03000509000000000000" pitchFamily="65" charset="-120"/>
            </a:endParaRPr>
          </a:p>
        </p:txBody>
      </p:sp>
      <p:pic>
        <p:nvPicPr>
          <p:cNvPr id="13" name="图片 10">
            <a:hlinkClick r:id="rId6"/>
            <a:extLst>
              <a:ext uri="{FF2B5EF4-FFF2-40B4-BE49-F238E27FC236}">
                <a16:creationId xmlns:a16="http://schemas.microsoft.com/office/drawing/2014/main" id="{632EB290-867C-4446-A30D-7BD08848352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0466" y="3363192"/>
            <a:ext cx="2812869" cy="1882435"/>
          </a:xfrm>
          <a:prstGeom prst="rect">
            <a:avLst/>
          </a:prstGeom>
          <a:noFill/>
          <a:ln>
            <a:noFill/>
          </a:ln>
        </p:spPr>
      </p:pic>
      <p:sp>
        <p:nvSpPr>
          <p:cNvPr id="14" name="文本框 18">
            <a:extLst>
              <a:ext uri="{FF2B5EF4-FFF2-40B4-BE49-F238E27FC236}">
                <a16:creationId xmlns:a16="http://schemas.microsoft.com/office/drawing/2014/main" id="{28A0D50D-1848-4118-AE41-7DBFED336623}"/>
              </a:ext>
            </a:extLst>
          </p:cNvPr>
          <p:cNvSpPr txBox="1">
            <a:spLocks noChangeArrowheads="1"/>
          </p:cNvSpPr>
          <p:nvPr/>
        </p:nvSpPr>
        <p:spPr bwMode="auto">
          <a:xfrm>
            <a:off x="7880466" y="5258170"/>
            <a:ext cx="336379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Aft>
                <a:spcPts val="0"/>
              </a:spcAft>
              <a:buNone/>
              <a:tabLst>
                <a:tab pos="1705610" algn="l"/>
              </a:tabLst>
            </a:pPr>
            <a:r>
              <a:rPr lang="en-GB" altLang="zh-HK" sz="2400" kern="100" dirty="0">
                <a:latin typeface="Times New Roman" panose="02020603050405020304" pitchFamily="18" charset="0"/>
                <a:ea typeface="新細明體" panose="02020500000000000000" pitchFamily="18" charset="-120"/>
                <a:cs typeface="Times New Roman" panose="02020603050405020304" pitchFamily="18" charset="0"/>
              </a:rPr>
              <a:t>Landing of the Tianwen-1 spacecraft on Mars, with images taken by Rover </a:t>
            </a:r>
            <a:r>
              <a:rPr lang="en-GB" altLang="zh-HK" sz="2400" kern="100" dirty="0" err="1" smtClean="0">
                <a:latin typeface="Times New Roman" panose="02020603050405020304" pitchFamily="18" charset="0"/>
                <a:ea typeface="新細明體" panose="02020500000000000000" pitchFamily="18" charset="-120"/>
                <a:cs typeface="Times New Roman" panose="02020603050405020304" pitchFamily="18" charset="0"/>
              </a:rPr>
              <a:t>Zhurong</a:t>
            </a:r>
            <a:endParaRPr lang="zh-TW" altLang="zh-HK" sz="2400" kern="100" dirty="0">
              <a:ea typeface="新細明體" panose="02020500000000000000" pitchFamily="18" charset="-120"/>
              <a:cs typeface="Times New Roman" panose="02020603050405020304" pitchFamily="18" charset="0"/>
            </a:endParaRPr>
          </a:p>
          <a:p>
            <a:pPr>
              <a:spcBef>
                <a:spcPct val="0"/>
              </a:spcBef>
              <a:buFontTx/>
              <a:buNone/>
            </a:pPr>
            <a:endParaRPr lang="zh-CN" altLang="en-US" sz="2400" dirty="0">
              <a:latin typeface="標楷體" panose="03000509000000000000" pitchFamily="65" charset="-120"/>
              <a:ea typeface="標楷體" panose="03000509000000000000" pitchFamily="65" charset="-120"/>
            </a:endParaRPr>
          </a:p>
        </p:txBody>
      </p:sp>
      <p:sp>
        <p:nvSpPr>
          <p:cNvPr id="1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9735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C541CEEC-BDD6-4397-8262-883DD04446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088" y="549329"/>
            <a:ext cx="11510999" cy="617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1A7F437D-0F97-4462-AFE8-50967B55EC27}"/>
              </a:ext>
            </a:extLst>
          </p:cNvPr>
          <p:cNvSpPr>
            <a:spLocks noGrp="1"/>
          </p:cNvSpPr>
          <p:nvPr>
            <p:ph idx="4294967295"/>
          </p:nvPr>
        </p:nvSpPr>
        <p:spPr>
          <a:xfrm>
            <a:off x="532088" y="1235399"/>
            <a:ext cx="11129554" cy="3670748"/>
          </a:xfrm>
        </p:spPr>
        <p:txBody>
          <a:bodyPr wrap="square">
            <a:spAutoFit/>
          </a:bodyPr>
          <a:lstStyle/>
          <a:p>
            <a:pPr algn="just">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According to the latest Times Higher Education World University Rankings in 2021, Tsinghua University and Peking University </a:t>
            </a:r>
            <a:r>
              <a:rPr lang="en-GB" altLang="zh-HK" sz="3200" kern="100" dirty="0" smtClean="0">
                <a:latin typeface="Times New Roman" panose="02020603050405020304" pitchFamily="18" charset="0"/>
                <a:cs typeface="Times New Roman" panose="02020603050405020304" pitchFamily="18" charset="0"/>
              </a:rPr>
              <a:t>ranked </a:t>
            </a:r>
            <a:r>
              <a:rPr lang="en-GB" altLang="zh-HK" sz="3200" kern="100" dirty="0">
                <a:latin typeface="Times New Roman" panose="02020603050405020304" pitchFamily="18" charset="0"/>
                <a:cs typeface="Times New Roman" panose="02020603050405020304" pitchFamily="18" charset="0"/>
              </a:rPr>
              <a:t>20th and 23rd in the </a:t>
            </a:r>
            <a:r>
              <a:rPr lang="en-GB" altLang="zh-HK" sz="3200" kern="100" dirty="0" smtClean="0">
                <a:latin typeface="Times New Roman" panose="02020603050405020304" pitchFamily="18" charset="0"/>
                <a:cs typeface="Times New Roman" panose="02020603050405020304" pitchFamily="18" charset="0"/>
              </a:rPr>
              <a:t>world </a:t>
            </a:r>
            <a:r>
              <a:rPr lang="en-GB" altLang="zh-HK" sz="3200" kern="100" dirty="0">
                <a:latin typeface="Times New Roman" panose="02020603050405020304" pitchFamily="18" charset="0"/>
                <a:cs typeface="Times New Roman" panose="02020603050405020304" pitchFamily="18" charset="0"/>
              </a:rPr>
              <a:t>respectively. They have become world-renowned institutions.</a:t>
            </a:r>
            <a:endParaRPr lang="zh-TW" altLang="zh-HK" sz="3200" kern="100" dirty="0">
              <a:latin typeface="Calibri" panose="020F0502020204030204" pitchFamily="34" charset="0"/>
              <a:cs typeface="Times New Roman" panose="02020603050405020304" pitchFamily="18" charset="0"/>
            </a:endParaRPr>
          </a:p>
          <a:p>
            <a:pPr marL="0" indent="0">
              <a:lnSpc>
                <a:spcPct val="150000"/>
              </a:lnSpc>
              <a:buNone/>
            </a:pP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50000"/>
              </a:lnSpc>
              <a:buNone/>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Times Higher Education World University Rankings</a:t>
            </a:r>
          </a:p>
          <a:p>
            <a:pPr>
              <a:lnSpc>
                <a:spcPct val="150000"/>
              </a:lnSpc>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https://www.timeshighereducation.com/student/best-universities/best-universities-world</a:t>
            </a:r>
          </a:p>
          <a:p>
            <a:pPr>
              <a:lnSpc>
                <a:spcPct val="150000"/>
              </a:lnSpc>
            </a:pP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https://www.timeshighereducation.com/world-university-rankings/2021/regional-ranking#!/page/0/length/25/sort_by/rank/sort_order/asc/cols/stats</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7" name="TextBox 7"/>
          <p:cNvSpPr txBox="1"/>
          <p:nvPr/>
        </p:nvSpPr>
        <p:spPr>
          <a:xfrm>
            <a:off x="4459290" y="299917"/>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972729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22A87960-3EE2-41DB-98E9-8EF381A04E10}"/>
              </a:ext>
            </a:extLst>
          </p:cNvPr>
          <p:cNvSpPr txBox="1">
            <a:spLocks/>
          </p:cNvSpPr>
          <p:nvPr/>
        </p:nvSpPr>
        <p:spPr>
          <a:xfrm>
            <a:off x="240503" y="1421074"/>
            <a:ext cx="6052232" cy="435503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0"/>
              </a:spcAft>
              <a:tabLst>
                <a:tab pos="1705610" algn="l"/>
              </a:tabLst>
            </a:pPr>
            <a:r>
              <a:rPr lang="en-GB" altLang="zh-HK" sz="2300" kern="100" dirty="0">
                <a:latin typeface="Times New Roman" panose="02020603050405020304" pitchFamily="18" charset="0"/>
                <a:cs typeface="Times New Roman" panose="02020603050405020304" pitchFamily="18" charset="0"/>
              </a:rPr>
              <a:t>In 2018, four Mainland provinces and </a:t>
            </a:r>
            <a:r>
              <a:rPr lang="en-US" altLang="zh-HK" sz="2300" kern="100" dirty="0">
                <a:latin typeface="Times New Roman" panose="02020603050405020304" pitchFamily="18" charset="0"/>
                <a:cs typeface="Times New Roman" panose="02020603050405020304" pitchFamily="18" charset="0"/>
              </a:rPr>
              <a:t>municipalities</a:t>
            </a:r>
            <a:r>
              <a:rPr lang="en-GB" altLang="zh-HK" sz="2300" kern="100" dirty="0">
                <a:latin typeface="Times New Roman" panose="02020603050405020304" pitchFamily="18" charset="0"/>
                <a:cs typeface="Times New Roman" panose="02020603050405020304" pitchFamily="18" charset="0"/>
              </a:rPr>
              <a:t> (Beijing, Shanghai, Jiangsu, and Zhejiang, collectively as “B-S-J-Z”) participated in the Programme for International Student Assessment (PISA2018) test. In </a:t>
            </a:r>
            <a:r>
              <a:rPr lang="en-GB" altLang="zh-HK" sz="2300" kern="100" dirty="0" smtClean="0">
                <a:latin typeface="Times New Roman" panose="02020603050405020304" pitchFamily="18" charset="0"/>
                <a:cs typeface="Times New Roman" panose="02020603050405020304" pitchFamily="18" charset="0"/>
              </a:rPr>
              <a:t>the sample  </a:t>
            </a:r>
            <a:r>
              <a:rPr lang="en-GB" altLang="zh-HK" sz="2300" kern="100" dirty="0">
                <a:latin typeface="Times New Roman" panose="02020603050405020304" pitchFamily="18" charset="0"/>
                <a:cs typeface="Times New Roman" panose="02020603050405020304" pitchFamily="18" charset="0"/>
              </a:rPr>
              <a:t>test of 15-year-old students from all the 79 participating countries </a:t>
            </a:r>
            <a:r>
              <a:rPr lang="en-GB" altLang="zh-HK" sz="2300" kern="100" dirty="0" smtClean="0">
                <a:latin typeface="Times New Roman" panose="02020603050405020304" pitchFamily="18" charset="0"/>
                <a:cs typeface="Times New Roman" panose="02020603050405020304" pitchFamily="18" charset="0"/>
              </a:rPr>
              <a:t>/ regions, the B-S-J-Z </a:t>
            </a:r>
            <a:r>
              <a:rPr lang="en-GB" altLang="zh-HK" sz="2300" kern="100" dirty="0">
                <a:latin typeface="Times New Roman" panose="02020603050405020304" pitchFamily="18" charset="0"/>
                <a:cs typeface="Times New Roman" panose="02020603050405020304" pitchFamily="18" charset="0"/>
              </a:rPr>
              <a:t>students ranked </a:t>
            </a:r>
            <a:r>
              <a:rPr lang="en-GB" altLang="zh-HK" sz="2300" kern="100" dirty="0" smtClean="0">
                <a:latin typeface="Times New Roman" panose="02020603050405020304" pitchFamily="18" charset="0"/>
                <a:cs typeface="Times New Roman" panose="02020603050405020304" pitchFamily="18" charset="0"/>
              </a:rPr>
              <a:t>first </a:t>
            </a:r>
            <a:r>
              <a:rPr lang="en-GB" altLang="zh-HK" sz="2300" kern="100" dirty="0">
                <a:latin typeface="Times New Roman" panose="02020603050405020304" pitchFamily="18" charset="0"/>
                <a:cs typeface="Times New Roman" panose="02020603050405020304" pitchFamily="18" charset="0"/>
              </a:rPr>
              <a:t>in all the three tested spectrums, namely reading, mathematics and </a:t>
            </a:r>
            <a:r>
              <a:rPr lang="en-GB" altLang="zh-HK" sz="2300" kern="100" dirty="0" smtClean="0">
                <a:latin typeface="Times New Roman" panose="02020603050405020304" pitchFamily="18" charset="0"/>
                <a:cs typeface="Times New Roman" panose="02020603050405020304" pitchFamily="18" charset="0"/>
              </a:rPr>
              <a:t>science, with an </a:t>
            </a:r>
            <a:r>
              <a:rPr lang="en-GB" altLang="zh-HK" sz="2300" kern="100" dirty="0">
                <a:latin typeface="Times New Roman" panose="02020603050405020304" pitchFamily="18" charset="0"/>
                <a:cs typeface="Times New Roman" panose="02020603050405020304" pitchFamily="18" charset="0"/>
              </a:rPr>
              <a:t>average </a:t>
            </a:r>
            <a:r>
              <a:rPr lang="en-GB" altLang="zh-HK" sz="2300" kern="100" dirty="0" smtClean="0">
                <a:latin typeface="Times New Roman" panose="02020603050405020304" pitchFamily="18" charset="0"/>
                <a:cs typeface="Times New Roman" panose="02020603050405020304" pitchFamily="18" charset="0"/>
              </a:rPr>
              <a:t>score of </a:t>
            </a:r>
            <a:r>
              <a:rPr lang="en-GB" altLang="zh-HK" sz="2300" kern="100" dirty="0">
                <a:latin typeface="Times New Roman" panose="02020603050405020304" pitchFamily="18" charset="0"/>
                <a:cs typeface="Times New Roman" panose="02020603050405020304" pitchFamily="18" charset="0"/>
              </a:rPr>
              <a:t>555, </a:t>
            </a:r>
            <a:r>
              <a:rPr lang="en-GB" altLang="zh-HK" sz="2300" kern="100" dirty="0" smtClean="0">
                <a:latin typeface="Times New Roman" panose="02020603050405020304" pitchFamily="18" charset="0"/>
                <a:cs typeface="Times New Roman" panose="02020603050405020304" pitchFamily="18" charset="0"/>
              </a:rPr>
              <a:t>591 </a:t>
            </a:r>
            <a:r>
              <a:rPr lang="en-GB" altLang="zh-HK" sz="2300" kern="100" dirty="0">
                <a:latin typeface="Times New Roman" panose="02020603050405020304" pitchFamily="18" charset="0"/>
                <a:cs typeface="Times New Roman" panose="02020603050405020304" pitchFamily="18" charset="0"/>
              </a:rPr>
              <a:t>and 590 </a:t>
            </a:r>
            <a:r>
              <a:rPr lang="en-GB" altLang="zh-HK" sz="2300" kern="100" dirty="0" smtClean="0">
                <a:latin typeface="Times New Roman" panose="02020603050405020304" pitchFamily="18" charset="0"/>
                <a:cs typeface="Times New Roman" panose="02020603050405020304" pitchFamily="18" charset="0"/>
              </a:rPr>
              <a:t>respectively</a:t>
            </a:r>
            <a:r>
              <a:rPr lang="en-GB" altLang="zh-HK" sz="2300" kern="100" dirty="0">
                <a:latin typeface="Times New Roman" panose="02020603050405020304" pitchFamily="18" charset="0"/>
                <a:cs typeface="Times New Roman" panose="02020603050405020304" pitchFamily="18" charset="0"/>
              </a:rPr>
              <a:t>, </a:t>
            </a:r>
            <a:r>
              <a:rPr lang="en-GB" altLang="zh-HK" sz="2300" kern="100" dirty="0" smtClean="0">
                <a:latin typeface="Times New Roman" panose="02020603050405020304" pitchFamily="18" charset="0"/>
                <a:cs typeface="Times New Roman" panose="02020603050405020304" pitchFamily="18" charset="0"/>
              </a:rPr>
              <a:t>outperforming the other </a:t>
            </a:r>
            <a:r>
              <a:rPr lang="en-GB" altLang="zh-HK" sz="2300" kern="100" dirty="0">
                <a:latin typeface="Times New Roman" panose="02020603050405020304" pitchFamily="18" charset="0"/>
                <a:cs typeface="Times New Roman" panose="02020603050405020304" pitchFamily="18" charset="0"/>
              </a:rPr>
              <a:t>participating countries </a:t>
            </a:r>
            <a:r>
              <a:rPr lang="en-GB" altLang="zh-HK" sz="2300" kern="100" dirty="0" smtClean="0">
                <a:latin typeface="Times New Roman" panose="02020603050405020304" pitchFamily="18" charset="0"/>
                <a:cs typeface="Times New Roman" panose="02020603050405020304" pitchFamily="18" charset="0"/>
              </a:rPr>
              <a:t>/ regions.</a:t>
            </a:r>
            <a:endPar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descr="PISA-results_ENGLISH">
            <a:extLst>
              <a:ext uri="{FF2B5EF4-FFF2-40B4-BE49-F238E27FC236}">
                <a16:creationId xmlns:a16="http://schemas.microsoft.com/office/drawing/2014/main" id="{AC768516-5D80-4130-8777-83F4D84127D7}"/>
              </a:ext>
            </a:extLst>
          </p:cNvPr>
          <p:cNvPicPr>
            <a:picLocks noChangeAspect="1"/>
          </p:cNvPicPr>
          <p:nvPr/>
        </p:nvPicPr>
        <p:blipFill>
          <a:blip r:embed="rId2" cstate="print"/>
          <a:srcRect t="1462" b="64607"/>
          <a:stretch>
            <a:fillRect/>
          </a:stretch>
        </p:blipFill>
        <p:spPr>
          <a:xfrm>
            <a:off x="6493677" y="1573962"/>
            <a:ext cx="5415972" cy="4120477"/>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7" name="内容占位符 6">
            <a:extLst>
              <a:ext uri="{FF2B5EF4-FFF2-40B4-BE49-F238E27FC236}">
                <a16:creationId xmlns:a16="http://schemas.microsoft.com/office/drawing/2014/main" id="{69192C52-E7C8-4B39-A1DA-3476319F0729}"/>
              </a:ext>
            </a:extLst>
          </p:cNvPr>
          <p:cNvSpPr txBox="1">
            <a:spLocks noGrp="1"/>
          </p:cNvSpPr>
          <p:nvPr>
            <p:ph idx="4294967295"/>
          </p:nvPr>
        </p:nvSpPr>
        <p:spPr>
          <a:xfrm>
            <a:off x="6377505" y="5779122"/>
            <a:ext cx="5723733" cy="608372"/>
          </a:xfrm>
          <a:prstGeom prst="rect">
            <a:avLst/>
          </a:prstGeom>
          <a:noFill/>
        </p:spPr>
        <p:txBody>
          <a:bodyPr wrap="square" rtlCol="0">
            <a:spAutoFit/>
          </a:bodyPr>
          <a:lstStyle/>
          <a:p>
            <a:pPr marL="0" indent="0">
              <a:buNone/>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OECD </a:t>
            </a:r>
            <a:r>
              <a:rPr sz="1400" dirty="0" err="1">
                <a:latin typeface="Times New Roman" panose="02020603050405020304" pitchFamily="18" charset="0"/>
                <a:ea typeface="DFKai-SB" panose="03000509000000000000" pitchFamily="65" charset="-120"/>
                <a:cs typeface="Times New Roman" panose="02020603050405020304" pitchFamily="18" charset="0"/>
              </a:rPr>
              <a:t>Programme</a:t>
            </a:r>
            <a:r>
              <a:rPr sz="1400" dirty="0">
                <a:latin typeface="Times New Roman" panose="02020603050405020304" pitchFamily="18" charset="0"/>
                <a:ea typeface="DFKai-SB" panose="03000509000000000000" pitchFamily="65" charset="-120"/>
                <a:cs typeface="Times New Roman" panose="02020603050405020304" pitchFamily="18" charset="0"/>
              </a:rPr>
              <a:t> for International Student Assessment (PISA</a:t>
            </a:r>
            <a:r>
              <a:rPr lang="en-US" sz="1400" dirty="0">
                <a:latin typeface="Times New Roman" panose="02020603050405020304" pitchFamily="18" charset="0"/>
                <a:ea typeface="DFKai-SB" panose="03000509000000000000" pitchFamily="65" charset="-120"/>
                <a:cs typeface="Times New Roman" panose="02020603050405020304" pitchFamily="18" charset="0"/>
              </a:rPr>
              <a:t>)</a:t>
            </a:r>
          </a:p>
          <a:p>
            <a:pPr marL="0" indent="0">
              <a:buNone/>
            </a:pP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https://www.oecd.org/pisa/PISA-results_ENGLISH.png</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9D3F65A5-F12A-4DE2-8D1D-8D8DDA375181}"/>
              </a:ext>
            </a:extLst>
          </p:cNvPr>
          <p:cNvSpPr txBox="1"/>
          <p:nvPr/>
        </p:nvSpPr>
        <p:spPr>
          <a:xfrm>
            <a:off x="3136340" y="208130"/>
            <a:ext cx="5859454" cy="1077218"/>
          </a:xfrm>
          <a:prstGeom prst="rect">
            <a:avLst/>
          </a:prstGeom>
          <a:noFill/>
        </p:spPr>
        <p:txBody>
          <a:bodyPr wrap="square" rtlCol="0">
            <a:spAutoFit/>
          </a:bodyPr>
          <a:lstStyle/>
          <a:p>
            <a:pPr lvl="0" algn="ctr">
              <a:defRPr/>
            </a:pPr>
            <a:r>
              <a:rPr lang="en-US" altLang="zh-CN" sz="32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Quality of education is gradually improving</a:t>
            </a:r>
            <a:endParaRPr kumimoji="0" lang="zh-CN" altLang="en-US" sz="5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990087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9F3DF0A-E8EA-4245-800E-C0EC0E1EF3B7}"/>
              </a:ext>
            </a:extLst>
          </p:cNvPr>
          <p:cNvSpPr txBox="1"/>
          <p:nvPr/>
        </p:nvSpPr>
        <p:spPr>
          <a:xfrm>
            <a:off x="1000379" y="1578800"/>
            <a:ext cx="9931205" cy="4370427"/>
          </a:xfrm>
          <a:prstGeom prst="rect">
            <a:avLst/>
          </a:prstGeom>
          <a:noFill/>
        </p:spPr>
        <p:txBody>
          <a:bodyPr wrap="square" rtlCol="0">
            <a:spAutoFit/>
          </a:bodyPr>
          <a:lstStyle/>
          <a:p>
            <a:pPr algn="just">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Introduced by the Organization for Economic Co-operation and Development (OECD) in 2000, PISA is a cross-cultural evaluation programme on basic education in different countries (regions). It assesses </a:t>
            </a:r>
            <a:r>
              <a:rPr lang="en-GB" altLang="zh-HK" sz="3200" kern="100" dirty="0" smtClean="0">
                <a:latin typeface="Times New Roman" panose="02020603050405020304" pitchFamily="18" charset="0"/>
                <a:cs typeface="Times New Roman" panose="02020603050405020304" pitchFamily="18" charset="0"/>
              </a:rPr>
              <a:t>15-year-old students’ ability in reading</a:t>
            </a:r>
            <a:r>
              <a:rPr lang="en-GB" altLang="zh-HK" sz="3200" kern="100" dirty="0">
                <a:latin typeface="Times New Roman" panose="02020603050405020304" pitchFamily="18" charset="0"/>
                <a:cs typeface="Times New Roman" panose="02020603050405020304" pitchFamily="18" charset="0"/>
              </a:rPr>
              <a:t>, mathematics and </a:t>
            </a:r>
            <a:r>
              <a:rPr lang="en-GB" altLang="zh-HK" sz="3200" kern="100" dirty="0" smtClean="0">
                <a:latin typeface="Times New Roman" panose="02020603050405020304" pitchFamily="18" charset="0"/>
                <a:cs typeface="Times New Roman" panose="02020603050405020304" pitchFamily="18" charset="0"/>
              </a:rPr>
              <a:t>science, and using knowledge and skills </a:t>
            </a:r>
            <a:r>
              <a:rPr lang="en-GB" altLang="zh-HK" sz="3200" kern="100" dirty="0">
                <a:latin typeface="Times New Roman" panose="02020603050405020304" pitchFamily="18" charset="0"/>
                <a:cs typeface="Times New Roman" panose="02020603050405020304" pitchFamily="18" charset="0"/>
              </a:rPr>
              <a:t>to solve </a:t>
            </a:r>
            <a:r>
              <a:rPr lang="en-GB" altLang="zh-HK" sz="3200" kern="100" dirty="0" smtClean="0">
                <a:latin typeface="Times New Roman" panose="02020603050405020304" pitchFamily="18" charset="0"/>
                <a:cs typeface="Times New Roman" panose="02020603050405020304" pitchFamily="18" charset="0"/>
              </a:rPr>
              <a:t>real-life problems</a:t>
            </a:r>
            <a:r>
              <a:rPr lang="en-GB" altLang="zh-HK" sz="3200" kern="100" dirty="0">
                <a:latin typeface="Times New Roman" panose="02020603050405020304" pitchFamily="18" charset="0"/>
                <a:cs typeface="Times New Roman" panose="02020603050405020304" pitchFamily="18" charset="0"/>
              </a:rPr>
              <a:t>, reflecting students’ ability to </a:t>
            </a:r>
            <a:r>
              <a:rPr lang="en-GB" altLang="zh-HK" sz="3200" kern="100" dirty="0" smtClean="0">
                <a:latin typeface="Times New Roman" panose="02020603050405020304" pitchFamily="18" charset="0"/>
                <a:cs typeface="Times New Roman" panose="02020603050405020304" pitchFamily="18" charset="0"/>
              </a:rPr>
              <a:t>overcome real-life challenges in future.</a:t>
            </a:r>
            <a:endParaRPr lang="zh-TW" altLang="zh-HK" sz="32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TextBox 7"/>
          <p:cNvSpPr txBox="1"/>
          <p:nvPr/>
        </p:nvSpPr>
        <p:spPr>
          <a:xfrm>
            <a:off x="4716499" y="529611"/>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b="1"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b="1"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568908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
            <a:extLst>
              <a:ext uri="{FF2B5EF4-FFF2-40B4-BE49-F238E27FC236}">
                <a16:creationId xmlns:a16="http://schemas.microsoft.com/office/drawing/2014/main" id="{2C999B98-BA6D-4B66-A412-D6CC78C2553D}"/>
              </a:ext>
            </a:extLst>
          </p:cNvPr>
          <p:cNvSpPr>
            <a:spLocks noChangeArrowheads="1"/>
          </p:cNvSpPr>
          <p:nvPr/>
        </p:nvSpPr>
        <p:spPr bwMode="auto">
          <a:xfrm>
            <a:off x="426720" y="171299"/>
            <a:ext cx="11432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spcBef>
                <a:spcPct val="0"/>
              </a:spcBef>
              <a:defRPr/>
            </a:pPr>
            <a:r>
              <a:rPr lang="en-GB" altLang="zh-HK" sz="3600" dirty="0">
                <a:latin typeface="Times New Roman" panose="02020603050405020304" pitchFamily="18" charset="0"/>
                <a:ea typeface="新細明體" panose="02020500000000000000" pitchFamily="18" charset="-120"/>
              </a:rPr>
              <a:t>Greater equity has been achieved in educational services</a:t>
            </a:r>
            <a:endParaRPr kumimoji="0" lang="zh-CN" altLang="zh-CN" sz="36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18" name="内容占位符 2">
            <a:extLst>
              <a:ext uri="{FF2B5EF4-FFF2-40B4-BE49-F238E27FC236}">
                <a16:creationId xmlns:a16="http://schemas.microsoft.com/office/drawing/2014/main" id="{AC23585A-610E-4BCE-A33C-CF1D5F58D869}"/>
              </a:ext>
            </a:extLst>
          </p:cNvPr>
          <p:cNvSpPr txBox="1">
            <a:spLocks noChangeArrowheads="1"/>
          </p:cNvSpPr>
          <p:nvPr/>
        </p:nvSpPr>
        <p:spPr>
          <a:xfrm>
            <a:off x="426719" y="933378"/>
            <a:ext cx="11432771" cy="1404000"/>
          </a:xfrm>
          <a:prstGeom prst="rect">
            <a:avLst/>
          </a:prstGeom>
          <a:ln w="28575">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GB" altLang="zh-HK" sz="2200" dirty="0">
                <a:latin typeface="Times New Roman" panose="02020603050405020304" pitchFamily="18" charset="0"/>
              </a:rPr>
              <a:t>Achievements of education reforms during the “13th Five-Year Plan” period: </a:t>
            </a:r>
            <a:endParaRPr kumimoji="0" lang="en-US" altLang="zh-CN" sz="2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a:p>
            <a:pPr lvl="0">
              <a:lnSpc>
                <a:spcPct val="100000"/>
              </a:lnSpc>
              <a:defRPr/>
            </a:pPr>
            <a:r>
              <a:rPr lang="en-GB" altLang="zh-HK" sz="2200" dirty="0">
                <a:latin typeface="Times New Roman" panose="02020603050405020304" pitchFamily="18" charset="0"/>
              </a:rPr>
              <a:t>The gap between urban and rural education was </a:t>
            </a:r>
            <a:r>
              <a:rPr lang="en-GB" altLang="zh-HK" sz="2200" dirty="0" smtClean="0">
                <a:latin typeface="Times New Roman" panose="02020603050405020304" pitchFamily="18" charset="0"/>
              </a:rPr>
              <a:t>narrowing </a:t>
            </a:r>
            <a:r>
              <a:rPr lang="en-GB" altLang="zh-HK" sz="2200" dirty="0">
                <a:latin typeface="Times New Roman" panose="02020603050405020304" pitchFamily="18" charset="0"/>
              </a:rPr>
              <a:t>gradually</a:t>
            </a:r>
            <a:r>
              <a:rPr lang="en-GB" altLang="zh-HK" sz="2200" dirty="0" smtClean="0">
                <a:latin typeface="Times New Roman" panose="02020603050405020304" pitchFamily="18" charset="0"/>
              </a:rPr>
              <a:t>. </a:t>
            </a:r>
            <a:endParaRPr lang="en-GB" altLang="zh-HK" sz="2200" dirty="0">
              <a:latin typeface="Times New Roman" panose="02020603050405020304" pitchFamily="18" charset="0"/>
            </a:endParaRPr>
          </a:p>
          <a:p>
            <a:pPr lvl="0">
              <a:lnSpc>
                <a:spcPct val="100000"/>
              </a:lnSpc>
              <a:defRPr/>
            </a:pPr>
            <a:r>
              <a:rPr lang="en-GB" altLang="zh-HK" sz="2200" dirty="0">
                <a:latin typeface="Times New Roman" panose="02020603050405020304" pitchFamily="18" charset="0"/>
              </a:rPr>
              <a:t>Special assistance and policies </a:t>
            </a:r>
            <a:r>
              <a:rPr lang="en-GB" altLang="zh-HK" sz="2200" dirty="0" smtClean="0">
                <a:latin typeface="Times New Roman" panose="02020603050405020304" pitchFamily="18" charset="0"/>
              </a:rPr>
              <a:t>were provided for </a:t>
            </a:r>
            <a:r>
              <a:rPr lang="en-GB" altLang="zh-HK" sz="2200" dirty="0">
                <a:latin typeface="Times New Roman" panose="02020603050405020304" pitchFamily="18" charset="0"/>
              </a:rPr>
              <a:t>students in the impoverished areas. </a:t>
            </a:r>
            <a:endParaRPr kumimoji="0" lang="en-US" altLang="zh-CN"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3" name="TextBox 2"/>
          <p:cNvSpPr txBox="1"/>
          <p:nvPr/>
        </p:nvSpPr>
        <p:spPr>
          <a:xfrm>
            <a:off x="426718" y="2698770"/>
            <a:ext cx="11432771" cy="2800767"/>
          </a:xfrm>
          <a:prstGeom prst="rect">
            <a:avLst/>
          </a:prstGeom>
          <a:noFill/>
          <a:ln w="34925" cmpd="sng">
            <a:solidFill>
              <a:srgbClr val="7030A0"/>
            </a:solidFill>
          </a:ln>
        </p:spPr>
        <p:txBody>
          <a:bodyPr wrap="square" rtlCol="0">
            <a:spAutoFit/>
          </a:bodyPr>
          <a:lstStyle/>
          <a:p>
            <a:pPr algn="just"/>
            <a:r>
              <a:rPr lang="en-GB" altLang="zh-HK" sz="2200" kern="100" dirty="0">
                <a:latin typeface="Times New Roman" panose="02020603050405020304" pitchFamily="18" charset="0"/>
                <a:cs typeface="Times New Roman" panose="02020603050405020304" pitchFamily="18" charset="0"/>
              </a:rPr>
              <a:t>According </a:t>
            </a:r>
            <a:r>
              <a:rPr lang="en-GB" altLang="zh-HK" sz="2200" kern="100" dirty="0" smtClean="0">
                <a:latin typeface="Times New Roman" panose="02020603050405020304" pitchFamily="18" charset="0"/>
                <a:cs typeface="Times New Roman" panose="02020603050405020304" pitchFamily="18" charset="0"/>
              </a:rPr>
              <a:t>to the Ministry </a:t>
            </a:r>
            <a:r>
              <a:rPr lang="en-GB" altLang="zh-HK" sz="2200" kern="100" dirty="0">
                <a:latin typeface="Times New Roman" panose="02020603050405020304" pitchFamily="18" charset="0"/>
                <a:cs typeface="Times New Roman" panose="02020603050405020304" pitchFamily="18" charset="0"/>
              </a:rPr>
              <a:t>of </a:t>
            </a:r>
            <a:r>
              <a:rPr lang="en-GB" altLang="zh-HK" sz="2200" kern="100" dirty="0" smtClean="0">
                <a:latin typeface="Times New Roman" panose="02020603050405020304" pitchFamily="18" charset="0"/>
                <a:cs typeface="Times New Roman" panose="02020603050405020304" pitchFamily="18" charset="0"/>
              </a:rPr>
              <a:t>Education of the country, </a:t>
            </a:r>
            <a:r>
              <a:rPr lang="en-GB" altLang="zh-HK" sz="2200" kern="100" dirty="0">
                <a:latin typeface="Times New Roman" panose="02020603050405020304" pitchFamily="18" charset="0"/>
                <a:cs typeface="Times New Roman" panose="02020603050405020304" pitchFamily="18" charset="0"/>
              </a:rPr>
              <a:t>effective measures were taken during the “13</a:t>
            </a:r>
            <a:r>
              <a:rPr lang="en-GB" altLang="zh-HK" sz="2200" kern="100" baseline="30000" dirty="0">
                <a:latin typeface="Times New Roman" panose="02020603050405020304" pitchFamily="18" charset="0"/>
                <a:cs typeface="Times New Roman" panose="02020603050405020304" pitchFamily="18" charset="0"/>
              </a:rPr>
              <a:t>th</a:t>
            </a:r>
            <a:r>
              <a:rPr lang="en-GB" altLang="zh-HK" sz="2200" kern="100" dirty="0">
                <a:latin typeface="Times New Roman" panose="02020603050405020304" pitchFamily="18" charset="0"/>
                <a:cs typeface="Times New Roman" panose="02020603050405020304" pitchFamily="18" charset="0"/>
              </a:rPr>
              <a:t> Five-Year Plan” period to </a:t>
            </a:r>
            <a:r>
              <a:rPr lang="en-GB" altLang="zh-HK" sz="2200" kern="100" dirty="0" smtClean="0">
                <a:latin typeface="Times New Roman" panose="02020603050405020304" pitchFamily="18" charset="0"/>
                <a:cs typeface="Times New Roman" panose="02020603050405020304" pitchFamily="18" charset="0"/>
              </a:rPr>
              <a:t>foster the work on preventing student dropouts. As of </a:t>
            </a:r>
            <a:r>
              <a:rPr lang="en-GB" altLang="zh-HK" sz="2200" kern="100" dirty="0">
                <a:latin typeface="Times New Roman" panose="02020603050405020304" pitchFamily="18" charset="0"/>
                <a:cs typeface="Times New Roman" panose="02020603050405020304" pitchFamily="18" charset="0"/>
              </a:rPr>
              <a:t>the end of 2019, the </a:t>
            </a:r>
            <a:r>
              <a:rPr lang="en-GB" altLang="zh-HK" sz="2200" kern="100" dirty="0" smtClean="0">
                <a:latin typeface="Times New Roman" panose="02020603050405020304" pitchFamily="18" charset="0"/>
                <a:cs typeface="Times New Roman" panose="02020603050405020304" pitchFamily="18" charset="0"/>
              </a:rPr>
              <a:t>national nine-year </a:t>
            </a:r>
            <a:r>
              <a:rPr lang="en-GB" altLang="zh-HK" sz="2200" kern="100" dirty="0">
                <a:latin typeface="Times New Roman" panose="02020603050405020304" pitchFamily="18" charset="0"/>
                <a:cs typeface="Times New Roman" panose="02020603050405020304" pitchFamily="18" charset="0"/>
              </a:rPr>
              <a:t>compulsory </a:t>
            </a:r>
            <a:r>
              <a:rPr lang="en-GB" altLang="zh-HK" sz="2200" kern="100" dirty="0" smtClean="0">
                <a:latin typeface="Times New Roman" panose="02020603050405020304" pitchFamily="18" charset="0"/>
                <a:cs typeface="Times New Roman" panose="02020603050405020304" pitchFamily="18" charset="0"/>
              </a:rPr>
              <a:t>education retention rate </a:t>
            </a:r>
            <a:r>
              <a:rPr lang="en-GB" altLang="zh-HK" sz="2200" kern="100" dirty="0">
                <a:latin typeface="Times New Roman" panose="02020603050405020304" pitchFamily="18" charset="0"/>
                <a:cs typeface="Times New Roman" panose="02020603050405020304" pitchFamily="18" charset="0"/>
              </a:rPr>
              <a:t>reached 94.8%, an increase of 1.8% </a:t>
            </a:r>
            <a:r>
              <a:rPr lang="en-GB" altLang="zh-HK" sz="2200" kern="100" dirty="0" smtClean="0">
                <a:latin typeface="Times New Roman" panose="02020603050405020304" pitchFamily="18" charset="0"/>
                <a:cs typeface="Times New Roman" panose="02020603050405020304" pitchFamily="18" charset="0"/>
              </a:rPr>
              <a:t>as compared to </a:t>
            </a:r>
            <a:r>
              <a:rPr lang="en-GB" altLang="zh-HK" sz="2200" kern="100" dirty="0">
                <a:latin typeface="Times New Roman" panose="02020603050405020304" pitchFamily="18" charset="0"/>
                <a:cs typeface="Times New Roman" panose="02020603050405020304" pitchFamily="18" charset="0"/>
              </a:rPr>
              <a:t>2015. By 2020, </a:t>
            </a:r>
            <a:r>
              <a:rPr lang="en-GB" altLang="zh-HK" sz="2200" kern="100" dirty="0" smtClean="0">
                <a:latin typeface="Times New Roman" panose="02020603050405020304" pitchFamily="18" charset="0"/>
                <a:cs typeface="Times New Roman" panose="02020603050405020304" pitchFamily="18" charset="0"/>
              </a:rPr>
              <a:t>almost all the 200,000 impoverished </a:t>
            </a:r>
            <a:r>
              <a:rPr lang="en-GB" altLang="zh-HK" sz="2200" kern="100" dirty="0">
                <a:latin typeface="Times New Roman" panose="02020603050405020304" pitchFamily="18" charset="0"/>
                <a:cs typeface="Times New Roman" panose="02020603050405020304" pitchFamily="18" charset="0"/>
              </a:rPr>
              <a:t>drop-out </a:t>
            </a:r>
            <a:r>
              <a:rPr lang="en-GB" altLang="zh-HK" sz="2200" kern="100" dirty="0" smtClean="0">
                <a:latin typeface="Times New Roman" panose="02020603050405020304" pitchFamily="18" charset="0"/>
                <a:cs typeface="Times New Roman" panose="02020603050405020304" pitchFamily="18" charset="0"/>
              </a:rPr>
              <a:t>students have been convinced to return to school. Key HEIs have enrolled up to </a:t>
            </a:r>
            <a:r>
              <a:rPr lang="en-GB" altLang="zh-HK" sz="2200" kern="100" dirty="0">
                <a:latin typeface="Times New Roman" panose="02020603050405020304" pitchFamily="18" charset="0"/>
                <a:cs typeface="Times New Roman" panose="02020603050405020304" pitchFamily="18" charset="0"/>
              </a:rPr>
              <a:t>525,000 students from rural and </a:t>
            </a:r>
            <a:r>
              <a:rPr lang="en-GB" altLang="zh-HK" sz="2200" kern="100" dirty="0" smtClean="0">
                <a:latin typeface="Times New Roman" panose="02020603050405020304" pitchFamily="18" charset="0"/>
                <a:cs typeface="Times New Roman" panose="02020603050405020304" pitchFamily="18" charset="0"/>
              </a:rPr>
              <a:t>impoverished areas. Funding of 773.9 billion yuan has been given to 391 </a:t>
            </a:r>
            <a:r>
              <a:rPr lang="en-GB" altLang="zh-HK" sz="2200" kern="100" dirty="0">
                <a:latin typeface="Times New Roman" panose="02020603050405020304" pitchFamily="18" charset="0"/>
                <a:cs typeface="Times New Roman" panose="02020603050405020304" pitchFamily="18" charset="0"/>
              </a:rPr>
              <a:t>million </a:t>
            </a:r>
            <a:r>
              <a:rPr lang="en-GB" altLang="zh-HK" sz="2200" kern="100" dirty="0" smtClean="0">
                <a:latin typeface="Times New Roman" panose="02020603050405020304" pitchFamily="18" charset="0"/>
                <a:cs typeface="Times New Roman" panose="02020603050405020304" pitchFamily="18" charset="0"/>
              </a:rPr>
              <a:t>impoverished</a:t>
            </a:r>
            <a:r>
              <a:rPr lang="en-GB" altLang="zh-HK" sz="2200" strike="sngStrike" kern="100" dirty="0" smtClean="0">
                <a:latin typeface="Times New Roman" panose="02020603050405020304" pitchFamily="18" charset="0"/>
                <a:cs typeface="Times New Roman" panose="02020603050405020304" pitchFamily="18" charset="0"/>
              </a:rPr>
              <a:t> </a:t>
            </a:r>
            <a:r>
              <a:rPr lang="en-GB" altLang="zh-HK" sz="2200" kern="100" dirty="0" smtClean="0">
                <a:latin typeface="Times New Roman" panose="02020603050405020304" pitchFamily="18" charset="0"/>
                <a:cs typeface="Times New Roman" panose="02020603050405020304" pitchFamily="18" charset="0"/>
              </a:rPr>
              <a:t>students. </a:t>
            </a:r>
            <a:r>
              <a:rPr lang="en-GB" altLang="zh-HK" sz="2200" kern="100" dirty="0">
                <a:latin typeface="Times New Roman" panose="02020603050405020304" pitchFamily="18" charset="0"/>
                <a:cs typeface="Times New Roman" panose="02020603050405020304" pitchFamily="18" charset="0"/>
              </a:rPr>
              <a:t>More than 37 million </a:t>
            </a:r>
            <a:r>
              <a:rPr lang="en-GB" altLang="zh-HK" sz="2200" kern="100" dirty="0" smtClean="0">
                <a:latin typeface="Times New Roman" panose="02020603050405020304" pitchFamily="18" charset="0"/>
                <a:cs typeface="Times New Roman" panose="02020603050405020304" pitchFamily="18" charset="0"/>
              </a:rPr>
              <a:t>students have benefit </a:t>
            </a:r>
            <a:r>
              <a:rPr lang="en-GB" altLang="zh-HK" sz="2200" kern="100" dirty="0">
                <a:latin typeface="Times New Roman" panose="02020603050405020304" pitchFamily="18" charset="0"/>
                <a:cs typeface="Times New Roman" panose="02020603050405020304" pitchFamily="18" charset="0"/>
              </a:rPr>
              <a:t>from a government-funded nutrition improvement plan.</a:t>
            </a:r>
            <a:endParaRPr lang="en-US" altLang="zh-TW"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338560" y="6322594"/>
            <a:ext cx="62701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2" name="Rectangle 1"/>
          <p:cNvSpPr/>
          <p:nvPr/>
        </p:nvSpPr>
        <p:spPr>
          <a:xfrm>
            <a:off x="426719" y="5860929"/>
            <a:ext cx="10813763" cy="861774"/>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Sources:</a:t>
            </a:r>
          </a:p>
          <a:p>
            <a:pPr marL="285750" indent="-285750">
              <a:buFont typeface="Arial" panose="020B0604020202020204" pitchFamily="34" charset="0"/>
              <a:buChar char="•"/>
            </a:pP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Gov.cn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http://www.gov.cn/xinwen/2020-12/10/content_5568725.htm)</a:t>
            </a:r>
          </a:p>
          <a:p>
            <a:pPr marL="285750" indent="-285750">
              <a:buFont typeface="Arial" panose="020B0604020202020204" pitchFamily="34" charset="0"/>
              <a:buChar char="•"/>
            </a:pP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CCTV.COM (https://news.cctv.com/2020/09/23/ARTIVPWzIrjJFStphGvIV4x7200923.shtml)</a:t>
            </a:r>
          </a:p>
        </p:txBody>
      </p:sp>
    </p:spTree>
    <p:extLst>
      <p:ext uri="{BB962C8B-B14F-4D97-AF65-F5344CB8AC3E}">
        <p14:creationId xmlns:p14="http://schemas.microsoft.com/office/powerpoint/2010/main" val="3332476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558C443-B333-4597-9DD0-49BA8DD5E2C5}"/>
              </a:ext>
            </a:extLst>
          </p:cNvPr>
          <p:cNvSpPr>
            <a:spLocks noGrp="1"/>
          </p:cNvSpPr>
          <p:nvPr>
            <p:ph idx="4294967295"/>
          </p:nvPr>
        </p:nvSpPr>
        <p:spPr>
          <a:xfrm>
            <a:off x="626252" y="1111256"/>
            <a:ext cx="10958286" cy="6742664"/>
          </a:xfrm>
        </p:spPr>
        <p:txBody>
          <a:bodyPr>
            <a:normAutofit/>
          </a:bodyPr>
          <a:lstStyle/>
          <a:p>
            <a:pPr marL="0" indent="0" algn="just">
              <a:lnSpc>
                <a:spcPct val="110000"/>
              </a:lnSpc>
              <a:spcBef>
                <a:spcPts val="0"/>
              </a:spcBef>
              <a:spcAft>
                <a:spcPts val="600"/>
              </a:spcAft>
              <a:buNone/>
            </a:pPr>
            <a:r>
              <a:rPr lang="en-GB" altLang="zh-HK" sz="2200" kern="100" dirty="0" smtClean="0">
                <a:latin typeface="Times New Roman" panose="02020603050405020304" pitchFamily="18" charset="0"/>
                <a:cs typeface="Times New Roman" panose="02020603050405020304" pitchFamily="18" charset="0"/>
              </a:rPr>
              <a:t>The </a:t>
            </a:r>
            <a:r>
              <a:rPr lang="en-GB" altLang="zh-HK" sz="2200" kern="100" dirty="0">
                <a:latin typeface="Times New Roman" panose="02020603050405020304" pitchFamily="18" charset="0"/>
                <a:cs typeface="Times New Roman" panose="02020603050405020304" pitchFamily="18" charset="0"/>
              </a:rPr>
              <a:t>“two </a:t>
            </a:r>
            <a:r>
              <a:rPr lang="en-GB" altLang="zh-HK" sz="2200" kern="100" dirty="0" smtClean="0">
                <a:latin typeface="Times New Roman" panose="02020603050405020304" pitchFamily="18" charset="0"/>
                <a:cs typeface="Times New Roman" panose="02020603050405020304" pitchFamily="18" charset="0"/>
              </a:rPr>
              <a:t>exemptions” under the compulsory education policy refers to the exemption of tuition and miscellaneous fees for students in </a:t>
            </a:r>
            <a:r>
              <a:rPr lang="en-GB" altLang="zh-HK" sz="2200" kern="100" dirty="0">
                <a:latin typeface="Times New Roman" panose="02020603050405020304" pitchFamily="18" charset="0"/>
                <a:cs typeface="Times New Roman" panose="02020603050405020304" pitchFamily="18" charset="0"/>
              </a:rPr>
              <a:t>rural and urban </a:t>
            </a:r>
            <a:r>
              <a:rPr lang="en-GB" altLang="zh-HK" sz="2200" kern="100" dirty="0" smtClean="0">
                <a:latin typeface="Times New Roman" panose="02020603050405020304" pitchFamily="18" charset="0"/>
                <a:cs typeface="Times New Roman" panose="02020603050405020304" pitchFamily="18" charset="0"/>
              </a:rPr>
              <a:t>areas. Textbooks are provided for students for free. “One subsidy”, on the other hand, is a subsidy for living expenses for students of families with financial difficulties. </a:t>
            </a:r>
            <a:endParaRPr lang="en-GB" altLang="zh-HK" sz="2200" kern="100" dirty="0">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600"/>
              </a:spcAft>
              <a:buNone/>
              <a:tabLst>
                <a:tab pos="1705610" algn="l"/>
              </a:tabLst>
            </a:pPr>
            <a:r>
              <a:rPr lang="en-GB" altLang="zh-HK" sz="2200" kern="100" dirty="0">
                <a:latin typeface="Times New Roman" panose="02020603050405020304" pitchFamily="18" charset="0"/>
                <a:cs typeface="Times New Roman" panose="02020603050405020304" pitchFamily="18" charset="0"/>
              </a:rPr>
              <a:t>Thanks </a:t>
            </a:r>
            <a:r>
              <a:rPr lang="en-GB" altLang="zh-HK" sz="2200" kern="100" dirty="0" smtClean="0">
                <a:latin typeface="Times New Roman" panose="02020603050405020304" pitchFamily="18" charset="0"/>
                <a:cs typeface="Times New Roman" panose="02020603050405020304" pitchFamily="18" charset="0"/>
              </a:rPr>
              <a:t>to the </a:t>
            </a:r>
            <a:r>
              <a:rPr lang="en-GB" altLang="zh-HK" sz="2200" kern="100" dirty="0">
                <a:latin typeface="Times New Roman" panose="02020603050405020304" pitchFamily="18" charset="0"/>
                <a:cs typeface="Times New Roman" panose="02020603050405020304" pitchFamily="18" charset="0"/>
              </a:rPr>
              <a:t>efforts by the central and local governments over the years, </a:t>
            </a:r>
            <a:r>
              <a:rPr lang="en-GB" altLang="zh-HK" sz="2200" kern="100" dirty="0" smtClean="0">
                <a:latin typeface="Times New Roman" panose="02020603050405020304" pitchFamily="18" charset="0"/>
                <a:cs typeface="Times New Roman" panose="02020603050405020304" pitchFamily="18" charset="0"/>
              </a:rPr>
              <a:t>China fully achieved nine-year </a:t>
            </a:r>
            <a:r>
              <a:rPr lang="en-GB" altLang="zh-HK" sz="2200" kern="100" dirty="0">
                <a:latin typeface="Times New Roman" panose="02020603050405020304" pitchFamily="18" charset="0"/>
                <a:cs typeface="Times New Roman" panose="02020603050405020304" pitchFamily="18" charset="0"/>
              </a:rPr>
              <a:t>compulsory education free of charge for </a:t>
            </a:r>
            <a:r>
              <a:rPr lang="en-GB" altLang="zh-HK" sz="2200" kern="100" dirty="0" smtClean="0">
                <a:latin typeface="Times New Roman" panose="02020603050405020304" pitchFamily="18" charset="0"/>
                <a:cs typeface="Times New Roman" panose="02020603050405020304" pitchFamily="18" charset="0"/>
              </a:rPr>
              <a:t>all in 2008. The fund required for </a:t>
            </a:r>
            <a:r>
              <a:rPr lang="en-US" altLang="zh-HK" sz="2200" kern="100" dirty="0" smtClean="0">
                <a:latin typeface="Times New Roman" panose="02020603050405020304" pitchFamily="18" charset="0"/>
                <a:cs typeface="Times New Roman" panose="02020603050405020304" pitchFamily="18" charset="0"/>
              </a:rPr>
              <a:t>exemption </a:t>
            </a:r>
            <a:r>
              <a:rPr lang="en-US" altLang="zh-HK" sz="2200" kern="100" dirty="0">
                <a:latin typeface="Times New Roman" panose="02020603050405020304" pitchFamily="18" charset="0"/>
                <a:cs typeface="Times New Roman" panose="02020603050405020304" pitchFamily="18" charset="0"/>
              </a:rPr>
              <a:t>of tuition and miscellaneous fees in the stage of implementing compulsory education in </a:t>
            </a:r>
            <a:r>
              <a:rPr lang="en-US" altLang="zh-HK" sz="2200" kern="100" dirty="0" smtClean="0">
                <a:latin typeface="Times New Roman" panose="02020603050405020304" pitchFamily="18" charset="0"/>
                <a:cs typeface="Times New Roman" panose="02020603050405020304" pitchFamily="18" charset="0"/>
              </a:rPr>
              <a:t>rural areas, as well as </a:t>
            </a:r>
            <a:r>
              <a:rPr lang="en-US" altLang="zh-HK" sz="2200" kern="100" dirty="0">
                <a:latin typeface="Times New Roman" panose="02020603050405020304" pitchFamily="18" charset="0"/>
                <a:cs typeface="Times New Roman" panose="02020603050405020304" pitchFamily="18" charset="0"/>
              </a:rPr>
              <a:t>the exemption of miscellaneous </a:t>
            </a:r>
            <a:r>
              <a:rPr lang="en-US" altLang="zh-HK" sz="2200" kern="100" dirty="0" smtClean="0">
                <a:latin typeface="Times New Roman" panose="02020603050405020304" pitchFamily="18" charset="0"/>
                <a:cs typeface="Times New Roman" panose="02020603050405020304" pitchFamily="18" charset="0"/>
              </a:rPr>
              <a:t>fees in </a:t>
            </a:r>
            <a:r>
              <a:rPr lang="en-US" altLang="zh-HK" sz="2200" kern="100" dirty="0">
                <a:latin typeface="Times New Roman" panose="02020603050405020304" pitchFamily="18" charset="0"/>
                <a:cs typeface="Times New Roman" panose="02020603050405020304" pitchFamily="18" charset="0"/>
              </a:rPr>
              <a:t>the stage of implementing compulsory education in </a:t>
            </a:r>
            <a:r>
              <a:rPr lang="en-US" altLang="zh-HK" sz="2200" kern="100" dirty="0" smtClean="0">
                <a:latin typeface="Times New Roman" panose="02020603050405020304" pitchFamily="18" charset="0"/>
                <a:cs typeface="Times New Roman" panose="02020603050405020304" pitchFamily="18" charset="0"/>
              </a:rPr>
              <a:t>urban </a:t>
            </a:r>
            <a:r>
              <a:rPr lang="en-US" altLang="zh-HK" sz="2200" kern="100" dirty="0">
                <a:latin typeface="Times New Roman" panose="02020603050405020304" pitchFamily="18" charset="0"/>
                <a:cs typeface="Times New Roman" panose="02020603050405020304" pitchFamily="18" charset="0"/>
              </a:rPr>
              <a:t>areas were </a:t>
            </a:r>
            <a:r>
              <a:rPr lang="en-GB" altLang="zh-HK" sz="2200" kern="100" dirty="0" smtClean="0">
                <a:latin typeface="Times New Roman" panose="02020603050405020304" pitchFamily="18" charset="0"/>
                <a:cs typeface="Times New Roman" panose="02020603050405020304" pitchFamily="18" charset="0"/>
              </a:rPr>
              <a:t>entirely </a:t>
            </a:r>
            <a:r>
              <a:rPr lang="en-GB" altLang="zh-HK" sz="2200" kern="100" dirty="0">
                <a:latin typeface="Times New Roman" panose="02020603050405020304" pitchFamily="18" charset="0"/>
                <a:cs typeface="Times New Roman" panose="02020603050405020304" pitchFamily="18" charset="0"/>
              </a:rPr>
              <a:t>covered by </a:t>
            </a:r>
            <a:r>
              <a:rPr lang="en-GB" altLang="zh-HK" sz="2200" kern="100" dirty="0" smtClean="0">
                <a:latin typeface="Times New Roman" panose="02020603050405020304" pitchFamily="18" charset="0"/>
                <a:cs typeface="Times New Roman" panose="02020603050405020304" pitchFamily="18" charset="0"/>
              </a:rPr>
              <a:t>guarantee mechanism for compulsory education.</a:t>
            </a:r>
          </a:p>
          <a:p>
            <a:pPr marL="0" indent="0" algn="just">
              <a:lnSpc>
                <a:spcPct val="110000"/>
              </a:lnSpc>
              <a:spcBef>
                <a:spcPts val="0"/>
              </a:spcBef>
              <a:spcAft>
                <a:spcPts val="600"/>
              </a:spcAft>
              <a:buNone/>
              <a:tabLst>
                <a:tab pos="1705610" algn="l"/>
              </a:tabLst>
            </a:pPr>
            <a:endParaRPr lang="en-US" altLang="zh-CN" sz="1400" dirty="0" smtClean="0">
              <a:latin typeface="DFKai-SB" panose="03000509000000000000" pitchFamily="65" charset="-120"/>
              <a:ea typeface="DFKai-SB" panose="03000509000000000000" pitchFamily="65" charset="-120"/>
            </a:endParaRPr>
          </a:p>
          <a:p>
            <a:pPr marL="0" indent="0">
              <a:lnSpc>
                <a:spcPct val="100000"/>
              </a:lnSpc>
              <a:spcBef>
                <a:spcPts val="0"/>
              </a:spcBef>
              <a:buNone/>
            </a:pP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Webpage of Ministry of Education of the People’s Republic of China </a:t>
            </a:r>
          </a:p>
          <a:p>
            <a:pPr>
              <a:lnSpc>
                <a:spcPct val="100000"/>
              </a:lnSpc>
              <a:spcBef>
                <a:spcPts val="0"/>
              </a:spcBef>
            </a:pP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://www.moe.gov.cn/jyb_zwfw/zwfw_fwzt/fwzt_zzzcwd/zzzcwd_ywjy/201608/t20160817_275473.html</a:t>
            </a:r>
          </a:p>
          <a:p>
            <a:pPr>
              <a:lnSpc>
                <a:spcPct val="100000"/>
              </a:lnSpc>
              <a:spcBef>
                <a:spcPts val="0"/>
              </a:spcBef>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http://www.moe.gov.cn/jyb_xwfb/s5147/202012/t20201221_506637.html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CCD992DE-97F7-4BAF-8DF3-E326B4B0338E}"/>
              </a:ext>
            </a:extLst>
          </p:cNvPr>
          <p:cNvSpPr txBox="1"/>
          <p:nvPr/>
        </p:nvSpPr>
        <p:spPr>
          <a:xfrm>
            <a:off x="1107361" y="376147"/>
            <a:ext cx="9996068" cy="646331"/>
          </a:xfrm>
          <a:prstGeom prst="rect">
            <a:avLst/>
          </a:prstGeom>
          <a:noFill/>
        </p:spPr>
        <p:txBody>
          <a:bodyPr wrap="square">
            <a:spAutoFit/>
          </a:bodyPr>
          <a:lstStyle/>
          <a:p>
            <a:pPr lvl="0" algn="ctr">
              <a:defRPr/>
            </a:pPr>
            <a:r>
              <a:rPr lang="en-GB" altLang="zh-HK" sz="3600" b="1" dirty="0">
                <a:latin typeface="Times New Roman" panose="02020603050405020304" pitchFamily="18" charset="0"/>
              </a:rPr>
              <a:t>“Two exemptions and one subsidy” policy</a:t>
            </a:r>
            <a:endParaRPr kumimoji="0" lang="zh-CN"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905519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D8C00E-BFE1-4478-B1D4-CC08C67B6393}"/>
              </a:ext>
            </a:extLst>
          </p:cNvPr>
          <p:cNvSpPr txBox="1"/>
          <p:nvPr/>
        </p:nvSpPr>
        <p:spPr>
          <a:xfrm>
            <a:off x="510148" y="1720861"/>
            <a:ext cx="10958286" cy="4201150"/>
          </a:xfrm>
          <a:prstGeom prst="rect">
            <a:avLst/>
          </a:prstGeom>
          <a:noFill/>
        </p:spPr>
        <p:txBody>
          <a:bodyPr wrap="square">
            <a:spAutoFit/>
          </a:bodyPr>
          <a:lstStyle/>
          <a:p>
            <a:pPr marL="342900" lvl="0" indent="-342900" algn="just">
              <a:spcAft>
                <a:spcPts val="600"/>
              </a:spcAft>
              <a:buFont typeface="Arial" panose="020B0604020202020204" pitchFamily="34" charset="0"/>
              <a:buChar char="•"/>
              <a:defRPr/>
            </a:pPr>
            <a:r>
              <a:rPr lang="en-GB" altLang="zh-HK" sz="2400" kern="100" dirty="0">
                <a:latin typeface="Times New Roman" panose="02020603050405020304" pitchFamily="18" charset="0"/>
                <a:cs typeface="Times New Roman" panose="02020603050405020304" pitchFamily="18" charset="0"/>
              </a:rPr>
              <a:t>According to statistics, in 2018, a total of 492,185 international students from 196 countries and regions studied in 1,004 </a:t>
            </a:r>
            <a:r>
              <a:rPr lang="en-GB" altLang="zh-HK" sz="2400" kern="100" dirty="0" smtClean="0">
                <a:latin typeface="Times New Roman" panose="02020603050405020304" pitchFamily="18" charset="0"/>
                <a:cs typeface="Times New Roman" panose="02020603050405020304" pitchFamily="18" charset="0"/>
              </a:rPr>
              <a:t>Higher Education Institutions </a:t>
            </a:r>
            <a:r>
              <a:rPr lang="en-GB" altLang="zh-HK" sz="2400" kern="100" dirty="0">
                <a:latin typeface="Times New Roman" panose="02020603050405020304" pitchFamily="18" charset="0"/>
                <a:cs typeface="Times New Roman" panose="02020603050405020304" pitchFamily="18" charset="0"/>
              </a:rPr>
              <a:t>located in 31 provinces (regions and municipalities) </a:t>
            </a:r>
            <a:r>
              <a:rPr lang="en-GB" altLang="zh-HK" sz="2400" kern="100" dirty="0" smtClean="0">
                <a:latin typeface="Times New Roman" panose="02020603050405020304" pitchFamily="18" charset="0"/>
                <a:cs typeface="Times New Roman" panose="02020603050405020304" pitchFamily="18" charset="0"/>
              </a:rPr>
              <a:t>across </a:t>
            </a:r>
            <a:r>
              <a:rPr lang="en-GB" altLang="zh-HK" sz="2400" kern="100" dirty="0">
                <a:latin typeface="Times New Roman" panose="02020603050405020304" pitchFamily="18" charset="0"/>
                <a:cs typeface="Times New Roman" panose="02020603050405020304" pitchFamily="18" charset="0"/>
              </a:rPr>
              <a:t>China, an increase of 3,013 people or 0.62% over 2017 </a:t>
            </a:r>
            <a:r>
              <a:rPr lang="en-GB" altLang="zh-HK" sz="2400" kern="100" dirty="0" smtClean="0">
                <a:latin typeface="Times New Roman" panose="02020603050405020304" pitchFamily="18" charset="0"/>
                <a:cs typeface="Times New Roman" panose="02020603050405020304" pitchFamily="18" charset="0"/>
              </a:rPr>
              <a:t>(Hong </a:t>
            </a:r>
            <a:r>
              <a:rPr lang="en-GB" altLang="zh-HK" sz="2400" kern="100" dirty="0">
                <a:latin typeface="Times New Roman" panose="02020603050405020304" pitchFamily="18" charset="0"/>
                <a:cs typeface="Times New Roman" panose="02020603050405020304" pitchFamily="18" charset="0"/>
              </a:rPr>
              <a:t>Kong, Macao and </a:t>
            </a:r>
            <a:r>
              <a:rPr lang="en-GB" altLang="zh-HK" sz="2400" kern="100" dirty="0" smtClean="0">
                <a:latin typeface="Times New Roman" panose="02020603050405020304" pitchFamily="18" charset="0"/>
                <a:cs typeface="Times New Roman" panose="02020603050405020304" pitchFamily="18" charset="0"/>
              </a:rPr>
              <a:t>Taiwan were excluded). </a:t>
            </a:r>
            <a:endParaRPr lang="en-GB" altLang="zh-HK" sz="2400" kern="100" dirty="0">
              <a:latin typeface="Times New Roman" panose="02020603050405020304" pitchFamily="18" charset="0"/>
              <a:cs typeface="Times New Roman" panose="02020603050405020304" pitchFamily="18" charset="0"/>
            </a:endParaRPr>
          </a:p>
          <a:p>
            <a:pPr marL="342900" lvl="0" indent="-342900" algn="just">
              <a:spcAft>
                <a:spcPts val="600"/>
              </a:spcAft>
              <a:buFont typeface="Arial" panose="020B0604020202020204" pitchFamily="34" charset="0"/>
              <a:buChar char="•"/>
              <a:defRPr/>
            </a:pPr>
            <a:r>
              <a:rPr lang="en-GB" altLang="zh-HK" sz="2400" kern="100" dirty="0">
                <a:latin typeface="Times New Roman" panose="02020603050405020304" pitchFamily="18" charset="0"/>
                <a:cs typeface="Times New Roman" panose="02020603050405020304" pitchFamily="18" charset="0"/>
              </a:rPr>
              <a:t>Among </a:t>
            </a:r>
            <a:r>
              <a:rPr lang="en-GB" altLang="zh-HK" sz="2400" kern="100" dirty="0" smtClean="0">
                <a:latin typeface="Times New Roman" panose="02020603050405020304" pitchFamily="18" charset="0"/>
                <a:cs typeface="Times New Roman" panose="02020603050405020304" pitchFamily="18" charset="0"/>
              </a:rPr>
              <a:t>these </a:t>
            </a:r>
            <a:r>
              <a:rPr lang="en-GB" altLang="zh-HK" sz="2400" kern="100" dirty="0">
                <a:latin typeface="Times New Roman" panose="02020603050405020304" pitchFamily="18" charset="0"/>
                <a:cs typeface="Times New Roman" panose="02020603050405020304" pitchFamily="18" charset="0"/>
              </a:rPr>
              <a:t>international students, 295,043 were from Asia, 81,562 from Africa, 73,618 from Europe, 35,733 from Americas, and 6,229 from Oceania. </a:t>
            </a:r>
          </a:p>
          <a:p>
            <a:pPr marL="342900" lvl="0" indent="-342900" algn="just">
              <a:spcAft>
                <a:spcPts val="600"/>
              </a:spcAft>
              <a:buFont typeface="Arial" panose="020B0604020202020204" pitchFamily="34" charset="0"/>
              <a:buChar char="•"/>
              <a:defRPr/>
            </a:pPr>
            <a:r>
              <a:rPr lang="en-GB" altLang="zh-HK" sz="2400" kern="100" dirty="0">
                <a:latin typeface="Times New Roman" panose="02020603050405020304" pitchFamily="18" charset="0"/>
                <a:cs typeface="Times New Roman" panose="02020603050405020304" pitchFamily="18" charset="0"/>
              </a:rPr>
              <a:t>The top 15 countries where the students came from were: </a:t>
            </a:r>
            <a:r>
              <a:rPr lang="en-GB" altLang="zh-HK" sz="2400" kern="100" dirty="0" smtClean="0">
                <a:latin typeface="Times New Roman" panose="02020603050405020304" pitchFamily="18" charset="0"/>
                <a:cs typeface="Times New Roman" panose="02020603050405020304" pitchFamily="18" charset="0"/>
              </a:rPr>
              <a:t>Korea</a:t>
            </a:r>
            <a:r>
              <a:rPr lang="en-GB" altLang="zh-HK" sz="2400" kern="100" dirty="0">
                <a:latin typeface="Times New Roman" panose="02020603050405020304" pitchFamily="18" charset="0"/>
                <a:cs typeface="Times New Roman" panose="02020603050405020304" pitchFamily="18" charset="0"/>
              </a:rPr>
              <a:t>, Thailand, Pakistan, India, the </a:t>
            </a:r>
            <a:r>
              <a:rPr lang="en-GB" altLang="zh-HK" sz="2400" kern="100" dirty="0" smtClean="0">
                <a:latin typeface="Times New Roman" panose="02020603050405020304" pitchFamily="18" charset="0"/>
                <a:cs typeface="Times New Roman" panose="02020603050405020304" pitchFamily="18" charset="0"/>
              </a:rPr>
              <a:t>US, </a:t>
            </a:r>
            <a:r>
              <a:rPr lang="en-GB" altLang="zh-HK" sz="2400" kern="100" dirty="0">
                <a:latin typeface="Times New Roman" panose="02020603050405020304" pitchFamily="18" charset="0"/>
                <a:cs typeface="Times New Roman" panose="02020603050405020304" pitchFamily="18" charset="0"/>
              </a:rPr>
              <a:t>Russia, Indonesia, Laos, Japan, Kazakhstan, Vietnam, Bangladesh, France, Mongolia, and Malaysia.</a:t>
            </a:r>
            <a:endParaRPr lang="zh-TW" altLang="zh-HK" sz="2400" kern="100" dirty="0">
              <a:latin typeface="Calibri" panose="020F0502020204030204" pitchFamily="34" charset="0"/>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1">
            <a:extLst>
              <a:ext uri="{FF2B5EF4-FFF2-40B4-BE49-F238E27FC236}">
                <a16:creationId xmlns:a16="http://schemas.microsoft.com/office/drawing/2014/main" id="{A55F4A40-C8CB-44D0-A6E7-9146DAB8C519}"/>
              </a:ext>
            </a:extLst>
          </p:cNvPr>
          <p:cNvSpPr>
            <a:spLocks noChangeArrowheads="1"/>
          </p:cNvSpPr>
          <p:nvPr/>
        </p:nvSpPr>
        <p:spPr bwMode="auto">
          <a:xfrm>
            <a:off x="1704056" y="213839"/>
            <a:ext cx="85704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spcBef>
                <a:spcPct val="0"/>
              </a:spcBef>
              <a:defRPr/>
            </a:pP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More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and more foreign </a:t>
            </a:r>
            <a:r>
              <a:rPr lang="en-US" altLang="zh-CN" sz="3600" b="1" dirty="0" smtClean="0">
                <a:latin typeface="Times New Roman" panose="02020603050405020304" pitchFamily="18" charset="0"/>
                <a:ea typeface="DFKai-SB" panose="03000509000000000000" pitchFamily="65" charset="-120"/>
                <a:cs typeface="Times New Roman" panose="02020603050405020304" pitchFamily="18" charset="0"/>
              </a:rPr>
              <a:t>students are attracted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to study in China</a:t>
            </a:r>
            <a:r>
              <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2" name="Rectangle 1"/>
          <p:cNvSpPr/>
          <p:nvPr/>
        </p:nvSpPr>
        <p:spPr>
          <a:xfrm>
            <a:off x="908632" y="5779991"/>
            <a:ext cx="9848037" cy="523220"/>
          </a:xfrm>
          <a:prstGeom prst="rect">
            <a:avLst/>
          </a:prstGeom>
        </p:spPr>
        <p:txBody>
          <a:bodyPr wrap="square">
            <a:spAutoFit/>
          </a:bodyPr>
          <a:lstStyle/>
          <a:p>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Webpage of Ministry of Education of the People’s Republic of China </a:t>
            </a:r>
          </a:p>
          <a:p>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://www.moe.gov.cn/jyb_xwfb/gzdt_gzdt/s5987/201904/t20190412_377692.html</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046029" y="6319922"/>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23682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2EB42B4B-B810-44D7-8B32-C3E52C0AA90C}"/>
              </a:ext>
            </a:extLst>
          </p:cNvPr>
          <p:cNvGrpSpPr>
            <a:grpSpLocks/>
          </p:cNvGrpSpPr>
          <p:nvPr/>
        </p:nvGrpSpPr>
        <p:grpSpPr bwMode="auto">
          <a:xfrm>
            <a:off x="2288767" y="2033136"/>
            <a:ext cx="7614466" cy="1801366"/>
            <a:chOff x="2207568" y="2536880"/>
            <a:chExt cx="7281333" cy="1801364"/>
          </a:xfrm>
        </p:grpSpPr>
        <p:sp>
          <p:nvSpPr>
            <p:cNvPr id="3" name="矩形 2">
              <a:extLst>
                <a:ext uri="{FF2B5EF4-FFF2-40B4-BE49-F238E27FC236}">
                  <a16:creationId xmlns:a16="http://schemas.microsoft.com/office/drawing/2014/main" id="{D88C56DF-BB73-44CF-B0DC-86E474BCE258}"/>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任意多边形: 形状 3">
              <a:extLst>
                <a:ext uri="{FF2B5EF4-FFF2-40B4-BE49-F238E27FC236}">
                  <a16:creationId xmlns:a16="http://schemas.microsoft.com/office/drawing/2014/main" id="{4D1AFF0E-BE4F-4DE9-A679-06DB531FAF75}"/>
                </a:ext>
              </a:extLst>
            </p:cNvPr>
            <p:cNvSpPr/>
            <p:nvPr/>
          </p:nvSpPr>
          <p:spPr>
            <a:xfrm>
              <a:off x="2614435" y="2536880"/>
              <a:ext cx="6397282"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55600" marR="0" lvl="0" indent="-355600" algn="l" defTabSz="977900" rtl="0" eaLnBrk="0" fontAlgn="base" latinLnBrk="0" hangingPunct="0">
                <a:lnSpc>
                  <a:spcPct val="90000"/>
                </a:lnSpc>
                <a:spcBef>
                  <a:spcPct val="0"/>
                </a:spcBef>
                <a:spcAft>
                  <a:spcPct val="35000"/>
                </a:spcAft>
                <a:buClrTx/>
                <a:buSzTx/>
                <a:buFontTx/>
                <a:buNone/>
                <a:tabLst/>
                <a:defRPr/>
              </a:pPr>
              <a:r>
                <a:rPr kumimoji="0" lang="en-US" altLang="zh-TW"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1. </a:t>
              </a:r>
              <a:r>
                <a:rPr kumimoji="0" lang="en-US" altLang="zh-TW" sz="28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Development of </a:t>
              </a:r>
              <a:r>
                <a:rPr kumimoji="0" lang="en-US" altLang="zh-TW" sz="2800" b="1" i="0" u="none" strike="noStrike" kern="1200" cap="none" spc="0" normalizeH="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transportation </a:t>
              </a:r>
              <a:r>
                <a:rPr kumimoji="0" lang="en-US" altLang="zh-TW" sz="2800" b="1" i="0" u="none" strike="noStrike" kern="1200" cap="none" spc="0" normalizeH="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system</a:t>
              </a:r>
              <a:endParaRPr kumimoji="0" lang="zh-TW"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E8A432DD-2ADF-4CA0-A478-CD0832359E01}"/>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形状 5">
              <a:extLst>
                <a:ext uri="{FF2B5EF4-FFF2-40B4-BE49-F238E27FC236}">
                  <a16:creationId xmlns:a16="http://schemas.microsoft.com/office/drawing/2014/main" id="{D02BBD5F-54FF-41C5-B736-FE43398E8A47}"/>
                </a:ext>
              </a:extLst>
            </p:cNvPr>
            <p:cNvSpPr/>
            <p:nvPr/>
          </p:nvSpPr>
          <p:spPr>
            <a:xfrm>
              <a:off x="2614436" y="3460358"/>
              <a:ext cx="6397281"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2. </a:t>
              </a:r>
              <a:r>
                <a:rPr lang="en-US"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Development of </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postal </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system</a:t>
              </a: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grpSp>
      <p:sp>
        <p:nvSpPr>
          <p:cNvPr id="9" name="标题 3073">
            <a:extLst>
              <a:ext uri="{FF2B5EF4-FFF2-40B4-BE49-F238E27FC236}">
                <a16:creationId xmlns:a16="http://schemas.microsoft.com/office/drawing/2014/main" id="{56D8736C-7617-497C-BBBE-886066F3F0BA}"/>
              </a:ext>
            </a:extLst>
          </p:cNvPr>
          <p:cNvSpPr txBox="1">
            <a:spLocks noChangeArrowheads="1"/>
          </p:cNvSpPr>
          <p:nvPr/>
        </p:nvSpPr>
        <p:spPr bwMode="auto">
          <a:xfrm>
            <a:off x="1074057" y="981143"/>
            <a:ext cx="10043886"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CN"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4. </a:t>
            </a:r>
            <a:r>
              <a:rPr lang="en-US" altLang="zh-CN"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Achievements in infrastructures</a:t>
            </a:r>
            <a:endParaRPr kumimoji="0" lang="zh-TW" altLang="en-US"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grpSp>
        <p:nvGrpSpPr>
          <p:cNvPr id="8" name="组合 3">
            <a:extLst>
              <a:ext uri="{FF2B5EF4-FFF2-40B4-BE49-F238E27FC236}">
                <a16:creationId xmlns:a16="http://schemas.microsoft.com/office/drawing/2014/main" id="{B5146A63-6606-4186-9E10-67C8EE4B2A04}"/>
              </a:ext>
            </a:extLst>
          </p:cNvPr>
          <p:cNvGrpSpPr>
            <a:grpSpLocks/>
          </p:cNvGrpSpPr>
          <p:nvPr/>
        </p:nvGrpSpPr>
        <p:grpSpPr bwMode="auto">
          <a:xfrm>
            <a:off x="2288767" y="3940512"/>
            <a:ext cx="7614466" cy="1852628"/>
            <a:chOff x="2207568" y="2485618"/>
            <a:chExt cx="7281333" cy="1852626"/>
          </a:xfrm>
        </p:grpSpPr>
        <p:sp>
          <p:nvSpPr>
            <p:cNvPr id="10" name="矩形 9">
              <a:extLst>
                <a:ext uri="{FF2B5EF4-FFF2-40B4-BE49-F238E27FC236}">
                  <a16:creationId xmlns:a16="http://schemas.microsoft.com/office/drawing/2014/main" id="{348AAFA2-5116-4182-80AE-4E219B4DAD5F}"/>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任意多边形: 形状 10">
              <a:extLst>
                <a:ext uri="{FF2B5EF4-FFF2-40B4-BE49-F238E27FC236}">
                  <a16:creationId xmlns:a16="http://schemas.microsoft.com/office/drawing/2014/main" id="{AAB6D161-AD3E-4F26-AD38-93613ED3F72C}"/>
                </a:ext>
              </a:extLst>
            </p:cNvPr>
            <p:cNvSpPr/>
            <p:nvPr/>
          </p:nvSpPr>
          <p:spPr>
            <a:xfrm>
              <a:off x="2649594" y="2485618"/>
              <a:ext cx="6397282"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lang="en-US" altLang="zh-CN"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3. </a:t>
              </a:r>
              <a:r>
                <a:rPr lang="en-US"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Development of </a:t>
              </a:r>
              <a:r>
                <a:rPr lang="en-US" altLang="zh-CN" sz="28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network </a:t>
              </a:r>
              <a:r>
                <a:rPr lang="en-US" altLang="zh-CN" sz="28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system</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1">
              <a:extLst>
                <a:ext uri="{FF2B5EF4-FFF2-40B4-BE49-F238E27FC236}">
                  <a16:creationId xmlns:a16="http://schemas.microsoft.com/office/drawing/2014/main" id="{32645D2A-A968-4BD5-95C2-0AC299808646}"/>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任意多边形: 形状 12">
              <a:extLst>
                <a:ext uri="{FF2B5EF4-FFF2-40B4-BE49-F238E27FC236}">
                  <a16:creationId xmlns:a16="http://schemas.microsoft.com/office/drawing/2014/main" id="{C3A2499D-CD19-48C0-8622-61BEEB931D33}"/>
                </a:ext>
              </a:extLst>
            </p:cNvPr>
            <p:cNvSpPr/>
            <p:nvPr/>
          </p:nvSpPr>
          <p:spPr>
            <a:xfrm>
              <a:off x="2614436" y="3460358"/>
              <a:ext cx="6397281"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0" fontAlgn="base" hangingPunct="0">
                <a:lnSpc>
                  <a:spcPct val="90000"/>
                </a:lnSpc>
                <a:spcBef>
                  <a:spcPct val="0"/>
                </a:spcBef>
                <a:spcAft>
                  <a:spcPct val="35000"/>
                </a:spcAft>
                <a:defRPr/>
              </a:pP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4. </a:t>
              </a:r>
              <a:r>
                <a:rPr lang="en-US" altLang="zh-TW"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Development of </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energy </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system</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537368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矩形 57"/>
          <p:cNvSpPr/>
          <p:nvPr/>
        </p:nvSpPr>
        <p:spPr>
          <a:xfrm>
            <a:off x="1050834" y="2076992"/>
            <a:ext cx="10080311" cy="4893647"/>
          </a:xfrm>
          <a:prstGeom prst="rect">
            <a:avLst/>
          </a:prstGeom>
        </p:spPr>
        <p:txBody>
          <a:bodyPr wrap="square">
            <a:spAutoFit/>
          </a:bodyPr>
          <a:lstStyle/>
          <a:p>
            <a:pPr algn="just">
              <a:spcAft>
                <a:spcPts val="0"/>
              </a:spcAft>
              <a:tabLst>
                <a:tab pos="1705610" algn="l"/>
              </a:tabLst>
            </a:pPr>
            <a:r>
              <a:rPr lang="en-GB" altLang="zh-HK" sz="3600" kern="100" dirty="0" smtClean="0">
                <a:latin typeface="Times New Roman" panose="02020603050405020304" pitchFamily="18" charset="0"/>
                <a:cs typeface="Times New Roman" panose="02020603050405020304" pitchFamily="18" charset="0"/>
              </a:rPr>
              <a:t>Infrastructure </a:t>
            </a:r>
            <a:r>
              <a:rPr lang="en-GB" altLang="zh-HK" sz="3600" kern="100" dirty="0">
                <a:latin typeface="Times New Roman" panose="02020603050405020304" pitchFamily="18" charset="0"/>
                <a:cs typeface="Times New Roman" panose="02020603050405020304" pitchFamily="18" charset="0"/>
              </a:rPr>
              <a:t>includes transportation, post and telecommunications, water and power supply, commercial services, scientific research and technical services, landscaping, environmental protection, culture and education, hygiene, as well as other facilities of municipal public works and </a:t>
            </a:r>
            <a:r>
              <a:rPr lang="en-GB" altLang="zh-HK" sz="3600" kern="100" dirty="0" smtClean="0">
                <a:latin typeface="Times New Roman" panose="02020603050405020304" pitchFamily="18" charset="0"/>
                <a:cs typeface="Times New Roman" panose="02020603050405020304" pitchFamily="18" charset="0"/>
              </a:rPr>
              <a:t>public </a:t>
            </a:r>
            <a:r>
              <a:rPr lang="en-GB" altLang="zh-HK" sz="3600" kern="100" dirty="0">
                <a:latin typeface="Times New Roman" panose="02020603050405020304" pitchFamily="18" charset="0"/>
                <a:cs typeface="Times New Roman" panose="02020603050405020304" pitchFamily="18" charset="0"/>
              </a:rPr>
              <a:t>services.</a:t>
            </a:r>
            <a:endParaRPr lang="zh-TW" altLang="zh-HK" sz="36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CN"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24" name="燕尾形 2">
            <a:extLst>
              <a:ext uri="{FF2B5EF4-FFF2-40B4-BE49-F238E27FC236}">
                <a16:creationId xmlns:a16="http://schemas.microsoft.com/office/drawing/2014/main" id="{ADF37057-8BE0-4BEF-BF32-24F1A15FD3F0}"/>
              </a:ext>
            </a:extLst>
          </p:cNvPr>
          <p:cNvSpPr/>
          <p:nvPr/>
        </p:nvSpPr>
        <p:spPr>
          <a:xfrm flipV="1">
            <a:off x="992778" y="798185"/>
            <a:ext cx="1238219" cy="641733"/>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1CE25E80-FCB7-4765-A075-85FF9A40C821}"/>
              </a:ext>
            </a:extLst>
          </p:cNvPr>
          <p:cNvSpPr txBox="1"/>
          <p:nvPr/>
        </p:nvSpPr>
        <p:spPr>
          <a:xfrm>
            <a:off x="2392303" y="343230"/>
            <a:ext cx="7589897" cy="1409748"/>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defRPr/>
            </a:pPr>
            <a:r>
              <a:rPr lang="en-GB" altLang="zh-HK" sz="3200" b="0" dirty="0">
                <a:latin typeface="Times New Roman" panose="02020603050405020304" pitchFamily="18" charset="0"/>
                <a:cs typeface="Times New Roman" panose="02020603050405020304" pitchFamily="18" charset="0"/>
              </a:rPr>
              <a:t>What impact does </a:t>
            </a:r>
            <a:r>
              <a:rPr lang="en-GB" altLang="zh-HK" sz="3200" b="0" dirty="0" smtClean="0">
                <a:latin typeface="Times New Roman" panose="02020603050405020304" pitchFamily="18" charset="0"/>
                <a:cs typeface="Times New Roman" panose="02020603050405020304" pitchFamily="18" charset="0"/>
              </a:rPr>
              <a:t>infrastructure </a:t>
            </a:r>
            <a:r>
              <a:rPr lang="en-GB" altLang="zh-HK" sz="3200" b="0" dirty="0">
                <a:latin typeface="Times New Roman" panose="02020603050405020304" pitchFamily="18" charset="0"/>
                <a:cs typeface="Times New Roman" panose="02020603050405020304" pitchFamily="18" charset="0"/>
              </a:rPr>
              <a:t>have on </a:t>
            </a:r>
            <a:r>
              <a:rPr lang="en-GB" altLang="zh-HK" sz="3200" b="0" dirty="0" smtClean="0">
                <a:latin typeface="Times New Roman" panose="02020603050405020304" pitchFamily="18" charset="0"/>
                <a:cs typeface="Times New Roman" panose="02020603050405020304" pitchFamily="18" charset="0"/>
              </a:rPr>
              <a:t>social </a:t>
            </a:r>
            <a:r>
              <a:rPr lang="en-GB" altLang="zh-HK" sz="3200" b="0" dirty="0">
                <a:latin typeface="Times New Roman" panose="02020603050405020304" pitchFamily="18" charset="0"/>
                <a:cs typeface="Times New Roman" panose="02020603050405020304" pitchFamily="18" charset="0"/>
              </a:rPr>
              <a:t>development and people’s lives?</a:t>
            </a:r>
            <a:endParaRPr kumimoji="0" lang="zh-CN" altLang="en-US" sz="4400" b="0" i="0" u="none" strike="noStrike" kern="1200" cap="none" spc="0" normalizeH="0" baseline="0" noProof="0" dirty="0">
              <a:ln>
                <a:noFill/>
              </a:ln>
              <a:solidFill>
                <a:prstClr val="black"/>
              </a:solidFill>
              <a:effectLst/>
              <a:uLnTx/>
              <a:uFillTx/>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793164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0501C7-266D-455B-B769-1706EF0A82A0}"/>
              </a:ext>
            </a:extLst>
          </p:cNvPr>
          <p:cNvSpPr/>
          <p:nvPr/>
        </p:nvSpPr>
        <p:spPr>
          <a:xfrm>
            <a:off x="564184" y="1782770"/>
            <a:ext cx="6040802" cy="43063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文本框 10">
            <a:extLst>
              <a:ext uri="{FF2B5EF4-FFF2-40B4-BE49-F238E27FC236}">
                <a16:creationId xmlns:a16="http://schemas.microsoft.com/office/drawing/2014/main" id="{B46C139B-F587-4262-BB24-AFC25804EB3E}"/>
              </a:ext>
            </a:extLst>
          </p:cNvPr>
          <p:cNvSpPr txBox="1"/>
          <p:nvPr/>
        </p:nvSpPr>
        <p:spPr>
          <a:xfrm>
            <a:off x="1354788" y="5358668"/>
            <a:ext cx="3971107" cy="400110"/>
          </a:xfrm>
          <a:prstGeom prst="rect">
            <a:avLst/>
          </a:prstGeom>
          <a:noFill/>
        </p:spPr>
        <p:txBody>
          <a:bodyPr wrap="square" rtlCol="0">
            <a:spAutoFit/>
          </a:bodyPr>
          <a:lstStyle/>
          <a:p>
            <a:pPr lvl="0">
              <a:defRPr/>
            </a:pP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Hong Kong-Zhuhai-Macao Bridge</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燕尾形 1">
            <a:extLst>
              <a:ext uri="{FF2B5EF4-FFF2-40B4-BE49-F238E27FC236}">
                <a16:creationId xmlns:a16="http://schemas.microsoft.com/office/drawing/2014/main" id="{6891DF06-64ED-4636-92C2-6AA31AC5759D}"/>
              </a:ext>
            </a:extLst>
          </p:cNvPr>
          <p:cNvSpPr/>
          <p:nvPr/>
        </p:nvSpPr>
        <p:spPr>
          <a:xfrm flipV="1">
            <a:off x="792558" y="1873511"/>
            <a:ext cx="454401" cy="262298"/>
          </a:xfrm>
          <a:prstGeom prst="chevron">
            <a:avLst>
              <a:gd name="adj" fmla="val 38311"/>
            </a:avLst>
          </a:prstGeom>
          <a:solidFill>
            <a:srgbClr val="F1747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6499C7A6-3335-48B4-AB61-394D19FBBE60}"/>
              </a:ext>
            </a:extLst>
          </p:cNvPr>
          <p:cNvSpPr txBox="1"/>
          <p:nvPr/>
        </p:nvSpPr>
        <p:spPr>
          <a:xfrm>
            <a:off x="1233304" y="1747208"/>
            <a:ext cx="9995525" cy="1518714"/>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spcAft>
                <a:spcPts val="0"/>
              </a:spcAft>
              <a:tabLst>
                <a:tab pos="1705610" algn="l"/>
              </a:tabLst>
            </a:pPr>
            <a:r>
              <a:rPr lang="en-GB" altLang="zh-HK" sz="3200" kern="100" dirty="0">
                <a:latin typeface="Times New Roman" panose="02020603050405020304" pitchFamily="18" charset="0"/>
                <a:ea typeface="新細明體" panose="02020500000000000000" pitchFamily="18" charset="-120"/>
                <a:cs typeface="Times New Roman" panose="02020603050405020304" pitchFamily="18" charset="0"/>
              </a:rPr>
              <a:t>Examples of China’s large-scale infrastructure projects</a:t>
            </a:r>
            <a:endParaRPr lang="zh-TW" altLang="zh-HK" sz="3200" kern="100" dirty="0">
              <a:latin typeface="Calibri" panose="020F0502020204030204" pitchFamily="34" charset="0"/>
              <a:ea typeface="新細明體" panose="02020500000000000000" pitchFamily="18" charset="-120"/>
              <a:cs typeface="Times New Roman" panose="02020603050405020304" pitchFamily="18" charset="0"/>
            </a:endParaRPr>
          </a:p>
          <a:p>
            <a:pPr lvl="0" algn="l">
              <a:defRPr/>
            </a:pPr>
            <a:endParaRPr kumimoji="0" lang="en-US" altLang="zh-TW"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6" name="文本框 5">
            <a:extLst>
              <a:ext uri="{FF2B5EF4-FFF2-40B4-BE49-F238E27FC236}">
                <a16:creationId xmlns:a16="http://schemas.microsoft.com/office/drawing/2014/main" id="{1923B19C-2CD9-451F-AD34-DA3DFB85F0A0}"/>
              </a:ext>
            </a:extLst>
          </p:cNvPr>
          <p:cNvSpPr txBox="1"/>
          <p:nvPr/>
        </p:nvSpPr>
        <p:spPr>
          <a:xfrm>
            <a:off x="6961281" y="5417322"/>
            <a:ext cx="3985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Beijing </a:t>
            </a:r>
            <a:r>
              <a:rPr kumimoji="0" lang="en-US" altLang="zh-CN"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Daxing</a:t>
            </a:r>
            <a:r>
              <a:rPr kumimoji="0" lang="en-US" altLang="zh-CN"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International Airport</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标题 1">
            <a:extLst>
              <a:ext uri="{FF2B5EF4-FFF2-40B4-BE49-F238E27FC236}">
                <a16:creationId xmlns:a16="http://schemas.microsoft.com/office/drawing/2014/main" id="{1992335D-7219-46DE-9EC4-D9348DA8D540}"/>
              </a:ext>
            </a:extLst>
          </p:cNvPr>
          <p:cNvSpPr txBox="1">
            <a:spLocks noChangeArrowheads="1"/>
          </p:cNvSpPr>
          <p:nvPr/>
        </p:nvSpPr>
        <p:spPr bwMode="auto">
          <a:xfrm>
            <a:off x="1879600" y="86518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TW"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Projects in China</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3" cstate="print"/>
          <a:stretch>
            <a:fillRect/>
          </a:stretch>
        </p:blipFill>
        <p:spPr>
          <a:xfrm>
            <a:off x="1198803" y="2867941"/>
            <a:ext cx="4406854" cy="2352345"/>
          </a:xfrm>
          <a:prstGeom prst="rect">
            <a:avLst/>
          </a:prstGeom>
        </p:spPr>
      </p:pic>
      <p:sp>
        <p:nvSpPr>
          <p:cNvPr id="5" name="Rectangle 4"/>
          <p:cNvSpPr/>
          <p:nvPr/>
        </p:nvSpPr>
        <p:spPr>
          <a:xfrm>
            <a:off x="1181387" y="5874826"/>
            <a:ext cx="4670774" cy="738664"/>
          </a:xfrm>
          <a:prstGeom prst="rect">
            <a:avLst/>
          </a:prstGeom>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Webpage of Transport and Housing Bureau of the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HKSAR Government</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a:latin typeface="Times New Roman" panose="02020603050405020304" pitchFamily="18" charset="0"/>
                <a:ea typeface="DFKai-SB" panose="03000509000000000000" pitchFamily="65" charset="-120"/>
                <a:cs typeface="Times New Roman" panose="02020603050405020304" pitchFamily="18" charset="0"/>
              </a:rPr>
              <a:t>https://www.hzmb.gov.hk/tc/info/photo-main-bridge.html</a:t>
            </a:r>
          </a:p>
        </p:txBody>
      </p:sp>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0702834" y="6356350"/>
            <a:ext cx="65096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10" name="Picture 9"/>
          <p:cNvPicPr>
            <a:picLocks noChangeAspect="1"/>
          </p:cNvPicPr>
          <p:nvPr/>
        </p:nvPicPr>
        <p:blipFill>
          <a:blip r:embed="rId4" cstate="print"/>
          <a:stretch>
            <a:fillRect/>
          </a:stretch>
        </p:blipFill>
        <p:spPr>
          <a:xfrm>
            <a:off x="6453050" y="2867941"/>
            <a:ext cx="4493623" cy="2369229"/>
          </a:xfrm>
          <a:prstGeom prst="rect">
            <a:avLst/>
          </a:prstGeom>
        </p:spPr>
      </p:pic>
      <p:sp>
        <p:nvSpPr>
          <p:cNvPr id="15" name="Rectangle 14"/>
          <p:cNvSpPr/>
          <p:nvPr/>
        </p:nvSpPr>
        <p:spPr>
          <a:xfrm>
            <a:off x="6604986" y="5786654"/>
            <a:ext cx="4305730" cy="523220"/>
          </a:xfrm>
          <a:prstGeom prst="rect">
            <a:avLst/>
          </a:prstGeom>
        </p:spPr>
        <p:txBody>
          <a:bodyPr wrap="none">
            <a:spAutoFit/>
          </a:bodyPr>
          <a:lstStyle/>
          <a:p>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Webpage of </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Beijing </a:t>
            </a:r>
            <a:r>
              <a:rPr lang="en-US" altLang="zh-CN" sz="14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Daxing</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International Airport</a:t>
            </a:r>
            <a:endPar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spcAft>
                <a:spcPts val="0"/>
              </a:spcAft>
            </a:pPr>
            <a:r>
              <a:rPr lang="en-US" altLang="zh-HK" sz="1400" kern="100" dirty="0">
                <a:latin typeface="Times New Roman" panose="02020603050405020304" pitchFamily="18" charset="0"/>
                <a:cs typeface="Times New Roman" panose="02020603050405020304" pitchFamily="18" charset="0"/>
              </a:rPr>
              <a:t>https://daxing-pkx-airport.com/zh-hans/</a:t>
            </a:r>
            <a:endParaRPr lang="zh-TW" altLang="zh-HK" sz="14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144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1E38EAD-5C9E-4BAA-83D8-25170E46C8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025" y="398948"/>
            <a:ext cx="11673332" cy="619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EF1E0BD9-7354-49D4-B200-F845BF288710}"/>
              </a:ext>
            </a:extLst>
          </p:cNvPr>
          <p:cNvSpPr>
            <a:spLocks noGrp="1"/>
          </p:cNvSpPr>
          <p:nvPr>
            <p:ph idx="4294967295"/>
          </p:nvPr>
        </p:nvSpPr>
        <p:spPr>
          <a:xfrm>
            <a:off x="804657" y="1245326"/>
            <a:ext cx="7016980" cy="5039360"/>
          </a:xfrm>
        </p:spPr>
        <p:txBody>
          <a:bodyPr>
            <a:noAutofit/>
          </a:bodyPr>
          <a:lstStyle/>
          <a:p>
            <a:pPr marL="0" indent="0" algn="just">
              <a:lnSpc>
                <a:spcPct val="120000"/>
              </a:lnSpc>
              <a:buNone/>
            </a:pPr>
            <a:r>
              <a:rPr lang="en-GB" altLang="zh-HK" sz="2200" dirty="0">
                <a:latin typeface="Times New Roman" panose="02020603050405020304" pitchFamily="18" charset="0"/>
              </a:rPr>
              <a:t>The Hong Kong-Zhuhai-Macao Bridge is the first mega </a:t>
            </a:r>
            <a:r>
              <a:rPr lang="en-GB" altLang="zh-HK" sz="2200" dirty="0" err="1" smtClean="0">
                <a:latin typeface="Times New Roman" panose="02020603050405020304" pitchFamily="18" charset="0"/>
              </a:rPr>
              <a:t>seacrossing</a:t>
            </a:r>
            <a:r>
              <a:rPr lang="en-GB" altLang="zh-HK" sz="2200" dirty="0" smtClean="0">
                <a:latin typeface="Times New Roman" panose="02020603050405020304" pitchFamily="18" charset="0"/>
              </a:rPr>
              <a:t> </a:t>
            </a:r>
            <a:r>
              <a:rPr lang="en-GB" altLang="zh-HK" sz="2200" dirty="0">
                <a:latin typeface="Times New Roman" panose="02020603050405020304" pitchFamily="18" charset="0"/>
              </a:rPr>
              <a:t>jointly built by Guangdong, Hong Kong and Macao</a:t>
            </a:r>
            <a:r>
              <a:rPr lang="en-GB" altLang="zh-HK" sz="2200" dirty="0" smtClean="0">
                <a:latin typeface="Times New Roman" panose="02020603050405020304" pitchFamily="18" charset="0"/>
              </a:rPr>
              <a:t>. The bridge is 55 kilometres long, and costs RMB120 billion. The bridge is expected to be used for 120 </a:t>
            </a:r>
            <a:r>
              <a:rPr lang="en-GB" altLang="zh-HK" sz="2200" dirty="0">
                <a:latin typeface="Times New Roman" panose="02020603050405020304" pitchFamily="18" charset="0"/>
              </a:rPr>
              <a:t>years. </a:t>
            </a:r>
            <a:r>
              <a:rPr lang="en-GB" altLang="zh-HK" sz="2200" dirty="0" smtClean="0">
                <a:latin typeface="Times New Roman" panose="02020603050405020304" pitchFamily="18" charset="0"/>
              </a:rPr>
              <a:t>The </a:t>
            </a:r>
            <a:r>
              <a:rPr lang="en-GB" altLang="zh-HK" sz="2200" dirty="0">
                <a:latin typeface="Times New Roman" panose="02020603050405020304" pitchFamily="18" charset="0"/>
              </a:rPr>
              <a:t>enabling works of the bridge started in August 2003, and construction commenced in December 2009. The bridge was formally </a:t>
            </a:r>
            <a:r>
              <a:rPr lang="en-GB" altLang="zh-HK" sz="2200" dirty="0" smtClean="0">
                <a:latin typeface="Times New Roman" panose="02020603050405020304" pitchFamily="18" charset="0"/>
              </a:rPr>
              <a:t>opened in </a:t>
            </a:r>
            <a:r>
              <a:rPr lang="en-GB" altLang="zh-HK" sz="2200" dirty="0">
                <a:latin typeface="Times New Roman" panose="02020603050405020304" pitchFamily="18" charset="0"/>
              </a:rPr>
              <a:t>October 2018. The Hong Kong-Zhuhai-Macao Bridge is the longest sea-crossing bridge in the </a:t>
            </a:r>
            <a:r>
              <a:rPr lang="en-GB" altLang="zh-HK" sz="2200" dirty="0" smtClean="0">
                <a:latin typeface="Times New Roman" panose="02020603050405020304" pitchFamily="18" charset="0"/>
              </a:rPr>
              <a:t>world with the </a:t>
            </a:r>
            <a:r>
              <a:rPr lang="en-GB" altLang="zh-HK" sz="2200" dirty="0">
                <a:latin typeface="Times New Roman" panose="02020603050405020304" pitchFamily="18" charset="0"/>
              </a:rPr>
              <a:t>world’s longest submarine immersed </a:t>
            </a:r>
            <a:r>
              <a:rPr lang="en-GB" altLang="zh-HK" sz="2200" dirty="0" smtClean="0">
                <a:latin typeface="Times New Roman" panose="02020603050405020304" pitchFamily="18" charset="0"/>
              </a:rPr>
              <a:t>tunnel It is one </a:t>
            </a:r>
            <a:r>
              <a:rPr lang="en-GB" altLang="zh-HK" sz="2200" dirty="0">
                <a:latin typeface="Times New Roman" panose="02020603050405020304" pitchFamily="18" charset="0"/>
              </a:rPr>
              <a:t>of the most challenging mega projects in the world. </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a:extLst>
              <a:ext uri="{FF2B5EF4-FFF2-40B4-BE49-F238E27FC236}">
                <a16:creationId xmlns:a16="http://schemas.microsoft.com/office/drawing/2014/main" id="{FF9BE37D-233D-4A0E-B09E-F017B579ECA0}"/>
              </a:ext>
            </a:extLst>
          </p:cNvPr>
          <p:cNvSpPr txBox="1">
            <a:spLocks noChangeArrowheads="1"/>
          </p:cNvSpPr>
          <p:nvPr/>
        </p:nvSpPr>
        <p:spPr bwMode="auto">
          <a:xfrm>
            <a:off x="3604101" y="349305"/>
            <a:ext cx="6562722"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altLang="zh-HK" sz="2800" b="1" dirty="0">
                <a:solidFill>
                  <a:prstClr val="black"/>
                </a:solidFill>
                <a:latin typeface="Times New Roman" panose="02020603050405020304" pitchFamily="18" charset="0"/>
                <a:cs typeface="+mn-cs"/>
              </a:rPr>
              <a:t>The Hong Kong-Zhuhai-Macao Bridge (1)</a:t>
            </a:r>
            <a:endParaRPr kumimoji="0" lang="en-US" altLang="zh-CN"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600075" y="6407557"/>
            <a:ext cx="42256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12" name="Picture 11">
            <a:hlinkClick r:id="rId3"/>
          </p:cNvPr>
          <p:cNvPicPr>
            <a:picLocks noChangeAspect="1"/>
          </p:cNvPicPr>
          <p:nvPr/>
        </p:nvPicPr>
        <p:blipFill>
          <a:blip r:embed="rId4" cstate="print"/>
          <a:stretch>
            <a:fillRect/>
          </a:stretch>
        </p:blipFill>
        <p:spPr>
          <a:xfrm>
            <a:off x="8610600" y="2941768"/>
            <a:ext cx="2938055" cy="2161103"/>
          </a:xfrm>
          <a:prstGeom prst="rect">
            <a:avLst/>
          </a:prstGeom>
        </p:spPr>
      </p:pic>
      <p:sp>
        <p:nvSpPr>
          <p:cNvPr id="13" name="Rectangle 12"/>
          <p:cNvSpPr/>
          <p:nvPr/>
        </p:nvSpPr>
        <p:spPr>
          <a:xfrm>
            <a:off x="8610600" y="5102871"/>
            <a:ext cx="2938055" cy="584775"/>
          </a:xfrm>
          <a:prstGeom prst="rect">
            <a:avLst/>
          </a:prstGeom>
          <a:ln w="28575">
            <a:solidFill>
              <a:schemeClr val="tx1"/>
            </a:solidFill>
          </a:ln>
        </p:spPr>
        <p:txBody>
          <a:bodyPr wrap="square">
            <a:spAutoFit/>
          </a:bodyPr>
          <a:lstStyle/>
          <a:p>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16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1600" b="1" dirty="0">
                <a:latin typeface="Times New Roman" panose="02020603050405020304" pitchFamily="18" charset="0"/>
                <a:ea typeface="DFKai-SB" panose="03000509000000000000" pitchFamily="65" charset="-120"/>
                <a:cs typeface="Times New Roman" panose="02020603050405020304" pitchFamily="18" charset="0"/>
              </a:rPr>
              <a:t>image to learn </a:t>
            </a:r>
            <a:r>
              <a:rPr lang="en-US" altLang="zh-TW" sz="1600" b="1" dirty="0" smtClean="0">
                <a:latin typeface="Times New Roman" panose="02020603050405020304" pitchFamily="18" charset="0"/>
                <a:ea typeface="DFKai-SB" panose="03000509000000000000" pitchFamily="65" charset="-120"/>
                <a:cs typeface="Times New Roman" panose="02020603050405020304" pitchFamily="18" charset="0"/>
              </a:rPr>
              <a:t>more</a:t>
            </a:r>
            <a:r>
              <a:rPr lang="en-US" altLang="zh-TW" sz="1600" b="1" strike="sngStrike" dirty="0" smtClean="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endParaRPr lang="en-US" sz="16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4" name="Picture 13">
            <a:hlinkClick r:id="rId3"/>
          </p:cNvPr>
          <p:cNvPicPr>
            <a:picLocks noChangeAspect="1"/>
          </p:cNvPicPr>
          <p:nvPr/>
        </p:nvPicPr>
        <p:blipFill>
          <a:blip r:embed="rId5" cstate="print"/>
          <a:stretch>
            <a:fillRect/>
          </a:stretch>
        </p:blipFill>
        <p:spPr>
          <a:xfrm>
            <a:off x="8610600" y="1245326"/>
            <a:ext cx="2920306" cy="1696442"/>
          </a:xfrm>
          <a:prstGeom prst="rect">
            <a:avLst/>
          </a:prstGeom>
        </p:spPr>
      </p:pic>
      <p:sp>
        <p:nvSpPr>
          <p:cNvPr id="10" name="Rectangle 9"/>
          <p:cNvSpPr/>
          <p:nvPr/>
        </p:nvSpPr>
        <p:spPr>
          <a:xfrm>
            <a:off x="8326515" y="5668893"/>
            <a:ext cx="3339376" cy="738664"/>
          </a:xfrm>
          <a:prstGeom prst="rect">
            <a:avLst/>
          </a:prstGeom>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Webpage of Transport and Housing Bureau of the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HKSAR Government</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400" dirty="0">
                <a:latin typeface="Times New Roman" panose="02020603050405020304" pitchFamily="18" charset="0"/>
                <a:ea typeface="DFKai-SB" panose="03000509000000000000" pitchFamily="65" charset="-120"/>
                <a:cs typeface="Times New Roman" panose="02020603050405020304" pitchFamily="18" charset="0"/>
              </a:rPr>
              <a:t>://www.hzmb.gov.hk/en/index.html</a:t>
            </a:r>
          </a:p>
        </p:txBody>
      </p:sp>
      <p:sp>
        <p:nvSpPr>
          <p:cNvPr id="15" name="TextBox 7"/>
          <p:cNvSpPr txBox="1"/>
          <p:nvPr/>
        </p:nvSpPr>
        <p:spPr>
          <a:xfrm>
            <a:off x="621581" y="125058"/>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172577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36400-1D90-41A9-8688-A95CE4C7D2D8}"/>
              </a:ext>
            </a:extLst>
          </p:cNvPr>
          <p:cNvSpPr>
            <a:spLocks noGrp="1"/>
          </p:cNvSpPr>
          <p:nvPr>
            <p:ph type="title"/>
          </p:nvPr>
        </p:nvSpPr>
        <p:spPr>
          <a:xfrm>
            <a:off x="1024249" y="615682"/>
            <a:ext cx="5891753" cy="927328"/>
          </a:xfrm>
        </p:spPr>
        <p:txBody>
          <a:bodyPr>
            <a:noAutofit/>
          </a:bodyPr>
          <a:lstStyle/>
          <a:p>
            <a:r>
              <a:rPr lang="en-GB" altLang="zh-HK" sz="3200" dirty="0">
                <a:latin typeface="Times New Roman" panose="02020603050405020304" pitchFamily="18" charset="0"/>
              </a:rPr>
              <a:t>Major scientific and technological achievements in recent years </a:t>
            </a:r>
            <a:endParaRPr lang="zh-HK" altLang="en-US" sz="3200" dirty="0">
              <a:latin typeface="標楷體" panose="03000509000000000000" pitchFamily="65" charset="-120"/>
              <a:ea typeface="標楷體" panose="03000509000000000000" pitchFamily="65" charset="-120"/>
            </a:endParaRPr>
          </a:p>
        </p:txBody>
      </p:sp>
      <p:pic>
        <p:nvPicPr>
          <p:cNvPr id="11" name="圖片 10" descr="一張含有 水, 室外, 天空, 船 的圖片&#10;&#10;自動產生的描述">
            <a:extLst>
              <a:ext uri="{FF2B5EF4-FFF2-40B4-BE49-F238E27FC236}">
                <a16:creationId xmlns:a16="http://schemas.microsoft.com/office/drawing/2014/main" id="{EE276377-0A7B-48AC-A31F-EFB5655358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44382" y="406201"/>
            <a:ext cx="1451738" cy="145173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3" name="圖片 12" descr="一張含有 文字, 路面 的圖片&#10;&#10;自動產生的描述">
            <a:extLst>
              <a:ext uri="{FF2B5EF4-FFF2-40B4-BE49-F238E27FC236}">
                <a16:creationId xmlns:a16="http://schemas.microsoft.com/office/drawing/2014/main" id="{6EA18633-AA17-4257-A45E-8A72685BDE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7970251" y="2852518"/>
            <a:ext cx="1451738" cy="145173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圖片 8" descr="一張含有 室外, 飛機, 運輸, 飛行器 的圖片&#10;&#10;自動產生的描述">
            <a:extLst>
              <a:ext uri="{FF2B5EF4-FFF2-40B4-BE49-F238E27FC236}">
                <a16:creationId xmlns:a16="http://schemas.microsoft.com/office/drawing/2014/main" id="{9FC2A2E3-5B14-4B5A-986F-DBA764BA7B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24500" y="3"/>
            <a:ext cx="3167499" cy="265611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圖片 4" descr="一張含有 衛星, 運輸 的圖片&#10;&#10;自動產生的描述">
            <a:extLst>
              <a:ext uri="{FF2B5EF4-FFF2-40B4-BE49-F238E27FC236}">
                <a16:creationId xmlns:a16="http://schemas.microsoft.com/office/drawing/2014/main" id="{9B07AF6C-1370-4927-BACE-6921EEA65D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013087"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graphicFrame>
        <p:nvGraphicFramePr>
          <p:cNvPr id="4" name="表格 3"/>
          <p:cNvGraphicFramePr>
            <a:graphicFrameLocks noGrp="1"/>
          </p:cNvGraphicFramePr>
          <p:nvPr>
            <p:extLst>
              <p:ext uri="{D42A27DB-BD31-4B8C-83A1-F6EECF244321}">
                <p14:modId xmlns:p14="http://schemas.microsoft.com/office/powerpoint/2010/main" val="3680011358"/>
              </p:ext>
            </p:extLst>
          </p:nvPr>
        </p:nvGraphicFramePr>
        <p:xfrm>
          <a:off x="632246" y="1882512"/>
          <a:ext cx="7245531" cy="3794760"/>
        </p:xfrm>
        <a:graphic>
          <a:graphicData uri="http://schemas.openxmlformats.org/drawingml/2006/table">
            <a:tbl>
              <a:tblPr firstRow="1" bandRow="1">
                <a:tableStyleId>{5C22544A-7EE6-4342-B048-85BDC9FD1C3A}</a:tableStyleId>
              </a:tblPr>
              <a:tblGrid>
                <a:gridCol w="3121607">
                  <a:extLst>
                    <a:ext uri="{9D8B030D-6E8A-4147-A177-3AD203B41FA5}">
                      <a16:colId xmlns:a16="http://schemas.microsoft.com/office/drawing/2014/main" val="4090214097"/>
                    </a:ext>
                  </a:extLst>
                </a:gridCol>
                <a:gridCol w="4123924">
                  <a:extLst>
                    <a:ext uri="{9D8B030D-6E8A-4147-A177-3AD203B41FA5}">
                      <a16:colId xmlns:a16="http://schemas.microsoft.com/office/drawing/2014/main" val="876172351"/>
                    </a:ext>
                  </a:extLst>
                </a:gridCol>
              </a:tblGrid>
              <a:tr h="370840">
                <a:tc>
                  <a:txBody>
                    <a:bodyPr/>
                    <a:lstStyle/>
                    <a:p>
                      <a:pPr algn="ct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Projects</a:t>
                      </a:r>
                      <a:r>
                        <a:rPr lang="en-US" altLang="zh-TW" sz="24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(examples)</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Achievements</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811274"/>
                  </a:ext>
                </a:extLst>
              </a:tr>
              <a:tr h="1164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a:t>
                      </a:r>
                      <a:r>
                        <a:rPr lang="en-GB" altLang="zh-HK" sz="2300" kern="100" dirty="0" err="1">
                          <a:solidFill>
                            <a:schemeClr val="tx1"/>
                          </a:solidFill>
                          <a:effectLst/>
                          <a:latin typeface="Times New Roman" panose="02020603050405020304" pitchFamily="18" charset="0"/>
                          <a:ea typeface="+mn-ea"/>
                          <a:cs typeface="Times New Roman" panose="02020603050405020304" pitchFamily="18" charset="0"/>
                        </a:rPr>
                        <a:t>BeiDou</a:t>
                      </a: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 Navigation Satellite System</a:t>
                      </a:r>
                      <a:r>
                        <a:rPr lang="en-GB" altLang="zh-HK" sz="2300" kern="100" dirty="0" smtClean="0">
                          <a:solidFill>
                            <a:schemeClr val="tx1"/>
                          </a:solidFill>
                          <a:effectLst/>
                          <a:latin typeface="Times New Roman" panose="02020603050405020304" pitchFamily="18" charset="0"/>
                          <a:ea typeface="+mn-ea"/>
                          <a:cs typeface="Times New Roman" panose="02020603050405020304" pitchFamily="18" charset="0"/>
                        </a:rPr>
                        <a:t>” of China </a:t>
                      </a: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covering the whole world</a:t>
                      </a:r>
                      <a:endParaRPr lang="zh-HK" altLang="en-US" sz="23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tabLst>
                          <a:tab pos="1705610" algn="l"/>
                        </a:tabLst>
                      </a:pPr>
                      <a:r>
                        <a:rPr lang="en-GB" altLang="zh-HK" sz="2300" strike="noStrike" kern="100" dirty="0" smtClean="0">
                          <a:solidFill>
                            <a:schemeClr val="tx1"/>
                          </a:solidFill>
                          <a:effectLst/>
                          <a:latin typeface="Times New Roman" panose="02020603050405020304" pitchFamily="18" charset="0"/>
                          <a:ea typeface="+mn-ea"/>
                          <a:cs typeface="Times New Roman" panose="02020603050405020304" pitchFamily="18" charset="0"/>
                        </a:rPr>
                        <a:t>The </a:t>
                      </a:r>
                      <a:r>
                        <a:rPr lang="en-GB" altLang="zh-HK" sz="2300" kern="100" dirty="0" smtClean="0">
                          <a:solidFill>
                            <a:schemeClr val="tx1"/>
                          </a:solidFill>
                          <a:effectLst/>
                          <a:latin typeface="Times New Roman" panose="02020603050405020304" pitchFamily="18" charset="0"/>
                          <a:ea typeface="+mn-ea"/>
                          <a:cs typeface="Times New Roman" panose="02020603050405020304" pitchFamily="18" charset="0"/>
                        </a:rPr>
                        <a:t>fourth </a:t>
                      </a: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country in the world with a global </a:t>
                      </a:r>
                      <a:r>
                        <a:rPr lang="en-GB" altLang="zh-HK" sz="2300" kern="100" dirty="0" smtClean="0">
                          <a:solidFill>
                            <a:schemeClr val="tx1"/>
                          </a:solidFill>
                          <a:effectLst/>
                          <a:latin typeface="Times New Roman" panose="02020603050405020304" pitchFamily="18" charset="0"/>
                          <a:ea typeface="+mn-ea"/>
                          <a:cs typeface="Times New Roman" panose="02020603050405020304" pitchFamily="18" charset="0"/>
                        </a:rPr>
                        <a:t>navigation satellite system</a:t>
                      </a: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 </a:t>
                      </a:r>
                      <a:r>
                        <a:rPr lang="en-GB" altLang="zh-HK" sz="2300" kern="100" dirty="0" smtClean="0">
                          <a:solidFill>
                            <a:schemeClr val="tx1"/>
                          </a:solidFill>
                          <a:effectLst/>
                          <a:latin typeface="Times New Roman" panose="02020603050405020304" pitchFamily="18" charset="0"/>
                          <a:ea typeface="+mn-ea"/>
                          <a:cs typeface="Times New Roman" panose="02020603050405020304" pitchFamily="18" charset="0"/>
                        </a:rPr>
                        <a:t>right </a:t>
                      </a: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after the </a:t>
                      </a:r>
                      <a:r>
                        <a:rPr lang="en-GB" altLang="zh-HK" sz="2300" kern="100" dirty="0" smtClean="0">
                          <a:solidFill>
                            <a:schemeClr val="tx1"/>
                          </a:solidFill>
                          <a:effectLst/>
                          <a:latin typeface="Times New Roman" panose="02020603050405020304" pitchFamily="18" charset="0"/>
                          <a:ea typeface="+mn-ea"/>
                          <a:cs typeface="Times New Roman" panose="02020603050405020304" pitchFamily="18" charset="0"/>
                        </a:rPr>
                        <a:t>U.S., </a:t>
                      </a:r>
                      <a:r>
                        <a:rPr lang="en-GB" altLang="zh-HK" sz="2300" kern="100" dirty="0">
                          <a:solidFill>
                            <a:schemeClr val="tx1"/>
                          </a:solidFill>
                          <a:effectLst/>
                          <a:latin typeface="Times New Roman" panose="02020603050405020304" pitchFamily="18" charset="0"/>
                          <a:ea typeface="+mn-ea"/>
                          <a:cs typeface="Times New Roman" panose="02020603050405020304" pitchFamily="18" charset="0"/>
                        </a:rPr>
                        <a:t>Russia and </a:t>
                      </a:r>
                      <a:r>
                        <a:rPr lang="en-GB" altLang="zh-HK" sz="2300" kern="100" dirty="0" smtClean="0">
                          <a:solidFill>
                            <a:schemeClr val="tx1"/>
                          </a:solidFill>
                          <a:effectLst/>
                          <a:latin typeface="Times New Roman" panose="02020603050405020304" pitchFamily="18" charset="0"/>
                          <a:ea typeface="+mn-ea"/>
                          <a:cs typeface="Times New Roman" panose="02020603050405020304" pitchFamily="18" charset="0"/>
                        </a:rPr>
                        <a:t>Europe</a:t>
                      </a:r>
                      <a:endParaRPr lang="zh-HK" altLang="en-US" sz="2300" strike="sngStrik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540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2300" dirty="0">
                          <a:solidFill>
                            <a:schemeClr val="tx1"/>
                          </a:solidFill>
                          <a:effectLst/>
                          <a:latin typeface="Times New Roman" panose="02020603050405020304" pitchFamily="18" charset="0"/>
                          <a:ea typeface="+mn-ea"/>
                          <a:cs typeface="Times New Roman" panose="02020603050405020304" pitchFamily="18" charset="0"/>
                        </a:rPr>
                        <a:t>The manned submersible </a:t>
                      </a:r>
                      <a:r>
                        <a:rPr lang="en-GB" altLang="zh-HK" sz="2300" dirty="0" err="1">
                          <a:solidFill>
                            <a:schemeClr val="tx1"/>
                          </a:solidFill>
                          <a:effectLst/>
                          <a:latin typeface="Times New Roman" panose="02020603050405020304" pitchFamily="18" charset="0"/>
                          <a:ea typeface="+mn-ea"/>
                          <a:cs typeface="Times New Roman" panose="02020603050405020304" pitchFamily="18" charset="0"/>
                        </a:rPr>
                        <a:t>Jiaolong</a:t>
                      </a:r>
                      <a:r>
                        <a:rPr lang="en-GB" altLang="zh-HK" sz="2300" dirty="0">
                          <a:solidFill>
                            <a:schemeClr val="tx1"/>
                          </a:solidFill>
                          <a:effectLst/>
                          <a:latin typeface="Times New Roman" panose="02020603050405020304" pitchFamily="18" charset="0"/>
                          <a:ea typeface="+mn-ea"/>
                          <a:cs typeface="Times New Roman" panose="02020603050405020304" pitchFamily="18" charset="0"/>
                        </a:rPr>
                        <a:t> (7,062 metres) and </a:t>
                      </a:r>
                      <a:r>
                        <a:rPr lang="en-GB" altLang="zh-HK" sz="2300" dirty="0" smtClean="0">
                          <a:solidFill>
                            <a:schemeClr val="tx1"/>
                          </a:solidFill>
                          <a:effectLst/>
                          <a:latin typeface="Times New Roman" panose="02020603050405020304" pitchFamily="18" charset="0"/>
                          <a:ea typeface="+mn-ea"/>
                          <a:cs typeface="Times New Roman" panose="02020603050405020304" pitchFamily="18" charset="0"/>
                        </a:rPr>
                        <a:t>the unmanned </a:t>
                      </a:r>
                      <a:r>
                        <a:rPr lang="en-GB" altLang="zh-HK" sz="2300" dirty="0">
                          <a:solidFill>
                            <a:schemeClr val="tx1"/>
                          </a:solidFill>
                          <a:effectLst/>
                          <a:latin typeface="Times New Roman" panose="02020603050405020304" pitchFamily="18" charset="0"/>
                          <a:ea typeface="+mn-ea"/>
                          <a:cs typeface="Times New Roman" panose="02020603050405020304" pitchFamily="18" charset="0"/>
                        </a:rPr>
                        <a:t>submersible </a:t>
                      </a:r>
                      <a:r>
                        <a:rPr lang="en-GB" altLang="zh-HK" sz="2300" dirty="0" err="1">
                          <a:solidFill>
                            <a:schemeClr val="tx1"/>
                          </a:solidFill>
                          <a:effectLst/>
                          <a:latin typeface="Times New Roman" panose="02020603050405020304" pitchFamily="18" charset="0"/>
                          <a:ea typeface="+mn-ea"/>
                          <a:cs typeface="Times New Roman" panose="02020603050405020304" pitchFamily="18" charset="0"/>
                        </a:rPr>
                        <a:t>Haidou</a:t>
                      </a:r>
                      <a:r>
                        <a:rPr lang="en-GB" altLang="zh-HK" sz="2300" dirty="0">
                          <a:solidFill>
                            <a:schemeClr val="tx1"/>
                          </a:solidFill>
                          <a:effectLst/>
                          <a:latin typeface="Times New Roman" panose="02020603050405020304" pitchFamily="18" charset="0"/>
                          <a:ea typeface="+mn-ea"/>
                          <a:cs typeface="Times New Roman" panose="02020603050405020304" pitchFamily="18" charset="0"/>
                        </a:rPr>
                        <a:t> (10,907 metres) </a:t>
                      </a:r>
                      <a:endParaRPr lang="zh-HK" altLang="en-US" sz="23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tabLst>
                          <a:tab pos="1705610" algn="l"/>
                        </a:tabLst>
                      </a:pPr>
                      <a:r>
                        <a:rPr lang="en-GB" altLang="zh-TW" sz="2300" kern="100" dirty="0" smtClean="0">
                          <a:solidFill>
                            <a:schemeClr val="tx1"/>
                          </a:solidFill>
                          <a:effectLst/>
                          <a:latin typeface="Times New Roman" panose="02020603050405020304" pitchFamily="18" charset="0"/>
                          <a:ea typeface="+mn-ea"/>
                          <a:cs typeface="Times New Roman" panose="02020603050405020304" pitchFamily="18" charset="0"/>
                        </a:rPr>
                        <a:t>New </a:t>
                      </a:r>
                      <a:r>
                        <a:rPr lang="en-GB" altLang="zh-TW" sz="2300" kern="100" dirty="0">
                          <a:solidFill>
                            <a:schemeClr val="tx1"/>
                          </a:solidFill>
                          <a:effectLst/>
                          <a:latin typeface="Times New Roman" panose="02020603050405020304" pitchFamily="18" charset="0"/>
                          <a:ea typeface="+mn-ea"/>
                          <a:cs typeface="Times New Roman" panose="02020603050405020304" pitchFamily="18" charset="0"/>
                        </a:rPr>
                        <a:t>records of deep-sea dive</a:t>
                      </a:r>
                      <a:r>
                        <a:rPr lang="en-GB" altLang="zh-TW" sz="2300" kern="100" baseline="0" dirty="0">
                          <a:solidFill>
                            <a:schemeClr val="tx1"/>
                          </a:solidFill>
                          <a:effectLst/>
                          <a:latin typeface="Times New Roman" panose="02020603050405020304" pitchFamily="18" charset="0"/>
                          <a:ea typeface="+mn-ea"/>
                          <a:cs typeface="Times New Roman" panose="02020603050405020304" pitchFamily="18" charset="0"/>
                        </a:rPr>
                        <a:t> set </a:t>
                      </a:r>
                      <a:endParaRPr lang="zh-TW" altLang="zh-HK" sz="2300" kern="1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sz="23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sz="23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387678"/>
                  </a:ext>
                </a:extLst>
              </a:tr>
            </a:tbl>
          </a:graphicData>
        </a:graphic>
      </p:graphicFrame>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6113274" y="6434633"/>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502531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1580" y="1463886"/>
            <a:ext cx="7050670" cy="4154984"/>
          </a:xfrm>
          <a:prstGeom prst="rect">
            <a:avLst/>
          </a:prstGeom>
        </p:spPr>
        <p:txBody>
          <a:bodyPr wrap="square">
            <a:spAutoFit/>
          </a:bodyPr>
          <a:lstStyle/>
          <a:p>
            <a:pPr algn="just"/>
            <a:r>
              <a:rPr lang="en-GB" altLang="zh-HK" sz="2400" dirty="0">
                <a:latin typeface="Times New Roman" panose="02020603050405020304" pitchFamily="18" charset="0"/>
              </a:rPr>
              <a:t>The most difficult and technically complex part of the entire project was the submarine immersed tunnel. </a:t>
            </a:r>
            <a:r>
              <a:rPr lang="en-GB" altLang="zh-HK" sz="2400" dirty="0" smtClean="0">
                <a:latin typeface="Times New Roman" panose="02020603050405020304" pitchFamily="18" charset="0"/>
              </a:rPr>
              <a:t>While the former record for the </a:t>
            </a:r>
            <a:r>
              <a:rPr lang="en-GB" altLang="zh-HK" sz="2400" dirty="0">
                <a:latin typeface="Times New Roman" panose="02020603050405020304" pitchFamily="18" charset="0"/>
              </a:rPr>
              <a:t>longest submarine tunnel in the world </a:t>
            </a:r>
            <a:r>
              <a:rPr lang="en-GB" altLang="zh-HK" sz="2400" dirty="0" smtClean="0">
                <a:latin typeface="Times New Roman" panose="02020603050405020304" pitchFamily="18" charset="0"/>
              </a:rPr>
              <a:t>was only </a:t>
            </a:r>
            <a:r>
              <a:rPr lang="en-GB" altLang="zh-HK" sz="2400" dirty="0">
                <a:latin typeface="Times New Roman" panose="02020603050405020304" pitchFamily="18" charset="0"/>
              </a:rPr>
              <a:t>3 kilometres, </a:t>
            </a:r>
            <a:r>
              <a:rPr lang="en-GB" altLang="zh-HK" sz="2400" dirty="0" smtClean="0">
                <a:latin typeface="Times New Roman" panose="02020603050405020304" pitchFamily="18" charset="0"/>
              </a:rPr>
              <a:t>that of </a:t>
            </a:r>
            <a:r>
              <a:rPr lang="en-GB" altLang="zh-HK" sz="2400" dirty="0">
                <a:latin typeface="Times New Roman" panose="02020603050405020304" pitchFamily="18" charset="0"/>
              </a:rPr>
              <a:t>the </a:t>
            </a:r>
            <a:r>
              <a:rPr lang="en-GB" altLang="zh-HK" sz="2400" dirty="0" smtClean="0">
                <a:latin typeface="Times New Roman" panose="02020603050405020304" pitchFamily="18" charset="0"/>
              </a:rPr>
              <a:t>Hong Kong-Zhuhai-Macao Bridge is </a:t>
            </a:r>
            <a:r>
              <a:rPr lang="en-GB" altLang="zh-HK" sz="2400" dirty="0">
                <a:latin typeface="Times New Roman" panose="02020603050405020304" pitchFamily="18" charset="0"/>
              </a:rPr>
              <a:t>6.7 kilometres </a:t>
            </a:r>
            <a:r>
              <a:rPr lang="en-GB" altLang="zh-HK" sz="2400" strike="sngStrike" dirty="0">
                <a:latin typeface="Times New Roman" panose="02020603050405020304" pitchFamily="18" charset="0"/>
              </a:rPr>
              <a:t>long</a:t>
            </a:r>
            <a:r>
              <a:rPr lang="en-GB" altLang="zh-HK" sz="2400" dirty="0">
                <a:latin typeface="Times New Roman" panose="02020603050405020304" pitchFamily="18" charset="0"/>
              </a:rPr>
              <a:t>. It is a world-class problem to connect immersed tubes at a depth of more than 40 metres under the water pressure of tens of thousands of tonnes. The engineering team used 33 immersed </a:t>
            </a:r>
            <a:r>
              <a:rPr lang="en-GB" altLang="zh-HK" sz="2400" dirty="0" smtClean="0">
                <a:latin typeface="Times New Roman" panose="02020603050405020304" pitchFamily="18" charset="0"/>
              </a:rPr>
              <a:t>tubes, of each weighed more than 80,000 tonnes and as heavy as an aircraft carrier, </a:t>
            </a:r>
            <a:r>
              <a:rPr lang="en-GB" altLang="zh-HK" sz="2400" dirty="0">
                <a:latin typeface="Times New Roman" panose="02020603050405020304" pitchFamily="18" charset="0"/>
              </a:rPr>
              <a:t>to build a </a:t>
            </a:r>
            <a:r>
              <a:rPr lang="en-GB" altLang="zh-HK" sz="2400" dirty="0" smtClean="0">
                <a:latin typeface="Times New Roman" panose="02020603050405020304" pitchFamily="18" charset="0"/>
              </a:rPr>
              <a:t>6.7-kilometre-long </a:t>
            </a:r>
            <a:r>
              <a:rPr lang="en-GB" altLang="zh-HK" sz="2400" dirty="0">
                <a:latin typeface="Times New Roman" panose="02020603050405020304" pitchFamily="18" charset="0"/>
              </a:rPr>
              <a:t>tunnel.</a:t>
            </a:r>
            <a:r>
              <a:rPr lang="en-GB" altLang="zh-HK" sz="2400" strike="sngStrike" dirty="0">
                <a:latin typeface="Times New Roman" panose="02020603050405020304" pitchFamily="18" charset="0"/>
              </a:rPr>
              <a:t> </a:t>
            </a:r>
            <a:endParaRPr lang="zh-CN" altLang="en-US" sz="2400" strike="sngStrike"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a:hlinkClick r:id="rId2"/>
          </p:cNvPr>
          <p:cNvPicPr>
            <a:picLocks noChangeAspect="1"/>
          </p:cNvPicPr>
          <p:nvPr/>
        </p:nvPicPr>
        <p:blipFill>
          <a:blip r:embed="rId3" cstate="print"/>
          <a:stretch>
            <a:fillRect/>
          </a:stretch>
        </p:blipFill>
        <p:spPr>
          <a:xfrm>
            <a:off x="7982424" y="2141808"/>
            <a:ext cx="3791563" cy="2073141"/>
          </a:xfrm>
          <a:prstGeom prst="rect">
            <a:avLst/>
          </a:prstGeom>
        </p:spPr>
      </p:pic>
      <p:sp>
        <p:nvSpPr>
          <p:cNvPr id="9" name="Rectangle 8"/>
          <p:cNvSpPr/>
          <p:nvPr/>
        </p:nvSpPr>
        <p:spPr>
          <a:xfrm>
            <a:off x="7982425" y="4214949"/>
            <a:ext cx="3791563" cy="1600438"/>
          </a:xfrm>
          <a:prstGeom prst="rect">
            <a:avLst/>
          </a:prstGeom>
          <a:ln w="28575">
            <a:solidFill>
              <a:schemeClr val="tx1"/>
            </a:solidFill>
          </a:ln>
        </p:spPr>
        <p:txBody>
          <a:bodyPr wrap="square">
            <a:spAutoFit/>
          </a:bodyPr>
          <a:lstStyle/>
          <a:p>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on the image to experience the Hong Kong-Zhuhai-Macao Bridge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360 degrees.</a:t>
            </a:r>
          </a:p>
          <a:p>
            <a:endParaRPr lang="en-US" b="1"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 Our Hong Kong Foundation </a:t>
            </a:r>
            <a:r>
              <a:rPr lang="en-US" sz="1200" dirty="0">
                <a:latin typeface="Times New Roman" panose="02020603050405020304" pitchFamily="18" charset="0"/>
                <a:ea typeface="DFKai-SB" panose="03000509000000000000" pitchFamily="65" charset="-120"/>
                <a:cs typeface="Times New Roman" panose="02020603050405020304" pitchFamily="18" charset="0"/>
              </a:rPr>
              <a:t>https://www.youtube.com/watch?v=87xcU3mRnfQ</a:t>
            </a:r>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2" name="TextBox 7"/>
          <p:cNvSpPr txBox="1"/>
          <p:nvPr/>
        </p:nvSpPr>
        <p:spPr>
          <a:xfrm>
            <a:off x="621581" y="125058"/>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3" name="标题 1">
            <a:extLst>
              <a:ext uri="{FF2B5EF4-FFF2-40B4-BE49-F238E27FC236}">
                <a16:creationId xmlns:a16="http://schemas.microsoft.com/office/drawing/2014/main" id="{FF9BE37D-233D-4A0E-B09E-F017B579ECA0}"/>
              </a:ext>
            </a:extLst>
          </p:cNvPr>
          <p:cNvSpPr txBox="1">
            <a:spLocks noChangeArrowheads="1"/>
          </p:cNvSpPr>
          <p:nvPr/>
        </p:nvSpPr>
        <p:spPr bwMode="auto">
          <a:xfrm>
            <a:off x="3557822" y="541370"/>
            <a:ext cx="6633743"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altLang="zh-HK" sz="2800" b="1" dirty="0">
                <a:solidFill>
                  <a:prstClr val="black"/>
                </a:solidFill>
                <a:latin typeface="Times New Roman" panose="02020603050405020304" pitchFamily="18" charset="0"/>
                <a:cs typeface="+mn-cs"/>
              </a:rPr>
              <a:t>The Hong Kong-Zhuhai-Macao Bridge (2)</a:t>
            </a:r>
            <a:endParaRPr kumimoji="0" lang="en-US" altLang="zh-CN"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4090993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0514" y="434458"/>
            <a:ext cx="10058399" cy="1692771"/>
          </a:xfrm>
          <a:prstGeom prst="rect">
            <a:avLst/>
          </a:prstGeom>
          <a:noFill/>
          <a:ln w="38100">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Watch the video clip</a:t>
            </a:r>
          </a:p>
          <a:p>
            <a:pPr algn="ct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Hong Kong-Zhuhai-Macao Bridge </a:t>
            </a:r>
            <a:r>
              <a:rPr kumimoji="0" lang="en-US" altLang="zh-CN" sz="3200" b="0" i="0" u="none" strike="noStrike" kern="1200" cap="none" spc="0" normalizeH="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achieved </a:t>
            </a:r>
            <a:r>
              <a:rPr lang="en-US" altLang="zh-CN"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a:t>
            </a:r>
            <a:r>
              <a:rPr lang="en-US" altLang="zh-CN" sz="32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goal of </a:t>
            </a:r>
            <a:r>
              <a:rPr lang="en-US" altLang="zh-CN"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 one-hour living circle”</a:t>
            </a:r>
            <a:r>
              <a:rPr lang="zh-TW" altLang="en-US" sz="4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40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Rectangle 9"/>
          <p:cNvSpPr/>
          <p:nvPr/>
        </p:nvSpPr>
        <p:spPr>
          <a:xfrm>
            <a:off x="6714309" y="5830781"/>
            <a:ext cx="5245462" cy="523220"/>
          </a:xfrm>
          <a:prstGeom prst="rect">
            <a:avLst/>
          </a:prstGeom>
        </p:spPr>
        <p:txBody>
          <a:bodyPr wrap="square">
            <a:spAutoFit/>
          </a:bodyPr>
          <a:lstStyle/>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Source: Information Services Department, </a:t>
            </a:r>
            <a:r>
              <a:rPr lang="en-US" altLang="zh-TW" sz="1400" kern="100" dirty="0" smtClean="0">
                <a:latin typeface="Times New Roman" panose="02020603050405020304" pitchFamily="18" charset="0"/>
                <a:ea typeface="標楷體" panose="03000509000000000000" pitchFamily="65" charset="-120"/>
                <a:cs typeface="Times New Roman" panose="02020603050405020304" pitchFamily="18" charset="0"/>
              </a:rPr>
              <a:t>the HKSAR Government</a:t>
            </a:r>
            <a:endParaRPr lang="en-US" altLang="zh-HK" sz="1400" kern="100" dirty="0">
              <a:latin typeface="Times New Roman" panose="02020603050405020304" pitchFamily="18" charset="0"/>
              <a:cs typeface="Times New Roman" panose="02020603050405020304" pitchFamily="18" charset="0"/>
            </a:endParaRPr>
          </a:p>
          <a:p>
            <a:pPr>
              <a:spcAft>
                <a:spcPts val="0"/>
              </a:spcAft>
            </a:pPr>
            <a:r>
              <a:rPr lang="en-US" altLang="zh-TW" sz="1400" kern="100" dirty="0">
                <a:latin typeface="Times New Roman" panose="02020603050405020304" pitchFamily="18" charset="0"/>
                <a:cs typeface="Times New Roman" panose="02020603050405020304" pitchFamily="18" charset="0"/>
              </a:rPr>
              <a:t>https://www.isd.gov.hk/eng/tvapi/18_td56.html</a:t>
            </a:r>
            <a:endParaRPr lang="zh-TW" altLang="zh-HK" sz="1400" kern="100" dirty="0">
              <a:latin typeface="Times New Roman" panose="02020603050405020304" pitchFamily="18" charset="0"/>
              <a:cs typeface="Times New Roman" panose="02020603050405020304" pitchFamily="18" charset="0"/>
            </a:endParaRPr>
          </a:p>
        </p:txBody>
      </p:sp>
      <p:sp>
        <p:nvSpPr>
          <p:cNvPr id="3" name="Rectangle 2"/>
          <p:cNvSpPr/>
          <p:nvPr/>
        </p:nvSpPr>
        <p:spPr>
          <a:xfrm>
            <a:off x="1030514" y="2269852"/>
            <a:ext cx="5494254" cy="3785652"/>
          </a:xfrm>
          <a:prstGeom prst="rect">
            <a:avLst/>
          </a:prstGeom>
          <a:ln w="28575">
            <a:solidFill>
              <a:srgbClr val="C00000"/>
            </a:solidFill>
          </a:ln>
        </p:spPr>
        <p:txBody>
          <a:bodyPr wrap="square">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With the official opening of the bridge, Hong Kong is included in the national expressway network. It takes only about 40 minutes to drive from Hong Kong to Zhuhai </a:t>
            </a:r>
            <a:r>
              <a:rPr lang="en-GB" altLang="zh-HK" sz="2400" kern="100" dirty="0" smtClean="0">
                <a:latin typeface="Times New Roman" panose="02020603050405020304" pitchFamily="18" charset="0"/>
                <a:cs typeface="Times New Roman" panose="02020603050405020304" pitchFamily="18" charset="0"/>
              </a:rPr>
              <a:t>or </a:t>
            </a:r>
            <a:r>
              <a:rPr lang="en-GB" altLang="zh-HK" sz="2400" kern="100" dirty="0">
                <a:latin typeface="Times New Roman" panose="02020603050405020304" pitchFamily="18" charset="0"/>
                <a:cs typeface="Times New Roman" panose="02020603050405020304" pitchFamily="18" charset="0"/>
              </a:rPr>
              <a:t>Macao. The </a:t>
            </a:r>
            <a:r>
              <a:rPr lang="en-GB" altLang="zh-HK" sz="2400" kern="100" dirty="0" smtClean="0">
                <a:latin typeface="Times New Roman" panose="02020603050405020304" pitchFamily="18" charset="0"/>
                <a:cs typeface="Times New Roman" panose="02020603050405020304" pitchFamily="18" charset="0"/>
              </a:rPr>
              <a:t>distance by land transport to </a:t>
            </a:r>
            <a:r>
              <a:rPr lang="en-GB" altLang="zh-HK" sz="2400" kern="100" dirty="0">
                <a:latin typeface="Times New Roman" panose="02020603050405020304" pitchFamily="18" charset="0"/>
                <a:cs typeface="Times New Roman" panose="02020603050405020304" pitchFamily="18" charset="0"/>
              </a:rPr>
              <a:t>Guangzhou, Foshan and other places concerned has also been greatly reduced. The goal of a </a:t>
            </a:r>
            <a:r>
              <a:rPr lang="en-GB" altLang="zh-HK" sz="2400" kern="100" dirty="0" smtClean="0">
                <a:latin typeface="Times New Roman" panose="02020603050405020304" pitchFamily="18" charset="0"/>
                <a:cs typeface="Times New Roman" panose="02020603050405020304" pitchFamily="18" charset="0"/>
              </a:rPr>
              <a:t>one-hour </a:t>
            </a:r>
            <a:r>
              <a:rPr lang="en-GB" altLang="zh-HK" sz="2400" kern="100" dirty="0">
                <a:latin typeface="Times New Roman" panose="02020603050405020304" pitchFamily="18" charset="0"/>
                <a:cs typeface="Times New Roman" panose="02020603050405020304" pitchFamily="18" charset="0"/>
              </a:rPr>
              <a:t>economic circle </a:t>
            </a:r>
            <a:r>
              <a:rPr lang="en-GB" altLang="zh-HK" sz="2400" kern="100" dirty="0" smtClean="0">
                <a:latin typeface="Times New Roman" panose="02020603050405020304" pitchFamily="18" charset="0"/>
                <a:cs typeface="Times New Roman" panose="02020603050405020304" pitchFamily="18" charset="0"/>
              </a:rPr>
              <a:t>for </a:t>
            </a:r>
            <a:r>
              <a:rPr lang="en-GB" altLang="zh-HK" sz="2400" kern="100" dirty="0">
                <a:latin typeface="Times New Roman" panose="02020603050405020304" pitchFamily="18" charset="0"/>
                <a:cs typeface="Times New Roman" panose="02020603050405020304" pitchFamily="18" charset="0"/>
              </a:rPr>
              <a:t>cities in the Greater Bay </a:t>
            </a:r>
            <a:r>
              <a:rPr lang="en-GB" altLang="zh-HK" sz="2400" kern="100" dirty="0" smtClean="0">
                <a:latin typeface="Times New Roman" panose="02020603050405020304" pitchFamily="18" charset="0"/>
                <a:cs typeface="Times New Roman" panose="02020603050405020304" pitchFamily="18" charset="0"/>
              </a:rPr>
              <a:t>Area </a:t>
            </a:r>
            <a:r>
              <a:rPr lang="en-US" altLang="zh-HK" sz="2400" kern="100" dirty="0" smtClean="0">
                <a:latin typeface="Times New Roman" panose="02020603050405020304" pitchFamily="18" charset="0"/>
                <a:cs typeface="Times New Roman" panose="02020603050405020304" pitchFamily="18" charset="0"/>
              </a:rPr>
              <a:t>has been basically achieved</a:t>
            </a:r>
            <a:r>
              <a:rPr lang="en-GB" altLang="zh-HK" sz="2400" kern="100" dirty="0" smtClean="0">
                <a:latin typeface="Times New Roman" panose="02020603050405020304" pitchFamily="18" charset="0"/>
                <a:cs typeface="Times New Roman" panose="02020603050405020304" pitchFamily="18" charset="0"/>
              </a:rPr>
              <a:t>.</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2"/>
          </p:cNvPr>
          <p:cNvPicPr>
            <a:picLocks noChangeAspect="1"/>
          </p:cNvPicPr>
          <p:nvPr/>
        </p:nvPicPr>
        <p:blipFill>
          <a:blip r:embed="rId3" cstate="print"/>
          <a:stretch>
            <a:fillRect/>
          </a:stretch>
        </p:blipFill>
        <p:spPr>
          <a:xfrm>
            <a:off x="6583683" y="2192085"/>
            <a:ext cx="4313294" cy="3429297"/>
          </a:xfrm>
          <a:prstGeom prst="rect">
            <a:avLst/>
          </a:prstGeom>
        </p:spPr>
      </p:pic>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984673" y="6356349"/>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8" name="Rectangle 7"/>
          <p:cNvSpPr/>
          <p:nvPr/>
        </p:nvSpPr>
        <p:spPr>
          <a:xfrm>
            <a:off x="6720447" y="5489879"/>
            <a:ext cx="3986989" cy="646331"/>
          </a:xfrm>
          <a:prstGeom prst="rect">
            <a:avLst/>
          </a:prstGeom>
        </p:spPr>
        <p:txBody>
          <a:bodyPr wrap="none">
            <a:spAutoFit/>
          </a:bodyPr>
          <a:lstStyle/>
          <a:p>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image to watch the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video </a:t>
            </a:r>
            <a:endParaRPr lang="en-US" altLang="zh-HK"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882543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4" name="Picture 3">
            <a:hlinkClick r:id="rId2"/>
          </p:cNvPr>
          <p:cNvPicPr>
            <a:picLocks noChangeAspect="1"/>
          </p:cNvPicPr>
          <p:nvPr/>
        </p:nvPicPr>
        <p:blipFill>
          <a:blip r:embed="rId3" cstate="print"/>
          <a:stretch>
            <a:fillRect/>
          </a:stretch>
        </p:blipFill>
        <p:spPr>
          <a:xfrm>
            <a:off x="9578637" y="1624275"/>
            <a:ext cx="2320285" cy="1984012"/>
          </a:xfrm>
          <a:prstGeom prst="rect">
            <a:avLst/>
          </a:prstGeom>
        </p:spPr>
      </p:pic>
      <p:sp>
        <p:nvSpPr>
          <p:cNvPr id="7" name="Rectangle 6"/>
          <p:cNvSpPr/>
          <p:nvPr/>
        </p:nvSpPr>
        <p:spPr>
          <a:xfrm>
            <a:off x="9577615" y="4462495"/>
            <a:ext cx="2321307" cy="1077218"/>
          </a:xfrm>
          <a:prstGeom prst="rect">
            <a:avLst/>
          </a:prstGeom>
        </p:spPr>
        <p:txBody>
          <a:bodyPr wrap="square">
            <a:spAutoFit/>
          </a:bodyPr>
          <a:lstStyle/>
          <a:p>
            <a:pPr algn="just"/>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Beijing </a:t>
            </a:r>
            <a:r>
              <a:rPr lang="en-US" altLang="zh-TW" sz="1600" dirty="0" err="1">
                <a:latin typeface="Times New Roman" panose="02020603050405020304" pitchFamily="18" charset="0"/>
                <a:ea typeface="DFKai-SB" panose="03000509000000000000" pitchFamily="65" charset="-120"/>
                <a:cs typeface="Times New Roman" panose="02020603050405020304" pitchFamily="18" charset="0"/>
              </a:rPr>
              <a:t>Daxing</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International Airport</a:t>
            </a:r>
            <a:endParaRPr lang="zh-TW" altLang="en-US"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600" dirty="0" smtClean="0">
                <a:latin typeface="Times New Roman" panose="02020603050405020304" pitchFamily="18" charset="0"/>
                <a:cs typeface="Times New Roman" panose="02020603050405020304" pitchFamily="18" charset="0"/>
              </a:rPr>
              <a:t>https</a:t>
            </a:r>
            <a:r>
              <a:rPr lang="en-US" altLang="zh-HK" sz="1600" dirty="0">
                <a:latin typeface="Times New Roman" panose="02020603050405020304" pitchFamily="18" charset="0"/>
                <a:cs typeface="Times New Roman" panose="02020603050405020304" pitchFamily="18" charset="0"/>
              </a:rPr>
              <a:t>://daxing-pkx-airport.com/</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8" name="Rectangle 7"/>
          <p:cNvSpPr/>
          <p:nvPr/>
        </p:nvSpPr>
        <p:spPr>
          <a:xfrm>
            <a:off x="2544984" y="440211"/>
            <a:ext cx="8395825" cy="707886"/>
          </a:xfrm>
          <a:prstGeom prst="rect">
            <a:avLst/>
          </a:prstGeom>
        </p:spPr>
        <p:txBody>
          <a:bodyPr wrap="none">
            <a:spAutoFit/>
          </a:bodyPr>
          <a:lstStyle/>
          <a:p>
            <a:r>
              <a:rPr lang="en-GB" altLang="zh-HK" sz="4000" b="1" dirty="0">
                <a:latin typeface="Times New Roman" panose="02020603050405020304" pitchFamily="18" charset="0"/>
              </a:rPr>
              <a:t>Beijing </a:t>
            </a:r>
            <a:r>
              <a:rPr lang="en-GB" altLang="zh-HK" sz="4000" b="1" dirty="0" err="1">
                <a:latin typeface="Times New Roman" panose="02020603050405020304" pitchFamily="18" charset="0"/>
              </a:rPr>
              <a:t>Daxing</a:t>
            </a:r>
            <a:r>
              <a:rPr lang="en-GB" altLang="zh-HK" sz="4000" b="1" dirty="0">
                <a:latin typeface="Times New Roman" panose="02020603050405020304" pitchFamily="18" charset="0"/>
              </a:rPr>
              <a:t> International Airport </a:t>
            </a:r>
            <a:endParaRPr lang="en-US" altLang="zh-CN" sz="4000" b="1" dirty="0">
              <a:latin typeface="DFKai-SB" panose="03000509000000000000" pitchFamily="65" charset="-120"/>
              <a:ea typeface="DFKai-SB" panose="03000509000000000000" pitchFamily="65" charset="-120"/>
            </a:endParaRPr>
          </a:p>
        </p:txBody>
      </p:sp>
      <p:sp>
        <p:nvSpPr>
          <p:cNvPr id="9" name="Rectangle 8"/>
          <p:cNvSpPr/>
          <p:nvPr/>
        </p:nvSpPr>
        <p:spPr>
          <a:xfrm>
            <a:off x="484831" y="1308356"/>
            <a:ext cx="8856118" cy="4924425"/>
          </a:xfrm>
          <a:prstGeom prst="rect">
            <a:avLst/>
          </a:prstGeom>
        </p:spPr>
        <p:txBody>
          <a:bodyPr wrap="square">
            <a:spAutoFit/>
          </a:bodyPr>
          <a:lstStyle/>
          <a:p>
            <a:pPr algn="just">
              <a:spcBef>
                <a:spcPts val="0"/>
              </a:spcBef>
              <a:spcAft>
                <a:spcPts val="600"/>
              </a:spcAft>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Beijing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Daxing</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International Airport is currently the world’s largest newly constructed airport. The project has been the most difficult in the world in terms of construction, operation preparation, and comprehensive management and control. Its terminal building is the largest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shock-absorbing and isolation construction in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world, with the world’s largest single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concrete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slab built. </a:t>
            </a:r>
            <a:endPar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spcBef>
                <a:spcPts val="0"/>
              </a:spcBef>
              <a:spcAft>
                <a:spcPts val="600"/>
              </a:spcAft>
            </a:pP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algn="just">
              <a:spcBef>
                <a:spcPts val="0"/>
              </a:spcBef>
              <a:spcAft>
                <a:spcPts val="600"/>
              </a:spcAft>
            </a:pP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terminal building is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first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world with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double-deck departure and arrival platforms, and a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high-speed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rail underneath. It is also the first airport in China with the design of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omnidirectional”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runways. For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air traffic control, the world’s largest automation system with leading comprehensive capabilities is used.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Daxing</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is also the airport with the highest renewable energy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utilisation</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rate in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China with 100</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use of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New Energy Vehicles (NEVs) on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airport premises as well as the undertaking of the world’s largest project of coupling shallow geothermal energy </a:t>
            </a:r>
            <a:r>
              <a:rPr lang="en-US" altLang="zh-CN" sz="2000" dirty="0" err="1" smtClean="0">
                <a:latin typeface="Times New Roman" panose="02020603050405020304" pitchFamily="18" charset="0"/>
                <a:ea typeface="DFKai-SB" panose="03000509000000000000" pitchFamily="65" charset="-120"/>
                <a:cs typeface="Times New Roman" panose="02020603050405020304" pitchFamily="18" charset="0"/>
              </a:rPr>
              <a:t>utilisation</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spcBef>
                <a:spcPts val="0"/>
              </a:spcBef>
              <a:spcAft>
                <a:spcPts val="600"/>
              </a:spcAft>
            </a:pPr>
            <a:endParaRPr lang="en-US" altLang="zh-CN" sz="2000" strike="sngStrike" dirty="0">
              <a:latin typeface="Times New Roman" panose="02020603050405020304" pitchFamily="18" charset="0"/>
              <a:ea typeface="DFKai-SB" panose="03000509000000000000" pitchFamily="65" charset="-120"/>
              <a:cs typeface="Times New Roman" panose="02020603050405020304" pitchFamily="18" charset="0"/>
            </a:endParaRPr>
          </a:p>
          <a:p>
            <a:pPr>
              <a:spcBef>
                <a:spcPts val="0"/>
              </a:spcBef>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Gov.cn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http://www.gov.cn/xinwen/2019-09/26/content_5433241.htm</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Rectangle 9"/>
          <p:cNvSpPr/>
          <p:nvPr/>
        </p:nvSpPr>
        <p:spPr>
          <a:xfrm>
            <a:off x="9577615" y="3588113"/>
            <a:ext cx="2321307" cy="707886"/>
          </a:xfrm>
          <a:prstGeom prst="rect">
            <a:avLst/>
          </a:prstGeom>
          <a:ln w="28575">
            <a:solidFill>
              <a:schemeClr val="tx1"/>
            </a:solidFill>
          </a:ln>
        </p:spPr>
        <p:txBody>
          <a:bodyPr wrap="square">
            <a:spAutoFit/>
          </a:bodyPr>
          <a:lstStyle/>
          <a:p>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20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image to learn </a:t>
            </a:r>
            <a:r>
              <a:rPr lang="en-US" altLang="zh-TW" sz="2000" b="1" dirty="0" smtClean="0">
                <a:latin typeface="Times New Roman" panose="02020603050405020304" pitchFamily="18" charset="0"/>
                <a:ea typeface="DFKai-SB" panose="03000509000000000000" pitchFamily="65" charset="-120"/>
                <a:cs typeface="Times New Roman" panose="02020603050405020304" pitchFamily="18" charset="0"/>
              </a:rPr>
              <a:t>more</a:t>
            </a:r>
            <a:r>
              <a:rPr lang="en-US" altLang="zh-TW" sz="2000" b="1" strike="sngStrike" dirty="0" smtClean="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HK" sz="2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TextBox 7"/>
          <p:cNvSpPr txBox="1"/>
          <p:nvPr/>
        </p:nvSpPr>
        <p:spPr>
          <a:xfrm>
            <a:off x="247143" y="227391"/>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1638345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2EA7CA0-578E-4708-84C5-E63DB53344A4}"/>
              </a:ext>
            </a:extLst>
          </p:cNvPr>
          <p:cNvSpPr txBox="1"/>
          <p:nvPr/>
        </p:nvSpPr>
        <p:spPr>
          <a:xfrm>
            <a:off x="680958" y="1623405"/>
            <a:ext cx="10822640" cy="1471172"/>
          </a:xfrm>
          <a:prstGeom prst="rect">
            <a:avLst/>
          </a:prstGeom>
          <a:noFill/>
        </p:spPr>
        <p:txBody>
          <a:bodyPr wrap="square">
            <a:spAutoFit/>
          </a:bodyPr>
          <a:lstStyle/>
          <a:p>
            <a:pPr algn="just">
              <a:spcAft>
                <a:spcPts val="0"/>
              </a:spcAft>
              <a:tabLst>
                <a:tab pos="1705610" algn="l"/>
              </a:tabLst>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400" b="0" i="0" u="none" strike="noStrike" kern="1200" cap="none" spc="0" normalizeH="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2400" b="0" i="0" u="non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As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 </a:t>
            </a:r>
            <a:r>
              <a:rPr lang="en-GB" altLang="zh-HK" sz="2800" kern="100" dirty="0" smtClean="0">
                <a:latin typeface="Times New Roman" panose="02020603050405020304" pitchFamily="18" charset="0"/>
                <a:cs typeface="Times New Roman" panose="02020603050405020304" pitchFamily="18" charset="0"/>
              </a:rPr>
              <a:t>the </a:t>
            </a:r>
            <a:r>
              <a:rPr lang="en-GB" altLang="zh-HK" sz="2800" kern="100" dirty="0">
                <a:latin typeface="Times New Roman" panose="02020603050405020304" pitchFamily="18" charset="0"/>
                <a:cs typeface="Times New Roman" panose="02020603050405020304" pitchFamily="18" charset="0"/>
              </a:rPr>
              <a:t>end of 2019, China had 5.013 million kilometres of highways, including 150,000 kilometres of expressways, ranking first in the world.</a:t>
            </a:r>
            <a:endParaRPr lang="zh-TW" altLang="zh-HK" sz="28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3D8C0E4B-57A2-416E-8E28-6317EB36EE11}"/>
              </a:ext>
            </a:extLst>
          </p:cNvPr>
          <p:cNvSpPr txBox="1"/>
          <p:nvPr/>
        </p:nvSpPr>
        <p:spPr>
          <a:xfrm>
            <a:off x="995272" y="1005129"/>
            <a:ext cx="1997310" cy="5232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Highways</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EF264DA0-4357-4764-B043-080C923F168D}"/>
              </a:ext>
            </a:extLst>
          </p:cNvPr>
          <p:cNvSpPr txBox="1"/>
          <p:nvPr/>
        </p:nvSpPr>
        <p:spPr>
          <a:xfrm>
            <a:off x="2998493" y="5982816"/>
            <a:ext cx="7636681" cy="369332"/>
          </a:xfrm>
          <a:prstGeom prst="rect">
            <a:avLst/>
          </a:prstGeom>
          <a:noFill/>
        </p:spPr>
        <p:txBody>
          <a:bodyPr wrap="square" rtlCol="0">
            <a:spAutoFit/>
          </a:bodyPr>
          <a:lstStyle/>
          <a:p>
            <a:pPr lvl="0">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National Bureau of Statistics of China</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Freeform 5">
            <a:extLst>
              <a:ext uri="{FF2B5EF4-FFF2-40B4-BE49-F238E27FC236}">
                <a16:creationId xmlns:a16="http://schemas.microsoft.com/office/drawing/2014/main" id="{ACA2AA2D-0303-4E46-AB36-3A8235A4FCB9}"/>
              </a:ext>
            </a:extLst>
          </p:cNvPr>
          <p:cNvSpPr/>
          <p:nvPr/>
        </p:nvSpPr>
        <p:spPr bwMode="auto">
          <a:xfrm>
            <a:off x="680958" y="110533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3" name="文本框 3">
            <a:extLst>
              <a:ext uri="{FF2B5EF4-FFF2-40B4-BE49-F238E27FC236}">
                <a16:creationId xmlns:a16="http://schemas.microsoft.com/office/drawing/2014/main" id="{1F6E4BAD-DDF4-4A73-A286-04B2047F2318}"/>
              </a:ext>
            </a:extLst>
          </p:cNvPr>
          <p:cNvSpPr txBox="1">
            <a:spLocks noChangeArrowheads="1"/>
          </p:cNvSpPr>
          <p:nvPr/>
        </p:nvSpPr>
        <p:spPr bwMode="auto">
          <a:xfrm>
            <a:off x="1926454" y="321451"/>
            <a:ext cx="8413287"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lang="en-US" altLang="zh-TW" sz="3600" dirty="0" smtClean="0">
                <a:solidFill>
                  <a:schemeClr val="bg1"/>
                </a:solidFill>
                <a:latin typeface="Times New Roman" panose="02020603050405020304" pitchFamily="18" charset="0"/>
                <a:cs typeface="Times New Roman" panose="02020603050405020304" pitchFamily="18" charset="0"/>
              </a:rPr>
              <a:t>Development of </a:t>
            </a:r>
            <a:r>
              <a:rPr kumimoji="0" lang="en-US" altLang="zh-TW" sz="36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transportation </a:t>
            </a:r>
            <a:r>
              <a:rPr kumimoji="0" lang="en-US" altLang="zh-TW" sz="3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system</a:t>
            </a:r>
            <a:endParaRPr kumimoji="0" lang="zh-TW"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128657" y="5556771"/>
            <a:ext cx="2694969" cy="307777"/>
          </a:xfrm>
          <a:prstGeom prst="rect">
            <a:avLst/>
          </a:prstGeom>
        </p:spPr>
        <p:txBody>
          <a:bodyPr wrap="none">
            <a:spAutoFit/>
          </a:bodyPr>
          <a:lstStyle/>
          <a:p>
            <a:r>
              <a:rPr lang="en-US" altLang="zh-TW" sz="1400" b="1" dirty="0">
                <a:latin typeface="Times New Roman" panose="02020603050405020304" pitchFamily="18" charset="0"/>
                <a:ea typeface="DFKai-SB" panose="03000509000000000000" pitchFamily="65" charset="-120"/>
                <a:cs typeface="Times New Roman" panose="02020603050405020304" pitchFamily="18" charset="0"/>
              </a:rPr>
              <a:t>Highway mileage</a:t>
            </a:r>
            <a:r>
              <a:rPr lang="zh-TW"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b="1" dirty="0" smtClean="0">
                <a:latin typeface="Times New Roman" panose="02020603050405020304" pitchFamily="18" charset="0"/>
                <a:ea typeface="DFKai-SB" panose="03000509000000000000" pitchFamily="65" charset="-120"/>
                <a:cs typeface="Times New Roman" panose="02020603050405020304" pitchFamily="18" charset="0"/>
              </a:rPr>
              <a:t>(in 10,000 km</a:t>
            </a:r>
            <a:r>
              <a:rPr lang="en-US" altLang="zh-TW" sz="1400" b="1" dirty="0">
                <a:latin typeface="Times New Roman" panose="02020603050405020304" pitchFamily="18" charset="0"/>
                <a:ea typeface="DFKai-SB" panose="03000509000000000000" pitchFamily="65" charset="-120"/>
                <a:cs typeface="Times New Roman" panose="02020603050405020304" pitchFamily="18" charset="0"/>
              </a:rPr>
              <a:t>)</a:t>
            </a:r>
            <a:endParaRPr lang="en-US" sz="1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Rectangle 10"/>
          <p:cNvSpPr/>
          <p:nvPr/>
        </p:nvSpPr>
        <p:spPr>
          <a:xfrm>
            <a:off x="7225698" y="5560314"/>
            <a:ext cx="3765711" cy="307777"/>
          </a:xfrm>
          <a:prstGeom prst="rect">
            <a:avLst/>
          </a:prstGeom>
        </p:spPr>
        <p:txBody>
          <a:bodyPr wrap="none">
            <a:spAutoFit/>
          </a:bodyPr>
          <a:lstStyle/>
          <a:p>
            <a:r>
              <a:rPr lang="en-US" altLang="zh-TW" sz="1400" b="1" dirty="0">
                <a:latin typeface="Times New Roman" panose="02020603050405020304" pitchFamily="18" charset="0"/>
                <a:ea typeface="DFKai-SB" panose="03000509000000000000" pitchFamily="65" charset="-120"/>
                <a:cs typeface="Times New Roman" panose="02020603050405020304" pitchFamily="18" charset="0"/>
              </a:rPr>
              <a:t>Highway mileage of expressway </a:t>
            </a:r>
            <a:r>
              <a:rPr lang="en-US" altLang="zh-TW" sz="1400" b="1" dirty="0" smtClean="0">
                <a:latin typeface="Times New Roman" panose="02020603050405020304" pitchFamily="18" charset="0"/>
                <a:ea typeface="DFKai-SB" panose="03000509000000000000" pitchFamily="65" charset="-120"/>
                <a:cs typeface="Times New Roman" panose="02020603050405020304" pitchFamily="18" charset="0"/>
              </a:rPr>
              <a:t>(in 10,000 </a:t>
            </a:r>
            <a:r>
              <a:rPr lang="en-US" altLang="zh-TW" sz="1400" b="1" dirty="0">
                <a:latin typeface="Times New Roman" panose="02020603050405020304" pitchFamily="18" charset="0"/>
                <a:ea typeface="DFKai-SB" panose="03000509000000000000" pitchFamily="65" charset="-120"/>
                <a:cs typeface="Times New Roman" panose="02020603050405020304" pitchFamily="18" charset="0"/>
              </a:rPr>
              <a:t>km)</a:t>
            </a:r>
            <a:endParaRPr lang="en-US" sz="14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2" cstate="print"/>
          <a:stretch>
            <a:fillRect/>
          </a:stretch>
        </p:blipFill>
        <p:spPr>
          <a:xfrm>
            <a:off x="904033" y="3173611"/>
            <a:ext cx="5144218" cy="2362530"/>
          </a:xfrm>
          <a:prstGeom prst="rect">
            <a:avLst/>
          </a:prstGeom>
          <a:ln w="44450" cmpd="sng">
            <a:solidFill>
              <a:srgbClr val="000000"/>
            </a:solidFill>
          </a:ln>
        </p:spPr>
      </p:pic>
      <p:pic>
        <p:nvPicPr>
          <p:cNvPr id="7" name="Picture 6"/>
          <p:cNvPicPr>
            <a:picLocks noChangeAspect="1"/>
          </p:cNvPicPr>
          <p:nvPr/>
        </p:nvPicPr>
        <p:blipFill>
          <a:blip r:embed="rId3" cstate="print"/>
          <a:stretch>
            <a:fillRect/>
          </a:stretch>
        </p:blipFill>
        <p:spPr>
          <a:xfrm>
            <a:off x="6519546" y="3197427"/>
            <a:ext cx="4984052" cy="2329086"/>
          </a:xfrm>
          <a:prstGeom prst="rect">
            <a:avLst/>
          </a:prstGeom>
          <a:ln w="53975" cmpd="sng">
            <a:solidFill>
              <a:srgbClr val="000000"/>
            </a:solidFill>
          </a:ln>
        </p:spPr>
      </p:pic>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444198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D6ADA84D-BFA4-4ABC-A64C-1EBEBA3DCD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557" y="707892"/>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5D35F4E5-C7B0-4F70-AA2D-F53A8EE2BEF3}"/>
              </a:ext>
            </a:extLst>
          </p:cNvPr>
          <p:cNvSpPr>
            <a:spLocks noGrp="1"/>
          </p:cNvSpPr>
          <p:nvPr>
            <p:ph type="title" idx="4294967295"/>
          </p:nvPr>
        </p:nvSpPr>
        <p:spPr>
          <a:xfrm>
            <a:off x="3965046" y="209612"/>
            <a:ext cx="6390756" cy="1325563"/>
          </a:xfrm>
        </p:spPr>
        <p:txBody>
          <a:bodyPr>
            <a:noAutofit/>
          </a:bodyPr>
          <a:lstStyle/>
          <a:p>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3600" b="1" dirty="0" err="1">
                <a:latin typeface="Times New Roman" panose="02020603050405020304" pitchFamily="18" charset="0"/>
                <a:ea typeface="DFKai-SB" panose="03000509000000000000" pitchFamily="65" charset="-120"/>
                <a:cs typeface="Times New Roman" panose="02020603050405020304" pitchFamily="18" charset="0"/>
              </a:rPr>
              <a:t>Duge</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err="1">
                <a:latin typeface="Times New Roman" panose="02020603050405020304" pitchFamily="18" charset="0"/>
                <a:ea typeface="DFKai-SB" panose="03000509000000000000" pitchFamily="65" charset="-120"/>
                <a:cs typeface="Times New Roman" panose="02020603050405020304" pitchFamily="18" charset="0"/>
              </a:rPr>
              <a:t>Beipanjiang</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 Bridge</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a:extLst>
              <a:ext uri="{FF2B5EF4-FFF2-40B4-BE49-F238E27FC236}">
                <a16:creationId xmlns:a16="http://schemas.microsoft.com/office/drawing/2014/main" id="{6C3CAE5D-25A3-4149-8131-E686CD24A6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89573" y="2308171"/>
            <a:ext cx="3790994" cy="2438873"/>
          </a:xfrm>
          <a:prstGeom prst="rect">
            <a:avLst/>
          </a:prstGeom>
        </p:spPr>
      </p:pic>
      <p:sp>
        <p:nvSpPr>
          <p:cNvPr id="4" name="文本框 3">
            <a:extLst>
              <a:ext uri="{FF2B5EF4-FFF2-40B4-BE49-F238E27FC236}">
                <a16:creationId xmlns:a16="http://schemas.microsoft.com/office/drawing/2014/main" id="{4375B099-F51F-4930-928D-C3AFB2AF325A}"/>
              </a:ext>
            </a:extLst>
          </p:cNvPr>
          <p:cNvSpPr txBox="1"/>
          <p:nvPr/>
        </p:nvSpPr>
        <p:spPr>
          <a:xfrm>
            <a:off x="7489573" y="4795224"/>
            <a:ext cx="3790994" cy="369332"/>
          </a:xfrm>
          <a:prstGeom prst="rect">
            <a:avLst/>
          </a:prstGeom>
          <a:noFill/>
        </p:spPr>
        <p:txBody>
          <a:bodyPr wrap="square" rtlCol="0">
            <a:spAutoFit/>
          </a:bodyPr>
          <a:lstStyle/>
          <a:p>
            <a:pPr lvl="0" algn="ctr">
              <a:defRPr/>
            </a:pPr>
            <a:r>
              <a:rPr lang="en-US" altLang="zh-CN" dirty="0" err="1" smtClean="0">
                <a:latin typeface="Times New Roman" panose="02020603050405020304" pitchFamily="18" charset="0"/>
                <a:ea typeface="DFKai-SB" panose="03000509000000000000" pitchFamily="65" charset="-120"/>
                <a:cs typeface="Times New Roman" panose="02020603050405020304" pitchFamily="18" charset="0"/>
              </a:rPr>
              <a:t>Beipanjiang</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First Bridge</a:t>
            </a:r>
            <a:endPar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CB1AA3D7-97A7-4163-99B8-34A575C0E4BA}"/>
              </a:ext>
            </a:extLst>
          </p:cNvPr>
          <p:cNvSpPr/>
          <p:nvPr/>
        </p:nvSpPr>
        <p:spPr>
          <a:xfrm>
            <a:off x="582791" y="1284305"/>
            <a:ext cx="6687774" cy="3862596"/>
          </a:xfrm>
          <a:prstGeom prst="rect">
            <a:avLst/>
          </a:prstGeom>
        </p:spPr>
        <p:txBody>
          <a:bodyPr wrap="square">
            <a:spAutoFit/>
          </a:bodyPr>
          <a:lstStyle/>
          <a:p>
            <a:pPr lvl="0" algn="just">
              <a:spcAft>
                <a:spcPts val="600"/>
              </a:spcAft>
              <a:defRPr/>
            </a:pPr>
            <a:r>
              <a:rPr lang="en-GB" altLang="zh-HK" sz="2000" dirty="0">
                <a:latin typeface="Times New Roman" panose="02020603050405020304" pitchFamily="18" charset="0"/>
              </a:rPr>
              <a:t>Spanning across </a:t>
            </a:r>
            <a:r>
              <a:rPr lang="en-GB" altLang="zh-HK" sz="2000" dirty="0" err="1">
                <a:latin typeface="Times New Roman" panose="02020603050405020304" pitchFamily="18" charset="0"/>
              </a:rPr>
              <a:t>Shuicheng</a:t>
            </a:r>
            <a:r>
              <a:rPr lang="en-GB" altLang="zh-HK" sz="2000" dirty="0">
                <a:latin typeface="Times New Roman" panose="02020603050405020304" pitchFamily="18" charset="0"/>
              </a:rPr>
              <a:t> County, </a:t>
            </a:r>
            <a:r>
              <a:rPr lang="en-GB" altLang="zh-HK" sz="2000" dirty="0" err="1">
                <a:latin typeface="Times New Roman" panose="02020603050405020304" pitchFamily="18" charset="0"/>
              </a:rPr>
              <a:t>Liupanshui</a:t>
            </a:r>
            <a:r>
              <a:rPr lang="en-GB" altLang="zh-HK" sz="2000" dirty="0">
                <a:latin typeface="Times New Roman" panose="02020603050405020304" pitchFamily="18" charset="0"/>
              </a:rPr>
              <a:t> City of </a:t>
            </a:r>
            <a:r>
              <a:rPr lang="en-GB" altLang="zh-HK" sz="2000" dirty="0" err="1">
                <a:latin typeface="Times New Roman" panose="02020603050405020304" pitchFamily="18" charset="0"/>
              </a:rPr>
              <a:t>Guizhou</a:t>
            </a:r>
            <a:r>
              <a:rPr lang="en-GB" altLang="zh-HK" sz="2000" dirty="0">
                <a:latin typeface="Times New Roman" panose="02020603050405020304" pitchFamily="18" charset="0"/>
              </a:rPr>
              <a:t> Province and Puli Town, </a:t>
            </a:r>
            <a:r>
              <a:rPr lang="en-GB" altLang="zh-HK" sz="2000" dirty="0" err="1">
                <a:latin typeface="Times New Roman" panose="02020603050405020304" pitchFamily="18" charset="0"/>
              </a:rPr>
              <a:t>Xuanwei</a:t>
            </a:r>
            <a:r>
              <a:rPr lang="en-GB" altLang="zh-HK" sz="2000" dirty="0">
                <a:latin typeface="Times New Roman" panose="02020603050405020304" pitchFamily="18" charset="0"/>
              </a:rPr>
              <a:t> City of Yunnan </a:t>
            </a:r>
            <a:r>
              <a:rPr lang="en-GB" altLang="zh-HK" sz="2000" dirty="0" smtClean="0">
                <a:latin typeface="Times New Roman" panose="02020603050405020304" pitchFamily="18" charset="0"/>
              </a:rPr>
              <a:t>Province</a:t>
            </a:r>
            <a:r>
              <a:rPr lang="en-GB" altLang="zh-HK" sz="2000" dirty="0">
                <a:latin typeface="Times New Roman" panose="02020603050405020304" pitchFamily="18" charset="0"/>
              </a:rPr>
              <a:t>, </a:t>
            </a:r>
            <a:r>
              <a:rPr lang="en-GB" altLang="zh-HK" sz="2000" dirty="0" err="1">
                <a:latin typeface="Times New Roman" panose="02020603050405020304" pitchFamily="18" charset="0"/>
              </a:rPr>
              <a:t>Beipanjiang</a:t>
            </a:r>
            <a:r>
              <a:rPr lang="en-GB" altLang="zh-HK" sz="2000" dirty="0">
                <a:latin typeface="Times New Roman" panose="02020603050405020304" pitchFamily="18" charset="0"/>
              </a:rPr>
              <a:t> First Bridge starts from </a:t>
            </a:r>
            <a:r>
              <a:rPr lang="en-GB" altLang="zh-HK" sz="2000" dirty="0" err="1">
                <a:latin typeface="Times New Roman" panose="02020603050405020304" pitchFamily="18" charset="0"/>
              </a:rPr>
              <a:t>Duge</a:t>
            </a:r>
            <a:r>
              <a:rPr lang="en-GB" altLang="zh-HK" sz="2000" dirty="0">
                <a:latin typeface="Times New Roman" panose="02020603050405020304" pitchFamily="18" charset="0"/>
              </a:rPr>
              <a:t> Town in the </a:t>
            </a:r>
            <a:r>
              <a:rPr lang="en-GB" altLang="zh-HK" sz="2000" dirty="0" smtClean="0">
                <a:latin typeface="Times New Roman" panose="02020603050405020304" pitchFamily="18" charset="0"/>
              </a:rPr>
              <a:t>North</a:t>
            </a:r>
            <a:r>
              <a:rPr lang="en-GB" altLang="zh-HK" sz="2000" dirty="0">
                <a:latin typeface="Times New Roman" panose="02020603050405020304" pitchFamily="18" charset="0"/>
              </a:rPr>
              <a:t>, crosses </a:t>
            </a:r>
            <a:r>
              <a:rPr lang="en-GB" altLang="zh-HK" sz="2000" dirty="0" err="1">
                <a:latin typeface="Times New Roman" panose="02020603050405020304" pitchFamily="18" charset="0"/>
              </a:rPr>
              <a:t>Nizhu</a:t>
            </a:r>
            <a:r>
              <a:rPr lang="en-GB" altLang="zh-HK" sz="2000" dirty="0">
                <a:latin typeface="Times New Roman" panose="02020603050405020304" pitchFamily="18" charset="0"/>
              </a:rPr>
              <a:t> River and reaches </a:t>
            </a:r>
            <a:r>
              <a:rPr lang="en-GB" altLang="zh-HK" sz="2000" dirty="0" err="1">
                <a:latin typeface="Times New Roman" panose="02020603050405020304" pitchFamily="18" charset="0"/>
              </a:rPr>
              <a:t>Lalong</a:t>
            </a:r>
            <a:r>
              <a:rPr lang="en-GB" altLang="zh-HK" sz="2000" dirty="0">
                <a:latin typeface="Times New Roman" panose="02020603050405020304" pitchFamily="18" charset="0"/>
              </a:rPr>
              <a:t> Village in the </a:t>
            </a:r>
            <a:r>
              <a:rPr lang="en-GB" altLang="zh-HK" sz="2000" dirty="0" smtClean="0">
                <a:latin typeface="Times New Roman" panose="02020603050405020304" pitchFamily="18" charset="0"/>
              </a:rPr>
              <a:t>South</a:t>
            </a:r>
            <a:r>
              <a:rPr lang="en-GB" altLang="zh-HK" sz="2000" dirty="0">
                <a:latin typeface="Times New Roman" panose="02020603050405020304" pitchFamily="18" charset="0"/>
              </a:rPr>
              <a:t>. The bridge </a:t>
            </a:r>
            <a:r>
              <a:rPr lang="en-GB" altLang="zh-HK" sz="2000" dirty="0" smtClean="0">
                <a:latin typeface="Times New Roman" panose="02020603050405020304" pitchFamily="18" charset="0"/>
              </a:rPr>
              <a:t>is 1,341.4 </a:t>
            </a:r>
            <a:r>
              <a:rPr lang="en-GB" altLang="zh-HK" sz="2000" dirty="0">
                <a:latin typeface="Times New Roman" panose="02020603050405020304" pitchFamily="18" charset="0"/>
              </a:rPr>
              <a:t>metres </a:t>
            </a:r>
            <a:r>
              <a:rPr lang="en-GB" altLang="zh-HK" sz="2000" dirty="0" smtClean="0">
                <a:latin typeface="Times New Roman" panose="02020603050405020304" pitchFamily="18" charset="0"/>
              </a:rPr>
              <a:t>long and 565.4 </a:t>
            </a:r>
            <a:r>
              <a:rPr lang="en-GB" altLang="zh-HK" sz="2000" dirty="0">
                <a:latin typeface="Times New Roman" panose="02020603050405020304" pitchFamily="18" charset="0"/>
              </a:rPr>
              <a:t>metres above the water. It adopts the standard of a four-lane two-way expressway, with a design speed of 80 kilometres per hour. The total investment of the project is 1.028 billion yuan.</a:t>
            </a:r>
          </a:p>
          <a:p>
            <a:pPr lvl="0" algn="just">
              <a:spcAft>
                <a:spcPts val="600"/>
              </a:spcAft>
              <a:defRPr/>
            </a:pPr>
            <a:r>
              <a:rPr lang="en-GB" altLang="zh-HK" sz="2000" dirty="0" smtClean="0">
                <a:latin typeface="Times New Roman" panose="02020603050405020304" pitchFamily="18" charset="0"/>
              </a:rPr>
              <a:t>As at </a:t>
            </a:r>
            <a:r>
              <a:rPr lang="en-GB" altLang="zh-HK" sz="2000" dirty="0">
                <a:latin typeface="Times New Roman" panose="02020603050405020304" pitchFamily="18" charset="0"/>
              </a:rPr>
              <a:t>December 2018, </a:t>
            </a:r>
            <a:r>
              <a:rPr lang="en-GB" altLang="zh-HK" sz="2000" dirty="0" err="1">
                <a:latin typeface="Times New Roman" panose="02020603050405020304" pitchFamily="18" charset="0"/>
              </a:rPr>
              <a:t>Beipanjiang</a:t>
            </a:r>
            <a:r>
              <a:rPr lang="en-GB" altLang="zh-HK" sz="2000" dirty="0">
                <a:latin typeface="Times New Roman" panose="02020603050405020304" pitchFamily="18" charset="0"/>
              </a:rPr>
              <a:t> First Bridge was the world’s largest span cable-stayed bridge with steel truss and girder. </a:t>
            </a:r>
            <a:r>
              <a:rPr lang="en-GB" altLang="zh-HK" sz="2000" dirty="0" smtClean="0">
                <a:latin typeface="Times New Roman" panose="02020603050405020304" pitchFamily="18" charset="0"/>
              </a:rPr>
              <a:t>It </a:t>
            </a:r>
            <a:r>
              <a:rPr lang="en-GB" altLang="zh-HK" sz="2000" dirty="0">
                <a:latin typeface="Times New Roman" panose="02020603050405020304" pitchFamily="18" charset="0"/>
              </a:rPr>
              <a:t>won the Gustav </a:t>
            </a:r>
            <a:r>
              <a:rPr lang="en-GB" altLang="zh-HK" sz="2000" dirty="0" err="1">
                <a:latin typeface="Times New Roman" panose="02020603050405020304" pitchFamily="18" charset="0"/>
              </a:rPr>
              <a:t>Lindenthal</a:t>
            </a:r>
            <a:r>
              <a:rPr lang="en-GB" altLang="zh-HK" sz="2000" dirty="0">
                <a:latin typeface="Times New Roman" panose="02020603050405020304" pitchFamily="18" charset="0"/>
              </a:rPr>
              <a:t> Medal, dubbed the “Nobel Prize of </a:t>
            </a:r>
            <a:r>
              <a:rPr lang="en-GB" altLang="zh-HK" sz="2000" dirty="0" smtClean="0">
                <a:latin typeface="Times New Roman" panose="02020603050405020304" pitchFamily="18" charset="0"/>
              </a:rPr>
              <a:t>Bridges</a:t>
            </a:r>
            <a:r>
              <a:rPr lang="en-GB" altLang="zh-HK" sz="2000" dirty="0">
                <a:latin typeface="Times New Roman" panose="02020603050405020304" pitchFamily="18" charset="0"/>
              </a:rPr>
              <a:t>”, at the </a:t>
            </a:r>
            <a:r>
              <a:rPr lang="en-GB" altLang="zh-HK" sz="2000" dirty="0" smtClean="0">
                <a:latin typeface="Times New Roman" panose="02020603050405020304" pitchFamily="18" charset="0"/>
              </a:rPr>
              <a:t>35th International </a:t>
            </a:r>
            <a:r>
              <a:rPr lang="en-GB" altLang="zh-HK" sz="2000" dirty="0">
                <a:latin typeface="Times New Roman" panose="02020603050405020304" pitchFamily="18" charset="0"/>
              </a:rPr>
              <a:t>Bridge Conference.</a:t>
            </a:r>
            <a:endParaRPr kumimoji="0" lang="zh-TW"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693557" y="5864917"/>
            <a:ext cx="8904740" cy="523220"/>
          </a:xfrm>
          <a:prstGeom prst="rect">
            <a:avLst/>
          </a:prstGeom>
        </p:spPr>
        <p:txBody>
          <a:bodyPr wrap="square">
            <a:spAutoFit/>
          </a:bodyPr>
          <a:lstStyle/>
          <a:p>
            <a:pPr lvl="0">
              <a:defRPr/>
            </a:pPr>
            <a:r>
              <a:rPr lang="en-US" altLang="zh-TW" sz="1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Phoenix Satellite Television </a:t>
            </a:r>
            <a:r>
              <a:rPr lang="en-US" altLang="zh-TW" sz="1400" kern="100" dirty="0">
                <a:solidFill>
                  <a:prstClr val="black"/>
                </a:solidFill>
                <a:latin typeface="DFKai-SB" panose="03000509000000000000" pitchFamily="65" charset="-120"/>
                <a:ea typeface="DFKai-SB" panose="03000509000000000000" pitchFamily="65" charset="-120"/>
                <a:cs typeface="Times New Roman" panose="02020603050405020304" pitchFamily="18" charset="0"/>
              </a:rPr>
              <a:t>(</a:t>
            </a:r>
            <a:r>
              <a:rPr kumimoji="0" lang="en-US" altLang="zh-HK" sz="1400" b="0" i="0" u="none" strike="noStrike" kern="1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http://v.ifeng.com/c/v/v001HtobVQJx7z36P82GhknmgeADSYf70Oy61FCcoEjv9NcOPjKQlCWjgCxSLmd</a:t>
            </a:r>
            <a:r>
              <a:rPr kumimoji="0" lang="en-US" altLang="zh-TW" sz="1400" b="0" i="0" u="none" strike="noStrike" kern="1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endParaRPr kumimoji="0" lang="zh-TW" altLang="zh-HK" sz="1400" b="0" i="0" u="none" strike="noStrike" kern="1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1" name="TextBox 7"/>
          <p:cNvSpPr txBox="1"/>
          <p:nvPr/>
        </p:nvSpPr>
        <p:spPr>
          <a:xfrm>
            <a:off x="255541" y="171409"/>
            <a:ext cx="2498964" cy="13388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pP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21832788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2EA7CA0-578E-4708-84C5-E63DB53344A4}"/>
              </a:ext>
            </a:extLst>
          </p:cNvPr>
          <p:cNvSpPr txBox="1"/>
          <p:nvPr/>
        </p:nvSpPr>
        <p:spPr>
          <a:xfrm>
            <a:off x="414338" y="1079118"/>
            <a:ext cx="11415712" cy="1852815"/>
          </a:xfrm>
          <a:prstGeom prst="rect">
            <a:avLst/>
          </a:prstGeom>
          <a:noFill/>
        </p:spPr>
        <p:txBody>
          <a:bodyPr wrap="square">
            <a:spAutoFit/>
          </a:bodyPr>
          <a:lstStyle/>
          <a:p>
            <a:pPr algn="just">
              <a:spcAft>
                <a:spcPts val="0"/>
              </a:spcAft>
              <a:tabLst>
                <a:tab pos="1705610" algn="l"/>
              </a:tabLst>
            </a:pPr>
            <a:r>
              <a:rPr lang="en-GB" altLang="zh-HK" sz="2200" kern="100" dirty="0">
                <a:latin typeface="Times New Roman" panose="02020603050405020304" pitchFamily="18" charset="0"/>
                <a:cs typeface="Times New Roman" panose="02020603050405020304" pitchFamily="18" charset="0"/>
              </a:rPr>
              <a:t>China’s high-speed </a:t>
            </a:r>
            <a:r>
              <a:rPr lang="en-GB" altLang="zh-HK" sz="2200" kern="100" dirty="0" smtClean="0">
                <a:latin typeface="Times New Roman" panose="02020603050405020304" pitchFamily="18" charset="0"/>
                <a:cs typeface="Times New Roman" panose="02020603050405020304" pitchFamily="18" charset="0"/>
              </a:rPr>
              <a:t>railway </a:t>
            </a:r>
            <a:r>
              <a:rPr lang="en-GB" altLang="zh-HK" sz="2200" kern="100" dirty="0">
                <a:latin typeface="Times New Roman" panose="02020603050405020304" pitchFamily="18" charset="0"/>
                <a:cs typeface="Times New Roman" panose="02020603050405020304" pitchFamily="18" charset="0"/>
              </a:rPr>
              <a:t>network with the “Four Verticals and Four Horizontals” </a:t>
            </a:r>
            <a:r>
              <a:rPr lang="en-GB" altLang="zh-HK" sz="2200" kern="100" dirty="0" smtClean="0">
                <a:latin typeface="Times New Roman" panose="02020603050405020304" pitchFamily="18" charset="0"/>
                <a:cs typeface="Times New Roman" panose="02020603050405020304" pitchFamily="18" charset="0"/>
              </a:rPr>
              <a:t>has taken </a:t>
            </a:r>
            <a:r>
              <a:rPr lang="en-GB" altLang="zh-HK" sz="2200" kern="100" dirty="0">
                <a:latin typeface="Times New Roman" panose="02020603050405020304" pitchFamily="18" charset="0"/>
                <a:cs typeface="Times New Roman" panose="02020603050405020304" pitchFamily="18" charset="0"/>
              </a:rPr>
              <a:t>shape. The </a:t>
            </a:r>
            <a:r>
              <a:rPr lang="en-GB" altLang="zh-HK" sz="2200" kern="100" dirty="0" smtClean="0">
                <a:latin typeface="Times New Roman" panose="02020603050405020304" pitchFamily="18" charset="0"/>
                <a:cs typeface="Times New Roman" panose="02020603050405020304" pitchFamily="18" charset="0"/>
              </a:rPr>
              <a:t>mileage of operating railways increased </a:t>
            </a:r>
            <a:r>
              <a:rPr lang="en-GB" altLang="zh-HK" sz="2200" kern="100" dirty="0">
                <a:latin typeface="Times New Roman" panose="02020603050405020304" pitchFamily="18" charset="0"/>
                <a:cs typeface="Times New Roman" panose="02020603050405020304" pitchFamily="18" charset="0"/>
              </a:rPr>
              <a:t>from 96,300 kilometres in 2012 to 141,300 kilometres in </a:t>
            </a:r>
            <a:r>
              <a:rPr lang="en-GB" altLang="zh-HK" sz="2200" kern="100" dirty="0" smtClean="0">
                <a:latin typeface="Times New Roman" panose="02020603050405020304" pitchFamily="18" charset="0"/>
                <a:cs typeface="Times New Roman" panose="02020603050405020304" pitchFamily="18" charset="0"/>
              </a:rPr>
              <a:t>2019 of which </a:t>
            </a:r>
            <a:r>
              <a:rPr lang="en-GB" altLang="zh-HK" sz="2200" kern="100" dirty="0">
                <a:latin typeface="Times New Roman" panose="02020603050405020304" pitchFamily="18" charset="0"/>
                <a:cs typeface="Times New Roman" panose="02020603050405020304" pitchFamily="18" charset="0"/>
              </a:rPr>
              <a:t>the </a:t>
            </a:r>
            <a:r>
              <a:rPr lang="en-GB" altLang="zh-HK" sz="2200" kern="100" dirty="0" smtClean="0">
                <a:latin typeface="Times New Roman" panose="02020603050405020304" pitchFamily="18" charset="0"/>
                <a:cs typeface="Times New Roman" panose="02020603050405020304" pitchFamily="18" charset="0"/>
              </a:rPr>
              <a:t>high-speed rail mileage was </a:t>
            </a:r>
            <a:r>
              <a:rPr lang="en-GB" altLang="zh-HK" sz="2200" kern="100" dirty="0">
                <a:latin typeface="Times New Roman" panose="02020603050405020304" pitchFamily="18" charset="0"/>
                <a:cs typeface="Times New Roman" panose="02020603050405020304" pitchFamily="18" charset="0"/>
              </a:rPr>
              <a:t>38,000 </a:t>
            </a:r>
            <a:r>
              <a:rPr lang="en-GB" altLang="zh-HK" sz="2200" kern="100" dirty="0" smtClean="0">
                <a:latin typeface="Times New Roman" panose="02020603050405020304" pitchFamily="18" charset="0"/>
                <a:cs typeface="Times New Roman" panose="02020603050405020304" pitchFamily="18" charset="0"/>
              </a:rPr>
              <a:t>kilometres. It ranked first </a:t>
            </a:r>
            <a:r>
              <a:rPr lang="en-GB" altLang="zh-HK" sz="2200" kern="100" dirty="0">
                <a:latin typeface="Times New Roman" panose="02020603050405020304" pitchFamily="18" charset="0"/>
                <a:cs typeface="Times New Roman" panose="02020603050405020304" pitchFamily="18" charset="0"/>
              </a:rPr>
              <a:t>in the world, accounting for 60% of the world’s </a:t>
            </a:r>
            <a:r>
              <a:rPr lang="en-GB" altLang="zh-HK" sz="2200" kern="100" dirty="0" smtClean="0">
                <a:latin typeface="Times New Roman" panose="02020603050405020304" pitchFamily="18" charset="0"/>
                <a:cs typeface="Times New Roman" panose="02020603050405020304" pitchFamily="18" charset="0"/>
              </a:rPr>
              <a:t>total high-speed rail mileage.</a:t>
            </a:r>
            <a:endParaRPr lang="zh-TW" altLang="zh-HK" sz="2200" kern="100" dirty="0">
              <a:latin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TextBox 5"/>
          <p:cNvSpPr txBox="1"/>
          <p:nvPr/>
        </p:nvSpPr>
        <p:spPr>
          <a:xfrm>
            <a:off x="1598882" y="5755505"/>
            <a:ext cx="35473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Rail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mileage from 2012 to 2019</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
            <a:extLst>
              <a:ext uri="{FF2B5EF4-FFF2-40B4-BE49-F238E27FC236}">
                <a16:creationId xmlns:a16="http://schemas.microsoft.com/office/drawing/2014/main" id="{882C9581-F1A7-4FDD-95CA-A4F7C32D5C12}"/>
              </a:ext>
            </a:extLst>
          </p:cNvPr>
          <p:cNvSpPr>
            <a:spLocks noChangeArrowheads="1"/>
          </p:cNvSpPr>
          <p:nvPr/>
        </p:nvSpPr>
        <p:spPr bwMode="auto">
          <a:xfrm>
            <a:off x="6545531" y="5884418"/>
            <a:ext cx="55663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defRPr/>
            </a:pP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Watch video</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Ranking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 high-speed </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rail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mileage in the world</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8D7B9F0D-8DE2-4601-86E4-498E8FE50AA4}"/>
              </a:ext>
            </a:extLst>
          </p:cNvPr>
          <p:cNvSpPr txBox="1"/>
          <p:nvPr/>
        </p:nvSpPr>
        <p:spPr>
          <a:xfrm>
            <a:off x="6606821" y="6235098"/>
            <a:ext cx="504613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tv.people.com.cn/n1/2018/1204/c413792-30442603.html)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图形 12" descr="场记板 轮廓">
            <a:extLst>
              <a:ext uri="{FF2B5EF4-FFF2-40B4-BE49-F238E27FC236}">
                <a16:creationId xmlns:a16="http://schemas.microsoft.com/office/drawing/2014/main" id="{348189CA-B605-45B0-8428-8827092B841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721109" y="5461838"/>
            <a:ext cx="885712" cy="956665"/>
          </a:xfrm>
          <a:prstGeom prst="rect">
            <a:avLst/>
          </a:prstGeom>
        </p:spPr>
      </p:pic>
      <p:sp>
        <p:nvSpPr>
          <p:cNvPr id="15" name="文本框 14">
            <a:extLst>
              <a:ext uri="{FF2B5EF4-FFF2-40B4-BE49-F238E27FC236}">
                <a16:creationId xmlns:a16="http://schemas.microsoft.com/office/drawing/2014/main" id="{94E10260-AAD6-4AF1-9E17-EDB0814771A6}"/>
              </a:ext>
            </a:extLst>
          </p:cNvPr>
          <p:cNvSpPr txBox="1"/>
          <p:nvPr/>
        </p:nvSpPr>
        <p:spPr>
          <a:xfrm>
            <a:off x="4771504" y="427572"/>
            <a:ext cx="5241925"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lvl="0">
              <a:defRPr/>
            </a:pPr>
            <a:r>
              <a:rPr lang="en-GB" altLang="zh-HK" sz="3200" b="1" kern="100" dirty="0">
                <a:solidFill>
                  <a:prstClr val="black"/>
                </a:solidFill>
                <a:latin typeface="Times New Roman" panose="02020603050405020304" pitchFamily="18" charset="0"/>
                <a:cs typeface="Times New Roman" panose="02020603050405020304" pitchFamily="18" charset="0"/>
              </a:rPr>
              <a:t>High-speed </a:t>
            </a:r>
            <a:r>
              <a:rPr lang="en-GB" altLang="zh-HK" sz="3200" b="1" kern="100" dirty="0" smtClean="0">
                <a:solidFill>
                  <a:prstClr val="black"/>
                </a:solidFill>
                <a:latin typeface="Times New Roman" panose="02020603050405020304" pitchFamily="18" charset="0"/>
                <a:cs typeface="Times New Roman" panose="02020603050405020304" pitchFamily="18" charset="0"/>
              </a:rPr>
              <a:t>rail</a:t>
            </a:r>
            <a:endParaRPr kumimoji="0" lang="zh-CN" altLang="en-US" sz="4800" b="1" i="0" u="none" strike="sng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
        <p:nvSpPr>
          <p:cNvPr id="16" name="Freeform 5">
            <a:extLst>
              <a:ext uri="{FF2B5EF4-FFF2-40B4-BE49-F238E27FC236}">
                <a16:creationId xmlns:a16="http://schemas.microsoft.com/office/drawing/2014/main" id="{179618F2-4A56-44C8-B43B-853684162DD5}"/>
              </a:ext>
            </a:extLst>
          </p:cNvPr>
          <p:cNvSpPr/>
          <p:nvPr/>
        </p:nvSpPr>
        <p:spPr bwMode="auto">
          <a:xfrm>
            <a:off x="4230492" y="65088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4" name="文本框 13">
            <a:extLst>
              <a:ext uri="{FF2B5EF4-FFF2-40B4-BE49-F238E27FC236}">
                <a16:creationId xmlns:a16="http://schemas.microsoft.com/office/drawing/2014/main" id="{1D9CCE59-035C-4086-AC2A-FC658845BB57}"/>
              </a:ext>
            </a:extLst>
          </p:cNvPr>
          <p:cNvSpPr txBox="1"/>
          <p:nvPr/>
        </p:nvSpPr>
        <p:spPr>
          <a:xfrm>
            <a:off x="726761" y="6124837"/>
            <a:ext cx="4126247" cy="523220"/>
          </a:xfrm>
          <a:prstGeom prst="rect">
            <a:avLst/>
          </a:prstGeom>
          <a:noFill/>
        </p:spPr>
        <p:txBody>
          <a:bodyPr wrap="square" rtlCol="0">
            <a:spAutoFit/>
          </a:bodyPr>
          <a:lstStyle/>
          <a:p>
            <a:pPr>
              <a:defRP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National Bureau of Statistics of China </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pPr lvl="0">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a:t>
            </a:r>
          </a:p>
        </p:txBody>
      </p:sp>
      <p:sp>
        <p:nvSpPr>
          <p:cNvPr id="17" name="TextBox 16"/>
          <p:cNvSpPr txBox="1"/>
          <p:nvPr/>
        </p:nvSpPr>
        <p:spPr>
          <a:xfrm>
            <a:off x="1567666" y="5493549"/>
            <a:ext cx="3467819" cy="369332"/>
          </a:xfrm>
          <a:prstGeom prst="rect">
            <a:avLst/>
          </a:prstGeom>
          <a:noFill/>
        </p:spPr>
        <p:txBody>
          <a:bodyPr wrap="square" rtlCol="0">
            <a:spAutoFit/>
          </a:bodyPr>
          <a:lstStyle/>
          <a:p>
            <a:pPr algn="ctr">
              <a:defRPr/>
            </a:pP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Rail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mileage</a:t>
            </a:r>
            <a:r>
              <a:rPr lang="zh-TW"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(in 10,000 km)</a:t>
            </a:r>
            <a:endParaRPr lang="zh-TW" alt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5" cstate="print"/>
          <a:stretch>
            <a:fillRect/>
          </a:stretch>
        </p:blipFill>
        <p:spPr>
          <a:xfrm>
            <a:off x="833351" y="3121525"/>
            <a:ext cx="4951347" cy="2345846"/>
          </a:xfrm>
          <a:prstGeom prst="rect">
            <a:avLst/>
          </a:prstGeom>
          <a:ln w="44450" cmpd="sng">
            <a:solidFill>
              <a:srgbClr val="000000"/>
            </a:solidFill>
          </a:ln>
        </p:spPr>
      </p:pic>
      <p:sp>
        <p:nvSpPr>
          <p:cNvPr id="1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921024" y="7397742"/>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6"/>
          </p:cNvPr>
          <p:cNvPicPr>
            <a:picLocks noChangeAspect="1"/>
          </p:cNvPicPr>
          <p:nvPr/>
        </p:nvPicPr>
        <p:blipFill>
          <a:blip r:embed="rId7" cstate="print"/>
          <a:stretch>
            <a:fillRect/>
          </a:stretch>
        </p:blipFill>
        <p:spPr>
          <a:xfrm>
            <a:off x="6652799" y="3022244"/>
            <a:ext cx="4370107" cy="2471305"/>
          </a:xfrm>
          <a:prstGeom prst="rect">
            <a:avLst/>
          </a:prstGeom>
        </p:spPr>
      </p:pic>
      <p:sp>
        <p:nvSpPr>
          <p:cNvPr id="18" name="Rectangle 17"/>
          <p:cNvSpPr/>
          <p:nvPr/>
        </p:nvSpPr>
        <p:spPr>
          <a:xfrm>
            <a:off x="6545531" y="5600634"/>
            <a:ext cx="3922122" cy="369332"/>
          </a:xfrm>
          <a:prstGeom prst="rect">
            <a:avLst/>
          </a:prstGeom>
        </p:spPr>
        <p:txBody>
          <a:bodyPr wrap="square">
            <a:spAutoFit/>
          </a:bodyPr>
          <a:lstStyle/>
          <a:p>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image to watch the video</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73002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E276A3E-5CB9-46FD-87BF-30D0414ADF1C}"/>
              </a:ext>
            </a:extLst>
          </p:cNvPr>
          <p:cNvSpPr>
            <a:spLocks noGrp="1"/>
          </p:cNvSpPr>
          <p:nvPr>
            <p:ph idx="4294967295"/>
          </p:nvPr>
        </p:nvSpPr>
        <p:spPr>
          <a:xfrm>
            <a:off x="5543550" y="1796672"/>
            <a:ext cx="6300788" cy="2932492"/>
          </a:xfrm>
        </p:spPr>
        <p:txBody>
          <a:bodyPr>
            <a:noAutofit/>
          </a:bodyPr>
          <a:lstStyle/>
          <a:p>
            <a:pPr marL="0" indent="0" algn="just" hangingPunct="0">
              <a:lnSpc>
                <a:spcPct val="120000"/>
              </a:lnSpc>
              <a:buNone/>
            </a:pP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According to the “Medium- and Long-term Railway Network Plan” issued by the National Railway Administration in 2016,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China was to enhance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its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high-speed railway from “Four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Verticals and Four Horizontals” to “Eight Verticals and Eight Horizontals”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network to connect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coastal with inland regions, and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link southern and northern parts, as supported by the cross-region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and inter-city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railway lines.</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465E258B-B360-4A72-A988-F22C546C33D8}"/>
              </a:ext>
            </a:extLst>
          </p:cNvPr>
          <p:cNvSpPr txBox="1"/>
          <p:nvPr/>
        </p:nvSpPr>
        <p:spPr>
          <a:xfrm>
            <a:off x="186772" y="5740797"/>
            <a:ext cx="5767783" cy="615553"/>
          </a:xfrm>
          <a:prstGeom prst="rect">
            <a:avLst/>
          </a:prstGeom>
          <a:noFill/>
        </p:spPr>
        <p:txBody>
          <a:bodyPr wrap="square" rtlCol="0">
            <a:spAutoFit/>
          </a:bodyPr>
          <a:lstStyle/>
          <a:p>
            <a:pPr lvl="0">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National Railway Administration of the PRC </a:t>
            </a:r>
            <a:r>
              <a:rPr kumimoji="0" lang="en-US" altLang="zh-CN" sz="1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a:t>
            </a:r>
            <a:r>
              <a:rPr lang="en-US" altLang="zh-CN" sz="14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hlinkClick r:id="rId3"/>
              </a:rPr>
              <a:t>http://</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hlinkClick r:id="rId3"/>
              </a:rPr>
              <a:t>www.nra.gov.cn/jglz/fgzd/gfwj/201607/t20160721_308872.shtml</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 )</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97377F32-F9AE-4631-8091-6F4F5345F810}"/>
              </a:ext>
            </a:extLst>
          </p:cNvPr>
          <p:cNvSpPr txBox="1"/>
          <p:nvPr/>
        </p:nvSpPr>
        <p:spPr>
          <a:xfrm>
            <a:off x="432262" y="249370"/>
            <a:ext cx="11479876" cy="1200329"/>
          </a:xfrm>
          <a:prstGeom prst="rect">
            <a:avLst/>
          </a:prstGeom>
          <a:noFill/>
        </p:spPr>
        <p:txBody>
          <a:bodyPr wrap="square">
            <a:spAutoFit/>
          </a:bodyPr>
          <a:lstStyle/>
          <a:p>
            <a:pPr algn="ctr">
              <a:spcAft>
                <a:spcPts val="0"/>
              </a:spcAft>
              <a:tabLst>
                <a:tab pos="1705610" algn="l"/>
              </a:tabLst>
            </a:pPr>
            <a:r>
              <a:rPr lang="en-GB" altLang="zh-HK" sz="3600" kern="100" dirty="0" smtClean="0">
                <a:latin typeface="Times New Roman" panose="02020603050405020304" pitchFamily="18" charset="0"/>
                <a:cs typeface="Times New Roman" panose="02020603050405020304" pitchFamily="18" charset="0"/>
              </a:rPr>
              <a:t>“</a:t>
            </a:r>
            <a:r>
              <a:rPr lang="en-GB" altLang="zh-HK" sz="3600" kern="100" dirty="0">
                <a:latin typeface="Times New Roman" panose="02020603050405020304" pitchFamily="18" charset="0"/>
                <a:cs typeface="Times New Roman" panose="02020603050405020304" pitchFamily="18" charset="0"/>
              </a:rPr>
              <a:t>Eight Verticals and Eight Horizontals</a:t>
            </a:r>
            <a:r>
              <a:rPr lang="en-GB" altLang="zh-HK" sz="3600" kern="100" dirty="0" smtClean="0">
                <a:latin typeface="Times New Roman" panose="02020603050405020304" pitchFamily="18" charset="0"/>
                <a:cs typeface="Times New Roman" panose="02020603050405020304" pitchFamily="18" charset="0"/>
              </a:rPr>
              <a:t>” </a:t>
            </a:r>
          </a:p>
          <a:p>
            <a:pPr algn="ctr">
              <a:spcAft>
                <a:spcPts val="0"/>
              </a:spcAft>
              <a:tabLst>
                <a:tab pos="1705610" algn="l"/>
              </a:tabLst>
            </a:pPr>
            <a:r>
              <a:rPr lang="en-GB" altLang="zh-HK" sz="3600" kern="100" dirty="0" smtClean="0">
                <a:latin typeface="Times New Roman" panose="02020603050405020304" pitchFamily="18" charset="0"/>
                <a:cs typeface="Times New Roman" panose="02020603050405020304" pitchFamily="18" charset="0"/>
              </a:rPr>
              <a:t>High-speed </a:t>
            </a:r>
            <a:r>
              <a:rPr lang="en-GB" altLang="zh-HK" sz="3600" kern="100" dirty="0">
                <a:latin typeface="Times New Roman" panose="02020603050405020304" pitchFamily="18" charset="0"/>
                <a:cs typeface="Times New Roman" panose="02020603050405020304" pitchFamily="18" charset="0"/>
              </a:rPr>
              <a:t>railway </a:t>
            </a:r>
            <a:r>
              <a:rPr lang="en-GB" altLang="zh-HK" sz="3600" kern="100" dirty="0" smtClean="0">
                <a:latin typeface="Times New Roman" panose="02020603050405020304" pitchFamily="18" charset="0"/>
                <a:cs typeface="Times New Roman" panose="02020603050405020304" pitchFamily="18" charset="0"/>
              </a:rPr>
              <a:t>network</a:t>
            </a:r>
            <a:endParaRPr kumimoji="0" lang="zh-CN" altLang="en-US" sz="3600" b="1" i="0" u="none" strike="noStrike" kern="1200" cap="none" spc="0" normalizeH="0" baseline="0" noProof="0" dirty="0">
              <a:ln>
                <a:noFill/>
              </a:ln>
              <a:solidFill>
                <a:prstClr val="black"/>
              </a:solidFill>
              <a:effectLst/>
              <a:uLnTx/>
              <a:uFillTx/>
              <a:latin typeface="等线"/>
              <a:ea typeface="等线" panose="02010600030101010101" pitchFamily="2" charset="-122"/>
            </a:endParaRPr>
          </a:p>
        </p:txBody>
      </p:sp>
      <p:pic>
        <p:nvPicPr>
          <p:cNvPr id="4" name="Picture 3"/>
          <p:cNvPicPr>
            <a:picLocks noChangeAspect="1"/>
          </p:cNvPicPr>
          <p:nvPr/>
        </p:nvPicPr>
        <p:blipFill>
          <a:blip r:embed="rId4" cstate="print"/>
          <a:stretch>
            <a:fillRect/>
          </a:stretch>
        </p:blipFill>
        <p:spPr>
          <a:xfrm>
            <a:off x="286788" y="2244480"/>
            <a:ext cx="4993344" cy="3356753"/>
          </a:xfrm>
          <a:prstGeom prst="rect">
            <a:avLst/>
          </a:prstGeom>
        </p:spPr>
      </p:pic>
      <p:sp>
        <p:nvSpPr>
          <p:cNvPr id="10" name="文本框 14">
            <a:extLst>
              <a:ext uri="{FF2B5EF4-FFF2-40B4-BE49-F238E27FC236}">
                <a16:creationId xmlns:a16="http://schemas.microsoft.com/office/drawing/2014/main" id="{97377F32-F9AE-4631-8091-6F4F5345F810}"/>
              </a:ext>
            </a:extLst>
          </p:cNvPr>
          <p:cNvSpPr txBox="1"/>
          <p:nvPr/>
        </p:nvSpPr>
        <p:spPr>
          <a:xfrm>
            <a:off x="186772" y="1796671"/>
            <a:ext cx="5256762" cy="400110"/>
          </a:xfrm>
          <a:prstGeom prst="rect">
            <a:avLst/>
          </a:prstGeom>
          <a:noFill/>
        </p:spPr>
        <p:txBody>
          <a:bodyPr wrap="square">
            <a:spAutoFit/>
          </a:bodyPr>
          <a:lstStyle/>
          <a:p>
            <a:pPr algn="ctr">
              <a:spcAft>
                <a:spcPts val="0"/>
              </a:spcAft>
              <a:tabLst>
                <a:tab pos="1705610" algn="l"/>
              </a:tabLst>
            </a:pPr>
            <a:r>
              <a:rPr lang="en-GB" altLang="zh-HK" sz="2000" kern="100" dirty="0">
                <a:latin typeface="Times New Roman" panose="02020603050405020304" pitchFamily="18" charset="0"/>
                <a:cs typeface="Times New Roman" panose="02020603050405020304" pitchFamily="18" charset="0"/>
              </a:rPr>
              <a:t>Medium- and Long-term Railway Network </a:t>
            </a:r>
            <a:r>
              <a:rPr lang="en-GB" altLang="zh-HK" sz="2000" kern="100" dirty="0" smtClean="0">
                <a:latin typeface="Times New Roman" panose="02020603050405020304" pitchFamily="18" charset="0"/>
                <a:cs typeface="Times New Roman" panose="02020603050405020304" pitchFamily="18" charset="0"/>
              </a:rPr>
              <a:t>Plan</a:t>
            </a:r>
            <a:endParaRPr lang="zh-TW" altLang="zh-HK" sz="2000" kern="100" dirty="0">
              <a:latin typeface="Calibri" panose="020F0502020204030204" pitchFamily="34" charset="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8604535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7475" y="182786"/>
            <a:ext cx="1844842"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altLang="zh-HK" sz="3200" kern="100" dirty="0">
                <a:solidFill>
                  <a:prstClr val="black"/>
                </a:solidFill>
                <a:latin typeface="Times New Roman" panose="02020603050405020304" pitchFamily="18" charset="0"/>
                <a:cs typeface="Times New Roman" panose="02020603050405020304" pitchFamily="18" charset="0"/>
              </a:rPr>
              <a:t>Activity</a:t>
            </a:r>
            <a:endParaRPr kumimoji="0" lang="zh-HK" altLang="en-US" sz="4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 name="TextBox 3"/>
          <p:cNvSpPr txBox="1"/>
          <p:nvPr/>
        </p:nvSpPr>
        <p:spPr>
          <a:xfrm>
            <a:off x="454283" y="3186379"/>
            <a:ext cx="11531286" cy="236988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Tx/>
              <a:buAutoNum type="arabicPeriod"/>
            </a:pPr>
            <a:r>
              <a:rPr lang="en-GB" altLang="zh-HK" sz="2000" kern="100" dirty="0" smtClean="0">
                <a:solidFill>
                  <a:schemeClr val="tx1"/>
                </a:solidFill>
                <a:latin typeface="Times New Roman" panose="02020603050405020304" pitchFamily="18" charset="0"/>
                <a:cs typeface="Times New Roman" panose="02020603050405020304" pitchFamily="18" charset="0"/>
              </a:rPr>
              <a:t>List </a:t>
            </a:r>
            <a:r>
              <a:rPr lang="en-GB" altLang="zh-HK" sz="2000" kern="100" dirty="0">
                <a:solidFill>
                  <a:schemeClr val="tx1"/>
                </a:solidFill>
                <a:latin typeface="Times New Roman" panose="02020603050405020304" pitchFamily="18" charset="0"/>
                <a:cs typeface="Times New Roman" panose="02020603050405020304" pitchFamily="18" charset="0"/>
              </a:rPr>
              <a:t>some Mainland cities that can be reached within a short time by the Guangzhou-Shenzhen-Hong Kong Express Rail </a:t>
            </a:r>
            <a:r>
              <a:rPr lang="en-GB" altLang="zh-HK" sz="2000" kern="100" dirty="0" smtClean="0">
                <a:solidFill>
                  <a:schemeClr val="tx1"/>
                </a:solidFill>
                <a:latin typeface="Times New Roman" panose="02020603050405020304" pitchFamily="18" charset="0"/>
                <a:cs typeface="Times New Roman" panose="02020603050405020304" pitchFamily="18" charset="0"/>
              </a:rPr>
              <a:t>Link.</a:t>
            </a:r>
            <a:endParaRPr lang="en-GB" altLang="zh-HK" sz="2000" kern="100" dirty="0">
              <a:solidFill>
                <a:schemeClr val="tx1"/>
              </a:solidFill>
              <a:latin typeface="Times New Roman" panose="02020603050405020304" pitchFamily="18" charset="0"/>
              <a:cs typeface="Times New Roman" panose="02020603050405020304" pitchFamily="18" charset="0"/>
            </a:endParaRPr>
          </a:p>
          <a:p>
            <a:pPr marL="342900" indent="-342900">
              <a:buFontTx/>
              <a:buAutoNum type="arabicPeriod"/>
            </a:pPr>
            <a:r>
              <a:rPr lang="en-GB" altLang="zh-HK" sz="2000" kern="100" dirty="0">
                <a:solidFill>
                  <a:schemeClr val="tx1"/>
                </a:solidFill>
                <a:latin typeface="Times New Roman" panose="02020603050405020304" pitchFamily="18" charset="0"/>
                <a:cs typeface="Times New Roman" panose="02020603050405020304" pitchFamily="18" charset="0"/>
              </a:rPr>
              <a:t>List the locations covered by </a:t>
            </a:r>
            <a:r>
              <a:rPr lang="en-GB" altLang="zh-HK" sz="2000" kern="100" dirty="0" smtClean="0">
                <a:solidFill>
                  <a:schemeClr val="tx1"/>
                </a:solidFill>
                <a:latin typeface="Times New Roman" panose="02020603050405020304" pitchFamily="18" charset="0"/>
                <a:cs typeface="Times New Roman" panose="02020603050405020304" pitchFamily="18" charset="0"/>
              </a:rPr>
              <a:t>the </a:t>
            </a:r>
            <a:r>
              <a:rPr lang="en-GB" altLang="zh-HK" sz="2000" kern="100" dirty="0">
                <a:solidFill>
                  <a:schemeClr val="tx1"/>
                </a:solidFill>
                <a:latin typeface="Times New Roman" panose="02020603050405020304" pitchFamily="18" charset="0"/>
                <a:cs typeface="Times New Roman" panose="02020603050405020304" pitchFamily="18" charset="0"/>
              </a:rPr>
              <a:t>“Eight Verticals and Eight Horizontals” high-speed railway network . </a:t>
            </a:r>
          </a:p>
          <a:p>
            <a:pPr marL="342900" marR="0" indent="-342900" algn="l" defTabSz="914400" rtl="0" eaLnBrk="1" fontAlgn="auto" latinLnBrk="0" hangingPunct="1">
              <a:lnSpc>
                <a:spcPct val="100000"/>
              </a:lnSpc>
              <a:spcBef>
                <a:spcPts val="0"/>
              </a:spcBef>
              <a:spcAft>
                <a:spcPts val="0"/>
              </a:spcAft>
              <a:buClrTx/>
              <a:buSzTx/>
              <a:buFontTx/>
              <a:buAutoNum type="arabicPeriod"/>
              <a:tabLst/>
            </a:pPr>
            <a:r>
              <a:rPr lang="en-GB" altLang="zh-HK" sz="2000" kern="100" dirty="0">
                <a:solidFill>
                  <a:schemeClr val="tx1"/>
                </a:solidFill>
                <a:latin typeface="Times New Roman" panose="02020603050405020304" pitchFamily="18" charset="0"/>
                <a:cs typeface="Times New Roman" panose="02020603050405020304" pitchFamily="18" charset="0"/>
              </a:rPr>
              <a:t>Explain how the development of the high-speed railway network can promote the development of our country. </a:t>
            </a:r>
          </a:p>
          <a:p>
            <a:pPr marL="342900" marR="0" indent="-342900" algn="l" defTabSz="914400" rtl="0" eaLnBrk="1" fontAlgn="auto" latinLnBrk="0" hangingPunct="1">
              <a:lnSpc>
                <a:spcPct val="100000"/>
              </a:lnSpc>
              <a:spcBef>
                <a:spcPts val="0"/>
              </a:spcBef>
              <a:spcAft>
                <a:spcPts val="0"/>
              </a:spcAft>
              <a:buClrTx/>
              <a:buSzTx/>
              <a:buFontTx/>
              <a:buAutoNum type="arabicPeriod"/>
              <a:tabLst/>
            </a:pPr>
            <a:r>
              <a:rPr lang="en-GB" altLang="zh-HK" sz="2000" kern="100" dirty="0">
                <a:solidFill>
                  <a:schemeClr val="tx1"/>
                </a:solidFill>
                <a:latin typeface="Times New Roman" panose="02020603050405020304" pitchFamily="18" charset="0"/>
                <a:cs typeface="Times New Roman" panose="02020603050405020304" pitchFamily="18" charset="0"/>
              </a:rPr>
              <a:t>Explain the significance of Hong </a:t>
            </a:r>
            <a:r>
              <a:rPr lang="en-GB" altLang="zh-HK" sz="2000" kern="100" dirty="0" smtClean="0">
                <a:solidFill>
                  <a:schemeClr val="tx1"/>
                </a:solidFill>
                <a:latin typeface="Times New Roman" panose="02020603050405020304" pitchFamily="18" charset="0"/>
                <a:cs typeface="Times New Roman" panose="02020603050405020304" pitchFamily="18" charset="0"/>
              </a:rPr>
              <a:t>Kong joining </a:t>
            </a:r>
            <a:r>
              <a:rPr lang="en-GB" altLang="zh-HK" sz="2000" kern="100" dirty="0">
                <a:solidFill>
                  <a:schemeClr val="tx1"/>
                </a:solidFill>
                <a:latin typeface="Times New Roman" panose="02020603050405020304" pitchFamily="18" charset="0"/>
                <a:cs typeface="Times New Roman" panose="02020603050405020304" pitchFamily="18" charset="0"/>
              </a:rPr>
              <a:t>the country’s high-speed railway network.</a:t>
            </a:r>
            <a:endParaRPr lang="zh-TW" altLang="zh-HK" sz="2000" kern="100" dirty="0">
              <a:solidFill>
                <a:schemeClr val="tx1"/>
              </a:solidFill>
              <a:latin typeface="Calibri" panose="020F0502020204030204" pitchFamily="34" charset="0"/>
              <a:cs typeface="Times New Roman" panose="02020603050405020304" pitchFamily="18" charset="0"/>
            </a:endParaRPr>
          </a:p>
          <a:p>
            <a:pPr marL="342900" indent="-342900">
              <a:buFontTx/>
              <a:buAutoNum type="arabicPeriod"/>
            </a:pPr>
            <a:endPar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2840510" y="949081"/>
            <a:ext cx="8912994" cy="1631216"/>
          </a:xfrm>
          <a:prstGeom prst="rect">
            <a:avLst/>
          </a:prstGeom>
          <a:ln w="28575">
            <a:solidFill>
              <a:srgbClr val="FF0000"/>
            </a:solidFill>
          </a:ln>
        </p:spPr>
        <p:txBody>
          <a:bodyPr wrap="square">
            <a:spAutoFit/>
          </a:bodyPr>
          <a:lstStyle/>
          <a:p>
            <a:pPr algn="just">
              <a:spcAft>
                <a:spcPts val="0"/>
              </a:spcAft>
              <a:tabLst>
                <a:tab pos="1705610" algn="l"/>
              </a:tabLst>
            </a:pPr>
            <a:r>
              <a:rPr lang="en-GB" altLang="zh-HK" sz="2000" kern="100" dirty="0" smtClean="0">
                <a:latin typeface="Times New Roman" panose="02020603050405020304" pitchFamily="18" charset="0"/>
                <a:cs typeface="Times New Roman" panose="02020603050405020304" pitchFamily="18" charset="0"/>
              </a:rPr>
              <a:t>The goal of “one-hour living circle” has been realised with Hong Kong joining the </a:t>
            </a:r>
            <a:r>
              <a:rPr lang="en-GB" altLang="zh-HK" sz="2000" kern="100" dirty="0">
                <a:latin typeface="Times New Roman" panose="02020603050405020304" pitchFamily="18" charset="0"/>
                <a:cs typeface="Times New Roman" panose="02020603050405020304" pitchFamily="18" charset="0"/>
              </a:rPr>
              <a:t>national high-speed railway </a:t>
            </a:r>
            <a:r>
              <a:rPr lang="en-GB" altLang="zh-HK" sz="2000" kern="100" dirty="0" smtClean="0">
                <a:latin typeface="Times New Roman" panose="02020603050405020304" pitchFamily="18" charset="0"/>
                <a:cs typeface="Times New Roman" panose="02020603050405020304" pitchFamily="18" charset="0"/>
              </a:rPr>
              <a:t>network. </a:t>
            </a:r>
            <a:r>
              <a:rPr lang="en-GB" altLang="zh-HK" sz="2000" kern="100" dirty="0">
                <a:latin typeface="Times New Roman" panose="02020603050405020304" pitchFamily="18" charset="0"/>
                <a:cs typeface="Times New Roman" panose="02020603050405020304" pitchFamily="18" charset="0"/>
              </a:rPr>
              <a:t>Now we can </a:t>
            </a:r>
            <a:r>
              <a:rPr lang="en-GB" altLang="zh-HK" sz="2000" kern="100" dirty="0" smtClean="0">
                <a:latin typeface="Times New Roman" panose="02020603050405020304" pitchFamily="18" charset="0"/>
                <a:cs typeface="Times New Roman" panose="02020603050405020304" pitchFamily="18" charset="0"/>
              </a:rPr>
              <a:t>enjoy yum cha </a:t>
            </a:r>
            <a:r>
              <a:rPr lang="en-GB" altLang="zh-HK" sz="2000" kern="100" dirty="0">
                <a:latin typeface="Times New Roman" panose="02020603050405020304" pitchFamily="18" charset="0"/>
                <a:cs typeface="Times New Roman" panose="02020603050405020304" pitchFamily="18" charset="0"/>
              </a:rPr>
              <a:t>in Hong Kong in the morning and </a:t>
            </a:r>
            <a:r>
              <a:rPr lang="en-GB" altLang="zh-HK" sz="2000" kern="100" dirty="0" smtClean="0">
                <a:latin typeface="Times New Roman" panose="02020603050405020304" pitchFamily="18" charset="0"/>
                <a:cs typeface="Times New Roman" panose="02020603050405020304" pitchFamily="18" charset="0"/>
              </a:rPr>
              <a:t>arrive at a </a:t>
            </a:r>
            <a:r>
              <a:rPr lang="en-GB" altLang="zh-HK" sz="2000" kern="100" dirty="0">
                <a:latin typeface="Times New Roman" panose="02020603050405020304" pitchFamily="18" charset="0"/>
                <a:cs typeface="Times New Roman" panose="02020603050405020304" pitchFamily="18" charset="0"/>
              </a:rPr>
              <a:t>Mainland city in the afternoon. </a:t>
            </a:r>
            <a:r>
              <a:rPr lang="en-GB" altLang="zh-HK" sz="2000" kern="100" dirty="0" smtClean="0">
                <a:latin typeface="Times New Roman" panose="02020603050405020304" pitchFamily="18" charset="0"/>
                <a:cs typeface="Times New Roman" panose="02020603050405020304" pitchFamily="18" charset="0"/>
              </a:rPr>
              <a:t>Our concept </a:t>
            </a:r>
            <a:r>
              <a:rPr lang="en-GB" altLang="zh-HK" sz="2000" kern="100" dirty="0">
                <a:latin typeface="Times New Roman" panose="02020603050405020304" pitchFamily="18" charset="0"/>
                <a:cs typeface="Times New Roman" panose="02020603050405020304" pitchFamily="18" charset="0"/>
              </a:rPr>
              <a:t>of time and space has changed, and the economic landscape has also been </a:t>
            </a:r>
            <a:r>
              <a:rPr lang="en-GB" altLang="zh-HK" sz="2000" kern="100" dirty="0" smtClean="0">
                <a:latin typeface="Times New Roman" panose="02020603050405020304" pitchFamily="18" charset="0"/>
                <a:cs typeface="Times New Roman" panose="02020603050405020304" pitchFamily="18" charset="0"/>
              </a:rPr>
              <a:t>reconstructed. Our lives have been changed unknowingly by the </a:t>
            </a:r>
            <a:r>
              <a:rPr lang="en-GB" altLang="zh-HK" sz="2000" kern="100" dirty="0">
                <a:latin typeface="Times New Roman" panose="02020603050405020304" pitchFamily="18" charset="0"/>
                <a:cs typeface="Times New Roman" panose="02020603050405020304" pitchFamily="18" charset="0"/>
              </a:rPr>
              <a:t>development of </a:t>
            </a:r>
            <a:r>
              <a:rPr lang="en-GB" altLang="zh-HK" sz="2000" kern="100" dirty="0" smtClean="0">
                <a:latin typeface="Times New Roman" panose="02020603050405020304" pitchFamily="18" charset="0"/>
                <a:cs typeface="Times New Roman" panose="02020603050405020304" pitchFamily="18" charset="0"/>
              </a:rPr>
              <a:t>infrastructure.</a:t>
            </a:r>
            <a:endParaRPr lang="zh-CN" altLang="en-US" sz="2800" dirty="0">
              <a:latin typeface="DFKai-SB" panose="03000509000000000000" pitchFamily="65" charset="-120"/>
              <a:ea typeface="DFKai-SB" panose="03000509000000000000" pitchFamily="65" charset="-120"/>
            </a:endParaRPr>
          </a:p>
        </p:txBody>
      </p:sp>
      <p:pic>
        <p:nvPicPr>
          <p:cNvPr id="6" name="Picture 5">
            <a:hlinkClick r:id="rId2"/>
          </p:cNvPr>
          <p:cNvPicPr>
            <a:picLocks noChangeAspect="1"/>
          </p:cNvPicPr>
          <p:nvPr/>
        </p:nvPicPr>
        <p:blipFill>
          <a:blip r:embed="rId3" cstate="print"/>
          <a:stretch>
            <a:fillRect/>
          </a:stretch>
        </p:blipFill>
        <p:spPr>
          <a:xfrm>
            <a:off x="454282" y="5500438"/>
            <a:ext cx="4234715" cy="925030"/>
          </a:xfrm>
          <a:prstGeom prst="rect">
            <a:avLst/>
          </a:prstGeom>
        </p:spPr>
      </p:pic>
      <p:sp>
        <p:nvSpPr>
          <p:cNvPr id="7" name="Rectangle 6"/>
          <p:cNvSpPr/>
          <p:nvPr/>
        </p:nvSpPr>
        <p:spPr>
          <a:xfrm>
            <a:off x="5421938" y="5331344"/>
            <a:ext cx="6563630" cy="830997"/>
          </a:xfrm>
          <a:prstGeom prst="rect">
            <a:avLst/>
          </a:prstGeom>
        </p:spPr>
        <p:txBody>
          <a:bodyPr wrap="square">
            <a:spAutoFit/>
          </a:bodyPr>
          <a:lstStyle/>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Sources: </a:t>
            </a:r>
          </a:p>
          <a:p>
            <a:pPr marL="285750" indent="-285750">
              <a:buFont typeface="Arial" panose="020B0604020202020204" pitchFamily="34" charset="0"/>
              <a:buChar cha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National Railway Administration of the PRC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http://www.nra.gov.cn/xxgkml/xxgk/xxgkml/201908/t20190830_87801.shtml</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People’s Daily Online (</a:t>
            </a: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http://finance.people.com.cn/BIG5/n1/2021/0623/c1004-32137870.html</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5421938" y="6270075"/>
            <a:ext cx="4270979" cy="369332"/>
          </a:xfrm>
          <a:prstGeom prst="rect">
            <a:avLst/>
          </a:prstGeom>
          <a:ln w="28575">
            <a:solidFill>
              <a:srgbClr val="FF0000"/>
            </a:solidFill>
          </a:ln>
        </p:spPr>
        <p:txBody>
          <a:bodyPr wrap="square">
            <a:spAutoFit/>
          </a:bodyPr>
          <a:lstStyle/>
          <a:p>
            <a:pPr lvl="0" algn="ct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the image </a:t>
            </a:r>
            <a:r>
              <a:rPr lang="en-US" altLang="zh-TW"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 learn more</a:t>
            </a:r>
            <a:endParaRPr lang="en-US" altLang="zh-HK" b="1" dirty="0">
              <a:latin typeface="DFKai-SB" panose="03000509000000000000" pitchFamily="65" charset="-120"/>
              <a:ea typeface="DFKai-SB" panose="03000509000000000000" pitchFamily="65" charset="-120"/>
            </a:endParaRPr>
          </a:p>
        </p:txBody>
      </p:sp>
      <p:sp>
        <p:nvSpPr>
          <p:cNvPr id="10" name="矩形 7">
            <a:extLst>
              <a:ext uri="{FF2B5EF4-FFF2-40B4-BE49-F238E27FC236}">
                <a16:creationId xmlns:a16="http://schemas.microsoft.com/office/drawing/2014/main" id="{DE3318B2-D0BA-4873-8353-ABB9B6169619}"/>
              </a:ext>
            </a:extLst>
          </p:cNvPr>
          <p:cNvSpPr/>
          <p:nvPr/>
        </p:nvSpPr>
        <p:spPr>
          <a:xfrm>
            <a:off x="166928" y="2703408"/>
            <a:ext cx="2372013" cy="369332"/>
          </a:xfrm>
          <a:prstGeom prst="rect">
            <a:avLst/>
          </a:prstGeom>
        </p:spPr>
        <p:txBody>
          <a:bodyPr wrap="square">
            <a:spAutoFit/>
          </a:bodyPr>
          <a:lstStyle/>
          <a:p>
            <a:pPr lvl="0">
              <a:defRP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EMU train </a:t>
            </a:r>
            <a:r>
              <a:rPr lang="en-US" altLang="zh-CN" dirty="0" err="1" smtClean="0">
                <a:latin typeface="Times New Roman" panose="02020603050405020304" pitchFamily="18" charset="0"/>
                <a:ea typeface="DFKai-SB" panose="03000509000000000000" pitchFamily="65" charset="-120"/>
                <a:cs typeface="Times New Roman" panose="02020603050405020304" pitchFamily="18" charset="0"/>
              </a:rPr>
              <a:t>Fuxing</a:t>
            </a:r>
            <a:endParaRPr kumimoji="0" lang="zh-CN" altLang="en-US" sz="1800" b="0"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4" cstate="print"/>
          <a:stretch>
            <a:fillRect/>
          </a:stretch>
        </p:blipFill>
        <p:spPr>
          <a:xfrm>
            <a:off x="166928" y="1165350"/>
            <a:ext cx="2659368" cy="1492784"/>
          </a:xfrm>
          <a:prstGeom prst="rect">
            <a:avLst/>
          </a:prstGeom>
        </p:spPr>
      </p:pic>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521440" y="6370344"/>
            <a:ext cx="46412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285384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D6204B2-7CF0-4155-A326-80A93C3B9220}"/>
              </a:ext>
            </a:extLst>
          </p:cNvPr>
          <p:cNvSpPr txBox="1"/>
          <p:nvPr/>
        </p:nvSpPr>
        <p:spPr>
          <a:xfrm>
            <a:off x="7756323" y="3710642"/>
            <a:ext cx="3681172" cy="923330"/>
          </a:xfrm>
          <a:prstGeom prst="rect">
            <a:avLst/>
          </a:prstGeom>
          <a:noFill/>
        </p:spPr>
        <p:txBody>
          <a:bodyPr wrap="square" rtlCol="0">
            <a:spAutoFit/>
          </a:bodyPr>
          <a:lstStyle/>
          <a:p>
            <a:r>
              <a:rPr lang="en-US" altLang="zh-TW" b="1"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Yangshan</a:t>
            </a:r>
            <a:r>
              <a:rPr lang="en-US" altLang="zh-TW"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Port in Shanghai</a:t>
            </a:r>
            <a:endParaRPr lang="en-US" altLang="zh-HK" b="1" dirty="0">
              <a:latin typeface="DFKai-SB" panose="03000509000000000000" pitchFamily="65" charset="-120"/>
              <a:ea typeface="DFKai-SB" panose="03000509000000000000" pitchFamily="65" charset="-120"/>
            </a:endParaRPr>
          </a:p>
          <a:p>
            <a:r>
              <a:rPr lang="en-US" altLang="zh-HK" u="sng" dirty="0">
                <a:solidFill>
                  <a:srgbClr val="1A0DAB"/>
                </a:solidFill>
                <a:latin typeface="arial" panose="020B0604020202020204" pitchFamily="34" charset="0"/>
                <a:hlinkClick r:id="rId3"/>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pic>
        <p:nvPicPr>
          <p:cNvPr id="9" name="图片 8">
            <a:extLst>
              <a:ext uri="{FF2B5EF4-FFF2-40B4-BE49-F238E27FC236}">
                <a16:creationId xmlns:a16="http://schemas.microsoft.com/office/drawing/2014/main" id="{EEE83121-CC95-4886-8568-F4CC050FAD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11280" y="1706880"/>
            <a:ext cx="3425851" cy="1982228"/>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2" name="任意多边形: 形状 11">
            <a:extLst>
              <a:ext uri="{FF2B5EF4-FFF2-40B4-BE49-F238E27FC236}">
                <a16:creationId xmlns:a16="http://schemas.microsoft.com/office/drawing/2014/main" id="{FBE2D102-C519-4460-A56D-6210697D9DF5}"/>
              </a:ext>
            </a:extLst>
          </p:cNvPr>
          <p:cNvSpPr/>
          <p:nvPr/>
        </p:nvSpPr>
        <p:spPr>
          <a:xfrm>
            <a:off x="636977" y="1588798"/>
            <a:ext cx="6297369" cy="4111144"/>
          </a:xfrm>
          <a:custGeom>
            <a:avLst/>
            <a:gdLst>
              <a:gd name="connsiteX0" fmla="*/ 0 w 5997276"/>
              <a:gd name="connsiteY0" fmla="*/ 120139 h 1201392"/>
              <a:gd name="connsiteX1" fmla="*/ 120139 w 5997276"/>
              <a:gd name="connsiteY1" fmla="*/ 0 h 1201392"/>
              <a:gd name="connsiteX2" fmla="*/ 5877137 w 5997276"/>
              <a:gd name="connsiteY2" fmla="*/ 0 h 1201392"/>
              <a:gd name="connsiteX3" fmla="*/ 5997276 w 5997276"/>
              <a:gd name="connsiteY3" fmla="*/ 120139 h 1201392"/>
              <a:gd name="connsiteX4" fmla="*/ 5997276 w 5997276"/>
              <a:gd name="connsiteY4" fmla="*/ 1081253 h 1201392"/>
              <a:gd name="connsiteX5" fmla="*/ 5877137 w 5997276"/>
              <a:gd name="connsiteY5" fmla="*/ 1201392 h 1201392"/>
              <a:gd name="connsiteX6" fmla="*/ 120139 w 5997276"/>
              <a:gd name="connsiteY6" fmla="*/ 1201392 h 1201392"/>
              <a:gd name="connsiteX7" fmla="*/ 0 w 5997276"/>
              <a:gd name="connsiteY7" fmla="*/ 1081253 h 1201392"/>
              <a:gd name="connsiteX8" fmla="*/ 0 w 5997276"/>
              <a:gd name="connsiteY8" fmla="*/ 120139 h 120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276" h="1201392">
                <a:moveTo>
                  <a:pt x="0" y="120139"/>
                </a:moveTo>
                <a:cubicBezTo>
                  <a:pt x="0" y="53788"/>
                  <a:pt x="53788" y="0"/>
                  <a:pt x="120139" y="0"/>
                </a:cubicBezTo>
                <a:lnTo>
                  <a:pt x="5877137" y="0"/>
                </a:lnTo>
                <a:cubicBezTo>
                  <a:pt x="5943488" y="0"/>
                  <a:pt x="5997276" y="53788"/>
                  <a:pt x="5997276" y="120139"/>
                </a:cubicBezTo>
                <a:lnTo>
                  <a:pt x="5997276" y="1081253"/>
                </a:lnTo>
                <a:cubicBezTo>
                  <a:pt x="5997276" y="1147604"/>
                  <a:pt x="5943488" y="1201392"/>
                  <a:pt x="5877137" y="1201392"/>
                </a:cubicBezTo>
                <a:lnTo>
                  <a:pt x="120139" y="1201392"/>
                </a:lnTo>
                <a:cubicBezTo>
                  <a:pt x="53788" y="1201392"/>
                  <a:pt x="0" y="1147604"/>
                  <a:pt x="0" y="1081253"/>
                </a:cubicBezTo>
                <a:lnTo>
                  <a:pt x="0" y="120139"/>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3288" tIns="60588" rIns="73288" bIns="60588" numCol="1" spcCol="1270" anchor="ctr" anchorCtr="0">
            <a:spAutoFit/>
          </a:bodyPr>
          <a:lstStyle/>
          <a:p>
            <a:pPr algn="just">
              <a:spcAft>
                <a:spcPts val="0"/>
              </a:spcAft>
              <a:tabLst>
                <a:tab pos="1705610" algn="l"/>
              </a:tabLst>
            </a:pPr>
            <a:r>
              <a:rPr lang="en-GB" altLang="zh-HK" sz="3600" kern="100" dirty="0">
                <a:solidFill>
                  <a:schemeClr val="tx1"/>
                </a:solidFill>
                <a:latin typeface="Times New Roman" panose="02020603050405020304" pitchFamily="18" charset="0"/>
                <a:cs typeface="Times New Roman" panose="02020603050405020304" pitchFamily="18" charset="0"/>
              </a:rPr>
              <a:t>Top ports in the world include Shanghai, Singapore, Shenzhen, Ningbo-</a:t>
            </a:r>
            <a:r>
              <a:rPr lang="en-GB" altLang="zh-HK" sz="3600" kern="100" dirty="0" err="1">
                <a:solidFill>
                  <a:schemeClr val="tx1"/>
                </a:solidFill>
                <a:latin typeface="Times New Roman" panose="02020603050405020304" pitchFamily="18" charset="0"/>
                <a:cs typeface="Times New Roman" panose="02020603050405020304" pitchFamily="18" charset="0"/>
              </a:rPr>
              <a:t>Zhoushan</a:t>
            </a:r>
            <a:r>
              <a:rPr lang="en-GB" altLang="zh-HK" sz="3600" kern="100" dirty="0">
                <a:solidFill>
                  <a:schemeClr val="tx1"/>
                </a:solidFill>
                <a:latin typeface="Times New Roman" panose="02020603050405020304" pitchFamily="18" charset="0"/>
                <a:cs typeface="Times New Roman" panose="02020603050405020304" pitchFamily="18" charset="0"/>
              </a:rPr>
              <a:t>, Hong Kong, Busan, Qingdao, Guangzhou, Rotterdam and Tianjin. Most of them are </a:t>
            </a:r>
            <a:r>
              <a:rPr lang="en-GB" altLang="zh-HK" sz="3600" kern="100" dirty="0" smtClean="0">
                <a:solidFill>
                  <a:schemeClr val="tx1"/>
                </a:solidFill>
                <a:latin typeface="Times New Roman" panose="02020603050405020304" pitchFamily="18" charset="0"/>
                <a:cs typeface="Times New Roman" panose="02020603050405020304" pitchFamily="18" charset="0"/>
              </a:rPr>
              <a:t>the ports </a:t>
            </a:r>
            <a:r>
              <a:rPr lang="en-GB" altLang="zh-HK" sz="3600" kern="100" dirty="0">
                <a:solidFill>
                  <a:schemeClr val="tx1"/>
                </a:solidFill>
                <a:latin typeface="Times New Roman" panose="02020603050405020304" pitchFamily="18" charset="0"/>
                <a:cs typeface="Times New Roman" panose="02020603050405020304" pitchFamily="18" charset="0"/>
              </a:rPr>
              <a:t>in China.</a:t>
            </a:r>
            <a:endParaRPr lang="zh-TW" altLang="zh-HK" sz="3600" kern="100" dirty="0">
              <a:solidFill>
                <a:schemeClr val="tx1"/>
              </a:solidFill>
              <a:latin typeface="Calibri" panose="020F0502020204030204" pitchFamily="34" charset="0"/>
              <a:cs typeface="Times New Roman" panose="02020603050405020304" pitchFamily="18" charset="0"/>
            </a:endParaRPr>
          </a:p>
          <a:p>
            <a:pPr lvl="0" defTabSz="889000">
              <a:lnSpc>
                <a:spcPct val="120000"/>
              </a:lnSpc>
              <a:spcBef>
                <a:spcPct val="0"/>
              </a:spcBef>
              <a:spcAft>
                <a:spcPct val="35000"/>
              </a:spcAft>
              <a:defRPr/>
            </a:pPr>
            <a:endParaRPr kumimoji="0" lang="zh-CN" altLang="en-US" sz="3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endParaRPr>
          </a:p>
        </p:txBody>
      </p:sp>
      <p:sp>
        <p:nvSpPr>
          <p:cNvPr id="14" name="任意多边形: 形状 13">
            <a:extLst>
              <a:ext uri="{FF2B5EF4-FFF2-40B4-BE49-F238E27FC236}">
                <a16:creationId xmlns:a16="http://schemas.microsoft.com/office/drawing/2014/main" id="{1449BDAD-3883-458C-87BA-9FE9D92DBF08}"/>
              </a:ext>
            </a:extLst>
          </p:cNvPr>
          <p:cNvSpPr/>
          <p:nvPr/>
        </p:nvSpPr>
        <p:spPr>
          <a:xfrm>
            <a:off x="400943" y="3019425"/>
            <a:ext cx="6135083" cy="2586248"/>
          </a:xfrm>
          <a:custGeom>
            <a:avLst/>
            <a:gdLst>
              <a:gd name="connsiteX0" fmla="*/ 0 w 6135083"/>
              <a:gd name="connsiteY0" fmla="*/ 431128 h 2586248"/>
              <a:gd name="connsiteX1" fmla="*/ 431128 w 6135083"/>
              <a:gd name="connsiteY1" fmla="*/ 0 h 2586248"/>
              <a:gd name="connsiteX2" fmla="*/ 5703955 w 6135083"/>
              <a:gd name="connsiteY2" fmla="*/ 0 h 2586248"/>
              <a:gd name="connsiteX3" fmla="*/ 6135083 w 6135083"/>
              <a:gd name="connsiteY3" fmla="*/ 431128 h 2586248"/>
              <a:gd name="connsiteX4" fmla="*/ 6135083 w 6135083"/>
              <a:gd name="connsiteY4" fmla="*/ 2155120 h 2586248"/>
              <a:gd name="connsiteX5" fmla="*/ 5703955 w 6135083"/>
              <a:gd name="connsiteY5" fmla="*/ 2586248 h 2586248"/>
              <a:gd name="connsiteX6" fmla="*/ 431128 w 6135083"/>
              <a:gd name="connsiteY6" fmla="*/ 2586248 h 2586248"/>
              <a:gd name="connsiteX7" fmla="*/ 0 w 6135083"/>
              <a:gd name="connsiteY7" fmla="*/ 2155120 h 2586248"/>
              <a:gd name="connsiteX8" fmla="*/ 0 w 6135083"/>
              <a:gd name="connsiteY8" fmla="*/ 431128 h 25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5083" h="2586248">
                <a:moveTo>
                  <a:pt x="0" y="431128"/>
                </a:moveTo>
                <a:cubicBezTo>
                  <a:pt x="0" y="193023"/>
                  <a:pt x="193023" y="0"/>
                  <a:pt x="431128" y="0"/>
                </a:cubicBezTo>
                <a:lnTo>
                  <a:pt x="5703955" y="0"/>
                </a:lnTo>
                <a:cubicBezTo>
                  <a:pt x="5942060" y="0"/>
                  <a:pt x="6135083" y="193023"/>
                  <a:pt x="6135083" y="431128"/>
                </a:cubicBezTo>
                <a:lnTo>
                  <a:pt x="6135083" y="2155120"/>
                </a:lnTo>
                <a:cubicBezTo>
                  <a:pt x="6135083" y="2393225"/>
                  <a:pt x="5942060" y="2586248"/>
                  <a:pt x="5703955" y="2586248"/>
                </a:cubicBezTo>
                <a:lnTo>
                  <a:pt x="431128" y="2586248"/>
                </a:lnTo>
                <a:cubicBezTo>
                  <a:pt x="193023" y="2586248"/>
                  <a:pt x="0" y="2393225"/>
                  <a:pt x="0" y="2155120"/>
                </a:cubicBezTo>
                <a:lnTo>
                  <a:pt x="0" y="43112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8513" tIns="268513" rIns="268513" bIns="268513"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0" name="文本框 9">
            <a:extLst>
              <a:ext uri="{FF2B5EF4-FFF2-40B4-BE49-F238E27FC236}">
                <a16:creationId xmlns:a16="http://schemas.microsoft.com/office/drawing/2014/main" id="{9831BEB9-C06F-430F-93A5-783F5DFF351B}"/>
              </a:ext>
            </a:extLst>
          </p:cNvPr>
          <p:cNvSpPr txBox="1"/>
          <p:nvPr/>
        </p:nvSpPr>
        <p:spPr>
          <a:xfrm>
            <a:off x="4936102" y="541083"/>
            <a:ext cx="2171877"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lvl="0">
              <a:defRPr/>
            </a:pPr>
            <a:r>
              <a:rPr lang="en-GB" altLang="zh-HK" sz="4800" kern="100" dirty="0">
                <a:solidFill>
                  <a:schemeClr val="tx1"/>
                </a:solidFill>
                <a:latin typeface="Times New Roman" panose="02020603050405020304" pitchFamily="18" charset="0"/>
                <a:cs typeface="Times New Roman" panose="02020603050405020304" pitchFamily="18" charset="0"/>
              </a:rPr>
              <a:t>Ports</a:t>
            </a:r>
            <a:endParaRPr kumimoji="0" lang="zh-CN" altLang="en-US" sz="4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Freeform 5">
            <a:extLst>
              <a:ext uri="{FF2B5EF4-FFF2-40B4-BE49-F238E27FC236}">
                <a16:creationId xmlns:a16="http://schemas.microsoft.com/office/drawing/2014/main" id="{38458035-4E37-44A7-B12A-C6C0EBDE27FB}"/>
              </a:ext>
            </a:extLst>
          </p:cNvPr>
          <p:cNvSpPr/>
          <p:nvPr/>
        </p:nvSpPr>
        <p:spPr bwMode="auto">
          <a:xfrm>
            <a:off x="4425644" y="79517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024205" y="6389561"/>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7311280" y="5833460"/>
            <a:ext cx="3670570" cy="738664"/>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Informa</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a:t>
            </a:r>
            <a:r>
              <a:rPr lang="en-GB" altLang="zh-HK" sz="1400" dirty="0">
                <a:latin typeface="Times New Roman" panose="02020603050405020304" pitchFamily="18" charset="0"/>
                <a:cs typeface="Times New Roman" panose="02020603050405020304" pitchFamily="18" charset="0"/>
              </a:rPr>
              <a:t>https://lloydslist.maritimeintelligence.informa.com/one-hundred-container-ports-2020/Port-Data</a:t>
            </a:r>
            <a:r>
              <a:rPr lang="en-US" altLang="zh-TW" sz="1400" dirty="0">
                <a:latin typeface="Times New Roman" panose="02020603050405020304" pitchFamily="18" charset="0"/>
                <a:cs typeface="Times New Roman" panose="02020603050405020304" pitchFamily="18" charset="0"/>
              </a:rPr>
              <a:t>)</a:t>
            </a:r>
            <a:endParaRPr lang="zh-TW" altLang="zh-HK" sz="1400" dirty="0">
              <a:latin typeface="Times New Roman" panose="02020603050405020304" pitchFamily="18" charset="0"/>
              <a:cs typeface="Times New Roman" panose="02020603050405020304" pitchFamily="18" charset="0"/>
            </a:endParaRPr>
          </a:p>
        </p:txBody>
      </p:sp>
      <p:pic>
        <p:nvPicPr>
          <p:cNvPr id="4" name="Picture 3">
            <a:hlinkClick r:id="rId5"/>
          </p:cNvPr>
          <p:cNvPicPr>
            <a:picLocks noChangeAspect="1"/>
          </p:cNvPicPr>
          <p:nvPr/>
        </p:nvPicPr>
        <p:blipFill>
          <a:blip r:embed="rId6" cstate="print"/>
          <a:stretch>
            <a:fillRect/>
          </a:stretch>
        </p:blipFill>
        <p:spPr>
          <a:xfrm>
            <a:off x="7332667" y="4241359"/>
            <a:ext cx="3383076" cy="1126182"/>
          </a:xfrm>
          <a:prstGeom prst="rect">
            <a:avLst/>
          </a:prstGeom>
        </p:spPr>
      </p:pic>
      <p:pic>
        <p:nvPicPr>
          <p:cNvPr id="5" name="Picture 4"/>
          <p:cNvPicPr>
            <a:picLocks noChangeAspect="1"/>
          </p:cNvPicPr>
          <p:nvPr/>
        </p:nvPicPr>
        <p:blipFill>
          <a:blip r:embed="rId7" cstate="print"/>
          <a:stretch>
            <a:fillRect/>
          </a:stretch>
        </p:blipFill>
        <p:spPr>
          <a:xfrm>
            <a:off x="10003232" y="4704607"/>
            <a:ext cx="712511" cy="644901"/>
          </a:xfrm>
          <a:prstGeom prst="rect">
            <a:avLst/>
          </a:prstGeom>
        </p:spPr>
      </p:pic>
      <p:sp>
        <p:nvSpPr>
          <p:cNvPr id="15" name="Rectangle 14"/>
          <p:cNvSpPr/>
          <p:nvPr/>
        </p:nvSpPr>
        <p:spPr>
          <a:xfrm>
            <a:off x="7311280" y="5377192"/>
            <a:ext cx="3383077" cy="369332"/>
          </a:xfrm>
          <a:prstGeom prst="rect">
            <a:avLst/>
          </a:prstGeom>
          <a:ln w="28575">
            <a:solidFill>
              <a:srgbClr val="FF0000"/>
            </a:solidFill>
          </a:ln>
        </p:spPr>
        <p:txBody>
          <a:bodyPr wrap="square">
            <a:spAutoFit/>
          </a:bodyPr>
          <a:lstStyle/>
          <a:p>
            <a:pPr algn="ctr"/>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image </a:t>
            </a:r>
            <a:r>
              <a:rPr lang="en-US" altLang="zh-TW"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 learn more</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130080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F3CEB03-99C3-48F6-A693-A8BA806EF2EF}"/>
              </a:ext>
            </a:extLst>
          </p:cNvPr>
          <p:cNvSpPr txBox="1"/>
          <p:nvPr/>
        </p:nvSpPr>
        <p:spPr>
          <a:xfrm>
            <a:off x="900963" y="6171684"/>
            <a:ext cx="7985342" cy="307777"/>
          </a:xfrm>
          <a:prstGeom prst="rect">
            <a:avLst/>
          </a:prstGeom>
          <a:noFill/>
        </p:spPr>
        <p:txBody>
          <a:bodyPr wrap="square" rtlCol="0">
            <a:spAutoFit/>
          </a:bodyPr>
          <a:lstStyle/>
          <a:p>
            <a:pPr lvl="0">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http://tv.people.com.cn/BIG5/n1/2017/0512/c39805-29270574.html</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
            <a:extLst>
              <a:ext uri="{FF2B5EF4-FFF2-40B4-BE49-F238E27FC236}">
                <a16:creationId xmlns:a16="http://schemas.microsoft.com/office/drawing/2014/main" id="{3B1AD884-2AE0-46B5-9264-59F1C938FA05}"/>
              </a:ext>
            </a:extLst>
          </p:cNvPr>
          <p:cNvSpPr>
            <a:spLocks noChangeArrowheads="1"/>
          </p:cNvSpPr>
          <p:nvPr/>
        </p:nvSpPr>
        <p:spPr bwMode="auto">
          <a:xfrm>
            <a:off x="301841" y="522780"/>
            <a:ext cx="1120929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Watch </a:t>
            </a:r>
            <a:r>
              <a:rPr kumimoji="0" lang="en-US" altLang="zh-CN" sz="4000" b="1"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video: Fully-automated </a:t>
            </a:r>
            <a:r>
              <a:rPr kumimoji="0" lang="en-US" altLang="zh-CN" sz="4000" b="1"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container terminal at Qingdao Port</a:t>
            </a:r>
            <a:endParaRPr kumimoji="0" lang="zh-CN" altLang="en-US" sz="40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9" name="內容版面配置區 2">
            <a:extLst>
              <a:ext uri="{FF2B5EF4-FFF2-40B4-BE49-F238E27FC236}">
                <a16:creationId xmlns:a16="http://schemas.microsoft.com/office/drawing/2014/main" id="{69BD387F-BC43-46B6-B815-B2FFA8BBFD66}"/>
              </a:ext>
            </a:extLst>
          </p:cNvPr>
          <p:cNvSpPr txBox="1">
            <a:spLocks/>
          </p:cNvSpPr>
          <p:nvPr/>
        </p:nvSpPr>
        <p:spPr>
          <a:xfrm>
            <a:off x="900963" y="5213436"/>
            <a:ext cx="10376659" cy="492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Question: </a:t>
            </a:r>
            <a:r>
              <a:rPr kumimoji="0" lang="en-US" altLang="zh-CN"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After </a:t>
            </a:r>
            <a:r>
              <a:rPr kumimoji="0" lang="en-US" altLang="zh-CN"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watching the video, explain</a:t>
            </a:r>
            <a:r>
              <a:rPr kumimoji="0" lang="en-US" altLang="zh-CN"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 features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of the fully-automated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container terminal at Qingdao Port.</a:t>
            </a:r>
            <a:endParaRPr kumimoji="0" lang="en-US" altLang="zh-CN"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a:hlinkClick r:id="rId2"/>
          </p:cNvPr>
          <p:cNvPicPr>
            <a:picLocks noChangeAspect="1"/>
          </p:cNvPicPr>
          <p:nvPr/>
        </p:nvPicPr>
        <p:blipFill>
          <a:blip r:embed="rId3" cstate="print"/>
          <a:stretch>
            <a:fillRect/>
          </a:stretch>
        </p:blipFill>
        <p:spPr>
          <a:xfrm>
            <a:off x="2595154" y="1881510"/>
            <a:ext cx="6397861" cy="2592771"/>
          </a:xfrm>
          <a:prstGeom prst="rect">
            <a:avLst/>
          </a:prstGeom>
        </p:spPr>
      </p:pic>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0" name="Rectangle 9"/>
          <p:cNvSpPr/>
          <p:nvPr/>
        </p:nvSpPr>
        <p:spPr>
          <a:xfrm>
            <a:off x="3521667" y="4474281"/>
            <a:ext cx="4277133" cy="400110"/>
          </a:xfrm>
          <a:prstGeom prst="rect">
            <a:avLst/>
          </a:prstGeom>
        </p:spPr>
        <p:txBody>
          <a:bodyPr wrap="none">
            <a:spAutoFit/>
          </a:bodyPr>
          <a:lstStyle/>
          <a:p>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20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image to watch the video</a:t>
            </a:r>
          </a:p>
        </p:txBody>
      </p:sp>
    </p:spTree>
    <p:extLst>
      <p:ext uri="{BB962C8B-B14F-4D97-AF65-F5344CB8AC3E}">
        <p14:creationId xmlns:p14="http://schemas.microsoft.com/office/powerpoint/2010/main" val="256527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DC5E8F-1EB0-4121-BBB8-2E098CAE7BA1}" type="slidenum">
              <a:rPr lang="zh-CN" altLang="en-US" smtClean="0"/>
              <a:pPr/>
              <a:t>8</a:t>
            </a:fld>
            <a:endParaRPr lang="zh-CN" altLang="en-US"/>
          </a:p>
        </p:txBody>
      </p:sp>
      <p:graphicFrame>
        <p:nvGraphicFramePr>
          <p:cNvPr id="5" name="Table 4"/>
          <p:cNvGraphicFramePr>
            <a:graphicFrameLocks noGrp="1"/>
          </p:cNvGraphicFramePr>
          <p:nvPr>
            <p:extLst>
              <p:ext uri="{D42A27DB-BD31-4B8C-83A1-F6EECF244321}">
                <p14:modId xmlns:p14="http://schemas.microsoft.com/office/powerpoint/2010/main" val="56776152"/>
              </p:ext>
            </p:extLst>
          </p:nvPr>
        </p:nvGraphicFramePr>
        <p:xfrm>
          <a:off x="667472" y="1981204"/>
          <a:ext cx="7547296" cy="3779520"/>
        </p:xfrm>
        <a:graphic>
          <a:graphicData uri="http://schemas.openxmlformats.org/drawingml/2006/table">
            <a:tbl>
              <a:tblPr firstRow="1" bandRow="1">
                <a:tableStyleId>{5C22544A-7EE6-4342-B048-85BDC9FD1C3A}</a:tableStyleId>
              </a:tblPr>
              <a:tblGrid>
                <a:gridCol w="2797478">
                  <a:extLst>
                    <a:ext uri="{9D8B030D-6E8A-4147-A177-3AD203B41FA5}">
                      <a16:colId xmlns:a16="http://schemas.microsoft.com/office/drawing/2014/main" val="1065530126"/>
                    </a:ext>
                  </a:extLst>
                </a:gridCol>
                <a:gridCol w="4749818">
                  <a:extLst>
                    <a:ext uri="{9D8B030D-6E8A-4147-A177-3AD203B41FA5}">
                      <a16:colId xmlns:a16="http://schemas.microsoft.com/office/drawing/2014/main" val="230901262"/>
                    </a:ext>
                  </a:extLst>
                </a:gridCol>
              </a:tblGrid>
              <a:tr h="370840">
                <a:tc>
                  <a:txBody>
                    <a:bodyPr/>
                    <a:lstStyle/>
                    <a:p>
                      <a:r>
                        <a:rPr lang="en-US" altLang="zh-TW" sz="23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a:t>
                      </a:r>
                      <a:r>
                        <a:rPr lang="en-GB" altLang="zh-HK" sz="2300" b="0" dirty="0">
                          <a:solidFill>
                            <a:schemeClr val="tx1"/>
                          </a:solidFill>
                          <a:effectLst/>
                          <a:latin typeface="Times New Roman" panose="02020603050405020304" pitchFamily="18" charset="0"/>
                          <a:ea typeface="+mn-ea"/>
                        </a:rPr>
                        <a:t>third-generation nuclear </a:t>
                      </a:r>
                      <a:r>
                        <a:rPr lang="en-GB" altLang="zh-HK" sz="2300" b="0" dirty="0" smtClean="0">
                          <a:solidFill>
                            <a:schemeClr val="tx1"/>
                          </a:solidFill>
                          <a:effectLst/>
                          <a:latin typeface="Times New Roman" panose="02020603050405020304" pitchFamily="18" charset="0"/>
                          <a:ea typeface="+mn-ea"/>
                        </a:rPr>
                        <a:t>reactor</a:t>
                      </a:r>
                      <a:r>
                        <a:rPr lang="en-GB" altLang="zh-HK" sz="2300" b="0" baseline="0" dirty="0" smtClean="0">
                          <a:solidFill>
                            <a:schemeClr val="tx1"/>
                          </a:solidFill>
                          <a:effectLst/>
                          <a:latin typeface="Times New Roman" panose="02020603050405020304" pitchFamily="18" charset="0"/>
                          <a:ea typeface="+mn-ea"/>
                        </a:rPr>
                        <a:t>:</a:t>
                      </a:r>
                      <a:r>
                        <a:rPr lang="en-GB" altLang="zh-HK" sz="2300" b="0" dirty="0" smtClean="0">
                          <a:solidFill>
                            <a:schemeClr val="tx1"/>
                          </a:solidFill>
                          <a:effectLst/>
                          <a:latin typeface="Times New Roman" panose="02020603050405020304" pitchFamily="18" charset="0"/>
                          <a:ea typeface="+mn-ea"/>
                        </a:rPr>
                        <a:t> </a:t>
                      </a:r>
                      <a:r>
                        <a:rPr lang="en-GB" altLang="zh-HK" sz="2300" b="0" dirty="0">
                          <a:solidFill>
                            <a:schemeClr val="tx1"/>
                          </a:solidFill>
                          <a:effectLst/>
                          <a:latin typeface="Times New Roman" panose="02020603050405020304" pitchFamily="18" charset="0"/>
                          <a:ea typeface="+mn-ea"/>
                        </a:rPr>
                        <a:t>“</a:t>
                      </a:r>
                      <a:r>
                        <a:rPr lang="en-GB" altLang="zh-HK" sz="2300" b="0" dirty="0" err="1">
                          <a:solidFill>
                            <a:schemeClr val="tx1"/>
                          </a:solidFill>
                          <a:effectLst/>
                          <a:latin typeface="Times New Roman" panose="02020603050405020304" pitchFamily="18" charset="0"/>
                          <a:ea typeface="+mn-ea"/>
                        </a:rPr>
                        <a:t>Hualong</a:t>
                      </a:r>
                      <a:r>
                        <a:rPr lang="en-GB" altLang="zh-HK" sz="2300" b="0" dirty="0">
                          <a:solidFill>
                            <a:schemeClr val="tx1"/>
                          </a:solidFill>
                          <a:effectLst/>
                          <a:latin typeface="Times New Roman" panose="02020603050405020304" pitchFamily="18" charset="0"/>
                          <a:ea typeface="+mn-ea"/>
                        </a:rPr>
                        <a:t> One”</a:t>
                      </a:r>
                      <a:endParaRPr lang="en-US" altLang="zh-TW" sz="23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tabLst>
                          <a:tab pos="1705610" algn="l"/>
                        </a:tabLst>
                      </a:pPr>
                      <a:r>
                        <a:rPr lang="en-GB" altLang="zh-HK" sz="2300" b="0" strike="noStrike" kern="100" dirty="0" smtClean="0">
                          <a:solidFill>
                            <a:schemeClr val="tx1"/>
                          </a:solidFill>
                          <a:effectLst/>
                          <a:latin typeface="Times New Roman" panose="02020603050405020304" pitchFamily="18" charset="0"/>
                          <a:ea typeface="+mn-ea"/>
                          <a:cs typeface="Times New Roman" panose="02020603050405020304" pitchFamily="18" charset="0"/>
                        </a:rPr>
                        <a:t>The </a:t>
                      </a:r>
                      <a:r>
                        <a:rPr lang="en-GB" altLang="zh-HK" sz="2300" b="0" kern="100" dirty="0">
                          <a:solidFill>
                            <a:schemeClr val="tx1"/>
                          </a:solidFill>
                          <a:effectLst/>
                          <a:latin typeface="Times New Roman" panose="02020603050405020304" pitchFamily="18" charset="0"/>
                          <a:ea typeface="+mn-ea"/>
                          <a:cs typeface="Times New Roman" panose="02020603050405020304" pitchFamily="18" charset="0"/>
                        </a:rPr>
                        <a:t>latest safety standards  </a:t>
                      </a:r>
                      <a:r>
                        <a:rPr lang="en-GB" altLang="zh-HK" sz="2300" b="0" kern="100" dirty="0" smtClean="0">
                          <a:solidFill>
                            <a:schemeClr val="tx1"/>
                          </a:solidFill>
                          <a:effectLst/>
                          <a:latin typeface="Times New Roman" panose="02020603050405020304" pitchFamily="18" charset="0"/>
                          <a:ea typeface="+mn-ea"/>
                          <a:cs typeface="Times New Roman" panose="02020603050405020304" pitchFamily="18" charset="0"/>
                        </a:rPr>
                        <a:t>of </a:t>
                      </a:r>
                      <a:r>
                        <a:rPr lang="en-GB" altLang="zh-HK" sz="2300" b="0" kern="100" dirty="0">
                          <a:solidFill>
                            <a:schemeClr val="tx1"/>
                          </a:solidFill>
                          <a:effectLst/>
                          <a:latin typeface="Times New Roman" panose="02020603050405020304" pitchFamily="18" charset="0"/>
                          <a:ea typeface="+mn-ea"/>
                          <a:cs typeface="Times New Roman" panose="02020603050405020304" pitchFamily="18" charset="0"/>
                        </a:rPr>
                        <a:t>the International Atomic Energy Agency met</a:t>
                      </a:r>
                      <a:r>
                        <a:rPr lang="en-GB" altLang="zh-HK" sz="2300" b="0" strike="sngStrike" kern="100" dirty="0">
                          <a:solidFill>
                            <a:schemeClr val="tx1"/>
                          </a:solidFill>
                          <a:effectLst/>
                          <a:latin typeface="Times New Roman" panose="02020603050405020304" pitchFamily="18" charset="0"/>
                          <a:ea typeface="+mn-ea"/>
                          <a:cs typeface="Times New Roman" panose="02020603050405020304" pitchFamily="18" charset="0"/>
                        </a:rPr>
                        <a:t>.</a:t>
                      </a:r>
                      <a:endParaRPr lang="zh-TW" altLang="en-US" sz="2300" b="0" strike="sngStrike" kern="1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6296795"/>
                  </a:ext>
                </a:extLst>
              </a:tr>
              <a:tr h="370839">
                <a:tc>
                  <a:txBody>
                    <a:bodyPr/>
                    <a:lstStyle/>
                    <a:p>
                      <a:pPr lvl="0">
                        <a:buNone/>
                      </a:pPr>
                      <a:r>
                        <a:rPr lang="en-US" altLang="zh-HK" sz="23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H</a:t>
                      </a:r>
                      <a:r>
                        <a:rPr lang="en-GB" altLang="zh-HK" sz="2300" b="0" dirty="0" err="1">
                          <a:solidFill>
                            <a:schemeClr val="tx1"/>
                          </a:solidFill>
                          <a:effectLst/>
                          <a:latin typeface="Times New Roman" panose="02020603050405020304" pitchFamily="18" charset="0"/>
                          <a:ea typeface="+mn-ea"/>
                        </a:rPr>
                        <a:t>igh</a:t>
                      </a:r>
                      <a:r>
                        <a:rPr lang="en-GB" altLang="zh-HK" sz="2300" b="0" dirty="0">
                          <a:solidFill>
                            <a:schemeClr val="tx1"/>
                          </a:solidFill>
                          <a:effectLst/>
                          <a:latin typeface="Times New Roman" panose="02020603050405020304" pitchFamily="18" charset="0"/>
                          <a:ea typeface="+mn-ea"/>
                        </a:rPr>
                        <a:t>-speed </a:t>
                      </a:r>
                      <a:r>
                        <a:rPr lang="en-GB" altLang="zh-HK" sz="2300" b="0" dirty="0" smtClean="0">
                          <a:solidFill>
                            <a:schemeClr val="tx1"/>
                          </a:solidFill>
                          <a:effectLst/>
                          <a:latin typeface="Times New Roman" panose="02020603050405020304" pitchFamily="18" charset="0"/>
                          <a:ea typeface="+mn-ea"/>
                        </a:rPr>
                        <a:t>rail</a:t>
                      </a:r>
                      <a:endParaRPr lang="zh-HK" altLang="en-US" sz="23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rtl="0">
                        <a:buNone/>
                      </a:pPr>
                      <a:r>
                        <a:rPr lang="en-GB" altLang="zh-HK" sz="2300" b="0" kern="100" dirty="0" smtClean="0">
                          <a:solidFill>
                            <a:schemeClr val="tx1"/>
                          </a:solidFill>
                          <a:effectLst/>
                          <a:latin typeface="Times New Roman" panose="02020603050405020304" pitchFamily="18" charset="0"/>
                          <a:ea typeface="+mn-ea"/>
                          <a:cs typeface="Times New Roman" panose="02020603050405020304" pitchFamily="18" charset="0"/>
                        </a:rPr>
                        <a:t>The largest </a:t>
                      </a:r>
                      <a:r>
                        <a:rPr lang="en-GB" altLang="zh-HK" sz="2300" b="0" kern="100" dirty="0">
                          <a:solidFill>
                            <a:schemeClr val="tx1"/>
                          </a:solidFill>
                          <a:effectLst/>
                          <a:latin typeface="Times New Roman" panose="02020603050405020304" pitchFamily="18" charset="0"/>
                          <a:ea typeface="+mn-ea"/>
                          <a:cs typeface="Times New Roman" panose="02020603050405020304" pitchFamily="18" charset="0"/>
                        </a:rPr>
                        <a:t>high-speed railway network in the world;</a:t>
                      </a:r>
                      <a:r>
                        <a:rPr lang="en-GB" altLang="zh-HK" sz="2300" b="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GB" altLang="zh-HK" sz="2300" b="0" kern="100" baseline="0" dirty="0" smtClean="0">
                          <a:solidFill>
                            <a:schemeClr val="tx1"/>
                          </a:solidFill>
                          <a:effectLst/>
                          <a:latin typeface="Times New Roman" panose="02020603050405020304" pitchFamily="18" charset="0"/>
                          <a:ea typeface="+mn-ea"/>
                          <a:cs typeface="Times New Roman" panose="02020603050405020304" pitchFamily="18" charset="0"/>
                        </a:rPr>
                        <a:t>export of technologies overseas</a:t>
                      </a:r>
                      <a:endParaRPr lang="en-US" altLang="zh-TW" sz="2300" b="0" strike="sngStrike" kern="100" dirty="0">
                        <a:solidFill>
                          <a:schemeClr val="tx1"/>
                        </a:solidFill>
                        <a:effectLst/>
                        <a:latin typeface="Times New Roman" panose="02020603050405020304" pitchFamily="18" charset="0"/>
                        <a:ea typeface="+mn-ea"/>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29357"/>
                  </a:ext>
                </a:extLst>
              </a:tr>
              <a:tr h="370838">
                <a:tc>
                  <a:txBody>
                    <a:bodyPr/>
                    <a:lstStyle/>
                    <a:p>
                      <a:pPr>
                        <a:spcAft>
                          <a:spcPts val="0"/>
                        </a:spcAft>
                        <a:tabLst>
                          <a:tab pos="1705610" algn="l"/>
                        </a:tabLst>
                      </a:pPr>
                      <a:r>
                        <a:rPr lang="en-GB" altLang="zh-HK" sz="2300" b="0" kern="100" dirty="0">
                          <a:solidFill>
                            <a:schemeClr val="tx1"/>
                          </a:solidFill>
                          <a:effectLst/>
                          <a:latin typeface="Times New Roman" panose="02020603050405020304" pitchFamily="18" charset="0"/>
                          <a:ea typeface="+mn-ea"/>
                          <a:cs typeface="Times New Roman" panose="02020603050405020304" pitchFamily="18" charset="0"/>
                        </a:rPr>
                        <a:t>New energy vehicles</a:t>
                      </a:r>
                      <a:endParaRPr lang="zh-TW" altLang="zh-HK" sz="2300" b="0" kern="100" dirty="0">
                        <a:solidFill>
                          <a:schemeClr val="tx1"/>
                        </a:solidFill>
                        <a:effectLst/>
                        <a:latin typeface="Calibri" panose="020F0502020204030204" pitchFamily="34" charset="0"/>
                        <a:ea typeface="+mn-ea"/>
                        <a:cs typeface="Times New Roman" panose="02020603050405020304" pitchFamily="18" charset="0"/>
                      </a:endParaRPr>
                    </a:p>
                    <a:p>
                      <a:pPr lvl="0">
                        <a:buNone/>
                      </a:pPr>
                      <a:endParaRPr lang="zh-HK" altLang="en-US" sz="23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noFill/>
                  </a:tcPr>
                </a:tc>
                <a:tc>
                  <a:txBody>
                    <a:bodyPr/>
                    <a:lstStyle/>
                    <a:p>
                      <a:pPr lvl="0">
                        <a:buNone/>
                      </a:pPr>
                      <a:r>
                        <a:rPr lang="en-GB" altLang="zh-HK" sz="2300" b="0" strike="noStrike" kern="1200" dirty="0" smtClean="0">
                          <a:solidFill>
                            <a:schemeClr val="tx1"/>
                          </a:solidFill>
                          <a:effectLst/>
                          <a:latin typeface="Times New Roman" panose="02020603050405020304" pitchFamily="18" charset="0"/>
                          <a:ea typeface="+mn-ea"/>
                          <a:cs typeface="+mn-cs"/>
                        </a:rPr>
                        <a:t>Possesses</a:t>
                      </a:r>
                      <a:r>
                        <a:rPr lang="en-GB" altLang="zh-HK" sz="2300" b="0" strike="noStrike" kern="1200" baseline="0" dirty="0" smtClean="0">
                          <a:solidFill>
                            <a:schemeClr val="tx1"/>
                          </a:solidFill>
                          <a:effectLst/>
                          <a:latin typeface="Times New Roman" panose="02020603050405020304" pitchFamily="18" charset="0"/>
                          <a:ea typeface="+mn-ea"/>
                          <a:cs typeface="+mn-cs"/>
                        </a:rPr>
                        <a:t> </a:t>
                      </a:r>
                      <a:r>
                        <a:rPr lang="en-GB" altLang="zh-HK" sz="2300" b="0" kern="1200" dirty="0" smtClean="0">
                          <a:solidFill>
                            <a:schemeClr val="tx1"/>
                          </a:solidFill>
                          <a:effectLst/>
                          <a:latin typeface="Times New Roman" panose="02020603050405020304" pitchFamily="18" charset="0"/>
                          <a:ea typeface="+mn-ea"/>
                          <a:cs typeface="+mn-cs"/>
                        </a:rPr>
                        <a:t>core </a:t>
                      </a:r>
                      <a:r>
                        <a:rPr lang="en-GB" altLang="zh-HK" sz="2300" b="0" dirty="0">
                          <a:solidFill>
                            <a:schemeClr val="tx1"/>
                          </a:solidFill>
                          <a:effectLst/>
                          <a:latin typeface="Times New Roman" panose="02020603050405020304" pitchFamily="18" charset="0"/>
                          <a:ea typeface="+mn-ea"/>
                        </a:rPr>
                        <a:t>technologies </a:t>
                      </a:r>
                      <a:r>
                        <a:rPr lang="en-GB" altLang="zh-HK" sz="2300" b="0" strike="noStrike" kern="100" dirty="0" smtClean="0">
                          <a:solidFill>
                            <a:schemeClr val="tx1"/>
                          </a:solidFill>
                          <a:effectLst/>
                          <a:latin typeface="Times New Roman" panose="02020603050405020304" pitchFamily="18" charset="0"/>
                          <a:ea typeface="+mn-ea"/>
                          <a:cs typeface="Times New Roman" panose="02020603050405020304" pitchFamily="18" charset="0"/>
                        </a:rPr>
                        <a:t>of </a:t>
                      </a:r>
                      <a:r>
                        <a:rPr lang="en-GB" altLang="zh-HK" sz="2300" b="0" strike="noStrike" kern="100" dirty="0">
                          <a:solidFill>
                            <a:schemeClr val="tx1"/>
                          </a:solidFill>
                          <a:effectLst/>
                          <a:latin typeface="Times New Roman" panose="02020603050405020304" pitchFamily="18" charset="0"/>
                          <a:ea typeface="+mn-ea"/>
                          <a:cs typeface="Times New Roman" panose="02020603050405020304" pitchFamily="18" charset="0"/>
                        </a:rPr>
                        <a:t>power </a:t>
                      </a:r>
                      <a:r>
                        <a:rPr lang="en-GB" altLang="zh-HK" sz="2300" b="0" dirty="0">
                          <a:solidFill>
                            <a:schemeClr val="tx1"/>
                          </a:solidFill>
                          <a:effectLst/>
                          <a:latin typeface="Times New Roman" panose="02020603050405020304" pitchFamily="18" charset="0"/>
                          <a:ea typeface="+mn-ea"/>
                        </a:rPr>
                        <a:t>batteries, </a:t>
                      </a:r>
                      <a:r>
                        <a:rPr lang="en-GB" altLang="zh-HK" sz="2300" b="0" dirty="0" smtClean="0">
                          <a:solidFill>
                            <a:schemeClr val="tx1"/>
                          </a:solidFill>
                          <a:effectLst/>
                          <a:latin typeface="Times New Roman" panose="02020603050405020304" pitchFamily="18" charset="0"/>
                          <a:ea typeface="+mn-ea"/>
                        </a:rPr>
                        <a:t>such as motors, electronic control, etc.;  </a:t>
                      </a:r>
                      <a:r>
                        <a:rPr lang="en-GB" altLang="zh-HK" sz="2300" b="0" dirty="0">
                          <a:solidFill>
                            <a:schemeClr val="tx1"/>
                          </a:solidFill>
                          <a:effectLst/>
                          <a:latin typeface="Times New Roman" panose="02020603050405020304" pitchFamily="18" charset="0"/>
                          <a:ea typeface="+mn-ea"/>
                        </a:rPr>
                        <a:t>leading technology of </a:t>
                      </a:r>
                      <a:r>
                        <a:rPr lang="en-GB" altLang="zh-HK" sz="2300" b="0" dirty="0" smtClean="0">
                          <a:solidFill>
                            <a:schemeClr val="tx1"/>
                          </a:solidFill>
                          <a:effectLst/>
                          <a:latin typeface="Times New Roman" panose="02020603050405020304" pitchFamily="18" charset="0"/>
                          <a:ea typeface="+mn-ea"/>
                        </a:rPr>
                        <a:t>power battery </a:t>
                      </a:r>
                      <a:r>
                        <a:rPr lang="en-GB" altLang="zh-HK" sz="2300" b="0" dirty="0">
                          <a:solidFill>
                            <a:schemeClr val="tx1"/>
                          </a:solidFill>
                          <a:effectLst/>
                          <a:latin typeface="Times New Roman" panose="02020603050405020304" pitchFamily="18" charset="0"/>
                          <a:ea typeface="+mn-ea"/>
                        </a:rPr>
                        <a:t>in the world</a:t>
                      </a:r>
                      <a:endParaRPr lang="zh-HK" altLang="en-US" sz="2300" b="0" strike="sngStrike" kern="100" dirty="0">
                        <a:solidFill>
                          <a:schemeClr val="tx1"/>
                        </a:solidFill>
                        <a:effectLst/>
                        <a:latin typeface="Times New Roman" panose="02020603050405020304" pitchFamily="18" charset="0"/>
                        <a:ea typeface="+mn-ea"/>
                        <a:cs typeface="Times New Roman" panose="02020603050405020304" pitchFamily="18" charset="0"/>
                      </a:endParaRPr>
                    </a:p>
                  </a:txBody>
                  <a:tcPr>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noFill/>
                  </a:tcPr>
                </a:tc>
                <a:extLst>
                  <a:ext uri="{0D108BD9-81ED-4DB2-BD59-A6C34878D82A}">
                    <a16:rowId xmlns:a16="http://schemas.microsoft.com/office/drawing/2014/main" val="369996319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26766381"/>
              </p:ext>
            </p:extLst>
          </p:nvPr>
        </p:nvGraphicFramePr>
        <p:xfrm>
          <a:off x="667472" y="1427737"/>
          <a:ext cx="7547296" cy="553467"/>
        </p:xfrm>
        <a:graphic>
          <a:graphicData uri="http://schemas.openxmlformats.org/drawingml/2006/table">
            <a:tbl>
              <a:tblPr firstRow="1" bandRow="1">
                <a:tableStyleId>{5C22544A-7EE6-4342-B048-85BDC9FD1C3A}</a:tableStyleId>
              </a:tblPr>
              <a:tblGrid>
                <a:gridCol w="2805938">
                  <a:extLst>
                    <a:ext uri="{9D8B030D-6E8A-4147-A177-3AD203B41FA5}">
                      <a16:colId xmlns:a16="http://schemas.microsoft.com/office/drawing/2014/main" val="3243791622"/>
                    </a:ext>
                  </a:extLst>
                </a:gridCol>
                <a:gridCol w="4741358">
                  <a:extLst>
                    <a:ext uri="{9D8B030D-6E8A-4147-A177-3AD203B41FA5}">
                      <a16:colId xmlns:a16="http://schemas.microsoft.com/office/drawing/2014/main" val="2997016633"/>
                    </a:ext>
                  </a:extLst>
                </a:gridCol>
              </a:tblGrid>
              <a:tr h="553467">
                <a:tc>
                  <a:txBody>
                    <a:bodyPr/>
                    <a:lstStyle/>
                    <a:p>
                      <a:pPr algn="ct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Projects</a:t>
                      </a:r>
                      <a:r>
                        <a:rPr lang="en-US" altLang="zh-TW" sz="24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(examples)</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Achievements</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474979"/>
                  </a:ext>
                </a:extLst>
              </a:tr>
            </a:tbl>
          </a:graphicData>
        </a:graphic>
      </p:graphicFrame>
      <p:pic>
        <p:nvPicPr>
          <p:cNvPr id="8" name="圖片 10" descr="一張含有 水, 室外, 天空, 船 的圖片&#10;&#10;自動產生的描述">
            <a:extLst>
              <a:ext uri="{FF2B5EF4-FFF2-40B4-BE49-F238E27FC236}">
                <a16:creationId xmlns:a16="http://schemas.microsoft.com/office/drawing/2014/main" id="{EE276377-0A7B-48AC-A31F-EFB5655358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982200" y="260464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9" name="圖片 12" descr="一張含有 文字, 路面 的圖片&#10;&#10;自動產生的描述">
            <a:extLst>
              <a:ext uri="{FF2B5EF4-FFF2-40B4-BE49-F238E27FC236}">
                <a16:creationId xmlns:a16="http://schemas.microsoft.com/office/drawing/2014/main" id="{6EA18633-AA17-4257-A45E-8A72685BDE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8214768" y="2604649"/>
            <a:ext cx="1451738" cy="145173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 name="圖片 4" descr="一張含有 衛星, 運輸 的圖片&#10;&#10;自動產生的描述">
            <a:extLst>
              <a:ext uri="{FF2B5EF4-FFF2-40B4-BE49-F238E27FC236}">
                <a16:creationId xmlns:a16="http://schemas.microsoft.com/office/drawing/2014/main" id="{9B07AF6C-1370-4927-BACE-6921EEA65D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11" name="圖片 8" descr="一張含有 室外, 飛機, 運輸, 飛行器 的圖片&#10;&#10;自動產生的描述">
            <a:extLst>
              <a:ext uri="{FF2B5EF4-FFF2-40B4-BE49-F238E27FC236}">
                <a16:creationId xmlns:a16="http://schemas.microsoft.com/office/drawing/2014/main" id="{9FC2A2E3-5B14-4B5A-986F-DBA764BA7B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024500" y="3"/>
            <a:ext cx="3167499" cy="265611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2" name="灯片编号占位符 1">
            <a:extLst>
              <a:ext uri="{FF2B5EF4-FFF2-40B4-BE49-F238E27FC236}">
                <a16:creationId xmlns:a16="http://schemas.microsoft.com/office/drawing/2014/main" id="{11D9871E-1E00-447C-9E65-B11DF77B6606}"/>
              </a:ext>
            </a:extLst>
          </p:cNvPr>
          <p:cNvSpPr txBox="1">
            <a:spLocks/>
          </p:cNvSpPr>
          <p:nvPr/>
        </p:nvSpPr>
        <p:spPr>
          <a:xfrm>
            <a:off x="6197437" y="6478470"/>
            <a:ext cx="2743200" cy="365125"/>
          </a:xfrm>
          <a:prstGeom prst="rect">
            <a:avLst/>
          </a:prstGeom>
        </p:spPr>
        <p:txBody>
          <a:bodyPr vert="horz" lIns="91440" tIns="45720" rIns="91440" bIns="45720" rtlCol="0" anchor="ctr">
            <a:norm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07DC5E8F-1EB0-4121-BBB8-2E098CAE7BA1}" type="slidenum">
              <a:rPr lang="en-US" altLang="zh-CN" sz="1600" smtClean="0">
                <a:solidFill>
                  <a:schemeClr val="tx1"/>
                </a:solidFill>
                <a:latin typeface="Times New Roman" panose="02020603050405020304" pitchFamily="18" charset="0"/>
                <a:ea typeface="標楷體"/>
                <a:cs typeface="Times New Roman" panose="02020603050405020304" pitchFamily="18" charset="0"/>
              </a:rPr>
              <a:pPr>
                <a:spcAft>
                  <a:spcPts val="600"/>
                </a:spcAft>
                <a:defRPr/>
              </a:pPr>
              <a:t>8</a:t>
            </a:fld>
            <a:endParaRPr lang="en-US" altLang="zh-CN" sz="1600" dirty="0">
              <a:solidFill>
                <a:schemeClr val="tx1"/>
              </a:solidFill>
              <a:latin typeface="Times New Roman" panose="02020603050405020304" pitchFamily="18" charset="0"/>
              <a:ea typeface="標楷體"/>
              <a:cs typeface="Times New Roman" panose="02020603050405020304" pitchFamily="18" charset="0"/>
            </a:endParaRPr>
          </a:p>
        </p:txBody>
      </p:sp>
      <p:sp>
        <p:nvSpPr>
          <p:cNvPr id="13" name="標題 1">
            <a:extLst>
              <a:ext uri="{FF2B5EF4-FFF2-40B4-BE49-F238E27FC236}">
                <a16:creationId xmlns:a16="http://schemas.microsoft.com/office/drawing/2014/main" id="{3A236400-1D90-41A9-8688-A95CE4C7D2D8}"/>
              </a:ext>
            </a:extLst>
          </p:cNvPr>
          <p:cNvSpPr txBox="1">
            <a:spLocks/>
          </p:cNvSpPr>
          <p:nvPr/>
        </p:nvSpPr>
        <p:spPr>
          <a:xfrm>
            <a:off x="1039747" y="331821"/>
            <a:ext cx="5891753" cy="927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HK" sz="3200" dirty="0">
                <a:latin typeface="Times New Roman" panose="02020603050405020304" pitchFamily="18" charset="0"/>
              </a:rPr>
              <a:t>Major scientific and technological achievements in recent years </a:t>
            </a:r>
            <a:endParaRPr lang="zh-HK"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18155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76952FC-E2F7-49E5-9E83-D03BF599723A}"/>
              </a:ext>
            </a:extLst>
          </p:cNvPr>
          <p:cNvSpPr/>
          <p:nvPr/>
        </p:nvSpPr>
        <p:spPr>
          <a:xfrm>
            <a:off x="6638269" y="991024"/>
            <a:ext cx="4488876" cy="2545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内容占位符 2">
            <a:extLst>
              <a:ext uri="{FF2B5EF4-FFF2-40B4-BE49-F238E27FC236}">
                <a16:creationId xmlns:a16="http://schemas.microsoft.com/office/drawing/2014/main" id="{DA7EF550-C149-4C41-8BF2-431770033329}"/>
              </a:ext>
            </a:extLst>
          </p:cNvPr>
          <p:cNvSpPr>
            <a:spLocks noGrp="1"/>
          </p:cNvSpPr>
          <p:nvPr>
            <p:ph idx="4294967295"/>
          </p:nvPr>
        </p:nvSpPr>
        <p:spPr>
          <a:xfrm>
            <a:off x="289837" y="1106904"/>
            <a:ext cx="5980744" cy="5402347"/>
          </a:xfrm>
        </p:spPr>
        <p:txBody>
          <a:bodyPr>
            <a:norm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In 2019, </a:t>
            </a:r>
            <a:r>
              <a:rPr lang="en-GB" altLang="zh-HK" sz="2400" kern="100" dirty="0" smtClean="0">
                <a:latin typeface="Times New Roman" panose="02020603050405020304" pitchFamily="18" charset="0"/>
                <a:cs typeface="Times New Roman" panose="02020603050405020304" pitchFamily="18" charset="0"/>
              </a:rPr>
              <a:t>the total fixed-asset investment </a:t>
            </a:r>
            <a:r>
              <a:rPr lang="en-GB" altLang="zh-HK" sz="2400" kern="100" dirty="0">
                <a:latin typeface="Times New Roman" panose="02020603050405020304" pitchFamily="18" charset="0"/>
                <a:cs typeface="Times New Roman" panose="02020603050405020304" pitchFamily="18" charset="0"/>
              </a:rPr>
              <a:t>in </a:t>
            </a:r>
            <a:r>
              <a:rPr lang="en-GB" altLang="zh-HK" sz="2400" kern="100" dirty="0" smtClean="0">
                <a:latin typeface="Times New Roman" panose="02020603050405020304" pitchFamily="18" charset="0"/>
                <a:cs typeface="Times New Roman" panose="02020603050405020304" pitchFamily="18" charset="0"/>
              </a:rPr>
              <a:t>civil aviation was 181.99 billion yuan, of which 96.94 billion yuan was invested </a:t>
            </a:r>
            <a:r>
              <a:rPr lang="en-GB" altLang="zh-HK" sz="2400" kern="100" dirty="0">
                <a:latin typeface="Times New Roman" panose="02020603050405020304" pitchFamily="18" charset="0"/>
                <a:cs typeface="Times New Roman" panose="02020603050405020304" pitchFamily="18" charset="0"/>
              </a:rPr>
              <a:t>in civil aviation infrastructure </a:t>
            </a:r>
            <a:r>
              <a:rPr lang="en-GB" altLang="zh-HK" sz="2400" kern="100" dirty="0" smtClean="0">
                <a:latin typeface="Times New Roman" panose="02020603050405020304" pitchFamily="18" charset="0"/>
                <a:cs typeface="Times New Roman" panose="02020603050405020304" pitchFamily="18" charset="0"/>
              </a:rPr>
              <a:t>and </a:t>
            </a:r>
            <a:r>
              <a:rPr lang="en-GB" altLang="zh-HK" sz="2400" kern="100" dirty="0">
                <a:latin typeface="Times New Roman" panose="02020603050405020304" pitchFamily="18" charset="0"/>
                <a:cs typeface="Times New Roman" panose="02020603050405020304" pitchFamily="18" charset="0"/>
              </a:rPr>
              <a:t>technological upgrading.</a:t>
            </a:r>
            <a:endParaRPr lang="zh-TW" altLang="zh-HK" sz="2400" kern="100" dirty="0">
              <a:latin typeface="Calibri" panose="020F0502020204030204" pitchFamily="34" charset="0"/>
              <a:cs typeface="Times New Roman" panose="02020603050405020304" pitchFamily="18" charset="0"/>
            </a:endParaRPr>
          </a:p>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According to </a:t>
            </a:r>
            <a:r>
              <a:rPr lang="en-GB" altLang="zh-HK" sz="2400" kern="100" dirty="0" smtClean="0">
                <a:latin typeface="Times New Roman" panose="02020603050405020304" pitchFamily="18" charset="0"/>
                <a:cs typeface="Times New Roman" panose="02020603050405020304" pitchFamily="18" charset="0"/>
              </a:rPr>
              <a:t>the statistics by </a:t>
            </a:r>
            <a:r>
              <a:rPr lang="en-GB" altLang="zh-HK" sz="2400" kern="100" dirty="0" err="1">
                <a:latin typeface="Times New Roman" panose="02020603050405020304" pitchFamily="18" charset="0"/>
                <a:cs typeface="Times New Roman" panose="02020603050405020304" pitchFamily="18" charset="0"/>
              </a:rPr>
              <a:t>Cirium</a:t>
            </a:r>
            <a:r>
              <a:rPr lang="en-GB" altLang="zh-HK" sz="2400" kern="100" dirty="0">
                <a:latin typeface="Times New Roman" panose="02020603050405020304" pitchFamily="18" charset="0"/>
                <a:cs typeface="Times New Roman" panose="02020603050405020304" pitchFamily="18" charset="0"/>
              </a:rPr>
              <a:t>, </a:t>
            </a:r>
            <a:r>
              <a:rPr lang="en-GB" altLang="zh-HK" sz="2400" kern="100" dirty="0" smtClean="0">
                <a:latin typeface="Times New Roman" panose="02020603050405020304" pitchFamily="18" charset="0"/>
                <a:cs typeface="Times New Roman" panose="02020603050405020304" pitchFamily="18" charset="0"/>
              </a:rPr>
              <a:t>a global </a:t>
            </a:r>
            <a:r>
              <a:rPr lang="en-GB" altLang="zh-HK" sz="2400" kern="100" dirty="0">
                <a:latin typeface="Times New Roman" panose="02020603050405020304" pitchFamily="18" charset="0"/>
                <a:cs typeface="Times New Roman" panose="02020603050405020304" pitchFamily="18" charset="0"/>
              </a:rPr>
              <a:t>travel data and analytics company, </a:t>
            </a:r>
            <a:r>
              <a:rPr lang="en-US" altLang="zh-HK" sz="2400" kern="100" dirty="0">
                <a:latin typeface="Times New Roman" panose="02020603050405020304" pitchFamily="18" charset="0"/>
                <a:cs typeface="Times New Roman" panose="02020603050405020304" pitchFamily="18" charset="0"/>
              </a:rPr>
              <a:t>on the total number of passenger flights operated by various countries in 2020, </a:t>
            </a:r>
            <a:r>
              <a:rPr lang="en-GB" altLang="zh-HK" sz="2400" kern="100" dirty="0" smtClean="0">
                <a:latin typeface="Times New Roman" panose="02020603050405020304" pitchFamily="18" charset="0"/>
                <a:cs typeface="Times New Roman" panose="02020603050405020304" pitchFamily="18" charset="0"/>
              </a:rPr>
              <a:t>the </a:t>
            </a:r>
            <a:r>
              <a:rPr lang="en-GB" altLang="zh-HK" sz="2400" kern="100" dirty="0">
                <a:latin typeface="Times New Roman" panose="02020603050405020304" pitchFamily="18" charset="0"/>
                <a:cs typeface="Times New Roman" panose="02020603050405020304" pitchFamily="18" charset="0"/>
              </a:rPr>
              <a:t>United States, China and Japan </a:t>
            </a:r>
            <a:r>
              <a:rPr lang="en-US" altLang="zh-HK" sz="2400" kern="100" dirty="0">
                <a:latin typeface="Times New Roman" panose="02020603050405020304" pitchFamily="18" charset="0"/>
                <a:cs typeface="Times New Roman" panose="02020603050405020304" pitchFamily="18" charset="0"/>
              </a:rPr>
              <a:t>ranked </a:t>
            </a:r>
            <a:r>
              <a:rPr lang="en-GB" altLang="zh-HK" sz="2400" kern="100" dirty="0" smtClean="0">
                <a:latin typeface="Times New Roman" panose="02020603050405020304" pitchFamily="18" charset="0"/>
                <a:cs typeface="Times New Roman" panose="02020603050405020304" pitchFamily="18" charset="0"/>
              </a:rPr>
              <a:t>the </a:t>
            </a:r>
            <a:r>
              <a:rPr lang="en-GB" altLang="zh-HK" sz="2400" kern="100" dirty="0">
                <a:latin typeface="Times New Roman" panose="02020603050405020304" pitchFamily="18" charset="0"/>
                <a:cs typeface="Times New Roman" panose="02020603050405020304" pitchFamily="18" charset="0"/>
              </a:rPr>
              <a:t>top </a:t>
            </a:r>
            <a:r>
              <a:rPr lang="en-GB" altLang="zh-HK" sz="2400" kern="100" dirty="0" smtClean="0">
                <a:latin typeface="Times New Roman" panose="02020603050405020304" pitchFamily="18" charset="0"/>
                <a:cs typeface="Times New Roman" panose="02020603050405020304" pitchFamily="18" charset="0"/>
              </a:rPr>
              <a:t>three.</a:t>
            </a:r>
            <a:endParaRPr lang="en-US" altLang="zh-CN" sz="2400" dirty="0">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8CF96C91-237C-4ABF-92E2-78D3A7FE879E}"/>
              </a:ext>
            </a:extLst>
          </p:cNvPr>
          <p:cNvSpPr txBox="1"/>
          <p:nvPr/>
        </p:nvSpPr>
        <p:spPr>
          <a:xfrm>
            <a:off x="6581830" y="5142226"/>
            <a:ext cx="5506336" cy="984885"/>
          </a:xfrm>
          <a:prstGeom prst="rect">
            <a:avLst/>
          </a:prstGeom>
          <a:noFill/>
          <a:ln w="28575">
            <a:solidFill>
              <a:schemeClr val="tx1"/>
            </a:solidFill>
          </a:ln>
        </p:spPr>
        <p:txBody>
          <a:bodyPr wrap="square" rtlCol="0">
            <a:spAutoFit/>
          </a:bodyPr>
          <a:lstStyle/>
          <a:p>
            <a:pPr lvl="0">
              <a:defRPr/>
            </a:pP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Overview of the development of national airports in 2020</a:t>
            </a:r>
          </a:p>
          <a:p>
            <a:pPr lvl="0">
              <a:defRPr/>
            </a:pPr>
            <a:endPar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Webpage</a:t>
            </a:r>
            <a:r>
              <a:rPr kumimoji="0" lang="en-US" altLang="zh-TW" sz="1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of China Aviation News</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http://www.cannews.com.cn/2021/01/25/99319555.html</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CB6D69DA-44D4-475B-8CD6-9ECF6D9BB432}"/>
              </a:ext>
            </a:extLst>
          </p:cNvPr>
          <p:cNvSpPr txBox="1"/>
          <p:nvPr/>
        </p:nvSpPr>
        <p:spPr>
          <a:xfrm>
            <a:off x="6592593" y="3290971"/>
            <a:ext cx="5264462" cy="830997"/>
          </a:xfrm>
          <a:prstGeom prst="rect">
            <a:avLst/>
          </a:prstGeom>
          <a:noFill/>
        </p:spPr>
        <p:txBody>
          <a:bodyPr wrap="square" rtlCol="0">
            <a:spAutoFit/>
          </a:bodyPr>
          <a:lstStyle/>
          <a:p>
            <a:pPr lvl="0">
              <a:defRPr/>
            </a:pPr>
            <a:endPar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defRPr/>
            </a:pP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Civil Aviation Infrastructure and Technological Transformation Investment in 2015-2019</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212C55FE-12E4-4D69-AB62-0B6BDF5A3E03}"/>
              </a:ext>
            </a:extLst>
          </p:cNvPr>
          <p:cNvSpPr txBox="1"/>
          <p:nvPr/>
        </p:nvSpPr>
        <p:spPr>
          <a:xfrm>
            <a:off x="4783631" y="153079"/>
            <a:ext cx="2838062"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Airport</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Freeform 5">
            <a:extLst>
              <a:ext uri="{FF2B5EF4-FFF2-40B4-BE49-F238E27FC236}">
                <a16:creationId xmlns:a16="http://schemas.microsoft.com/office/drawing/2014/main" id="{A0EEEF66-B512-4BDA-8D29-952D412F5D96}"/>
              </a:ext>
            </a:extLst>
          </p:cNvPr>
          <p:cNvSpPr/>
          <p:nvPr/>
        </p:nvSpPr>
        <p:spPr bwMode="auto">
          <a:xfrm>
            <a:off x="4006159" y="344404"/>
            <a:ext cx="745048" cy="51030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1" name="Title 1">
            <a:extLst>
              <a:ext uri="{FF2B5EF4-FFF2-40B4-BE49-F238E27FC236}">
                <a16:creationId xmlns:a16="http://schemas.microsoft.com/office/drawing/2014/main" id="{94FA7ACA-49DD-46AE-934F-5260408440DA}"/>
              </a:ext>
            </a:extLst>
          </p:cNvPr>
          <p:cNvSpPr txBox="1">
            <a:spLocks/>
          </p:cNvSpPr>
          <p:nvPr/>
        </p:nvSpPr>
        <p:spPr>
          <a:xfrm>
            <a:off x="7568814" y="4803172"/>
            <a:ext cx="2809875" cy="625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TW" sz="20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Related </a:t>
            </a:r>
            <a:r>
              <a:rPr kumimoji="0" lang="en-US" altLang="zh-TW" sz="20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news report</a:t>
            </a: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F94D175B-35BE-49BE-B710-73E2902319CD}"/>
              </a:ext>
            </a:extLst>
          </p:cNvPr>
          <p:cNvSpPr txBox="1"/>
          <p:nvPr/>
        </p:nvSpPr>
        <p:spPr>
          <a:xfrm>
            <a:off x="6465383" y="980698"/>
            <a:ext cx="1555856"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en-US" altLang="zh-CN" sz="105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100 million dollars</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a:extLst>
              <a:ext uri="{FF2B5EF4-FFF2-40B4-BE49-F238E27FC236}">
                <a16:creationId xmlns:a16="http://schemas.microsoft.com/office/drawing/2014/main" id="{4B305BAD-4165-4AF6-AFAB-750D71FE9D24}"/>
              </a:ext>
            </a:extLst>
          </p:cNvPr>
          <p:cNvSpPr txBox="1"/>
          <p:nvPr/>
        </p:nvSpPr>
        <p:spPr>
          <a:xfrm>
            <a:off x="6581830" y="4053773"/>
            <a:ext cx="5365660" cy="646331"/>
          </a:xfrm>
          <a:prstGeom prst="rect">
            <a:avLst/>
          </a:prstGeom>
          <a:noFill/>
        </p:spPr>
        <p:txBody>
          <a:bodyPr wrap="square" rtlCol="0">
            <a:spAutoFit/>
          </a:bodyPr>
          <a:lstStyle/>
          <a:p>
            <a:pPr lvl="0">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Civil Aviation</a:t>
            </a:r>
            <a:r>
              <a:rPr kumimoji="0" lang="en-US" altLang="zh-TW" sz="12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Administration of China</a:t>
            </a:r>
            <a:r>
              <a:rPr lang="en-US" altLang="zh-TW" sz="1200" noProof="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Statistical Bulletin on the Development of the Civil Aviation Industry in 2019.</a:t>
            </a:r>
          </a:p>
          <a:p>
            <a:pPr lvl="0">
              <a:defRPr/>
            </a:pP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http://www.gov.cn/xinwen/2020-06/13/content_5519220.htm</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a:extLst>
              <a:ext uri="{FF2B5EF4-FFF2-40B4-BE49-F238E27FC236}">
                <a16:creationId xmlns:a16="http://schemas.microsoft.com/office/drawing/2014/main" id="{A9AB77B4-7BFB-4E9F-B69C-AD71A6E8F3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9105" y="962803"/>
            <a:ext cx="4329294" cy="2886196"/>
          </a:xfrm>
          <a:prstGeom prst="rect">
            <a:avLst/>
          </a:prstGeom>
        </p:spPr>
      </p:pic>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028612" y="63266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5" name="Rectangle 4"/>
          <p:cNvSpPr/>
          <p:nvPr/>
        </p:nvSpPr>
        <p:spPr>
          <a:xfrm>
            <a:off x="301091" y="5522264"/>
            <a:ext cx="6042168" cy="1169551"/>
          </a:xfrm>
          <a:prstGeom prst="rect">
            <a:avLst/>
          </a:prstGeom>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Sources:</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Webpage of China Aviation News</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http://www.cannews.com.cn/2021/01/25/99319555.html</a:t>
            </a:r>
          </a:p>
          <a:p>
            <a:pPr marL="285750" indent="-285750">
              <a:buFont typeface="Arial" panose="020B0604020202020204" pitchFamily="34" charset="0"/>
              <a:buChar char="•"/>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People’s Daily Online: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http://sc.people.com.cn/BIG5/n2/2021/0106/c345167-34512925.html</a:t>
            </a:r>
          </a:p>
        </p:txBody>
      </p:sp>
      <p:sp>
        <p:nvSpPr>
          <p:cNvPr id="12" name="Rectangle 11"/>
          <p:cNvSpPr/>
          <p:nvPr/>
        </p:nvSpPr>
        <p:spPr>
          <a:xfrm>
            <a:off x="6581831" y="6177167"/>
            <a:ext cx="4995180" cy="400110"/>
          </a:xfrm>
          <a:prstGeom prst="rect">
            <a:avLst/>
          </a:prstGeom>
        </p:spPr>
        <p:txBody>
          <a:bodyPr wrap="square">
            <a:spAutoFit/>
          </a:bodyPr>
          <a:lstStyle/>
          <a:p>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Please keep in view of the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latest development.</a:t>
            </a:r>
            <a:endParaRPr 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59244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863733D-2DF8-4BDB-A6EE-3F550162F673}"/>
              </a:ext>
            </a:extLst>
          </p:cNvPr>
          <p:cNvSpPr txBox="1"/>
          <p:nvPr/>
        </p:nvSpPr>
        <p:spPr>
          <a:xfrm>
            <a:off x="641684" y="1664911"/>
            <a:ext cx="8538227" cy="2492990"/>
          </a:xfrm>
          <a:prstGeom prst="rect">
            <a:avLst/>
          </a:prstGeom>
          <a:noFill/>
        </p:spPr>
        <p:txBody>
          <a:bodyPr wrap="square" rtlCol="0">
            <a:spAutoFit/>
          </a:bodyPr>
          <a:lstStyle/>
          <a:p>
            <a:pPr algn="just"/>
            <a:r>
              <a:rPr lang="en-GB" altLang="zh-HK" sz="2600" dirty="0">
                <a:latin typeface="Times New Roman" panose="02020603050405020304" pitchFamily="18" charset="0"/>
              </a:rPr>
              <a:t>China has basically formed a modern </a:t>
            </a:r>
            <a:r>
              <a:rPr lang="en-GB" altLang="zh-HK" sz="2600" dirty="0" smtClean="0">
                <a:latin typeface="Times New Roman" panose="02020603050405020304" pitchFamily="18" charset="0"/>
              </a:rPr>
              <a:t>country-wide postal network. Comprehensive use of multiple forms of transportation by air, railway, and road is involved to connect</a:t>
            </a:r>
            <a:r>
              <a:rPr lang="en-GB" altLang="zh-HK" sz="2600" strike="sngStrike" dirty="0" smtClean="0">
                <a:latin typeface="Times New Roman" panose="02020603050405020304" pitchFamily="18" charset="0"/>
              </a:rPr>
              <a:t>s</a:t>
            </a:r>
            <a:r>
              <a:rPr lang="en-GB" altLang="zh-HK" sz="2600" dirty="0" smtClean="0">
                <a:latin typeface="Times New Roman" panose="02020603050405020304" pitchFamily="18" charset="0"/>
              </a:rPr>
              <a:t> </a:t>
            </a:r>
            <a:r>
              <a:rPr lang="en-GB" altLang="zh-HK" sz="2600" dirty="0">
                <a:latin typeface="Times New Roman" panose="02020603050405020304" pitchFamily="18" charset="0"/>
              </a:rPr>
              <a:t>urban and rural areas </a:t>
            </a:r>
            <a:r>
              <a:rPr lang="en-GB" altLang="zh-HK" sz="2600" dirty="0" smtClean="0">
                <a:latin typeface="Times New Roman" panose="02020603050405020304" pitchFamily="18" charset="0"/>
              </a:rPr>
              <a:t>across the country, and the world. </a:t>
            </a:r>
            <a:r>
              <a:rPr lang="en-GB" altLang="zh-HK" sz="2600" dirty="0">
                <a:latin typeface="Times New Roman" panose="02020603050405020304" pitchFamily="18" charset="0"/>
              </a:rPr>
              <a:t>Its </a:t>
            </a:r>
            <a:r>
              <a:rPr lang="en-GB" altLang="zh-HK" sz="2600" dirty="0" smtClean="0">
                <a:latin typeface="Times New Roman" panose="02020603050405020304" pitchFamily="18" charset="0"/>
              </a:rPr>
              <a:t>capabilities of receiving, sending and delivering mails </a:t>
            </a:r>
            <a:r>
              <a:rPr lang="en-GB" altLang="zh-HK" sz="2600" dirty="0">
                <a:latin typeface="Times New Roman" panose="02020603050405020304" pitchFamily="18" charset="0"/>
              </a:rPr>
              <a:t>have been greatly improved. </a:t>
            </a:r>
            <a:endParaRPr kumimoji="0" lang="en-US" altLang="zh-CN"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文本框 3">
            <a:extLst>
              <a:ext uri="{FF2B5EF4-FFF2-40B4-BE49-F238E27FC236}">
                <a16:creationId xmlns:a16="http://schemas.microsoft.com/office/drawing/2014/main" id="{062192FF-2038-4ED2-9334-F3B8404BEA08}"/>
              </a:ext>
            </a:extLst>
          </p:cNvPr>
          <p:cNvSpPr txBox="1">
            <a:spLocks noChangeArrowheads="1"/>
          </p:cNvSpPr>
          <p:nvPr/>
        </p:nvSpPr>
        <p:spPr bwMode="auto">
          <a:xfrm>
            <a:off x="1885948" y="565550"/>
            <a:ext cx="7293962"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altLang="zh-CN" sz="36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Development of Postal </a:t>
            </a:r>
            <a:r>
              <a:rPr lang="en-US" altLang="zh-CN" sz="3600" dirty="0" smtClean="0">
                <a:solidFill>
                  <a:schemeClr val="bg1"/>
                </a:solidFill>
                <a:latin typeface="Times New Roman" panose="02020603050405020304" pitchFamily="18" charset="0"/>
                <a:cs typeface="Times New Roman" panose="02020603050405020304" pitchFamily="18" charset="0"/>
              </a:rPr>
              <a:t>System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灯片编号占位符 1">
            <a:extLst>
              <a:ext uri="{FF2B5EF4-FFF2-40B4-BE49-F238E27FC236}">
                <a16:creationId xmlns:a16="http://schemas.microsoft.com/office/drawing/2014/main" id="{11D9871E-1E00-447C-9E65-B11DF77B6606}"/>
              </a:ext>
            </a:extLst>
          </p:cNvPr>
          <p:cNvSpPr txBox="1">
            <a:spLocks/>
          </p:cNvSpPr>
          <p:nvPr/>
        </p:nvSpPr>
        <p:spPr>
          <a:xfrm>
            <a:off x="8794769" y="6394594"/>
            <a:ext cx="2743200" cy="365125"/>
          </a:xfrm>
          <a:prstGeom prst="rect">
            <a:avLst/>
          </a:prstGeom>
        </p:spPr>
        <p:txBody>
          <a:bodyPr vert="horz" lIns="91440" tIns="45720" rIns="91440" bIns="45720" rtlCol="0" anchor="ctr">
            <a:normAutofit/>
          </a:bodyP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07DC5E8F-1EB0-4121-BBB8-2E098CAE7BA1}" type="slidenum">
              <a:rPr lang="en-US" altLang="zh-CN" sz="1600" smtClean="0">
                <a:solidFill>
                  <a:schemeClr val="tx1"/>
                </a:solidFill>
                <a:latin typeface="Times New Roman" panose="02020603050405020304" pitchFamily="18" charset="0"/>
                <a:ea typeface="標楷體"/>
                <a:cs typeface="Times New Roman" panose="02020603050405020304" pitchFamily="18" charset="0"/>
              </a:rPr>
              <a:pPr>
                <a:spcAft>
                  <a:spcPts val="600"/>
                </a:spcAft>
                <a:defRPr/>
              </a:pPr>
              <a:t>81</a:t>
            </a:fld>
            <a:endParaRPr lang="en-US" altLang="zh-CN" sz="1600" dirty="0">
              <a:solidFill>
                <a:schemeClr val="tx1"/>
              </a:solidFill>
              <a:latin typeface="Times New Roman" panose="02020603050405020304" pitchFamily="18" charset="0"/>
              <a:ea typeface="標楷體"/>
              <a:cs typeface="Times New Roman" panose="02020603050405020304" pitchFamily="18" charset="0"/>
            </a:endParaRPr>
          </a:p>
        </p:txBody>
      </p:sp>
      <p:sp>
        <p:nvSpPr>
          <p:cNvPr id="6" name="文本框 8">
            <a:extLst>
              <a:ext uri="{FF2B5EF4-FFF2-40B4-BE49-F238E27FC236}">
                <a16:creationId xmlns:a16="http://schemas.microsoft.com/office/drawing/2014/main" id="{2863733D-2DF8-4BDB-A6EE-3F550162F673}"/>
              </a:ext>
            </a:extLst>
          </p:cNvPr>
          <p:cNvSpPr txBox="1"/>
          <p:nvPr/>
        </p:nvSpPr>
        <p:spPr>
          <a:xfrm>
            <a:off x="641684" y="4604138"/>
            <a:ext cx="8538226" cy="1292662"/>
          </a:xfrm>
          <a:prstGeom prst="rect">
            <a:avLst/>
          </a:prstGeom>
          <a:noFill/>
        </p:spPr>
        <p:txBody>
          <a:bodyPr wrap="square" rtlCol="0">
            <a:spAutoFit/>
          </a:bodyPr>
          <a:lstStyle/>
          <a:p>
            <a:pPr algn="just">
              <a:spcAft>
                <a:spcPts val="0"/>
              </a:spcAft>
              <a:tabLst>
                <a:tab pos="1705610" algn="l"/>
              </a:tabLst>
            </a:pPr>
            <a:r>
              <a:rPr lang="en-GB" altLang="zh-HK" sz="2600" kern="100" dirty="0">
                <a:latin typeface="Times New Roman" panose="02020603050405020304" pitchFamily="18" charset="0"/>
                <a:cs typeface="Times New Roman" panose="02020603050405020304" pitchFamily="18" charset="0"/>
              </a:rPr>
              <a:t>Online shopping has become part </a:t>
            </a:r>
            <a:r>
              <a:rPr lang="en-GB" altLang="zh-HK" sz="2600" kern="100" dirty="0" smtClean="0">
                <a:latin typeface="Times New Roman" panose="02020603050405020304" pitchFamily="18" charset="0"/>
                <a:cs typeface="Times New Roman" panose="02020603050405020304" pitchFamily="18" charset="0"/>
              </a:rPr>
              <a:t>of people’s daily lives. Logistics </a:t>
            </a:r>
            <a:r>
              <a:rPr lang="en-GB" altLang="zh-HK" sz="2600" kern="100" dirty="0">
                <a:latin typeface="Times New Roman" panose="02020603050405020304" pitchFamily="18" charset="0"/>
                <a:cs typeface="Times New Roman" panose="02020603050405020304" pitchFamily="18" charset="0"/>
              </a:rPr>
              <a:t>and </a:t>
            </a:r>
            <a:r>
              <a:rPr lang="en-GB" altLang="zh-HK" sz="2600" kern="100" dirty="0" smtClean="0">
                <a:latin typeface="Times New Roman" panose="02020603050405020304" pitchFamily="18" charset="0"/>
                <a:cs typeface="Times New Roman" panose="02020603050405020304" pitchFamily="18" charset="0"/>
              </a:rPr>
              <a:t>courier services and </a:t>
            </a:r>
            <a:r>
              <a:rPr lang="en-GB" altLang="zh-HK" sz="2600" kern="100" dirty="0">
                <a:latin typeface="Times New Roman" panose="02020603050405020304" pitchFamily="18" charset="0"/>
                <a:cs typeface="Times New Roman" panose="02020603050405020304" pitchFamily="18" charset="0"/>
              </a:rPr>
              <a:t>the Internet have developed rapidly to meet the needs of the general public.</a:t>
            </a:r>
            <a:endParaRPr lang="zh-TW" altLang="zh-HK" sz="2600" kern="100" dirty="0">
              <a:latin typeface="Calibri" panose="020F0502020204030204" pitchFamily="34" charset="0"/>
              <a:cs typeface="Times New Roman" panose="02020603050405020304" pitchFamily="18" charset="0"/>
            </a:endParaRPr>
          </a:p>
        </p:txBody>
      </p:sp>
      <p:sp>
        <p:nvSpPr>
          <p:cNvPr id="13" name="文本框 5">
            <a:extLst>
              <a:ext uri="{FF2B5EF4-FFF2-40B4-BE49-F238E27FC236}">
                <a16:creationId xmlns:a16="http://schemas.microsoft.com/office/drawing/2014/main" id="{8CF96C91-237C-4ABF-92E2-78D3A7FE879E}"/>
              </a:ext>
            </a:extLst>
          </p:cNvPr>
          <p:cNvSpPr txBox="1"/>
          <p:nvPr/>
        </p:nvSpPr>
        <p:spPr>
          <a:xfrm>
            <a:off x="9804283" y="5415991"/>
            <a:ext cx="2009333" cy="646331"/>
          </a:xfrm>
          <a:prstGeom prst="rect">
            <a:avLst/>
          </a:prstGeom>
          <a:noFill/>
          <a:ln w="28575">
            <a:solidFill>
              <a:schemeClr val="tx1"/>
            </a:solidFill>
          </a:ln>
        </p:spPr>
        <p:txBody>
          <a:bodyPr wrap="square" rtlCol="0">
            <a:spAutoFit/>
          </a:bodyPr>
          <a:lstStyle/>
          <a:p>
            <a:pPr lvl="0">
              <a:defRP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Picture: Smart lockers for picking up parcels</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(Photo taken by resource developer)</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cstate="print"/>
          <a:stretch>
            <a:fillRect/>
          </a:stretch>
        </p:blipFill>
        <p:spPr>
          <a:xfrm>
            <a:off x="9538156" y="1637606"/>
            <a:ext cx="2541589" cy="3620649"/>
          </a:xfrm>
          <a:prstGeom prst="rect">
            <a:avLst/>
          </a:prstGeom>
        </p:spPr>
      </p:pic>
    </p:spTree>
    <p:extLst>
      <p:ext uri="{BB962C8B-B14F-4D97-AF65-F5344CB8AC3E}">
        <p14:creationId xmlns:p14="http://schemas.microsoft.com/office/powerpoint/2010/main" val="3426862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92930606-1FB0-41BB-8B40-133D3E899B59}"/>
              </a:ext>
            </a:extLst>
          </p:cNvPr>
          <p:cNvSpPr txBox="1">
            <a:spLocks/>
          </p:cNvSpPr>
          <p:nvPr/>
        </p:nvSpPr>
        <p:spPr>
          <a:xfrm>
            <a:off x="275955" y="2990751"/>
            <a:ext cx="7017072" cy="2031325"/>
          </a:xfrm>
          <a:prstGeom prst="rect">
            <a:avLst/>
          </a:prstGeom>
          <a:noFill/>
          <a:ln>
            <a:solidFill>
              <a:srgbClr val="00206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GB" altLang="zh-HK" sz="2100" dirty="0" smtClean="0">
                <a:latin typeface="Times New Roman" panose="02020603050405020304" pitchFamily="18" charset="0"/>
              </a:rPr>
              <a:t>The express industry in China has been growing rapidly with a steady increase of market size, ongoing optimisation of </a:t>
            </a:r>
            <a:r>
              <a:rPr lang="en-GB" altLang="zh-HK" sz="2100" dirty="0">
                <a:latin typeface="Times New Roman" panose="02020603050405020304" pitchFamily="18" charset="0"/>
              </a:rPr>
              <a:t>market </a:t>
            </a:r>
            <a:r>
              <a:rPr lang="en-GB" altLang="zh-HK" sz="2100" dirty="0" smtClean="0">
                <a:latin typeface="Times New Roman" panose="02020603050405020304" pitchFamily="18" charset="0"/>
              </a:rPr>
              <a:t>structure, continuous enhancement of quality </a:t>
            </a:r>
            <a:r>
              <a:rPr lang="en-GB" altLang="zh-HK" sz="2100" dirty="0">
                <a:latin typeface="Times New Roman" panose="02020603050405020304" pitchFamily="18" charset="0"/>
              </a:rPr>
              <a:t>and </a:t>
            </a:r>
            <a:r>
              <a:rPr lang="en-GB" altLang="zh-HK" sz="2100" dirty="0" smtClean="0">
                <a:latin typeface="Times New Roman" panose="02020603050405020304" pitchFamily="18" charset="0"/>
              </a:rPr>
              <a:t>efficiency, significant strengthening of service capabilities. </a:t>
            </a:r>
            <a:r>
              <a:rPr lang="en-GB" altLang="zh-HK" sz="2100" dirty="0">
                <a:latin typeface="Times New Roman" panose="02020603050405020304" pitchFamily="18" charset="0"/>
              </a:rPr>
              <a:t>Empowered </a:t>
            </a:r>
            <a:r>
              <a:rPr lang="en-GB" altLang="zh-HK" sz="2100" dirty="0" smtClean="0">
                <a:latin typeface="Times New Roman" panose="02020603050405020304" pitchFamily="18" charset="0"/>
              </a:rPr>
              <a:t>by the utilisation of science and technology, </a:t>
            </a:r>
            <a:r>
              <a:rPr lang="en-GB" altLang="zh-HK" sz="2100" dirty="0">
                <a:latin typeface="Times New Roman" panose="02020603050405020304" pitchFamily="18" charset="0"/>
              </a:rPr>
              <a:t>the industry </a:t>
            </a:r>
            <a:r>
              <a:rPr lang="en-GB" altLang="zh-HK" sz="2100" dirty="0" smtClean="0">
                <a:latin typeface="Times New Roman" panose="02020603050405020304" pitchFamily="18" charset="0"/>
              </a:rPr>
              <a:t>is heading for </a:t>
            </a:r>
            <a:r>
              <a:rPr lang="en-GB" altLang="zh-HK" sz="2100" dirty="0">
                <a:latin typeface="Times New Roman" panose="02020603050405020304" pitchFamily="18" charset="0"/>
              </a:rPr>
              <a:t>high-quality development. </a:t>
            </a:r>
            <a:endParaRPr kumimoji="0" lang="zh-CN" altLang="en-US" sz="21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6" name="文本框 2">
            <a:extLst>
              <a:ext uri="{FF2B5EF4-FFF2-40B4-BE49-F238E27FC236}">
                <a16:creationId xmlns:a16="http://schemas.microsoft.com/office/drawing/2014/main" id="{C7A404A1-6F29-49F8-A724-EC6FBB4C28CE}"/>
              </a:ext>
            </a:extLst>
          </p:cNvPr>
          <p:cNvSpPr txBox="1"/>
          <p:nvPr/>
        </p:nvSpPr>
        <p:spPr>
          <a:xfrm>
            <a:off x="275955" y="332313"/>
            <a:ext cx="7017072" cy="1708160"/>
          </a:xfrm>
          <a:prstGeom prst="rect">
            <a:avLst/>
          </a:prstGeom>
          <a:noFill/>
          <a:ln>
            <a:solidFill>
              <a:srgbClr val="0070C0"/>
            </a:solidFill>
          </a:ln>
        </p:spPr>
        <p:txBody>
          <a:bodyPr wrap="square">
            <a:spAutoFit/>
          </a:bodyPr>
          <a:lstStyle/>
          <a:p>
            <a:pPr lvl="0" algn="just">
              <a:defRPr/>
            </a:pPr>
            <a:r>
              <a:rPr lang="en-GB" altLang="zh-HK" sz="2100" dirty="0">
                <a:latin typeface="Times New Roman" panose="02020603050405020304" pitchFamily="18" charset="0"/>
              </a:rPr>
              <a:t>As </a:t>
            </a:r>
            <a:r>
              <a:rPr lang="en-GB" altLang="zh-HK" sz="2100" dirty="0" smtClean="0">
                <a:latin typeface="Times New Roman" panose="02020603050405020304" pitchFamily="18" charset="0"/>
              </a:rPr>
              <a:t>at </a:t>
            </a:r>
            <a:r>
              <a:rPr lang="en-GB" altLang="zh-HK" sz="2100" dirty="0">
                <a:latin typeface="Times New Roman" panose="02020603050405020304" pitchFamily="18" charset="0"/>
              </a:rPr>
              <a:t>2019, there were more than 310,000 postal business outlets nationwide, with a total length of more than 12.22 million kilometres of postal routes. In 2020, the </a:t>
            </a:r>
            <a:r>
              <a:rPr lang="en-GB" altLang="zh-HK" sz="2100" dirty="0" smtClean="0">
                <a:latin typeface="Times New Roman" panose="02020603050405020304" pitchFamily="18" charset="0"/>
              </a:rPr>
              <a:t>number </a:t>
            </a:r>
            <a:r>
              <a:rPr lang="en-GB" altLang="zh-HK" sz="2100" dirty="0">
                <a:latin typeface="Times New Roman" panose="02020603050405020304" pitchFamily="18" charset="0"/>
              </a:rPr>
              <a:t>of </a:t>
            </a:r>
            <a:r>
              <a:rPr lang="en-US" altLang="zh-HK" sz="2100" dirty="0" smtClean="0">
                <a:latin typeface="Times New Roman" panose="02020603050405020304" pitchFamily="18" charset="0"/>
              </a:rPr>
              <a:t>letters, parcels, newspapers and magazines were</a:t>
            </a:r>
            <a:r>
              <a:rPr lang="en-GB" altLang="zh-HK" sz="2100" dirty="0" smtClean="0">
                <a:latin typeface="Times New Roman" panose="02020603050405020304" pitchFamily="18" charset="0"/>
              </a:rPr>
              <a:t> </a:t>
            </a:r>
            <a:r>
              <a:rPr lang="en-GB" altLang="zh-HK" sz="2100" dirty="0">
                <a:latin typeface="Times New Roman" panose="02020603050405020304" pitchFamily="18" charset="0"/>
              </a:rPr>
              <a:t>1,420 </a:t>
            </a:r>
            <a:r>
              <a:rPr lang="en-GB" altLang="zh-HK" sz="2100" dirty="0" smtClean="0">
                <a:latin typeface="Times New Roman" panose="02020603050405020304" pitchFamily="18" charset="0"/>
              </a:rPr>
              <a:t>million, </a:t>
            </a:r>
            <a:r>
              <a:rPr lang="en-GB" altLang="zh-HK" sz="2100" dirty="0">
                <a:latin typeface="Times New Roman" panose="02020603050405020304" pitchFamily="18" charset="0"/>
              </a:rPr>
              <a:t>20.306 </a:t>
            </a:r>
            <a:r>
              <a:rPr lang="en-GB" altLang="zh-HK" sz="2100" dirty="0" smtClean="0">
                <a:latin typeface="Times New Roman" panose="02020603050405020304" pitchFamily="18" charset="0"/>
              </a:rPr>
              <a:t>million, </a:t>
            </a:r>
            <a:r>
              <a:rPr lang="en-GB" altLang="zh-HK" sz="2100" dirty="0">
                <a:latin typeface="Times New Roman" panose="02020603050405020304" pitchFamily="18" charset="0"/>
              </a:rPr>
              <a:t>16,560 million </a:t>
            </a:r>
            <a:r>
              <a:rPr lang="en-GB" altLang="zh-HK" sz="2100" dirty="0" smtClean="0">
                <a:latin typeface="Times New Roman" panose="02020603050405020304" pitchFamily="18" charset="0"/>
              </a:rPr>
              <a:t>and </a:t>
            </a:r>
            <a:r>
              <a:rPr lang="en-GB" altLang="zh-HK" sz="2100" dirty="0">
                <a:latin typeface="Times New Roman" panose="02020603050405020304" pitchFamily="18" charset="0"/>
              </a:rPr>
              <a:t>720 million </a:t>
            </a:r>
            <a:r>
              <a:rPr lang="en-GB" altLang="zh-HK" sz="2100" dirty="0" smtClean="0">
                <a:latin typeface="Times New Roman" panose="02020603050405020304" pitchFamily="18" charset="0"/>
              </a:rPr>
              <a:t>respectively. </a:t>
            </a:r>
            <a:endParaRPr kumimoji="0" lang="zh-CN" altLang="en-US"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0C8C504C-649F-49C0-99CA-18701ECA6185}"/>
              </a:ext>
            </a:extLst>
          </p:cNvPr>
          <p:cNvSpPr txBox="1"/>
          <p:nvPr/>
        </p:nvSpPr>
        <p:spPr>
          <a:xfrm>
            <a:off x="275954" y="2481819"/>
            <a:ext cx="6812823" cy="338554"/>
          </a:xfrm>
          <a:prstGeom prst="rect">
            <a:avLst/>
          </a:prstGeom>
          <a:noFill/>
        </p:spPr>
        <p:txBody>
          <a:bodyPr wrap="square" rtlCol="0">
            <a:spAutoFit/>
          </a:bodyPr>
          <a:lstStyle/>
          <a:p>
            <a:pPr lvl="0">
              <a:defRPr/>
            </a:pPr>
            <a:r>
              <a:rPr lang="en-GB" altLang="zh-HK" sz="1600" dirty="0">
                <a:latin typeface="Times New Roman" panose="02020603050405020304" pitchFamily="18" charset="0"/>
              </a:rPr>
              <a:t>Source: Performance of the Postal Industry in 2020, by the State Post Bureau</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8">
            <a:extLst>
              <a:ext uri="{FF2B5EF4-FFF2-40B4-BE49-F238E27FC236}">
                <a16:creationId xmlns:a16="http://schemas.microsoft.com/office/drawing/2014/main" id="{DECB831D-FBF9-443F-83FE-88342E0DF0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62937" y="320311"/>
            <a:ext cx="4476750" cy="2645259"/>
          </a:xfrm>
          <a:prstGeom prst="rect">
            <a:avLst/>
          </a:prstGeom>
        </p:spPr>
      </p:pic>
      <p:pic>
        <p:nvPicPr>
          <p:cNvPr id="9" name="图片 12">
            <a:extLst>
              <a:ext uri="{FF2B5EF4-FFF2-40B4-BE49-F238E27FC236}">
                <a16:creationId xmlns:a16="http://schemas.microsoft.com/office/drawing/2014/main" id="{E4C9FF0B-99B4-46AE-8D3D-92359EFE4E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62938" y="3521382"/>
            <a:ext cx="4476750" cy="2673085"/>
          </a:xfrm>
          <a:prstGeom prst="rect">
            <a:avLst/>
          </a:prstGeom>
        </p:spPr>
      </p:pic>
      <p:sp>
        <p:nvSpPr>
          <p:cNvPr id="10" name="文本框 1">
            <a:extLst>
              <a:ext uri="{FF2B5EF4-FFF2-40B4-BE49-F238E27FC236}">
                <a16:creationId xmlns:a16="http://schemas.microsoft.com/office/drawing/2014/main" id="{395CF886-6A51-48EC-96F3-5F5DEC4B40FB}"/>
              </a:ext>
            </a:extLst>
          </p:cNvPr>
          <p:cNvSpPr txBox="1"/>
          <p:nvPr/>
        </p:nvSpPr>
        <p:spPr>
          <a:xfrm>
            <a:off x="7562937" y="2950329"/>
            <a:ext cx="4476752" cy="584775"/>
          </a:xfrm>
          <a:prstGeom prst="rect">
            <a:avLst/>
          </a:prstGeom>
          <a:noFill/>
        </p:spPr>
        <p:txBody>
          <a:bodyPr wrap="square" rtlCol="0">
            <a:spAutoFit/>
          </a:bodyPr>
          <a:lstStyle/>
          <a:p>
            <a:pPr lvl="0">
              <a:defRPr/>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Changes in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volume of the express industry</a:t>
            </a:r>
            <a:r>
              <a:rPr lang="en-US" altLang="zh-CN" sz="1600" strike="sngStrike"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from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2010 to 2019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(Unit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in 100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million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pieces</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08EF5743-07C3-40D7-9481-792AABDCDD6A}"/>
              </a:ext>
            </a:extLst>
          </p:cNvPr>
          <p:cNvSpPr txBox="1"/>
          <p:nvPr/>
        </p:nvSpPr>
        <p:spPr>
          <a:xfrm>
            <a:off x="7562937" y="6194467"/>
            <a:ext cx="4476752" cy="584775"/>
          </a:xfrm>
          <a:prstGeom prst="rect">
            <a:avLst/>
          </a:prstGeom>
          <a:noFill/>
        </p:spPr>
        <p:txBody>
          <a:bodyPr wrap="square" rtlCol="0">
            <a:spAutoFit/>
          </a:bodyPr>
          <a:lstStyle/>
          <a:p>
            <a:pPr lvl="0">
              <a:defRPr/>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Changes in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revenue of the express industry from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2010 to 2019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(Unit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in 100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million yuan)</a:t>
            </a:r>
            <a:endPar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3">
            <a:extLst>
              <a:ext uri="{FF2B5EF4-FFF2-40B4-BE49-F238E27FC236}">
                <a16:creationId xmlns:a16="http://schemas.microsoft.com/office/drawing/2014/main" id="{AE3ADB56-74E7-4B5C-A4A5-4E61049CEBC8}"/>
              </a:ext>
            </a:extLst>
          </p:cNvPr>
          <p:cNvSpPr txBox="1"/>
          <p:nvPr/>
        </p:nvSpPr>
        <p:spPr>
          <a:xfrm>
            <a:off x="275953" y="6075162"/>
            <a:ext cx="6812823" cy="338554"/>
          </a:xfrm>
          <a:prstGeom prst="rect">
            <a:avLst/>
          </a:prstGeom>
          <a:noFill/>
        </p:spPr>
        <p:txBody>
          <a:bodyPr wrap="square" rtlCol="0">
            <a:spAutoFit/>
          </a:bodyPr>
          <a:lstStyle/>
          <a:p>
            <a:pPr>
              <a:spcAft>
                <a:spcPts val="0"/>
              </a:spcAft>
              <a:tabLst>
                <a:tab pos="1705610" algn="l"/>
              </a:tabLst>
            </a:pPr>
            <a:r>
              <a:rPr lang="en-GB" altLang="zh-HK" sz="1600" kern="100" dirty="0">
                <a:latin typeface="Times New Roman" panose="02020603050405020304" pitchFamily="18" charset="0"/>
                <a:cs typeface="Times New Roman" panose="02020603050405020304" pitchFamily="18" charset="0"/>
              </a:rPr>
              <a:t>Source: Performance of the Postal Industry in 2020, by the State Post </a:t>
            </a:r>
            <a:r>
              <a:rPr lang="en-GB" altLang="zh-HK" sz="1600" kern="100" dirty="0" smtClean="0">
                <a:latin typeface="Times New Roman" panose="02020603050405020304" pitchFamily="18" charset="0"/>
                <a:cs typeface="Times New Roman" panose="02020603050405020304" pitchFamily="18" charset="0"/>
              </a:rPr>
              <a:t>Bureau</a:t>
            </a:r>
            <a:endParaRPr lang="zh-TW" altLang="en-US" sz="1600" dirty="0">
              <a:solidFill>
                <a:prstClr val="black"/>
              </a:solidFill>
              <a:latin typeface="DFKai-SB" panose="03000509000000000000" pitchFamily="65" charset="-120"/>
              <a:ea typeface="DFKai-SB" panose="03000509000000000000" pitchFamily="65" charset="-120"/>
            </a:endParaRPr>
          </a:p>
        </p:txBody>
      </p:sp>
      <p:sp>
        <p:nvSpPr>
          <p:cNvPr id="14"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86157" y="6492875"/>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844754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7AE81-1F45-47D4-8FE0-AD9E76F7F115}"/>
              </a:ext>
            </a:extLst>
          </p:cNvPr>
          <p:cNvSpPr>
            <a:spLocks noGrp="1"/>
          </p:cNvSpPr>
          <p:nvPr>
            <p:ph type="title" idx="4294967295"/>
          </p:nvPr>
        </p:nvSpPr>
        <p:spPr>
          <a:xfrm>
            <a:off x="2956707" y="149884"/>
            <a:ext cx="5766137" cy="1325562"/>
          </a:xfrm>
        </p:spPr>
        <p:txBody>
          <a:bodyPr>
            <a:noAutofit/>
          </a:bodyPr>
          <a:lstStyle/>
          <a:p>
            <a:pPr algn="ctr"/>
            <a:r>
              <a:rPr lang="en-US" altLang="zh-CN" sz="4800" b="1" dirty="0">
                <a:latin typeface="Times New Roman" panose="02020603050405020304" pitchFamily="18" charset="0"/>
                <a:ea typeface="DFKai-SB" panose="03000509000000000000" pitchFamily="65" charset="-120"/>
                <a:cs typeface="Times New Roman" panose="02020603050405020304" pitchFamily="18" charset="0"/>
              </a:rPr>
              <a:t>Watch the video clip</a:t>
            </a:r>
            <a:endParaRPr lang="zh-CN" altLang="en-US" sz="4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C79DE05D-5704-4298-8B82-008F7B1B4F66}"/>
              </a:ext>
            </a:extLst>
          </p:cNvPr>
          <p:cNvSpPr>
            <a:spLocks noGrp="1"/>
          </p:cNvSpPr>
          <p:nvPr>
            <p:ph idx="4294967295"/>
          </p:nvPr>
        </p:nvSpPr>
        <p:spPr>
          <a:xfrm>
            <a:off x="1231255" y="6118594"/>
            <a:ext cx="9217043" cy="420318"/>
          </a:xfrm>
        </p:spPr>
        <p:txBody>
          <a:bodyPr>
            <a:noAutofit/>
          </a:bodyPr>
          <a:lstStyle/>
          <a:p>
            <a:pPr marL="0" indent="0">
              <a:buNone/>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Source: CCTV.COM</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http://tv.cctv.com/2017/11/11/VIDEOsOi5Qxd5v1ltrOzdnD7171111.shtml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a:hlinkClick r:id="rId2"/>
          </p:cNvPr>
          <p:cNvPicPr>
            <a:picLocks noChangeAspect="1"/>
          </p:cNvPicPr>
          <p:nvPr/>
        </p:nvPicPr>
        <p:blipFill>
          <a:blip r:embed="rId3" cstate="print"/>
          <a:stretch>
            <a:fillRect/>
          </a:stretch>
        </p:blipFill>
        <p:spPr>
          <a:xfrm>
            <a:off x="2290354" y="2515571"/>
            <a:ext cx="6870534" cy="2931427"/>
          </a:xfrm>
          <a:prstGeom prst="rect">
            <a:avLst/>
          </a:prstGeom>
        </p:spPr>
      </p:pic>
      <p:sp>
        <p:nvSpPr>
          <p:cNvPr id="5"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Rectangle 5"/>
          <p:cNvSpPr/>
          <p:nvPr/>
        </p:nvSpPr>
        <p:spPr>
          <a:xfrm>
            <a:off x="3237009" y="5446998"/>
            <a:ext cx="5099473" cy="461665"/>
          </a:xfrm>
          <a:prstGeom prst="rect">
            <a:avLst/>
          </a:prstGeom>
        </p:spPr>
        <p:txBody>
          <a:bodyPr wrap="none">
            <a:spAutoFit/>
          </a:bodyPr>
          <a:lstStyle/>
          <a:p>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the image to watch the video</a:t>
            </a:r>
            <a:endParaRPr lang="en-US" altLang="zh-HK"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1965159" y="1475446"/>
            <a:ext cx="7938392" cy="1200329"/>
          </a:xfrm>
          <a:prstGeom prst="rect">
            <a:avLst/>
          </a:prstGeom>
        </p:spPr>
        <p:txBody>
          <a:bodyPr wrap="none">
            <a:spAutoFit/>
          </a:bodyPr>
          <a:lstStyle/>
          <a:p>
            <a:pPr>
              <a:spcAft>
                <a:spcPts val="0"/>
              </a:spcAft>
              <a:tabLst>
                <a:tab pos="1705610" algn="l"/>
              </a:tabLst>
            </a:pPr>
            <a:r>
              <a:rPr lang="en-GB" altLang="zh-HK" sz="3200" kern="100" dirty="0">
                <a:latin typeface="Times New Roman" panose="02020603050405020304" pitchFamily="18" charset="0"/>
                <a:cs typeface="Times New Roman" panose="02020603050405020304" pitchFamily="18" charset="0"/>
              </a:rPr>
              <a:t>Automated sorting of express parcels by robots</a:t>
            </a:r>
            <a:endParaRPr lang="zh-TW" altLang="zh-HK" sz="3200" kern="100" dirty="0">
              <a:latin typeface="Calibri" panose="020F0502020204030204" pitchFamily="34" charset="0"/>
              <a:cs typeface="Times New Roman" panose="02020603050405020304" pitchFamily="18" charset="0"/>
            </a:endParaRPr>
          </a:p>
          <a:p>
            <a:endParaRPr lang="en-US" altLang="zh-CN" sz="40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62453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4FEB928E-9CF1-4063-BAA4-54E539844488}"/>
              </a:ext>
            </a:extLst>
          </p:cNvPr>
          <p:cNvSpPr txBox="1">
            <a:spLocks/>
          </p:cNvSpPr>
          <p:nvPr/>
        </p:nvSpPr>
        <p:spPr>
          <a:xfrm>
            <a:off x="542926" y="1235974"/>
            <a:ext cx="11199896" cy="46606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lnSpc>
                <a:spcPct val="120000"/>
              </a:lnSpc>
              <a:buFont typeface="Arial" panose="020B0604020202020204" pitchFamily="34" charset="0"/>
              <a:buNone/>
            </a:pPr>
            <a:r>
              <a:rPr lang="en-GB" altLang="zh-HK" sz="2200" kern="100" dirty="0">
                <a:latin typeface="Times New Roman" panose="02020603050405020304" pitchFamily="18" charset="0"/>
                <a:cs typeface="Times New Roman" panose="02020603050405020304" pitchFamily="18" charset="0"/>
              </a:rPr>
              <a:t>In recent years, China has been speeding up the construction of optical fibre networks and 4G base stations in rural areas, so </a:t>
            </a:r>
            <a:r>
              <a:rPr lang="en-GB" altLang="zh-HK" sz="2200" kern="100" dirty="0" smtClean="0">
                <a:latin typeface="Times New Roman" panose="02020603050405020304" pitchFamily="18" charset="0"/>
                <a:cs typeface="Times New Roman" panose="02020603050405020304" pitchFamily="18" charset="0"/>
              </a:rPr>
              <a:t>that broadband access and speed available in both rural and urban areas are the same. </a:t>
            </a:r>
            <a:r>
              <a:rPr lang="en-GB" altLang="zh-HK" sz="2200" kern="100" dirty="0">
                <a:latin typeface="Times New Roman" panose="02020603050405020304" pitchFamily="18" charset="0"/>
                <a:cs typeface="Times New Roman" panose="02020603050405020304" pitchFamily="18" charset="0"/>
              </a:rPr>
              <a:t>The “digital gap” between urban and rural areas has been significantly reduced. </a:t>
            </a:r>
          </a:p>
          <a:p>
            <a:pPr marL="0" indent="0" algn="just" hangingPunct="0">
              <a:lnSpc>
                <a:spcPct val="120000"/>
              </a:lnSpc>
              <a:buFont typeface="Arial" panose="020B0604020202020204" pitchFamily="34" charset="0"/>
              <a:buNone/>
            </a:pPr>
            <a:r>
              <a:rPr lang="en-GB" altLang="zh-HK" sz="2200" kern="100" dirty="0">
                <a:latin typeface="Times New Roman" panose="02020603050405020304" pitchFamily="18" charset="0"/>
                <a:cs typeface="Times New Roman" panose="02020603050405020304" pitchFamily="18" charset="0"/>
              </a:rPr>
              <a:t>With access to the Internet, rural residents </a:t>
            </a:r>
            <a:r>
              <a:rPr lang="en-GB" altLang="zh-HK" sz="2200" kern="100" dirty="0" smtClean="0">
                <a:latin typeface="Times New Roman" panose="02020603050405020304" pitchFamily="18" charset="0"/>
                <a:cs typeface="Times New Roman" panose="02020603050405020304" pitchFamily="18" charset="0"/>
              </a:rPr>
              <a:t>can have instant access to </a:t>
            </a:r>
            <a:r>
              <a:rPr lang="en-GB" altLang="zh-HK" sz="2200" kern="100" dirty="0">
                <a:latin typeface="Times New Roman" panose="02020603050405020304" pitchFamily="18" charset="0"/>
                <a:cs typeface="Times New Roman" panose="02020603050405020304" pitchFamily="18" charset="0"/>
              </a:rPr>
              <a:t>the latest information and new </a:t>
            </a:r>
            <a:r>
              <a:rPr lang="en-GB" altLang="zh-HK" sz="2200" kern="100" dirty="0" smtClean="0">
                <a:latin typeface="Times New Roman" panose="02020603050405020304" pitchFamily="18" charset="0"/>
                <a:cs typeface="Times New Roman" panose="02020603050405020304" pitchFamily="18" charset="0"/>
              </a:rPr>
              <a:t>technologies, and thus enjoy </a:t>
            </a:r>
            <a:r>
              <a:rPr lang="en-GB" altLang="zh-HK" sz="2200" kern="100" dirty="0">
                <a:latin typeface="Times New Roman" panose="02020603050405020304" pitchFamily="18" charset="0"/>
                <a:cs typeface="Times New Roman" panose="02020603050405020304" pitchFamily="18" charset="0"/>
              </a:rPr>
              <a:t>the convenience brought by information </a:t>
            </a:r>
            <a:r>
              <a:rPr lang="en-GB" altLang="zh-HK" sz="2200" kern="100" dirty="0" smtClean="0">
                <a:latin typeface="Times New Roman" panose="02020603050405020304" pitchFamily="18" charset="0"/>
                <a:cs typeface="Times New Roman" panose="02020603050405020304" pitchFamily="18" charset="0"/>
              </a:rPr>
              <a:t>technology like their urban counterparts. As e-commerce </a:t>
            </a:r>
            <a:r>
              <a:rPr lang="en-GB" altLang="zh-HK" sz="2200" kern="100" dirty="0">
                <a:latin typeface="Times New Roman" panose="02020603050405020304" pitchFamily="18" charset="0"/>
                <a:cs typeface="Times New Roman" panose="02020603050405020304" pitchFamily="18" charset="0"/>
              </a:rPr>
              <a:t>and live sales are booming in the rural </a:t>
            </a:r>
            <a:r>
              <a:rPr lang="en-GB" altLang="zh-HK" sz="2200" kern="100" dirty="0" smtClean="0">
                <a:latin typeface="Times New Roman" panose="02020603050405020304" pitchFamily="18" charset="0"/>
                <a:cs typeface="Times New Roman" panose="02020603050405020304" pitchFamily="18" charset="0"/>
              </a:rPr>
              <a:t>areas, agricultural </a:t>
            </a:r>
            <a:r>
              <a:rPr lang="en-GB" altLang="zh-HK" sz="2200" kern="100" dirty="0">
                <a:latin typeface="Times New Roman" panose="02020603050405020304" pitchFamily="18" charset="0"/>
                <a:cs typeface="Times New Roman" panose="02020603050405020304" pitchFamily="18" charset="0"/>
              </a:rPr>
              <a:t>products can now be sold through more channels. With the help of the telemedicine </a:t>
            </a:r>
            <a:r>
              <a:rPr lang="en-GB" altLang="zh-HK" sz="2200" kern="100" dirty="0" smtClean="0">
                <a:latin typeface="Times New Roman" panose="02020603050405020304" pitchFamily="18" charset="0"/>
                <a:cs typeface="Times New Roman" panose="02020603050405020304" pitchFamily="18" charset="0"/>
              </a:rPr>
              <a:t>system, </a:t>
            </a:r>
            <a:r>
              <a:rPr lang="en-GB" altLang="zh-HK" sz="2200" kern="100" dirty="0">
                <a:latin typeface="Times New Roman" panose="02020603050405020304" pitchFamily="18" charset="0"/>
                <a:cs typeface="Times New Roman" panose="02020603050405020304" pitchFamily="18" charset="0"/>
              </a:rPr>
              <a:t>the service capabilities of primary medical institutions have been effectively improved. All primary and secondary schools across the country have been provided with broadband </a:t>
            </a:r>
            <a:r>
              <a:rPr lang="en-GB" altLang="zh-HK" sz="2200" kern="100" dirty="0" smtClean="0">
                <a:latin typeface="Times New Roman" panose="02020603050405020304" pitchFamily="18" charset="0"/>
                <a:cs typeface="Times New Roman" panose="02020603050405020304" pitchFamily="18" charset="0"/>
              </a:rPr>
              <a:t>access, making high-quality education available in rural areas as well. </a:t>
            </a:r>
            <a:endParaRPr lang="zh-TW" altLang="zh-HK" sz="2200" strike="sngStrike" kern="100" dirty="0">
              <a:latin typeface="Calibri" panose="020F0502020204030204" pitchFamily="34" charset="0"/>
              <a:cs typeface="Times New Roman" panose="02020603050405020304" pitchFamily="18" charset="0"/>
            </a:endParaRPr>
          </a:p>
        </p:txBody>
      </p:sp>
      <p:sp>
        <p:nvSpPr>
          <p:cNvPr id="5" name="内容占位符 2">
            <a:extLst>
              <a:ext uri="{FF2B5EF4-FFF2-40B4-BE49-F238E27FC236}">
                <a16:creationId xmlns:a16="http://schemas.microsoft.com/office/drawing/2014/main" id="{E661130E-8248-466B-839B-63C5637AE01C}"/>
              </a:ext>
            </a:extLst>
          </p:cNvPr>
          <p:cNvSpPr txBox="1">
            <a:spLocks/>
          </p:cNvSpPr>
          <p:nvPr/>
        </p:nvSpPr>
        <p:spPr>
          <a:xfrm>
            <a:off x="1462190" y="3507325"/>
            <a:ext cx="9259957" cy="49827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p>
        </p:txBody>
      </p:sp>
      <p:sp>
        <p:nvSpPr>
          <p:cNvPr id="6" name="文本框 5">
            <a:extLst>
              <a:ext uri="{FF2B5EF4-FFF2-40B4-BE49-F238E27FC236}">
                <a16:creationId xmlns:a16="http://schemas.microsoft.com/office/drawing/2014/main" id="{8DA34E45-9D2A-4635-BF69-5167DA6C4E7D}"/>
              </a:ext>
            </a:extLst>
          </p:cNvPr>
          <p:cNvSpPr txBox="1"/>
          <p:nvPr/>
        </p:nvSpPr>
        <p:spPr>
          <a:xfrm>
            <a:off x="648851" y="6017796"/>
            <a:ext cx="10382005" cy="338554"/>
          </a:xfrm>
          <a:prstGeom prst="rect">
            <a:avLst/>
          </a:prstGeom>
          <a:noFill/>
        </p:spPr>
        <p:txBody>
          <a:bodyPr wrap="square">
            <a:spAutoFit/>
          </a:bodyPr>
          <a:lstStyle/>
          <a:p>
            <a:pPr lvl="0">
              <a:defRPr/>
            </a:pP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sz="1600" b="0" i="0" u="none" strike="noStrike" kern="1200" cap="none" spc="0" normalizeH="0" baseline="0" noProof="0" dirty="0">
                <a:ln>
                  <a:noFill/>
                </a:ln>
                <a:solidFill>
                  <a:srgbClr val="FF3399"/>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6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Gov.cn</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6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://www.gov.cn/xinwen/2021-04/19/content_5600635.htm</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3">
            <a:extLst>
              <a:ext uri="{FF2B5EF4-FFF2-40B4-BE49-F238E27FC236}">
                <a16:creationId xmlns:a16="http://schemas.microsoft.com/office/drawing/2014/main" id="{2BE2C6C5-09C0-49B5-8C92-9E8B4832A186}"/>
              </a:ext>
            </a:extLst>
          </p:cNvPr>
          <p:cNvSpPr txBox="1">
            <a:spLocks noChangeArrowheads="1"/>
          </p:cNvSpPr>
          <p:nvPr/>
        </p:nvSpPr>
        <p:spPr bwMode="auto">
          <a:xfrm>
            <a:off x="2057400" y="398406"/>
            <a:ext cx="7924800"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altLang="zh-TW" sz="36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Development of network System</a:t>
            </a:r>
            <a:endParaRPr lang="zh-CN" altLang="en-US" sz="36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412115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燕尾形 1">
            <a:extLst>
              <a:ext uri="{FF2B5EF4-FFF2-40B4-BE49-F238E27FC236}">
                <a16:creationId xmlns:a16="http://schemas.microsoft.com/office/drawing/2014/main" id="{E9FB92EE-F2E5-45E5-A699-CF4CBE3660DA}"/>
              </a:ext>
            </a:extLst>
          </p:cNvPr>
          <p:cNvSpPr/>
          <p:nvPr/>
        </p:nvSpPr>
        <p:spPr>
          <a:xfrm>
            <a:off x="1023074" y="1195643"/>
            <a:ext cx="1905026" cy="617712"/>
          </a:xfrm>
          <a:prstGeom prst="chevron">
            <a:avLst>
              <a:gd name="adj" fmla="val 38311"/>
            </a:avLst>
          </a:prstGeom>
          <a:solidFill>
            <a:srgbClr val="9BBB59">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1" name="Bent Arrow 38">
            <a:extLst>
              <a:ext uri="{FF2B5EF4-FFF2-40B4-BE49-F238E27FC236}">
                <a16:creationId xmlns:a16="http://schemas.microsoft.com/office/drawing/2014/main" id="{0052A991-E3A4-4879-948E-7A15B62652A9}"/>
              </a:ext>
            </a:extLst>
          </p:cNvPr>
          <p:cNvSpPr/>
          <p:nvPr/>
        </p:nvSpPr>
        <p:spPr>
          <a:xfrm rot="5400000" flipV="1">
            <a:off x="4549669" y="-583699"/>
            <a:ext cx="877332" cy="4260935"/>
          </a:xfrm>
          <a:prstGeom prst="bentArrow">
            <a:avLst>
              <a:gd name="adj1" fmla="val 9003"/>
              <a:gd name="adj2" fmla="val 9761"/>
              <a:gd name="adj3" fmla="val 15723"/>
              <a:gd name="adj4" fmla="val 14497"/>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燕尾形 1">
            <a:extLst>
              <a:ext uri="{FF2B5EF4-FFF2-40B4-BE49-F238E27FC236}">
                <a16:creationId xmlns:a16="http://schemas.microsoft.com/office/drawing/2014/main" id="{9BFD134A-1965-40A6-9184-0A46FA9179FB}"/>
              </a:ext>
            </a:extLst>
          </p:cNvPr>
          <p:cNvSpPr/>
          <p:nvPr/>
        </p:nvSpPr>
        <p:spPr>
          <a:xfrm>
            <a:off x="669646" y="2728734"/>
            <a:ext cx="2002117" cy="792163"/>
          </a:xfrm>
          <a:prstGeom prst="chevron">
            <a:avLst>
              <a:gd name="adj" fmla="val 38311"/>
            </a:avLst>
          </a:prstGeom>
          <a:solidFill>
            <a:srgbClr val="F1747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6C1ABEDE-CE25-487A-970D-D58C803F1E3F}"/>
              </a:ext>
            </a:extLst>
          </p:cNvPr>
          <p:cNvSpPr txBox="1"/>
          <p:nvPr/>
        </p:nvSpPr>
        <p:spPr>
          <a:xfrm>
            <a:off x="1036344" y="2787061"/>
            <a:ext cx="1722044" cy="646331"/>
          </a:xfrm>
          <a:prstGeom prst="rect">
            <a:avLst/>
          </a:prstGeom>
        </p:spPr>
        <p:txBody>
          <a:bodyPr vert="horz" wrap="square" lIns="91440" tIns="45720" rIns="91440" bIns="45720" rtlCol="0">
            <a:spAutoFit/>
          </a:bodyPr>
          <a:lstStyle>
            <a:defPPr>
              <a:defRPr lang="zh-CN"/>
            </a:defPPr>
            <a:lvl1pPr marR="0" lvl="0" indent="0" fontAlgn="auto">
              <a:lnSpc>
                <a:spcPct val="150000"/>
              </a:lnSpc>
              <a:spcBef>
                <a:spcPts val="1000"/>
              </a:spcBef>
              <a:spcAft>
                <a:spcPts val="0"/>
              </a:spcAft>
              <a:buClrTx/>
              <a:buSzTx/>
              <a:buFont typeface="Arial" panose="020B0604020202020204" pitchFamily="34" charset="0"/>
              <a:buNone/>
              <a:tabLst/>
              <a:defRPr kumimoji="0" sz="2400" b="0" i="0" u="none" strike="noStrike" kern="100"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800" b="0" i="0" u="none" strike="noStrike" kern="1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Related </a:t>
            </a:r>
            <a:r>
              <a:rPr kumimoji="0" lang="en-US" altLang="zh-CN" sz="1800" b="0" i="0" u="none" strike="noStrike" kern="1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news </a:t>
            </a:r>
            <a:r>
              <a:rPr kumimoji="0" lang="en-US" altLang="zh-CN" sz="1800" b="0" i="0" u="none" strike="noStrike" kern="1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reports</a:t>
            </a:r>
            <a:endParaRPr kumimoji="0" lang="zh-CN" altLang="en-US" sz="1800" b="0" i="0" u="none" strike="noStrike" kern="1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B5FE6406-3F46-4520-86FB-2676F92359CC}"/>
              </a:ext>
            </a:extLst>
          </p:cNvPr>
          <p:cNvSpPr txBox="1"/>
          <p:nvPr/>
        </p:nvSpPr>
        <p:spPr>
          <a:xfrm>
            <a:off x="706876" y="3616061"/>
            <a:ext cx="10968568" cy="2526649"/>
          </a:xfrm>
          <a:prstGeom prst="round2DiagRect">
            <a:avLst/>
          </a:prstGeom>
          <a:solidFill>
            <a:srgbClr val="ED9E97">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just">
              <a:defRPr/>
            </a:pPr>
            <a:r>
              <a:rPr lang="en-US" altLang="zh-TW" sz="2000" b="0" dirty="0">
                <a:solidFill>
                  <a:prstClr val="black"/>
                </a:solidFill>
                <a:latin typeface="Times New Roman" panose="02020603050405020304" pitchFamily="18" charset="0"/>
                <a:cs typeface="Times New Roman" panose="02020603050405020304" pitchFamily="18" charset="0"/>
              </a:rPr>
              <a:t>The </a:t>
            </a:r>
            <a:r>
              <a:rPr lang="en-US" altLang="zh-TW" sz="2000" b="0" dirty="0">
                <a:latin typeface="Times New Roman" panose="02020603050405020304" pitchFamily="18" charset="0"/>
                <a:cs typeface="Times New Roman" panose="02020603050405020304" pitchFamily="18" charset="0"/>
              </a:rPr>
              <a:t>2020 World 5G Conference was held in Guangzhou. </a:t>
            </a:r>
            <a:r>
              <a:rPr lang="en-US" altLang="zh-TW" sz="2000" b="0" dirty="0" smtClean="0">
                <a:latin typeface="Times New Roman" panose="02020603050405020304" pitchFamily="18" charset="0"/>
                <a:cs typeface="Times New Roman" panose="02020603050405020304" pitchFamily="18" charset="0"/>
              </a:rPr>
              <a:t>The Governor </a:t>
            </a:r>
            <a:r>
              <a:rPr lang="en-US" altLang="zh-TW" sz="2000" b="0" dirty="0">
                <a:latin typeface="Times New Roman" panose="02020603050405020304" pitchFamily="18" charset="0"/>
                <a:cs typeface="Times New Roman" panose="02020603050405020304" pitchFamily="18" charset="0"/>
              </a:rPr>
              <a:t>of </a:t>
            </a:r>
            <a:r>
              <a:rPr lang="en-US" altLang="zh-TW" sz="2000" b="0" dirty="0" smtClean="0">
                <a:latin typeface="Times New Roman" panose="02020603050405020304" pitchFamily="18" charset="0"/>
                <a:cs typeface="Times New Roman" panose="02020603050405020304" pitchFamily="18" charset="0"/>
              </a:rPr>
              <a:t>Guangdong Province, </a:t>
            </a:r>
            <a:r>
              <a:rPr lang="en-US" altLang="zh-TW" sz="2000" b="0" dirty="0">
                <a:latin typeface="Times New Roman" panose="02020603050405020304" pitchFamily="18" charset="0"/>
                <a:cs typeface="Times New Roman" panose="02020603050405020304" pitchFamily="18" charset="0"/>
              </a:rPr>
              <a:t>Ma </a:t>
            </a:r>
            <a:r>
              <a:rPr lang="en-US" altLang="zh-TW" sz="2000" b="0" dirty="0" err="1">
                <a:latin typeface="Times New Roman" panose="02020603050405020304" pitchFamily="18" charset="0"/>
                <a:cs typeface="Times New Roman" panose="02020603050405020304" pitchFamily="18" charset="0"/>
              </a:rPr>
              <a:t>Xingrui</a:t>
            </a:r>
            <a:r>
              <a:rPr lang="en-US" altLang="zh-TW" sz="2000" b="0" dirty="0">
                <a:latin typeface="Times New Roman" panose="02020603050405020304" pitchFamily="18" charset="0"/>
                <a:cs typeface="Times New Roman" panose="02020603050405020304" pitchFamily="18" charset="0"/>
              </a:rPr>
              <a:t>, </a:t>
            </a:r>
            <a:r>
              <a:rPr lang="en-US" altLang="zh-TW" sz="2000" b="0" dirty="0" smtClean="0">
                <a:latin typeface="Times New Roman" panose="02020603050405020304" pitchFamily="18" charset="0"/>
                <a:cs typeface="Times New Roman" panose="02020603050405020304" pitchFamily="18" charset="0"/>
              </a:rPr>
              <a:t>stated at </a:t>
            </a:r>
            <a:r>
              <a:rPr lang="en-US" altLang="zh-TW" sz="2000" b="0" dirty="0">
                <a:latin typeface="Times New Roman" panose="02020603050405020304" pitchFamily="18" charset="0"/>
                <a:cs typeface="Times New Roman" panose="02020603050405020304" pitchFamily="18" charset="0"/>
              </a:rPr>
              <a:t>the opening ceremony that the province </a:t>
            </a:r>
            <a:r>
              <a:rPr lang="en-US" altLang="zh-TW" sz="2000" b="0" dirty="0" smtClean="0">
                <a:latin typeface="Times New Roman" panose="02020603050405020304" pitchFamily="18" charset="0"/>
                <a:cs typeface="Times New Roman" panose="02020603050405020304" pitchFamily="18" charset="0"/>
              </a:rPr>
              <a:t>expressed that more </a:t>
            </a:r>
            <a:r>
              <a:rPr lang="en-US" altLang="zh-TW" sz="2000" b="0" dirty="0">
                <a:latin typeface="Times New Roman" panose="02020603050405020304" pitchFamily="18" charset="0"/>
                <a:cs typeface="Times New Roman" panose="02020603050405020304" pitchFamily="18" charset="0"/>
              </a:rPr>
              <a:t>than 1,600 5G-related companies, accounting for about one third of the country’s total. Huawei and ZTE have more than a total of 5,000 essential 5G patents, accounting for about one third of the world’s total</a:t>
            </a:r>
            <a:r>
              <a:rPr lang="en-US" altLang="zh-TW" sz="2000" b="0" dirty="0" smtClean="0">
                <a:latin typeface="Times New Roman" panose="02020603050405020304" pitchFamily="18" charset="0"/>
                <a:cs typeface="Times New Roman" panose="02020603050405020304" pitchFamily="18" charset="0"/>
              </a:rPr>
              <a:t>. There are more </a:t>
            </a:r>
            <a:r>
              <a:rPr lang="en-US" altLang="zh-TW" sz="2000" b="0" dirty="0">
                <a:latin typeface="Times New Roman" panose="02020603050405020304" pitchFamily="18" charset="0"/>
                <a:cs typeface="Times New Roman" panose="02020603050405020304" pitchFamily="18" charset="0"/>
              </a:rPr>
              <a:t>than 110,000 5G base </a:t>
            </a:r>
            <a:r>
              <a:rPr lang="en-US" altLang="zh-TW" sz="2000" b="0" dirty="0" smtClean="0">
                <a:latin typeface="Times New Roman" panose="02020603050405020304" pitchFamily="18" charset="0"/>
                <a:cs typeface="Times New Roman" panose="02020603050405020304" pitchFamily="18" charset="0"/>
              </a:rPr>
              <a:t>stations in Guangdong, becoming the </a:t>
            </a:r>
            <a:r>
              <a:rPr lang="en-US" altLang="zh-TW" sz="2000" b="0" dirty="0">
                <a:latin typeface="Times New Roman" panose="02020603050405020304" pitchFamily="18" charset="0"/>
                <a:cs typeface="Times New Roman" panose="02020603050405020304" pitchFamily="18" charset="0"/>
              </a:rPr>
              <a:t>largest 5G industry cluster in the world. </a:t>
            </a:r>
          </a:p>
          <a:p>
            <a:pPr lvl="0" algn="just">
              <a:defRPr/>
            </a:pPr>
            <a:r>
              <a:rPr kumimoji="0" lang="en-US" altLang="zh-CN" sz="1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Source: </a:t>
            </a:r>
            <a:r>
              <a:rPr kumimoji="0" lang="en-US" altLang="zh-CN" sz="1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Wenweipo</a:t>
            </a:r>
            <a:r>
              <a:rPr kumimoji="0" lang="en-US" altLang="zh-CN" sz="1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zh-TW" sz="1600" b="0" noProof="0" dirty="0">
                <a:latin typeface="Times New Roman" panose="02020603050405020304" pitchFamily="18" charset="0"/>
                <a:cs typeface="Times New Roman" panose="02020603050405020304" pitchFamily="18" charset="0"/>
              </a:rPr>
              <a:t>(</a:t>
            </a:r>
            <a:r>
              <a:rPr lang="en-GB" altLang="zh-CN" sz="1600" b="0" dirty="0">
                <a:latin typeface="Times New Roman" panose="02020603050405020304" pitchFamily="18" charset="0"/>
                <a:cs typeface="Times New Roman" panose="02020603050405020304" pitchFamily="18" charset="0"/>
              </a:rPr>
              <a:t>https://www.wenweipo.com/a/202011/26/AP5fbf30c4e4b0844413642175.html</a:t>
            </a:r>
            <a:r>
              <a:rPr lang="en-US" altLang="zh-TW" sz="1600" b="0" dirty="0">
                <a:latin typeface="Times New Roman" panose="02020603050405020304" pitchFamily="18" charset="0"/>
                <a:cs typeface="Times New Roman" panose="02020603050405020304" pitchFamily="18" charset="0"/>
              </a:rPr>
              <a:t>)</a:t>
            </a:r>
            <a:endParaRPr kumimoji="0" lang="en-US" altLang="zh-TW"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A5F980BD-655A-459C-8029-8FDC7F5EC294}"/>
              </a:ext>
            </a:extLst>
          </p:cNvPr>
          <p:cNvSpPr txBox="1"/>
          <p:nvPr/>
        </p:nvSpPr>
        <p:spPr>
          <a:xfrm>
            <a:off x="1183587" y="1289895"/>
            <a:ext cx="1584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2020</a:t>
            </a:r>
            <a:endParaRPr kumimoji="0" lang="zh-CN" altLang="en-US" sz="2000" b="1"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BE7B8E59-FC61-4E86-80EA-2C9EAB1FB865}"/>
              </a:ext>
            </a:extLst>
          </p:cNvPr>
          <p:cNvSpPr txBox="1"/>
          <p:nvPr/>
        </p:nvSpPr>
        <p:spPr>
          <a:xfrm>
            <a:off x="2928100" y="1070518"/>
            <a:ext cx="9014518" cy="2478024"/>
          </a:xfrm>
          <a:prstGeom prst="round2DiagRect">
            <a:avLst>
              <a:gd name="adj1" fmla="val 9441"/>
              <a:gd name="adj2" fmla="val 0"/>
            </a:avLst>
          </a:prstGeom>
          <a:solidFill>
            <a:srgbClr val="9BBB59">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spcAft>
                <a:spcPts val="0"/>
              </a:spcAft>
              <a:tabLst>
                <a:tab pos="1705610" algn="l"/>
              </a:tabLst>
            </a:pP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The 5G network has covered cities above the prefecture level* and key counties and cities across the country. As </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of </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the end of March 2021</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 there were 819,000 </a:t>
            </a:r>
            <a:r>
              <a:rPr lang="en-GB" altLang="zh-HK" sz="2000" b="0" kern="100" dirty="0">
                <a:latin typeface="Times New Roman" panose="02020603050405020304" pitchFamily="18" charset="0"/>
                <a:ea typeface="新細明體" panose="02020500000000000000" pitchFamily="18" charset="-120"/>
                <a:cs typeface="Times New Roman" panose="02020603050405020304" pitchFamily="18" charset="0"/>
              </a:rPr>
              <a:t>5G base </a:t>
            </a:r>
            <a:r>
              <a:rPr lang="en-GB" altLang="zh-HK" sz="2000" b="0" kern="100" dirty="0" smtClean="0">
                <a:latin typeface="Times New Roman" panose="02020603050405020304" pitchFamily="18" charset="0"/>
                <a:ea typeface="新細明體" panose="02020500000000000000" pitchFamily="18" charset="-120"/>
                <a:cs typeface="Times New Roman" panose="02020603050405020304" pitchFamily="18" charset="0"/>
              </a:rPr>
              <a:t>stations in China.</a:t>
            </a:r>
            <a:endParaRPr lang="zh-TW" altLang="zh-HK" sz="2000" b="0" kern="100" dirty="0">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Sources:</a:t>
            </a:r>
          </a:p>
          <a:p>
            <a:pPr marL="285750" lvl="0" indent="-285750" algn="l">
              <a:buFont typeface="Arial" panose="020B0604020202020204" pitchFamily="34" charset="0"/>
              <a:buChar char="•"/>
              <a:defRPr/>
            </a:pPr>
            <a:r>
              <a:rPr lang="en-US" altLang="zh-TW" sz="1400" b="0" dirty="0" smtClean="0">
                <a:latin typeface="Times New Roman" panose="02020603050405020304" pitchFamily="18" charset="0"/>
                <a:cs typeface="Times New Roman" panose="02020603050405020304" pitchFamily="18" charset="0"/>
              </a:rPr>
              <a:t>Gov.cn: </a:t>
            </a:r>
            <a:r>
              <a:rPr lang="en-US" altLang="zh-CN" sz="1400" b="0" dirty="0">
                <a:latin typeface="Times New Roman" panose="02020603050405020304" pitchFamily="18" charset="0"/>
                <a:cs typeface="Times New Roman" panose="02020603050405020304" pitchFamily="18" charset="0"/>
              </a:rPr>
              <a:t>http://www.gov.cn/xinwen/2021-01/26/content_5582523.htm</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lgn="l">
              <a:buFont typeface="Arial" panose="020B0604020202020204" pitchFamily="34" charset="0"/>
              <a:buChar char="•"/>
              <a:defRPr/>
            </a:pPr>
            <a:r>
              <a:rPr lang="en-US" altLang="zh-CN" sz="1400" b="0" i="1" dirty="0">
                <a:solidFill>
                  <a:prstClr val="black"/>
                </a:solidFill>
                <a:latin typeface="Times New Roman" panose="02020603050405020304" pitchFamily="18" charset="0"/>
                <a:cs typeface="Times New Roman" panose="02020603050405020304" pitchFamily="18" charset="0"/>
              </a:rPr>
              <a:t>Economic performance of the communications industry in the first quarter of 2021</a:t>
            </a:r>
            <a:r>
              <a:rPr lang="en-US" altLang="zh-TW" sz="1400" b="0" dirty="0">
                <a:solidFill>
                  <a:prstClr val="black"/>
                </a:solidFill>
                <a:latin typeface="Times New Roman" panose="02020603050405020304" pitchFamily="18" charset="0"/>
                <a:cs typeface="Times New Roman" panose="02020603050405020304" pitchFamily="18" charset="0"/>
              </a:rPr>
              <a:t>: </a:t>
            </a:r>
            <a:r>
              <a:rPr lang="en-US" altLang="zh-CN" sz="1400" b="0" dirty="0">
                <a:solidFill>
                  <a:prstClr val="black"/>
                </a:solidFill>
                <a:latin typeface="Times New Roman" panose="02020603050405020304" pitchFamily="18" charset="0"/>
                <a:cs typeface="Times New Roman" panose="02020603050405020304" pitchFamily="18" charset="0"/>
              </a:rPr>
              <a:t>https://www.miit.gov.cn/gxsj/tjfx/txy/art/2021/art_a2624764516d40989d2db2548bf9c95d.html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Bent Arrow 38">
            <a:extLst>
              <a:ext uri="{FF2B5EF4-FFF2-40B4-BE49-F238E27FC236}">
                <a16:creationId xmlns:a16="http://schemas.microsoft.com/office/drawing/2014/main" id="{B3DEF66D-877F-44B8-B758-C99B5A45C53A}"/>
              </a:ext>
            </a:extLst>
          </p:cNvPr>
          <p:cNvSpPr/>
          <p:nvPr/>
        </p:nvSpPr>
        <p:spPr>
          <a:xfrm rot="5400000" flipV="1">
            <a:off x="3229163" y="994646"/>
            <a:ext cx="992081" cy="6310630"/>
          </a:xfrm>
          <a:prstGeom prst="bentArrow">
            <a:avLst>
              <a:gd name="adj1" fmla="val 9003"/>
              <a:gd name="adj2" fmla="val 9761"/>
              <a:gd name="adj3" fmla="val 15723"/>
              <a:gd name="adj4" fmla="val 14497"/>
            </a:avLst>
          </a:prstGeom>
          <a:solidFill>
            <a:srgbClr val="ED9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
        <p:nvSpPr>
          <p:cNvPr id="22" name="文本框 21">
            <a:extLst>
              <a:ext uri="{FF2B5EF4-FFF2-40B4-BE49-F238E27FC236}">
                <a16:creationId xmlns:a16="http://schemas.microsoft.com/office/drawing/2014/main" id="{9561E310-0C4E-42F5-BF29-2CBE47B4827F}"/>
              </a:ext>
            </a:extLst>
          </p:cNvPr>
          <p:cNvSpPr txBox="1"/>
          <p:nvPr/>
        </p:nvSpPr>
        <p:spPr>
          <a:xfrm>
            <a:off x="1475423" y="283073"/>
            <a:ext cx="9732903" cy="646331"/>
          </a:xfrm>
          <a:prstGeom prst="rect">
            <a:avLst/>
          </a:prstGeom>
          <a:noFill/>
        </p:spPr>
        <p:txBody>
          <a:bodyPr wrap="square">
            <a:spAutoFit/>
          </a:bodyPr>
          <a:lstStyle/>
          <a:p>
            <a:pPr lvl="0">
              <a:defRPr/>
            </a:pPr>
            <a:r>
              <a:rPr lang="en-GB" altLang="zh-HK" sz="3600" dirty="0">
                <a:latin typeface="Times New Roman" panose="02020603050405020304" pitchFamily="18" charset="0"/>
              </a:rPr>
              <a:t>China has built the largest 5G network in the world</a:t>
            </a:r>
            <a:endParaRPr kumimoji="0" lang="zh-CN"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 name="Rectangle 1"/>
          <p:cNvSpPr/>
          <p:nvPr/>
        </p:nvSpPr>
        <p:spPr>
          <a:xfrm>
            <a:off x="569888" y="6209356"/>
            <a:ext cx="10121558" cy="584775"/>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 prefecture-level city is one of China's administrative divisions, and its administrative status is the same as that of a region, autonomous prefecture, and league. The prefecture-level administrative region is under the jurisdiction of the province and autonomous region</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0199362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字方塊 7"/>
          <p:cNvSpPr txBox="1"/>
          <p:nvPr/>
        </p:nvSpPr>
        <p:spPr>
          <a:xfrm>
            <a:off x="1118335" y="4025776"/>
            <a:ext cx="10030928" cy="1631216"/>
          </a:xfrm>
          <a:prstGeom prst="rect">
            <a:avLst/>
          </a:prstGeom>
          <a:noFill/>
          <a:ln w="12700">
            <a:solidFill>
              <a:schemeClr val="tx1"/>
            </a:solidFill>
          </a:ln>
        </p:spPr>
        <p:txBody>
          <a:bodyPr wrap="square" rtlCol="0">
            <a:spAutoFit/>
          </a:bodyPr>
          <a:lstStyle/>
          <a:p>
            <a:pPr algn="ctr">
              <a:defRPr/>
            </a:pPr>
            <a:r>
              <a:rPr lang="en-GB" altLang="zh-HK" sz="2400" dirty="0" smtClean="0">
                <a:latin typeface="Times New Roman" panose="02020603050405020304" pitchFamily="18" charset="0"/>
              </a:rPr>
              <a:t>Possible direction </a:t>
            </a:r>
            <a:r>
              <a:rPr lang="en-GB" altLang="zh-HK" sz="2400" dirty="0">
                <a:latin typeface="Times New Roman" panose="02020603050405020304" pitchFamily="18" charset="0"/>
              </a:rPr>
              <a:t>of </a:t>
            </a:r>
            <a:r>
              <a:rPr lang="en-GB" altLang="zh-HK" sz="2400" dirty="0" smtClean="0">
                <a:latin typeface="Times New Roman" panose="02020603050405020304" pitchFamily="18" charset="0"/>
              </a:rPr>
              <a:t>the research includes:</a:t>
            </a:r>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defRPr/>
            </a:pPr>
            <a:r>
              <a:rPr lang="en-GB" altLang="zh-HK" sz="2400" dirty="0" smtClean="0">
                <a:latin typeface="Times New Roman" panose="02020603050405020304" pitchFamily="18" charset="0"/>
              </a:rPr>
              <a:t>Income </a:t>
            </a:r>
            <a:r>
              <a:rPr lang="en-GB" altLang="zh-HK" sz="2400" dirty="0">
                <a:latin typeface="Times New Roman" panose="02020603050405020304" pitchFamily="18" charset="0"/>
              </a:rPr>
              <a:t>growth</a:t>
            </a:r>
            <a:endParaRPr lang="en-US" altLang="zh-TW" sz="2400" dirty="0">
              <a:latin typeface="標楷體" panose="03000509000000000000" pitchFamily="65" charset="-120"/>
              <a:ea typeface="標楷體" panose="03000509000000000000" pitchFamily="65" charset="-120"/>
            </a:endParaRPr>
          </a:p>
          <a:p>
            <a:pPr marL="285750" indent="-285750" algn="just">
              <a:buFont typeface="Arial" panose="020B0604020202020204" pitchFamily="34" charset="0"/>
              <a:buChar char="•"/>
              <a:defRPr/>
            </a:pPr>
            <a:r>
              <a:rPr lang="en-GB" altLang="zh-HK" sz="2400" dirty="0">
                <a:latin typeface="Times New Roman" panose="02020603050405020304" pitchFamily="18" charset="0"/>
              </a:rPr>
              <a:t>Development of </a:t>
            </a:r>
            <a:r>
              <a:rPr lang="en-GB" altLang="zh-HK" sz="2400" dirty="0" smtClean="0">
                <a:latin typeface="Times New Roman" panose="02020603050405020304" pitchFamily="18" charset="0"/>
              </a:rPr>
              <a:t>different major </a:t>
            </a:r>
            <a:r>
              <a:rPr lang="en-GB" altLang="zh-HK" sz="2400" dirty="0">
                <a:latin typeface="Times New Roman" panose="02020603050405020304" pitchFamily="18" charset="0"/>
              </a:rPr>
              <a:t>regions (such as </a:t>
            </a:r>
            <a:r>
              <a:rPr lang="en-GB" altLang="zh-HK" sz="2400" dirty="0" smtClean="0">
                <a:latin typeface="Times New Roman" panose="02020603050405020304" pitchFamily="18" charset="0"/>
              </a:rPr>
              <a:t>Eastern</a:t>
            </a:r>
            <a:r>
              <a:rPr lang="en-GB" altLang="zh-HK" sz="2400" dirty="0">
                <a:latin typeface="Times New Roman" panose="02020603050405020304" pitchFamily="18" charset="0"/>
              </a:rPr>
              <a:t>, </a:t>
            </a:r>
            <a:r>
              <a:rPr lang="en-GB" altLang="zh-HK" sz="2400" dirty="0" smtClean="0">
                <a:latin typeface="Times New Roman" panose="02020603050405020304" pitchFamily="18" charset="0"/>
              </a:rPr>
              <a:t>Central</a:t>
            </a:r>
            <a:r>
              <a:rPr lang="en-GB" altLang="zh-HK" sz="2400" dirty="0">
                <a:latin typeface="Times New Roman" panose="02020603050405020304" pitchFamily="18" charset="0"/>
              </a:rPr>
              <a:t>, </a:t>
            </a:r>
            <a:r>
              <a:rPr lang="en-GB" altLang="zh-HK" sz="2400" dirty="0" smtClean="0">
                <a:latin typeface="Times New Roman" panose="02020603050405020304" pitchFamily="18" charset="0"/>
              </a:rPr>
              <a:t>Western</a:t>
            </a:r>
            <a:r>
              <a:rPr lang="en-GB" altLang="zh-HK" sz="2400" dirty="0">
                <a:latin typeface="Times New Roman" panose="02020603050405020304" pitchFamily="18" charset="0"/>
              </a:rPr>
              <a:t>, </a:t>
            </a:r>
            <a:r>
              <a:rPr lang="en-GB" altLang="zh-HK" sz="2400" dirty="0" err="1" smtClean="0">
                <a:latin typeface="Times New Roman" panose="02020603050405020304" pitchFamily="18" charset="0"/>
              </a:rPr>
              <a:t>Northeastern</a:t>
            </a:r>
            <a:r>
              <a:rPr lang="en-GB" altLang="zh-HK" sz="2400" dirty="0" smtClean="0">
                <a:latin typeface="Times New Roman" panose="02020603050405020304" pitchFamily="18" charset="0"/>
              </a:rPr>
              <a:t> </a:t>
            </a:r>
            <a:r>
              <a:rPr lang="en-GB" altLang="zh-HK" sz="2400" dirty="0">
                <a:latin typeface="Times New Roman" panose="02020603050405020304" pitchFamily="18" charset="0"/>
              </a:rPr>
              <a:t>China), etc. </a:t>
            </a:r>
            <a:endParaRPr lang="en-US" altLang="zh-CN" sz="2400" dirty="0">
              <a:latin typeface="標楷體" panose="03000509000000000000" pitchFamily="65" charset="-120"/>
              <a:ea typeface="標楷體" panose="03000509000000000000" pitchFamily="65" charset="-120"/>
            </a:endParaRPr>
          </a:p>
        </p:txBody>
      </p:sp>
      <p:sp>
        <p:nvSpPr>
          <p:cNvPr id="9" name="文字方塊 8"/>
          <p:cNvSpPr txBox="1"/>
          <p:nvPr/>
        </p:nvSpPr>
        <p:spPr>
          <a:xfrm>
            <a:off x="1118335" y="5848703"/>
            <a:ext cx="10785952" cy="830997"/>
          </a:xfrm>
          <a:prstGeom prst="rect">
            <a:avLst/>
          </a:prstGeom>
          <a:noFill/>
        </p:spPr>
        <p:txBody>
          <a:bodyPr wrap="square" rtlCol="0">
            <a:spAutoFit/>
          </a:bodyPr>
          <a:lstStyle/>
          <a:p>
            <a:pPr>
              <a:spcAft>
                <a:spcPts val="0"/>
              </a:spcAft>
              <a:tabLst>
                <a:tab pos="1705610" algn="l"/>
              </a:tabLst>
            </a:pPr>
            <a:r>
              <a:rPr lang="en-GB" altLang="zh-HK" sz="1600" kern="100" dirty="0">
                <a:latin typeface="Times New Roman" panose="02020603050405020304" pitchFamily="18" charset="0"/>
                <a:cs typeface="Times New Roman" panose="02020603050405020304" pitchFamily="18" charset="0"/>
              </a:rPr>
              <a:t>Source: </a:t>
            </a:r>
            <a:r>
              <a:rPr lang="en-GB" altLang="zh-HK" sz="1600" i="1" kern="100" dirty="0">
                <a:latin typeface="Times New Roman" panose="02020603050405020304" pitchFamily="18" charset="0"/>
                <a:cs typeface="Times New Roman" panose="02020603050405020304" pitchFamily="18" charset="0"/>
              </a:rPr>
              <a:t>Performance of the Communications Industry from January to February 2021 </a:t>
            </a:r>
            <a:r>
              <a:rPr lang="en-GB" altLang="zh-HK" sz="1600" kern="100" dirty="0">
                <a:latin typeface="Times New Roman" panose="02020603050405020304" pitchFamily="18" charset="0"/>
                <a:cs typeface="Times New Roman" panose="02020603050405020304" pitchFamily="18" charset="0"/>
              </a:rPr>
              <a:t>by</a:t>
            </a:r>
            <a:r>
              <a:rPr lang="en-GB" altLang="zh-HK" sz="1600" i="1" kern="100" dirty="0">
                <a:latin typeface="Times New Roman" panose="02020603050405020304" pitchFamily="18" charset="0"/>
                <a:cs typeface="Times New Roman" panose="02020603050405020304" pitchFamily="18" charset="0"/>
              </a:rPr>
              <a:t> </a:t>
            </a:r>
            <a:r>
              <a:rPr lang="en-GB" altLang="zh-HK" sz="1600" kern="100" dirty="0">
                <a:latin typeface="Times New Roman" panose="02020603050405020304" pitchFamily="18" charset="0"/>
                <a:cs typeface="Times New Roman" panose="02020603050405020304" pitchFamily="18" charset="0"/>
              </a:rPr>
              <a:t>Ministry of Industry and Information Technology of the People’s Republic of China (2021)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https://www.miit.gov.cn/gxsj/tjfx/txy/art/2021/art_82f101e1d078447fac75443a50348b7c.html)</a:t>
            </a:r>
            <a:endParaRPr kumimoji="0" lang="en-GB" altLang="zh-HK" sz="16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文本框 4">
            <a:extLst>
              <a:ext uri="{FF2B5EF4-FFF2-40B4-BE49-F238E27FC236}">
                <a16:creationId xmlns:a16="http://schemas.microsoft.com/office/drawing/2014/main" id="{3D8C0E4B-57A2-416E-8E28-6317EB36EE11}"/>
              </a:ext>
            </a:extLst>
          </p:cNvPr>
          <p:cNvSpPr txBox="1"/>
          <p:nvPr/>
        </p:nvSpPr>
        <p:spPr>
          <a:xfrm>
            <a:off x="4886789" y="404277"/>
            <a:ext cx="2418424"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ctr">
              <a:defRPr/>
            </a:pPr>
            <a:r>
              <a:rPr kumimoji="0" lang="en-US" altLang="zh-TW"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Activity</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149263" y="6046474"/>
            <a:ext cx="70925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2"/>
          </p:cNvPr>
          <p:cNvPicPr>
            <a:picLocks noChangeAspect="1"/>
          </p:cNvPicPr>
          <p:nvPr/>
        </p:nvPicPr>
        <p:blipFill>
          <a:blip r:embed="rId3" cstate="print"/>
          <a:stretch>
            <a:fillRect/>
          </a:stretch>
        </p:blipFill>
        <p:spPr>
          <a:xfrm>
            <a:off x="1118335" y="2859937"/>
            <a:ext cx="6555488" cy="1085046"/>
          </a:xfrm>
          <a:prstGeom prst="rect">
            <a:avLst/>
          </a:prstGeom>
        </p:spPr>
      </p:pic>
      <p:sp>
        <p:nvSpPr>
          <p:cNvPr id="19" name="Rectangle 18"/>
          <p:cNvSpPr/>
          <p:nvPr/>
        </p:nvSpPr>
        <p:spPr>
          <a:xfrm>
            <a:off x="8143312" y="3126179"/>
            <a:ext cx="3251519" cy="707886"/>
          </a:xfrm>
          <a:prstGeom prst="rect">
            <a:avLst/>
          </a:prstGeom>
          <a:ln w="28575">
            <a:solidFill>
              <a:srgbClr val="FF0000"/>
            </a:solidFill>
          </a:ln>
        </p:spPr>
        <p:txBody>
          <a:bodyPr wrap="square">
            <a:spAutoFit/>
          </a:bodyPr>
          <a:lstStyle/>
          <a:p>
            <a:r>
              <a:rPr lang="en-US" altLang="zh-TW" sz="2000" b="1" dirty="0" smtClean="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the image to enter the webpage</a:t>
            </a:r>
          </a:p>
        </p:txBody>
      </p:sp>
      <p:sp>
        <p:nvSpPr>
          <p:cNvPr id="7" name="文字方塊 6"/>
          <p:cNvSpPr txBox="1"/>
          <p:nvPr/>
        </p:nvSpPr>
        <p:spPr>
          <a:xfrm>
            <a:off x="657727" y="1365429"/>
            <a:ext cx="10876548" cy="1292662"/>
          </a:xfrm>
          <a:prstGeom prst="rect">
            <a:avLst/>
          </a:prstGeom>
          <a:noFill/>
        </p:spPr>
        <p:txBody>
          <a:bodyPr wrap="square" rtlCol="0">
            <a:spAutoFit/>
          </a:bodyPr>
          <a:lstStyle/>
          <a:p>
            <a:pPr algn="just">
              <a:spcAft>
                <a:spcPts val="0"/>
              </a:spcAft>
              <a:tabLst>
                <a:tab pos="1705610" algn="l"/>
              </a:tabLst>
            </a:pPr>
            <a:r>
              <a:rPr lang="en-GB" altLang="zh-HK" sz="2600" kern="100" dirty="0">
                <a:latin typeface="Times New Roman" panose="02020603050405020304" pitchFamily="18" charset="0"/>
                <a:cs typeface="Times New Roman" panose="02020603050405020304" pitchFamily="18" charset="0"/>
              </a:rPr>
              <a:t>In 2021, the Internet broadband services </a:t>
            </a:r>
            <a:r>
              <a:rPr lang="en-GB" altLang="zh-HK" sz="2600" kern="100" dirty="0" smtClean="0">
                <a:latin typeface="Times New Roman" panose="02020603050405020304" pitchFamily="18" charset="0"/>
                <a:cs typeface="Times New Roman" panose="02020603050405020304" pitchFamily="18" charset="0"/>
              </a:rPr>
              <a:t>were widely </a:t>
            </a:r>
            <a:r>
              <a:rPr lang="en-GB" altLang="zh-HK" sz="2600" kern="100" dirty="0">
                <a:latin typeface="Times New Roman" panose="02020603050405020304" pitchFamily="18" charset="0"/>
                <a:cs typeface="Times New Roman" panose="02020603050405020304" pitchFamily="18" charset="0"/>
              </a:rPr>
              <a:t>promoted </a:t>
            </a:r>
            <a:r>
              <a:rPr lang="en-GB" altLang="zh-HK" sz="2600" kern="100" dirty="0" smtClean="0">
                <a:latin typeface="Times New Roman" panose="02020603050405020304" pitchFamily="18" charset="0"/>
                <a:cs typeface="Times New Roman" panose="02020603050405020304" pitchFamily="18" charset="0"/>
              </a:rPr>
              <a:t>with a steady growth. Visit the </a:t>
            </a:r>
            <a:r>
              <a:rPr lang="en-GB" altLang="zh-HK" sz="2600" kern="100" dirty="0">
                <a:latin typeface="Times New Roman" panose="02020603050405020304" pitchFamily="18" charset="0"/>
                <a:cs typeface="Times New Roman" panose="02020603050405020304" pitchFamily="18" charset="0"/>
              </a:rPr>
              <a:t>following </a:t>
            </a:r>
            <a:r>
              <a:rPr lang="en-GB" altLang="zh-HK" sz="2600" kern="100" dirty="0" smtClean="0">
                <a:latin typeface="Times New Roman" panose="02020603050405020304" pitchFamily="18" charset="0"/>
                <a:cs typeface="Times New Roman" panose="02020603050405020304" pitchFamily="18" charset="0"/>
              </a:rPr>
              <a:t>webpage </a:t>
            </a:r>
            <a:r>
              <a:rPr lang="en-GB" altLang="zh-HK" sz="2600" kern="100" dirty="0">
                <a:latin typeface="Times New Roman" panose="02020603050405020304" pitchFamily="18" charset="0"/>
                <a:cs typeface="Times New Roman" panose="02020603050405020304" pitchFamily="18" charset="0"/>
              </a:rPr>
              <a:t>for the latest </a:t>
            </a:r>
            <a:r>
              <a:rPr lang="en-GB" altLang="zh-HK" sz="2600" kern="100" dirty="0" smtClean="0">
                <a:latin typeface="Times New Roman" panose="02020603050405020304" pitchFamily="18" charset="0"/>
                <a:cs typeface="Times New Roman" panose="02020603050405020304" pitchFamily="18" charset="0"/>
              </a:rPr>
              <a:t>development. Please keep in view of </a:t>
            </a:r>
            <a:r>
              <a:rPr lang="en-GB" altLang="zh-HK" sz="2600" kern="100" dirty="0">
                <a:latin typeface="Times New Roman" panose="02020603050405020304" pitchFamily="18" charset="0"/>
                <a:cs typeface="Times New Roman" panose="02020603050405020304" pitchFamily="18" charset="0"/>
              </a:rPr>
              <a:t>the latest </a:t>
            </a:r>
            <a:r>
              <a:rPr lang="en-GB" altLang="zh-HK" sz="2600" kern="100" dirty="0" smtClean="0">
                <a:latin typeface="Times New Roman" panose="02020603050405020304" pitchFamily="18" charset="0"/>
                <a:cs typeface="Times New Roman" panose="02020603050405020304" pitchFamily="18" charset="0"/>
              </a:rPr>
              <a:t>data released.</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875042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2" descr="http://www.cac.gov.cn/rootimages/2019/07/27/15658007977714360.jpg"/>
          <p:cNvSpPr>
            <a:spLocks noChangeAspect="1" noChangeArrowheads="1"/>
          </p:cNvSpPr>
          <p:nvPr/>
        </p:nvSpPr>
        <p:spPr bwMode="auto">
          <a:xfrm>
            <a:off x="155575" y="-2176977"/>
            <a:ext cx="4124325" cy="3457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 name="矩形 3"/>
          <p:cNvSpPr/>
          <p:nvPr/>
        </p:nvSpPr>
        <p:spPr>
          <a:xfrm>
            <a:off x="6208236" y="1280599"/>
            <a:ext cx="5321516" cy="2246769"/>
          </a:xfrm>
          <a:prstGeom prst="rect">
            <a:avLst/>
          </a:prstGeom>
          <a:ln w="19050">
            <a:solidFill>
              <a:srgbClr val="FF0000"/>
            </a:solidFill>
          </a:ln>
        </p:spPr>
        <p:txBody>
          <a:bodyPr wrap="square">
            <a:spAutoFit/>
          </a:bodyPr>
          <a:lstStyle/>
          <a:p>
            <a:pPr lvl="0" algn="just">
              <a:defRPr/>
            </a:pP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As of the </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end of 2020, there were 233 urban rail transit lines operated in 44 </a:t>
            </a:r>
            <a:r>
              <a:rPr lang="en-US" altLang="zh-CN" sz="2000" dirty="0" smtClean="0">
                <a:latin typeface="Times New Roman" panose="02020603050405020304" pitchFamily="18" charset="0"/>
                <a:ea typeface="標楷體" panose="03000509000000000000" pitchFamily="65" charset="-120"/>
                <a:cs typeface="Times New Roman" panose="02020603050405020304" pitchFamily="18" charset="0"/>
              </a:rPr>
              <a:t>Mainland cities</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 with a total operating route length of 7,545.5 </a:t>
            </a:r>
            <a:r>
              <a:rPr lang="en-US" altLang="zh-CN" sz="2000" dirty="0" err="1">
                <a:latin typeface="Times New Roman" panose="02020603050405020304" pitchFamily="18" charset="0"/>
                <a:ea typeface="標楷體" panose="03000509000000000000" pitchFamily="65" charset="-120"/>
                <a:cs typeface="Times New Roman" panose="02020603050405020304" pitchFamily="18" charset="0"/>
              </a:rPr>
              <a:t>kilometres</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 Throughout the year, 39 new urban rail transit lines were built, adding 1,240.3 </a:t>
            </a:r>
            <a:r>
              <a:rPr lang="en-US" altLang="zh-CN" sz="2000" dirty="0" err="1">
                <a:latin typeface="Times New Roman" panose="02020603050405020304" pitchFamily="18" charset="0"/>
                <a:ea typeface="標楷體" panose="03000509000000000000" pitchFamily="65" charset="-120"/>
                <a:cs typeface="Times New Roman" panose="02020603050405020304" pitchFamily="18" charset="0"/>
              </a:rPr>
              <a:t>kilometres</a:t>
            </a:r>
            <a:r>
              <a:rPr lang="en-US" altLang="zh-CN" sz="2000" dirty="0">
                <a:latin typeface="Times New Roman" panose="02020603050405020304" pitchFamily="18" charset="0"/>
                <a:ea typeface="標楷體" panose="03000509000000000000" pitchFamily="65" charset="-120"/>
                <a:cs typeface="Times New Roman" panose="02020603050405020304" pitchFamily="18" charset="0"/>
              </a:rPr>
              <a:t> to the total operating route length, with an increase of </a:t>
            </a:r>
            <a:r>
              <a:rPr lang="en-US" altLang="zh-CN"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 over the previous year.</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6" name="Picture 2" descr="F:\+ LS U Drive (updated 20200807)\Copyright clearance\IPR Clearance\(126) 近年來國家在不同領域取得的成就\railway_ranking.png"/>
          <p:cNvPicPr>
            <a:picLocks noChangeAspect="1" noChangeArrowheads="1"/>
          </p:cNvPicPr>
          <p:nvPr/>
        </p:nvPicPr>
        <p:blipFill>
          <a:blip r:embed="rId3" cstate="print"/>
          <a:srcRect/>
          <a:stretch>
            <a:fillRect/>
          </a:stretch>
        </p:blipFill>
        <p:spPr bwMode="auto">
          <a:xfrm>
            <a:off x="155575" y="1257341"/>
            <a:ext cx="5791481" cy="3858272"/>
          </a:xfrm>
          <a:prstGeom prst="rect">
            <a:avLst/>
          </a:prstGeom>
          <a:noFill/>
        </p:spPr>
      </p:pic>
      <p:sp>
        <p:nvSpPr>
          <p:cNvPr id="10" name="文字方塊 9"/>
          <p:cNvSpPr txBox="1"/>
          <p:nvPr/>
        </p:nvSpPr>
        <p:spPr>
          <a:xfrm>
            <a:off x="309325" y="5402243"/>
            <a:ext cx="599866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Sources</a:t>
            </a:r>
            <a:r>
              <a:rPr kumimoji="0" lang="en-US" altLang="zh-TW" sz="1400" b="0" i="0" u="none" strike="noStrike" kern="1200" cap="none" spc="0" normalizeH="0" baseline="0" noProof="0" dirty="0" smtClean="0">
                <a:ln>
                  <a:noFill/>
                </a:ln>
                <a:solidFill>
                  <a:srgbClr val="FF3399"/>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TW" sz="1400" b="0" i="0" u="none" strike="noStrike" kern="1200" cap="none" spc="0" normalizeH="0" baseline="0" noProof="0" dirty="0">
              <a:ln>
                <a:noFill/>
              </a:ln>
              <a:solidFill>
                <a:srgbClr val="FF3399"/>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60363" lvl="0" indent="-360363">
              <a:buFont typeface="Arial" pitchFamily="34" charset="0"/>
              <a:buChar char="•"/>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Academy of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Chinese Studies. Towards the future-the story of China's subway.</a:t>
            </a:r>
          </a:p>
          <a:p>
            <a:pPr lvl="0">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https://chiculture.org.hk/tc/china-today/2856)</a:t>
            </a:r>
          </a:p>
          <a:p>
            <a:pPr marL="360363" marR="0" lvl="0" indent="-360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http://www.gov.cn/xinwen/2021-01/06/content_5577537.htm</a:t>
            </a:r>
            <a:endPar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3" name="Rectangle 2"/>
          <p:cNvSpPr/>
          <p:nvPr/>
        </p:nvSpPr>
        <p:spPr>
          <a:xfrm>
            <a:off x="6208236" y="3818643"/>
            <a:ext cx="5321516" cy="1200329"/>
          </a:xfrm>
          <a:prstGeom prst="rect">
            <a:avLst/>
          </a:prstGeom>
          <a:ln w="28575">
            <a:solidFill>
              <a:srgbClr val="00B0F0"/>
            </a:solidFill>
          </a:ln>
        </p:spPr>
        <p:txBody>
          <a:bodyPr wrap="square">
            <a:spAutoFit/>
          </a:bodyPr>
          <a:lstStyle/>
          <a:p>
            <a:r>
              <a:rPr lang="en-GB" altLang="zh-HK" dirty="0">
                <a:latin typeface="Times New Roman" panose="02020603050405020304" pitchFamily="18" charset="0"/>
              </a:rPr>
              <a:t>Related reports:</a:t>
            </a:r>
            <a:endParaRPr lang="en-US" altLang="zh-CN"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GB" altLang="zh-HK" dirty="0">
                <a:latin typeface="Times New Roman" panose="02020603050405020304" pitchFamily="18" charset="0"/>
              </a:rPr>
              <a:t>Beijing Subway Goes “Fully Automated” </a:t>
            </a:r>
          </a:p>
          <a:p>
            <a:pPr marL="285750" indent="-285750">
              <a:buFont typeface="Arial" panose="020B0604020202020204" pitchFamily="34" charset="0"/>
              <a:buChar char="•"/>
            </a:pPr>
            <a:r>
              <a:rPr lang="en-GB" altLang="zh-HK" dirty="0">
                <a:latin typeface="Times New Roman" panose="02020603050405020304" pitchFamily="18" charset="0"/>
              </a:rPr>
              <a:t>Total Operating Route Length of Beijing Subway Reaches 636.8 kilometres</a:t>
            </a:r>
            <a:endPar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4"/>
          </p:cNvPr>
          <p:cNvPicPr>
            <a:picLocks noChangeAspect="1"/>
          </p:cNvPicPr>
          <p:nvPr/>
        </p:nvPicPr>
        <p:blipFill>
          <a:blip r:embed="rId5" cstate="print"/>
          <a:stretch>
            <a:fillRect/>
          </a:stretch>
        </p:blipFill>
        <p:spPr>
          <a:xfrm>
            <a:off x="7070979" y="5115613"/>
            <a:ext cx="1681872" cy="1443631"/>
          </a:xfrm>
          <a:prstGeom prst="rect">
            <a:avLst/>
          </a:prstGeom>
        </p:spPr>
      </p:pic>
      <p:sp>
        <p:nvSpPr>
          <p:cNvPr id="7" name="Rectangle 6"/>
          <p:cNvSpPr/>
          <p:nvPr/>
        </p:nvSpPr>
        <p:spPr>
          <a:xfrm>
            <a:off x="1468374" y="2358838"/>
            <a:ext cx="4478682" cy="1938992"/>
          </a:xfrm>
          <a:prstGeom prst="rect">
            <a:avLst/>
          </a:prstGeom>
        </p:spPr>
        <p:txBody>
          <a:bodyPr wrap="square">
            <a:spAutoFit/>
          </a:bodyPr>
          <a:lstStyle/>
          <a:p>
            <a:pPr>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In 2018, the total operating route length of China’s subway ranked first in the world, accounting for 35.26% of the world’s total.</a:t>
            </a:r>
            <a:endParaRPr lang="zh-TW" altLang="zh-HK" sz="2400" kern="100" dirty="0">
              <a:latin typeface="Calibri" panose="020F0502020204030204" pitchFamily="34" charset="0"/>
              <a:cs typeface="Times New Roman" panose="02020603050405020304" pitchFamily="18" charset="0"/>
            </a:endParaRPr>
          </a:p>
          <a:p>
            <a:pPr lvl="0">
              <a:defRPr/>
            </a:pP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1930095" y="101591"/>
            <a:ext cx="7763664" cy="646331"/>
          </a:xfrm>
          <a:prstGeom prst="rect">
            <a:avLst/>
          </a:prstGeom>
        </p:spPr>
        <p:txBody>
          <a:bodyPr wrap="none">
            <a:spAutoFit/>
          </a:bodyPr>
          <a:lstStyle/>
          <a:p>
            <a:pPr lvl="0" algn="ctr">
              <a:defRPr/>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Achievements in </a:t>
            </a:r>
            <a:r>
              <a:rPr lang="en-US" altLang="zh-CN" sz="36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public </a:t>
            </a:r>
            <a:r>
              <a:rPr lang="en-US" altLang="zh-CN"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transportation</a:t>
            </a:r>
            <a:endParaRPr lang="zh-CN"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155575" y="802458"/>
            <a:ext cx="1640193" cy="369332"/>
          </a:xfrm>
          <a:prstGeom prst="rect">
            <a:avLst/>
          </a:prstGeom>
        </p:spPr>
        <p:txBody>
          <a:bodyPr wrap="none">
            <a:spAutoFit/>
          </a:bodyPr>
          <a:lstStyle/>
          <a:p>
            <a:pPr lvl="0" algn="ctr">
              <a:defRPr/>
            </a:pPr>
            <a:r>
              <a:rPr lang="en-US" altLang="zh-TW"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Achievement 1</a:t>
            </a:r>
            <a:endParaRPr lang="zh-CN" altLang="en-US" b="1" dirty="0">
              <a:solidFill>
                <a:prstClr val="black"/>
              </a:solidFill>
              <a:latin typeface="DFKai-SB" panose="03000509000000000000" pitchFamily="65" charset="-120"/>
              <a:ea typeface="DFKai-SB" panose="03000509000000000000" pitchFamily="65" charset="-120"/>
            </a:endParaRPr>
          </a:p>
        </p:txBody>
      </p:sp>
      <p:pic>
        <p:nvPicPr>
          <p:cNvPr id="13" name="Picture 12">
            <a:hlinkClick r:id="rId6"/>
          </p:cNvPr>
          <p:cNvPicPr>
            <a:picLocks noChangeAspect="1"/>
          </p:cNvPicPr>
          <p:nvPr/>
        </p:nvPicPr>
        <p:blipFill>
          <a:blip r:embed="rId7" cstate="print"/>
          <a:stretch>
            <a:fillRect/>
          </a:stretch>
        </p:blipFill>
        <p:spPr>
          <a:xfrm>
            <a:off x="9063220" y="5135947"/>
            <a:ext cx="1671032" cy="1402965"/>
          </a:xfrm>
          <a:prstGeom prst="rect">
            <a:avLst/>
          </a:prstGeom>
        </p:spPr>
      </p:pic>
      <p:sp>
        <p:nvSpPr>
          <p:cNvPr id="16" name="Rectangle 15"/>
          <p:cNvSpPr/>
          <p:nvPr/>
        </p:nvSpPr>
        <p:spPr>
          <a:xfrm>
            <a:off x="8875946" y="3867685"/>
            <a:ext cx="2590774" cy="261610"/>
          </a:xfrm>
          <a:prstGeom prst="rect">
            <a:avLst/>
          </a:prstGeom>
          <a:ln w="28575">
            <a:solidFill>
              <a:srgbClr val="FF0000"/>
            </a:solidFill>
          </a:ln>
        </p:spPr>
        <p:txBody>
          <a:bodyPr wrap="none">
            <a:spAutoFit/>
          </a:bodyPr>
          <a:lstStyle/>
          <a:p>
            <a:r>
              <a:rPr lang="en-US" altLang="zh-HK" sz="1100"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HK" sz="1100"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HK" sz="1100" b="1" dirty="0">
                <a:latin typeface="Times New Roman" panose="02020603050405020304" pitchFamily="18" charset="0"/>
                <a:ea typeface="DFKai-SB" panose="03000509000000000000" pitchFamily="65" charset="-120"/>
                <a:cs typeface="Times New Roman" panose="02020603050405020304" pitchFamily="18" charset="0"/>
              </a:rPr>
              <a:t>image to enter the webpage</a:t>
            </a:r>
          </a:p>
        </p:txBody>
      </p:sp>
      <p:sp>
        <p:nvSpPr>
          <p:cNvPr id="15" name="Rectangle 11"/>
          <p:cNvSpPr/>
          <p:nvPr/>
        </p:nvSpPr>
        <p:spPr>
          <a:xfrm>
            <a:off x="6208236" y="848743"/>
            <a:ext cx="1640194" cy="369332"/>
          </a:xfrm>
          <a:prstGeom prst="rect">
            <a:avLst/>
          </a:prstGeom>
        </p:spPr>
        <p:txBody>
          <a:bodyPr wrap="none">
            <a:spAutoFit/>
          </a:bodyPr>
          <a:lstStyle/>
          <a:p>
            <a:pPr lvl="0" algn="ctr">
              <a:defRPr/>
            </a:pPr>
            <a:r>
              <a:rPr lang="en-US" altLang="zh-TW"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Achievement 2</a:t>
            </a:r>
            <a:endParaRPr lang="zh-CN" altLang="en-US" b="1" dirty="0">
              <a:solidFill>
                <a:prstClr val="black"/>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52571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2" descr="http://www.cac.gov.cn/rootimages/2019/07/27/15658007977714360.jpg"/>
          <p:cNvSpPr>
            <a:spLocks noChangeAspect="1" noChangeArrowheads="1"/>
          </p:cNvSpPr>
          <p:nvPr/>
        </p:nvSpPr>
        <p:spPr bwMode="auto">
          <a:xfrm>
            <a:off x="155575" y="-1652588"/>
            <a:ext cx="4124325" cy="3457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 name="文本框 10">
            <a:extLst>
              <a:ext uri="{FF2B5EF4-FFF2-40B4-BE49-F238E27FC236}">
                <a16:creationId xmlns:a16="http://schemas.microsoft.com/office/drawing/2014/main" id="{138DEF6D-23B6-4415-8E71-5B583E2F314E}"/>
              </a:ext>
            </a:extLst>
          </p:cNvPr>
          <p:cNvSpPr txBox="1"/>
          <p:nvPr/>
        </p:nvSpPr>
        <p:spPr>
          <a:xfrm>
            <a:off x="294185" y="1804988"/>
            <a:ext cx="8529638" cy="2677656"/>
          </a:xfrm>
          <a:prstGeom prst="rect">
            <a:avLst/>
          </a:prstGeom>
          <a:noFill/>
        </p:spPr>
        <p:txBody>
          <a:bodyPr wrap="square">
            <a:spAutoFit/>
          </a:bodyPr>
          <a:lstStyle/>
          <a:p>
            <a:pPr algn="just">
              <a:spcAft>
                <a:spcPts val="0"/>
              </a:spcAft>
              <a:tabLst>
                <a:tab pos="1705610" algn="l"/>
              </a:tabLst>
            </a:pPr>
            <a:r>
              <a:rPr lang="en-GB" altLang="zh-HK" sz="2800" kern="100" dirty="0" smtClean="0">
                <a:latin typeface="Times New Roman" panose="02020603050405020304" pitchFamily="18" charset="0"/>
                <a:cs typeface="Times New Roman" panose="02020603050405020304" pitchFamily="18" charset="0"/>
              </a:rPr>
              <a:t>The generation capacities </a:t>
            </a:r>
            <a:r>
              <a:rPr lang="en-GB" altLang="zh-HK" sz="2800" kern="100" dirty="0">
                <a:latin typeface="Times New Roman" panose="02020603050405020304" pitchFamily="18" charset="0"/>
                <a:cs typeface="Times New Roman" panose="02020603050405020304" pitchFamily="18" charset="0"/>
              </a:rPr>
              <a:t>of hydropower, wind power, solar </a:t>
            </a:r>
            <a:r>
              <a:rPr lang="en-GB" altLang="zh-HK" sz="2800" kern="100" dirty="0" smtClean="0">
                <a:latin typeface="Times New Roman" panose="02020603050405020304" pitchFamily="18" charset="0"/>
                <a:cs typeface="Times New Roman" panose="02020603050405020304" pitchFamily="18" charset="0"/>
              </a:rPr>
              <a:t>energy</a:t>
            </a:r>
            <a:r>
              <a:rPr lang="en-GB" altLang="zh-HK" sz="2800" kern="100" dirty="0">
                <a:latin typeface="Times New Roman" panose="02020603050405020304" pitchFamily="18" charset="0"/>
                <a:cs typeface="Times New Roman" panose="02020603050405020304" pitchFamily="18" charset="0"/>
              </a:rPr>
              <a:t> </a:t>
            </a:r>
            <a:r>
              <a:rPr lang="en-GB" altLang="zh-HK" sz="2800" kern="100" dirty="0" smtClean="0">
                <a:latin typeface="Times New Roman" panose="02020603050405020304" pitchFamily="18" charset="0"/>
                <a:cs typeface="Times New Roman" panose="02020603050405020304" pitchFamily="18" charset="0"/>
              </a:rPr>
              <a:t>and </a:t>
            </a:r>
            <a:r>
              <a:rPr lang="en-GB" altLang="zh-HK" sz="2800" kern="100" dirty="0">
                <a:latin typeface="Times New Roman" panose="02020603050405020304" pitchFamily="18" charset="0"/>
                <a:cs typeface="Times New Roman" panose="02020603050405020304" pitchFamily="18" charset="0"/>
              </a:rPr>
              <a:t>nuclear power </a:t>
            </a:r>
            <a:r>
              <a:rPr lang="en-GB" altLang="zh-HK" sz="2800" kern="100" dirty="0" smtClean="0">
                <a:latin typeface="Times New Roman" panose="02020603050405020304" pitchFamily="18" charset="0"/>
                <a:cs typeface="Times New Roman" panose="02020603050405020304" pitchFamily="18" charset="0"/>
              </a:rPr>
              <a:t>in China have continued to grow</a:t>
            </a:r>
            <a:r>
              <a:rPr lang="en-US" altLang="zh-HK" sz="2800" kern="100" dirty="0" smtClean="0">
                <a:latin typeface="Times New Roman" panose="02020603050405020304" pitchFamily="18" charset="0"/>
                <a:cs typeface="Times New Roman" panose="02020603050405020304" pitchFamily="18" charset="0"/>
              </a:rPr>
              <a:t>, </a:t>
            </a:r>
            <a:r>
              <a:rPr lang="en-US" altLang="zh-HK" sz="2800" kern="100" dirty="0">
                <a:latin typeface="Times New Roman" panose="02020603050405020304" pitchFamily="18" charset="0"/>
                <a:cs typeface="Times New Roman" panose="02020603050405020304" pitchFamily="18" charset="0"/>
              </a:rPr>
              <a:t>with a gradually increasing proportion of clean energy supply such as natural </a:t>
            </a:r>
            <a:r>
              <a:rPr lang="en-US" altLang="zh-HK" sz="2800" kern="100" dirty="0" smtClean="0">
                <a:latin typeface="Times New Roman" panose="02020603050405020304" pitchFamily="18" charset="0"/>
                <a:cs typeface="Times New Roman" panose="02020603050405020304" pitchFamily="18" charset="0"/>
              </a:rPr>
              <a:t>gas. The </a:t>
            </a:r>
            <a:r>
              <a:rPr lang="en-US" altLang="zh-HK" sz="2800" kern="100" dirty="0">
                <a:latin typeface="Times New Roman" panose="02020603050405020304" pitchFamily="18" charset="0"/>
                <a:cs typeface="Times New Roman" panose="02020603050405020304" pitchFamily="18" charset="0"/>
              </a:rPr>
              <a:t>energy supply system has been </a:t>
            </a:r>
            <a:r>
              <a:rPr lang="en-US" altLang="zh-HK" sz="2800" kern="100" dirty="0" err="1">
                <a:latin typeface="Times New Roman" panose="02020603050405020304" pitchFamily="18" charset="0"/>
                <a:cs typeface="Times New Roman" panose="02020603050405020304" pitchFamily="18" charset="0"/>
              </a:rPr>
              <a:t>optimised</a:t>
            </a:r>
            <a:r>
              <a:rPr lang="en-US" altLang="zh-HK" sz="2800" kern="100" dirty="0">
                <a:latin typeface="Times New Roman" panose="02020603050405020304" pitchFamily="18" charset="0"/>
                <a:cs typeface="Times New Roman" panose="02020603050405020304" pitchFamily="18" charset="0"/>
              </a:rPr>
              <a:t> with enhanced energy supply capacity. </a:t>
            </a:r>
            <a:endParaRPr kumimoji="0" lang="zh-CN" altLang="en-US" sz="3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12" name="文本框 11">
            <a:extLst>
              <a:ext uri="{FF2B5EF4-FFF2-40B4-BE49-F238E27FC236}">
                <a16:creationId xmlns:a16="http://schemas.microsoft.com/office/drawing/2014/main" id="{60F8E701-4B4A-4016-903D-13815333A37B}"/>
              </a:ext>
            </a:extLst>
          </p:cNvPr>
          <p:cNvSpPr txBox="1"/>
          <p:nvPr/>
        </p:nvSpPr>
        <p:spPr>
          <a:xfrm>
            <a:off x="492058" y="5365616"/>
            <a:ext cx="7796542" cy="1089529"/>
          </a:xfrm>
          <a:prstGeom prst="rect">
            <a:avLst/>
          </a:prstGeom>
          <a:noFill/>
        </p:spPr>
        <p:txBody>
          <a:bodyPr wrap="square">
            <a:spAutoFit/>
          </a:bodyPr>
          <a:lstStyle/>
          <a:p>
            <a:pPr lvl="0">
              <a:lnSpc>
                <a:spcPct val="120000"/>
              </a:lnSpc>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i="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Statistical Report of the People's Republic of China on the 2020 National Economic and Social Development </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hlinkClick r:id="rId3"/>
              </a:rPr>
              <a:t>http://</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hlinkClick r:id="rId3"/>
              </a:rPr>
              <a:t>www.stats.gov.cn/tjsj/zxfb/202102/t20210227_1814154.html</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6" name="图片 15">
            <a:extLst>
              <a:ext uri="{FF2B5EF4-FFF2-40B4-BE49-F238E27FC236}">
                <a16:creationId xmlns:a16="http://schemas.microsoft.com/office/drawing/2014/main" id="{454BCD33-3796-4CB3-87F0-28D8F05076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63591" y="1321591"/>
            <a:ext cx="2497918" cy="2912275"/>
          </a:xfrm>
          <a:prstGeom prst="rect">
            <a:avLst/>
          </a:prstGeom>
        </p:spPr>
      </p:pic>
      <p:sp>
        <p:nvSpPr>
          <p:cNvPr id="17" name="文本框 16">
            <a:extLst>
              <a:ext uri="{FF2B5EF4-FFF2-40B4-BE49-F238E27FC236}">
                <a16:creationId xmlns:a16="http://schemas.microsoft.com/office/drawing/2014/main" id="{F77D87CA-B8F3-4DF7-BDA1-347C1B328CB9}"/>
              </a:ext>
            </a:extLst>
          </p:cNvPr>
          <p:cNvSpPr txBox="1"/>
          <p:nvPr/>
        </p:nvSpPr>
        <p:spPr>
          <a:xfrm>
            <a:off x="8963591" y="4360828"/>
            <a:ext cx="2891525" cy="1815882"/>
          </a:xfrm>
          <a:prstGeom prst="rect">
            <a:avLst/>
          </a:prstGeom>
          <a:noFill/>
        </p:spPr>
        <p:txBody>
          <a:bodyPr wrap="square" rtlCol="0">
            <a:spAutoFit/>
          </a:bodyPr>
          <a:lstStyle/>
          <a:p>
            <a:pPr algn="just">
              <a:spcAft>
                <a:spcPts val="0"/>
              </a:spcAft>
              <a:tabLst>
                <a:tab pos="1705610" algn="l"/>
              </a:tabLst>
            </a:pPr>
            <a:r>
              <a:rPr lang="en-GB" altLang="zh-HK" sz="1600" kern="100" dirty="0">
                <a:latin typeface="Times New Roman" panose="02020603050405020304" pitchFamily="18" charset="0"/>
                <a:cs typeface="Times New Roman" panose="02020603050405020304" pitchFamily="18" charset="0"/>
              </a:rPr>
              <a:t>The </a:t>
            </a:r>
            <a:r>
              <a:rPr lang="en-GB" altLang="zh-HK" sz="1600" kern="100" dirty="0" err="1">
                <a:latin typeface="Times New Roman" panose="02020603050405020304" pitchFamily="18" charset="0"/>
                <a:cs typeface="Times New Roman" panose="02020603050405020304" pitchFamily="18" charset="0"/>
              </a:rPr>
              <a:t>Baihetan</a:t>
            </a:r>
            <a:r>
              <a:rPr lang="en-GB" altLang="zh-HK" sz="1600" kern="100" dirty="0">
                <a:latin typeface="Times New Roman" panose="02020603050405020304" pitchFamily="18" charset="0"/>
                <a:cs typeface="Times New Roman" panose="02020603050405020304" pitchFamily="18" charset="0"/>
              </a:rPr>
              <a:t> Hydropower Station, located at the junction of </a:t>
            </a:r>
            <a:r>
              <a:rPr lang="en-GB" altLang="zh-HK" sz="1600" kern="100" dirty="0" err="1">
                <a:latin typeface="Times New Roman" panose="02020603050405020304" pitchFamily="18" charset="0"/>
                <a:cs typeface="Times New Roman" panose="02020603050405020304" pitchFamily="18" charset="0"/>
              </a:rPr>
              <a:t>Qiaojia</a:t>
            </a:r>
            <a:r>
              <a:rPr lang="en-GB" altLang="zh-HK" sz="1600" kern="100" dirty="0">
                <a:latin typeface="Times New Roman" panose="02020603050405020304" pitchFamily="18" charset="0"/>
                <a:cs typeface="Times New Roman" panose="02020603050405020304" pitchFamily="18" charset="0"/>
              </a:rPr>
              <a:t> County in Yunnan Province and </a:t>
            </a:r>
            <a:r>
              <a:rPr lang="en-GB" altLang="zh-HK" sz="1600" kern="100" dirty="0" err="1">
                <a:latin typeface="Times New Roman" panose="02020603050405020304" pitchFamily="18" charset="0"/>
                <a:cs typeface="Times New Roman" panose="02020603050405020304" pitchFamily="18" charset="0"/>
              </a:rPr>
              <a:t>Ningnan</a:t>
            </a:r>
            <a:r>
              <a:rPr lang="en-GB" altLang="zh-HK" sz="1600" kern="100" dirty="0">
                <a:latin typeface="Times New Roman" panose="02020603050405020304" pitchFamily="18" charset="0"/>
                <a:cs typeface="Times New Roman" panose="02020603050405020304" pitchFamily="18" charset="0"/>
              </a:rPr>
              <a:t> County in Sichuan Province, is currently the largest hydropower </a:t>
            </a:r>
            <a:r>
              <a:rPr lang="en-GB" altLang="zh-HK" sz="1600" kern="100" dirty="0" smtClean="0">
                <a:latin typeface="Times New Roman" panose="02020603050405020304" pitchFamily="18" charset="0"/>
                <a:cs typeface="Times New Roman" panose="02020603050405020304" pitchFamily="18" charset="0"/>
              </a:rPr>
              <a:t>station </a:t>
            </a:r>
            <a:r>
              <a:rPr lang="en-GB" altLang="zh-HK" sz="1600" kern="100" dirty="0">
                <a:latin typeface="Times New Roman" panose="02020603050405020304" pitchFamily="18" charset="0"/>
                <a:cs typeface="Times New Roman" panose="02020603050405020304" pitchFamily="18" charset="0"/>
              </a:rPr>
              <a:t>in the world. </a:t>
            </a:r>
            <a:endParaRPr kumimoji="0" lang="zh-CN" altLang="en-US" sz="1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22" name="文本框 3">
            <a:extLst>
              <a:ext uri="{FF2B5EF4-FFF2-40B4-BE49-F238E27FC236}">
                <a16:creationId xmlns:a16="http://schemas.microsoft.com/office/drawing/2014/main" id="{3024DB86-CDF6-4F2E-ACCF-840A06E86040}"/>
              </a:ext>
            </a:extLst>
          </p:cNvPr>
          <p:cNvSpPr txBox="1">
            <a:spLocks noChangeArrowheads="1"/>
          </p:cNvSpPr>
          <p:nvPr/>
        </p:nvSpPr>
        <p:spPr bwMode="auto">
          <a:xfrm>
            <a:off x="1143000" y="409491"/>
            <a:ext cx="9024339"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altLang="zh-CN" sz="3600" b="1" i="0" u="non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Development of </a:t>
            </a:r>
            <a:r>
              <a:rPr kumimoji="0" lang="en-US" altLang="zh-CN" sz="36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Energy </a:t>
            </a:r>
            <a:r>
              <a:rPr kumimoji="0" lang="en-US" altLang="zh-CN" sz="3600" b="1" i="0" u="non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System</a:t>
            </a:r>
            <a:endParaRPr kumimoji="0" lang="zh-CN" altLang="en-US" sz="3600" b="1" i="0" u="non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0897984" y="6356350"/>
            <a:ext cx="45581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5844930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928D081-9FFC-44B6-84B0-584CDED4D7EF}"/>
              </a:ext>
            </a:extLst>
          </p:cNvPr>
          <p:cNvSpPr>
            <a:spLocks noGrp="1"/>
          </p:cNvSpPr>
          <p:nvPr>
            <p:ph idx="4294967295"/>
          </p:nvPr>
        </p:nvSpPr>
        <p:spPr>
          <a:xfrm>
            <a:off x="185738" y="276556"/>
            <a:ext cx="11168062" cy="4932363"/>
          </a:xfrm>
        </p:spPr>
        <p:txBody>
          <a:bodyPr>
            <a:normAutofit/>
          </a:bodyPr>
          <a:lstStyle/>
          <a:p>
            <a:pPr marL="0" indent="0" algn="ctr">
              <a:buNone/>
            </a:pPr>
            <a:r>
              <a:rPr lang="en-GB" altLang="zh-HK" sz="3200" b="1" kern="100" dirty="0">
                <a:solidFill>
                  <a:prstClr val="black"/>
                </a:solidFill>
                <a:latin typeface="Times New Roman" panose="02020603050405020304" pitchFamily="18" charset="0"/>
                <a:cs typeface="Times New Roman" panose="02020603050405020304" pitchFamily="18" charset="0"/>
              </a:rPr>
              <a:t>The Three Gorges Project </a:t>
            </a:r>
            <a:endParaRPr lang="en-US" altLang="zh-CN" sz="5400" b="1" dirty="0">
              <a:latin typeface="DFKai-SB" panose="03000509000000000000" pitchFamily="65" charset="-120"/>
              <a:ea typeface="DFKai-SB" panose="03000509000000000000" pitchFamily="65" charset="-120"/>
            </a:endParaRPr>
          </a:p>
          <a:p>
            <a:pPr marL="0" indent="0">
              <a:buNone/>
            </a:pPr>
            <a:endParaRPr lang="zh-CN" altLang="en-US" dirty="0">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C4021C32-7D3D-43F4-815A-9FB2BCD4E868}"/>
              </a:ext>
            </a:extLst>
          </p:cNvPr>
          <p:cNvSpPr txBox="1"/>
          <p:nvPr/>
        </p:nvSpPr>
        <p:spPr>
          <a:xfrm>
            <a:off x="916707" y="6205488"/>
            <a:ext cx="6841837" cy="830997"/>
          </a:xfrm>
          <a:prstGeom prst="rect">
            <a:avLst/>
          </a:prstGeom>
          <a:noFill/>
        </p:spPr>
        <p:txBody>
          <a:bodyPr wrap="square" rtlCol="0">
            <a:spAutoFit/>
          </a:bodyPr>
          <a:lstStyle/>
          <a:p>
            <a:pPr>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The Three Gorges Dam discharges floodwater</a:t>
            </a:r>
            <a:endParaRPr lang="zh-TW" altLang="zh-HK" sz="2400" kern="100" dirty="0">
              <a:latin typeface="Calibri" panose="020F0502020204030204" pitchFamily="34" charset="0"/>
              <a:cs typeface="Times New Roman" panose="02020603050405020304" pitchFamily="18" charset="0"/>
            </a:endParaRPr>
          </a:p>
          <a:p>
            <a:pPr lvl="0">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3" name="内容占位符 2">
            <a:extLst>
              <a:ext uri="{FF2B5EF4-FFF2-40B4-BE49-F238E27FC236}">
                <a16:creationId xmlns:a16="http://schemas.microsoft.com/office/drawing/2014/main" id="{C05293F2-C682-4F34-A84A-BAF7DFE68D49}"/>
              </a:ext>
            </a:extLst>
          </p:cNvPr>
          <p:cNvSpPr txBox="1">
            <a:spLocks/>
          </p:cNvSpPr>
          <p:nvPr/>
        </p:nvSpPr>
        <p:spPr>
          <a:xfrm>
            <a:off x="508712" y="1106792"/>
            <a:ext cx="11170670" cy="2995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0"/>
              </a:spcAft>
              <a:tabLst>
                <a:tab pos="1705610" algn="l"/>
              </a:tabLst>
            </a:pPr>
            <a:r>
              <a:rPr lang="en-GB" altLang="zh-HK" sz="2600" kern="100" dirty="0">
                <a:latin typeface="Times New Roman" panose="02020603050405020304" pitchFamily="18" charset="0"/>
                <a:cs typeface="Times New Roman" panose="02020603050405020304" pitchFamily="18" charset="0"/>
              </a:rPr>
              <a:t>The Three Gorges Project is a key backbone project for the treatment, development and protection of the Yangtze River. It is the largest water conservancy and hydropower project in the world so far, alleviating the pressure on flood control in the middle and lower reaches of the Yangtze River. </a:t>
            </a:r>
            <a:r>
              <a:rPr lang="en-GB" altLang="zh-HK" sz="2600" kern="100" dirty="0" smtClean="0">
                <a:latin typeface="Times New Roman" panose="02020603050405020304" pitchFamily="18" charset="0"/>
                <a:cs typeface="Times New Roman" panose="02020603050405020304" pitchFamily="18" charset="0"/>
              </a:rPr>
              <a:t> In </a:t>
            </a:r>
            <a:r>
              <a:rPr lang="en-GB" altLang="zh-HK" sz="2600" kern="100" dirty="0">
                <a:latin typeface="Times New Roman" panose="02020603050405020304" pitchFamily="18" charset="0"/>
                <a:cs typeface="Times New Roman" panose="02020603050405020304" pitchFamily="18" charset="0"/>
              </a:rPr>
              <a:t>2020, the Three Gorges Power Station generated 111.8 billion kilowatt-hours of electricity, setting a world record for annual power generation.</a:t>
            </a:r>
            <a:endParaRPr lang="zh-TW" altLang="zh-HK" sz="260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175866" y="6302028"/>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89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p:cNvPicPr>
            <a:picLocks noChangeAspect="1"/>
          </p:cNvPicPr>
          <p:nvPr/>
        </p:nvPicPr>
        <p:blipFill>
          <a:blip r:embed="rId3" cstate="print"/>
          <a:stretch>
            <a:fillRect/>
          </a:stretch>
        </p:blipFill>
        <p:spPr>
          <a:xfrm>
            <a:off x="1035261" y="3699601"/>
            <a:ext cx="5881063" cy="2505887"/>
          </a:xfrm>
          <a:prstGeom prst="rect">
            <a:avLst/>
          </a:prstGeom>
        </p:spPr>
      </p:pic>
      <p:sp>
        <p:nvSpPr>
          <p:cNvPr id="4" name="Rectangle 3"/>
          <p:cNvSpPr/>
          <p:nvPr/>
        </p:nvSpPr>
        <p:spPr>
          <a:xfrm>
            <a:off x="7442873" y="3437602"/>
            <a:ext cx="4351425" cy="2569934"/>
          </a:xfrm>
          <a:prstGeom prst="rect">
            <a:avLst/>
          </a:prstGeom>
        </p:spPr>
        <p:txBody>
          <a:bodyPr wrap="square">
            <a:spAutoFit/>
          </a:bodyPr>
          <a:lstStyle/>
          <a:p>
            <a:pPr lvl="0" algn="ctr">
              <a:spcBef>
                <a:spcPts val="1000"/>
              </a:spcBef>
              <a:defRPr/>
            </a:pP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Sources:</a:t>
            </a:r>
            <a:endPar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spcBef>
                <a:spcPts val="1000"/>
              </a:spcBef>
              <a:buFont typeface="Arial" panose="020B0604020202020204" pitchFamily="34" charset="0"/>
              <a:buChar char="•"/>
              <a:defRPr/>
            </a:pP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Gov.cn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://www.gov.cn/xinwen/2019-06/23/content_5402601.htm#1</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spcBef>
                <a:spcPts val="1000"/>
              </a:spcBef>
              <a:buFont typeface="Arial" panose="020B0604020202020204" pitchFamily="34" charset="0"/>
              <a:buChar char="•"/>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People’s Daily Online</a:t>
            </a: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http://finance.people.com.cn/BIG5/n1/2021/0105/c1004-31988899.html</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spcBef>
                <a:spcPts val="1000"/>
              </a:spcBef>
              <a:buFont typeface="Arial" panose="020B0604020202020204" pitchFamily="34" charset="0"/>
              <a:buChar char="•"/>
              <a:defRPr/>
            </a:pP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https://www.chinanews.com/gn/2021/01-01/9376426.shtml</a:t>
            </a:r>
          </a:p>
        </p:txBody>
      </p:sp>
    </p:spTree>
    <p:extLst>
      <p:ext uri="{BB962C8B-B14F-4D97-AF65-F5344CB8AC3E}">
        <p14:creationId xmlns:p14="http://schemas.microsoft.com/office/powerpoint/2010/main" val="279827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B96D27-631A-4D83-AC18-042CD32D0C18}"/>
              </a:ext>
            </a:extLst>
          </p:cNvPr>
          <p:cNvSpPr>
            <a:spLocks noGrp="1"/>
          </p:cNvSpPr>
          <p:nvPr>
            <p:ph type="title"/>
          </p:nvPr>
        </p:nvSpPr>
        <p:spPr>
          <a:xfrm>
            <a:off x="4715934" y="132990"/>
            <a:ext cx="7349066" cy="1286160"/>
          </a:xfrm>
        </p:spPr>
        <p:txBody>
          <a:bodyPr anchor="b">
            <a:normAutofit/>
          </a:bodyPr>
          <a:lstStyle/>
          <a:p>
            <a:pPr>
              <a:spcAft>
                <a:spcPts val="0"/>
              </a:spcAft>
              <a:tabLst>
                <a:tab pos="1705610" algn="l"/>
              </a:tabLst>
            </a:pPr>
            <a:r>
              <a:rPr lang="en-GB" altLang="zh-HK" sz="3600" b="1" kern="100" dirty="0">
                <a:latin typeface="Times New Roman" panose="02020603050405020304" pitchFamily="18" charset="0"/>
                <a:cs typeface="Times New Roman" panose="02020603050405020304" pitchFamily="18" charset="0"/>
              </a:rPr>
              <a:t>World-class </a:t>
            </a:r>
            <a:r>
              <a:rPr lang="en-GB" altLang="zh-HK" sz="3600" b="1" kern="100" dirty="0" smtClean="0">
                <a:latin typeface="Times New Roman" panose="02020603050405020304" pitchFamily="18" charset="0"/>
                <a:cs typeface="Times New Roman" panose="02020603050405020304" pitchFamily="18" charset="0"/>
              </a:rPr>
              <a:t>scientific </a:t>
            </a:r>
            <a:r>
              <a:rPr lang="en-GB" altLang="zh-HK" sz="3600" b="1" kern="100" dirty="0">
                <a:latin typeface="Times New Roman" panose="02020603050405020304" pitchFamily="18" charset="0"/>
                <a:cs typeface="Times New Roman" panose="02020603050405020304" pitchFamily="18" charset="0"/>
              </a:rPr>
              <a:t>research </a:t>
            </a:r>
            <a:r>
              <a:rPr lang="en-GB" altLang="zh-HK" sz="3600" b="1" kern="100" dirty="0" smtClean="0">
                <a:latin typeface="Times New Roman" panose="02020603050405020304" pitchFamily="18" charset="0"/>
                <a:cs typeface="Times New Roman" panose="02020603050405020304" pitchFamily="18" charset="0"/>
              </a:rPr>
              <a:t>infrastructure </a:t>
            </a:r>
            <a:endParaRPr lang="zh-HK" altLang="en-US" b="1" dirty="0">
              <a:latin typeface="DFKai-SB" panose="03000509000000000000" pitchFamily="65" charset="-120"/>
              <a:ea typeface="DFKai-SB" panose="03000509000000000000" pitchFamily="65" charset="-120"/>
            </a:endParaRPr>
          </a:p>
        </p:txBody>
      </p:sp>
      <p:sp>
        <p:nvSpPr>
          <p:cNvPr id="3" name="內容版面配置區 2">
            <a:extLst>
              <a:ext uri="{FF2B5EF4-FFF2-40B4-BE49-F238E27FC236}">
                <a16:creationId xmlns:a16="http://schemas.microsoft.com/office/drawing/2014/main" id="{2C5F8C28-B8B3-4063-BD74-801A0BE02598}"/>
              </a:ext>
            </a:extLst>
          </p:cNvPr>
          <p:cNvSpPr>
            <a:spLocks noGrp="1"/>
          </p:cNvSpPr>
          <p:nvPr>
            <p:ph idx="1"/>
          </p:nvPr>
        </p:nvSpPr>
        <p:spPr>
          <a:xfrm>
            <a:off x="4534326" y="1419150"/>
            <a:ext cx="7290262" cy="5067709"/>
          </a:xfrm>
        </p:spPr>
        <p:txBody>
          <a:bodyPr vert="horz" lIns="91440" tIns="45720" rIns="91440" bIns="45720" rtlCol="0" anchor="t">
            <a:noAutofit/>
          </a:bodyPr>
          <a:lstStyle/>
          <a:p>
            <a:pPr algn="just">
              <a:lnSpc>
                <a:spcPct val="100000"/>
              </a:lnSpc>
              <a:spcBef>
                <a:spcPts val="0"/>
              </a:spcBef>
            </a:pPr>
            <a:r>
              <a:rPr lang="en-GB" altLang="zh-HK" sz="2500" kern="100" dirty="0" smtClean="0">
                <a:latin typeface="Times New Roman" panose="02020603050405020304" pitchFamily="18" charset="0"/>
                <a:cs typeface="Times New Roman" panose="02020603050405020304" pitchFamily="18" charset="0"/>
              </a:rPr>
              <a:t>Our country has been vigorously developing technology to provide </a:t>
            </a:r>
            <a:r>
              <a:rPr lang="en-GB" altLang="zh-HK" sz="2500" kern="100" dirty="0">
                <a:latin typeface="Times New Roman" panose="02020603050405020304" pitchFamily="18" charset="0"/>
                <a:cs typeface="Times New Roman" panose="02020603050405020304" pitchFamily="18" charset="0"/>
              </a:rPr>
              <a:t>policy and systematic support </a:t>
            </a:r>
            <a:r>
              <a:rPr lang="en-GB" altLang="zh-HK" sz="2500" kern="100" dirty="0" smtClean="0">
                <a:latin typeface="Times New Roman" panose="02020603050405020304" pitchFamily="18" charset="0"/>
                <a:cs typeface="Times New Roman" panose="02020603050405020304" pitchFamily="18" charset="0"/>
              </a:rPr>
              <a:t>for </a:t>
            </a:r>
            <a:r>
              <a:rPr lang="en-GB" altLang="zh-HK" sz="2500" kern="100" dirty="0">
                <a:latin typeface="Times New Roman" panose="02020603050405020304" pitchFamily="18" charset="0"/>
                <a:cs typeface="Times New Roman" panose="02020603050405020304" pitchFamily="18" charset="0"/>
              </a:rPr>
              <a:t>exploring the unknown world, discovering the laws of nature, and </a:t>
            </a:r>
            <a:r>
              <a:rPr lang="en-GB" altLang="zh-HK" sz="2500" kern="100" dirty="0" smtClean="0">
                <a:latin typeface="Times New Roman" panose="02020603050405020304" pitchFamily="18" charset="0"/>
                <a:cs typeface="Times New Roman" panose="02020603050405020304" pitchFamily="18" charset="0"/>
              </a:rPr>
              <a:t>bringing about </a:t>
            </a:r>
            <a:r>
              <a:rPr lang="en-GB" altLang="zh-HK" sz="2500" kern="100" dirty="0">
                <a:latin typeface="Times New Roman" panose="02020603050405020304" pitchFamily="18" charset="0"/>
                <a:cs typeface="Times New Roman" panose="02020603050405020304" pitchFamily="18" charset="0"/>
              </a:rPr>
              <a:t>technological </a:t>
            </a:r>
            <a:r>
              <a:rPr lang="en-GB" altLang="zh-HK" sz="2500" kern="100" dirty="0" smtClean="0">
                <a:latin typeface="Times New Roman" panose="02020603050405020304" pitchFamily="18" charset="0"/>
                <a:cs typeface="Times New Roman" panose="02020603050405020304" pitchFamily="18" charset="0"/>
              </a:rPr>
              <a:t>changes; to make breakthroughs in scientific research and promote </a:t>
            </a:r>
            <a:r>
              <a:rPr lang="en-GB" altLang="zh-HK" sz="2500" kern="100" dirty="0">
                <a:latin typeface="Times New Roman" panose="02020603050405020304" pitchFamily="18" charset="0"/>
                <a:cs typeface="Times New Roman" panose="02020603050405020304" pitchFamily="18" charset="0"/>
              </a:rPr>
              <a:t>economic and social </a:t>
            </a:r>
            <a:r>
              <a:rPr lang="en-GB" altLang="zh-HK" sz="2500" kern="100" dirty="0" smtClean="0">
                <a:latin typeface="Times New Roman" panose="02020603050405020304" pitchFamily="18" charset="0"/>
                <a:cs typeface="Times New Roman" panose="02020603050405020304" pitchFamily="18" charset="0"/>
              </a:rPr>
              <a:t>development; and to ensure the science and technology security of the country. </a:t>
            </a:r>
            <a:endParaRPr lang="zh-TW" altLang="zh-HK" sz="1800" kern="100" dirty="0">
              <a:latin typeface="Calibri" panose="020F0502020204030204" pitchFamily="34" charset="0"/>
              <a:cs typeface="Times New Roman" panose="02020603050405020304" pitchFamily="18" charset="0"/>
            </a:endParaRPr>
          </a:p>
          <a:p>
            <a:pPr algn="just">
              <a:spcAft>
                <a:spcPts val="0"/>
              </a:spcAft>
              <a:tabLst>
                <a:tab pos="1705610" algn="l"/>
              </a:tabLst>
            </a:pPr>
            <a:r>
              <a:rPr lang="en-GB" altLang="zh-HK" sz="2500" kern="100" dirty="0" smtClean="0">
                <a:latin typeface="Times New Roman" panose="02020603050405020304" pitchFamily="18" charset="0"/>
                <a:cs typeface="Times New Roman" panose="02020603050405020304" pitchFamily="18" charset="0"/>
              </a:rPr>
              <a:t>Our country has built </a:t>
            </a:r>
            <a:r>
              <a:rPr lang="en-GB" altLang="zh-HK" sz="2500" kern="100" dirty="0">
                <a:latin typeface="Times New Roman" panose="02020603050405020304" pitchFamily="18" charset="0"/>
                <a:cs typeface="Times New Roman" panose="02020603050405020304" pitchFamily="18" charset="0"/>
              </a:rPr>
              <a:t>a number of major scientific and technological </a:t>
            </a:r>
            <a:r>
              <a:rPr lang="en-GB" altLang="zh-HK" sz="2500" kern="100" dirty="0" smtClean="0">
                <a:latin typeface="Times New Roman" panose="02020603050405020304" pitchFamily="18" charset="0"/>
                <a:cs typeface="Times New Roman" panose="02020603050405020304" pitchFamily="18" charset="0"/>
              </a:rPr>
              <a:t>infrastructure, </a:t>
            </a:r>
            <a:r>
              <a:rPr lang="en-GB" altLang="zh-HK" sz="2500" kern="100" dirty="0">
                <a:latin typeface="Times New Roman" panose="02020603050405020304" pitchFamily="18" charset="0"/>
                <a:cs typeface="Times New Roman" panose="02020603050405020304" pitchFamily="18" charset="0"/>
              </a:rPr>
              <a:t>key national laboratories and national technological innovation centres, gradually improving the basic conditions for scientific research.</a:t>
            </a:r>
            <a:endParaRPr lang="zh-TW" altLang="zh-HK" sz="2500" kern="100" dirty="0">
              <a:latin typeface="Calibri" panose="020F0502020204030204" pitchFamily="34" charset="0"/>
              <a:cs typeface="Times New Roman" panose="02020603050405020304" pitchFamily="18" charset="0"/>
            </a:endParaRPr>
          </a:p>
          <a:p>
            <a:pPr algn="just"/>
            <a:endParaRPr lang="zh-CN" sz="3200" dirty="0">
              <a:latin typeface="DFKai-SB" panose="03000509000000000000" pitchFamily="65" charset="-120"/>
              <a:ea typeface="DFKai-SB" panose="03000509000000000000" pitchFamily="65" charset="-120"/>
            </a:endParaRPr>
          </a:p>
        </p:txBody>
      </p:sp>
      <p:pic>
        <p:nvPicPr>
          <p:cNvPr id="5" name="圖片 4" descr="連接線和點圖例">
            <a:extLst>
              <a:ext uri="{FF2B5EF4-FFF2-40B4-BE49-F238E27FC236}">
                <a16:creationId xmlns:a16="http://schemas.microsoft.com/office/drawing/2014/main" id="{53560B7E-134C-416E-A7E9-3052DF138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275969" cy="6858000"/>
          </a:xfrm>
          <a:prstGeom prst="rect">
            <a:avLst/>
          </a:prstGeom>
          <a:effectLst/>
        </p:spPr>
      </p:pic>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9321800" y="6356016"/>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627291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62A3E91-912D-4FC1-BD9C-A74C3D1DC4E6}"/>
              </a:ext>
            </a:extLst>
          </p:cNvPr>
          <p:cNvSpPr txBox="1"/>
          <p:nvPr/>
        </p:nvSpPr>
        <p:spPr>
          <a:xfrm>
            <a:off x="218038" y="1323690"/>
            <a:ext cx="7640087" cy="1938992"/>
          </a:xfrm>
          <a:prstGeom prst="rect">
            <a:avLst/>
          </a:prstGeom>
          <a:noFill/>
        </p:spPr>
        <p:txBody>
          <a:bodyPr wrap="square">
            <a:spAutoFit/>
          </a:bodyPr>
          <a:lstStyle/>
          <a:p>
            <a:pPr marL="342900" lvl="0" indent="-342900" algn="just">
              <a:buFont typeface="Arial" panose="020B0604020202020204" pitchFamily="34" charset="0"/>
              <a:buChar char="•"/>
              <a:defRPr/>
            </a:pPr>
            <a:r>
              <a:rPr lang="en-GB" altLang="zh-HK" sz="2000" dirty="0">
                <a:latin typeface="Times New Roman" panose="02020603050405020304" pitchFamily="18" charset="0"/>
              </a:rPr>
              <a:t>In 2011, </a:t>
            </a:r>
            <a:r>
              <a:rPr lang="en-GB" altLang="zh-HK" sz="2000" dirty="0" smtClean="0">
                <a:latin typeface="Times New Roman" panose="02020603050405020304" pitchFamily="18" charset="0"/>
              </a:rPr>
              <a:t>the generation </a:t>
            </a:r>
            <a:r>
              <a:rPr lang="en-GB" altLang="zh-HK" sz="2000" dirty="0">
                <a:latin typeface="Times New Roman" panose="02020603050405020304" pitchFamily="18" charset="0"/>
              </a:rPr>
              <a:t>capacity </a:t>
            </a:r>
            <a:r>
              <a:rPr lang="en-GB" altLang="zh-HK" sz="2000" dirty="0" smtClean="0">
                <a:latin typeface="Times New Roman" panose="02020603050405020304" pitchFamily="18" charset="0"/>
              </a:rPr>
              <a:t>of China’s </a:t>
            </a:r>
            <a:r>
              <a:rPr lang="en-GB" altLang="zh-HK" sz="2000" dirty="0">
                <a:latin typeface="Times New Roman" panose="02020603050405020304" pitchFamily="18" charset="0"/>
              </a:rPr>
              <a:t>installed solar power</a:t>
            </a:r>
            <a:r>
              <a:rPr lang="en-GB" altLang="zh-HK" sz="2000" strike="sngStrike" dirty="0">
                <a:latin typeface="Times New Roman" panose="02020603050405020304" pitchFamily="18" charset="0"/>
              </a:rPr>
              <a:t> </a:t>
            </a:r>
            <a:r>
              <a:rPr lang="en-GB" altLang="zh-HK" sz="2000" dirty="0" smtClean="0">
                <a:latin typeface="Times New Roman" panose="02020603050405020304" pitchFamily="18" charset="0"/>
              </a:rPr>
              <a:t>was </a:t>
            </a:r>
            <a:r>
              <a:rPr lang="en-GB" altLang="zh-HK" sz="2000" dirty="0">
                <a:latin typeface="Times New Roman" panose="02020603050405020304" pitchFamily="18" charset="0"/>
              </a:rPr>
              <a:t>only 60% of that of Japan and the United States, and 6% of that of the EU. The </a:t>
            </a:r>
            <a:r>
              <a:rPr lang="en-GB" altLang="zh-HK" sz="2000" dirty="0" smtClean="0">
                <a:latin typeface="Times New Roman" panose="02020603050405020304" pitchFamily="18" charset="0"/>
              </a:rPr>
              <a:t>country has stepped up the efforts to conserve energy and reduce emission since </a:t>
            </a:r>
            <a:r>
              <a:rPr lang="en-GB" altLang="zh-HK" sz="2000" dirty="0">
                <a:latin typeface="Times New Roman" panose="02020603050405020304" pitchFamily="18" charset="0"/>
              </a:rPr>
              <a:t>2013, and the photovoltaic (PV) industry has </a:t>
            </a:r>
            <a:r>
              <a:rPr lang="en-GB" altLang="zh-HK" sz="2000" dirty="0" smtClean="0">
                <a:latin typeface="Times New Roman" panose="02020603050405020304" pitchFamily="18" charset="0"/>
              </a:rPr>
              <a:t>also been </a:t>
            </a:r>
            <a:r>
              <a:rPr lang="en-GB" altLang="zh-HK" sz="2000" dirty="0">
                <a:latin typeface="Times New Roman" panose="02020603050405020304" pitchFamily="18" charset="0"/>
              </a:rPr>
              <a:t>developing rapidly. </a:t>
            </a:r>
            <a:r>
              <a:rPr lang="en-GB" altLang="zh-HK" sz="2000" dirty="0" smtClean="0">
                <a:latin typeface="Times New Roman" panose="02020603050405020304" pitchFamily="18" charset="0"/>
              </a:rPr>
              <a:t>In 2017</a:t>
            </a:r>
            <a:r>
              <a:rPr lang="en-GB" altLang="zh-HK" sz="2000" dirty="0">
                <a:latin typeface="Times New Roman" panose="02020603050405020304" pitchFamily="18" charset="0"/>
              </a:rPr>
              <a:t>, China’s </a:t>
            </a:r>
            <a:r>
              <a:rPr lang="en-GB" altLang="zh-HK" sz="2000" dirty="0" smtClean="0">
                <a:latin typeface="Times New Roman" panose="02020603050405020304" pitchFamily="18" charset="0"/>
              </a:rPr>
              <a:t>generation </a:t>
            </a:r>
            <a:r>
              <a:rPr lang="en-GB" altLang="zh-HK" sz="2000" dirty="0">
                <a:latin typeface="Times New Roman" panose="02020603050405020304" pitchFamily="18" charset="0"/>
              </a:rPr>
              <a:t>capacity exceeded that of the EU. </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23049A37-992E-427E-A802-483BB7B7FA82}"/>
              </a:ext>
            </a:extLst>
          </p:cNvPr>
          <p:cNvSpPr txBox="1"/>
          <p:nvPr/>
        </p:nvSpPr>
        <p:spPr>
          <a:xfrm>
            <a:off x="318052" y="3328223"/>
            <a:ext cx="7640085" cy="1631216"/>
          </a:xfrm>
          <a:prstGeom prst="rect">
            <a:avLst/>
          </a:prstGeom>
          <a:noFill/>
        </p:spPr>
        <p:txBody>
          <a:bodyPr wrap="square">
            <a:spAutoFit/>
          </a:bodyPr>
          <a:lstStyle/>
          <a:p>
            <a:pPr marL="342900" lvl="0" indent="-342900" algn="just">
              <a:buFont typeface="Arial" panose="020B0604020202020204" pitchFamily="34" charset="0"/>
              <a:buChar char="•"/>
              <a:defRPr/>
            </a:pPr>
            <a:r>
              <a:rPr lang="en-GB" altLang="zh-HK" sz="2000" dirty="0">
                <a:latin typeface="Times New Roman" panose="02020603050405020304" pitchFamily="18" charset="0"/>
              </a:rPr>
              <a:t>The PV </a:t>
            </a:r>
            <a:r>
              <a:rPr lang="en-GB" altLang="zh-HK" sz="2000" dirty="0" smtClean="0">
                <a:latin typeface="Times New Roman" panose="02020603050405020304" pitchFamily="18" charset="0"/>
              </a:rPr>
              <a:t>industrial </a:t>
            </a:r>
            <a:r>
              <a:rPr lang="en-GB" altLang="zh-HK" sz="2000" dirty="0">
                <a:latin typeface="Times New Roman" panose="02020603050405020304" pitchFamily="18" charset="0"/>
              </a:rPr>
              <a:t>chain continues to be </a:t>
            </a:r>
            <a:r>
              <a:rPr lang="en-GB" altLang="zh-HK" sz="2000" dirty="0" smtClean="0">
                <a:latin typeface="Times New Roman" panose="02020603050405020304" pitchFamily="18" charset="0"/>
              </a:rPr>
              <a:t>enhanced and </a:t>
            </a:r>
            <a:r>
              <a:rPr lang="en-GB" altLang="zh-HK" sz="2000" dirty="0">
                <a:latin typeface="Times New Roman" panose="02020603050405020304" pitchFamily="18" charset="0"/>
              </a:rPr>
              <a:t>upgraded. In each of the four major parts of PV panel production, China’s output volume accounts for around 70% to </a:t>
            </a:r>
            <a:r>
              <a:rPr lang="en-GB" altLang="zh-HK" sz="2000" dirty="0" smtClean="0">
                <a:latin typeface="Times New Roman" panose="02020603050405020304" pitchFamily="18" charset="0"/>
              </a:rPr>
              <a:t>almost 100</a:t>
            </a:r>
            <a:r>
              <a:rPr lang="en-GB" altLang="zh-HK" sz="2000" dirty="0">
                <a:latin typeface="Times New Roman" panose="02020603050405020304" pitchFamily="18" charset="0"/>
              </a:rPr>
              <a:t>% of the global total. </a:t>
            </a:r>
            <a:r>
              <a:rPr lang="en-GB" altLang="zh-HK" sz="2000" dirty="0" smtClean="0">
                <a:latin typeface="Times New Roman" panose="02020603050405020304" pitchFamily="18" charset="0"/>
              </a:rPr>
              <a:t>China also surpassed Japan and made the most patent applications </a:t>
            </a:r>
            <a:r>
              <a:rPr lang="en-GB" altLang="zh-HK" sz="2000" dirty="0">
                <a:latin typeface="Times New Roman" panose="02020603050405020304" pitchFamily="18" charset="0"/>
              </a:rPr>
              <a:t>in 2013.</a:t>
            </a:r>
            <a:endParaRPr kumimoji="0" lang="zh-CN" altLang="en-US"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C2D16F36-9845-40F0-8944-B7D4A8AD5918}"/>
              </a:ext>
            </a:extLst>
          </p:cNvPr>
          <p:cNvSpPr txBox="1"/>
          <p:nvPr/>
        </p:nvSpPr>
        <p:spPr>
          <a:xfrm>
            <a:off x="318052" y="4992193"/>
            <a:ext cx="7540073" cy="1692771"/>
          </a:xfrm>
          <a:prstGeom prst="rect">
            <a:avLst/>
          </a:prstGeom>
          <a:noFill/>
        </p:spPr>
        <p:txBody>
          <a:bodyPr wrap="square">
            <a:spAutoFit/>
          </a:bodyPr>
          <a:lstStyle/>
          <a:p>
            <a:pPr marL="342900" indent="-342900" algn="just">
              <a:spcAft>
                <a:spcPts val="0"/>
              </a:spcAft>
              <a:buFont typeface="Arial" panose="020B0604020202020204" pitchFamily="34" charset="0"/>
              <a:buChar char="•"/>
              <a:tabLst>
                <a:tab pos="1705610" algn="l"/>
              </a:tabLst>
            </a:pPr>
            <a:r>
              <a:rPr lang="en-GB" altLang="zh-HK" sz="2000" kern="100" dirty="0">
                <a:latin typeface="Times New Roman" panose="02020603050405020304" pitchFamily="18" charset="0"/>
                <a:cs typeface="Times New Roman" panose="02020603050405020304" pitchFamily="18" charset="0"/>
              </a:rPr>
              <a:t>According to </a:t>
            </a:r>
            <a:r>
              <a:rPr lang="en-GB" altLang="zh-HK" sz="2000" kern="100" dirty="0" smtClean="0">
                <a:latin typeface="Times New Roman" panose="02020603050405020304" pitchFamily="18" charset="0"/>
                <a:cs typeface="Times New Roman" panose="02020603050405020304" pitchFamily="18" charset="0"/>
              </a:rPr>
              <a:t>institutions such as the </a:t>
            </a:r>
            <a:r>
              <a:rPr lang="en-GB" altLang="zh-HK" sz="2000" kern="100" dirty="0">
                <a:latin typeface="Times New Roman" panose="02020603050405020304" pitchFamily="18" charset="0"/>
                <a:cs typeface="Times New Roman" panose="02020603050405020304" pitchFamily="18" charset="0"/>
              </a:rPr>
              <a:t>Energy Research Institute (ERI) of the National Development and Reform Commission (NDRC</a:t>
            </a:r>
            <a:r>
              <a:rPr lang="en-GB" altLang="zh-HK" sz="2000" kern="100" dirty="0" smtClean="0">
                <a:latin typeface="Times New Roman" panose="02020603050405020304" pitchFamily="18" charset="0"/>
                <a:cs typeface="Times New Roman" panose="02020603050405020304" pitchFamily="18" charset="0"/>
              </a:rPr>
              <a:t>), it is estimated that nearly </a:t>
            </a:r>
            <a:r>
              <a:rPr lang="en-GB" altLang="zh-HK" sz="2000" kern="100" dirty="0">
                <a:latin typeface="Times New Roman" panose="02020603050405020304" pitchFamily="18" charset="0"/>
                <a:cs typeface="Times New Roman" panose="02020603050405020304" pitchFamily="18" charset="0"/>
              </a:rPr>
              <a:t>40% of electricity consumption will be generated by </a:t>
            </a:r>
            <a:r>
              <a:rPr lang="en-GB" altLang="zh-HK" sz="2000" kern="100" dirty="0" smtClean="0">
                <a:latin typeface="Times New Roman" panose="02020603050405020304" pitchFamily="18" charset="0"/>
                <a:cs typeface="Times New Roman" panose="02020603050405020304" pitchFamily="18" charset="0"/>
              </a:rPr>
              <a:t>PV by 2050.</a:t>
            </a:r>
            <a:endParaRPr lang="zh-TW" altLang="zh-HK" sz="2000" kern="100" dirty="0">
              <a:latin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3" name="文本框 12">
            <a:extLst>
              <a:ext uri="{FF2B5EF4-FFF2-40B4-BE49-F238E27FC236}">
                <a16:creationId xmlns:a16="http://schemas.microsoft.com/office/drawing/2014/main" id="{13E13089-CF34-4267-8205-B4C82A912B63}"/>
              </a:ext>
            </a:extLst>
          </p:cNvPr>
          <p:cNvSpPr txBox="1"/>
          <p:nvPr/>
        </p:nvSpPr>
        <p:spPr>
          <a:xfrm>
            <a:off x="2444694" y="123361"/>
            <a:ext cx="7537506" cy="1200329"/>
          </a:xfrm>
          <a:prstGeom prst="rect">
            <a:avLst/>
          </a:prstGeom>
          <a:noFill/>
        </p:spPr>
        <p:txBody>
          <a:bodyPr wrap="square" rtlCol="0">
            <a:spAutoFit/>
          </a:bodyPr>
          <a:lstStyle/>
          <a:p>
            <a:pPr lvl="0" algn="ctr">
              <a:defRPr/>
            </a:pP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Solar power generation in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China (Photovoltaic power generation)</a:t>
            </a:r>
            <a:endPar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a:extLst>
              <a:ext uri="{FF2B5EF4-FFF2-40B4-BE49-F238E27FC236}">
                <a16:creationId xmlns:a16="http://schemas.microsoft.com/office/drawing/2014/main" id="{5B0D53A5-520A-4358-B566-5301170A2924}"/>
              </a:ext>
            </a:extLst>
          </p:cNvPr>
          <p:cNvSpPr txBox="1"/>
          <p:nvPr/>
        </p:nvSpPr>
        <p:spPr>
          <a:xfrm>
            <a:off x="463828" y="6381173"/>
            <a:ext cx="6615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News</a:t>
            </a:r>
            <a:r>
              <a:rPr kumimoji="0" lang="en-US" altLang="zh-TW" sz="1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Centre of China Central Television</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8E8B2D06-F015-477B-8177-74DCB3DB83FA}"/>
              </a:ext>
            </a:extLst>
          </p:cNvPr>
          <p:cNvSpPr txBox="1"/>
          <p:nvPr/>
        </p:nvSpPr>
        <p:spPr>
          <a:xfrm>
            <a:off x="8059801" y="4869083"/>
            <a:ext cx="39274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Watch the video clip: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CCTV.COM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tp://tv.cctv.com/2021/04/24/VIDEqrU1lweGosRPepwFMJOe210424.shtml</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90</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2" name="Picture 1">
            <a:hlinkClick r:id="rId3"/>
          </p:cNvPr>
          <p:cNvPicPr>
            <a:picLocks noChangeAspect="1"/>
          </p:cNvPicPr>
          <p:nvPr/>
        </p:nvPicPr>
        <p:blipFill>
          <a:blip r:embed="rId4" cstate="print"/>
          <a:stretch>
            <a:fillRect/>
          </a:stretch>
        </p:blipFill>
        <p:spPr>
          <a:xfrm>
            <a:off x="8059801" y="2342606"/>
            <a:ext cx="3844798" cy="1888588"/>
          </a:xfrm>
          <a:prstGeom prst="rect">
            <a:avLst/>
          </a:prstGeom>
        </p:spPr>
      </p:pic>
      <p:sp>
        <p:nvSpPr>
          <p:cNvPr id="11" name="Rectangle 7"/>
          <p:cNvSpPr/>
          <p:nvPr/>
        </p:nvSpPr>
        <p:spPr>
          <a:xfrm>
            <a:off x="8152212" y="4294727"/>
            <a:ext cx="3871573" cy="369332"/>
          </a:xfrm>
          <a:prstGeom prst="rect">
            <a:avLst/>
          </a:prstGeom>
        </p:spPr>
        <p:txBody>
          <a:bodyPr wrap="none">
            <a:spAutoFit/>
          </a:bodyPr>
          <a:lstStyle/>
          <a:p>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Click on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the image to watch the video</a:t>
            </a:r>
            <a:endParaRPr lang="en-US" altLang="zh-HK" b="1"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14002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E815B-CB0C-406C-9600-1483B48A4BA5}"/>
              </a:ext>
            </a:extLst>
          </p:cNvPr>
          <p:cNvSpPr>
            <a:spLocks noGrp="1"/>
          </p:cNvSpPr>
          <p:nvPr>
            <p:ph type="title" idx="4294967295"/>
          </p:nvPr>
        </p:nvSpPr>
        <p:spPr>
          <a:xfrm>
            <a:off x="1775791" y="151402"/>
            <a:ext cx="8653669" cy="946150"/>
          </a:xfrm>
        </p:spPr>
        <p:txBody>
          <a:bodyPr>
            <a:noAutofit/>
          </a:body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New </a:t>
            </a:r>
            <a:r>
              <a:rPr lang="en-US" altLang="zh-CN" sz="4000" b="1" dirty="0" smtClean="0">
                <a:latin typeface="Times New Roman" panose="02020603050405020304" pitchFamily="18" charset="0"/>
                <a:ea typeface="DFKai-SB" panose="03000509000000000000" pitchFamily="65" charset="-120"/>
                <a:cs typeface="Times New Roman" panose="02020603050405020304" pitchFamily="18" charset="0"/>
              </a:rPr>
              <a:t>Infrastructure</a:t>
            </a:r>
            <a:endParaRPr lang="zh-CN" altLang="en-US" sz="4000" b="1" strike="sngStrike" dirty="0">
              <a:solidFill>
                <a:srgbClr val="00CC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a:extLst>
              <a:ext uri="{FF2B5EF4-FFF2-40B4-BE49-F238E27FC236}">
                <a16:creationId xmlns:a16="http://schemas.microsoft.com/office/drawing/2014/main" id="{ECAC3EC7-095C-47C3-BE5F-0CB80047B505}"/>
              </a:ext>
            </a:extLst>
          </p:cNvPr>
          <p:cNvSpPr txBox="1"/>
          <p:nvPr/>
        </p:nvSpPr>
        <p:spPr>
          <a:xfrm>
            <a:off x="609601" y="957003"/>
            <a:ext cx="10933042" cy="1200329"/>
          </a:xfrm>
          <a:prstGeom prst="rect">
            <a:avLst/>
          </a:prstGeom>
          <a:noFill/>
        </p:spPr>
        <p:txBody>
          <a:bodyPr wrap="square" rtlCol="0">
            <a:spAutoFit/>
          </a:bodyPr>
          <a:lstStyle/>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In December 2018, the Central Economic Work Conference proposed accelerating the pace of 5G commercialisation and strengthening the construction of new </a:t>
            </a:r>
            <a:r>
              <a:rPr lang="en-GB" altLang="zh-HK" sz="2400" kern="100" dirty="0" smtClean="0">
                <a:latin typeface="Times New Roman" panose="02020603050405020304" pitchFamily="18" charset="0"/>
                <a:cs typeface="Times New Roman" panose="02020603050405020304" pitchFamily="18" charset="0"/>
              </a:rPr>
              <a:t>infrastructure </a:t>
            </a:r>
            <a:r>
              <a:rPr lang="en-GB" altLang="zh-HK" sz="2400" kern="100" dirty="0">
                <a:latin typeface="Times New Roman" panose="02020603050405020304" pitchFamily="18" charset="0"/>
                <a:cs typeface="Times New Roman" panose="02020603050405020304" pitchFamily="18" charset="0"/>
              </a:rPr>
              <a:t>such as artificial intelligence, industrial Internet, and Internet of Things.</a:t>
            </a:r>
            <a:endParaRPr lang="zh-TW" altLang="zh-HK" sz="2400" kern="100" dirty="0">
              <a:latin typeface="Calibri" panose="020F0502020204030204" pitchFamily="34" charset="0"/>
              <a:cs typeface="Times New Roman" panose="02020603050405020304" pitchFamily="18" charset="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91</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1563082" y="2157332"/>
            <a:ext cx="1592463" cy="1295116"/>
          </a:xfrm>
          <a:prstGeom prst="rect">
            <a:avLst/>
          </a:prstGeom>
        </p:spPr>
      </p:pic>
      <p:sp>
        <p:nvSpPr>
          <p:cNvPr id="7" name="Rectangle 6"/>
          <p:cNvSpPr/>
          <p:nvPr/>
        </p:nvSpPr>
        <p:spPr>
          <a:xfrm>
            <a:off x="331305" y="3528715"/>
            <a:ext cx="3564000" cy="3508653"/>
          </a:xfrm>
          <a:prstGeom prst="rect">
            <a:avLst/>
          </a:prstGeom>
        </p:spPr>
        <p:txBody>
          <a:bodyPr wrap="square">
            <a:spAutoFit/>
          </a:bodyPr>
          <a:lstStyle/>
          <a:p>
            <a:pPr algn="just">
              <a:spcAft>
                <a:spcPts val="0"/>
              </a:spcAft>
              <a:tabLst>
                <a:tab pos="1705610" algn="l"/>
              </a:tabLst>
            </a:pPr>
            <a:r>
              <a:rPr lang="en-GB" altLang="zh-HK" kern="100" dirty="0">
                <a:latin typeface="Times New Roman" panose="02020603050405020304" pitchFamily="18" charset="0"/>
                <a:cs typeface="Times New Roman" panose="02020603050405020304" pitchFamily="18" charset="0"/>
              </a:rPr>
              <a:t>Leading examples of telecommunications infrastructure include 5G, Internet of Things, industrial Internet, and satellite Internet. New technology infrastructure is represented by artificial intelligence, cloud computing, blockchains, </a:t>
            </a:r>
            <a:r>
              <a:rPr lang="en-GB" altLang="zh-HK" kern="100" dirty="0" smtClean="0">
                <a:latin typeface="Times New Roman" panose="02020603050405020304" pitchFamily="18" charset="0"/>
                <a:cs typeface="Times New Roman" panose="02020603050405020304" pitchFamily="18" charset="0"/>
              </a:rPr>
              <a:t>and </a:t>
            </a:r>
            <a:r>
              <a:rPr lang="en-GB" altLang="zh-HK" kern="100" dirty="0">
                <a:latin typeface="Times New Roman" panose="02020603050405020304" pitchFamily="18" charset="0"/>
                <a:cs typeface="Times New Roman" panose="02020603050405020304" pitchFamily="18" charset="0"/>
              </a:rPr>
              <a:t>computing power infrastructure is represented by </a:t>
            </a:r>
            <a:r>
              <a:rPr lang="en-GB" altLang="zh-HK" kern="100" dirty="0" smtClean="0">
                <a:latin typeface="Times New Roman" panose="02020603050405020304" pitchFamily="18" charset="0"/>
                <a:cs typeface="Times New Roman" panose="02020603050405020304" pitchFamily="18" charset="0"/>
              </a:rPr>
              <a:t>data </a:t>
            </a:r>
            <a:r>
              <a:rPr lang="en-GB" altLang="zh-HK" kern="100" dirty="0">
                <a:latin typeface="Times New Roman" panose="02020603050405020304" pitchFamily="18" charset="0"/>
                <a:cs typeface="Times New Roman" panose="02020603050405020304" pitchFamily="18" charset="0"/>
              </a:rPr>
              <a:t>centres and intelligent computing centres.</a:t>
            </a:r>
            <a:endParaRPr lang="zh-TW" altLang="zh-HK" kern="100" dirty="0">
              <a:latin typeface="Calibri" panose="020F0502020204030204" pitchFamily="34" charset="0"/>
              <a:cs typeface="Times New Roman" panose="02020603050405020304" pitchFamily="18" charset="0"/>
            </a:endParaRPr>
          </a:p>
          <a:p>
            <a:pPr lvl="0">
              <a:defRPr/>
            </a:pPr>
            <a:endPar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cstate="print"/>
          <a:stretch>
            <a:fillRect/>
          </a:stretch>
        </p:blipFill>
        <p:spPr>
          <a:xfrm>
            <a:off x="5122606" y="2202263"/>
            <a:ext cx="1706050" cy="1317071"/>
          </a:xfrm>
          <a:prstGeom prst="rect">
            <a:avLst/>
          </a:prstGeom>
        </p:spPr>
      </p:pic>
      <p:sp>
        <p:nvSpPr>
          <p:cNvPr id="9" name="文本框 14">
            <a:extLst>
              <a:ext uri="{FF2B5EF4-FFF2-40B4-BE49-F238E27FC236}">
                <a16:creationId xmlns:a16="http://schemas.microsoft.com/office/drawing/2014/main" id="{F94D175B-35BE-49BE-B710-73E2902319CD}"/>
              </a:ext>
            </a:extLst>
          </p:cNvPr>
          <p:cNvSpPr txBox="1"/>
          <p:nvPr/>
        </p:nvSpPr>
        <p:spPr>
          <a:xfrm>
            <a:off x="4091279" y="3531960"/>
            <a:ext cx="4111313" cy="304698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tabLst>
                <a:tab pos="1705610" algn="l"/>
              </a:tabLst>
            </a:pPr>
            <a:r>
              <a:rPr lang="en-GB" altLang="zh-HK" kern="100" dirty="0">
                <a:solidFill>
                  <a:schemeClr val="tx1"/>
                </a:solidFill>
                <a:latin typeface="Times New Roman" panose="02020603050405020304" pitchFamily="18" charset="0"/>
                <a:cs typeface="Times New Roman" panose="02020603050405020304" pitchFamily="18" charset="0"/>
              </a:rPr>
              <a:t>Converged infrastructure mainly refers to </a:t>
            </a:r>
            <a:r>
              <a:rPr lang="en-GB" altLang="zh-HK" kern="100" dirty="0" smtClean="0">
                <a:solidFill>
                  <a:schemeClr val="tx1"/>
                </a:solidFill>
                <a:latin typeface="Times New Roman" panose="02020603050405020304" pitchFamily="18" charset="0"/>
                <a:cs typeface="Times New Roman" panose="02020603050405020304" pitchFamily="18" charset="0"/>
              </a:rPr>
              <a:t>the technologies such as in-depth </a:t>
            </a:r>
            <a:r>
              <a:rPr lang="en-GB" altLang="zh-HK" kern="100" dirty="0">
                <a:solidFill>
                  <a:schemeClr val="tx1"/>
                </a:solidFill>
                <a:latin typeface="Times New Roman" panose="02020603050405020304" pitchFamily="18" charset="0"/>
                <a:cs typeface="Times New Roman" panose="02020603050405020304" pitchFamily="18" charset="0"/>
              </a:rPr>
              <a:t>application of the Internet, big data, artificial intelligence </a:t>
            </a:r>
            <a:r>
              <a:rPr lang="en-GB" altLang="zh-HK" kern="100" dirty="0" smtClean="0">
                <a:solidFill>
                  <a:schemeClr val="tx1"/>
                </a:solidFill>
                <a:latin typeface="Times New Roman" panose="02020603050405020304" pitchFamily="18" charset="0"/>
                <a:cs typeface="Times New Roman" panose="02020603050405020304" pitchFamily="18" charset="0"/>
              </a:rPr>
              <a:t>to </a:t>
            </a:r>
            <a:r>
              <a:rPr lang="en-GB" altLang="zh-HK" kern="100" dirty="0">
                <a:solidFill>
                  <a:schemeClr val="tx1"/>
                </a:solidFill>
                <a:latin typeface="Times New Roman" panose="02020603050405020304" pitchFamily="18" charset="0"/>
                <a:cs typeface="Times New Roman" panose="02020603050405020304" pitchFamily="18" charset="0"/>
              </a:rPr>
              <a:t>support the transformation and upgrading of traditional </a:t>
            </a:r>
            <a:r>
              <a:rPr lang="en-GB" altLang="zh-HK" kern="100" dirty="0" smtClean="0">
                <a:solidFill>
                  <a:schemeClr val="tx1"/>
                </a:solidFill>
                <a:latin typeface="Times New Roman" panose="02020603050405020304" pitchFamily="18" charset="0"/>
                <a:cs typeface="Times New Roman" panose="02020603050405020304" pitchFamily="18" charset="0"/>
              </a:rPr>
              <a:t>infrastructure as part of the converged infrastructure. Examples include intelligent transportation infrastructure and smart energy infrastructure.</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lvl="0">
              <a:defRPr/>
            </a:pPr>
            <a:endPar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4" cstate="print"/>
          <a:stretch>
            <a:fillRect/>
          </a:stretch>
        </p:blipFill>
        <p:spPr>
          <a:xfrm>
            <a:off x="8913330" y="2265083"/>
            <a:ext cx="1600873" cy="1255085"/>
          </a:xfrm>
          <a:prstGeom prst="rect">
            <a:avLst/>
          </a:prstGeom>
        </p:spPr>
      </p:pic>
      <p:sp>
        <p:nvSpPr>
          <p:cNvPr id="11" name="Rectangle 10"/>
          <p:cNvSpPr/>
          <p:nvPr/>
        </p:nvSpPr>
        <p:spPr>
          <a:xfrm>
            <a:off x="8414625" y="3518825"/>
            <a:ext cx="3543422" cy="3231654"/>
          </a:xfrm>
          <a:prstGeom prst="rect">
            <a:avLst/>
          </a:prstGeom>
        </p:spPr>
        <p:txBody>
          <a:bodyPr wrap="square">
            <a:spAutoFit/>
          </a:bodyPr>
          <a:lstStyle/>
          <a:p>
            <a:pPr algn="just">
              <a:spcAft>
                <a:spcPts val="0"/>
              </a:spcAft>
              <a:tabLst>
                <a:tab pos="1705610" algn="l"/>
              </a:tabLst>
            </a:pPr>
            <a:r>
              <a:rPr lang="en-GB" altLang="zh-HK" kern="100" dirty="0">
                <a:latin typeface="Times New Roman" panose="02020603050405020304" pitchFamily="18" charset="0"/>
                <a:cs typeface="Times New Roman" panose="02020603050405020304" pitchFamily="18" charset="0"/>
              </a:rPr>
              <a:t>Innovation </a:t>
            </a:r>
            <a:r>
              <a:rPr lang="en-GB" altLang="zh-HK" kern="100" dirty="0" smtClean="0">
                <a:latin typeface="Times New Roman" panose="02020603050405020304" pitchFamily="18" charset="0"/>
                <a:cs typeface="Times New Roman" panose="02020603050405020304" pitchFamily="18" charset="0"/>
              </a:rPr>
              <a:t>infrastructure </a:t>
            </a:r>
            <a:r>
              <a:rPr lang="en-GB" altLang="zh-HK" kern="100" dirty="0">
                <a:latin typeface="Times New Roman" panose="02020603050405020304" pitchFamily="18" charset="0"/>
                <a:cs typeface="Times New Roman" panose="02020603050405020304" pitchFamily="18" charset="0"/>
              </a:rPr>
              <a:t>mainly refers to </a:t>
            </a:r>
            <a:r>
              <a:rPr lang="en-GB" altLang="zh-HK" kern="100" dirty="0" smtClean="0">
                <a:latin typeface="Times New Roman" panose="02020603050405020304" pitchFamily="18" charset="0"/>
                <a:cs typeface="Times New Roman" panose="02020603050405020304" pitchFamily="18" charset="0"/>
              </a:rPr>
              <a:t>infrastructure </a:t>
            </a:r>
            <a:r>
              <a:rPr lang="en-GB" altLang="zh-HK" kern="100" dirty="0">
                <a:latin typeface="Times New Roman" panose="02020603050405020304" pitchFamily="18" charset="0"/>
                <a:cs typeface="Times New Roman" panose="02020603050405020304" pitchFamily="18" charset="0"/>
              </a:rPr>
              <a:t>that supports scientific research, technology development, and product development</a:t>
            </a:r>
            <a:r>
              <a:rPr lang="en-GB" altLang="zh-HK" strike="sngStrike" kern="100" dirty="0">
                <a:latin typeface="Times New Roman" panose="02020603050405020304" pitchFamily="18" charset="0"/>
                <a:cs typeface="Times New Roman" panose="02020603050405020304" pitchFamily="18" charset="0"/>
              </a:rPr>
              <a:t>,</a:t>
            </a:r>
            <a:r>
              <a:rPr lang="en-GB" altLang="zh-HK" kern="100" dirty="0">
                <a:latin typeface="Times New Roman" panose="02020603050405020304" pitchFamily="18" charset="0"/>
                <a:cs typeface="Times New Roman" panose="02020603050405020304" pitchFamily="18" charset="0"/>
              </a:rPr>
              <a:t> </a:t>
            </a:r>
            <a:r>
              <a:rPr lang="en-GB" altLang="zh-HK" kern="100" dirty="0" smtClean="0">
                <a:latin typeface="Times New Roman" panose="02020603050405020304" pitchFamily="18" charset="0"/>
                <a:cs typeface="Times New Roman" panose="02020603050405020304" pitchFamily="18" charset="0"/>
              </a:rPr>
              <a:t>which can benefit the public. </a:t>
            </a:r>
            <a:r>
              <a:rPr lang="en-GB" altLang="zh-HK" kern="100" dirty="0">
                <a:latin typeface="Times New Roman" panose="02020603050405020304" pitchFamily="18" charset="0"/>
                <a:cs typeface="Times New Roman" panose="02020603050405020304" pitchFamily="18" charset="0"/>
              </a:rPr>
              <a:t>Examples include major scientific and technological infrastructure, science and education infrastructure, and industrial technology innovation infrastructure.</a:t>
            </a:r>
            <a:endParaRPr lang="zh-TW" altLang="zh-HK" kern="100" dirty="0">
              <a:latin typeface="Calibri" panose="020F0502020204030204" pitchFamily="34" charset="0"/>
              <a:cs typeface="Times New Roman" panose="02020603050405020304" pitchFamily="18" charset="0"/>
            </a:endParaRPr>
          </a:p>
          <a:p>
            <a:pPr lvl="0">
              <a:defRPr/>
            </a:pP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85912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文本框 9"/>
          <p:cNvSpPr>
            <a:spLocks noGrp="1" noChangeArrowheads="1"/>
          </p:cNvSpPr>
          <p:nvPr>
            <p:ph idx="1"/>
          </p:nvPr>
        </p:nvSpPr>
        <p:spPr>
          <a:xfrm>
            <a:off x="636104" y="2107879"/>
            <a:ext cx="10959548" cy="3691744"/>
          </a:xfrm>
        </p:spPr>
        <p:style>
          <a:lnRef idx="0">
            <a:scrgbClr r="0" g="0" b="0"/>
          </a:lnRef>
          <a:fillRef idx="1003">
            <a:schemeClr val="lt1"/>
          </a:fillRef>
          <a:effectRef idx="0">
            <a:scrgbClr r="0" g="0" b="0"/>
          </a:effectRef>
          <a:fontRef idx="major"/>
        </p:style>
        <p:txBody>
          <a:bodyPr wrap="square" lIns="144000" tIns="144000" rIns="144000" bIns="144000">
            <a:spAutoFit/>
          </a:bodyPr>
          <a:lstStyle/>
          <a:p>
            <a:pPr algn="just">
              <a:lnSpc>
                <a:spcPct val="100000"/>
              </a:lnSpc>
              <a:spcBef>
                <a:spcPts val="0"/>
              </a:spcBef>
              <a:spcAft>
                <a:spcPts val="600"/>
              </a:spcAft>
            </a:pPr>
            <a:r>
              <a:rPr lang="en-GB" altLang="zh-HK" sz="2400" dirty="0" smtClean="0">
                <a:latin typeface="Times New Roman" panose="02020603050405020304" pitchFamily="18" charset="0"/>
              </a:rPr>
              <a:t>Since 2011, the extreme poverty </a:t>
            </a:r>
            <a:r>
              <a:rPr lang="en-GB" altLang="zh-HK" sz="2400" dirty="0">
                <a:latin typeface="Times New Roman" panose="02020603050405020304" pitchFamily="18" charset="0"/>
              </a:rPr>
              <a:t>line of US$1.9 per person per day </a:t>
            </a:r>
            <a:r>
              <a:rPr lang="en-GB" altLang="zh-HK" sz="2400" dirty="0" smtClean="0">
                <a:latin typeface="Times New Roman" panose="02020603050405020304" pitchFamily="18" charset="0"/>
              </a:rPr>
              <a:t>adopted by </a:t>
            </a:r>
            <a:r>
              <a:rPr lang="en-GB" altLang="zh-HK" sz="2400" dirty="0">
                <a:latin typeface="Times New Roman" panose="02020603050405020304" pitchFamily="18" charset="0"/>
              </a:rPr>
              <a:t>the World Bank </a:t>
            </a:r>
            <a:r>
              <a:rPr lang="en-GB" altLang="zh-HK" sz="2400" dirty="0" smtClean="0">
                <a:latin typeface="Times New Roman" panose="02020603050405020304" pitchFamily="18" charset="0"/>
              </a:rPr>
              <a:t>is also the absolute poverty line in monetary measures. </a:t>
            </a:r>
            <a:r>
              <a:rPr lang="en-GB" altLang="zh-HK" sz="2400" dirty="0">
                <a:latin typeface="Times New Roman" panose="02020603050405020304" pitchFamily="18" charset="0"/>
              </a:rPr>
              <a:t>It is </a:t>
            </a:r>
            <a:r>
              <a:rPr lang="en-GB" altLang="zh-HK" sz="2400" dirty="0" smtClean="0">
                <a:latin typeface="Times New Roman" panose="02020603050405020304" pitchFamily="18" charset="0"/>
              </a:rPr>
              <a:t>calculated </a:t>
            </a:r>
            <a:r>
              <a:rPr lang="en-GB" altLang="zh-HK" sz="2400" dirty="0">
                <a:latin typeface="Times New Roman" panose="02020603050405020304" pitchFamily="18" charset="0"/>
              </a:rPr>
              <a:t>through the purchasing power parity (PPP) exchange rates, based on an individual’s minimum food consumption.</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600"/>
              </a:spcAft>
              <a:tabLst>
                <a:tab pos="1705610" algn="l"/>
              </a:tabLst>
            </a:pPr>
            <a:r>
              <a:rPr lang="en-GB" altLang="zh-HK" sz="2400" kern="100" dirty="0">
                <a:latin typeface="Times New Roman" panose="02020603050405020304" pitchFamily="18" charset="0"/>
                <a:cs typeface="Times New Roman" panose="02020603050405020304" pitchFamily="18" charset="0"/>
              </a:rPr>
              <a:t>Under this standard, more than 11% of the world’s population were </a:t>
            </a:r>
            <a:r>
              <a:rPr lang="en-GB" altLang="zh-HK" sz="2400" kern="100" dirty="0" smtClean="0">
                <a:latin typeface="Times New Roman" panose="02020603050405020304" pitchFamily="18" charset="0"/>
                <a:cs typeface="Times New Roman" panose="02020603050405020304" pitchFamily="18" charset="0"/>
              </a:rPr>
              <a:t>living </a:t>
            </a:r>
            <a:r>
              <a:rPr lang="en-GB" altLang="zh-HK" sz="2400" kern="100" dirty="0">
                <a:latin typeface="Times New Roman" panose="02020603050405020304" pitchFamily="18" charset="0"/>
                <a:cs typeface="Times New Roman" panose="02020603050405020304" pitchFamily="18" charset="0"/>
              </a:rPr>
              <a:t>in extreme poverty </a:t>
            </a:r>
            <a:r>
              <a:rPr lang="en-GB" altLang="zh-HK" sz="2400" kern="100" dirty="0" smtClean="0">
                <a:latin typeface="Times New Roman" panose="02020603050405020304" pitchFamily="18" charset="0"/>
                <a:cs typeface="Times New Roman" panose="02020603050405020304" pitchFamily="18" charset="0"/>
              </a:rPr>
              <a:t>in </a:t>
            </a:r>
            <a:r>
              <a:rPr lang="en-GB" altLang="zh-HK" sz="2400" kern="100" dirty="0">
                <a:latin typeface="Times New Roman" panose="02020603050405020304" pitchFamily="18" charset="0"/>
                <a:cs typeface="Times New Roman" panose="02020603050405020304" pitchFamily="18" charset="0"/>
              </a:rPr>
              <a:t>2019. Based on varying development levels of different countries, the World Bank introduced two new thresholds in 2018: </a:t>
            </a:r>
            <a:r>
              <a:rPr lang="en-GB" altLang="zh-HK" sz="2400" kern="100" dirty="0" smtClean="0">
                <a:latin typeface="Times New Roman" panose="02020603050405020304" pitchFamily="18" charset="0"/>
                <a:cs typeface="Times New Roman" panose="02020603050405020304" pitchFamily="18" charset="0"/>
              </a:rPr>
              <a:t>the poverty line </a:t>
            </a:r>
            <a:r>
              <a:rPr lang="en-GB" altLang="zh-HK" sz="2400" kern="100" dirty="0">
                <a:latin typeface="Times New Roman" panose="02020603050405020304" pitchFamily="18" charset="0"/>
                <a:cs typeface="Times New Roman" panose="02020603050405020304" pitchFamily="18" charset="0"/>
              </a:rPr>
              <a:t>for </a:t>
            </a:r>
            <a:r>
              <a:rPr lang="en-GB" altLang="zh-HK" sz="2400" kern="100" dirty="0" smtClean="0">
                <a:latin typeface="Times New Roman" panose="02020603050405020304" pitchFamily="18" charset="0"/>
                <a:cs typeface="Times New Roman" panose="02020603050405020304" pitchFamily="18" charset="0"/>
              </a:rPr>
              <a:t>lower middle income </a:t>
            </a:r>
            <a:r>
              <a:rPr lang="en-GB" altLang="zh-HK" sz="2400" kern="100" dirty="0">
                <a:latin typeface="Times New Roman" panose="02020603050405020304" pitchFamily="18" charset="0"/>
                <a:cs typeface="Times New Roman" panose="02020603050405020304" pitchFamily="18" charset="0"/>
              </a:rPr>
              <a:t>countries is US$3.2 </a:t>
            </a:r>
            <a:r>
              <a:rPr lang="en-GB" altLang="zh-HK" sz="2400" kern="100" dirty="0" smtClean="0">
                <a:latin typeface="Times New Roman" panose="02020603050405020304" pitchFamily="18" charset="0"/>
                <a:cs typeface="Times New Roman" panose="02020603050405020304" pitchFamily="18" charset="0"/>
              </a:rPr>
              <a:t>per person per day, and </a:t>
            </a:r>
            <a:r>
              <a:rPr lang="en-GB" altLang="zh-HK" sz="2400" kern="100" dirty="0">
                <a:latin typeface="Times New Roman" panose="02020603050405020304" pitchFamily="18" charset="0"/>
                <a:cs typeface="Times New Roman" panose="02020603050405020304" pitchFamily="18" charset="0"/>
              </a:rPr>
              <a:t>the </a:t>
            </a:r>
            <a:r>
              <a:rPr lang="en-GB" altLang="zh-HK" sz="2400" kern="100" dirty="0" smtClean="0">
                <a:latin typeface="Times New Roman" panose="02020603050405020304" pitchFamily="18" charset="0"/>
                <a:cs typeface="Times New Roman" panose="02020603050405020304" pitchFamily="18" charset="0"/>
              </a:rPr>
              <a:t>poverty line </a:t>
            </a:r>
            <a:r>
              <a:rPr lang="en-GB" altLang="zh-HK" sz="2400" kern="100" dirty="0">
                <a:latin typeface="Times New Roman" panose="02020603050405020304" pitchFamily="18" charset="0"/>
                <a:cs typeface="Times New Roman" panose="02020603050405020304" pitchFamily="18" charset="0"/>
              </a:rPr>
              <a:t>for lower middle </a:t>
            </a:r>
            <a:r>
              <a:rPr lang="en-GB" altLang="zh-HK" sz="2400" kern="100" dirty="0" smtClean="0">
                <a:latin typeface="Times New Roman" panose="02020603050405020304" pitchFamily="18" charset="0"/>
                <a:cs typeface="Times New Roman" panose="02020603050405020304" pitchFamily="18" charset="0"/>
              </a:rPr>
              <a:t>income </a:t>
            </a:r>
            <a:r>
              <a:rPr lang="en-GB" altLang="zh-HK" sz="2400" kern="100" dirty="0">
                <a:latin typeface="Times New Roman" panose="02020603050405020304" pitchFamily="18" charset="0"/>
                <a:cs typeface="Times New Roman" panose="02020603050405020304" pitchFamily="18" charset="0"/>
              </a:rPr>
              <a:t>countries is </a:t>
            </a:r>
            <a:r>
              <a:rPr lang="en-GB" altLang="zh-HK" sz="2400" kern="100" dirty="0" smtClean="0">
                <a:latin typeface="Times New Roman" panose="02020603050405020304" pitchFamily="18" charset="0"/>
                <a:cs typeface="Times New Roman" panose="02020603050405020304" pitchFamily="18" charset="0"/>
              </a:rPr>
              <a:t>US$5.5 per person per day.</a:t>
            </a:r>
            <a:endParaRPr lang="zh-CN"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9" name="群組 7"/>
          <p:cNvGrpSpPr/>
          <p:nvPr/>
        </p:nvGrpSpPr>
        <p:grpSpPr>
          <a:xfrm>
            <a:off x="2682101" y="1407507"/>
            <a:ext cx="6690553" cy="691669"/>
            <a:chOff x="5823650" y="1631849"/>
            <a:chExt cx="6690553" cy="691669"/>
          </a:xfrm>
        </p:grpSpPr>
        <p:sp>
          <p:nvSpPr>
            <p:cNvPr id="10" name="标题 1">
              <a:extLst>
                <a:ext uri="{FF2B5EF4-FFF2-40B4-BE49-F238E27FC236}">
                  <a16:creationId xmlns:a16="http://schemas.microsoft.com/office/drawing/2014/main" id="{3A9740D3-F4BF-8F47-B520-83FE7A705289}"/>
                </a:ext>
              </a:extLst>
            </p:cNvPr>
            <p:cNvSpPr txBox="1">
              <a:spLocks/>
            </p:cNvSpPr>
            <p:nvPr/>
          </p:nvSpPr>
          <p:spPr bwMode="auto">
            <a:xfrm>
              <a:off x="5823650" y="1631849"/>
              <a:ext cx="6690553" cy="6916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685800" marR="0" lvl="0" indent="-685800" algn="ctr" defTabSz="914400" rtl="0" eaLnBrk="1" fontAlgn="base" latinLnBrk="0" hangingPunct="1">
                <a:lnSpc>
                  <a:spcPct val="90000"/>
                </a:lnSpc>
                <a:spcBef>
                  <a:spcPct val="0"/>
                </a:spcBef>
                <a:spcAft>
                  <a:spcPts val="600"/>
                </a:spcAft>
                <a:buClrTx/>
                <a:buSzTx/>
                <a:buFontTx/>
                <a:buNone/>
                <a:tabLst/>
                <a:defRPr/>
              </a:pPr>
              <a:r>
                <a:rPr kumimoji="0" lang="en-US" altLang="zh-TW" sz="3200" b="1" i="0" u="none" strike="noStrike" kern="1200" cap="none" spc="0" normalizeH="0" baseline="0" noProof="0" dirty="0">
                  <a:ln>
                    <a:noFill/>
                  </a:ln>
                  <a:effectLst/>
                  <a:uLnTx/>
                  <a:uFillTx/>
                  <a:latin typeface="Times New Roman" panose="02020603050405020304" pitchFamily="18" charset="0"/>
                  <a:ea typeface="標楷體" pitchFamily="65" charset="-120"/>
                  <a:cs typeface="Times New Roman" panose="02020603050405020304" pitchFamily="18" charset="0"/>
                  <a:sym typeface="Arial" panose="020B0604020202020204" pitchFamily="34" charset="0"/>
                </a:rPr>
                <a:t>What is poverty?</a:t>
              </a:r>
              <a:endParaRPr kumimoji="0" lang="zh-TW" altLang="en-US" sz="3200" b="1" i="0" u="none" strike="noStrike" kern="1200" cap="none" spc="0" normalizeH="0" baseline="0" noProof="0" dirty="0">
                <a:ln>
                  <a:noFill/>
                </a:ln>
                <a:effectLst/>
                <a:uLnTx/>
                <a:uFillTx/>
                <a:latin typeface="Times New Roman" panose="02020603050405020304" pitchFamily="18" charset="0"/>
                <a:ea typeface="標楷體" pitchFamily="65" charset="-120"/>
                <a:cs typeface="Times New Roman" panose="02020603050405020304" pitchFamily="18" charset="0"/>
                <a:sym typeface="Arial" panose="020B0604020202020204" pitchFamily="34" charset="0"/>
              </a:endParaRPr>
            </a:p>
          </p:txBody>
        </p:sp>
        <p:pic>
          <p:nvPicPr>
            <p:cNvPr id="11" name="圖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03639" y="1679577"/>
              <a:ext cx="900000" cy="641489"/>
            </a:xfrm>
            <a:prstGeom prst="rect">
              <a:avLst/>
            </a:prstGeom>
          </p:spPr>
        </p:pic>
      </p:grpSp>
      <p:sp>
        <p:nvSpPr>
          <p:cNvPr id="8" name="文字方塊 7"/>
          <p:cNvSpPr txBox="1"/>
          <p:nvPr/>
        </p:nvSpPr>
        <p:spPr>
          <a:xfrm>
            <a:off x="1015525" y="6237524"/>
            <a:ext cx="10023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Center for International Knowledge on Development</a:t>
            </a:r>
            <a:r>
              <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en-GB"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http://www.cikd.org/chinese/detail?leafId=216&amp;docId=1554</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GB"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92</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13" name="矩形 1">
            <a:extLst>
              <a:ext uri="{FF2B5EF4-FFF2-40B4-BE49-F238E27FC236}">
                <a16:creationId xmlns:a16="http://schemas.microsoft.com/office/drawing/2014/main" id="{D26CD018-A9BD-4386-B524-77991F0AE789}"/>
              </a:ext>
            </a:extLst>
          </p:cNvPr>
          <p:cNvSpPr>
            <a:spLocks noChangeArrowheads="1"/>
          </p:cNvSpPr>
          <p:nvPr/>
        </p:nvSpPr>
        <p:spPr bwMode="auto">
          <a:xfrm>
            <a:off x="3262089" y="97256"/>
            <a:ext cx="5709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Achievements i</a:t>
            </a:r>
            <a:r>
              <a:rPr kumimoji="0" lang="en-US" altLang="zh-TW"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poverty eradication</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4" name="圖片 4">
            <a:extLst>
              <a:ext uri="{FF2B5EF4-FFF2-40B4-BE49-F238E27FC236}">
                <a16:creationId xmlns:a16="http://schemas.microsoft.com/office/drawing/2014/main" id="{7A4CC937-60E6-3246-9D80-FACC220D2369}"/>
              </a:ext>
            </a:extLst>
          </p:cNvPr>
          <p:cNvPicPr>
            <a:picLocks noChangeAspect="1"/>
          </p:cNvPicPr>
          <p:nvPr/>
        </p:nvPicPr>
        <p:blipFill rotWithShape="1">
          <a:blip r:embed="rId3" cstate="print"/>
          <a:srcRect l="8332" r="3999"/>
          <a:stretch/>
        </p:blipFill>
        <p:spPr>
          <a:xfrm>
            <a:off x="824978" y="424148"/>
            <a:ext cx="1984850" cy="1468792"/>
          </a:xfrm>
          <a:prstGeom prst="rect">
            <a:avLst/>
          </a:prstGeom>
        </p:spPr>
      </p:pic>
      <p:pic>
        <p:nvPicPr>
          <p:cNvPr id="15" name="圖片 5">
            <a:extLst>
              <a:ext uri="{FF2B5EF4-FFF2-40B4-BE49-F238E27FC236}">
                <a16:creationId xmlns:a16="http://schemas.microsoft.com/office/drawing/2014/main" id="{1231C4F6-4721-8A40-B1F4-AAF720808C59}"/>
              </a:ext>
            </a:extLst>
          </p:cNvPr>
          <p:cNvPicPr>
            <a:picLocks noChangeAspect="1"/>
          </p:cNvPicPr>
          <p:nvPr/>
        </p:nvPicPr>
        <p:blipFill rotWithShape="1">
          <a:blip r:embed="rId4" cstate="print"/>
          <a:srcRect t="14450" r="-1" b="32003"/>
          <a:stretch/>
        </p:blipFill>
        <p:spPr>
          <a:xfrm>
            <a:off x="9244926" y="236363"/>
            <a:ext cx="2231625" cy="1651672"/>
          </a:xfrm>
          <a:prstGeom prst="rect">
            <a:avLst/>
          </a:prstGeom>
        </p:spPr>
      </p:pic>
    </p:spTree>
    <p:extLst>
      <p:ext uri="{BB962C8B-B14F-4D97-AF65-F5344CB8AC3E}">
        <p14:creationId xmlns:p14="http://schemas.microsoft.com/office/powerpoint/2010/main" val="5745861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2" name="文本框 6"/>
          <p:cNvSpPr txBox="1">
            <a:spLocks noChangeArrowheads="1"/>
          </p:cNvSpPr>
          <p:nvPr/>
        </p:nvSpPr>
        <p:spPr bwMode="auto">
          <a:xfrm>
            <a:off x="6249260" y="2246533"/>
            <a:ext cx="5104540" cy="3539430"/>
          </a:xfrm>
          <a:prstGeom prst="rect">
            <a:avLst/>
          </a:prstGeom>
          <a:noFill/>
          <a:ln>
            <a:noFill/>
          </a:ln>
        </p:spPr>
        <p:style>
          <a:lnRef idx="0">
            <a:scrgbClr r="0" g="0" b="0"/>
          </a:lnRef>
          <a:fillRef idx="1003">
            <a:schemeClr val="lt1"/>
          </a:fillRef>
          <a:effectRef idx="0">
            <a:scrgbClr r="0" g="0" b="0"/>
          </a:effectRef>
          <a:fontRef idx="major"/>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66700" indent="-266700" algn="just">
              <a:spcAft>
                <a:spcPts val="0"/>
              </a:spcAft>
              <a:tabLst>
                <a:tab pos="1705610" algn="l"/>
              </a:tabLst>
            </a:pPr>
            <a:r>
              <a:rPr lang="en-GB" altLang="zh-HK" sz="2800" kern="100" dirty="0" smtClean="0">
                <a:latin typeface="Times New Roman" panose="02020603050405020304" pitchFamily="18" charset="0"/>
                <a:ea typeface="新細明體" panose="02020500000000000000" pitchFamily="18" charset="-120"/>
                <a:cs typeface="Times New Roman" panose="02020603050405020304" pitchFamily="18" charset="0"/>
              </a:rPr>
              <a:t>The </a:t>
            </a:r>
            <a:r>
              <a:rPr lang="en-GB" altLang="zh-HK" sz="2800" kern="100" dirty="0">
                <a:latin typeface="Times New Roman" panose="02020603050405020304" pitchFamily="18" charset="0"/>
                <a:ea typeface="新細明體" panose="02020500000000000000" pitchFamily="18" charset="-120"/>
                <a:cs typeface="Times New Roman" panose="02020603050405020304" pitchFamily="18" charset="0"/>
              </a:rPr>
              <a:t>United Nations Sustainable Development Goals, also known as Global Goals, strive to eradicate poverty, fight inequality and injustice, provide clean energy, and address climate change, between 2015 and 2030.</a:t>
            </a:r>
            <a:endParaRPr lang="zh-TW" altLang="zh-HK" sz="2800" kern="100" dirty="0">
              <a:ea typeface="新細明體" panose="02020500000000000000" pitchFamily="18" charset="-120"/>
              <a:cs typeface="Times New Roman" panose="02020603050405020304" pitchFamily="18" charset="0"/>
            </a:endParaRPr>
          </a:p>
        </p:txBody>
      </p:sp>
      <p:sp>
        <p:nvSpPr>
          <p:cNvPr id="5" name="文本框 4">
            <a:extLst>
              <a:ext uri="{FF2B5EF4-FFF2-40B4-BE49-F238E27FC236}">
                <a16:creationId xmlns:a16="http://schemas.microsoft.com/office/drawing/2014/main" id="{54760246-2D79-4AE7-B6EE-B0D0F2CBB011}"/>
              </a:ext>
            </a:extLst>
          </p:cNvPr>
          <p:cNvSpPr txBox="1"/>
          <p:nvPr/>
        </p:nvSpPr>
        <p:spPr>
          <a:xfrm>
            <a:off x="726280" y="5108819"/>
            <a:ext cx="54168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sz="16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Webpage of the UN Sustainable Development Goals </a:t>
            </a:r>
            <a:r>
              <a:rPr kumimoji="0" lang="en-US" altLang="zh-CN"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https://sdgs.un.org/goals)</a:t>
            </a:r>
            <a:endParaRPr kumimoji="0" lang="zh-CN"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
            <a:extLst>
              <a:ext uri="{FF2B5EF4-FFF2-40B4-BE49-F238E27FC236}">
                <a16:creationId xmlns:a16="http://schemas.microsoft.com/office/drawing/2014/main" id="{1FB398C5-925A-43A4-9CFE-7D98DA427699}"/>
              </a:ext>
            </a:extLst>
          </p:cNvPr>
          <p:cNvSpPr>
            <a:spLocks noChangeArrowheads="1"/>
          </p:cNvSpPr>
          <p:nvPr/>
        </p:nvSpPr>
        <p:spPr bwMode="auto">
          <a:xfrm>
            <a:off x="340822" y="981075"/>
            <a:ext cx="116045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defRPr/>
            </a:pPr>
            <a:r>
              <a:rPr lang="en-GB" altLang="zh-HK" sz="2800" b="1" kern="1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The United Nations Sustainable Development </a:t>
            </a:r>
            <a:r>
              <a:rPr lang="en-GB" altLang="zh-HK" sz="2800" b="1" kern="100" dirty="0" smtClean="0">
                <a:latin typeface="Times New Roman" panose="02020603050405020304" pitchFamily="18" charset="0"/>
                <a:ea typeface="新細明體" panose="02020500000000000000" pitchFamily="18" charset="-120"/>
                <a:cs typeface="Times New Roman" panose="02020603050405020304" pitchFamily="18" charset="0"/>
              </a:rPr>
              <a:t>Goals:                                  Eradication of absolute </a:t>
            </a:r>
            <a:r>
              <a:rPr lang="en-GB" altLang="zh-HK" sz="2800" b="1" kern="100" dirty="0">
                <a:latin typeface="Times New Roman" panose="02020603050405020304" pitchFamily="18" charset="0"/>
                <a:ea typeface="新細明體" panose="02020500000000000000" pitchFamily="18" charset="-120"/>
                <a:cs typeface="Times New Roman" panose="02020603050405020304" pitchFamily="18" charset="0"/>
              </a:rPr>
              <a:t>poverty by 2030</a:t>
            </a:r>
            <a:endParaRPr kumimoji="0" lang="zh-CN" altLang="en-US" sz="44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图片 5">
            <a:extLst>
              <a:ext uri="{FF2B5EF4-FFF2-40B4-BE49-F238E27FC236}">
                <a16:creationId xmlns:a16="http://schemas.microsoft.com/office/drawing/2014/main" id="{F9BAF7BD-A8AD-4876-BB41-C693DD988609}"/>
              </a:ext>
            </a:extLst>
          </p:cNvPr>
          <p:cNvPicPr>
            <a:picLocks noChangeAspect="1"/>
          </p:cNvPicPr>
          <p:nvPr/>
        </p:nvPicPr>
        <p:blipFill>
          <a:blip r:embed="rId2" cstate="print"/>
          <a:stretch>
            <a:fillRect/>
          </a:stretch>
        </p:blipFill>
        <p:spPr>
          <a:xfrm>
            <a:off x="703797" y="2237172"/>
            <a:ext cx="5392203" cy="2677379"/>
          </a:xfrm>
          <a:prstGeom prst="rect">
            <a:avLst/>
          </a:prstGeom>
        </p:spPr>
      </p:pic>
      <p:sp>
        <p:nvSpPr>
          <p:cNvPr id="8"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93</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839972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0C8F3B6-8926-4CF2-B73E-67F8A78D546B}"/>
              </a:ext>
            </a:extLst>
          </p:cNvPr>
          <p:cNvSpPr>
            <a:spLocks noGrp="1"/>
          </p:cNvSpPr>
          <p:nvPr>
            <p:ph idx="4294967295"/>
          </p:nvPr>
        </p:nvSpPr>
        <p:spPr>
          <a:xfrm>
            <a:off x="527751" y="5912803"/>
            <a:ext cx="11127187" cy="808672"/>
          </a:xfrm>
        </p:spPr>
        <p:txBody>
          <a:bodyPr>
            <a:noAutofit/>
          </a:bodyPr>
          <a:lstStyle/>
          <a:p>
            <a:pPr marL="0" indent="0">
              <a:lnSpc>
                <a:spcPct val="100000"/>
              </a:lnSpc>
              <a:spcBef>
                <a:spcPts val="0"/>
              </a:spcBef>
              <a:buNone/>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Source: “</a:t>
            </a:r>
            <a:r>
              <a:rPr lang="zh-CN" altLang="en-US" sz="2000" i="1" dirty="0">
                <a:latin typeface="Times New Roman" panose="02020603050405020304" pitchFamily="18" charset="0"/>
                <a:ea typeface="DFKai-SB" panose="03000509000000000000" pitchFamily="65" charset="-120"/>
                <a:cs typeface="Times New Roman" panose="02020603050405020304" pitchFamily="18" charset="0"/>
              </a:rPr>
              <a:t>人類減貧的中國實踐</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The State Council Information Office of the People’s Republic of China.</a:t>
            </a:r>
          </a:p>
          <a:p>
            <a:pPr marL="0" indent="0">
              <a:lnSpc>
                <a:spcPct val="100000"/>
              </a:lnSpc>
              <a:spcBef>
                <a:spcPts val="0"/>
              </a:spcBef>
              <a:buNone/>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GB" altLang="zh-CN" sz="1600" dirty="0">
                <a:latin typeface="Times New Roman" panose="02020603050405020304" pitchFamily="18" charset="0"/>
                <a:ea typeface="DFKai-SB" panose="03000509000000000000" pitchFamily="65" charset="-120"/>
                <a:cs typeface="Times New Roman" panose="02020603050405020304" pitchFamily="18" charset="0"/>
              </a:rPr>
              <a:t>http://www.mod.gov.cn/big5/regulatory/2021-04/06/content_4882650_7.htm</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1">
            <a:extLst>
              <a:ext uri="{FF2B5EF4-FFF2-40B4-BE49-F238E27FC236}">
                <a16:creationId xmlns:a16="http://schemas.microsoft.com/office/drawing/2014/main" id="{97E66259-C481-4284-A964-13AC7F63D4C9}"/>
              </a:ext>
            </a:extLst>
          </p:cNvPr>
          <p:cNvSpPr>
            <a:spLocks noChangeArrowheads="1"/>
          </p:cNvSpPr>
          <p:nvPr/>
        </p:nvSpPr>
        <p:spPr bwMode="auto">
          <a:xfrm>
            <a:off x="1073426" y="225753"/>
            <a:ext cx="100451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Adjustments of </a:t>
            </a: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standards </a:t>
            </a:r>
          </a:p>
          <a:p>
            <a:pPr algn="ctr">
              <a:defRPr/>
            </a:pP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for poverty alleviation in our country</a:t>
            </a:r>
            <a:endParaRPr kumimoji="0" lang="en-US" altLang="zh-CN" sz="3600" b="1" i="0" u="non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5" name="文本框 4">
            <a:extLst>
              <a:ext uri="{FF2B5EF4-FFF2-40B4-BE49-F238E27FC236}">
                <a16:creationId xmlns:a16="http://schemas.microsoft.com/office/drawing/2014/main" id="{BC9993E7-E6C4-441F-BDD8-4BF130D05DCE}"/>
              </a:ext>
            </a:extLst>
          </p:cNvPr>
          <p:cNvSpPr txBox="1"/>
          <p:nvPr/>
        </p:nvSpPr>
        <p:spPr>
          <a:xfrm>
            <a:off x="622853" y="1536223"/>
            <a:ext cx="10936984" cy="1433215"/>
          </a:xfrm>
          <a:prstGeom prst="flowChartDocumen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GB" altLang="zh-HK" sz="2300" kern="100" dirty="0" smtClean="0">
                <a:solidFill>
                  <a:schemeClr val="tx1"/>
                </a:solidFill>
                <a:latin typeface="Times New Roman" panose="02020603050405020304" pitchFamily="18" charset="0"/>
                <a:cs typeface="Times New Roman" panose="02020603050405020304" pitchFamily="18" charset="0"/>
              </a:rPr>
              <a:t>Our country has been implementing large-scale </a:t>
            </a:r>
            <a:r>
              <a:rPr lang="en-GB" altLang="zh-HK" sz="2300" kern="100" dirty="0">
                <a:solidFill>
                  <a:schemeClr val="tx1"/>
                </a:solidFill>
                <a:latin typeface="Times New Roman" panose="02020603050405020304" pitchFamily="18" charset="0"/>
                <a:cs typeface="Times New Roman" panose="02020603050405020304" pitchFamily="18" charset="0"/>
              </a:rPr>
              <a:t>planned and organised poverty alleviation </a:t>
            </a:r>
            <a:r>
              <a:rPr lang="en-GB" altLang="zh-HK" sz="2300" kern="100" dirty="0" smtClean="0">
                <a:solidFill>
                  <a:schemeClr val="tx1"/>
                </a:solidFill>
                <a:latin typeface="Times New Roman" panose="02020603050405020304" pitchFamily="18" charset="0"/>
                <a:cs typeface="Times New Roman" panose="02020603050405020304" pitchFamily="18" charset="0"/>
              </a:rPr>
              <a:t>programmes</a:t>
            </a:r>
            <a:r>
              <a:rPr lang="en-GB" altLang="zh-HK" sz="2300" kern="100" dirty="0">
                <a:solidFill>
                  <a:schemeClr val="tx1"/>
                </a:solidFill>
                <a:latin typeface="Times New Roman" panose="02020603050405020304" pitchFamily="18" charset="0"/>
                <a:cs typeface="Times New Roman" panose="02020603050405020304" pitchFamily="18" charset="0"/>
              </a:rPr>
              <a:t>. </a:t>
            </a:r>
            <a:r>
              <a:rPr lang="en-GB" altLang="zh-HK" sz="2300" kern="100" dirty="0" smtClean="0">
                <a:solidFill>
                  <a:schemeClr val="tx1"/>
                </a:solidFill>
                <a:latin typeface="Times New Roman" panose="02020603050405020304" pitchFamily="18" charset="0"/>
                <a:cs typeface="Times New Roman" panose="02020603050405020304" pitchFamily="18" charset="0"/>
              </a:rPr>
              <a:t>Poverty </a:t>
            </a:r>
            <a:r>
              <a:rPr lang="en-GB" altLang="zh-HK" sz="2300" kern="100" dirty="0">
                <a:solidFill>
                  <a:schemeClr val="tx1"/>
                </a:solidFill>
                <a:latin typeface="Times New Roman" panose="02020603050405020304" pitchFamily="18" charset="0"/>
                <a:cs typeface="Times New Roman" panose="02020603050405020304" pitchFamily="18" charset="0"/>
              </a:rPr>
              <a:t>alleviation </a:t>
            </a:r>
            <a:r>
              <a:rPr lang="en-GB" altLang="zh-HK" sz="2300" kern="100" dirty="0" smtClean="0">
                <a:solidFill>
                  <a:schemeClr val="tx1"/>
                </a:solidFill>
                <a:latin typeface="Times New Roman" panose="02020603050405020304" pitchFamily="18" charset="0"/>
                <a:cs typeface="Times New Roman" panose="02020603050405020304" pitchFamily="18" charset="0"/>
              </a:rPr>
              <a:t>standard is </a:t>
            </a:r>
            <a:r>
              <a:rPr lang="en-GB" altLang="zh-HK" sz="2300" kern="100" dirty="0">
                <a:solidFill>
                  <a:schemeClr val="tx1"/>
                </a:solidFill>
                <a:latin typeface="Times New Roman" panose="02020603050405020304" pitchFamily="18" charset="0"/>
                <a:cs typeface="Times New Roman" panose="02020603050405020304" pitchFamily="18" charset="0"/>
              </a:rPr>
              <a:t>formulated according to its social and economic development and the basic living needs of </a:t>
            </a:r>
            <a:r>
              <a:rPr lang="en-GB" altLang="zh-HK" sz="2300" kern="100" dirty="0" smtClean="0">
                <a:solidFill>
                  <a:schemeClr val="tx1"/>
                </a:solidFill>
                <a:latin typeface="Times New Roman" panose="02020603050405020304" pitchFamily="18" charset="0"/>
                <a:cs typeface="Times New Roman" panose="02020603050405020304" pitchFamily="18" charset="0"/>
              </a:rPr>
              <a:t>impoverished population</a:t>
            </a:r>
            <a:r>
              <a:rPr lang="en-GB" altLang="zh-HK" sz="2300" kern="100" dirty="0" smtClean="0">
                <a:latin typeface="Times New Roman" panose="02020603050405020304" pitchFamily="18" charset="0"/>
                <a:cs typeface="Times New Roman" panose="02020603050405020304" pitchFamily="18" charset="0"/>
              </a:rPr>
              <a:t>.</a:t>
            </a:r>
            <a:endParaRPr kumimoji="0" lang="zh-CN" altLang="en-US" sz="2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7" name="文本框 6">
            <a:extLst>
              <a:ext uri="{FF2B5EF4-FFF2-40B4-BE49-F238E27FC236}">
                <a16:creationId xmlns:a16="http://schemas.microsoft.com/office/drawing/2014/main" id="{EDD22C8A-DDEC-4046-B70D-0FBAD13A4898}"/>
              </a:ext>
            </a:extLst>
          </p:cNvPr>
          <p:cNvSpPr txBox="1"/>
          <p:nvPr/>
        </p:nvSpPr>
        <p:spPr>
          <a:xfrm>
            <a:off x="622853" y="2727496"/>
            <a:ext cx="10936984" cy="326786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173"/>
              <a:gd name="connsiteX1" fmla="*/ 21600 w 21600"/>
              <a:gd name="connsiteY1" fmla="*/ 0 h 20173"/>
              <a:gd name="connsiteX2" fmla="*/ 21600 w 21600"/>
              <a:gd name="connsiteY2" fmla="*/ 17322 h 20173"/>
              <a:gd name="connsiteX3" fmla="*/ 0 w 21600"/>
              <a:gd name="connsiteY3" fmla="*/ 20172 h 20173"/>
              <a:gd name="connsiteX4" fmla="*/ 0 w 21600"/>
              <a:gd name="connsiteY4" fmla="*/ 0 h 20173"/>
              <a:gd name="connsiteX0" fmla="*/ 0 w 21600"/>
              <a:gd name="connsiteY0" fmla="*/ 0 h 19325"/>
              <a:gd name="connsiteX1" fmla="*/ 21600 w 21600"/>
              <a:gd name="connsiteY1" fmla="*/ 0 h 19325"/>
              <a:gd name="connsiteX2" fmla="*/ 21600 w 21600"/>
              <a:gd name="connsiteY2" fmla="*/ 17322 h 19325"/>
              <a:gd name="connsiteX3" fmla="*/ 0 w 21600"/>
              <a:gd name="connsiteY3" fmla="*/ 19324 h 19325"/>
              <a:gd name="connsiteX4" fmla="*/ 0 w 21600"/>
              <a:gd name="connsiteY4" fmla="*/ 0 h 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9325">
                <a:moveTo>
                  <a:pt x="0" y="0"/>
                </a:moveTo>
                <a:lnTo>
                  <a:pt x="21600" y="0"/>
                </a:lnTo>
                <a:lnTo>
                  <a:pt x="21600" y="17322"/>
                </a:lnTo>
                <a:cubicBezTo>
                  <a:pt x="10800" y="17322"/>
                  <a:pt x="11788" y="19398"/>
                  <a:pt x="0" y="19324"/>
                </a:cubicBezTo>
                <a:lnTo>
                  <a:pt x="0" y="0"/>
                </a:lnTo>
                <a:close/>
              </a:path>
            </a:pathLst>
          </a:custGeom>
          <a:solidFill>
            <a:srgbClr val="01B3C5">
              <a:alpha val="35000"/>
            </a:srgbClr>
          </a:solid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spcAft>
                <a:spcPts val="0"/>
              </a:spcAft>
              <a:tabLst>
                <a:tab pos="1705610" algn="l"/>
              </a:tabLst>
            </a:pPr>
            <a:r>
              <a:rPr lang="en-GB" altLang="zh-HK" sz="2300" kern="100" dirty="0">
                <a:solidFill>
                  <a:schemeClr val="tx1"/>
                </a:solidFill>
                <a:latin typeface="Times New Roman" panose="02020603050405020304" pitchFamily="18" charset="0"/>
                <a:cs typeface="Times New Roman" panose="02020603050405020304" pitchFamily="18" charset="0"/>
              </a:rPr>
              <a:t>In 1986, China </a:t>
            </a:r>
            <a:r>
              <a:rPr lang="en-GB" altLang="zh-HK" sz="2300" kern="100" dirty="0" smtClean="0">
                <a:solidFill>
                  <a:schemeClr val="tx1"/>
                </a:solidFill>
                <a:latin typeface="Times New Roman" panose="02020603050405020304" pitchFamily="18" charset="0"/>
                <a:cs typeface="Times New Roman" panose="02020603050405020304" pitchFamily="18" charset="0"/>
              </a:rPr>
              <a:t>set </a:t>
            </a:r>
            <a:r>
              <a:rPr lang="en-US" altLang="zh-HK" sz="2300" kern="100" dirty="0" smtClean="0">
                <a:solidFill>
                  <a:schemeClr val="tx1"/>
                </a:solidFill>
                <a:latin typeface="Times New Roman" panose="02020603050405020304" pitchFamily="18" charset="0"/>
                <a:cs typeface="Times New Roman" panose="02020603050405020304" pitchFamily="18" charset="0"/>
              </a:rPr>
              <a:t>the </a:t>
            </a:r>
            <a:r>
              <a:rPr lang="en-GB" altLang="zh-HK" sz="2300" kern="100" dirty="0" smtClean="0">
                <a:solidFill>
                  <a:schemeClr val="tx1"/>
                </a:solidFill>
                <a:latin typeface="Times New Roman" panose="02020603050405020304" pitchFamily="18" charset="0"/>
                <a:cs typeface="Times New Roman" panose="02020603050405020304" pitchFamily="18" charset="0"/>
              </a:rPr>
              <a:t>poverty alleviation standard for the first time, at RMB 206 yuan and the corresponding number of impoverished population was 125 million. </a:t>
            </a:r>
            <a:r>
              <a:rPr lang="en-GB" altLang="zh-HK" sz="2300" kern="100" smtClean="0">
                <a:solidFill>
                  <a:schemeClr val="tx1"/>
                </a:solidFill>
                <a:latin typeface="Times New Roman" panose="02020603050405020304" pitchFamily="18" charset="0"/>
                <a:cs typeface="Times New Roman" panose="02020603050405020304" pitchFamily="18" charset="0"/>
              </a:rPr>
              <a:t>It </a:t>
            </a:r>
            <a:r>
              <a:rPr lang="en-GB" altLang="zh-HK" sz="2300" kern="100" dirty="0" smtClean="0">
                <a:solidFill>
                  <a:schemeClr val="tx1"/>
                </a:solidFill>
                <a:latin typeface="Times New Roman" panose="02020603050405020304" pitchFamily="18" charset="0"/>
                <a:cs typeface="Times New Roman" panose="02020603050405020304" pitchFamily="18" charset="0"/>
              </a:rPr>
              <a:t>is mainly designed </a:t>
            </a:r>
            <a:r>
              <a:rPr lang="en-GB" altLang="zh-HK" sz="2300" kern="100" dirty="0">
                <a:solidFill>
                  <a:schemeClr val="tx1"/>
                </a:solidFill>
                <a:latin typeface="Times New Roman" panose="02020603050405020304" pitchFamily="18" charset="0"/>
                <a:cs typeface="Times New Roman" panose="02020603050405020304" pitchFamily="18" charset="0"/>
              </a:rPr>
              <a:t>to provide adequate food and </a:t>
            </a:r>
            <a:r>
              <a:rPr lang="en-GB" altLang="zh-HK" sz="2300" kern="100" dirty="0" smtClean="0">
                <a:solidFill>
                  <a:schemeClr val="tx1"/>
                </a:solidFill>
                <a:latin typeface="Times New Roman" panose="02020603050405020304" pitchFamily="18" charset="0"/>
                <a:cs typeface="Times New Roman" panose="02020603050405020304" pitchFamily="18" charset="0"/>
              </a:rPr>
              <a:t>clothing.  In </a:t>
            </a:r>
            <a:r>
              <a:rPr lang="en-GB" altLang="zh-HK" sz="2300" kern="100" dirty="0">
                <a:solidFill>
                  <a:schemeClr val="tx1"/>
                </a:solidFill>
                <a:latin typeface="Times New Roman" panose="02020603050405020304" pitchFamily="18" charset="0"/>
                <a:cs typeface="Times New Roman" panose="02020603050405020304" pitchFamily="18" charset="0"/>
              </a:rPr>
              <a:t>2001, when formulating the Outline of Development-driven Poverty Alleviation in Rural Areas (2001-2010), </a:t>
            </a:r>
            <a:r>
              <a:rPr lang="en-GB" altLang="zh-HK" sz="2300" kern="100" dirty="0" smtClean="0">
                <a:solidFill>
                  <a:schemeClr val="tx1"/>
                </a:solidFill>
                <a:latin typeface="Times New Roman" panose="02020603050405020304" pitchFamily="18" charset="0"/>
                <a:cs typeface="Times New Roman" panose="02020603050405020304" pitchFamily="18" charset="0"/>
              </a:rPr>
              <a:t>China raised </a:t>
            </a:r>
            <a:r>
              <a:rPr lang="en-GB" altLang="zh-HK" sz="2300" kern="100" dirty="0">
                <a:solidFill>
                  <a:schemeClr val="tx1"/>
                </a:solidFill>
                <a:latin typeface="Times New Roman" panose="02020603050405020304" pitchFamily="18" charset="0"/>
                <a:cs typeface="Times New Roman" panose="02020603050405020304" pitchFamily="18" charset="0"/>
              </a:rPr>
              <a:t>the standard </a:t>
            </a:r>
            <a:r>
              <a:rPr lang="en-GB" altLang="zh-HK" sz="2300" kern="100" dirty="0" smtClean="0">
                <a:solidFill>
                  <a:schemeClr val="tx1"/>
                </a:solidFill>
                <a:latin typeface="Times New Roman" panose="02020603050405020304" pitchFamily="18" charset="0"/>
                <a:cs typeface="Times New Roman" panose="02020603050405020304" pitchFamily="18" charset="0"/>
              </a:rPr>
              <a:t>to RMB 865 yuan and the corresponding number of impoverished population was 94.228 million.  In </a:t>
            </a:r>
            <a:r>
              <a:rPr lang="en-GB" altLang="zh-HK" sz="2300" kern="100" dirty="0">
                <a:solidFill>
                  <a:schemeClr val="tx1"/>
                </a:solidFill>
                <a:latin typeface="Times New Roman" panose="02020603050405020304" pitchFamily="18" charset="0"/>
                <a:cs typeface="Times New Roman" panose="02020603050405020304" pitchFamily="18" charset="0"/>
              </a:rPr>
              <a:t>2011, </a:t>
            </a:r>
            <a:r>
              <a:rPr lang="en-GB" altLang="zh-HK" sz="2300" kern="100" dirty="0" smtClean="0">
                <a:solidFill>
                  <a:schemeClr val="tx1"/>
                </a:solidFill>
                <a:latin typeface="Times New Roman" panose="02020603050405020304" pitchFamily="18" charset="0"/>
                <a:cs typeface="Times New Roman" panose="02020603050405020304" pitchFamily="18" charset="0"/>
              </a:rPr>
              <a:t>when </a:t>
            </a:r>
            <a:r>
              <a:rPr lang="en-GB" altLang="zh-HK" sz="2300" kern="100" dirty="0">
                <a:solidFill>
                  <a:schemeClr val="tx1"/>
                </a:solidFill>
                <a:latin typeface="Times New Roman" panose="02020603050405020304" pitchFamily="18" charset="0"/>
                <a:cs typeface="Times New Roman" panose="02020603050405020304" pitchFamily="18" charset="0"/>
              </a:rPr>
              <a:t>formulating the Outline of Development-driven Poverty Alleviation in Rural Areas (2011-2020), </a:t>
            </a:r>
            <a:r>
              <a:rPr lang="en-GB" altLang="zh-HK" sz="2300" kern="100" dirty="0" smtClean="0">
                <a:solidFill>
                  <a:schemeClr val="tx1"/>
                </a:solidFill>
                <a:latin typeface="Times New Roman" panose="02020603050405020304" pitchFamily="18" charset="0"/>
                <a:cs typeface="Times New Roman" panose="02020603050405020304" pitchFamily="18" charset="0"/>
              </a:rPr>
              <a:t>the </a:t>
            </a:r>
            <a:r>
              <a:rPr lang="en-GB" altLang="zh-HK" sz="2300" kern="100" dirty="0">
                <a:solidFill>
                  <a:schemeClr val="tx1"/>
                </a:solidFill>
                <a:latin typeface="Times New Roman" panose="02020603050405020304" pitchFamily="18" charset="0"/>
                <a:cs typeface="Times New Roman" panose="02020603050405020304" pitchFamily="18" charset="0"/>
              </a:rPr>
              <a:t>standard </a:t>
            </a:r>
            <a:r>
              <a:rPr lang="en-GB" altLang="zh-HK" sz="2300" kern="100" dirty="0" smtClean="0">
                <a:solidFill>
                  <a:schemeClr val="tx1"/>
                </a:solidFill>
                <a:latin typeface="Times New Roman" panose="02020603050405020304" pitchFamily="18" charset="0"/>
                <a:cs typeface="Times New Roman" panose="02020603050405020304" pitchFamily="18" charset="0"/>
              </a:rPr>
              <a:t>was further adjusted to RMB 2,300 yuan (based on the 2010 price index) and the corresponding number of impoverished population was 122 million. </a:t>
            </a:r>
            <a:r>
              <a:rPr lang="en-GB" altLang="zh-HK" sz="2300" kern="100" dirty="0">
                <a:solidFill>
                  <a:schemeClr val="tx1"/>
                </a:solidFill>
                <a:latin typeface="Times New Roman" panose="02020603050405020304" pitchFamily="18" charset="0"/>
                <a:cs typeface="Times New Roman" panose="02020603050405020304" pitchFamily="18" charset="0"/>
              </a:rPr>
              <a:t> </a:t>
            </a:r>
            <a:endParaRPr lang="zh-TW" altLang="zh-HK" sz="2300" kern="100" dirty="0">
              <a:solidFill>
                <a:schemeClr val="tx1"/>
              </a:solidFill>
              <a:latin typeface="Calibri" panose="020F0502020204030204" pitchFamily="34" charset="0"/>
              <a:cs typeface="Times New Roman" panose="02020603050405020304" pitchFamily="18" charset="0"/>
            </a:endParaRP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94</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1244673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5">
            <a:extLst>
              <a:ext uri="{FF2B5EF4-FFF2-40B4-BE49-F238E27FC236}">
                <a16:creationId xmlns:a16="http://schemas.microsoft.com/office/drawing/2014/main" id="{A0FC51E0-DE7B-41E4-87CB-5ADD779AE5EA}"/>
              </a:ext>
            </a:extLst>
          </p:cNvPr>
          <p:cNvSpPr txBox="1"/>
          <p:nvPr/>
        </p:nvSpPr>
        <p:spPr>
          <a:xfrm>
            <a:off x="557577" y="2009128"/>
            <a:ext cx="11159142" cy="249299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18783"/>
              <a:gd name="connsiteX1" fmla="*/ 21600 w 21600"/>
              <a:gd name="connsiteY1" fmla="*/ 0 h 18783"/>
              <a:gd name="connsiteX2" fmla="*/ 21600 w 21600"/>
              <a:gd name="connsiteY2" fmla="*/ 17322 h 18783"/>
              <a:gd name="connsiteX3" fmla="*/ 263 w 21600"/>
              <a:gd name="connsiteY3" fmla="*/ 18783 h 18783"/>
              <a:gd name="connsiteX4" fmla="*/ 0 w 21600"/>
              <a:gd name="connsiteY4" fmla="*/ 0 h 18783"/>
              <a:gd name="connsiteX0" fmla="*/ 0 w 21600"/>
              <a:gd name="connsiteY0" fmla="*/ 0 h 18783"/>
              <a:gd name="connsiteX1" fmla="*/ 21600 w 21600"/>
              <a:gd name="connsiteY1" fmla="*/ 0 h 18783"/>
              <a:gd name="connsiteX2" fmla="*/ 21600 w 21600"/>
              <a:gd name="connsiteY2" fmla="*/ 16220 h 18783"/>
              <a:gd name="connsiteX3" fmla="*/ 263 w 21600"/>
              <a:gd name="connsiteY3" fmla="*/ 18783 h 18783"/>
              <a:gd name="connsiteX4" fmla="*/ 0 w 21600"/>
              <a:gd name="connsiteY4" fmla="*/ 0 h 1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18783">
                <a:moveTo>
                  <a:pt x="0" y="0"/>
                </a:moveTo>
                <a:lnTo>
                  <a:pt x="21600" y="0"/>
                </a:lnTo>
                <a:lnTo>
                  <a:pt x="21600" y="16220"/>
                </a:lnTo>
                <a:cubicBezTo>
                  <a:pt x="10800" y="16220"/>
                  <a:pt x="16332" y="18653"/>
                  <a:pt x="263" y="18783"/>
                </a:cubicBezTo>
                <a:cubicBezTo>
                  <a:pt x="175" y="12522"/>
                  <a:pt x="88" y="6261"/>
                  <a:pt x="0" y="0"/>
                </a:cubicBezTo>
                <a:close/>
              </a:path>
            </a:pathLst>
          </a:custGeom>
          <a:solidFill>
            <a:srgbClr val="FFBF53">
              <a:alpha val="35000"/>
            </a:srgb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tabLst>
                <a:tab pos="1705610" algn="l"/>
              </a:tabLst>
            </a:pPr>
            <a:r>
              <a:rPr lang="en-GB" altLang="zh-HK" sz="2600" kern="100" dirty="0">
                <a:solidFill>
                  <a:schemeClr val="tx1"/>
                </a:solidFill>
                <a:latin typeface="Times New Roman" panose="02020603050405020304" pitchFamily="18" charset="0"/>
                <a:cs typeface="Times New Roman" panose="02020603050405020304" pitchFamily="18" charset="0"/>
              </a:rPr>
              <a:t>Impoverished </a:t>
            </a:r>
            <a:r>
              <a:rPr lang="en-GB" altLang="zh-HK" sz="2600" kern="100" dirty="0" smtClean="0">
                <a:solidFill>
                  <a:schemeClr val="tx1"/>
                </a:solidFill>
                <a:latin typeface="Times New Roman" panose="02020603050405020304" pitchFamily="18" charset="0"/>
                <a:cs typeface="Times New Roman" panose="02020603050405020304" pitchFamily="18" charset="0"/>
              </a:rPr>
              <a:t>population </a:t>
            </a:r>
            <a:r>
              <a:rPr lang="en-GB" altLang="zh-HK" sz="2600" kern="100" dirty="0">
                <a:solidFill>
                  <a:schemeClr val="tx1"/>
                </a:solidFill>
                <a:latin typeface="Times New Roman" panose="02020603050405020304" pitchFamily="18" charset="0"/>
                <a:cs typeface="Times New Roman" panose="02020603050405020304" pitchFamily="18" charset="0"/>
              </a:rPr>
              <a:t>in </a:t>
            </a:r>
            <a:r>
              <a:rPr lang="en-GB" altLang="zh-HK" sz="2600" kern="100" dirty="0" smtClean="0">
                <a:solidFill>
                  <a:schemeClr val="tx1"/>
                </a:solidFill>
                <a:latin typeface="Times New Roman" panose="02020603050405020304" pitchFamily="18" charset="0"/>
                <a:cs typeface="Times New Roman" panose="02020603050405020304" pitchFamily="18" charset="0"/>
              </a:rPr>
              <a:t>our country are identified and discounted by </a:t>
            </a:r>
            <a:r>
              <a:rPr lang="en-GB" altLang="zh-HK" sz="2600" kern="100" dirty="0">
                <a:solidFill>
                  <a:schemeClr val="tx1"/>
                </a:solidFill>
                <a:latin typeface="Times New Roman" panose="02020603050405020304" pitchFamily="18" charset="0"/>
                <a:cs typeface="Times New Roman" panose="02020603050405020304" pitchFamily="18" charset="0"/>
              </a:rPr>
              <a:t>household. </a:t>
            </a:r>
            <a:r>
              <a:rPr lang="en-GB" altLang="zh-HK" sz="2600" kern="100" dirty="0" smtClean="0">
                <a:solidFill>
                  <a:schemeClr val="tx1"/>
                </a:solidFill>
                <a:latin typeface="Times New Roman" panose="02020603050405020304" pitchFamily="18" charset="0"/>
                <a:cs typeface="Times New Roman" panose="02020603050405020304" pitchFamily="18" charset="0"/>
              </a:rPr>
              <a:t>The main criteria are, namely, “One Income”,</a:t>
            </a:r>
            <a:r>
              <a:rPr lang="en-GB" altLang="zh-HK" sz="2600" kern="100" dirty="0">
                <a:solidFill>
                  <a:schemeClr val="tx1"/>
                </a:solidFill>
                <a:latin typeface="Times New Roman" panose="02020603050405020304" pitchFamily="18" charset="0"/>
                <a:cs typeface="Times New Roman" panose="02020603050405020304" pitchFamily="18" charset="0"/>
              </a:rPr>
              <a:t> </a:t>
            </a:r>
            <a:r>
              <a:rPr lang="en-GB" altLang="zh-HK" sz="2600" kern="100" dirty="0" smtClean="0">
                <a:solidFill>
                  <a:schemeClr val="tx1"/>
                </a:solidFill>
                <a:latin typeface="Times New Roman" panose="02020603050405020304" pitchFamily="18" charset="0"/>
                <a:cs typeface="Times New Roman" panose="02020603050405020304" pitchFamily="18" charset="0"/>
              </a:rPr>
              <a:t>“</a:t>
            </a:r>
            <a:r>
              <a:rPr lang="en-GB" altLang="zh-HK" sz="2600" kern="100" dirty="0">
                <a:solidFill>
                  <a:schemeClr val="tx1"/>
                </a:solidFill>
                <a:latin typeface="Times New Roman" panose="02020603050405020304" pitchFamily="18" charset="0"/>
                <a:cs typeface="Times New Roman" panose="02020603050405020304" pitchFamily="18" charset="0"/>
              </a:rPr>
              <a:t>Two Assurances” and “Three Guarantees”. </a:t>
            </a:r>
            <a:r>
              <a:rPr lang="en-GB" altLang="zh-HK" sz="2600" kern="100" dirty="0" smtClean="0">
                <a:solidFill>
                  <a:schemeClr val="tx1"/>
                </a:solidFill>
                <a:latin typeface="Times New Roman" panose="02020603050405020304" pitchFamily="18" charset="0"/>
                <a:cs typeface="Times New Roman" panose="02020603050405020304" pitchFamily="18" charset="0"/>
              </a:rPr>
              <a:t>“One Income” considers whether the annual per capita income of the household exceeds the current poverty line. “</a:t>
            </a:r>
            <a:r>
              <a:rPr lang="en-US" altLang="zh-HK" sz="2600" kern="100" dirty="0" smtClean="0">
                <a:solidFill>
                  <a:schemeClr val="tx1"/>
                </a:solidFill>
                <a:latin typeface="Times New Roman" panose="02020603050405020304" pitchFamily="18" charset="0"/>
                <a:cs typeface="Times New Roman" panose="02020603050405020304" pitchFamily="18" charset="0"/>
              </a:rPr>
              <a:t>Two Assurances” refer </a:t>
            </a:r>
            <a:r>
              <a:rPr lang="en-US" altLang="zh-HK" sz="2600" kern="100" dirty="0">
                <a:solidFill>
                  <a:schemeClr val="tx1"/>
                </a:solidFill>
                <a:latin typeface="Times New Roman" panose="02020603050405020304" pitchFamily="18" charset="0"/>
                <a:cs typeface="Times New Roman" panose="02020603050405020304" pitchFamily="18" charset="0"/>
              </a:rPr>
              <a:t>to </a:t>
            </a:r>
            <a:r>
              <a:rPr lang="en-US" altLang="zh-HK" sz="2600" kern="100" dirty="0" smtClean="0">
                <a:solidFill>
                  <a:schemeClr val="tx1"/>
                </a:solidFill>
                <a:latin typeface="Times New Roman" panose="02020603050405020304" pitchFamily="18" charset="0"/>
                <a:cs typeface="Times New Roman" panose="02020603050405020304" pitchFamily="18" charset="0"/>
              </a:rPr>
              <a:t>the access </a:t>
            </a:r>
            <a:r>
              <a:rPr lang="en-US" altLang="zh-HK" sz="2600" kern="100" dirty="0">
                <a:solidFill>
                  <a:schemeClr val="tx1"/>
                </a:solidFill>
                <a:latin typeface="Times New Roman" panose="02020603050405020304" pitchFamily="18" charset="0"/>
                <a:cs typeface="Times New Roman" panose="02020603050405020304" pitchFamily="18" charset="0"/>
              </a:rPr>
              <a:t>to adequate food and </a:t>
            </a:r>
            <a:r>
              <a:rPr lang="en-US" altLang="zh-HK" sz="2600" kern="100" dirty="0" smtClean="0">
                <a:solidFill>
                  <a:schemeClr val="tx1"/>
                </a:solidFill>
                <a:latin typeface="Times New Roman" panose="02020603050405020304" pitchFamily="18" charset="0"/>
                <a:cs typeface="Times New Roman" panose="02020603050405020304" pitchFamily="18" charset="0"/>
              </a:rPr>
              <a:t>clothing, </a:t>
            </a:r>
            <a:r>
              <a:rPr lang="en-US" altLang="zh-HK" sz="2600" kern="100" dirty="0">
                <a:solidFill>
                  <a:schemeClr val="tx1"/>
                </a:solidFill>
                <a:latin typeface="Times New Roman" panose="02020603050405020304" pitchFamily="18" charset="0"/>
                <a:cs typeface="Times New Roman" panose="02020603050405020304" pitchFamily="18" charset="0"/>
              </a:rPr>
              <a:t>and </a:t>
            </a:r>
            <a:r>
              <a:rPr lang="en-US" altLang="zh-HK" sz="2600" kern="100" dirty="0" smtClean="0">
                <a:solidFill>
                  <a:schemeClr val="tx1"/>
                </a:solidFill>
                <a:latin typeface="Times New Roman" panose="02020603050405020304" pitchFamily="18" charset="0"/>
                <a:cs typeface="Times New Roman" panose="02020603050405020304" pitchFamily="18" charset="0"/>
              </a:rPr>
              <a:t>“Three Guarantees” refer to </a:t>
            </a:r>
            <a:r>
              <a:rPr lang="en-US" altLang="zh-HK" sz="2600" kern="100" dirty="0">
                <a:solidFill>
                  <a:schemeClr val="tx1"/>
                </a:solidFill>
                <a:latin typeface="Times New Roman" panose="02020603050405020304" pitchFamily="18" charset="0"/>
                <a:cs typeface="Times New Roman" panose="02020603050405020304" pitchFamily="18" charset="0"/>
              </a:rPr>
              <a:t>the provision of compulsory education, basic medical services, and safe housing. </a:t>
            </a:r>
            <a:endParaRPr lang="zh-TW" altLang="zh-HK" sz="2600" strike="sngStrike" kern="100" dirty="0">
              <a:solidFill>
                <a:schemeClr val="tx1"/>
              </a:solidFill>
              <a:latin typeface="Calibri" panose="020F0502020204030204" pitchFamily="34" charset="0"/>
              <a:cs typeface="Times New Roman" panose="02020603050405020304" pitchFamily="18" charset="0"/>
            </a:endParaRPr>
          </a:p>
        </p:txBody>
      </p:sp>
      <p:sp>
        <p:nvSpPr>
          <p:cNvPr id="4" name="矩形 1">
            <a:extLst>
              <a:ext uri="{FF2B5EF4-FFF2-40B4-BE49-F238E27FC236}">
                <a16:creationId xmlns:a16="http://schemas.microsoft.com/office/drawing/2014/main" id="{97E66259-C481-4284-A964-13AC7F63D4C9}"/>
              </a:ext>
            </a:extLst>
          </p:cNvPr>
          <p:cNvSpPr>
            <a:spLocks noChangeArrowheads="1"/>
          </p:cNvSpPr>
          <p:nvPr/>
        </p:nvSpPr>
        <p:spPr bwMode="auto">
          <a:xfrm>
            <a:off x="1018119" y="369704"/>
            <a:ext cx="101137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0"/>
              </a:spcAft>
              <a:tabLst>
                <a:tab pos="1705610" algn="l"/>
              </a:tabLst>
            </a:pP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Adjustments of </a:t>
            </a: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standards</a:t>
            </a:r>
            <a:r>
              <a:rPr lang="en-US"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 for </a:t>
            </a:r>
          </a:p>
          <a:p>
            <a:pPr algn="ctr">
              <a:spcAft>
                <a:spcPts val="0"/>
              </a:spcAft>
              <a:tabLst>
                <a:tab pos="1705610" algn="l"/>
              </a:tabLst>
            </a:pPr>
            <a:r>
              <a:rPr lang="en-US"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poverty alleviation in our country</a:t>
            </a:r>
            <a:endParaRPr lang="zh-TW" altLang="zh-HK" sz="3600" b="1"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5" name="内容占位符 2">
            <a:extLst>
              <a:ext uri="{FF2B5EF4-FFF2-40B4-BE49-F238E27FC236}">
                <a16:creationId xmlns:a16="http://schemas.microsoft.com/office/drawing/2014/main" id="{F0C8F3B6-8926-4CF2-B73E-67F8A78D546B}"/>
              </a:ext>
            </a:extLst>
          </p:cNvPr>
          <p:cNvSpPr txBox="1">
            <a:spLocks/>
          </p:cNvSpPr>
          <p:nvPr/>
        </p:nvSpPr>
        <p:spPr>
          <a:xfrm>
            <a:off x="573437" y="5672380"/>
            <a:ext cx="11143282" cy="866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Source: “</a:t>
            </a:r>
            <a:r>
              <a:rPr lang="zh-CN" altLang="en-US" sz="2000" i="1" dirty="0">
                <a:latin typeface="Times New Roman" panose="02020603050405020304" pitchFamily="18" charset="0"/>
                <a:ea typeface="DFKai-SB" panose="03000509000000000000" pitchFamily="65" charset="-120"/>
                <a:cs typeface="Times New Roman" panose="02020603050405020304" pitchFamily="18" charset="0"/>
              </a:rPr>
              <a:t>人類減貧的中國實踐</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The State Council Information Office of the People’s Republic of China.</a:t>
            </a:r>
          </a:p>
          <a:p>
            <a:pPr marL="0" indent="0">
              <a:lnSpc>
                <a:spcPct val="100000"/>
              </a:lnSpc>
              <a:spcBef>
                <a:spcPts val="0"/>
              </a:spcBef>
              <a:buNone/>
            </a:pPr>
            <a:r>
              <a:rPr lang="en-GB" altLang="zh-CN" sz="1600" dirty="0">
                <a:latin typeface="Times New Roman" panose="02020603050405020304" pitchFamily="18" charset="0"/>
                <a:ea typeface="DFKai-SB" panose="03000509000000000000" pitchFamily="65" charset="-120"/>
                <a:cs typeface="Times New Roman" panose="02020603050405020304" pitchFamily="18" charset="0"/>
              </a:rPr>
              <a:t>http://www.mod.gov.cn/big5/regulatory/2021-04/06/content_4882650_7.htm</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95</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1299204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726" y="1660289"/>
            <a:ext cx="10924673" cy="2308324"/>
          </a:xfrm>
          <a:prstGeom prst="rect">
            <a:avLst/>
          </a:prstGeom>
        </p:spPr>
        <p:txBody>
          <a:bodyPr wrap="square">
            <a:spAutoFit/>
          </a:bodyPr>
          <a:lstStyle/>
          <a:p>
            <a:pPr algn="just">
              <a:spcAft>
                <a:spcPts val="0"/>
              </a:spcAft>
            </a:pPr>
            <a:r>
              <a:rPr lang="en-GB" altLang="zh-HK" sz="2400" kern="100" dirty="0">
                <a:latin typeface="Times New Roman" panose="02020603050405020304" pitchFamily="18" charset="0"/>
                <a:cs typeface="Times New Roman" panose="02020603050405020304" pitchFamily="18" charset="0"/>
              </a:rPr>
              <a:t>In 2010, </a:t>
            </a:r>
            <a:r>
              <a:rPr lang="en-GB" altLang="zh-HK" sz="2400" kern="100" dirty="0" smtClean="0">
                <a:latin typeface="Times New Roman" panose="02020603050405020304" pitchFamily="18" charset="0"/>
                <a:cs typeface="Times New Roman" panose="02020603050405020304" pitchFamily="18" charset="0"/>
              </a:rPr>
              <a:t>the </a:t>
            </a:r>
            <a:r>
              <a:rPr lang="en-US" altLang="zh-TW" sz="2400" kern="100" dirty="0" smtClean="0">
                <a:latin typeface="Times New Roman" panose="02020603050405020304" pitchFamily="18" charset="0"/>
                <a:cs typeface="Times New Roman" panose="02020603050405020304" pitchFamily="18" charset="0"/>
              </a:rPr>
              <a:t>PRC</a:t>
            </a:r>
            <a:r>
              <a:rPr lang="en-GB" altLang="zh-HK" sz="2400" kern="100" dirty="0" smtClean="0">
                <a:latin typeface="Times New Roman" panose="02020603050405020304" pitchFamily="18" charset="0"/>
                <a:cs typeface="Times New Roman" panose="02020603050405020304" pitchFamily="18" charset="0"/>
              </a:rPr>
              <a:t> </a:t>
            </a:r>
            <a:r>
              <a:rPr lang="en-US" altLang="zh-TW" sz="2400" kern="100" dirty="0" smtClean="0">
                <a:latin typeface="Times New Roman" panose="02020603050405020304" pitchFamily="18" charset="0"/>
                <a:cs typeface="Times New Roman" panose="02020603050405020304" pitchFamily="18" charset="0"/>
              </a:rPr>
              <a:t>G</a:t>
            </a:r>
            <a:r>
              <a:rPr lang="en-GB" altLang="zh-HK" sz="2400" kern="100" dirty="0" err="1" smtClean="0">
                <a:latin typeface="Times New Roman" panose="02020603050405020304" pitchFamily="18" charset="0"/>
                <a:cs typeface="Times New Roman" panose="02020603050405020304" pitchFamily="18" charset="0"/>
              </a:rPr>
              <a:t>overnment</a:t>
            </a:r>
            <a:r>
              <a:rPr lang="en-GB" altLang="zh-HK" sz="2400" kern="100" dirty="0" smtClean="0">
                <a:latin typeface="Times New Roman" panose="02020603050405020304" pitchFamily="18" charset="0"/>
                <a:cs typeface="Times New Roman" panose="02020603050405020304" pitchFamily="18" charset="0"/>
              </a:rPr>
              <a:t> </a:t>
            </a:r>
            <a:r>
              <a:rPr lang="en-GB" altLang="zh-HK" sz="2400" kern="100" dirty="0">
                <a:latin typeface="Times New Roman" panose="02020603050405020304" pitchFamily="18" charset="0"/>
                <a:cs typeface="Times New Roman" panose="02020603050405020304" pitchFamily="18" charset="0"/>
              </a:rPr>
              <a:t>set a new poverty line at a per-capita annual income of RMB2,300, which is equivalent to US$2.3 in terms of PPP per person a day. </a:t>
            </a:r>
          </a:p>
          <a:p>
            <a:pPr algn="just">
              <a:spcAft>
                <a:spcPts val="0"/>
              </a:spcAft>
              <a:tabLst>
                <a:tab pos="1705610" algn="l"/>
              </a:tabLst>
            </a:pPr>
            <a:endParaRPr lang="en-GB" altLang="zh-HK" sz="2400" kern="100" dirty="0">
              <a:latin typeface="Times New Roman" panose="02020603050405020304" pitchFamily="18" charset="0"/>
              <a:cs typeface="Times New Roman" panose="02020603050405020304" pitchFamily="18" charset="0"/>
            </a:endParaRPr>
          </a:p>
          <a:p>
            <a:pPr algn="just">
              <a:spcAft>
                <a:spcPts val="0"/>
              </a:spcAft>
              <a:tabLst>
                <a:tab pos="1705610" algn="l"/>
              </a:tabLst>
            </a:pPr>
            <a:r>
              <a:rPr lang="en-GB" altLang="zh-HK" sz="2400" kern="100" dirty="0">
                <a:latin typeface="Times New Roman" panose="02020603050405020304" pitchFamily="18" charset="0"/>
                <a:cs typeface="Times New Roman" panose="02020603050405020304" pitchFamily="18" charset="0"/>
              </a:rPr>
              <a:t>From 2012 to 2020, China’s official poverty line was raised from a per-capita annual income of RMB2,625 to RMB4,000, and nearly 100 million rural people were lifted out of poverty</a:t>
            </a:r>
            <a:r>
              <a:rPr lang="en-GB" altLang="zh-HK" sz="2400" kern="100" dirty="0" smtClean="0">
                <a:latin typeface="Times New Roman" panose="02020603050405020304" pitchFamily="18" charset="0"/>
                <a:cs typeface="Times New Roman" panose="02020603050405020304" pitchFamily="18" charset="0"/>
              </a:rPr>
              <a:t>.</a:t>
            </a:r>
            <a:endParaRPr lang="zh-TW" altLang="zh-HK" sz="2400" kern="100" dirty="0">
              <a:latin typeface="Calibri" panose="020F0502020204030204" pitchFamily="34" charset="0"/>
              <a:cs typeface="Times New Roman" panose="02020603050405020304" pitchFamily="18" charset="0"/>
            </a:endParaRPr>
          </a:p>
        </p:txBody>
      </p:sp>
      <p:sp>
        <p:nvSpPr>
          <p:cNvPr id="5" name="矩形 1">
            <a:extLst>
              <a:ext uri="{FF2B5EF4-FFF2-40B4-BE49-F238E27FC236}">
                <a16:creationId xmlns:a16="http://schemas.microsoft.com/office/drawing/2014/main" id="{97E66259-C481-4284-A964-13AC7F63D4C9}"/>
              </a:ext>
            </a:extLst>
          </p:cNvPr>
          <p:cNvSpPr>
            <a:spLocks noChangeArrowheads="1"/>
          </p:cNvSpPr>
          <p:nvPr/>
        </p:nvSpPr>
        <p:spPr bwMode="auto">
          <a:xfrm>
            <a:off x="1107571" y="296390"/>
            <a:ext cx="99844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GB" altLang="zh-HK" sz="3600" b="1" kern="100" dirty="0">
                <a:latin typeface="Times New Roman" panose="02020603050405020304" pitchFamily="18" charset="0"/>
                <a:ea typeface="新細明體" panose="02020500000000000000" pitchFamily="18" charset="-120"/>
                <a:cs typeface="Times New Roman" panose="02020603050405020304" pitchFamily="18" charset="0"/>
              </a:rPr>
              <a:t>Adjustments of </a:t>
            </a:r>
            <a:r>
              <a:rPr lang="en-GB"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standards</a:t>
            </a:r>
            <a:r>
              <a:rPr lang="en-US"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 for </a:t>
            </a:r>
          </a:p>
          <a:p>
            <a:pPr algn="ctr">
              <a:defRPr/>
            </a:pPr>
            <a:r>
              <a:rPr lang="en-US" altLang="zh-HK" sz="3600" b="1" kern="100" dirty="0" smtClean="0">
                <a:latin typeface="Times New Roman" panose="02020603050405020304" pitchFamily="18" charset="0"/>
                <a:ea typeface="新細明體" panose="02020500000000000000" pitchFamily="18" charset="-120"/>
                <a:cs typeface="Times New Roman" panose="02020603050405020304" pitchFamily="18" charset="0"/>
              </a:rPr>
              <a:t>poverty alleviation in our country</a:t>
            </a:r>
            <a:endParaRPr kumimoji="0" lang="en-US" altLang="zh-CN" sz="3600" b="1" i="0" u="non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6" name="Rectangle 5"/>
          <p:cNvSpPr/>
          <p:nvPr/>
        </p:nvSpPr>
        <p:spPr>
          <a:xfrm>
            <a:off x="657726" y="6187073"/>
            <a:ext cx="8992394" cy="338554"/>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 </a:t>
            </a:r>
            <a:r>
              <a:rPr lang="en-GB" altLang="zh-HK" sz="1600" dirty="0" err="1">
                <a:latin typeface="Times New Roman" panose="02020603050405020304" pitchFamily="18" charset="0"/>
                <a:cs typeface="Times New Roman" panose="02020603050405020304" pitchFamily="18" charset="0"/>
              </a:rPr>
              <a:t>Xinhuanet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600" dirty="0">
                <a:latin typeface="Times New Roman" panose="02020603050405020304" pitchFamily="18" charset="0"/>
                <a:cs typeface="Times New Roman" panose="02020603050405020304" pitchFamily="18" charset="0"/>
              </a:rPr>
              <a:t>http://www.xinhuanet.com/politics/2021-02/23/c_1211035555.htm)</a:t>
            </a:r>
            <a:endParaRPr lang="zh-HK" altLang="en-US" sz="1600" dirty="0">
              <a:latin typeface="Times New Roman" panose="02020603050405020304" pitchFamily="18" charset="0"/>
              <a:cs typeface="Times New Roman" panose="02020603050405020304" pitchFamily="18" charset="0"/>
            </a:endParaRPr>
          </a:p>
        </p:txBody>
      </p:sp>
      <p:pic>
        <p:nvPicPr>
          <p:cNvPr id="7" name="Picture 6">
            <a:hlinkClick r:id="rId2"/>
          </p:cNvPr>
          <p:cNvPicPr>
            <a:picLocks noChangeAspect="1"/>
          </p:cNvPicPr>
          <p:nvPr/>
        </p:nvPicPr>
        <p:blipFill>
          <a:blip r:embed="rId3" cstate="print"/>
          <a:stretch>
            <a:fillRect/>
          </a:stretch>
        </p:blipFill>
        <p:spPr>
          <a:xfrm>
            <a:off x="4894857" y="3818986"/>
            <a:ext cx="2456373" cy="1920436"/>
          </a:xfrm>
          <a:prstGeom prst="rect">
            <a:avLst/>
          </a:prstGeom>
        </p:spPr>
      </p:pic>
      <p:sp>
        <p:nvSpPr>
          <p:cNvPr id="8" name="Rectangle 7"/>
          <p:cNvSpPr/>
          <p:nvPr/>
        </p:nvSpPr>
        <p:spPr>
          <a:xfrm>
            <a:off x="1912344" y="5724033"/>
            <a:ext cx="8585734" cy="369332"/>
          </a:xfrm>
          <a:prstGeom prst="rect">
            <a:avLst/>
          </a:prstGeom>
        </p:spPr>
        <p:txBody>
          <a:bodyPr wrap="square">
            <a:spAutoFit/>
          </a:bodyPr>
          <a:lstStyle/>
          <a:p>
            <a:pPr algn="ctr"/>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image to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read the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reports and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watch the videos</a:t>
            </a:r>
            <a:endParaRPr lang="en-US" altLang="zh-HK" b="1" strike="sngStrik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96</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290861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B20F2380-1AD9-4893-95AE-04A12D7B7665}"/>
              </a:ext>
            </a:extLst>
          </p:cNvPr>
          <p:cNvSpPr txBox="1"/>
          <p:nvPr/>
        </p:nvSpPr>
        <p:spPr>
          <a:xfrm>
            <a:off x="657726" y="1854119"/>
            <a:ext cx="10908632" cy="3286006"/>
          </a:xfrm>
          <a:prstGeom prst="round2DiagRect">
            <a:avLst/>
          </a:prstGeom>
          <a:solidFill>
            <a:schemeClr val="bg1">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457200" lvl="0" indent="-457200" algn="just">
              <a:lnSpc>
                <a:spcPct val="100000"/>
              </a:lnSpc>
              <a:spcBef>
                <a:spcPts val="0"/>
              </a:spcBef>
              <a:spcAft>
                <a:spcPts val="600"/>
              </a:spcAft>
              <a:buFont typeface="Arial" panose="020B0604020202020204" pitchFamily="34" charset="0"/>
              <a:buChar char="•"/>
              <a:defRPr/>
            </a:pPr>
            <a:r>
              <a:rPr lang="en-GB" altLang="zh-HK" sz="2600" b="0" dirty="0" smtClean="0">
                <a:latin typeface="Times New Roman" panose="02020603050405020304" pitchFamily="18" charset="0"/>
                <a:ea typeface="新細明體" panose="02020500000000000000" pitchFamily="18" charset="-120"/>
              </a:rPr>
              <a:t>China </a:t>
            </a:r>
            <a:r>
              <a:rPr lang="en-GB" altLang="zh-HK" sz="2600" b="0" dirty="0">
                <a:latin typeface="Times New Roman" panose="02020603050405020304" pitchFamily="18" charset="0"/>
                <a:ea typeface="新細明體" panose="02020500000000000000" pitchFamily="18" charset="-120"/>
              </a:rPr>
              <a:t>has attached great importance to poverty </a:t>
            </a:r>
            <a:r>
              <a:rPr lang="en-GB" altLang="zh-HK" sz="2600" b="0" dirty="0" smtClean="0">
                <a:latin typeface="Times New Roman" panose="02020603050405020304" pitchFamily="18" charset="0"/>
                <a:ea typeface="新細明體" panose="02020500000000000000" pitchFamily="18" charset="-120"/>
              </a:rPr>
              <a:t>eradication since 2012 and proposed “Winning </a:t>
            </a:r>
            <a:r>
              <a:rPr lang="en-GB" altLang="zh-HK" sz="2600" b="0" dirty="0">
                <a:latin typeface="Times New Roman" panose="02020603050405020304" pitchFamily="18" charset="0"/>
                <a:ea typeface="新細明體" panose="02020500000000000000" pitchFamily="18" charset="-120"/>
              </a:rPr>
              <a:t>the </a:t>
            </a:r>
            <a:r>
              <a:rPr lang="en-GB" altLang="zh-HK" sz="2600" b="0" dirty="0" smtClean="0">
                <a:latin typeface="Times New Roman" panose="02020603050405020304" pitchFamily="18" charset="0"/>
                <a:ea typeface="新細明體" panose="02020500000000000000" pitchFamily="18" charset="-120"/>
              </a:rPr>
              <a:t>Battle Against Poverty” in 2015. </a:t>
            </a:r>
            <a:endParaRPr lang="en-GB" altLang="zh-HK" sz="2600" b="0" dirty="0">
              <a:latin typeface="Times New Roman" panose="02020603050405020304" pitchFamily="18" charset="0"/>
              <a:ea typeface="新細明體" panose="02020500000000000000" pitchFamily="18" charset="-120"/>
            </a:endParaRPr>
          </a:p>
          <a:p>
            <a:pPr marL="457200" lvl="0" indent="-457200" algn="just">
              <a:lnSpc>
                <a:spcPct val="100000"/>
              </a:lnSpc>
              <a:spcBef>
                <a:spcPts val="0"/>
              </a:spcBef>
              <a:spcAft>
                <a:spcPts val="600"/>
              </a:spcAft>
              <a:buFont typeface="Arial" panose="020B0604020202020204" pitchFamily="34" charset="0"/>
              <a:buChar char="•"/>
              <a:defRPr/>
            </a:pPr>
            <a:r>
              <a:rPr lang="en-GB" altLang="zh-HK" sz="2600" b="0" dirty="0">
                <a:latin typeface="Times New Roman" panose="02020603050405020304" pitchFamily="18" charset="0"/>
                <a:ea typeface="新細明體" panose="02020500000000000000" pitchFamily="18" charset="-120"/>
              </a:rPr>
              <a:t>In 2020, the 98.99 million people in rural areas who were living below the current poverty </a:t>
            </a:r>
            <a:r>
              <a:rPr lang="en-GB" altLang="zh-HK" sz="2600" b="0" dirty="0" smtClean="0">
                <a:latin typeface="Times New Roman" panose="02020603050405020304" pitchFamily="18" charset="0"/>
                <a:ea typeface="新細明體" panose="02020500000000000000" pitchFamily="18" charset="-120"/>
              </a:rPr>
              <a:t>threshold got rid of poverty. All </a:t>
            </a:r>
            <a:r>
              <a:rPr lang="en-GB" altLang="zh-HK" sz="2600" b="0" dirty="0">
                <a:latin typeface="Times New Roman" panose="02020603050405020304" pitchFamily="18" charset="0"/>
                <a:ea typeface="新細明體" panose="02020500000000000000" pitchFamily="18" charset="-120"/>
              </a:rPr>
              <a:t>the 128,000 impoverished villages and 832 </a:t>
            </a:r>
            <a:r>
              <a:rPr lang="en-GB" altLang="zh-HK" sz="2600" b="0" dirty="0" smtClean="0">
                <a:latin typeface="Times New Roman" panose="02020603050405020304" pitchFamily="18" charset="0"/>
                <a:ea typeface="新細明體" panose="02020500000000000000" pitchFamily="18" charset="-120"/>
              </a:rPr>
              <a:t>poor </a:t>
            </a:r>
            <a:r>
              <a:rPr lang="en-GB" altLang="zh-HK" sz="2600" b="0" dirty="0">
                <a:latin typeface="Times New Roman" panose="02020603050405020304" pitchFamily="18" charset="0"/>
                <a:ea typeface="新細明體" panose="02020500000000000000" pitchFamily="18" charset="-120"/>
              </a:rPr>
              <a:t>counties got rid of poverty. </a:t>
            </a:r>
            <a:r>
              <a:rPr lang="en-GB" altLang="zh-HK" sz="2600" b="0" dirty="0" smtClean="0">
                <a:latin typeface="Times New Roman" panose="02020603050405020304" pitchFamily="18" charset="0"/>
                <a:ea typeface="新細明體" panose="02020500000000000000" pitchFamily="18" charset="-120"/>
              </a:rPr>
              <a:t>The problem of regional poverty was solved and the enormous task of eradicating absolute poverty accomplished.</a:t>
            </a:r>
            <a:endParaRPr kumimoji="0" lang="zh-CN" altLang="en-US" sz="2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7BE1874C-EAB7-49C1-874B-1A5ECEC8BCBE}"/>
              </a:ext>
            </a:extLst>
          </p:cNvPr>
          <p:cNvSpPr txBox="1"/>
          <p:nvPr/>
        </p:nvSpPr>
        <p:spPr>
          <a:xfrm>
            <a:off x="770189" y="6620350"/>
            <a:ext cx="10354491" cy="821501"/>
          </a:xfrm>
          <a:prstGeom prst="round2DiagRect">
            <a:avLst/>
          </a:prstGeom>
          <a:solidFill>
            <a:schemeClr val="bg1">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457200" marR="0" lvl="0" indent="-4572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文本框 3">
            <a:extLst>
              <a:ext uri="{FF2B5EF4-FFF2-40B4-BE49-F238E27FC236}">
                <a16:creationId xmlns:a16="http://schemas.microsoft.com/office/drawing/2014/main" id="{EA898C72-A5D5-4703-8154-05F99A9A39D3}"/>
              </a:ext>
            </a:extLst>
          </p:cNvPr>
          <p:cNvSpPr txBox="1">
            <a:spLocks noChangeArrowheads="1"/>
          </p:cNvSpPr>
          <p:nvPr/>
        </p:nvSpPr>
        <p:spPr bwMode="auto">
          <a:xfrm>
            <a:off x="2654424" y="650976"/>
            <a:ext cx="7173156"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HK"/>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altLang="zh-TW"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Progress of poverty eradication</a:t>
            </a:r>
            <a:endParaRPr kumimoji="0" lang="zh-TW"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57726" y="5670352"/>
            <a:ext cx="9984355" cy="369332"/>
          </a:xfrm>
          <a:prstGeom prst="rect">
            <a:avLst/>
          </a:prstGeom>
        </p:spPr>
        <p:txBody>
          <a:bodyPr wrap="square">
            <a:spAutoFit/>
          </a:bodyPr>
          <a:lstStyle/>
          <a:p>
            <a:r>
              <a:rPr lang="en-US" altLang="zh-TW"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TW" i="1" dirty="0">
                <a:latin typeface="Times New Roman" panose="02020603050405020304" pitchFamily="18" charset="0"/>
                <a:ea typeface="DFKai-SB" panose="03000509000000000000" pitchFamily="65" charset="-120"/>
                <a:cs typeface="Times New Roman" panose="02020603050405020304" pitchFamily="18" charset="0"/>
              </a:rPr>
              <a:t>People’s Daily Online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a:t>
            </a:r>
            <a:r>
              <a:rPr lang="en-US" dirty="0">
                <a:latin typeface="Times New Roman" panose="02020603050405020304" pitchFamily="18" charset="0"/>
                <a:ea typeface="DFKai-SB" panose="03000509000000000000" pitchFamily="65" charset="-120"/>
                <a:cs typeface="Times New Roman" panose="02020603050405020304" pitchFamily="18" charset="0"/>
              </a:rPr>
              <a:t>http://opinion.people.com.cn/BIG5/n1/2021/0531/c1003-32117364.html</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97</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967323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B9670308-E209-4D6B-8C13-F4C6476314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64" y="284833"/>
            <a:ext cx="11346072" cy="61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a:extLst>
              <a:ext uri="{FF2B5EF4-FFF2-40B4-BE49-F238E27FC236}">
                <a16:creationId xmlns:a16="http://schemas.microsoft.com/office/drawing/2014/main" id="{7EFFB582-B868-47B4-BBF3-B30A48858F6E}"/>
              </a:ext>
            </a:extLst>
          </p:cNvPr>
          <p:cNvSpPr txBox="1"/>
          <p:nvPr/>
        </p:nvSpPr>
        <p:spPr>
          <a:xfrm>
            <a:off x="2892700" y="4954843"/>
            <a:ext cx="28093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old site of </a:t>
            </a:r>
            <a:r>
              <a:rPr kumimoji="0" lang="en-US" altLang="zh-CN"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Hantianling</a:t>
            </a:r>
            <a:endParaRPr kumimoji="0" lang="zh-CN" altLang="en-US"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a:extLst>
              <a:ext uri="{FF2B5EF4-FFF2-40B4-BE49-F238E27FC236}">
                <a16:creationId xmlns:a16="http://schemas.microsoft.com/office/drawing/2014/main" id="{151BF0CF-F256-43FF-A42E-A07626D42F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78845" y="3226137"/>
            <a:ext cx="2878029" cy="1642750"/>
          </a:xfrm>
          <a:prstGeom prst="rect">
            <a:avLst/>
          </a:prstGeom>
          <a:noFill/>
          <a:ln>
            <a:noFill/>
          </a:ln>
          <a:effectLst>
            <a:outerShdw blurRad="50800" dist="50800" dir="5400000" algn="ctr" rotWithShape="0">
              <a:schemeClr val="tx1"/>
            </a:outerShdw>
          </a:effectLst>
        </p:spPr>
      </p:pic>
      <p:pic>
        <p:nvPicPr>
          <p:cNvPr id="15" name="图片 14">
            <a:extLst>
              <a:ext uri="{FF2B5EF4-FFF2-40B4-BE49-F238E27FC236}">
                <a16:creationId xmlns:a16="http://schemas.microsoft.com/office/drawing/2014/main" id="{984A3959-74E8-465C-93F9-D7D04B7BB2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1" b="-742"/>
          <a:stretch/>
        </p:blipFill>
        <p:spPr>
          <a:xfrm>
            <a:off x="6728546" y="3193005"/>
            <a:ext cx="2936074" cy="1675882"/>
          </a:xfrm>
          <a:prstGeom prst="rect">
            <a:avLst/>
          </a:prstGeom>
          <a:noFill/>
          <a:ln>
            <a:noFill/>
          </a:ln>
          <a:effectLst>
            <a:outerShdw blurRad="50800" dist="50800" dir="5400000" algn="ctr" rotWithShape="0">
              <a:schemeClr val="tx1"/>
            </a:outerShdw>
          </a:effectLst>
        </p:spPr>
      </p:pic>
      <p:sp>
        <p:nvSpPr>
          <p:cNvPr id="9"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11471561" y="6342694"/>
            <a:ext cx="53533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98</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6" name="Rectangle 5"/>
          <p:cNvSpPr/>
          <p:nvPr/>
        </p:nvSpPr>
        <p:spPr>
          <a:xfrm>
            <a:off x="2272145" y="5386191"/>
            <a:ext cx="7945435" cy="707886"/>
          </a:xfrm>
          <a:prstGeom prst="rect">
            <a:avLst/>
          </a:prstGeom>
          <a:ln w="28575">
            <a:solidFill>
              <a:srgbClr val="FF0000"/>
            </a:solidFill>
          </a:ln>
        </p:spPr>
        <p:txBody>
          <a:bodyPr wrap="square">
            <a:spAutoFit/>
          </a:bodyPr>
          <a:lstStyle/>
          <a:p>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Please refer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to the webpage of the State Council of the PRC: </a:t>
            </a:r>
          </a:p>
          <a:p>
            <a:r>
              <a:rPr lang="en-US" sz="2000" dirty="0">
                <a:latin typeface="Times New Roman" panose="02020603050405020304" pitchFamily="18" charset="0"/>
                <a:cs typeface="Times New Roman" panose="02020603050405020304" pitchFamily="18" charset="0"/>
              </a:rPr>
              <a:t>http://www.gov.cn/xinwen/2019-05/22/content_5393734.htm#allContent</a:t>
            </a:r>
          </a:p>
        </p:txBody>
      </p:sp>
      <p:sp>
        <p:nvSpPr>
          <p:cNvPr id="13" name="TextBox 7"/>
          <p:cNvSpPr txBox="1"/>
          <p:nvPr/>
        </p:nvSpPr>
        <p:spPr>
          <a:xfrm>
            <a:off x="4819511" y="172310"/>
            <a:ext cx="2498964" cy="64633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a:spcAft>
                <a:spcPts val="600"/>
              </a:spcAft>
              <a:defRPr/>
            </a:pPr>
            <a:r>
              <a:rPr lang="en-US" altLang="zh-CN" sz="3600" dirty="0" smtClean="0">
                <a:solidFill>
                  <a:prstClr val="black"/>
                </a:solidFill>
                <a:latin typeface="Times New Roman" panose="02020603050405020304" pitchFamily="18" charset="0"/>
                <a:ea typeface="標楷體"/>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標楷體"/>
              <a:cs typeface="Times New Roman" panose="02020603050405020304" pitchFamily="18" charset="0"/>
            </a:endParaRPr>
          </a:p>
        </p:txBody>
      </p:sp>
      <p:sp>
        <p:nvSpPr>
          <p:cNvPr id="2" name="矩形 1"/>
          <p:cNvSpPr/>
          <p:nvPr/>
        </p:nvSpPr>
        <p:spPr>
          <a:xfrm>
            <a:off x="6833050" y="4956045"/>
            <a:ext cx="2762295" cy="369332"/>
          </a:xfrm>
          <a:prstGeom prst="rect">
            <a:avLst/>
          </a:prstGeom>
        </p:spPr>
        <p:txBody>
          <a:bodyPr wrap="none">
            <a:spAutoFit/>
          </a:bodyPr>
          <a:lstStyle/>
          <a:p>
            <a:pPr lvl="0" algn="ctr">
              <a:defRPr/>
            </a:pP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new site of </a:t>
            </a:r>
            <a:r>
              <a:rPr lang="en-US" altLang="zh-CN"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Hantianling</a:t>
            </a:r>
            <a:endParaRPr lang="zh-CN" altLang="en-US"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内容占位符 2">
            <a:extLst>
              <a:ext uri="{FF2B5EF4-FFF2-40B4-BE49-F238E27FC236}">
                <a16:creationId xmlns:a16="http://schemas.microsoft.com/office/drawing/2014/main" id="{C8F5F498-4100-4549-B5DC-EEA3A01F7B98}"/>
              </a:ext>
            </a:extLst>
          </p:cNvPr>
          <p:cNvSpPr txBox="1">
            <a:spLocks/>
          </p:cNvSpPr>
          <p:nvPr/>
        </p:nvSpPr>
        <p:spPr>
          <a:xfrm>
            <a:off x="655425" y="928420"/>
            <a:ext cx="10816136" cy="2951488"/>
          </a:xfrm>
          <a:custGeom>
            <a:avLst/>
            <a:gdLst>
              <a:gd name="connsiteX0" fmla="*/ 0 w 7632848"/>
              <a:gd name="connsiteY0" fmla="*/ 0 h 2674161"/>
              <a:gd name="connsiteX1" fmla="*/ 358157 w 7632848"/>
              <a:gd name="connsiteY1" fmla="*/ 0 h 2674161"/>
              <a:gd name="connsiteX2" fmla="*/ 945299 w 7632848"/>
              <a:gd name="connsiteY2" fmla="*/ 0 h 2674161"/>
              <a:gd name="connsiteX3" fmla="*/ 1303456 w 7632848"/>
              <a:gd name="connsiteY3" fmla="*/ 0 h 2674161"/>
              <a:gd name="connsiteX4" fmla="*/ 2043255 w 7632848"/>
              <a:gd name="connsiteY4" fmla="*/ 0 h 2674161"/>
              <a:gd name="connsiteX5" fmla="*/ 2554068 w 7632848"/>
              <a:gd name="connsiteY5" fmla="*/ 0 h 2674161"/>
              <a:gd name="connsiteX6" fmla="*/ 3064882 w 7632848"/>
              <a:gd name="connsiteY6" fmla="*/ 0 h 2674161"/>
              <a:gd name="connsiteX7" fmla="*/ 3728353 w 7632848"/>
              <a:gd name="connsiteY7" fmla="*/ 0 h 2674161"/>
              <a:gd name="connsiteX8" fmla="*/ 4391823 w 7632848"/>
              <a:gd name="connsiteY8" fmla="*/ 0 h 2674161"/>
              <a:gd name="connsiteX9" fmla="*/ 5055294 w 7632848"/>
              <a:gd name="connsiteY9" fmla="*/ 0 h 2674161"/>
              <a:gd name="connsiteX10" fmla="*/ 5489779 w 7632848"/>
              <a:gd name="connsiteY10" fmla="*/ 0 h 2674161"/>
              <a:gd name="connsiteX11" fmla="*/ 6229578 w 7632848"/>
              <a:gd name="connsiteY11" fmla="*/ 0 h 2674161"/>
              <a:gd name="connsiteX12" fmla="*/ 6587735 w 7632848"/>
              <a:gd name="connsiteY12" fmla="*/ 0 h 2674161"/>
              <a:gd name="connsiteX13" fmla="*/ 7022220 w 7632848"/>
              <a:gd name="connsiteY13" fmla="*/ 0 h 2674161"/>
              <a:gd name="connsiteX14" fmla="*/ 7632848 w 7632848"/>
              <a:gd name="connsiteY14" fmla="*/ 0 h 2674161"/>
              <a:gd name="connsiteX15" fmla="*/ 7632848 w 7632848"/>
              <a:gd name="connsiteY15" fmla="*/ 561574 h 2674161"/>
              <a:gd name="connsiteX16" fmla="*/ 7632848 w 7632848"/>
              <a:gd name="connsiteY16" fmla="*/ 1149889 h 2674161"/>
              <a:gd name="connsiteX17" fmla="*/ 7632848 w 7632848"/>
              <a:gd name="connsiteY17" fmla="*/ 1631238 h 2674161"/>
              <a:gd name="connsiteX18" fmla="*/ 7632848 w 7632848"/>
              <a:gd name="connsiteY18" fmla="*/ 2139329 h 2674161"/>
              <a:gd name="connsiteX19" fmla="*/ 7632848 w 7632848"/>
              <a:gd name="connsiteY19" fmla="*/ 2674161 h 2674161"/>
              <a:gd name="connsiteX20" fmla="*/ 6969377 w 7632848"/>
              <a:gd name="connsiteY20" fmla="*/ 2674161 h 2674161"/>
              <a:gd name="connsiteX21" fmla="*/ 6458564 w 7632848"/>
              <a:gd name="connsiteY21" fmla="*/ 2674161 h 2674161"/>
              <a:gd name="connsiteX22" fmla="*/ 5718765 w 7632848"/>
              <a:gd name="connsiteY22" fmla="*/ 2674161 h 2674161"/>
              <a:gd name="connsiteX23" fmla="*/ 5360608 w 7632848"/>
              <a:gd name="connsiteY23" fmla="*/ 2674161 h 2674161"/>
              <a:gd name="connsiteX24" fmla="*/ 4620809 w 7632848"/>
              <a:gd name="connsiteY24" fmla="*/ 2674161 h 2674161"/>
              <a:gd name="connsiteX25" fmla="*/ 3957338 w 7632848"/>
              <a:gd name="connsiteY25" fmla="*/ 2674161 h 2674161"/>
              <a:gd name="connsiteX26" fmla="*/ 3293867 w 7632848"/>
              <a:gd name="connsiteY26" fmla="*/ 2674161 h 2674161"/>
              <a:gd name="connsiteX27" fmla="*/ 2554068 w 7632848"/>
              <a:gd name="connsiteY27" fmla="*/ 2674161 h 2674161"/>
              <a:gd name="connsiteX28" fmla="*/ 2119583 w 7632848"/>
              <a:gd name="connsiteY28" fmla="*/ 2674161 h 2674161"/>
              <a:gd name="connsiteX29" fmla="*/ 1379784 w 7632848"/>
              <a:gd name="connsiteY29" fmla="*/ 2674161 h 2674161"/>
              <a:gd name="connsiteX30" fmla="*/ 945299 w 7632848"/>
              <a:gd name="connsiteY30" fmla="*/ 2674161 h 2674161"/>
              <a:gd name="connsiteX31" fmla="*/ 0 w 7632848"/>
              <a:gd name="connsiteY31" fmla="*/ 2674161 h 2674161"/>
              <a:gd name="connsiteX32" fmla="*/ 0 w 7632848"/>
              <a:gd name="connsiteY32" fmla="*/ 2085846 h 2674161"/>
              <a:gd name="connsiteX33" fmla="*/ 0 w 7632848"/>
              <a:gd name="connsiteY33" fmla="*/ 1524272 h 2674161"/>
              <a:gd name="connsiteX34" fmla="*/ 0 w 7632848"/>
              <a:gd name="connsiteY34" fmla="*/ 989440 h 2674161"/>
              <a:gd name="connsiteX35" fmla="*/ 0 w 7632848"/>
              <a:gd name="connsiteY35" fmla="*/ 534832 h 2674161"/>
              <a:gd name="connsiteX36" fmla="*/ 0 w 7632848"/>
              <a:gd name="connsiteY36" fmla="*/ 0 h 267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32848" h="2674161" fill="none" extrusionOk="0">
                <a:moveTo>
                  <a:pt x="0" y="0"/>
                </a:moveTo>
                <a:cubicBezTo>
                  <a:pt x="103594" y="-11877"/>
                  <a:pt x="226471" y="39969"/>
                  <a:pt x="358157" y="0"/>
                </a:cubicBezTo>
                <a:cubicBezTo>
                  <a:pt x="489843" y="-39969"/>
                  <a:pt x="792168" y="41698"/>
                  <a:pt x="945299" y="0"/>
                </a:cubicBezTo>
                <a:cubicBezTo>
                  <a:pt x="1098430" y="-41698"/>
                  <a:pt x="1180551" y="40530"/>
                  <a:pt x="1303456" y="0"/>
                </a:cubicBezTo>
                <a:cubicBezTo>
                  <a:pt x="1426361" y="-40530"/>
                  <a:pt x="1859423" y="69129"/>
                  <a:pt x="2043255" y="0"/>
                </a:cubicBezTo>
                <a:cubicBezTo>
                  <a:pt x="2227087" y="-69129"/>
                  <a:pt x="2420220" y="18608"/>
                  <a:pt x="2554068" y="0"/>
                </a:cubicBezTo>
                <a:cubicBezTo>
                  <a:pt x="2687916" y="-18608"/>
                  <a:pt x="2828212" y="58711"/>
                  <a:pt x="3064882" y="0"/>
                </a:cubicBezTo>
                <a:cubicBezTo>
                  <a:pt x="3301552" y="-58711"/>
                  <a:pt x="3573998" y="376"/>
                  <a:pt x="3728353" y="0"/>
                </a:cubicBezTo>
                <a:cubicBezTo>
                  <a:pt x="3882708" y="-376"/>
                  <a:pt x="4165123" y="7427"/>
                  <a:pt x="4391823" y="0"/>
                </a:cubicBezTo>
                <a:cubicBezTo>
                  <a:pt x="4618523" y="-7427"/>
                  <a:pt x="4874515" y="53738"/>
                  <a:pt x="5055294" y="0"/>
                </a:cubicBezTo>
                <a:cubicBezTo>
                  <a:pt x="5236073" y="-53738"/>
                  <a:pt x="5278055" y="20973"/>
                  <a:pt x="5489779" y="0"/>
                </a:cubicBezTo>
                <a:cubicBezTo>
                  <a:pt x="5701503" y="-20973"/>
                  <a:pt x="6046202" y="11584"/>
                  <a:pt x="6229578" y="0"/>
                </a:cubicBezTo>
                <a:cubicBezTo>
                  <a:pt x="6412954" y="-11584"/>
                  <a:pt x="6423351" y="3433"/>
                  <a:pt x="6587735" y="0"/>
                </a:cubicBezTo>
                <a:cubicBezTo>
                  <a:pt x="6752119" y="-3433"/>
                  <a:pt x="6847512" y="33238"/>
                  <a:pt x="7022220" y="0"/>
                </a:cubicBezTo>
                <a:cubicBezTo>
                  <a:pt x="7196928" y="-33238"/>
                  <a:pt x="7415613" y="61286"/>
                  <a:pt x="7632848" y="0"/>
                </a:cubicBezTo>
                <a:cubicBezTo>
                  <a:pt x="7678987" y="131709"/>
                  <a:pt x="7592737" y="400583"/>
                  <a:pt x="7632848" y="561574"/>
                </a:cubicBezTo>
                <a:cubicBezTo>
                  <a:pt x="7672959" y="722565"/>
                  <a:pt x="7572155" y="995275"/>
                  <a:pt x="7632848" y="1149889"/>
                </a:cubicBezTo>
                <a:cubicBezTo>
                  <a:pt x="7693541" y="1304504"/>
                  <a:pt x="7607199" y="1426480"/>
                  <a:pt x="7632848" y="1631238"/>
                </a:cubicBezTo>
                <a:cubicBezTo>
                  <a:pt x="7658497" y="1835996"/>
                  <a:pt x="7592996" y="1904940"/>
                  <a:pt x="7632848" y="2139329"/>
                </a:cubicBezTo>
                <a:cubicBezTo>
                  <a:pt x="7672700" y="2373718"/>
                  <a:pt x="7630587" y="2554222"/>
                  <a:pt x="7632848" y="2674161"/>
                </a:cubicBezTo>
                <a:cubicBezTo>
                  <a:pt x="7335273" y="2682306"/>
                  <a:pt x="7199523" y="2643102"/>
                  <a:pt x="6969377" y="2674161"/>
                </a:cubicBezTo>
                <a:cubicBezTo>
                  <a:pt x="6739231" y="2705220"/>
                  <a:pt x="6620857" y="2647336"/>
                  <a:pt x="6458564" y="2674161"/>
                </a:cubicBezTo>
                <a:cubicBezTo>
                  <a:pt x="6296271" y="2700986"/>
                  <a:pt x="5907875" y="2610328"/>
                  <a:pt x="5718765" y="2674161"/>
                </a:cubicBezTo>
                <a:cubicBezTo>
                  <a:pt x="5529655" y="2737994"/>
                  <a:pt x="5446595" y="2670261"/>
                  <a:pt x="5360608" y="2674161"/>
                </a:cubicBezTo>
                <a:cubicBezTo>
                  <a:pt x="5274621" y="2678061"/>
                  <a:pt x="4934808" y="2639321"/>
                  <a:pt x="4620809" y="2674161"/>
                </a:cubicBezTo>
                <a:cubicBezTo>
                  <a:pt x="4306810" y="2709001"/>
                  <a:pt x="4242824" y="2656143"/>
                  <a:pt x="3957338" y="2674161"/>
                </a:cubicBezTo>
                <a:cubicBezTo>
                  <a:pt x="3671852" y="2692179"/>
                  <a:pt x="3503376" y="2619567"/>
                  <a:pt x="3293867" y="2674161"/>
                </a:cubicBezTo>
                <a:cubicBezTo>
                  <a:pt x="3084358" y="2728755"/>
                  <a:pt x="2866737" y="2673708"/>
                  <a:pt x="2554068" y="2674161"/>
                </a:cubicBezTo>
                <a:cubicBezTo>
                  <a:pt x="2241399" y="2674614"/>
                  <a:pt x="2273743" y="2628178"/>
                  <a:pt x="2119583" y="2674161"/>
                </a:cubicBezTo>
                <a:cubicBezTo>
                  <a:pt x="1965423" y="2720144"/>
                  <a:pt x="1670046" y="2651591"/>
                  <a:pt x="1379784" y="2674161"/>
                </a:cubicBezTo>
                <a:cubicBezTo>
                  <a:pt x="1089522" y="2696731"/>
                  <a:pt x="1133095" y="2642512"/>
                  <a:pt x="945299" y="2674161"/>
                </a:cubicBezTo>
                <a:cubicBezTo>
                  <a:pt x="757503" y="2705810"/>
                  <a:pt x="249661" y="2668092"/>
                  <a:pt x="0" y="2674161"/>
                </a:cubicBezTo>
                <a:cubicBezTo>
                  <a:pt x="-20577" y="2390194"/>
                  <a:pt x="24634" y="2339977"/>
                  <a:pt x="0" y="2085846"/>
                </a:cubicBezTo>
                <a:cubicBezTo>
                  <a:pt x="-24634" y="1831716"/>
                  <a:pt x="46971" y="1718379"/>
                  <a:pt x="0" y="1524272"/>
                </a:cubicBezTo>
                <a:cubicBezTo>
                  <a:pt x="-46971" y="1330165"/>
                  <a:pt x="18269" y="1190115"/>
                  <a:pt x="0" y="989440"/>
                </a:cubicBezTo>
                <a:cubicBezTo>
                  <a:pt x="-18269" y="788765"/>
                  <a:pt x="28106" y="754704"/>
                  <a:pt x="0" y="534832"/>
                </a:cubicBezTo>
                <a:cubicBezTo>
                  <a:pt x="-28106" y="314960"/>
                  <a:pt x="58563" y="134133"/>
                  <a:pt x="0" y="0"/>
                </a:cubicBezTo>
                <a:close/>
              </a:path>
              <a:path w="7632848" h="2674161" stroke="0" extrusionOk="0">
                <a:moveTo>
                  <a:pt x="0" y="0"/>
                </a:moveTo>
                <a:cubicBezTo>
                  <a:pt x="254351" y="-35195"/>
                  <a:pt x="451850" y="36163"/>
                  <a:pt x="739799" y="0"/>
                </a:cubicBezTo>
                <a:cubicBezTo>
                  <a:pt x="1027748" y="-36163"/>
                  <a:pt x="1101072" y="65574"/>
                  <a:pt x="1326941" y="0"/>
                </a:cubicBezTo>
                <a:cubicBezTo>
                  <a:pt x="1552810" y="-65574"/>
                  <a:pt x="1636783" y="3059"/>
                  <a:pt x="1837755" y="0"/>
                </a:cubicBezTo>
                <a:cubicBezTo>
                  <a:pt x="2038727" y="-3059"/>
                  <a:pt x="2119709" y="10368"/>
                  <a:pt x="2272240" y="0"/>
                </a:cubicBezTo>
                <a:cubicBezTo>
                  <a:pt x="2424771" y="-10368"/>
                  <a:pt x="2531120" y="23155"/>
                  <a:pt x="2630397" y="0"/>
                </a:cubicBezTo>
                <a:cubicBezTo>
                  <a:pt x="2729674" y="-23155"/>
                  <a:pt x="3133167" y="22087"/>
                  <a:pt x="3370196" y="0"/>
                </a:cubicBezTo>
                <a:cubicBezTo>
                  <a:pt x="3607225" y="-22087"/>
                  <a:pt x="3770050" y="25723"/>
                  <a:pt x="3957338" y="0"/>
                </a:cubicBezTo>
                <a:cubicBezTo>
                  <a:pt x="4144626" y="-25723"/>
                  <a:pt x="4409628" y="27879"/>
                  <a:pt x="4620809" y="0"/>
                </a:cubicBezTo>
                <a:cubicBezTo>
                  <a:pt x="4831990" y="-27879"/>
                  <a:pt x="5085343" y="37191"/>
                  <a:pt x="5207951" y="0"/>
                </a:cubicBezTo>
                <a:cubicBezTo>
                  <a:pt x="5330559" y="-37191"/>
                  <a:pt x="5531548" y="47549"/>
                  <a:pt x="5642436" y="0"/>
                </a:cubicBezTo>
                <a:cubicBezTo>
                  <a:pt x="5753325" y="-47549"/>
                  <a:pt x="6128993" y="22864"/>
                  <a:pt x="6305907" y="0"/>
                </a:cubicBezTo>
                <a:cubicBezTo>
                  <a:pt x="6482821" y="-22864"/>
                  <a:pt x="6668507" y="36464"/>
                  <a:pt x="6893049" y="0"/>
                </a:cubicBezTo>
                <a:cubicBezTo>
                  <a:pt x="7117591" y="-36464"/>
                  <a:pt x="7386089" y="27382"/>
                  <a:pt x="7632848" y="0"/>
                </a:cubicBezTo>
                <a:cubicBezTo>
                  <a:pt x="7654268" y="179615"/>
                  <a:pt x="7629405" y="277474"/>
                  <a:pt x="7632848" y="508091"/>
                </a:cubicBezTo>
                <a:cubicBezTo>
                  <a:pt x="7636291" y="738708"/>
                  <a:pt x="7584467" y="974863"/>
                  <a:pt x="7632848" y="1096406"/>
                </a:cubicBezTo>
                <a:cubicBezTo>
                  <a:pt x="7681229" y="1217950"/>
                  <a:pt x="7600886" y="1535022"/>
                  <a:pt x="7632848" y="1684721"/>
                </a:cubicBezTo>
                <a:cubicBezTo>
                  <a:pt x="7664810" y="1834420"/>
                  <a:pt x="7620614" y="1993789"/>
                  <a:pt x="7632848" y="2139329"/>
                </a:cubicBezTo>
                <a:cubicBezTo>
                  <a:pt x="7645082" y="2284869"/>
                  <a:pt x="7613753" y="2452678"/>
                  <a:pt x="7632848" y="2674161"/>
                </a:cubicBezTo>
                <a:cubicBezTo>
                  <a:pt x="7417703" y="2759015"/>
                  <a:pt x="7131442" y="2644351"/>
                  <a:pt x="6893049" y="2674161"/>
                </a:cubicBezTo>
                <a:cubicBezTo>
                  <a:pt x="6654656" y="2703971"/>
                  <a:pt x="6548541" y="2640525"/>
                  <a:pt x="6382235" y="2674161"/>
                </a:cubicBezTo>
                <a:cubicBezTo>
                  <a:pt x="6215929" y="2707797"/>
                  <a:pt x="6047744" y="2670213"/>
                  <a:pt x="5871422" y="2674161"/>
                </a:cubicBezTo>
                <a:cubicBezTo>
                  <a:pt x="5695100" y="2678109"/>
                  <a:pt x="5617278" y="2645382"/>
                  <a:pt x="5436936" y="2674161"/>
                </a:cubicBezTo>
                <a:cubicBezTo>
                  <a:pt x="5256594" y="2702940"/>
                  <a:pt x="4949727" y="2602731"/>
                  <a:pt x="4697137" y="2674161"/>
                </a:cubicBezTo>
                <a:cubicBezTo>
                  <a:pt x="4444547" y="2745591"/>
                  <a:pt x="4463134" y="2647360"/>
                  <a:pt x="4338981" y="2674161"/>
                </a:cubicBezTo>
                <a:cubicBezTo>
                  <a:pt x="4214828" y="2700962"/>
                  <a:pt x="4042795" y="2640514"/>
                  <a:pt x="3904495" y="2674161"/>
                </a:cubicBezTo>
                <a:cubicBezTo>
                  <a:pt x="3766195" y="2707808"/>
                  <a:pt x="3633963" y="2641655"/>
                  <a:pt x="3470010" y="2674161"/>
                </a:cubicBezTo>
                <a:cubicBezTo>
                  <a:pt x="3306058" y="2706667"/>
                  <a:pt x="3234335" y="2638383"/>
                  <a:pt x="3035525" y="2674161"/>
                </a:cubicBezTo>
                <a:cubicBezTo>
                  <a:pt x="2836716" y="2709939"/>
                  <a:pt x="2659212" y="2609127"/>
                  <a:pt x="2295726" y="2674161"/>
                </a:cubicBezTo>
                <a:cubicBezTo>
                  <a:pt x="1932240" y="2739195"/>
                  <a:pt x="1964777" y="2673242"/>
                  <a:pt x="1861241" y="2674161"/>
                </a:cubicBezTo>
                <a:cubicBezTo>
                  <a:pt x="1757705" y="2675080"/>
                  <a:pt x="1454954" y="2663761"/>
                  <a:pt x="1121442" y="2674161"/>
                </a:cubicBezTo>
                <a:cubicBezTo>
                  <a:pt x="787930" y="2684561"/>
                  <a:pt x="790938" y="2656234"/>
                  <a:pt x="686956" y="2674161"/>
                </a:cubicBezTo>
                <a:cubicBezTo>
                  <a:pt x="582974" y="2692088"/>
                  <a:pt x="186249" y="2617556"/>
                  <a:pt x="0" y="2674161"/>
                </a:cubicBezTo>
                <a:cubicBezTo>
                  <a:pt x="-55225" y="2521446"/>
                  <a:pt x="53632" y="2359673"/>
                  <a:pt x="0" y="2139329"/>
                </a:cubicBezTo>
                <a:cubicBezTo>
                  <a:pt x="-53632" y="1918985"/>
                  <a:pt x="15181" y="1820434"/>
                  <a:pt x="0" y="1631238"/>
                </a:cubicBezTo>
                <a:cubicBezTo>
                  <a:pt x="-15181" y="1442042"/>
                  <a:pt x="5717" y="1370538"/>
                  <a:pt x="0" y="1176631"/>
                </a:cubicBezTo>
                <a:cubicBezTo>
                  <a:pt x="-5717" y="982724"/>
                  <a:pt x="63616" y="850050"/>
                  <a:pt x="0" y="615057"/>
                </a:cubicBezTo>
                <a:cubicBezTo>
                  <a:pt x="-63616" y="380064"/>
                  <a:pt x="72623" y="201591"/>
                  <a:pt x="0" y="0"/>
                </a:cubicBezTo>
                <a:close/>
              </a:path>
            </a:pathLst>
          </a:cu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0"/>
              </a:spcAft>
              <a:buNone/>
              <a:tabLst>
                <a:tab pos="1705610" algn="l"/>
              </a:tabLst>
            </a:pPr>
            <a:r>
              <a:rPr lang="en-GB" altLang="zh-HK" sz="2100" kern="100" dirty="0" err="1">
                <a:latin typeface="Times New Roman" panose="02020603050405020304" pitchFamily="18" charset="0"/>
                <a:cs typeface="Times New Roman" panose="02020603050405020304" pitchFamily="18" charset="0"/>
              </a:rPr>
              <a:t>Hantianling</a:t>
            </a:r>
            <a:r>
              <a:rPr lang="en-GB" altLang="zh-HK" sz="2100" kern="100" dirty="0">
                <a:latin typeface="Times New Roman" panose="02020603050405020304" pitchFamily="18" charset="0"/>
                <a:cs typeface="Times New Roman" panose="02020603050405020304" pitchFamily="18" charset="0"/>
              </a:rPr>
              <a:t> is a village located in </a:t>
            </a:r>
            <a:r>
              <a:rPr lang="en-GB" altLang="zh-HK" sz="2100" kern="100" dirty="0" smtClean="0">
                <a:latin typeface="Times New Roman" panose="02020603050405020304" pitchFamily="18" charset="0"/>
                <a:cs typeface="Times New Roman" panose="02020603050405020304" pitchFamily="18" charset="0"/>
              </a:rPr>
              <a:t>the remotest mountainous </a:t>
            </a:r>
            <a:r>
              <a:rPr lang="en-GB" altLang="zh-HK" sz="2100" kern="100" dirty="0" err="1" smtClean="0">
                <a:latin typeface="Times New Roman" panose="02020603050405020304" pitchFamily="18" charset="0"/>
                <a:cs typeface="Times New Roman" panose="02020603050405020304" pitchFamily="18" charset="0"/>
              </a:rPr>
              <a:t>Xihaigu</a:t>
            </a:r>
            <a:r>
              <a:rPr lang="en-GB" altLang="zh-HK" sz="2100" kern="100" dirty="0" smtClean="0">
                <a:latin typeface="Times New Roman" panose="02020603050405020304" pitchFamily="18" charset="0"/>
                <a:cs typeface="Times New Roman" panose="02020603050405020304" pitchFamily="18" charset="0"/>
              </a:rPr>
              <a:t> </a:t>
            </a:r>
            <a:r>
              <a:rPr lang="en-GB" altLang="zh-HK" sz="2100" kern="100" dirty="0">
                <a:latin typeface="Times New Roman" panose="02020603050405020304" pitchFamily="18" charset="0"/>
                <a:cs typeface="Times New Roman" panose="02020603050405020304" pitchFamily="18" charset="0"/>
              </a:rPr>
              <a:t>area of </a:t>
            </a:r>
            <a:r>
              <a:rPr lang="en-GB" altLang="zh-HK" sz="2100" kern="100" dirty="0" err="1">
                <a:latin typeface="Times New Roman" panose="02020603050405020304" pitchFamily="18" charset="0"/>
                <a:cs typeface="Times New Roman" panose="02020603050405020304" pitchFamily="18" charset="0"/>
              </a:rPr>
              <a:t>Hexi</a:t>
            </a:r>
            <a:r>
              <a:rPr lang="en-GB" altLang="zh-HK" sz="2100" kern="100" dirty="0">
                <a:latin typeface="Times New Roman" panose="02020603050405020304" pitchFamily="18" charset="0"/>
                <a:cs typeface="Times New Roman" panose="02020603050405020304" pitchFamily="18" charset="0"/>
              </a:rPr>
              <a:t> Town, </a:t>
            </a:r>
            <a:r>
              <a:rPr lang="en-GB" altLang="zh-HK" sz="2100" kern="100" dirty="0" err="1">
                <a:latin typeface="Times New Roman" panose="02020603050405020304" pitchFamily="18" charset="0"/>
                <a:cs typeface="Times New Roman" panose="02020603050405020304" pitchFamily="18" charset="0"/>
              </a:rPr>
              <a:t>Tongxin</a:t>
            </a:r>
            <a:r>
              <a:rPr lang="en-GB" altLang="zh-HK" sz="2100" kern="100" dirty="0">
                <a:latin typeface="Times New Roman" panose="02020603050405020304" pitchFamily="18" charset="0"/>
                <a:cs typeface="Times New Roman" panose="02020603050405020304" pitchFamily="18" charset="0"/>
              </a:rPr>
              <a:t> County, </a:t>
            </a:r>
            <a:r>
              <a:rPr lang="en-GB" altLang="zh-HK" sz="2100" kern="100" dirty="0" err="1">
                <a:latin typeface="Times New Roman" panose="02020603050405020304" pitchFamily="18" charset="0"/>
                <a:cs typeface="Times New Roman" panose="02020603050405020304" pitchFamily="18" charset="0"/>
              </a:rPr>
              <a:t>Wuzhong</a:t>
            </a:r>
            <a:r>
              <a:rPr lang="en-GB" altLang="zh-HK" sz="2100" kern="100" dirty="0">
                <a:latin typeface="Times New Roman" panose="02020603050405020304" pitchFamily="18" charset="0"/>
                <a:cs typeface="Times New Roman" panose="02020603050405020304" pitchFamily="18" charset="0"/>
              </a:rPr>
              <a:t> City, Ningxia Autonomous Region. </a:t>
            </a:r>
            <a:r>
              <a:rPr lang="en-GB" altLang="zh-HK" sz="2100" kern="100" dirty="0" smtClean="0">
                <a:latin typeface="Times New Roman" panose="02020603050405020304" pitchFamily="18" charset="0"/>
                <a:cs typeface="Times New Roman" panose="02020603050405020304" pitchFamily="18" charset="0"/>
              </a:rPr>
              <a:t>It </a:t>
            </a:r>
            <a:r>
              <a:rPr lang="en-GB" altLang="zh-HK" sz="2100" kern="100" dirty="0">
                <a:latin typeface="Times New Roman" panose="02020603050405020304" pitchFamily="18" charset="0"/>
                <a:cs typeface="Times New Roman" panose="02020603050405020304" pitchFamily="18" charset="0"/>
              </a:rPr>
              <a:t>is an arid </a:t>
            </a:r>
            <a:r>
              <a:rPr lang="en-GB" altLang="zh-HK" sz="2100" kern="100" dirty="0" smtClean="0">
                <a:latin typeface="Times New Roman" panose="02020603050405020304" pitchFamily="18" charset="0"/>
                <a:cs typeface="Times New Roman" panose="02020603050405020304" pitchFamily="18" charset="0"/>
              </a:rPr>
              <a:t>land </a:t>
            </a:r>
            <a:r>
              <a:rPr lang="en-GB" altLang="zh-HK" sz="2100" kern="100" dirty="0">
                <a:latin typeface="Times New Roman" panose="02020603050405020304" pitchFamily="18" charset="0"/>
                <a:cs typeface="Times New Roman" panose="02020603050405020304" pitchFamily="18" charset="0"/>
              </a:rPr>
              <a:t>with a vulnerable ecological environment, challenging </a:t>
            </a:r>
            <a:r>
              <a:rPr lang="en-GB" altLang="zh-HK" sz="2100" kern="100" dirty="0" smtClean="0">
                <a:latin typeface="Times New Roman" panose="02020603050405020304" pitchFamily="18" charset="0"/>
                <a:cs typeface="Times New Roman" panose="02020603050405020304" pitchFamily="18" charset="0"/>
              </a:rPr>
              <a:t>living </a:t>
            </a:r>
            <a:r>
              <a:rPr lang="en-GB" altLang="zh-HK" sz="2100" kern="100" dirty="0">
                <a:latin typeface="Times New Roman" panose="02020603050405020304" pitchFamily="18" charset="0"/>
                <a:cs typeface="Times New Roman" panose="02020603050405020304" pitchFamily="18" charset="0"/>
              </a:rPr>
              <a:t>conditions </a:t>
            </a:r>
            <a:r>
              <a:rPr lang="en-GB" altLang="zh-HK" sz="2100" kern="100" dirty="0" smtClean="0">
                <a:latin typeface="Times New Roman" panose="02020603050405020304" pitchFamily="18" charset="0"/>
                <a:cs typeface="Times New Roman" panose="02020603050405020304" pitchFamily="18" charset="0"/>
              </a:rPr>
              <a:t>and highly dense impoverished population</a:t>
            </a:r>
            <a:r>
              <a:rPr lang="en-GB" altLang="zh-HK" sz="2100" kern="100" dirty="0">
                <a:latin typeface="Times New Roman" panose="02020603050405020304" pitchFamily="18" charset="0"/>
                <a:cs typeface="Times New Roman" panose="02020603050405020304" pitchFamily="18" charset="0"/>
              </a:rPr>
              <a:t>. Since 2013, </a:t>
            </a:r>
            <a:r>
              <a:rPr lang="en-GB" altLang="zh-HK" sz="2100" kern="100" dirty="0" smtClean="0">
                <a:latin typeface="Times New Roman" panose="02020603050405020304" pitchFamily="18" charset="0"/>
                <a:cs typeface="Times New Roman" panose="02020603050405020304" pitchFamily="18" charset="0"/>
              </a:rPr>
              <a:t>measures </a:t>
            </a:r>
            <a:r>
              <a:rPr lang="en-GB" altLang="zh-HK" sz="2100" kern="100" dirty="0">
                <a:latin typeface="Times New Roman" panose="02020603050405020304" pitchFamily="18" charset="0"/>
                <a:cs typeface="Times New Roman" panose="02020603050405020304" pitchFamily="18" charset="0"/>
              </a:rPr>
              <a:t>such as collective relocation and </a:t>
            </a:r>
            <a:r>
              <a:rPr lang="en-GB" altLang="zh-HK" sz="2100" kern="100" dirty="0" smtClean="0">
                <a:latin typeface="Times New Roman" panose="02020603050405020304" pitchFamily="18" charset="0"/>
                <a:cs typeface="Times New Roman" panose="02020603050405020304" pitchFamily="18" charset="0"/>
              </a:rPr>
              <a:t>resettlement have been implemented to solve problems, </a:t>
            </a:r>
            <a:r>
              <a:rPr lang="en-GB" altLang="zh-HK" sz="2100" kern="100" dirty="0">
                <a:latin typeface="Times New Roman" panose="02020603050405020304" pitchFamily="18" charset="0"/>
                <a:cs typeface="Times New Roman" panose="02020603050405020304" pitchFamily="18" charset="0"/>
              </a:rPr>
              <a:t>such as poor living conditions, </a:t>
            </a:r>
            <a:r>
              <a:rPr lang="en-GB" altLang="zh-HK" sz="2100" kern="100" dirty="0" smtClean="0">
                <a:latin typeface="Times New Roman" panose="02020603050405020304" pitchFamily="18" charset="0"/>
                <a:cs typeface="Times New Roman" panose="02020603050405020304" pitchFamily="18" charset="0"/>
              </a:rPr>
              <a:t>inconvenient transportation and limited </a:t>
            </a:r>
            <a:r>
              <a:rPr lang="en-GB" altLang="zh-HK" sz="2100" kern="100" dirty="0">
                <a:latin typeface="Times New Roman" panose="02020603050405020304" pitchFamily="18" charset="0"/>
                <a:cs typeface="Times New Roman" panose="02020603050405020304" pitchFamily="18" charset="0"/>
              </a:rPr>
              <a:t>access </a:t>
            </a:r>
            <a:r>
              <a:rPr lang="en-GB" altLang="zh-HK" sz="2100" kern="100" dirty="0" smtClean="0">
                <a:latin typeface="Times New Roman" panose="02020603050405020304" pitchFamily="18" charset="0"/>
                <a:cs typeface="Times New Roman" panose="02020603050405020304" pitchFamily="18" charset="0"/>
              </a:rPr>
              <a:t>to drinking water that had plagued local people for generations. </a:t>
            </a:r>
            <a:endParaRPr lang="zh-TW" altLang="zh-HK" sz="2100" kern="1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1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734696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内容占位符 4">
            <a:hlinkClick r:id="rId2"/>
            <a:extLst>
              <a:ext uri="{FF2B5EF4-FFF2-40B4-BE49-F238E27FC236}">
                <a16:creationId xmlns:a16="http://schemas.microsoft.com/office/drawing/2014/main" id="{39000A73-FE39-4E0C-A62F-5A2FF746F362}"/>
              </a:ext>
            </a:extLst>
          </p:cNvPr>
          <p:cNvPicPr>
            <a:picLocks noGrp="1" noChangeAspect="1"/>
          </p:cNvPicPr>
          <p:nvPr>
            <p:ph idx="4294967295"/>
          </p:nvPr>
        </p:nvPicPr>
        <p:blipFill rotWithShape="1">
          <a:blip r:embed="rId3" cstate="print"/>
          <a:srcRect l="39719"/>
          <a:stretch/>
        </p:blipFill>
        <p:spPr>
          <a:xfrm>
            <a:off x="5789374" y="2361117"/>
            <a:ext cx="5811837" cy="2120900"/>
          </a:xfrm>
          <a:prstGeom prst="rect">
            <a:avLst/>
          </a:prstGeom>
          <a:noFill/>
          <a:ln>
            <a:noFill/>
          </a:ln>
          <a:effectLst>
            <a:outerShdw blurRad="50800" dist="50800" dir="5400000" algn="ctr" rotWithShape="0">
              <a:schemeClr val="tx1"/>
            </a:outerShdw>
          </a:effectLst>
        </p:spPr>
      </p:pic>
      <p:sp>
        <p:nvSpPr>
          <p:cNvPr id="6" name="文本框 5">
            <a:extLst>
              <a:ext uri="{FF2B5EF4-FFF2-40B4-BE49-F238E27FC236}">
                <a16:creationId xmlns:a16="http://schemas.microsoft.com/office/drawing/2014/main" id="{0ED6E0C2-B621-4027-969C-285F815A9455}"/>
              </a:ext>
            </a:extLst>
          </p:cNvPr>
          <p:cNvSpPr txBox="1"/>
          <p:nvPr/>
        </p:nvSpPr>
        <p:spPr>
          <a:xfrm>
            <a:off x="6209975" y="4624705"/>
            <a:ext cx="52382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CN" sz="16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CCTV.COM</a:t>
            </a:r>
            <a:endPar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http://tv.cctv.com/yskd/special/xycgs/index.shtml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79AA070C-7E2C-49F9-80CE-98D5218AC15F}"/>
              </a:ext>
            </a:extLst>
          </p:cNvPr>
          <p:cNvSpPr txBox="1"/>
          <p:nvPr/>
        </p:nvSpPr>
        <p:spPr>
          <a:xfrm>
            <a:off x="606061" y="3835825"/>
            <a:ext cx="50843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Wenweipo</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https://www.wenweipo.com/a/202102/25/AP6037bc3de4b04e1918c85cf6.html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7">
            <a:hlinkClick r:id="rId4"/>
            <a:extLst>
              <a:ext uri="{FF2B5EF4-FFF2-40B4-BE49-F238E27FC236}">
                <a16:creationId xmlns:a16="http://schemas.microsoft.com/office/drawing/2014/main" id="{B56C50CD-9D1C-4507-AEF9-A1FCB9DA679B}"/>
              </a:ext>
            </a:extLst>
          </p:cNvPr>
          <p:cNvPicPr>
            <a:picLocks noChangeAspect="1"/>
          </p:cNvPicPr>
          <p:nvPr/>
        </p:nvPicPr>
        <p:blipFill rotWithShape="1">
          <a:blip r:embed="rId5" cstate="print"/>
          <a:srcRect t="12807" r="2954" b="4265"/>
          <a:stretch/>
        </p:blipFill>
        <p:spPr>
          <a:xfrm>
            <a:off x="953143" y="1525583"/>
            <a:ext cx="4638260" cy="2228382"/>
          </a:xfrm>
          <a:prstGeom prst="rect">
            <a:avLst/>
          </a:prstGeom>
          <a:noFill/>
          <a:ln>
            <a:noFill/>
          </a:ln>
          <a:effectLst>
            <a:outerShdw blurRad="50800" dist="50800" dir="5400000" algn="ctr" rotWithShape="0">
              <a:schemeClr val="tx1"/>
            </a:outerShdw>
          </a:effectLst>
        </p:spPr>
      </p:pic>
      <p:sp>
        <p:nvSpPr>
          <p:cNvPr id="9" name="矩形 1">
            <a:extLst>
              <a:ext uri="{FF2B5EF4-FFF2-40B4-BE49-F238E27FC236}">
                <a16:creationId xmlns:a16="http://schemas.microsoft.com/office/drawing/2014/main" id="{16310A72-0868-4AF0-BE32-7416E953375F}"/>
              </a:ext>
            </a:extLst>
          </p:cNvPr>
          <p:cNvSpPr>
            <a:spLocks noChangeArrowheads="1"/>
          </p:cNvSpPr>
          <p:nvPr/>
        </p:nvSpPr>
        <p:spPr bwMode="auto">
          <a:xfrm>
            <a:off x="428625" y="314848"/>
            <a:ext cx="112871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Watch the </a:t>
            </a:r>
            <a:r>
              <a:rPr kumimoji="0" lang="en-US" altLang="zh-CN" sz="32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video clips </a:t>
            </a:r>
            <a:r>
              <a:rPr kumimoji="0" lang="en-US" altLang="zh-CN"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information, </a:t>
            </a:r>
            <a:r>
              <a:rPr kumimoji="0" lang="en-US" altLang="zh-CN" sz="32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r>
            <a:br>
              <a:rPr kumimoji="0" lang="en-US" altLang="zh-CN" sz="32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br>
            <a:r>
              <a:rPr kumimoji="0" lang="en-US" altLang="zh-CN" sz="32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then share </a:t>
            </a:r>
            <a:r>
              <a:rPr kumimoji="0" lang="en-US" altLang="zh-CN"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your </a:t>
            </a:r>
            <a:r>
              <a:rPr kumimoji="0" lang="en-US" altLang="zh-CN" sz="32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feeling. </a:t>
            </a:r>
            <a:endParaRPr kumimoji="0" lang="zh-CN" altLang="en-US"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图形 9" descr="场记板 轮廓">
            <a:extLst>
              <a:ext uri="{FF2B5EF4-FFF2-40B4-BE49-F238E27FC236}">
                <a16:creationId xmlns:a16="http://schemas.microsoft.com/office/drawing/2014/main" id="{14FDDCF2-4780-445B-91B1-4265E99040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55172" y="1525583"/>
            <a:ext cx="885712" cy="956665"/>
          </a:xfrm>
          <a:prstGeom prst="rect">
            <a:avLst/>
          </a:prstGeom>
        </p:spPr>
      </p:pic>
      <p:pic>
        <p:nvPicPr>
          <p:cNvPr id="11" name="图形 10" descr="场记板 轮廓">
            <a:extLst>
              <a:ext uri="{FF2B5EF4-FFF2-40B4-BE49-F238E27FC236}">
                <a16:creationId xmlns:a16="http://schemas.microsoft.com/office/drawing/2014/main" id="{CAB5BBA5-6ED7-4FC8-9C0D-502FF872C2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699960" y="1709827"/>
            <a:ext cx="885712" cy="956665"/>
          </a:xfrm>
          <a:prstGeom prst="rect">
            <a:avLst/>
          </a:prstGeom>
        </p:spPr>
      </p:pic>
      <p:sp>
        <p:nvSpPr>
          <p:cNvPr id="13" name="灯片编号占位符 1">
            <a:extLst>
              <a:ext uri="{FF2B5EF4-FFF2-40B4-BE49-F238E27FC236}">
                <a16:creationId xmlns:a16="http://schemas.microsoft.com/office/drawing/2014/main" id="{11D9871E-1E00-447C-9E65-B11DF77B66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DC5E8F-1EB0-4121-BBB8-2E098CAE7BA1}" type="slidenum">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標楷體"/>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99</a:t>
            </a:fld>
            <a:endParaRPr kumimoji="0" lang="en-US" altLang="zh-CN" sz="1600" b="0" i="0" u="none" strike="noStrike" kern="1200" cap="none" spc="0" normalizeH="0" baseline="0" noProof="0" dirty="0">
              <a:ln>
                <a:noFill/>
              </a:ln>
              <a:solidFill>
                <a:schemeClr val="tx1"/>
              </a:solidFill>
              <a:effectLst/>
              <a:uLnTx/>
              <a:uFillTx/>
              <a:latin typeface="Times New Roman" panose="02020603050405020304" pitchFamily="18" charset="0"/>
              <a:ea typeface="標楷體"/>
              <a:cs typeface="Times New Roman" panose="02020603050405020304" pitchFamily="18" charset="0"/>
            </a:endParaRPr>
          </a:p>
        </p:txBody>
      </p:sp>
      <p:sp>
        <p:nvSpPr>
          <p:cNvPr id="7" name="Rectangle 6"/>
          <p:cNvSpPr/>
          <p:nvPr/>
        </p:nvSpPr>
        <p:spPr>
          <a:xfrm>
            <a:off x="5143652" y="5664974"/>
            <a:ext cx="4610429" cy="523220"/>
          </a:xfrm>
          <a:prstGeom prst="rect">
            <a:avLst/>
          </a:prstGeom>
        </p:spPr>
        <p:txBody>
          <a:bodyPr wrap="none">
            <a:spAutoFit/>
          </a:bodyPr>
          <a:lstStyle/>
          <a:p>
            <a:pPr>
              <a:spcAft>
                <a:spcPts val="0"/>
              </a:spcAft>
            </a:pP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Source: Xinhua News Agency National High-end Think Tank</a:t>
            </a:r>
          </a:p>
          <a:p>
            <a:pPr>
              <a:spcAft>
                <a:spcPts val="0"/>
              </a:spcAft>
            </a:pPr>
            <a:r>
              <a:rPr lang="en-GB" altLang="zh-HK" sz="1400" dirty="0">
                <a:solidFill>
                  <a:srgbClr val="000000"/>
                </a:solidFill>
                <a:latin typeface="Times New Roman" panose="02020603050405020304" pitchFamily="18" charset="0"/>
                <a:cs typeface="Times New Roman" panose="02020603050405020304" pitchFamily="18" charset="0"/>
              </a:rPr>
              <a:t>http://www.xinhuanet.com/politics/2021jpxbg.pdf</a:t>
            </a:r>
            <a:endParaRPr lang="zh-TW" altLang="zh-HK"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a:hlinkClick r:id="rId8"/>
          </p:cNvPr>
          <p:cNvPicPr>
            <a:picLocks noChangeAspect="1"/>
          </p:cNvPicPr>
          <p:nvPr/>
        </p:nvPicPr>
        <p:blipFill>
          <a:blip r:embed="rId9" cstate="print"/>
          <a:stretch>
            <a:fillRect/>
          </a:stretch>
        </p:blipFill>
        <p:spPr>
          <a:xfrm>
            <a:off x="1483852" y="4771542"/>
            <a:ext cx="3576841" cy="1688369"/>
          </a:xfrm>
          <a:prstGeom prst="rect">
            <a:avLst/>
          </a:prstGeom>
        </p:spPr>
      </p:pic>
      <p:sp>
        <p:nvSpPr>
          <p:cNvPr id="14" name="TextBox 13"/>
          <p:cNvSpPr txBox="1"/>
          <p:nvPr/>
        </p:nvSpPr>
        <p:spPr>
          <a:xfrm>
            <a:off x="1483852" y="4784436"/>
            <a:ext cx="1791363"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zh-CN"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rPr>
              <a:t>中國</a:t>
            </a:r>
            <a:r>
              <a:rPr kumimoji="0" lang="zh-TW"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rPr>
              <a:t>減</a:t>
            </a:r>
            <a:r>
              <a:rPr kumimoji="0" lang="zh-CN"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rPr>
              <a:t>貧學</a:t>
            </a:r>
            <a:endParaRPr kumimoji="0" lang="zh-HK"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15" name="Rectangle 14"/>
          <p:cNvSpPr/>
          <p:nvPr/>
        </p:nvSpPr>
        <p:spPr>
          <a:xfrm>
            <a:off x="9569886" y="4782641"/>
            <a:ext cx="2031325" cy="646331"/>
          </a:xfrm>
          <a:prstGeom prst="rect">
            <a:avLst/>
          </a:prstGeom>
          <a:ln w="28575">
            <a:solidFill>
              <a:srgbClr val="FF0000"/>
            </a:solidFill>
          </a:ln>
        </p:spPr>
        <p:txBody>
          <a:bodyPr wrap="square">
            <a:spAutoFit/>
          </a:bodyPr>
          <a:lstStyle/>
          <a:p>
            <a:r>
              <a:rPr lang="en-US" altLang="zh-TW" b="1"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b="1"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b="1" dirty="0">
                <a:latin typeface="Times New Roman" panose="02020603050405020304" pitchFamily="18" charset="0"/>
                <a:ea typeface="DFKai-SB" panose="03000509000000000000" pitchFamily="65" charset="-120"/>
                <a:cs typeface="Times New Roman" panose="02020603050405020304" pitchFamily="18" charset="0"/>
              </a:rPr>
              <a:t>image to watch the video</a:t>
            </a:r>
            <a:endParaRPr lang="en-US" altLang="zh-HK" b="1" dirty="0">
              <a:latin typeface="DFKai-SB" panose="03000509000000000000" pitchFamily="65" charset="-120"/>
              <a:ea typeface="DFKai-SB" panose="03000509000000000000" pitchFamily="65" charset="-120"/>
            </a:endParaRPr>
          </a:p>
        </p:txBody>
      </p:sp>
      <p:pic>
        <p:nvPicPr>
          <p:cNvPr id="16" name="图形 10" descr="场记板 轮廓">
            <a:extLst>
              <a:ext uri="{FF2B5EF4-FFF2-40B4-BE49-F238E27FC236}">
                <a16:creationId xmlns:a16="http://schemas.microsoft.com/office/drawing/2014/main" id="{CAB5BBA5-6ED7-4FC8-9C0D-502FF872C2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06061" y="4389823"/>
            <a:ext cx="885712" cy="956665"/>
          </a:xfrm>
          <a:prstGeom prst="rect">
            <a:avLst/>
          </a:prstGeom>
        </p:spPr>
      </p:pic>
    </p:spTree>
    <p:extLst>
      <p:ext uri="{BB962C8B-B14F-4D97-AF65-F5344CB8AC3E}">
        <p14:creationId xmlns:p14="http://schemas.microsoft.com/office/powerpoint/2010/main" val="55700542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defRPr>
        </a:defPPr>
      </a:lstStyle>
      <a:style>
        <a:lnRef idx="1">
          <a:schemeClr val="accent1"/>
        </a:lnRef>
        <a:fillRef idx="2">
          <a:schemeClr val="accent1"/>
        </a:fillRef>
        <a:effectRef idx="1">
          <a:schemeClr val="accent1"/>
        </a:effectRef>
        <a:fontRef idx="minor">
          <a:schemeClr val="dk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標">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11504</Words>
  <Application>Microsoft Office PowerPoint</Application>
  <PresentationFormat>寬螢幕</PresentationFormat>
  <Paragraphs>810</Paragraphs>
  <Slides>103</Slides>
  <Notes>10</Notes>
  <HiddenSlides>0</HiddenSlides>
  <MMClips>0</MMClips>
  <ScaleCrop>false</ScaleCrop>
  <HeadingPairs>
    <vt:vector size="6" baseType="variant">
      <vt:variant>
        <vt:lpstr>使用字型</vt:lpstr>
      </vt:variant>
      <vt:variant>
        <vt:i4>20</vt:i4>
      </vt:variant>
      <vt:variant>
        <vt:lpstr>佈景主題</vt:lpstr>
      </vt:variant>
      <vt:variant>
        <vt:i4>2</vt:i4>
      </vt:variant>
      <vt:variant>
        <vt:lpstr>投影片標題</vt:lpstr>
      </vt:variant>
      <vt:variant>
        <vt:i4>103</vt:i4>
      </vt:variant>
    </vt:vector>
  </HeadingPairs>
  <TitlesOfParts>
    <vt:vector size="125" baseType="lpstr">
      <vt:lpstr>Avant GardeBook</vt:lpstr>
      <vt:lpstr>DengXian</vt:lpstr>
      <vt:lpstr>DengXian</vt:lpstr>
      <vt:lpstr>等线 Light</vt:lpstr>
      <vt:lpstr>Microsoft JhengHei Light</vt:lpstr>
      <vt:lpstr>微软雅黑</vt:lpstr>
      <vt:lpstr>MS PGothic</vt:lpstr>
      <vt:lpstr>SimSun</vt:lpstr>
      <vt:lpstr>SimSun</vt:lpstr>
      <vt:lpstr>微軟正黑體</vt:lpstr>
      <vt:lpstr>新細明體</vt:lpstr>
      <vt:lpstr>DFKai-SB</vt:lpstr>
      <vt:lpstr>DFKai-SB</vt:lpstr>
      <vt:lpstr>Agency FB</vt:lpstr>
      <vt:lpstr>Arial</vt:lpstr>
      <vt:lpstr>Arial</vt:lpstr>
      <vt:lpstr>Calibri</vt:lpstr>
      <vt:lpstr>Century Gothic</vt:lpstr>
      <vt:lpstr>Times New Roman</vt:lpstr>
      <vt:lpstr>Wingdings</vt:lpstr>
      <vt:lpstr>Office 主题​​</vt:lpstr>
      <vt:lpstr>1_Office 主题​​</vt:lpstr>
      <vt:lpstr>PowerPoint 簡報</vt:lpstr>
      <vt:lpstr>Learning Objectives</vt:lpstr>
      <vt:lpstr>PowerPoint 簡報</vt:lpstr>
      <vt:lpstr>PowerPoint 簡報</vt:lpstr>
      <vt:lpstr>PowerPoint 簡報</vt:lpstr>
      <vt:lpstr>PowerPoint 簡報</vt:lpstr>
      <vt:lpstr>Major scientific and technological achievements in recent years </vt:lpstr>
      <vt:lpstr>PowerPoint 簡報</vt:lpstr>
      <vt:lpstr>World-class scientific research infrastructure </vt:lpstr>
      <vt:lpstr>PowerPoint 簡報</vt:lpstr>
      <vt:lpstr>Reference</vt:lpstr>
      <vt:lpstr>PowerPoint 簡報</vt:lpstr>
      <vt:lpstr>Reference</vt:lpstr>
      <vt:lpstr>Reference</vt:lpstr>
      <vt:lpstr>PowerPoint 簡報</vt:lpstr>
      <vt:lpstr>Reference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Chinese people’s health condition high up among developing countries</vt:lpstr>
      <vt:lpstr>Establishing a large-scale basic  medical and healthcare security system</vt:lpstr>
      <vt:lpstr>PowerPoint 簡報</vt:lpstr>
      <vt:lpstr>PowerPoint 簡報</vt:lpstr>
      <vt:lpstr>Contributions to the world’s  medical and healthcare services </vt:lpstr>
      <vt:lpstr>Tu Youyou: The first Chinese Nobel laureate in physiology or medicine</vt:lpstr>
      <vt:lpstr>China arranging medical aid teams to Africa</vt:lpstr>
      <vt:lpstr>The Chinese Naval Hospital Ship - Peace Ark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Popularisation of pre-school education, compulsory education, senior secondary school education and higher education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The Duge Beipanjiang Bridge</vt:lpstr>
      <vt:lpstr>PowerPoint 簡報</vt:lpstr>
      <vt:lpstr>PowerPoint 簡報</vt:lpstr>
      <vt:lpstr>PowerPoint 簡報</vt:lpstr>
      <vt:lpstr>PowerPoint 簡報</vt:lpstr>
      <vt:lpstr>PowerPoint 簡報</vt:lpstr>
      <vt:lpstr>PowerPoint 簡報</vt:lpstr>
      <vt:lpstr>PowerPoint 簡報</vt:lpstr>
      <vt:lpstr>PowerPoint 簡報</vt:lpstr>
      <vt:lpstr>Watch the video clip</vt:lpstr>
      <vt:lpstr>PowerPoint 簡報</vt:lpstr>
      <vt:lpstr>PowerPoint 簡報</vt:lpstr>
      <vt:lpstr>PowerPoint 簡報</vt:lpstr>
      <vt:lpstr>PowerPoint 簡報</vt:lpstr>
      <vt:lpstr>PowerPoint 簡報</vt:lpstr>
      <vt:lpstr>PowerPoint 簡報</vt:lpstr>
      <vt:lpstr>PowerPoint 簡報</vt:lpstr>
      <vt:lpstr>New Infrastructure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2021-06-02T10:29:31Z</dcterms:created>
  <dcterms:modified xsi:type="dcterms:W3CDTF">2022-07-28T02:41:58Z</dcterms:modified>
</cp:coreProperties>
</file>