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Lst>
  <p:notesMasterIdLst>
    <p:notesMasterId r:id="rId74"/>
  </p:notesMasterIdLst>
  <p:handoutMasterIdLst>
    <p:handoutMasterId r:id="rId7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12192000" cy="6858000"/>
  <p:notesSz cx="9926638" cy="6797675"/>
  <p:embeddedFontLst>
    <p:embeddedFont>
      <p:font typeface="微軟正黑體" panose="020B0604030504040204" pitchFamily="34" charset="-120"/>
      <p:regular r:id="rId76"/>
      <p:bold r:id="rId77"/>
    </p:embeddedFont>
    <p:embeddedFont>
      <p:font typeface="Calibri" panose="020F0502020204030204" pitchFamily="34" charset="0"/>
      <p:regular r:id="rId78"/>
      <p:bold r:id="rId79"/>
      <p:italic r:id="rId80"/>
      <p:boldItalic r:id="rId81"/>
    </p:embeddedFont>
    <p:embeddedFont>
      <p:font typeface="SimSun" panose="02010600030101010101" pitchFamily="2" charset="-122"/>
      <p:regular r:id="rId82"/>
    </p:embeddedFont>
    <p:embeddedFont>
      <p:font typeface="標楷體" panose="03000509000000000000" pitchFamily="65" charset="-120"/>
      <p:regular r:id="rId83"/>
    </p:embeddedFont>
    <p:embeddedFont>
      <p:font typeface="MS PGothic" panose="020B0600070205080204" pitchFamily="34" charset="-128"/>
      <p:regular r:id="rId84"/>
    </p:embeddedFont>
    <p:embeddedFont>
      <p:font typeface="微軟正黑體" panose="020B0604030504040204" pitchFamily="34" charset="-120"/>
      <p:regular r:id="rId76"/>
      <p:bold r:id="rId77"/>
    </p:embeddedFont>
  </p:embeddedFontLst>
  <p:custDataLst>
    <p:tags r:id="rId8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F459E2A-F0ED-45B4-83B7-B32DD5C1A436}" styleName="Table_0">
    <a:wholeTbl>
      <a:tcTxStyle>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Style>
        <a:tcBdr/>
        <a:fill>
          <a:solidFill>
            <a:srgbClr val="D0DEEF"/>
          </a:solidFill>
        </a:fill>
      </a:tcStyle>
    </a:band1H>
    <a:band2H>
      <a:tcStyle>
        <a:tcBdr/>
      </a:tcStyle>
    </a:band2H>
    <a:band1V>
      <a:tcStyle>
        <a:tcBdr/>
        <a:fill>
          <a:solidFill>
            <a:srgbClr val="D0DEEF"/>
          </a:solidFill>
        </a:fill>
      </a:tcStyle>
    </a:band1V>
    <a:band2V>
      <a:tcStyle>
        <a:tcBdr/>
      </a:tcStyle>
    </a:band2V>
    <a:lastCol>
      <a:tcTxStyle b="on">
        <a:font>
          <a:latin typeface="Calibri"/>
          <a:ea typeface="Calibri"/>
          <a:cs typeface="Calibri"/>
        </a:font>
        <a:schemeClr val="lt1"/>
      </a:tcTxStyle>
      <a:tcStyle>
        <a:tcBdr/>
        <a:fill>
          <a:solidFill>
            <a:schemeClr val="accent1"/>
          </a:solidFill>
        </a:fill>
      </a:tcStyle>
    </a:lastCol>
    <a:firstCol>
      <a:tcTxStyle b="on">
        <a:font>
          <a:latin typeface="Calibri"/>
          <a:ea typeface="Calibri"/>
          <a:cs typeface="Calibri"/>
        </a:font>
        <a:schemeClr val="lt1"/>
      </a:tcTxStyle>
      <a:tcStyle>
        <a:tcBdr/>
        <a:fill>
          <a:solidFill>
            <a:schemeClr val="accent1"/>
          </a:solidFill>
        </a:fill>
      </a:tcStyle>
    </a:firstCol>
    <a:lastRow>
      <a:tcTxStyle b="on">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Style>
        <a:tcBdr/>
      </a:tcStyle>
    </a:seCell>
    <a:swCell>
      <a:tcStyle>
        <a:tcBdr/>
      </a:tcStyle>
    </a:swCell>
    <a:firstRow>
      <a:tcTxStyle b="on">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4660"/>
  </p:normalViewPr>
  <p:slideViewPr>
    <p:cSldViewPr snapToGrid="0" showGuides="1">
      <p:cViewPr varScale="1">
        <p:scale>
          <a:sx n="105" d="100"/>
          <a:sy n="105" d="100"/>
        </p:scale>
        <p:origin x="858" y="102"/>
      </p:cViewPr>
      <p:guideLst>
        <p:guide orient="horz" pos="2183"/>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1.fntdata"/><Relationship Id="rId84" Type="http://schemas.openxmlformats.org/officeDocument/2006/relationships/font" Target="fonts/font9.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4.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7.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6225886" cy="253548"/>
          </a:xfrm>
          <a:prstGeom prst="rect">
            <a:avLst/>
          </a:prstGeom>
        </p:spPr>
        <p:txBody>
          <a:bodyPr vert="horz" lIns="91440" tIns="45720" rIns="91440" bIns="45720" rtlCol="0"/>
          <a:lstStyle>
            <a:lvl1pPr algn="l">
              <a:defRPr sz="660"/>
            </a:lvl1pPr>
          </a:lstStyle>
          <a:p>
            <a:endParaRPr lang="zh-CN" alt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 name="日期占位符 2"/>
          <p:cNvSpPr>
            <a:spLocks noGrp="1"/>
          </p:cNvSpPr>
          <p:nvPr>
            <p:ph type="dt" sz="quarter" idx="1"/>
          </p:nvPr>
        </p:nvSpPr>
        <p:spPr>
          <a:xfrm>
            <a:off x="8138218" y="0"/>
            <a:ext cx="6225886" cy="253548"/>
          </a:xfrm>
          <a:prstGeom prst="rect">
            <a:avLst/>
          </a:prstGeom>
        </p:spPr>
        <p:txBody>
          <a:bodyPr vert="horz" lIns="91440" tIns="45720" rIns="91440" bIns="45720" rtlCol="0"/>
          <a:lstStyle>
            <a:lvl1pPr algn="r">
              <a:defRPr sz="660"/>
            </a:lvl1pPr>
          </a:lstStyle>
          <a:p>
            <a:fld id="{0F9B84EA-7D68-4D60-9CB1-D50884785D1C}" type="datetimeFigureOut">
              <a:rPr lang="zh-CN" altLang="en-US" smtClean="0">
                <a:latin typeface="Times New Roman" panose="02020603050405020304" charset="0"/>
                <a:ea typeface="Times New Roman" panose="02020603050405020304" charset="0"/>
                <a:cs typeface="Times New Roman" panose="02020603050405020304" charset="0"/>
                <a:sym typeface="Times New Roman" panose="02020603050405020304" charset="0"/>
              </a:rPr>
              <a:t>2024/2/20</a:t>
            </a:fld>
            <a:endParaRPr lang="zh-CN" alt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 name="页脚占位符 3"/>
          <p:cNvSpPr>
            <a:spLocks noGrp="1"/>
          </p:cNvSpPr>
          <p:nvPr>
            <p:ph type="ftr" sz="quarter" idx="2"/>
          </p:nvPr>
        </p:nvSpPr>
        <p:spPr>
          <a:xfrm>
            <a:off x="0" y="4799863"/>
            <a:ext cx="6225886" cy="253548"/>
          </a:xfrm>
          <a:prstGeom prst="rect">
            <a:avLst/>
          </a:prstGeom>
        </p:spPr>
        <p:txBody>
          <a:bodyPr vert="horz" lIns="91440" tIns="45720" rIns="91440" bIns="45720" rtlCol="0" anchor="b"/>
          <a:lstStyle>
            <a:lvl1pPr algn="l">
              <a:defRPr sz="660"/>
            </a:lvl1pPr>
          </a:lstStyle>
          <a:p>
            <a:endParaRPr lang="zh-CN" alt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 name="灯片编号占位符 4"/>
          <p:cNvSpPr>
            <a:spLocks noGrp="1"/>
          </p:cNvSpPr>
          <p:nvPr>
            <p:ph type="sldNum" sz="quarter" idx="3"/>
          </p:nvPr>
        </p:nvSpPr>
        <p:spPr>
          <a:xfrm>
            <a:off x="8138218" y="4799863"/>
            <a:ext cx="6225886" cy="253548"/>
          </a:xfrm>
          <a:prstGeom prst="rect">
            <a:avLst/>
          </a:prstGeom>
        </p:spPr>
        <p:txBody>
          <a:bodyPr vert="horz" lIns="91440" tIns="45720" rIns="91440" bIns="45720" rtlCol="0" anchor="b"/>
          <a:lstStyle>
            <a:lvl1pPr algn="r">
              <a:defRPr sz="660"/>
            </a:lvl1pPr>
          </a:lstStyle>
          <a:p>
            <a:fld id="{8D4E0FC9-F1F8-4FAE-9988-3BA365CFD46F}" type="slidenum">
              <a:rPr lang="zh-CN" altLang="en-US" smtClean="0">
                <a:latin typeface="Times New Roman" panose="02020603050405020304" charset="0"/>
                <a:ea typeface="Times New Roman" panose="02020603050405020304" charset="0"/>
                <a:cs typeface="Times New Roman" panose="02020603050405020304" charset="0"/>
                <a:sym typeface="Times New Roman" panose="02020603050405020304" charset="0"/>
              </a:rPr>
              <a:t>‹#›</a:t>
            </a:fld>
            <a:endParaRPr lang="zh-CN" alt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02125" cy="3413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5622925" y="0"/>
            <a:ext cx="4302125" cy="3413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188" y="3271838"/>
            <a:ext cx="7942262" cy="26765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6456363"/>
            <a:ext cx="4302125" cy="34131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5622925" y="6456363"/>
            <a:ext cx="4302125" cy="34131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fld>
            <a:endParaRPr sz="1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5: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15: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16: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7: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17: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8: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8: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9: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19: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2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4: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2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5: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5: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26: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7: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7: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8: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8: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9: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29: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3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2: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3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3: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3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4: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3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5: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35: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36: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7: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37: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8: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38: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9: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39: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4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4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2: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4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43: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p4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4: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4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45: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45: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p46: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47: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8" name="Google Shape;838;p47: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8: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9" name="Google Shape;849;p48: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49: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49: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5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5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52: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5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53: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p5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54: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1" name="Google Shape;941;p5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55: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p55: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5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56: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57: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57: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58: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58: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59: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p59: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6: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6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6" name="Google Shape;1046;p6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6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8" name="Google Shape;1058;p6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62: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6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63: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4" name="Google Shape;1084;p6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64: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p6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65: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p65: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6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p66: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67: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7" name="Google Shape;1127;p67: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68: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3" name="Google Shape;1133;p68: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69: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69: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7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p7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7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7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9: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panose="020F0502020204030204"/>
              <a:buNone/>
              <a:defRPr sz="60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panose="020B0604020202020204"/>
              <a:buNone/>
              <a:defRPr sz="24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ctr"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ctr" rtl="0">
              <a:lnSpc>
                <a:spcPct val="90000"/>
              </a:lnSpc>
              <a:spcBef>
                <a:spcPts val="500"/>
              </a:spcBef>
              <a:spcAft>
                <a:spcPts val="0"/>
              </a:spcAft>
              <a:buClr>
                <a:schemeClr val="dk1"/>
              </a:buClr>
              <a:buSzPts val="18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5" name="Google Shape;15;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6" name="Google Shape;16;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7" name="Google Shape;1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2" name="Google Shape;7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3" name="Google Shape;7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4" name="Google Shape;7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8" name="Google Shape;7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9" name="Google Shape;7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0" name="Google Shape;8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21" name="Google Shape;21;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23" name="Google Shape;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panose="020F0502020204030204"/>
              <a:buNone/>
              <a:defRPr sz="60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panose="020B0604020202020204"/>
              <a:buNone/>
              <a:defRPr sz="2400" b="0" i="0" u="none" strike="noStrike" cap="none">
                <a:solidFill>
                  <a:srgbClr val="888888"/>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228600" algn="l" rtl="0">
              <a:lnSpc>
                <a:spcPct val="90000"/>
              </a:lnSpc>
              <a:spcBef>
                <a:spcPts val="5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90000"/>
              </a:lnSpc>
              <a:spcBef>
                <a:spcPts val="500"/>
              </a:spcBef>
              <a:spcAft>
                <a:spcPts val="0"/>
              </a:spcAft>
              <a:buClr>
                <a:srgbClr val="888888"/>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90000"/>
              </a:lnSpc>
              <a:spcBef>
                <a:spcPts val="500"/>
              </a:spcBef>
              <a:spcAft>
                <a:spcPts val="0"/>
              </a:spcAft>
              <a:buClr>
                <a:srgbClr val="888888"/>
              </a:buClr>
              <a:buSzPts val="1600"/>
              <a:buFont typeface="Arial" panose="020B0604020202020204"/>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90000"/>
              </a:lnSpc>
              <a:spcBef>
                <a:spcPts val="500"/>
              </a:spcBef>
              <a:spcAft>
                <a:spcPts val="0"/>
              </a:spcAft>
              <a:buClr>
                <a:srgbClr val="888888"/>
              </a:buClr>
              <a:buSzPts val="1600"/>
              <a:buFont typeface="Arial" panose="020B0604020202020204"/>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90000"/>
              </a:lnSpc>
              <a:spcBef>
                <a:spcPts val="500"/>
              </a:spcBef>
              <a:spcAft>
                <a:spcPts val="0"/>
              </a:spcAft>
              <a:buClr>
                <a:srgbClr val="888888"/>
              </a:buClr>
              <a:buSzPts val="1600"/>
              <a:buFont typeface="Arial" panose="020B0604020202020204"/>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90000"/>
              </a:lnSpc>
              <a:spcBef>
                <a:spcPts val="500"/>
              </a:spcBef>
              <a:spcAft>
                <a:spcPts val="0"/>
              </a:spcAft>
              <a:buClr>
                <a:srgbClr val="888888"/>
              </a:buClr>
              <a:buSzPts val="1600"/>
              <a:buFont typeface="Arial" panose="020B0604020202020204"/>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90000"/>
              </a:lnSpc>
              <a:spcBef>
                <a:spcPts val="500"/>
              </a:spcBef>
              <a:spcAft>
                <a:spcPts val="0"/>
              </a:spcAft>
              <a:buClr>
                <a:srgbClr val="888888"/>
              </a:buClr>
              <a:buSzPts val="1600"/>
              <a:buFont typeface="Arial" panose="020B0604020202020204"/>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90000"/>
              </a:lnSpc>
              <a:spcBef>
                <a:spcPts val="500"/>
              </a:spcBef>
              <a:spcAft>
                <a:spcPts val="0"/>
              </a:spcAft>
              <a:buClr>
                <a:srgbClr val="888888"/>
              </a:buClr>
              <a:buSzPts val="1600"/>
              <a:buFont typeface="Arial" panose="020B0604020202020204"/>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36" name="Google Shape;3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37" name="Google Shape;3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38" name="Google Shape;3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2" name="Google Shape;4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3" name="Google Shape;4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4" name="Google Shape;4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panose="020B0604020202020204"/>
              <a:buNone/>
              <a:defRPr sz="2400" b="1"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228600" algn="l" rtl="0">
              <a:lnSpc>
                <a:spcPct val="90000"/>
              </a:lnSpc>
              <a:spcBef>
                <a:spcPts val="500"/>
              </a:spcBef>
              <a:spcAft>
                <a:spcPts val="0"/>
              </a:spcAft>
              <a:buClr>
                <a:schemeClr val="dk1"/>
              </a:buClr>
              <a:buSzPts val="2000"/>
              <a:buFont typeface="Arial" panose="020B0604020202020204"/>
              <a:buNone/>
              <a:defRPr sz="20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90000"/>
              </a:lnSpc>
              <a:spcBef>
                <a:spcPts val="500"/>
              </a:spcBef>
              <a:spcAft>
                <a:spcPts val="0"/>
              </a:spcAft>
              <a:buClr>
                <a:schemeClr val="dk1"/>
              </a:buClr>
              <a:buSzPts val="1800"/>
              <a:buFont typeface="Arial" panose="020B0604020202020204"/>
              <a:buNone/>
              <a:defRPr sz="18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9" name="Google Shape;4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0" name="Google Shape;5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panose="020B0604020202020204"/>
              <a:buNone/>
              <a:defRPr sz="2400" b="1"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228600" algn="l" rtl="0">
              <a:lnSpc>
                <a:spcPct val="90000"/>
              </a:lnSpc>
              <a:spcBef>
                <a:spcPts val="500"/>
              </a:spcBef>
              <a:spcAft>
                <a:spcPts val="0"/>
              </a:spcAft>
              <a:buClr>
                <a:schemeClr val="dk1"/>
              </a:buClr>
              <a:buSzPts val="2000"/>
              <a:buFont typeface="Arial" panose="020B0604020202020204"/>
              <a:buNone/>
              <a:defRPr sz="20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90000"/>
              </a:lnSpc>
              <a:spcBef>
                <a:spcPts val="500"/>
              </a:spcBef>
              <a:spcAft>
                <a:spcPts val="0"/>
              </a:spcAft>
              <a:buClr>
                <a:schemeClr val="dk1"/>
              </a:buClr>
              <a:buSzPts val="1800"/>
              <a:buFont typeface="Arial" panose="020B0604020202020204"/>
              <a:buNone/>
              <a:defRPr sz="18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90000"/>
              </a:lnSpc>
              <a:spcBef>
                <a:spcPts val="50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1" name="Google Shape;5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panose="020F0502020204030204"/>
              <a:buNone/>
              <a:defRPr sz="3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panose="020B0604020202020204"/>
              <a:buChar char="•"/>
              <a:defRPr sz="3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406400" algn="l" rtl="0">
              <a:lnSpc>
                <a:spcPct val="90000"/>
              </a:lnSpc>
              <a:spcBef>
                <a:spcPts val="5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8" name="Google Shape;58;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panose="020B0604020202020204"/>
              <a:buNone/>
              <a:defRPr sz="16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228600" algn="l" rtl="0">
              <a:lnSpc>
                <a:spcPct val="90000"/>
              </a:lnSpc>
              <a:spcBef>
                <a:spcPts val="500"/>
              </a:spcBef>
              <a:spcAft>
                <a:spcPts val="0"/>
              </a:spcAft>
              <a:buClr>
                <a:schemeClr val="dk1"/>
              </a:buClr>
              <a:buSzPts val="1400"/>
              <a:buFont typeface="Arial" panose="020B0604020202020204"/>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90000"/>
              </a:lnSpc>
              <a:spcBef>
                <a:spcPts val="500"/>
              </a:spcBef>
              <a:spcAft>
                <a:spcPts val="0"/>
              </a:spcAft>
              <a:buClr>
                <a:schemeClr val="dk1"/>
              </a:buClr>
              <a:buSzPts val="12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panose="020F0502020204030204"/>
              <a:buNone/>
              <a:defRPr sz="32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10"/>
          <p:cNvSpPr>
            <a:spLocks noGrp="1"/>
          </p:cNvSpPr>
          <p:nvPr>
            <p:ph type="pic" idx="2"/>
          </p:nvPr>
        </p:nvSpPr>
        <p:spPr>
          <a:xfrm>
            <a:off x="5183188" y="987425"/>
            <a:ext cx="6172200" cy="4873625"/>
          </a:xfrm>
          <a:prstGeom prst="rect">
            <a:avLst/>
          </a:prstGeom>
          <a:noFill/>
          <a:ln>
            <a:noFill/>
          </a:ln>
        </p:spPr>
      </p:sp>
      <p:sp>
        <p:nvSpPr>
          <p:cNvPr id="65" name="Google Shape;65;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panose="020B0604020202020204"/>
              <a:buNone/>
              <a:defRPr sz="1600" b="0" i="0" u="none" strike="noStrike" cap="none">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914400" marR="0" lvl="1" indent="-228600" algn="l" rtl="0">
              <a:lnSpc>
                <a:spcPct val="90000"/>
              </a:lnSpc>
              <a:spcBef>
                <a:spcPts val="500"/>
              </a:spcBef>
              <a:spcAft>
                <a:spcPts val="0"/>
              </a:spcAft>
              <a:buClr>
                <a:schemeClr val="dk1"/>
              </a:buClr>
              <a:buSzPts val="1400"/>
              <a:buFont typeface="Arial" panose="020B0604020202020204"/>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90000"/>
              </a:lnSpc>
              <a:spcBef>
                <a:spcPts val="500"/>
              </a:spcBef>
              <a:spcAft>
                <a:spcPts val="0"/>
              </a:spcAft>
              <a:buClr>
                <a:schemeClr val="dk1"/>
              </a:buClr>
              <a:buSzPts val="12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90000"/>
              </a:lnSpc>
              <a:spcBef>
                <a:spcPts val="500"/>
              </a:spcBef>
              <a:spcAft>
                <a:spcPts val="0"/>
              </a:spcAft>
              <a:buClr>
                <a:schemeClr val="dk1"/>
              </a:buClr>
              <a:buSzPts val="1000"/>
              <a:buFont typeface="Arial" panose="020B0604020202020204"/>
              <a:buNone/>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6" name="Google Shape;6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7" name="Google Shape;6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8" name="Google Shape;6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lvl1pPr>
            <a:lvl2pPr marL="0" marR="0" lvl="1"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800">
                <a:solidFill>
                  <a:schemeClr val="dk1"/>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ltLang="zh-TW"/>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6858000"/>
          </a:xfrm>
          <a:prstGeom prst="rect">
            <a:avLst/>
          </a:prstGeom>
          <a:solidFill>
            <a:srgbClr val="FFF2CC">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1" name="Google Shape;11;p1"/>
          <p:cNvSpPr txBox="1"/>
          <p:nvPr/>
        </p:nvSpPr>
        <p:spPr>
          <a:xfrm>
            <a:off x="9120188" y="6374667"/>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rgbClr val="888888"/>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fld>
            <a:endParaRPr sz="1200" b="0" i="0" u="none" strike="noStrike" cap="none">
              <a:solidFill>
                <a:srgbClr val="888888"/>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ho.int/about/governance/constitution" TargetMode="Externa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who.int/countries/" TargetMode="External"/><Relationship Id="rId5" Type="http://schemas.openxmlformats.org/officeDocument/2006/relationships/image" Target="../media/image13.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who.int/data/gho/publications/world-health-statistic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hyperlink" Target="https://www.who.int/about/what-we-do" TargetMode="Externa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who.int/zh/about/governance/constitu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who.int/china/zh/about-u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hinacurrent.com/education/article/2021/09/22587.html" TargetMode="External"/><Relationship Id="rId5" Type="http://schemas.openxmlformats.org/officeDocument/2006/relationships/image" Target="../media/image13.png"/><Relationship Id="rId4" Type="http://schemas.openxmlformats.org/officeDocument/2006/relationships/image" Target="../media/image31.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hyperlink" Target="https://www.who.int/data/gho/data/major-themes/universal-health-coverage-majo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who.int/zh/dat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www.customs.gov.cn/customs/302249/302266/302267/2369512/index.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ews.gov.hk/chi/2019/02/20190225/20190225_141628_557/images/20190225143043104.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cs.edb.edcity.hk/file/redirect/230331_01.ph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apps.who.int/iris/bitstream/handle/10665/345533/WHO-MHP-HPS-EML-2021.02-eng.pdf" TargetMode="Externa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who.int/publications/i/item/9789240031593" TargetMode="External"/><Relationship Id="rId5" Type="http://schemas.openxmlformats.org/officeDocument/2006/relationships/image" Target="../media/image61.png"/><Relationship Id="rId4" Type="http://schemas.openxmlformats.org/officeDocument/2006/relationships/hyperlink" Target="https://iris.who.int/bitstream/handle/10665/246178/WHO-HIV-2016.05-eng.pdf?sequence=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who.int/publications/m/item/immunization-agenda-2030-a-global-strategy-to-leave-no-one-behin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www.who.int/tools/flunet"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3.png"/><Relationship Id="rId7" Type="http://schemas.openxmlformats.org/officeDocument/2006/relationships/hyperlink" Target="https://www.who.int/zh/news-room/fact-sheets/detail/yaw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www.who.int/zh/news-room/fact-sheets/detail/dracunculiasis-(guinea-worm-disease)" TargetMode="Externa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iris.who.int/bitstream/handle/10665/255415/9789241512343-eng.pdf?sequence=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www.studenthealth.gov.hk/english/health/health_hl/health_hl_ahl.html" TargetMode="Externa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s://www.youtube.com/watch?v=kY76mxo1ZhM" TargetMode="Externa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iris.who.int/bitstream/handle/10665/351735/9789240041769-eng.pdf?sequence=1" TargetMode="External"/><Relationship Id="rId7"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fctc.who.int/who-fctc/reporting/global-progress-reports" TargetMode="Externa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openxmlformats.org/officeDocument/2006/relationships/hyperlink" Target="https://www.livetobaccofree.hk/videos/01_en.mp4" TargetMode="External"/><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livetobaccofree.hk/videos/03_en.mp4" TargetMode="External"/><Relationship Id="rId5" Type="http://schemas.openxmlformats.org/officeDocument/2006/relationships/image" Target="../media/image88.png"/><Relationship Id="rId10" Type="http://schemas.openxmlformats.org/officeDocument/2006/relationships/image" Target="../media/image13.png"/><Relationship Id="rId4" Type="http://schemas.openxmlformats.org/officeDocument/2006/relationships/hyperlink" Target="https://www.livetobaccofree.hk/videos/02_en.mp4" TargetMode="External"/><Relationship Id="rId9"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hyperlink" Target="https://www.who.int/emergencies/overview" TargetMode="External"/><Relationship Id="rId7"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who.int/emergencies/situations" TargetMode="External"/><Relationship Id="rId5" Type="http://schemas.openxmlformats.org/officeDocument/2006/relationships/image" Target="../media/image13.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s://www.chp.gov.hk/en/healthtopics/24/index.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hyperlink" Target="https://www.who.int/emergencies/diseases/novel-coronavirus-2019"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7.pn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hyperlink" Target="https://www.who.int/emergencies/diseases/novel-coronavirus-2019/strategies-and-plan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youtu.be/7egUec9i8gc" TargetMode="External"/><Relationship Id="rId7" Type="http://schemas.openxmlformats.org/officeDocument/2006/relationships/hyperlink" Target="https://youtu.be/aNUPVdJHeAQ"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who.int/zh/emergencies/diseases/novel-coronavirus-2019/question-and-answers-hub" TargetMode="External"/><Relationship Id="rId5" Type="http://schemas.openxmlformats.org/officeDocument/2006/relationships/image" Target="../media/image13.png"/><Relationship Id="rId10" Type="http://schemas.openxmlformats.org/officeDocument/2006/relationships/image" Target="../media/image104.png"/><Relationship Id="rId4" Type="http://schemas.openxmlformats.org/officeDocument/2006/relationships/image" Target="../media/image102.png"/><Relationship Id="rId9" Type="http://schemas.openxmlformats.org/officeDocument/2006/relationships/hyperlink" Target="https://youtu.be/oqFn6AHoJZQ"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www.who.int/news-room/spotlight/let-s-flatten-the-infodemic-curve" TargetMode="External"/><Relationship Id="rId7" Type="http://schemas.openxmlformats.org/officeDocument/2006/relationships/hyperlink" Target="https://who.canto.global/v/coronavirus/album/HJ2N0?viewIndex=1&amp;display=fitView&amp;column=image&amp;id=ajd4gio1o90m7324tfb5l1v61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3.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www.nhc.gov.cn/xxgk/pages/viewdocument.jsp?dispatchDate=&amp;staticUrl=/yzygj/s7659/201812/14caf755107c43d2881905a8d4f44ed2.shtml&amp;wenhao=%E5%9B%BD%E5%8D%AB%E5%8C%BB%E5%8F%91%E3%80%942018%E3%80%9552%E5%8F%B7&amp;utitle=%E5%85%B3%E4%BA%8E%E5%8D%B0%E5%8F%91%E5%9B%BD%E9%99%85%E7%96%BE%E7%97%85%E5%88%86%E7%B1%BB%E7%AC%AC%E5%8D%81%E4%B8%80%E6%AC%A1%E4%BF%AE%E8%AE%A2%E6%9C%AC%EF%BC%88ICD-11%EF%BC%89%E4%B8%AD%E6%96%87%E7%89%88%E7%9A%84%E9%80%9A%E7%9F%A5"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it.people.com.cn/n1/2020/1123/c1009-31941449.html%20(Chinese%20only)" TargetMode="External"/><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www.who.int/zh/campaigns/world-health-day/2022"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p:nvPr/>
        </p:nvSpPr>
        <p:spPr>
          <a:xfrm>
            <a:off x="600890" y="2443611"/>
            <a:ext cx="11275423" cy="276994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rgbClr val="000000"/>
              </a:buClr>
              <a:buSzPts val="4400"/>
              <a:buFont typeface="Times New Roman" panose="02020603050405020304" charset="0"/>
              <a:buNone/>
            </a:pPr>
            <a:r>
              <a:rPr lang="en-GB" sz="4400" b="1"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focus:</a:t>
            </a:r>
          </a:p>
          <a:p>
            <a:pPr marL="0" marR="0" lvl="0" indent="0" algn="ctr" rtl="0">
              <a:lnSpc>
                <a:spcPct val="150000"/>
              </a:lnSpc>
              <a:spcBef>
                <a:spcPts val="0"/>
              </a:spcBef>
              <a:spcAft>
                <a:spcPts val="0"/>
              </a:spcAft>
              <a:buClr>
                <a:schemeClr val="dk1"/>
              </a:buClr>
              <a:buSzPts val="4000"/>
              <a:buFont typeface="Times New Roman" panose="02020603050405020304" charset="0"/>
              <a:buNone/>
            </a:pPr>
            <a:r>
              <a:rPr lang="en-GB" sz="3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Functions and </a:t>
            </a:r>
            <a:r>
              <a:rPr lang="en-US" altLang="zh-CN" sz="3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a:t>
            </a:r>
            <a:r>
              <a:rPr lang="en-GB" sz="3600" dirty="0" err="1">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oles</a:t>
            </a:r>
            <a:r>
              <a:rPr lang="en-GB" sz="3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of the World Health Organization in Global Public Health Matters</a:t>
            </a:r>
          </a:p>
        </p:txBody>
      </p:sp>
      <p:sp>
        <p:nvSpPr>
          <p:cNvPr id="86" name="Google Shape;86;p13"/>
          <p:cNvSpPr/>
          <p:nvPr/>
        </p:nvSpPr>
        <p:spPr>
          <a:xfrm>
            <a:off x="332508" y="261157"/>
            <a:ext cx="11335235"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Citizenship and Social Development</a:t>
            </a:r>
          </a:p>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Theme 3 Interconnectedness and Interdependence of the Contemporary World</a:t>
            </a:r>
          </a:p>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Topic: Public health and human health</a:t>
            </a:r>
          </a:p>
        </p:txBody>
      </p:sp>
      <p:sp>
        <p:nvSpPr>
          <p:cNvPr id="87" name="Google Shape;87;p13"/>
          <p:cNvSpPr txBox="1"/>
          <p:nvPr/>
        </p:nvSpPr>
        <p:spPr>
          <a:xfrm>
            <a:off x="3965947" y="5327259"/>
            <a:ext cx="4545307" cy="47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April </a:t>
            </a:r>
            <a:r>
              <a:rPr lang="en-GB" sz="2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2023</a:t>
            </a:r>
          </a:p>
          <a:p>
            <a:pPr marL="0" marR="0" lvl="0" indent="0" algn="ctr" rtl="0">
              <a:spcBef>
                <a:spcPts val="0"/>
              </a:spcBef>
              <a:spcAft>
                <a:spcPts val="0"/>
              </a:spcAft>
              <a:buNone/>
            </a:pPr>
            <a:r>
              <a:rPr lang="en-GB" sz="2800" dirty="0" smtClean="0">
                <a:solidFill>
                  <a:srgbClr val="7030A0"/>
                </a:solidFill>
                <a:latin typeface="Times New Roman" panose="02020603050405020304"/>
                <a:ea typeface="Times New Roman" panose="02020603050405020304"/>
                <a:cs typeface="Times New Roman" panose="02020603050405020304"/>
                <a:sym typeface="Times New Roman" panose="02020603050405020304"/>
              </a:rPr>
              <a:t>(Translated version)</a:t>
            </a:r>
            <a:endParaRPr lang="en-GB" sz="2800" dirty="0">
              <a:solidFill>
                <a:srgbClr val="7030A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2"/>
          <p:cNvSpPr/>
          <p:nvPr/>
        </p:nvSpPr>
        <p:spPr>
          <a:xfrm>
            <a:off x="2212051" y="4595694"/>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293" name="Google Shape;293;p22">
            <a:hlinkClick r:id="rId3"/>
          </p:cNvPr>
          <p:cNvPicPr preferRelativeResize="0"/>
          <p:nvPr/>
        </p:nvPicPr>
        <p:blipFill rotWithShape="1">
          <a:blip r:embed="rId4"/>
          <a:srcRect/>
          <a:stretch>
            <a:fillRect/>
          </a:stretch>
        </p:blipFill>
        <p:spPr>
          <a:xfrm>
            <a:off x="10115258" y="1682690"/>
            <a:ext cx="1856323" cy="1479321"/>
          </a:xfrm>
          <a:prstGeom prst="rect">
            <a:avLst/>
          </a:prstGeom>
          <a:noFill/>
          <a:ln>
            <a:noFill/>
          </a:ln>
        </p:spPr>
      </p:pic>
      <p:sp>
        <p:nvSpPr>
          <p:cNvPr id="294" name="Google Shape;294;p22"/>
          <p:cNvSpPr txBox="1"/>
          <p:nvPr/>
        </p:nvSpPr>
        <p:spPr>
          <a:xfrm>
            <a:off x="10438125" y="1206686"/>
            <a:ext cx="1471949"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Logo of WHO</a:t>
            </a:r>
          </a:p>
        </p:txBody>
      </p:sp>
      <p:sp>
        <p:nvSpPr>
          <p:cNvPr id="295" name="Google Shape;295;p22"/>
          <p:cNvSpPr/>
          <p:nvPr/>
        </p:nvSpPr>
        <p:spPr>
          <a:xfrm>
            <a:off x="281925" y="1310214"/>
            <a:ext cx="9768162" cy="3447098"/>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600"/>
              <a:buFont typeface="Times New Roman" panose="02020603050405020304" charset="0"/>
              <a:buChar char="•"/>
            </a:pP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Established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on 7 April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1948, WHO is the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directing and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co-ordinating  authority on </a:t>
            </a:r>
            <a:r>
              <a:rPr lang="en-GB" altLang="zh-HK"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international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within the United Nations system.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Headquartered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Geneva, Switzerland, WHO consists of 6 regional offices, 150 country offices and other offices around the world. It currently has more than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8,000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staff and 194 Member States.</a:t>
            </a:r>
          </a:p>
          <a:p>
            <a:pPr marL="342900" marR="0" lvl="0" indent="-342900" algn="just" rtl="0">
              <a:lnSpc>
                <a:spcPct val="120000"/>
              </a:lnSpc>
              <a:spcBef>
                <a:spcPts val="600"/>
              </a:spcBef>
              <a:spcAft>
                <a:spcPts val="0"/>
              </a:spcAft>
              <a:buClr>
                <a:schemeClr val="dk1"/>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gets its funding mainly from assessed contributions and voluntary contributions. Assessed contributions are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countries’ membership dues paid by Member States.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Voluntary contributions are largely from Member States as well as from other United Nations organizations, intergovernmental organizations, philanthropic foundations, the private sector, and other sources.</a:t>
            </a:r>
          </a:p>
        </p:txBody>
      </p:sp>
      <p:sp>
        <p:nvSpPr>
          <p:cNvPr id="296" name="Google Shape;296;p22"/>
          <p:cNvSpPr/>
          <p:nvPr/>
        </p:nvSpPr>
        <p:spPr>
          <a:xfrm>
            <a:off x="2449249" y="851028"/>
            <a:ext cx="6921660" cy="431177"/>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Overview of WHO</a:t>
            </a:r>
          </a:p>
        </p:txBody>
      </p:sp>
      <p:sp>
        <p:nvSpPr>
          <p:cNvPr id="297" name="Google Shape;297;p22"/>
          <p:cNvSpPr/>
          <p:nvPr/>
        </p:nvSpPr>
        <p:spPr>
          <a:xfrm>
            <a:off x="281925" y="4797963"/>
            <a:ext cx="9751538" cy="1292662"/>
          </a:xfrm>
          <a:prstGeom prst="rect">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20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The Constitution of the World Health Organization (the Constitution) was adopted by the International Health Conference in 1946 and entered into force in 1948. The preamble to the Constitution sets out the principles upheld by WHO.</a:t>
            </a:r>
          </a:p>
        </p:txBody>
      </p:sp>
      <p:sp>
        <p:nvSpPr>
          <p:cNvPr id="299" name="Google Shape;299;p22"/>
          <p:cNvSpPr/>
          <p:nvPr/>
        </p:nvSpPr>
        <p:spPr>
          <a:xfrm>
            <a:off x="2212051" y="6027003"/>
            <a:ext cx="481439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 WHO</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https://www.who.int/about/governance/constitution</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https://www.who.int/countries/</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https://www.who.int/about/funding</a:t>
            </a:r>
          </a:p>
        </p:txBody>
      </p:sp>
      <p:pic>
        <p:nvPicPr>
          <p:cNvPr id="300" name="Google Shape;300;p22"/>
          <p:cNvPicPr preferRelativeResize="0"/>
          <p:nvPr/>
        </p:nvPicPr>
        <p:blipFill rotWithShape="1">
          <a:blip r:embed="rId5"/>
          <a:srcRect/>
          <a:stretch>
            <a:fillRect/>
          </a:stretch>
        </p:blipFill>
        <p:spPr>
          <a:xfrm>
            <a:off x="281925" y="6163444"/>
            <a:ext cx="1296489" cy="494965"/>
          </a:xfrm>
          <a:prstGeom prst="rect">
            <a:avLst/>
          </a:prstGeom>
          <a:noFill/>
          <a:ln>
            <a:noFill/>
          </a:ln>
        </p:spPr>
      </p:pic>
      <p:sp>
        <p:nvSpPr>
          <p:cNvPr id="301" name="Google Shape;301;p22"/>
          <p:cNvSpPr/>
          <p:nvPr/>
        </p:nvSpPr>
        <p:spPr>
          <a:xfrm>
            <a:off x="10115258" y="3162011"/>
            <a:ext cx="1856323" cy="58477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read about the WHO Constitution</a:t>
            </a:r>
          </a:p>
        </p:txBody>
      </p:sp>
      <p:pic>
        <p:nvPicPr>
          <p:cNvPr id="302" name="Google Shape;302;p22">
            <a:hlinkClick r:id="rId6"/>
          </p:cNvPr>
          <p:cNvPicPr preferRelativeResize="0"/>
          <p:nvPr/>
        </p:nvPicPr>
        <p:blipFill rotWithShape="1">
          <a:blip r:embed="rId7"/>
          <a:srcRect/>
          <a:stretch>
            <a:fillRect/>
          </a:stretch>
        </p:blipFill>
        <p:spPr>
          <a:xfrm>
            <a:off x="10115258" y="3878783"/>
            <a:ext cx="1856323" cy="1513823"/>
          </a:xfrm>
          <a:prstGeom prst="rect">
            <a:avLst/>
          </a:prstGeom>
          <a:noFill/>
          <a:ln>
            <a:noFill/>
          </a:ln>
        </p:spPr>
      </p:pic>
      <p:sp>
        <p:nvSpPr>
          <p:cNvPr id="303" name="Google Shape;303;p22"/>
          <p:cNvSpPr/>
          <p:nvPr/>
        </p:nvSpPr>
        <p:spPr>
          <a:xfrm>
            <a:off x="10115258" y="5392606"/>
            <a:ext cx="1856323" cy="58477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200"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about WHO Member States</a:t>
            </a:r>
          </a:p>
        </p:txBody>
      </p:sp>
      <p:sp>
        <p:nvSpPr>
          <p:cNvPr id="304" name="Google Shape;304;p22"/>
          <p:cNvSpPr/>
          <p:nvPr/>
        </p:nvSpPr>
        <p:spPr>
          <a:xfrm>
            <a:off x="4020961" y="86637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5"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3"/>
          <p:cNvSpPr/>
          <p:nvPr/>
        </p:nvSpPr>
        <p:spPr>
          <a:xfrm>
            <a:off x="336213" y="1377515"/>
            <a:ext cx="8801771" cy="3101821"/>
          </a:xfrm>
          <a:prstGeom prst="rect">
            <a:avLst/>
          </a:prstGeom>
          <a:solidFill>
            <a:srgbClr val="E1EFD8"/>
          </a:solidFill>
          <a:ln w="381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is the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directing and co-ordinating authority on international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 matters, with the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vision of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realising "</a:t>
            </a:r>
            <a:r>
              <a:rPr lang="en-GB" sz="1800" i="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 world in which all peoples attain the highest possible level of health</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works worldwide to promote health, keep the world safe, and serve the vulnerable.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It co-ordinates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world’s response to health emergencies,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promotes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well-being,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prevents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disease and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expands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access to health care.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Its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goal is to ensure that a billion more people have universal health coverage, to protect a billion more people from health emergencies, and provide a further billion people with better health and well-being</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also works closely with other UN agencies and organisations, government agencies, NGOs and research centres around the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world.</a:t>
            </a:r>
            <a:endPar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310" name="Google Shape;310;p23"/>
          <p:cNvGrpSpPr/>
          <p:nvPr/>
        </p:nvGrpSpPr>
        <p:grpSpPr>
          <a:xfrm>
            <a:off x="893167" y="4680440"/>
            <a:ext cx="7968202" cy="1248720"/>
            <a:chOff x="1746972" y="3110163"/>
            <a:chExt cx="8506544" cy="996816"/>
          </a:xfrm>
        </p:grpSpPr>
        <p:sp>
          <p:nvSpPr>
            <p:cNvPr id="311" name="Google Shape;311;p23"/>
            <p:cNvSpPr/>
            <p:nvPr/>
          </p:nvSpPr>
          <p:spPr>
            <a:xfrm>
              <a:off x="1746972" y="3110163"/>
              <a:ext cx="2538116" cy="996816"/>
            </a:xfrm>
            <a:prstGeom prst="rect">
              <a:avLst/>
            </a:prstGeom>
            <a:gradFill>
              <a:gsLst>
                <a:gs pos="0">
                  <a:srgbClr val="70A5DA"/>
                </a:gs>
                <a:gs pos="50000">
                  <a:srgbClr val="539BDB"/>
                </a:gs>
                <a:gs pos="100000">
                  <a:srgbClr val="4288C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Directing international health </a:t>
              </a:r>
              <a:r>
                <a:rPr lang="en-GB" sz="1800"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matters</a:t>
              </a:r>
            </a:p>
          </p:txBody>
        </p:sp>
        <p:sp>
          <p:nvSpPr>
            <p:cNvPr id="312" name="Google Shape;312;p23"/>
            <p:cNvSpPr/>
            <p:nvPr/>
          </p:nvSpPr>
          <p:spPr>
            <a:xfrm>
              <a:off x="4755868" y="3110163"/>
              <a:ext cx="2538117" cy="996816"/>
            </a:xfrm>
            <a:prstGeom prst="rect">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Having the highest authority and wide influence</a:t>
              </a:r>
            </a:p>
          </p:txBody>
        </p:sp>
        <p:sp>
          <p:nvSpPr>
            <p:cNvPr id="313" name="Google Shape;313;p23"/>
            <p:cNvSpPr/>
            <p:nvPr/>
          </p:nvSpPr>
          <p:spPr>
            <a:xfrm>
              <a:off x="7715399" y="3110163"/>
              <a:ext cx="2538117" cy="996816"/>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largest intergovernmental</a:t>
              </a:r>
            </a:p>
            <a:p>
              <a:pPr marL="0" marR="0" lvl="0" indent="0" algn="ctr" rtl="0">
                <a:spcBef>
                  <a:spcPts val="0"/>
                </a:spcBef>
                <a:spcAft>
                  <a:spcPts val="0"/>
                </a:spcAft>
                <a:buNone/>
              </a:pPr>
              <a:r>
                <a:rPr lang="en-GB" sz="1800">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 body in the world</a:t>
              </a:r>
            </a:p>
          </p:txBody>
        </p:sp>
      </p:grpSp>
      <p:sp>
        <p:nvSpPr>
          <p:cNvPr id="314" name="Google Shape;314;p23"/>
          <p:cNvSpPr/>
          <p:nvPr/>
        </p:nvSpPr>
        <p:spPr>
          <a:xfrm>
            <a:off x="2833676" y="6208469"/>
            <a:ext cx="6626208"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 (https://www.who.int/about/who-we-are)</a:t>
            </a:r>
          </a:p>
        </p:txBody>
      </p:sp>
      <p:sp>
        <p:nvSpPr>
          <p:cNvPr id="315"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
        <p:nvSpPr>
          <p:cNvPr id="316" name="Google Shape;316;p23"/>
          <p:cNvSpPr/>
          <p:nvPr/>
        </p:nvSpPr>
        <p:spPr>
          <a:xfrm>
            <a:off x="4900388" y="808666"/>
            <a:ext cx="166369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Objectives</a:t>
            </a:r>
          </a:p>
        </p:txBody>
      </p:sp>
      <p:sp>
        <p:nvSpPr>
          <p:cNvPr id="317" name="Google Shape;317;p23"/>
          <p:cNvSpPr/>
          <p:nvPr/>
        </p:nvSpPr>
        <p:spPr>
          <a:xfrm>
            <a:off x="4207820" y="953628"/>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318" name="Google Shape;318;p23"/>
          <p:cNvPicPr preferRelativeResize="0"/>
          <p:nvPr/>
        </p:nvPicPr>
        <p:blipFill rotWithShape="1">
          <a:blip r:embed="rId3"/>
          <a:srcRect/>
          <a:stretch>
            <a:fillRect/>
          </a:stretch>
        </p:blipFill>
        <p:spPr>
          <a:xfrm>
            <a:off x="1228447" y="6130263"/>
            <a:ext cx="1296489" cy="494965"/>
          </a:xfrm>
          <a:prstGeom prst="rect">
            <a:avLst/>
          </a:prstGeom>
          <a:noFill/>
          <a:ln>
            <a:noFill/>
          </a:ln>
        </p:spPr>
      </p:pic>
      <p:sp>
        <p:nvSpPr>
          <p:cNvPr id="319" name="Google Shape;319;p23"/>
          <p:cNvSpPr/>
          <p:nvPr/>
        </p:nvSpPr>
        <p:spPr>
          <a:xfrm>
            <a:off x="9214549" y="4697440"/>
            <a:ext cx="2786262" cy="1323439"/>
          </a:xfrm>
          <a:prstGeom prst="rect">
            <a:avLst/>
          </a:prstGeom>
          <a:solidFill>
            <a:srgbClr val="EDEDED"/>
          </a:solidFill>
          <a:ln w="2857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World Health Statistics report is WHO's annual overview of the state of health in the world. It is a main reference in that regard. WHO provides the annual report to countries/regions for reference.</a:t>
            </a:r>
          </a:p>
        </p:txBody>
      </p:sp>
      <p:sp>
        <p:nvSpPr>
          <p:cNvPr id="320" name="Google Shape;320;p23"/>
          <p:cNvSpPr/>
          <p:nvPr/>
        </p:nvSpPr>
        <p:spPr>
          <a:xfrm>
            <a:off x="10228857" y="4293857"/>
            <a:ext cx="757646" cy="386583"/>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21" name="Google Shape;321;p23"/>
          <p:cNvSpPr/>
          <p:nvPr/>
        </p:nvSpPr>
        <p:spPr>
          <a:xfrm>
            <a:off x="9441928" y="1198880"/>
            <a:ext cx="2282605" cy="455217"/>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a:t>
            </a:r>
            <a:endParaRPr lang="en-GB"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0" marR="0" lvl="0" indent="0" algn="ctr" rtl="0">
              <a:spcBef>
                <a:spcPts val="0"/>
              </a:spcBef>
              <a:spcAft>
                <a:spcPts val="0"/>
              </a:spcAft>
              <a:buNone/>
            </a:pPr>
            <a:r>
              <a:rPr lang="en-GB"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a:t>
            </a: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read the report.</a:t>
            </a:r>
          </a:p>
        </p:txBody>
      </p:sp>
      <p:pic>
        <p:nvPicPr>
          <p:cNvPr id="322" name="Google Shape;322;p23">
            <a:hlinkClick r:id="rId4"/>
          </p:cNvPr>
          <p:cNvPicPr preferRelativeResize="0"/>
          <p:nvPr/>
        </p:nvPicPr>
        <p:blipFill rotWithShape="1">
          <a:blip r:embed="rId5"/>
          <a:srcRect/>
          <a:stretch>
            <a:fillRect/>
          </a:stretch>
        </p:blipFill>
        <p:spPr>
          <a:xfrm>
            <a:off x="9441928" y="1654097"/>
            <a:ext cx="2282605" cy="25625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body" idx="1"/>
          </p:nvPr>
        </p:nvSpPr>
        <p:spPr>
          <a:xfrm>
            <a:off x="484006" y="3787014"/>
            <a:ext cx="7931739" cy="189283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lvl="0" indent="0" algn="just">
              <a:lnSpc>
                <a:spcPct val="120000"/>
              </a:lnSpc>
              <a:spcBef>
                <a:spcPts val="0"/>
              </a:spcBef>
              <a:buNone/>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These values are inspired by the vision of a world in which all peoples attain the highest possible level of health, and the mission to promote health, keep the world safe and serve the vulnerable, with </a:t>
            </a:r>
            <a:r>
              <a:rPr lang="en-US" sz="2000" dirty="0" smtClean="0">
                <a:solidFill>
                  <a:schemeClr val="tx1">
                    <a:lumMod val="85000"/>
                    <a:lumOff val="15000"/>
                  </a:schemeClr>
                </a:solidFill>
              </a:rPr>
              <a:t>measurable </a:t>
            </a:r>
            <a:r>
              <a:rPr lang="en-US" sz="2000" dirty="0">
                <a:solidFill>
                  <a:schemeClr val="tx1">
                    <a:lumMod val="85000"/>
                    <a:lumOff val="15000"/>
                  </a:schemeClr>
                </a:solidFill>
              </a:rPr>
              <a:t>impact for people at country </a:t>
            </a:r>
            <a:r>
              <a:rPr lang="en-US" sz="2000" dirty="0" smtClean="0">
                <a:solidFill>
                  <a:schemeClr val="tx1">
                    <a:lumMod val="85000"/>
                    <a:lumOff val="15000"/>
                  </a:schemeClr>
                </a:solidFill>
              </a:rPr>
              <a:t>level</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29" name="Google Shape;329;p24"/>
          <p:cNvSpPr/>
          <p:nvPr/>
        </p:nvSpPr>
        <p:spPr>
          <a:xfrm>
            <a:off x="4037398" y="909138"/>
            <a:ext cx="385789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Values that WHO cherishes</a:t>
            </a:r>
          </a:p>
        </p:txBody>
      </p:sp>
      <p:sp>
        <p:nvSpPr>
          <p:cNvPr id="330" name="Google Shape;330;p24"/>
          <p:cNvSpPr/>
          <p:nvPr/>
        </p:nvSpPr>
        <p:spPr>
          <a:xfrm>
            <a:off x="2125686" y="5730989"/>
            <a:ext cx="475725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a:t>
            </a:r>
          </a:p>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(https://www.who.int/about/who-we-are/our-values)</a:t>
            </a:r>
          </a:p>
        </p:txBody>
      </p:sp>
      <p:pic>
        <p:nvPicPr>
          <p:cNvPr id="331" name="Google Shape;331;p24"/>
          <p:cNvPicPr preferRelativeResize="0"/>
          <p:nvPr/>
        </p:nvPicPr>
        <p:blipFill rotWithShape="1">
          <a:blip r:embed="rId3"/>
          <a:srcRect/>
          <a:stretch>
            <a:fillRect/>
          </a:stretch>
        </p:blipFill>
        <p:spPr>
          <a:xfrm>
            <a:off x="484006" y="5717247"/>
            <a:ext cx="1442490" cy="550704"/>
          </a:xfrm>
          <a:prstGeom prst="rect">
            <a:avLst/>
          </a:prstGeom>
          <a:noFill/>
          <a:ln>
            <a:noFill/>
          </a:ln>
        </p:spPr>
      </p:pic>
      <p:pic>
        <p:nvPicPr>
          <p:cNvPr id="332" name="Google Shape;332;p24">
            <a:hlinkClick r:id="rId4"/>
          </p:cNvPr>
          <p:cNvPicPr preferRelativeResize="0"/>
          <p:nvPr/>
        </p:nvPicPr>
        <p:blipFill rotWithShape="1">
          <a:blip r:embed="rId5"/>
          <a:srcRect/>
          <a:stretch>
            <a:fillRect/>
          </a:stretch>
        </p:blipFill>
        <p:spPr>
          <a:xfrm>
            <a:off x="8595144" y="1694160"/>
            <a:ext cx="3200400" cy="1720504"/>
          </a:xfrm>
          <a:prstGeom prst="rect">
            <a:avLst/>
          </a:prstGeom>
          <a:noFill/>
          <a:ln>
            <a:noFill/>
          </a:ln>
        </p:spPr>
      </p:pic>
      <p:sp>
        <p:nvSpPr>
          <p:cNvPr id="333" name="Google Shape;333;p24"/>
          <p:cNvSpPr/>
          <p:nvPr/>
        </p:nvSpPr>
        <p:spPr>
          <a:xfrm>
            <a:off x="8649094" y="5182023"/>
            <a:ext cx="332938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of video: WHO </a:t>
            </a: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(https://www.who.int/about/what-we-do)</a:t>
            </a:r>
          </a:p>
        </p:txBody>
      </p:sp>
      <p:sp>
        <p:nvSpPr>
          <p:cNvPr id="334" name="Google Shape;334;p24"/>
          <p:cNvSpPr txBox="1"/>
          <p:nvPr/>
        </p:nvSpPr>
        <p:spPr>
          <a:xfrm>
            <a:off x="8649094" y="3886619"/>
            <a:ext cx="3275431" cy="107717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Watch the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video and talk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about your understanding of WHO's specific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functions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WHO's influence on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personal health</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p>
        </p:txBody>
      </p:sp>
      <p:sp>
        <p:nvSpPr>
          <p:cNvPr id="335" name="Google Shape;335;p24"/>
          <p:cNvSpPr/>
          <p:nvPr/>
        </p:nvSpPr>
        <p:spPr>
          <a:xfrm>
            <a:off x="9816521" y="3437297"/>
            <a:ext cx="757646" cy="386583"/>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336" name="Google Shape;336;p24"/>
          <p:cNvPicPr preferRelativeResize="0"/>
          <p:nvPr/>
        </p:nvPicPr>
        <p:blipFill rotWithShape="1">
          <a:blip r:embed="rId6"/>
          <a:srcRect/>
          <a:stretch>
            <a:fillRect/>
          </a:stretch>
        </p:blipFill>
        <p:spPr>
          <a:xfrm>
            <a:off x="7058328" y="1609535"/>
            <a:ext cx="1137682" cy="1175955"/>
          </a:xfrm>
          <a:prstGeom prst="rect">
            <a:avLst/>
          </a:prstGeom>
          <a:noFill/>
          <a:ln>
            <a:noFill/>
          </a:ln>
        </p:spPr>
      </p:pic>
      <p:pic>
        <p:nvPicPr>
          <p:cNvPr id="337" name="Google Shape;337;p24"/>
          <p:cNvPicPr preferRelativeResize="0"/>
          <p:nvPr/>
        </p:nvPicPr>
        <p:blipFill rotWithShape="1">
          <a:blip r:embed="rId7"/>
          <a:srcRect/>
          <a:stretch>
            <a:fillRect/>
          </a:stretch>
        </p:blipFill>
        <p:spPr>
          <a:xfrm>
            <a:off x="592063" y="1592985"/>
            <a:ext cx="1141050" cy="1194983"/>
          </a:xfrm>
          <a:prstGeom prst="rect">
            <a:avLst/>
          </a:prstGeom>
          <a:noFill/>
          <a:ln>
            <a:noFill/>
          </a:ln>
        </p:spPr>
      </p:pic>
      <p:pic>
        <p:nvPicPr>
          <p:cNvPr id="338" name="Google Shape;338;p24"/>
          <p:cNvPicPr preferRelativeResize="0"/>
          <p:nvPr/>
        </p:nvPicPr>
        <p:blipFill rotWithShape="1">
          <a:blip r:embed="rId8"/>
          <a:srcRect/>
          <a:stretch>
            <a:fillRect/>
          </a:stretch>
        </p:blipFill>
        <p:spPr>
          <a:xfrm>
            <a:off x="2187088" y="1602500"/>
            <a:ext cx="1139653" cy="1175955"/>
          </a:xfrm>
          <a:prstGeom prst="rect">
            <a:avLst/>
          </a:prstGeom>
          <a:noFill/>
          <a:ln>
            <a:noFill/>
          </a:ln>
        </p:spPr>
      </p:pic>
      <p:pic>
        <p:nvPicPr>
          <p:cNvPr id="339" name="Google Shape;339;p24"/>
          <p:cNvPicPr preferRelativeResize="0"/>
          <p:nvPr/>
        </p:nvPicPr>
        <p:blipFill rotWithShape="1">
          <a:blip r:embed="rId9"/>
          <a:srcRect/>
          <a:stretch>
            <a:fillRect/>
          </a:stretch>
        </p:blipFill>
        <p:spPr>
          <a:xfrm>
            <a:off x="5570710" y="1615636"/>
            <a:ext cx="1107238" cy="1175955"/>
          </a:xfrm>
          <a:prstGeom prst="rect">
            <a:avLst/>
          </a:prstGeom>
          <a:noFill/>
          <a:ln>
            <a:noFill/>
          </a:ln>
        </p:spPr>
      </p:pic>
      <p:pic>
        <p:nvPicPr>
          <p:cNvPr id="340" name="Google Shape;340;p24"/>
          <p:cNvPicPr preferRelativeResize="0"/>
          <p:nvPr/>
        </p:nvPicPr>
        <p:blipFill rotWithShape="1">
          <a:blip r:embed="rId10"/>
          <a:srcRect/>
          <a:stretch>
            <a:fillRect/>
          </a:stretch>
        </p:blipFill>
        <p:spPr>
          <a:xfrm>
            <a:off x="3939790" y="1596128"/>
            <a:ext cx="1150904" cy="1175955"/>
          </a:xfrm>
          <a:prstGeom prst="rect">
            <a:avLst/>
          </a:prstGeom>
          <a:noFill/>
          <a:ln>
            <a:noFill/>
          </a:ln>
        </p:spPr>
      </p:pic>
      <p:sp>
        <p:nvSpPr>
          <p:cNvPr id="341" name="Google Shape;341;p24"/>
          <p:cNvSpPr/>
          <p:nvPr/>
        </p:nvSpPr>
        <p:spPr>
          <a:xfrm>
            <a:off x="484006" y="2911118"/>
            <a:ext cx="164794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Trusted to serve public health at all times</a:t>
            </a:r>
          </a:p>
        </p:txBody>
      </p:sp>
      <p:sp>
        <p:nvSpPr>
          <p:cNvPr id="342" name="Google Shape;342;p24"/>
          <p:cNvSpPr/>
          <p:nvPr/>
        </p:nvSpPr>
        <p:spPr>
          <a:xfrm>
            <a:off x="2199340" y="2873722"/>
            <a:ext cx="161363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Professionals committed to excellence in health</a:t>
            </a:r>
          </a:p>
        </p:txBody>
      </p:sp>
      <p:sp>
        <p:nvSpPr>
          <p:cNvPr id="343" name="Google Shape;343;p24"/>
          <p:cNvSpPr/>
          <p:nvPr/>
        </p:nvSpPr>
        <p:spPr>
          <a:xfrm>
            <a:off x="4132731" y="2913315"/>
            <a:ext cx="110799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Persons of integrity</a:t>
            </a:r>
          </a:p>
        </p:txBody>
      </p:sp>
      <p:sp>
        <p:nvSpPr>
          <p:cNvPr id="344" name="Google Shape;344;p24"/>
          <p:cNvSpPr/>
          <p:nvPr/>
        </p:nvSpPr>
        <p:spPr>
          <a:xfrm>
            <a:off x="5570710" y="2893313"/>
            <a:ext cx="110799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Collaborative colleagues and partners</a:t>
            </a:r>
          </a:p>
        </p:txBody>
      </p:sp>
      <p:sp>
        <p:nvSpPr>
          <p:cNvPr id="345" name="Google Shape;345;p24"/>
          <p:cNvSpPr/>
          <p:nvPr/>
        </p:nvSpPr>
        <p:spPr>
          <a:xfrm>
            <a:off x="7082927" y="2913315"/>
            <a:ext cx="110799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People caring about people</a:t>
            </a:r>
          </a:p>
        </p:txBody>
      </p:sp>
      <p:sp>
        <p:nvSpPr>
          <p:cNvPr id="21"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5"/>
          <p:cNvSpPr txBox="1">
            <a:spLocks noGrp="1"/>
          </p:cNvSpPr>
          <p:nvPr>
            <p:ph type="body" idx="1"/>
          </p:nvPr>
        </p:nvSpPr>
        <p:spPr>
          <a:xfrm>
            <a:off x="505098" y="2373521"/>
            <a:ext cx="11268892" cy="386588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00000"/>
              </a:lnSpc>
              <a:spcBef>
                <a:spcPts val="600"/>
              </a:spcBef>
              <a:spcAft>
                <a:spcPts val="0"/>
              </a:spcAft>
              <a:buClr>
                <a:schemeClr val="dk1"/>
              </a:buClr>
              <a:buSzPts val="2600"/>
              <a:buChar char="•"/>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Health is a state of complete physical, mental and social well-being and not merely the absence of disease or infirmity.</a:t>
            </a:r>
          </a:p>
          <a:p>
            <a:pPr marL="228600" lvl="0" indent="-228600" algn="just" rtl="0">
              <a:lnSpc>
                <a:spcPct val="100000"/>
              </a:lnSpc>
              <a:spcBef>
                <a:spcPts val="600"/>
              </a:spcBef>
              <a:spcAft>
                <a:spcPts val="0"/>
              </a:spcAft>
              <a:buClr>
                <a:schemeClr val="dk1"/>
              </a:buClr>
              <a:buSzPts val="2600"/>
              <a:buChar char="•"/>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The enjoyment of the highest attainable standard of health is one of the fundamental rights of every human being without distinction of race, religion, political belief, economic or social condition.</a:t>
            </a:r>
          </a:p>
          <a:p>
            <a:pPr marL="228600" lvl="0" indent="-228600" algn="just" rtl="0">
              <a:lnSpc>
                <a:spcPct val="100000"/>
              </a:lnSpc>
              <a:spcBef>
                <a:spcPts val="600"/>
              </a:spcBef>
              <a:spcAft>
                <a:spcPts val="0"/>
              </a:spcAft>
              <a:buClr>
                <a:schemeClr val="dk1"/>
              </a:buClr>
              <a:buSzPts val="2600"/>
              <a:buChar char="•"/>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The health of all peoples is fundamental to the attainment of peace and security and is dependent on the fullest co-operation of individuals and States.</a:t>
            </a:r>
          </a:p>
          <a:p>
            <a:pPr marL="228600" lvl="0" indent="-228600" algn="just" rtl="0">
              <a:lnSpc>
                <a:spcPct val="100000"/>
              </a:lnSpc>
              <a:spcBef>
                <a:spcPts val="600"/>
              </a:spcBef>
              <a:spcAft>
                <a:spcPts val="0"/>
              </a:spcAft>
              <a:buClr>
                <a:schemeClr val="dk1"/>
              </a:buClr>
              <a:buSzPts val="2600"/>
              <a:buChar char="•"/>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The achievement of any State in the promotion and protection of health is of value to all.</a:t>
            </a:r>
          </a:p>
          <a:p>
            <a:pPr marL="228600" lvl="0" indent="-228600" algn="just" rtl="0">
              <a:lnSpc>
                <a:spcPct val="100000"/>
              </a:lnSpc>
              <a:spcBef>
                <a:spcPts val="600"/>
              </a:spcBef>
              <a:spcAft>
                <a:spcPts val="0"/>
              </a:spcAft>
              <a:buClr>
                <a:schemeClr val="dk1"/>
              </a:buClr>
              <a:buSzPts val="2600"/>
              <a:buChar char="•"/>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Unequal development in different countries in the promotion of health and control of diseases, especially communicable disease, is a common danger.</a:t>
            </a:r>
          </a:p>
          <a:p>
            <a:pPr marL="228600" lvl="0" indent="-228600" algn="just" rtl="0">
              <a:lnSpc>
                <a:spcPct val="100000"/>
              </a:lnSpc>
              <a:spcBef>
                <a:spcPts val="600"/>
              </a:spcBef>
              <a:spcAft>
                <a:spcPts val="0"/>
              </a:spcAft>
              <a:buClr>
                <a:schemeClr val="dk1"/>
              </a:buClr>
              <a:buSzPts val="2600"/>
              <a:buChar char="•"/>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Healthy development of the child is of basic importance; the ability to live harmoniously in a changing total environment is essential to such development.</a:t>
            </a:r>
          </a:p>
          <a:p>
            <a:pPr marL="0" lvl="0" indent="0" algn="l" rtl="0">
              <a:lnSpc>
                <a:spcPct val="100000"/>
              </a:lnSpc>
              <a:spcBef>
                <a:spcPts val="0"/>
              </a:spcBef>
              <a:spcAft>
                <a:spcPts val="0"/>
              </a:spcAft>
              <a:buClr>
                <a:schemeClr val="dk1"/>
              </a:buClr>
              <a:buSzPts val="2600"/>
              <a:buNone/>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000"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Continued on next page</a:t>
            </a:r>
          </a:p>
        </p:txBody>
      </p:sp>
      <p:sp>
        <p:nvSpPr>
          <p:cNvPr id="352" name="Google Shape;352;p25"/>
          <p:cNvSpPr/>
          <p:nvPr/>
        </p:nvSpPr>
        <p:spPr>
          <a:xfrm>
            <a:off x="4471379" y="877806"/>
            <a:ext cx="413446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Constitution of WHO</a:t>
            </a:r>
          </a:p>
        </p:txBody>
      </p:sp>
      <p:sp>
        <p:nvSpPr>
          <p:cNvPr id="353" name="Google Shape;353;p25"/>
          <p:cNvSpPr/>
          <p:nvPr/>
        </p:nvSpPr>
        <p:spPr>
          <a:xfrm>
            <a:off x="564370" y="1440463"/>
            <a:ext cx="11150348"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2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With related principles set out in the preamble, the Constitution is an important document for understanding the values promoted by WHO as well as its roles and functions, including: </a:t>
            </a:r>
          </a:p>
        </p:txBody>
      </p:sp>
      <p:sp>
        <p:nvSpPr>
          <p:cNvPr id="354" name="Google Shape;354;p25"/>
          <p:cNvSpPr/>
          <p:nvPr/>
        </p:nvSpPr>
        <p:spPr>
          <a:xfrm>
            <a:off x="3884205" y="97800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6"/>
          <p:cNvSpPr txBox="1">
            <a:spLocks noGrp="1"/>
          </p:cNvSpPr>
          <p:nvPr>
            <p:ph type="body" idx="1"/>
          </p:nvPr>
        </p:nvSpPr>
        <p:spPr>
          <a:xfrm>
            <a:off x="287580" y="983123"/>
            <a:ext cx="11532523" cy="203120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400"/>
              <a:buChar char="•"/>
            </a:pPr>
            <a:r>
              <a:rPr lang="en-GB" sz="1800" dirty="0">
                <a:latin typeface="Times New Roman" panose="02020603050405020304" charset="0"/>
                <a:ea typeface="Times New Roman" panose="02020603050405020304" charset="0"/>
                <a:cs typeface="Times New Roman" panose="02020603050405020304" charset="0"/>
                <a:sym typeface="Times New Roman" panose="02020603050405020304" charset="0"/>
              </a:rPr>
              <a:t>The extension to all peoples of the benefits of medical, psychological and related knowledge is essential to the fullest attainment of health.</a:t>
            </a:r>
          </a:p>
          <a:p>
            <a:pPr marL="228600" lvl="0" indent="-228600" algn="just" rtl="0">
              <a:lnSpc>
                <a:spcPct val="120000"/>
              </a:lnSpc>
              <a:spcBef>
                <a:spcPts val="0"/>
              </a:spcBef>
              <a:spcAft>
                <a:spcPts val="0"/>
              </a:spcAft>
              <a:buClr>
                <a:schemeClr val="dk1"/>
              </a:buClr>
              <a:buSzPts val="2400"/>
              <a:buChar char="•"/>
            </a:pPr>
            <a:r>
              <a:rPr lang="en-GB" sz="1800" dirty="0">
                <a:latin typeface="Times New Roman" panose="02020603050405020304" charset="0"/>
                <a:ea typeface="Times New Roman" panose="02020603050405020304" charset="0"/>
                <a:cs typeface="Times New Roman" panose="02020603050405020304" charset="0"/>
                <a:sym typeface="Times New Roman" panose="02020603050405020304" charset="0"/>
              </a:rPr>
              <a:t>Informed opinion and active co-operation on the part of the public are of the utmost importance in the improvement of the health of the people.</a:t>
            </a:r>
          </a:p>
          <a:p>
            <a:pPr marL="228600" lvl="0" indent="-228600" algn="just" rtl="0">
              <a:lnSpc>
                <a:spcPct val="120000"/>
              </a:lnSpc>
              <a:spcBef>
                <a:spcPts val="0"/>
              </a:spcBef>
              <a:spcAft>
                <a:spcPts val="0"/>
              </a:spcAft>
              <a:buClr>
                <a:schemeClr val="dk1"/>
              </a:buClr>
              <a:buSzPts val="2400"/>
              <a:buChar char="•"/>
            </a:pPr>
            <a:r>
              <a:rPr lang="en-GB" sz="1800" dirty="0">
                <a:latin typeface="Times New Roman" panose="02020603050405020304" charset="0"/>
                <a:ea typeface="Times New Roman" panose="02020603050405020304" charset="0"/>
                <a:cs typeface="Times New Roman" panose="02020603050405020304" charset="0"/>
                <a:sym typeface="Times New Roman" panose="02020603050405020304" charset="0"/>
              </a:rPr>
              <a:t>Governments have a responsibility for the health of their peoples which can be fulfilled only by the provision of adequate health and social measures.</a:t>
            </a:r>
          </a:p>
        </p:txBody>
      </p:sp>
      <p:sp>
        <p:nvSpPr>
          <p:cNvPr id="361" name="Google Shape;361;p26"/>
          <p:cNvSpPr/>
          <p:nvPr/>
        </p:nvSpPr>
        <p:spPr>
          <a:xfrm>
            <a:off x="4665942" y="576009"/>
            <a:ext cx="413446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Constitution of WHO</a:t>
            </a:r>
          </a:p>
        </p:txBody>
      </p:sp>
      <p:pic>
        <p:nvPicPr>
          <p:cNvPr id="362" name="Google Shape;362;p26"/>
          <p:cNvPicPr preferRelativeResize="0"/>
          <p:nvPr/>
        </p:nvPicPr>
        <p:blipFill rotWithShape="1">
          <a:blip r:embed="rId3"/>
          <a:srcRect/>
          <a:stretch>
            <a:fillRect/>
          </a:stretch>
        </p:blipFill>
        <p:spPr>
          <a:xfrm>
            <a:off x="9229342" y="3268946"/>
            <a:ext cx="2668886" cy="2537752"/>
          </a:xfrm>
          <a:prstGeom prst="rect">
            <a:avLst/>
          </a:prstGeom>
          <a:noFill/>
          <a:ln>
            <a:noFill/>
          </a:ln>
        </p:spPr>
      </p:pic>
      <p:pic>
        <p:nvPicPr>
          <p:cNvPr id="363" name="Google Shape;363;p26">
            <a:hlinkClick r:id="rId4"/>
          </p:cNvPr>
          <p:cNvPicPr preferRelativeResize="0"/>
          <p:nvPr/>
        </p:nvPicPr>
        <p:blipFill rotWithShape="1">
          <a:blip r:embed="rId5"/>
          <a:srcRect/>
          <a:stretch>
            <a:fillRect/>
          </a:stretch>
        </p:blipFill>
        <p:spPr>
          <a:xfrm>
            <a:off x="287580" y="6223916"/>
            <a:ext cx="1425706" cy="544296"/>
          </a:xfrm>
          <a:prstGeom prst="rect">
            <a:avLst/>
          </a:prstGeom>
          <a:noFill/>
          <a:ln>
            <a:noFill/>
          </a:ln>
        </p:spPr>
      </p:pic>
      <p:sp>
        <p:nvSpPr>
          <p:cNvPr id="364" name="Google Shape;364;p26"/>
          <p:cNvSpPr/>
          <p:nvPr/>
        </p:nvSpPr>
        <p:spPr>
          <a:xfrm>
            <a:off x="4219791" y="67621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65" name="Google Shape;365;p26"/>
          <p:cNvSpPr/>
          <p:nvPr/>
        </p:nvSpPr>
        <p:spPr>
          <a:xfrm>
            <a:off x="208000" y="422966"/>
            <a:ext cx="2876491" cy="3975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Continued from previous page</a:t>
            </a:r>
          </a:p>
        </p:txBody>
      </p:sp>
      <p:sp>
        <p:nvSpPr>
          <p:cNvPr id="366" name="Google Shape;366;p26"/>
          <p:cNvSpPr/>
          <p:nvPr/>
        </p:nvSpPr>
        <p:spPr>
          <a:xfrm>
            <a:off x="287580" y="3146314"/>
            <a:ext cx="8756667" cy="3046988"/>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Mental Well-being</a:t>
            </a:r>
          </a:p>
          <a:p>
            <a:pPr marL="342900" marR="0" lvl="0" indent="-342900" algn="just" rtl="0">
              <a:spcBef>
                <a:spcPts val="0"/>
              </a:spcBef>
              <a:spcAft>
                <a:spcPts val="0"/>
              </a:spcAft>
              <a:buClr>
                <a:schemeClr val="dk1"/>
              </a:buClr>
              <a:buSzPts val="2400"/>
              <a:buFont typeface="Times New Roman" panose="02020603050405020304" charset="0"/>
              <a:buChar char="•"/>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According to the first paragraph of the preamble of the WHO Constitution, "</a:t>
            </a:r>
            <a:r>
              <a:rPr lang="en-GB" sz="18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Health is a state of complete physical, mental and social well-being and not merely the absence of disease or infirmity</a:t>
            </a: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It emphasises the importance of mental health to people's well-being.</a:t>
            </a:r>
          </a:p>
          <a:p>
            <a:pPr marL="342900" marR="0" lvl="0" indent="-342900" algn="just" rtl="0">
              <a:spcBef>
                <a:spcPts val="0"/>
              </a:spcBef>
              <a:spcAft>
                <a:spcPts val="0"/>
              </a:spcAft>
              <a:buClr>
                <a:schemeClr val="dk1"/>
              </a:buClr>
              <a:buSzPts val="2400"/>
              <a:buFont typeface="Times New Roman" panose="02020603050405020304" charset="0"/>
              <a:buChar char="•"/>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WHO works with Member States and partners to advance the mental well-being of the public, including advancing mental health, preventing mental illness, and promoting mental health activities and programmes for all, so as to provide high quality and affordable care for mental health patients.</a:t>
            </a:r>
          </a:p>
          <a:p>
            <a:pPr marL="342900" marR="0" lvl="0" indent="-342900" algn="just" rtl="0">
              <a:spcBef>
                <a:spcPts val="0"/>
              </a:spcBef>
              <a:spcAft>
                <a:spcPts val="0"/>
              </a:spcAft>
              <a:buClr>
                <a:schemeClr val="dk1"/>
              </a:buClr>
              <a:buSzPts val="2400"/>
              <a:buFont typeface="Times New Roman" panose="02020603050405020304" charset="0"/>
              <a:buChar char="•"/>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For more information on WHO's work on mental well-being, please refer to the source webpage.</a:t>
            </a:r>
          </a:p>
        </p:txBody>
      </p:sp>
      <p:sp>
        <p:nvSpPr>
          <p:cNvPr id="367" name="Google Shape;367;p26"/>
          <p:cNvSpPr/>
          <p:nvPr/>
        </p:nvSpPr>
        <p:spPr>
          <a:xfrm>
            <a:off x="1999427" y="6342175"/>
            <a:ext cx="713626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(https://www.who.int/about/governance/constitution)</a:t>
            </a:r>
          </a:p>
        </p:txBody>
      </p:sp>
      <p:sp>
        <p:nvSpPr>
          <p:cNvPr id="11" name="Google Shape;315;p23"/>
          <p:cNvSpPr/>
          <p:nvPr/>
        </p:nvSpPr>
        <p:spPr>
          <a:xfrm>
            <a:off x="3409214" y="58942"/>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7"/>
          <p:cNvSpPr/>
          <p:nvPr/>
        </p:nvSpPr>
        <p:spPr>
          <a:xfrm>
            <a:off x="339716" y="1402133"/>
            <a:ext cx="9244347" cy="4373478"/>
          </a:xfrm>
          <a:prstGeom prst="roundRect">
            <a:avLst>
              <a:gd name="adj" fmla="val 787"/>
            </a:avLst>
          </a:prstGeom>
          <a:solidFill>
            <a:srgbClr val="FDB42A">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73" name="Google Shape;373;p27"/>
          <p:cNvSpPr/>
          <p:nvPr/>
        </p:nvSpPr>
        <p:spPr>
          <a:xfrm>
            <a:off x="437376" y="1461931"/>
            <a:ext cx="9195516" cy="4500421"/>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374" name="Google Shape;374;p27"/>
          <p:cNvGrpSpPr/>
          <p:nvPr/>
        </p:nvGrpSpPr>
        <p:grpSpPr>
          <a:xfrm>
            <a:off x="437375" y="1402133"/>
            <a:ext cx="10603923" cy="4701012"/>
            <a:chOff x="335125" y="1973907"/>
            <a:chExt cx="6269861" cy="3785652"/>
          </a:xfrm>
        </p:grpSpPr>
        <p:sp>
          <p:nvSpPr>
            <p:cNvPr id="375" name="Google Shape;375;p27"/>
            <p:cNvSpPr/>
            <p:nvPr/>
          </p:nvSpPr>
          <p:spPr>
            <a:xfrm>
              <a:off x="375532" y="4099725"/>
              <a:ext cx="6229454" cy="540661"/>
            </a:xfrm>
            <a:prstGeom prst="rect">
              <a:avLst/>
            </a:prstGeom>
            <a:noFill/>
            <a:ln>
              <a:noFill/>
            </a:ln>
          </p:spPr>
          <p:txBody>
            <a:bodyPr spcFirstLastPara="1" wrap="square" lIns="91425" tIns="45700" rIns="91425" bIns="45700" anchor="t" anchorCtr="0">
              <a:noAutofit/>
            </a:bodyPr>
            <a:lstStyle/>
            <a:p>
              <a:pPr marL="342900" marR="0" lvl="0" indent="-203200" algn="l" rtl="0">
                <a:lnSpc>
                  <a:spcPct val="150000"/>
                </a:lnSpc>
                <a:spcBef>
                  <a:spcPts val="0"/>
                </a:spcBef>
                <a:spcAft>
                  <a:spcPts val="0"/>
                </a:spcAft>
                <a:buClr>
                  <a:schemeClr val="dk1"/>
                </a:buClr>
                <a:buSzPts val="2200"/>
                <a:buFont typeface="Times New Roman" panose="02020603050405020304" charset="0"/>
                <a:buNone/>
              </a:pPr>
              <a:endPara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76" name="Google Shape;376;p27"/>
            <p:cNvSpPr/>
            <p:nvPr/>
          </p:nvSpPr>
          <p:spPr>
            <a:xfrm>
              <a:off x="375532" y="2392339"/>
              <a:ext cx="6229454" cy="540661"/>
            </a:xfrm>
            <a:prstGeom prst="rect">
              <a:avLst/>
            </a:prstGeom>
            <a:noFill/>
            <a:ln>
              <a:noFill/>
            </a:ln>
          </p:spPr>
          <p:txBody>
            <a:bodyPr spcFirstLastPara="1" wrap="square" lIns="91425" tIns="45700" rIns="91425" bIns="45700" anchor="t" anchorCtr="0">
              <a:noAutofit/>
            </a:bodyPr>
            <a:lstStyle/>
            <a:p>
              <a:pPr marL="342900" marR="0" lvl="0" indent="-203200" algn="l" rtl="0">
                <a:lnSpc>
                  <a:spcPct val="150000"/>
                </a:lnSpc>
                <a:spcBef>
                  <a:spcPts val="0"/>
                </a:spcBef>
                <a:spcAft>
                  <a:spcPts val="0"/>
                </a:spcAft>
                <a:buClr>
                  <a:schemeClr val="dk1"/>
                </a:buClr>
                <a:buSzPts val="2200"/>
                <a:buFont typeface="Times New Roman" panose="02020603050405020304" charset="0"/>
                <a:buNone/>
              </a:pPr>
              <a:endPara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77" name="Google Shape;377;p27"/>
            <p:cNvSpPr/>
            <p:nvPr/>
          </p:nvSpPr>
          <p:spPr>
            <a:xfrm>
              <a:off x="335125" y="1973907"/>
              <a:ext cx="5437102" cy="3785652"/>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20000"/>
                </a:lnSpc>
                <a:spcBef>
                  <a:spcPts val="600"/>
                </a:spcBef>
                <a:spcAft>
                  <a:spcPts val="600"/>
                </a:spcAft>
                <a:buClr>
                  <a:schemeClr val="dk1"/>
                </a:buClr>
                <a:buSzPts val="2400"/>
                <a:buFont typeface="Times New Roman" panose="02020603050405020304" charset="0"/>
                <a:buChar char="•"/>
              </a:pPr>
              <a:r>
                <a:rPr lang="en-GB" sz="1800" b="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World Health Assembly: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decision-making body of WHO.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is attended by delegations from all WHO M</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ember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tates</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Its main functions are to determine the policies of WHO, appoint the Director-General, supervise financial policies, and review and approve the proposed programme budget. The Assembly is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held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annually in Geneva, Switzerland.</a:t>
              </a:r>
            </a:p>
            <a:p>
              <a:pPr marL="342900" marR="0" lvl="0" indent="-342900" algn="just" rtl="0">
                <a:lnSpc>
                  <a:spcPct val="120000"/>
                </a:lnSpc>
                <a:spcBef>
                  <a:spcPts val="600"/>
                </a:spcBef>
                <a:spcAft>
                  <a:spcPts val="600"/>
                </a:spcAft>
                <a:buClr>
                  <a:schemeClr val="dk1"/>
                </a:buClr>
                <a:buSzPts val="2400"/>
                <a:buFont typeface="Times New Roman" panose="02020603050405020304" charset="0"/>
                <a:buChar char="•"/>
              </a:pPr>
              <a:r>
                <a:rPr lang="en-GB" sz="1800" b="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Executive Board: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Composed of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members technically qualified in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field of health. Its main functions are to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implement the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decisions and policies of the Health Assembly, to advise it and generally to facilitate its work.</a:t>
              </a:r>
            </a:p>
            <a:p>
              <a:pPr marL="342900" marR="0" lvl="0" indent="-342900" algn="just" rtl="0">
                <a:lnSpc>
                  <a:spcPct val="120000"/>
                </a:lnSpc>
                <a:spcBef>
                  <a:spcPts val="600"/>
                </a:spcBef>
                <a:spcAft>
                  <a:spcPts val="600"/>
                </a:spcAft>
                <a:buClr>
                  <a:schemeClr val="dk1"/>
                </a:buClr>
                <a:buSzPts val="2400"/>
                <a:buFont typeface="Times New Roman" panose="02020603050405020304" charset="0"/>
                <a:buChar char="•"/>
              </a:pPr>
              <a:r>
                <a:rPr lang="en-GB" sz="1800" b="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Director-General:</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WHO's chief technical and administrative officer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oversees the policy for the Organization's international health work.</a:t>
              </a:r>
            </a:p>
            <a:p>
              <a:pPr marL="342900" marR="0" lvl="0" indent="-342900" algn="just" rtl="0">
                <a:lnSpc>
                  <a:spcPct val="120000"/>
                </a:lnSpc>
                <a:spcBef>
                  <a:spcPts val="600"/>
                </a:spcBef>
                <a:spcAft>
                  <a:spcPts val="60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has six regional offices in Africa, the Americas, Europe, the Eastern Mediterranean, South-East Asia and the Western Pacific, as well as representative offices in over 150 countries.</a:t>
              </a:r>
            </a:p>
          </p:txBody>
        </p:sp>
      </p:grpSp>
      <p:sp>
        <p:nvSpPr>
          <p:cNvPr id="378" name="Google Shape;378;p27"/>
          <p:cNvSpPr txBox="1"/>
          <p:nvPr/>
        </p:nvSpPr>
        <p:spPr>
          <a:xfrm>
            <a:off x="3763240" y="846453"/>
            <a:ext cx="4696691" cy="63667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Times New Roman" panose="02020603050405020304" charset="0"/>
              <a:buNone/>
            </a:pPr>
            <a:r>
              <a:rPr lang="en-GB" sz="2400" b="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Organisational </a:t>
            </a:r>
            <a:r>
              <a:rPr lang="en-GB" sz="2400" b="1"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Structure </a:t>
            </a:r>
            <a:r>
              <a:rPr lang="en-GB" sz="2400" b="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 WHO</a:t>
            </a:r>
          </a:p>
        </p:txBody>
      </p:sp>
      <p:pic>
        <p:nvPicPr>
          <p:cNvPr id="380" name="Google Shape;380;p27"/>
          <p:cNvPicPr preferRelativeResize="0"/>
          <p:nvPr/>
        </p:nvPicPr>
        <p:blipFill rotWithShape="1">
          <a:blip r:embed="rId3"/>
          <a:srcRect/>
          <a:stretch>
            <a:fillRect/>
          </a:stretch>
        </p:blipFill>
        <p:spPr>
          <a:xfrm>
            <a:off x="265791" y="215414"/>
            <a:ext cx="1594256" cy="580365"/>
          </a:xfrm>
          <a:prstGeom prst="rect">
            <a:avLst/>
          </a:prstGeom>
          <a:noFill/>
          <a:ln>
            <a:noFill/>
          </a:ln>
        </p:spPr>
      </p:pic>
      <p:sp>
        <p:nvSpPr>
          <p:cNvPr id="381" name="Google Shape;381;p27"/>
          <p:cNvSpPr/>
          <p:nvPr/>
        </p:nvSpPr>
        <p:spPr>
          <a:xfrm>
            <a:off x="2632182" y="5962353"/>
            <a:ext cx="450463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https://www.who.int/about/governance</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https://www.who.int/director-general/biography</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https://www.who.int/director-general/former-directors-general</a:t>
            </a:r>
          </a:p>
        </p:txBody>
      </p:sp>
      <p:pic>
        <p:nvPicPr>
          <p:cNvPr id="382" name="Google Shape;382;p27"/>
          <p:cNvPicPr preferRelativeResize="0"/>
          <p:nvPr/>
        </p:nvPicPr>
        <p:blipFill rotWithShape="1">
          <a:blip r:embed="rId4"/>
          <a:srcRect/>
          <a:stretch>
            <a:fillRect/>
          </a:stretch>
        </p:blipFill>
        <p:spPr>
          <a:xfrm>
            <a:off x="685734" y="6075347"/>
            <a:ext cx="1782855" cy="680646"/>
          </a:xfrm>
          <a:prstGeom prst="rect">
            <a:avLst/>
          </a:prstGeom>
          <a:noFill/>
          <a:ln>
            <a:noFill/>
          </a:ln>
        </p:spPr>
      </p:pic>
      <p:pic>
        <p:nvPicPr>
          <p:cNvPr id="383" name="Google Shape;383;p27"/>
          <p:cNvPicPr preferRelativeResize="0"/>
          <p:nvPr/>
        </p:nvPicPr>
        <p:blipFill rotWithShape="1">
          <a:blip r:embed="rId5"/>
          <a:srcRect/>
          <a:stretch>
            <a:fillRect/>
          </a:stretch>
        </p:blipFill>
        <p:spPr>
          <a:xfrm>
            <a:off x="9795791" y="1680276"/>
            <a:ext cx="1929686" cy="1278232"/>
          </a:xfrm>
          <a:prstGeom prst="rect">
            <a:avLst/>
          </a:prstGeom>
          <a:noFill/>
          <a:ln>
            <a:noFill/>
          </a:ln>
        </p:spPr>
      </p:pic>
      <p:sp>
        <p:nvSpPr>
          <p:cNvPr id="384" name="Google Shape;384;p27"/>
          <p:cNvSpPr/>
          <p:nvPr/>
        </p:nvSpPr>
        <p:spPr>
          <a:xfrm>
            <a:off x="3112968" y="102373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385" name="Google Shape;385;p27"/>
          <p:cNvPicPr preferRelativeResize="0"/>
          <p:nvPr/>
        </p:nvPicPr>
        <p:blipFill rotWithShape="1">
          <a:blip r:embed="rId6"/>
          <a:srcRect/>
          <a:stretch>
            <a:fillRect/>
          </a:stretch>
        </p:blipFill>
        <p:spPr>
          <a:xfrm>
            <a:off x="9795791" y="3078990"/>
            <a:ext cx="1929686" cy="1502699"/>
          </a:xfrm>
          <a:prstGeom prst="rect">
            <a:avLst/>
          </a:prstGeom>
          <a:noFill/>
          <a:ln>
            <a:noFill/>
          </a:ln>
        </p:spPr>
      </p:pic>
      <p:sp>
        <p:nvSpPr>
          <p:cNvPr id="386" name="Google Shape;386;p27"/>
          <p:cNvSpPr/>
          <p:nvPr/>
        </p:nvSpPr>
        <p:spPr>
          <a:xfrm>
            <a:off x="9795791" y="4757243"/>
            <a:ext cx="1929686" cy="1077218"/>
          </a:xfrm>
          <a:prstGeom prst="rect">
            <a:avLst/>
          </a:prstGeom>
          <a:solidFill>
            <a:srgbClr val="E1EFD8"/>
          </a:solidFill>
          <a:ln w="2857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For the biographies of WHO's current and former Directors-Generals, please refer to the relevant source webpages.</a:t>
            </a:r>
          </a:p>
        </p:txBody>
      </p:sp>
      <p:sp>
        <p:nvSpPr>
          <p:cNvPr id="3" name="文本框 3">
            <a:extLst>
              <a:ext uri="{FF2B5EF4-FFF2-40B4-BE49-F238E27FC236}">
                <a16:creationId xmlns:a16="http://schemas.microsoft.com/office/drawing/2014/main" id="{24CEBF3F-0C82-30E2-3E11-BE41F388461E}"/>
              </a:ext>
            </a:extLst>
          </p:cNvPr>
          <p:cNvSpPr txBox="1">
            <a:spLocks noChangeAspect="1"/>
          </p:cNvSpPr>
          <p:nvPr/>
        </p:nvSpPr>
        <p:spPr>
          <a:xfrm>
            <a:off x="473705" y="346783"/>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8"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8"/>
          <p:cNvSpPr/>
          <p:nvPr/>
        </p:nvSpPr>
        <p:spPr>
          <a:xfrm>
            <a:off x="411540" y="1524347"/>
            <a:ext cx="11347268" cy="3364826"/>
          </a:xfrm>
          <a:prstGeom prst="rect">
            <a:avLst/>
          </a:prstGeom>
          <a:solidFill>
            <a:srgbClr val="EDEDED"/>
          </a:solidFill>
          <a:ln w="38100" cap="flat" cmpd="sng">
            <a:solidFill>
              <a:srgbClr val="BF9000"/>
            </a:solidFill>
            <a:prstDash val="solid"/>
            <a:round/>
            <a:headEnd type="none" w="sm" len="sm"/>
            <a:tailEnd type="none" w="sm" len="sm"/>
          </a:ln>
        </p:spPr>
        <p:txBody>
          <a:bodyPr spcFirstLastPara="1" wrap="square" lIns="91425" tIns="45700" rIns="91425" bIns="45700" anchor="t" anchorCtr="0">
            <a:noAutofit/>
          </a:bodyPr>
          <a:lstStyle/>
          <a:p>
            <a:pPr marL="457200" lvl="0" indent="-457200" algn="just">
              <a:lnSpc>
                <a:spcPct val="120000"/>
              </a:lnSpc>
              <a:spcBef>
                <a:spcPts val="600"/>
              </a:spcBef>
              <a:spcAft>
                <a:spcPts val="600"/>
              </a:spcAft>
              <a:buClr>
                <a:schemeClr val="dk1"/>
              </a:buClr>
              <a:buSzPts val="2800"/>
              <a:buFont typeface="Times New Roman" panose="02020603050405020304" charset="0"/>
              <a:buChar char="•"/>
            </a:pP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Depending on individual country’s situation, the country offices </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work closely with partners, engage in policy dialogue</a:t>
            </a:r>
            <a:r>
              <a:rPr lang="en-GB" sz="2400" strike="sngStrik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provide technical </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assistance</a:t>
            </a:r>
            <a:r>
              <a:rPr lang="en-GB" sz="2400" strike="sngStrik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and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support.</a:t>
            </a:r>
            <a:endPar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a:p>
            <a:pPr marL="457200" marR="0" lvl="0" indent="-457200" algn="just" rtl="0">
              <a:lnSpc>
                <a:spcPct val="120000"/>
              </a:lnSpc>
              <a:spcBef>
                <a:spcPts val="600"/>
              </a:spcBef>
              <a:spcAft>
                <a:spcPts val="600"/>
              </a:spcAft>
              <a:buClr>
                <a:schemeClr val="dk1"/>
              </a:buClr>
              <a:buSzPts val="2800"/>
              <a:buFont typeface="Times New Roman" panose="02020603050405020304" charset="0"/>
              <a:buChar char="•"/>
            </a:pP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 example, China is in the WHO Western Pacific Region, which has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more than 600 </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staff, located in 15 country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offices </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the Regional Office in Manila, Philippines. The WHO China Representative Office is the official representation of the World Health Organization in China, working with the People's Republic of China in achieving good health for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China’s </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citizens.</a:t>
            </a:r>
          </a:p>
          <a:p>
            <a:pPr marL="457200" marR="0" lvl="0" indent="-304800" algn="l" rtl="0">
              <a:spcBef>
                <a:spcPts val="0"/>
              </a:spcBef>
              <a:spcAft>
                <a:spcPts val="600"/>
              </a:spcAft>
              <a:buClr>
                <a:schemeClr val="dk1"/>
              </a:buClr>
              <a:buSzPts val="2400"/>
              <a:buFont typeface="Times New Roman" panose="02020603050405020304" charset="0"/>
              <a:buNone/>
            </a:pP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2" name="Google Shape;392;p28"/>
          <p:cNvSpPr txBox="1"/>
          <p:nvPr/>
        </p:nvSpPr>
        <p:spPr>
          <a:xfrm>
            <a:off x="1937953" y="1008410"/>
            <a:ext cx="8294441" cy="5159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Times New Roman" panose="02020603050405020304" charset="0"/>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Organisational structure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400" b="1" dirty="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Country</a:t>
            </a: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offices</a:t>
            </a:r>
            <a:endPar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394" name="Google Shape;394;p28"/>
          <p:cNvPicPr preferRelativeResize="0"/>
          <p:nvPr/>
        </p:nvPicPr>
        <p:blipFill rotWithShape="1">
          <a:blip r:embed="rId3"/>
          <a:srcRect/>
          <a:stretch>
            <a:fillRect/>
          </a:stretch>
        </p:blipFill>
        <p:spPr>
          <a:xfrm>
            <a:off x="233093" y="229020"/>
            <a:ext cx="1594256" cy="580365"/>
          </a:xfrm>
          <a:prstGeom prst="rect">
            <a:avLst/>
          </a:prstGeom>
          <a:noFill/>
          <a:ln>
            <a:noFill/>
          </a:ln>
        </p:spPr>
      </p:pic>
      <p:sp>
        <p:nvSpPr>
          <p:cNvPr id="395" name="Google Shape;395;p28"/>
          <p:cNvSpPr/>
          <p:nvPr/>
        </p:nvSpPr>
        <p:spPr>
          <a:xfrm>
            <a:off x="3370026" y="6166833"/>
            <a:ext cx="564059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 World Health Organization Representative Office in China</a:t>
            </a:r>
          </a:p>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https://www.who.int/china/about-us</a:t>
            </a:r>
          </a:p>
        </p:txBody>
      </p:sp>
      <p:pic>
        <p:nvPicPr>
          <p:cNvPr id="396" name="Google Shape;396;p28">
            <a:hlinkClick r:id="rId4"/>
          </p:cNvPr>
          <p:cNvPicPr preferRelativeResize="0"/>
          <p:nvPr/>
        </p:nvPicPr>
        <p:blipFill rotWithShape="1">
          <a:blip r:embed="rId5"/>
          <a:srcRect/>
          <a:stretch/>
        </p:blipFill>
        <p:spPr>
          <a:xfrm>
            <a:off x="3251826" y="5096672"/>
            <a:ext cx="5876998" cy="1032704"/>
          </a:xfrm>
          <a:prstGeom prst="rect">
            <a:avLst/>
          </a:prstGeom>
          <a:noFill/>
          <a:ln>
            <a:noFill/>
          </a:ln>
        </p:spPr>
      </p:pic>
      <p:sp>
        <p:nvSpPr>
          <p:cNvPr id="397" name="Google Shape;397;p28"/>
          <p:cNvSpPr/>
          <p:nvPr/>
        </p:nvSpPr>
        <p:spPr>
          <a:xfrm>
            <a:off x="2606732" y="100841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 name="文本框 3">
            <a:extLst>
              <a:ext uri="{FF2B5EF4-FFF2-40B4-BE49-F238E27FC236}">
                <a16:creationId xmlns:a16="http://schemas.microsoft.com/office/drawing/2014/main" id="{9969722A-D632-A13B-F63F-5CF7200ED370}"/>
              </a:ext>
            </a:extLst>
          </p:cNvPr>
          <p:cNvSpPr txBox="1">
            <a:spLocks noChangeAspect="1"/>
          </p:cNvSpPr>
          <p:nvPr/>
        </p:nvSpPr>
        <p:spPr>
          <a:xfrm>
            <a:off x="411540" y="360389"/>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9"/>
          <p:cNvSpPr txBox="1">
            <a:spLocks noGrp="1"/>
          </p:cNvSpPr>
          <p:nvPr>
            <p:ph type="body" idx="1"/>
          </p:nvPr>
        </p:nvSpPr>
        <p:spPr>
          <a:xfrm>
            <a:off x="206514" y="1044498"/>
            <a:ext cx="9453159" cy="48815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600"/>
              <a:buNone/>
            </a:pPr>
            <a:r>
              <a:rPr lang="en-GB" sz="2000" b="1" dirty="0">
                <a:latin typeface="Times New Roman" panose="02020603050405020304" charset="0"/>
                <a:ea typeface="Times New Roman" panose="02020603050405020304" charset="0"/>
                <a:cs typeface="Times New Roman" panose="02020603050405020304" charset="0"/>
                <a:sym typeface="Times New Roman" panose="02020603050405020304" charset="0"/>
              </a:rPr>
              <a:t>Biography of Dr Margaret Chan, </a:t>
            </a:r>
          </a:p>
          <a:p>
            <a:pPr marL="0" lvl="0" indent="0" algn="ctr" rtl="0">
              <a:lnSpc>
                <a:spcPct val="90000"/>
              </a:lnSpc>
              <a:spcBef>
                <a:spcPts val="0"/>
              </a:spcBef>
              <a:spcAft>
                <a:spcPts val="0"/>
              </a:spcAft>
              <a:buClr>
                <a:schemeClr val="dk1"/>
              </a:buClr>
              <a:buSzPts val="2600"/>
              <a:buNone/>
            </a:pPr>
            <a:r>
              <a:rPr lang="en-GB" sz="2000" b="1"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former Director-General of WHO</a:t>
            </a:r>
          </a:p>
          <a:p>
            <a:pPr marL="228600" lvl="0" indent="-228600" algn="just" rtl="0">
              <a:lnSpc>
                <a:spcPct val="100000"/>
              </a:lnSpc>
              <a:spcBef>
                <a:spcPts val="1000"/>
              </a:spcBef>
              <a:spcAft>
                <a:spcPts val="0"/>
              </a:spcAft>
              <a:buClr>
                <a:schemeClr val="dk1"/>
              </a:buClr>
              <a:buSzPts val="2400"/>
              <a:buChar char="•"/>
            </a:pPr>
            <a:r>
              <a:rPr lang="en-GB" sz="1800" dirty="0">
                <a:latin typeface="Times New Roman" panose="02020603050405020304"/>
                <a:ea typeface="Times New Roman" panose="02020603050405020304"/>
                <a:cs typeface="Times New Roman" panose="02020603050405020304"/>
                <a:sym typeface="Times New Roman" panose="02020603050405020304"/>
              </a:rPr>
              <a:t>Dr Margaret Chan joined the Hong Kong Department of Health in 1978 and was appointed Director of Health in 1994. During her tenure, she launched new services to prevent the spread of disease and promote better health. She also introduced new initiatives to improve communicable disease surveillance and response, enhance training for public health professionals, and establish better local and international collaboration. She effectively managed outbreaks of avian influenza and of severe acute respiratory syndrome (SARS).</a:t>
            </a:r>
          </a:p>
          <a:p>
            <a:pPr marL="228600" lvl="0" indent="-228600" algn="just" rtl="0">
              <a:lnSpc>
                <a:spcPct val="100000"/>
              </a:lnSpc>
              <a:spcBef>
                <a:spcPts val="1000"/>
              </a:spcBef>
              <a:spcAft>
                <a:spcPts val="0"/>
              </a:spcAft>
              <a:buClr>
                <a:schemeClr val="dk1"/>
              </a:buClr>
              <a:buSzPts val="2400"/>
              <a:buChar char="•"/>
            </a:pPr>
            <a:r>
              <a:rPr lang="en-GB" sz="1800" dirty="0">
                <a:latin typeface="Times New Roman" panose="02020603050405020304"/>
                <a:ea typeface="Times New Roman" panose="02020603050405020304"/>
                <a:cs typeface="Times New Roman" panose="02020603050405020304"/>
                <a:sym typeface="Times New Roman" panose="02020603050405020304"/>
              </a:rPr>
              <a:t>In 2003, she joined WHO as Director of the Department for Protection of the Human Environment. In June 2005, she was appointed Director, Communicable Diseases Surveillance and Response as well as Representative of the Director-General for Pandemic Influenza. In September 2005, she was named Assistant Director-General for Communicable Diseases.</a:t>
            </a:r>
          </a:p>
          <a:p>
            <a:pPr marL="228600" lvl="0" indent="-228600" algn="just" rtl="0">
              <a:lnSpc>
                <a:spcPct val="100000"/>
              </a:lnSpc>
              <a:spcBef>
                <a:spcPts val="1000"/>
              </a:spcBef>
              <a:spcAft>
                <a:spcPts val="0"/>
              </a:spcAft>
              <a:buClr>
                <a:schemeClr val="dk1"/>
              </a:buClr>
              <a:buSzPts val="2400"/>
              <a:buChar char="•"/>
            </a:pPr>
            <a:r>
              <a:rPr lang="en-GB" sz="1800" dirty="0">
                <a:latin typeface="Times New Roman" panose="02020603050405020304"/>
                <a:ea typeface="Times New Roman" panose="02020603050405020304"/>
                <a:cs typeface="Times New Roman" panose="02020603050405020304"/>
                <a:sym typeface="Times New Roman" panose="02020603050405020304"/>
              </a:rPr>
              <a:t>Dr Chan was elected to the post of Director-General on 9 November 2006, being the first Chinese national to lead the Organization. She was re-elected in May 2012 and served until 30 June 2017.</a:t>
            </a:r>
          </a:p>
          <a:p>
            <a:pPr marL="228600" lvl="0" indent="-228600" algn="just" rtl="0">
              <a:lnSpc>
                <a:spcPct val="100000"/>
              </a:lnSpc>
              <a:spcBef>
                <a:spcPts val="1000"/>
              </a:spcBef>
              <a:spcAft>
                <a:spcPts val="0"/>
              </a:spcAft>
              <a:buClr>
                <a:schemeClr val="dk1"/>
              </a:buClr>
              <a:buSzPts val="2400"/>
              <a:buChar char="•"/>
            </a:pPr>
            <a:r>
              <a:rPr lang="en-GB" sz="1800" dirty="0">
                <a:latin typeface="Times New Roman" panose="02020603050405020304"/>
                <a:ea typeface="Times New Roman" panose="02020603050405020304"/>
                <a:cs typeface="Times New Roman" panose="02020603050405020304"/>
                <a:sym typeface="Times New Roman" panose="02020603050405020304"/>
              </a:rPr>
              <a:t>Since April 2020, she has been serving as the Founding Dean of Vanke School of Public Health, Tsinghua University.</a:t>
            </a:r>
          </a:p>
        </p:txBody>
      </p:sp>
      <p:pic>
        <p:nvPicPr>
          <p:cNvPr id="404" name="Google Shape;404;p29"/>
          <p:cNvPicPr preferRelativeResize="0"/>
          <p:nvPr/>
        </p:nvPicPr>
        <p:blipFill rotWithShape="1">
          <a:blip r:embed="rId3"/>
          <a:srcRect/>
          <a:stretch>
            <a:fillRect/>
          </a:stretch>
        </p:blipFill>
        <p:spPr>
          <a:xfrm>
            <a:off x="265791" y="215414"/>
            <a:ext cx="1594256" cy="580365"/>
          </a:xfrm>
          <a:prstGeom prst="rect">
            <a:avLst/>
          </a:prstGeom>
          <a:noFill/>
          <a:ln>
            <a:noFill/>
          </a:ln>
        </p:spPr>
      </p:pic>
      <p:sp>
        <p:nvSpPr>
          <p:cNvPr id="405" name="Google Shape;405;p29"/>
          <p:cNvSpPr/>
          <p:nvPr/>
        </p:nvSpPr>
        <p:spPr>
          <a:xfrm>
            <a:off x="4517407" y="6000655"/>
            <a:ext cx="5617029"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 </a:t>
            </a:r>
          </a:p>
          <a:p>
            <a:pPr marL="171450" marR="0" lvl="0" indent="-1714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WHO (https://www.who.int/director-general/former-directors-general)</a:t>
            </a:r>
          </a:p>
          <a:p>
            <a:pPr marL="171450" marR="0" lvl="0" indent="-1714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People's Daily Online (http://hm.people.com.cn/n1/2019/0916/c42272-31355706.html, Chinese only)</a:t>
            </a:r>
          </a:p>
          <a:p>
            <a:pPr marL="171450" marR="0" lvl="0" indent="-1714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China Current (https://chinacurrent.com/education/article/2021/09/22587.html)</a:t>
            </a:r>
          </a:p>
        </p:txBody>
      </p:sp>
      <p:pic>
        <p:nvPicPr>
          <p:cNvPr id="406" name="Google Shape;406;p29"/>
          <p:cNvPicPr preferRelativeResize="0"/>
          <p:nvPr/>
        </p:nvPicPr>
        <p:blipFill rotWithShape="1">
          <a:blip r:embed="rId4"/>
          <a:srcRect/>
          <a:stretch>
            <a:fillRect/>
          </a:stretch>
        </p:blipFill>
        <p:spPr>
          <a:xfrm>
            <a:off x="9943008" y="1367315"/>
            <a:ext cx="1696058" cy="2258526"/>
          </a:xfrm>
          <a:prstGeom prst="rect">
            <a:avLst/>
          </a:prstGeom>
          <a:noFill/>
          <a:ln>
            <a:noFill/>
          </a:ln>
        </p:spPr>
      </p:pic>
      <p:pic>
        <p:nvPicPr>
          <p:cNvPr id="407" name="Google Shape;407;p29"/>
          <p:cNvPicPr preferRelativeResize="0"/>
          <p:nvPr/>
        </p:nvPicPr>
        <p:blipFill rotWithShape="1">
          <a:blip r:embed="rId5"/>
          <a:srcRect/>
          <a:stretch>
            <a:fillRect/>
          </a:stretch>
        </p:blipFill>
        <p:spPr>
          <a:xfrm>
            <a:off x="468418" y="6127634"/>
            <a:ext cx="1189002" cy="453929"/>
          </a:xfrm>
          <a:prstGeom prst="rect">
            <a:avLst/>
          </a:prstGeom>
          <a:noFill/>
          <a:ln>
            <a:noFill/>
          </a:ln>
        </p:spPr>
      </p:pic>
      <p:sp>
        <p:nvSpPr>
          <p:cNvPr id="408" name="Google Shape;408;p29"/>
          <p:cNvSpPr/>
          <p:nvPr/>
        </p:nvSpPr>
        <p:spPr>
          <a:xfrm>
            <a:off x="2539547" y="1130223"/>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409" name="Google Shape;409;p29">
            <a:hlinkClick r:id="rId6"/>
          </p:cNvPr>
          <p:cNvPicPr preferRelativeResize="0"/>
          <p:nvPr/>
        </p:nvPicPr>
        <p:blipFill rotWithShape="1">
          <a:blip r:embed="rId7"/>
          <a:srcRect/>
          <a:stretch>
            <a:fillRect/>
          </a:stretch>
        </p:blipFill>
        <p:spPr>
          <a:xfrm>
            <a:off x="9659673" y="3956931"/>
            <a:ext cx="2421588" cy="1337610"/>
          </a:xfrm>
          <a:prstGeom prst="rect">
            <a:avLst/>
          </a:prstGeom>
          <a:noFill/>
          <a:ln>
            <a:noFill/>
          </a:ln>
        </p:spPr>
      </p:pic>
      <p:pic>
        <p:nvPicPr>
          <p:cNvPr id="410" name="Google Shape;410;p29"/>
          <p:cNvPicPr preferRelativeResize="0"/>
          <p:nvPr/>
        </p:nvPicPr>
        <p:blipFill rotWithShape="1">
          <a:blip r:embed="rId8"/>
          <a:srcRect/>
          <a:stretch>
            <a:fillRect/>
          </a:stretch>
        </p:blipFill>
        <p:spPr>
          <a:xfrm>
            <a:off x="3148612" y="6127634"/>
            <a:ext cx="1205881" cy="424606"/>
          </a:xfrm>
          <a:prstGeom prst="rect">
            <a:avLst/>
          </a:prstGeom>
          <a:noFill/>
          <a:ln>
            <a:noFill/>
          </a:ln>
        </p:spPr>
      </p:pic>
      <p:pic>
        <p:nvPicPr>
          <p:cNvPr id="411" name="Google Shape;411;p29"/>
          <p:cNvPicPr preferRelativeResize="0"/>
          <p:nvPr/>
        </p:nvPicPr>
        <p:blipFill rotWithShape="1">
          <a:blip r:embed="rId9"/>
          <a:srcRect/>
          <a:stretch>
            <a:fillRect/>
          </a:stretch>
        </p:blipFill>
        <p:spPr>
          <a:xfrm>
            <a:off x="1758332" y="6102785"/>
            <a:ext cx="1227366" cy="478778"/>
          </a:xfrm>
          <a:prstGeom prst="rect">
            <a:avLst/>
          </a:prstGeom>
          <a:noFill/>
          <a:ln>
            <a:noFill/>
          </a:ln>
        </p:spPr>
      </p:pic>
      <p:sp>
        <p:nvSpPr>
          <p:cNvPr id="3" name="文本框 3">
            <a:extLst>
              <a:ext uri="{FF2B5EF4-FFF2-40B4-BE49-F238E27FC236}">
                <a16:creationId xmlns:a16="http://schemas.microsoft.com/office/drawing/2014/main" id="{90C7B72A-28D1-D16D-2114-BF92484687B2}"/>
              </a:ext>
            </a:extLst>
          </p:cNvPr>
          <p:cNvSpPr txBox="1">
            <a:spLocks noChangeAspect="1"/>
          </p:cNvSpPr>
          <p:nvPr/>
        </p:nvSpPr>
        <p:spPr>
          <a:xfrm>
            <a:off x="473705" y="346783"/>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0"/>
          <p:cNvSpPr/>
          <p:nvPr/>
        </p:nvSpPr>
        <p:spPr>
          <a:xfrm rot="10800000" flipH="1">
            <a:off x="919441" y="1200341"/>
            <a:ext cx="10244947" cy="813183"/>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17" name="Google Shape;417;p30"/>
          <p:cNvSpPr txBox="1"/>
          <p:nvPr/>
        </p:nvSpPr>
        <p:spPr>
          <a:xfrm>
            <a:off x="1219200" y="1345322"/>
            <a:ext cx="962429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Read the following source and learn about WHO's work in global infectious disease control.</a:t>
            </a:r>
          </a:p>
        </p:txBody>
      </p:sp>
      <p:sp>
        <p:nvSpPr>
          <p:cNvPr id="418" name="Google Shape;418;p30"/>
          <p:cNvSpPr/>
          <p:nvPr/>
        </p:nvSpPr>
        <p:spPr>
          <a:xfrm>
            <a:off x="919441" y="2126526"/>
            <a:ext cx="10394181" cy="302736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2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On 8 May 1980, the 33rd World Health Assembly officially declared, "</a:t>
            </a:r>
            <a:r>
              <a:rPr lang="en-GB" sz="22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world and all its peoples have won freedom from </a:t>
            </a:r>
            <a:r>
              <a:rPr lang="en-GB" sz="2200" i="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smallpox</a:t>
            </a:r>
            <a:r>
              <a:rPr lang="en-GB" sz="22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GB" sz="2200" i="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GB" sz="22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2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declaration marked the end of a disease that had plagued humanity for at least 3,000 years, killing 300 million people in the 20th century alone. It was ended, thanks to a 10-year global effort, spearheaded by the World Health Organization, that involved thousands of health workers around the world to administer half a billion vaccinations to stamp out smallpox</a:t>
            </a:r>
            <a:r>
              <a:rPr lang="en-GB" sz="22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2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US$ 300m price-tag to eradicate smallpox saves the world well over US$ 1 billion every year since 1980.</a:t>
            </a:r>
          </a:p>
        </p:txBody>
      </p:sp>
      <p:sp>
        <p:nvSpPr>
          <p:cNvPr id="419" name="Google Shape;419;p30"/>
          <p:cNvSpPr txBox="1"/>
          <p:nvPr/>
        </p:nvSpPr>
        <p:spPr>
          <a:xfrm>
            <a:off x="2847703" y="5777055"/>
            <a:ext cx="8316685" cy="615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a:t>
            </a: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(https://www.who.int/news/item/08-05-2020-commemorating-smallpox-eradication-a-legacy-of-hope-for-covid-19-and-other-diseases)</a:t>
            </a:r>
          </a:p>
        </p:txBody>
      </p:sp>
      <p:sp>
        <p:nvSpPr>
          <p:cNvPr id="420" name="Google Shape;420;p30"/>
          <p:cNvSpPr/>
          <p:nvPr/>
        </p:nvSpPr>
        <p:spPr>
          <a:xfrm>
            <a:off x="471055" y="298900"/>
            <a:ext cx="1142538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pic>
        <p:nvPicPr>
          <p:cNvPr id="421" name="Google Shape;421;p30"/>
          <p:cNvPicPr preferRelativeResize="0"/>
          <p:nvPr/>
        </p:nvPicPr>
        <p:blipFill rotWithShape="1">
          <a:blip r:embed="rId3"/>
          <a:srcRect/>
          <a:stretch>
            <a:fillRect/>
          </a:stretch>
        </p:blipFill>
        <p:spPr>
          <a:xfrm>
            <a:off x="919441" y="5744509"/>
            <a:ext cx="1782855" cy="6806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1"/>
          <p:cNvSpPr txBox="1"/>
          <p:nvPr/>
        </p:nvSpPr>
        <p:spPr>
          <a:xfrm>
            <a:off x="1003218" y="1937279"/>
            <a:ext cx="10093886" cy="286228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control of infectious diseases is only one of the main areas of work of  WHO, which promotes global public health at different levels and scales. In terms of global infectious disease control, WHO plays a leading role in facilitating international </a:t>
            </a: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a:t>
            </a:r>
            <a:r>
              <a:rPr lang="en-GB" sz="2000" dirty="0" smtClean="0">
                <a:solidFill>
                  <a:srgbClr val="7030A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operation </a:t>
            </a: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promoting the development and application of vaccines. For example, WHO launched and implemented the smallpox eradication campaign. Apart from facilitating equitable vaccine distribution around the world, it promoted vaccines and strengthened smallpox surveillance and control.</a:t>
            </a:r>
          </a:p>
        </p:txBody>
      </p:sp>
      <p:sp>
        <p:nvSpPr>
          <p:cNvPr id="427" name="Google Shape;427;p31"/>
          <p:cNvSpPr/>
          <p:nvPr/>
        </p:nvSpPr>
        <p:spPr>
          <a:xfrm>
            <a:off x="572954" y="318850"/>
            <a:ext cx="11415846"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428" name="Google Shape;428;p31"/>
          <p:cNvSpPr/>
          <p:nvPr/>
        </p:nvSpPr>
        <p:spPr>
          <a:xfrm rot="10800000" flipH="1">
            <a:off x="1023314" y="1077129"/>
            <a:ext cx="10244947" cy="813183"/>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29" name="Google Shape;429;p31"/>
          <p:cNvSpPr txBox="1"/>
          <p:nvPr/>
        </p:nvSpPr>
        <p:spPr>
          <a:xfrm>
            <a:off x="1695711" y="1191684"/>
            <a:ext cx="96404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Times New Roman" panose="02020603050405020304" charset="0"/>
                <a:ea typeface="Times New Roman" panose="02020603050405020304" charset="0"/>
                <a:cs typeface="Times New Roman" panose="02020603050405020304" charset="0"/>
                <a:sym typeface="Times New Roman" panose="02020603050405020304" charset="0"/>
              </a:rPr>
              <a:t>The source above describes WHO's major work in global infectious disease control.</a:t>
            </a:r>
          </a:p>
        </p:txBody>
      </p:sp>
      <p:pic>
        <p:nvPicPr>
          <p:cNvPr id="430" name="Google Shape;430;p31"/>
          <p:cNvPicPr preferRelativeResize="0"/>
          <p:nvPr/>
        </p:nvPicPr>
        <p:blipFill rotWithShape="1">
          <a:blip r:embed="rId3"/>
          <a:srcRect/>
          <a:stretch>
            <a:fillRect/>
          </a:stretch>
        </p:blipFill>
        <p:spPr>
          <a:xfrm>
            <a:off x="8958670" y="4941070"/>
            <a:ext cx="1707028" cy="1516511"/>
          </a:xfrm>
          <a:prstGeom prst="rect">
            <a:avLst/>
          </a:prstGeom>
          <a:noFill/>
          <a:ln>
            <a:noFill/>
          </a:ln>
        </p:spPr>
      </p:pic>
      <p:grpSp>
        <p:nvGrpSpPr>
          <p:cNvPr id="431" name="Google Shape;431;p31"/>
          <p:cNvGrpSpPr/>
          <p:nvPr/>
        </p:nvGrpSpPr>
        <p:grpSpPr>
          <a:xfrm>
            <a:off x="572954" y="1067207"/>
            <a:ext cx="701825" cy="767998"/>
            <a:chOff x="6523756" y="488141"/>
            <a:chExt cx="883270" cy="966551"/>
          </a:xfrm>
        </p:grpSpPr>
        <p:sp>
          <p:nvSpPr>
            <p:cNvPr id="432" name="Google Shape;432;p31"/>
            <p:cNvSpPr/>
            <p:nvPr/>
          </p:nvSpPr>
          <p:spPr>
            <a:xfrm>
              <a:off x="6523756" y="488141"/>
              <a:ext cx="826517" cy="891903"/>
            </a:xfrm>
            <a:prstGeom prst="flowChartOffpageConnector">
              <a:avLst/>
            </a:prstGeom>
            <a:solidFill>
              <a:srgbClr val="21D0C2">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33" name="Google Shape;433;p31"/>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34" name="Google Shape;434;p31"/>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435" name="Google Shape;435;p31"/>
            <p:cNvGrpSpPr/>
            <p:nvPr/>
          </p:nvGrpSpPr>
          <p:grpSpPr>
            <a:xfrm>
              <a:off x="6676279" y="647264"/>
              <a:ext cx="600075" cy="568325"/>
              <a:chOff x="5991226" y="2949576"/>
              <a:chExt cx="600075" cy="568325"/>
            </a:xfrm>
          </p:grpSpPr>
          <p:sp>
            <p:nvSpPr>
              <p:cNvPr id="436" name="Google Shape;436;p31"/>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437" name="Google Shape;437;p31"/>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med" len="med"/>
                <a:tailEnd type="none" w="med" len="med"/>
              </a:ln>
            </p:spPr>
          </p:cxnSp>
          <p:sp>
            <p:nvSpPr>
              <p:cNvPr id="438" name="Google Shape;438;p31"/>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sp>
        <p:nvSpPr>
          <p:cNvPr id="439" name="Google Shape;439;p31"/>
          <p:cNvSpPr/>
          <p:nvPr/>
        </p:nvSpPr>
        <p:spPr>
          <a:xfrm>
            <a:off x="1463041" y="5404762"/>
            <a:ext cx="6340197" cy="40011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For an overview of WHO's achievements in global public health, refer to: </a:t>
            </a:r>
          </a:p>
        </p:txBody>
      </p:sp>
      <p:pic>
        <p:nvPicPr>
          <p:cNvPr id="440" name="Google Shape;440;p31"/>
          <p:cNvPicPr preferRelativeResize="0"/>
          <p:nvPr/>
        </p:nvPicPr>
        <p:blipFill rotWithShape="1">
          <a:blip r:embed="rId4"/>
          <a:srcRect/>
          <a:stretch/>
        </p:blipFill>
        <p:spPr>
          <a:xfrm>
            <a:off x="1204603" y="6118741"/>
            <a:ext cx="1146711" cy="406617"/>
          </a:xfrm>
          <a:prstGeom prst="rect">
            <a:avLst/>
          </a:prstGeom>
          <a:noFill/>
          <a:ln>
            <a:noFill/>
          </a:ln>
        </p:spPr>
      </p:pic>
      <p:sp>
        <p:nvSpPr>
          <p:cNvPr id="441" name="Google Shape;441;p31"/>
          <p:cNvSpPr/>
          <p:nvPr/>
        </p:nvSpPr>
        <p:spPr>
          <a:xfrm>
            <a:off x="2445291" y="6137383"/>
            <a:ext cx="6600738" cy="3879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United Nations (https://www.un.org/en/global-issues/health)</a:t>
            </a:r>
          </a:p>
        </p:txBody>
      </p:sp>
      <p:sp>
        <p:nvSpPr>
          <p:cNvPr id="442" name="Google Shape;442;p31"/>
          <p:cNvSpPr/>
          <p:nvPr/>
        </p:nvSpPr>
        <p:spPr>
          <a:xfrm>
            <a:off x="4245268" y="5853477"/>
            <a:ext cx="490451" cy="347818"/>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443" name="Google Shape;443;p31"/>
          <p:cNvGrpSpPr/>
          <p:nvPr/>
        </p:nvGrpSpPr>
        <p:grpSpPr>
          <a:xfrm>
            <a:off x="1017899" y="5370864"/>
            <a:ext cx="368030" cy="402731"/>
            <a:chOff x="6523756" y="488141"/>
            <a:chExt cx="883270" cy="966551"/>
          </a:xfrm>
        </p:grpSpPr>
        <p:sp>
          <p:nvSpPr>
            <p:cNvPr id="444" name="Google Shape;444;p31"/>
            <p:cNvSpPr/>
            <p:nvPr/>
          </p:nvSpPr>
          <p:spPr>
            <a:xfrm>
              <a:off x="6523756" y="488141"/>
              <a:ext cx="826517" cy="891903"/>
            </a:xfrm>
            <a:prstGeom prst="flowChartOffpageConnector">
              <a:avLst/>
            </a:prstGeom>
            <a:solidFill>
              <a:srgbClr val="21D0C2">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5" name="Google Shape;445;p31"/>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6" name="Google Shape;446;p31"/>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447" name="Google Shape;447;p31"/>
            <p:cNvGrpSpPr/>
            <p:nvPr/>
          </p:nvGrpSpPr>
          <p:grpSpPr>
            <a:xfrm>
              <a:off x="6676279" y="647264"/>
              <a:ext cx="600075" cy="568325"/>
              <a:chOff x="5991226" y="2949576"/>
              <a:chExt cx="600075" cy="568325"/>
            </a:xfrm>
          </p:grpSpPr>
          <p:sp>
            <p:nvSpPr>
              <p:cNvPr id="448" name="Google Shape;448;p31"/>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449" name="Google Shape;449;p31"/>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med" len="med"/>
                <a:tailEnd type="none" w="med" len="med"/>
              </a:ln>
            </p:spPr>
          </p:cxnSp>
          <p:sp>
            <p:nvSpPr>
              <p:cNvPr id="450" name="Google Shape;450;p31"/>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body" idx="1"/>
          </p:nvPr>
        </p:nvSpPr>
        <p:spPr>
          <a:xfrm>
            <a:off x="432262" y="1081736"/>
            <a:ext cx="11321935" cy="536894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600"/>
              </a:spcBef>
              <a:spcAft>
                <a:spcPts val="0"/>
              </a:spcAft>
              <a:buClr>
                <a:schemeClr val="dk1"/>
              </a:buClr>
              <a:buSzPts val="2600"/>
              <a:buNone/>
            </a:pPr>
            <a:r>
              <a:rPr lang="en-GB" sz="2000" b="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Knowledge</a:t>
            </a:r>
          </a:p>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understand public health, as well as the functions and roles of the World Health Organization in promoting and implementing global public health matters</a:t>
            </a:r>
          </a:p>
          <a:p>
            <a:pPr marL="0" lvl="0" indent="0" algn="just" rtl="0">
              <a:lnSpc>
                <a:spcPct val="120000"/>
              </a:lnSpc>
              <a:spcBef>
                <a:spcPts val="600"/>
              </a:spcBef>
              <a:spcAft>
                <a:spcPts val="0"/>
              </a:spcAft>
              <a:buClr>
                <a:schemeClr val="dk1"/>
              </a:buClr>
              <a:buSzPts val="2600"/>
              <a:buNone/>
            </a:pPr>
            <a:r>
              <a:rPr lang="en-GB" sz="2000" b="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Skills</a:t>
            </a:r>
          </a:p>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be able to generalise and summarise the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functions of the World Health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Organization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 addressing global public health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problems,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based on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analysis of data</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facts and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evidence</a:t>
            </a:r>
            <a:endParaRPr lang="en-GB" sz="2000" strike="sngStrike"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identify channels for disseminating accurate health information to address health-related issues in life, and to develop the ability of critical thinking and lifelong learning</a:t>
            </a:r>
          </a:p>
          <a:p>
            <a:pPr marL="0" lvl="0" indent="0" algn="just" rtl="0">
              <a:lnSpc>
                <a:spcPct val="120000"/>
              </a:lnSpc>
              <a:spcBef>
                <a:spcPts val="600"/>
              </a:spcBef>
              <a:spcAft>
                <a:spcPts val="0"/>
              </a:spcAft>
              <a:buClr>
                <a:schemeClr val="dk1"/>
              </a:buClr>
              <a:buSzPts val="2600"/>
              <a:buNone/>
            </a:pPr>
            <a:r>
              <a:rPr lang="en-GB" sz="2000" b="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Values</a:t>
            </a:r>
          </a:p>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value professional medical advice and to develop an awareness of prevention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is better than cure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personal hygiene</a:t>
            </a:r>
          </a:p>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care about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personal, social and global public health, to have an international perspective and to be willing to contribute to the protection of public health</a:t>
            </a:r>
          </a:p>
        </p:txBody>
      </p:sp>
      <p:sp>
        <p:nvSpPr>
          <p:cNvPr id="93" name="Google Shape;93;p14"/>
          <p:cNvSpPr/>
          <p:nvPr/>
        </p:nvSpPr>
        <p:spPr>
          <a:xfrm>
            <a:off x="4639777" y="239055"/>
            <a:ext cx="2354263" cy="714375"/>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80404"/>
              </a:buClr>
              <a:buSzPts val="3600"/>
              <a:buFont typeface="Times New Roman" panose="02020603050405020304" charset="0"/>
              <a:buNone/>
            </a:pPr>
            <a:r>
              <a:rPr lang="en-GB" sz="3600" b="1">
                <a:solidFill>
                  <a:srgbClr val="C80404"/>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Objectives</a:t>
            </a:r>
          </a:p>
        </p:txBody>
      </p:sp>
      <p:cxnSp>
        <p:nvCxnSpPr>
          <p:cNvPr id="94" name="Google Shape;94;p14"/>
          <p:cNvCxnSpPr/>
          <p:nvPr/>
        </p:nvCxnSpPr>
        <p:spPr>
          <a:xfrm>
            <a:off x="7496617" y="606362"/>
            <a:ext cx="1485900" cy="0"/>
          </a:xfrm>
          <a:prstGeom prst="straightConnector1">
            <a:avLst/>
          </a:prstGeom>
          <a:noFill/>
          <a:ln w="9525" cap="flat" cmpd="sng">
            <a:solidFill>
              <a:srgbClr val="2F2637"/>
            </a:solidFill>
            <a:prstDash val="solid"/>
            <a:miter lim="800000"/>
            <a:headEnd type="none" w="med" len="med"/>
            <a:tailEnd type="none" w="med" len="med"/>
          </a:ln>
        </p:spPr>
      </p:cxnSp>
      <p:cxnSp>
        <p:nvCxnSpPr>
          <p:cNvPr id="95" name="Google Shape;95;p14"/>
          <p:cNvCxnSpPr/>
          <p:nvPr/>
        </p:nvCxnSpPr>
        <p:spPr>
          <a:xfrm>
            <a:off x="2683407" y="596244"/>
            <a:ext cx="1590675" cy="0"/>
          </a:xfrm>
          <a:prstGeom prst="straightConnector1">
            <a:avLst/>
          </a:prstGeom>
          <a:noFill/>
          <a:ln w="9525" cap="flat" cmpd="sng">
            <a:solidFill>
              <a:srgbClr val="2F2637"/>
            </a:solidFill>
            <a:prstDash val="solid"/>
            <a:miter lim="800000"/>
            <a:headEnd type="none" w="med" len="med"/>
            <a:tailEnd type="none" w="med" len="med"/>
          </a:ln>
        </p:spPr>
      </p:cxnSp>
      <p:sp>
        <p:nvSpPr>
          <p:cNvPr id="96" name="Google Shape;96;p14"/>
          <p:cNvSpPr/>
          <p:nvPr/>
        </p:nvSpPr>
        <p:spPr>
          <a:xfrm>
            <a:off x="4485790" y="529369"/>
            <a:ext cx="153987" cy="153987"/>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97" name="Google Shape;97;p14"/>
          <p:cNvSpPr/>
          <p:nvPr/>
        </p:nvSpPr>
        <p:spPr>
          <a:xfrm>
            <a:off x="7090237" y="519250"/>
            <a:ext cx="153987" cy="153987"/>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2"/>
          <p:cNvSpPr/>
          <p:nvPr/>
        </p:nvSpPr>
        <p:spPr>
          <a:xfrm>
            <a:off x="294866" y="852434"/>
            <a:ext cx="4972078" cy="46166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WHO's functions fall into six main categories:</a:t>
            </a:r>
          </a:p>
        </p:txBody>
      </p:sp>
      <p:sp>
        <p:nvSpPr>
          <p:cNvPr id="456" name="Google Shape;456;p32"/>
          <p:cNvSpPr/>
          <p:nvPr/>
        </p:nvSpPr>
        <p:spPr>
          <a:xfrm>
            <a:off x="505178" y="1843198"/>
            <a:ext cx="1177805" cy="3125871"/>
          </a:xfrm>
          <a:prstGeom prst="ellipse">
            <a:avLst/>
          </a:prstGeom>
          <a:gradFill>
            <a:gsLst>
              <a:gs pos="0">
                <a:srgbClr val="70A5DA"/>
              </a:gs>
              <a:gs pos="50000">
                <a:srgbClr val="539BDB"/>
              </a:gs>
              <a:gs pos="100000">
                <a:srgbClr val="4288C8"/>
              </a:gs>
            </a:gsLst>
            <a:lin ang="5400000" scaled="0"/>
          </a:gradFill>
          <a:ln>
            <a:noFill/>
          </a:ln>
          <a:effectLst>
            <a:outerShdw blurRad="57150" dist="19050" dir="5400000" algn="ctr" rotWithShape="0">
              <a:srgbClr val="000000">
                <a:alpha val="62745"/>
              </a:srgbClr>
            </a:outerShdw>
          </a:effectLst>
        </p:spPr>
        <p:txBody>
          <a:bodyPr spcFirstLastPara="1" vert="vert270"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Fundamental functions</a:t>
            </a:r>
          </a:p>
        </p:txBody>
      </p:sp>
      <p:sp>
        <p:nvSpPr>
          <p:cNvPr id="457" name="Google Shape;457;p32"/>
          <p:cNvSpPr/>
          <p:nvPr/>
        </p:nvSpPr>
        <p:spPr>
          <a:xfrm>
            <a:off x="2153752" y="1402425"/>
            <a:ext cx="1804946" cy="580445"/>
          </a:xfrm>
          <a:prstGeom prst="rect">
            <a:avLst/>
          </a:prstGeom>
          <a:gradFill>
            <a:gsLst>
              <a:gs pos="0">
                <a:srgbClr val="70A5DA"/>
              </a:gs>
              <a:gs pos="50000">
                <a:srgbClr val="539BDB"/>
              </a:gs>
              <a:gs pos="100000">
                <a:srgbClr val="4288C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Providing leadership</a:t>
            </a:r>
          </a:p>
        </p:txBody>
      </p:sp>
      <p:sp>
        <p:nvSpPr>
          <p:cNvPr id="458" name="Google Shape;458;p32"/>
          <p:cNvSpPr/>
          <p:nvPr/>
        </p:nvSpPr>
        <p:spPr>
          <a:xfrm>
            <a:off x="2160871" y="2267960"/>
            <a:ext cx="1804946" cy="580445"/>
          </a:xfrm>
          <a:prstGeom prst="rect">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Facilitating research</a:t>
            </a:r>
          </a:p>
        </p:txBody>
      </p:sp>
      <p:sp>
        <p:nvSpPr>
          <p:cNvPr id="459" name="Google Shape;459;p32"/>
          <p:cNvSpPr/>
          <p:nvPr/>
        </p:nvSpPr>
        <p:spPr>
          <a:xfrm>
            <a:off x="2153752" y="3044760"/>
            <a:ext cx="1804946" cy="580445"/>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Setting norms</a:t>
            </a:r>
          </a:p>
        </p:txBody>
      </p:sp>
      <p:sp>
        <p:nvSpPr>
          <p:cNvPr id="460" name="Google Shape;460;p32"/>
          <p:cNvSpPr/>
          <p:nvPr/>
        </p:nvSpPr>
        <p:spPr>
          <a:xfrm>
            <a:off x="2160871" y="3780800"/>
            <a:ext cx="1804946" cy="580445"/>
          </a:xfrm>
          <a:prstGeom prst="rect">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Promoting awareness</a:t>
            </a:r>
          </a:p>
        </p:txBody>
      </p:sp>
      <p:sp>
        <p:nvSpPr>
          <p:cNvPr id="461" name="Google Shape;461;p32"/>
          <p:cNvSpPr/>
          <p:nvPr/>
        </p:nvSpPr>
        <p:spPr>
          <a:xfrm>
            <a:off x="2153752" y="4542930"/>
            <a:ext cx="1804946" cy="580445"/>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Providing support</a:t>
            </a:r>
          </a:p>
        </p:txBody>
      </p:sp>
      <p:sp>
        <p:nvSpPr>
          <p:cNvPr id="462" name="Google Shape;462;p32"/>
          <p:cNvSpPr/>
          <p:nvPr/>
        </p:nvSpPr>
        <p:spPr>
          <a:xfrm>
            <a:off x="2153752" y="5318603"/>
            <a:ext cx="1804946" cy="580445"/>
          </a:xfrm>
          <a:prstGeom prst="rect">
            <a:avLst/>
          </a:pr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Monitoring trends</a:t>
            </a:r>
          </a:p>
        </p:txBody>
      </p:sp>
      <p:sp>
        <p:nvSpPr>
          <p:cNvPr id="463" name="Google Shape;463;p32"/>
          <p:cNvSpPr/>
          <p:nvPr/>
        </p:nvSpPr>
        <p:spPr>
          <a:xfrm>
            <a:off x="4057463" y="1242298"/>
            <a:ext cx="7731588" cy="830997"/>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health affairs, managing and controlling the international spread of disease, helping Member States to prevent and treat disease, and monitoring Member states' implementation of Conventions.</a:t>
            </a:r>
          </a:p>
        </p:txBody>
      </p:sp>
      <p:sp>
        <p:nvSpPr>
          <p:cNvPr id="464" name="Google Shape;464;p32"/>
          <p:cNvSpPr/>
          <p:nvPr/>
        </p:nvSpPr>
        <p:spPr>
          <a:xfrm>
            <a:off x="4057463" y="2162679"/>
            <a:ext cx="7731588" cy="830997"/>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Bringing together the world's health experts to produce international reference materials and to make recommendations, and facilitating research, development, sharing and dissemination of relevant information and knowledge.</a:t>
            </a:r>
          </a:p>
        </p:txBody>
      </p:sp>
      <p:sp>
        <p:nvSpPr>
          <p:cNvPr id="465" name="Google Shape;465;p32"/>
          <p:cNvSpPr/>
          <p:nvPr/>
        </p:nvSpPr>
        <p:spPr>
          <a:xfrm>
            <a:off x="4057463" y="3102389"/>
            <a:ext cx="7731588" cy="558611"/>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Developing international standards, regulations, conventions, etc. for reference and adoption by Member States.</a:t>
            </a:r>
          </a:p>
        </p:txBody>
      </p:sp>
      <p:sp>
        <p:nvSpPr>
          <p:cNvPr id="466" name="Google Shape;466;p32"/>
          <p:cNvSpPr/>
          <p:nvPr/>
        </p:nvSpPr>
        <p:spPr>
          <a:xfrm>
            <a:off x="4057463" y="4430899"/>
            <a:ext cx="7731588" cy="70572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Providing technical support to Member States to facilitate change and helping them strengthen their capacity to manage risks in emergencies.</a:t>
            </a:r>
          </a:p>
        </p:txBody>
      </p:sp>
      <p:sp>
        <p:nvSpPr>
          <p:cNvPr id="467" name="Google Shape;467;p32"/>
          <p:cNvSpPr/>
          <p:nvPr/>
        </p:nvSpPr>
        <p:spPr>
          <a:xfrm>
            <a:off x="4057463" y="5261105"/>
            <a:ext cx="7731588" cy="785828"/>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Collecting and analysing data for monitoring and assessing trends and risks, in order to prevent and respond to public health crises.</a:t>
            </a:r>
          </a:p>
        </p:txBody>
      </p:sp>
      <p:cxnSp>
        <p:nvCxnSpPr>
          <p:cNvPr id="468" name="Google Shape;468;p32"/>
          <p:cNvCxnSpPr>
            <a:cxnSpLocks/>
            <a:stCxn id="456" idx="6"/>
            <a:endCxn id="457" idx="1"/>
          </p:cNvCxnSpPr>
          <p:nvPr/>
        </p:nvCxnSpPr>
        <p:spPr>
          <a:xfrm flipV="1">
            <a:off x="1682983" y="1692648"/>
            <a:ext cx="470769" cy="1713486"/>
          </a:xfrm>
          <a:prstGeom prst="straightConnector1">
            <a:avLst/>
          </a:prstGeom>
          <a:noFill/>
          <a:ln w="19050" cap="flat" cmpd="sng">
            <a:solidFill>
              <a:schemeClr val="dk1"/>
            </a:solidFill>
            <a:prstDash val="solid"/>
            <a:miter lim="800000"/>
            <a:headEnd type="none" w="sm" len="sm"/>
            <a:tailEnd type="none" w="sm" len="sm"/>
          </a:ln>
        </p:spPr>
      </p:cxnSp>
      <p:cxnSp>
        <p:nvCxnSpPr>
          <p:cNvPr id="469" name="Google Shape;469;p32"/>
          <p:cNvCxnSpPr>
            <a:cxnSpLocks/>
            <a:stCxn id="456" idx="6"/>
            <a:endCxn id="458" idx="1"/>
          </p:cNvCxnSpPr>
          <p:nvPr/>
        </p:nvCxnSpPr>
        <p:spPr>
          <a:xfrm rot="10800000" flipH="1">
            <a:off x="1682983" y="2558034"/>
            <a:ext cx="477900" cy="848100"/>
          </a:xfrm>
          <a:prstGeom prst="straightConnector1">
            <a:avLst/>
          </a:prstGeom>
          <a:noFill/>
          <a:ln w="19050" cap="flat" cmpd="sng">
            <a:solidFill>
              <a:schemeClr val="dk1"/>
            </a:solidFill>
            <a:prstDash val="solid"/>
            <a:miter lim="800000"/>
            <a:headEnd type="none" w="sm" len="sm"/>
            <a:tailEnd type="none" w="sm" len="sm"/>
          </a:ln>
        </p:spPr>
      </p:cxnSp>
      <p:cxnSp>
        <p:nvCxnSpPr>
          <p:cNvPr id="470" name="Google Shape;470;p32"/>
          <p:cNvCxnSpPr>
            <a:cxnSpLocks/>
            <a:stCxn id="456" idx="6"/>
            <a:endCxn id="462" idx="1"/>
          </p:cNvCxnSpPr>
          <p:nvPr/>
        </p:nvCxnSpPr>
        <p:spPr>
          <a:xfrm>
            <a:off x="1682983" y="3406134"/>
            <a:ext cx="470700" cy="2202600"/>
          </a:xfrm>
          <a:prstGeom prst="straightConnector1">
            <a:avLst/>
          </a:prstGeom>
          <a:noFill/>
          <a:ln w="19050" cap="flat" cmpd="sng">
            <a:solidFill>
              <a:schemeClr val="dk1"/>
            </a:solidFill>
            <a:prstDash val="solid"/>
            <a:miter lim="800000"/>
            <a:headEnd type="none" w="sm" len="sm"/>
            <a:tailEnd type="none" w="sm" len="sm"/>
          </a:ln>
        </p:spPr>
      </p:cxnSp>
      <p:cxnSp>
        <p:nvCxnSpPr>
          <p:cNvPr id="471" name="Google Shape;471;p32"/>
          <p:cNvCxnSpPr>
            <a:cxnSpLocks/>
            <a:stCxn id="456" idx="6"/>
            <a:endCxn id="461" idx="1"/>
          </p:cNvCxnSpPr>
          <p:nvPr/>
        </p:nvCxnSpPr>
        <p:spPr>
          <a:xfrm>
            <a:off x="1682983" y="3406134"/>
            <a:ext cx="470700" cy="1427100"/>
          </a:xfrm>
          <a:prstGeom prst="straightConnector1">
            <a:avLst/>
          </a:prstGeom>
          <a:noFill/>
          <a:ln w="19050" cap="flat" cmpd="sng">
            <a:solidFill>
              <a:schemeClr val="dk1"/>
            </a:solidFill>
            <a:prstDash val="solid"/>
            <a:miter lim="800000"/>
            <a:headEnd type="none" w="sm" len="sm"/>
            <a:tailEnd type="none" w="sm" len="sm"/>
          </a:ln>
        </p:spPr>
      </p:cxnSp>
      <p:cxnSp>
        <p:nvCxnSpPr>
          <p:cNvPr id="472" name="Google Shape;472;p32"/>
          <p:cNvCxnSpPr>
            <a:cxnSpLocks/>
            <a:stCxn id="456" idx="6"/>
            <a:endCxn id="460" idx="1"/>
          </p:cNvCxnSpPr>
          <p:nvPr/>
        </p:nvCxnSpPr>
        <p:spPr>
          <a:xfrm>
            <a:off x="1682983" y="3406134"/>
            <a:ext cx="477900" cy="664800"/>
          </a:xfrm>
          <a:prstGeom prst="straightConnector1">
            <a:avLst/>
          </a:prstGeom>
          <a:noFill/>
          <a:ln w="19050" cap="flat" cmpd="sng">
            <a:solidFill>
              <a:schemeClr val="dk1"/>
            </a:solidFill>
            <a:prstDash val="solid"/>
            <a:miter lim="800000"/>
            <a:headEnd type="none" w="sm" len="sm"/>
            <a:tailEnd type="none" w="sm" len="sm"/>
          </a:ln>
        </p:spPr>
      </p:cxnSp>
      <p:cxnSp>
        <p:nvCxnSpPr>
          <p:cNvPr id="473" name="Google Shape;473;p32"/>
          <p:cNvCxnSpPr>
            <a:cxnSpLocks/>
            <a:stCxn id="456" idx="6"/>
            <a:endCxn id="459" idx="1"/>
          </p:cNvCxnSpPr>
          <p:nvPr/>
        </p:nvCxnSpPr>
        <p:spPr>
          <a:xfrm rot="10800000" flipH="1">
            <a:off x="1682983" y="3335034"/>
            <a:ext cx="470700" cy="71100"/>
          </a:xfrm>
          <a:prstGeom prst="straightConnector1">
            <a:avLst/>
          </a:prstGeom>
          <a:noFill/>
          <a:ln w="19050" cap="flat" cmpd="sng">
            <a:solidFill>
              <a:schemeClr val="dk1"/>
            </a:solidFill>
            <a:prstDash val="solid"/>
            <a:miter lim="800000"/>
            <a:headEnd type="none" w="sm" len="sm"/>
            <a:tailEnd type="none" w="sm" len="sm"/>
          </a:ln>
        </p:spPr>
      </p:cxnSp>
      <p:sp>
        <p:nvSpPr>
          <p:cNvPr id="474" name="Google Shape;474;p32"/>
          <p:cNvSpPr/>
          <p:nvPr/>
        </p:nvSpPr>
        <p:spPr>
          <a:xfrm>
            <a:off x="400441" y="171577"/>
            <a:ext cx="11283873" cy="606052"/>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475" name="Google Shape;475;p32"/>
          <p:cNvSpPr/>
          <p:nvPr/>
        </p:nvSpPr>
        <p:spPr>
          <a:xfrm>
            <a:off x="4057463" y="3834286"/>
            <a:ext cx="7731588" cy="461665"/>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Promoting public awareness of public health issues.</a:t>
            </a:r>
          </a:p>
        </p:txBody>
      </p:sp>
      <p:sp>
        <p:nvSpPr>
          <p:cNvPr id="476" name="Google Shape;476;p32"/>
          <p:cNvSpPr/>
          <p:nvPr/>
        </p:nvSpPr>
        <p:spPr>
          <a:xfrm>
            <a:off x="1762502" y="6194818"/>
            <a:ext cx="4589922"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https://www.who.int/about/what-we-do/who-brochure</a:t>
            </a:r>
          </a:p>
          <a:p>
            <a:pPr marL="285750" marR="0" lvl="0" indent="-2857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https://www.who.int/about/what-we-do</a:t>
            </a:r>
          </a:p>
        </p:txBody>
      </p:sp>
      <p:pic>
        <p:nvPicPr>
          <p:cNvPr id="477" name="Google Shape;477;p32"/>
          <p:cNvPicPr preferRelativeResize="0"/>
          <p:nvPr/>
        </p:nvPicPr>
        <p:blipFill rotWithShape="1">
          <a:blip r:embed="rId3"/>
          <a:srcRect/>
          <a:stretch>
            <a:fillRect/>
          </a:stretch>
        </p:blipFill>
        <p:spPr>
          <a:xfrm>
            <a:off x="400441" y="6194818"/>
            <a:ext cx="1282542" cy="4896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3"/>
          <p:cNvSpPr/>
          <p:nvPr/>
        </p:nvSpPr>
        <p:spPr>
          <a:xfrm>
            <a:off x="228244" y="1278231"/>
            <a:ext cx="11710396" cy="4775505"/>
          </a:xfrm>
          <a:prstGeom prst="roundRect">
            <a:avLst>
              <a:gd name="adj" fmla="val 0"/>
            </a:avLst>
          </a:prstGeom>
          <a:solidFill>
            <a:srgbClr val="4472C4">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3" name="Google Shape;483;p33"/>
          <p:cNvSpPr/>
          <p:nvPr/>
        </p:nvSpPr>
        <p:spPr>
          <a:xfrm>
            <a:off x="515053" y="4051422"/>
            <a:ext cx="11258327" cy="191592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4" name="Google Shape;484;p33"/>
          <p:cNvSpPr/>
          <p:nvPr/>
        </p:nvSpPr>
        <p:spPr>
          <a:xfrm>
            <a:off x="8893233" y="-501571"/>
            <a:ext cx="7308796" cy="3463395"/>
          </a:xfrm>
          <a:prstGeom prst="rect">
            <a:avLst/>
          </a:prstGeom>
          <a:noFill/>
          <a:ln>
            <a:noFill/>
          </a:ln>
        </p:spPr>
        <p:txBody>
          <a:bodyPr spcFirstLastPara="1" wrap="square" lIns="91425" tIns="45700" rIns="91425" bIns="45700" anchor="t" anchorCtr="0">
            <a:noAutofit/>
          </a:bodyPr>
          <a:lstStyle/>
          <a:p>
            <a:pPr marL="0" marR="0" lvl="0" indent="0" algn="l" rtl="0">
              <a:lnSpc>
                <a:spcPct val="140000"/>
              </a:lnSpc>
              <a:spcBef>
                <a:spcPts val="0"/>
              </a:spcBef>
              <a:spcAft>
                <a:spcPts val="0"/>
              </a:spcAft>
              <a:buNone/>
            </a:pPr>
            <a:endPara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5" name="Google Shape;485;p33"/>
          <p:cNvSpPr txBox="1"/>
          <p:nvPr/>
        </p:nvSpPr>
        <p:spPr>
          <a:xfrm>
            <a:off x="515051" y="1205601"/>
            <a:ext cx="11258327" cy="278841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just" rtl="0">
              <a:lnSpc>
                <a:spcPct val="120000"/>
              </a:lnSpc>
              <a:spcBef>
                <a:spcPts val="0"/>
              </a:spcBef>
              <a:spcAft>
                <a:spcPts val="0"/>
              </a:spcAft>
              <a:buClr>
                <a:schemeClr val="dk1"/>
              </a:buClr>
              <a:buSzPts val="2500"/>
              <a:buFont typeface="Times New Roman" panose="02020603050405020304" charset="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United Nations promotes Universal Health Coverage (UHC), which means that all people have access to the full range of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quality health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services they need, when and where they need them</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It covers the full continuum of essential health services, from health promotion to prevention, treatment, rehabilitation, and palliative care. The goal is to achieve universal health coverage by 2030.</a:t>
            </a:r>
          </a:p>
          <a:p>
            <a:pPr marL="342900" marR="0" lvl="0" indent="-342900" algn="just" rtl="0">
              <a:lnSpc>
                <a:spcPct val="120000"/>
              </a:lnSpc>
              <a:spcBef>
                <a:spcPts val="0"/>
              </a:spcBef>
              <a:spcAft>
                <a:spcPts val="0"/>
              </a:spcAft>
              <a:buClr>
                <a:schemeClr val="dk1"/>
              </a:buClr>
              <a:buSzPts val="2500"/>
              <a:buFont typeface="Times New Roman" panose="02020603050405020304" charset="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provides technical assistance, policy development and strategies to improve the effectiveness in accordance with each country's situation and needs.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addition to assisting countries in developing their own health systems and monitoring progress, WHO also works with many different partners in different situations and for different purposes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advance UHC around the world.</a:t>
            </a:r>
          </a:p>
        </p:txBody>
      </p:sp>
      <p:sp>
        <p:nvSpPr>
          <p:cNvPr id="486" name="Google Shape;486;p33"/>
          <p:cNvSpPr txBox="1"/>
          <p:nvPr/>
        </p:nvSpPr>
        <p:spPr>
          <a:xfrm>
            <a:off x="3180015" y="806202"/>
            <a:ext cx="8221942"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Promoting UHC - Leadership, awareness, support</a:t>
            </a:r>
          </a:p>
        </p:txBody>
      </p:sp>
      <p:sp>
        <p:nvSpPr>
          <p:cNvPr id="487" name="Google Shape;487;p33"/>
          <p:cNvSpPr/>
          <p:nvPr/>
        </p:nvSpPr>
        <p:spPr>
          <a:xfrm>
            <a:off x="2712771" y="846341"/>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8" name="Google Shape;488;p33"/>
          <p:cNvSpPr txBox="1"/>
          <p:nvPr/>
        </p:nvSpPr>
        <p:spPr>
          <a:xfrm>
            <a:off x="515052" y="4125280"/>
            <a:ext cx="8251251" cy="16927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Achieving UHC is one of the targets the nations of the world set when they adopted the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Sustainable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Development Goals (SDGs) in 2015</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Countries reaffirmed this commitment at the United Nations General Assembly High Level Meeting on UHC in 2019.</a:t>
            </a:r>
          </a:p>
          <a:p>
            <a:pPr marL="0" marR="0" lvl="0" indent="0" algn="l" rtl="0">
              <a:spcBef>
                <a:spcPts val="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Watch the video to learn about universal health coverage.</a:t>
            </a:r>
          </a:p>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https://www.youtube.com/watch?v=pZHiIGFLN8Y</a:t>
            </a:r>
          </a:p>
        </p:txBody>
      </p:sp>
      <p:sp>
        <p:nvSpPr>
          <p:cNvPr id="489" name="Google Shape;489;p33"/>
          <p:cNvSpPr/>
          <p:nvPr/>
        </p:nvSpPr>
        <p:spPr>
          <a:xfrm>
            <a:off x="2167467" y="6155276"/>
            <a:ext cx="8709578"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https://www.who.int/news-room/fact-sheets/detail/universal-health-coverage-(uhc)</a:t>
            </a:r>
          </a:p>
          <a:p>
            <a:pPr marL="285750" marR="0" lvl="0" indent="-2857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https://www.un.org/en/observances/universal-health-coverage-day</a:t>
            </a:r>
          </a:p>
          <a:p>
            <a:pPr marL="285750" marR="0" lvl="0" indent="-2857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https://www.youtube.com/watch?v=pZHiIGFLN8Y</a:t>
            </a:r>
          </a:p>
        </p:txBody>
      </p:sp>
      <p:pic>
        <p:nvPicPr>
          <p:cNvPr id="490" name="Google Shape;490;p33"/>
          <p:cNvPicPr preferRelativeResize="0"/>
          <p:nvPr/>
        </p:nvPicPr>
        <p:blipFill rotWithShape="1">
          <a:blip r:embed="rId3"/>
          <a:srcRect/>
          <a:stretch>
            <a:fillRect/>
          </a:stretch>
        </p:blipFill>
        <p:spPr>
          <a:xfrm>
            <a:off x="8985089" y="4248004"/>
            <a:ext cx="2569506" cy="1447282"/>
          </a:xfrm>
          <a:prstGeom prst="rect">
            <a:avLst/>
          </a:prstGeom>
          <a:noFill/>
          <a:ln>
            <a:noFill/>
          </a:ln>
        </p:spPr>
      </p:pic>
      <p:pic>
        <p:nvPicPr>
          <p:cNvPr id="491" name="Google Shape;491;p33"/>
          <p:cNvPicPr preferRelativeResize="0"/>
          <p:nvPr/>
        </p:nvPicPr>
        <p:blipFill rotWithShape="1">
          <a:blip r:embed="rId4"/>
          <a:srcRect/>
          <a:stretch>
            <a:fillRect/>
          </a:stretch>
        </p:blipFill>
        <p:spPr>
          <a:xfrm>
            <a:off x="868473" y="6291733"/>
            <a:ext cx="1139347" cy="434972"/>
          </a:xfrm>
          <a:prstGeom prst="rect">
            <a:avLst/>
          </a:prstGeom>
          <a:noFill/>
          <a:ln>
            <a:noFill/>
          </a:ln>
        </p:spPr>
      </p:pic>
      <p:sp>
        <p:nvSpPr>
          <p:cNvPr id="492" name="Google Shape;492;p33"/>
          <p:cNvSpPr/>
          <p:nvPr/>
        </p:nvSpPr>
        <p:spPr>
          <a:xfrm>
            <a:off x="420042" y="161213"/>
            <a:ext cx="11448347" cy="597651"/>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4"/>
          <p:cNvSpPr/>
          <p:nvPr/>
        </p:nvSpPr>
        <p:spPr>
          <a:xfrm>
            <a:off x="438806" y="1394429"/>
            <a:ext cx="8952075" cy="4609729"/>
          </a:xfrm>
          <a:prstGeom prst="rect">
            <a:avLst/>
          </a:prstGeom>
          <a:noFill/>
          <a:ln w="5715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indicators</a:t>
            </a:r>
          </a:p>
          <a:p>
            <a:pPr marL="342900" marR="0" lvl="0" indent="-342900" algn="just" rtl="0">
              <a:spcBef>
                <a:spcPts val="600"/>
              </a:spcBef>
              <a:spcAft>
                <a:spcPts val="0"/>
              </a:spcAft>
              <a:buClr>
                <a:schemeClr val="dk1"/>
              </a:buClr>
              <a:buSzPts val="2400"/>
              <a:buFont typeface="Times New Roman" panose="02020603050405020304" charset="0"/>
              <a:buChar char="■"/>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provides standardised indexes which are internationally recognised, in order to assess and follow up on the progress towards UHC.</a:t>
            </a:r>
          </a:p>
          <a:p>
            <a:pPr marL="0" marR="0" lvl="0" indent="0" algn="just" rtl="0">
              <a:spcBef>
                <a:spcPts val="60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Proportion of a population that can access essential quality health </a:t>
            </a:r>
            <a:r>
              <a:rPr lang="en-GB" sz="1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services</a:t>
            </a:r>
            <a:br>
              <a:rPr lang="en-GB" sz="1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br>
            <a:r>
              <a:rPr lang="en-GB" sz="1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higher the better)</a:t>
            </a:r>
          </a:p>
          <a:p>
            <a:pPr marL="0" marR="0" lvl="0" indent="0" algn="just" rtl="0">
              <a:spcBef>
                <a:spcPts val="60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Proportion of the population that spends a large amount of household income </a:t>
            </a:r>
            <a:r>
              <a:rPr lang="en-GB" sz="1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on</a:t>
            </a:r>
            <a:br>
              <a:rPr lang="en-GB" sz="1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br>
            <a:r>
              <a:rPr lang="en-GB" sz="1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health (the lower the better)</a:t>
            </a:r>
          </a:p>
          <a:p>
            <a:pPr marL="342900" marR="0" lvl="0" indent="-342900" algn="just" rtl="0">
              <a:spcBef>
                <a:spcPts val="600"/>
              </a:spcBef>
              <a:spcAft>
                <a:spcPts val="0"/>
              </a:spcAft>
              <a:buClr>
                <a:schemeClr val="dk1"/>
              </a:buClr>
              <a:buSzPts val="2400"/>
              <a:buFont typeface="Times New Roman" panose="02020603050405020304" charset="0"/>
              <a:buChar char="■"/>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WHO and the World Bank have jointly developed a monitoring framework to track progress, using four categories of essential health services as indicators of the extent and equity of UHC in a country:</a:t>
            </a:r>
          </a:p>
          <a:p>
            <a:pPr marL="0" marR="0" lvl="0" indent="0" algn="just" rtl="0">
              <a:spcBef>
                <a:spcPts val="60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Reproductive, maternal, </a:t>
            </a:r>
            <a:r>
              <a:rPr lang="en-GB" sz="1800"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newborn</a:t>
            </a:r>
            <a:r>
              <a:rPr lang="en-GB" sz="1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and child health</a:t>
            </a:r>
          </a:p>
          <a:p>
            <a:pPr marL="0" marR="0" lvl="0" indent="0" algn="just" rtl="0">
              <a:spcBef>
                <a:spcPts val="60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Infectious diseases</a:t>
            </a:r>
          </a:p>
          <a:p>
            <a:pPr marL="0" marR="0" lvl="0" indent="0" algn="just" rtl="0">
              <a:spcBef>
                <a:spcPts val="60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Non-communicable diseases</a:t>
            </a:r>
          </a:p>
          <a:p>
            <a:pPr marL="0" marR="0" lvl="0" indent="0" algn="l" rtl="0">
              <a:spcBef>
                <a:spcPts val="60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Service capacity and access</a:t>
            </a:r>
          </a:p>
        </p:txBody>
      </p:sp>
      <p:sp>
        <p:nvSpPr>
          <p:cNvPr id="498" name="Google Shape;498;p34"/>
          <p:cNvSpPr/>
          <p:nvPr/>
        </p:nvSpPr>
        <p:spPr>
          <a:xfrm>
            <a:off x="1912823" y="6058211"/>
            <a:ext cx="6676889"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https://www.who.int/news-room/fact-sheets/detail/universal-health-coverage-(uhc)</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https://www.who.int/data/gho/data/major-themes/universal-health-coverage-major</a:t>
            </a:r>
          </a:p>
        </p:txBody>
      </p:sp>
      <p:sp>
        <p:nvSpPr>
          <p:cNvPr id="499" name="Google Shape;499;p34"/>
          <p:cNvSpPr txBox="1"/>
          <p:nvPr/>
        </p:nvSpPr>
        <p:spPr>
          <a:xfrm>
            <a:off x="1912823" y="969738"/>
            <a:ext cx="8273144"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Promoting UHC - Norms, research and trends</a:t>
            </a:r>
          </a:p>
        </p:txBody>
      </p:sp>
      <p:sp>
        <p:nvSpPr>
          <p:cNvPr id="500" name="Google Shape;500;p34"/>
          <p:cNvSpPr/>
          <p:nvPr/>
        </p:nvSpPr>
        <p:spPr>
          <a:xfrm>
            <a:off x="1236933" y="100434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501" name="Google Shape;501;p34">
            <a:hlinkClick r:id="rId3"/>
          </p:cNvPr>
          <p:cNvPicPr preferRelativeResize="0"/>
          <p:nvPr/>
        </p:nvPicPr>
        <p:blipFill rotWithShape="1">
          <a:blip r:embed="rId4"/>
          <a:srcRect/>
          <a:stretch>
            <a:fillRect/>
          </a:stretch>
        </p:blipFill>
        <p:spPr>
          <a:xfrm>
            <a:off x="9683190" y="3632218"/>
            <a:ext cx="2139791" cy="1990503"/>
          </a:xfrm>
          <a:prstGeom prst="rect">
            <a:avLst/>
          </a:prstGeom>
          <a:noFill/>
          <a:ln>
            <a:noFill/>
          </a:ln>
        </p:spPr>
      </p:pic>
      <p:sp>
        <p:nvSpPr>
          <p:cNvPr id="502" name="Google Shape;502;p34"/>
          <p:cNvSpPr/>
          <p:nvPr/>
        </p:nvSpPr>
        <p:spPr>
          <a:xfrm>
            <a:off x="9678356" y="5642712"/>
            <a:ext cx="2144625" cy="86694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to view the global data assessment of UHC</a:t>
            </a:r>
          </a:p>
        </p:txBody>
      </p:sp>
      <p:pic>
        <p:nvPicPr>
          <p:cNvPr id="503" name="Google Shape;503;p34"/>
          <p:cNvPicPr preferRelativeResize="0"/>
          <p:nvPr/>
        </p:nvPicPr>
        <p:blipFill rotWithShape="1">
          <a:blip r:embed="rId5"/>
          <a:srcRect/>
          <a:stretch>
            <a:fillRect/>
          </a:stretch>
        </p:blipFill>
        <p:spPr>
          <a:xfrm>
            <a:off x="9693336" y="1533896"/>
            <a:ext cx="2079212" cy="2098322"/>
          </a:xfrm>
          <a:prstGeom prst="rect">
            <a:avLst/>
          </a:prstGeom>
          <a:noFill/>
          <a:ln>
            <a:noFill/>
          </a:ln>
        </p:spPr>
      </p:pic>
      <p:sp>
        <p:nvSpPr>
          <p:cNvPr id="504" name="Google Shape;504;p34"/>
          <p:cNvSpPr/>
          <p:nvPr/>
        </p:nvSpPr>
        <p:spPr>
          <a:xfrm>
            <a:off x="328405" y="170411"/>
            <a:ext cx="11494576" cy="632748"/>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pic>
        <p:nvPicPr>
          <p:cNvPr id="505" name="Google Shape;505;p34"/>
          <p:cNvPicPr preferRelativeResize="0"/>
          <p:nvPr/>
        </p:nvPicPr>
        <p:blipFill rotWithShape="1">
          <a:blip r:embed="rId6"/>
          <a:srcRect/>
          <a:stretch>
            <a:fillRect/>
          </a:stretch>
        </p:blipFill>
        <p:spPr>
          <a:xfrm>
            <a:off x="438806" y="6224790"/>
            <a:ext cx="1442490" cy="55070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5"/>
          <p:cNvSpPr/>
          <p:nvPr/>
        </p:nvSpPr>
        <p:spPr>
          <a:xfrm>
            <a:off x="482139" y="279263"/>
            <a:ext cx="11312697" cy="644997"/>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511" name="Google Shape;511;p35"/>
          <p:cNvSpPr txBox="1">
            <a:spLocks noGrp="1"/>
          </p:cNvSpPr>
          <p:nvPr>
            <p:ph type="body" idx="1"/>
          </p:nvPr>
        </p:nvSpPr>
        <p:spPr>
          <a:xfrm>
            <a:off x="482139" y="1612623"/>
            <a:ext cx="11163992" cy="2633689"/>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SzPts val="2800"/>
              <a:buNone/>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WHO is a provider, guardian and sharer of global health information, monitoring community, regional and global health status and trends and compiling information on disease and health. </a:t>
            </a:r>
            <a:r>
              <a:rPr lang="en-GB" sz="2000"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 Reliable </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and up-to-date health information is important to public health decision-making, resource allocation, monitoring and evaluation, and it contributes to good health and hygiene planning policies in countries. </a:t>
            </a:r>
            <a:r>
              <a:rPr lang="en-GB" sz="2000"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 WHO </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has therefore developed a data-based surveillance system and, through the analysis of such data, has made available quality knowledge resources to share with countries and help them set long-term health goals and strategies.</a:t>
            </a:r>
          </a:p>
        </p:txBody>
      </p:sp>
      <p:sp>
        <p:nvSpPr>
          <p:cNvPr id="512" name="Google Shape;512;p35"/>
          <p:cNvSpPr/>
          <p:nvPr/>
        </p:nvSpPr>
        <p:spPr>
          <a:xfrm>
            <a:off x="2605753" y="6109157"/>
            <a:ext cx="399141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https://www.who.int/about/what-we-do/who-brochure</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https://www.who.int/data</a:t>
            </a:r>
          </a:p>
        </p:txBody>
      </p:sp>
      <p:sp>
        <p:nvSpPr>
          <p:cNvPr id="513" name="Google Shape;513;p35"/>
          <p:cNvSpPr/>
          <p:nvPr/>
        </p:nvSpPr>
        <p:spPr>
          <a:xfrm>
            <a:off x="2538566" y="110154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14" name="Google Shape;514;p35"/>
          <p:cNvSpPr/>
          <p:nvPr/>
        </p:nvSpPr>
        <p:spPr>
          <a:xfrm>
            <a:off x="3099194" y="970568"/>
            <a:ext cx="692467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Collecting, analysing and sharing data and information</a:t>
            </a:r>
          </a:p>
        </p:txBody>
      </p:sp>
      <p:pic>
        <p:nvPicPr>
          <p:cNvPr id="515" name="Google Shape;515;p35"/>
          <p:cNvPicPr preferRelativeResize="0"/>
          <p:nvPr/>
        </p:nvPicPr>
        <p:blipFill rotWithShape="1">
          <a:blip r:embed="rId3"/>
          <a:srcRect/>
          <a:stretch>
            <a:fillRect/>
          </a:stretch>
        </p:blipFill>
        <p:spPr>
          <a:xfrm>
            <a:off x="1218650" y="6109157"/>
            <a:ext cx="1319916" cy="503908"/>
          </a:xfrm>
          <a:prstGeom prst="rect">
            <a:avLst/>
          </a:prstGeom>
          <a:noFill/>
          <a:ln>
            <a:noFill/>
          </a:ln>
        </p:spPr>
      </p:pic>
      <p:sp>
        <p:nvSpPr>
          <p:cNvPr id="516" name="Google Shape;516;p35"/>
          <p:cNvSpPr/>
          <p:nvPr/>
        </p:nvSpPr>
        <p:spPr>
          <a:xfrm>
            <a:off x="482139" y="4423682"/>
            <a:ext cx="11163992" cy="1508105"/>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WHO's use of data to set long-term global health goals can be found on the following page and the webpages below: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https://www.who.int/data</a:t>
            </a:r>
            <a:endParaRPr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517" name="Google Shape;517;p35">
            <a:hlinkClick r:id="rId4"/>
          </p:cNvPr>
          <p:cNvPicPr preferRelativeResize="0"/>
          <p:nvPr/>
        </p:nvPicPr>
        <p:blipFill rotWithShape="1">
          <a:blip r:embed="rId5"/>
          <a:srcRect/>
          <a:stretch>
            <a:fillRect/>
          </a:stretch>
        </p:blipFill>
        <p:spPr>
          <a:xfrm>
            <a:off x="6827926" y="4958862"/>
            <a:ext cx="4657075" cy="85589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6"/>
          <p:cNvSpPr/>
          <p:nvPr/>
        </p:nvSpPr>
        <p:spPr>
          <a:xfrm>
            <a:off x="600878" y="2054128"/>
            <a:ext cx="7528956" cy="3679922"/>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447675" marR="0" lvl="1" indent="-447675" algn="just" rtl="0">
              <a:lnSpc>
                <a:spcPct val="120000"/>
              </a:lnSpc>
              <a:spcBef>
                <a:spcPts val="0"/>
              </a:spcBef>
              <a:spcAft>
                <a:spcPts val="0"/>
              </a:spcAft>
              <a:buClr>
                <a:schemeClr val="dk1"/>
              </a:buClr>
              <a:buSzPts val="2600"/>
              <a:buFont typeface="Times New Roman" panose="02020603050405020304" charset="0"/>
              <a:buChar char="•"/>
            </a:pPr>
            <a:r>
              <a:rPr lang="en-GB" sz="20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International Health Regulations (IHR) were adopted by the World Health Assembly on 23 May 2005 and came into force on 15 June 2007.</a:t>
            </a:r>
          </a:p>
          <a:p>
            <a:pPr marL="447675" marR="0" lvl="1" indent="-447675" algn="just" rtl="0">
              <a:lnSpc>
                <a:spcPct val="120000"/>
              </a:lnSpc>
              <a:spcBef>
                <a:spcPts val="600"/>
              </a:spcBef>
              <a:spcAft>
                <a:spcPts val="0"/>
              </a:spcAft>
              <a:buClr>
                <a:schemeClr val="dk1"/>
              </a:buClr>
              <a:buSzPts val="2600"/>
              <a:buFont typeface="Times New Roman" panose="02020603050405020304" charset="0"/>
              <a:buChar char="•"/>
            </a:pPr>
            <a:r>
              <a:rPr lang="en-GB" sz="20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purpose and scope of the IHR are “</a:t>
            </a:r>
            <a:r>
              <a:rPr lang="en-GB" sz="2000" b="0" i="1"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to prevent, protect against, control and provide a public health response to the international spread of disease in ways that are commensurate with and restricted to public health risks, and which avoid unnecessary interference with international traffic and trade</a:t>
            </a:r>
            <a:r>
              <a:rPr lang="en-GB" sz="20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thereby enhancing global public health security.</a:t>
            </a:r>
          </a:p>
        </p:txBody>
      </p:sp>
      <p:sp>
        <p:nvSpPr>
          <p:cNvPr id="524" name="Google Shape;524;p36"/>
          <p:cNvSpPr txBox="1"/>
          <p:nvPr/>
        </p:nvSpPr>
        <p:spPr>
          <a:xfrm>
            <a:off x="2582418" y="1135570"/>
            <a:ext cx="453395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Setting global health standards</a:t>
            </a:r>
          </a:p>
        </p:txBody>
      </p:sp>
      <p:sp>
        <p:nvSpPr>
          <p:cNvPr id="525" name="Google Shape;525;p36"/>
          <p:cNvSpPr/>
          <p:nvPr/>
        </p:nvSpPr>
        <p:spPr>
          <a:xfrm>
            <a:off x="1937595" y="1187494"/>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26" name="Google Shape;526;p36"/>
          <p:cNvSpPr txBox="1"/>
          <p:nvPr/>
        </p:nvSpPr>
        <p:spPr>
          <a:xfrm>
            <a:off x="8296712" y="6031684"/>
            <a:ext cx="18473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27" name="Google Shape;527;p36"/>
          <p:cNvSpPr/>
          <p:nvPr/>
        </p:nvSpPr>
        <p:spPr>
          <a:xfrm>
            <a:off x="2582418" y="5816241"/>
            <a:ext cx="639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https://apps.who.int/iris/bitstream/handle/10665/246107/9789241580496-eng.pdf</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https://www.who.int/health-topics/international-health-regulations#tab=tab_1</a:t>
            </a:r>
          </a:p>
        </p:txBody>
      </p:sp>
      <p:sp>
        <p:nvSpPr>
          <p:cNvPr id="528" name="Google Shape;528;p36"/>
          <p:cNvSpPr/>
          <p:nvPr/>
        </p:nvSpPr>
        <p:spPr>
          <a:xfrm>
            <a:off x="387928" y="269476"/>
            <a:ext cx="11453090"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pic>
        <p:nvPicPr>
          <p:cNvPr id="529" name="Google Shape;529;p36"/>
          <p:cNvPicPr preferRelativeResize="0"/>
          <p:nvPr/>
        </p:nvPicPr>
        <p:blipFill rotWithShape="1">
          <a:blip r:embed="rId3"/>
          <a:srcRect/>
          <a:stretch>
            <a:fillRect/>
          </a:stretch>
        </p:blipFill>
        <p:spPr>
          <a:xfrm>
            <a:off x="600891" y="5799083"/>
            <a:ext cx="1782855" cy="680646"/>
          </a:xfrm>
          <a:prstGeom prst="rect">
            <a:avLst/>
          </a:prstGeom>
          <a:noFill/>
          <a:ln>
            <a:noFill/>
          </a:ln>
        </p:spPr>
      </p:pic>
      <p:sp>
        <p:nvSpPr>
          <p:cNvPr id="530" name="Google Shape;530;p36"/>
          <p:cNvSpPr/>
          <p:nvPr/>
        </p:nvSpPr>
        <p:spPr>
          <a:xfrm>
            <a:off x="2160670" y="1592503"/>
            <a:ext cx="5276697" cy="4790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International Health Regulations (2005)</a:t>
            </a:r>
          </a:p>
        </p:txBody>
      </p:sp>
      <p:pic>
        <p:nvPicPr>
          <p:cNvPr id="531" name="Google Shape;531;p36"/>
          <p:cNvPicPr preferRelativeResize="0"/>
          <p:nvPr/>
        </p:nvPicPr>
        <p:blipFill rotWithShape="1">
          <a:blip r:embed="rId4"/>
          <a:srcRect/>
          <a:stretch>
            <a:fillRect/>
          </a:stretch>
        </p:blipFill>
        <p:spPr>
          <a:xfrm>
            <a:off x="9388059" y="1635577"/>
            <a:ext cx="2284514" cy="3236736"/>
          </a:xfrm>
          <a:prstGeom prst="rect">
            <a:avLst/>
          </a:prstGeom>
          <a:noFill/>
          <a:ln>
            <a:noFill/>
          </a:ln>
        </p:spPr>
      </p:pic>
      <p:pic>
        <p:nvPicPr>
          <p:cNvPr id="523" name="Google Shape;523;p36"/>
          <p:cNvPicPr preferRelativeResize="0"/>
          <p:nvPr/>
        </p:nvPicPr>
        <p:blipFill rotWithShape="1">
          <a:blip r:embed="rId5"/>
          <a:srcRect/>
          <a:stretch>
            <a:fillRect/>
          </a:stretch>
        </p:blipFill>
        <p:spPr>
          <a:xfrm>
            <a:off x="8389077" y="2488125"/>
            <a:ext cx="2298921" cy="31651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7"/>
          <p:cNvSpPr txBox="1">
            <a:spLocks noGrp="1"/>
          </p:cNvSpPr>
          <p:nvPr>
            <p:ph type="body" idx="1"/>
          </p:nvPr>
        </p:nvSpPr>
        <p:spPr>
          <a:xfrm>
            <a:off x="613505" y="1542694"/>
            <a:ext cx="10886773" cy="4246790"/>
          </a:xfrm>
          <a:prstGeom prst="rect">
            <a:avLst/>
          </a:prstGeom>
          <a:noFill/>
          <a:ln w="57150" cap="flat" cmpd="sng">
            <a:solidFill>
              <a:srgbClr val="548135"/>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en-GB" sz="2400" dirty="0">
                <a:latin typeface="Times New Roman" panose="02020603050405020304"/>
                <a:ea typeface="Times New Roman" panose="02020603050405020304"/>
                <a:cs typeface="Times New Roman" panose="02020603050405020304"/>
                <a:sym typeface="Times New Roman" panose="02020603050405020304"/>
              </a:rPr>
              <a:t>Highlights of the IHR</a:t>
            </a:r>
          </a:p>
          <a:p>
            <a:pPr marL="228600" lvl="0" indent="-228600" algn="just">
              <a:lnSpc>
                <a:spcPct val="120000"/>
              </a:lnSpc>
              <a:buSzPts val="3200"/>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IHR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defined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en-GB" sz="20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public health emergency of international concern</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as an extraordinary event which is determined:    </a:t>
            </a:r>
          </a:p>
          <a:p>
            <a:pPr marL="0" lvl="0" indent="0" algn="just" rtl="0">
              <a:lnSpc>
                <a:spcPct val="120000"/>
              </a:lnSpc>
              <a:spcBef>
                <a:spcPts val="1000"/>
              </a:spcBef>
              <a:spcAft>
                <a:spcPts val="0"/>
              </a:spcAft>
              <a:buClr>
                <a:schemeClr val="dk1"/>
              </a:buClr>
              <a:buSzPts val="3200"/>
              <a:buNone/>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 to constitute a public health risk to other States through the international spread of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r>
            <a:b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b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disease</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and</a:t>
            </a:r>
          </a:p>
          <a:p>
            <a:pPr marL="0" lvl="0" indent="0" algn="just" rtl="0">
              <a:lnSpc>
                <a:spcPct val="120000"/>
              </a:lnSpc>
              <a:spcBef>
                <a:spcPts val="1000"/>
              </a:spcBef>
              <a:spcAft>
                <a:spcPts val="0"/>
              </a:spcAft>
              <a:buClr>
                <a:schemeClr val="dk1"/>
              </a:buClr>
              <a:buSzPts val="3200"/>
              <a:buNone/>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 to potentially require a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co-ordinated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international response.</a:t>
            </a:r>
          </a:p>
          <a:p>
            <a:pPr marL="228600" lvl="0" indent="-228600" algn="just" rtl="0">
              <a:lnSpc>
                <a:spcPct val="120000"/>
              </a:lnSpc>
              <a:spcBef>
                <a:spcPts val="1000"/>
              </a:spcBef>
              <a:spcAft>
                <a:spcPts val="0"/>
              </a:spcAft>
              <a:buClr>
                <a:schemeClr val="dk1"/>
              </a:buClr>
              <a:buSzPts val="3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Each State Party shall notify WHO, by the most efficient means of communication available, and within 24 hours of assessment of public health information, of all events which may constitute a public health emergency of international concern within its territory, as well as any health measure implemented in response to those events.</a:t>
            </a:r>
          </a:p>
          <a:p>
            <a:pPr marL="228600" lvl="0" indent="-50800" algn="l" rtl="0">
              <a:lnSpc>
                <a:spcPct val="90000"/>
              </a:lnSpc>
              <a:spcBef>
                <a:spcPts val="1000"/>
              </a:spcBef>
              <a:spcAft>
                <a:spcPts val="0"/>
              </a:spcAft>
              <a:buClr>
                <a:schemeClr val="dk1"/>
              </a:buClr>
              <a:buSzPts val="2800"/>
              <a:buNone/>
            </a:pPr>
            <a:endParaRPr lang="en-GB" sz="2400" dirty="0">
              <a:latin typeface="Times New Roman" panose="02020603050405020304"/>
              <a:ea typeface="Times New Roman" panose="02020603050405020304"/>
              <a:cs typeface="Times New Roman" panose="02020603050405020304"/>
              <a:sym typeface="Times New Roman" panose="02020603050405020304"/>
            </a:endParaRPr>
          </a:p>
        </p:txBody>
      </p:sp>
      <p:sp>
        <p:nvSpPr>
          <p:cNvPr id="537" name="Google Shape;537;p37"/>
          <p:cNvSpPr/>
          <p:nvPr/>
        </p:nvSpPr>
        <p:spPr>
          <a:xfrm>
            <a:off x="371909" y="208921"/>
            <a:ext cx="11369964" cy="572102"/>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538" name="Google Shape;538;p37"/>
          <p:cNvSpPr txBox="1"/>
          <p:nvPr/>
        </p:nvSpPr>
        <p:spPr>
          <a:xfrm>
            <a:off x="1521067" y="860316"/>
            <a:ext cx="989940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Setting global health standards - </a:t>
            </a:r>
            <a:r>
              <a:rPr lang="en-GB"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International Health Regulations (2005)</a:t>
            </a:r>
          </a:p>
        </p:txBody>
      </p:sp>
      <p:sp>
        <p:nvSpPr>
          <p:cNvPr id="539" name="Google Shape;539;p37"/>
          <p:cNvSpPr/>
          <p:nvPr/>
        </p:nvSpPr>
        <p:spPr>
          <a:xfrm>
            <a:off x="1058781" y="91333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540" name="Google Shape;540;p37"/>
          <p:cNvPicPr preferRelativeResize="0"/>
          <p:nvPr/>
        </p:nvPicPr>
        <p:blipFill rotWithShape="1">
          <a:blip r:embed="rId3"/>
          <a:srcRect/>
          <a:stretch>
            <a:fillRect/>
          </a:stretch>
        </p:blipFill>
        <p:spPr>
          <a:xfrm>
            <a:off x="613505" y="6017355"/>
            <a:ext cx="1782855" cy="680646"/>
          </a:xfrm>
          <a:prstGeom prst="rect">
            <a:avLst/>
          </a:prstGeom>
          <a:noFill/>
          <a:ln>
            <a:noFill/>
          </a:ln>
        </p:spPr>
      </p:pic>
      <p:sp>
        <p:nvSpPr>
          <p:cNvPr id="541" name="Google Shape;541;p37"/>
          <p:cNvSpPr/>
          <p:nvPr/>
        </p:nvSpPr>
        <p:spPr>
          <a:xfrm>
            <a:off x="2590731" y="6024473"/>
            <a:ext cx="639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https://apps.who.int/iris/bitstream/handle/10665/246107/9789241580496-eng.pdf</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https://www.who.int/health-topics/international-health-regulations#tab=tab_1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8"/>
          <p:cNvSpPr txBox="1">
            <a:spLocks noGrp="1"/>
          </p:cNvSpPr>
          <p:nvPr>
            <p:ph type="body" idx="1"/>
          </p:nvPr>
        </p:nvSpPr>
        <p:spPr>
          <a:xfrm>
            <a:off x="805820" y="1611125"/>
            <a:ext cx="10896520" cy="4275325"/>
          </a:xfrm>
          <a:prstGeom prst="rect">
            <a:avLst/>
          </a:prstGeom>
          <a:noFill/>
          <a:ln w="57150" cap="flat" cmpd="sng">
            <a:solidFill>
              <a:srgbClr val="548135"/>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GB" sz="2000" dirty="0">
                <a:latin typeface="Times New Roman" panose="02020603050405020304"/>
                <a:ea typeface="Times New Roman" panose="02020603050405020304"/>
                <a:cs typeface="Times New Roman" panose="02020603050405020304"/>
                <a:sym typeface="Times New Roman" panose="02020603050405020304"/>
              </a:rPr>
              <a:t>Highlights of the </a:t>
            </a:r>
            <a:r>
              <a:rPr lang="en-GB" sz="2000" dirty="0" smtClean="0">
                <a:latin typeface="Times New Roman" panose="02020603050405020304"/>
                <a:ea typeface="Times New Roman" panose="02020603050405020304"/>
                <a:cs typeface="Times New Roman" panose="02020603050405020304"/>
                <a:sym typeface="Times New Roman" panose="02020603050405020304"/>
              </a:rPr>
              <a:t>IHR</a:t>
            </a:r>
          </a:p>
          <a:p>
            <a:pPr marL="228600" lvl="0" indent="-228600" algn="just" rtl="0">
              <a:lnSpc>
                <a:spcPct val="120000"/>
              </a:lnSpc>
              <a:spcBef>
                <a:spcPts val="1000"/>
              </a:spcBef>
              <a:spcAft>
                <a:spcPts val="0"/>
              </a:spcAft>
              <a:buClr>
                <a:schemeClr val="dk1"/>
              </a:buClr>
              <a:buSzPts val="2600"/>
              <a:buChar char="•"/>
            </a:pPr>
            <a:r>
              <a:rPr lang="en-GB" sz="1800" dirty="0" smtClean="0">
                <a:solidFill>
                  <a:schemeClr val="tx1">
                    <a:lumMod val="85000"/>
                    <a:lumOff val="15000"/>
                  </a:schemeClr>
                </a:solidFill>
                <a:sym typeface="Times New Roman" panose="02020603050405020304" charset="0"/>
              </a:rPr>
              <a:t>The IHR also set out the core capacity requirements for surveillance and response regarding public health emergencies. States Parties shall utilize existing national structures and resources to meet their core capacity requirements under these Regulations, including with regard to: </a:t>
            </a:r>
          </a:p>
          <a:p>
            <a:pPr marL="0" lvl="0" indent="0" algn="just" rtl="0">
              <a:lnSpc>
                <a:spcPct val="120000"/>
              </a:lnSpc>
              <a:spcBef>
                <a:spcPts val="1000"/>
              </a:spcBef>
              <a:spcAft>
                <a:spcPts val="0"/>
              </a:spcAft>
              <a:buClr>
                <a:schemeClr val="dk1"/>
              </a:buClr>
              <a:buSzPts val="2600"/>
              <a:buNone/>
            </a:pPr>
            <a:r>
              <a:rPr lang="en-GB" sz="1800" dirty="0" smtClean="0">
                <a:solidFill>
                  <a:schemeClr val="tx1">
                    <a:lumMod val="85000"/>
                    <a:lumOff val="15000"/>
                  </a:schemeClr>
                </a:solidFill>
                <a:sym typeface="Times New Roman" panose="02020603050405020304" charset="0"/>
              </a:rPr>
              <a:t>    1. their surveillance, reporting, notification, verification, response and collaboration activities; and </a:t>
            </a:r>
          </a:p>
          <a:p>
            <a:pPr marL="0" lvl="0" indent="0" algn="just" rtl="0">
              <a:lnSpc>
                <a:spcPct val="120000"/>
              </a:lnSpc>
              <a:spcBef>
                <a:spcPts val="1000"/>
              </a:spcBef>
              <a:spcAft>
                <a:spcPts val="0"/>
              </a:spcAft>
              <a:buClr>
                <a:schemeClr val="dk1"/>
              </a:buClr>
              <a:buSzPts val="2600"/>
              <a:buNone/>
            </a:pPr>
            <a:r>
              <a:rPr lang="en-GB" sz="1800" dirty="0" smtClean="0">
                <a:solidFill>
                  <a:schemeClr val="tx1">
                    <a:lumMod val="85000"/>
                    <a:lumOff val="15000"/>
                  </a:schemeClr>
                </a:solidFill>
                <a:sym typeface="Times New Roman" panose="02020603050405020304" charset="0"/>
              </a:rPr>
              <a:t>    2. their activities concerning designated airports, ports and ground crossings.</a:t>
            </a:r>
          </a:p>
          <a:p>
            <a:pPr marL="228600" lvl="0" indent="-228600" algn="just" rtl="0">
              <a:lnSpc>
                <a:spcPct val="120000"/>
              </a:lnSpc>
              <a:spcBef>
                <a:spcPts val="1000"/>
              </a:spcBef>
              <a:spcAft>
                <a:spcPts val="0"/>
              </a:spcAft>
              <a:buClr>
                <a:schemeClr val="dk1"/>
              </a:buClr>
              <a:buSzPts val="2600"/>
              <a:buChar char="•"/>
            </a:pPr>
            <a:r>
              <a:rPr lang="en-GB" sz="1800" dirty="0" smtClean="0">
                <a:solidFill>
                  <a:schemeClr val="tx1">
                    <a:lumMod val="85000"/>
                    <a:lumOff val="15000"/>
                  </a:schemeClr>
                </a:solidFill>
                <a:sym typeface="Times New Roman" panose="02020603050405020304" charset="0"/>
              </a:rPr>
              <a:t>The Regulations specify the core capacity requirements for airports, ports and ground crossings in accordance with international regulations, in terms of the capacities to provide prompt assessment and care, provide access to equipment and personnel, and to provide appropriate </a:t>
            </a:r>
            <a:r>
              <a:rPr lang="en-GB" sz="1800" dirty="0" smtClean="0">
                <a:solidFill>
                  <a:schemeClr val="tx1">
                    <a:lumMod val="85000"/>
                    <a:lumOff val="15000"/>
                  </a:schemeClr>
                </a:solidFill>
              </a:rPr>
              <a:t>public health emergency </a:t>
            </a:r>
            <a:r>
              <a:rPr lang="en-GB" sz="1800" dirty="0" smtClean="0">
                <a:solidFill>
                  <a:schemeClr val="tx1">
                    <a:lumMod val="85000"/>
                    <a:lumOff val="15000"/>
                  </a:schemeClr>
                </a:solidFill>
                <a:sym typeface="Times New Roman" panose="02020603050405020304" charset="0"/>
              </a:rPr>
              <a:t>response.</a:t>
            </a:r>
          </a:p>
          <a:p>
            <a:pPr marL="228600" lvl="0" indent="-228600" algn="just" rtl="0">
              <a:lnSpc>
                <a:spcPct val="120000"/>
              </a:lnSpc>
              <a:spcBef>
                <a:spcPts val="1000"/>
              </a:spcBef>
              <a:spcAft>
                <a:spcPts val="0"/>
              </a:spcAft>
              <a:buClr>
                <a:schemeClr val="dk1"/>
              </a:buClr>
              <a:buSzPts val="2600"/>
              <a:buChar char="•"/>
            </a:pPr>
            <a:r>
              <a:rPr lang="en-GB" sz="1800" dirty="0" smtClean="0">
                <a:solidFill>
                  <a:schemeClr val="tx1">
                    <a:lumMod val="85000"/>
                    <a:lumOff val="15000"/>
                  </a:schemeClr>
                </a:solidFill>
                <a:sym typeface="Times New Roman" panose="02020603050405020304" charset="0"/>
              </a:rPr>
              <a:t>For details of the core capacity requirements for ports, please refer to Annex I of the IHR, "CORE CAPACITY REQUIREMENTS FOR SURVEILLANCE AND RESPONSE".</a:t>
            </a:r>
          </a:p>
          <a:p>
            <a:pPr marL="0" lvl="0" indent="0" algn="l" rtl="0">
              <a:lnSpc>
                <a:spcPct val="120000"/>
              </a:lnSpc>
              <a:spcBef>
                <a:spcPts val="1000"/>
              </a:spcBef>
              <a:spcAft>
                <a:spcPts val="0"/>
              </a:spcAft>
              <a:buClr>
                <a:schemeClr val="dk1"/>
              </a:buClr>
              <a:buSzPts val="2600"/>
              <a:buNone/>
            </a:pPr>
            <a:endParaRPr sz="1800" dirty="0"/>
          </a:p>
        </p:txBody>
      </p:sp>
      <p:sp>
        <p:nvSpPr>
          <p:cNvPr id="547" name="Google Shape;547;p38"/>
          <p:cNvSpPr/>
          <p:nvPr/>
        </p:nvSpPr>
        <p:spPr>
          <a:xfrm>
            <a:off x="712087" y="122375"/>
            <a:ext cx="11295185"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548" name="Google Shape;548;p38"/>
          <p:cNvSpPr/>
          <p:nvPr/>
        </p:nvSpPr>
        <p:spPr>
          <a:xfrm>
            <a:off x="1210898" y="1094914"/>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9" name="Google Shape;549;p38"/>
          <p:cNvSpPr txBox="1"/>
          <p:nvPr/>
        </p:nvSpPr>
        <p:spPr>
          <a:xfrm>
            <a:off x="1649135" y="1022095"/>
            <a:ext cx="10542865"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Setting global health standards - </a:t>
            </a:r>
            <a:r>
              <a:rPr lang="en-GB" sz="21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1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“International </a:t>
            </a:r>
            <a:r>
              <a:rPr lang="en-GB" sz="21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Regulations (2005</a:t>
            </a:r>
            <a:r>
              <a:rPr lang="en-GB" sz="21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(IHR 2005)</a:t>
            </a:r>
            <a:endParaRPr lang="en-GB" sz="21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550" name="Google Shape;550;p38"/>
          <p:cNvPicPr preferRelativeResize="0"/>
          <p:nvPr/>
        </p:nvPicPr>
        <p:blipFill rotWithShape="1">
          <a:blip r:embed="rId3"/>
          <a:srcRect/>
          <a:stretch>
            <a:fillRect/>
          </a:stretch>
        </p:blipFill>
        <p:spPr>
          <a:xfrm>
            <a:off x="712087" y="6002170"/>
            <a:ext cx="1782855" cy="680646"/>
          </a:xfrm>
          <a:prstGeom prst="rect">
            <a:avLst/>
          </a:prstGeom>
          <a:noFill/>
          <a:ln>
            <a:noFill/>
          </a:ln>
        </p:spPr>
      </p:pic>
      <p:sp>
        <p:nvSpPr>
          <p:cNvPr id="551" name="Google Shape;551;p38"/>
          <p:cNvSpPr/>
          <p:nvPr/>
        </p:nvSpPr>
        <p:spPr>
          <a:xfrm>
            <a:off x="2666758" y="6036485"/>
            <a:ext cx="63939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https</a:t>
            </a: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://apps.who.int/iris/bitstream/handle/10665/246107/9789241580496-eng.pdf</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https://www.who.int/health-topics/international-health-regulations#tab=tab_1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9"/>
          <p:cNvSpPr txBox="1">
            <a:spLocks noGrp="1"/>
          </p:cNvSpPr>
          <p:nvPr>
            <p:ph type="body" idx="1"/>
          </p:nvPr>
        </p:nvSpPr>
        <p:spPr>
          <a:xfrm>
            <a:off x="477894" y="1347231"/>
            <a:ext cx="11241525" cy="3893425"/>
          </a:xfrm>
          <a:prstGeom prst="rect">
            <a:avLst/>
          </a:prstGeom>
          <a:solidFill>
            <a:srgbClr val="EDEDED"/>
          </a:solidFill>
          <a:ln w="3810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400"/>
              <a:buChar char="•"/>
            </a:pPr>
            <a:r>
              <a:rPr lang="en-GB" sz="1600" dirty="0" smtClean="0">
                <a:solidFill>
                  <a:schemeClr val="tx1">
                    <a:lumMod val="85000"/>
                    <a:lumOff val="15000"/>
                  </a:schemeClr>
                </a:solidFill>
                <a:sym typeface="Times New Roman" panose="02020603050405020304" charset="0"/>
              </a:rPr>
              <a:t>The State government decides that </a:t>
            </a:r>
            <a:r>
              <a:rPr lang="en-GB" sz="1600" dirty="0">
                <a:solidFill>
                  <a:schemeClr val="tx1">
                    <a:lumMod val="85000"/>
                    <a:lumOff val="15000"/>
                  </a:schemeClr>
                </a:solidFill>
                <a:sym typeface="Times New Roman" panose="02020603050405020304" charset="0"/>
              </a:rPr>
              <a:t>the IHR </a:t>
            </a:r>
            <a:r>
              <a:rPr lang="en-GB" sz="1600" dirty="0" smtClean="0">
                <a:solidFill>
                  <a:schemeClr val="tx1">
                    <a:lumMod val="85000"/>
                    <a:lumOff val="15000"/>
                  </a:schemeClr>
                </a:solidFill>
                <a:sym typeface="Times New Roman" panose="02020603050405020304" charset="0"/>
              </a:rPr>
              <a:t>applies </a:t>
            </a:r>
            <a:r>
              <a:rPr lang="en-GB" sz="1600" dirty="0">
                <a:solidFill>
                  <a:schemeClr val="tx1">
                    <a:lumMod val="85000"/>
                    <a:lumOff val="15000"/>
                  </a:schemeClr>
                </a:solidFill>
                <a:sym typeface="Times New Roman" panose="02020603050405020304" charset="0"/>
              </a:rPr>
              <a:t>to the entire territory of the </a:t>
            </a:r>
            <a:r>
              <a:rPr lang="en-GB" sz="1600" dirty="0" smtClean="0">
                <a:solidFill>
                  <a:schemeClr val="tx1">
                    <a:lumMod val="85000"/>
                    <a:lumOff val="15000"/>
                  </a:schemeClr>
                </a:solidFill>
                <a:sym typeface="Times New Roman" panose="02020603050405020304" charset="0"/>
              </a:rPr>
              <a:t>People's </a:t>
            </a:r>
            <a:r>
              <a:rPr lang="en-GB" sz="1600" dirty="0">
                <a:solidFill>
                  <a:schemeClr val="tx1">
                    <a:lumMod val="85000"/>
                    <a:lumOff val="15000"/>
                  </a:schemeClr>
                </a:solidFill>
                <a:sym typeface="Times New Roman" panose="02020603050405020304" charset="0"/>
              </a:rPr>
              <a:t>Republic of China, including the Hong Kong Special Administrative Region, the </a:t>
            </a:r>
            <a:r>
              <a:rPr lang="en-GB" sz="1600" dirty="0" smtClean="0">
                <a:solidFill>
                  <a:schemeClr val="tx1">
                    <a:lumMod val="85000"/>
                    <a:lumOff val="15000"/>
                  </a:schemeClr>
                </a:solidFill>
                <a:sym typeface="Times New Roman" panose="02020603050405020304" charset="0"/>
              </a:rPr>
              <a:t>Macao Special </a:t>
            </a:r>
            <a:r>
              <a:rPr lang="en-GB" sz="1600" dirty="0">
                <a:solidFill>
                  <a:schemeClr val="tx1">
                    <a:lumMod val="85000"/>
                    <a:lumOff val="15000"/>
                  </a:schemeClr>
                </a:solidFill>
                <a:sym typeface="Times New Roman" panose="02020603050405020304" charset="0"/>
              </a:rPr>
              <a:t>Administrative Region and the Taiwan Province</a:t>
            </a:r>
            <a:r>
              <a:rPr lang="en-GB" sz="1600" dirty="0" smtClean="0">
                <a:solidFill>
                  <a:schemeClr val="tx1">
                    <a:lumMod val="85000"/>
                    <a:lumOff val="15000"/>
                  </a:schemeClr>
                </a:solidFill>
                <a:sym typeface="Times New Roman" panose="02020603050405020304" charset="0"/>
              </a:rPr>
              <a:t>.  It </a:t>
            </a:r>
            <a:r>
              <a:rPr lang="en-GB" sz="1600" dirty="0">
                <a:solidFill>
                  <a:schemeClr val="tx1">
                    <a:lumMod val="85000"/>
                    <a:lumOff val="15000"/>
                  </a:schemeClr>
                </a:solidFill>
                <a:sym typeface="Times New Roman" panose="02020603050405020304" charset="0"/>
              </a:rPr>
              <a:t>has incorporated the development, enhancement and maintenance of the core </a:t>
            </a:r>
            <a:r>
              <a:rPr lang="en-GB" sz="1600" dirty="0" smtClean="0">
                <a:solidFill>
                  <a:schemeClr val="tx1">
                    <a:lumMod val="85000"/>
                    <a:lumOff val="15000"/>
                  </a:schemeClr>
                </a:solidFill>
                <a:sym typeface="Times New Roman" panose="02020603050405020304" charset="0"/>
              </a:rPr>
              <a:t>capability-building </a:t>
            </a:r>
            <a:r>
              <a:rPr lang="en-GB" sz="1600" dirty="0">
                <a:solidFill>
                  <a:schemeClr val="tx1">
                    <a:lumMod val="85000"/>
                    <a:lumOff val="15000"/>
                  </a:schemeClr>
                </a:solidFill>
                <a:sym typeface="Times New Roman" panose="02020603050405020304" charset="0"/>
              </a:rPr>
              <a:t>for rapid and effective response to public health emergencies into its program of establishing a national health emergency response system during the 11th Five-year Plan for National Economic and Social Development.</a:t>
            </a:r>
          </a:p>
          <a:p>
            <a:pPr marL="228600" lvl="0" indent="-228600" algn="just" rtl="0">
              <a:lnSpc>
                <a:spcPct val="120000"/>
              </a:lnSpc>
              <a:spcBef>
                <a:spcPts val="1000"/>
              </a:spcBef>
              <a:spcAft>
                <a:spcPts val="0"/>
              </a:spcAft>
              <a:buClr>
                <a:schemeClr val="dk1"/>
              </a:buClr>
              <a:buSzPts val="2400"/>
              <a:buChar char="•"/>
            </a:pPr>
            <a:r>
              <a:rPr lang="en-GB" sz="1600" dirty="0">
                <a:solidFill>
                  <a:schemeClr val="tx1">
                    <a:lumMod val="85000"/>
                    <a:lumOff val="15000"/>
                  </a:schemeClr>
                </a:solidFill>
                <a:sym typeface="Times New Roman" panose="02020603050405020304" charset="0"/>
              </a:rPr>
              <a:t>It has formulated the technical standards for the surveillance, reporting, assessment, determination and notification of public health emergencies of international concern. It has established an inter-agency information-sharing and </a:t>
            </a:r>
            <a:r>
              <a:rPr lang="en-GB" sz="1600" dirty="0" smtClean="0">
                <a:solidFill>
                  <a:schemeClr val="tx1">
                    <a:lumMod val="85000"/>
                    <a:lumOff val="15000"/>
                  </a:schemeClr>
                </a:solidFill>
                <a:sym typeface="Times New Roman" panose="02020603050405020304" charset="0"/>
              </a:rPr>
              <a:t>co-ordination </a:t>
            </a:r>
            <a:r>
              <a:rPr lang="en-GB" sz="1600" dirty="0">
                <a:solidFill>
                  <a:schemeClr val="tx1">
                    <a:lumMod val="85000"/>
                    <a:lumOff val="15000"/>
                  </a:schemeClr>
                </a:solidFill>
                <a:sym typeface="Times New Roman" panose="02020603050405020304" charset="0"/>
              </a:rPr>
              <a:t>mechanism for implementing the IHR.</a:t>
            </a:r>
          </a:p>
          <a:p>
            <a:pPr marL="228600" lvl="0" indent="-228600" algn="just">
              <a:lnSpc>
                <a:spcPct val="120000"/>
              </a:lnSpc>
              <a:buSzPts val="2400"/>
            </a:pPr>
            <a:r>
              <a:rPr lang="en-GB" sz="16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State government officially </a:t>
            </a: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launched amendments to the </a:t>
            </a:r>
            <a:r>
              <a:rPr lang="en-GB" sz="16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“Frontier </a:t>
            </a: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and Quarantine </a:t>
            </a:r>
            <a:r>
              <a:rPr lang="en-GB" sz="16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Law” </a:t>
            </a: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2009. </a:t>
            </a:r>
            <a:r>
              <a:rPr lang="en-GB" sz="16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In </a:t>
            </a: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line with the Law, as well as the IHR (2005) on core capacity requirements for points of entry, the General Administration of Customs of China (GACC) put forward the principles of </a:t>
            </a:r>
            <a:r>
              <a:rPr lang="en-GB" sz="16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zh-CN" altLang="en-US" sz="1600" dirty="0" smtClean="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a:sym typeface="Times New Roman" panose="02020603050405020304"/>
              </a:rPr>
              <a:t>政府主導、企業主責、海關主管、部門聯動 </a:t>
            </a:r>
            <a:r>
              <a:rPr lang="en-GB" sz="16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establishing a dynamic management mechanism for the core capacities for ports.</a:t>
            </a:r>
          </a:p>
          <a:p>
            <a:pPr marL="228600" lvl="0" indent="-76200" algn="l" rtl="0">
              <a:lnSpc>
                <a:spcPct val="80000"/>
              </a:lnSpc>
              <a:spcBef>
                <a:spcPts val="1000"/>
              </a:spcBef>
              <a:spcAft>
                <a:spcPts val="0"/>
              </a:spcAft>
              <a:buClr>
                <a:schemeClr val="dk1"/>
              </a:buClr>
              <a:buSzPts val="2400"/>
              <a:buNone/>
            </a:pPr>
            <a:endParaRPr sz="1600" dirty="0">
              <a:solidFill>
                <a:schemeClr val="tx1">
                  <a:lumMod val="85000"/>
                  <a:lumOff val="15000"/>
                </a:schemeClr>
              </a:solidFill>
              <a:sym typeface="Times New Roman" panose="02020603050405020304" charset="0"/>
            </a:endParaRPr>
          </a:p>
        </p:txBody>
      </p:sp>
      <p:sp>
        <p:nvSpPr>
          <p:cNvPr id="557" name="Google Shape;557;p39"/>
          <p:cNvSpPr/>
          <p:nvPr/>
        </p:nvSpPr>
        <p:spPr>
          <a:xfrm>
            <a:off x="567122" y="284111"/>
            <a:ext cx="11410264" cy="573818"/>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558" name="Google Shape;558;p39"/>
          <p:cNvSpPr txBox="1"/>
          <p:nvPr/>
        </p:nvSpPr>
        <p:spPr>
          <a:xfrm>
            <a:off x="1415214" y="885607"/>
            <a:ext cx="1030420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a:t>
            </a:r>
            <a:r>
              <a:rPr lang="en-GB" sz="24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State policies </a:t>
            </a: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complement and implement the IHR (2005)</a:t>
            </a:r>
          </a:p>
        </p:txBody>
      </p:sp>
      <p:sp>
        <p:nvSpPr>
          <p:cNvPr id="559" name="Google Shape;559;p39"/>
          <p:cNvSpPr/>
          <p:nvPr/>
        </p:nvSpPr>
        <p:spPr>
          <a:xfrm>
            <a:off x="963829" y="96749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561" name="Google Shape;561;p39" descr="http://imgs.xinhuanet.com/icon/xilan/blank.gif"/>
          <p:cNvPicPr preferRelativeResize="0"/>
          <p:nvPr/>
        </p:nvPicPr>
        <p:blipFill rotWithShape="1">
          <a:blip r:embed="rId3"/>
          <a:srcRect/>
          <a:stretch>
            <a:fillRect/>
          </a:stretch>
        </p:blipFill>
        <p:spPr>
          <a:xfrm rot="10800000" flipH="1">
            <a:off x="2058251" y="5723710"/>
            <a:ext cx="45719" cy="45719"/>
          </a:xfrm>
          <a:prstGeom prst="rect">
            <a:avLst/>
          </a:prstGeom>
          <a:noFill/>
          <a:ln>
            <a:noFill/>
          </a:ln>
        </p:spPr>
      </p:pic>
      <p:sp>
        <p:nvSpPr>
          <p:cNvPr id="562" name="Google Shape;562;p39"/>
          <p:cNvSpPr/>
          <p:nvPr/>
        </p:nvSpPr>
        <p:spPr>
          <a:xfrm>
            <a:off x="532353" y="5993106"/>
            <a:ext cx="9567851" cy="76944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panose="02020603050405020304"/>
              <a:buNone/>
            </a:pPr>
            <a:r>
              <a:rPr lang="en-GB"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Reference: </a:t>
            </a:r>
          </a:p>
          <a:p>
            <a:pPr marL="285750" marR="0" lvl="0" indent="-285750" algn="l" rtl="0">
              <a:lnSpc>
                <a:spcPct val="100000"/>
              </a:lnSpc>
              <a:spcBef>
                <a:spcPts val="0"/>
              </a:spcBef>
              <a:spcAft>
                <a:spcPts val="0"/>
              </a:spcAft>
              <a:buClr>
                <a:schemeClr val="dk1"/>
              </a:buClr>
              <a:buSzPts val="1400"/>
              <a:buFont typeface="Times New Roman" panose="02020603050405020304" charset="0"/>
              <a:buChar char="•"/>
            </a:pPr>
            <a:r>
              <a:rPr lang="en-GB" sz="12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China Government Website (http://www.gov.cn/jrzg/2007-05/14/content_614312.htm, Chinese only)</a:t>
            </a:r>
          </a:p>
          <a:p>
            <a:pPr marL="285750" marR="0" lvl="0" indent="-285750" algn="l" rtl="0">
              <a:spcBef>
                <a:spcPts val="0"/>
              </a:spcBef>
              <a:spcAft>
                <a:spcPts val="0"/>
              </a:spcAft>
              <a:buClr>
                <a:schemeClr val="dk1"/>
              </a:buClr>
              <a:buSzPts val="1400"/>
              <a:buFont typeface="Times New Roman" panose="02020603050405020304" charset="0"/>
              <a:buChar char="•"/>
            </a:pPr>
            <a:r>
              <a:rPr lang="en-GB" sz="12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National Public Service Platform for Standards Information (http://std.samr.gov.cn/gb/search/gbDetailed?id=9A5A3FE83F5AAEA5E05397BE0A0ABA5B, Chinese only) </a:t>
            </a:r>
          </a:p>
        </p:txBody>
      </p:sp>
      <p:sp>
        <p:nvSpPr>
          <p:cNvPr id="563" name="Google Shape;563;p39"/>
          <p:cNvSpPr/>
          <p:nvPr/>
        </p:nvSpPr>
        <p:spPr>
          <a:xfrm>
            <a:off x="477894" y="5348557"/>
            <a:ext cx="11295984" cy="65216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For details of the Frontier Health and Quarantine Law of the People's Republic of China (2018), </a:t>
            </a:r>
          </a:p>
          <a:p>
            <a:pPr marL="0" marR="0" lvl="0" indent="0" algn="l" rtl="0">
              <a:lnSpc>
                <a:spcPct val="107000"/>
              </a:lnSpc>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please read</a:t>
            </a: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http://www.customs.gov.cn/customs/302249/302266/302267/2369512/index.html</a:t>
            </a:r>
          </a:p>
        </p:txBody>
      </p:sp>
      <p:pic>
        <p:nvPicPr>
          <p:cNvPr id="564" name="Google Shape;564;p39">
            <a:hlinkClick r:id="rId4"/>
          </p:cNvPr>
          <p:cNvPicPr preferRelativeResize="0"/>
          <p:nvPr/>
        </p:nvPicPr>
        <p:blipFill rotWithShape="1">
          <a:blip r:embed="rId5"/>
          <a:srcRect/>
          <a:stretch>
            <a:fillRect/>
          </a:stretch>
        </p:blipFill>
        <p:spPr>
          <a:xfrm>
            <a:off x="8653605" y="5480623"/>
            <a:ext cx="3065814" cy="478059"/>
          </a:xfrm>
          <a:prstGeom prst="rect">
            <a:avLst/>
          </a:prstGeom>
          <a:noFill/>
          <a:ln>
            <a:noFill/>
          </a:ln>
        </p:spPr>
      </p:pic>
      <p:sp>
        <p:nvSpPr>
          <p:cNvPr id="3" name="文本框 3">
            <a:extLst>
              <a:ext uri="{FF2B5EF4-FFF2-40B4-BE49-F238E27FC236}">
                <a16:creationId xmlns:a16="http://schemas.microsoft.com/office/drawing/2014/main" id="{F212E9C3-CA7B-A61D-3422-395832B2240D}"/>
              </a:ext>
            </a:extLst>
          </p:cNvPr>
          <p:cNvSpPr txBox="1">
            <a:spLocks noChangeAspect="1"/>
          </p:cNvSpPr>
          <p:nvPr/>
        </p:nvSpPr>
        <p:spPr>
          <a:xfrm>
            <a:off x="8478" y="34236"/>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0"/>
          <p:cNvSpPr/>
          <p:nvPr/>
        </p:nvSpPr>
        <p:spPr>
          <a:xfrm>
            <a:off x="604009" y="229582"/>
            <a:ext cx="1138479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570" name="Google Shape;570;p40"/>
          <p:cNvSpPr txBox="1"/>
          <p:nvPr/>
        </p:nvSpPr>
        <p:spPr>
          <a:xfrm>
            <a:off x="1797809" y="1082873"/>
            <a:ext cx="1032307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Examples of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State policies </a:t>
            </a: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complement and implement the IHR (2005)</a:t>
            </a:r>
          </a:p>
        </p:txBody>
      </p:sp>
      <p:sp>
        <p:nvSpPr>
          <p:cNvPr id="571" name="Google Shape;571;p40"/>
          <p:cNvSpPr/>
          <p:nvPr/>
        </p:nvSpPr>
        <p:spPr>
          <a:xfrm>
            <a:off x="1303962" y="1182523"/>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73" name="Google Shape;573;p40"/>
          <p:cNvSpPr/>
          <p:nvPr/>
        </p:nvSpPr>
        <p:spPr>
          <a:xfrm rot="10800000" flipH="1">
            <a:off x="2058252" y="5723710"/>
            <a:ext cx="4710101" cy="4571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574" name="Google Shape;574;p40" descr="http://imgs.xinhuanet.com/icon/xilan/blank.gif"/>
          <p:cNvPicPr preferRelativeResize="0"/>
          <p:nvPr/>
        </p:nvPicPr>
        <p:blipFill rotWithShape="1">
          <a:blip r:embed="rId3"/>
          <a:srcRect/>
          <a:stretch>
            <a:fillRect/>
          </a:stretch>
        </p:blipFill>
        <p:spPr>
          <a:xfrm rot="10800000" flipH="1">
            <a:off x="2058251" y="5723710"/>
            <a:ext cx="45719" cy="45719"/>
          </a:xfrm>
          <a:prstGeom prst="rect">
            <a:avLst/>
          </a:prstGeom>
          <a:noFill/>
          <a:ln>
            <a:noFill/>
          </a:ln>
        </p:spPr>
      </p:pic>
      <p:sp>
        <p:nvSpPr>
          <p:cNvPr id="575" name="Google Shape;575;p40"/>
          <p:cNvSpPr/>
          <p:nvPr/>
        </p:nvSpPr>
        <p:spPr>
          <a:xfrm>
            <a:off x="604009" y="1832989"/>
            <a:ext cx="10981187" cy="4197215"/>
          </a:xfrm>
          <a:prstGeom prst="rect">
            <a:avLst/>
          </a:prstGeom>
          <a:solidFill>
            <a:srgbClr val="DDEAF6"/>
          </a:solidFill>
          <a:ln w="38100" cap="flat" cmpd="sng">
            <a:solidFill>
              <a:srgbClr val="ED7D31"/>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2016, the Central Committee of the Communist Party of China (CPC) and the State Council issued the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“Outline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the Healthy China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2030 Plan”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Outline</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which sets out the specific objectives of establishing a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more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comprehensive </a:t>
            </a:r>
            <a:r>
              <a:rPr lang="en-GB" altLang="zh-HK"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national wide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emergency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medical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network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by 2030, with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country’s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capabilities in emergency health response and emergency medical aid reaching the level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developed countries.</a:t>
            </a:r>
          </a:p>
          <a:p>
            <a:pPr lvl="0" algn="just">
              <a:lnSpc>
                <a:spcPct val="120000"/>
              </a:lnSpc>
              <a:spcBef>
                <a:spcPts val="600"/>
              </a:spcBef>
            </a:pP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t>
            </a:r>
            <a:r>
              <a:rPr lang="en-GB" altLang="zh-HK"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Outline</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stipulates that all regions and departments should incorporate the construction of a healthy China into their important agenda, improving the leadership system and the working mechanism</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construction of a healthy China should be included into economic and social development plans, and main health indicators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will be included in the performance appraisal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CPC committees and governments at all levels</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Efforts should also be made to improve the performance appraisal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mechanism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accountability system, with relevant tasks to be duly implemented.</a:t>
            </a:r>
          </a:p>
        </p:txBody>
      </p:sp>
      <p:sp>
        <p:nvSpPr>
          <p:cNvPr id="576" name="Google Shape;576;p40"/>
          <p:cNvSpPr/>
          <p:nvPr/>
        </p:nvSpPr>
        <p:spPr>
          <a:xfrm>
            <a:off x="3541484" y="6236703"/>
            <a:ext cx="730476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China Government Website (http://www.nhc.gov.cn/xcs/s7847/201907/704b1ca3555e47c6a677e384a462bd7c.shtml, bilingual)</a:t>
            </a:r>
          </a:p>
        </p:txBody>
      </p:sp>
      <p:pic>
        <p:nvPicPr>
          <p:cNvPr id="577" name="Google Shape;577;p40"/>
          <p:cNvPicPr preferRelativeResize="0"/>
          <p:nvPr/>
        </p:nvPicPr>
        <p:blipFill rotWithShape="1">
          <a:blip r:embed="rId4"/>
          <a:srcRect/>
          <a:stretch>
            <a:fillRect/>
          </a:stretch>
        </p:blipFill>
        <p:spPr>
          <a:xfrm>
            <a:off x="672391" y="6282515"/>
            <a:ext cx="2771720" cy="431596"/>
          </a:xfrm>
          <a:prstGeom prst="rect">
            <a:avLst/>
          </a:prstGeom>
          <a:noFill/>
          <a:ln>
            <a:noFill/>
          </a:ln>
        </p:spPr>
      </p:pic>
      <p:sp>
        <p:nvSpPr>
          <p:cNvPr id="3" name="文本框 3">
            <a:extLst>
              <a:ext uri="{FF2B5EF4-FFF2-40B4-BE49-F238E27FC236}">
                <a16:creationId xmlns:a16="http://schemas.microsoft.com/office/drawing/2014/main" id="{A8AE643A-6D56-DD63-AFBF-29359938DA58}"/>
              </a:ext>
            </a:extLst>
          </p:cNvPr>
          <p:cNvSpPr txBox="1">
            <a:spLocks noChangeAspect="1"/>
          </p:cNvSpPr>
          <p:nvPr/>
        </p:nvSpPr>
        <p:spPr>
          <a:xfrm>
            <a:off x="125535" y="1021766"/>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1"/>
          <p:cNvSpPr txBox="1">
            <a:spLocks noGrp="1"/>
          </p:cNvSpPr>
          <p:nvPr>
            <p:ph type="body" idx="1"/>
          </p:nvPr>
        </p:nvSpPr>
        <p:spPr>
          <a:xfrm>
            <a:off x="323850" y="1437924"/>
            <a:ext cx="11525250" cy="4850934"/>
          </a:xfrm>
          <a:prstGeom prst="rect">
            <a:avLst/>
          </a:prstGeom>
          <a:noFill/>
          <a:ln w="57150" cap="flat" cmpd="sng">
            <a:solidFill>
              <a:srgbClr val="92D05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20000"/>
              </a:lnSpc>
              <a:spcBef>
                <a:spcPts val="600"/>
              </a:spcBef>
              <a:spcAft>
                <a:spcPts val="0"/>
              </a:spcAft>
              <a:buClr>
                <a:schemeClr val="dk1"/>
              </a:buClr>
              <a:buSzPts val="2600"/>
              <a:buNone/>
            </a:pPr>
            <a:r>
              <a:rPr lang="en-GB" sz="22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 the 14th Five-Year Plan, </a:t>
            </a:r>
            <a:r>
              <a:rPr lang="en-GB" sz="22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2200" dirty="0" smtClean="0">
                <a:solidFill>
                  <a:schemeClr val="tx1">
                    <a:lumMod val="85000"/>
                    <a:lumOff val="15000"/>
                  </a:schemeClr>
                </a:solidFill>
              </a:rPr>
              <a:t>State government </a:t>
            </a:r>
            <a:r>
              <a:rPr lang="en-GB" sz="22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re-emphasises </a:t>
            </a:r>
            <a:r>
              <a:rPr lang="en-GB" sz="22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need to build a robust public health system, with the following highlights:</a:t>
            </a:r>
          </a:p>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sym typeface="Times New Roman" panose="02020603050405020304" charset="0"/>
              </a:rPr>
              <a:t>Health care reform aims to improve disease prevention and control and strengthen, in particular, a system for health monitoring and early warning, risk assessment, epidemiological investigation, inspection and detection, and emergency response.</a:t>
            </a:r>
          </a:p>
          <a:p>
            <a:pPr marL="228600" lvl="0" indent="-228600" algn="just" rtl="0">
              <a:lnSpc>
                <a:spcPct val="120000"/>
              </a:lnSpc>
              <a:spcBef>
                <a:spcPts val="600"/>
              </a:spcBef>
              <a:spcAft>
                <a:spcPts val="0"/>
              </a:spcAft>
              <a:buClr>
                <a:schemeClr val="dk1"/>
              </a:buClr>
              <a:buSzPts val="2600"/>
              <a:buChar char="•"/>
            </a:pPr>
            <a:r>
              <a:rPr lang="en-GB" sz="2000" dirty="0" smtClean="0">
                <a:solidFill>
                  <a:schemeClr val="tx1">
                    <a:lumMod val="85000"/>
                    <a:lumOff val="15000"/>
                  </a:schemeClr>
                </a:solidFill>
                <a:sym typeface="Times New Roman" panose="02020603050405020304" charset="0"/>
              </a:rPr>
              <a:t>To </a:t>
            </a:r>
            <a:r>
              <a:rPr lang="en-GB" sz="2000" dirty="0">
                <a:solidFill>
                  <a:schemeClr val="tx1">
                    <a:lumMod val="85000"/>
                    <a:lumOff val="15000"/>
                  </a:schemeClr>
                </a:solidFill>
                <a:sym typeface="Times New Roman" panose="02020603050405020304" charset="0"/>
              </a:rPr>
              <a:t>strengthen </a:t>
            </a:r>
            <a:r>
              <a:rPr lang="en-GB" sz="2000" dirty="0" smtClean="0">
                <a:solidFill>
                  <a:schemeClr val="tx1">
                    <a:lumMod val="85000"/>
                    <a:lumOff val="15000"/>
                  </a:schemeClr>
                </a:solidFill>
                <a:sym typeface="Times New Roman" panose="02020603050405020304" charset="0"/>
              </a:rPr>
              <a:t>the public </a:t>
            </a:r>
            <a:r>
              <a:rPr lang="en-GB" sz="2000" dirty="0">
                <a:solidFill>
                  <a:schemeClr val="tx1">
                    <a:lumMod val="85000"/>
                    <a:lumOff val="15000"/>
                  </a:schemeClr>
                </a:solidFill>
                <a:sym typeface="Times New Roman" panose="02020603050405020304" charset="0"/>
              </a:rPr>
              <a:t>health emergency monitoring, early warning, and response </a:t>
            </a:r>
            <a:r>
              <a:rPr lang="en-GB" sz="2000" dirty="0" smtClean="0">
                <a:solidFill>
                  <a:schemeClr val="tx1">
                    <a:lumMod val="85000"/>
                    <a:lumOff val="15000"/>
                  </a:schemeClr>
                </a:solidFill>
                <a:sym typeface="Times New Roman" panose="02020603050405020304" charset="0"/>
              </a:rPr>
              <a:t>mechanisms, </a:t>
            </a:r>
            <a:r>
              <a:rPr lang="en-GB" sz="2000" dirty="0">
                <a:solidFill>
                  <a:schemeClr val="tx1">
                    <a:lumMod val="85000"/>
                    <a:lumOff val="15000"/>
                  </a:schemeClr>
                </a:solidFill>
                <a:sym typeface="Times New Roman" panose="02020603050405020304" charset="0"/>
              </a:rPr>
              <a:t>including measures to build a robust laboratory testing network, and improve patient care, technological support, and logistics support.</a:t>
            </a:r>
          </a:p>
          <a:p>
            <a:pPr marL="228600" lvl="0" indent="-228600" algn="just">
              <a:lnSpc>
                <a:spcPct val="120000"/>
              </a:lnSpc>
              <a:spcBef>
                <a:spcPts val="600"/>
              </a:spcBef>
              <a:buSzPts val="2600"/>
            </a:pPr>
            <a:r>
              <a:rPr lang="en-GB" sz="2000" dirty="0">
                <a:solidFill>
                  <a:schemeClr val="tx1">
                    <a:lumMod val="85000"/>
                    <a:lumOff val="15000"/>
                  </a:schemeClr>
                </a:solidFill>
                <a:sym typeface="Times New Roman" panose="02020603050405020304" charset="0"/>
              </a:rPr>
              <a:t>A </a:t>
            </a:r>
            <a:r>
              <a:rPr lang="en-GB" sz="2000" dirty="0" smtClean="0">
                <a:solidFill>
                  <a:schemeClr val="tx1">
                    <a:lumMod val="85000"/>
                    <a:lumOff val="15000"/>
                  </a:schemeClr>
                </a:solidFill>
                <a:sym typeface="Times New Roman" panose="02020603050405020304" charset="0"/>
              </a:rPr>
              <a:t>tired</a:t>
            </a:r>
            <a:r>
              <a:rPr lang="en-GB" sz="2000" dirty="0">
                <a:solidFill>
                  <a:schemeClr val="tx1">
                    <a:lumMod val="85000"/>
                    <a:lumOff val="15000"/>
                  </a:schemeClr>
                </a:solidFill>
                <a:sym typeface="Times New Roman" panose="02020603050405020304" charset="0"/>
              </a:rPr>
              <a:t>, </a:t>
            </a:r>
            <a:r>
              <a:rPr lang="en-GB" sz="2000" dirty="0" smtClean="0">
                <a:solidFill>
                  <a:schemeClr val="tx1">
                    <a:lumMod val="85000"/>
                    <a:lumOff val="15000"/>
                  </a:schemeClr>
                </a:solidFill>
                <a:sym typeface="Times New Roman" panose="02020603050405020304" charset="0"/>
              </a:rPr>
              <a:t>multi-level </a:t>
            </a:r>
            <a:r>
              <a:rPr lang="en-GB" sz="2000" dirty="0">
                <a:solidFill>
                  <a:schemeClr val="tx1">
                    <a:lumMod val="85000"/>
                    <a:lumOff val="15000"/>
                  </a:schemeClr>
                </a:solidFill>
                <a:sym typeface="Times New Roman" panose="02020603050405020304" charset="0"/>
              </a:rPr>
              <a:t>and </a:t>
            </a:r>
            <a:r>
              <a:rPr lang="en-GB" sz="2000" dirty="0" smtClean="0">
                <a:solidFill>
                  <a:schemeClr val="tx1">
                    <a:lumMod val="85000"/>
                    <a:lumOff val="15000"/>
                  </a:schemeClr>
                </a:solidFill>
                <a:sym typeface="Times New Roman" panose="02020603050405020304" charset="0"/>
              </a:rPr>
              <a:t>referral-based infectious disease, treatment </a:t>
            </a:r>
            <a:r>
              <a:rPr lang="en-GB" sz="2000" dirty="0">
                <a:solidFill>
                  <a:schemeClr val="tx1">
                    <a:lumMod val="85000"/>
                    <a:lumOff val="15000"/>
                  </a:schemeClr>
                </a:solidFill>
                <a:sym typeface="Times New Roman" panose="02020603050405020304" charset="0"/>
              </a:rPr>
              <a:t>network will be built, so will a unified national system of reserves of essential supplies for public health </a:t>
            </a:r>
            <a:r>
              <a:rPr lang="en-GB" sz="2000" dirty="0" smtClean="0">
                <a:solidFill>
                  <a:schemeClr val="tx1">
                    <a:lumMod val="85000"/>
                    <a:lumOff val="15000"/>
                  </a:schemeClr>
                </a:solidFill>
                <a:sym typeface="Times New Roman" panose="02020603050405020304" charset="0"/>
              </a:rPr>
              <a:t>emergencies.  </a:t>
            </a:r>
            <a:r>
              <a:rPr lang="en-US" sz="2000" dirty="0" smtClean="0">
                <a:solidFill>
                  <a:schemeClr val="tx1">
                    <a:lumMod val="85000"/>
                    <a:lumOff val="15000"/>
                  </a:schemeClr>
                </a:solidFill>
              </a:rPr>
              <a:t>Modifications </a:t>
            </a:r>
            <a:r>
              <a:rPr lang="en-US" sz="2000" dirty="0">
                <a:solidFill>
                  <a:schemeClr val="tx1">
                    <a:lumMod val="85000"/>
                    <a:lumOff val="15000"/>
                  </a:schemeClr>
                </a:solidFill>
              </a:rPr>
              <a:t>to large public buildings are underway to better accommodate the needs for epidemic control. </a:t>
            </a:r>
            <a:r>
              <a:rPr lang="en-US" sz="2000" dirty="0" smtClean="0">
                <a:solidFill>
                  <a:schemeClr val="tx1">
                    <a:lumMod val="85000"/>
                    <a:lumOff val="15000"/>
                  </a:schemeClr>
                </a:solidFill>
              </a:rPr>
              <a:t> Infectious </a:t>
            </a:r>
            <a:r>
              <a:rPr lang="en-US" sz="2000" dirty="0">
                <a:solidFill>
                  <a:schemeClr val="tx1">
                    <a:lumMod val="85000"/>
                    <a:lumOff val="15000"/>
                  </a:schemeClr>
                </a:solidFill>
              </a:rPr>
              <a:t>disease screening at ports of entry has been stepped </a:t>
            </a:r>
            <a:r>
              <a:rPr lang="en-US" sz="2000" dirty="0" smtClean="0">
                <a:solidFill>
                  <a:schemeClr val="tx1">
                    <a:lumMod val="85000"/>
                    <a:lumOff val="15000"/>
                  </a:schemeClr>
                </a:solidFill>
              </a:rPr>
              <a:t>up.</a:t>
            </a:r>
            <a:endParaRPr lang="en-GB" sz="2200" strike="sngStrike" dirty="0">
              <a:solidFill>
                <a:schemeClr val="tx1">
                  <a:lumMod val="85000"/>
                  <a:lumOff val="15000"/>
                </a:schemeClr>
              </a:solidFill>
              <a:sym typeface="Times New Roman" panose="02020603050405020304" charset="0"/>
            </a:endParaRPr>
          </a:p>
        </p:txBody>
      </p:sp>
      <p:sp>
        <p:nvSpPr>
          <p:cNvPr id="583" name="Google Shape;583;p41"/>
          <p:cNvSpPr/>
          <p:nvPr/>
        </p:nvSpPr>
        <p:spPr>
          <a:xfrm>
            <a:off x="434109" y="150181"/>
            <a:ext cx="11314546"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584" name="Google Shape;584;p41"/>
          <p:cNvSpPr txBox="1"/>
          <p:nvPr/>
        </p:nvSpPr>
        <p:spPr>
          <a:xfrm>
            <a:off x="1951826" y="898346"/>
            <a:ext cx="1024017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a:t>
            </a:r>
            <a:r>
              <a:rPr lang="en-GB" sz="24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State policies </a:t>
            </a: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complement and implement the IHR (2005)</a:t>
            </a:r>
          </a:p>
        </p:txBody>
      </p:sp>
      <p:sp>
        <p:nvSpPr>
          <p:cNvPr id="585" name="Google Shape;585;p41"/>
          <p:cNvSpPr/>
          <p:nvPr/>
        </p:nvSpPr>
        <p:spPr>
          <a:xfrm>
            <a:off x="1505676" y="1007281"/>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87" name="Google Shape;587;p41"/>
          <p:cNvSpPr/>
          <p:nvPr/>
        </p:nvSpPr>
        <p:spPr>
          <a:xfrm rot="10800000" flipH="1">
            <a:off x="2058252" y="5723710"/>
            <a:ext cx="4710101" cy="4571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588" name="Google Shape;588;p41" descr="http://imgs.xinhuanet.com/icon/xilan/blank.gif"/>
          <p:cNvPicPr preferRelativeResize="0"/>
          <p:nvPr/>
        </p:nvPicPr>
        <p:blipFill rotWithShape="1">
          <a:blip r:embed="rId3"/>
          <a:srcRect/>
          <a:stretch>
            <a:fillRect/>
          </a:stretch>
        </p:blipFill>
        <p:spPr>
          <a:xfrm rot="10800000" flipH="1">
            <a:off x="2058251" y="5723710"/>
            <a:ext cx="45719" cy="45719"/>
          </a:xfrm>
          <a:prstGeom prst="rect">
            <a:avLst/>
          </a:prstGeom>
          <a:noFill/>
          <a:ln>
            <a:noFill/>
          </a:ln>
        </p:spPr>
      </p:pic>
      <p:sp>
        <p:nvSpPr>
          <p:cNvPr id="589" name="Google Shape;589;p41"/>
          <p:cNvSpPr/>
          <p:nvPr/>
        </p:nvSpPr>
        <p:spPr>
          <a:xfrm>
            <a:off x="2699736" y="6373433"/>
            <a:ext cx="726341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Reference: </a:t>
            </a:r>
            <a:r>
              <a:rPr lang="en-GB"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https</a:t>
            </a:r>
            <a:r>
              <a:rPr lang="en-GB"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://www.fujian.gov.cn/english/news/202108/t20210809_5665713.htm</a:t>
            </a:r>
            <a:r>
              <a:rPr lang="en-GB"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endParaRPr lang="en-GB"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 name="文本框 3">
            <a:extLst>
              <a:ext uri="{FF2B5EF4-FFF2-40B4-BE49-F238E27FC236}">
                <a16:creationId xmlns:a16="http://schemas.microsoft.com/office/drawing/2014/main" id="{7A4A1BC1-74E6-6EEC-7410-853B597F6C31}"/>
              </a:ext>
            </a:extLst>
          </p:cNvPr>
          <p:cNvSpPr txBox="1">
            <a:spLocks noChangeAspect="1"/>
          </p:cNvSpPr>
          <p:nvPr/>
        </p:nvSpPr>
        <p:spPr>
          <a:xfrm>
            <a:off x="232406" y="957769"/>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srcRect/>
          <a:stretch>
            <a:fillRect/>
          </a:stretch>
        </p:blipFill>
        <p:spPr>
          <a:xfrm>
            <a:off x="6863126" y="1177856"/>
            <a:ext cx="2187873" cy="1458582"/>
          </a:xfrm>
          <a:prstGeom prst="rect">
            <a:avLst/>
          </a:prstGeom>
          <a:noFill/>
          <a:ln>
            <a:noFill/>
          </a:ln>
        </p:spPr>
      </p:pic>
      <p:pic>
        <p:nvPicPr>
          <p:cNvPr id="103" name="Google Shape;103;p15"/>
          <p:cNvPicPr preferRelativeResize="0"/>
          <p:nvPr/>
        </p:nvPicPr>
        <p:blipFill rotWithShape="1">
          <a:blip r:embed="rId4"/>
          <a:srcRect/>
          <a:stretch>
            <a:fillRect/>
          </a:stretch>
        </p:blipFill>
        <p:spPr>
          <a:xfrm>
            <a:off x="9579429" y="1195512"/>
            <a:ext cx="2168637" cy="1445758"/>
          </a:xfrm>
          <a:prstGeom prst="rect">
            <a:avLst/>
          </a:prstGeom>
          <a:noFill/>
          <a:ln>
            <a:noFill/>
          </a:ln>
        </p:spPr>
      </p:pic>
      <p:grpSp>
        <p:nvGrpSpPr>
          <p:cNvPr id="104" name="Google Shape;104;p15"/>
          <p:cNvGrpSpPr/>
          <p:nvPr/>
        </p:nvGrpSpPr>
        <p:grpSpPr>
          <a:xfrm>
            <a:off x="212441" y="311832"/>
            <a:ext cx="2468463" cy="437103"/>
            <a:chOff x="977900" y="703401"/>
            <a:chExt cx="2809851" cy="528499"/>
          </a:xfrm>
        </p:grpSpPr>
        <p:sp>
          <p:nvSpPr>
            <p:cNvPr id="105" name="Google Shape;105;p15"/>
            <p:cNvSpPr/>
            <p:nvPr/>
          </p:nvSpPr>
          <p:spPr>
            <a:xfrm>
              <a:off x="977900" y="806450"/>
              <a:ext cx="363538"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6" name="Google Shape;106;p15"/>
            <p:cNvSpPr/>
            <p:nvPr/>
          </p:nvSpPr>
          <p:spPr>
            <a:xfrm>
              <a:off x="1101725" y="941388"/>
              <a:ext cx="303213"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7" name="Google Shape;107;p15"/>
            <p:cNvSpPr txBox="1"/>
            <p:nvPr/>
          </p:nvSpPr>
          <p:spPr>
            <a:xfrm>
              <a:off x="1476352" y="703401"/>
              <a:ext cx="2311399" cy="4465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Think about it</a:t>
              </a:r>
              <a:endParaRPr lang="en-GB" sz="1800" b="1"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108" name="Google Shape;108;p15"/>
            <p:cNvCxnSpPr/>
            <p:nvPr/>
          </p:nvCxnSpPr>
          <p:spPr>
            <a:xfrm>
              <a:off x="1404938" y="1204913"/>
              <a:ext cx="1936750" cy="0"/>
            </a:xfrm>
            <a:prstGeom prst="straightConnector1">
              <a:avLst/>
            </a:prstGeom>
            <a:noFill/>
            <a:ln w="57150" cap="flat" cmpd="sng">
              <a:solidFill>
                <a:srgbClr val="C00000"/>
              </a:solidFill>
              <a:prstDash val="solid"/>
              <a:miter lim="800000"/>
              <a:headEnd type="none" w="sm" len="sm"/>
              <a:tailEnd type="none" w="sm" len="sm"/>
            </a:ln>
          </p:spPr>
        </p:cxnSp>
      </p:grpSp>
      <p:grpSp>
        <p:nvGrpSpPr>
          <p:cNvPr id="109" name="Google Shape;109;p15"/>
          <p:cNvGrpSpPr/>
          <p:nvPr/>
        </p:nvGrpSpPr>
        <p:grpSpPr>
          <a:xfrm>
            <a:off x="302985" y="1095806"/>
            <a:ext cx="6210922" cy="3801471"/>
            <a:chOff x="616182" y="1203155"/>
            <a:chExt cx="6210922" cy="3801471"/>
          </a:xfrm>
        </p:grpSpPr>
        <p:grpSp>
          <p:nvGrpSpPr>
            <p:cNvPr id="110" name="Google Shape;110;p15"/>
            <p:cNvGrpSpPr/>
            <p:nvPr/>
          </p:nvGrpSpPr>
          <p:grpSpPr>
            <a:xfrm>
              <a:off x="616182" y="1312697"/>
              <a:ext cx="6210922" cy="3691929"/>
              <a:chOff x="6298233" y="2085975"/>
              <a:chExt cx="8658327" cy="5146729"/>
            </a:xfrm>
          </p:grpSpPr>
          <p:sp>
            <p:nvSpPr>
              <p:cNvPr id="111" name="Google Shape;111;p15"/>
              <p:cNvSpPr/>
              <p:nvPr/>
            </p:nvSpPr>
            <p:spPr>
              <a:xfrm>
                <a:off x="6298233" y="2295527"/>
                <a:ext cx="8658327" cy="4937177"/>
              </a:xfrm>
              <a:prstGeom prst="rect">
                <a:avLst/>
              </a:prstGeom>
              <a:solidFill>
                <a:srgbClr val="FFFFFF"/>
              </a:solid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panose="02020603050405020304" charset="0"/>
                  <a:buNone/>
                </a:pPr>
                <a:endParaRPr b="0" i="0" u="none" strike="noStrike" cap="none">
                  <a:solidFill>
                    <a:srgbClr val="FFFFFF"/>
                  </a:solidFill>
                  <a:latin typeface="Microsoft JhengHei" panose="020B0604030504040204" charset="-120"/>
                  <a:ea typeface="Microsoft JhengHei" panose="020B0604030504040204" charset="-120"/>
                  <a:cs typeface="Microsoft JhengHei" panose="020B0604030504040204" charset="-120"/>
                  <a:sym typeface="Microsoft JhengHei" panose="020B0604030504040204" charset="-120"/>
                </a:endParaRPr>
              </a:p>
            </p:txBody>
          </p:sp>
          <p:grpSp>
            <p:nvGrpSpPr>
              <p:cNvPr id="112" name="Google Shape;112;p15"/>
              <p:cNvGrpSpPr/>
              <p:nvPr/>
            </p:nvGrpSpPr>
            <p:grpSpPr>
              <a:xfrm>
                <a:off x="6545434" y="2085975"/>
                <a:ext cx="8121370" cy="902892"/>
                <a:chOff x="6545434" y="2085975"/>
                <a:chExt cx="8121370" cy="902892"/>
              </a:xfrm>
            </p:grpSpPr>
            <p:sp>
              <p:nvSpPr>
                <p:cNvPr id="113" name="Google Shape;113;p15"/>
                <p:cNvSpPr/>
                <p:nvPr/>
              </p:nvSpPr>
              <p:spPr>
                <a:xfrm>
                  <a:off x="6545434" y="2085975"/>
                  <a:ext cx="8121370" cy="902892"/>
                </a:xfrm>
                <a:prstGeom prst="rect">
                  <a:avLst/>
                </a:prstGeom>
                <a:solidFill>
                  <a:srgbClr val="3B76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panose="02020603050405020304" charset="0"/>
                    <a:buNone/>
                  </a:pPr>
                  <a:endParaRPr b="0" i="0" u="none" strike="noStrike" cap="none">
                    <a:solidFill>
                      <a:srgbClr val="FFFFFF"/>
                    </a:solidFill>
                    <a:latin typeface="Microsoft JhengHei" panose="020B0604030504040204" charset="-120"/>
                    <a:ea typeface="Microsoft JhengHei" panose="020B0604030504040204" charset="-120"/>
                    <a:cs typeface="Microsoft JhengHei" panose="020B0604030504040204" charset="-120"/>
                    <a:sym typeface="Microsoft JhengHei" panose="020B0604030504040204" charset="-120"/>
                  </a:endParaRPr>
                </a:p>
              </p:txBody>
            </p:sp>
            <p:grpSp>
              <p:nvGrpSpPr>
                <p:cNvPr id="114" name="Google Shape;114;p15"/>
                <p:cNvGrpSpPr/>
                <p:nvPr/>
              </p:nvGrpSpPr>
              <p:grpSpPr>
                <a:xfrm>
                  <a:off x="6680286" y="2465335"/>
                  <a:ext cx="7860507" cy="104777"/>
                  <a:chOff x="1704975" y="2465335"/>
                  <a:chExt cx="7860507" cy="104777"/>
                </a:xfrm>
              </p:grpSpPr>
              <p:sp>
                <p:nvSpPr>
                  <p:cNvPr id="115" name="Google Shape;115;p15"/>
                  <p:cNvSpPr/>
                  <p:nvPr/>
                </p:nvSpPr>
                <p:spPr>
                  <a:xfrm>
                    <a:off x="1704975" y="2465336"/>
                    <a:ext cx="104775" cy="104776"/>
                  </a:xfrm>
                  <a:prstGeom prst="ellipse">
                    <a:avLst/>
                  </a:prstGeom>
                  <a:solidFill>
                    <a:srgbClr val="FFFFFF"/>
                  </a:solidFill>
                  <a:ln w="25400" cap="flat" cmpd="sng">
                    <a:solidFill>
                      <a:srgbClr val="EEF5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panose="02020603050405020304" charset="0"/>
                      <a:buNone/>
                    </a:pPr>
                    <a:endParaRPr b="0" i="0" u="none" strike="noStrike" cap="none">
                      <a:solidFill>
                        <a:srgbClr val="FFFFFF"/>
                      </a:solidFill>
                      <a:latin typeface="Microsoft JhengHei" panose="020B0604030504040204" charset="-120"/>
                      <a:ea typeface="Microsoft JhengHei" panose="020B0604030504040204" charset="-120"/>
                      <a:cs typeface="Microsoft JhengHei" panose="020B0604030504040204" charset="-120"/>
                      <a:sym typeface="Microsoft JhengHei" panose="020B0604030504040204" charset="-120"/>
                    </a:endParaRPr>
                  </a:p>
                </p:txBody>
              </p:sp>
              <p:sp>
                <p:nvSpPr>
                  <p:cNvPr id="116" name="Google Shape;116;p15"/>
                  <p:cNvSpPr/>
                  <p:nvPr/>
                </p:nvSpPr>
                <p:spPr>
                  <a:xfrm>
                    <a:off x="9460707" y="2465335"/>
                    <a:ext cx="104775" cy="104775"/>
                  </a:xfrm>
                  <a:prstGeom prst="ellipse">
                    <a:avLst/>
                  </a:prstGeom>
                  <a:solidFill>
                    <a:srgbClr val="FFFFFF"/>
                  </a:solidFill>
                  <a:ln w="25400" cap="flat" cmpd="sng">
                    <a:solidFill>
                      <a:srgbClr val="EEF5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panose="02020603050405020304" charset="0"/>
                      <a:buNone/>
                    </a:pPr>
                    <a:endParaRPr b="0" i="0" u="none" strike="noStrike" cap="none">
                      <a:solidFill>
                        <a:srgbClr val="FFFFFF"/>
                      </a:solidFill>
                      <a:latin typeface="Microsoft JhengHei" panose="020B0604030504040204" charset="-120"/>
                      <a:ea typeface="Microsoft JhengHei" panose="020B0604030504040204" charset="-120"/>
                      <a:cs typeface="Microsoft JhengHei" panose="020B0604030504040204" charset="-120"/>
                      <a:sym typeface="Microsoft JhengHei" panose="020B0604030504040204" charset="-120"/>
                    </a:endParaRPr>
                  </a:p>
                </p:txBody>
              </p:sp>
            </p:grpSp>
          </p:grpSp>
        </p:grpSp>
        <p:sp>
          <p:nvSpPr>
            <p:cNvPr id="117" name="Google Shape;117;p15"/>
            <p:cNvSpPr/>
            <p:nvPr/>
          </p:nvSpPr>
          <p:spPr>
            <a:xfrm>
              <a:off x="793508" y="1203155"/>
              <a:ext cx="5825744" cy="701239"/>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chemeClr val="lt1"/>
                </a:buClr>
                <a:buSzPts val="2800"/>
                <a:buFont typeface="Times New Roman" panose="02020603050405020304" charset="0"/>
                <a:buNone/>
              </a:pPr>
              <a:r>
                <a:rPr lang="en-GB" sz="2400" b="1" i="0" u="none" strike="noStrike" cap="none"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What </a:t>
              </a:r>
              <a:r>
                <a:rPr lang="en-GB" sz="2400" b="1" i="0" u="none" strike="noStrike" cap="none"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is public health?</a:t>
              </a:r>
              <a:endParaRPr lang="en-GB" sz="2400" b="1" i="0" u="none" strike="noStrike" cap="none"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18" name="Google Shape;118;p15"/>
            <p:cNvSpPr/>
            <p:nvPr/>
          </p:nvSpPr>
          <p:spPr>
            <a:xfrm>
              <a:off x="965401" y="1884081"/>
              <a:ext cx="5712856" cy="3082268"/>
            </a:xfrm>
            <a:prstGeom prst="rect">
              <a:avLst/>
            </a:prstGeom>
            <a:noFill/>
            <a:ln>
              <a:noFill/>
            </a:ln>
          </p:spPr>
          <p:txBody>
            <a:bodyPr spcFirstLastPara="1" wrap="square" lIns="91425" tIns="45700" rIns="91425" bIns="45700" anchor="t" anchorCtr="0">
              <a:noAutofit/>
            </a:bodyPr>
            <a:lstStyle/>
            <a:p>
              <a:pPr marL="342900" lvl="0" indent="-342900" algn="just">
                <a:lnSpc>
                  <a:spcPct val="120000"/>
                </a:lnSpc>
                <a:buSzPct val="90000"/>
                <a:buFont typeface="+mj-lt"/>
                <a:buAutoNum type="alphaUcPeriod"/>
              </a:pPr>
              <a:r>
                <a:rPr lang="en-GB" sz="1800" b="0" i="0" u="none" strike="noStrik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aintaining </a:t>
              </a:r>
              <a:r>
                <a:rPr lang="en-GB" sz="1800" b="0" i="0" u="non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environmental </a:t>
              </a:r>
              <a:r>
                <a:rPr lang="en-GB" sz="1800" b="0" i="0" u="non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hygiene</a:t>
              </a:r>
              <a:r>
                <a:rPr lang="en-GB" sz="1800" b="0" i="0" u="none" strike="noStrik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where everyone </a:t>
              </a:r>
              <a:r>
                <a:rPr lang="en-GB" sz="1800" b="0" i="0" u="none" strike="noStrik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concerns </a:t>
              </a:r>
              <a:r>
                <a:rPr lang="en-GB" sz="1800" b="0" i="0" u="none" strike="noStrik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about </a:t>
              </a:r>
              <a:r>
                <a:rPr lang="en-GB" sz="1800" b="0" i="0" u="none" strike="noStrik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cleanliness </a:t>
              </a:r>
            </a:p>
            <a:p>
              <a:pPr marL="457200" lvl="0" indent="-457200" algn="just">
                <a:lnSpc>
                  <a:spcPct val="120000"/>
                </a:lnSpc>
                <a:buSzPct val="90000"/>
                <a:buFont typeface="+mj-lt"/>
                <a:buAutoNum type="alphaUcPeriod"/>
              </a:pPr>
              <a:r>
                <a:rPr lang="en-GB" sz="2000" i="0" u="non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Provision </a:t>
              </a:r>
              <a:r>
                <a:rPr lang="en-GB" sz="2000" i="0" u="non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a:t>
              </a:r>
              <a:r>
                <a:rPr lang="en-GB" sz="2000" i="0" u="none" strike="noStrik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medical services by government departments</a:t>
              </a:r>
            </a:p>
            <a:p>
              <a:pPr marL="457200" marR="0" lvl="0" indent="-457200" algn="just" rtl="0">
                <a:lnSpc>
                  <a:spcPct val="120000"/>
                </a:lnSpc>
                <a:spcBef>
                  <a:spcPts val="0"/>
                </a:spcBef>
                <a:spcAft>
                  <a:spcPts val="0"/>
                </a:spcAft>
                <a:buClr>
                  <a:srgbClr val="000000"/>
                </a:buClr>
                <a:buSzPct val="90000"/>
                <a:buFont typeface="+mj-lt"/>
                <a:buAutoNum type="alphaUcPeriod"/>
              </a:pPr>
              <a:r>
                <a:rPr lang="en-GB" sz="2000" b="0" i="0" u="none" strike="noStrik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a:t>
              </a:r>
              <a:r>
                <a:rPr lang="en-GB" sz="2000" b="0" i="0" u="none" strike="noStrik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education and prevention of disease</a:t>
              </a:r>
            </a:p>
            <a:p>
              <a:pPr marL="457200" marR="0" lvl="0" indent="-457200" algn="just" rtl="0">
                <a:lnSpc>
                  <a:spcPct val="120000"/>
                </a:lnSpc>
                <a:spcBef>
                  <a:spcPts val="0"/>
                </a:spcBef>
                <a:spcAft>
                  <a:spcPts val="0"/>
                </a:spcAft>
                <a:buClr>
                  <a:srgbClr val="000000"/>
                </a:buClr>
                <a:buSzPct val="90000"/>
                <a:buFont typeface="+mj-lt"/>
                <a:buAutoNum type="alphaUcPeriod"/>
              </a:pPr>
              <a:r>
                <a:rPr lang="en-GB" sz="2000" b="0" i="0" u="none" strike="noStrik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Control </a:t>
              </a:r>
              <a:r>
                <a:rPr lang="en-GB" sz="2000" b="0" i="0" u="none" strike="noStrik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infectious diseases</a:t>
              </a:r>
            </a:p>
            <a:p>
              <a:pPr marL="457200" marR="0" lvl="0" indent="-457200" algn="just" rtl="0">
                <a:lnSpc>
                  <a:spcPct val="120000"/>
                </a:lnSpc>
                <a:spcBef>
                  <a:spcPts val="0"/>
                </a:spcBef>
                <a:spcAft>
                  <a:spcPts val="0"/>
                </a:spcAft>
                <a:buClr>
                  <a:srgbClr val="000000"/>
                </a:buClr>
                <a:buSzPct val="90000"/>
                <a:buFont typeface="+mj-lt"/>
                <a:buAutoNum type="alphaUcPeriod"/>
              </a:pPr>
              <a:r>
                <a:rPr lang="en-GB" sz="2000" b="0" i="0" u="none" strike="noStrik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Including </a:t>
              </a:r>
              <a:r>
                <a:rPr lang="en-GB" sz="2000" b="0" i="0" u="none" strike="noStrik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all of the above</a:t>
              </a:r>
            </a:p>
            <a:p>
              <a:pPr marL="457200" marR="0" lvl="0" indent="-457200" algn="l" rtl="0">
                <a:lnSpc>
                  <a:spcPct val="120000"/>
                </a:lnSpc>
                <a:spcBef>
                  <a:spcPts val="0"/>
                </a:spcBef>
                <a:spcAft>
                  <a:spcPts val="0"/>
                </a:spcAft>
                <a:buClr>
                  <a:srgbClr val="000000"/>
                </a:buClr>
                <a:buSzPct val="90000"/>
                <a:buFont typeface="+mj-lt"/>
                <a:buAutoNum type="alphaUcPeriod"/>
              </a:pPr>
              <a:r>
                <a:rPr lang="en-GB" sz="2000" b="0" i="0" u="none" strike="noStrike" cap="none"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Not </a:t>
              </a:r>
              <a:r>
                <a:rPr lang="en-GB" sz="2000" b="0" i="0" u="none" strike="noStrike" cap="non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limited to the above</a:t>
              </a:r>
            </a:p>
          </p:txBody>
        </p:sp>
      </p:grpSp>
      <p:sp>
        <p:nvSpPr>
          <p:cNvPr id="119" name="Google Shape;119;p15"/>
          <p:cNvSpPr txBox="1"/>
          <p:nvPr/>
        </p:nvSpPr>
        <p:spPr>
          <a:xfrm>
            <a:off x="5310529" y="4180238"/>
            <a:ext cx="1256884"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GB" sz="1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Answer: F</a:t>
            </a:r>
          </a:p>
        </p:txBody>
      </p:sp>
      <p:grpSp>
        <p:nvGrpSpPr>
          <p:cNvPr id="120" name="Google Shape;120;p15"/>
          <p:cNvGrpSpPr/>
          <p:nvPr/>
        </p:nvGrpSpPr>
        <p:grpSpPr>
          <a:xfrm>
            <a:off x="4804860" y="4266643"/>
            <a:ext cx="493472" cy="540000"/>
            <a:chOff x="6523756" y="488141"/>
            <a:chExt cx="883270" cy="966551"/>
          </a:xfrm>
        </p:grpSpPr>
        <p:sp>
          <p:nvSpPr>
            <p:cNvPr id="121" name="Google Shape;121;p15"/>
            <p:cNvSpPr/>
            <p:nvPr/>
          </p:nvSpPr>
          <p:spPr>
            <a:xfrm>
              <a:off x="6523756" y="488141"/>
              <a:ext cx="826517" cy="891903"/>
            </a:xfrm>
            <a:prstGeom prst="flowChartOffpageConnector">
              <a:avLst/>
            </a:prstGeom>
            <a:solidFill>
              <a:srgbClr val="21D0C2">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22" name="Google Shape;122;p15"/>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23" name="Google Shape;123;p15"/>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124" name="Google Shape;124;p15"/>
            <p:cNvGrpSpPr/>
            <p:nvPr/>
          </p:nvGrpSpPr>
          <p:grpSpPr>
            <a:xfrm>
              <a:off x="6676279" y="647264"/>
              <a:ext cx="600075" cy="568325"/>
              <a:chOff x="5991226" y="2949576"/>
              <a:chExt cx="600075" cy="568325"/>
            </a:xfrm>
          </p:grpSpPr>
          <p:sp>
            <p:nvSpPr>
              <p:cNvPr id="125" name="Google Shape;125;p15"/>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126" name="Google Shape;126;p15"/>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med" len="med"/>
                <a:tailEnd type="none" w="med" len="med"/>
              </a:ln>
            </p:spPr>
          </p:cxnSp>
          <p:sp>
            <p:nvSpPr>
              <p:cNvPr id="127" name="Google Shape;127;p15"/>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grpSp>
        <p:nvGrpSpPr>
          <p:cNvPr id="128" name="Google Shape;128;p15"/>
          <p:cNvGrpSpPr/>
          <p:nvPr/>
        </p:nvGrpSpPr>
        <p:grpSpPr>
          <a:xfrm flipH="1">
            <a:off x="210336" y="1002779"/>
            <a:ext cx="904368" cy="904368"/>
            <a:chOff x="5195979" y="428797"/>
            <a:chExt cx="927463" cy="927463"/>
          </a:xfrm>
        </p:grpSpPr>
        <p:sp>
          <p:nvSpPr>
            <p:cNvPr id="129" name="Google Shape;129;p15"/>
            <p:cNvSpPr/>
            <p:nvPr/>
          </p:nvSpPr>
          <p:spPr>
            <a:xfrm>
              <a:off x="5195979" y="428797"/>
              <a:ext cx="927463" cy="927463"/>
            </a:xfrm>
            <a:prstGeom prst="ellipse">
              <a:avLst/>
            </a:prstGeom>
            <a:solidFill>
              <a:srgbClr val="C00000">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130" name="Google Shape;130;p15"/>
            <p:cNvGrpSpPr/>
            <p:nvPr/>
          </p:nvGrpSpPr>
          <p:grpSpPr>
            <a:xfrm>
              <a:off x="5235042" y="460898"/>
              <a:ext cx="876427" cy="882962"/>
              <a:chOff x="6130069" y="1975983"/>
              <a:chExt cx="876427" cy="882962"/>
            </a:xfrm>
          </p:grpSpPr>
          <p:sp>
            <p:nvSpPr>
              <p:cNvPr id="131" name="Google Shape;131;p15"/>
              <p:cNvSpPr/>
              <p:nvPr/>
            </p:nvSpPr>
            <p:spPr>
              <a:xfrm>
                <a:off x="6138783" y="1991232"/>
                <a:ext cx="867713" cy="867713"/>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32" name="Google Shape;132;p15"/>
              <p:cNvSpPr/>
              <p:nvPr/>
            </p:nvSpPr>
            <p:spPr>
              <a:xfrm>
                <a:off x="6130069" y="1975983"/>
                <a:ext cx="867712" cy="867711"/>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133" name="Google Shape;133;p15"/>
            <p:cNvSpPr/>
            <p:nvPr/>
          </p:nvSpPr>
          <p:spPr>
            <a:xfrm flipH="1">
              <a:off x="5533821" y="626452"/>
              <a:ext cx="276775" cy="369453"/>
            </a:xfrm>
            <a:custGeom>
              <a:avLst/>
              <a:gdLst/>
              <a:ahLst/>
              <a:cxnLst/>
              <a:rect l="l" t="t" r="r" b="b"/>
              <a:pathLst>
                <a:path w="24" h="32" extrusionOk="0">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34" name="Google Shape;134;p15"/>
            <p:cNvSpPr/>
            <p:nvPr/>
          </p:nvSpPr>
          <p:spPr>
            <a:xfrm>
              <a:off x="5618795" y="1102644"/>
              <a:ext cx="116471" cy="11521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135" name="Google Shape;135;p15"/>
          <p:cNvSpPr/>
          <p:nvPr/>
        </p:nvSpPr>
        <p:spPr>
          <a:xfrm>
            <a:off x="9579429" y="2732098"/>
            <a:ext cx="2246341" cy="114814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GB"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Government staff</a:t>
            </a:r>
            <a:r>
              <a:rPr lang="en-GB"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taking registration of people in </a:t>
            </a:r>
            <a:r>
              <a:rPr lang="en-GB"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restricted areas for </a:t>
            </a:r>
            <a:r>
              <a:rPr lang="en-GB"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COVID-19 </a:t>
            </a:r>
            <a:r>
              <a:rPr lang="en-GB"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tests during the epidemic</a:t>
            </a:r>
          </a:p>
        </p:txBody>
      </p:sp>
      <p:sp>
        <p:nvSpPr>
          <p:cNvPr id="136" name="Google Shape;136;p15"/>
          <p:cNvSpPr/>
          <p:nvPr/>
        </p:nvSpPr>
        <p:spPr>
          <a:xfrm>
            <a:off x="301627" y="6049198"/>
            <a:ext cx="9277802"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Photo credit: Hong Kong Government Press Releases</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https://www.news.gov.hk/web/common/pictureStory/chi/2020/01/20200125/pstory_20200125_224922_150/20200125232517016.jpg</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https://www.news.gov.hk/web/common/photoGalleryEvent/chi/2021/01/20210127/event_20210127_142028_964/20210208163104046.jpg</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https://www.fehd.gov.hk/tc_chi/events/keep_clean2020-2021/enhance_cleansing.html (Chinese only)</a:t>
            </a:r>
          </a:p>
        </p:txBody>
      </p:sp>
      <p:sp>
        <p:nvSpPr>
          <p:cNvPr id="137" name="Google Shape;137;p15"/>
          <p:cNvSpPr/>
          <p:nvPr/>
        </p:nvSpPr>
        <p:spPr>
          <a:xfrm>
            <a:off x="6709485" y="2695297"/>
            <a:ext cx="2782396" cy="118494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GB"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Workers of </a:t>
            </a:r>
            <a:r>
              <a:rPr lang="en-GB"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Food and Environmental Hygiene Department (FEHD) start cleaning up the venue after the </a:t>
            </a:r>
            <a:r>
              <a:rPr lang="en-GB"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LNY </a:t>
            </a:r>
            <a:r>
              <a:rPr lang="en-GB"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Fair </a:t>
            </a:r>
            <a:r>
              <a:rPr lang="en-GB"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ended in the Victoria Park</a:t>
            </a:r>
            <a:endParaRPr lang="en-GB"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38" name="Google Shape;138;p15"/>
          <p:cNvSpPr/>
          <p:nvPr/>
        </p:nvSpPr>
        <p:spPr>
          <a:xfrm>
            <a:off x="2510392" y="324305"/>
            <a:ext cx="7069037"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a:t>
            </a:r>
          </a:p>
        </p:txBody>
      </p:sp>
      <p:grpSp>
        <p:nvGrpSpPr>
          <p:cNvPr id="139" name="Google Shape;139;p15"/>
          <p:cNvGrpSpPr/>
          <p:nvPr/>
        </p:nvGrpSpPr>
        <p:grpSpPr>
          <a:xfrm>
            <a:off x="301627" y="4975837"/>
            <a:ext cx="493472" cy="540000"/>
            <a:chOff x="6523756" y="488141"/>
            <a:chExt cx="883270" cy="966551"/>
          </a:xfrm>
        </p:grpSpPr>
        <p:sp>
          <p:nvSpPr>
            <p:cNvPr id="140" name="Google Shape;140;p15"/>
            <p:cNvSpPr/>
            <p:nvPr/>
          </p:nvSpPr>
          <p:spPr>
            <a:xfrm>
              <a:off x="6523756" y="488141"/>
              <a:ext cx="826517" cy="891903"/>
            </a:xfrm>
            <a:prstGeom prst="flowChartOffpageConnector">
              <a:avLst/>
            </a:prstGeom>
            <a:solidFill>
              <a:srgbClr val="21D0C2">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41" name="Google Shape;141;p15"/>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42" name="Google Shape;142;p15"/>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143" name="Google Shape;143;p15"/>
            <p:cNvGrpSpPr/>
            <p:nvPr/>
          </p:nvGrpSpPr>
          <p:grpSpPr>
            <a:xfrm>
              <a:off x="6676279" y="647264"/>
              <a:ext cx="600075" cy="568325"/>
              <a:chOff x="5991226" y="2949576"/>
              <a:chExt cx="600075" cy="568325"/>
            </a:xfrm>
          </p:grpSpPr>
          <p:sp>
            <p:nvSpPr>
              <p:cNvPr id="144" name="Google Shape;144;p15"/>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145" name="Google Shape;145;p15"/>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med" len="med"/>
                <a:tailEnd type="none" w="med" len="med"/>
              </a:ln>
            </p:spPr>
          </p:cxnSp>
          <p:sp>
            <p:nvSpPr>
              <p:cNvPr id="146" name="Google Shape;146;p15"/>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sp>
        <p:nvSpPr>
          <p:cNvPr id="147" name="Google Shape;147;p15"/>
          <p:cNvSpPr/>
          <p:nvPr/>
        </p:nvSpPr>
        <p:spPr>
          <a:xfrm>
            <a:off x="902966" y="5024132"/>
            <a:ext cx="5747021" cy="1047434"/>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Public health involves a wide range of areas and requires the </a:t>
            </a:r>
            <a:r>
              <a:rPr lang="en-GB"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co</a:t>
            </a:r>
            <a:r>
              <a:rPr lang="en-GB" dirty="0" smtClean="0">
                <a:solidFill>
                  <a:srgbClr val="7030A0"/>
                </a:solidFill>
                <a:latin typeface="Times New Roman" panose="02020603050405020304"/>
                <a:ea typeface="Times New Roman" panose="02020603050405020304"/>
                <a:cs typeface="Times New Roman" panose="02020603050405020304"/>
                <a:sym typeface="Times New Roman" panose="02020603050405020304"/>
              </a:rPr>
              <a:t>-</a:t>
            </a:r>
            <a:r>
              <a:rPr lang="en-GB"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operation </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of international organisations, countries, communities and individuals. In addition, maintaining personal hygiene is important in promoting public health.</a:t>
            </a:r>
          </a:p>
        </p:txBody>
      </p:sp>
      <p:pic>
        <p:nvPicPr>
          <p:cNvPr id="148" name="Google Shape;148;p15"/>
          <p:cNvPicPr preferRelativeResize="0"/>
          <p:nvPr/>
        </p:nvPicPr>
        <p:blipFill rotWithShape="1">
          <a:blip r:embed="rId5"/>
          <a:srcRect/>
          <a:stretch>
            <a:fillRect/>
          </a:stretch>
        </p:blipFill>
        <p:spPr>
          <a:xfrm>
            <a:off x="6863126" y="3884800"/>
            <a:ext cx="2256236" cy="1799673"/>
          </a:xfrm>
          <a:prstGeom prst="rect">
            <a:avLst/>
          </a:prstGeom>
          <a:noFill/>
          <a:ln>
            <a:noFill/>
          </a:ln>
        </p:spPr>
      </p:pic>
      <p:sp>
        <p:nvSpPr>
          <p:cNvPr id="149" name="Google Shape;149;p15"/>
          <p:cNvSpPr/>
          <p:nvPr/>
        </p:nvSpPr>
        <p:spPr>
          <a:xfrm>
            <a:off x="7674429" y="5661747"/>
            <a:ext cx="2683229" cy="4909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FEHD workers cleaning the streets</a:t>
            </a:r>
          </a:p>
        </p:txBody>
      </p:sp>
      <p:pic>
        <p:nvPicPr>
          <p:cNvPr id="150" name="Google Shape;150;p15"/>
          <p:cNvPicPr preferRelativeResize="0"/>
          <p:nvPr/>
        </p:nvPicPr>
        <p:blipFill rotWithShape="1">
          <a:blip r:embed="rId6"/>
          <a:srcRect/>
          <a:stretch>
            <a:fillRect/>
          </a:stretch>
        </p:blipFill>
        <p:spPr>
          <a:xfrm>
            <a:off x="9463787" y="3885079"/>
            <a:ext cx="2414917" cy="1788826"/>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2"/>
          <p:cNvSpPr txBox="1">
            <a:spLocks noGrp="1"/>
          </p:cNvSpPr>
          <p:nvPr>
            <p:ph type="body" idx="1"/>
          </p:nvPr>
        </p:nvSpPr>
        <p:spPr>
          <a:xfrm>
            <a:off x="578753" y="1792912"/>
            <a:ext cx="11216781" cy="3951156"/>
          </a:xfrm>
          <a:prstGeom prst="rect">
            <a:avLst/>
          </a:prstGeom>
          <a:solidFill>
            <a:srgbClr val="E1EFD8"/>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rPr>
              <a:t>The IHR (2005) came into effect on 15 June 2007. </a:t>
            </a:r>
            <a:r>
              <a:rPr lang="en-GB" sz="2000" dirty="0" smtClean="0">
                <a:solidFill>
                  <a:schemeClr val="tx1">
                    <a:lumMod val="85000"/>
                    <a:lumOff val="15000"/>
                  </a:schemeClr>
                </a:solidFill>
              </a:rPr>
              <a:t> They </a:t>
            </a:r>
            <a:r>
              <a:rPr lang="en-GB" sz="2000" dirty="0">
                <a:solidFill>
                  <a:schemeClr val="tx1">
                    <a:lumMod val="85000"/>
                    <a:lumOff val="15000"/>
                  </a:schemeClr>
                </a:solidFill>
              </a:rPr>
              <a:t>are </a:t>
            </a:r>
            <a:r>
              <a:rPr lang="en-GB" sz="2000" dirty="0" smtClean="0">
                <a:solidFill>
                  <a:schemeClr val="tx1">
                    <a:lumMod val="85000"/>
                    <a:lumOff val="15000"/>
                  </a:schemeClr>
                </a:solidFill>
              </a:rPr>
              <a:t>international legal instrument that </a:t>
            </a:r>
            <a:r>
              <a:rPr lang="en-GB" sz="2000" dirty="0">
                <a:solidFill>
                  <a:schemeClr val="tx1">
                    <a:lumMod val="85000"/>
                    <a:lumOff val="15000"/>
                  </a:schemeClr>
                </a:solidFill>
              </a:rPr>
              <a:t>is binding on all WHO Member States, including the People’s Republic of China, </a:t>
            </a:r>
            <a:r>
              <a:rPr lang="en-GB" sz="2000" dirty="0" smtClean="0">
                <a:solidFill>
                  <a:schemeClr val="tx1">
                    <a:lumMod val="85000"/>
                    <a:lumOff val="15000"/>
                  </a:schemeClr>
                </a:solidFill>
              </a:rPr>
              <a:t>which extends </a:t>
            </a:r>
            <a:r>
              <a:rPr lang="en-GB" sz="2000" dirty="0">
                <a:solidFill>
                  <a:schemeClr val="tx1">
                    <a:lumMod val="85000"/>
                    <a:lumOff val="15000"/>
                  </a:schemeClr>
                </a:solidFill>
              </a:rPr>
              <a:t>to cover Hong Kong.</a:t>
            </a:r>
          </a:p>
          <a:p>
            <a:pPr marL="228600" lvl="0" indent="-228600" algn="just">
              <a:lnSpc>
                <a:spcPct val="120000"/>
              </a:lnSpc>
              <a:spcBef>
                <a:spcPts val="600"/>
              </a:spcBef>
              <a:buSzPts val="2600"/>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bring the local legal provisions in line with the requirements of the IHR (2005) and to update the local legal framework for the prevention and control of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disease, the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Prevention and Control of Disease Ordinance (Cap.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599 has entered into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force in July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2008 in Hong Kong.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Cap. 599 is an Ordinance to provide for the control and prevention of disease among human beings; to prevent the introduction into, the spread in and the transmission from, Hong Kong of any disease, source of disease or contamination;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apply relevant measures of the IHR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promulgated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by the WHO.</a:t>
            </a:r>
          </a:p>
        </p:txBody>
      </p:sp>
      <p:sp>
        <p:nvSpPr>
          <p:cNvPr id="596" name="Google Shape;596;p42"/>
          <p:cNvSpPr/>
          <p:nvPr/>
        </p:nvSpPr>
        <p:spPr>
          <a:xfrm>
            <a:off x="578753" y="257384"/>
            <a:ext cx="11388435"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598" name="Google Shape;598;p42"/>
          <p:cNvSpPr txBox="1"/>
          <p:nvPr/>
        </p:nvSpPr>
        <p:spPr>
          <a:xfrm>
            <a:off x="1734826" y="1232287"/>
            <a:ext cx="10309391" cy="461624"/>
          </a:xfrm>
          <a:prstGeom prst="rect">
            <a:avLst/>
          </a:prstGeom>
          <a:noFill/>
          <a:ln>
            <a:noFill/>
          </a:ln>
        </p:spPr>
        <p:txBody>
          <a:bodyPr spcFirstLastPara="1" wrap="square" lIns="91425" tIns="45700" rIns="91425" bIns="45700" anchor="t" anchorCtr="0">
            <a:spAutoFit/>
          </a:bodyPr>
          <a:lstStyle/>
          <a:p>
            <a:pPr lvl="0"/>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Examples of Hong Kong's policies to complement and implement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IHR (2005)</a:t>
            </a:r>
            <a:endPar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99" name="Google Shape;599;p42"/>
          <p:cNvSpPr/>
          <p:nvPr/>
        </p:nvSpPr>
        <p:spPr>
          <a:xfrm>
            <a:off x="1215708" y="133578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00" name="Google Shape;600;p42"/>
          <p:cNvSpPr/>
          <p:nvPr/>
        </p:nvSpPr>
        <p:spPr>
          <a:xfrm>
            <a:off x="3184563" y="5843069"/>
            <a:ext cx="8180123" cy="9028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a:t>
            </a:r>
          </a:p>
          <a:p>
            <a:pPr marL="171450" marR="0" lvl="0" indent="-171450" algn="l" rtl="0">
              <a:spcBef>
                <a:spcPts val="995"/>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Hong Kong Government Press Release (https://www.info.gov.hk/gia/general/200712/19/P200712190173.htm, Chinese only)</a:t>
            </a:r>
          </a:p>
          <a:p>
            <a:pPr marL="171450" marR="0" lvl="0" indent="-171450" algn="l" rtl="0">
              <a:spcBef>
                <a:spcPts val="995"/>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Department of Health (https://www.dh.gov.hk/english/useful/useful_Regulations/useful_Regulations.html)</a:t>
            </a:r>
          </a:p>
        </p:txBody>
      </p:sp>
      <p:pic>
        <p:nvPicPr>
          <p:cNvPr id="601" name="Google Shape;601;p42"/>
          <p:cNvPicPr preferRelativeResize="0"/>
          <p:nvPr/>
        </p:nvPicPr>
        <p:blipFill rotWithShape="1">
          <a:blip r:embed="rId3"/>
          <a:srcRect/>
          <a:stretch/>
        </p:blipFill>
        <p:spPr>
          <a:xfrm>
            <a:off x="1347565" y="5994131"/>
            <a:ext cx="1579241" cy="604410"/>
          </a:xfrm>
          <a:prstGeom prst="rect">
            <a:avLst/>
          </a:prstGeom>
          <a:noFill/>
          <a:ln>
            <a:noFill/>
          </a:ln>
        </p:spPr>
      </p:pic>
      <p:pic>
        <p:nvPicPr>
          <p:cNvPr id="602" name="Google Shape;602;p42"/>
          <p:cNvPicPr preferRelativeResize="0"/>
          <p:nvPr/>
        </p:nvPicPr>
        <p:blipFill rotWithShape="1">
          <a:blip r:embed="rId4"/>
          <a:srcRect/>
          <a:stretch>
            <a:fillRect/>
          </a:stretch>
        </p:blipFill>
        <p:spPr>
          <a:xfrm>
            <a:off x="634522" y="5994131"/>
            <a:ext cx="636955" cy="604410"/>
          </a:xfrm>
          <a:prstGeom prst="rect">
            <a:avLst/>
          </a:prstGeom>
          <a:noFill/>
          <a:ln>
            <a:noFill/>
          </a:ln>
        </p:spPr>
      </p:pic>
      <p:sp>
        <p:nvSpPr>
          <p:cNvPr id="2" name="文本框 3">
            <a:extLst>
              <a:ext uri="{FF2B5EF4-FFF2-40B4-BE49-F238E27FC236}">
                <a16:creationId xmlns:a16="http://schemas.microsoft.com/office/drawing/2014/main" id="{EE2CFA60-221A-7912-EEB8-75D94789BE9C}"/>
              </a:ext>
            </a:extLst>
          </p:cNvPr>
          <p:cNvSpPr txBox="1">
            <a:spLocks noChangeAspect="1"/>
          </p:cNvSpPr>
          <p:nvPr/>
        </p:nvSpPr>
        <p:spPr>
          <a:xfrm>
            <a:off x="483431" y="1054298"/>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3"/>
          <p:cNvSpPr txBox="1">
            <a:spLocks noGrp="1"/>
          </p:cNvSpPr>
          <p:nvPr>
            <p:ph type="body" idx="1"/>
          </p:nvPr>
        </p:nvSpPr>
        <p:spPr>
          <a:xfrm>
            <a:off x="360339" y="1693848"/>
            <a:ext cx="11400638" cy="3955111"/>
          </a:xfrm>
          <a:prstGeom prst="rect">
            <a:avLst/>
          </a:prstGeom>
          <a:solidFill>
            <a:srgbClr val="E1EFD8"/>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400"/>
              <a:buChar char="•"/>
            </a:pPr>
            <a:r>
              <a:rPr lang="en-GB" sz="2000" dirty="0">
                <a:sym typeface="Times New Roman" panose="02020603050405020304" charset="0"/>
              </a:rPr>
              <a:t>The Centre for Health Protection (CHP) of the Department of Health (DH) is responsible for the prevention and control of infectious diseases and other public health hazards.</a:t>
            </a:r>
          </a:p>
          <a:p>
            <a:pPr marL="228600" lvl="0" indent="-228600" algn="just" rtl="0">
              <a:lnSpc>
                <a:spcPct val="120000"/>
              </a:lnSpc>
              <a:spcBef>
                <a:spcPts val="1000"/>
              </a:spcBef>
              <a:spcAft>
                <a:spcPts val="0"/>
              </a:spcAft>
              <a:buClr>
                <a:schemeClr val="dk1"/>
              </a:buClr>
              <a:buSzPts val="2400"/>
              <a:buChar char="•"/>
            </a:pPr>
            <a:r>
              <a:rPr lang="en-GB" sz="2000" dirty="0">
                <a:latin typeface="Times New Roman" panose="02020603050405020304"/>
                <a:ea typeface="Times New Roman" panose="02020603050405020304"/>
                <a:cs typeface="Times New Roman" panose="02020603050405020304"/>
                <a:sym typeface="Times New Roman" panose="02020603050405020304"/>
              </a:rPr>
              <a:t>In formulating strategies for responding to public health emergencies and their prevention and control measures, CHP adopts six principles to reduce the risk of infectious diseases to public health, including (a) reducing the risk of human infection; (b) early detection; (c) prompt response; (d) emergency preparedness; (e) risk communication; and (f) facilitating collaboration with Mainland and international health authorities.</a:t>
            </a:r>
          </a:p>
          <a:p>
            <a:pPr marL="228600" lvl="0" indent="-228600" algn="just" rtl="0">
              <a:lnSpc>
                <a:spcPct val="120000"/>
              </a:lnSpc>
              <a:spcBef>
                <a:spcPts val="1000"/>
              </a:spcBef>
              <a:spcAft>
                <a:spcPts val="0"/>
              </a:spcAft>
              <a:buClr>
                <a:schemeClr val="dk1"/>
              </a:buClr>
              <a:buSzPts val="2400"/>
              <a:buChar char="•"/>
            </a:pPr>
            <a:r>
              <a:rPr lang="en-GB" sz="2000" dirty="0">
                <a:latin typeface="Times New Roman" panose="02020603050405020304"/>
                <a:ea typeface="Times New Roman" panose="02020603050405020304"/>
                <a:cs typeface="Times New Roman" panose="02020603050405020304"/>
                <a:sym typeface="Times New Roman" panose="02020603050405020304"/>
              </a:rPr>
              <a:t>In preparing for major public health events, CHP has developed preparedness and response plans for infectious diseases with pandemic characteristics and public health emergencies. These plans include a three-tier </a:t>
            </a:r>
            <a:r>
              <a:rPr lang="en-GB" sz="2000" dirty="0" smtClean="0">
                <a:latin typeface="Times New Roman" panose="02020603050405020304"/>
                <a:ea typeface="Times New Roman" panose="02020603050405020304"/>
                <a:cs typeface="Times New Roman" panose="02020603050405020304"/>
                <a:sym typeface="Times New Roman" panose="02020603050405020304"/>
              </a:rPr>
              <a:t>response </a:t>
            </a:r>
            <a:r>
              <a:rPr lang="en-GB" sz="2000" dirty="0">
                <a:latin typeface="Times New Roman" panose="02020603050405020304"/>
                <a:ea typeface="Times New Roman" panose="02020603050405020304"/>
                <a:cs typeface="Times New Roman" panose="02020603050405020304"/>
                <a:sym typeface="Times New Roman" panose="02020603050405020304"/>
              </a:rPr>
              <a:t>level is adopted, namely (a) Alert; (b) Serious; and (c) Emergency. (Note: For a detailed description of the tiers, please refer to the following sources.)</a:t>
            </a:r>
          </a:p>
        </p:txBody>
      </p:sp>
      <p:sp>
        <p:nvSpPr>
          <p:cNvPr id="608" name="Google Shape;608;p43"/>
          <p:cNvSpPr/>
          <p:nvPr/>
        </p:nvSpPr>
        <p:spPr>
          <a:xfrm>
            <a:off x="544945" y="200827"/>
            <a:ext cx="11333019"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611" name="Google Shape;611;p43"/>
          <p:cNvSpPr/>
          <p:nvPr/>
        </p:nvSpPr>
        <p:spPr>
          <a:xfrm>
            <a:off x="1405510" y="1285004"/>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12" name="Google Shape;612;p43"/>
          <p:cNvSpPr/>
          <p:nvPr/>
        </p:nvSpPr>
        <p:spPr>
          <a:xfrm>
            <a:off x="2227675" y="5585081"/>
            <a:ext cx="9391274" cy="123110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 </a:t>
            </a:r>
          </a:p>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Hong Kong Government Press Releases: </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https://www.news.gov.hk/chi/2018/04/20180415/20180415_172739_406.html (Chinese only)</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https://www.info.gov.hk/gia/general/202001/04/P2020010400179.htm?fontSize=1</a:t>
            </a:r>
          </a:p>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Centre for Health Protection: </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https://www.chp.gov.hk/files/pdf/govt_preparedness_and_response_plan_for_novel_infectious_disease_of_public_health_significance_eng.pdf</a:t>
            </a:r>
          </a:p>
        </p:txBody>
      </p:sp>
      <p:pic>
        <p:nvPicPr>
          <p:cNvPr id="613" name="Google Shape;613;p43"/>
          <p:cNvPicPr preferRelativeResize="0"/>
          <p:nvPr/>
        </p:nvPicPr>
        <p:blipFill rotWithShape="1">
          <a:blip r:embed="rId3"/>
          <a:srcRect/>
          <a:stretch>
            <a:fillRect/>
          </a:stretch>
        </p:blipFill>
        <p:spPr>
          <a:xfrm>
            <a:off x="942434" y="5701393"/>
            <a:ext cx="831467" cy="711831"/>
          </a:xfrm>
          <a:prstGeom prst="rect">
            <a:avLst/>
          </a:prstGeom>
          <a:noFill/>
          <a:ln>
            <a:noFill/>
          </a:ln>
        </p:spPr>
      </p:pic>
      <p:pic>
        <p:nvPicPr>
          <p:cNvPr id="614" name="Google Shape;614;p43"/>
          <p:cNvPicPr preferRelativeResize="0"/>
          <p:nvPr/>
        </p:nvPicPr>
        <p:blipFill rotWithShape="1">
          <a:blip r:embed="rId4"/>
          <a:srcRect/>
          <a:stretch/>
        </p:blipFill>
        <p:spPr>
          <a:xfrm>
            <a:off x="317488" y="6396759"/>
            <a:ext cx="1848502" cy="461241"/>
          </a:xfrm>
          <a:prstGeom prst="rect">
            <a:avLst/>
          </a:prstGeom>
          <a:noFill/>
          <a:ln>
            <a:noFill/>
          </a:ln>
        </p:spPr>
      </p:pic>
      <p:sp>
        <p:nvSpPr>
          <p:cNvPr id="2" name="文本框 3">
            <a:extLst>
              <a:ext uri="{FF2B5EF4-FFF2-40B4-BE49-F238E27FC236}">
                <a16:creationId xmlns:a16="http://schemas.microsoft.com/office/drawing/2014/main" id="{537AAE75-B41F-B04D-A91B-ACDAA642D164}"/>
              </a:ext>
            </a:extLst>
          </p:cNvPr>
          <p:cNvSpPr txBox="1">
            <a:spLocks noChangeAspect="1"/>
          </p:cNvSpPr>
          <p:nvPr/>
        </p:nvSpPr>
        <p:spPr>
          <a:xfrm>
            <a:off x="360339" y="973676"/>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 name="Google Shape;598;p42">
            <a:extLst>
              <a:ext uri="{FF2B5EF4-FFF2-40B4-BE49-F238E27FC236}">
                <a16:creationId xmlns:a16="http://schemas.microsoft.com/office/drawing/2014/main" id="{753CFDA7-6B63-0760-F8BF-2D87432C0591}"/>
              </a:ext>
            </a:extLst>
          </p:cNvPr>
          <p:cNvSpPr txBox="1"/>
          <p:nvPr/>
        </p:nvSpPr>
        <p:spPr>
          <a:xfrm>
            <a:off x="1851660" y="1146197"/>
            <a:ext cx="1043177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Examples of Hong Kong's policies to complement and implement the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IHR (2005)</a:t>
            </a:r>
            <a:endPar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4"/>
          <p:cNvSpPr txBox="1">
            <a:spLocks noGrp="1"/>
          </p:cNvSpPr>
          <p:nvPr>
            <p:ph type="body" idx="1"/>
          </p:nvPr>
        </p:nvSpPr>
        <p:spPr>
          <a:xfrm>
            <a:off x="570451" y="2006480"/>
            <a:ext cx="11132191" cy="3932771"/>
          </a:xfrm>
          <a:prstGeom prst="rect">
            <a:avLst/>
          </a:prstGeom>
          <a:solidFill>
            <a:srgbClr val="FBE4D4"/>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a:lnSpc>
                <a:spcPct val="120000"/>
              </a:lnSpc>
              <a:spcBef>
                <a:spcPts val="0"/>
              </a:spcBef>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On 7 February 2020, the Government published in the Gazette the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en-GB" sz="18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Compulsory </a:t>
            </a:r>
            <a:r>
              <a:rPr lang="en-GB" sz="18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Quarantine of Certain Persons Arriving at Hong Kong Regulation and the Prevention and Control of Disease (Disclosure of Information) </a:t>
            </a:r>
            <a:r>
              <a:rPr lang="en-GB" sz="18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Regulation</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(the Regulations)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combat the spread of novel coronavirus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infection and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reduce cross-boundary people flow.</a:t>
            </a:r>
          </a:p>
          <a:p>
            <a:pPr marL="228600" lvl="0" indent="-228600" algn="just" rtl="0">
              <a:lnSpc>
                <a:spcPct val="120000"/>
              </a:lnSpc>
              <a:spcBef>
                <a:spcPts val="1000"/>
              </a:spcBef>
              <a:spcAft>
                <a:spcPts val="0"/>
              </a:spcAft>
              <a:buClr>
                <a:schemeClr val="dk1"/>
              </a:buClr>
              <a:buSzPts val="280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Regulations are made in accordance with the Prevention and Control of Disease Ordinance (Cap. 599).  Section 8 of the Ordinance empowers the Chief Executive in Council to make public health emergency regulation for the purposes of preventing, combating or alleviating the effects of a public health emergency and protecting public health.</a:t>
            </a:r>
          </a:p>
          <a:p>
            <a:pPr marL="228600" lvl="0" indent="-228600" algn="just" rtl="0">
              <a:lnSpc>
                <a:spcPct val="120000"/>
              </a:lnSpc>
              <a:spcBef>
                <a:spcPts val="1000"/>
              </a:spcBef>
              <a:spcAft>
                <a:spcPts val="0"/>
              </a:spcAft>
              <a:buClr>
                <a:schemeClr val="dk1"/>
              </a:buClr>
              <a:buSzPts val="280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Government had published in the Gazette on 8 January 2020 to include "</a:t>
            </a:r>
            <a:r>
              <a:rPr lang="en-GB" sz="18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Severe Respiratory Disease associated with a Novel Infectious Agent</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as a statutorily notifiable infectious disease under the Prevention and Control of Disease Ordinance (Cap. 599).</a:t>
            </a:r>
          </a:p>
        </p:txBody>
      </p:sp>
      <p:sp>
        <p:nvSpPr>
          <p:cNvPr id="620" name="Google Shape;620;p44"/>
          <p:cNvSpPr/>
          <p:nvPr/>
        </p:nvSpPr>
        <p:spPr>
          <a:xfrm>
            <a:off x="496644" y="172269"/>
            <a:ext cx="11279804"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622" name="Google Shape;622;p44"/>
          <p:cNvSpPr/>
          <p:nvPr/>
        </p:nvSpPr>
        <p:spPr>
          <a:xfrm>
            <a:off x="4325697" y="6154084"/>
            <a:ext cx="6729129" cy="55335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GB"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Source: Hong Kong Government Press Release (https://www.info.gov.hk/gia/general/202002/07/P2020020700674.htm?fontSize=1)</a:t>
            </a:r>
          </a:p>
        </p:txBody>
      </p:sp>
      <p:pic>
        <p:nvPicPr>
          <p:cNvPr id="623" name="Google Shape;623;p44"/>
          <p:cNvPicPr preferRelativeResize="0"/>
          <p:nvPr/>
        </p:nvPicPr>
        <p:blipFill rotWithShape="1">
          <a:blip r:embed="rId3"/>
          <a:srcRect/>
          <a:stretch/>
        </p:blipFill>
        <p:spPr>
          <a:xfrm>
            <a:off x="743171" y="6125872"/>
            <a:ext cx="3475076" cy="386778"/>
          </a:xfrm>
          <a:prstGeom prst="rect">
            <a:avLst/>
          </a:prstGeom>
          <a:noFill/>
          <a:ln>
            <a:noFill/>
          </a:ln>
        </p:spPr>
      </p:pic>
      <p:sp>
        <p:nvSpPr>
          <p:cNvPr id="624" name="Google Shape;624;p44"/>
          <p:cNvSpPr txBox="1"/>
          <p:nvPr/>
        </p:nvSpPr>
        <p:spPr>
          <a:xfrm>
            <a:off x="1753299" y="1248135"/>
            <a:ext cx="1050982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Examples of Hong Kong's policies to complement and implement the </a:t>
            </a:r>
            <a:r>
              <a:rPr lang="en-GB" sz="24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IHR (2005)</a:t>
            </a:r>
            <a:endParaRPr lang="en-GB" sz="24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625" name="Google Shape;625;p44"/>
          <p:cNvSpPr/>
          <p:nvPr/>
        </p:nvSpPr>
        <p:spPr>
          <a:xfrm>
            <a:off x="1240036" y="130391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 name="文本框 3">
            <a:extLst>
              <a:ext uri="{FF2B5EF4-FFF2-40B4-BE49-F238E27FC236}">
                <a16:creationId xmlns:a16="http://schemas.microsoft.com/office/drawing/2014/main" id="{40753866-AA92-8E76-1745-BFF771E50DAE}"/>
              </a:ext>
            </a:extLst>
          </p:cNvPr>
          <p:cNvSpPr txBox="1">
            <a:spLocks noChangeAspect="1"/>
          </p:cNvSpPr>
          <p:nvPr/>
        </p:nvSpPr>
        <p:spPr>
          <a:xfrm>
            <a:off x="284684" y="983846"/>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5"/>
          <p:cNvSpPr txBox="1">
            <a:spLocks noGrp="1"/>
          </p:cNvSpPr>
          <p:nvPr>
            <p:ph type="body" idx="1"/>
          </p:nvPr>
        </p:nvSpPr>
        <p:spPr>
          <a:xfrm>
            <a:off x="427874" y="1751280"/>
            <a:ext cx="8753798" cy="4155126"/>
          </a:xfrm>
          <a:prstGeom prst="rect">
            <a:avLst/>
          </a:prstGeom>
          <a:solidFill>
            <a:srgbClr val="DDEAF6"/>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a:lnSpc>
                <a:spcPct val="120000"/>
              </a:lnSpc>
              <a:spcBef>
                <a:spcPts val="0"/>
              </a:spcBef>
              <a:buSzPts val="2400"/>
            </a:pPr>
            <a:r>
              <a:rPr lang="en-GB" sz="1600" dirty="0" smtClean="0">
                <a:solidFill>
                  <a:schemeClr val="tx1">
                    <a:lumMod val="85000"/>
                    <a:lumOff val="15000"/>
                  </a:schemeClr>
                </a:solidFill>
                <a:sym typeface="Times New Roman" panose="02020603050405020304" charset="0"/>
              </a:rPr>
              <a:t>“The </a:t>
            </a:r>
            <a:r>
              <a:rPr lang="en-GB" sz="1600" dirty="0">
                <a:solidFill>
                  <a:schemeClr val="tx1">
                    <a:lumMod val="85000"/>
                    <a:lumOff val="15000"/>
                  </a:schemeClr>
                </a:solidFill>
                <a:sym typeface="Times New Roman" panose="02020603050405020304" charset="0"/>
              </a:rPr>
              <a:t>Outline Development Plan for the Guangdong-Hong Kong-Macao Greater Bay </a:t>
            </a:r>
            <a:r>
              <a:rPr lang="en-GB" sz="1600" dirty="0" smtClean="0">
                <a:solidFill>
                  <a:schemeClr val="tx1">
                    <a:lumMod val="85000"/>
                    <a:lumOff val="15000"/>
                  </a:schemeClr>
                </a:solidFill>
                <a:sym typeface="Times New Roman" panose="02020603050405020304" charset="0"/>
              </a:rPr>
              <a:t>Area” </a:t>
            </a:r>
            <a:r>
              <a:rPr lang="en-GB" sz="1600" dirty="0">
                <a:solidFill>
                  <a:schemeClr val="tx1">
                    <a:lumMod val="85000"/>
                    <a:lumOff val="15000"/>
                  </a:schemeClr>
                </a:solidFill>
                <a:sym typeface="Times New Roman" panose="02020603050405020304" charset="0"/>
              </a:rPr>
              <a:t>also </a:t>
            </a:r>
            <a:r>
              <a:rPr lang="en-GB" sz="1600" dirty="0" smtClean="0">
                <a:solidFill>
                  <a:schemeClr val="tx1">
                    <a:lumMod val="85000"/>
                    <a:lumOff val="15000"/>
                  </a:schemeClr>
                </a:solidFill>
                <a:sym typeface="Times New Roman" panose="02020603050405020304" charset="0"/>
              </a:rPr>
              <a:t>emphasises </a:t>
            </a:r>
            <a:r>
              <a:rPr lang="en-GB" sz="1600" dirty="0">
                <a:solidFill>
                  <a:schemeClr val="tx1">
                    <a:lumMod val="85000"/>
                    <a:lumOff val="15000"/>
                  </a:schemeClr>
                </a:solidFill>
                <a:sym typeface="Times New Roman" panose="02020603050405020304" charset="0"/>
              </a:rPr>
              <a:t>the principles of </a:t>
            </a:r>
            <a:r>
              <a:rPr lang="en-US" sz="1600" dirty="0" smtClean="0">
                <a:solidFill>
                  <a:schemeClr val="tx1">
                    <a:lumMod val="85000"/>
                    <a:lumOff val="15000"/>
                  </a:schemeClr>
                </a:solidFill>
              </a:rPr>
              <a:t>co-operation </a:t>
            </a:r>
            <a:r>
              <a:rPr lang="en-US" sz="1600" dirty="0">
                <a:solidFill>
                  <a:schemeClr val="tx1">
                    <a:lumMod val="85000"/>
                    <a:lumOff val="15000"/>
                  </a:schemeClr>
                </a:solidFill>
              </a:rPr>
              <a:t>in medical and healthcare </a:t>
            </a:r>
            <a:r>
              <a:rPr lang="en-US" sz="1600" dirty="0" smtClean="0">
                <a:solidFill>
                  <a:schemeClr val="tx1">
                    <a:lumMod val="85000"/>
                    <a:lumOff val="15000"/>
                  </a:schemeClr>
                </a:solidFill>
              </a:rPr>
              <a:t>services </a:t>
            </a:r>
            <a:r>
              <a:rPr lang="en-GB" sz="1600" dirty="0" smtClean="0">
                <a:solidFill>
                  <a:schemeClr val="tx1">
                    <a:lumMod val="85000"/>
                    <a:lumOff val="15000"/>
                  </a:schemeClr>
                </a:solidFill>
                <a:sym typeface="Times New Roman" panose="02020603050405020304" charset="0"/>
              </a:rPr>
              <a:t>in </a:t>
            </a:r>
            <a:r>
              <a:rPr lang="en-GB" sz="1600" dirty="0">
                <a:solidFill>
                  <a:schemeClr val="tx1">
                    <a:lumMod val="85000"/>
                    <a:lumOff val="15000"/>
                  </a:schemeClr>
                </a:solidFill>
                <a:sym typeface="Times New Roman" panose="02020603050405020304" charset="0"/>
              </a:rPr>
              <a:t>the region</a:t>
            </a:r>
            <a:r>
              <a:rPr lang="en-GB" sz="1600" dirty="0" smtClean="0">
                <a:solidFill>
                  <a:schemeClr val="tx1">
                    <a:lumMod val="85000"/>
                    <a:lumOff val="15000"/>
                  </a:schemeClr>
                </a:solidFill>
                <a:sym typeface="Times New Roman" panose="02020603050405020304" charset="0"/>
              </a:rPr>
              <a:t>.  </a:t>
            </a:r>
            <a:r>
              <a:rPr lang="en-GB" sz="1600" dirty="0">
                <a:solidFill>
                  <a:schemeClr val="tx1">
                    <a:lumMod val="85000"/>
                    <a:lumOff val="15000"/>
                  </a:schemeClr>
                </a:solidFill>
                <a:sym typeface="Times New Roman" panose="02020603050405020304" charset="0"/>
              </a:rPr>
              <a:t>For example, it is proposed to </a:t>
            </a:r>
            <a:r>
              <a:rPr lang="en-GB" sz="1600" dirty="0" smtClean="0">
                <a:solidFill>
                  <a:schemeClr val="tx1">
                    <a:lumMod val="85000"/>
                    <a:lumOff val="15000"/>
                  </a:schemeClr>
                </a:solidFill>
                <a:sym typeface="Times New Roman" panose="02020603050405020304" charset="0"/>
              </a:rPr>
              <a:t>improve the linkage</a:t>
            </a:r>
            <a:r>
              <a:rPr lang="en-GB" sz="1600" dirty="0" smtClean="0">
                <a:solidFill>
                  <a:schemeClr val="tx1">
                    <a:lumMod val="85000"/>
                    <a:lumOff val="15000"/>
                  </a:schemeClr>
                </a:solidFill>
              </a:rPr>
              <a:t> </a:t>
            </a:r>
            <a:r>
              <a:rPr lang="en-GB" sz="1600" dirty="0" smtClean="0">
                <a:solidFill>
                  <a:schemeClr val="tx1">
                    <a:lumMod val="85000"/>
                    <a:lumOff val="15000"/>
                  </a:schemeClr>
                </a:solidFill>
                <a:sym typeface="Times New Roman" panose="02020603050405020304" charset="0"/>
              </a:rPr>
              <a:t>mechanism </a:t>
            </a:r>
            <a:r>
              <a:rPr lang="en-GB" sz="1600" dirty="0">
                <a:solidFill>
                  <a:schemeClr val="tx1">
                    <a:lumMod val="85000"/>
                    <a:lumOff val="15000"/>
                  </a:schemeClr>
                </a:solidFill>
                <a:sym typeface="Times New Roman" panose="02020603050405020304" charset="0"/>
              </a:rPr>
              <a:t>for emergency medical rescue services, so as to shape a healthy Bay Area</a:t>
            </a:r>
            <a:r>
              <a:rPr lang="en-GB" sz="1600" dirty="0" smtClean="0">
                <a:solidFill>
                  <a:schemeClr val="tx1">
                    <a:lumMod val="85000"/>
                    <a:lumOff val="15000"/>
                  </a:schemeClr>
                </a:solidFill>
                <a:sym typeface="Times New Roman" panose="02020603050405020304" charset="0"/>
              </a:rPr>
              <a:t>.  To </a:t>
            </a:r>
            <a:r>
              <a:rPr lang="en-GB" sz="1600" dirty="0">
                <a:solidFill>
                  <a:schemeClr val="tx1">
                    <a:lumMod val="85000"/>
                    <a:lumOff val="15000"/>
                  </a:schemeClr>
                </a:solidFill>
                <a:sym typeface="Times New Roman" panose="02020603050405020304" charset="0"/>
              </a:rPr>
              <a:t>foster </a:t>
            </a:r>
            <a:r>
              <a:rPr lang="en-GB" sz="1600" dirty="0" smtClean="0">
                <a:solidFill>
                  <a:schemeClr val="tx1">
                    <a:lumMod val="85000"/>
                    <a:lumOff val="15000"/>
                  </a:schemeClr>
                </a:solidFill>
                <a:sym typeface="Times New Roman" panose="02020603050405020304" charset="0"/>
              </a:rPr>
              <a:t>co-operation </a:t>
            </a:r>
            <a:r>
              <a:rPr lang="en-GB" sz="1600" dirty="0">
                <a:solidFill>
                  <a:schemeClr val="tx1">
                    <a:lumMod val="85000"/>
                    <a:lumOff val="15000"/>
                  </a:schemeClr>
                </a:solidFill>
                <a:sym typeface="Times New Roman" panose="02020603050405020304" charset="0"/>
              </a:rPr>
              <a:t>in social security and social governance, so as to improve the mechanism for contingency management. It is also proposed to set up a Greater Bay Area coordination platform for contingency response, jointly formulate emergency response plans for major contingencies such as accidents and disasters, natural disasters, public health incidents, and public security incidents.</a:t>
            </a:r>
          </a:p>
          <a:p>
            <a:pPr marL="228600" lvl="0" indent="-228600" algn="just" rtl="0">
              <a:lnSpc>
                <a:spcPct val="120000"/>
              </a:lnSpc>
              <a:spcBef>
                <a:spcPts val="1000"/>
              </a:spcBef>
              <a:spcAft>
                <a:spcPts val="0"/>
              </a:spcAft>
              <a:buClr>
                <a:schemeClr val="dk1"/>
              </a:buClr>
              <a:buSzPts val="2400"/>
              <a:buChar char="•"/>
            </a:pP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three places have also signed the </a:t>
            </a:r>
            <a:r>
              <a:rPr lang="en-GB" sz="16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Framework Agreement on Hygiene and Health </a:t>
            </a:r>
            <a:r>
              <a:rPr lang="en-GB" sz="16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Co-operation </a:t>
            </a:r>
            <a:r>
              <a:rPr lang="en-GB" sz="16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Guangdong-Hong Kong-Macao Bay Area (2018) </a:t>
            </a: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the </a:t>
            </a:r>
            <a:r>
              <a:rPr lang="en-GB" sz="16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Consensus of Guangdong-Hong Kong-Macao Greater Bay Area Health Cooperation (2019)</a:t>
            </a: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in order to strengthen cooperation in the development of quality health care services, emergency response in relation to public health issues and the training of health care professionals.</a:t>
            </a:r>
          </a:p>
        </p:txBody>
      </p:sp>
      <p:sp>
        <p:nvSpPr>
          <p:cNvPr id="631" name="Google Shape;631;p45"/>
          <p:cNvSpPr/>
          <p:nvPr/>
        </p:nvSpPr>
        <p:spPr>
          <a:xfrm>
            <a:off x="589213" y="204209"/>
            <a:ext cx="11335476"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633" name="Google Shape;633;p45"/>
          <p:cNvSpPr txBox="1"/>
          <p:nvPr/>
        </p:nvSpPr>
        <p:spPr>
          <a:xfrm>
            <a:off x="2413120" y="1020024"/>
            <a:ext cx="1063108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Examples of cooperation between Hong Kong and the Mainland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r>
            <a:b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b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to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implement relevant public health policies</a:t>
            </a:r>
          </a:p>
        </p:txBody>
      </p:sp>
      <p:sp>
        <p:nvSpPr>
          <p:cNvPr id="634" name="Google Shape;634;p45"/>
          <p:cNvSpPr/>
          <p:nvPr/>
        </p:nvSpPr>
        <p:spPr>
          <a:xfrm>
            <a:off x="1741169" y="118613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35" name="Google Shape;635;p45"/>
          <p:cNvSpPr/>
          <p:nvPr/>
        </p:nvSpPr>
        <p:spPr>
          <a:xfrm>
            <a:off x="2187320" y="5886372"/>
            <a:ext cx="9362794" cy="78386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a:t>
            </a:r>
          </a:p>
          <a:p>
            <a:pPr marL="285750" marR="0" lvl="0" indent="-285750" algn="l" rtl="0">
              <a:lnSpc>
                <a:spcPct val="107000"/>
              </a:lnSpc>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Outline Development Plan for the Guangdong-Hong Kong-Macao Greater Bay Area (https://www.bayarea.gov.hk/en/outline/plan.html)</a:t>
            </a:r>
          </a:p>
          <a:p>
            <a:pPr marL="285750" marR="0" lvl="0" indent="-285750" algn="l" rtl="0">
              <a:lnSpc>
                <a:spcPct val="107000"/>
              </a:lnSpc>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Government Press Release (https://www.news.gov.hk/chi/2019/02/20190225/20190225_141628_557.html, Chinese only)</a:t>
            </a:r>
          </a:p>
        </p:txBody>
      </p:sp>
      <p:pic>
        <p:nvPicPr>
          <p:cNvPr id="636" name="Google Shape;636;p45" descr="加強合作">
            <a:hlinkClick r:id="rId3"/>
          </p:cNvPr>
          <p:cNvPicPr preferRelativeResize="0"/>
          <p:nvPr/>
        </p:nvPicPr>
        <p:blipFill rotWithShape="1">
          <a:blip r:embed="rId4"/>
          <a:srcRect/>
          <a:stretch>
            <a:fillRect/>
          </a:stretch>
        </p:blipFill>
        <p:spPr>
          <a:xfrm>
            <a:off x="9299401" y="2567031"/>
            <a:ext cx="2654911" cy="1831085"/>
          </a:xfrm>
          <a:prstGeom prst="rect">
            <a:avLst/>
          </a:prstGeom>
          <a:noFill/>
          <a:ln>
            <a:noFill/>
          </a:ln>
        </p:spPr>
      </p:pic>
      <p:pic>
        <p:nvPicPr>
          <p:cNvPr id="637" name="Google Shape;637;p45"/>
          <p:cNvPicPr preferRelativeResize="0"/>
          <p:nvPr/>
        </p:nvPicPr>
        <p:blipFill rotWithShape="1">
          <a:blip r:embed="rId5"/>
          <a:srcRect/>
          <a:stretch>
            <a:fillRect/>
          </a:stretch>
        </p:blipFill>
        <p:spPr>
          <a:xfrm>
            <a:off x="622739" y="5906406"/>
            <a:ext cx="1341505" cy="427320"/>
          </a:xfrm>
          <a:prstGeom prst="rect">
            <a:avLst/>
          </a:prstGeom>
          <a:noFill/>
          <a:ln>
            <a:noFill/>
          </a:ln>
        </p:spPr>
      </p:pic>
      <p:pic>
        <p:nvPicPr>
          <p:cNvPr id="638" name="Google Shape;638;p45"/>
          <p:cNvPicPr preferRelativeResize="0"/>
          <p:nvPr/>
        </p:nvPicPr>
        <p:blipFill rotWithShape="1">
          <a:blip r:embed="rId6"/>
          <a:srcRect/>
          <a:stretch>
            <a:fillRect/>
          </a:stretch>
        </p:blipFill>
        <p:spPr>
          <a:xfrm>
            <a:off x="1497394" y="6278306"/>
            <a:ext cx="636955" cy="604410"/>
          </a:xfrm>
          <a:prstGeom prst="rect">
            <a:avLst/>
          </a:prstGeom>
          <a:noFill/>
          <a:ln>
            <a:noFill/>
          </a:ln>
        </p:spPr>
      </p:pic>
      <p:sp>
        <p:nvSpPr>
          <p:cNvPr id="2" name="文本框 3">
            <a:extLst>
              <a:ext uri="{FF2B5EF4-FFF2-40B4-BE49-F238E27FC236}">
                <a16:creationId xmlns:a16="http://schemas.microsoft.com/office/drawing/2014/main" id="{85C77B34-245B-7D5E-F379-7B39F0FC799E}"/>
              </a:ext>
            </a:extLst>
          </p:cNvPr>
          <p:cNvSpPr txBox="1">
            <a:spLocks noChangeAspect="1"/>
          </p:cNvSpPr>
          <p:nvPr/>
        </p:nvSpPr>
        <p:spPr>
          <a:xfrm>
            <a:off x="144801" y="972135"/>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6"/>
          <p:cNvSpPr txBox="1">
            <a:spLocks noGrp="1"/>
          </p:cNvSpPr>
          <p:nvPr>
            <p:ph type="body" idx="1"/>
          </p:nvPr>
        </p:nvSpPr>
        <p:spPr>
          <a:xfrm>
            <a:off x="476130" y="1600200"/>
            <a:ext cx="7780902" cy="4536981"/>
          </a:xfrm>
          <a:prstGeom prst="rect">
            <a:avLst/>
          </a:prstGeom>
          <a:solidFill>
            <a:srgbClr val="E1EFD8"/>
          </a:solid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40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International Classification of Diseases (ICD) is compiled by WHO to classify diseases and code diagnoses.</a:t>
            </a:r>
          </a:p>
          <a:p>
            <a:pPr marL="228600" lvl="0" indent="-228600" algn="just" rtl="0">
              <a:lnSpc>
                <a:spcPct val="120000"/>
              </a:lnSpc>
              <a:spcBef>
                <a:spcPts val="1000"/>
              </a:spcBef>
              <a:spcAft>
                <a:spcPts val="0"/>
              </a:spcAft>
              <a:buClr>
                <a:schemeClr val="dk1"/>
              </a:buClr>
              <a:buSzPts val="240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ICD provides a common vocabulary for recording, reporting and monitoring health problems. The ICD provides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standardized and consistent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data for each country or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region’s reference on classifications</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Standardization is the key that unlocks global health data analysis.</a:t>
            </a:r>
          </a:p>
          <a:p>
            <a:pPr marL="228600" lvl="0" indent="-228600" algn="just" rtl="0">
              <a:lnSpc>
                <a:spcPct val="120000"/>
              </a:lnSpc>
              <a:spcBef>
                <a:spcPts val="1000"/>
              </a:spcBef>
              <a:spcAft>
                <a:spcPts val="0"/>
              </a:spcAft>
              <a:buClr>
                <a:schemeClr val="dk1"/>
              </a:buClr>
              <a:buSzPts val="240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These statistics form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basis for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almost every decision made in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care, such as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understanding what people get sick from,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what eventually kills them, which is at the core of mapping disease trends and epidemics.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Governments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different countries can refer to them and decide how to programme health services, allocate health care spending, and invest in R&amp;D.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These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statistics assist countries in developing resource allocation policies.</a:t>
            </a:r>
          </a:p>
          <a:p>
            <a:pPr marL="0" lvl="0" indent="0" algn="l" rtl="0">
              <a:lnSpc>
                <a:spcPct val="90000"/>
              </a:lnSpc>
              <a:spcBef>
                <a:spcPts val="1000"/>
              </a:spcBef>
              <a:spcAft>
                <a:spcPts val="0"/>
              </a:spcAft>
              <a:buClr>
                <a:schemeClr val="dk1"/>
              </a:buClr>
              <a:buSzPts val="2800"/>
              <a:buNone/>
            </a:pPr>
            <a:endParaRPr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44" name="Google Shape;644;p46"/>
          <p:cNvSpPr/>
          <p:nvPr/>
        </p:nvSpPr>
        <p:spPr>
          <a:xfrm>
            <a:off x="2052643" y="6115578"/>
            <a:ext cx="635545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Source: WHO </a:t>
            </a:r>
          </a:p>
          <a:p>
            <a:pPr marL="0" marR="0" lvl="0" indent="0" algn="l" rtl="0">
              <a:spcBef>
                <a:spcPts val="0"/>
              </a:spcBef>
              <a:spcAft>
                <a:spcPts val="0"/>
              </a:spcAft>
              <a:buNone/>
            </a:pPr>
            <a:r>
              <a:rPr lang="en-GB"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https://www.who.int/news-room/spotlight/international-classification-of-diseases)</a:t>
            </a:r>
          </a:p>
        </p:txBody>
      </p:sp>
      <p:sp>
        <p:nvSpPr>
          <p:cNvPr id="645" name="Google Shape;645;p46"/>
          <p:cNvSpPr/>
          <p:nvPr/>
        </p:nvSpPr>
        <p:spPr>
          <a:xfrm>
            <a:off x="476131" y="181767"/>
            <a:ext cx="11549614"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646" name="Google Shape;646;p46"/>
          <p:cNvSpPr txBox="1"/>
          <p:nvPr/>
        </p:nvSpPr>
        <p:spPr>
          <a:xfrm>
            <a:off x="1112083" y="1115875"/>
            <a:ext cx="1062042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Setting global health standards -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a:t>
            </a: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Classification of Disease (ICD)</a:t>
            </a:r>
          </a:p>
          <a:p>
            <a:pPr marL="0" marR="0" lvl="0" indent="0" algn="l" rtl="0">
              <a:spcBef>
                <a:spcPts val="0"/>
              </a:spcBef>
              <a:spcAft>
                <a:spcPts val="0"/>
              </a:spcAft>
              <a:buNone/>
            </a:pPr>
            <a:r>
              <a:rPr lang="en-GB"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p>
        </p:txBody>
      </p:sp>
      <p:sp>
        <p:nvSpPr>
          <p:cNvPr id="647" name="Google Shape;647;p46"/>
          <p:cNvSpPr/>
          <p:nvPr/>
        </p:nvSpPr>
        <p:spPr>
          <a:xfrm>
            <a:off x="476130" y="117945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648" name="Google Shape;648;p46"/>
          <p:cNvPicPr preferRelativeResize="0"/>
          <p:nvPr/>
        </p:nvPicPr>
        <p:blipFill rotWithShape="1">
          <a:blip r:embed="rId3"/>
          <a:srcRect/>
          <a:stretch>
            <a:fillRect/>
          </a:stretch>
        </p:blipFill>
        <p:spPr>
          <a:xfrm>
            <a:off x="487688" y="6137181"/>
            <a:ext cx="1248791" cy="476755"/>
          </a:xfrm>
          <a:prstGeom prst="rect">
            <a:avLst/>
          </a:prstGeom>
          <a:noFill/>
          <a:ln>
            <a:noFill/>
          </a:ln>
        </p:spPr>
      </p:pic>
      <p:pic>
        <p:nvPicPr>
          <p:cNvPr id="649" name="Google Shape;649;p46">
            <a:hlinkClick r:id="rId4"/>
          </p:cNvPr>
          <p:cNvPicPr preferRelativeResize="0"/>
          <p:nvPr/>
        </p:nvPicPr>
        <p:blipFill rotWithShape="1">
          <a:blip r:embed="rId5"/>
          <a:srcRect/>
          <a:stretch>
            <a:fillRect/>
          </a:stretch>
        </p:blipFill>
        <p:spPr>
          <a:xfrm>
            <a:off x="8408100" y="1784131"/>
            <a:ext cx="3400889" cy="2069240"/>
          </a:xfrm>
          <a:prstGeom prst="rect">
            <a:avLst/>
          </a:prstGeom>
          <a:noFill/>
          <a:ln>
            <a:noFill/>
          </a:ln>
        </p:spPr>
      </p:pic>
      <p:sp>
        <p:nvSpPr>
          <p:cNvPr id="650" name="Google Shape;650;p46"/>
          <p:cNvSpPr/>
          <p:nvPr/>
        </p:nvSpPr>
        <p:spPr>
          <a:xfrm>
            <a:off x="8408100" y="3853371"/>
            <a:ext cx="3400889" cy="58477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view the WHO's explanation</a:t>
            </a:r>
          </a:p>
          <a:p>
            <a:pPr marL="0" marR="0" lvl="0" indent="0" algn="ctr"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https://www.youtube.com/watch?v=7nbOQ0FS__k</a:t>
            </a:r>
          </a:p>
        </p:txBody>
      </p:sp>
      <p:pic>
        <p:nvPicPr>
          <p:cNvPr id="651" name="Google Shape;651;p46"/>
          <p:cNvPicPr preferRelativeResize="0"/>
          <p:nvPr/>
        </p:nvPicPr>
        <p:blipFill rotWithShape="1">
          <a:blip r:embed="rId6"/>
          <a:srcRect/>
          <a:stretch>
            <a:fillRect/>
          </a:stretch>
        </p:blipFill>
        <p:spPr>
          <a:xfrm>
            <a:off x="9391343" y="4738797"/>
            <a:ext cx="1600146" cy="18761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7"/>
          <p:cNvSpPr txBox="1">
            <a:spLocks noGrp="1"/>
          </p:cNvSpPr>
          <p:nvPr>
            <p:ph type="body" idx="1"/>
          </p:nvPr>
        </p:nvSpPr>
        <p:spPr>
          <a:xfrm>
            <a:off x="444137" y="2263567"/>
            <a:ext cx="8943703" cy="350494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a:lnSpc>
                <a:spcPct val="120000"/>
              </a:lnSpc>
              <a:spcBef>
                <a:spcPts val="600"/>
              </a:spcBef>
              <a:spcAft>
                <a:spcPts val="600"/>
              </a:spcAft>
              <a:buSzPts val="2400"/>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EML, updated every two years,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provides countries with every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medicine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listed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that has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been vetted for efficacy and safety and delivers value for money for the health outcomes they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produce</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Many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countries/regions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develop their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own EMLs based on the WHO's version.</a:t>
            </a:r>
          </a:p>
          <a:p>
            <a:pPr marL="228600" lvl="0" indent="-228600" algn="just" rtl="0">
              <a:lnSpc>
                <a:spcPct val="120000"/>
              </a:lnSpc>
              <a:spcBef>
                <a:spcPts val="600"/>
              </a:spcBef>
              <a:spcAft>
                <a:spcPts val="600"/>
              </a:spcAft>
              <a:buClr>
                <a:schemeClr val="dk1"/>
              </a:buClr>
              <a:buSzPts val="24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EML revised in 2021, for example, includes new treatments for various cancers, insulin analogues and new oral medicines for diabetes, new medicines to assist people who want to stop smoking, and new antimicrobials to treat serious bacterial and fungal infections, which should be available and affordable for all.</a:t>
            </a:r>
          </a:p>
        </p:txBody>
      </p:sp>
      <p:sp>
        <p:nvSpPr>
          <p:cNvPr id="657" name="Google Shape;657;p47"/>
          <p:cNvSpPr/>
          <p:nvPr/>
        </p:nvSpPr>
        <p:spPr>
          <a:xfrm>
            <a:off x="444137" y="246293"/>
            <a:ext cx="11664735"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658" name="Google Shape;658;p47"/>
          <p:cNvSpPr txBox="1"/>
          <p:nvPr/>
        </p:nvSpPr>
        <p:spPr>
          <a:xfrm>
            <a:off x="2609082" y="1111317"/>
            <a:ext cx="461381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Setting global health standards</a:t>
            </a:r>
          </a:p>
        </p:txBody>
      </p:sp>
      <p:sp>
        <p:nvSpPr>
          <p:cNvPr id="659" name="Google Shape;659;p47"/>
          <p:cNvSpPr/>
          <p:nvPr/>
        </p:nvSpPr>
        <p:spPr>
          <a:xfrm>
            <a:off x="1858808" y="1188833"/>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660" name="Google Shape;660;p47"/>
          <p:cNvPicPr preferRelativeResize="0"/>
          <p:nvPr/>
        </p:nvPicPr>
        <p:blipFill rotWithShape="1">
          <a:blip r:embed="rId3"/>
          <a:srcRect/>
          <a:stretch>
            <a:fillRect/>
          </a:stretch>
        </p:blipFill>
        <p:spPr>
          <a:xfrm>
            <a:off x="9553303" y="1668731"/>
            <a:ext cx="2021487" cy="1161280"/>
          </a:xfrm>
          <a:prstGeom prst="rect">
            <a:avLst/>
          </a:prstGeom>
          <a:noFill/>
          <a:ln>
            <a:noFill/>
          </a:ln>
        </p:spPr>
      </p:pic>
      <p:sp>
        <p:nvSpPr>
          <p:cNvPr id="661" name="Google Shape;661;p47"/>
          <p:cNvSpPr/>
          <p:nvPr/>
        </p:nvSpPr>
        <p:spPr>
          <a:xfrm>
            <a:off x="2971167" y="5768517"/>
            <a:ext cx="6096000"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Source: </a:t>
            </a:r>
          </a:p>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https://www.who.int/news/item/01-10-2021-who-prioritizes-access-to-diabetes-and-cancer-treatments-in-new-essential-medicines-lists</a:t>
            </a:r>
          </a:p>
        </p:txBody>
      </p:sp>
      <p:pic>
        <p:nvPicPr>
          <p:cNvPr id="662" name="Google Shape;662;p47"/>
          <p:cNvPicPr preferRelativeResize="0"/>
          <p:nvPr/>
        </p:nvPicPr>
        <p:blipFill rotWithShape="1">
          <a:blip r:embed="rId4"/>
          <a:srcRect/>
          <a:stretch>
            <a:fillRect/>
          </a:stretch>
        </p:blipFill>
        <p:spPr>
          <a:xfrm>
            <a:off x="683824" y="5900622"/>
            <a:ext cx="2204611" cy="841661"/>
          </a:xfrm>
          <a:prstGeom prst="rect">
            <a:avLst/>
          </a:prstGeom>
          <a:noFill/>
          <a:ln>
            <a:noFill/>
          </a:ln>
        </p:spPr>
      </p:pic>
      <p:pic>
        <p:nvPicPr>
          <p:cNvPr id="663" name="Google Shape;663;p47">
            <a:hlinkClick r:id="rId5"/>
          </p:cNvPr>
          <p:cNvPicPr preferRelativeResize="0"/>
          <p:nvPr/>
        </p:nvPicPr>
        <p:blipFill rotWithShape="1">
          <a:blip r:embed="rId6"/>
          <a:srcRect/>
          <a:stretch>
            <a:fillRect/>
          </a:stretch>
        </p:blipFill>
        <p:spPr>
          <a:xfrm>
            <a:off x="9563146" y="2830011"/>
            <a:ext cx="2011644" cy="2890645"/>
          </a:xfrm>
          <a:prstGeom prst="rect">
            <a:avLst/>
          </a:prstGeom>
          <a:noFill/>
          <a:ln>
            <a:noFill/>
          </a:ln>
        </p:spPr>
      </p:pic>
      <p:sp>
        <p:nvSpPr>
          <p:cNvPr id="664" name="Google Shape;664;p47"/>
          <p:cNvSpPr/>
          <p:nvPr/>
        </p:nvSpPr>
        <p:spPr>
          <a:xfrm>
            <a:off x="9553303" y="5717019"/>
            <a:ext cx="2021487" cy="498724"/>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more</a:t>
            </a:r>
          </a:p>
        </p:txBody>
      </p:sp>
      <p:sp>
        <p:nvSpPr>
          <p:cNvPr id="665" name="Google Shape;665;p47"/>
          <p:cNvSpPr/>
          <p:nvPr/>
        </p:nvSpPr>
        <p:spPr>
          <a:xfrm>
            <a:off x="847898" y="1716066"/>
            <a:ext cx="782578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Essential Medicines List (EML</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8"/>
          <p:cNvSpPr/>
          <p:nvPr/>
        </p:nvSpPr>
        <p:spPr>
          <a:xfrm>
            <a:off x="361406" y="279457"/>
            <a:ext cx="1171052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671" name="Google Shape;671;p48"/>
          <p:cNvSpPr/>
          <p:nvPr/>
        </p:nvSpPr>
        <p:spPr>
          <a:xfrm>
            <a:off x="361406" y="1663823"/>
            <a:ext cx="8617131" cy="2587619"/>
          </a:xfrm>
          <a:prstGeom prst="rect">
            <a:avLst/>
          </a:prstGeom>
          <a:noFill/>
          <a:ln w="2857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is committed to, and works with Member States to strengthen and maintain, the prevention, treatment and care of communicable and non-communicable diseases, such as AIDS, tuberculosis, malaria and neglected tropical diseases. Besides, WHO strives to reduce diseases through vaccination. WHO also works on the prevention and treatment of non-communicable diseases, which pose a serious public health problem, such as heart disease, stroke, cancer, diabetes, chronic lung disease and mental disorders.</a:t>
            </a:r>
          </a:p>
        </p:txBody>
      </p:sp>
      <p:sp>
        <p:nvSpPr>
          <p:cNvPr id="672" name="Google Shape;672;p48"/>
          <p:cNvSpPr/>
          <p:nvPr/>
        </p:nvSpPr>
        <p:spPr>
          <a:xfrm>
            <a:off x="361406" y="4741674"/>
            <a:ext cx="5142247" cy="120032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C00000"/>
              </a:buClr>
              <a:buSzPts val="2400"/>
              <a:buFont typeface="Times New Roman" panose="02020603050405020304" charset="0"/>
              <a:buChar char="●"/>
            </a:pPr>
            <a:r>
              <a:rPr lang="en-GB"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Developing targets, strategies and programmes for controlling communicable disease control, so as to reduce morbidity and mortality</a:t>
            </a:r>
          </a:p>
          <a:p>
            <a:pPr marL="342900" marR="0" lvl="0" indent="-342900" algn="l" rtl="0">
              <a:spcBef>
                <a:spcPts val="0"/>
              </a:spcBef>
              <a:spcAft>
                <a:spcPts val="0"/>
              </a:spcAft>
              <a:buClr>
                <a:srgbClr val="C00000"/>
              </a:buClr>
              <a:buSzPts val="2400"/>
              <a:buFont typeface="Times New Roman" panose="02020603050405020304" charset="0"/>
              <a:buChar char="●"/>
            </a:pPr>
            <a:r>
              <a:rPr lang="en-GB"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Responding to public health emergencies of international concern</a:t>
            </a:r>
          </a:p>
        </p:txBody>
      </p:sp>
      <p:sp>
        <p:nvSpPr>
          <p:cNvPr id="673" name="Google Shape;673;p48"/>
          <p:cNvSpPr/>
          <p:nvPr/>
        </p:nvSpPr>
        <p:spPr>
          <a:xfrm>
            <a:off x="6130833" y="4697247"/>
            <a:ext cx="4881154" cy="15696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C00000"/>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Developing the Immunization Agenda 2030</a:t>
            </a:r>
          </a:p>
          <a:p>
            <a:pPr marL="342900" marR="0" lvl="0" indent="-342900" algn="l" rtl="0">
              <a:spcBef>
                <a:spcPts val="0"/>
              </a:spcBef>
              <a:spcAft>
                <a:spcPts val="0"/>
              </a:spcAft>
              <a:buClr>
                <a:srgbClr val="C00000"/>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Studying and preventing Neglected Tropical Diseases (NTDs)</a:t>
            </a:r>
          </a:p>
          <a:p>
            <a:pPr marL="342900" marR="0" lvl="0" indent="-342900" algn="l" rtl="0">
              <a:spcBef>
                <a:spcPts val="0"/>
              </a:spcBef>
              <a:spcAft>
                <a:spcPts val="0"/>
              </a:spcAft>
              <a:buClr>
                <a:srgbClr val="C00000"/>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Developing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WHO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Framework Convention on Tobacco Control</a:t>
            </a:r>
          </a:p>
        </p:txBody>
      </p:sp>
      <p:sp>
        <p:nvSpPr>
          <p:cNvPr id="674" name="Google Shape;674;p48"/>
          <p:cNvSpPr txBox="1"/>
          <p:nvPr/>
        </p:nvSpPr>
        <p:spPr>
          <a:xfrm>
            <a:off x="3968732" y="4187634"/>
            <a:ext cx="379278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WHO actions</a:t>
            </a:r>
          </a:p>
        </p:txBody>
      </p:sp>
      <p:sp>
        <p:nvSpPr>
          <p:cNvPr id="675" name="Google Shape;675;p48"/>
          <p:cNvSpPr/>
          <p:nvPr/>
        </p:nvSpPr>
        <p:spPr>
          <a:xfrm>
            <a:off x="2984427" y="4274801"/>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6" name="Google Shape;676;p48"/>
          <p:cNvSpPr txBox="1"/>
          <p:nvPr/>
        </p:nvSpPr>
        <p:spPr>
          <a:xfrm>
            <a:off x="2698070" y="1065939"/>
            <a:ext cx="494854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Controlling and eliminating diseases</a:t>
            </a:r>
          </a:p>
        </p:txBody>
      </p:sp>
      <p:sp>
        <p:nvSpPr>
          <p:cNvPr id="677" name="Google Shape;677;p48"/>
          <p:cNvSpPr/>
          <p:nvPr/>
        </p:nvSpPr>
        <p:spPr>
          <a:xfrm>
            <a:off x="1944959" y="1167411"/>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8" name="Google Shape;678;p48"/>
          <p:cNvSpPr/>
          <p:nvPr/>
        </p:nvSpPr>
        <p:spPr>
          <a:xfrm>
            <a:off x="2863857" y="6410963"/>
            <a:ext cx="4616970" cy="284693"/>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 (https://www.who.int/about/what-we-do )</a:t>
            </a:r>
          </a:p>
        </p:txBody>
      </p:sp>
      <p:pic>
        <p:nvPicPr>
          <p:cNvPr id="679" name="Google Shape;679;p48"/>
          <p:cNvPicPr preferRelativeResize="0"/>
          <p:nvPr/>
        </p:nvPicPr>
        <p:blipFill rotWithShape="1">
          <a:blip r:embed="rId3"/>
          <a:srcRect/>
          <a:stretch>
            <a:fillRect/>
          </a:stretch>
        </p:blipFill>
        <p:spPr>
          <a:xfrm>
            <a:off x="1918363" y="6311334"/>
            <a:ext cx="945494" cy="360964"/>
          </a:xfrm>
          <a:prstGeom prst="rect">
            <a:avLst/>
          </a:prstGeom>
          <a:noFill/>
          <a:ln>
            <a:noFill/>
          </a:ln>
        </p:spPr>
      </p:pic>
      <p:pic>
        <p:nvPicPr>
          <p:cNvPr id="680" name="Google Shape;680;p48"/>
          <p:cNvPicPr preferRelativeResize="0"/>
          <p:nvPr/>
        </p:nvPicPr>
        <p:blipFill rotWithShape="1">
          <a:blip r:embed="rId4"/>
          <a:srcRect/>
          <a:stretch>
            <a:fillRect/>
          </a:stretch>
        </p:blipFill>
        <p:spPr>
          <a:xfrm>
            <a:off x="9140347" y="1523605"/>
            <a:ext cx="2538498" cy="1701002"/>
          </a:xfrm>
          <a:prstGeom prst="rect">
            <a:avLst/>
          </a:prstGeom>
          <a:noFill/>
          <a:ln>
            <a:noFill/>
          </a:ln>
        </p:spPr>
      </p:pic>
      <p:pic>
        <p:nvPicPr>
          <p:cNvPr id="681" name="Google Shape;681;p48"/>
          <p:cNvPicPr preferRelativeResize="0"/>
          <p:nvPr/>
        </p:nvPicPr>
        <p:blipFill rotWithShape="1">
          <a:blip r:embed="rId5"/>
          <a:srcRect/>
          <a:stretch>
            <a:fillRect/>
          </a:stretch>
        </p:blipFill>
        <p:spPr>
          <a:xfrm>
            <a:off x="9144050" y="3274422"/>
            <a:ext cx="2534795" cy="132319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9"/>
          <p:cNvSpPr/>
          <p:nvPr/>
        </p:nvSpPr>
        <p:spPr>
          <a:xfrm>
            <a:off x="501789" y="1740696"/>
            <a:ext cx="8716162" cy="404304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342900" lvl="0" indent="-342900" algn="just">
              <a:lnSpc>
                <a:spcPct val="120000"/>
              </a:lnSpc>
              <a:spcBef>
                <a:spcPts val="600"/>
              </a:spcBef>
              <a:spcAft>
                <a:spcPts val="600"/>
              </a:spcAft>
              <a:buClr>
                <a:schemeClr val="dk1"/>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WHO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en-GB" sz="20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End </a:t>
            </a:r>
            <a:r>
              <a:rPr lang="en-GB" sz="20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TB </a:t>
            </a:r>
            <a:r>
              <a:rPr lang="en-GB" sz="20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Strategy</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aims for a 90 per cent reduction in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tuberculosis deaths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by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2030 and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 80 per cent reduction in the TB incidence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rate.</a:t>
            </a:r>
            <a:endPar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just" rtl="0">
              <a:lnSpc>
                <a:spcPct val="120000"/>
              </a:lnSpc>
              <a:spcBef>
                <a:spcPts val="600"/>
              </a:spcBef>
              <a:spcAft>
                <a:spcPts val="600"/>
              </a:spcAft>
              <a:buClr>
                <a:schemeClr val="dk1"/>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points out that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there are a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growing number of countries that are approaching, and achieving, zero cases of m</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alaria</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It has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launched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 new initiative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halt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transmission of the disease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more countries by 2025.</a:t>
            </a:r>
          </a:p>
          <a:p>
            <a:pPr marL="342900" marR="0" lvl="0" indent="-342900" algn="just" rtl="0">
              <a:lnSpc>
                <a:spcPct val="120000"/>
              </a:lnSpc>
              <a:spcBef>
                <a:spcPts val="600"/>
              </a:spcBef>
              <a:spcAft>
                <a:spcPts val="600"/>
              </a:spcAft>
              <a:buClr>
                <a:schemeClr val="dk1"/>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May 2016, the World Health Assembly adopted the first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en-GB" sz="20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Global </a:t>
            </a:r>
            <a:r>
              <a:rPr lang="en-GB" sz="20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sector strategy on viral hepatitis, </a:t>
            </a:r>
            <a:r>
              <a:rPr lang="en-GB" sz="20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2016-2021”</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goal is to achieve a 90% reduction in new chronic infections and a 65% reduction in mortality by 2030.</a:t>
            </a:r>
          </a:p>
        </p:txBody>
      </p:sp>
      <p:sp>
        <p:nvSpPr>
          <p:cNvPr id="687" name="Google Shape;687;p49"/>
          <p:cNvSpPr/>
          <p:nvPr/>
        </p:nvSpPr>
        <p:spPr>
          <a:xfrm>
            <a:off x="2147118" y="5889035"/>
            <a:ext cx="10158397" cy="13542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 WHO</a:t>
            </a:r>
          </a:p>
          <a:p>
            <a:pPr marL="171450" marR="0" lvl="0" indent="-1714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https://www.who.int/news/item/14-10-2020-who-global-tb-progress-at-risk</a:t>
            </a:r>
          </a:p>
          <a:p>
            <a:pPr marL="171450" marR="0" lvl="0" indent="-1714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https://www.who.int/news/item/21-04-2021-world-malaria-day-who-launches-effort-to-stamp-out-malaria-in-25-more-countries-by-2025</a:t>
            </a:r>
          </a:p>
          <a:p>
            <a:pPr marL="171450" marR="0" lvl="0" indent="-1714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https://www.who.int/news-room/fact-sheets/detail/hepatitis-c</a:t>
            </a:r>
          </a:p>
        </p:txBody>
      </p:sp>
      <p:sp>
        <p:nvSpPr>
          <p:cNvPr id="688" name="Google Shape;688;p49"/>
          <p:cNvSpPr/>
          <p:nvPr/>
        </p:nvSpPr>
        <p:spPr>
          <a:xfrm>
            <a:off x="674254" y="160739"/>
            <a:ext cx="11342254"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690" name="Google Shape;690;p49"/>
          <p:cNvSpPr txBox="1"/>
          <p:nvPr/>
        </p:nvSpPr>
        <p:spPr>
          <a:xfrm>
            <a:off x="2734345" y="1044361"/>
            <a:ext cx="4806983"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disease control targets</a:t>
            </a:r>
          </a:p>
        </p:txBody>
      </p:sp>
      <p:sp>
        <p:nvSpPr>
          <p:cNvPr id="691" name="Google Shape;691;p49"/>
          <p:cNvSpPr/>
          <p:nvPr/>
        </p:nvSpPr>
        <p:spPr>
          <a:xfrm>
            <a:off x="2089486" y="1047278"/>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692" name="Google Shape;692;p49"/>
          <p:cNvPicPr preferRelativeResize="0"/>
          <p:nvPr/>
        </p:nvPicPr>
        <p:blipFill rotWithShape="1">
          <a:blip r:embed="rId3"/>
          <a:srcRect/>
          <a:stretch>
            <a:fillRect/>
          </a:stretch>
        </p:blipFill>
        <p:spPr>
          <a:xfrm>
            <a:off x="501789" y="5998673"/>
            <a:ext cx="1229589" cy="469424"/>
          </a:xfrm>
          <a:prstGeom prst="rect">
            <a:avLst/>
          </a:prstGeom>
          <a:noFill/>
          <a:ln>
            <a:noFill/>
          </a:ln>
        </p:spPr>
      </p:pic>
      <p:pic>
        <p:nvPicPr>
          <p:cNvPr id="693" name="Google Shape;693;p49"/>
          <p:cNvPicPr preferRelativeResize="0"/>
          <p:nvPr/>
        </p:nvPicPr>
        <p:blipFill rotWithShape="1">
          <a:blip r:embed="rId4"/>
          <a:srcRect/>
          <a:stretch>
            <a:fillRect/>
          </a:stretch>
        </p:blipFill>
        <p:spPr>
          <a:xfrm>
            <a:off x="9414992" y="3841970"/>
            <a:ext cx="2505393" cy="1448539"/>
          </a:xfrm>
          <a:prstGeom prst="rect">
            <a:avLst/>
          </a:prstGeom>
          <a:noFill/>
          <a:ln>
            <a:noFill/>
          </a:ln>
        </p:spPr>
      </p:pic>
      <p:pic>
        <p:nvPicPr>
          <p:cNvPr id="694" name="Google Shape;694;p49"/>
          <p:cNvPicPr preferRelativeResize="0"/>
          <p:nvPr/>
        </p:nvPicPr>
        <p:blipFill rotWithShape="1">
          <a:blip r:embed="rId5"/>
          <a:srcRect/>
          <a:stretch>
            <a:fillRect/>
          </a:stretch>
        </p:blipFill>
        <p:spPr>
          <a:xfrm>
            <a:off x="9414992" y="2097248"/>
            <a:ext cx="2505393" cy="1602154"/>
          </a:xfrm>
          <a:prstGeom prst="rect">
            <a:avLst/>
          </a:prstGeom>
          <a:noFill/>
          <a:ln>
            <a:noFill/>
          </a:ln>
        </p:spPr>
      </p:pic>
      <p:sp>
        <p:nvSpPr>
          <p:cNvPr id="2" name="文本框 3">
            <a:extLst>
              <a:ext uri="{FF2B5EF4-FFF2-40B4-BE49-F238E27FC236}">
                <a16:creationId xmlns:a16="http://schemas.microsoft.com/office/drawing/2014/main" id="{A58838C2-68F4-F952-7F4E-A18F6022B686}"/>
              </a:ext>
            </a:extLst>
          </p:cNvPr>
          <p:cNvSpPr txBox="1">
            <a:spLocks noChangeAspect="1"/>
          </p:cNvSpPr>
          <p:nvPr/>
        </p:nvSpPr>
        <p:spPr>
          <a:xfrm>
            <a:off x="420997" y="994427"/>
            <a:ext cx="1310381" cy="369332"/>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0"/>
          <p:cNvSpPr txBox="1">
            <a:spLocks noGrp="1"/>
          </p:cNvSpPr>
          <p:nvPr>
            <p:ph type="body" idx="1"/>
          </p:nvPr>
        </p:nvSpPr>
        <p:spPr>
          <a:xfrm>
            <a:off x="295374" y="1964658"/>
            <a:ext cx="6609496" cy="3894713"/>
          </a:xfrm>
          <a:prstGeom prst="rect">
            <a:avLst/>
          </a:prstGeom>
          <a:solidFill>
            <a:srgbClr val="D8E2F3"/>
          </a:solidFill>
          <a:ln w="38100"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600"/>
              <a:buChar char="•"/>
            </a:pPr>
            <a:r>
              <a:rPr lang="en-GB" sz="2000" dirty="0">
                <a:latin typeface="Times New Roman" panose="02020603050405020304"/>
                <a:ea typeface="Times New Roman" panose="02020603050405020304"/>
                <a:cs typeface="Times New Roman" panose="02020603050405020304"/>
                <a:sym typeface="Times New Roman" panose="02020603050405020304"/>
              </a:rPr>
              <a:t>WHO proposes ending the Acquired Immune Deficiency Syndrome (AIDS) epidemic as a public health threat by 2030.</a:t>
            </a:r>
          </a:p>
          <a:p>
            <a:pPr marL="228600" lvl="0" indent="-228600" algn="just" rtl="0">
              <a:lnSpc>
                <a:spcPct val="120000"/>
              </a:lnSpc>
              <a:spcBef>
                <a:spcPts val="1000"/>
              </a:spcBef>
              <a:spcAft>
                <a:spcPts val="0"/>
              </a:spcAft>
              <a:buClr>
                <a:schemeClr val="dk1"/>
              </a:buClr>
              <a:buSzPts val="2600"/>
              <a:buChar char="•"/>
            </a:pPr>
            <a:r>
              <a:rPr lang="en-GB" sz="2000" dirty="0">
                <a:latin typeface="Times New Roman" panose="02020603050405020304"/>
                <a:ea typeface="Times New Roman" panose="02020603050405020304"/>
                <a:cs typeface="Times New Roman" panose="02020603050405020304"/>
                <a:sym typeface="Times New Roman" panose="02020603050405020304"/>
              </a:rPr>
              <a:t>AIDS remains one of the world's most significant public health challenges. In 2021, 25.4 million people received antiretroviral therapy (ART). WHO has released a set of normative guidelines and provides support to countries in formulating and implementing policies and programmes to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improve and scale up HIV prevention,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testing, treatment</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monitoring, care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support services for all people in need.</a:t>
            </a:r>
          </a:p>
        </p:txBody>
      </p:sp>
      <p:sp>
        <p:nvSpPr>
          <p:cNvPr id="700" name="Google Shape;700;p50"/>
          <p:cNvSpPr/>
          <p:nvPr/>
        </p:nvSpPr>
        <p:spPr>
          <a:xfrm>
            <a:off x="526473" y="156593"/>
            <a:ext cx="11431929"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702" name="Google Shape;702;p50"/>
          <p:cNvSpPr/>
          <p:nvPr/>
        </p:nvSpPr>
        <p:spPr>
          <a:xfrm>
            <a:off x="1796157" y="5992378"/>
            <a:ext cx="65082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https://www.who.int/news-room/facts-in-pictures/detail/hiv-aids</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https://www.who.int/news-room/fact-sheets/detail/hiv-aids</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https://apps.who.int/iris/bitstream/handle/10665/246178/WHO-HIV-2016.05-eng.pdf</a:t>
            </a:r>
          </a:p>
        </p:txBody>
      </p:sp>
      <p:pic>
        <p:nvPicPr>
          <p:cNvPr id="703" name="Google Shape;703;p50"/>
          <p:cNvPicPr preferRelativeResize="0"/>
          <p:nvPr/>
        </p:nvPicPr>
        <p:blipFill rotWithShape="1">
          <a:blip r:embed="rId3"/>
          <a:srcRect/>
          <a:stretch>
            <a:fillRect/>
          </a:stretch>
        </p:blipFill>
        <p:spPr>
          <a:xfrm>
            <a:off x="396770" y="6066790"/>
            <a:ext cx="1289351" cy="492240"/>
          </a:xfrm>
          <a:prstGeom prst="rect">
            <a:avLst/>
          </a:prstGeom>
          <a:noFill/>
          <a:ln>
            <a:noFill/>
          </a:ln>
        </p:spPr>
      </p:pic>
      <p:sp>
        <p:nvSpPr>
          <p:cNvPr id="704" name="Google Shape;704;p50"/>
          <p:cNvSpPr txBox="1"/>
          <p:nvPr/>
        </p:nvSpPr>
        <p:spPr>
          <a:xfrm>
            <a:off x="2185317" y="1241753"/>
            <a:ext cx="4854880"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disease control targets</a:t>
            </a:r>
          </a:p>
        </p:txBody>
      </p:sp>
      <p:sp>
        <p:nvSpPr>
          <p:cNvPr id="705" name="Google Shape;705;p50"/>
          <p:cNvSpPr/>
          <p:nvPr/>
        </p:nvSpPr>
        <p:spPr>
          <a:xfrm>
            <a:off x="1739166" y="1306582"/>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706" name="Google Shape;706;p50">
            <a:hlinkClick r:id="rId4"/>
          </p:cNvPr>
          <p:cNvPicPr preferRelativeResize="0"/>
          <p:nvPr/>
        </p:nvPicPr>
        <p:blipFill rotWithShape="1">
          <a:blip r:embed="rId5"/>
          <a:srcRect/>
          <a:stretch/>
        </p:blipFill>
        <p:spPr>
          <a:xfrm>
            <a:off x="9620278" y="2287774"/>
            <a:ext cx="2338124" cy="3337483"/>
          </a:xfrm>
          <a:prstGeom prst="rect">
            <a:avLst/>
          </a:prstGeom>
          <a:noFill/>
          <a:ln>
            <a:noFill/>
          </a:ln>
        </p:spPr>
      </p:pic>
      <p:sp>
        <p:nvSpPr>
          <p:cNvPr id="707" name="Google Shape;707;p50"/>
          <p:cNvSpPr/>
          <p:nvPr/>
        </p:nvSpPr>
        <p:spPr>
          <a:xfrm>
            <a:off x="8247365" y="5677172"/>
            <a:ext cx="2671005" cy="364399"/>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a:t>
            </a:r>
            <a:r>
              <a:rPr lang="en-US" altLang="zh-CN"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a:t>
            </a:r>
            <a:r>
              <a:rPr lang="en-GB"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to learn more</a:t>
            </a:r>
          </a:p>
        </p:txBody>
      </p:sp>
      <p:pic>
        <p:nvPicPr>
          <p:cNvPr id="708" name="Google Shape;708;p50">
            <a:hlinkClick r:id="rId6"/>
          </p:cNvPr>
          <p:cNvPicPr preferRelativeResize="0"/>
          <p:nvPr/>
        </p:nvPicPr>
        <p:blipFill rotWithShape="1">
          <a:blip r:embed="rId7"/>
          <a:srcRect/>
          <a:stretch>
            <a:fillRect/>
          </a:stretch>
        </p:blipFill>
        <p:spPr>
          <a:xfrm>
            <a:off x="7155708" y="2279669"/>
            <a:ext cx="2386410" cy="3351904"/>
          </a:xfrm>
          <a:prstGeom prst="rect">
            <a:avLst/>
          </a:prstGeom>
          <a:noFill/>
          <a:ln>
            <a:noFill/>
          </a:ln>
        </p:spPr>
      </p:pic>
      <p:sp>
        <p:nvSpPr>
          <p:cNvPr id="709" name="Google Shape;709;p50"/>
          <p:cNvSpPr/>
          <p:nvPr/>
        </p:nvSpPr>
        <p:spPr>
          <a:xfrm>
            <a:off x="7193038" y="1525800"/>
            <a:ext cx="2222639" cy="6463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Consolidated guidelines on HIV prevention, testing, treatment, service delivery and monitoring: recommendations for a public health approach</a:t>
            </a:r>
          </a:p>
        </p:txBody>
      </p:sp>
      <p:sp>
        <p:nvSpPr>
          <p:cNvPr id="710" name="Google Shape;710;p50"/>
          <p:cNvSpPr/>
          <p:nvPr/>
        </p:nvSpPr>
        <p:spPr>
          <a:xfrm>
            <a:off x="9666515" y="1710466"/>
            <a:ext cx="197923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GLOBAL HEALTH SECTOR STRATEGY ON HIV 2016-2021</a:t>
            </a:r>
          </a:p>
        </p:txBody>
      </p:sp>
      <p:sp>
        <p:nvSpPr>
          <p:cNvPr id="2" name="文本框 3">
            <a:extLst>
              <a:ext uri="{FF2B5EF4-FFF2-40B4-BE49-F238E27FC236}">
                <a16:creationId xmlns:a16="http://schemas.microsoft.com/office/drawing/2014/main" id="{033EF1BB-CBCC-2E88-0701-73C805BA051D}"/>
              </a:ext>
            </a:extLst>
          </p:cNvPr>
          <p:cNvSpPr txBox="1">
            <a:spLocks noChangeAspect="1"/>
          </p:cNvSpPr>
          <p:nvPr/>
        </p:nvSpPr>
        <p:spPr>
          <a:xfrm>
            <a:off x="507694" y="1014838"/>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1"/>
          <p:cNvSpPr/>
          <p:nvPr/>
        </p:nvSpPr>
        <p:spPr>
          <a:xfrm>
            <a:off x="411990" y="2159439"/>
            <a:ext cx="8203690" cy="3108543"/>
          </a:xfrm>
          <a:prstGeom prst="rect">
            <a:avLst/>
          </a:prstGeom>
          <a:noFill/>
          <a:ln>
            <a:noFill/>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800"/>
              <a:buFont typeface="Times New Roman" panose="02020603050405020304" charset="0"/>
              <a:buChar char="•"/>
            </a:pP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GB" sz="2000" i="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The </a:t>
            </a:r>
            <a:r>
              <a:rPr lang="en-GB"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Immunization Agenda </a:t>
            </a:r>
            <a:r>
              <a:rPr lang="en-GB" sz="2000" i="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2030</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(IA2030) sets an overarching global vision and strategy for vaccines and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immunization for the decade 2021–2030, so as to realise "a world where everyone, everywhere, at every age</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fully benefits from vaccines, for good health and well-being."</a:t>
            </a:r>
          </a:p>
          <a:p>
            <a:pPr marL="342900" lvl="0" indent="-342900" algn="just">
              <a:lnSpc>
                <a:spcPct val="120000"/>
              </a:lnSpc>
              <a:spcBef>
                <a:spcPts val="600"/>
              </a:spcBef>
              <a:buClr>
                <a:schemeClr val="dk1"/>
              </a:buClr>
              <a:buSzPts val="28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IA2030 aims to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reduce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mortality and morbidity from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vaccine-preventable diseases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 everyone throughout the life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course</a:t>
            </a:r>
            <a:r>
              <a:rPr lang="en-US" altLang="zh-TW"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increase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equitable access and use of new and existing vaccines, and well as to ensure good health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and well-being for everyone by strengthening immunisation within primary health care and contributing to universal health coverage and sustainable development.</a:t>
            </a:r>
          </a:p>
        </p:txBody>
      </p:sp>
      <p:sp>
        <p:nvSpPr>
          <p:cNvPr id="717" name="Google Shape;717;p51"/>
          <p:cNvSpPr/>
          <p:nvPr/>
        </p:nvSpPr>
        <p:spPr>
          <a:xfrm>
            <a:off x="674255" y="158318"/>
            <a:ext cx="11286836"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pic>
        <p:nvPicPr>
          <p:cNvPr id="718" name="Google Shape;718;p51"/>
          <p:cNvPicPr preferRelativeResize="0"/>
          <p:nvPr/>
        </p:nvPicPr>
        <p:blipFill rotWithShape="1">
          <a:blip r:embed="rId3"/>
          <a:srcRect/>
          <a:stretch>
            <a:fillRect/>
          </a:stretch>
        </p:blipFill>
        <p:spPr>
          <a:xfrm>
            <a:off x="608912" y="6210954"/>
            <a:ext cx="1319916" cy="503908"/>
          </a:xfrm>
          <a:prstGeom prst="rect">
            <a:avLst/>
          </a:prstGeom>
          <a:noFill/>
          <a:ln>
            <a:noFill/>
          </a:ln>
        </p:spPr>
      </p:pic>
      <p:sp>
        <p:nvSpPr>
          <p:cNvPr id="719" name="Google Shape;719;p51"/>
          <p:cNvSpPr/>
          <p:nvPr/>
        </p:nvSpPr>
        <p:spPr>
          <a:xfrm>
            <a:off x="2099533" y="6191642"/>
            <a:ext cx="5678409" cy="523220"/>
          </a:xfrm>
          <a:prstGeom prst="rect">
            <a:avLst/>
          </a:prstGeom>
          <a:noFill/>
          <a:ln>
            <a:noFill/>
          </a:ln>
        </p:spPr>
        <p:txBody>
          <a:bodyPr spcFirstLastPara="1" wrap="square" lIns="91425" tIns="45700" rIns="91425" bIns="45700" anchor="t" anchorCtr="0">
            <a:noAutofit/>
          </a:bodyPr>
          <a:lstStyle/>
          <a:p>
            <a:pPr marL="0" marR="0" lvl="1" indent="0" algn="l" rtl="0">
              <a:spcBef>
                <a:spcPts val="0"/>
              </a:spcBef>
              <a:spcAft>
                <a:spcPts val="0"/>
              </a:spcAft>
              <a:buNone/>
            </a:pPr>
            <a:r>
              <a:rPr lang="en-GB" sz="16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a:t>
            </a:r>
            <a:r>
              <a:rPr lang="en-GB"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WHO</a:t>
            </a:r>
            <a:r>
              <a:rPr lang="en-GB" sz="16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12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https://www.who.int/publications/m/item/immunization-agenda-2030-a-global-strategy-to-leave-no-one-behind)</a:t>
            </a:r>
          </a:p>
        </p:txBody>
      </p:sp>
      <p:sp>
        <p:nvSpPr>
          <p:cNvPr id="720" name="Google Shape;720;p51"/>
          <p:cNvSpPr txBox="1"/>
          <p:nvPr/>
        </p:nvSpPr>
        <p:spPr>
          <a:xfrm>
            <a:off x="1847876" y="1142629"/>
            <a:ext cx="971329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Controlling and eliminating diseases - Advancing action to expand global immunization programmes</a:t>
            </a:r>
          </a:p>
        </p:txBody>
      </p:sp>
      <p:sp>
        <p:nvSpPr>
          <p:cNvPr id="721" name="Google Shape;721;p51"/>
          <p:cNvSpPr/>
          <p:nvPr/>
        </p:nvSpPr>
        <p:spPr>
          <a:xfrm>
            <a:off x="1143067" y="1363475"/>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722" name="Google Shape;722;p51">
            <a:hlinkClick r:id="rId4"/>
          </p:cNvPr>
          <p:cNvPicPr preferRelativeResize="0"/>
          <p:nvPr/>
        </p:nvPicPr>
        <p:blipFill rotWithShape="1">
          <a:blip r:embed="rId5"/>
          <a:srcRect/>
          <a:stretch/>
        </p:blipFill>
        <p:spPr>
          <a:xfrm>
            <a:off x="8899959" y="1864236"/>
            <a:ext cx="2661214" cy="3439021"/>
          </a:xfrm>
          <a:prstGeom prst="rect">
            <a:avLst/>
          </a:prstGeom>
          <a:noFill/>
          <a:ln>
            <a:noFill/>
          </a:ln>
        </p:spPr>
      </p:pic>
      <p:sp>
        <p:nvSpPr>
          <p:cNvPr id="723" name="Google Shape;723;p51"/>
          <p:cNvSpPr/>
          <p:nvPr/>
        </p:nvSpPr>
        <p:spPr>
          <a:xfrm>
            <a:off x="8899959" y="5322355"/>
            <a:ext cx="2646878" cy="599474"/>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for details</a:t>
            </a:r>
          </a:p>
        </p:txBody>
      </p:sp>
      <p:sp>
        <p:nvSpPr>
          <p:cNvPr id="2" name="文本框 3">
            <a:extLst>
              <a:ext uri="{FF2B5EF4-FFF2-40B4-BE49-F238E27FC236}">
                <a16:creationId xmlns:a16="http://schemas.microsoft.com/office/drawing/2014/main" id="{BCEDA349-B585-6047-E9B1-18CA03C52350}"/>
              </a:ext>
            </a:extLst>
          </p:cNvPr>
          <p:cNvSpPr txBox="1">
            <a:spLocks noChangeAspect="1"/>
          </p:cNvSpPr>
          <p:nvPr/>
        </p:nvSpPr>
        <p:spPr>
          <a:xfrm>
            <a:off x="553854" y="937464"/>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6"/>
          <p:cNvSpPr/>
          <p:nvPr/>
        </p:nvSpPr>
        <p:spPr>
          <a:xfrm>
            <a:off x="326039" y="1526442"/>
            <a:ext cx="11350656" cy="4414994"/>
          </a:xfrm>
          <a:prstGeom prst="roundRect">
            <a:avLst>
              <a:gd name="adj" fmla="val 787"/>
            </a:avLst>
          </a:prstGeom>
          <a:solidFill>
            <a:srgbClr val="FDB42A">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56" name="Google Shape;156;p16"/>
          <p:cNvSpPr/>
          <p:nvPr/>
        </p:nvSpPr>
        <p:spPr>
          <a:xfrm>
            <a:off x="600249" y="1536072"/>
            <a:ext cx="10996824" cy="4164851"/>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57" name="Google Shape;157;p16"/>
          <p:cNvSpPr/>
          <p:nvPr/>
        </p:nvSpPr>
        <p:spPr>
          <a:xfrm>
            <a:off x="520627" y="1526442"/>
            <a:ext cx="10742287" cy="4093428"/>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20000"/>
              </a:lnSpc>
              <a:spcBef>
                <a:spcPts val="600"/>
              </a:spcBef>
              <a:spcAft>
                <a:spcPts val="600"/>
              </a:spcAft>
              <a:buClr>
                <a:schemeClr val="dk1"/>
              </a:buClr>
              <a:buSzPts val="2600"/>
              <a:buFont typeface="Times New Roman" panose="02020603050405020304" charset="0"/>
              <a:buChar char="•"/>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According to the World Health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Organization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public health is an organized activity of society to promote, protect, improve, and – when necessary – restore the health of individuals, specified groups, or the entire population</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It is a combination of sciences, skills and values that function through collective societal activities and involve programmes, services and institutions aimed at protecting and improving the health of all people. WHO emphasises the right of people to live healthy lives, to be healthy and to live long.</a:t>
            </a:r>
          </a:p>
          <a:p>
            <a:pPr marL="342900" marR="0" lvl="0" indent="-342900" algn="just" rtl="0">
              <a:lnSpc>
                <a:spcPct val="120000"/>
              </a:lnSpc>
              <a:spcBef>
                <a:spcPts val="600"/>
              </a:spcBef>
              <a:spcAft>
                <a:spcPts val="600"/>
              </a:spcAft>
              <a:buClr>
                <a:schemeClr val="dk1"/>
              </a:buClr>
              <a:buSzPts val="2600"/>
              <a:buFont typeface="Times New Roman" panose="02020603050405020304" charset="0"/>
              <a:buChar char="•"/>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Therefore, public health covers a wide range of areas, such as improving environmental hygiene, preventing disease, prolonging life expectancy, controlling infectious diseases, providing and improving health infrastructures, training and organising health care professionals to provide early diagnosis and preventive treatment, working to reduce health care costs, reducing the burden on public health care facilities, implementing education and research programmes, and developing and implementing relevant health care policies (providing medical support and subsidies).</a:t>
            </a:r>
          </a:p>
        </p:txBody>
      </p:sp>
      <p:sp>
        <p:nvSpPr>
          <p:cNvPr id="158" name="Google Shape;158;p16"/>
          <p:cNvSpPr txBox="1"/>
          <p:nvPr/>
        </p:nvSpPr>
        <p:spPr>
          <a:xfrm>
            <a:off x="1897569" y="895064"/>
            <a:ext cx="8067675" cy="5159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Times New Roman" panose="02020603050405020304" charset="0"/>
              <a:buNone/>
            </a:pPr>
            <a:r>
              <a:rPr lang="en-GB" sz="2400" b="1">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What is public health?</a:t>
            </a:r>
          </a:p>
        </p:txBody>
      </p:sp>
      <p:sp>
        <p:nvSpPr>
          <p:cNvPr id="159" name="Google Shape;159;p16"/>
          <p:cNvSpPr/>
          <p:nvPr/>
        </p:nvSpPr>
        <p:spPr>
          <a:xfrm>
            <a:off x="2466849" y="218311"/>
            <a:ext cx="7069037"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a:t>
            </a:r>
          </a:p>
        </p:txBody>
      </p:sp>
      <p:pic>
        <p:nvPicPr>
          <p:cNvPr id="160" name="Google Shape;160;p16"/>
          <p:cNvPicPr preferRelativeResize="0"/>
          <p:nvPr/>
        </p:nvPicPr>
        <p:blipFill rotWithShape="1">
          <a:blip r:embed="rId3"/>
          <a:srcRect/>
          <a:stretch>
            <a:fillRect/>
          </a:stretch>
        </p:blipFill>
        <p:spPr>
          <a:xfrm>
            <a:off x="600249" y="5917140"/>
            <a:ext cx="2426008" cy="785444"/>
          </a:xfrm>
          <a:prstGeom prst="rect">
            <a:avLst/>
          </a:prstGeom>
          <a:noFill/>
          <a:ln>
            <a:noFill/>
          </a:ln>
        </p:spPr>
      </p:pic>
      <p:sp>
        <p:nvSpPr>
          <p:cNvPr id="161" name="Google Shape;161;p16"/>
          <p:cNvSpPr/>
          <p:nvPr/>
        </p:nvSpPr>
        <p:spPr>
          <a:xfrm>
            <a:off x="3219743" y="6049544"/>
            <a:ext cx="623262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Reference source: </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WTO, </a:t>
            </a:r>
            <a:r>
              <a:rPr lang="en-GB"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Health Promotion Glossary of Terms 2021   </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(https://www.who.int/publications/i/item/9789240038349)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52"/>
          <p:cNvSpPr txBox="1"/>
          <p:nvPr/>
        </p:nvSpPr>
        <p:spPr>
          <a:xfrm>
            <a:off x="321347" y="1402724"/>
            <a:ext cx="11213690" cy="1421887"/>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has established and is responsible for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various global response networks.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It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utilises the technical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collaboration mechanisms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 existing institutions and networks to pool human and technical resources for rapidly identifying, confirming, monitoring and responding to epidemics and outbreaks of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importance.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It also provides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information on the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utbreak to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prevent and control the international spread of diseases.</a:t>
            </a:r>
          </a:p>
        </p:txBody>
      </p:sp>
      <p:grpSp>
        <p:nvGrpSpPr>
          <p:cNvPr id="729" name="Google Shape;729;p52"/>
          <p:cNvGrpSpPr/>
          <p:nvPr/>
        </p:nvGrpSpPr>
        <p:grpSpPr>
          <a:xfrm>
            <a:off x="289222" y="2931490"/>
            <a:ext cx="11245815" cy="3714010"/>
            <a:chOff x="415231" y="2457087"/>
            <a:chExt cx="10843785" cy="4069353"/>
          </a:xfrm>
        </p:grpSpPr>
        <p:sp>
          <p:nvSpPr>
            <p:cNvPr id="730" name="Google Shape;730;p52"/>
            <p:cNvSpPr/>
            <p:nvPr/>
          </p:nvSpPr>
          <p:spPr>
            <a:xfrm>
              <a:off x="415231" y="2457087"/>
              <a:ext cx="10677483" cy="3164004"/>
            </a:xfrm>
            <a:prstGeom prst="roundRect">
              <a:avLst>
                <a:gd name="adj" fmla="val 0"/>
              </a:avLst>
            </a:prstGeom>
            <a:solidFill>
              <a:srgbClr val="4472C4">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31" name="Google Shape;731;p52"/>
            <p:cNvSpPr/>
            <p:nvPr/>
          </p:nvSpPr>
          <p:spPr>
            <a:xfrm>
              <a:off x="446207" y="2596670"/>
              <a:ext cx="10812809" cy="3924613"/>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32" name="Google Shape;732;p52"/>
            <p:cNvSpPr txBox="1"/>
            <p:nvPr/>
          </p:nvSpPr>
          <p:spPr>
            <a:xfrm>
              <a:off x="595985" y="2508230"/>
              <a:ext cx="4610402" cy="1716366"/>
            </a:xfrm>
            <a:prstGeom prst="rect">
              <a:avLst/>
            </a:prstGeom>
            <a:noFill/>
            <a:ln>
              <a:noFill/>
            </a:ln>
          </p:spPr>
          <p:txBody>
            <a:bodyPr spcFirstLastPara="1" wrap="square" lIns="91425" tIns="45700" rIns="91425" bIns="45700" anchor="ctr" anchorCtr="0">
              <a:normAutofit fontScale="92500"/>
            </a:bodyPr>
            <a:lstStyle/>
            <a:p>
              <a:pPr marL="342900" marR="0" lvl="0" indent="-342900" algn="l" rtl="0">
                <a:spcBef>
                  <a:spcPts val="0"/>
                </a:spcBef>
                <a:spcAft>
                  <a:spcPts val="0"/>
                </a:spcAft>
                <a:buClr>
                  <a:srgbClr val="0070C0"/>
                </a:buClr>
                <a:buSzPts val="2600"/>
                <a:buFont typeface="Times New Roman" panose="02020603050405020304" charset="0"/>
                <a:buChar char="●"/>
              </a:pPr>
              <a:r>
                <a:rPr lang="en-GB" sz="1800" b="1"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Global Outbreak Alert and Response Network</a:t>
              </a:r>
            </a:p>
            <a:p>
              <a:pPr lvl="0" algn="just">
                <a:spcBef>
                  <a:spcPts val="1200"/>
                </a:spcBef>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network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that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respond to acute public health events with the deployment of staff and resources to affected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countries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provide relevant training</a:t>
              </a:r>
            </a:p>
          </p:txBody>
        </p:sp>
        <p:pic>
          <p:nvPicPr>
            <p:cNvPr id="733" name="Google Shape;733;p52" descr="https://www.who.int/csr/outbreaknetwork/GOARNLogoInverse_large.png"/>
            <p:cNvPicPr preferRelativeResize="0"/>
            <p:nvPr/>
          </p:nvPicPr>
          <p:blipFill rotWithShape="1">
            <a:blip r:embed="rId3"/>
            <a:srcRect/>
            <a:stretch>
              <a:fillRect/>
            </a:stretch>
          </p:blipFill>
          <p:spPr>
            <a:xfrm>
              <a:off x="1491652" y="4437374"/>
              <a:ext cx="2527595" cy="163070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34" name="Google Shape;734;p52" descr="Global Influenza Surveillance and Response System (GISRS)"/>
            <p:cNvPicPr preferRelativeResize="0"/>
            <p:nvPr/>
          </p:nvPicPr>
          <p:blipFill rotWithShape="1">
            <a:blip r:embed="rId4"/>
            <a:srcRect/>
            <a:stretch>
              <a:fillRect/>
            </a:stretch>
          </p:blipFill>
          <p:spPr>
            <a:xfrm>
              <a:off x="7938882" y="4922308"/>
              <a:ext cx="2415424" cy="118959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35" name="Google Shape;735;p52"/>
            <p:cNvSpPr/>
            <p:nvPr/>
          </p:nvSpPr>
          <p:spPr>
            <a:xfrm>
              <a:off x="1120388" y="6150725"/>
              <a:ext cx="3087065" cy="3035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 (https://extranet.who.int/goarn/)</a:t>
              </a:r>
            </a:p>
          </p:txBody>
        </p:sp>
        <p:sp>
          <p:nvSpPr>
            <p:cNvPr id="736" name="Google Shape;736;p52"/>
            <p:cNvSpPr/>
            <p:nvPr/>
          </p:nvSpPr>
          <p:spPr>
            <a:xfrm>
              <a:off x="5735450" y="5615936"/>
              <a:ext cx="2124121" cy="9105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 (https://www.who.int/initiatives/global-influenza-surveillance-and-response-system)</a:t>
              </a:r>
            </a:p>
          </p:txBody>
        </p:sp>
      </p:grpSp>
      <p:sp>
        <p:nvSpPr>
          <p:cNvPr id="737" name="Google Shape;737;p52"/>
          <p:cNvSpPr txBox="1"/>
          <p:nvPr/>
        </p:nvSpPr>
        <p:spPr>
          <a:xfrm>
            <a:off x="974286" y="977176"/>
            <a:ext cx="10635233"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Establishing global response networks to prevent and control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infectious diseases</a:t>
            </a:r>
            <a:endPar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38" name="Google Shape;738;p52"/>
          <p:cNvSpPr/>
          <p:nvPr/>
        </p:nvSpPr>
        <p:spPr>
          <a:xfrm>
            <a:off x="602616" y="1098372"/>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39" name="Google Shape;739;p52"/>
          <p:cNvSpPr/>
          <p:nvPr/>
        </p:nvSpPr>
        <p:spPr>
          <a:xfrm>
            <a:off x="554182" y="207108"/>
            <a:ext cx="11369963"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740" name="Google Shape;740;p52"/>
          <p:cNvSpPr/>
          <p:nvPr/>
        </p:nvSpPr>
        <p:spPr>
          <a:xfrm>
            <a:off x="5258008" y="2973462"/>
            <a:ext cx="6335486" cy="241604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70C0"/>
              </a:buClr>
              <a:buSzPts val="2600"/>
              <a:buFont typeface="Times New Roman" panose="02020603050405020304" charset="0"/>
              <a:buChar char="●"/>
            </a:pPr>
            <a:r>
              <a:rPr lang="en-GB" sz="2000" b="1"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Global Influenza Surveillance and Response System</a:t>
            </a:r>
          </a:p>
          <a:p>
            <a:pPr marL="800100" marR="0" lvl="1" indent="-342900" algn="l" rtl="0">
              <a:spcBef>
                <a:spcPts val="600"/>
              </a:spcBef>
              <a:spcAft>
                <a:spcPts val="0"/>
              </a:spcAft>
              <a:buClr>
                <a:srgbClr val="0070C0"/>
              </a:buClr>
              <a:buSzPts val="2400"/>
              <a:buFont typeface="Times New Roman" panose="02020603050405020304" charset="0"/>
              <a:buChar char="⮚"/>
            </a:pPr>
            <a:r>
              <a:rPr lang="en-GB" sz="18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Global mechanism of surveillance, preparedness and response for seasonal, pandemic and zoonotic influenza;</a:t>
            </a:r>
          </a:p>
          <a:p>
            <a:pPr marL="800100" marR="0" lvl="1" indent="-342900" algn="l" rtl="0">
              <a:spcBef>
                <a:spcPts val="0"/>
              </a:spcBef>
              <a:spcAft>
                <a:spcPts val="0"/>
              </a:spcAft>
              <a:buClr>
                <a:srgbClr val="0070C0"/>
              </a:buClr>
              <a:buSzPts val="2400"/>
              <a:buFont typeface="Times New Roman" panose="02020603050405020304" charset="0"/>
              <a:buChar char="⮚"/>
            </a:pPr>
            <a:r>
              <a:rPr lang="en-GB" sz="18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Global platform for monitoring influenza epidemiology and disease; and</a:t>
            </a:r>
          </a:p>
          <a:p>
            <a:pPr marL="800100" marR="0" lvl="1" indent="-342900" algn="l" rtl="0">
              <a:spcBef>
                <a:spcPts val="0"/>
              </a:spcBef>
              <a:spcAft>
                <a:spcPts val="0"/>
              </a:spcAft>
              <a:buClr>
                <a:srgbClr val="0070C0"/>
              </a:buClr>
              <a:buSzPts val="2400"/>
              <a:buFont typeface="Times New Roman" panose="02020603050405020304" charset="0"/>
              <a:buChar char="⮚"/>
            </a:pPr>
            <a:r>
              <a:rPr lang="en-GB" sz="18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Global alert for novel influenza viruses and other respiratory pathogens.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53"/>
          <p:cNvPicPr preferRelativeResize="0"/>
          <p:nvPr/>
        </p:nvPicPr>
        <p:blipFill rotWithShape="1">
          <a:blip r:embed="rId3"/>
          <a:srcRect/>
          <a:stretch>
            <a:fillRect/>
          </a:stretch>
        </p:blipFill>
        <p:spPr>
          <a:xfrm>
            <a:off x="226424" y="331716"/>
            <a:ext cx="11649812" cy="5880100"/>
          </a:xfrm>
          <a:prstGeom prst="rect">
            <a:avLst/>
          </a:prstGeom>
          <a:noFill/>
          <a:ln>
            <a:noFill/>
          </a:ln>
        </p:spPr>
      </p:pic>
      <p:sp>
        <p:nvSpPr>
          <p:cNvPr id="746" name="Google Shape;746;p53"/>
          <p:cNvSpPr/>
          <p:nvPr/>
        </p:nvSpPr>
        <p:spPr>
          <a:xfrm>
            <a:off x="431141" y="1695251"/>
            <a:ext cx="7001691" cy="4179076"/>
          </a:xfrm>
          <a:prstGeom prst="rect">
            <a:avLst/>
          </a:prstGeom>
          <a:noFill/>
          <a:ln>
            <a:noFill/>
          </a:ln>
        </p:spPr>
        <p:txBody>
          <a:bodyPr spcFirstLastPara="1" wrap="square" lIns="91425" tIns="45700" rIns="91425" bIns="45700" anchor="t" anchorCtr="0">
            <a:noAutofit/>
          </a:bodyPr>
          <a:lstStyle/>
          <a:p>
            <a:pPr marL="285750" lvl="0" indent="-285750" algn="just">
              <a:lnSpc>
                <a:spcPct val="120000"/>
              </a:lnSpc>
              <a:spcBef>
                <a:spcPts val="600"/>
              </a:spcBef>
              <a:buClr>
                <a:schemeClr val="dk1"/>
              </a:buClr>
              <a:buSzPts val="2600"/>
              <a:buFont typeface="Times New Roman" panose="02020603050405020304" charset="0"/>
              <a:buChar char="•"/>
            </a:pPr>
            <a:r>
              <a:rPr lang="en-GB" sz="2000" dirty="0" err="1">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FluNet</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is a global web-based tool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influenza </a:t>
            </a:r>
            <a:r>
              <a:rPr lang="en-GB" sz="2000" dirty="0" err="1">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virological</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surveillance </a:t>
            </a:r>
            <a:r>
              <a:rPr lang="en-GB" altLang="zh-HK"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first </a:t>
            </a:r>
            <a:r>
              <a:rPr lang="en-GB" altLang="zh-HK"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launched in 1997</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t>
            </a:r>
            <a:r>
              <a:rPr lang="en-GB" sz="2000" dirty="0" err="1"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virological</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data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entered into </a:t>
            </a:r>
            <a:r>
              <a:rPr lang="en-GB" sz="2000" dirty="0" err="1">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FluNet</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are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critical for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tracking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movement of viruses globally and interpreting the epidemiological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data</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data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country level are publically available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and updated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weekly. The results are presented in various formats including tables, maps and graphs.</a:t>
            </a:r>
          </a:p>
          <a:p>
            <a:pPr marL="285750" marR="0" lvl="0" indent="-285750" algn="just" rtl="0">
              <a:lnSpc>
                <a:spcPct val="120000"/>
              </a:lnSpc>
              <a:spcBef>
                <a:spcPts val="600"/>
              </a:spcBef>
              <a:spcAft>
                <a:spcPts val="0"/>
              </a:spcAft>
              <a:buClr>
                <a:schemeClr val="dk1"/>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data are provided remotely by National Influenza Centres (NICs) of the Global Influenza Surveillance and Response System (GISRS)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other n</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ational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nfluenza reference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aboratories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collaborating actively with GISRS, or are uploaded from WHO </a:t>
            </a:r>
            <a:r>
              <a:rPr lang="en-US" altLang="zh-TW"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a:t>
            </a:r>
            <a:r>
              <a:rPr lang="en-GB" sz="2000" dirty="0" err="1"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egional</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database</a:t>
            </a:r>
            <a:r>
              <a:rPr lang="en-GB" sz="2000" strike="sngStrik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p>
        </p:txBody>
      </p:sp>
      <p:sp>
        <p:nvSpPr>
          <p:cNvPr id="747" name="Google Shape;747;p53"/>
          <p:cNvSpPr/>
          <p:nvPr/>
        </p:nvSpPr>
        <p:spPr>
          <a:xfrm>
            <a:off x="8023717" y="4993188"/>
            <a:ext cx="305519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https://www.who.int/tools/flunet)</a:t>
            </a:r>
          </a:p>
        </p:txBody>
      </p:sp>
      <p:sp>
        <p:nvSpPr>
          <p:cNvPr id="748" name="Google Shape;748;p53"/>
          <p:cNvSpPr/>
          <p:nvPr/>
        </p:nvSpPr>
        <p:spPr>
          <a:xfrm>
            <a:off x="431141" y="244199"/>
            <a:ext cx="1127133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pic>
        <p:nvPicPr>
          <p:cNvPr id="750" name="Google Shape;750;p53">
            <a:hlinkClick r:id="rId4"/>
          </p:cNvPr>
          <p:cNvPicPr preferRelativeResize="0"/>
          <p:nvPr/>
        </p:nvPicPr>
        <p:blipFill rotWithShape="1">
          <a:blip r:embed="rId5"/>
          <a:srcRect/>
          <a:stretch>
            <a:fillRect/>
          </a:stretch>
        </p:blipFill>
        <p:spPr>
          <a:xfrm>
            <a:off x="7637551" y="2420983"/>
            <a:ext cx="3827528" cy="2006366"/>
          </a:xfrm>
          <a:prstGeom prst="rect">
            <a:avLst/>
          </a:prstGeom>
          <a:noFill/>
          <a:ln>
            <a:noFill/>
          </a:ln>
        </p:spPr>
      </p:pic>
      <p:sp>
        <p:nvSpPr>
          <p:cNvPr id="751" name="Google Shape;751;p53"/>
          <p:cNvSpPr/>
          <p:nvPr/>
        </p:nvSpPr>
        <p:spPr>
          <a:xfrm>
            <a:off x="7637551" y="4427349"/>
            <a:ext cx="3827528" cy="46166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more</a:t>
            </a:r>
          </a:p>
        </p:txBody>
      </p:sp>
      <p:sp>
        <p:nvSpPr>
          <p:cNvPr id="752" name="Google Shape;752;p53"/>
          <p:cNvSpPr/>
          <p:nvPr/>
        </p:nvSpPr>
        <p:spPr>
          <a:xfrm>
            <a:off x="1886481" y="1274353"/>
            <a:ext cx="264687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err="1">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FluNet</a:t>
            </a:r>
            <a:endPar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53" name="Google Shape;753;p53"/>
          <p:cNvSpPr/>
          <p:nvPr/>
        </p:nvSpPr>
        <p:spPr>
          <a:xfrm>
            <a:off x="1386493" y="1369585"/>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 name="文本框 3">
            <a:extLst>
              <a:ext uri="{FF2B5EF4-FFF2-40B4-BE49-F238E27FC236}">
                <a16:creationId xmlns:a16="http://schemas.microsoft.com/office/drawing/2014/main" id="{E7D4A5EB-947E-4A40-F7C1-6A5D581018A6}"/>
              </a:ext>
            </a:extLst>
          </p:cNvPr>
          <p:cNvSpPr txBox="1">
            <a:spLocks noChangeAspect="1"/>
          </p:cNvSpPr>
          <p:nvPr/>
        </p:nvSpPr>
        <p:spPr>
          <a:xfrm>
            <a:off x="431142" y="1033256"/>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4"/>
          <p:cNvSpPr txBox="1">
            <a:spLocks noGrp="1"/>
          </p:cNvSpPr>
          <p:nvPr>
            <p:ph type="body" idx="1"/>
          </p:nvPr>
        </p:nvSpPr>
        <p:spPr>
          <a:xfrm>
            <a:off x="523703" y="1314230"/>
            <a:ext cx="11145930" cy="1693147"/>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SzPts val="2400"/>
              <a:buNone/>
            </a:pPr>
            <a:r>
              <a:rPr lang="en-GB" sz="1800" dirty="0">
                <a:latin typeface="Times New Roman" panose="02020603050405020304"/>
                <a:ea typeface="Times New Roman" panose="02020603050405020304"/>
                <a:cs typeface="Times New Roman" panose="02020603050405020304"/>
                <a:sym typeface="Times New Roman" panose="02020603050405020304"/>
              </a:rPr>
              <a:t>Neglected tropical diseases (NTDs) are a diverse set of 20 diseases and disease groups that disproportionately affect populations living in poverty, predominantly in tropical and subtropical areas. </a:t>
            </a:r>
            <a:r>
              <a:rPr lang="en-GB" sz="1800" dirty="0" smtClean="0">
                <a:latin typeface="Times New Roman" panose="02020603050405020304"/>
                <a:ea typeface="Times New Roman" panose="02020603050405020304"/>
                <a:cs typeface="Times New Roman" panose="02020603050405020304"/>
                <a:sym typeface="Times New Roman" panose="02020603050405020304"/>
              </a:rPr>
              <a:t> They </a:t>
            </a:r>
            <a:r>
              <a:rPr lang="en-GB" sz="1800" dirty="0">
                <a:latin typeface="Times New Roman" panose="02020603050405020304"/>
                <a:ea typeface="Times New Roman" panose="02020603050405020304"/>
                <a:cs typeface="Times New Roman" panose="02020603050405020304"/>
                <a:sym typeface="Times New Roman" panose="02020603050405020304"/>
              </a:rPr>
              <a:t>impose a devastating human, social and economic burden on the world</a:t>
            </a:r>
            <a:r>
              <a:rPr lang="en-GB" sz="1800" dirty="0" smtClean="0">
                <a:latin typeface="Times New Roman" panose="02020603050405020304"/>
                <a:ea typeface="Times New Roman" panose="02020603050405020304"/>
                <a:cs typeface="Times New Roman" panose="02020603050405020304"/>
                <a:sym typeface="Times New Roman" panose="02020603050405020304"/>
              </a:rPr>
              <a:t>.  </a:t>
            </a:r>
            <a:r>
              <a:rPr lang="en-GB" sz="1800" dirty="0">
                <a:latin typeface="Times New Roman" panose="02020603050405020304"/>
                <a:ea typeface="Times New Roman" panose="02020603050405020304"/>
                <a:cs typeface="Times New Roman" panose="02020603050405020304"/>
                <a:sym typeface="Times New Roman" panose="02020603050405020304"/>
              </a:rPr>
              <a:t>In 2021, WHO released its latest roadmap for action against NTDs, proposing the elimination of 20 tropical diseases that currently affect more than one billion people worldwide, with the following targets.</a:t>
            </a:r>
          </a:p>
        </p:txBody>
      </p:sp>
      <p:sp>
        <p:nvSpPr>
          <p:cNvPr id="759" name="Google Shape;759;p54"/>
          <p:cNvSpPr/>
          <p:nvPr/>
        </p:nvSpPr>
        <p:spPr>
          <a:xfrm>
            <a:off x="523703" y="197252"/>
            <a:ext cx="11326552"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760" name="Google Shape;760;p54"/>
          <p:cNvSpPr txBox="1"/>
          <p:nvPr/>
        </p:nvSpPr>
        <p:spPr>
          <a:xfrm>
            <a:off x="4330886" y="898386"/>
            <a:ext cx="516141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Controlling and eliminating diseases</a:t>
            </a:r>
          </a:p>
        </p:txBody>
      </p:sp>
      <p:sp>
        <p:nvSpPr>
          <p:cNvPr id="761" name="Google Shape;761;p54"/>
          <p:cNvSpPr/>
          <p:nvPr/>
        </p:nvSpPr>
        <p:spPr>
          <a:xfrm>
            <a:off x="3776156" y="991413"/>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62" name="Google Shape;762;p54"/>
          <p:cNvSpPr/>
          <p:nvPr/>
        </p:nvSpPr>
        <p:spPr>
          <a:xfrm>
            <a:off x="3999231" y="6128026"/>
            <a:ext cx="487876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UN News (https://news.un.org/en/story/2021/01/1083202)</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WHO (https://apps.who.int/gb/ebwha/pdf_files/WHA73/A73_8-en.pdf)</a:t>
            </a:r>
          </a:p>
        </p:txBody>
      </p:sp>
      <p:pic>
        <p:nvPicPr>
          <p:cNvPr id="763" name="Google Shape;763;p54"/>
          <p:cNvPicPr preferRelativeResize="0"/>
          <p:nvPr/>
        </p:nvPicPr>
        <p:blipFill rotWithShape="1">
          <a:blip r:embed="rId3"/>
          <a:srcRect/>
          <a:stretch>
            <a:fillRect/>
          </a:stretch>
        </p:blipFill>
        <p:spPr>
          <a:xfrm>
            <a:off x="2505388" y="6228112"/>
            <a:ext cx="1319916" cy="503908"/>
          </a:xfrm>
          <a:prstGeom prst="rect">
            <a:avLst/>
          </a:prstGeom>
          <a:noFill/>
          <a:ln>
            <a:noFill/>
          </a:ln>
        </p:spPr>
      </p:pic>
      <p:sp>
        <p:nvSpPr>
          <p:cNvPr id="764" name="Google Shape;764;p54"/>
          <p:cNvSpPr/>
          <p:nvPr/>
        </p:nvSpPr>
        <p:spPr>
          <a:xfrm>
            <a:off x="523703" y="3162112"/>
            <a:ext cx="8711738" cy="302366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Targets</a:t>
            </a:r>
          </a:p>
          <a:p>
            <a:pPr marL="285750" lvl="0" indent="-285750" algn="just">
              <a:lnSpc>
                <a:spcPct val="120000"/>
              </a:lnSpc>
              <a:spcBef>
                <a:spcPts val="600"/>
              </a:spcBef>
              <a:buClr>
                <a:schemeClr val="dk1"/>
              </a:buClr>
              <a:buSzPts val="2400"/>
              <a:buFont typeface="Times New Roman" panose="02020603050405020304" charset="0"/>
              <a:buChar char="•"/>
            </a:pP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reduce by 90% the number of people requiring interventions </a:t>
            </a:r>
            <a:r>
              <a:rPr lang="en-GB" sz="17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against NTDs</a:t>
            </a:r>
            <a:endPar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a:p>
            <a:pPr marL="285750" marR="0" lvl="0" indent="-285750" algn="just" rtl="0">
              <a:lnSpc>
                <a:spcPct val="120000"/>
              </a:lnSpc>
              <a:spcBef>
                <a:spcPts val="600"/>
              </a:spcBef>
              <a:spcAft>
                <a:spcPts val="0"/>
              </a:spcAft>
              <a:buClr>
                <a:schemeClr val="dk1"/>
              </a:buClr>
              <a:buSzPts val="2400"/>
              <a:buFont typeface="Times New Roman" panose="02020603050405020304" charset="0"/>
              <a:buChar char="•"/>
            </a:pP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least 100 countries to have eliminated at least one NTD</a:t>
            </a:r>
          </a:p>
          <a:p>
            <a:pPr marL="285750" marR="0" lvl="0" indent="-285750" algn="just" rtl="0">
              <a:lnSpc>
                <a:spcPct val="120000"/>
              </a:lnSpc>
              <a:spcBef>
                <a:spcPts val="600"/>
              </a:spcBef>
              <a:spcAft>
                <a:spcPts val="0"/>
              </a:spcAft>
              <a:buClr>
                <a:schemeClr val="dk1"/>
              </a:buClr>
              <a:buSzPts val="2400"/>
              <a:buFont typeface="Times New Roman" panose="02020603050405020304" charset="0"/>
              <a:buChar char="•"/>
            </a:pP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eradicate </a:t>
            </a:r>
            <a:r>
              <a:rPr lang="en-GB" sz="1700" dirty="0" err="1">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Dracunculiasis</a:t>
            </a: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and Yaws</a:t>
            </a:r>
          </a:p>
          <a:p>
            <a:pPr marL="285750" marR="0" lvl="0" indent="-285750" algn="just" rtl="0">
              <a:lnSpc>
                <a:spcPct val="120000"/>
              </a:lnSpc>
              <a:spcBef>
                <a:spcPts val="600"/>
              </a:spcBef>
              <a:spcAft>
                <a:spcPts val="0"/>
              </a:spcAft>
              <a:buClr>
                <a:schemeClr val="dk1"/>
              </a:buClr>
              <a:buSzPts val="2400"/>
              <a:buFont typeface="Times New Roman" panose="02020603050405020304" charset="0"/>
              <a:buChar char="•"/>
            </a:pP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75% reduction in disability-adjusted life years related to NTDs; and</a:t>
            </a:r>
          </a:p>
          <a:p>
            <a:pPr marL="285750" lvl="0" indent="-285750" algn="just">
              <a:lnSpc>
                <a:spcPct val="120000"/>
              </a:lnSpc>
              <a:spcBef>
                <a:spcPts val="600"/>
              </a:spcBef>
              <a:buClr>
                <a:schemeClr val="dk1"/>
              </a:buClr>
              <a:buSzPts val="2400"/>
              <a:buFont typeface="Times New Roman" panose="02020603050405020304" charset="0"/>
              <a:buChar char="•"/>
            </a:pP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reduce </a:t>
            </a:r>
            <a:r>
              <a:rPr lang="en-GB" sz="17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75</a:t>
            </a: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17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a:t>
            </a:r>
            <a:r>
              <a:rPr lang="en-GB" altLang="zh-HK"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t>
            </a:r>
            <a:r>
              <a:rPr lang="en-US" sz="17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number </a:t>
            </a:r>
            <a:r>
              <a:rPr lang="en-US"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deaths from vector-borne </a:t>
            </a:r>
            <a:r>
              <a:rPr lang="en-GB" sz="17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related </a:t>
            </a: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NTD</a:t>
            </a:r>
          </a:p>
          <a:p>
            <a:pPr marL="285750" marR="0" lvl="0" indent="-285750" algn="just" rtl="0">
              <a:lnSpc>
                <a:spcPct val="120000"/>
              </a:lnSpc>
              <a:spcBef>
                <a:spcPts val="600"/>
              </a:spcBef>
              <a:spcAft>
                <a:spcPts val="0"/>
              </a:spcAft>
              <a:buClr>
                <a:schemeClr val="dk1"/>
              </a:buClr>
              <a:buSzPts val="2400"/>
              <a:buFont typeface="Times New Roman" panose="02020603050405020304" charset="0"/>
              <a:buChar char="•"/>
            </a:pP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collect data </a:t>
            </a:r>
            <a:r>
              <a:rPr lang="en-GB" sz="17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on NTD to </a:t>
            </a:r>
            <a:r>
              <a:rPr lang="en-GB" sz="17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promote improved environmental and personal hygiene for prevention and control</a:t>
            </a:r>
          </a:p>
        </p:txBody>
      </p:sp>
      <p:pic>
        <p:nvPicPr>
          <p:cNvPr id="765" name="Google Shape;765;p54"/>
          <p:cNvPicPr preferRelativeResize="0"/>
          <p:nvPr/>
        </p:nvPicPr>
        <p:blipFill rotWithShape="1">
          <a:blip r:embed="rId4"/>
          <a:srcRect/>
          <a:stretch>
            <a:fillRect/>
          </a:stretch>
        </p:blipFill>
        <p:spPr>
          <a:xfrm>
            <a:off x="835707" y="6256987"/>
            <a:ext cx="1508995" cy="517370"/>
          </a:xfrm>
          <a:prstGeom prst="rect">
            <a:avLst/>
          </a:prstGeom>
          <a:noFill/>
          <a:ln>
            <a:noFill/>
          </a:ln>
        </p:spPr>
      </p:pic>
      <p:pic>
        <p:nvPicPr>
          <p:cNvPr id="766" name="Google Shape;766;p54">
            <a:hlinkClick r:id="rId5"/>
          </p:cNvPr>
          <p:cNvPicPr preferRelativeResize="0"/>
          <p:nvPr/>
        </p:nvPicPr>
        <p:blipFill rotWithShape="1">
          <a:blip r:embed="rId6"/>
          <a:srcRect/>
          <a:stretch>
            <a:fillRect/>
          </a:stretch>
        </p:blipFill>
        <p:spPr>
          <a:xfrm>
            <a:off x="9458516" y="3235977"/>
            <a:ext cx="2177328" cy="1262708"/>
          </a:xfrm>
          <a:prstGeom prst="rect">
            <a:avLst/>
          </a:prstGeom>
          <a:noFill/>
          <a:ln>
            <a:noFill/>
          </a:ln>
        </p:spPr>
      </p:pic>
      <p:pic>
        <p:nvPicPr>
          <p:cNvPr id="767" name="Google Shape;767;p54">
            <a:hlinkClick r:id="rId7"/>
          </p:cNvPr>
          <p:cNvPicPr preferRelativeResize="0"/>
          <p:nvPr/>
        </p:nvPicPr>
        <p:blipFill rotWithShape="1">
          <a:blip r:embed="rId8"/>
          <a:srcRect/>
          <a:stretch>
            <a:fillRect/>
          </a:stretch>
        </p:blipFill>
        <p:spPr>
          <a:xfrm>
            <a:off x="9458516" y="4574805"/>
            <a:ext cx="2177328" cy="1331545"/>
          </a:xfrm>
          <a:prstGeom prst="rect">
            <a:avLst/>
          </a:prstGeom>
          <a:noFill/>
          <a:ln>
            <a:noFill/>
          </a:ln>
        </p:spPr>
      </p:pic>
      <p:sp>
        <p:nvSpPr>
          <p:cNvPr id="768" name="Google Shape;768;p54"/>
          <p:cNvSpPr/>
          <p:nvPr/>
        </p:nvSpPr>
        <p:spPr>
          <a:xfrm>
            <a:off x="9458516" y="5906350"/>
            <a:ext cx="2177328" cy="58477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about Dracunculiasis and Yaws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5"/>
          <p:cNvSpPr/>
          <p:nvPr/>
        </p:nvSpPr>
        <p:spPr>
          <a:xfrm rot="10800000" flipH="1">
            <a:off x="533226" y="3712924"/>
            <a:ext cx="11318106" cy="2450131"/>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4" name="Google Shape;774;p55"/>
          <p:cNvSpPr/>
          <p:nvPr/>
        </p:nvSpPr>
        <p:spPr>
          <a:xfrm>
            <a:off x="672171" y="3991917"/>
            <a:ext cx="10606835" cy="1997822"/>
          </a:xfrm>
          <a:prstGeom prst="rect">
            <a:avLst/>
          </a:prstGeom>
          <a:no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rgbClr val="C00000"/>
              </a:buClr>
              <a:buSzPts val="2400"/>
              <a:buFont typeface="Times New Roman" panose="02020603050405020304" charset="0"/>
              <a:buNone/>
            </a:pPr>
            <a:endPara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5" name="Google Shape;775;p55"/>
          <p:cNvSpPr txBox="1"/>
          <p:nvPr/>
        </p:nvSpPr>
        <p:spPr>
          <a:xfrm>
            <a:off x="479556" y="1666130"/>
            <a:ext cx="11210767" cy="142188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20000"/>
              </a:lnSpc>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 comprehensive global action plan covering a wide range of areas, from non-communicable diseases such as cardiovascular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diseases,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cancers,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chronic respiratory diseases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diabetes, to mental health, geriatric health, maternal and child health, maternal health,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new born</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child and adolescent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  It also covers developing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 list of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essential minimum medicines for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 basic health-care system and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WHO Framework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Convention on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Tobacco Control</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6" name="Google Shape;776;p55"/>
          <p:cNvSpPr txBox="1"/>
          <p:nvPr/>
        </p:nvSpPr>
        <p:spPr>
          <a:xfrm>
            <a:off x="3030107" y="1110844"/>
            <a:ext cx="7264630"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Controlling non-communicable diseases and others</a:t>
            </a:r>
          </a:p>
        </p:txBody>
      </p:sp>
      <p:sp>
        <p:nvSpPr>
          <p:cNvPr id="777" name="Google Shape;777;p55"/>
          <p:cNvSpPr/>
          <p:nvPr/>
        </p:nvSpPr>
        <p:spPr>
          <a:xfrm>
            <a:off x="2583956" y="114406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8" name="Google Shape;778;p55"/>
          <p:cNvSpPr/>
          <p:nvPr/>
        </p:nvSpPr>
        <p:spPr>
          <a:xfrm>
            <a:off x="425888" y="201103"/>
            <a:ext cx="11682985"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779" name="Google Shape;779;p55"/>
          <p:cNvSpPr txBox="1"/>
          <p:nvPr/>
        </p:nvSpPr>
        <p:spPr>
          <a:xfrm>
            <a:off x="4915806" y="3340207"/>
            <a:ext cx="3237594"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actions</a:t>
            </a:r>
          </a:p>
        </p:txBody>
      </p:sp>
      <p:sp>
        <p:nvSpPr>
          <p:cNvPr id="780" name="Google Shape;780;p55"/>
          <p:cNvSpPr/>
          <p:nvPr/>
        </p:nvSpPr>
        <p:spPr>
          <a:xfrm>
            <a:off x="533226" y="3762767"/>
            <a:ext cx="11103429" cy="1938992"/>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20000"/>
              </a:lnSpc>
              <a:spcBef>
                <a:spcPts val="0"/>
              </a:spcBef>
              <a:spcAft>
                <a:spcPts val="0"/>
              </a:spcAft>
              <a:buClr>
                <a:schemeClr val="dk1"/>
              </a:buClr>
              <a:buSzPts val="24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2030 Agenda for Sustainable Development recognises non-communicable diseases (NCDs) as a major challenge to sustainable development (SDG Target 3.4).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WHO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plays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 key leadership role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the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co-ordination and promotion of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global fight against NCDs.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has developed the "Global action plan for the prevention and control of NCDs 2013–2020".</a:t>
            </a:r>
          </a:p>
          <a:p>
            <a:pPr marL="342900" marR="0" lvl="0" indent="-342900" algn="just" rtl="0">
              <a:lnSpc>
                <a:spcPct val="120000"/>
              </a:lnSpc>
              <a:spcBef>
                <a:spcPts val="600"/>
              </a:spcBef>
              <a:spcAft>
                <a:spcPts val="0"/>
              </a:spcAft>
              <a:buClr>
                <a:schemeClr val="dk1"/>
              </a:buClr>
              <a:buSzPts val="24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also promotes a healthy diet to address the public health risks of overweight and obesity, with a number of strategies, activities and programmes to raise public awareness and attention.</a:t>
            </a:r>
          </a:p>
        </p:txBody>
      </p:sp>
      <p:sp>
        <p:nvSpPr>
          <p:cNvPr id="781" name="Google Shape;781;p55"/>
          <p:cNvSpPr/>
          <p:nvPr/>
        </p:nvSpPr>
        <p:spPr>
          <a:xfrm>
            <a:off x="2110524" y="6074844"/>
            <a:ext cx="6809032"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https://www.who.int/news-room/fact-sheets/detail/noncommunicable-diseases</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https://www.who.int/news-room/fact-sheets/detail/obesity-and-overweight</a:t>
            </a:r>
          </a:p>
        </p:txBody>
      </p:sp>
      <p:pic>
        <p:nvPicPr>
          <p:cNvPr id="782" name="Google Shape;782;p55"/>
          <p:cNvPicPr preferRelativeResize="0"/>
          <p:nvPr/>
        </p:nvPicPr>
        <p:blipFill rotWithShape="1">
          <a:blip r:embed="rId3"/>
          <a:srcRect/>
          <a:stretch>
            <a:fillRect/>
          </a:stretch>
        </p:blipFill>
        <p:spPr>
          <a:xfrm>
            <a:off x="533226" y="6094156"/>
            <a:ext cx="1319916" cy="5039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56"/>
          <p:cNvSpPr txBox="1">
            <a:spLocks noGrp="1"/>
          </p:cNvSpPr>
          <p:nvPr>
            <p:ph type="body" idx="1"/>
          </p:nvPr>
        </p:nvSpPr>
        <p:spPr>
          <a:xfrm>
            <a:off x="533219" y="4339183"/>
            <a:ext cx="9031844" cy="161511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400"/>
              <a:buNone/>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 promoting youth health, WHO provides guidance to help governments plan, implement, monitor and evaluate adolescent health programmes.</a:t>
            </a:r>
          </a:p>
          <a:p>
            <a:pPr marL="0" lvl="0" indent="0" algn="just" rtl="0">
              <a:lnSpc>
                <a:spcPct val="90000"/>
              </a:lnSpc>
              <a:spcBef>
                <a:spcPts val="1000"/>
              </a:spcBef>
              <a:spcAft>
                <a:spcPts val="0"/>
              </a:spcAft>
              <a:buClr>
                <a:schemeClr val="dk1"/>
              </a:buClr>
              <a:buSzPts val="2400"/>
              <a:buNone/>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Student Health Service of the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Department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 Health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 Hong Kong provides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young people with knowledge, advice and activities on healthy living to promote physical and mental health and a good social life.</a:t>
            </a:r>
          </a:p>
        </p:txBody>
      </p:sp>
      <p:sp>
        <p:nvSpPr>
          <p:cNvPr id="788" name="Google Shape;788;p56"/>
          <p:cNvSpPr/>
          <p:nvPr/>
        </p:nvSpPr>
        <p:spPr>
          <a:xfrm>
            <a:off x="477549" y="73453"/>
            <a:ext cx="11367720"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789" name="Google Shape;789;p56"/>
          <p:cNvSpPr/>
          <p:nvPr/>
        </p:nvSpPr>
        <p:spPr>
          <a:xfrm>
            <a:off x="864318" y="5965992"/>
            <a:ext cx="787235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(https://www.who.int/news-room/fact-sheets/detail/adolescents-health-risks-and-solutions)</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United Nations (https://news.un.org/en/story/2021/06/1094672)</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Hong Kong Department of Health (https://www.studenthealth.gov.hk/english/health/health_hl/health_hl_ahl.html)</a:t>
            </a:r>
          </a:p>
        </p:txBody>
      </p:sp>
      <p:sp>
        <p:nvSpPr>
          <p:cNvPr id="790" name="Google Shape;790;p56"/>
          <p:cNvSpPr/>
          <p:nvPr/>
        </p:nvSpPr>
        <p:spPr>
          <a:xfrm>
            <a:off x="519611" y="1331347"/>
            <a:ext cx="9031844" cy="2900973"/>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know more</a:t>
            </a:r>
          </a:p>
          <a:p>
            <a:pPr marL="342900" marR="0" lvl="0" indent="-342900" algn="just" rtl="0">
              <a:lnSpc>
                <a:spcPct val="120000"/>
              </a:lnSpc>
              <a:spcBef>
                <a:spcPts val="600"/>
              </a:spcBef>
              <a:spcAft>
                <a:spcPts val="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According to the WHO, unintentional injuries, violence, depression,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alcohol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drug use</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tobacco use, communicable diseases cause main health issues,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with cannabis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use among one of the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causes of adolescent health problems.</a:t>
            </a:r>
          </a:p>
          <a:p>
            <a:pPr marL="342900" lvl="0" indent="-342900" algn="just">
              <a:lnSpc>
                <a:spcPct val="120000"/>
              </a:lnSpc>
              <a:spcBef>
                <a:spcPts val="600"/>
              </a:spcBef>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United Nations Office on Drugs and Crime (UNODC)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states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that despite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fact that evidence shows cannabis is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associated with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various health problems and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other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damages; the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percentage of adolescents who perceive cannabis as harmful has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dropped. It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calls for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educating our youths about drug addiction in order t</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 </a:t>
            </a:r>
            <a:r>
              <a:rPr lang="en-GB" sz="2000" dirty="0" err="1"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protect public health. </a:t>
            </a:r>
          </a:p>
        </p:txBody>
      </p:sp>
      <p:pic>
        <p:nvPicPr>
          <p:cNvPr id="791" name="Google Shape;791;p56">
            <a:hlinkClick r:id="rId3"/>
          </p:cNvPr>
          <p:cNvPicPr preferRelativeResize="0"/>
          <p:nvPr/>
        </p:nvPicPr>
        <p:blipFill rotWithShape="1">
          <a:blip r:embed="rId4"/>
          <a:srcRect/>
          <a:stretch/>
        </p:blipFill>
        <p:spPr>
          <a:xfrm>
            <a:off x="9768533" y="1454543"/>
            <a:ext cx="1539149" cy="1996655"/>
          </a:xfrm>
          <a:prstGeom prst="rect">
            <a:avLst/>
          </a:prstGeom>
          <a:noFill/>
          <a:ln>
            <a:noFill/>
          </a:ln>
        </p:spPr>
      </p:pic>
      <p:sp>
        <p:nvSpPr>
          <p:cNvPr id="793" name="Google Shape;793;p56"/>
          <p:cNvSpPr/>
          <p:nvPr/>
        </p:nvSpPr>
        <p:spPr>
          <a:xfrm>
            <a:off x="2756687" y="852599"/>
            <a:ext cx="427020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Promoting youth health</a:t>
            </a:r>
          </a:p>
        </p:txBody>
      </p:sp>
      <p:sp>
        <p:nvSpPr>
          <p:cNvPr id="794" name="Google Shape;794;p56"/>
          <p:cNvSpPr/>
          <p:nvPr/>
        </p:nvSpPr>
        <p:spPr>
          <a:xfrm>
            <a:off x="2091582" y="917383"/>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95" name="Google Shape;795;p56"/>
          <p:cNvSpPr/>
          <p:nvPr/>
        </p:nvSpPr>
        <p:spPr>
          <a:xfrm>
            <a:off x="9768533" y="3451198"/>
            <a:ext cx="1539150" cy="52322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00"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about relevant WHO programmes</a:t>
            </a:r>
          </a:p>
        </p:txBody>
      </p:sp>
      <p:pic>
        <p:nvPicPr>
          <p:cNvPr id="796" name="Google Shape;796;p56">
            <a:hlinkClick r:id="rId5"/>
          </p:cNvPr>
          <p:cNvPicPr preferRelativeResize="0"/>
          <p:nvPr/>
        </p:nvPicPr>
        <p:blipFill rotWithShape="1">
          <a:blip r:embed="rId6"/>
          <a:srcRect/>
          <a:stretch/>
        </p:blipFill>
        <p:spPr>
          <a:xfrm>
            <a:off x="9808403" y="4067188"/>
            <a:ext cx="1499279" cy="1898804"/>
          </a:xfrm>
          <a:prstGeom prst="rect">
            <a:avLst/>
          </a:prstGeom>
          <a:noFill/>
          <a:ln>
            <a:noFill/>
          </a:ln>
        </p:spPr>
      </p:pic>
      <p:sp>
        <p:nvSpPr>
          <p:cNvPr id="797" name="Google Shape;797;p56"/>
          <p:cNvSpPr/>
          <p:nvPr/>
        </p:nvSpPr>
        <p:spPr>
          <a:xfrm>
            <a:off x="9812821" y="5971074"/>
            <a:ext cx="1494862" cy="52322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0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for relevant information on healthy living</a:t>
            </a:r>
          </a:p>
        </p:txBody>
      </p:sp>
      <p:sp>
        <p:nvSpPr>
          <p:cNvPr id="2" name="文本框 3">
            <a:extLst>
              <a:ext uri="{FF2B5EF4-FFF2-40B4-BE49-F238E27FC236}">
                <a16:creationId xmlns:a16="http://schemas.microsoft.com/office/drawing/2014/main" id="{E59F1E17-397F-0ADE-91F9-CD4C70534315}"/>
              </a:ext>
            </a:extLst>
          </p:cNvPr>
          <p:cNvSpPr txBox="1">
            <a:spLocks noChangeAspect="1"/>
          </p:cNvSpPr>
          <p:nvPr/>
        </p:nvSpPr>
        <p:spPr>
          <a:xfrm>
            <a:off x="421390" y="889775"/>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57"/>
          <p:cNvSpPr txBox="1"/>
          <p:nvPr/>
        </p:nvSpPr>
        <p:spPr>
          <a:xfrm>
            <a:off x="1429123" y="3337928"/>
            <a:ext cx="4689741" cy="646290"/>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Watch the video to learn more about WHO's work on tobacco control</a:t>
            </a:r>
          </a:p>
        </p:txBody>
      </p:sp>
      <p:grpSp>
        <p:nvGrpSpPr>
          <p:cNvPr id="804" name="Google Shape;804;p57"/>
          <p:cNvGrpSpPr/>
          <p:nvPr/>
        </p:nvGrpSpPr>
        <p:grpSpPr>
          <a:xfrm>
            <a:off x="400408" y="3273317"/>
            <a:ext cx="669426" cy="807371"/>
            <a:chOff x="8956942" y="3371688"/>
            <a:chExt cx="783725" cy="769603"/>
          </a:xfrm>
        </p:grpSpPr>
        <p:grpSp>
          <p:nvGrpSpPr>
            <p:cNvPr id="805" name="Google Shape;805;p57"/>
            <p:cNvGrpSpPr/>
            <p:nvPr/>
          </p:nvGrpSpPr>
          <p:grpSpPr>
            <a:xfrm>
              <a:off x="8956942" y="3371688"/>
              <a:ext cx="783725" cy="769603"/>
              <a:chOff x="8575498" y="2572853"/>
              <a:chExt cx="718729" cy="905135"/>
            </a:xfrm>
          </p:grpSpPr>
          <p:sp>
            <p:nvSpPr>
              <p:cNvPr id="806" name="Google Shape;806;p57"/>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7" name="Google Shape;807;p57"/>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8" name="Google Shape;808;p57"/>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9" name="Google Shape;809;p57"/>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nvGrpSpPr>
            <p:cNvPr id="810" name="Google Shape;810;p57"/>
            <p:cNvGrpSpPr/>
            <p:nvPr/>
          </p:nvGrpSpPr>
          <p:grpSpPr>
            <a:xfrm>
              <a:off x="9163801" y="3580795"/>
              <a:ext cx="417426" cy="417425"/>
              <a:chOff x="8440738" y="3594100"/>
              <a:chExt cx="554038" cy="554037"/>
            </a:xfrm>
          </p:grpSpPr>
          <p:sp>
            <p:nvSpPr>
              <p:cNvPr id="811" name="Google Shape;811;p57"/>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12" name="Google Shape;812;p57"/>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813" name="Google Shape;813;p57"/>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814" name="Google Shape;814;p57"/>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815" name="Google Shape;815;p57"/>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sp>
        <p:nvSpPr>
          <p:cNvPr id="816" name="Google Shape;816;p57"/>
          <p:cNvSpPr/>
          <p:nvPr/>
        </p:nvSpPr>
        <p:spPr>
          <a:xfrm>
            <a:off x="6401226" y="5759417"/>
            <a:ext cx="5347987" cy="8925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 WHO </a:t>
            </a:r>
          </a:p>
          <a:p>
            <a:pPr marL="285750" lvl="0" indent="-285750">
              <a:spcBef>
                <a:spcPts val="600"/>
              </a:spcBef>
              <a:buClr>
                <a:schemeClr val="dk1"/>
              </a:buClr>
              <a:buSzPts val="1400"/>
              <a:buFont typeface="Times New Roman" panose="02020603050405020304" charset="0"/>
              <a:buChar char="•"/>
            </a:pPr>
            <a:r>
              <a:rPr lang="en-GB" dirty="0">
                <a:solidFill>
                  <a:schemeClr val="tx1"/>
                </a:solidFill>
                <a:latin typeface="Times New Roman" panose="02020603050405020304"/>
                <a:ea typeface="Times New Roman" panose="02020603050405020304"/>
                <a:cs typeface="Times New Roman" panose="02020603050405020304"/>
                <a:sym typeface="Times New Roman" panose="02020603050405020304"/>
              </a:rPr>
              <a:t>https://www.youtube.com/watch?v=kY76mxo1ZhM   </a:t>
            </a:r>
            <a:r>
              <a:rPr lang="en-GB"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https</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://www.who.int/news-room/fact-sheets/detail/tobacco</a:t>
            </a:r>
          </a:p>
        </p:txBody>
      </p:sp>
      <p:sp>
        <p:nvSpPr>
          <p:cNvPr id="817" name="Google Shape;817;p57"/>
          <p:cNvSpPr/>
          <p:nvPr/>
        </p:nvSpPr>
        <p:spPr>
          <a:xfrm>
            <a:off x="400408" y="1894626"/>
            <a:ext cx="11339026" cy="1292662"/>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sz="22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2003, the WHO Framework Convention on Tobacco Control </a:t>
            </a:r>
            <a:r>
              <a:rPr lang="en-GB" sz="22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FCTC</a:t>
            </a:r>
            <a:r>
              <a:rPr lang="en-GB" sz="22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was adopted. </a:t>
            </a:r>
            <a:r>
              <a:rPr lang="en-GB" sz="22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In </a:t>
            </a:r>
            <a:r>
              <a:rPr lang="en-GB" sz="22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force since 2005, it had 182 Parties by April 2022, covering more than 90% of the world</a:t>
            </a:r>
            <a:r>
              <a:rPr lang="en-GB" sz="2200" strike="sngStrike"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a:t>
            </a:r>
            <a:r>
              <a:rPr lang="en-GB" sz="22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population, which committed to controlling tobacco use.</a:t>
            </a:r>
          </a:p>
        </p:txBody>
      </p:sp>
      <p:sp>
        <p:nvSpPr>
          <p:cNvPr id="818" name="Google Shape;818;p57"/>
          <p:cNvSpPr/>
          <p:nvPr/>
        </p:nvSpPr>
        <p:spPr>
          <a:xfrm>
            <a:off x="2742268" y="935841"/>
            <a:ext cx="11622317" cy="78065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non-communicable disease control </a:t>
            </a: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p>
          <a:p>
            <a:pPr marL="0" marR="0" lvl="0" indent="0" algn="l" rtl="0">
              <a:lnSpc>
                <a:spcPct val="120000"/>
              </a:lnSpc>
              <a:spcBef>
                <a:spcPts val="0"/>
              </a:spcBef>
              <a:spcAft>
                <a:spcPts val="0"/>
              </a:spcAft>
              <a:buNone/>
            </a:pPr>
            <a:r>
              <a:rPr lang="en-GB" sz="24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t>
            </a: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Framework Convention on Tobacco </a:t>
            </a:r>
            <a:r>
              <a:rPr lang="en-GB" sz="24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a:t>
            </a:r>
            <a:endPar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19" name="Google Shape;819;p57"/>
          <p:cNvSpPr/>
          <p:nvPr/>
        </p:nvSpPr>
        <p:spPr>
          <a:xfrm>
            <a:off x="577099" y="206824"/>
            <a:ext cx="1131010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820" name="Google Shape;820;p57"/>
          <p:cNvSpPr/>
          <p:nvPr/>
        </p:nvSpPr>
        <p:spPr>
          <a:xfrm>
            <a:off x="2146730" y="108901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821" name="Google Shape;821;p57"/>
          <p:cNvPicPr preferRelativeResize="0"/>
          <p:nvPr/>
        </p:nvPicPr>
        <p:blipFill rotWithShape="1">
          <a:blip r:embed="rId3"/>
          <a:srcRect/>
          <a:stretch>
            <a:fillRect/>
          </a:stretch>
        </p:blipFill>
        <p:spPr>
          <a:xfrm>
            <a:off x="6454976" y="5198795"/>
            <a:ext cx="1313869" cy="560622"/>
          </a:xfrm>
          <a:prstGeom prst="rect">
            <a:avLst/>
          </a:prstGeom>
          <a:noFill/>
          <a:ln>
            <a:noFill/>
          </a:ln>
        </p:spPr>
      </p:pic>
      <p:pic>
        <p:nvPicPr>
          <p:cNvPr id="822" name="Google Shape;822;p57"/>
          <p:cNvPicPr preferRelativeResize="0"/>
          <p:nvPr/>
        </p:nvPicPr>
        <p:blipFill rotWithShape="1">
          <a:blip r:embed="rId4"/>
          <a:srcRect/>
          <a:stretch>
            <a:fillRect/>
          </a:stretch>
        </p:blipFill>
        <p:spPr>
          <a:xfrm>
            <a:off x="8153939" y="3530730"/>
            <a:ext cx="2303929" cy="2275572"/>
          </a:xfrm>
          <a:prstGeom prst="rect">
            <a:avLst/>
          </a:prstGeom>
          <a:noFill/>
          <a:ln>
            <a:noFill/>
          </a:ln>
        </p:spPr>
      </p:pic>
      <p:pic>
        <p:nvPicPr>
          <p:cNvPr id="2" name="圖片 1">
            <a:hlinkClick r:id="rId5"/>
          </p:cNvPr>
          <p:cNvPicPr>
            <a:picLocks noChangeAspect="1"/>
          </p:cNvPicPr>
          <p:nvPr/>
        </p:nvPicPr>
        <p:blipFill>
          <a:blip r:embed="rId6"/>
          <a:stretch>
            <a:fillRect/>
          </a:stretch>
        </p:blipFill>
        <p:spPr>
          <a:xfrm>
            <a:off x="1380180" y="4006822"/>
            <a:ext cx="4511569" cy="256442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8"/>
          <p:cNvSpPr txBox="1">
            <a:spLocks noGrp="1"/>
          </p:cNvSpPr>
          <p:nvPr>
            <p:ph type="body" idx="1"/>
          </p:nvPr>
        </p:nvSpPr>
        <p:spPr>
          <a:xfrm>
            <a:off x="518207" y="1684969"/>
            <a:ext cx="11107024" cy="1709657"/>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lvl="0" indent="0" algn="just">
              <a:lnSpc>
                <a:spcPct val="120000"/>
              </a:lnSpc>
              <a:spcBef>
                <a:spcPts val="0"/>
              </a:spcBef>
              <a:buSzPts val="2600"/>
              <a:buNone/>
            </a:pP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Taking a WHO report released</a:t>
            </a:r>
            <a:r>
              <a:rPr lang="en-GB" sz="1800" dirty="0" smtClean="0">
                <a:solidFill>
                  <a:schemeClr val="tx1">
                    <a:lumMod val="85000"/>
                    <a:lumOff val="15000"/>
                  </a:schemeClr>
                </a:solidFill>
                <a:effectLst>
                  <a:outerShdw blurRad="38100" dist="38100" dir="2700000" algn="tl">
                    <a:srgbClr val="000000">
                      <a:alpha val="43137"/>
                    </a:srgbClr>
                  </a:outerShdw>
                </a:effectLst>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2021 as an example</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sixty countries are now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track to achieving the voluntary global target of a 30% reduction in tobacco use between 2010 and 2025.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Article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 of the WHO FCTC underlines the importance of running surveys to obtain evidence of the tobacco epidemic.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190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countries had run at least one national survey by 2021. They continue to collect relevant data through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surveys e.g. Global Tobacco Surveillance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System surveys for research, monitoring and evaluation.</a:t>
            </a:r>
          </a:p>
        </p:txBody>
      </p:sp>
      <p:sp>
        <p:nvSpPr>
          <p:cNvPr id="828" name="Google Shape;828;p58"/>
          <p:cNvSpPr/>
          <p:nvPr/>
        </p:nvSpPr>
        <p:spPr>
          <a:xfrm>
            <a:off x="601738" y="3505231"/>
            <a:ext cx="11103429" cy="2677656"/>
          </a:xfrm>
          <a:prstGeom prst="rect">
            <a:avLst/>
          </a:prstGeom>
          <a:solidFill>
            <a:srgbClr val="E1EFD8"/>
          </a:solid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has adopted the following strategies to promote reduction in tobacco use in line with the requirements of the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FCTC</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including:</a:t>
            </a:r>
          </a:p>
          <a:p>
            <a:pPr marL="342900" marR="0" lvl="0" indent="-342900" algn="l" rtl="0">
              <a:lnSpc>
                <a:spcPct val="120000"/>
              </a:lnSpc>
              <a:spcBef>
                <a:spcPts val="0"/>
              </a:spcBef>
              <a:spcAft>
                <a:spcPts val="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Monitor tobacco use and prevention policies</a:t>
            </a:r>
          </a:p>
          <a:p>
            <a:pPr marL="342900" marR="0" lvl="0" indent="-342900" algn="l" rtl="0">
              <a:lnSpc>
                <a:spcPct val="120000"/>
              </a:lnSpc>
              <a:spcBef>
                <a:spcPts val="0"/>
              </a:spcBef>
              <a:spcAft>
                <a:spcPts val="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Protect people from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exposure to tobacco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smoke</a:t>
            </a:r>
          </a:p>
          <a:p>
            <a:pPr marL="342900" marR="0" lvl="0" indent="-342900" algn="l" rtl="0">
              <a:lnSpc>
                <a:spcPct val="120000"/>
              </a:lnSpc>
              <a:spcBef>
                <a:spcPts val="0"/>
              </a:spcBef>
              <a:spcAft>
                <a:spcPts val="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Offer help to quit tobacco use</a:t>
            </a:r>
          </a:p>
          <a:p>
            <a:pPr marL="342900" marR="0" lvl="0" indent="-342900" algn="l" rtl="0">
              <a:lnSpc>
                <a:spcPct val="120000"/>
              </a:lnSpc>
              <a:spcBef>
                <a:spcPts val="0"/>
              </a:spcBef>
              <a:spcAft>
                <a:spcPts val="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Warn people about the dangers of tobacco</a:t>
            </a:r>
          </a:p>
          <a:p>
            <a:pPr marL="342900" marR="0" lvl="0" indent="-342900" algn="l" rtl="0">
              <a:lnSpc>
                <a:spcPct val="120000"/>
              </a:lnSpc>
              <a:spcBef>
                <a:spcPts val="0"/>
              </a:spcBef>
              <a:spcAft>
                <a:spcPts val="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Enforce bans on tobacco advertising, promotion and sponsorship</a:t>
            </a:r>
          </a:p>
          <a:p>
            <a:pPr marL="342900" marR="0" lvl="0" indent="-342900" algn="l" rtl="0">
              <a:lnSpc>
                <a:spcPct val="120000"/>
              </a:lnSpc>
              <a:spcBef>
                <a:spcPts val="0"/>
              </a:spcBef>
              <a:spcAft>
                <a:spcPts val="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Raise taxes on tobacco</a:t>
            </a:r>
          </a:p>
        </p:txBody>
      </p:sp>
      <p:sp>
        <p:nvSpPr>
          <p:cNvPr id="829" name="Google Shape;829;p58"/>
          <p:cNvSpPr/>
          <p:nvPr/>
        </p:nvSpPr>
        <p:spPr>
          <a:xfrm>
            <a:off x="434110" y="170327"/>
            <a:ext cx="11310628"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830" name="Google Shape;830;p58"/>
          <p:cNvSpPr/>
          <p:nvPr/>
        </p:nvSpPr>
        <p:spPr>
          <a:xfrm>
            <a:off x="2623114" y="1032404"/>
            <a:ext cx="467732"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31" name="Google Shape;831;p58"/>
          <p:cNvSpPr/>
          <p:nvPr/>
        </p:nvSpPr>
        <p:spPr>
          <a:xfrm>
            <a:off x="2204789" y="6198854"/>
            <a:ext cx="9539949" cy="7848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171450" marR="0" lvl="0" indent="-171450" algn="l" rtl="0">
              <a:spcBef>
                <a:spcPts val="0"/>
              </a:spcBef>
              <a:spcAft>
                <a:spcPts val="0"/>
              </a:spcAft>
              <a:buClr>
                <a:schemeClr val="dk1"/>
              </a:buClr>
              <a:buSzPts val="10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https://www.who.int/news/item/16-11-2021-tobacco-use-falling-who-urges-countries-to-invest-in-helping-more-people-to-quit-tobacco</a:t>
            </a:r>
          </a:p>
          <a:p>
            <a:pPr marL="171450" marR="0" lvl="0" indent="-171450" algn="l" rtl="0">
              <a:spcBef>
                <a:spcPts val="0"/>
              </a:spcBef>
              <a:spcAft>
                <a:spcPts val="0"/>
              </a:spcAft>
              <a:buClr>
                <a:schemeClr val="dk1"/>
              </a:buClr>
              <a:buSzPts val="10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https://www.who.int/initiatives/mpower</a:t>
            </a:r>
          </a:p>
        </p:txBody>
      </p:sp>
      <p:pic>
        <p:nvPicPr>
          <p:cNvPr id="832" name="Google Shape;832;p58"/>
          <p:cNvPicPr preferRelativeResize="0"/>
          <p:nvPr/>
        </p:nvPicPr>
        <p:blipFill rotWithShape="1">
          <a:blip r:embed="rId3"/>
          <a:srcRect/>
          <a:stretch>
            <a:fillRect/>
          </a:stretch>
        </p:blipFill>
        <p:spPr>
          <a:xfrm>
            <a:off x="7381176" y="4166998"/>
            <a:ext cx="2164292" cy="1570813"/>
          </a:xfrm>
          <a:prstGeom prst="rect">
            <a:avLst/>
          </a:prstGeom>
          <a:noFill/>
          <a:ln>
            <a:noFill/>
          </a:ln>
        </p:spPr>
      </p:pic>
      <p:pic>
        <p:nvPicPr>
          <p:cNvPr id="833" name="Google Shape;833;p58"/>
          <p:cNvPicPr preferRelativeResize="0"/>
          <p:nvPr/>
        </p:nvPicPr>
        <p:blipFill rotWithShape="1">
          <a:blip r:embed="rId4"/>
          <a:srcRect/>
          <a:stretch>
            <a:fillRect/>
          </a:stretch>
        </p:blipFill>
        <p:spPr>
          <a:xfrm>
            <a:off x="9903138" y="4137904"/>
            <a:ext cx="1648055" cy="1629002"/>
          </a:xfrm>
          <a:prstGeom prst="rect">
            <a:avLst/>
          </a:prstGeom>
          <a:noFill/>
          <a:ln>
            <a:noFill/>
          </a:ln>
        </p:spPr>
      </p:pic>
      <p:pic>
        <p:nvPicPr>
          <p:cNvPr id="834" name="Google Shape;834;p58"/>
          <p:cNvPicPr preferRelativeResize="0"/>
          <p:nvPr/>
        </p:nvPicPr>
        <p:blipFill rotWithShape="1">
          <a:blip r:embed="rId5"/>
          <a:srcRect/>
          <a:stretch>
            <a:fillRect/>
          </a:stretch>
        </p:blipFill>
        <p:spPr>
          <a:xfrm>
            <a:off x="601738" y="6293491"/>
            <a:ext cx="1559975" cy="595556"/>
          </a:xfrm>
          <a:prstGeom prst="rect">
            <a:avLst/>
          </a:prstGeom>
          <a:noFill/>
          <a:ln>
            <a:noFill/>
          </a:ln>
        </p:spPr>
      </p:pic>
      <p:sp>
        <p:nvSpPr>
          <p:cNvPr id="835" name="Google Shape;835;p58"/>
          <p:cNvSpPr/>
          <p:nvPr/>
        </p:nvSpPr>
        <p:spPr>
          <a:xfrm>
            <a:off x="3200924" y="901426"/>
            <a:ext cx="971197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non-communicable disease control </a:t>
            </a: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b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b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t>
            </a: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Framework Convention on Tobacco Control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59"/>
          <p:cNvSpPr txBox="1">
            <a:spLocks noGrp="1"/>
          </p:cNvSpPr>
          <p:nvPr>
            <p:ph type="body" idx="1"/>
          </p:nvPr>
        </p:nvSpPr>
        <p:spPr>
          <a:xfrm>
            <a:off x="333808" y="1897821"/>
            <a:ext cx="11360499" cy="4018595"/>
          </a:xfrm>
          <a:prstGeom prst="rect">
            <a:avLst/>
          </a:prstGeom>
          <a:noFill/>
          <a:ln>
            <a:noFill/>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8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eliminate all forms of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illegal trade in tobacco products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accordance to Article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15 of the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FCTC</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Protocol to Eliminate Illegal Trade in Tobacco Products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Protocol) was adopted by WHO in November 2012 and entered into force on 25 September 2018.</a:t>
            </a:r>
            <a:r>
              <a:rPr lang="en-GB" sz="2000" dirty="0">
                <a:solidFill>
                  <a:schemeClr val="tx1">
                    <a:lumMod val="85000"/>
                    <a:lumOff val="15000"/>
                  </a:schemeClr>
                </a:solidFill>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By 2022, 54 Parties have signed the Protocol to implement a series of measures to combat illicit trade, which includes three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areas: preventing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illicit trade, facilitating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law enforcement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boosting international co-operation</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p>
          <a:p>
            <a:pPr marL="228600" lvl="0" indent="-228600" algn="just">
              <a:lnSpc>
                <a:spcPct val="120000"/>
              </a:lnSpc>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According to the Protocol, with a view to enabling effective tracking and tracing, each Party shall require that unique, secure and non-removable identification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markings e.g. codes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or stamps are affixed to any outside packaging of cigarettes within a period of five years and other tobacco products within a period of ten years of entry into force of this Protocol for that Party. The Protocol provides the Parties with the international legal basis to implement measures at the national and international levels to ultimately eliminate the illicit trade in tobacco products.</a:t>
            </a:r>
          </a:p>
        </p:txBody>
      </p:sp>
      <p:sp>
        <p:nvSpPr>
          <p:cNvPr id="841" name="Google Shape;841;p59"/>
          <p:cNvSpPr/>
          <p:nvPr/>
        </p:nvSpPr>
        <p:spPr>
          <a:xfrm>
            <a:off x="518207" y="78021"/>
            <a:ext cx="11433648"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842" name="Google Shape;842;p59"/>
          <p:cNvSpPr/>
          <p:nvPr/>
        </p:nvSpPr>
        <p:spPr>
          <a:xfrm>
            <a:off x="3033098" y="968275"/>
            <a:ext cx="10298755" cy="7890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non-communicable disease control </a:t>
            </a: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b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b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Protocol to Eliminate Illicit Trade in Tobacco Products</a:t>
            </a:r>
          </a:p>
        </p:txBody>
      </p:sp>
      <p:sp>
        <p:nvSpPr>
          <p:cNvPr id="843" name="Google Shape;843;p59"/>
          <p:cNvSpPr/>
          <p:nvPr/>
        </p:nvSpPr>
        <p:spPr>
          <a:xfrm>
            <a:off x="2608820" y="1318361"/>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44" name="Google Shape;844;p59"/>
          <p:cNvSpPr/>
          <p:nvPr/>
        </p:nvSpPr>
        <p:spPr>
          <a:xfrm>
            <a:off x="2608820" y="6322778"/>
            <a:ext cx="66822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United Nations (https://news.un.org/en/story/2018/07/1014882)</a:t>
            </a:r>
          </a:p>
        </p:txBody>
      </p:sp>
      <p:pic>
        <p:nvPicPr>
          <p:cNvPr id="845" name="Google Shape;845;p59"/>
          <p:cNvPicPr preferRelativeResize="0"/>
          <p:nvPr/>
        </p:nvPicPr>
        <p:blipFill rotWithShape="1">
          <a:blip r:embed="rId3"/>
          <a:srcRect/>
          <a:stretch>
            <a:fillRect/>
          </a:stretch>
        </p:blipFill>
        <p:spPr>
          <a:xfrm>
            <a:off x="8348567" y="6174740"/>
            <a:ext cx="1508995" cy="517370"/>
          </a:xfrm>
          <a:prstGeom prst="rect">
            <a:avLst/>
          </a:prstGeom>
          <a:noFill/>
          <a:ln>
            <a:noFill/>
          </a:ln>
        </p:spPr>
      </p:pic>
      <p:sp>
        <p:nvSpPr>
          <p:cNvPr id="2" name="文本框 3">
            <a:extLst>
              <a:ext uri="{FF2B5EF4-FFF2-40B4-BE49-F238E27FC236}">
                <a16:creationId xmlns:a16="http://schemas.microsoft.com/office/drawing/2014/main" id="{F7026D73-3B11-2631-E50E-7C317ED02455}"/>
              </a:ext>
            </a:extLst>
          </p:cNvPr>
          <p:cNvSpPr txBox="1">
            <a:spLocks noChangeAspect="1"/>
          </p:cNvSpPr>
          <p:nvPr/>
        </p:nvSpPr>
        <p:spPr>
          <a:xfrm>
            <a:off x="333808" y="857167"/>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60"/>
          <p:cNvSpPr txBox="1"/>
          <p:nvPr/>
        </p:nvSpPr>
        <p:spPr>
          <a:xfrm>
            <a:off x="345024" y="1723345"/>
            <a:ext cx="6532103" cy="4446889"/>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10000"/>
              </a:lnSpc>
              <a:spcBef>
                <a:spcPts val="0"/>
              </a:spcBef>
              <a:spcAft>
                <a:spcPts val="0"/>
              </a:spcAft>
              <a:buClr>
                <a:schemeClr val="dk1"/>
              </a:buClr>
              <a:buSzPts val="2000"/>
              <a:buFont typeface="Times New Roman" panose="02020603050405020304" charset="0"/>
              <a:buNone/>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FCTC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Secretariat prepares biennial global progress reports on the implementation of the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FCTC</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According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the 2021 progress report, the number of countries implementing the tobacco control measures below is shown as follows (excerpt):</a:t>
            </a:r>
          </a:p>
          <a:p>
            <a:pPr marL="0" marR="0" lvl="0" indent="0" algn="l" rtl="0">
              <a:lnSpc>
                <a:spcPct val="100000"/>
              </a:lnSpc>
              <a:spcBef>
                <a:spcPts val="1000"/>
              </a:spcBef>
              <a:spcAft>
                <a:spcPts val="0"/>
              </a:spcAft>
              <a:buClr>
                <a:schemeClr val="dk1"/>
              </a:buClr>
              <a:buSzPts val="2000"/>
              <a:buFont typeface="Times New Roman" panose="02020603050405020304" charset="0"/>
              <a:buNone/>
            </a:pPr>
            <a:endParaRPr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52" name="Google Shape;852;p60"/>
          <p:cNvSpPr/>
          <p:nvPr/>
        </p:nvSpPr>
        <p:spPr>
          <a:xfrm>
            <a:off x="7017944" y="5185349"/>
            <a:ext cx="4577363"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to follow the latest tobacco control around the world and the global progress report on the FCTC.</a:t>
            </a:r>
          </a:p>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t>
            </a: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https://fctc.who.int/who-fctc/reporting/global-progress-reports)</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WHO Framework Convention on Tobacco Control (https://untobaccocontrol.org/impldb/)</a:t>
            </a:r>
          </a:p>
        </p:txBody>
      </p:sp>
      <p:sp>
        <p:nvSpPr>
          <p:cNvPr id="853" name="Google Shape;853;p60"/>
          <p:cNvSpPr/>
          <p:nvPr/>
        </p:nvSpPr>
        <p:spPr>
          <a:xfrm>
            <a:off x="1931519" y="6170234"/>
            <a:ext cx="482911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https://fctc.who.int/publications/i/item/9789240041769)</a:t>
            </a:r>
          </a:p>
        </p:txBody>
      </p:sp>
      <p:sp>
        <p:nvSpPr>
          <p:cNvPr id="854" name="Google Shape;854;p60"/>
          <p:cNvSpPr/>
          <p:nvPr/>
        </p:nvSpPr>
        <p:spPr>
          <a:xfrm>
            <a:off x="425685" y="73542"/>
            <a:ext cx="11434617"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856" name="Google Shape;856;p60"/>
          <p:cNvSpPr/>
          <p:nvPr/>
        </p:nvSpPr>
        <p:spPr>
          <a:xfrm>
            <a:off x="1346166" y="876396"/>
            <a:ext cx="10443885" cy="7904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non-communicable disease control - WHO Framework Convention on Tobacco </a:t>
            </a:r>
            <a:r>
              <a:rPr lang="en-GB" sz="24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 (WHO FCTC)</a:t>
            </a:r>
            <a:endPar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57" name="Google Shape;857;p60"/>
          <p:cNvSpPr/>
          <p:nvPr/>
        </p:nvSpPr>
        <p:spPr>
          <a:xfrm>
            <a:off x="791175" y="121017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858" name="Google Shape;858;p60">
            <a:hlinkClick r:id="rId3"/>
          </p:cNvPr>
          <p:cNvPicPr preferRelativeResize="0">
            <a:picLocks noGrp="1"/>
          </p:cNvPicPr>
          <p:nvPr>
            <p:ph type="body" idx="1"/>
          </p:nvPr>
        </p:nvPicPr>
        <p:blipFill rotWithShape="1">
          <a:blip r:embed="rId4"/>
          <a:srcRect/>
          <a:stretch>
            <a:fillRect/>
          </a:stretch>
        </p:blipFill>
        <p:spPr>
          <a:xfrm>
            <a:off x="7014806" y="1724009"/>
            <a:ext cx="2299877" cy="3124067"/>
          </a:xfrm>
          <a:prstGeom prst="rect">
            <a:avLst/>
          </a:prstGeom>
          <a:noFill/>
          <a:ln>
            <a:noFill/>
          </a:ln>
        </p:spPr>
      </p:pic>
      <p:pic>
        <p:nvPicPr>
          <p:cNvPr id="859" name="Google Shape;859;p60">
            <a:hlinkClick r:id="rId5"/>
          </p:cNvPr>
          <p:cNvPicPr preferRelativeResize="0"/>
          <p:nvPr/>
        </p:nvPicPr>
        <p:blipFill rotWithShape="1">
          <a:blip r:embed="rId6"/>
          <a:srcRect/>
          <a:stretch>
            <a:fillRect/>
          </a:stretch>
        </p:blipFill>
        <p:spPr>
          <a:xfrm>
            <a:off x="9440423" y="1725673"/>
            <a:ext cx="1941679" cy="3063537"/>
          </a:xfrm>
          <a:prstGeom prst="rect">
            <a:avLst/>
          </a:prstGeom>
          <a:noFill/>
          <a:ln>
            <a:noFill/>
          </a:ln>
        </p:spPr>
      </p:pic>
      <p:sp>
        <p:nvSpPr>
          <p:cNvPr id="860" name="Google Shape;860;p60"/>
          <p:cNvSpPr/>
          <p:nvPr/>
        </p:nvSpPr>
        <p:spPr>
          <a:xfrm>
            <a:off x="7805603" y="4848076"/>
            <a:ext cx="423672" cy="361264"/>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61" name="Google Shape;861;p60"/>
          <p:cNvSpPr/>
          <p:nvPr/>
        </p:nvSpPr>
        <p:spPr>
          <a:xfrm>
            <a:off x="10243159" y="4826912"/>
            <a:ext cx="423672" cy="361264"/>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aphicFrame>
        <p:nvGraphicFramePr>
          <p:cNvPr id="862" name="Google Shape;862;p60"/>
          <p:cNvGraphicFramePr/>
          <p:nvPr>
            <p:extLst>
              <p:ext uri="{D42A27DB-BD31-4B8C-83A1-F6EECF244321}">
                <p14:modId xmlns:p14="http://schemas.microsoft.com/office/powerpoint/2010/main" val="443835972"/>
              </p:ext>
            </p:extLst>
          </p:nvPr>
        </p:nvGraphicFramePr>
        <p:xfrm>
          <a:off x="907720" y="3180747"/>
          <a:ext cx="5329875" cy="2918276"/>
        </p:xfrm>
        <a:graphic>
          <a:graphicData uri="http://schemas.openxmlformats.org/drawingml/2006/table">
            <a:tbl>
              <a:tblPr firstRow="1" bandRow="1">
                <a:noFill/>
                <a:tableStyleId>{0F459E2A-F0ED-45B4-83B7-B32DD5C1A436}</a:tableStyleId>
              </a:tblPr>
              <a:tblGrid>
                <a:gridCol w="3642600">
                  <a:extLst>
                    <a:ext uri="{9D8B030D-6E8A-4147-A177-3AD203B41FA5}">
                      <a16:colId xmlns:a16="http://schemas.microsoft.com/office/drawing/2014/main" val="20000"/>
                    </a:ext>
                  </a:extLst>
                </a:gridCol>
                <a:gridCol w="1687275">
                  <a:extLst>
                    <a:ext uri="{9D8B030D-6E8A-4147-A177-3AD203B41FA5}">
                      <a16:colId xmlns:a16="http://schemas.microsoft.com/office/drawing/2014/main" val="20001"/>
                    </a:ext>
                  </a:extLst>
                </a:gridCol>
              </a:tblGrid>
              <a:tr h="631353">
                <a:tc>
                  <a:txBody>
                    <a:bodyPr/>
                    <a:lstStyle/>
                    <a:p>
                      <a:pPr marL="0" marR="0" lvl="0" indent="0" algn="l" rtl="0">
                        <a:lnSpc>
                          <a:spcPct val="80000"/>
                        </a:lnSpc>
                        <a:spcBef>
                          <a:spcPts val="0"/>
                        </a:spcBef>
                        <a:spcAft>
                          <a:spcPts val="0"/>
                        </a:spcAft>
                        <a:buNone/>
                      </a:pPr>
                      <a:r>
                        <a:rPr lang="en-GB" sz="16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Measures implemented in tobacco control</a:t>
                      </a:r>
                    </a:p>
                  </a:txBody>
                  <a:tcPr marL="91450" marR="91450" marT="45725" marB="45725"/>
                </a:tc>
                <a:tc>
                  <a:txBody>
                    <a:bodyPr/>
                    <a:lstStyle/>
                    <a:p>
                      <a:pPr marL="0" marR="0" lvl="0" indent="0" algn="ctr" rtl="0">
                        <a:lnSpc>
                          <a:spcPct val="80000"/>
                        </a:lnSpc>
                        <a:spcBef>
                          <a:spcPts val="0"/>
                        </a:spcBef>
                        <a:spcAft>
                          <a:spcPts val="0"/>
                        </a:spcAft>
                        <a:buNone/>
                      </a:pPr>
                      <a:r>
                        <a:rPr lang="en-GB" sz="1600" b="1">
                          <a:solidFill>
                            <a:schemeClr val="dk1"/>
                          </a:solidFill>
                          <a:latin typeface="Times New Roman" panose="02020603050405020304"/>
                          <a:ea typeface="Times New Roman" panose="02020603050405020304"/>
                          <a:cs typeface="Times New Roman" panose="02020603050405020304"/>
                          <a:sym typeface="Times New Roman" panose="02020603050405020304"/>
                        </a:rPr>
                        <a:t>Number of implementing countries</a:t>
                      </a:r>
                    </a:p>
                  </a:txBody>
                  <a:tcPr marL="91450" marR="91450" marT="45725" marB="45725"/>
                </a:tc>
                <a:extLst>
                  <a:ext uri="{0D108BD9-81ED-4DB2-BD59-A6C34878D82A}">
                    <a16:rowId xmlns:a16="http://schemas.microsoft.com/office/drawing/2014/main" val="10000"/>
                  </a:ext>
                </a:extLst>
              </a:tr>
              <a:tr h="449344">
                <a:tc>
                  <a:txBody>
                    <a:bodyPr/>
                    <a:lstStyle/>
                    <a:p>
                      <a:pPr marL="0" marR="0" lvl="0" indent="0" algn="l" rtl="0">
                        <a:lnSpc>
                          <a:spcPct val="80000"/>
                        </a:lnSpc>
                        <a:spcBef>
                          <a:spcPts val="0"/>
                        </a:spcBef>
                        <a:spcAft>
                          <a:spcPts val="0"/>
                        </a:spcAft>
                        <a:buNone/>
                      </a:pPr>
                      <a:r>
                        <a:rPr lang="en-GB" sz="1600">
                          <a:solidFill>
                            <a:schemeClr val="dk1"/>
                          </a:solidFill>
                          <a:latin typeface="Times New Roman" panose="02020603050405020304"/>
                          <a:ea typeface="Times New Roman" panose="02020603050405020304"/>
                          <a:cs typeface="Times New Roman" panose="02020603050405020304"/>
                          <a:sym typeface="Times New Roman" panose="02020603050405020304"/>
                        </a:rPr>
                        <a:t>Total taxes of at least 75% or above of the retail price</a:t>
                      </a:r>
                    </a:p>
                  </a:txBody>
                  <a:tcPr marL="91450" marR="91450" marT="45725" marB="45725"/>
                </a:tc>
                <a:tc>
                  <a:txBody>
                    <a:bodyPr/>
                    <a:lstStyle/>
                    <a:p>
                      <a:pPr marL="0" marR="0" lvl="0" indent="0" algn="ctr" rtl="0">
                        <a:lnSpc>
                          <a:spcPct val="80000"/>
                        </a:lnSpc>
                        <a:spcBef>
                          <a:spcPts val="0"/>
                        </a:spcBef>
                        <a:spcAft>
                          <a:spcPts val="0"/>
                        </a:spcAft>
                        <a:buNone/>
                      </a:pPr>
                      <a:r>
                        <a:rPr lang="en-GB" sz="1600">
                          <a:solidFill>
                            <a:schemeClr val="dk1"/>
                          </a:solidFill>
                          <a:latin typeface="Times New Roman" panose="02020603050405020304"/>
                          <a:ea typeface="Times New Roman" panose="02020603050405020304"/>
                          <a:cs typeface="Times New Roman" panose="02020603050405020304"/>
                          <a:sym typeface="Times New Roman" panose="02020603050405020304"/>
                        </a:rPr>
                        <a:t>38</a:t>
                      </a:r>
                    </a:p>
                  </a:txBody>
                  <a:tcPr marL="91450" marR="91450" marT="45725" marB="45725"/>
                </a:tc>
                <a:extLst>
                  <a:ext uri="{0D108BD9-81ED-4DB2-BD59-A6C34878D82A}">
                    <a16:rowId xmlns:a16="http://schemas.microsoft.com/office/drawing/2014/main" val="10001"/>
                  </a:ext>
                </a:extLst>
              </a:tr>
              <a:tr h="449344">
                <a:tc>
                  <a:txBody>
                    <a:bodyPr/>
                    <a:lstStyle/>
                    <a:p>
                      <a:pPr marL="0" marR="0" lvl="0" indent="0" algn="l" rtl="0">
                        <a:lnSpc>
                          <a:spcPct val="80000"/>
                        </a:lnSpc>
                        <a:spcBef>
                          <a:spcPts val="0"/>
                        </a:spcBef>
                        <a:spcAft>
                          <a:spcPts val="0"/>
                        </a:spcAft>
                        <a:buNone/>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Complete smoking bans in all public settings</a:t>
                      </a:r>
                    </a:p>
                  </a:txBody>
                  <a:tcPr marL="91450" marR="91450" marT="45725" marB="45725"/>
                </a:tc>
                <a:tc>
                  <a:txBody>
                    <a:bodyPr/>
                    <a:lstStyle/>
                    <a:p>
                      <a:pPr marL="0" marR="0" lvl="0" indent="0" algn="ctr" rtl="0">
                        <a:lnSpc>
                          <a:spcPct val="80000"/>
                        </a:lnSpc>
                        <a:spcBef>
                          <a:spcPts val="0"/>
                        </a:spcBef>
                        <a:spcAft>
                          <a:spcPts val="0"/>
                        </a:spcAft>
                        <a:buNone/>
                      </a:pPr>
                      <a:r>
                        <a:rPr lang="en-GB" sz="1600">
                          <a:solidFill>
                            <a:schemeClr val="dk1"/>
                          </a:solidFill>
                          <a:latin typeface="Times New Roman" panose="02020603050405020304"/>
                          <a:ea typeface="Times New Roman" panose="02020603050405020304"/>
                          <a:cs typeface="Times New Roman" panose="02020603050405020304"/>
                          <a:sym typeface="Times New Roman" panose="02020603050405020304"/>
                        </a:rPr>
                        <a:t>58</a:t>
                      </a:r>
                    </a:p>
                  </a:txBody>
                  <a:tcPr marL="91450" marR="91450" marT="45725" marB="45725"/>
                </a:tc>
                <a:extLst>
                  <a:ext uri="{0D108BD9-81ED-4DB2-BD59-A6C34878D82A}">
                    <a16:rowId xmlns:a16="http://schemas.microsoft.com/office/drawing/2014/main" val="10002"/>
                  </a:ext>
                </a:extLst>
              </a:tr>
              <a:tr h="631353">
                <a:tc>
                  <a:txBody>
                    <a:bodyPr/>
                    <a:lstStyle/>
                    <a:p>
                      <a:pPr marL="0" marR="0" lvl="0" indent="0" algn="l" rtl="0">
                        <a:lnSpc>
                          <a:spcPct val="80000"/>
                        </a:lnSpc>
                        <a:spcBef>
                          <a:spcPts val="0"/>
                        </a:spcBef>
                        <a:spcAft>
                          <a:spcPts val="0"/>
                        </a:spcAft>
                        <a:buNone/>
                      </a:pPr>
                      <a:r>
                        <a:rPr lang="en-GB" sz="1600">
                          <a:solidFill>
                            <a:schemeClr val="dk1"/>
                          </a:solidFill>
                          <a:latin typeface="Times New Roman" panose="02020603050405020304"/>
                          <a:ea typeface="Times New Roman" panose="02020603050405020304"/>
                          <a:cs typeface="Times New Roman" panose="02020603050405020304"/>
                          <a:sym typeface="Times New Roman" panose="02020603050405020304"/>
                        </a:rPr>
                        <a:t>To ban misleading descriptors and to ensure that the tobacco products carry prominent health warnings</a:t>
                      </a:r>
                    </a:p>
                  </a:txBody>
                  <a:tcPr marL="91450" marR="91450" marT="45725" marB="45725"/>
                </a:tc>
                <a:tc>
                  <a:txBody>
                    <a:bodyPr/>
                    <a:lstStyle/>
                    <a:p>
                      <a:pPr marL="0" marR="0" lvl="0" indent="0" algn="ctr" rtl="0">
                        <a:lnSpc>
                          <a:spcPct val="80000"/>
                        </a:lnSpc>
                        <a:spcBef>
                          <a:spcPts val="0"/>
                        </a:spcBef>
                        <a:spcAft>
                          <a:spcPts val="0"/>
                        </a:spcAft>
                        <a:buNone/>
                      </a:pPr>
                      <a:r>
                        <a:rPr lang="en-GB" sz="1600">
                          <a:solidFill>
                            <a:schemeClr val="dk1"/>
                          </a:solidFill>
                          <a:latin typeface="Times New Roman" panose="02020603050405020304"/>
                          <a:ea typeface="Times New Roman" panose="02020603050405020304"/>
                          <a:cs typeface="Times New Roman" panose="02020603050405020304"/>
                          <a:sym typeface="Times New Roman" panose="02020603050405020304"/>
                        </a:rPr>
                        <a:t>98</a:t>
                      </a:r>
                    </a:p>
                  </a:txBody>
                  <a:tcPr marL="91450" marR="91450" marT="45725" marB="45725"/>
                </a:tc>
                <a:extLst>
                  <a:ext uri="{0D108BD9-81ED-4DB2-BD59-A6C34878D82A}">
                    <a16:rowId xmlns:a16="http://schemas.microsoft.com/office/drawing/2014/main" val="10003"/>
                  </a:ext>
                </a:extLst>
              </a:tr>
              <a:tr h="601756">
                <a:tc>
                  <a:txBody>
                    <a:bodyPr/>
                    <a:lstStyle/>
                    <a:p>
                      <a:pPr marL="0" marR="0" lvl="0" indent="0" algn="l" rtl="0">
                        <a:lnSpc>
                          <a:spcPct val="80000"/>
                        </a:lnSpc>
                        <a:spcBef>
                          <a:spcPts val="0"/>
                        </a:spcBef>
                        <a:spcAft>
                          <a:spcPts val="0"/>
                        </a:spcAft>
                        <a:buNone/>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All forms of tobacco advertising, promotion and sponsorship banned</a:t>
                      </a:r>
                    </a:p>
                  </a:txBody>
                  <a:tcPr marL="91450" marR="91450" marT="45725" marB="45725"/>
                </a:tc>
                <a:tc>
                  <a:txBody>
                    <a:bodyPr/>
                    <a:lstStyle/>
                    <a:p>
                      <a:pPr marL="0" marR="0" lvl="0" indent="0" algn="ctr" rtl="0">
                        <a:lnSpc>
                          <a:spcPct val="80000"/>
                        </a:lnSpc>
                        <a:spcBef>
                          <a:spcPts val="0"/>
                        </a:spcBef>
                        <a:spcAft>
                          <a:spcPts val="0"/>
                        </a:spcAft>
                        <a:buNone/>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14</a:t>
                      </a:r>
                    </a:p>
                  </a:txBody>
                  <a:tcPr marL="91450" marR="91450" marT="45725" marB="45725"/>
                </a:tc>
                <a:extLst>
                  <a:ext uri="{0D108BD9-81ED-4DB2-BD59-A6C34878D82A}">
                    <a16:rowId xmlns:a16="http://schemas.microsoft.com/office/drawing/2014/main" val="10004"/>
                  </a:ext>
                </a:extLst>
              </a:tr>
            </a:tbl>
          </a:graphicData>
        </a:graphic>
      </p:graphicFrame>
      <p:pic>
        <p:nvPicPr>
          <p:cNvPr id="863" name="Google Shape;863;p60"/>
          <p:cNvPicPr preferRelativeResize="0"/>
          <p:nvPr/>
        </p:nvPicPr>
        <p:blipFill rotWithShape="1">
          <a:blip r:embed="rId7"/>
          <a:srcRect/>
          <a:stretch>
            <a:fillRect/>
          </a:stretch>
        </p:blipFill>
        <p:spPr>
          <a:xfrm>
            <a:off x="482947" y="6312657"/>
            <a:ext cx="1319916" cy="503908"/>
          </a:xfrm>
          <a:prstGeom prst="rect">
            <a:avLst/>
          </a:prstGeom>
          <a:noFill/>
          <a:ln>
            <a:noFill/>
          </a:ln>
        </p:spPr>
      </p:pic>
      <p:sp>
        <p:nvSpPr>
          <p:cNvPr id="2" name="文本框 3">
            <a:extLst>
              <a:ext uri="{FF2B5EF4-FFF2-40B4-BE49-F238E27FC236}">
                <a16:creationId xmlns:a16="http://schemas.microsoft.com/office/drawing/2014/main" id="{6EE98382-249E-2EA7-8B0B-F1F7200805C7}"/>
              </a:ext>
            </a:extLst>
          </p:cNvPr>
          <p:cNvSpPr txBox="1">
            <a:spLocks noChangeAspect="1"/>
          </p:cNvSpPr>
          <p:nvPr/>
        </p:nvSpPr>
        <p:spPr>
          <a:xfrm>
            <a:off x="97488" y="856380"/>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61"/>
          <p:cNvSpPr txBox="1">
            <a:spLocks noGrp="1"/>
          </p:cNvSpPr>
          <p:nvPr>
            <p:ph type="body" idx="1"/>
          </p:nvPr>
        </p:nvSpPr>
        <p:spPr>
          <a:xfrm>
            <a:off x="522216" y="2758411"/>
            <a:ext cx="11310027" cy="3420153"/>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600"/>
              </a:spcBef>
              <a:spcAft>
                <a:spcPts val="0"/>
              </a:spcAft>
              <a:buClr>
                <a:schemeClr val="dk1"/>
              </a:buClr>
              <a:buSzPts val="260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Tobacco control is included as one of the 15 special campaigns in the "</a:t>
            </a:r>
            <a:r>
              <a:rPr lang="en-GB" sz="18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Healthy </a:t>
            </a:r>
            <a:r>
              <a:rPr lang="en-GB" sz="1800" i="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China Initiative </a:t>
            </a:r>
            <a:r>
              <a:rPr lang="en-GB" sz="18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(2019-2030)</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p>
          <a:p>
            <a:pPr marL="228600" lvl="0" indent="-228600" algn="just" rtl="0">
              <a:lnSpc>
                <a:spcPct val="120000"/>
              </a:lnSpc>
              <a:spcBef>
                <a:spcPts val="600"/>
              </a:spcBef>
              <a:spcAft>
                <a:spcPts val="0"/>
              </a:spcAft>
              <a:buClr>
                <a:schemeClr val="dk1"/>
              </a:buClr>
              <a:buSzPts val="2600"/>
              <a:buChar char="•"/>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Efforts are made to promote local tobacco control legislation and enforcement, as well to study and promote legislation at the national level. China's tobacco control legislation started with local legislation and by March 2022, all the four municipalities directly under the Central Government (Beijing, Shanghai, Tianjin and Chongqing) have introduced local regulations on tobacco control. Twenty-two provincial capitals have introduced specific local regulations or rules on tobacco control.</a:t>
            </a:r>
          </a:p>
          <a:p>
            <a:pPr marL="228600" lvl="0" indent="-228600" algn="just">
              <a:lnSpc>
                <a:spcPct val="120000"/>
              </a:lnSpc>
              <a:spcBef>
                <a:spcPts val="600"/>
              </a:spcBef>
              <a:buSzPts val="2600"/>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Ministry of Transport has promulgated the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zh-TW" altLang="en-US"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城市</a:t>
            </a:r>
            <a:r>
              <a:rPr lang="zh-TW" altLang="en-US"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公共汽車和電車客運管理</a:t>
            </a:r>
            <a:r>
              <a:rPr lang="zh-TW" altLang="en-US"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規定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the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r>
              <a:rPr lang="en-US"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Measures </a:t>
            </a:r>
            <a:r>
              <a:rPr lang="en-US"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 Administration of the Operation of Urban Rail Transportation</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which stipulate that passengers are not allowed to smoke in stations, public buses, trams or trains.</a:t>
            </a:r>
          </a:p>
        </p:txBody>
      </p:sp>
      <p:sp>
        <p:nvSpPr>
          <p:cNvPr id="869" name="Google Shape;869;p61"/>
          <p:cNvSpPr/>
          <p:nvPr/>
        </p:nvSpPr>
        <p:spPr>
          <a:xfrm>
            <a:off x="538172" y="106596"/>
            <a:ext cx="1137267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871" name="Google Shape;871;p61"/>
          <p:cNvSpPr/>
          <p:nvPr/>
        </p:nvSpPr>
        <p:spPr>
          <a:xfrm>
            <a:off x="1923719" y="1046874"/>
            <a:ext cx="9804038"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a:t>
            </a:r>
            <a:r>
              <a:rPr lang="en-GB" sz="24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State </a:t>
            </a:r>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policies to complement and implement the WHO FCTC</a:t>
            </a:r>
          </a:p>
        </p:txBody>
      </p:sp>
      <p:sp>
        <p:nvSpPr>
          <p:cNvPr id="872" name="Google Shape;872;p61"/>
          <p:cNvSpPr/>
          <p:nvPr/>
        </p:nvSpPr>
        <p:spPr>
          <a:xfrm>
            <a:off x="1527624" y="113048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73" name="Google Shape;873;p61"/>
          <p:cNvSpPr/>
          <p:nvPr/>
        </p:nvSpPr>
        <p:spPr>
          <a:xfrm>
            <a:off x="604008" y="4820539"/>
            <a:ext cx="95215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74" name="Google Shape;874;p61"/>
          <p:cNvSpPr/>
          <p:nvPr/>
        </p:nvSpPr>
        <p:spPr>
          <a:xfrm>
            <a:off x="3707271" y="6206249"/>
            <a:ext cx="8020486" cy="584775"/>
          </a:xfrm>
          <a:prstGeom prst="rect">
            <a:avLst/>
          </a:prstGeom>
          <a:noFill/>
          <a:ln>
            <a:noFill/>
          </a:ln>
        </p:spPr>
        <p:txBody>
          <a:bodyPr spcFirstLastPara="1" wrap="square" lIns="91425" tIns="45700" rIns="91425" bIns="45700" anchor="t" anchorCtr="0">
            <a:noAutofit/>
          </a:bodyPr>
          <a:lstStyle/>
          <a:p>
            <a:pPr marL="0" marR="0" lvl="0" indent="40640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National Health Commission</a:t>
            </a:r>
          </a:p>
          <a:p>
            <a:pPr marL="0" marR="0" lvl="0" indent="40640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http://www.nhc.gov.cn/wjw/jiany/202102/3424c809e16b4b14930d0b3a82c62f4a.shtml (Chinese only)</a:t>
            </a:r>
          </a:p>
        </p:txBody>
      </p:sp>
      <p:sp>
        <p:nvSpPr>
          <p:cNvPr id="875" name="Google Shape;875;p61"/>
          <p:cNvSpPr/>
          <p:nvPr/>
        </p:nvSpPr>
        <p:spPr>
          <a:xfrm>
            <a:off x="538172" y="1614714"/>
            <a:ext cx="11294071" cy="910695"/>
          </a:xfrm>
          <a:prstGeom prst="rect">
            <a:avLst/>
          </a:prstGeom>
          <a:solidFill>
            <a:srgbClr val="F2F2F2"/>
          </a:solidFill>
          <a:ln w="285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State has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always been committed to promoting anti-smoking to protect people's health and ratified the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FCTC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on 27 August 2005 to further implement relevant anti-smoking measures, mainly including:</a:t>
            </a:r>
          </a:p>
        </p:txBody>
      </p:sp>
      <p:pic>
        <p:nvPicPr>
          <p:cNvPr id="876" name="Google Shape;876;p61"/>
          <p:cNvPicPr preferRelativeResize="0"/>
          <p:nvPr/>
        </p:nvPicPr>
        <p:blipFill rotWithShape="1">
          <a:blip r:embed="rId3"/>
          <a:srcRect/>
          <a:stretch>
            <a:fillRect/>
          </a:stretch>
        </p:blipFill>
        <p:spPr>
          <a:xfrm>
            <a:off x="399949" y="6261619"/>
            <a:ext cx="3622502" cy="529405"/>
          </a:xfrm>
          <a:prstGeom prst="rect">
            <a:avLst/>
          </a:prstGeom>
          <a:noFill/>
          <a:ln>
            <a:noFill/>
          </a:ln>
        </p:spPr>
      </p:pic>
      <p:sp>
        <p:nvSpPr>
          <p:cNvPr id="2" name="文本框 3">
            <a:extLst>
              <a:ext uri="{FF2B5EF4-FFF2-40B4-BE49-F238E27FC236}">
                <a16:creationId xmlns:a16="http://schemas.microsoft.com/office/drawing/2014/main" id="{C4717318-1FE4-3E81-4DF5-4C9D95DA7F64}"/>
              </a:ext>
            </a:extLst>
          </p:cNvPr>
          <p:cNvSpPr txBox="1">
            <a:spLocks noChangeAspect="1"/>
          </p:cNvSpPr>
          <p:nvPr/>
        </p:nvSpPr>
        <p:spPr>
          <a:xfrm>
            <a:off x="522216" y="902678"/>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p:nvPr/>
        </p:nvSpPr>
        <p:spPr>
          <a:xfrm>
            <a:off x="389485" y="963461"/>
            <a:ext cx="11277599" cy="3866965"/>
          </a:xfrm>
          <a:prstGeom prst="roundRect">
            <a:avLst>
              <a:gd name="adj" fmla="val 787"/>
            </a:avLst>
          </a:prstGeom>
          <a:solidFill>
            <a:srgbClr val="FDB42A">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67" name="Google Shape;167;p17"/>
          <p:cNvSpPr/>
          <p:nvPr/>
        </p:nvSpPr>
        <p:spPr>
          <a:xfrm>
            <a:off x="515086" y="1065557"/>
            <a:ext cx="10880748" cy="3680564"/>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68" name="Google Shape;168;p17"/>
          <p:cNvSpPr/>
          <p:nvPr/>
        </p:nvSpPr>
        <p:spPr>
          <a:xfrm>
            <a:off x="571763" y="963461"/>
            <a:ext cx="10532811" cy="3785652"/>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 system is a collective term for the laws, regulations, policies, institutions and specific measures involved in the maintenance and promotion of public health and hygiene, including disease prevention and control, health surveillance, and the medical response system for public health emergencies. It is the collective body of public, private and voluntary organisations providing essential public health services within the limits of the law.</a:t>
            </a:r>
          </a:p>
        </p:txBody>
      </p:sp>
      <p:sp>
        <p:nvSpPr>
          <p:cNvPr id="169" name="Google Shape;169;p17"/>
          <p:cNvSpPr/>
          <p:nvPr/>
        </p:nvSpPr>
        <p:spPr>
          <a:xfrm>
            <a:off x="2493767" y="222662"/>
            <a:ext cx="7069037"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 System</a:t>
            </a:r>
          </a:p>
        </p:txBody>
      </p:sp>
      <p:sp>
        <p:nvSpPr>
          <p:cNvPr id="170" name="Google Shape;170;p17"/>
          <p:cNvSpPr/>
          <p:nvPr/>
        </p:nvSpPr>
        <p:spPr>
          <a:xfrm>
            <a:off x="515086" y="4932522"/>
            <a:ext cx="10982328" cy="147732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know more: For example, any person wishing to practise medicine, surgery or midwifery in Hong Kong is required to apply for registration with the Medical Council in accordance with the provisions of the Medical Registration Ordinance.</a:t>
            </a:r>
          </a:p>
          <a:p>
            <a:pPr marL="0" marR="0" lvl="0" indent="0" algn="l" rtl="0">
              <a:spcBef>
                <a:spcPts val="0"/>
              </a:spcBef>
              <a:spcAft>
                <a:spcPts val="0"/>
              </a:spcAft>
              <a:buNone/>
            </a:pPr>
            <a:endParaRPr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lvl="0"/>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The Medical Council </a:t>
            </a:r>
            <a:r>
              <a:rPr lang="en-GB"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Hong Kong (https://www.mchk.org.hk/english/registration/registration_requirement.html)</a:t>
            </a:r>
          </a:p>
        </p:txBody>
      </p:sp>
      <p:pic>
        <p:nvPicPr>
          <p:cNvPr id="171" name="Google Shape;171;p17"/>
          <p:cNvPicPr preferRelativeResize="0"/>
          <p:nvPr/>
        </p:nvPicPr>
        <p:blipFill rotWithShape="1">
          <a:blip r:embed="rId3"/>
          <a:srcRect/>
          <a:stretch>
            <a:fillRect/>
          </a:stretch>
        </p:blipFill>
        <p:spPr>
          <a:xfrm>
            <a:off x="9562804" y="5750143"/>
            <a:ext cx="1726023" cy="52611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62"/>
          <p:cNvSpPr txBox="1">
            <a:spLocks noGrp="1"/>
          </p:cNvSpPr>
          <p:nvPr>
            <p:ph type="body" idx="1"/>
          </p:nvPr>
        </p:nvSpPr>
        <p:spPr>
          <a:xfrm>
            <a:off x="490755" y="1638296"/>
            <a:ext cx="11187439" cy="3761018"/>
          </a:xfrm>
          <a:prstGeom prst="rect">
            <a:avLst/>
          </a:prstGeom>
          <a:noFill/>
          <a:ln w="38100" cap="flat" cmpd="sng">
            <a:solidFill>
              <a:srgbClr val="F4B08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20000"/>
              </a:lnSpc>
              <a:spcBef>
                <a:spcPts val="600"/>
              </a:spcBef>
              <a:spcAft>
                <a:spcPts val="0"/>
              </a:spcAft>
              <a:buClr>
                <a:schemeClr val="dk1"/>
              </a:buClr>
              <a:buSzPts val="2800"/>
              <a:buNone/>
            </a:pP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State signed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WHO FCTC in 2003. In accordance with Article 153 of the Basic Law, it was decided that the Convention should apply also to Hong Kong.</a:t>
            </a:r>
          </a:p>
          <a:p>
            <a:pPr marL="228600" lvl="0" indent="-228600" algn="just" rtl="0">
              <a:lnSpc>
                <a:spcPct val="120000"/>
              </a:lnSpc>
              <a:spcBef>
                <a:spcPts val="600"/>
              </a:spcBef>
              <a:spcAft>
                <a:spcPts val="0"/>
              </a:spcAft>
              <a:buClr>
                <a:schemeClr val="dk1"/>
              </a:buClr>
              <a:buSzPts val="26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HKSAR Government has always been discouraging smoking, containing the proliferation of tobacco use and minimising the impact of passive smoking on the public through a multi-pronged approach, including legislation, enforcement, publicity, education, smoking cessation services, and increasing tobacco duty from time to time.</a:t>
            </a:r>
          </a:p>
          <a:p>
            <a:pPr marL="228600" lvl="0" indent="-228600" algn="just">
              <a:lnSpc>
                <a:spcPct val="120000"/>
              </a:lnSpc>
              <a:spcBef>
                <a:spcPts val="600"/>
              </a:spcBef>
              <a:buSzPts val="2600"/>
            </a:pP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Measures have been taken to gradually extend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no-smoking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areas and minimise the effect of second-hand smoke on the public, with a full indoor smoking ban introduced in 2007, and 11 bus interchanges across the territory being designated no-smoking areas by phases from 2016 onwards.</a:t>
            </a:r>
            <a:endPar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82" name="Google Shape;882;p62"/>
          <p:cNvSpPr/>
          <p:nvPr/>
        </p:nvSpPr>
        <p:spPr>
          <a:xfrm>
            <a:off x="490755" y="128440"/>
            <a:ext cx="11313318"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884" name="Google Shape;884;p62"/>
          <p:cNvSpPr/>
          <p:nvPr/>
        </p:nvSpPr>
        <p:spPr>
          <a:xfrm>
            <a:off x="1645164" y="1113048"/>
            <a:ext cx="10347852"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Hong Kong's policies to complement and implement the WHO FCTC</a:t>
            </a:r>
          </a:p>
        </p:txBody>
      </p:sp>
      <p:sp>
        <p:nvSpPr>
          <p:cNvPr id="885" name="Google Shape;885;p62"/>
          <p:cNvSpPr/>
          <p:nvPr/>
        </p:nvSpPr>
        <p:spPr>
          <a:xfrm>
            <a:off x="1199013" y="122863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86" name="Google Shape;886;p62"/>
          <p:cNvSpPr/>
          <p:nvPr/>
        </p:nvSpPr>
        <p:spPr>
          <a:xfrm>
            <a:off x="604008" y="4820539"/>
            <a:ext cx="952150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87" name="Google Shape;887;p62"/>
          <p:cNvSpPr/>
          <p:nvPr/>
        </p:nvSpPr>
        <p:spPr>
          <a:xfrm>
            <a:off x="2217278" y="5808441"/>
            <a:ext cx="6096000"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Hong Kong Government Press Releases</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https://www.fhb.gov.hk/blog/cn/2019/post_20190530.html (Chinese only)</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https://www.news.gov.hk/chi/2021/10/20211031/20211031_115735_023.html (Chinese only)</a:t>
            </a:r>
          </a:p>
        </p:txBody>
      </p:sp>
      <p:pic>
        <p:nvPicPr>
          <p:cNvPr id="888" name="Google Shape;888;p62"/>
          <p:cNvPicPr preferRelativeResize="0"/>
          <p:nvPr/>
        </p:nvPicPr>
        <p:blipFill rotWithShape="1">
          <a:blip r:embed="rId3"/>
          <a:srcRect/>
          <a:stretch>
            <a:fillRect/>
          </a:stretch>
        </p:blipFill>
        <p:spPr>
          <a:xfrm>
            <a:off x="731429" y="5716537"/>
            <a:ext cx="1381318" cy="1105054"/>
          </a:xfrm>
          <a:prstGeom prst="rect">
            <a:avLst/>
          </a:prstGeom>
          <a:noFill/>
          <a:ln>
            <a:noFill/>
          </a:ln>
        </p:spPr>
      </p:pic>
      <p:sp>
        <p:nvSpPr>
          <p:cNvPr id="2" name="文本框 3">
            <a:extLst>
              <a:ext uri="{FF2B5EF4-FFF2-40B4-BE49-F238E27FC236}">
                <a16:creationId xmlns:a16="http://schemas.microsoft.com/office/drawing/2014/main" id="{4098C3AF-8481-EE35-D72B-C8DB0FAEAECE}"/>
              </a:ext>
            </a:extLst>
          </p:cNvPr>
          <p:cNvSpPr txBox="1">
            <a:spLocks noChangeAspect="1"/>
          </p:cNvSpPr>
          <p:nvPr/>
        </p:nvSpPr>
        <p:spPr>
          <a:xfrm>
            <a:off x="559428" y="911543"/>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63"/>
          <p:cNvSpPr txBox="1">
            <a:spLocks noGrp="1"/>
          </p:cNvSpPr>
          <p:nvPr>
            <p:ph type="body" idx="1"/>
          </p:nvPr>
        </p:nvSpPr>
        <p:spPr>
          <a:xfrm>
            <a:off x="304800" y="1455405"/>
            <a:ext cx="11552202" cy="318623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4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Pictorial health warnings (PHWs) are a tobacco control measure laid out by the Article 11 of the WHO FCTC to warn the public about the harm of smoking. WHO recommends PHWs with large, visible, clear and legible messages on at least 50% of principal areas of tobacco packs. As at February 2021, at least 126 countries and jurisdictions have implemented or approved PHWs.</a:t>
            </a:r>
          </a:p>
          <a:p>
            <a:pPr marL="228600" lvl="0" indent="-228600" algn="just">
              <a:lnSpc>
                <a:spcPct val="120000"/>
              </a:lnSpc>
              <a:buSzPts val="2400"/>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Hong Kong introduced textual health warnings on tobacco packages in 1983 and gradually enhanced to PHWs in 2007. Updates were made in 2018, with the number of PHWs increased from six to 12, and </a:t>
            </a:r>
            <a:r>
              <a:rPr lang="en-GB" altLang="zh-HK"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increased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size of PHWs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from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50% to 85% of the two largest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surfaces.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It is also mandated to display a health warning message (“Quit smoking for future generations) and the </a:t>
            </a:r>
            <a:r>
              <a:rPr lang="en-GB" sz="2000" dirty="0" err="1"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quitline</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number (1833183).</a:t>
            </a:r>
          </a:p>
        </p:txBody>
      </p:sp>
      <p:sp>
        <p:nvSpPr>
          <p:cNvPr id="895" name="Google Shape;895;p63"/>
          <p:cNvSpPr/>
          <p:nvPr/>
        </p:nvSpPr>
        <p:spPr>
          <a:xfrm>
            <a:off x="517236" y="116238"/>
            <a:ext cx="11339766"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896" name="Google Shape;896;p63"/>
          <p:cNvSpPr/>
          <p:nvPr/>
        </p:nvSpPr>
        <p:spPr>
          <a:xfrm>
            <a:off x="1668258" y="886514"/>
            <a:ext cx="10737102" cy="6868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Hong Kong's policies to complement and implement the </a:t>
            </a: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t>
            </a: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FCTC</a:t>
            </a:r>
          </a:p>
        </p:txBody>
      </p:sp>
      <p:sp>
        <p:nvSpPr>
          <p:cNvPr id="897" name="Google Shape;897;p63"/>
          <p:cNvSpPr/>
          <p:nvPr/>
        </p:nvSpPr>
        <p:spPr>
          <a:xfrm>
            <a:off x="1179990" y="114746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898" name="Google Shape;898;p63"/>
          <p:cNvPicPr preferRelativeResize="0"/>
          <p:nvPr/>
        </p:nvPicPr>
        <p:blipFill rotWithShape="1">
          <a:blip r:embed="rId3"/>
          <a:srcRect/>
          <a:stretch/>
        </p:blipFill>
        <p:spPr>
          <a:xfrm>
            <a:off x="771651" y="4792701"/>
            <a:ext cx="1396989" cy="1911421"/>
          </a:xfrm>
          <a:prstGeom prst="rect">
            <a:avLst/>
          </a:prstGeom>
          <a:noFill/>
          <a:ln>
            <a:noFill/>
          </a:ln>
        </p:spPr>
      </p:pic>
      <p:pic>
        <p:nvPicPr>
          <p:cNvPr id="899" name="Google Shape;899;p63"/>
          <p:cNvPicPr preferRelativeResize="0"/>
          <p:nvPr/>
        </p:nvPicPr>
        <p:blipFill rotWithShape="1">
          <a:blip r:embed="rId4"/>
          <a:srcRect/>
          <a:stretch/>
        </p:blipFill>
        <p:spPr>
          <a:xfrm>
            <a:off x="2569052" y="4852080"/>
            <a:ext cx="1397017" cy="1910207"/>
          </a:xfrm>
          <a:prstGeom prst="rect">
            <a:avLst/>
          </a:prstGeom>
          <a:noFill/>
          <a:ln>
            <a:noFill/>
          </a:ln>
        </p:spPr>
      </p:pic>
      <p:pic>
        <p:nvPicPr>
          <p:cNvPr id="900" name="Google Shape;900;p63"/>
          <p:cNvPicPr preferRelativeResize="0"/>
          <p:nvPr/>
        </p:nvPicPr>
        <p:blipFill rotWithShape="1">
          <a:blip r:embed="rId5"/>
          <a:srcRect/>
          <a:stretch/>
        </p:blipFill>
        <p:spPr>
          <a:xfrm>
            <a:off x="4308671" y="4852080"/>
            <a:ext cx="1374555" cy="1892368"/>
          </a:xfrm>
          <a:prstGeom prst="rect">
            <a:avLst/>
          </a:prstGeom>
          <a:noFill/>
          <a:ln>
            <a:noFill/>
          </a:ln>
        </p:spPr>
      </p:pic>
      <p:pic>
        <p:nvPicPr>
          <p:cNvPr id="901" name="Google Shape;901;p63"/>
          <p:cNvPicPr preferRelativeResize="0"/>
          <p:nvPr/>
        </p:nvPicPr>
        <p:blipFill rotWithShape="1">
          <a:blip r:embed="rId6"/>
          <a:srcRect/>
          <a:stretch/>
        </p:blipFill>
        <p:spPr>
          <a:xfrm>
            <a:off x="5967149" y="4871296"/>
            <a:ext cx="1377045" cy="1873152"/>
          </a:xfrm>
          <a:prstGeom prst="rect">
            <a:avLst/>
          </a:prstGeom>
          <a:noFill/>
          <a:ln>
            <a:noFill/>
          </a:ln>
        </p:spPr>
      </p:pic>
      <p:sp>
        <p:nvSpPr>
          <p:cNvPr id="902" name="Google Shape;902;p63"/>
          <p:cNvSpPr/>
          <p:nvPr/>
        </p:nvSpPr>
        <p:spPr>
          <a:xfrm>
            <a:off x="7975673" y="4792701"/>
            <a:ext cx="3378127" cy="830997"/>
          </a:xfrm>
          <a:prstGeom prst="rect">
            <a:avLst/>
          </a:prstGeom>
          <a:solidFill>
            <a:srgbClr val="E1EFD8"/>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800"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Examples of pictorial health warnings and plain packaging</a:t>
            </a:r>
          </a:p>
        </p:txBody>
      </p:sp>
      <p:sp>
        <p:nvSpPr>
          <p:cNvPr id="903" name="Google Shape;903;p63"/>
          <p:cNvSpPr/>
          <p:nvPr/>
        </p:nvSpPr>
        <p:spPr>
          <a:xfrm>
            <a:off x="7513275" y="5012850"/>
            <a:ext cx="365760" cy="390698"/>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904" name="Google Shape;904;p63"/>
          <p:cNvPicPr preferRelativeResize="0"/>
          <p:nvPr/>
        </p:nvPicPr>
        <p:blipFill rotWithShape="1">
          <a:blip r:embed="rId7"/>
          <a:srcRect/>
          <a:stretch>
            <a:fillRect/>
          </a:stretch>
        </p:blipFill>
        <p:spPr>
          <a:xfrm>
            <a:off x="7541136" y="5876768"/>
            <a:ext cx="993928" cy="573218"/>
          </a:xfrm>
          <a:prstGeom prst="rect">
            <a:avLst/>
          </a:prstGeom>
          <a:noFill/>
          <a:ln>
            <a:noFill/>
          </a:ln>
        </p:spPr>
      </p:pic>
      <p:sp>
        <p:nvSpPr>
          <p:cNvPr id="905" name="Google Shape;905;p63"/>
          <p:cNvSpPr/>
          <p:nvPr/>
        </p:nvSpPr>
        <p:spPr>
          <a:xfrm>
            <a:off x="8535064" y="5947933"/>
            <a:ext cx="3321938"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Hong Kong Council on Smoking and Health (https://www.smokefree.hk/page.php?id=94&amp;lang=en)</a:t>
            </a:r>
          </a:p>
        </p:txBody>
      </p:sp>
      <p:sp>
        <p:nvSpPr>
          <p:cNvPr id="2" name="文本框 3">
            <a:extLst>
              <a:ext uri="{FF2B5EF4-FFF2-40B4-BE49-F238E27FC236}">
                <a16:creationId xmlns:a16="http://schemas.microsoft.com/office/drawing/2014/main" id="{D38A7487-1378-3B57-4C1F-D1B7E16BBB73}"/>
              </a:ext>
            </a:extLst>
          </p:cNvPr>
          <p:cNvSpPr txBox="1">
            <a:spLocks noChangeAspect="1"/>
          </p:cNvSpPr>
          <p:nvPr/>
        </p:nvSpPr>
        <p:spPr>
          <a:xfrm>
            <a:off x="405598" y="885696"/>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1" name="Google Shape;911;p64"/>
          <p:cNvSpPr/>
          <p:nvPr/>
        </p:nvSpPr>
        <p:spPr>
          <a:xfrm>
            <a:off x="518875" y="93148"/>
            <a:ext cx="11338600"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912" name="Google Shape;912;p64"/>
          <p:cNvSpPr/>
          <p:nvPr/>
        </p:nvSpPr>
        <p:spPr>
          <a:xfrm>
            <a:off x="2062299" y="95693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13" name="Google Shape;913;p64"/>
          <p:cNvSpPr/>
          <p:nvPr/>
        </p:nvSpPr>
        <p:spPr>
          <a:xfrm>
            <a:off x="354295" y="3858120"/>
            <a:ext cx="11503180" cy="1015663"/>
          </a:xfrm>
          <a:prstGeom prst="rect">
            <a:avLst/>
          </a:prstGeom>
          <a:solidFill>
            <a:srgbClr val="FBE4D4"/>
          </a:solidFill>
          <a:ln w="38100"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Smoking (Public Health) (Amendment) Ordinance 2021 of Hong Kong</a:t>
            </a:r>
          </a:p>
          <a:p>
            <a:pPr marL="0" marR="0" lvl="0" indent="0" algn="just" rtl="0">
              <a:spcBef>
                <a:spcPts val="0"/>
              </a:spcBef>
              <a:spcAft>
                <a:spcPts val="0"/>
              </a:spcAft>
              <a:buNone/>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Smoking (Public Health) (Amendment) Ordinance 2021 was published in the Gazette on 29 October 2021. From 30 April 2022, no person may import, promote, manufacture, sell or possess for commercial purposes alternative smoking products, including electronic cigarette products, heated tobacco products and herbal cigarettes.</a:t>
            </a:r>
          </a:p>
        </p:txBody>
      </p:sp>
      <p:pic>
        <p:nvPicPr>
          <p:cNvPr id="914" name="Google Shape;914;p64"/>
          <p:cNvPicPr preferRelativeResize="0"/>
          <p:nvPr/>
        </p:nvPicPr>
        <p:blipFill rotWithShape="1">
          <a:blip r:embed="rId3"/>
          <a:srcRect/>
          <a:stretch>
            <a:fillRect/>
          </a:stretch>
        </p:blipFill>
        <p:spPr>
          <a:xfrm>
            <a:off x="8171532" y="5065103"/>
            <a:ext cx="1945178" cy="505364"/>
          </a:xfrm>
          <a:prstGeom prst="rect">
            <a:avLst/>
          </a:prstGeom>
          <a:noFill/>
          <a:ln>
            <a:noFill/>
          </a:ln>
        </p:spPr>
      </p:pic>
      <p:sp>
        <p:nvSpPr>
          <p:cNvPr id="915" name="Google Shape;915;p64"/>
          <p:cNvSpPr/>
          <p:nvPr/>
        </p:nvSpPr>
        <p:spPr>
          <a:xfrm>
            <a:off x="8129847" y="5625755"/>
            <a:ext cx="3281809"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 Tobacco Control Office, Department of Health</a:t>
            </a:r>
          </a:p>
          <a:p>
            <a:pPr marL="171450" marR="0" lvl="0" indent="-1714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https://www.taco.gov.hk/t/english/whatsnew/amendment_order_2021.html</a:t>
            </a:r>
          </a:p>
          <a:p>
            <a:pPr marL="171450" marR="0" lvl="0" indent="-1714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https://www.livetobaccofree.hk/videos/01_en.mp4</a:t>
            </a:r>
          </a:p>
          <a:p>
            <a:pPr marL="171450" marR="0" lvl="0" indent="-1714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https://www.livetobaccofree.hk/videos/02_en.mp4</a:t>
            </a:r>
          </a:p>
          <a:p>
            <a:pPr marL="171450" marR="0" lvl="0" indent="-171450" algn="l" rtl="0">
              <a:spcBef>
                <a:spcPts val="0"/>
              </a:spcBef>
              <a:spcAft>
                <a:spcPts val="0"/>
              </a:spcAft>
              <a:buClr>
                <a:schemeClr val="dk1"/>
              </a:buClr>
              <a:buSzPts val="1000"/>
              <a:buFont typeface="Times New Roman" panose="02020603050405020304" charset="0"/>
              <a:buChar char="•"/>
            </a:pPr>
            <a:r>
              <a:rPr lang="en-GB" sz="1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https://www.livetobaccofree.hk/videos/03_en.mp4</a:t>
            </a:r>
          </a:p>
        </p:txBody>
      </p:sp>
      <p:pic>
        <p:nvPicPr>
          <p:cNvPr id="916" name="Google Shape;916;p64">
            <a:hlinkClick r:id="rId4"/>
          </p:cNvPr>
          <p:cNvPicPr preferRelativeResize="0"/>
          <p:nvPr/>
        </p:nvPicPr>
        <p:blipFill rotWithShape="1">
          <a:blip r:embed="rId5"/>
          <a:srcRect/>
          <a:stretch/>
        </p:blipFill>
        <p:spPr>
          <a:xfrm>
            <a:off x="719833" y="5656595"/>
            <a:ext cx="1565542" cy="952828"/>
          </a:xfrm>
          <a:prstGeom prst="rect">
            <a:avLst/>
          </a:prstGeom>
          <a:noFill/>
          <a:ln>
            <a:noFill/>
          </a:ln>
        </p:spPr>
      </p:pic>
      <p:pic>
        <p:nvPicPr>
          <p:cNvPr id="917" name="Google Shape;917;p64">
            <a:hlinkClick r:id="rId6"/>
          </p:cNvPr>
          <p:cNvPicPr preferRelativeResize="0"/>
          <p:nvPr/>
        </p:nvPicPr>
        <p:blipFill rotWithShape="1">
          <a:blip r:embed="rId7"/>
          <a:srcRect/>
          <a:stretch/>
        </p:blipFill>
        <p:spPr>
          <a:xfrm>
            <a:off x="3246938" y="5647661"/>
            <a:ext cx="1692026" cy="940858"/>
          </a:xfrm>
          <a:prstGeom prst="rect">
            <a:avLst/>
          </a:prstGeom>
          <a:noFill/>
          <a:ln>
            <a:noFill/>
          </a:ln>
        </p:spPr>
      </p:pic>
      <p:pic>
        <p:nvPicPr>
          <p:cNvPr id="918" name="Google Shape;918;p64">
            <a:hlinkClick r:id="rId8"/>
          </p:cNvPr>
          <p:cNvPicPr preferRelativeResize="0"/>
          <p:nvPr/>
        </p:nvPicPr>
        <p:blipFill rotWithShape="1">
          <a:blip r:embed="rId9"/>
          <a:srcRect/>
          <a:stretch/>
        </p:blipFill>
        <p:spPr>
          <a:xfrm>
            <a:off x="5900528" y="5625755"/>
            <a:ext cx="1709310" cy="962764"/>
          </a:xfrm>
          <a:prstGeom prst="rect">
            <a:avLst/>
          </a:prstGeom>
          <a:noFill/>
          <a:ln>
            <a:noFill/>
          </a:ln>
        </p:spPr>
      </p:pic>
      <p:sp>
        <p:nvSpPr>
          <p:cNvPr id="919" name="Google Shape;919;p64"/>
          <p:cNvSpPr/>
          <p:nvPr/>
        </p:nvSpPr>
        <p:spPr>
          <a:xfrm>
            <a:off x="354295" y="1374779"/>
            <a:ext cx="11503180" cy="1938992"/>
          </a:xfrm>
          <a:prstGeom prst="rect">
            <a:avLst/>
          </a:prstGeom>
          <a:solidFill>
            <a:srgbClr val="E1EFD8"/>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60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also provides guidelines for the control of e-cigarettes and heated tobacco products (HTPs), stating that: </a:t>
            </a:r>
          </a:p>
          <a:p>
            <a:pPr marL="342900" marR="0" lvl="0" indent="-342900" algn="just" rtl="0">
              <a:lnSpc>
                <a:spcPct val="120000"/>
              </a:lnSpc>
              <a:spcBef>
                <a:spcPts val="600"/>
              </a:spcBef>
              <a:spcAft>
                <a:spcPts val="0"/>
              </a:spcAft>
              <a:buClr>
                <a:schemeClr val="dk1"/>
              </a:buClr>
              <a:buSzPts val="2400"/>
              <a:buFont typeface="Times New Roman" panose="02020603050405020304" charset="0"/>
              <a:buChar char="•"/>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HTPs are, like all other tobacco products, inherently toxic and contain carcinogens. E-cigarettes and herbal tobacco are also harmful to health. E-cigarettes are particularly risky when used by children and adolescents.</a:t>
            </a:r>
          </a:p>
          <a:p>
            <a:pPr marL="342900" marR="0" lvl="0" indent="-342900" algn="just" rtl="0">
              <a:lnSpc>
                <a:spcPct val="120000"/>
              </a:lnSpc>
              <a:spcBef>
                <a:spcPts val="600"/>
              </a:spcBef>
              <a:spcAft>
                <a:spcPts val="0"/>
              </a:spcAft>
              <a:buClr>
                <a:schemeClr val="dk1"/>
              </a:buClr>
              <a:buSzPts val="2400"/>
              <a:buFont typeface="Times New Roman" panose="02020603050405020304" charset="0"/>
              <a:buChar char="•"/>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They should be treated like any other tobacco product when it comes to setting policies. And it is recommended to regulate HTPs and e-cigarettes.</a:t>
            </a:r>
          </a:p>
        </p:txBody>
      </p:sp>
      <p:sp>
        <p:nvSpPr>
          <p:cNvPr id="920" name="Google Shape;920;p64"/>
          <p:cNvSpPr/>
          <p:nvPr/>
        </p:nvSpPr>
        <p:spPr>
          <a:xfrm>
            <a:off x="1498271" y="3413051"/>
            <a:ext cx="5314605" cy="361637"/>
          </a:xfrm>
          <a:prstGeom prst="rect">
            <a:avLst/>
          </a:prstGeom>
          <a:noFill/>
          <a:ln>
            <a:noFill/>
          </a:ln>
        </p:spPr>
        <p:txBody>
          <a:bodyPr spcFirstLastPara="1" wrap="square" lIns="91425" tIns="45700" rIns="91425" bIns="45700" anchor="t" anchorCtr="0">
            <a:noAutofit/>
          </a:bodyPr>
          <a:lstStyle/>
          <a:p>
            <a:pPr marL="0" marR="0" lvl="0" indent="0" algn="l" rtl="0">
              <a:lnSpc>
                <a:spcPct val="175000"/>
              </a:lnSpc>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a:t>
            </a: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https://www.who.int/news-room/fact-sheets/detail/tobacco)</a:t>
            </a:r>
          </a:p>
        </p:txBody>
      </p:sp>
      <p:pic>
        <p:nvPicPr>
          <p:cNvPr id="921" name="Google Shape;921;p64"/>
          <p:cNvPicPr preferRelativeResize="0"/>
          <p:nvPr/>
        </p:nvPicPr>
        <p:blipFill rotWithShape="1">
          <a:blip r:embed="rId10"/>
          <a:srcRect/>
          <a:stretch>
            <a:fillRect/>
          </a:stretch>
        </p:blipFill>
        <p:spPr>
          <a:xfrm>
            <a:off x="344879" y="3370592"/>
            <a:ext cx="1089407" cy="415906"/>
          </a:xfrm>
          <a:prstGeom prst="rect">
            <a:avLst/>
          </a:prstGeom>
          <a:noFill/>
          <a:ln>
            <a:noFill/>
          </a:ln>
        </p:spPr>
      </p:pic>
      <p:sp>
        <p:nvSpPr>
          <p:cNvPr id="922" name="Google Shape;922;p64"/>
          <p:cNvSpPr/>
          <p:nvPr/>
        </p:nvSpPr>
        <p:spPr>
          <a:xfrm>
            <a:off x="955040" y="4957215"/>
            <a:ext cx="6744336" cy="477220"/>
          </a:xfrm>
          <a:prstGeom prst="rect">
            <a:avLst/>
          </a:prstGeom>
          <a:solidFill>
            <a:srgbClr val="DDEAF6"/>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Click on the images to watch videos, produced by the TCO of the Department of Health, </a:t>
            </a:r>
            <a:endParaRPr lang="en-GB" dirty="0" smtClean="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GB" dirty="0"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on </a:t>
            </a:r>
            <a:r>
              <a:rPr lang="en-GB"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the harmful effects of e-cigarettes.</a:t>
            </a:r>
          </a:p>
        </p:txBody>
      </p:sp>
      <p:sp>
        <p:nvSpPr>
          <p:cNvPr id="923" name="Google Shape;923;p64"/>
          <p:cNvSpPr/>
          <p:nvPr/>
        </p:nvSpPr>
        <p:spPr>
          <a:xfrm>
            <a:off x="1191970" y="5403741"/>
            <a:ext cx="484632" cy="346641"/>
          </a:xfrm>
          <a:prstGeom prst="downArrow">
            <a:avLst>
              <a:gd name="adj1" fmla="val 50000"/>
              <a:gd name="adj2" fmla="val 50000"/>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24" name="Google Shape;924;p64"/>
          <p:cNvSpPr/>
          <p:nvPr/>
        </p:nvSpPr>
        <p:spPr>
          <a:xfrm>
            <a:off x="6510882" y="5446448"/>
            <a:ext cx="484632" cy="346641"/>
          </a:xfrm>
          <a:prstGeom prst="downArrow">
            <a:avLst>
              <a:gd name="adj1" fmla="val 50000"/>
              <a:gd name="adj2" fmla="val 50000"/>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25" name="Google Shape;925;p64"/>
          <p:cNvSpPr/>
          <p:nvPr/>
        </p:nvSpPr>
        <p:spPr>
          <a:xfrm>
            <a:off x="3786366" y="5434435"/>
            <a:ext cx="484632" cy="346641"/>
          </a:xfrm>
          <a:prstGeom prst="downArrow">
            <a:avLst>
              <a:gd name="adj1" fmla="val 50000"/>
              <a:gd name="adj2" fmla="val 50000"/>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26" name="Google Shape;926;p64"/>
          <p:cNvSpPr/>
          <p:nvPr/>
        </p:nvSpPr>
        <p:spPr>
          <a:xfrm>
            <a:off x="2546739" y="869984"/>
            <a:ext cx="8777043" cy="442592"/>
          </a:xfrm>
          <a:prstGeom prst="rect">
            <a:avLst/>
          </a:prstGeom>
          <a:noFill/>
          <a:ln>
            <a:noFill/>
          </a:ln>
        </p:spPr>
        <p:txBody>
          <a:bodyPr spcFirstLastPara="1" wrap="square" lIns="91425" tIns="45700" rIns="91425" bIns="45700" anchor="t" anchorCtr="0">
            <a:noAutofit/>
          </a:bodyPr>
          <a:lstStyle/>
          <a:p>
            <a:pPr lvl="0"/>
            <a:r>
              <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 of e-cigarettes </a:t>
            </a:r>
            <a:r>
              <a:rPr lang="en-GB" sz="24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Heated Tobacco Products (HTPs)</a:t>
            </a:r>
            <a:endParaRPr lang="en-GB" sz="24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 name="文本框 3">
            <a:extLst>
              <a:ext uri="{FF2B5EF4-FFF2-40B4-BE49-F238E27FC236}">
                <a16:creationId xmlns:a16="http://schemas.microsoft.com/office/drawing/2014/main" id="{1EF69E54-E845-1485-B3F7-C724F83237BE}"/>
              </a:ext>
            </a:extLst>
          </p:cNvPr>
          <p:cNvSpPr txBox="1">
            <a:spLocks noChangeAspect="1"/>
          </p:cNvSpPr>
          <p:nvPr/>
        </p:nvSpPr>
        <p:spPr>
          <a:xfrm>
            <a:off x="602756" y="955291"/>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65"/>
          <p:cNvSpPr txBox="1">
            <a:spLocks noGrp="1"/>
          </p:cNvSpPr>
          <p:nvPr>
            <p:ph type="body" idx="1"/>
          </p:nvPr>
        </p:nvSpPr>
        <p:spPr>
          <a:xfrm>
            <a:off x="400593" y="1473246"/>
            <a:ext cx="11469981" cy="4642013"/>
          </a:xfrm>
          <a:prstGeom prst="rect">
            <a:avLst/>
          </a:prstGeom>
          <a:noFill/>
          <a:ln w="38100" cap="flat" cmpd="sng">
            <a:solidFill>
              <a:srgbClr val="C81501"/>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600"/>
              </a:spcBef>
              <a:spcAft>
                <a:spcPts val="0"/>
              </a:spcAft>
              <a:buClr>
                <a:schemeClr val="dk1"/>
              </a:buClr>
              <a:buSzPts val="2500"/>
              <a:buChar char="•"/>
            </a:pP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WHO leads and </a:t>
            </a:r>
            <a:r>
              <a:rPr lang="en-GB" sz="2000"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co-ordinates </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health responses in emergencies, providing support to countries</a:t>
            </a:r>
            <a:r>
              <a:rPr lang="en-GB" sz="2000"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It conducts risk assessments, identifies priorities and develops strategies</a:t>
            </a:r>
            <a:r>
              <a:rPr lang="en-GB" sz="2000"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It also provides technical guidance, supplies and funding, and monitors health status. </a:t>
            </a:r>
            <a:r>
              <a:rPr lang="en-GB" sz="2000"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 WHO </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assists Member States in strengthening their capacity to manage emergency risks, so as to prevent, protect against and respond to any health threatening emergencies. It also assists in recovery efforts after an emergency.</a:t>
            </a:r>
          </a:p>
          <a:p>
            <a:pPr marL="228600" lvl="0" indent="-228600" algn="l" rtl="0">
              <a:lnSpc>
                <a:spcPct val="120000"/>
              </a:lnSpc>
              <a:spcBef>
                <a:spcPts val="600"/>
              </a:spcBef>
              <a:spcAft>
                <a:spcPts val="0"/>
              </a:spcAft>
              <a:buClr>
                <a:schemeClr val="dk1"/>
              </a:buClr>
              <a:buSzPts val="2500"/>
              <a:buChar char="•"/>
            </a:pPr>
            <a:r>
              <a:rPr lang="en-GB" sz="2000" b="1" u="sng" dirty="0">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images below</a:t>
            </a:r>
            <a:r>
              <a:rPr lang="en-GB" sz="2000" dirty="0">
                <a:latin typeface="Times New Roman" panose="02020603050405020304" charset="0"/>
                <a:ea typeface="Times New Roman" panose="02020603050405020304" charset="0"/>
                <a:cs typeface="Times New Roman" panose="02020603050405020304" charset="0"/>
                <a:sym typeface="Times New Roman" panose="02020603050405020304" charset="0"/>
              </a:rPr>
              <a:t> for WHO press releases on the latest disease outbreaks, confirmed public health emergencies, potential events of concern and others.</a:t>
            </a:r>
          </a:p>
        </p:txBody>
      </p:sp>
      <p:sp>
        <p:nvSpPr>
          <p:cNvPr id="932" name="Google Shape;932;p65"/>
          <p:cNvSpPr/>
          <p:nvPr/>
        </p:nvSpPr>
        <p:spPr>
          <a:xfrm>
            <a:off x="400593" y="238480"/>
            <a:ext cx="11791407"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933" name="Google Shape;933;p65"/>
          <p:cNvSpPr/>
          <p:nvPr/>
        </p:nvSpPr>
        <p:spPr>
          <a:xfrm>
            <a:off x="4183604" y="6168502"/>
            <a:ext cx="416237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https://www.who.int/emergencies/situations</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https://www.who.int/about/what-we-do</a:t>
            </a:r>
          </a:p>
        </p:txBody>
      </p:sp>
      <p:pic>
        <p:nvPicPr>
          <p:cNvPr id="934" name="Google Shape;934;p65">
            <a:hlinkClick r:id="rId3"/>
          </p:cNvPr>
          <p:cNvPicPr preferRelativeResize="0"/>
          <p:nvPr/>
        </p:nvPicPr>
        <p:blipFill rotWithShape="1">
          <a:blip r:embed="rId4"/>
          <a:srcRect/>
          <a:stretch>
            <a:fillRect/>
          </a:stretch>
        </p:blipFill>
        <p:spPr>
          <a:xfrm>
            <a:off x="5699288" y="4285003"/>
            <a:ext cx="5894871" cy="1680974"/>
          </a:xfrm>
          <a:prstGeom prst="rect">
            <a:avLst/>
          </a:prstGeom>
          <a:noFill/>
          <a:ln>
            <a:noFill/>
          </a:ln>
        </p:spPr>
      </p:pic>
      <p:pic>
        <p:nvPicPr>
          <p:cNvPr id="935" name="Google Shape;935;p65"/>
          <p:cNvPicPr preferRelativeResize="0"/>
          <p:nvPr/>
        </p:nvPicPr>
        <p:blipFill rotWithShape="1">
          <a:blip r:embed="rId5"/>
          <a:srcRect/>
          <a:stretch>
            <a:fillRect/>
          </a:stretch>
        </p:blipFill>
        <p:spPr>
          <a:xfrm>
            <a:off x="2330301" y="6196263"/>
            <a:ext cx="1460624" cy="557626"/>
          </a:xfrm>
          <a:prstGeom prst="rect">
            <a:avLst/>
          </a:prstGeom>
          <a:noFill/>
          <a:ln>
            <a:noFill/>
          </a:ln>
        </p:spPr>
      </p:pic>
      <p:sp>
        <p:nvSpPr>
          <p:cNvPr id="936" name="Google Shape;936;p65"/>
          <p:cNvSpPr/>
          <p:nvPr/>
        </p:nvSpPr>
        <p:spPr>
          <a:xfrm>
            <a:off x="2588783" y="1019451"/>
            <a:ext cx="860753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a:t>
            </a:r>
            <a:r>
              <a:rPr lang="en-GB" sz="24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t>
            </a:r>
            <a:r>
              <a:rPr lang="en-GB" sz="24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response to health emergencies</a:t>
            </a:r>
          </a:p>
        </p:txBody>
      </p:sp>
      <p:sp>
        <p:nvSpPr>
          <p:cNvPr id="937" name="Google Shape;937;p65"/>
          <p:cNvSpPr/>
          <p:nvPr/>
        </p:nvSpPr>
        <p:spPr>
          <a:xfrm>
            <a:off x="2075982" y="115042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938" name="Google Shape;938;p65">
            <a:hlinkClick r:id="rId6"/>
          </p:cNvPr>
          <p:cNvPicPr preferRelativeResize="0"/>
          <p:nvPr/>
        </p:nvPicPr>
        <p:blipFill rotWithShape="1">
          <a:blip r:embed="rId7"/>
          <a:srcRect/>
          <a:stretch>
            <a:fillRect/>
          </a:stretch>
        </p:blipFill>
        <p:spPr>
          <a:xfrm>
            <a:off x="724331" y="4285003"/>
            <a:ext cx="4805865" cy="16106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66"/>
          <p:cNvSpPr/>
          <p:nvPr/>
        </p:nvSpPr>
        <p:spPr>
          <a:xfrm>
            <a:off x="275193" y="1403429"/>
            <a:ext cx="11524920" cy="4543809"/>
          </a:xfrm>
          <a:prstGeom prst="roundRect">
            <a:avLst>
              <a:gd name="adj" fmla="val 787"/>
            </a:avLst>
          </a:prstGeom>
          <a:solidFill>
            <a:srgbClr val="FDB42A">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44" name="Google Shape;944;p66"/>
          <p:cNvSpPr txBox="1"/>
          <p:nvPr/>
        </p:nvSpPr>
        <p:spPr>
          <a:xfrm>
            <a:off x="610076" y="7042188"/>
            <a:ext cx="18473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45" name="Google Shape;945;p66"/>
          <p:cNvSpPr txBox="1"/>
          <p:nvPr/>
        </p:nvSpPr>
        <p:spPr>
          <a:xfrm>
            <a:off x="378891" y="1493122"/>
            <a:ext cx="11317523" cy="454274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20000"/>
              </a:lnSpc>
              <a:spcBef>
                <a:spcPts val="600"/>
              </a:spcBef>
              <a:spcAft>
                <a:spcPts val="600"/>
              </a:spcAft>
              <a:buClr>
                <a:schemeClr val="dk1"/>
              </a:buClr>
              <a:buSzPts val="2400"/>
              <a:buFont typeface="Times New Roman" panose="02020603050405020304" charset="0"/>
              <a:buChar char="•"/>
            </a:pP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defines a public health emergency of international concern (PHEIC) in accordance with the IHR (2005) (see previous slides) and establishes a mechanism to facilitate prompt response to public health emergencies.</a:t>
            </a:r>
          </a:p>
          <a:p>
            <a:pPr marL="342900" lvl="0" indent="-342900" algn="just">
              <a:lnSpc>
                <a:spcPct val="120000"/>
              </a:lnSpc>
              <a:spcBef>
                <a:spcPts val="600"/>
              </a:spcBef>
              <a:spcAft>
                <a:spcPts val="600"/>
              </a:spcAft>
              <a:buClr>
                <a:schemeClr val="dk1"/>
              </a:buClr>
              <a:buSzPts val="2400"/>
              <a:buFont typeface="Times New Roman" panose="02020603050405020304" charset="0"/>
              <a:buChar char="•"/>
            </a:pP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Emergency Committee is made up of international experts who provide advice to the WHO Director-General in the context of a PHEIC. The Committee provides views on whether the event constitutes a PHEIC, as well as on the Temporary Recommendations </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that should be taken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by the country experiencing </a:t>
            </a:r>
            <a:r>
              <a:rPr lang="en-US"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 emergency of international </a:t>
            </a:r>
            <a:r>
              <a:rPr lang="en-US"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concern</a:t>
            </a: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or by other countries, to prevent or reduce the international spread of disease and avoid unnecessary interference with international trade and travel. Members of an IHR Emergency Committee are drawn from the IHR Experts Roster, and, where appropriate, from other WHO expert advisory panels.</a:t>
            </a:r>
          </a:p>
          <a:p>
            <a:pPr marL="342900" marR="0" lvl="0" indent="-342900" algn="just" rtl="0">
              <a:lnSpc>
                <a:spcPct val="120000"/>
              </a:lnSpc>
              <a:spcBef>
                <a:spcPts val="600"/>
              </a:spcBef>
              <a:spcAft>
                <a:spcPts val="600"/>
              </a:spcAft>
              <a:buClr>
                <a:schemeClr val="dk1"/>
              </a:buClr>
              <a:buSzPts val="2400"/>
              <a:buFont typeface="Times New Roman" panose="02020603050405020304" charset="0"/>
              <a:buChar char="•"/>
            </a:pPr>
            <a:r>
              <a:rPr lang="en-GB" sz="18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18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Director-General makes the final determination based on advice from the Emergency Committee, information provided by the State Parties, scientific experts and an assessment of risk to human health, risk of international spread of disease and of risk of interference with international travel. Related recommendations are temporary and need to be reviewed every three months.</a:t>
            </a:r>
          </a:p>
        </p:txBody>
      </p:sp>
      <p:sp>
        <p:nvSpPr>
          <p:cNvPr id="946" name="Google Shape;946;p66"/>
          <p:cNvSpPr txBox="1"/>
          <p:nvPr/>
        </p:nvSpPr>
        <p:spPr>
          <a:xfrm>
            <a:off x="1899771" y="890654"/>
            <a:ext cx="8070065" cy="515937"/>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Clr>
                <a:schemeClr val="dk1"/>
              </a:buClr>
              <a:buSzPts val="2800"/>
              <a:buFont typeface="Times New Roman" panose="02020603050405020304" charset="0"/>
              <a:buNone/>
            </a:pPr>
            <a:r>
              <a:rPr lang="en-GB" sz="2400" b="1" dirty="0">
                <a:latin typeface="Times New Roman" panose="02020603050405020304" charset="0"/>
                <a:ea typeface="Times New Roman" panose="02020603050405020304" charset="0"/>
                <a:cs typeface="Times New Roman" panose="02020603050405020304" charset="0"/>
                <a:sym typeface="Times New Roman" panose="02020603050405020304" charset="0"/>
              </a:rPr>
              <a:t>Establishing a response mechanism for PHEICs</a:t>
            </a:r>
          </a:p>
        </p:txBody>
      </p:sp>
      <p:sp>
        <p:nvSpPr>
          <p:cNvPr id="947" name="Google Shape;947;p66"/>
          <p:cNvSpPr/>
          <p:nvPr/>
        </p:nvSpPr>
        <p:spPr>
          <a:xfrm>
            <a:off x="1453620" y="966465"/>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48" name="Google Shape;948;p66"/>
          <p:cNvSpPr/>
          <p:nvPr/>
        </p:nvSpPr>
        <p:spPr>
          <a:xfrm>
            <a:off x="2178389" y="6219744"/>
            <a:ext cx="916652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a:t>
            </a:r>
          </a:p>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https://www.who.int/news-room/questions-and-answers/item/what-are-the-international-health-regulations-and-emergency-committees)</a:t>
            </a:r>
          </a:p>
        </p:txBody>
      </p:sp>
      <p:pic>
        <p:nvPicPr>
          <p:cNvPr id="949" name="Google Shape;949;p66"/>
          <p:cNvPicPr preferRelativeResize="0"/>
          <p:nvPr/>
        </p:nvPicPr>
        <p:blipFill rotWithShape="1">
          <a:blip r:embed="rId3"/>
          <a:srcRect/>
          <a:stretch>
            <a:fillRect/>
          </a:stretch>
        </p:blipFill>
        <p:spPr>
          <a:xfrm>
            <a:off x="485416" y="6035078"/>
            <a:ext cx="1692973" cy="646331"/>
          </a:xfrm>
          <a:prstGeom prst="rect">
            <a:avLst/>
          </a:prstGeom>
          <a:noFill/>
          <a:ln>
            <a:noFill/>
          </a:ln>
        </p:spPr>
      </p:pic>
      <p:sp>
        <p:nvSpPr>
          <p:cNvPr id="950" name="Google Shape;950;p66"/>
          <p:cNvSpPr/>
          <p:nvPr/>
        </p:nvSpPr>
        <p:spPr>
          <a:xfrm>
            <a:off x="275193" y="133473"/>
            <a:ext cx="11639716"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2" name="文本框 3">
            <a:extLst>
              <a:ext uri="{FF2B5EF4-FFF2-40B4-BE49-F238E27FC236}">
                <a16:creationId xmlns:a16="http://schemas.microsoft.com/office/drawing/2014/main" id="{6002773B-90BD-6FEA-4CA5-444B3E2A9ED0}"/>
              </a:ext>
            </a:extLst>
          </p:cNvPr>
          <p:cNvSpPr txBox="1">
            <a:spLocks noChangeAspect="1"/>
          </p:cNvSpPr>
          <p:nvPr/>
        </p:nvSpPr>
        <p:spPr>
          <a:xfrm>
            <a:off x="275193" y="912095"/>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67"/>
          <p:cNvSpPr/>
          <p:nvPr/>
        </p:nvSpPr>
        <p:spPr>
          <a:xfrm>
            <a:off x="347063" y="2568307"/>
            <a:ext cx="11446935" cy="369332"/>
          </a:xfrm>
          <a:prstGeom prst="rightArrow">
            <a:avLst>
              <a:gd name="adj1" fmla="val 50000"/>
              <a:gd name="adj2" fmla="val 50000"/>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57" name="Google Shape;957;p67"/>
          <p:cNvSpPr/>
          <p:nvPr/>
        </p:nvSpPr>
        <p:spPr>
          <a:xfrm>
            <a:off x="931470" y="2295902"/>
            <a:ext cx="80141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Times New Roman" panose="02020603050405020304"/>
                <a:ea typeface="Times New Roman" panose="02020603050405020304"/>
                <a:cs typeface="Times New Roman" panose="02020603050405020304"/>
                <a:sym typeface="Times New Roman" panose="02020603050405020304"/>
              </a:rPr>
              <a:t>2009</a:t>
            </a:r>
          </a:p>
        </p:txBody>
      </p:sp>
      <p:cxnSp>
        <p:nvCxnSpPr>
          <p:cNvPr id="958" name="Google Shape;958;p67"/>
          <p:cNvCxnSpPr/>
          <p:nvPr/>
        </p:nvCxnSpPr>
        <p:spPr>
          <a:xfrm>
            <a:off x="1022987" y="2704885"/>
            <a:ext cx="602538" cy="7144"/>
          </a:xfrm>
          <a:prstGeom prst="straightConnector1">
            <a:avLst/>
          </a:prstGeom>
          <a:noFill/>
          <a:ln w="57150" cap="flat" cmpd="sng">
            <a:solidFill>
              <a:srgbClr val="C00000"/>
            </a:solidFill>
            <a:prstDash val="solid"/>
            <a:miter lim="800000"/>
            <a:headEnd type="none" w="sm" len="sm"/>
            <a:tailEnd type="none" w="sm" len="sm"/>
          </a:ln>
        </p:spPr>
      </p:cxnSp>
      <p:sp>
        <p:nvSpPr>
          <p:cNvPr id="959" name="Google Shape;959;p67"/>
          <p:cNvSpPr/>
          <p:nvPr/>
        </p:nvSpPr>
        <p:spPr>
          <a:xfrm>
            <a:off x="530049" y="2793459"/>
            <a:ext cx="1588413"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rgbClr val="2B2B2B"/>
                </a:solidFill>
                <a:latin typeface="Times New Roman" panose="02020603050405020304"/>
                <a:ea typeface="Times New Roman" panose="02020603050405020304"/>
                <a:cs typeface="Times New Roman" panose="02020603050405020304"/>
                <a:sym typeface="Times New Roman" panose="02020603050405020304"/>
              </a:rPr>
              <a:t>2009 H1N1 Influenza</a:t>
            </a:r>
          </a:p>
        </p:txBody>
      </p:sp>
      <p:sp>
        <p:nvSpPr>
          <p:cNvPr id="960" name="Google Shape;960;p67"/>
          <p:cNvSpPr/>
          <p:nvPr/>
        </p:nvSpPr>
        <p:spPr>
          <a:xfrm>
            <a:off x="2711840" y="2304435"/>
            <a:ext cx="86107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2014</a:t>
            </a:r>
          </a:p>
        </p:txBody>
      </p:sp>
      <p:cxnSp>
        <p:nvCxnSpPr>
          <p:cNvPr id="961" name="Google Shape;961;p67"/>
          <p:cNvCxnSpPr/>
          <p:nvPr/>
        </p:nvCxnSpPr>
        <p:spPr>
          <a:xfrm>
            <a:off x="2815405" y="2704885"/>
            <a:ext cx="653941" cy="0"/>
          </a:xfrm>
          <a:prstGeom prst="straightConnector1">
            <a:avLst/>
          </a:prstGeom>
          <a:noFill/>
          <a:ln w="57150" cap="flat" cmpd="sng">
            <a:solidFill>
              <a:srgbClr val="C00000"/>
            </a:solidFill>
            <a:prstDash val="solid"/>
            <a:miter lim="800000"/>
            <a:headEnd type="none" w="sm" len="sm"/>
            <a:tailEnd type="none" w="sm" len="sm"/>
          </a:ln>
        </p:spPr>
      </p:cxnSp>
      <p:sp>
        <p:nvSpPr>
          <p:cNvPr id="962" name="Google Shape;962;p67"/>
          <p:cNvSpPr/>
          <p:nvPr/>
        </p:nvSpPr>
        <p:spPr>
          <a:xfrm>
            <a:off x="2260582" y="2793459"/>
            <a:ext cx="2551357" cy="769441"/>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C00000"/>
              </a:buClr>
              <a:buSzPts val="2200"/>
              <a:buFont typeface="Times New Roman" panose="02020603050405020304" charset="0"/>
              <a:buChar char="•"/>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Polio</a:t>
            </a:r>
            <a:endPar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285750" marR="0" lvl="0" indent="-285750" algn="l" rtl="0">
              <a:spcBef>
                <a:spcPts val="0"/>
              </a:spcBef>
              <a:spcAft>
                <a:spcPts val="0"/>
              </a:spcAft>
              <a:buClr>
                <a:srgbClr val="C00000"/>
              </a:buClr>
              <a:buSzPts val="2200"/>
              <a:buFont typeface="Times New Roman" panose="02020603050405020304" charset="0"/>
              <a:buChar char="•"/>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Ebola Virus Disease</a:t>
            </a:r>
          </a:p>
        </p:txBody>
      </p:sp>
      <p:sp>
        <p:nvSpPr>
          <p:cNvPr id="963" name="Google Shape;963;p67"/>
          <p:cNvSpPr/>
          <p:nvPr/>
        </p:nvSpPr>
        <p:spPr>
          <a:xfrm>
            <a:off x="5348242" y="2279631"/>
            <a:ext cx="91122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Times New Roman" panose="02020603050405020304"/>
                <a:ea typeface="Times New Roman" panose="02020603050405020304"/>
                <a:cs typeface="Times New Roman" panose="02020603050405020304"/>
                <a:sym typeface="Times New Roman" panose="02020603050405020304"/>
              </a:rPr>
              <a:t>2016</a:t>
            </a:r>
          </a:p>
        </p:txBody>
      </p:sp>
      <p:cxnSp>
        <p:nvCxnSpPr>
          <p:cNvPr id="964" name="Google Shape;964;p67"/>
          <p:cNvCxnSpPr/>
          <p:nvPr/>
        </p:nvCxnSpPr>
        <p:spPr>
          <a:xfrm>
            <a:off x="5438679" y="2686597"/>
            <a:ext cx="631851" cy="9428"/>
          </a:xfrm>
          <a:prstGeom prst="straightConnector1">
            <a:avLst/>
          </a:prstGeom>
          <a:noFill/>
          <a:ln w="57150" cap="flat" cmpd="sng">
            <a:solidFill>
              <a:srgbClr val="C00000"/>
            </a:solidFill>
            <a:prstDash val="solid"/>
            <a:miter lim="800000"/>
            <a:headEnd type="none" w="sm" len="sm"/>
            <a:tailEnd type="none" w="sm" len="sm"/>
          </a:ln>
        </p:spPr>
      </p:cxnSp>
      <p:sp>
        <p:nvSpPr>
          <p:cNvPr id="965" name="Google Shape;965;p67"/>
          <p:cNvSpPr/>
          <p:nvPr/>
        </p:nvSpPr>
        <p:spPr>
          <a:xfrm>
            <a:off x="4878274" y="2793459"/>
            <a:ext cx="1650875"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Zika Virus Disease</a:t>
            </a:r>
          </a:p>
        </p:txBody>
      </p:sp>
      <p:sp>
        <p:nvSpPr>
          <p:cNvPr id="966" name="Google Shape;966;p67"/>
          <p:cNvSpPr/>
          <p:nvPr/>
        </p:nvSpPr>
        <p:spPr>
          <a:xfrm>
            <a:off x="7710561" y="2271031"/>
            <a:ext cx="86107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Times New Roman" panose="02020603050405020304"/>
                <a:ea typeface="Times New Roman" panose="02020603050405020304"/>
                <a:cs typeface="Times New Roman" panose="02020603050405020304"/>
                <a:sym typeface="Times New Roman" panose="02020603050405020304"/>
              </a:rPr>
              <a:t>2018</a:t>
            </a:r>
          </a:p>
        </p:txBody>
      </p:sp>
      <p:cxnSp>
        <p:nvCxnSpPr>
          <p:cNvPr id="967" name="Google Shape;967;p67"/>
          <p:cNvCxnSpPr/>
          <p:nvPr/>
        </p:nvCxnSpPr>
        <p:spPr>
          <a:xfrm>
            <a:off x="7817445" y="2704885"/>
            <a:ext cx="647303" cy="0"/>
          </a:xfrm>
          <a:prstGeom prst="straightConnector1">
            <a:avLst/>
          </a:prstGeom>
          <a:noFill/>
          <a:ln w="57150" cap="flat" cmpd="sng">
            <a:solidFill>
              <a:srgbClr val="C00000"/>
            </a:solidFill>
            <a:prstDash val="solid"/>
            <a:miter lim="800000"/>
            <a:headEnd type="none" w="sm" len="sm"/>
            <a:tailEnd type="none" w="sm" len="sm"/>
          </a:ln>
        </p:spPr>
      </p:cxnSp>
      <p:sp>
        <p:nvSpPr>
          <p:cNvPr id="968" name="Google Shape;968;p67"/>
          <p:cNvSpPr/>
          <p:nvPr/>
        </p:nvSpPr>
        <p:spPr>
          <a:xfrm>
            <a:off x="7240072" y="2793459"/>
            <a:ext cx="2088930" cy="4615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Ebola Virus Disease</a:t>
            </a:r>
          </a:p>
        </p:txBody>
      </p:sp>
      <p:sp>
        <p:nvSpPr>
          <p:cNvPr id="969" name="Google Shape;969;p67"/>
          <p:cNvSpPr/>
          <p:nvPr/>
        </p:nvSpPr>
        <p:spPr>
          <a:xfrm>
            <a:off x="9996693" y="2269569"/>
            <a:ext cx="80141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Times New Roman" panose="02020603050405020304"/>
                <a:ea typeface="Times New Roman" panose="02020603050405020304"/>
                <a:cs typeface="Times New Roman" panose="02020603050405020304"/>
                <a:sym typeface="Times New Roman" panose="02020603050405020304"/>
              </a:rPr>
              <a:t>2020</a:t>
            </a:r>
          </a:p>
        </p:txBody>
      </p:sp>
      <p:cxnSp>
        <p:nvCxnSpPr>
          <p:cNvPr id="970" name="Google Shape;970;p67"/>
          <p:cNvCxnSpPr/>
          <p:nvPr/>
        </p:nvCxnSpPr>
        <p:spPr>
          <a:xfrm>
            <a:off x="10079291" y="2696025"/>
            <a:ext cx="636213" cy="0"/>
          </a:xfrm>
          <a:prstGeom prst="straightConnector1">
            <a:avLst/>
          </a:prstGeom>
          <a:noFill/>
          <a:ln w="57150" cap="flat" cmpd="sng">
            <a:solidFill>
              <a:srgbClr val="C00000"/>
            </a:solidFill>
            <a:prstDash val="solid"/>
            <a:miter lim="800000"/>
            <a:headEnd type="none" w="sm" len="sm"/>
            <a:tailEnd type="none" w="sm" len="sm"/>
          </a:ln>
        </p:spPr>
      </p:cxnSp>
      <p:sp>
        <p:nvSpPr>
          <p:cNvPr id="971" name="Google Shape;971;p67"/>
          <p:cNvSpPr/>
          <p:nvPr/>
        </p:nvSpPr>
        <p:spPr>
          <a:xfrm>
            <a:off x="9501448" y="2793459"/>
            <a:ext cx="2292550"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COVID-19</a:t>
            </a:r>
          </a:p>
        </p:txBody>
      </p:sp>
      <p:sp>
        <p:nvSpPr>
          <p:cNvPr id="972" name="Google Shape;972;p67"/>
          <p:cNvSpPr/>
          <p:nvPr/>
        </p:nvSpPr>
        <p:spPr>
          <a:xfrm>
            <a:off x="422210" y="1685838"/>
            <a:ext cx="11607654" cy="519872"/>
          </a:xfrm>
          <a:prstGeom prst="rect">
            <a:avLst/>
          </a:prstGeom>
          <a:solidFill>
            <a:srgbClr val="E1EFD8"/>
          </a:solidFill>
          <a:ln w="38100"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Since the IHR (2005), six PHEICs have been declared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by WHO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up to 2022.</a:t>
            </a:r>
          </a:p>
        </p:txBody>
      </p:sp>
      <p:sp>
        <p:nvSpPr>
          <p:cNvPr id="974" name="Google Shape;974;p67"/>
          <p:cNvSpPr/>
          <p:nvPr/>
        </p:nvSpPr>
        <p:spPr>
          <a:xfrm>
            <a:off x="1928931" y="5083558"/>
            <a:ext cx="9994758" cy="16619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https://www.who.int/groups/h1n1-ihr-emergency-committee</a:t>
            </a:r>
          </a:p>
          <a:p>
            <a:pPr marL="285750" marR="0" lvl="0" indent="-2857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https://www.who.int/news/item/03-08-2014-who-statement-on-the-second-meeting-of-the-international-health-regulations-emergency-committee-concerning-the-international-spread-of-wild-poliovirus</a:t>
            </a:r>
          </a:p>
          <a:p>
            <a:pPr marL="285750" marR="0" lvl="0" indent="-2857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https://www.who.int/news/item/08-08-2014-statement-on-the-1st-meeting-of-the-ihr-emergency-committee-on-the-2014-ebola-outbreak-in-west-africa</a:t>
            </a:r>
          </a:p>
          <a:p>
            <a:pPr marL="285750" marR="0" lvl="0" indent="-2857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https://www.who.int/news/item/01-02-2016-who-director-general-summarizes-the-outcome-of-the-emergency-committee-regarding-clusters-of-microcephaly-and-guillain-barr%c3%a9-syndrome</a:t>
            </a:r>
          </a:p>
          <a:p>
            <a:pPr marL="285750" marR="0" lvl="0" indent="-2857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https://www.who.int/news/item/17-07-2019-ebola-outbreak-in-the-democratic-republic-of-the-congo-declared-a-public-health-emergency-of-international-concern</a:t>
            </a:r>
          </a:p>
          <a:p>
            <a:pPr marL="285750" marR="0" lvl="0" indent="-285750" algn="l" rtl="0">
              <a:spcBef>
                <a:spcPts val="0"/>
              </a:spcBef>
              <a:spcAft>
                <a:spcPts val="0"/>
              </a:spcAft>
              <a:buClr>
                <a:schemeClr val="dk1"/>
              </a:buClr>
              <a:buSzPts val="1100"/>
              <a:buFont typeface="Times New Roman" panose="02020603050405020304" charset="0"/>
              <a:buChar char="•"/>
            </a:pPr>
            <a:r>
              <a:rPr lang="en-GB" sz="11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https://www.who.int/publications/m/item/covid-19-public-health-emergency-of-international-concern-(pheic)-global-research-and-innovation-forum</a:t>
            </a:r>
          </a:p>
        </p:txBody>
      </p:sp>
      <p:pic>
        <p:nvPicPr>
          <p:cNvPr id="975" name="Google Shape;975;p67"/>
          <p:cNvPicPr preferRelativeResize="0"/>
          <p:nvPr/>
        </p:nvPicPr>
        <p:blipFill rotWithShape="1">
          <a:blip r:embed="rId3"/>
          <a:srcRect/>
          <a:stretch>
            <a:fillRect/>
          </a:stretch>
        </p:blipFill>
        <p:spPr>
          <a:xfrm>
            <a:off x="234851" y="5083558"/>
            <a:ext cx="1635513" cy="591118"/>
          </a:xfrm>
          <a:prstGeom prst="rect">
            <a:avLst/>
          </a:prstGeom>
          <a:noFill/>
          <a:ln>
            <a:noFill/>
          </a:ln>
        </p:spPr>
      </p:pic>
      <p:sp>
        <p:nvSpPr>
          <p:cNvPr id="976" name="Google Shape;976;p67"/>
          <p:cNvSpPr/>
          <p:nvPr/>
        </p:nvSpPr>
        <p:spPr>
          <a:xfrm>
            <a:off x="3142375" y="1002075"/>
            <a:ext cx="557075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Six PHEICs</a:t>
            </a:r>
          </a:p>
        </p:txBody>
      </p:sp>
      <p:sp>
        <p:nvSpPr>
          <p:cNvPr id="977" name="Google Shape;977;p67"/>
          <p:cNvSpPr/>
          <p:nvPr/>
        </p:nvSpPr>
        <p:spPr>
          <a:xfrm>
            <a:off x="2592329" y="105150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78" name="Google Shape;978;p67"/>
          <p:cNvSpPr/>
          <p:nvPr/>
        </p:nvSpPr>
        <p:spPr>
          <a:xfrm>
            <a:off x="453772" y="81345"/>
            <a:ext cx="11332180"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pic>
        <p:nvPicPr>
          <p:cNvPr id="979" name="Google Shape;979;p67">
            <a:hlinkClick r:id="rId4"/>
          </p:cNvPr>
          <p:cNvPicPr preferRelativeResize="0"/>
          <p:nvPr/>
        </p:nvPicPr>
        <p:blipFill rotWithShape="1">
          <a:blip r:embed="rId5"/>
          <a:srcRect/>
          <a:stretch/>
        </p:blipFill>
        <p:spPr>
          <a:xfrm>
            <a:off x="9636" y="3907406"/>
            <a:ext cx="2335467" cy="591118"/>
          </a:xfrm>
          <a:prstGeom prst="rect">
            <a:avLst/>
          </a:prstGeom>
          <a:noFill/>
          <a:ln>
            <a:noFill/>
          </a:ln>
        </p:spPr>
      </p:pic>
      <p:sp>
        <p:nvSpPr>
          <p:cNvPr id="980" name="Google Shape;980;p67"/>
          <p:cNvSpPr/>
          <p:nvPr/>
        </p:nvSpPr>
        <p:spPr>
          <a:xfrm>
            <a:off x="2815405" y="3736150"/>
            <a:ext cx="9108284" cy="1347408"/>
          </a:xfrm>
          <a:prstGeom prst="rect">
            <a:avLst/>
          </a:prstGeom>
          <a:solidFill>
            <a:srgbClr val="FBE4D4"/>
          </a:solidFill>
          <a:ln w="2857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60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Do you know the communicable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diseases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above PHEICs?</a:t>
            </a:r>
          </a:p>
          <a:p>
            <a:pPr marL="0" marR="0" lvl="0" indent="0" algn="just" rtl="0">
              <a:spcBef>
                <a:spcPts val="60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images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see information on the symptoms, transmission routes, management and prevention of these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communicable</a:t>
            </a:r>
            <a:r>
              <a:rPr lang="en-GB" sz="1800" dirty="0" smtClean="0">
                <a:solidFill>
                  <a:srgbClr val="00B05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diseases</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You can also learn </a:t>
            </a:r>
            <a:r>
              <a:rPr lang="en-GB" sz="18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about </a:t>
            </a: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other communicable diseases on this webpage.</a:t>
            </a:r>
          </a:p>
        </p:txBody>
      </p:sp>
      <p:sp>
        <p:nvSpPr>
          <p:cNvPr id="981" name="Google Shape;981;p67"/>
          <p:cNvSpPr/>
          <p:nvPr/>
        </p:nvSpPr>
        <p:spPr>
          <a:xfrm>
            <a:off x="2345103" y="4053689"/>
            <a:ext cx="451030" cy="358385"/>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 name="文本框 3">
            <a:extLst>
              <a:ext uri="{FF2B5EF4-FFF2-40B4-BE49-F238E27FC236}">
                <a16:creationId xmlns:a16="http://schemas.microsoft.com/office/drawing/2014/main" id="{81A67A09-AED5-8827-8CE7-87BC9870AE55}"/>
              </a:ext>
            </a:extLst>
          </p:cNvPr>
          <p:cNvSpPr txBox="1">
            <a:spLocks noChangeAspect="1"/>
          </p:cNvSpPr>
          <p:nvPr/>
        </p:nvSpPr>
        <p:spPr>
          <a:xfrm>
            <a:off x="433773" y="1027748"/>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68"/>
          <p:cNvSpPr txBox="1"/>
          <p:nvPr/>
        </p:nvSpPr>
        <p:spPr>
          <a:xfrm>
            <a:off x="938208" y="1197705"/>
            <a:ext cx="8067675" cy="515937"/>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Times New Roman" panose="02020603050405020304" charset="0"/>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Responding to Ebola virus disease</a:t>
            </a:r>
          </a:p>
        </p:txBody>
      </p:sp>
      <p:sp>
        <p:nvSpPr>
          <p:cNvPr id="992" name="Google Shape;992;p68"/>
          <p:cNvSpPr/>
          <p:nvPr/>
        </p:nvSpPr>
        <p:spPr>
          <a:xfrm>
            <a:off x="2076796" y="5984971"/>
            <a:ext cx="6809510" cy="458587"/>
          </a:xfrm>
          <a:prstGeom prst="rect">
            <a:avLst/>
          </a:prstGeom>
          <a:noFill/>
          <a:ln>
            <a:noFill/>
          </a:ln>
        </p:spPr>
        <p:txBody>
          <a:bodyPr spcFirstLastPara="1" wrap="square" lIns="91425" tIns="45700" rIns="91425" bIns="45700" anchor="t" anchorCtr="0">
            <a:noAutofit/>
          </a:bodyPr>
          <a:lstStyle/>
          <a:p>
            <a:pPr marL="0" marR="0" lvl="0" indent="0" algn="l" rtl="0">
              <a:lnSpc>
                <a:spcPct val="170000"/>
              </a:lnSpc>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(https://www.who.int/news-room/fact-sheets/detail/ebola-virus-disease</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p:txBody>
      </p:sp>
      <p:sp>
        <p:nvSpPr>
          <p:cNvPr id="993" name="Google Shape;993;p68"/>
          <p:cNvSpPr/>
          <p:nvPr/>
        </p:nvSpPr>
        <p:spPr>
          <a:xfrm>
            <a:off x="348995" y="138104"/>
            <a:ext cx="1144584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994" name="Google Shape;994;p68"/>
          <p:cNvSpPr/>
          <p:nvPr/>
        </p:nvSpPr>
        <p:spPr>
          <a:xfrm>
            <a:off x="1841962" y="1266044"/>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996" name="Google Shape;996;p68"/>
          <p:cNvSpPr txBox="1">
            <a:spLocks noGrp="1"/>
          </p:cNvSpPr>
          <p:nvPr>
            <p:ph type="body" idx="1"/>
          </p:nvPr>
        </p:nvSpPr>
        <p:spPr>
          <a:xfrm>
            <a:off x="646161" y="1781981"/>
            <a:ext cx="7493527" cy="4144424"/>
          </a:xfrm>
          <a:prstGeom prst="rect">
            <a:avLst/>
          </a:prstGeom>
          <a:noFill/>
          <a:ln>
            <a:noFill/>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4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2014, an outbreak of Ebola virus disease (EVD) occurred in West Africa. EVD is a serious and deadly infectious disease that is transmitted from wild animals to humans and spreads from person to person. It has an average mortality rate of about 50%. The epidemic spread rapidly in West Africa and in August of the same year, WHO declared the EVD outbreak in West Africa a PHEIC and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co-ordinated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response of different countries and organisations.</a:t>
            </a:r>
          </a:p>
          <a:p>
            <a:pPr marL="228600" lvl="0" indent="-228600" algn="just" rtl="0">
              <a:lnSpc>
                <a:spcPct val="120000"/>
              </a:lnSpc>
              <a:spcBef>
                <a:spcPts val="1000"/>
              </a:spcBef>
              <a:spcAft>
                <a:spcPts val="0"/>
              </a:spcAft>
              <a:buClr>
                <a:schemeClr val="dk1"/>
              </a:buClr>
              <a:buSzPts val="24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August and December, WHO made detailed recommendations on the control and prevention of EVD.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provided support to West African countries in the terms of disease detection, contact tracing, vaccination, laboratory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services, infection control, etc.</a:t>
            </a:r>
            <a:endPar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a:p>
            <a:pPr marL="228600" lvl="0" indent="-76200" algn="l" rtl="0">
              <a:lnSpc>
                <a:spcPct val="120000"/>
              </a:lnSpc>
              <a:spcBef>
                <a:spcPts val="1000"/>
              </a:spcBef>
              <a:spcAft>
                <a:spcPts val="0"/>
              </a:spcAft>
              <a:buClr>
                <a:schemeClr val="dk1"/>
              </a:buClr>
              <a:buSzPts val="2400"/>
              <a:buNone/>
            </a:pPr>
            <a:endParaRPr sz="2000" dirty="0">
              <a:solidFill>
                <a:srgbClr val="FF0000"/>
              </a:solidFill>
            </a:endParaRPr>
          </a:p>
        </p:txBody>
      </p:sp>
      <p:pic>
        <p:nvPicPr>
          <p:cNvPr id="997" name="Google Shape;997;p68"/>
          <p:cNvPicPr preferRelativeResize="0"/>
          <p:nvPr/>
        </p:nvPicPr>
        <p:blipFill rotWithShape="1">
          <a:blip r:embed="rId3"/>
          <a:srcRect/>
          <a:stretch>
            <a:fillRect/>
          </a:stretch>
        </p:blipFill>
        <p:spPr>
          <a:xfrm>
            <a:off x="8597008" y="1376245"/>
            <a:ext cx="2198716" cy="3108960"/>
          </a:xfrm>
          <a:prstGeom prst="rect">
            <a:avLst/>
          </a:prstGeom>
          <a:noFill/>
          <a:ln>
            <a:noFill/>
          </a:ln>
        </p:spPr>
      </p:pic>
      <p:pic>
        <p:nvPicPr>
          <p:cNvPr id="998" name="Google Shape;998;p68"/>
          <p:cNvPicPr preferRelativeResize="0"/>
          <p:nvPr/>
        </p:nvPicPr>
        <p:blipFill rotWithShape="1">
          <a:blip r:embed="rId4"/>
          <a:srcRect/>
          <a:stretch>
            <a:fillRect/>
          </a:stretch>
        </p:blipFill>
        <p:spPr>
          <a:xfrm>
            <a:off x="9323239" y="3012278"/>
            <a:ext cx="2198474" cy="3106900"/>
          </a:xfrm>
          <a:prstGeom prst="rect">
            <a:avLst/>
          </a:prstGeom>
          <a:noFill/>
          <a:ln>
            <a:noFill/>
          </a:ln>
        </p:spPr>
      </p:pic>
      <p:pic>
        <p:nvPicPr>
          <p:cNvPr id="999" name="Google Shape;999;p68"/>
          <p:cNvPicPr preferRelativeResize="0"/>
          <p:nvPr/>
        </p:nvPicPr>
        <p:blipFill rotWithShape="1">
          <a:blip r:embed="rId5"/>
          <a:srcRect/>
          <a:stretch>
            <a:fillRect/>
          </a:stretch>
        </p:blipFill>
        <p:spPr>
          <a:xfrm>
            <a:off x="736205" y="5989311"/>
            <a:ext cx="1217065" cy="464642"/>
          </a:xfrm>
          <a:prstGeom prst="rect">
            <a:avLst/>
          </a:prstGeom>
          <a:noFill/>
          <a:ln>
            <a:noFill/>
          </a:ln>
        </p:spPr>
      </p:pic>
      <p:sp>
        <p:nvSpPr>
          <p:cNvPr id="2" name="文本框 3">
            <a:extLst>
              <a:ext uri="{FF2B5EF4-FFF2-40B4-BE49-F238E27FC236}">
                <a16:creationId xmlns:a16="http://schemas.microsoft.com/office/drawing/2014/main" id="{7FFCF02B-8042-BA55-517F-358CE6EB0DD4}"/>
              </a:ext>
            </a:extLst>
          </p:cNvPr>
          <p:cNvSpPr txBox="1">
            <a:spLocks noChangeAspect="1"/>
          </p:cNvSpPr>
          <p:nvPr/>
        </p:nvSpPr>
        <p:spPr>
          <a:xfrm>
            <a:off x="348995" y="948418"/>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69"/>
          <p:cNvSpPr/>
          <p:nvPr/>
        </p:nvSpPr>
        <p:spPr>
          <a:xfrm rot="10800000" flipH="1">
            <a:off x="683956" y="2881166"/>
            <a:ext cx="10824088" cy="2576053"/>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05" name="Google Shape;1005;p69"/>
          <p:cNvSpPr/>
          <p:nvPr/>
        </p:nvSpPr>
        <p:spPr>
          <a:xfrm>
            <a:off x="540937" y="1459886"/>
            <a:ext cx="11478343" cy="1292662"/>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Since the outbreak of COVID-19, WHO has played a guiding and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co-ordinating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role in assisting countries to respond to the pandemic</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It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set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up a professional multilateral platform for countries, which makes important contributions to international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co-operation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in the fight against COVID-19 and provides daily updates.</a:t>
            </a:r>
          </a:p>
        </p:txBody>
      </p:sp>
      <p:sp>
        <p:nvSpPr>
          <p:cNvPr id="1006" name="Google Shape;1006;p69"/>
          <p:cNvSpPr txBox="1"/>
          <p:nvPr/>
        </p:nvSpPr>
        <p:spPr>
          <a:xfrm>
            <a:off x="3836474" y="934750"/>
            <a:ext cx="4299924" cy="515937"/>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Times New Roman" panose="02020603050405020304" charset="0"/>
              <a:buNone/>
            </a:pPr>
            <a:r>
              <a:rPr lang="en-GB" sz="2400" b="1">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Responding to COVID-19*</a:t>
            </a:r>
          </a:p>
        </p:txBody>
      </p:sp>
      <p:sp>
        <p:nvSpPr>
          <p:cNvPr id="1007" name="Google Shape;1007;p69"/>
          <p:cNvSpPr/>
          <p:nvPr/>
        </p:nvSpPr>
        <p:spPr>
          <a:xfrm>
            <a:off x="8375084" y="4388365"/>
            <a:ext cx="282216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a:t>
            </a: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https://www.who.int/emergencies/diseases/novel-coronavirus-2019</a:t>
            </a:r>
          </a:p>
        </p:txBody>
      </p:sp>
      <p:sp>
        <p:nvSpPr>
          <p:cNvPr id="1008" name="Google Shape;1008;p69"/>
          <p:cNvSpPr/>
          <p:nvPr/>
        </p:nvSpPr>
        <p:spPr>
          <a:xfrm>
            <a:off x="3340968" y="985175"/>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0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009" name="Google Shape;1009;p69">
            <a:hlinkClick r:id="rId3"/>
          </p:cNvPr>
          <p:cNvPicPr preferRelativeResize="0"/>
          <p:nvPr/>
        </p:nvPicPr>
        <p:blipFill rotWithShape="1">
          <a:blip r:embed="rId4"/>
          <a:srcRect/>
          <a:stretch>
            <a:fillRect/>
          </a:stretch>
        </p:blipFill>
        <p:spPr>
          <a:xfrm>
            <a:off x="1213608" y="3645695"/>
            <a:ext cx="3108302" cy="1443776"/>
          </a:xfrm>
          <a:prstGeom prst="rect">
            <a:avLst/>
          </a:prstGeom>
          <a:noFill/>
          <a:ln>
            <a:noFill/>
          </a:ln>
        </p:spPr>
      </p:pic>
      <p:pic>
        <p:nvPicPr>
          <p:cNvPr id="1010" name="Google Shape;1010;p69">
            <a:hlinkClick r:id="rId3"/>
          </p:cNvPr>
          <p:cNvPicPr preferRelativeResize="0"/>
          <p:nvPr/>
        </p:nvPicPr>
        <p:blipFill rotWithShape="1">
          <a:blip r:embed="rId5"/>
          <a:srcRect/>
          <a:stretch/>
        </p:blipFill>
        <p:spPr>
          <a:xfrm>
            <a:off x="4694554" y="3588968"/>
            <a:ext cx="3441843" cy="1500504"/>
          </a:xfrm>
          <a:prstGeom prst="rect">
            <a:avLst/>
          </a:prstGeom>
          <a:noFill/>
          <a:ln>
            <a:noFill/>
          </a:ln>
        </p:spPr>
      </p:pic>
      <p:sp>
        <p:nvSpPr>
          <p:cNvPr id="1011" name="Google Shape;1011;p69"/>
          <p:cNvSpPr/>
          <p:nvPr/>
        </p:nvSpPr>
        <p:spPr>
          <a:xfrm>
            <a:off x="2430889" y="3009781"/>
            <a:ext cx="7845225" cy="45057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Click on the following pictures for information released by WHO on the pandemic.</a:t>
            </a:r>
          </a:p>
        </p:txBody>
      </p:sp>
      <p:pic>
        <p:nvPicPr>
          <p:cNvPr id="1012" name="Google Shape;1012;p69"/>
          <p:cNvPicPr preferRelativeResize="0"/>
          <p:nvPr/>
        </p:nvPicPr>
        <p:blipFill rotWithShape="1">
          <a:blip r:embed="rId6"/>
          <a:srcRect/>
          <a:stretch>
            <a:fillRect/>
          </a:stretch>
        </p:blipFill>
        <p:spPr>
          <a:xfrm>
            <a:off x="8450993" y="3645695"/>
            <a:ext cx="1371228" cy="523498"/>
          </a:xfrm>
          <a:prstGeom prst="rect">
            <a:avLst/>
          </a:prstGeom>
          <a:noFill/>
          <a:ln>
            <a:noFill/>
          </a:ln>
        </p:spPr>
      </p:pic>
      <p:sp>
        <p:nvSpPr>
          <p:cNvPr id="1013" name="Google Shape;1013;p69"/>
          <p:cNvSpPr/>
          <p:nvPr/>
        </p:nvSpPr>
        <p:spPr>
          <a:xfrm>
            <a:off x="274854" y="162912"/>
            <a:ext cx="11499272"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1014" name="Google Shape;1014;p69"/>
          <p:cNvSpPr/>
          <p:nvPr/>
        </p:nvSpPr>
        <p:spPr>
          <a:xfrm>
            <a:off x="1283309" y="5642563"/>
            <a:ext cx="9847433" cy="954107"/>
          </a:xfrm>
          <a:prstGeom prst="rect">
            <a:avLst/>
          </a:prstGeom>
          <a:solidFill>
            <a:srgbClr val="FBE4D4"/>
          </a:solidFill>
          <a:ln w="28575"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a:solidFill>
                  <a:schemeClr val="dk1"/>
                </a:solidFill>
                <a:latin typeface="Times New Roman" panose="02020603050405020304"/>
                <a:ea typeface="Times New Roman" panose="02020603050405020304"/>
                <a:cs typeface="Times New Roman" panose="02020603050405020304"/>
                <a:sym typeface="Times New Roman" panose="02020603050405020304"/>
              </a:rPr>
              <a:t>*"Coronavirus disease 2019 (COVID-19)" is the disease caused by a new coronavirus called "SARS-CoV-2".</a:t>
            </a:r>
            <a:r>
              <a:rPr lang="en-GB" sz="1600" b="1">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Detailed references: </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a:solidFill>
                  <a:schemeClr val="dk1"/>
                </a:solidFill>
                <a:latin typeface="Times New Roman" panose="02020603050405020304"/>
                <a:ea typeface="Times New Roman" panose="02020603050405020304"/>
                <a:cs typeface="Times New Roman" panose="02020603050405020304"/>
                <a:sym typeface="Times New Roman" panose="02020603050405020304"/>
              </a:rPr>
              <a:t>WHO (https://www.who.int/emergencies/diseases/novel-coronavirus-2019/question-and-answers-hub)</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a:solidFill>
                  <a:schemeClr val="dk1"/>
                </a:solidFill>
                <a:latin typeface="Times New Roman" panose="02020603050405020304"/>
                <a:ea typeface="Times New Roman" panose="02020603050405020304"/>
                <a:cs typeface="Times New Roman" panose="02020603050405020304"/>
                <a:sym typeface="Times New Roman" panose="02020603050405020304"/>
              </a:rPr>
              <a:t>Hong Kong Government Website (https://www.chp.gov.hk/en/healthtopics/content/24/102466.html)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70"/>
          <p:cNvSpPr txBox="1"/>
          <p:nvPr/>
        </p:nvSpPr>
        <p:spPr>
          <a:xfrm>
            <a:off x="2280228" y="1086036"/>
            <a:ext cx="8971245"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t>
            </a: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response to COVID-19</a:t>
            </a:r>
          </a:p>
        </p:txBody>
      </p:sp>
      <p:sp>
        <p:nvSpPr>
          <p:cNvPr id="1020" name="Google Shape;1020;p70"/>
          <p:cNvSpPr/>
          <p:nvPr/>
        </p:nvSpPr>
        <p:spPr>
          <a:xfrm>
            <a:off x="1567146" y="1188374"/>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1021" name="Google Shape;1021;p70"/>
          <p:cNvGrpSpPr/>
          <p:nvPr/>
        </p:nvGrpSpPr>
        <p:grpSpPr>
          <a:xfrm>
            <a:off x="491856" y="1560605"/>
            <a:ext cx="7672020" cy="4302226"/>
            <a:chOff x="1054895" y="935995"/>
            <a:chExt cx="9979092" cy="2162957"/>
          </a:xfrm>
        </p:grpSpPr>
        <p:sp>
          <p:nvSpPr>
            <p:cNvPr id="1022" name="Google Shape;1022;p70"/>
            <p:cNvSpPr/>
            <p:nvPr/>
          </p:nvSpPr>
          <p:spPr>
            <a:xfrm rot="10800000" flipH="1">
              <a:off x="1054895" y="935995"/>
              <a:ext cx="9979092" cy="2080110"/>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23" name="Google Shape;1023;p70"/>
            <p:cNvSpPr/>
            <p:nvPr/>
          </p:nvSpPr>
          <p:spPr>
            <a:xfrm>
              <a:off x="1173682" y="1002258"/>
              <a:ext cx="9860305" cy="2096694"/>
            </a:xfrm>
            <a:prstGeom prst="rect">
              <a:avLst/>
            </a:prstGeom>
            <a:noFill/>
            <a:ln>
              <a:noFill/>
            </a:ln>
          </p:spPr>
          <p:txBody>
            <a:bodyPr spcFirstLastPara="1" wrap="square" lIns="91425" tIns="45700" rIns="91425" bIns="45700" anchor="t" anchorCtr="0">
              <a:noAutofit/>
            </a:bodyPr>
            <a:lstStyle/>
            <a:p>
              <a:pPr marL="266700" marR="0" lvl="0" indent="-266700" algn="just" rtl="0">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1 </a:t>
              </a:r>
              <a:r>
                <a:rPr lang="en-GB" sz="2000" b="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Keeping track of epidemic trend and  prepare international communities for the pandemic </a:t>
              </a:r>
            </a:p>
            <a:p>
              <a:pPr marL="0" marR="0" lvl="0" indent="0" algn="just" rtl="0">
                <a:spcBef>
                  <a:spcPts val="0"/>
                </a:spcBef>
                <a:spcAft>
                  <a:spcPts val="0"/>
                </a:spcAft>
                <a:buNone/>
              </a:pPr>
              <a:endParaRPr lang="en-GB" sz="2000" b="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50000"/>
                </a:lnSpc>
                <a:spcBef>
                  <a:spcPts val="0"/>
                </a:spcBef>
                <a:spcAft>
                  <a:spcPts val="0"/>
                </a:spcAft>
                <a:buNone/>
              </a:pP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developed response guidelines for reference by governments worldwide, including community surveillance, case investigation,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points of entry,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infection prevention and control, case management, etc. WHO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also provided updates on strategy against the latest development of a COVID-19, which includes  encouraging countries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mobilise all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sectors</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communities to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help prevent the spreading of the disease; reduce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mortality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rate and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develop safe and effective vaccines and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therapeutics to </a:t>
              </a:r>
              <a:r>
                <a:rPr lang="en-US"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control the epidemic.</a:t>
              </a:r>
              <a:endPar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024" name="Google Shape;1024;p70"/>
            <p:cNvSpPr/>
            <p:nvPr/>
          </p:nvSpPr>
          <p:spPr>
            <a:xfrm>
              <a:off x="1173683" y="1838496"/>
              <a:ext cx="8901650" cy="369332"/>
            </a:xfrm>
            <a:prstGeom prst="rect">
              <a:avLst/>
            </a:prstGeom>
            <a:noFill/>
            <a:ln>
              <a:noFill/>
            </a:ln>
          </p:spPr>
          <p:txBody>
            <a:bodyPr spcFirstLastPara="1" wrap="square" lIns="91425" tIns="45700" rIns="91425" bIns="45700" anchor="t" anchorCtr="0">
              <a:noAutofit/>
            </a:bodyPr>
            <a:lstStyle/>
            <a:p>
              <a:pPr marL="342900" marR="0" lvl="0" indent="-228600" algn="l" rtl="0">
                <a:spcBef>
                  <a:spcPts val="0"/>
                </a:spcBef>
                <a:spcAft>
                  <a:spcPts val="0"/>
                </a:spcAft>
                <a:buClr>
                  <a:srgbClr val="C00000"/>
                </a:buClr>
                <a:buSzPts val="1800"/>
                <a:buFont typeface="Times New Roman" panose="02020603050405020304" charset="0"/>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pic>
        <p:nvPicPr>
          <p:cNvPr id="1025" name="Google Shape;1025;p70">
            <a:hlinkClick r:id="rId3"/>
          </p:cNvPr>
          <p:cNvPicPr preferRelativeResize="0"/>
          <p:nvPr/>
        </p:nvPicPr>
        <p:blipFill rotWithShape="1">
          <a:blip r:embed="rId4"/>
          <a:srcRect/>
          <a:stretch/>
        </p:blipFill>
        <p:spPr>
          <a:xfrm>
            <a:off x="8365173" y="1843126"/>
            <a:ext cx="2886301" cy="4081637"/>
          </a:xfrm>
          <a:prstGeom prst="rect">
            <a:avLst/>
          </a:prstGeom>
          <a:noFill/>
          <a:ln>
            <a:noFill/>
          </a:ln>
        </p:spPr>
      </p:pic>
      <p:sp>
        <p:nvSpPr>
          <p:cNvPr id="1026" name="Google Shape;1026;p70"/>
          <p:cNvSpPr/>
          <p:nvPr/>
        </p:nvSpPr>
        <p:spPr>
          <a:xfrm>
            <a:off x="8365173" y="5945160"/>
            <a:ext cx="2886300" cy="461665"/>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more</a:t>
            </a:r>
          </a:p>
        </p:txBody>
      </p:sp>
      <p:sp>
        <p:nvSpPr>
          <p:cNvPr id="1027" name="Google Shape;1027;p70"/>
          <p:cNvSpPr/>
          <p:nvPr/>
        </p:nvSpPr>
        <p:spPr>
          <a:xfrm>
            <a:off x="2491838" y="5760494"/>
            <a:ext cx="5991761"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a:t>
            </a:r>
            <a:endParaRPr lang="en-GB" strike="sngStrike" dirty="0" smtClean="0">
              <a:solidFill>
                <a:srgbClr val="7030A0"/>
              </a:solidFill>
              <a:latin typeface="Times New Roman" panose="02020603050405020304"/>
              <a:ea typeface="Times New Roman" panose="02020603050405020304"/>
              <a:cs typeface="Times New Roman" panose="02020603050405020304"/>
              <a:sym typeface="Times New Roman" panose="02020603050405020304"/>
            </a:endParaRPr>
          </a:p>
          <a:p>
            <a:pPr lvl="0"/>
            <a:r>
              <a:rPr lang="en-GB"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https://www.who.int/docs/default-source/coronaviruse/covid-19-sprp-operational-planning-guidelines-to-support-country-preparedness-and-response-(22may20).pdf</a:t>
            </a:r>
          </a:p>
        </p:txBody>
      </p:sp>
      <p:pic>
        <p:nvPicPr>
          <p:cNvPr id="1028" name="Google Shape;1028;p70"/>
          <p:cNvPicPr preferRelativeResize="0"/>
          <p:nvPr/>
        </p:nvPicPr>
        <p:blipFill rotWithShape="1">
          <a:blip r:embed="rId5"/>
          <a:srcRect/>
          <a:stretch>
            <a:fillRect/>
          </a:stretch>
        </p:blipFill>
        <p:spPr>
          <a:xfrm>
            <a:off x="661146" y="5760494"/>
            <a:ext cx="1692973" cy="646331"/>
          </a:xfrm>
          <a:prstGeom prst="rect">
            <a:avLst/>
          </a:prstGeom>
          <a:noFill/>
          <a:ln>
            <a:noFill/>
          </a:ln>
        </p:spPr>
      </p:pic>
      <p:sp>
        <p:nvSpPr>
          <p:cNvPr id="1029" name="Google Shape;1029;p70"/>
          <p:cNvSpPr/>
          <p:nvPr/>
        </p:nvSpPr>
        <p:spPr>
          <a:xfrm>
            <a:off x="341746" y="227550"/>
            <a:ext cx="11517746"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grpSp>
        <p:nvGrpSpPr>
          <p:cNvPr id="1034" name="Google Shape;1034;p71"/>
          <p:cNvGrpSpPr/>
          <p:nvPr/>
        </p:nvGrpSpPr>
        <p:grpSpPr>
          <a:xfrm>
            <a:off x="406333" y="1742356"/>
            <a:ext cx="11396748" cy="2847713"/>
            <a:chOff x="844228" y="3267865"/>
            <a:chExt cx="43516356" cy="4829890"/>
          </a:xfrm>
        </p:grpSpPr>
        <p:sp>
          <p:nvSpPr>
            <p:cNvPr id="1035" name="Google Shape;1035;p71"/>
            <p:cNvSpPr/>
            <p:nvPr/>
          </p:nvSpPr>
          <p:spPr>
            <a:xfrm rot="10800000" flipH="1">
              <a:off x="844228" y="3267865"/>
              <a:ext cx="43516356" cy="4390375"/>
            </a:xfrm>
            <a:prstGeom prst="roundRect">
              <a:avLst>
                <a:gd name="adj" fmla="val 10000"/>
              </a:avLst>
            </a:prstGeom>
            <a:solidFill>
              <a:srgbClr val="70AD47">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36" name="Google Shape;1036;p71"/>
            <p:cNvSpPr/>
            <p:nvPr/>
          </p:nvSpPr>
          <p:spPr>
            <a:xfrm>
              <a:off x="1228209" y="3416905"/>
              <a:ext cx="43132375" cy="4680850"/>
            </a:xfrm>
            <a:prstGeom prst="rect">
              <a:avLst/>
            </a:prstGeom>
            <a:noFill/>
            <a:ln>
              <a:noFill/>
            </a:ln>
          </p:spPr>
          <p:txBody>
            <a:bodyPr spcFirstLastPara="1" wrap="square" lIns="91425" tIns="45700" rIns="91425" bIns="45700" anchor="t" anchorCtr="0">
              <a:noAutofit/>
            </a:bodyPr>
            <a:lstStyle/>
            <a:p>
              <a:pPr marL="447675" marR="0" lvl="0" indent="-447675" algn="just" rtl="0">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2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2000" b="1"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Promoting active participation for international </a:t>
              </a:r>
              <a:r>
                <a:rPr lang="en-GB" sz="2000" b="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collaboration on research, production and distribution of vaccines</a:t>
              </a:r>
            </a:p>
            <a:p>
              <a:pPr marL="342900" marR="0" lvl="0" indent="-342900" algn="just" rtl="0">
                <a:lnSpc>
                  <a:spcPct val="120000"/>
                </a:lnSpc>
                <a:spcBef>
                  <a:spcPts val="1200"/>
                </a:spcBef>
                <a:spcAft>
                  <a:spcPts val="0"/>
                </a:spcAft>
                <a:buClr>
                  <a:srgbClr val="C00000"/>
                </a:buClr>
                <a:buSzPts val="2800"/>
                <a:buFont typeface="Times New Roman" panose="02020603050405020304" charset="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Access to COVID-19 Tools (ACT) Accelerator, is a WHO global collaboration to accelerate development, production, and equitable access to COVID-19 tests, treatments, and vaccines. The initiative brings together governments, scientists, businesses, civil society, and philanthropists and global health organisations to achieve the above-mentioned goals.</a:t>
              </a:r>
            </a:p>
          </p:txBody>
        </p:sp>
      </p:grpSp>
      <p:sp>
        <p:nvSpPr>
          <p:cNvPr id="1037" name="Google Shape;1037;p71"/>
          <p:cNvSpPr/>
          <p:nvPr/>
        </p:nvSpPr>
        <p:spPr>
          <a:xfrm>
            <a:off x="1710647" y="116039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38" name="Google Shape;1038;p71"/>
          <p:cNvSpPr/>
          <p:nvPr/>
        </p:nvSpPr>
        <p:spPr>
          <a:xfrm>
            <a:off x="3069307" y="6384693"/>
            <a:ext cx="551901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 (https://www.who.int/initiatives/act-accelerator/about)</a:t>
            </a:r>
          </a:p>
        </p:txBody>
      </p:sp>
      <p:pic>
        <p:nvPicPr>
          <p:cNvPr id="1039" name="Google Shape;1039;p71"/>
          <p:cNvPicPr preferRelativeResize="0"/>
          <p:nvPr/>
        </p:nvPicPr>
        <p:blipFill rotWithShape="1">
          <a:blip r:embed="rId3"/>
          <a:srcRect/>
          <a:stretch>
            <a:fillRect/>
          </a:stretch>
        </p:blipFill>
        <p:spPr>
          <a:xfrm>
            <a:off x="1847377" y="6323481"/>
            <a:ext cx="1126848" cy="430200"/>
          </a:xfrm>
          <a:prstGeom prst="rect">
            <a:avLst/>
          </a:prstGeom>
          <a:noFill/>
          <a:ln>
            <a:noFill/>
          </a:ln>
        </p:spPr>
      </p:pic>
      <p:pic>
        <p:nvPicPr>
          <p:cNvPr id="1040" name="Google Shape;1040;p71"/>
          <p:cNvPicPr preferRelativeResize="0"/>
          <p:nvPr/>
        </p:nvPicPr>
        <p:blipFill rotWithShape="1">
          <a:blip r:embed="rId4"/>
          <a:srcRect/>
          <a:stretch>
            <a:fillRect/>
          </a:stretch>
        </p:blipFill>
        <p:spPr>
          <a:xfrm>
            <a:off x="2410801" y="4476211"/>
            <a:ext cx="3496141" cy="1747057"/>
          </a:xfrm>
          <a:prstGeom prst="rect">
            <a:avLst/>
          </a:prstGeom>
          <a:noFill/>
          <a:ln>
            <a:noFill/>
          </a:ln>
        </p:spPr>
      </p:pic>
      <p:pic>
        <p:nvPicPr>
          <p:cNvPr id="1041" name="Google Shape;1041;p71"/>
          <p:cNvPicPr preferRelativeResize="0"/>
          <p:nvPr/>
        </p:nvPicPr>
        <p:blipFill rotWithShape="1">
          <a:blip r:embed="rId5"/>
          <a:srcRect/>
          <a:stretch>
            <a:fillRect/>
          </a:stretch>
        </p:blipFill>
        <p:spPr>
          <a:xfrm>
            <a:off x="6401615" y="4492356"/>
            <a:ext cx="2808915" cy="1714766"/>
          </a:xfrm>
          <a:prstGeom prst="rect">
            <a:avLst/>
          </a:prstGeom>
          <a:noFill/>
          <a:ln>
            <a:noFill/>
          </a:ln>
        </p:spPr>
      </p:pic>
      <p:sp>
        <p:nvSpPr>
          <p:cNvPr id="1042" name="Google Shape;1042;p71"/>
          <p:cNvSpPr txBox="1"/>
          <p:nvPr/>
        </p:nvSpPr>
        <p:spPr>
          <a:xfrm>
            <a:off x="2691905" y="1146400"/>
            <a:ext cx="8618825"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a:t>
            </a:r>
            <a:r>
              <a:rPr lang="en-GB" sz="2400" b="1" dirty="0" smtClean="0">
                <a:solidFill>
                  <a:srgbClr val="7030A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ordinating </a:t>
            </a: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response to COVID-19</a:t>
            </a:r>
          </a:p>
        </p:txBody>
      </p:sp>
      <p:sp>
        <p:nvSpPr>
          <p:cNvPr id="1043" name="Google Shape;1043;p71"/>
          <p:cNvSpPr/>
          <p:nvPr/>
        </p:nvSpPr>
        <p:spPr>
          <a:xfrm>
            <a:off x="406333" y="238480"/>
            <a:ext cx="11396748"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p:nvPr/>
        </p:nvSpPr>
        <p:spPr>
          <a:xfrm>
            <a:off x="3710052" y="919455"/>
            <a:ext cx="560119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 authorities of our country</a:t>
            </a:r>
          </a:p>
        </p:txBody>
      </p:sp>
      <p:sp>
        <p:nvSpPr>
          <p:cNvPr id="177" name="Google Shape;177;p18"/>
          <p:cNvSpPr/>
          <p:nvPr/>
        </p:nvSpPr>
        <p:spPr>
          <a:xfrm>
            <a:off x="678308" y="890950"/>
            <a:ext cx="11053625" cy="54034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80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p>
        </p:txBody>
      </p:sp>
      <p:sp>
        <p:nvSpPr>
          <p:cNvPr id="178" name="Google Shape;178;p18"/>
          <p:cNvSpPr/>
          <p:nvPr/>
        </p:nvSpPr>
        <p:spPr>
          <a:xfrm>
            <a:off x="2924267" y="995692"/>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79" name="Google Shape;179;p18"/>
          <p:cNvSpPr/>
          <p:nvPr/>
        </p:nvSpPr>
        <p:spPr>
          <a:xfrm>
            <a:off x="582511" y="1459878"/>
            <a:ext cx="11001365" cy="5078313"/>
          </a:xfrm>
          <a:prstGeom prst="rect">
            <a:avLst/>
          </a:prstGeom>
          <a:noFill/>
          <a:ln w="38100" cap="flat" cmpd="sng">
            <a:solidFill>
              <a:srgbClr val="ED7D3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just" rtl="0">
              <a:lnSpc>
                <a:spcPct val="120000"/>
              </a:lnSpc>
              <a:spcBef>
                <a:spcPts val="600"/>
              </a:spcBef>
              <a:spcAft>
                <a:spcPts val="0"/>
              </a:spcAft>
              <a:buClr>
                <a:schemeClr val="dk1"/>
              </a:buClr>
              <a:buSzPts val="2400"/>
              <a:buFont typeface="Times New Roman" panose="02020603050405020304" charset="0"/>
              <a:buChar char="•"/>
            </a:pP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National Health Commission (NHC) is a department of the State Council. Its main responsibilities include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drafting laws and regulations for national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 policies,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and deepening the reform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medical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health system,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making and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implementing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plans of disease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prevention and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control,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organising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formulation and implementation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 policies and measures to cope with the ageing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population problem.</a:t>
            </a:r>
            <a:endPar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342900" lvl="0" indent="-342900" algn="just">
              <a:lnSpc>
                <a:spcPct val="120000"/>
              </a:lnSpc>
              <a:spcBef>
                <a:spcPts val="600"/>
              </a:spcBef>
              <a:buClr>
                <a:schemeClr val="dk1"/>
              </a:buClr>
              <a:buSzPts val="2400"/>
              <a:buFont typeface="Times New Roman" panose="02020603050405020304" charset="0"/>
              <a:buChar char="•"/>
            </a:pP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Under the NHC, there are various agencies responsible for the prevention and control of various diseases, disabilities and unintentional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injuries;</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promoting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health of the people, such as the National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Bureau of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Disease Prevention and Control, and the Chinese </a:t>
            </a:r>
            <a:r>
              <a:rPr lang="en-GB" sz="1600" dirty="0" err="1">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Center</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for Disease Control and Prevention.</a:t>
            </a:r>
          </a:p>
          <a:p>
            <a:pPr marL="342900" marR="0" lvl="0" indent="-342900" algn="just" rtl="0">
              <a:lnSpc>
                <a:spcPct val="120000"/>
              </a:lnSpc>
              <a:spcBef>
                <a:spcPts val="600"/>
              </a:spcBef>
              <a:spcAft>
                <a:spcPts val="0"/>
              </a:spcAft>
              <a:buClr>
                <a:schemeClr val="dk1"/>
              </a:buClr>
              <a:buSzPts val="2400"/>
              <a:buFont typeface="Times New Roman" panose="02020603050405020304" charset="0"/>
              <a:buChar char="•"/>
            </a:pP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 health commissions are also set up to guide local health work, supervising and manage local medical institutions, among others.</a:t>
            </a:r>
          </a:p>
          <a:p>
            <a:pPr marL="0" marR="0" lvl="0" indent="0" algn="l" rtl="0">
              <a:lnSpc>
                <a:spcPct val="120000"/>
              </a:lnSpc>
              <a:spcBef>
                <a:spcPts val="0"/>
              </a:spcBef>
              <a:spcAft>
                <a:spcPts val="0"/>
              </a:spcAft>
              <a:buNone/>
            </a:pPr>
            <a:endParaRPr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0" marR="0" lvl="0" indent="0" algn="l" rtl="0">
              <a:spcBef>
                <a:spcPts val="0"/>
              </a:spcBef>
              <a:spcAft>
                <a:spcPts val="0"/>
              </a:spcAft>
              <a:buNone/>
            </a:pPr>
            <a:endParaRPr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0" marR="0" lvl="0" indent="0" algn="l" rtl="0">
              <a:spcBef>
                <a:spcPts val="0"/>
              </a:spcBef>
              <a:spcAft>
                <a:spcPts val="0"/>
              </a:spcAft>
              <a:buNone/>
            </a:pPr>
            <a:endParaRPr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0" marR="0" lvl="0" indent="0" algn="l" rtl="0">
              <a:spcBef>
                <a:spcPts val="0"/>
              </a:spcBef>
              <a:spcAft>
                <a:spcPts val="0"/>
              </a:spcAft>
              <a:buNone/>
            </a:pPr>
            <a:endParaRPr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0" marR="0" lvl="0" indent="0" algn="l" rtl="0">
              <a:spcBef>
                <a:spcPts val="0"/>
              </a:spcBef>
              <a:spcAft>
                <a:spcPts val="0"/>
              </a:spcAft>
              <a:buNone/>
            </a:pPr>
            <a:endParaRPr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0" marR="0" lvl="0" indent="0" algn="l" rtl="0">
              <a:spcBef>
                <a:spcPts val="0"/>
              </a:spcBef>
              <a:spcAft>
                <a:spcPts val="0"/>
              </a:spcAft>
              <a:buNone/>
            </a:pPr>
            <a:endParaRPr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81" name="Google Shape;181;p18"/>
          <p:cNvSpPr/>
          <p:nvPr/>
        </p:nvSpPr>
        <p:spPr>
          <a:xfrm>
            <a:off x="7299458" y="5211072"/>
            <a:ext cx="4206741" cy="120032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a:t>
            </a:r>
          </a:p>
          <a:p>
            <a:pPr marL="0" marR="0" lvl="0" indent="0" algn="l" rtl="0">
              <a:spcBef>
                <a:spcPts val="0"/>
              </a:spcBef>
              <a:spcAft>
                <a:spcPts val="0"/>
              </a:spcAft>
              <a:buNone/>
            </a:pPr>
            <a:r>
              <a:rPr lang="en-GB" sz="12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Chinese Government Website (http://www.gov.cn/fuwu/bm/wsjkw/index.htm, Chinese only)</a:t>
            </a:r>
          </a:p>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National Health Commission </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http://en.nhc.gov.cn/</a:t>
            </a:r>
          </a:p>
          <a:p>
            <a:pPr marL="285750" marR="0" lvl="0" indent="-2857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http://www.nhc.gov.cn/wjw/dfzfwz/list.shtml (Chinese only)</a:t>
            </a:r>
          </a:p>
        </p:txBody>
      </p:sp>
      <p:pic>
        <p:nvPicPr>
          <p:cNvPr id="182" name="Google Shape;182;p18"/>
          <p:cNvPicPr preferRelativeResize="0"/>
          <p:nvPr/>
        </p:nvPicPr>
        <p:blipFill rotWithShape="1">
          <a:blip r:embed="rId3"/>
          <a:srcRect/>
          <a:stretch>
            <a:fillRect/>
          </a:stretch>
        </p:blipFill>
        <p:spPr>
          <a:xfrm>
            <a:off x="265791" y="215414"/>
            <a:ext cx="1594256" cy="580365"/>
          </a:xfrm>
          <a:prstGeom prst="rect">
            <a:avLst/>
          </a:prstGeom>
          <a:noFill/>
          <a:ln>
            <a:noFill/>
          </a:ln>
        </p:spPr>
      </p:pic>
      <p:sp>
        <p:nvSpPr>
          <p:cNvPr id="183" name="Google Shape;183;p18"/>
          <p:cNvSpPr/>
          <p:nvPr/>
        </p:nvSpPr>
        <p:spPr>
          <a:xfrm>
            <a:off x="2548676" y="231033"/>
            <a:ext cx="7069037"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 System</a:t>
            </a:r>
          </a:p>
        </p:txBody>
      </p:sp>
      <p:sp>
        <p:nvSpPr>
          <p:cNvPr id="184" name="Google Shape;184;p18"/>
          <p:cNvSpPr/>
          <p:nvPr/>
        </p:nvSpPr>
        <p:spPr>
          <a:xfrm>
            <a:off x="7299459" y="4271072"/>
            <a:ext cx="4206740" cy="830997"/>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For more information on the functions of the NHC, please refer to:</a:t>
            </a:r>
          </a:p>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http://en.nhc.gov.cn/2018-09/22/c_74499.htm</a:t>
            </a:r>
          </a:p>
        </p:txBody>
      </p:sp>
      <p:sp>
        <p:nvSpPr>
          <p:cNvPr id="2" name="文本框 3">
            <a:extLst>
              <a:ext uri="{FF2B5EF4-FFF2-40B4-BE49-F238E27FC236}">
                <a16:creationId xmlns:a16="http://schemas.microsoft.com/office/drawing/2014/main" id="{D7E9FFEF-1B36-C460-0264-3B234415FD09}"/>
              </a:ext>
            </a:extLst>
          </p:cNvPr>
          <p:cNvSpPr txBox="1">
            <a:spLocks noChangeAspect="1"/>
          </p:cNvSpPr>
          <p:nvPr/>
        </p:nvSpPr>
        <p:spPr>
          <a:xfrm>
            <a:off x="473705" y="346783"/>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3" name="圖片 2"/>
          <p:cNvPicPr>
            <a:picLocks noChangeAspect="1"/>
          </p:cNvPicPr>
          <p:nvPr/>
        </p:nvPicPr>
        <p:blipFill>
          <a:blip r:embed="rId4"/>
          <a:stretch>
            <a:fillRect/>
          </a:stretch>
        </p:blipFill>
        <p:spPr>
          <a:xfrm>
            <a:off x="1773804" y="4271072"/>
            <a:ext cx="5149911" cy="214032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72"/>
          <p:cNvSpPr/>
          <p:nvPr/>
        </p:nvSpPr>
        <p:spPr>
          <a:xfrm>
            <a:off x="1991850" y="1009201"/>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49" name="Google Shape;1049;p72"/>
          <p:cNvSpPr/>
          <p:nvPr/>
        </p:nvSpPr>
        <p:spPr>
          <a:xfrm>
            <a:off x="2301447" y="5275669"/>
            <a:ext cx="9536287"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https://www.who.int/news-room/feature-stories/detail/a-guide-to-who-s-guidance</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https://www.who.int/emergencies/diseases/novel-coronavirus-2019</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https://apps.who.int/iris/bitstream/handle/10665/332073/WHO-2019-nCoV-Adjusting_PH_measures-Criteria-2020.1-eng.pdf</a:t>
            </a:r>
          </a:p>
          <a:p>
            <a:pPr marL="285750" marR="0" lvl="0" indent="-285750" algn="l" rtl="0">
              <a:spcBef>
                <a:spcPts val="0"/>
              </a:spcBef>
              <a:spcAft>
                <a:spcPts val="0"/>
              </a:spcAft>
              <a:buClr>
                <a:schemeClr val="dk1"/>
              </a:buClr>
              <a:buSzPts val="1400"/>
              <a:buFont typeface="Times New Roman" panose="02020603050405020304" charset="0"/>
              <a:buChar char="•"/>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https://www.who.int/publications/i/item/advice-on-the-use-of-masks-in-the-community-during-home-care-and-in-healthcare-settings-in-the-context-of-the-novel-coronavirus-(2019-ncov)-outbreak</a:t>
            </a:r>
          </a:p>
        </p:txBody>
      </p:sp>
      <p:grpSp>
        <p:nvGrpSpPr>
          <p:cNvPr id="1050" name="Google Shape;1050;p72"/>
          <p:cNvGrpSpPr/>
          <p:nvPr/>
        </p:nvGrpSpPr>
        <p:grpSpPr>
          <a:xfrm>
            <a:off x="213984" y="1497255"/>
            <a:ext cx="11623750" cy="3778414"/>
            <a:chOff x="484139" y="4720698"/>
            <a:chExt cx="12104917" cy="5436783"/>
          </a:xfrm>
        </p:grpSpPr>
        <p:sp>
          <p:nvSpPr>
            <p:cNvPr id="1051" name="Google Shape;1051;p72"/>
            <p:cNvSpPr/>
            <p:nvPr/>
          </p:nvSpPr>
          <p:spPr>
            <a:xfrm rot="10800000" flipH="1">
              <a:off x="484139" y="4818459"/>
              <a:ext cx="12104917" cy="5071305"/>
            </a:xfrm>
            <a:prstGeom prst="roundRect">
              <a:avLst>
                <a:gd name="adj" fmla="val 10000"/>
              </a:avLst>
            </a:prstGeom>
            <a:solidFill>
              <a:srgbClr val="ED7D31">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52" name="Google Shape;1052;p72"/>
            <p:cNvSpPr/>
            <p:nvPr/>
          </p:nvSpPr>
          <p:spPr>
            <a:xfrm>
              <a:off x="541242" y="4720698"/>
              <a:ext cx="12047814" cy="543678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3 </a:t>
              </a:r>
              <a:r>
                <a:rPr lang="en-GB"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Publishing </a:t>
              </a:r>
              <a:r>
                <a:rPr lang="en-GB" sz="20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norms </a:t>
              </a:r>
              <a:r>
                <a:rPr lang="en-GB"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and guidelines for pandemic response</a:t>
              </a:r>
            </a:p>
            <a:p>
              <a:pPr marL="342900" marR="0" lvl="0" indent="-342900" algn="just" rtl="0">
                <a:lnSpc>
                  <a:spcPct val="120000"/>
                </a:lnSpc>
                <a:spcBef>
                  <a:spcPts val="600"/>
                </a:spcBef>
                <a:spcAft>
                  <a:spcPts val="0"/>
                </a:spcAft>
                <a:buClr>
                  <a:srgbClr val="C00000"/>
                </a:buClr>
                <a:buSzPts val="2600"/>
                <a:buFont typeface="Times New Roman" panose="02020603050405020304" charset="0"/>
                <a:buChar char="●"/>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has published a number of guidance documents on COVID-19, providing advice to Member States and the public on pandemic preparedness, outbreak management, infection prevention, travel advice, clinical management and post-COVID reopening.</a:t>
              </a:r>
            </a:p>
            <a:p>
              <a:pPr marL="342900" marR="0" lvl="0" indent="-342900" algn="just" rtl="0">
                <a:lnSpc>
                  <a:spcPct val="120000"/>
                </a:lnSpc>
                <a:spcBef>
                  <a:spcPts val="600"/>
                </a:spcBef>
                <a:spcAft>
                  <a:spcPts val="0"/>
                </a:spcAft>
                <a:buClr>
                  <a:srgbClr val="C00000"/>
                </a:buClr>
                <a:buSzPts val="2600"/>
                <a:buFont typeface="Times New Roman" panose="02020603050405020304" charset="0"/>
                <a:buChar char="●"/>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has published guidance on the considerations in adjusting public health and social measures for workplaces, schools and mass gatherings, as well as the public health criteria to adjust these measures, so that Member States could respond to different transmission scenarios.</a:t>
              </a:r>
            </a:p>
            <a:p>
              <a:pPr marL="342900" marR="0" lvl="0" indent="-342900" algn="just" rtl="0">
                <a:lnSpc>
                  <a:spcPct val="120000"/>
                </a:lnSpc>
                <a:spcBef>
                  <a:spcPts val="600"/>
                </a:spcBef>
                <a:spcAft>
                  <a:spcPts val="0"/>
                </a:spcAft>
                <a:buClr>
                  <a:srgbClr val="C00000"/>
                </a:buClr>
                <a:buSzPts val="2600"/>
                <a:buFont typeface="Times New Roman" panose="02020603050405020304" charset="0"/>
                <a:buChar char="●"/>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has updated guidance on the use of masks for control of COVID-19, based on the latest information and research.</a:t>
              </a:r>
            </a:p>
          </p:txBody>
        </p:sp>
      </p:grpSp>
      <p:pic>
        <p:nvPicPr>
          <p:cNvPr id="1053" name="Google Shape;1053;p72"/>
          <p:cNvPicPr preferRelativeResize="0"/>
          <p:nvPr/>
        </p:nvPicPr>
        <p:blipFill rotWithShape="1">
          <a:blip r:embed="rId3"/>
          <a:srcRect/>
          <a:stretch>
            <a:fillRect/>
          </a:stretch>
        </p:blipFill>
        <p:spPr>
          <a:xfrm>
            <a:off x="364012" y="5466451"/>
            <a:ext cx="1692973" cy="646331"/>
          </a:xfrm>
          <a:prstGeom prst="rect">
            <a:avLst/>
          </a:prstGeom>
          <a:noFill/>
          <a:ln>
            <a:noFill/>
          </a:ln>
        </p:spPr>
      </p:pic>
      <p:sp>
        <p:nvSpPr>
          <p:cNvPr id="1054" name="Google Shape;1054;p72"/>
          <p:cNvSpPr txBox="1"/>
          <p:nvPr/>
        </p:nvSpPr>
        <p:spPr>
          <a:xfrm>
            <a:off x="2504048" y="949183"/>
            <a:ext cx="8498569"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t>
            </a: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response to COVID-19</a:t>
            </a:r>
          </a:p>
        </p:txBody>
      </p:sp>
      <p:sp>
        <p:nvSpPr>
          <p:cNvPr id="1055" name="Google Shape;1055;p72"/>
          <p:cNvSpPr/>
          <p:nvPr/>
        </p:nvSpPr>
        <p:spPr>
          <a:xfrm>
            <a:off x="213985" y="194676"/>
            <a:ext cx="11623750"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73"/>
          <p:cNvGrpSpPr/>
          <p:nvPr/>
        </p:nvGrpSpPr>
        <p:grpSpPr>
          <a:xfrm>
            <a:off x="650072" y="1656699"/>
            <a:ext cx="7945288" cy="3539430"/>
            <a:chOff x="1048038" y="1311738"/>
            <a:chExt cx="10845242" cy="4530832"/>
          </a:xfrm>
        </p:grpSpPr>
        <p:sp>
          <p:nvSpPr>
            <p:cNvPr id="1061" name="Google Shape;1061;p73"/>
            <p:cNvSpPr/>
            <p:nvPr/>
          </p:nvSpPr>
          <p:spPr>
            <a:xfrm rot="10800000" flipH="1">
              <a:off x="1048038" y="1336680"/>
              <a:ext cx="10845242" cy="4505889"/>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62" name="Google Shape;1062;p73"/>
            <p:cNvSpPr/>
            <p:nvPr/>
          </p:nvSpPr>
          <p:spPr>
            <a:xfrm>
              <a:off x="1323318" y="1311738"/>
              <a:ext cx="10341293" cy="4530832"/>
            </a:xfrm>
            <a:prstGeom prst="rect">
              <a:avLst/>
            </a:prstGeom>
            <a:noFill/>
            <a:ln>
              <a:noFill/>
            </a:ln>
          </p:spPr>
          <p:txBody>
            <a:bodyPr spcFirstLastPara="1" wrap="square" lIns="91425" tIns="45700" rIns="91425" bIns="45700" anchor="t" anchorCtr="0">
              <a:noAutofit/>
            </a:bodyPr>
            <a:lstStyle/>
            <a:p>
              <a:pPr marL="266700" marR="0" lvl="0" indent="-266700" algn="just" rtl="0">
                <a:lnSpc>
                  <a:spcPct val="150000"/>
                </a:lnSpc>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4 </a:t>
              </a:r>
              <a:r>
                <a:rPr lang="en-GB" sz="2000" b="1" dirty="0"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Providing</a:t>
              </a:r>
              <a:r>
                <a:rPr lang="en-GB" sz="20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medical expertise and technical support to </a:t>
              </a:r>
              <a:r>
                <a:rPr lang="en-GB" sz="20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countries </a:t>
              </a:r>
              <a:r>
                <a:rPr lang="en-GB"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concerned</a:t>
              </a:r>
            </a:p>
            <a:p>
              <a:pPr marL="342900" marR="0" lvl="0" indent="-342900" algn="just" rtl="0">
                <a:lnSpc>
                  <a:spcPct val="120000"/>
                </a:lnSpc>
                <a:spcBef>
                  <a:spcPts val="0"/>
                </a:spcBef>
                <a:spcAft>
                  <a:spcPts val="0"/>
                </a:spcAft>
                <a:buClr>
                  <a:srgbClr val="C00000"/>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continuously monitors, directs and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co-ordinates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national and international responses to the pandemic through the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co-ordination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 emergency medical teams worldwide and global focal points. For example, WHO informs Global Outbreak Alert and Response Network (GOARN) partners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about a cluster of related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cases. GOARN partners include major public health agencies, laboratories, sister UN agencies, international organisations and NGOs. </a:t>
              </a:r>
            </a:p>
          </p:txBody>
        </p:sp>
      </p:grpSp>
      <p:sp>
        <p:nvSpPr>
          <p:cNvPr id="1063" name="Google Shape;1063;p73"/>
          <p:cNvSpPr txBox="1"/>
          <p:nvPr/>
        </p:nvSpPr>
        <p:spPr>
          <a:xfrm>
            <a:off x="4731654" y="804991"/>
            <a:ext cx="2728692" cy="686421"/>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endParaRPr sz="2400" b="1">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64" name="Google Shape;1064;p73"/>
          <p:cNvSpPr/>
          <p:nvPr/>
        </p:nvSpPr>
        <p:spPr>
          <a:xfrm>
            <a:off x="1953023" y="110445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065" name="Google Shape;1065;p73"/>
          <p:cNvPicPr preferRelativeResize="0"/>
          <p:nvPr/>
        </p:nvPicPr>
        <p:blipFill rotWithShape="1">
          <a:blip r:embed="rId3"/>
          <a:srcRect/>
          <a:stretch>
            <a:fillRect/>
          </a:stretch>
        </p:blipFill>
        <p:spPr>
          <a:xfrm>
            <a:off x="8949726" y="2053647"/>
            <a:ext cx="2431426" cy="2745534"/>
          </a:xfrm>
          <a:prstGeom prst="rect">
            <a:avLst/>
          </a:prstGeom>
          <a:noFill/>
          <a:ln>
            <a:noFill/>
          </a:ln>
        </p:spPr>
      </p:pic>
      <p:sp>
        <p:nvSpPr>
          <p:cNvPr id="1066" name="Google Shape;1066;p73"/>
          <p:cNvSpPr/>
          <p:nvPr/>
        </p:nvSpPr>
        <p:spPr>
          <a:xfrm>
            <a:off x="2544717" y="5659206"/>
            <a:ext cx="6713184" cy="338554"/>
          </a:xfrm>
          <a:prstGeom prst="rect">
            <a:avLst/>
          </a:prstGeom>
          <a:noFill/>
          <a:ln>
            <a:noFill/>
          </a:ln>
        </p:spPr>
        <p:txBody>
          <a:bodyPr spcFirstLastPara="1" wrap="square" lIns="91425" tIns="45700" rIns="91425" bIns="45700" anchor="t" anchorCtr="0">
            <a:noAutofit/>
          </a:bodyPr>
          <a:lstStyle/>
          <a:p>
            <a:pPr lvl="0"/>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Source: WHO https://www.who.int/news/item/29-06-2020-covidtimeline </a:t>
            </a:r>
          </a:p>
        </p:txBody>
      </p:sp>
      <p:pic>
        <p:nvPicPr>
          <p:cNvPr id="1067" name="Google Shape;1067;p73"/>
          <p:cNvPicPr preferRelativeResize="0"/>
          <p:nvPr/>
        </p:nvPicPr>
        <p:blipFill rotWithShape="1">
          <a:blip r:embed="rId4"/>
          <a:srcRect/>
          <a:stretch>
            <a:fillRect/>
          </a:stretch>
        </p:blipFill>
        <p:spPr>
          <a:xfrm>
            <a:off x="814489" y="5505318"/>
            <a:ext cx="1692973" cy="646331"/>
          </a:xfrm>
          <a:prstGeom prst="rect">
            <a:avLst/>
          </a:prstGeom>
          <a:noFill/>
          <a:ln>
            <a:noFill/>
          </a:ln>
        </p:spPr>
      </p:pic>
      <p:sp>
        <p:nvSpPr>
          <p:cNvPr id="1068" name="Google Shape;1068;p73"/>
          <p:cNvSpPr txBox="1"/>
          <p:nvPr/>
        </p:nvSpPr>
        <p:spPr>
          <a:xfrm>
            <a:off x="2544717" y="958618"/>
            <a:ext cx="7040881" cy="7570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coordinating international response to COVID-19</a:t>
            </a:r>
          </a:p>
        </p:txBody>
      </p:sp>
      <p:sp>
        <p:nvSpPr>
          <p:cNvPr id="1069" name="Google Shape;1069;p73"/>
          <p:cNvSpPr/>
          <p:nvPr/>
        </p:nvSpPr>
        <p:spPr>
          <a:xfrm>
            <a:off x="407504" y="238480"/>
            <a:ext cx="1152939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grpSp>
        <p:nvGrpSpPr>
          <p:cNvPr id="1074" name="Google Shape;1074;p74"/>
          <p:cNvGrpSpPr/>
          <p:nvPr/>
        </p:nvGrpSpPr>
        <p:grpSpPr>
          <a:xfrm>
            <a:off x="777574" y="1676182"/>
            <a:ext cx="10838699" cy="3548961"/>
            <a:chOff x="1048037" y="3601123"/>
            <a:chExt cx="10838699" cy="4776867"/>
          </a:xfrm>
        </p:grpSpPr>
        <p:sp>
          <p:nvSpPr>
            <p:cNvPr id="1075" name="Google Shape;1075;p74"/>
            <p:cNvSpPr/>
            <p:nvPr/>
          </p:nvSpPr>
          <p:spPr>
            <a:xfrm rot="10800000" flipH="1">
              <a:off x="1048037" y="3601123"/>
              <a:ext cx="10838699" cy="4776867"/>
            </a:xfrm>
            <a:prstGeom prst="roundRect">
              <a:avLst>
                <a:gd name="adj" fmla="val 10000"/>
              </a:avLst>
            </a:prstGeom>
            <a:solidFill>
              <a:srgbClr val="70AD47">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76" name="Google Shape;1076;p74"/>
            <p:cNvSpPr/>
            <p:nvPr/>
          </p:nvSpPr>
          <p:spPr>
            <a:xfrm>
              <a:off x="1259430" y="3601124"/>
              <a:ext cx="10401844" cy="422549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5 </a:t>
              </a:r>
              <a:r>
                <a:rPr lang="en-GB" sz="20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0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Providing </a:t>
              </a:r>
              <a:r>
                <a:rPr lang="en-GB"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financial and material support to countries</a:t>
              </a:r>
            </a:p>
            <a:p>
              <a:pPr marL="342900" lvl="0" indent="-342900" algn="just">
                <a:lnSpc>
                  <a:spcPct val="120000"/>
                </a:lnSpc>
                <a:buClr>
                  <a:srgbClr val="C00000"/>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mobilises its global stockpile of personal protective equipment (PPE) to support disaster preparedness in priority countries. It supports  countries with weak health systems to prepare for and respond to the pandemic.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It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calls on countries to work with commodity producers to increase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production</a:t>
              </a:r>
              <a:r>
                <a:rPr lang="en-US"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to ensure the free movement of essential health products; and to ensure equitable </a:t>
              </a:r>
              <a:r>
                <a:rPr lang="en-US"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distribution</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342900" lvl="0" indent="-342900" algn="just">
                <a:lnSpc>
                  <a:spcPct val="120000"/>
                </a:lnSpc>
                <a:buClr>
                  <a:srgbClr val="C00000"/>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 also delivers protective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gear to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countries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that need them most and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works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intensively with several partners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massively increase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access to life-saving products, including PPE, medical oxygen and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ventilators.</a:t>
              </a:r>
              <a:endPar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1077" name="Google Shape;1077;p74"/>
          <p:cNvSpPr/>
          <p:nvPr/>
        </p:nvSpPr>
        <p:spPr>
          <a:xfrm>
            <a:off x="2024396" y="114139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78" name="Google Shape;1078;p74"/>
          <p:cNvSpPr/>
          <p:nvPr/>
        </p:nvSpPr>
        <p:spPr>
          <a:xfrm>
            <a:off x="2781419" y="5787592"/>
            <a:ext cx="76588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WHO (</a:t>
            </a: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https://www.who.int/news/item/29-06-2020-covidtimeline)</a:t>
            </a:r>
          </a:p>
        </p:txBody>
      </p:sp>
      <p:pic>
        <p:nvPicPr>
          <p:cNvPr id="1079" name="Google Shape;1079;p74"/>
          <p:cNvPicPr preferRelativeResize="0"/>
          <p:nvPr/>
        </p:nvPicPr>
        <p:blipFill rotWithShape="1">
          <a:blip r:embed="rId3"/>
          <a:srcRect/>
          <a:stretch>
            <a:fillRect/>
          </a:stretch>
        </p:blipFill>
        <p:spPr>
          <a:xfrm>
            <a:off x="777574" y="5649093"/>
            <a:ext cx="1692973" cy="646331"/>
          </a:xfrm>
          <a:prstGeom prst="rect">
            <a:avLst/>
          </a:prstGeom>
          <a:noFill/>
          <a:ln>
            <a:noFill/>
          </a:ln>
        </p:spPr>
      </p:pic>
      <p:sp>
        <p:nvSpPr>
          <p:cNvPr id="1080" name="Google Shape;1080;p74"/>
          <p:cNvSpPr txBox="1"/>
          <p:nvPr/>
        </p:nvSpPr>
        <p:spPr>
          <a:xfrm>
            <a:off x="2575559" y="1016412"/>
            <a:ext cx="8456876"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coordinating international response to COVID-19</a:t>
            </a:r>
          </a:p>
        </p:txBody>
      </p:sp>
      <p:sp>
        <p:nvSpPr>
          <p:cNvPr id="1081" name="Google Shape;1081;p74"/>
          <p:cNvSpPr/>
          <p:nvPr/>
        </p:nvSpPr>
        <p:spPr>
          <a:xfrm>
            <a:off x="675861" y="238480"/>
            <a:ext cx="11330609"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75"/>
          <p:cNvSpPr txBox="1">
            <a:spLocks noGrp="1"/>
          </p:cNvSpPr>
          <p:nvPr>
            <p:ph type="body" idx="1"/>
          </p:nvPr>
        </p:nvSpPr>
        <p:spPr>
          <a:xfrm>
            <a:off x="809897" y="1652281"/>
            <a:ext cx="10857122" cy="102837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en-GB" sz="2000" dirty="0">
                <a:latin typeface="Times New Roman" panose="02020603050405020304"/>
                <a:ea typeface="Times New Roman" panose="02020603050405020304"/>
                <a:cs typeface="Times New Roman" panose="02020603050405020304"/>
                <a:sym typeface="Times New Roman" panose="02020603050405020304"/>
              </a:rPr>
              <a:t>WHO </a:t>
            </a:r>
            <a:r>
              <a:rPr lang="en-GB" sz="2000" dirty="0" smtClean="0">
                <a:latin typeface="Times New Roman" panose="02020603050405020304"/>
                <a:ea typeface="Times New Roman" panose="02020603050405020304"/>
                <a:cs typeface="Times New Roman" panose="02020603050405020304"/>
                <a:sym typeface="Times New Roman" panose="02020603050405020304"/>
              </a:rPr>
              <a:t>produce</a:t>
            </a:r>
            <a:r>
              <a:rPr lang="en-GB" sz="2000" dirty="0" smtClean="0">
                <a:solidFill>
                  <a:srgbClr val="7030A0"/>
                </a:solidFill>
                <a:latin typeface="Times New Roman" panose="02020603050405020304"/>
                <a:ea typeface="Times New Roman" panose="02020603050405020304"/>
                <a:cs typeface="Times New Roman" panose="02020603050405020304"/>
                <a:sym typeface="Times New Roman" panose="02020603050405020304"/>
              </a:rPr>
              <a:t>d</a:t>
            </a:r>
            <a:r>
              <a:rPr lang="en-GB" sz="2000" dirty="0" smtClean="0">
                <a:latin typeface="Times New Roman" panose="02020603050405020304"/>
                <a:ea typeface="Times New Roman" panose="02020603050405020304"/>
                <a:cs typeface="Times New Roman" panose="02020603050405020304"/>
                <a:sym typeface="Times New Roman" panose="02020603050405020304"/>
              </a:rPr>
              <a:t> </a:t>
            </a:r>
            <a:r>
              <a:rPr lang="en-GB" sz="2000" dirty="0">
                <a:latin typeface="Times New Roman" panose="02020603050405020304"/>
                <a:ea typeface="Times New Roman" panose="02020603050405020304"/>
                <a:cs typeface="Times New Roman" panose="02020603050405020304"/>
                <a:sym typeface="Times New Roman" panose="02020603050405020304"/>
              </a:rPr>
              <a:t>multimedia information to educate the public on how to respond to the pandemic.</a:t>
            </a:r>
          </a:p>
          <a:p>
            <a:pPr marL="0" lvl="0" indent="0" algn="l" rtl="0">
              <a:lnSpc>
                <a:spcPct val="90000"/>
              </a:lnSpc>
              <a:spcBef>
                <a:spcPts val="1000"/>
              </a:spcBef>
              <a:spcAft>
                <a:spcPts val="0"/>
              </a:spcAft>
              <a:buClr>
                <a:schemeClr val="dk1"/>
              </a:buClr>
              <a:buSzPts val="2800"/>
              <a:buNone/>
            </a:pPr>
            <a:r>
              <a:rPr lang="en-GB" sz="2000" dirty="0">
                <a:latin typeface="Times New Roman" panose="02020603050405020304"/>
                <a:ea typeface="Times New Roman" panose="02020603050405020304"/>
                <a:cs typeface="Times New Roman" panose="02020603050405020304"/>
                <a:sym typeface="Times New Roman" panose="02020603050405020304"/>
              </a:rPr>
              <a:t>Click on the images below to watch WHO videos on COVID-19.</a:t>
            </a:r>
          </a:p>
        </p:txBody>
      </p:sp>
      <p:sp>
        <p:nvSpPr>
          <p:cNvPr id="1087" name="Google Shape;1087;p75"/>
          <p:cNvSpPr/>
          <p:nvPr/>
        </p:nvSpPr>
        <p:spPr>
          <a:xfrm>
            <a:off x="586409" y="225156"/>
            <a:ext cx="11310730"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pic>
        <p:nvPicPr>
          <p:cNvPr id="1089" name="Google Shape;1089;p75">
            <a:hlinkClick r:id="rId3"/>
          </p:cNvPr>
          <p:cNvPicPr preferRelativeResize="0"/>
          <p:nvPr/>
        </p:nvPicPr>
        <p:blipFill rotWithShape="1">
          <a:blip r:embed="rId4"/>
          <a:srcRect/>
          <a:stretch/>
        </p:blipFill>
        <p:spPr>
          <a:xfrm>
            <a:off x="979714" y="2692077"/>
            <a:ext cx="2481943" cy="2513642"/>
          </a:xfrm>
          <a:prstGeom prst="rect">
            <a:avLst/>
          </a:prstGeom>
          <a:noFill/>
          <a:ln>
            <a:noFill/>
          </a:ln>
        </p:spPr>
      </p:pic>
      <p:sp>
        <p:nvSpPr>
          <p:cNvPr id="1090" name="Google Shape;1090;p75"/>
          <p:cNvSpPr/>
          <p:nvPr/>
        </p:nvSpPr>
        <p:spPr>
          <a:xfrm>
            <a:off x="2521003" y="5642043"/>
            <a:ext cx="846011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WHO </a:t>
            </a:r>
          </a:p>
          <a:p>
            <a:pPr marL="285750" marR="0" lvl="0" indent="-285750" algn="l" rtl="0">
              <a:spcBef>
                <a:spcPts val="0"/>
              </a:spcBef>
              <a:spcAft>
                <a:spcPts val="0"/>
              </a:spcAft>
              <a:buClr>
                <a:schemeClr val="dk1"/>
              </a:buClr>
              <a:buSzPts val="1600"/>
              <a:buFont typeface="Times New Roman" panose="02020603050405020304" charset="0"/>
              <a:buChar char="•"/>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https://www.who.int/emergencies/diseases/novel-coronavirus-2019/advice-for-public/videos</a:t>
            </a:r>
          </a:p>
          <a:p>
            <a:pPr marL="285750" marR="0" lvl="0" indent="-285750" algn="l" rtl="0">
              <a:spcBef>
                <a:spcPts val="0"/>
              </a:spcBef>
              <a:spcAft>
                <a:spcPts val="0"/>
              </a:spcAft>
              <a:buClr>
                <a:schemeClr val="dk1"/>
              </a:buClr>
              <a:buSzPts val="1600"/>
              <a:buFont typeface="Times New Roman" panose="02020603050405020304" charset="0"/>
              <a:buChar char="•"/>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https://www.who.int/emergencies/diseases/novel-coronavirus-2019/question-and-answers-hub</a:t>
            </a:r>
          </a:p>
        </p:txBody>
      </p:sp>
      <p:sp>
        <p:nvSpPr>
          <p:cNvPr id="1091" name="Google Shape;1091;p75"/>
          <p:cNvSpPr/>
          <p:nvPr/>
        </p:nvSpPr>
        <p:spPr>
          <a:xfrm>
            <a:off x="2408196" y="1159898"/>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094" name="Google Shape;1094;p75"/>
          <p:cNvPicPr preferRelativeResize="0"/>
          <p:nvPr/>
        </p:nvPicPr>
        <p:blipFill rotWithShape="1">
          <a:blip r:embed="rId5"/>
          <a:srcRect/>
          <a:stretch>
            <a:fillRect/>
          </a:stretch>
        </p:blipFill>
        <p:spPr>
          <a:xfrm>
            <a:off x="715223" y="5734375"/>
            <a:ext cx="1692973" cy="646331"/>
          </a:xfrm>
          <a:prstGeom prst="rect">
            <a:avLst/>
          </a:prstGeom>
          <a:noFill/>
          <a:ln>
            <a:noFill/>
          </a:ln>
        </p:spPr>
      </p:pic>
      <p:sp>
        <p:nvSpPr>
          <p:cNvPr id="1095" name="Google Shape;1095;p75"/>
          <p:cNvSpPr txBox="1"/>
          <p:nvPr/>
        </p:nvSpPr>
        <p:spPr>
          <a:xfrm>
            <a:off x="2961472" y="1015726"/>
            <a:ext cx="8607676"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Leading and </a:t>
            </a:r>
            <a:r>
              <a:rPr lang="en-GB" sz="2400" b="1"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co-ordinating </a:t>
            </a: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international response to COVID-19</a:t>
            </a:r>
          </a:p>
        </p:txBody>
      </p:sp>
      <p:sp>
        <p:nvSpPr>
          <p:cNvPr id="1096" name="Google Shape;1096;p75">
            <a:hlinkClick r:id="rId6"/>
          </p:cNvPr>
          <p:cNvSpPr/>
          <p:nvPr/>
        </p:nvSpPr>
        <p:spPr>
          <a:xfrm>
            <a:off x="9376396" y="2725115"/>
            <a:ext cx="2290623" cy="1938992"/>
          </a:xfrm>
          <a:prstGeom prst="rect">
            <a:avLst/>
          </a:prstGeom>
          <a:solidFill>
            <a:srgbClr val="D8E2F3"/>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Check out the WHO Q&amp;A on COVID-19 and related health topics to learn more.</a:t>
            </a:r>
          </a:p>
        </p:txBody>
      </p:sp>
      <p:sp>
        <p:nvSpPr>
          <p:cNvPr id="1097" name="Google Shape;1097;p75"/>
          <p:cNvSpPr/>
          <p:nvPr/>
        </p:nvSpPr>
        <p:spPr>
          <a:xfrm>
            <a:off x="9376396" y="4669713"/>
            <a:ext cx="2290623" cy="504486"/>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more</a:t>
            </a:r>
          </a:p>
        </p:txBody>
      </p:sp>
      <p:sp>
        <p:nvSpPr>
          <p:cNvPr id="2" name="文本框 3">
            <a:extLst>
              <a:ext uri="{FF2B5EF4-FFF2-40B4-BE49-F238E27FC236}">
                <a16:creationId xmlns:a16="http://schemas.microsoft.com/office/drawing/2014/main" id="{D0372CA9-A87B-89EC-677A-F483CD4C26C5}"/>
              </a:ext>
            </a:extLst>
          </p:cNvPr>
          <p:cNvSpPr txBox="1">
            <a:spLocks noChangeAspect="1"/>
          </p:cNvSpPr>
          <p:nvPr/>
        </p:nvSpPr>
        <p:spPr>
          <a:xfrm>
            <a:off x="811163" y="1057144"/>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3" name="圖片 2">
            <a:hlinkClick r:id="rId7"/>
          </p:cNvPr>
          <p:cNvPicPr>
            <a:picLocks noChangeAspect="1"/>
          </p:cNvPicPr>
          <p:nvPr/>
        </p:nvPicPr>
        <p:blipFill rotWithShape="1">
          <a:blip r:embed="rId8"/>
          <a:srcRect l="61708" t="26838" r="14815" b="48998"/>
          <a:stretch/>
        </p:blipFill>
        <p:spPr>
          <a:xfrm>
            <a:off x="3639755" y="3166485"/>
            <a:ext cx="2581275" cy="1494424"/>
          </a:xfrm>
          <a:prstGeom prst="rect">
            <a:avLst/>
          </a:prstGeom>
        </p:spPr>
      </p:pic>
      <p:pic>
        <p:nvPicPr>
          <p:cNvPr id="4" name="圖片 3">
            <a:hlinkClick r:id="rId9"/>
          </p:cNvPr>
          <p:cNvPicPr>
            <a:picLocks noChangeAspect="1"/>
          </p:cNvPicPr>
          <p:nvPr/>
        </p:nvPicPr>
        <p:blipFill rotWithShape="1">
          <a:blip r:embed="rId10"/>
          <a:srcRect l="35006" t="26915" r="41531" b="51160"/>
          <a:stretch/>
        </p:blipFill>
        <p:spPr>
          <a:xfrm>
            <a:off x="6399128" y="3148498"/>
            <a:ext cx="2811379" cy="147777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5" name="Google Shape;1105;p76"/>
          <p:cNvSpPr/>
          <p:nvPr/>
        </p:nvSpPr>
        <p:spPr>
          <a:xfrm>
            <a:off x="673724" y="1016733"/>
            <a:ext cx="11080126" cy="1292662"/>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We are all being exposed to a huge amount of COVID-19 information on a daily basis. </a:t>
            </a: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But </a:t>
            </a: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not all of it is reliable. </a:t>
            </a: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There </a:t>
            </a: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is even misleading or false information. WHO also provides strategies to improve the information literacy of the public and to provide </a:t>
            </a: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a:t>
            </a: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with accurate </a:t>
            </a: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information.</a:t>
            </a:r>
            <a:endPar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106" name="Google Shape;1106;p76">
            <a:hlinkClick r:id="rId3"/>
          </p:cNvPr>
          <p:cNvPicPr preferRelativeResize="0"/>
          <p:nvPr/>
        </p:nvPicPr>
        <p:blipFill rotWithShape="1">
          <a:blip r:embed="rId4"/>
          <a:srcRect/>
          <a:stretch/>
        </p:blipFill>
        <p:spPr>
          <a:xfrm>
            <a:off x="4101239" y="2685385"/>
            <a:ext cx="6199700" cy="3542686"/>
          </a:xfrm>
          <a:prstGeom prst="rect">
            <a:avLst/>
          </a:prstGeom>
          <a:noFill/>
          <a:ln>
            <a:noFill/>
          </a:ln>
        </p:spPr>
      </p:pic>
      <p:sp>
        <p:nvSpPr>
          <p:cNvPr id="1107" name="Google Shape;1107;p76"/>
          <p:cNvSpPr/>
          <p:nvPr/>
        </p:nvSpPr>
        <p:spPr>
          <a:xfrm>
            <a:off x="4073815" y="2209846"/>
            <a:ext cx="6280677" cy="461665"/>
          </a:xfrm>
          <a:prstGeom prst="rect">
            <a:avLst/>
          </a:prstGeom>
          <a:solidFill>
            <a:srgbClr val="E1EFD8"/>
          </a:solid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learn more</a:t>
            </a:r>
          </a:p>
        </p:txBody>
      </p:sp>
      <p:sp>
        <p:nvSpPr>
          <p:cNvPr id="1108" name="Google Shape;1108;p76"/>
          <p:cNvSpPr/>
          <p:nvPr/>
        </p:nvSpPr>
        <p:spPr>
          <a:xfrm>
            <a:off x="3218807" y="6353861"/>
            <a:ext cx="737992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 (https://www.who.int/news-room/spotlight/let-s-flatten-the-infodemic-curve)</a:t>
            </a:r>
          </a:p>
        </p:txBody>
      </p:sp>
      <p:pic>
        <p:nvPicPr>
          <p:cNvPr id="1109" name="Google Shape;1109;p76"/>
          <p:cNvPicPr preferRelativeResize="0"/>
          <p:nvPr/>
        </p:nvPicPr>
        <p:blipFill rotWithShape="1">
          <a:blip r:embed="rId5"/>
          <a:srcRect/>
          <a:stretch>
            <a:fillRect/>
          </a:stretch>
        </p:blipFill>
        <p:spPr>
          <a:xfrm>
            <a:off x="1464168" y="6167169"/>
            <a:ext cx="1502700" cy="573690"/>
          </a:xfrm>
          <a:prstGeom prst="rect">
            <a:avLst/>
          </a:prstGeom>
          <a:noFill/>
          <a:ln>
            <a:noFill/>
          </a:ln>
        </p:spPr>
      </p:pic>
      <p:sp>
        <p:nvSpPr>
          <p:cNvPr id="1110" name="Google Shape;1110;p76"/>
          <p:cNvSpPr/>
          <p:nvPr/>
        </p:nvSpPr>
        <p:spPr>
          <a:xfrm>
            <a:off x="437322" y="85375"/>
            <a:ext cx="11420061" cy="779146"/>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Roles and Functions of WHO in Global Public Health Matters</a:t>
            </a:r>
          </a:p>
        </p:txBody>
      </p:sp>
      <p:sp>
        <p:nvSpPr>
          <p:cNvPr id="2" name="文本框 3">
            <a:extLst>
              <a:ext uri="{FF2B5EF4-FFF2-40B4-BE49-F238E27FC236}">
                <a16:creationId xmlns:a16="http://schemas.microsoft.com/office/drawing/2014/main" id="{A68C6EDE-5899-F154-EDD5-DFBFEC2EC08E}"/>
              </a:ext>
            </a:extLst>
          </p:cNvPr>
          <p:cNvSpPr txBox="1">
            <a:spLocks noChangeAspect="1"/>
          </p:cNvSpPr>
          <p:nvPr/>
        </p:nvSpPr>
        <p:spPr>
          <a:xfrm>
            <a:off x="84510" y="756158"/>
            <a:ext cx="1178427" cy="317626"/>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4" name="圖片 3">
            <a:hlinkClick r:id="rId3"/>
          </p:cNvPr>
          <p:cNvPicPr>
            <a:picLocks noChangeAspect="1"/>
          </p:cNvPicPr>
          <p:nvPr/>
        </p:nvPicPr>
        <p:blipFill rotWithShape="1">
          <a:blip r:embed="rId6"/>
          <a:srcRect l="29644" t="32431" r="51325" b="42468"/>
          <a:stretch/>
        </p:blipFill>
        <p:spPr>
          <a:xfrm>
            <a:off x="996793" y="2283949"/>
            <a:ext cx="2409825" cy="1787935"/>
          </a:xfrm>
          <a:prstGeom prst="rect">
            <a:avLst/>
          </a:prstGeom>
        </p:spPr>
      </p:pic>
      <p:pic>
        <p:nvPicPr>
          <p:cNvPr id="5" name="圖片 4">
            <a:hlinkClick r:id="rId7"/>
          </p:cNvPr>
          <p:cNvPicPr>
            <a:picLocks noChangeAspect="1"/>
          </p:cNvPicPr>
          <p:nvPr/>
        </p:nvPicPr>
        <p:blipFill rotWithShape="1">
          <a:blip r:embed="rId8"/>
          <a:srcRect l="4460" t="15307" r="47063" b="17500"/>
          <a:stretch/>
        </p:blipFill>
        <p:spPr>
          <a:xfrm>
            <a:off x="977742" y="4122334"/>
            <a:ext cx="2447925" cy="190855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77"/>
          <p:cNvSpPr txBox="1"/>
          <p:nvPr/>
        </p:nvSpPr>
        <p:spPr>
          <a:xfrm>
            <a:off x="248787" y="1071841"/>
            <a:ext cx="8503130" cy="5786159"/>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20000"/>
              </a:lnSpc>
              <a:spcBef>
                <a:spcPts val="600"/>
              </a:spcBef>
              <a:spcAft>
                <a:spcPts val="0"/>
              </a:spcAft>
              <a:buClr>
                <a:schemeClr val="dk1"/>
              </a:buClr>
              <a:buSzPts val="2800"/>
              <a:buFont typeface="Times New Roman" panose="02020603050405020304" charset="0"/>
              <a:buChar char="•"/>
            </a:pP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 world needs to work together to tackle epidemics and prevent their global spread</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WHO implements a number of health objectives and sets international standards. It provides multifaceted health development assistance to countries around the world, and carries out research and assessment of health risks.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All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those efforts contribute to the </a:t>
            </a: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co-operation </a:t>
            </a:r>
            <a:r>
              <a:rPr lang="en-GB"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in global health protection.</a:t>
            </a:r>
          </a:p>
          <a:p>
            <a:pPr marL="457200" lvl="0" indent="-457200" algn="just">
              <a:lnSpc>
                <a:spcPct val="120000"/>
              </a:lnSpc>
              <a:spcBef>
                <a:spcPts val="600"/>
              </a:spcBef>
              <a:buClr>
                <a:schemeClr val="dk1"/>
              </a:buClr>
              <a:buSzPts val="2800"/>
              <a:buFont typeface="Times New Roman" panose="02020603050405020304" charset="0"/>
              <a:buChar char="•"/>
            </a:pPr>
            <a:r>
              <a:rPr lang="en-GB" sz="20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In fact, the promotion of public health, like the promotion of sustainable development and addressing international issues, such as energy, food and water resources, is not only the responsibility of intergovernmental organisations, such as WHO.  It also requires the collaboration and efforts of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countries, communities, organisations and individuals.  Individuals should support health policies and act in accordance with world health standards</a:t>
            </a:r>
            <a:r>
              <a:rPr lang="zh-TW" alt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altLang="zh-TW"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 the sake of public health</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We should fulfil our civic responsibility and</a:t>
            </a:r>
            <a:r>
              <a:rPr lang="zh-HK" alt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altLang="zh-HK"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take action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deal with viruses beyond borders and jointly safeguard public health.</a:t>
            </a:r>
            <a:endPar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16" name="Google Shape;1116;p77"/>
          <p:cNvSpPr/>
          <p:nvPr/>
        </p:nvSpPr>
        <p:spPr>
          <a:xfrm>
            <a:off x="3574977" y="281348"/>
            <a:ext cx="4489450" cy="6734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600" b="1">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Conclusion</a:t>
            </a:r>
          </a:p>
        </p:txBody>
      </p:sp>
      <p:pic>
        <p:nvPicPr>
          <p:cNvPr id="1117" name="Google Shape;1117;p77"/>
          <p:cNvPicPr preferRelativeResize="0"/>
          <p:nvPr/>
        </p:nvPicPr>
        <p:blipFill rotWithShape="1">
          <a:blip r:embed="rId3"/>
          <a:srcRect/>
          <a:stretch>
            <a:fillRect/>
          </a:stretch>
        </p:blipFill>
        <p:spPr>
          <a:xfrm>
            <a:off x="9050526" y="1662545"/>
            <a:ext cx="2777297" cy="1895740"/>
          </a:xfrm>
          <a:prstGeom prst="rect">
            <a:avLst/>
          </a:prstGeom>
          <a:noFill/>
          <a:ln>
            <a:noFill/>
          </a:ln>
        </p:spPr>
      </p:pic>
      <p:pic>
        <p:nvPicPr>
          <p:cNvPr id="1118" name="Google Shape;1118;p77"/>
          <p:cNvPicPr preferRelativeResize="0"/>
          <p:nvPr/>
        </p:nvPicPr>
        <p:blipFill rotWithShape="1">
          <a:blip r:embed="rId4"/>
          <a:srcRect/>
          <a:stretch>
            <a:fillRect/>
          </a:stretch>
        </p:blipFill>
        <p:spPr>
          <a:xfrm>
            <a:off x="9050526" y="3715789"/>
            <a:ext cx="2777297" cy="218823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78"/>
          <p:cNvSpPr txBox="1">
            <a:spLocks noGrp="1"/>
          </p:cNvSpPr>
          <p:nvPr>
            <p:ph type="title"/>
          </p:nvPr>
        </p:nvSpPr>
        <p:spPr>
          <a:xfrm>
            <a:off x="3910149" y="391250"/>
            <a:ext cx="4395651" cy="6450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Times New Roman" panose="02020603050405020304" charset="0"/>
              <a:buNone/>
            </a:pPr>
            <a:r>
              <a:rPr lang="en-GB" sz="3600" b="1" dirty="0">
                <a:latin typeface="Times New Roman" panose="02020603050405020304" charset="0"/>
                <a:ea typeface="Times New Roman" panose="02020603050405020304" charset="0"/>
                <a:cs typeface="Times New Roman" panose="02020603050405020304" charset="0"/>
                <a:sym typeface="Times New Roman" panose="02020603050405020304" charset="0"/>
              </a:rPr>
              <a:t>Extended References</a:t>
            </a:r>
          </a:p>
        </p:txBody>
      </p:sp>
      <p:sp>
        <p:nvSpPr>
          <p:cNvPr id="1124" name="Google Shape;1124;p78"/>
          <p:cNvSpPr txBox="1">
            <a:spLocks noGrp="1"/>
          </p:cNvSpPr>
          <p:nvPr>
            <p:ph type="body" idx="1"/>
          </p:nvPr>
        </p:nvSpPr>
        <p:spPr>
          <a:xfrm>
            <a:off x="558301" y="1312544"/>
            <a:ext cx="11442246" cy="5297986"/>
          </a:xfrm>
          <a:prstGeom prst="rect">
            <a:avLst/>
          </a:prstGeom>
          <a:noFill/>
          <a:ln>
            <a:noFill/>
          </a:ln>
        </p:spPr>
        <p:txBody>
          <a:bodyPr spcFirstLastPara="1" wrap="square" lIns="91425" tIns="45700" rIns="91425" bIns="45700" anchor="t" anchorCtr="0">
            <a:noAutofit/>
          </a:bodyPr>
          <a:lstStyle/>
          <a:p>
            <a:pPr marL="228600" lvl="0" indent="-228600">
              <a:lnSpc>
                <a:spcPct val="100000"/>
              </a:lnSpc>
              <a:spcBef>
                <a:spcPts val="600"/>
              </a:spcBef>
              <a:buSzPts val="2200"/>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World Health Day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202</a:t>
            </a:r>
            <a:r>
              <a:rPr lang="en-US" altLang="zh-TW"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3</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(https://</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www.who.int/campaigns/75-years-of-improving-public-health)</a:t>
            </a:r>
            <a:endPar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a:p>
            <a:pPr marL="228600" lvl="0" indent="-228600" rtl="0">
              <a:lnSpc>
                <a:spcPct val="100000"/>
              </a:lnSpc>
              <a:spcBef>
                <a:spcPts val="600"/>
              </a:spcBef>
              <a:buClr>
                <a:schemeClr val="dk1"/>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a:t>
            </a:r>
            <a:r>
              <a:rPr lang="en-GB" sz="20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Promotion Glossary of Terms 2021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(https://www.who.int/publications/i/item/9789240038349)</a:t>
            </a:r>
          </a:p>
          <a:p>
            <a:pPr marL="228600" lvl="0" indent="-228600" rtl="0">
              <a:lnSpc>
                <a:spcPct val="100000"/>
              </a:lnSpc>
              <a:spcBef>
                <a:spcPts val="600"/>
              </a:spcBef>
              <a:buClr>
                <a:schemeClr val="dk1"/>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GLOBAL HEALTH SECTOR STRATEGY ON HIV 2016-2021, (https://apps.who.int/iris/bitstream/handle/10665/246178/WHO-HIV-2016.05-eng.pdf)</a:t>
            </a:r>
          </a:p>
          <a:p>
            <a:pPr marL="228600" lvl="0" indent="-228600" rtl="0">
              <a:lnSpc>
                <a:spcPct val="100000"/>
              </a:lnSpc>
              <a:spcBef>
                <a:spcPts val="600"/>
              </a:spcBef>
              <a:buClr>
                <a:schemeClr val="dk1"/>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Neglected tropical diseases (https://www.who.int/news-room/questions-and-answers/item/neglected-tropical-diseases)</a:t>
            </a:r>
          </a:p>
          <a:p>
            <a:pPr marL="228600" lvl="0" indent="-228600" rtl="0">
              <a:lnSpc>
                <a:spcPct val="100000"/>
              </a:lnSpc>
              <a:spcBef>
                <a:spcPts val="600"/>
              </a:spcBef>
              <a:buClr>
                <a:schemeClr val="dk1"/>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Urban Health (https://www.who.int/news-room/fact-sheets/detail/urban-health)</a:t>
            </a:r>
          </a:p>
          <a:p>
            <a:pPr marL="228600" lvl="0" indent="-228600" rtl="0">
              <a:lnSpc>
                <a:spcPct val="100000"/>
              </a:lnSpc>
              <a:spcBef>
                <a:spcPts val="600"/>
              </a:spcBef>
              <a:buClr>
                <a:schemeClr val="dk1"/>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Air pollution (https://www.who.int/health-topics/air-pollution#tab=tab_1)</a:t>
            </a:r>
          </a:p>
          <a:p>
            <a:pPr marL="228600" lvl="0" indent="-228600" rtl="0">
              <a:lnSpc>
                <a:spcPct val="100000"/>
              </a:lnSpc>
              <a:spcBef>
                <a:spcPts val="600"/>
              </a:spcBef>
              <a:buClr>
                <a:schemeClr val="dk1"/>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WHO, #HealthyAtHome (https://www.who.int/campaigns/connecting-the-world-to-combat-coronavirus/healthyathome)</a:t>
            </a:r>
          </a:p>
          <a:p>
            <a:pPr marL="228600" lvl="0" indent="-228600" rtl="0">
              <a:lnSpc>
                <a:spcPct val="100000"/>
              </a:lnSpc>
              <a:spcBef>
                <a:spcPts val="600"/>
              </a:spcBef>
              <a:buClr>
                <a:schemeClr val="dk1"/>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Outline of the Healthy China 2030 Plan, 2016 (http://big5.www.gov.cn/gate/big5/www.gov.cn/gongbao/content/2016/content_5133024.htm, Chinese only)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79"/>
          <p:cNvSpPr txBox="1">
            <a:spLocks noGrp="1"/>
          </p:cNvSpPr>
          <p:nvPr>
            <p:ph type="title"/>
          </p:nvPr>
        </p:nvSpPr>
        <p:spPr>
          <a:xfrm>
            <a:off x="742406" y="382543"/>
            <a:ext cx="10515600" cy="7408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Times New Roman" panose="02020603050405020304" charset="0"/>
              <a:buNone/>
            </a:pPr>
            <a:r>
              <a:rPr lang="en-GB" sz="3600" b="1" dirty="0">
                <a:latin typeface="Times New Roman" panose="02020603050405020304" charset="0"/>
                <a:ea typeface="Times New Roman" panose="02020603050405020304" charset="0"/>
                <a:cs typeface="Times New Roman" panose="02020603050405020304" charset="0"/>
                <a:sym typeface="Times New Roman" panose="02020603050405020304" charset="0"/>
              </a:rPr>
              <a:t>Extended References</a:t>
            </a:r>
          </a:p>
        </p:txBody>
      </p:sp>
      <p:sp>
        <p:nvSpPr>
          <p:cNvPr id="1130" name="Google Shape;1130;p79"/>
          <p:cNvSpPr txBox="1">
            <a:spLocks noGrp="1"/>
          </p:cNvSpPr>
          <p:nvPr>
            <p:ph type="body" idx="1"/>
          </p:nvPr>
        </p:nvSpPr>
        <p:spPr>
          <a:xfrm>
            <a:off x="603340" y="932724"/>
            <a:ext cx="10940959" cy="526315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Healthy China Initiative (2019-2030)</a:t>
            </a:r>
          </a:p>
          <a:p>
            <a:pPr marL="0" lvl="0" indent="0" algn="l" rtl="0">
              <a:lnSpc>
                <a:spcPct val="100000"/>
              </a:lnSpc>
              <a:spcBef>
                <a:spcPts val="1000"/>
              </a:spcBef>
              <a:spcAft>
                <a:spcPts val="0"/>
              </a:spcAft>
              <a:buClr>
                <a:srgbClr val="000000"/>
              </a:buClr>
              <a:buSzPts val="2200"/>
              <a:buNone/>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(http://www.gov.cn/xinwen/2019-07/15/content_5409694.htm, Chinese only)</a:t>
            </a:r>
          </a:p>
          <a:p>
            <a:pPr marL="228600" lvl="0" indent="-228600">
              <a:lnSpc>
                <a:spcPct val="100000"/>
              </a:lnSpc>
              <a:buClr>
                <a:srgbClr val="000000"/>
              </a:buClr>
              <a:buSzPts val="2200"/>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National Services for COVID-19 Prevention and Control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(https</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://www.gov.cn/fuwu/zt/yqfwzq/yqfkblt.htm</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Chinese only)</a:t>
            </a:r>
          </a:p>
          <a:p>
            <a:pPr marL="228600" lvl="0" indent="-228600" algn="l" rtl="0">
              <a:lnSpc>
                <a:spcPct val="100000"/>
              </a:lnSpc>
              <a:spcBef>
                <a:spcPts val="1000"/>
              </a:spcBef>
              <a:spcAft>
                <a:spcPts val="0"/>
              </a:spcAft>
              <a:buClr>
                <a:srgbClr val="000000"/>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National Health Commission - Briefings on COVID-19 (http://www.nhc.gov.cn/xcs/yqtb/list_gzbd.shtml, Chinese only)</a:t>
            </a:r>
          </a:p>
          <a:p>
            <a:pPr marL="228600" lvl="0" indent="-228600" algn="l" rtl="0">
              <a:lnSpc>
                <a:spcPct val="100000"/>
              </a:lnSpc>
              <a:spcBef>
                <a:spcPts val="1000"/>
              </a:spcBef>
              <a:spcAft>
                <a:spcPts val="0"/>
              </a:spcAft>
              <a:buClr>
                <a:srgbClr val="000000"/>
              </a:buClr>
              <a:buSzPts val="2200"/>
              <a:buChar char="•"/>
            </a:pP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Department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Health, COVID-19 Thematic Website "Together, We Fight the Virus" (https://www.coronavirus.gov.hk/eng/)</a:t>
            </a:r>
          </a:p>
          <a:p>
            <a:pPr marL="228600" lvl="0" indent="-228600">
              <a:lnSpc>
                <a:spcPct val="100000"/>
              </a:lnSpc>
              <a:buClr>
                <a:srgbClr val="000000"/>
              </a:buClr>
              <a:buSzPts val="2200"/>
            </a:pP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Centre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for Health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Protection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of </a:t>
            </a:r>
            <a:r>
              <a:rPr lang="en-US"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Department of </a:t>
            </a:r>
            <a:r>
              <a:rPr lang="en-US"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(https://www.chp.gov.hk/en/)</a:t>
            </a:r>
          </a:p>
          <a:p>
            <a:pPr marL="228600" lvl="0" indent="-228600" algn="l" rtl="0">
              <a:lnSpc>
                <a:spcPct val="100000"/>
              </a:lnSpc>
              <a:spcBef>
                <a:spcPts val="1000"/>
              </a:spcBef>
              <a:spcAft>
                <a:spcPts val="0"/>
              </a:spcAft>
              <a:buClr>
                <a:srgbClr val="000000"/>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Registration of Medicines in Hong Kong (https://www.dh.gov.hk/english/useful/useful_registration/useful_registration.html)</a:t>
            </a:r>
          </a:p>
          <a:p>
            <a:pPr marL="228600" lvl="0" indent="-228600">
              <a:lnSpc>
                <a:spcPct val="100000"/>
              </a:lnSpc>
              <a:buClr>
                <a:srgbClr val="000000"/>
              </a:buClr>
              <a:buSzPts val="2200"/>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Hong Kong Drug Formulary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Management (https</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://www.ha.org.hk/hadf/en-us/Drug-Formulary-Management.html)</a:t>
            </a:r>
          </a:p>
          <a:p>
            <a:pPr marL="228600" lvl="0" indent="-228600" algn="l" rtl="0">
              <a:lnSpc>
                <a:spcPct val="100000"/>
              </a:lnSpc>
              <a:spcBef>
                <a:spcPts val="1000"/>
              </a:spcBef>
              <a:spcAft>
                <a:spcPts val="0"/>
              </a:spcAft>
              <a:buClr>
                <a:srgbClr val="000000"/>
              </a:buClr>
              <a:buSzPts val="2200"/>
              <a:buChar char="•"/>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Knowledge on Medicines, by the Drug Office of the Department of Health (https://www.drugoffice.gov.hk/eps/do/en/consumer/news_informations/knowledge.html)</a:t>
            </a:r>
          </a:p>
          <a:p>
            <a:pPr marL="228600" lvl="0" indent="-50800" algn="l" rtl="0">
              <a:lnSpc>
                <a:spcPct val="90000"/>
              </a:lnSpc>
              <a:spcBef>
                <a:spcPts val="1000"/>
              </a:spcBef>
              <a:spcAft>
                <a:spcPts val="0"/>
              </a:spcAft>
              <a:buClr>
                <a:schemeClr val="dk1"/>
              </a:buClr>
              <a:buSzPts val="2800"/>
              <a:buNone/>
            </a:pPr>
            <a:endPar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80"/>
          <p:cNvSpPr/>
          <p:nvPr/>
        </p:nvSpPr>
        <p:spPr>
          <a:xfrm>
            <a:off x="475150" y="1349810"/>
            <a:ext cx="11142084" cy="4475400"/>
          </a:xfrm>
          <a:prstGeom prst="rect">
            <a:avLst/>
          </a:prstGeom>
          <a:noFill/>
          <a:ln w="5715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600"/>
              </a:spcBef>
              <a:spcAft>
                <a:spcPts val="600"/>
              </a:spcAft>
              <a:buNone/>
            </a:pP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In the "</a:t>
            </a:r>
            <a:r>
              <a:rPr lang="en-GB" sz="18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Outline of the Healthy China 2030 Plan</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(2016),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State proposes several plans, including the followings, to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achieve universal health coverage: </a:t>
            </a:r>
          </a:p>
          <a:p>
            <a:pPr marL="342900" lvl="0" indent="-342900" algn="just">
              <a:lnSpc>
                <a:spcPct val="120000"/>
              </a:lnSpc>
              <a:spcBef>
                <a:spcPts val="600"/>
              </a:spcBef>
              <a:spcAft>
                <a:spcPts val="600"/>
              </a:spcAft>
              <a:buClr>
                <a:schemeClr val="dk1"/>
              </a:buClr>
              <a:buSzPts val="2600"/>
              <a:buFont typeface="Times New Roman" panose="02020603050405020304" charset="0"/>
              <a:buChar char="•"/>
            </a:pP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Strengthen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public health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services.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By 2030, chronic disease care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management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will cover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life cycle of whole population and the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overall five-year survival rate of cancer patients will increase by 15%.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The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Expanded National Immunisation Programme (ENIP) will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continue to be implemented with the vaccination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rate for eligible children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maintained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 relatively high level.</a:t>
            </a:r>
          </a:p>
          <a:p>
            <a:pPr marL="342900" marR="0" lvl="0" indent="-342900" algn="just" rtl="0">
              <a:lnSpc>
                <a:spcPct val="120000"/>
              </a:lnSpc>
              <a:spcBef>
                <a:spcPts val="600"/>
              </a:spcBef>
              <a:spcAft>
                <a:spcPts val="600"/>
              </a:spcAft>
              <a:buClr>
                <a:schemeClr val="dk1"/>
              </a:buClr>
              <a:buSzPts val="2600"/>
              <a:buFont typeface="Times New Roman" panose="02020603050405020304" charset="0"/>
              <a:buChar char="•"/>
            </a:pP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Promote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equal access to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essential public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health services</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The essential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public health care service package and major public health service package will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continue to be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implemented and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optimised.  Enhance the research on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economic burden of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diseases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will be conducted to make appropriate adjustments to the funding of healthcare packages</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Efforts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will be made to enrich and expand health care services and improve service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quality to ensure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equal access for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both urban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rural residents, as well as for the registered and the floating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population</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18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to </a:t>
            </a:r>
            <a:r>
              <a:rPr lang="en-GB" sz="18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primary public health care services, including family planning.</a:t>
            </a:r>
          </a:p>
        </p:txBody>
      </p:sp>
      <p:sp>
        <p:nvSpPr>
          <p:cNvPr id="1136" name="Google Shape;1136;p80"/>
          <p:cNvSpPr/>
          <p:nvPr/>
        </p:nvSpPr>
        <p:spPr>
          <a:xfrm>
            <a:off x="475150" y="6073375"/>
            <a:ext cx="974653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China Government Website (</a:t>
            </a: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http://big5.www.gov.cn/gate/big5/www.gov.cn/gongbao/content/2016/content_5133024.htm</a:t>
            </a: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Chinese only)</a:t>
            </a:r>
          </a:p>
        </p:txBody>
      </p:sp>
      <p:sp>
        <p:nvSpPr>
          <p:cNvPr id="1137" name="Google Shape;1137;p80"/>
          <p:cNvSpPr txBox="1"/>
          <p:nvPr/>
        </p:nvSpPr>
        <p:spPr>
          <a:xfrm>
            <a:off x="3243943" y="925118"/>
            <a:ext cx="5399315"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Universal</a:t>
            </a:r>
            <a:r>
              <a:rPr lang="en-GB" sz="20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Health Coverage in Our Country</a:t>
            </a:r>
          </a:p>
        </p:txBody>
      </p:sp>
      <p:sp>
        <p:nvSpPr>
          <p:cNvPr id="1138" name="Google Shape;1138;p80"/>
          <p:cNvSpPr txBox="1">
            <a:spLocks noGrp="1"/>
          </p:cNvSpPr>
          <p:nvPr>
            <p:ph type="title"/>
          </p:nvPr>
        </p:nvSpPr>
        <p:spPr>
          <a:xfrm>
            <a:off x="3513908" y="244392"/>
            <a:ext cx="4402183" cy="7234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Times New Roman" panose="02020603050405020304" charset="0"/>
              <a:buNone/>
            </a:pPr>
            <a:r>
              <a:rPr lang="en-GB" sz="3600" b="1" dirty="0">
                <a:latin typeface="Times New Roman" panose="02020603050405020304" charset="0"/>
                <a:ea typeface="Times New Roman" panose="02020603050405020304" charset="0"/>
                <a:cs typeface="Times New Roman" panose="02020603050405020304" charset="0"/>
                <a:sym typeface="Times New Roman" panose="02020603050405020304" charset="0"/>
              </a:rPr>
              <a:t>Extended References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81"/>
          <p:cNvSpPr/>
          <p:nvPr/>
        </p:nvSpPr>
        <p:spPr>
          <a:xfrm>
            <a:off x="624304" y="1209858"/>
            <a:ext cx="11016343" cy="4305117"/>
          </a:xfrm>
          <a:prstGeom prst="rect">
            <a:avLst/>
          </a:prstGeom>
          <a:noFill/>
          <a:ln w="5715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just" rtl="0">
              <a:lnSpc>
                <a:spcPct val="120000"/>
              </a:lnSpc>
              <a:spcBef>
                <a:spcPts val="600"/>
              </a:spcBef>
              <a:spcAft>
                <a:spcPts val="600"/>
              </a:spcAft>
              <a:buClr>
                <a:schemeClr val="dk1"/>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Hong Kong tops the world in longevity.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This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is to a certain extent attributable to our high-quality, reliable, accessible and comprehensive public healthcare services heavily subsidised by the Government.</a:t>
            </a:r>
          </a:p>
          <a:p>
            <a:pPr marL="342900" lvl="0" indent="-342900" algn="just">
              <a:lnSpc>
                <a:spcPct val="120000"/>
              </a:lnSpc>
              <a:spcBef>
                <a:spcPts val="600"/>
              </a:spcBef>
              <a:spcAft>
                <a:spcPts val="600"/>
              </a:spcAft>
              <a:buClr>
                <a:schemeClr val="dk1"/>
              </a:buClr>
              <a:buSzPts val="2600"/>
              <a:buFont typeface="Times New Roman" panose="02020603050405020304" charset="0"/>
              <a:buChar char="•"/>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concept of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“universal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coverage”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has long been incorporated into the SAR Government’s healthcare policy</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healthcare services provide a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safety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net and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comprehensive lifelong medical health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care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for every citizen.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Through our highly subsidised public healthcare system, we ensure access to affordable services for those in need and that no one will be deprived of appropriate treatment because of lack of means. That is what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“universal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coverage”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should be. The Government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has launched the </a:t>
            </a:r>
            <a:r>
              <a:rPr lang="en-US"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Chronic </a:t>
            </a:r>
            <a:r>
              <a:rPr lang="en-US"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Disease Co-Care Pilot </a:t>
            </a:r>
            <a:r>
              <a:rPr lang="en-US"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Scheme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engage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more private healthcare services in </a:t>
            </a:r>
            <a:r>
              <a:rPr lang="en-US"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management of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chronic disease.</a:t>
            </a:r>
            <a:endPar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144" name="Google Shape;1144;p81"/>
          <p:cNvSpPr/>
          <p:nvPr/>
        </p:nvSpPr>
        <p:spPr>
          <a:xfrm>
            <a:off x="3505692" y="5811556"/>
            <a:ext cx="754874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Sources: Hong Kong Government Website</a:t>
            </a:r>
          </a:p>
          <a:p>
            <a:pPr marL="285750" marR="0" lvl="0" indent="-285750" algn="l" rtl="0">
              <a:spcBef>
                <a:spcPts val="0"/>
              </a:spcBef>
              <a:spcAft>
                <a:spcPts val="0"/>
              </a:spcAft>
              <a:buClr>
                <a:schemeClr val="dk1"/>
              </a:buClr>
              <a:buSzPts val="1600"/>
              <a:buFont typeface="Times New Roman" panose="02020603050405020304" charset="0"/>
              <a:buChar char="•"/>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https://www.cso.gov.hk/eng/blog/blog20180401.htm</a:t>
            </a:r>
          </a:p>
          <a:p>
            <a:pPr marL="285750" marR="0" lvl="0" indent="-285750" algn="l" rtl="0">
              <a:spcBef>
                <a:spcPts val="0"/>
              </a:spcBef>
              <a:spcAft>
                <a:spcPts val="0"/>
              </a:spcAft>
              <a:buClr>
                <a:schemeClr val="dk1"/>
              </a:buClr>
              <a:buSzPts val="1600"/>
              <a:buFont typeface="Times New Roman" panose="02020603050405020304" charset="0"/>
              <a:buChar char="•"/>
            </a:pP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https://www.info.gov.hk/gia/general/202201/26/P2022012600579.htm (Chinese only</a:t>
            </a:r>
            <a:r>
              <a:rPr lang="en-GB" sz="16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a:p>
            <a:pPr marL="285750" lvl="0" indent="-285750">
              <a:buClr>
                <a:schemeClr val="dk1"/>
              </a:buClr>
              <a:buSzPts val="1600"/>
              <a:buFont typeface="Times New Roman" panose="02020603050405020304" charset="0"/>
              <a:buChar char="•"/>
            </a:pPr>
            <a:r>
              <a:rPr lang="en-GB" sz="16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https://www.info.gov.hk/gia/general/202311/06/P2023110600222.htm?fontSize=1</a:t>
            </a:r>
          </a:p>
        </p:txBody>
      </p:sp>
      <p:sp>
        <p:nvSpPr>
          <p:cNvPr id="1145" name="Google Shape;1145;p81"/>
          <p:cNvSpPr txBox="1"/>
          <p:nvPr/>
        </p:nvSpPr>
        <p:spPr>
          <a:xfrm>
            <a:off x="3661419" y="785338"/>
            <a:ext cx="4942114" cy="3692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0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Universal Health Coverage in Hong Kong</a:t>
            </a:r>
          </a:p>
        </p:txBody>
      </p:sp>
      <p:pic>
        <p:nvPicPr>
          <p:cNvPr id="1146" name="Google Shape;1146;p81"/>
          <p:cNvPicPr preferRelativeResize="0"/>
          <p:nvPr/>
        </p:nvPicPr>
        <p:blipFill rotWithShape="1">
          <a:blip r:embed="rId3"/>
          <a:srcRect/>
          <a:stretch/>
        </p:blipFill>
        <p:spPr>
          <a:xfrm>
            <a:off x="624304" y="5748121"/>
            <a:ext cx="2786137" cy="830997"/>
          </a:xfrm>
          <a:prstGeom prst="rect">
            <a:avLst/>
          </a:prstGeom>
          <a:noFill/>
          <a:ln>
            <a:noFill/>
          </a:ln>
        </p:spPr>
      </p:pic>
      <p:sp>
        <p:nvSpPr>
          <p:cNvPr id="1147" name="Google Shape;1147;p81"/>
          <p:cNvSpPr txBox="1">
            <a:spLocks noGrp="1"/>
          </p:cNvSpPr>
          <p:nvPr>
            <p:ph type="title"/>
          </p:nvPr>
        </p:nvSpPr>
        <p:spPr>
          <a:xfrm>
            <a:off x="3666308" y="260482"/>
            <a:ext cx="4524103" cy="7234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Times New Roman" panose="02020603050405020304" charset="0"/>
              <a:buNone/>
            </a:pPr>
            <a:r>
              <a:rPr lang="en-GB" sz="3600" b="1" dirty="0">
                <a:latin typeface="Times New Roman" panose="02020603050405020304" charset="0"/>
                <a:ea typeface="Times New Roman" panose="02020603050405020304" charset="0"/>
                <a:cs typeface="Times New Roman" panose="02020603050405020304" charset="0"/>
                <a:sym typeface="Times New Roman" panose="02020603050405020304" charset="0"/>
              </a:rPr>
              <a:t>Extended </a:t>
            </a:r>
            <a:r>
              <a:rPr lang="en-GB" sz="3600" b="1"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Reference</a:t>
            </a:r>
            <a:endParaRPr lang="en-GB" sz="3600" b="1" dirty="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3691144" y="1377322"/>
            <a:ext cx="6180485" cy="4728071"/>
          </a:xfrm>
          <a:prstGeom prst="rect">
            <a:avLst/>
          </a:prstGeom>
        </p:spPr>
      </p:pic>
      <p:sp>
        <p:nvSpPr>
          <p:cNvPr id="189" name="Google Shape;189;p19"/>
          <p:cNvSpPr txBox="1"/>
          <p:nvPr/>
        </p:nvSpPr>
        <p:spPr>
          <a:xfrm>
            <a:off x="5772883" y="6105663"/>
            <a:ext cx="251036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a:t>
            </a:r>
            <a:r>
              <a:rPr lang="en-GB" sz="1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GovHK</a:t>
            </a: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https://www.gov.hk/en/residents/health/hosp/overview.htm</a:t>
            </a:r>
          </a:p>
        </p:txBody>
      </p:sp>
      <p:sp>
        <p:nvSpPr>
          <p:cNvPr id="191" name="Google Shape;191;p19"/>
          <p:cNvSpPr txBox="1"/>
          <p:nvPr/>
        </p:nvSpPr>
        <p:spPr>
          <a:xfrm>
            <a:off x="4332361" y="716497"/>
            <a:ext cx="45416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 system of HKSAR</a:t>
            </a:r>
          </a:p>
        </p:txBody>
      </p:sp>
      <p:sp>
        <p:nvSpPr>
          <p:cNvPr id="192" name="Google Shape;192;p19"/>
          <p:cNvSpPr/>
          <p:nvPr/>
        </p:nvSpPr>
        <p:spPr>
          <a:xfrm>
            <a:off x="3691144" y="816698"/>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Times New Roman" panose="02020603050405020304" charset="0"/>
              <a:buNone/>
            </a:pPr>
            <a:endParaRPr sz="2000" b="0" i="0" u="none" strike="noStrike" cap="none" dirty="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93" name="Google Shape;193;p19"/>
          <p:cNvSpPr/>
          <p:nvPr/>
        </p:nvSpPr>
        <p:spPr>
          <a:xfrm>
            <a:off x="306780" y="3644409"/>
            <a:ext cx="3247010" cy="2908656"/>
          </a:xfrm>
          <a:prstGeom prst="rect">
            <a:avLst/>
          </a:prstGeom>
          <a:solidFill>
            <a:srgbClr val="FFFFFF"/>
          </a:solidFill>
          <a:ln w="9525" cap="flat" cmpd="sng">
            <a:solidFill>
              <a:schemeClr val="dk1"/>
            </a:solidFill>
            <a:prstDash val="solid"/>
            <a:round/>
            <a:headEnd type="none" w="sm" len="sm"/>
            <a:tailEnd type="none" w="sm" len="sm"/>
          </a:ln>
          <a:effectLst>
            <a:outerShdw blurRad="177800" dist="38100" dir="2700000" algn="tl" rotWithShape="0">
              <a:srgbClr val="000000">
                <a:alpha val="9803"/>
              </a:srgbClr>
            </a:outerShdw>
          </a:effectLst>
        </p:spPr>
        <p:txBody>
          <a:bodyPr spcFirstLastPara="1" wrap="square" lIns="91425" tIns="45700" rIns="91425" bIns="45700" anchor="ctr" anchorCtr="0">
            <a:noAutofit/>
          </a:bodyPr>
          <a:lstStyle/>
          <a:p>
            <a:pPr marL="342900" marR="0" lvl="0" indent="-342900" algn="just" rtl="0">
              <a:spcBef>
                <a:spcPts val="0"/>
              </a:spcBef>
              <a:spcAft>
                <a:spcPts val="0"/>
              </a:spcAft>
              <a:buClr>
                <a:srgbClr val="C00000"/>
              </a:buClr>
              <a:buSzPts val="2000"/>
              <a:buFont typeface="Times New Roman" panose="02020603050405020304" charset="0"/>
              <a:buChar char="●"/>
            </a:pP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It is the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Government’s health adviser and agency to execute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healthcare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policies and statutory functions</a:t>
            </a:r>
          </a:p>
          <a:p>
            <a:pPr marL="342900" marR="0" lvl="0" indent="-342900" algn="just" rtl="0">
              <a:spcBef>
                <a:spcPts val="0"/>
              </a:spcBef>
              <a:spcAft>
                <a:spcPts val="0"/>
              </a:spcAft>
              <a:buClr>
                <a:srgbClr val="C00000"/>
              </a:buClr>
              <a:buSzPts val="2000"/>
              <a:buFont typeface="Times New Roman" panose="02020603050405020304" charset="0"/>
              <a:buChar char="●"/>
            </a:pP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safeguard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community’s health through a range of promotional, preventive, curative and rehabilitative services.</a:t>
            </a:r>
          </a:p>
          <a:p>
            <a:pPr marL="342900" marR="0" lvl="0" indent="-342900" algn="just" rtl="0">
              <a:spcBef>
                <a:spcPts val="0"/>
              </a:spcBef>
              <a:spcAft>
                <a:spcPts val="0"/>
              </a:spcAft>
              <a:buClr>
                <a:srgbClr val="C00000"/>
              </a:buClr>
              <a:buSzPts val="2000"/>
              <a:buFont typeface="Times New Roman" panose="02020603050405020304" charset="0"/>
              <a:buChar char="●"/>
            </a:pP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provide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subsidised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healthcare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services through its centres and health clinics to citizens of Hong Kong</a:t>
            </a:r>
          </a:p>
        </p:txBody>
      </p:sp>
      <p:sp>
        <p:nvSpPr>
          <p:cNvPr id="194" name="Google Shape;194;p19"/>
          <p:cNvSpPr/>
          <p:nvPr/>
        </p:nvSpPr>
        <p:spPr>
          <a:xfrm>
            <a:off x="8503024" y="3847958"/>
            <a:ext cx="3620591" cy="2686679"/>
          </a:xfrm>
          <a:prstGeom prst="rect">
            <a:avLst/>
          </a:prstGeom>
          <a:solidFill>
            <a:srgbClr val="FFFFFF"/>
          </a:solidFill>
          <a:ln w="9525" cap="flat" cmpd="sng">
            <a:solidFill>
              <a:schemeClr val="dk1"/>
            </a:solidFill>
            <a:prstDash val="solid"/>
            <a:round/>
            <a:headEnd type="none" w="sm" len="sm"/>
            <a:tailEnd type="none" w="sm" len="sm"/>
          </a:ln>
          <a:effectLst>
            <a:outerShdw blurRad="177800" dist="38100" dir="2700000" algn="tl" rotWithShape="0">
              <a:srgbClr val="000000">
                <a:alpha val="9803"/>
              </a:srgbClr>
            </a:outerShdw>
          </a:effectLst>
        </p:spPr>
        <p:txBody>
          <a:bodyPr spcFirstLastPara="1" wrap="square" lIns="91425" tIns="45700" rIns="91425" bIns="45700" anchor="ctr" anchorCtr="0">
            <a:noAutofit/>
          </a:bodyPr>
          <a:lstStyle/>
          <a:p>
            <a:pPr marL="342900" marR="0" lvl="0" indent="-342900" algn="just" rtl="0">
              <a:spcBef>
                <a:spcPts val="0"/>
              </a:spcBef>
              <a:spcAft>
                <a:spcPts val="0"/>
              </a:spcAft>
              <a:buClr>
                <a:srgbClr val="C00000"/>
              </a:buClr>
              <a:buSzPts val="2000"/>
              <a:buFont typeface="Times New Roman" panose="02020603050405020304" charset="0"/>
              <a:buChar char="●"/>
            </a:pP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It is a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statutory body providing public hospitals and related services to the citizens of Hong Kong</a:t>
            </a:r>
          </a:p>
          <a:p>
            <a:pPr marL="342900" lvl="0" indent="-342900" algn="just">
              <a:buClr>
                <a:srgbClr val="C00000"/>
              </a:buClr>
              <a:buSzPts val="2000"/>
              <a:buFont typeface="Times New Roman" panose="02020603050405020304" charset="0"/>
              <a:buChar char="●"/>
            </a:pP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offer medical treatment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and rehabilitation services to patients through hospitals, day hospitals, specialist clinics, general out-patient clinics, Chinese Medicine service and community outreach services that are organised into seven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clusters</a:t>
            </a:r>
            <a:r>
              <a:rPr lang="en-US"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95" name="Google Shape;195;p19"/>
          <p:cNvSpPr/>
          <p:nvPr/>
        </p:nvSpPr>
        <p:spPr>
          <a:xfrm>
            <a:off x="306780" y="1355092"/>
            <a:ext cx="3247010" cy="2046475"/>
          </a:xfrm>
          <a:prstGeom prst="rect">
            <a:avLst/>
          </a:prstGeom>
          <a:solidFill>
            <a:srgbClr val="FFFFFF"/>
          </a:solidFill>
          <a:ln w="9525" cap="flat" cmpd="sng">
            <a:solidFill>
              <a:schemeClr val="dk1"/>
            </a:solidFill>
            <a:prstDash val="solid"/>
            <a:round/>
            <a:headEnd type="none" w="sm" len="sm"/>
            <a:tailEnd type="none" w="sm" len="sm"/>
          </a:ln>
          <a:effectLst>
            <a:outerShdw blurRad="177800" dist="38100" dir="2700000" algn="tl" rotWithShape="0">
              <a:srgbClr val="000000">
                <a:alpha val="9803"/>
              </a:srgbClr>
            </a:outerShdw>
          </a:effectLst>
        </p:spPr>
        <p:txBody>
          <a:bodyPr spcFirstLastPara="1" wrap="square" lIns="91425" tIns="45700" rIns="91425" bIns="45700" anchor="ctr" anchorCtr="0">
            <a:noAutofit/>
          </a:bodyPr>
          <a:lstStyle/>
          <a:p>
            <a:pPr marL="342900" marR="0" lvl="0" indent="-342900" algn="just" rtl="0">
              <a:spcBef>
                <a:spcPts val="600"/>
              </a:spcBef>
              <a:spcAft>
                <a:spcPts val="0"/>
              </a:spcAft>
              <a:buClr>
                <a:srgbClr val="C00000"/>
              </a:buClr>
              <a:buSzPts val="2000"/>
              <a:buFont typeface="Times New Roman" panose="02020603050405020304" charset="0"/>
              <a:buChar char="●"/>
            </a:pP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It is responsible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for forming policies and allocating resources for the running of health services</a:t>
            </a:r>
          </a:p>
          <a:p>
            <a:pPr marL="342900" lvl="0" indent="-342900" algn="just">
              <a:spcBef>
                <a:spcPts val="600"/>
              </a:spcBef>
              <a:buClr>
                <a:srgbClr val="C00000"/>
              </a:buClr>
              <a:buSzPts val="2000"/>
              <a:buFont typeface="Times New Roman" panose="02020603050405020304" charset="0"/>
              <a:buChar char="●"/>
            </a:pP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provide </a:t>
            </a:r>
            <a:r>
              <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lifelong holistic health care to every citizen, and </a:t>
            </a:r>
            <a:r>
              <a:rPr lang="en-GB"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ensure </a:t>
            </a:r>
            <a:r>
              <a:rPr lang="en-US" sz="16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lang="en-US"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that no one is denied adequate medical treatment due to lack of means</a:t>
            </a:r>
            <a:endParaRPr lang="en-GB" sz="16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196" name="Google Shape;196;p19"/>
          <p:cNvCxnSpPr/>
          <p:nvPr/>
        </p:nvCxnSpPr>
        <p:spPr>
          <a:xfrm rot="10800000" flipH="1">
            <a:off x="3620193" y="3644409"/>
            <a:ext cx="441900" cy="407100"/>
          </a:xfrm>
          <a:prstGeom prst="bentConnector3">
            <a:avLst>
              <a:gd name="adj1" fmla="val 49999"/>
            </a:avLst>
          </a:prstGeom>
          <a:noFill/>
          <a:ln w="19050" cap="flat" cmpd="sng">
            <a:solidFill>
              <a:schemeClr val="accent1"/>
            </a:solidFill>
            <a:prstDash val="solid"/>
            <a:miter lim="800000"/>
            <a:headEnd type="none" w="sm" len="sm"/>
            <a:tailEnd type="none" w="sm" len="sm"/>
          </a:ln>
        </p:spPr>
      </p:cxnSp>
      <p:cxnSp>
        <p:nvCxnSpPr>
          <p:cNvPr id="197" name="Google Shape;197;p19"/>
          <p:cNvCxnSpPr/>
          <p:nvPr/>
        </p:nvCxnSpPr>
        <p:spPr>
          <a:xfrm flipH="1">
            <a:off x="3432295" y="2457124"/>
            <a:ext cx="1410000" cy="53741"/>
          </a:xfrm>
          <a:prstGeom prst="straightConnector1">
            <a:avLst/>
          </a:prstGeom>
          <a:noFill/>
          <a:ln w="19050" cap="flat" cmpd="sng">
            <a:solidFill>
              <a:schemeClr val="accent1"/>
            </a:solidFill>
            <a:prstDash val="solid"/>
            <a:miter lim="800000"/>
            <a:headEnd type="none" w="sm" len="sm"/>
            <a:tailEnd type="none" w="sm" len="sm"/>
          </a:ln>
        </p:spPr>
      </p:cxnSp>
      <p:cxnSp>
        <p:nvCxnSpPr>
          <p:cNvPr id="198" name="Google Shape;198;p19"/>
          <p:cNvCxnSpPr/>
          <p:nvPr/>
        </p:nvCxnSpPr>
        <p:spPr>
          <a:xfrm>
            <a:off x="8112747" y="3771780"/>
            <a:ext cx="458700" cy="368400"/>
          </a:xfrm>
          <a:prstGeom prst="bentConnector3">
            <a:avLst>
              <a:gd name="adj1" fmla="val 49996"/>
            </a:avLst>
          </a:prstGeom>
          <a:noFill/>
          <a:ln w="19050" cap="flat" cmpd="sng">
            <a:solidFill>
              <a:schemeClr val="accent1"/>
            </a:solidFill>
            <a:prstDash val="solid"/>
            <a:miter lim="800000"/>
            <a:headEnd type="none" w="sm" len="sm"/>
            <a:tailEnd type="none" w="sm" len="sm"/>
          </a:ln>
        </p:spPr>
      </p:cxnSp>
      <p:sp>
        <p:nvSpPr>
          <p:cNvPr id="199" name="Google Shape;199;p19"/>
          <p:cNvSpPr/>
          <p:nvPr/>
        </p:nvSpPr>
        <p:spPr>
          <a:xfrm>
            <a:off x="3423192" y="158575"/>
            <a:ext cx="5523961" cy="5072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Public Health System</a:t>
            </a:r>
          </a:p>
        </p:txBody>
      </p:sp>
      <p:pic>
        <p:nvPicPr>
          <p:cNvPr id="200" name="Google Shape;200;p19"/>
          <p:cNvPicPr preferRelativeResize="0"/>
          <p:nvPr/>
        </p:nvPicPr>
        <p:blipFill rotWithShape="1">
          <a:blip r:embed="rId4"/>
          <a:srcRect/>
          <a:stretch>
            <a:fillRect/>
          </a:stretch>
        </p:blipFill>
        <p:spPr>
          <a:xfrm>
            <a:off x="326750" y="158575"/>
            <a:ext cx="2015855" cy="733842"/>
          </a:xfrm>
          <a:prstGeom prst="rect">
            <a:avLst/>
          </a:prstGeom>
          <a:noFill/>
          <a:ln>
            <a:noFill/>
          </a:ln>
        </p:spPr>
      </p:pic>
      <p:pic>
        <p:nvPicPr>
          <p:cNvPr id="201" name="Google Shape;201;p19"/>
          <p:cNvPicPr preferRelativeResize="0"/>
          <p:nvPr/>
        </p:nvPicPr>
        <p:blipFill rotWithShape="1">
          <a:blip r:embed="rId5"/>
          <a:srcRect/>
          <a:stretch>
            <a:fillRect/>
          </a:stretch>
        </p:blipFill>
        <p:spPr>
          <a:xfrm>
            <a:off x="3757547" y="6304594"/>
            <a:ext cx="1877982" cy="248471"/>
          </a:xfrm>
          <a:prstGeom prst="rect">
            <a:avLst/>
          </a:prstGeom>
          <a:noFill/>
          <a:ln>
            <a:noFill/>
          </a:ln>
        </p:spPr>
      </p:pic>
      <p:sp>
        <p:nvSpPr>
          <p:cNvPr id="3" name="文本框 3">
            <a:extLst>
              <a:ext uri="{FF2B5EF4-FFF2-40B4-BE49-F238E27FC236}">
                <a16:creationId xmlns:a16="http://schemas.microsoft.com/office/drawing/2014/main" id="{452061DB-01A6-400D-6453-A2D874EE5E17}"/>
              </a:ext>
            </a:extLst>
          </p:cNvPr>
          <p:cNvSpPr txBox="1">
            <a:spLocks noChangeAspect="1"/>
          </p:cNvSpPr>
          <p:nvPr/>
        </p:nvSpPr>
        <p:spPr>
          <a:xfrm>
            <a:off x="473705" y="346782"/>
            <a:ext cx="1743436" cy="369332"/>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cs typeface="Times New Roman" panose="02020603050405020304" pitchFamily="18" charset="0"/>
                <a:sym typeface="Times New Roman" panose="02020603050405020304" pitchFamily="18" charset="0"/>
              </a:rPr>
              <a:t>Reference</a:t>
            </a:r>
            <a:endParaRPr lang="zh-CN" altLang="en-US" b="1"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82"/>
          <p:cNvSpPr txBox="1">
            <a:spLocks noGrp="1"/>
          </p:cNvSpPr>
          <p:nvPr>
            <p:ph type="body" idx="1"/>
          </p:nvPr>
        </p:nvSpPr>
        <p:spPr>
          <a:xfrm>
            <a:off x="620681" y="2592136"/>
            <a:ext cx="10859589" cy="379536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400"/>
              <a:buChar char="•"/>
            </a:pPr>
            <a:r>
              <a:rPr lang="en-GB" sz="2000" dirty="0">
                <a:latin typeface="Times New Roman" panose="02020603050405020304"/>
                <a:ea typeface="Times New Roman" panose="02020603050405020304"/>
                <a:cs typeface="Times New Roman" panose="02020603050405020304"/>
                <a:sym typeface="Times New Roman" panose="02020603050405020304"/>
              </a:rPr>
              <a:t>In Hong Kong, ICD-9 (the 9th Revision of ICD) and ICD-10 (the 10th Revision of ICD) are commonly used to code malignant cancer cases. For the sake of consistency, those primarily based on ICD-9 are converted to grouped ICD-10 codes.</a:t>
            </a:r>
          </a:p>
          <a:p>
            <a:pPr marL="228600" lvl="0" indent="-228600" algn="just" rtl="0">
              <a:lnSpc>
                <a:spcPct val="120000"/>
              </a:lnSpc>
              <a:spcBef>
                <a:spcPts val="1000"/>
              </a:spcBef>
              <a:spcAft>
                <a:spcPts val="0"/>
              </a:spcAft>
              <a:buClr>
                <a:schemeClr val="dk1"/>
              </a:buClr>
              <a:buSzPts val="2400"/>
              <a:buChar char="•"/>
            </a:pPr>
            <a:r>
              <a:rPr lang="en-GB" sz="2000" dirty="0">
                <a:latin typeface="Times New Roman" panose="02020603050405020304"/>
                <a:ea typeface="Times New Roman" panose="02020603050405020304"/>
                <a:cs typeface="Times New Roman" panose="02020603050405020304"/>
                <a:sym typeface="Times New Roman" panose="02020603050405020304"/>
              </a:rPr>
              <a:t>With increasing emphases on unifying the cancer grouping and terminology, </a:t>
            </a:r>
            <a:r>
              <a:rPr lang="en-GB" sz="2000" dirty="0" err="1">
                <a:latin typeface="Times New Roman" panose="02020603050405020304"/>
                <a:ea typeface="Times New Roman" panose="02020603050405020304"/>
                <a:cs typeface="Times New Roman" panose="02020603050405020304"/>
                <a:sym typeface="Times New Roman" panose="02020603050405020304"/>
              </a:rPr>
              <a:t>HKCaR</a:t>
            </a:r>
            <a:r>
              <a:rPr lang="en-GB" sz="2000" dirty="0">
                <a:latin typeface="Times New Roman" panose="02020603050405020304"/>
                <a:ea typeface="Times New Roman" panose="02020603050405020304"/>
                <a:cs typeface="Times New Roman" panose="02020603050405020304"/>
                <a:sym typeface="Times New Roman" panose="02020603050405020304"/>
              </a:rPr>
              <a:t> has revised a new cancer grouping with the collaboration of the Government Department of Health. The purpose of the table is to group the sites that are treated as a single site / group when disseminating cancer statistics to the public in most circumstances.</a:t>
            </a:r>
          </a:p>
          <a:p>
            <a:pPr marL="228600" lvl="0" indent="-228600" algn="l" rtl="0">
              <a:lnSpc>
                <a:spcPct val="120000"/>
              </a:lnSpc>
              <a:spcBef>
                <a:spcPts val="1000"/>
              </a:spcBef>
              <a:spcAft>
                <a:spcPts val="0"/>
              </a:spcAft>
              <a:buClr>
                <a:schemeClr val="dk1"/>
              </a:buClr>
              <a:buSzPts val="2400"/>
              <a:buChar char="•"/>
            </a:pPr>
            <a:r>
              <a:rPr lang="en-GB" sz="2000" dirty="0">
                <a:latin typeface="Times New Roman" panose="02020603050405020304"/>
                <a:ea typeface="Times New Roman" panose="02020603050405020304"/>
                <a:cs typeface="Times New Roman" panose="02020603050405020304"/>
                <a:sym typeface="Times New Roman" panose="02020603050405020304"/>
              </a:rPr>
              <a:t>Refer to the following HA webpage for more details: </a:t>
            </a:r>
          </a:p>
          <a:p>
            <a:pPr marL="0" lvl="0" indent="0" algn="l" rtl="0">
              <a:lnSpc>
                <a:spcPct val="120000"/>
              </a:lnSpc>
              <a:spcBef>
                <a:spcPts val="1000"/>
              </a:spcBef>
              <a:spcAft>
                <a:spcPts val="0"/>
              </a:spcAft>
              <a:buClr>
                <a:schemeClr val="dk1"/>
              </a:buClr>
              <a:buSzPts val="1600"/>
              <a:buNone/>
            </a:pPr>
            <a:r>
              <a:rPr lang="en-GB" sz="1600" dirty="0">
                <a:latin typeface="Times New Roman" panose="02020603050405020304"/>
                <a:ea typeface="Times New Roman" panose="02020603050405020304"/>
                <a:cs typeface="Times New Roman" panose="02020603050405020304"/>
                <a:sym typeface="Times New Roman" panose="02020603050405020304"/>
              </a:rPr>
              <a:t>https://www3.ha.org.hk/cancereg/icd10.html</a:t>
            </a:r>
          </a:p>
          <a:p>
            <a:pPr marL="228600" lvl="0" indent="-76200" algn="l" rtl="0">
              <a:lnSpc>
                <a:spcPct val="90000"/>
              </a:lnSpc>
              <a:spcBef>
                <a:spcPts val="1000"/>
              </a:spcBef>
              <a:spcAft>
                <a:spcPts val="0"/>
              </a:spcAft>
              <a:buClr>
                <a:schemeClr val="dk1"/>
              </a:buClr>
              <a:buSzPts val="2400"/>
              <a:buNone/>
            </a:pPr>
            <a:endParaRPr sz="2000" dirty="0">
              <a:latin typeface="Times New Roman" panose="02020603050405020304"/>
              <a:ea typeface="Times New Roman" panose="02020603050405020304"/>
              <a:cs typeface="Times New Roman" panose="02020603050405020304"/>
              <a:sym typeface="Times New Roman" panose="02020603050405020304"/>
            </a:endParaRPr>
          </a:p>
          <a:p>
            <a:pPr marL="228600" lvl="0" indent="-50800" algn="l" rtl="0">
              <a:lnSpc>
                <a:spcPct val="90000"/>
              </a:lnSpc>
              <a:spcBef>
                <a:spcPts val="1000"/>
              </a:spcBef>
              <a:spcAft>
                <a:spcPts val="0"/>
              </a:spcAft>
              <a:buClr>
                <a:schemeClr val="dk1"/>
              </a:buClr>
              <a:buSzPts val="2800"/>
              <a:buNone/>
            </a:pPr>
            <a:endParaRPr sz="2000" dirty="0">
              <a:latin typeface="Times New Roman" panose="02020603050405020304"/>
              <a:ea typeface="Times New Roman" panose="02020603050405020304"/>
              <a:cs typeface="Times New Roman" panose="02020603050405020304"/>
              <a:sym typeface="Times New Roman" panose="02020603050405020304"/>
            </a:endParaRPr>
          </a:p>
        </p:txBody>
      </p:sp>
      <p:sp>
        <p:nvSpPr>
          <p:cNvPr id="1153" name="Google Shape;1153;p82"/>
          <p:cNvSpPr txBox="1">
            <a:spLocks noGrp="1"/>
          </p:cNvSpPr>
          <p:nvPr>
            <p:ph type="title"/>
          </p:nvPr>
        </p:nvSpPr>
        <p:spPr>
          <a:xfrm>
            <a:off x="838200" y="155695"/>
            <a:ext cx="10515600" cy="7234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Times New Roman" panose="02020603050405020304" charset="0"/>
              <a:buNone/>
            </a:pPr>
            <a:r>
              <a:rPr lang="en-GB" sz="3600" b="1" dirty="0">
                <a:latin typeface="Times New Roman" panose="02020603050405020304" charset="0"/>
                <a:ea typeface="Times New Roman" panose="02020603050405020304" charset="0"/>
                <a:cs typeface="Times New Roman" panose="02020603050405020304" charset="0"/>
                <a:sym typeface="Times New Roman" panose="02020603050405020304" charset="0"/>
              </a:rPr>
              <a:t>Extended </a:t>
            </a:r>
            <a:r>
              <a:rPr lang="en-GB" sz="3600" b="1" dirty="0" smtClean="0">
                <a:latin typeface="Times New Roman" panose="02020603050405020304" charset="0"/>
                <a:ea typeface="Times New Roman" panose="02020603050405020304" charset="0"/>
                <a:cs typeface="Times New Roman" panose="02020603050405020304" charset="0"/>
                <a:sym typeface="Times New Roman" panose="02020603050405020304" charset="0"/>
              </a:rPr>
              <a:t>Reference</a:t>
            </a:r>
            <a:endParaRPr lang="en-GB" sz="3600" b="1" dirty="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154" name="Google Shape;1154;p82"/>
          <p:cNvPicPr preferRelativeResize="0"/>
          <p:nvPr/>
        </p:nvPicPr>
        <p:blipFill rotWithShape="1">
          <a:blip r:embed="rId3"/>
          <a:srcRect/>
          <a:stretch>
            <a:fillRect/>
          </a:stretch>
        </p:blipFill>
        <p:spPr>
          <a:xfrm>
            <a:off x="7026826" y="5197478"/>
            <a:ext cx="4106883" cy="686724"/>
          </a:xfrm>
          <a:prstGeom prst="rect">
            <a:avLst/>
          </a:prstGeom>
          <a:noFill/>
          <a:ln>
            <a:noFill/>
          </a:ln>
        </p:spPr>
      </p:pic>
      <p:sp>
        <p:nvSpPr>
          <p:cNvPr id="1155" name="Google Shape;1155;p82"/>
          <p:cNvSpPr txBox="1"/>
          <p:nvPr/>
        </p:nvSpPr>
        <p:spPr>
          <a:xfrm>
            <a:off x="620681" y="1221833"/>
            <a:ext cx="10859589" cy="102761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Times New Roman" panose="02020603050405020304" charset="0"/>
              <a:buNone/>
            </a:pPr>
            <a:r>
              <a:rPr lang="en-GB"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National Essential Medicines List (2018)</a:t>
            </a:r>
          </a:p>
          <a:p>
            <a:pPr marL="228600" marR="0" lvl="0" indent="-228600" algn="l" rtl="0">
              <a:lnSpc>
                <a:spcPct val="90000"/>
              </a:lnSpc>
              <a:spcBef>
                <a:spcPts val="1000"/>
              </a:spcBef>
              <a:spcAft>
                <a:spcPts val="0"/>
              </a:spcAft>
              <a:buClr>
                <a:schemeClr val="dk1"/>
              </a:buClr>
              <a:buSzPts val="2000"/>
              <a:buFont typeface="Times New Roman" panose="02020603050405020304" charset="0"/>
              <a:buChar char="•"/>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Source: National Health Commission (</a:t>
            </a:r>
            <a:r>
              <a:rPr lang="en-GB" sz="16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http://www.nhc.gov.cn/wjw/jbywml/201810/600865149f4740eb8ebe729c426fb5d7.shtml, Chinese only)</a:t>
            </a:r>
          </a:p>
        </p:txBody>
      </p:sp>
      <p:pic>
        <p:nvPicPr>
          <p:cNvPr id="1156" name="Google Shape;1156;p82">
            <a:hlinkClick r:id="rId4"/>
          </p:cNvPr>
          <p:cNvPicPr preferRelativeResize="0"/>
          <p:nvPr/>
        </p:nvPicPr>
        <p:blipFill rotWithShape="1">
          <a:blip r:embed="rId5"/>
          <a:srcRect/>
          <a:stretch>
            <a:fillRect/>
          </a:stretch>
        </p:blipFill>
        <p:spPr>
          <a:xfrm>
            <a:off x="6650181" y="1312413"/>
            <a:ext cx="4080164" cy="54296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83"/>
          <p:cNvSpPr txBox="1"/>
          <p:nvPr/>
        </p:nvSpPr>
        <p:spPr>
          <a:xfrm>
            <a:off x="4356760" y="0"/>
            <a:ext cx="300153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85623"/>
              </a:buClr>
              <a:buSzPts val="4000"/>
              <a:buFont typeface="Times New Roman" panose="02020603050405020304" charset="0"/>
              <a:buNone/>
            </a:pPr>
            <a:r>
              <a:rPr lang="en-GB" sz="3600" b="1" i="0" u="none" strike="noStrike" cap="none" dirty="0">
                <a:solidFill>
                  <a:srgbClr val="38562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User Guide</a:t>
            </a:r>
          </a:p>
        </p:txBody>
      </p:sp>
      <p:sp>
        <p:nvSpPr>
          <p:cNvPr id="1162" name="Google Shape;1162;p83"/>
          <p:cNvSpPr txBox="1"/>
          <p:nvPr/>
        </p:nvSpPr>
        <p:spPr>
          <a:xfrm>
            <a:off x="246245" y="587730"/>
            <a:ext cx="11576115" cy="6170880"/>
          </a:xfrm>
          <a:prstGeom prst="rect">
            <a:avLst/>
          </a:prstGeom>
          <a:noFill/>
          <a:ln>
            <a:noFill/>
          </a:ln>
        </p:spPr>
        <p:txBody>
          <a:bodyPr spcFirstLastPara="1" wrap="square" lIns="91425" tIns="45700" rIns="91425" bIns="45700" anchor="t" anchorCtr="0">
            <a:spAutoFit/>
          </a:bodyPr>
          <a:lstStyle/>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285750" indent="-285750" algn="just">
              <a:spcBef>
                <a:spcPts val="600"/>
              </a:spcBef>
              <a:buFont typeface="Arial" panose="020B0604020202020204" pitchFamily="34" charset="0"/>
              <a:buChar char="•"/>
            </a:pPr>
            <a:r>
              <a:rPr lang="en-US" altLang="zh-TW"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285750" indent="-285750" algn="just">
              <a:spcBef>
                <a:spcPts val="600"/>
              </a:spcBef>
              <a:buFont typeface="Arial" panose="020B0604020202020204" pitchFamily="34" charset="0"/>
              <a:buChar char="•"/>
            </a:pPr>
            <a:r>
              <a:rPr lang="en-US" altLang="zh-TW"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marL="285750" indent="-285750" algn="just">
              <a:spcBef>
                <a:spcPts val="600"/>
              </a:spcBef>
              <a:buFont typeface="Arial" panose="020B0604020202020204" pitchFamily="34" charset="0"/>
              <a:buChar char="•"/>
            </a:pPr>
            <a:r>
              <a:rPr lang="en-US" altLang="zh-TW"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72</a:t>
            </a:fld>
            <a:endParaRPr lang="zh-TW" altLang="en-US" dirty="0"/>
          </a:p>
        </p:txBody>
      </p:sp>
      <p:sp>
        <p:nvSpPr>
          <p:cNvPr id="3" name="Rectangle 3"/>
          <p:cNvSpPr>
            <a:spLocks noChangeArrowheads="1"/>
          </p:cNvSpPr>
          <p:nvPr/>
        </p:nvSpPr>
        <p:spPr bwMode="auto">
          <a:xfrm>
            <a:off x="4097793" y="554817"/>
            <a:ext cx="3779837" cy="466725"/>
          </a:xfrm>
          <a:prstGeom prst="rect">
            <a:avLst/>
          </a:prstGeom>
          <a:noFill/>
          <a:ln>
            <a:noFill/>
          </a:ln>
          <a:effectLs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ctr">
              <a:spcBef>
                <a:spcPct val="0"/>
              </a:spcBef>
              <a:buFontTx/>
              <a:buNone/>
            </a:pPr>
            <a:r>
              <a:rPr lang="en-US" altLang="en-US" dirty="0">
                <a:solidFill>
                  <a:schemeClr val="tx1">
                    <a:lumMod val="85000"/>
                    <a:lumOff val="15000"/>
                  </a:schemeClr>
                </a:solidFill>
                <a:latin typeface="Times New Roman" panose="02020603050405020304" pitchFamily="18" charset="0"/>
                <a:cs typeface="Times New Roman" panose="02020603050405020304" pitchFamily="18" charset="0"/>
              </a:rPr>
              <a:t>Notice and Disclaimer</a:t>
            </a:r>
            <a:r>
              <a:rPr lang="en-US" altLang="en-US" sz="2400" dirty="0">
                <a:solidFill>
                  <a:schemeClr val="tx1">
                    <a:lumMod val="85000"/>
                    <a:lumOff val="15000"/>
                  </a:schemeClr>
                </a:solidFill>
                <a:latin typeface="Arial" panose="020B0604020202020204" pitchFamily="34" charset="0"/>
                <a:cs typeface="Times New Roman" panose="02020603050405020304" pitchFamily="18" charset="0"/>
              </a:rPr>
              <a:t> </a:t>
            </a:r>
          </a:p>
        </p:txBody>
      </p:sp>
      <p:sp>
        <p:nvSpPr>
          <p:cNvPr id="4" name="文本框 10"/>
          <p:cNvSpPr txBox="1">
            <a:spLocks noChangeArrowheads="1"/>
          </p:cNvSpPr>
          <p:nvPr/>
        </p:nvSpPr>
        <p:spPr bwMode="auto">
          <a:xfrm>
            <a:off x="1576874" y="1542111"/>
            <a:ext cx="862595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chemeClr val="tx1">
                  <a:lumMod val="85000"/>
                  <a:lumOff val="1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8832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0">
            <a:hlinkClick r:id="rId3"/>
          </p:cNvPr>
          <p:cNvPicPr preferRelativeResize="0"/>
          <p:nvPr/>
        </p:nvPicPr>
        <p:blipFill rotWithShape="1">
          <a:blip r:embed="rId4"/>
          <a:srcRect/>
          <a:stretch>
            <a:fillRect/>
          </a:stretch>
        </p:blipFill>
        <p:spPr>
          <a:xfrm>
            <a:off x="7782604" y="1654514"/>
            <a:ext cx="4002996" cy="2286602"/>
          </a:xfrm>
          <a:prstGeom prst="rect">
            <a:avLst/>
          </a:prstGeom>
          <a:noFill/>
          <a:ln>
            <a:noFill/>
          </a:ln>
        </p:spPr>
      </p:pic>
      <p:sp>
        <p:nvSpPr>
          <p:cNvPr id="207" name="Google Shape;207;p20"/>
          <p:cNvSpPr txBox="1"/>
          <p:nvPr/>
        </p:nvSpPr>
        <p:spPr>
          <a:xfrm>
            <a:off x="853114" y="827523"/>
            <a:ext cx="11005511" cy="7078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Watch the video to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 the insights that “viruses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know no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borders”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has </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offered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 the promotion of global public health</a:t>
            </a: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208" name="Google Shape;208;p20"/>
          <p:cNvGrpSpPr/>
          <p:nvPr/>
        </p:nvGrpSpPr>
        <p:grpSpPr>
          <a:xfrm>
            <a:off x="256743" y="35235"/>
            <a:ext cx="2519114" cy="674687"/>
            <a:chOff x="1193537" y="1344264"/>
            <a:chExt cx="2519114" cy="674687"/>
          </a:xfrm>
        </p:grpSpPr>
        <p:sp>
          <p:nvSpPr>
            <p:cNvPr id="209" name="Google Shape;209;p20"/>
            <p:cNvSpPr/>
            <p:nvPr/>
          </p:nvSpPr>
          <p:spPr>
            <a:xfrm>
              <a:off x="1193537" y="1593501"/>
              <a:ext cx="363537"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10" name="Google Shape;210;p20"/>
            <p:cNvSpPr/>
            <p:nvPr/>
          </p:nvSpPr>
          <p:spPr>
            <a:xfrm>
              <a:off x="1317362" y="1728439"/>
              <a:ext cx="303212"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11" name="Google Shape;211;p20"/>
            <p:cNvSpPr txBox="1"/>
            <p:nvPr/>
          </p:nvSpPr>
          <p:spPr>
            <a:xfrm>
              <a:off x="1557074" y="1344264"/>
              <a:ext cx="215557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Introduction</a:t>
              </a:r>
            </a:p>
          </p:txBody>
        </p:sp>
        <p:cxnSp>
          <p:nvCxnSpPr>
            <p:cNvPr id="212" name="Google Shape;212;p20"/>
            <p:cNvCxnSpPr/>
            <p:nvPr/>
          </p:nvCxnSpPr>
          <p:spPr>
            <a:xfrm>
              <a:off x="1620574" y="1991964"/>
              <a:ext cx="1405091" cy="0"/>
            </a:xfrm>
            <a:prstGeom prst="straightConnector1">
              <a:avLst/>
            </a:prstGeom>
            <a:noFill/>
            <a:ln w="57150" cap="flat" cmpd="sng">
              <a:solidFill>
                <a:srgbClr val="C00000"/>
              </a:solidFill>
              <a:prstDash val="solid"/>
              <a:miter lim="800000"/>
              <a:headEnd type="none" w="sm" len="sm"/>
              <a:tailEnd type="none" w="sm" len="sm"/>
            </a:ln>
          </p:spPr>
        </p:cxnSp>
      </p:grpSp>
      <p:grpSp>
        <p:nvGrpSpPr>
          <p:cNvPr id="213" name="Google Shape;213;p20"/>
          <p:cNvGrpSpPr/>
          <p:nvPr/>
        </p:nvGrpSpPr>
        <p:grpSpPr>
          <a:xfrm>
            <a:off x="217076" y="1597440"/>
            <a:ext cx="493472" cy="540000"/>
            <a:chOff x="6523756" y="488141"/>
            <a:chExt cx="883270" cy="966551"/>
          </a:xfrm>
        </p:grpSpPr>
        <p:sp>
          <p:nvSpPr>
            <p:cNvPr id="214" name="Google Shape;214;p20"/>
            <p:cNvSpPr/>
            <p:nvPr/>
          </p:nvSpPr>
          <p:spPr>
            <a:xfrm>
              <a:off x="6523756" y="488141"/>
              <a:ext cx="826517" cy="891903"/>
            </a:xfrm>
            <a:prstGeom prst="flowChartOffpageConnector">
              <a:avLst/>
            </a:prstGeom>
            <a:solidFill>
              <a:srgbClr val="21D0C2">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15" name="Google Shape;215;p20"/>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16" name="Google Shape;216;p20"/>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217" name="Google Shape;217;p20"/>
            <p:cNvGrpSpPr/>
            <p:nvPr/>
          </p:nvGrpSpPr>
          <p:grpSpPr>
            <a:xfrm>
              <a:off x="6676279" y="647264"/>
              <a:ext cx="600075" cy="568325"/>
              <a:chOff x="5991226" y="2949576"/>
              <a:chExt cx="600075" cy="568325"/>
            </a:xfrm>
          </p:grpSpPr>
          <p:sp>
            <p:nvSpPr>
              <p:cNvPr id="218" name="Google Shape;218;p20"/>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219" name="Google Shape;219;p20"/>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med" len="med"/>
                <a:tailEnd type="none" w="med" len="med"/>
              </a:ln>
            </p:spPr>
          </p:cxnSp>
          <p:sp>
            <p:nvSpPr>
              <p:cNvPr id="220" name="Google Shape;220;p20"/>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grpSp>
        <p:nvGrpSpPr>
          <p:cNvPr id="221" name="Google Shape;221;p20"/>
          <p:cNvGrpSpPr/>
          <p:nvPr/>
        </p:nvGrpSpPr>
        <p:grpSpPr>
          <a:xfrm flipH="1">
            <a:off x="281663" y="914715"/>
            <a:ext cx="540000" cy="540000"/>
            <a:chOff x="5195979" y="428797"/>
            <a:chExt cx="927463" cy="927463"/>
          </a:xfrm>
        </p:grpSpPr>
        <p:sp>
          <p:nvSpPr>
            <p:cNvPr id="222" name="Google Shape;222;p20"/>
            <p:cNvSpPr/>
            <p:nvPr/>
          </p:nvSpPr>
          <p:spPr>
            <a:xfrm>
              <a:off x="5195979" y="428797"/>
              <a:ext cx="927463" cy="927463"/>
            </a:xfrm>
            <a:prstGeom prst="ellipse">
              <a:avLst/>
            </a:prstGeom>
            <a:solidFill>
              <a:srgbClr val="C00000">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223" name="Google Shape;223;p20"/>
            <p:cNvGrpSpPr/>
            <p:nvPr/>
          </p:nvGrpSpPr>
          <p:grpSpPr>
            <a:xfrm>
              <a:off x="5235042" y="460898"/>
              <a:ext cx="876427" cy="882962"/>
              <a:chOff x="6130069" y="1975983"/>
              <a:chExt cx="876427" cy="882962"/>
            </a:xfrm>
          </p:grpSpPr>
          <p:sp>
            <p:nvSpPr>
              <p:cNvPr id="224" name="Google Shape;224;p20"/>
              <p:cNvSpPr/>
              <p:nvPr/>
            </p:nvSpPr>
            <p:spPr>
              <a:xfrm>
                <a:off x="6138783" y="1991232"/>
                <a:ext cx="867713" cy="867713"/>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25" name="Google Shape;225;p20"/>
              <p:cNvSpPr/>
              <p:nvPr/>
            </p:nvSpPr>
            <p:spPr>
              <a:xfrm>
                <a:off x="6130069" y="1975983"/>
                <a:ext cx="867712" cy="867711"/>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226" name="Google Shape;226;p20"/>
            <p:cNvSpPr/>
            <p:nvPr/>
          </p:nvSpPr>
          <p:spPr>
            <a:xfrm flipH="1">
              <a:off x="5533821" y="626452"/>
              <a:ext cx="276775" cy="369453"/>
            </a:xfrm>
            <a:custGeom>
              <a:avLst/>
              <a:gdLst/>
              <a:ahLst/>
              <a:cxnLst/>
              <a:rect l="l" t="t" r="r" b="b"/>
              <a:pathLst>
                <a:path w="24" h="32" extrusionOk="0">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27" name="Google Shape;227;p20"/>
            <p:cNvSpPr/>
            <p:nvPr/>
          </p:nvSpPr>
          <p:spPr>
            <a:xfrm>
              <a:off x="5618795" y="1102644"/>
              <a:ext cx="116471" cy="11521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nvGrpSpPr>
          <p:cNvPr id="228" name="Google Shape;228;p20"/>
          <p:cNvGrpSpPr/>
          <p:nvPr/>
        </p:nvGrpSpPr>
        <p:grpSpPr>
          <a:xfrm>
            <a:off x="7927779" y="1637576"/>
            <a:ext cx="611572" cy="600552"/>
            <a:chOff x="8956942" y="3371688"/>
            <a:chExt cx="783725" cy="769603"/>
          </a:xfrm>
        </p:grpSpPr>
        <p:grpSp>
          <p:nvGrpSpPr>
            <p:cNvPr id="229" name="Google Shape;229;p20"/>
            <p:cNvGrpSpPr/>
            <p:nvPr/>
          </p:nvGrpSpPr>
          <p:grpSpPr>
            <a:xfrm>
              <a:off x="8956942" y="3371688"/>
              <a:ext cx="783725" cy="769603"/>
              <a:chOff x="8575498" y="2572853"/>
              <a:chExt cx="718729" cy="905135"/>
            </a:xfrm>
          </p:grpSpPr>
          <p:sp>
            <p:nvSpPr>
              <p:cNvPr id="230" name="Google Shape;230;p20"/>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31" name="Google Shape;231;p20"/>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32" name="Google Shape;232;p20"/>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33" name="Google Shape;233;p20"/>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nvGrpSpPr>
            <p:cNvPr id="234" name="Google Shape;234;p20"/>
            <p:cNvGrpSpPr/>
            <p:nvPr/>
          </p:nvGrpSpPr>
          <p:grpSpPr>
            <a:xfrm>
              <a:off x="9163801" y="3580795"/>
              <a:ext cx="417426" cy="417425"/>
              <a:chOff x="8440738" y="3594100"/>
              <a:chExt cx="554038" cy="554037"/>
            </a:xfrm>
          </p:grpSpPr>
          <p:sp>
            <p:nvSpPr>
              <p:cNvPr id="235" name="Google Shape;235;p20"/>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36" name="Google Shape;236;p20"/>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237" name="Google Shape;237;p20"/>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238" name="Google Shape;238;p20"/>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239" name="Google Shape;239;p20"/>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pic>
        <p:nvPicPr>
          <p:cNvPr id="240" name="Google Shape;240;p20"/>
          <p:cNvPicPr preferRelativeResize="0"/>
          <p:nvPr/>
        </p:nvPicPr>
        <p:blipFill rotWithShape="1">
          <a:blip r:embed="rId5"/>
          <a:srcRect/>
          <a:stretch>
            <a:fillRect/>
          </a:stretch>
        </p:blipFill>
        <p:spPr>
          <a:xfrm>
            <a:off x="2330724" y="6450947"/>
            <a:ext cx="912388" cy="371949"/>
          </a:xfrm>
          <a:prstGeom prst="rect">
            <a:avLst/>
          </a:prstGeom>
          <a:noFill/>
          <a:ln>
            <a:noFill/>
          </a:ln>
        </p:spPr>
      </p:pic>
      <p:sp>
        <p:nvSpPr>
          <p:cNvPr id="241" name="Google Shape;241;p20"/>
          <p:cNvSpPr/>
          <p:nvPr/>
        </p:nvSpPr>
        <p:spPr>
          <a:xfrm>
            <a:off x="7782604" y="3941116"/>
            <a:ext cx="4002995" cy="369332"/>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GB" dirty="0">
                <a:solidFill>
                  <a:srgbClr val="FF0000"/>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Click on the image to hear what Professor Zhong Nanshan* says in the video</a:t>
            </a:r>
          </a:p>
        </p:txBody>
      </p:sp>
      <p:sp>
        <p:nvSpPr>
          <p:cNvPr id="242" name="Google Shape;242;p20"/>
          <p:cNvSpPr/>
          <p:nvPr/>
        </p:nvSpPr>
        <p:spPr>
          <a:xfrm>
            <a:off x="853114" y="1597440"/>
            <a:ext cx="6482252" cy="3698460"/>
          </a:xfrm>
          <a:prstGeom prst="rect">
            <a:avLst/>
          </a:prstGeom>
          <a:solidFill>
            <a:srgbClr val="E1EFD8"/>
          </a:solid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Faced with the challenge of COVID-19, WHO makes a call for world solidarity,</a:t>
            </a:r>
          </a:p>
          <a:p>
            <a:pPr marL="0" marR="0" lvl="0" indent="0" algn="just" rtl="0">
              <a:lnSpc>
                <a:spcPct val="120000"/>
              </a:lnSpc>
              <a:spcBef>
                <a:spcPts val="0"/>
              </a:spcBef>
              <a:spcAft>
                <a:spcPts val="0"/>
              </a:spcAft>
              <a:buNone/>
            </a:pP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 </a:t>
            </a: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global pandemic requires no less than a world effort to end it. None of us will be safe until everyone is safe. Global access to coronavirus vaccines, tests and treatments for everyone who needs them, anywhere, is the only way out</a:t>
            </a:r>
            <a:r>
              <a:rPr lang="en-GB" sz="2000" dirty="0" smtClean="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marL="0" marR="0" lvl="0" indent="0" algn="just" rtl="0">
              <a:lnSpc>
                <a:spcPct val="120000"/>
              </a:lnSpc>
              <a:spcBef>
                <a:spcPts val="0"/>
              </a:spcBef>
              <a:spcAft>
                <a:spcPts val="0"/>
              </a:spcAft>
              <a:buNone/>
            </a:pPr>
            <a:r>
              <a:rPr lang="en-GB" sz="2000"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Viruses know no borders and they don't care your ethnicity. In the face of a common crisis for all humanity, no country can remain insulated. The international community, organisations, individuals and others need to work together.</a:t>
            </a:r>
          </a:p>
        </p:txBody>
      </p:sp>
      <p:sp>
        <p:nvSpPr>
          <p:cNvPr id="243" name="Google Shape;243;p20"/>
          <p:cNvSpPr/>
          <p:nvPr/>
        </p:nvSpPr>
        <p:spPr>
          <a:xfrm>
            <a:off x="930769" y="5265024"/>
            <a:ext cx="6404597"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Sources: </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World Health Organization (https://www.who.int/news-room/commentaries/detail/a-global-pandemic-requires-a-world-effort-to-end-it-none-of-us-will-be-safe-until-everyone-is-safe)</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People's Daily Online (http://it.people.com.cn/n1/2020/1123/c1009-31941449.html, Chinese only)</a:t>
            </a:r>
          </a:p>
          <a:p>
            <a:pPr marL="171450" marR="0" lvl="0" indent="-171450" algn="l" rtl="0">
              <a:spcBef>
                <a:spcPts val="0"/>
              </a:spcBef>
              <a:spcAft>
                <a:spcPts val="0"/>
              </a:spcAft>
              <a:buClr>
                <a:schemeClr val="dk1"/>
              </a:buClr>
              <a:buSzPts val="1200"/>
              <a:buFont typeface="Times New Roman" panose="02020603050405020304" charset="0"/>
              <a:buChar char="•"/>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State Key Laboratory of Respiratory Disease (http://www.sklrd.cn/show.php?id=678, Chinese only)</a:t>
            </a:r>
          </a:p>
        </p:txBody>
      </p:sp>
      <p:pic>
        <p:nvPicPr>
          <p:cNvPr id="244" name="Google Shape;244;p20"/>
          <p:cNvPicPr preferRelativeResize="0"/>
          <p:nvPr/>
        </p:nvPicPr>
        <p:blipFill rotWithShape="1">
          <a:blip r:embed="rId6"/>
          <a:srcRect/>
          <a:stretch>
            <a:fillRect/>
          </a:stretch>
        </p:blipFill>
        <p:spPr>
          <a:xfrm>
            <a:off x="1064886" y="6428485"/>
            <a:ext cx="1033102" cy="394411"/>
          </a:xfrm>
          <a:prstGeom prst="rect">
            <a:avLst/>
          </a:prstGeom>
          <a:noFill/>
          <a:ln>
            <a:noFill/>
          </a:ln>
        </p:spPr>
      </p:pic>
      <p:sp>
        <p:nvSpPr>
          <p:cNvPr id="245" name="Google Shape;245;p20"/>
          <p:cNvSpPr/>
          <p:nvPr/>
        </p:nvSpPr>
        <p:spPr>
          <a:xfrm>
            <a:off x="7782604" y="4378180"/>
            <a:ext cx="4002996" cy="247982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a:r>
              <a:rPr lang="en-GB"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Professor Zhong Nanshan is an Academician of Chinese Academy of </a:t>
            </a:r>
            <a:r>
              <a:rPr lang="en-GB" sz="1300" dirty="0" smtClean="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Engineering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and a renowned </a:t>
            </a:r>
            <a:r>
              <a:rPr lang="en-US" altLang="zh-HK" sz="1300" dirty="0" smtClean="0">
                <a:solidFill>
                  <a:schemeClr val="tx1">
                    <a:lumMod val="85000"/>
                    <a:lumOff val="15000"/>
                  </a:schemeClr>
                </a:solidFill>
                <a:latin typeface="+mn-lt"/>
              </a:rPr>
              <a:t>expert </a:t>
            </a:r>
            <a:r>
              <a:rPr lang="en-US" altLang="zh-HK" sz="1300" dirty="0">
                <a:solidFill>
                  <a:schemeClr val="tx1">
                    <a:lumMod val="85000"/>
                    <a:lumOff val="15000"/>
                  </a:schemeClr>
                </a:solidFill>
                <a:latin typeface="+mn-lt"/>
              </a:rPr>
              <a:t>in respiratory diseases</a:t>
            </a:r>
            <a:r>
              <a:rPr lang="en-GB" sz="1300" dirty="0" smtClean="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  He is dedicated to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the </a:t>
            </a:r>
            <a:r>
              <a:rPr lang="en-GB" sz="1300" dirty="0" smtClean="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research in the, prevention and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treatment of major respiratory infectious diseases and chronic respiratory </a:t>
            </a:r>
            <a:r>
              <a:rPr lang="en-GB" sz="1300" dirty="0" smtClean="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diseases and has made many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contributions. He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has received many honours, including the </a:t>
            </a:r>
            <a:r>
              <a:rPr lang="en-US"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Outstanding Academic Contribution Award for Respiratory Diseases by the Chinese Medical Association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2004), </a:t>
            </a:r>
            <a:r>
              <a:rPr lang="en-GB" altLang="zh-HK" sz="1300" dirty="0">
                <a:solidFill>
                  <a:schemeClr val="tx1">
                    <a:lumMod val="85000"/>
                    <a:lumOff val="15000"/>
                  </a:schemeClr>
                </a:solidFill>
                <a:latin typeface="+mn-lt"/>
                <a:ea typeface="Times New Roman" panose="02020603050405020304"/>
                <a:cs typeface="Times New Roman" panose="02020603050405020304"/>
              </a:rPr>
              <a:t>Reform Pioneer (An Important Promotor of the Construction of China's Public Health Event Emergency System, 2018),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and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the </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Medal </a:t>
            </a:r>
            <a:r>
              <a:rPr lang="en-GB" sz="1300" dirty="0" smtClean="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of the Republic (2020</a:t>
            </a:r>
            <a:r>
              <a:rPr lang="en-GB" sz="1300" dirty="0">
                <a:solidFill>
                  <a:schemeClr val="tx1">
                    <a:lumMod val="85000"/>
                    <a:lumOff val="15000"/>
                  </a:schemeClr>
                </a:solidFill>
                <a:latin typeface="+mn-lt"/>
                <a:ea typeface="Times New Roman" panose="02020603050405020304"/>
                <a:cs typeface="Times New Roman" panose="02020603050405020304"/>
                <a:sym typeface="Times New Roman" panose="02020603050405020304"/>
              </a:rPr>
              <a:t>).</a:t>
            </a:r>
          </a:p>
        </p:txBody>
      </p:sp>
      <p:pic>
        <p:nvPicPr>
          <p:cNvPr id="246" name="Google Shape;246;p20"/>
          <p:cNvPicPr preferRelativeResize="0"/>
          <p:nvPr/>
        </p:nvPicPr>
        <p:blipFill rotWithShape="1">
          <a:blip r:embed="rId7"/>
          <a:srcRect/>
          <a:stretch>
            <a:fillRect/>
          </a:stretch>
        </p:blipFill>
        <p:spPr>
          <a:xfrm>
            <a:off x="3475848" y="6400040"/>
            <a:ext cx="1905748" cy="4228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1"/>
          <p:cNvPicPr preferRelativeResize="0"/>
          <p:nvPr/>
        </p:nvPicPr>
        <p:blipFill rotWithShape="1">
          <a:blip r:embed="rId3"/>
          <a:srcRect/>
          <a:stretch>
            <a:fillRect/>
          </a:stretch>
        </p:blipFill>
        <p:spPr>
          <a:xfrm>
            <a:off x="415278" y="460792"/>
            <a:ext cx="11506756" cy="6246767"/>
          </a:xfrm>
          <a:prstGeom prst="rect">
            <a:avLst/>
          </a:prstGeom>
          <a:noFill/>
          <a:ln>
            <a:noFill/>
          </a:ln>
        </p:spPr>
      </p:pic>
      <p:sp>
        <p:nvSpPr>
          <p:cNvPr id="252" name="Google Shape;252;p21"/>
          <p:cNvSpPr/>
          <p:nvPr/>
        </p:nvSpPr>
        <p:spPr>
          <a:xfrm rot="10800000" flipH="1">
            <a:off x="1245853" y="1723699"/>
            <a:ext cx="5390474" cy="1534948"/>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53" name="Google Shape;253;p21"/>
          <p:cNvSpPr/>
          <p:nvPr/>
        </p:nvSpPr>
        <p:spPr>
          <a:xfrm rot="10800000" flipH="1">
            <a:off x="698664" y="3850377"/>
            <a:ext cx="10738436" cy="2678708"/>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54" name="Google Shape;254;p21"/>
          <p:cNvSpPr/>
          <p:nvPr/>
        </p:nvSpPr>
        <p:spPr>
          <a:xfrm>
            <a:off x="6710963" y="3349622"/>
            <a:ext cx="417876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Source: WHO</a:t>
            </a:r>
          </a:p>
          <a:p>
            <a:pPr marL="0" marR="0" lvl="0" indent="0" algn="l" rtl="0">
              <a:spcBef>
                <a:spcPts val="0"/>
              </a:spcBef>
              <a:spcAft>
                <a:spcPts val="0"/>
              </a:spcAft>
              <a:buNone/>
            </a:pPr>
            <a:r>
              <a:rPr lang="en-GB" sz="1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https://www.who.int/campaigns/world-health-day/2022</a:t>
            </a:r>
          </a:p>
        </p:txBody>
      </p:sp>
      <p:sp>
        <p:nvSpPr>
          <p:cNvPr id="255" name="Google Shape;255;p21"/>
          <p:cNvSpPr txBox="1"/>
          <p:nvPr/>
        </p:nvSpPr>
        <p:spPr>
          <a:xfrm>
            <a:off x="1194226" y="1071445"/>
            <a:ext cx="4761246" cy="6462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b="1" dirty="0">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Watch the video and answer the following questions.</a:t>
            </a:r>
          </a:p>
        </p:txBody>
      </p:sp>
      <p:sp>
        <p:nvSpPr>
          <p:cNvPr id="256" name="Google Shape;256;p21"/>
          <p:cNvSpPr txBox="1"/>
          <p:nvPr/>
        </p:nvSpPr>
        <p:spPr>
          <a:xfrm>
            <a:off x="1172640" y="1805316"/>
            <a:ext cx="5467366" cy="1569620"/>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20000"/>
              </a:lnSpc>
              <a:spcBef>
                <a:spcPts val="0"/>
              </a:spcBef>
              <a:spcAft>
                <a:spcPts val="0"/>
              </a:spcAft>
              <a:buClr>
                <a:schemeClr val="dk1"/>
              </a:buClr>
              <a:buSzPts val="2800"/>
              <a:buFont typeface="Times New Roman" panose="02020603050405020304" charset="0"/>
              <a:buAutoNum type="arabicPeriod"/>
            </a:pPr>
            <a:r>
              <a:rPr lang="en-GB" sz="2000" dirty="0" smtClean="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Which organisation mark the </a:t>
            </a:r>
            <a:r>
              <a:rPr lang="en-GB" sz="2000" dirty="0">
                <a:solidFill>
                  <a:schemeClr val="tx1">
                    <a:lumMod val="85000"/>
                    <a:lumOff val="1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World Health Day?</a:t>
            </a:r>
          </a:p>
          <a:p>
            <a:pPr marL="457200" marR="0" lvl="0" indent="-457200" algn="just" rtl="0">
              <a:lnSpc>
                <a:spcPct val="120000"/>
              </a:lnSpc>
              <a:spcBef>
                <a:spcPts val="0"/>
              </a:spcBef>
              <a:spcAft>
                <a:spcPts val="0"/>
              </a:spcAft>
              <a:buClr>
                <a:schemeClr val="dk1"/>
              </a:buClr>
              <a:buSzPts val="2800"/>
              <a:buFont typeface="Times New Roman" panose="02020603050405020304" charset="0"/>
              <a:buAutoNum type="arabicPeriod"/>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What was the theme of World Health Day 2022 and what was it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about</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t>
            </a:r>
          </a:p>
        </p:txBody>
      </p:sp>
      <p:sp>
        <p:nvSpPr>
          <p:cNvPr id="257" name="Google Shape;257;p21"/>
          <p:cNvSpPr txBox="1"/>
          <p:nvPr/>
        </p:nvSpPr>
        <p:spPr>
          <a:xfrm>
            <a:off x="822139" y="3799280"/>
            <a:ext cx="7964165" cy="309311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20000"/>
              </a:lnSpc>
              <a:spcBef>
                <a:spcPts val="600"/>
              </a:spcBef>
              <a:spcAft>
                <a:spcPts val="0"/>
              </a:spcAft>
              <a:buClr>
                <a:schemeClr val="dk1"/>
              </a:buClr>
              <a:buSzPts val="2600"/>
              <a:buFont typeface="Times New Roman" panose="02020603050405020304" charset="0"/>
              <a:buAutoNum type="arabicPeriod"/>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World Health Organization (WHO)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marked 7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April each year as the World Health Day.</a:t>
            </a:r>
          </a:p>
          <a:p>
            <a:pPr marL="457200" marR="0" lvl="0" indent="-457200" algn="just" rtl="0">
              <a:lnSpc>
                <a:spcPct val="120000"/>
              </a:lnSpc>
              <a:spcBef>
                <a:spcPts val="600"/>
              </a:spcBef>
              <a:spcAft>
                <a:spcPts val="0"/>
              </a:spcAft>
              <a:buClr>
                <a:schemeClr val="dk1"/>
              </a:buClr>
              <a:buSzPts val="2600"/>
              <a:buFont typeface="Times New Roman" panose="02020603050405020304" charset="0"/>
              <a:buAutoNum type="arabicPeriod"/>
            </a:pP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The theme of the World Health Day 2022 was "</a:t>
            </a:r>
            <a:r>
              <a:rPr lang="en-GB" sz="2000" i="1"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Our planet, our health</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In the midst of a pandemic, a polluted planet, increasing diseases like cancer, asthma, heart disease, the World Health Day drew global attention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on keeping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humans</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the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planet healthy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and </a:t>
            </a:r>
            <a:r>
              <a:rPr lang="en-GB" sz="2000" dirty="0" smtClean="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fostering a movement to create societies </a:t>
            </a:r>
            <a:r>
              <a:rPr lang="en-GB" sz="2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focused on well-being.   </a:t>
            </a:r>
          </a:p>
          <a:p>
            <a:pPr marL="0" marR="0" lvl="0" indent="0" algn="just" rtl="0">
              <a:lnSpc>
                <a:spcPct val="120000"/>
              </a:lnSpc>
              <a:spcBef>
                <a:spcPts val="600"/>
              </a:spcBef>
              <a:spcAft>
                <a:spcPts val="0"/>
              </a:spcAft>
              <a:buNone/>
            </a:pPr>
            <a:r>
              <a:rPr lang="en-GB" sz="1000" dirty="0">
                <a:solidFill>
                  <a:schemeClr val="tx1">
                    <a:lumMod val="85000"/>
                    <a:lumOff val="15000"/>
                  </a:schemeClr>
                </a:solidFill>
                <a:latin typeface="Times New Roman" panose="02020603050405020304"/>
                <a:ea typeface="Times New Roman" panose="02020603050405020304"/>
                <a:cs typeface="Times New Roman" panose="02020603050405020304"/>
                <a:sym typeface="Times New Roman" panose="02020603050405020304"/>
              </a:rPr>
              <a:t>Source: WHO (https://www.who.int/campaigns/world-health-day/2022#)</a:t>
            </a:r>
          </a:p>
        </p:txBody>
      </p:sp>
      <p:grpSp>
        <p:nvGrpSpPr>
          <p:cNvPr id="258" name="Google Shape;258;p21"/>
          <p:cNvGrpSpPr/>
          <p:nvPr/>
        </p:nvGrpSpPr>
        <p:grpSpPr>
          <a:xfrm>
            <a:off x="6024755" y="1016501"/>
            <a:ext cx="611572" cy="600552"/>
            <a:chOff x="8956942" y="3371688"/>
            <a:chExt cx="783725" cy="769603"/>
          </a:xfrm>
        </p:grpSpPr>
        <p:grpSp>
          <p:nvGrpSpPr>
            <p:cNvPr id="259" name="Google Shape;259;p21"/>
            <p:cNvGrpSpPr/>
            <p:nvPr/>
          </p:nvGrpSpPr>
          <p:grpSpPr>
            <a:xfrm>
              <a:off x="8956942" y="3371688"/>
              <a:ext cx="783725" cy="769603"/>
              <a:chOff x="8575498" y="2572853"/>
              <a:chExt cx="718729" cy="905135"/>
            </a:xfrm>
          </p:grpSpPr>
          <p:sp>
            <p:nvSpPr>
              <p:cNvPr id="260" name="Google Shape;260;p21"/>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61" name="Google Shape;261;p21"/>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62" name="Google Shape;262;p21"/>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63" name="Google Shape;263;p21"/>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nvGrpSpPr>
            <p:cNvPr id="264" name="Google Shape;264;p21"/>
            <p:cNvGrpSpPr/>
            <p:nvPr/>
          </p:nvGrpSpPr>
          <p:grpSpPr>
            <a:xfrm>
              <a:off x="9163801" y="3580795"/>
              <a:ext cx="417426" cy="417425"/>
              <a:chOff x="8440738" y="3594100"/>
              <a:chExt cx="554038" cy="554037"/>
            </a:xfrm>
          </p:grpSpPr>
          <p:sp>
            <p:nvSpPr>
              <p:cNvPr id="265" name="Google Shape;265;p21"/>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66" name="Google Shape;266;p21"/>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267" name="Google Shape;267;p21"/>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268" name="Google Shape;268;p21"/>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269" name="Google Shape;269;p21"/>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grpSp>
        <p:nvGrpSpPr>
          <p:cNvPr id="270" name="Google Shape;270;p21"/>
          <p:cNvGrpSpPr/>
          <p:nvPr/>
        </p:nvGrpSpPr>
        <p:grpSpPr>
          <a:xfrm>
            <a:off x="194955" y="3273110"/>
            <a:ext cx="716696" cy="784271"/>
            <a:chOff x="6523756" y="488141"/>
            <a:chExt cx="883270" cy="966551"/>
          </a:xfrm>
        </p:grpSpPr>
        <p:sp>
          <p:nvSpPr>
            <p:cNvPr id="271" name="Google Shape;271;p21"/>
            <p:cNvSpPr/>
            <p:nvPr/>
          </p:nvSpPr>
          <p:spPr>
            <a:xfrm>
              <a:off x="6523756" y="488141"/>
              <a:ext cx="826517" cy="891903"/>
            </a:xfrm>
            <a:prstGeom prst="flowChartOffpageConnector">
              <a:avLst/>
            </a:prstGeom>
            <a:solidFill>
              <a:srgbClr val="21D0C2">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72" name="Google Shape;272;p21"/>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73" name="Google Shape;273;p21"/>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274" name="Google Shape;274;p21"/>
            <p:cNvGrpSpPr/>
            <p:nvPr/>
          </p:nvGrpSpPr>
          <p:grpSpPr>
            <a:xfrm>
              <a:off x="6676279" y="647264"/>
              <a:ext cx="600075" cy="568325"/>
              <a:chOff x="5991226" y="2949576"/>
              <a:chExt cx="600075" cy="568325"/>
            </a:xfrm>
          </p:grpSpPr>
          <p:sp>
            <p:nvSpPr>
              <p:cNvPr id="275" name="Google Shape;275;p21"/>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cxnSp>
            <p:nvCxnSpPr>
              <p:cNvPr id="276" name="Google Shape;276;p21"/>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med" len="med"/>
                <a:tailEnd type="none" w="med" len="med"/>
              </a:ln>
            </p:spPr>
          </p:cxnSp>
          <p:sp>
            <p:nvSpPr>
              <p:cNvPr id="277" name="Google Shape;277;p21"/>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grpSp>
        <p:nvGrpSpPr>
          <p:cNvPr id="278" name="Google Shape;278;p21"/>
          <p:cNvGrpSpPr/>
          <p:nvPr/>
        </p:nvGrpSpPr>
        <p:grpSpPr>
          <a:xfrm flipH="1">
            <a:off x="183206" y="1169979"/>
            <a:ext cx="932130" cy="932130"/>
            <a:chOff x="5195979" y="428797"/>
            <a:chExt cx="927463" cy="927463"/>
          </a:xfrm>
        </p:grpSpPr>
        <p:sp>
          <p:nvSpPr>
            <p:cNvPr id="279" name="Google Shape;279;p21"/>
            <p:cNvSpPr/>
            <p:nvPr/>
          </p:nvSpPr>
          <p:spPr>
            <a:xfrm>
              <a:off x="5195979" y="428797"/>
              <a:ext cx="927463" cy="927463"/>
            </a:xfrm>
            <a:prstGeom prst="ellipse">
              <a:avLst/>
            </a:prstGeom>
            <a:solidFill>
              <a:srgbClr val="C00000">
                <a:alpha val="1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280" name="Google Shape;280;p21"/>
            <p:cNvGrpSpPr/>
            <p:nvPr/>
          </p:nvGrpSpPr>
          <p:grpSpPr>
            <a:xfrm>
              <a:off x="5235042" y="460898"/>
              <a:ext cx="876427" cy="882962"/>
              <a:chOff x="6130069" y="1975983"/>
              <a:chExt cx="876427" cy="882962"/>
            </a:xfrm>
          </p:grpSpPr>
          <p:sp>
            <p:nvSpPr>
              <p:cNvPr id="281" name="Google Shape;281;p21"/>
              <p:cNvSpPr/>
              <p:nvPr/>
            </p:nvSpPr>
            <p:spPr>
              <a:xfrm>
                <a:off x="6138783" y="1991232"/>
                <a:ext cx="867713" cy="867713"/>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82" name="Google Shape;282;p21"/>
              <p:cNvSpPr/>
              <p:nvPr/>
            </p:nvSpPr>
            <p:spPr>
              <a:xfrm>
                <a:off x="6130069" y="1975983"/>
                <a:ext cx="867712" cy="867711"/>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283" name="Google Shape;283;p21"/>
            <p:cNvSpPr/>
            <p:nvPr/>
          </p:nvSpPr>
          <p:spPr>
            <a:xfrm flipH="1">
              <a:off x="5533821" y="626452"/>
              <a:ext cx="276775" cy="369453"/>
            </a:xfrm>
            <a:custGeom>
              <a:avLst/>
              <a:gdLst/>
              <a:ahLst/>
              <a:cxnLst/>
              <a:rect l="l" t="t" r="r" b="b"/>
              <a:pathLst>
                <a:path w="24" h="32" extrusionOk="0">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84" name="Google Shape;284;p21"/>
            <p:cNvSpPr/>
            <p:nvPr/>
          </p:nvSpPr>
          <p:spPr>
            <a:xfrm>
              <a:off x="5618795" y="1102644"/>
              <a:ext cx="116471" cy="11521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chemeClr val="dk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pic>
        <p:nvPicPr>
          <p:cNvPr id="286" name="Google Shape;286;p21"/>
          <p:cNvPicPr preferRelativeResize="0"/>
          <p:nvPr/>
        </p:nvPicPr>
        <p:blipFill rotWithShape="1">
          <a:blip r:embed="rId4"/>
          <a:srcRect/>
          <a:stretch>
            <a:fillRect/>
          </a:stretch>
        </p:blipFill>
        <p:spPr>
          <a:xfrm>
            <a:off x="8800344" y="4319401"/>
            <a:ext cx="2502758" cy="1902371"/>
          </a:xfrm>
          <a:prstGeom prst="rect">
            <a:avLst/>
          </a:prstGeom>
          <a:noFill/>
          <a:ln>
            <a:noFill/>
          </a:ln>
        </p:spPr>
      </p:pic>
      <p:pic>
        <p:nvPicPr>
          <p:cNvPr id="287" name="Google Shape;287;p21">
            <a:hlinkClick r:id="rId5"/>
          </p:cNvPr>
          <p:cNvPicPr preferRelativeResize="0"/>
          <p:nvPr/>
        </p:nvPicPr>
        <p:blipFill rotWithShape="1">
          <a:blip r:embed="rId6"/>
          <a:srcRect/>
          <a:stretch/>
        </p:blipFill>
        <p:spPr>
          <a:xfrm>
            <a:off x="6778368" y="1238644"/>
            <a:ext cx="3407614" cy="2163580"/>
          </a:xfrm>
          <a:prstGeom prst="rect">
            <a:avLst/>
          </a:prstGeom>
          <a:noFill/>
          <a:ln>
            <a:noFill/>
          </a:ln>
        </p:spPr>
      </p:pic>
      <p:sp>
        <p:nvSpPr>
          <p:cNvPr id="39" name="Google Shape;315;p23"/>
          <p:cNvSpPr/>
          <p:nvPr/>
        </p:nvSpPr>
        <p:spPr>
          <a:xfrm>
            <a:off x="3373120" y="220345"/>
            <a:ext cx="5289254"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GB" sz="3200" b="1" dirty="0" smtClean="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Learning about </a:t>
            </a:r>
            <a:r>
              <a:rPr lang="en-GB" sz="3200" b="1"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WHO</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0cab563f-197d-4522-a489-4d4c351d6278"/>
  <p:tag name="COMMONDATA" val="eyJoZGlkIjoiZjIzZTA5MjRmMzMxMDUwZjlhMzJhMDMwZjYyODcyODIifQ=="/>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11924</Words>
  <Application>Microsoft Office PowerPoint</Application>
  <PresentationFormat>寬螢幕</PresentationFormat>
  <Paragraphs>685</Paragraphs>
  <Slides>72</Slides>
  <Notes>71</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72</vt:i4>
      </vt:variant>
    </vt:vector>
  </HeadingPairs>
  <TitlesOfParts>
    <vt:vector size="81" baseType="lpstr">
      <vt:lpstr>Arial</vt:lpstr>
      <vt:lpstr>微軟正黑體</vt:lpstr>
      <vt:lpstr>Calibri</vt:lpstr>
      <vt:lpstr>SimSun</vt:lpstr>
      <vt:lpstr>標楷體</vt:lpstr>
      <vt:lpstr>Times New Roman</vt:lpstr>
      <vt:lpstr>MS PGothic</vt:lpstr>
      <vt:lpstr>微軟正黑體</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Extended References</vt:lpstr>
      <vt:lpstr>Extended References</vt:lpstr>
      <vt:lpstr>Extended References</vt:lpstr>
      <vt:lpstr>Extended Reference</vt:lpstr>
      <vt:lpstr>Extended Reference</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2024-02-20T06:55:43Z</dcterms:created>
  <dcterms:modified xsi:type="dcterms:W3CDTF">2024-02-20T06:59:13Z</dcterms:modified>
</cp:coreProperties>
</file>