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1" r:id="rId1"/>
  </p:sldMasterIdLst>
  <p:notesMasterIdLst>
    <p:notesMasterId r:id="rId51"/>
  </p:notesMasterIdLst>
  <p:sldIdLst>
    <p:sldId id="1268" r:id="rId2"/>
    <p:sldId id="5235" r:id="rId3"/>
    <p:sldId id="1307" r:id="rId4"/>
    <p:sldId id="538" r:id="rId5"/>
    <p:sldId id="4648" r:id="rId6"/>
    <p:sldId id="4712" r:id="rId7"/>
    <p:sldId id="4846" r:id="rId8"/>
    <p:sldId id="1316" r:id="rId9"/>
    <p:sldId id="4078" r:id="rId10"/>
    <p:sldId id="5224" r:id="rId11"/>
    <p:sldId id="4424" r:id="rId12"/>
    <p:sldId id="4637" r:id="rId13"/>
    <p:sldId id="5231" r:id="rId14"/>
    <p:sldId id="1298" r:id="rId15"/>
    <p:sldId id="2911" r:id="rId16"/>
    <p:sldId id="4272" r:id="rId17"/>
    <p:sldId id="4951" r:id="rId18"/>
    <p:sldId id="2922" r:id="rId19"/>
    <p:sldId id="4952" r:id="rId20"/>
    <p:sldId id="5233" r:id="rId21"/>
    <p:sldId id="5234" r:id="rId22"/>
    <p:sldId id="5220" r:id="rId23"/>
    <p:sldId id="5007" r:id="rId24"/>
    <p:sldId id="2933" r:id="rId25"/>
    <p:sldId id="3943" r:id="rId26"/>
    <p:sldId id="5225" r:id="rId27"/>
    <p:sldId id="3439" r:id="rId28"/>
    <p:sldId id="5226" r:id="rId29"/>
    <p:sldId id="5221" r:id="rId30"/>
    <p:sldId id="3458" r:id="rId31"/>
    <p:sldId id="3460" r:id="rId32"/>
    <p:sldId id="5227" r:id="rId33"/>
    <p:sldId id="4639" r:id="rId34"/>
    <p:sldId id="4641" r:id="rId35"/>
    <p:sldId id="5207" r:id="rId36"/>
    <p:sldId id="5217" r:id="rId37"/>
    <p:sldId id="3919" r:id="rId38"/>
    <p:sldId id="4083" r:id="rId39"/>
    <p:sldId id="4047" r:id="rId40"/>
    <p:sldId id="5216" r:id="rId41"/>
    <p:sldId id="5237" r:id="rId42"/>
    <p:sldId id="5238" r:id="rId43"/>
    <p:sldId id="3480" r:id="rId44"/>
    <p:sldId id="5223" r:id="rId45"/>
    <p:sldId id="5228" r:id="rId46"/>
    <p:sldId id="5229" r:id="rId47"/>
    <p:sldId id="3481" r:id="rId48"/>
    <p:sldId id="5236" r:id="rId49"/>
    <p:sldId id="5239" r:id="rId50"/>
  </p:sldIdLst>
  <p:sldSz cx="12192000" cy="6858000"/>
  <p:notesSz cx="6797675" cy="9926638"/>
  <p:defaultText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7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99FF"/>
    <a:srgbClr val="FAEED0"/>
    <a:srgbClr val="FAF0D0"/>
    <a:srgbClr val="FAF8D0"/>
    <a:srgbClr val="F5F8D0"/>
    <a:srgbClr val="F5F2D0"/>
    <a:srgbClr val="F5F2CC"/>
    <a:srgbClr val="FAF2CC"/>
    <a:srgbClr val="F0F2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6391" autoAdjust="0"/>
  </p:normalViewPr>
  <p:slideViewPr>
    <p:cSldViewPr snapToGrid="0">
      <p:cViewPr varScale="1">
        <p:scale>
          <a:sx n="107" d="100"/>
          <a:sy n="107" d="100"/>
        </p:scale>
        <p:origin x="672" y="108"/>
      </p:cViewPr>
      <p:guideLst/>
    </p:cSldViewPr>
  </p:slideViewPr>
  <p:outlineViewPr>
    <p:cViewPr>
      <p:scale>
        <a:sx n="33" d="100"/>
        <a:sy n="33" d="100"/>
      </p:scale>
      <p:origin x="0" y="-7529"/>
    </p:cViewPr>
  </p:outlineViewPr>
  <p:notesTextViewPr>
    <p:cViewPr>
      <p:scale>
        <a:sx n="1" d="1"/>
        <a:sy n="1" d="1"/>
      </p:scale>
      <p:origin x="0" y="0"/>
    </p:cViewPr>
  </p:notesTextViewPr>
  <p:sorterViewPr>
    <p:cViewPr>
      <p:scale>
        <a:sx n="100" d="100"/>
        <a:sy n="100" d="100"/>
      </p:scale>
      <p:origin x="0" y="-838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2" y="0"/>
            <a:ext cx="2945659" cy="498056"/>
          </a:xfrm>
          <a:prstGeom prst="rect">
            <a:avLst/>
          </a:prstGeom>
        </p:spPr>
        <p:txBody>
          <a:bodyPr vert="horz" lIns="95562" tIns="47781" rIns="95562" bIns="47781" rtlCol="0"/>
          <a:lstStyle>
            <a:lvl1pPr algn="l">
              <a:defRPr sz="1300"/>
            </a:lvl1pPr>
          </a:lstStyle>
          <a:p>
            <a:endParaRPr lang="zh-HK" altLang="en-US"/>
          </a:p>
        </p:txBody>
      </p:sp>
      <p:sp>
        <p:nvSpPr>
          <p:cNvPr id="3" name="日期版面配置區 2"/>
          <p:cNvSpPr>
            <a:spLocks noGrp="1"/>
          </p:cNvSpPr>
          <p:nvPr>
            <p:ph type="dt" idx="1"/>
          </p:nvPr>
        </p:nvSpPr>
        <p:spPr>
          <a:xfrm>
            <a:off x="3850445" y="0"/>
            <a:ext cx="2945659" cy="498056"/>
          </a:xfrm>
          <a:prstGeom prst="rect">
            <a:avLst/>
          </a:prstGeom>
        </p:spPr>
        <p:txBody>
          <a:bodyPr vert="horz" lIns="95562" tIns="47781" rIns="95562" bIns="47781" rtlCol="0"/>
          <a:lstStyle>
            <a:lvl1pPr algn="r">
              <a:defRPr sz="1300"/>
            </a:lvl1pPr>
          </a:lstStyle>
          <a:p>
            <a:fld id="{6EFC0627-EF64-460A-BBCA-C48A851E4873}" type="datetimeFigureOut">
              <a:rPr lang="zh-HK" altLang="en-US" smtClean="0"/>
              <a:t>30/8/2023</a:t>
            </a:fld>
            <a:endParaRPr lang="zh-HK" altLang="en-US"/>
          </a:p>
        </p:txBody>
      </p:sp>
      <p:sp>
        <p:nvSpPr>
          <p:cNvPr id="4" name="投影片影像版面配置區 3"/>
          <p:cNvSpPr>
            <a:spLocks noGrp="1" noRot="1" noChangeAspect="1"/>
          </p:cNvSpPr>
          <p:nvPr>
            <p:ph type="sldImg" idx="2"/>
          </p:nvPr>
        </p:nvSpPr>
        <p:spPr>
          <a:xfrm>
            <a:off x="420688" y="1241425"/>
            <a:ext cx="5956300" cy="3349625"/>
          </a:xfrm>
          <a:prstGeom prst="rect">
            <a:avLst/>
          </a:prstGeom>
          <a:noFill/>
          <a:ln w="12700">
            <a:solidFill>
              <a:prstClr val="black"/>
            </a:solidFill>
          </a:ln>
        </p:spPr>
        <p:txBody>
          <a:bodyPr vert="horz" lIns="95562" tIns="47781" rIns="95562" bIns="47781" rtlCol="0" anchor="ctr"/>
          <a:lstStyle/>
          <a:p>
            <a:endParaRPr lang="zh-HK" altLang="en-US"/>
          </a:p>
        </p:txBody>
      </p:sp>
      <p:sp>
        <p:nvSpPr>
          <p:cNvPr id="5" name="備忘稿版面配置區 4"/>
          <p:cNvSpPr>
            <a:spLocks noGrp="1"/>
          </p:cNvSpPr>
          <p:nvPr>
            <p:ph type="body" sz="quarter" idx="3"/>
          </p:nvPr>
        </p:nvSpPr>
        <p:spPr>
          <a:xfrm>
            <a:off x="679768" y="4777194"/>
            <a:ext cx="5438140" cy="3908614"/>
          </a:xfrm>
          <a:prstGeom prst="rect">
            <a:avLst/>
          </a:prstGeom>
        </p:spPr>
        <p:txBody>
          <a:bodyPr vert="horz" lIns="95562" tIns="47781" rIns="95562" bIns="47781"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6" name="頁尾版面配置區 5"/>
          <p:cNvSpPr>
            <a:spLocks noGrp="1"/>
          </p:cNvSpPr>
          <p:nvPr>
            <p:ph type="ftr" sz="quarter" idx="4"/>
          </p:nvPr>
        </p:nvSpPr>
        <p:spPr>
          <a:xfrm>
            <a:off x="2" y="9428585"/>
            <a:ext cx="2945659" cy="498055"/>
          </a:xfrm>
          <a:prstGeom prst="rect">
            <a:avLst/>
          </a:prstGeom>
        </p:spPr>
        <p:txBody>
          <a:bodyPr vert="horz" lIns="95562" tIns="47781" rIns="95562" bIns="47781" rtlCol="0" anchor="b"/>
          <a:lstStyle>
            <a:lvl1pPr algn="l">
              <a:defRPr sz="1300"/>
            </a:lvl1pPr>
          </a:lstStyle>
          <a:p>
            <a:endParaRPr lang="zh-HK" altLang="en-US"/>
          </a:p>
        </p:txBody>
      </p:sp>
      <p:sp>
        <p:nvSpPr>
          <p:cNvPr id="7" name="投影片編號版面配置區 6"/>
          <p:cNvSpPr>
            <a:spLocks noGrp="1"/>
          </p:cNvSpPr>
          <p:nvPr>
            <p:ph type="sldNum" sz="quarter" idx="5"/>
          </p:nvPr>
        </p:nvSpPr>
        <p:spPr>
          <a:xfrm>
            <a:off x="3850445" y="9428585"/>
            <a:ext cx="2945659" cy="498055"/>
          </a:xfrm>
          <a:prstGeom prst="rect">
            <a:avLst/>
          </a:prstGeom>
        </p:spPr>
        <p:txBody>
          <a:bodyPr vert="horz" lIns="95562" tIns="47781" rIns="95562" bIns="47781" rtlCol="0" anchor="b"/>
          <a:lstStyle>
            <a:lvl1pPr algn="r">
              <a:defRPr sz="1300"/>
            </a:lvl1pPr>
          </a:lstStyle>
          <a:p>
            <a:fld id="{9BE0EFA9-EA6D-4B52-B2BC-CFE39E0638F1}" type="slidenum">
              <a:rPr lang="zh-HK" altLang="en-US" smtClean="0"/>
              <a:t>‹#›</a:t>
            </a:fld>
            <a:endParaRPr lang="zh-HK" altLang="en-US"/>
          </a:p>
        </p:txBody>
      </p:sp>
    </p:spTree>
    <p:extLst>
      <p:ext uri="{BB962C8B-B14F-4D97-AF65-F5344CB8AC3E}">
        <p14:creationId xmlns:p14="http://schemas.microsoft.com/office/powerpoint/2010/main" val="2610319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9BE0EFA9-EA6D-4B52-B2BC-CFE39E0638F1}" type="slidenum">
              <a:rPr lang="zh-HK" altLang="en-US" smtClean="0"/>
              <a:t>1</a:t>
            </a:fld>
            <a:endParaRPr lang="zh-HK" altLang="en-US"/>
          </a:p>
        </p:txBody>
      </p:sp>
    </p:spTree>
    <p:extLst>
      <p:ext uri="{BB962C8B-B14F-4D97-AF65-F5344CB8AC3E}">
        <p14:creationId xmlns:p14="http://schemas.microsoft.com/office/powerpoint/2010/main" val="33257804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en-US" dirty="0"/>
          </a:p>
        </p:txBody>
      </p:sp>
      <p:sp>
        <p:nvSpPr>
          <p:cNvPr id="4" name="灯片编号占位符 3"/>
          <p:cNvSpPr>
            <a:spLocks noGrp="1"/>
          </p:cNvSpPr>
          <p:nvPr>
            <p:ph type="sldNum" sz="quarter" idx="5"/>
          </p:nvPr>
        </p:nvSpPr>
        <p:spPr/>
        <p:txBody>
          <a:bodyPr/>
          <a:lstStyle/>
          <a:p>
            <a:pPr algn="l" defTabSz="955613">
              <a:defRPr/>
            </a:pPr>
            <a:fld id="{9F61F3F1-E1ED-41DA-8653-CF443244E713}" type="slidenum">
              <a:rPr>
                <a:solidFill>
                  <a:prstClr val="black"/>
                </a:solidFill>
                <a:latin typeface="等线"/>
                <a:ea typeface="等线" panose="02010600030101010101" pitchFamily="2" charset="-122"/>
              </a:rPr>
              <a:pPr algn="l" defTabSz="955613">
                <a:defRPr/>
              </a:pPr>
              <a:t>15</a:t>
            </a:fld>
            <a:endParaRPr lang="en-us" altLang="en-US" dirty="0">
              <a:solidFill>
                <a:prstClr val="black"/>
              </a:solidFill>
              <a:latin typeface="等线"/>
              <a:ea typeface="等线" panose="02010600030101010101" pitchFamily="2" charset="-122"/>
            </a:endParaRPr>
          </a:p>
        </p:txBody>
      </p:sp>
    </p:spTree>
    <p:extLst>
      <p:ext uri="{BB962C8B-B14F-4D97-AF65-F5344CB8AC3E}">
        <p14:creationId xmlns:p14="http://schemas.microsoft.com/office/powerpoint/2010/main" val="3973119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en-US" dirty="0"/>
          </a:p>
        </p:txBody>
      </p:sp>
    </p:spTree>
    <p:extLst>
      <p:ext uri="{BB962C8B-B14F-4D97-AF65-F5344CB8AC3E}">
        <p14:creationId xmlns:p14="http://schemas.microsoft.com/office/powerpoint/2010/main" val="37513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en-US" dirty="0"/>
          </a:p>
        </p:txBody>
      </p:sp>
      <p:sp>
        <p:nvSpPr>
          <p:cNvPr id="4" name="灯片编号占位符 3"/>
          <p:cNvSpPr>
            <a:spLocks noGrp="1"/>
          </p:cNvSpPr>
          <p:nvPr>
            <p:ph type="sldNum" sz="quarter" idx="5"/>
          </p:nvPr>
        </p:nvSpPr>
        <p:spPr/>
        <p:txBody>
          <a:bodyPr/>
          <a:lstStyle/>
          <a:p>
            <a:pPr algn="l" defTabSz="955613">
              <a:defRPr/>
            </a:pPr>
            <a:fld id="{9F61F3F1-E1ED-41DA-8653-CF443244E713}" type="slidenum">
              <a:rPr>
                <a:solidFill>
                  <a:prstClr val="black"/>
                </a:solidFill>
                <a:latin typeface="等线"/>
                <a:ea typeface="等线" panose="02010600030101010101" pitchFamily="2" charset="-122"/>
              </a:rPr>
              <a:pPr algn="l" defTabSz="955613">
                <a:defRPr/>
              </a:pPr>
              <a:t>17</a:t>
            </a:fld>
            <a:endParaRPr lang="en-us" altLang="en-US" dirty="0">
              <a:solidFill>
                <a:prstClr val="black"/>
              </a:solidFill>
              <a:latin typeface="等线"/>
              <a:ea typeface="等线" panose="02010600030101010101" pitchFamily="2" charset="-122"/>
            </a:endParaRPr>
          </a:p>
        </p:txBody>
      </p:sp>
    </p:spTree>
    <p:extLst>
      <p:ext uri="{BB962C8B-B14F-4D97-AF65-F5344CB8AC3E}">
        <p14:creationId xmlns:p14="http://schemas.microsoft.com/office/powerpoint/2010/main" val="3710565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en-US" dirty="0"/>
          </a:p>
        </p:txBody>
      </p:sp>
      <p:sp>
        <p:nvSpPr>
          <p:cNvPr id="4" name="灯片编号占位符 3"/>
          <p:cNvSpPr>
            <a:spLocks noGrp="1"/>
          </p:cNvSpPr>
          <p:nvPr>
            <p:ph type="sldNum" sz="quarter" idx="5"/>
          </p:nvPr>
        </p:nvSpPr>
        <p:spPr/>
        <p:txBody>
          <a:bodyPr/>
          <a:lstStyle/>
          <a:p>
            <a:pPr algn="l" rtl="0"/>
            <a:fld id="{9F61F3F1-E1ED-41DA-8653-CF443244E713}" type="slidenum">
              <a:rPr/>
              <a:pPr/>
              <a:t>19</a:t>
            </a:fld>
            <a:endParaRPr lang="en-us" altLang="en-US" dirty="0"/>
          </a:p>
        </p:txBody>
      </p:sp>
    </p:spTree>
    <p:extLst>
      <p:ext uri="{BB962C8B-B14F-4D97-AF65-F5344CB8AC3E}">
        <p14:creationId xmlns:p14="http://schemas.microsoft.com/office/powerpoint/2010/main" val="3788906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en-US" dirty="0"/>
          </a:p>
        </p:txBody>
      </p:sp>
    </p:spTree>
    <p:extLst>
      <p:ext uri="{BB962C8B-B14F-4D97-AF65-F5344CB8AC3E}">
        <p14:creationId xmlns:p14="http://schemas.microsoft.com/office/powerpoint/2010/main" val="923161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幻灯片图像占位符 1"/>
          <p:cNvSpPr>
            <a:spLocks noGrp="1" noRot="1" noChangeAspect="1" noChangeArrowheads="1" noTextEdit="1"/>
          </p:cNvSpPr>
          <p:nvPr>
            <p:ph type="sldImg"/>
          </p:nvPr>
        </p:nvSpPr>
        <p:spPr/>
      </p:sp>
      <p:sp>
        <p:nvSpPr>
          <p:cNvPr id="22531"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253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76435" indent="-298629">
              <a:defRPr>
                <a:solidFill>
                  <a:schemeClr val="tx1"/>
                </a:solidFill>
                <a:latin typeface="Arial" panose="020B0604020202020204" pitchFamily="34" charset="0"/>
                <a:ea typeface="宋体" panose="02010600030101010101" pitchFamily="2" charset="-122"/>
              </a:defRPr>
            </a:lvl2pPr>
            <a:lvl3pPr marL="1194517" indent="-238904">
              <a:defRPr>
                <a:solidFill>
                  <a:schemeClr val="tx1"/>
                </a:solidFill>
                <a:latin typeface="Arial" panose="020B0604020202020204" pitchFamily="34" charset="0"/>
                <a:ea typeface="宋体" panose="02010600030101010101" pitchFamily="2" charset="-122"/>
              </a:defRPr>
            </a:lvl3pPr>
            <a:lvl4pPr marL="1672324" indent="-238904">
              <a:defRPr>
                <a:solidFill>
                  <a:schemeClr val="tx1"/>
                </a:solidFill>
                <a:latin typeface="Arial" panose="020B0604020202020204" pitchFamily="34" charset="0"/>
                <a:ea typeface="宋体" panose="02010600030101010101" pitchFamily="2" charset="-122"/>
              </a:defRPr>
            </a:lvl4pPr>
            <a:lvl5pPr marL="2150130" indent="-238904">
              <a:defRPr>
                <a:solidFill>
                  <a:schemeClr val="tx1"/>
                </a:solidFill>
                <a:latin typeface="Arial" panose="020B0604020202020204" pitchFamily="34" charset="0"/>
                <a:ea typeface="宋体" panose="02010600030101010101" pitchFamily="2" charset="-122"/>
              </a:defRPr>
            </a:lvl5pPr>
            <a:lvl6pPr marL="2627937" indent="-238904"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105743" indent="-238904"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583550" indent="-238904"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061356" indent="-238904"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defTabSz="955613">
              <a:defRPr/>
            </a:pPr>
            <a:fld id="{12C15E41-2027-42EF-9650-0221F7A8637A}" type="slidenum">
              <a:rPr>
                <a:solidFill>
                  <a:prstClr val="black"/>
                </a:solidFill>
              </a:rPr>
              <a:pPr algn="l" defTabSz="955613">
                <a:defRPr/>
              </a:pPr>
              <a:t>30</a:t>
            </a:fld>
            <a:endParaRPr lang="en-us" altLang="en-US" dirty="0">
              <a:solidFill>
                <a:prstClr val="black"/>
              </a:solidFill>
            </a:endParaRPr>
          </a:p>
        </p:txBody>
      </p:sp>
    </p:spTree>
    <p:extLst>
      <p:ext uri="{BB962C8B-B14F-4D97-AF65-F5344CB8AC3E}">
        <p14:creationId xmlns:p14="http://schemas.microsoft.com/office/powerpoint/2010/main" val="42281830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幻灯片图像占位符 1"/>
          <p:cNvSpPr>
            <a:spLocks noGrp="1" noRot="1" noChangeAspect="1" noChangeArrowheads="1" noTextEdit="1"/>
          </p:cNvSpPr>
          <p:nvPr>
            <p:ph type="sldImg"/>
          </p:nvPr>
        </p:nvSpPr>
        <p:spPr/>
      </p:sp>
      <p:sp>
        <p:nvSpPr>
          <p:cNvPr id="22531"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253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76435" indent="-298629">
              <a:defRPr>
                <a:solidFill>
                  <a:schemeClr val="tx1"/>
                </a:solidFill>
                <a:latin typeface="Arial" panose="020B0604020202020204" pitchFamily="34" charset="0"/>
                <a:ea typeface="宋体" panose="02010600030101010101" pitchFamily="2" charset="-122"/>
              </a:defRPr>
            </a:lvl2pPr>
            <a:lvl3pPr marL="1194517" indent="-238904">
              <a:defRPr>
                <a:solidFill>
                  <a:schemeClr val="tx1"/>
                </a:solidFill>
                <a:latin typeface="Arial" panose="020B0604020202020204" pitchFamily="34" charset="0"/>
                <a:ea typeface="宋体" panose="02010600030101010101" pitchFamily="2" charset="-122"/>
              </a:defRPr>
            </a:lvl3pPr>
            <a:lvl4pPr marL="1672324" indent="-238904">
              <a:defRPr>
                <a:solidFill>
                  <a:schemeClr val="tx1"/>
                </a:solidFill>
                <a:latin typeface="Arial" panose="020B0604020202020204" pitchFamily="34" charset="0"/>
                <a:ea typeface="宋体" panose="02010600030101010101" pitchFamily="2" charset="-122"/>
              </a:defRPr>
            </a:lvl4pPr>
            <a:lvl5pPr marL="2150130" indent="-238904">
              <a:defRPr>
                <a:solidFill>
                  <a:schemeClr val="tx1"/>
                </a:solidFill>
                <a:latin typeface="Arial" panose="020B0604020202020204" pitchFamily="34" charset="0"/>
                <a:ea typeface="宋体" panose="02010600030101010101" pitchFamily="2" charset="-122"/>
              </a:defRPr>
            </a:lvl5pPr>
            <a:lvl6pPr marL="2627937" indent="-238904"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105743" indent="-238904"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583550" indent="-238904"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061356" indent="-238904"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defTabSz="955613">
              <a:defRPr/>
            </a:pPr>
            <a:fld id="{12C15E41-2027-42EF-9650-0221F7A8637A}" type="slidenum">
              <a:rPr>
                <a:solidFill>
                  <a:prstClr val="black"/>
                </a:solidFill>
              </a:rPr>
              <a:pPr algn="l" defTabSz="955613">
                <a:defRPr/>
              </a:pPr>
              <a:t>31</a:t>
            </a:fld>
            <a:endParaRPr lang="en-us" altLang="en-US" dirty="0">
              <a:solidFill>
                <a:prstClr val="black"/>
              </a:solidFill>
            </a:endParaRPr>
          </a:p>
        </p:txBody>
      </p:sp>
    </p:spTree>
    <p:extLst>
      <p:ext uri="{BB962C8B-B14F-4D97-AF65-F5344CB8AC3E}">
        <p14:creationId xmlns:p14="http://schemas.microsoft.com/office/powerpoint/2010/main" val="39926091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en-US" dirty="0"/>
          </a:p>
        </p:txBody>
      </p:sp>
      <p:sp>
        <p:nvSpPr>
          <p:cNvPr id="4" name="投影片編號版面配置區 3"/>
          <p:cNvSpPr>
            <a:spLocks noGrp="1"/>
          </p:cNvSpPr>
          <p:nvPr>
            <p:ph type="sldNum" sz="quarter" idx="10"/>
          </p:nvPr>
        </p:nvSpPr>
        <p:spPr/>
        <p:txBody>
          <a:bodyPr/>
          <a:lstStyle/>
          <a:p>
            <a:pPr algn="l" rtl="0"/>
            <a:fld id="{9BE0EFA9-EA6D-4B52-B2BC-CFE39E0638F1}" type="slidenum">
              <a:rPr/>
              <a:t>32</a:t>
            </a:fld>
            <a:endParaRPr lang="en-us" altLang="en-US" dirty="0"/>
          </a:p>
        </p:txBody>
      </p:sp>
    </p:spTree>
    <p:extLst>
      <p:ext uri="{BB962C8B-B14F-4D97-AF65-F5344CB8AC3E}">
        <p14:creationId xmlns:p14="http://schemas.microsoft.com/office/powerpoint/2010/main" val="24216392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HK" altLang="en-US" dirty="0"/>
          </a:p>
        </p:txBody>
      </p:sp>
      <p:sp>
        <p:nvSpPr>
          <p:cNvPr id="4" name="Slide Number Placeholder 3"/>
          <p:cNvSpPr>
            <a:spLocks noGrp="1"/>
          </p:cNvSpPr>
          <p:nvPr>
            <p:ph type="sldNum" sz="quarter" idx="10"/>
          </p:nvPr>
        </p:nvSpPr>
        <p:spPr/>
        <p:txBody>
          <a:bodyPr/>
          <a:lstStyle/>
          <a:p>
            <a:fld id="{9BE0EFA9-EA6D-4B52-B2BC-CFE39E0638F1}" type="slidenum">
              <a:rPr lang="zh-HK" altLang="en-US" smtClean="0"/>
              <a:t>36</a:t>
            </a:fld>
            <a:endParaRPr lang="zh-HK" altLang="en-US"/>
          </a:p>
        </p:txBody>
      </p:sp>
    </p:spTree>
    <p:extLst>
      <p:ext uri="{BB962C8B-B14F-4D97-AF65-F5344CB8AC3E}">
        <p14:creationId xmlns:p14="http://schemas.microsoft.com/office/powerpoint/2010/main" val="1311770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en-US" dirty="0"/>
          </a:p>
        </p:txBody>
      </p:sp>
    </p:spTree>
    <p:extLst>
      <p:ext uri="{BB962C8B-B14F-4D97-AF65-F5344CB8AC3E}">
        <p14:creationId xmlns:p14="http://schemas.microsoft.com/office/powerpoint/2010/main" val="3131077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en-US" sz="1100" dirty="0">
              <a:solidFill>
                <a:schemeClr val="bg2">
                  <a:lumMod val="10000"/>
                </a:schemeClr>
              </a:solidFill>
              <a:latin typeface="楷体" panose="02010609060101010101" charset="-122"/>
              <a:ea typeface="楷体" panose="02010609060101010101" charset="-122"/>
              <a:cs typeface="楷体" panose="02010609060101010101" charset="-122"/>
              <a:sym typeface="+mn-ea"/>
            </a:endParaRPr>
          </a:p>
        </p:txBody>
      </p:sp>
    </p:spTree>
    <p:extLst>
      <p:ext uri="{BB962C8B-B14F-4D97-AF65-F5344CB8AC3E}">
        <p14:creationId xmlns:p14="http://schemas.microsoft.com/office/powerpoint/2010/main" val="21623184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en-US" dirty="0"/>
          </a:p>
        </p:txBody>
      </p:sp>
    </p:spTree>
    <p:extLst>
      <p:ext uri="{BB962C8B-B14F-4D97-AF65-F5344CB8AC3E}">
        <p14:creationId xmlns:p14="http://schemas.microsoft.com/office/powerpoint/2010/main" val="19727194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9BE0EFA9-EA6D-4B52-B2BC-CFE39E0638F1}" type="slidenum">
              <a:rPr lang="zh-HK" altLang="en-US" smtClean="0"/>
              <a:t>48</a:t>
            </a:fld>
            <a:endParaRPr lang="zh-HK" altLang="en-US"/>
          </a:p>
        </p:txBody>
      </p:sp>
    </p:spTree>
    <p:extLst>
      <p:ext uri="{BB962C8B-B14F-4D97-AF65-F5344CB8AC3E}">
        <p14:creationId xmlns:p14="http://schemas.microsoft.com/office/powerpoint/2010/main" val="3322544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9BE0EFA9-EA6D-4B52-B2BC-CFE39E0638F1}" type="slidenum">
              <a:rPr lang="zh-HK" altLang="en-US" smtClean="0"/>
              <a:t>49</a:t>
            </a:fld>
            <a:endParaRPr lang="zh-HK" altLang="en-US"/>
          </a:p>
        </p:txBody>
      </p:sp>
    </p:spTree>
    <p:extLst>
      <p:ext uri="{BB962C8B-B14F-4D97-AF65-F5344CB8AC3E}">
        <p14:creationId xmlns:p14="http://schemas.microsoft.com/office/powerpoint/2010/main" val="2909071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en-US" dirty="0"/>
          </a:p>
        </p:txBody>
      </p:sp>
      <p:sp>
        <p:nvSpPr>
          <p:cNvPr id="4" name="灯片编号占位符 3"/>
          <p:cNvSpPr>
            <a:spLocks noGrp="1"/>
          </p:cNvSpPr>
          <p:nvPr>
            <p:ph type="sldNum" sz="quarter" idx="5"/>
          </p:nvPr>
        </p:nvSpPr>
        <p:spPr/>
        <p:txBody>
          <a:bodyPr/>
          <a:lstStyle/>
          <a:p>
            <a:pPr algn="l" defTabSz="955613">
              <a:defRPr/>
            </a:pPr>
            <a:fld id="{9F61F3F1-E1ED-41DA-8653-CF443244E713}" type="slidenum">
              <a:rPr>
                <a:solidFill>
                  <a:prstClr val="black"/>
                </a:solidFill>
                <a:latin typeface="等线"/>
                <a:ea typeface="等线" panose="02010600030101010101" pitchFamily="2" charset="-122"/>
              </a:rPr>
              <a:pPr algn="l" defTabSz="955613">
                <a:defRPr/>
              </a:pPr>
              <a:t>4</a:t>
            </a:fld>
            <a:endParaRPr lang="en-us" altLang="en-US" dirty="0">
              <a:solidFill>
                <a:prstClr val="black"/>
              </a:solidFill>
              <a:latin typeface="等线"/>
              <a:ea typeface="等线" panose="02010600030101010101" pitchFamily="2" charset="-122"/>
            </a:endParaRPr>
          </a:p>
        </p:txBody>
      </p:sp>
    </p:spTree>
    <p:extLst>
      <p:ext uri="{BB962C8B-B14F-4D97-AF65-F5344CB8AC3E}">
        <p14:creationId xmlns:p14="http://schemas.microsoft.com/office/powerpoint/2010/main" val="3398084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en-US" dirty="0"/>
          </a:p>
        </p:txBody>
      </p:sp>
    </p:spTree>
    <p:extLst>
      <p:ext uri="{BB962C8B-B14F-4D97-AF65-F5344CB8AC3E}">
        <p14:creationId xmlns:p14="http://schemas.microsoft.com/office/powerpoint/2010/main" val="1846183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en-US" dirty="0"/>
          </a:p>
        </p:txBody>
      </p:sp>
    </p:spTree>
    <p:extLst>
      <p:ext uri="{BB962C8B-B14F-4D97-AF65-F5344CB8AC3E}">
        <p14:creationId xmlns:p14="http://schemas.microsoft.com/office/powerpoint/2010/main" val="1548355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en-US" dirty="0"/>
          </a:p>
        </p:txBody>
      </p:sp>
    </p:spTree>
    <p:extLst>
      <p:ext uri="{BB962C8B-B14F-4D97-AF65-F5344CB8AC3E}">
        <p14:creationId xmlns:p14="http://schemas.microsoft.com/office/powerpoint/2010/main" val="2869368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en-US" dirty="0"/>
          </a:p>
        </p:txBody>
      </p:sp>
    </p:spTree>
    <p:extLst>
      <p:ext uri="{BB962C8B-B14F-4D97-AF65-F5344CB8AC3E}">
        <p14:creationId xmlns:p14="http://schemas.microsoft.com/office/powerpoint/2010/main" val="1245977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en-US" dirty="0"/>
          </a:p>
        </p:txBody>
      </p:sp>
    </p:spTree>
    <p:extLst>
      <p:ext uri="{BB962C8B-B14F-4D97-AF65-F5344CB8AC3E}">
        <p14:creationId xmlns:p14="http://schemas.microsoft.com/office/powerpoint/2010/main" val="1254612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en-US" dirty="0">
              <a:solidFill>
                <a:schemeClr val="bg1">
                  <a:lumMod val="50000"/>
                </a:schemeClr>
              </a:solidFill>
              <a:latin typeface="楷体" panose="02010609060101010101" charset="-122"/>
              <a:ea typeface="楷体" panose="02010609060101010101" charset="-122"/>
              <a:cs typeface="楷体" panose="02010609060101010101" charset="-122"/>
            </a:endParaRPr>
          </a:p>
        </p:txBody>
      </p:sp>
    </p:spTree>
    <p:extLst>
      <p:ext uri="{BB962C8B-B14F-4D97-AF65-F5344CB8AC3E}">
        <p14:creationId xmlns:p14="http://schemas.microsoft.com/office/powerpoint/2010/main" val="3568204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92C486-6FB0-482A-9EC9-81B67A616DD0}" type="slidenum">
              <a:rPr lang="zh-CN" altLang="en-US" smtClean="0"/>
              <a:pPr/>
              <a:t>‹#›</a:t>
            </a:fld>
            <a:endParaRPr lang="zh-CN" altLang="en-US"/>
          </a:p>
        </p:txBody>
      </p:sp>
    </p:spTree>
    <p:extLst>
      <p:ext uri="{BB962C8B-B14F-4D97-AF65-F5344CB8AC3E}">
        <p14:creationId xmlns:p14="http://schemas.microsoft.com/office/powerpoint/2010/main" val="2487270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F92C486-6FB0-482A-9EC9-81B67A616DD0}" type="slidenum">
              <a:rPr lang="zh-CN" altLang="en-US" smtClean="0"/>
              <a:pPr/>
              <a:t>‹#›</a:t>
            </a:fld>
            <a:endParaRPr lang="zh-CN" altLang="en-US"/>
          </a:p>
        </p:txBody>
      </p:sp>
    </p:spTree>
    <p:extLst>
      <p:ext uri="{BB962C8B-B14F-4D97-AF65-F5344CB8AC3E}">
        <p14:creationId xmlns:p14="http://schemas.microsoft.com/office/powerpoint/2010/main" val="906701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92C486-6FB0-482A-9EC9-81B67A616DD0}" type="slidenum">
              <a:rPr lang="zh-CN" altLang="en-US" smtClean="0"/>
              <a:pPr/>
              <a:t>‹#›</a:t>
            </a:fld>
            <a:endParaRPr lang="zh-CN" altLang="en-US"/>
          </a:p>
        </p:txBody>
      </p:sp>
    </p:spTree>
    <p:extLst>
      <p:ext uri="{BB962C8B-B14F-4D97-AF65-F5344CB8AC3E}">
        <p14:creationId xmlns:p14="http://schemas.microsoft.com/office/powerpoint/2010/main" val="40666306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92C486-6FB0-482A-9EC9-81B67A616DD0}" type="slidenum">
              <a:rPr lang="zh-CN" altLang="en-US" smtClean="0"/>
              <a:pPr/>
              <a:t>‹#›</a:t>
            </a:fld>
            <a:endParaRPr lang="zh-CN" altLang="en-US"/>
          </a:p>
        </p:txBody>
      </p:sp>
    </p:spTree>
    <p:extLst>
      <p:ext uri="{BB962C8B-B14F-4D97-AF65-F5344CB8AC3E}">
        <p14:creationId xmlns:p14="http://schemas.microsoft.com/office/powerpoint/2010/main" val="28095728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7594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61813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a:defRPr/>
            </a:pPr>
            <a:endParaRPr lang="zh-HK"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a:defRPr/>
            </a:pPr>
            <a:endParaRPr lang="zh-HK"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10A1C0C6-B7CC-4FF4-9F53-6D32B8236F60}" type="slidenum">
              <a:rPr lang="en-US" altLang="en-US" smtClean="0"/>
              <a:pPr/>
              <a:t>‹#›</a:t>
            </a:fld>
            <a:endParaRPr lang="en-US" altLang="en-US" dirty="0"/>
          </a:p>
        </p:txBody>
      </p:sp>
      <p:sp>
        <p:nvSpPr>
          <p:cNvPr id="6" name="任意多边形: 形状 5"/>
          <p:cNvSpPr/>
          <p:nvPr userDrawn="1"/>
        </p:nvSpPr>
        <p:spPr>
          <a:xfrm>
            <a:off x="3435667" y="994711"/>
            <a:ext cx="5320665" cy="71567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50000"/>
              </a:lnSpc>
              <a:defRPr/>
            </a:pPr>
            <a:endParaRPr lang="zh-CN" altLang="en-US" sz="3200" b="1" dirty="0">
              <a:solidFill>
                <a:srgbClr val="FFFFFF"/>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7" name="内容占位符 3"/>
          <p:cNvSpPr>
            <a:spLocks noGrp="1"/>
          </p:cNvSpPr>
          <p:nvPr>
            <p:ph sz="half" idx="2"/>
          </p:nvPr>
        </p:nvSpPr>
        <p:spPr>
          <a:xfrm>
            <a:off x="1150901" y="2271840"/>
            <a:ext cx="9890197" cy="1999218"/>
          </a:xfrm>
          <a:prstGeom prst="rect">
            <a:avLst/>
          </a:prstGeom>
        </p:spPr>
        <p:txBody>
          <a:bodyPr/>
          <a:lstStyle>
            <a:lvl1pPr marL="0" indent="457200" algn="just">
              <a:lnSpc>
                <a:spcPct val="150000"/>
              </a:lnSpc>
              <a:buNone/>
              <a:defRPr sz="2400"/>
            </a:lvl1pPr>
            <a:lvl2pPr algn="just">
              <a:lnSpc>
                <a:spcPct val="150000"/>
              </a:lnSpc>
              <a:defRPr sz="2400"/>
            </a:lvl2pPr>
            <a:lvl3pPr algn="just">
              <a:lnSpc>
                <a:spcPct val="150000"/>
              </a:lnSpc>
              <a:defRPr sz="2400"/>
            </a:lvl3pPr>
            <a:lvl4pPr algn="just">
              <a:lnSpc>
                <a:spcPct val="150000"/>
              </a:lnSpc>
              <a:defRPr sz="2400"/>
            </a:lvl4pPr>
            <a:lvl5pPr algn="just">
              <a:lnSpc>
                <a:spcPct val="150000"/>
              </a:lnSpc>
              <a:defRPr sz="2400"/>
            </a:lvl5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10" name="标题 1"/>
          <p:cNvSpPr>
            <a:spLocks noGrp="1"/>
          </p:cNvSpPr>
          <p:nvPr>
            <p:ph type="title"/>
          </p:nvPr>
        </p:nvSpPr>
        <p:spPr>
          <a:xfrm>
            <a:off x="609600" y="781050"/>
            <a:ext cx="10972800" cy="1143000"/>
          </a:xfrm>
          <a:prstGeom prst="rect">
            <a:avLst/>
          </a:prstGeom>
        </p:spPr>
        <p:txBody>
          <a:bodyPr/>
          <a:lstStyle>
            <a:lvl1pPr>
              <a:defRPr sz="3200" b="1">
                <a:solidFill>
                  <a:schemeClr val="bg1"/>
                </a:solidFill>
              </a:defRPr>
            </a:lvl1pPr>
          </a:lstStyle>
          <a:p>
            <a:r>
              <a:rPr lang="zh-CN" altLang="en-US" noProof="1"/>
              <a:t>单击此处编辑母版标题样式</a:t>
            </a:r>
          </a:p>
        </p:txBody>
      </p:sp>
    </p:spTree>
    <p:extLst>
      <p:ext uri="{BB962C8B-B14F-4D97-AF65-F5344CB8AC3E}">
        <p14:creationId xmlns:p14="http://schemas.microsoft.com/office/powerpoint/2010/main" val="2933757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0809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92C486-6FB0-482A-9EC9-81B67A616DD0}" type="slidenum">
              <a:rPr lang="zh-CN" altLang="en-US" smtClean="0"/>
              <a:pPr/>
              <a:t>‹#›</a:t>
            </a:fld>
            <a:endParaRPr lang="zh-CN" altLang="en-US"/>
          </a:p>
        </p:txBody>
      </p:sp>
    </p:spTree>
    <p:extLst>
      <p:ext uri="{BB962C8B-B14F-4D97-AF65-F5344CB8AC3E}">
        <p14:creationId xmlns:p14="http://schemas.microsoft.com/office/powerpoint/2010/main" val="1325534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92C486-6FB0-482A-9EC9-81B67A616DD0}" type="slidenum">
              <a:rPr lang="zh-CN" altLang="en-US" smtClean="0"/>
              <a:pPr/>
              <a:t>‹#›</a:t>
            </a:fld>
            <a:endParaRPr lang="zh-CN" altLang="en-US"/>
          </a:p>
        </p:txBody>
      </p:sp>
    </p:spTree>
    <p:extLst>
      <p:ext uri="{BB962C8B-B14F-4D97-AF65-F5344CB8AC3E}">
        <p14:creationId xmlns:p14="http://schemas.microsoft.com/office/powerpoint/2010/main" val="3491891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F92C486-6FB0-482A-9EC9-81B67A616DD0}" type="slidenum">
              <a:rPr lang="zh-CN" altLang="en-US" smtClean="0"/>
              <a:pPr/>
              <a:t>‹#›</a:t>
            </a:fld>
            <a:endParaRPr lang="zh-CN" altLang="en-US"/>
          </a:p>
        </p:txBody>
      </p:sp>
    </p:spTree>
    <p:extLst>
      <p:ext uri="{BB962C8B-B14F-4D97-AF65-F5344CB8AC3E}">
        <p14:creationId xmlns:p14="http://schemas.microsoft.com/office/powerpoint/2010/main" val="1817403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F92C486-6FB0-482A-9EC9-81B67A616DD0}" type="slidenum">
              <a:rPr lang="zh-CN" altLang="en-US" smtClean="0"/>
              <a:pPr/>
              <a:t>‹#›</a:t>
            </a:fld>
            <a:endParaRPr lang="zh-CN" altLang="en-US"/>
          </a:p>
        </p:txBody>
      </p:sp>
    </p:spTree>
    <p:extLst>
      <p:ext uri="{BB962C8B-B14F-4D97-AF65-F5344CB8AC3E}">
        <p14:creationId xmlns:p14="http://schemas.microsoft.com/office/powerpoint/2010/main" val="1073282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F92C486-6FB0-482A-9EC9-81B67A616DD0}" type="slidenum">
              <a:rPr lang="zh-CN" altLang="en-US" smtClean="0"/>
              <a:pPr/>
              <a:t>‹#›</a:t>
            </a:fld>
            <a:endParaRPr lang="zh-CN" altLang="en-US"/>
          </a:p>
        </p:txBody>
      </p:sp>
    </p:spTree>
    <p:extLst>
      <p:ext uri="{BB962C8B-B14F-4D97-AF65-F5344CB8AC3E}">
        <p14:creationId xmlns:p14="http://schemas.microsoft.com/office/powerpoint/2010/main" val="2529623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F92C486-6FB0-482A-9EC9-81B67A616DD0}" type="slidenum">
              <a:rPr lang="zh-CN" altLang="en-US" smtClean="0"/>
              <a:pPr/>
              <a:t>‹#›</a:t>
            </a:fld>
            <a:endParaRPr lang="zh-CN" altLang="en-US"/>
          </a:p>
        </p:txBody>
      </p:sp>
    </p:spTree>
    <p:extLst>
      <p:ext uri="{BB962C8B-B14F-4D97-AF65-F5344CB8AC3E}">
        <p14:creationId xmlns:p14="http://schemas.microsoft.com/office/powerpoint/2010/main" val="3726203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F92C486-6FB0-482A-9EC9-81B67A616DD0}" type="slidenum">
              <a:rPr lang="zh-CN" altLang="en-US" smtClean="0"/>
              <a:pPr/>
              <a:t>‹#›</a:t>
            </a:fld>
            <a:endParaRPr lang="zh-CN" altLang="en-US"/>
          </a:p>
        </p:txBody>
      </p:sp>
    </p:spTree>
    <p:extLst>
      <p:ext uri="{BB962C8B-B14F-4D97-AF65-F5344CB8AC3E}">
        <p14:creationId xmlns:p14="http://schemas.microsoft.com/office/powerpoint/2010/main" val="61188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66000"/>
          </a:schemeClr>
        </a:solidFill>
        <a:effectLst/>
      </p:bgPr>
    </p:bg>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灯片编号占位符 3"/>
          <p:cNvSpPr txBox="1"/>
          <p:nvPr userDrawn="1"/>
        </p:nvSpPr>
        <p:spPr>
          <a:xfrm>
            <a:off x="9120188" y="63817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lang="en-US" altLang="en-US"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68A1375-C6F2-41F5-93BB-BAEEB18A553A}" type="slidenum">
              <a:rPr lang="en-US" altLang="zh-CN" smtClean="0"/>
              <a:pPr algn="r"/>
              <a:t>‹#›</a:t>
            </a:fld>
            <a:endParaRPr lang="zh-CN" altLang="en-US" dirty="0"/>
          </a:p>
        </p:txBody>
      </p:sp>
    </p:spTree>
    <p:extLst>
      <p:ext uri="{BB962C8B-B14F-4D97-AF65-F5344CB8AC3E}">
        <p14:creationId xmlns:p14="http://schemas.microsoft.com/office/powerpoint/2010/main" val="423570472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vdse.bdstatic.com/8d4d16eab8fe9d38c83aea009d9bf803.mp4?authorization=bce-auth-v1/40f207e648424f47b2e3dfbb1014b1a5/2021-07-24T07:33:54Z/-1/host/630efc16dcaa8dcba5bca871736408d7992b19ddc052a4c85910dce785bd15c8"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6.png"/><Relationship Id="rId4" Type="http://schemas.openxmlformats.org/officeDocument/2006/relationships/hyperlink" Target="https://m.yangshipin.cn/video?type=0&amp;vid=o000022r9bc"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file:///C:\Users\HP\AppData\Local\Temp\wps\INetCache\5a8bf247d4bc88bcab4102fedef2a3b1"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file:///C:\Users\HP\AppData\Local\Temp\wps\INetCache\4069c3673197ca8c971f4fcc1665fc66"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pano.dpm.org.cn/gugong_app_pc/index.html"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57848" y="2024427"/>
            <a:ext cx="11550650" cy="2308324"/>
          </a:xfrm>
          <a:prstGeom prst="rect">
            <a:avLst/>
          </a:prstGeom>
        </p:spPr>
        <p:txBody>
          <a:bodyPr wrap="square">
            <a:spAutoFit/>
          </a:bodyPr>
          <a:lstStyle/>
          <a:p>
            <a:pPr lvl="0" algn="ctr" rtl="0">
              <a:lnSpc>
                <a:spcPct val="150000"/>
              </a:lnSpc>
              <a:defRPr/>
            </a:pPr>
            <a:r>
              <a:rPr kumimoji="0" lang="en-us" sz="3200" b="0" i="0" u="non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Development of new economies and </a:t>
            </a:r>
          </a:p>
          <a:p>
            <a:pPr lvl="0" algn="ctr" rtl="0">
              <a:lnSpc>
                <a:spcPct val="150000"/>
              </a:lnSpc>
              <a:defRPr/>
            </a:pPr>
            <a:r>
              <a:rPr kumimoji="0" lang="en-us" sz="3200" b="0" i="0" u="non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the impact on individuals (consumption and employment) and </a:t>
            </a:r>
          </a:p>
          <a:p>
            <a:pPr lvl="0" algn="ctr" rtl="0">
              <a:lnSpc>
                <a:spcPct val="150000"/>
              </a:lnSpc>
              <a:defRPr/>
            </a:pPr>
            <a:r>
              <a:rPr kumimoji="0" lang="en-us" sz="3200" b="0" i="0" u="non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the development of Hong Kong and our country</a:t>
            </a:r>
          </a:p>
        </p:txBody>
      </p:sp>
      <p:sp>
        <p:nvSpPr>
          <p:cNvPr id="7" name="矩形 2">
            <a:extLst>
              <a:ext uri="{FF2B5EF4-FFF2-40B4-BE49-F238E27FC236}">
                <a16:creationId xmlns:a16="http://schemas.microsoft.com/office/drawing/2014/main" id="{2DB0CFB4-04ED-469A-9BB0-479CA08B1FB5}"/>
              </a:ext>
            </a:extLst>
          </p:cNvPr>
          <p:cNvSpPr/>
          <p:nvPr/>
        </p:nvSpPr>
        <p:spPr>
          <a:xfrm>
            <a:off x="157162" y="143347"/>
            <a:ext cx="11760860" cy="1383264"/>
          </a:xfrm>
          <a:prstGeom prst="rect">
            <a:avLst/>
          </a:prstGeom>
        </p:spPr>
        <p:txBody>
          <a:bodyPr wrap="square">
            <a:spAutoFit/>
          </a:bodyPr>
          <a:lstStyle/>
          <a:p>
            <a:pPr algn="l" rtl="0">
              <a:lnSpc>
                <a:spcPct val="120000"/>
              </a:lnSpc>
            </a:pPr>
            <a:r>
              <a:rPr lang="en-us" sz="2400" b="1"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Citizenship and Social Development</a:t>
            </a:r>
            <a:endParaRPr lang="en-us" altLang="zh-TW" sz="2400" b="1"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algn="l" rtl="0">
              <a:lnSpc>
                <a:spcPct val="120000"/>
              </a:lnSpc>
            </a:pPr>
            <a:r>
              <a:rPr lang="en-us" sz="24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Theme 3</a:t>
            </a:r>
            <a:r>
              <a:rPr lang="en-us" sz="24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24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Interconnectedness and Interdependence of the Contemporary World</a:t>
            </a:r>
            <a:r>
              <a:rPr lang="en-us" sz="24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 </a:t>
            </a:r>
          </a:p>
          <a:p>
            <a:pPr algn="l" rtl="0">
              <a:lnSpc>
                <a:spcPct val="120000"/>
              </a:lnSpc>
            </a:pPr>
            <a:r>
              <a:rPr lang="en-us" sz="24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Topic</a:t>
            </a:r>
            <a:r>
              <a:rPr lang="en-us" sz="24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 Economic </a:t>
            </a:r>
            <a:r>
              <a:rPr lang="en-GB" sz="24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globalisation</a:t>
            </a:r>
            <a:endParaRPr lang="en-GB" altLang="zh-TW" sz="2400" strike="sngStrike"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頁尾版面配置區 1"/>
          <p:cNvSpPr txBox="1">
            <a:spLocks/>
          </p:cNvSpPr>
          <p:nvPr/>
        </p:nvSpPr>
        <p:spPr>
          <a:xfrm>
            <a:off x="4597773" y="4819948"/>
            <a:ext cx="2660889"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0">
              <a:defRPr/>
            </a:pPr>
            <a:endParaRPr lang="en-us" sz="1600" b="0" i="0" u="none" baseline="0" dirty="0" smtClean="0">
              <a:latin typeface="Times New Roman" panose="02020603050405020304" pitchFamily="18" charset="0"/>
              <a:ea typeface="標楷體" panose="03000509000000000000" pitchFamily="65" charset="-120"/>
              <a:cs typeface="Times New Roman" panose="02020603050405020304" pitchFamily="18" charset="0"/>
            </a:endParaRPr>
          </a:p>
          <a:p>
            <a:pPr algn="l" rtl="0">
              <a:defRPr/>
            </a:pPr>
            <a:endParaRPr lang="en-US" sz="1600" dirty="0">
              <a:latin typeface="Times New Roman" panose="02020603050405020304" pitchFamily="18" charset="0"/>
              <a:ea typeface="標楷體" panose="03000509000000000000" pitchFamily="65" charset="-120"/>
              <a:cs typeface="Times New Roman" panose="02020603050405020304" pitchFamily="18" charset="0"/>
            </a:endParaRPr>
          </a:p>
          <a:p>
            <a:pPr algn="ctr" rtl="0">
              <a:defRPr/>
            </a:pPr>
            <a:endParaRPr lang="en-US" sz="2400" b="0" i="0" u="none" baseline="0" dirty="0" smtClean="0">
              <a:latin typeface="Times New Roman" panose="02020603050405020304" pitchFamily="18" charset="0"/>
              <a:ea typeface="標楷體" panose="03000509000000000000" pitchFamily="65" charset="-120"/>
              <a:cs typeface="Times New Roman" panose="02020603050405020304" pitchFamily="18" charset="0"/>
            </a:endParaRPr>
          </a:p>
          <a:p>
            <a:pPr algn="ctr" rtl="0">
              <a:defRPr/>
            </a:pPr>
            <a:r>
              <a:rPr lang="en-us" sz="2400" b="0" i="0" u="none" baseline="0" dirty="0" smtClean="0">
                <a:latin typeface="Times New Roman" panose="02020603050405020304" pitchFamily="18" charset="0"/>
                <a:ea typeface="標楷體" panose="03000509000000000000" pitchFamily="65" charset="-120"/>
                <a:cs typeface="Times New Roman" panose="02020603050405020304" pitchFamily="18" charset="0"/>
              </a:rPr>
              <a:t>March </a:t>
            </a:r>
            <a:r>
              <a:rPr lang="en-us" sz="2400" b="0" i="0" u="none" baseline="0" dirty="0">
                <a:latin typeface="Times New Roman" panose="02020603050405020304" pitchFamily="18" charset="0"/>
                <a:ea typeface="標楷體" panose="03000509000000000000" pitchFamily="65" charset="-120"/>
                <a:cs typeface="Times New Roman" panose="02020603050405020304" pitchFamily="18" charset="0"/>
              </a:rPr>
              <a:t>2023</a:t>
            </a:r>
            <a:endParaRPr lang="en-us"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矩形 1"/>
          <p:cNvSpPr/>
          <p:nvPr/>
        </p:nvSpPr>
        <p:spPr>
          <a:xfrm>
            <a:off x="4703931" y="6082178"/>
            <a:ext cx="2658485" cy="461665"/>
          </a:xfrm>
          <a:prstGeom prst="rect">
            <a:avLst/>
          </a:prstGeom>
        </p:spPr>
        <p:txBody>
          <a:bodyPr wrap="none">
            <a:spAutoFit/>
          </a:bodyPr>
          <a:lstStyle/>
          <a:p>
            <a:pPr algn="ctr">
              <a:defRPr/>
            </a:pPr>
            <a:r>
              <a:rPr lang="en-US" altLang="zh-HK" sz="2400" dirty="0" smtClean="0">
                <a:latin typeface="Times New Roman" panose="02020603050405020304" pitchFamily="18" charset="0"/>
                <a:ea typeface="標楷體" panose="03000509000000000000" pitchFamily="65" charset="-120"/>
                <a:cs typeface="Times New Roman" panose="02020603050405020304" pitchFamily="18" charset="0"/>
              </a:rPr>
              <a:t>(Translated version)</a:t>
            </a:r>
            <a:endParaRPr lang="en-US" altLang="zh-HK" sz="2400" dirty="0">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728197" y="1145396"/>
            <a:ext cx="9045566" cy="3118475"/>
          </a:xfrm>
        </p:spPr>
        <p:txBody>
          <a:bodyPr/>
          <a:lstStyle/>
          <a:p>
            <a:pPr marL="0" indent="0" algn="just" hangingPunct="0">
              <a:lnSpc>
                <a:spcPct val="120000"/>
              </a:lnSpc>
              <a:buNone/>
            </a:pPr>
            <a:r>
              <a:rPr lang="en-us" sz="20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In </a:t>
            </a:r>
            <a:r>
              <a:rPr lang="en-US" altLang="zh-TW" sz="20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August</a:t>
            </a:r>
            <a:r>
              <a:rPr lang="en-us" sz="20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en-us" sz="20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2022, the China Internet Network Information Center released the </a:t>
            </a:r>
            <a:r>
              <a:rPr lang="en-US" sz="20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en-US" sz="2000" i="1"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Statistical Report </a:t>
            </a:r>
            <a:r>
              <a:rPr lang="en-US" sz="2000" i="1"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on China’s </a:t>
            </a:r>
            <a:r>
              <a:rPr lang="en-US" sz="2000" i="1"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Internet </a:t>
            </a:r>
            <a:r>
              <a:rPr lang="en-US" sz="2000" i="1"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Development</a:t>
            </a:r>
            <a:r>
              <a:rPr lang="en-us" sz="20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en-us" sz="20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which shows that the number of Internet users in China reached 1.051 billion, making </a:t>
            </a:r>
            <a:r>
              <a:rPr lang="en-us" sz="20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China the </a:t>
            </a:r>
            <a:r>
              <a:rPr lang="en-us" sz="20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world's largest and most vibrant digital society. </a:t>
            </a:r>
            <a:r>
              <a:rPr lang="en-us" sz="20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 At </a:t>
            </a:r>
            <a:r>
              <a:rPr lang="en-us" sz="20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the same time, China is vigorously developing new digital infrastructure, and </a:t>
            </a:r>
            <a:r>
              <a:rPr lang="en-us" sz="20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that a </a:t>
            </a:r>
            <a:r>
              <a:rPr lang="en-us" sz="20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large population of Internet users </a:t>
            </a:r>
            <a:r>
              <a:rPr lang="en-us" sz="20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will give </a:t>
            </a:r>
            <a:r>
              <a:rPr lang="en-US"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impetus </a:t>
            </a:r>
            <a:r>
              <a:rPr lang="en-US" sz="20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to economic </a:t>
            </a:r>
            <a:r>
              <a:rPr lang="en-US"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growth of China</a:t>
            </a:r>
            <a:r>
              <a:rPr lang="en-us" sz="20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a:t>
            </a:r>
          </a:p>
          <a:p>
            <a:pPr marL="0" indent="0" algn="just" hangingPunct="0">
              <a:lnSpc>
                <a:spcPct val="110000"/>
              </a:lnSpc>
              <a:buNone/>
            </a:pPr>
            <a:endParaRPr lang="en-us" altLang="zh-TW" sz="105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lgn="just" rtl="0" hangingPunct="0">
              <a:lnSpc>
                <a:spcPct val="110000"/>
              </a:lnSpc>
              <a:buNone/>
            </a:pPr>
            <a:r>
              <a:rPr lang="en-us" sz="16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Source: www.gov.cn (http://www.gov.cn/xinwen/2022-09/01/content_5707695.htm)</a:t>
            </a:r>
            <a:endParaRPr lang="en-us" altLang="en-US" sz="16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4" name="组合 12"/>
          <p:cNvGrpSpPr/>
          <p:nvPr/>
        </p:nvGrpSpPr>
        <p:grpSpPr>
          <a:xfrm>
            <a:off x="381772" y="286003"/>
            <a:ext cx="2873309" cy="654607"/>
            <a:chOff x="1193537" y="1550107"/>
            <a:chExt cx="2807526" cy="468844"/>
          </a:xfrm>
        </p:grpSpPr>
        <p:sp>
          <p:nvSpPr>
            <p:cNvPr id="5" name="矩形 4"/>
            <p:cNvSpPr/>
            <p:nvPr/>
          </p:nvSpPr>
          <p:spPr>
            <a:xfrm>
              <a:off x="1193537" y="159350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1317362" y="1728439"/>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7" name="文本框 13"/>
            <p:cNvSpPr txBox="1">
              <a:spLocks noChangeArrowheads="1"/>
            </p:cNvSpPr>
            <p:nvPr/>
          </p:nvSpPr>
          <p:spPr bwMode="auto">
            <a:xfrm>
              <a:off x="1733910" y="1550107"/>
              <a:ext cx="2267153" cy="286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u="none" baseline="0" dirty="0">
                  <a:solidFill>
                    <a:prstClr val="black"/>
                  </a:solidFill>
                  <a:latin typeface="Microsoft JhengHei" panose="020B0604030504040204" pitchFamily="34" charset="-120"/>
                  <a:ea typeface="Microsoft JhengHei" panose="020B0604030504040204" pitchFamily="34" charset="-120"/>
                </a:rPr>
                <a:t> </a:t>
              </a:r>
              <a:r>
                <a:rPr lang="en-us" sz="2000" b="1" i="0" u="none" baseline="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Reference</a:t>
              </a:r>
              <a:endParaRPr kumimoji="0" lang="en-us" altLang="en-US" sz="2000" b="1" i="0" u="none" strike="sng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endParaRPr>
            </a:p>
          </p:txBody>
        </p:sp>
        <p:cxnSp>
          <p:nvCxnSpPr>
            <p:cNvPr id="8" name="直接连接符 19"/>
            <p:cNvCxnSpPr/>
            <p:nvPr/>
          </p:nvCxnSpPr>
          <p:spPr>
            <a:xfrm>
              <a:off x="1710702" y="1957039"/>
              <a:ext cx="167711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9" name="文本框 6"/>
          <p:cNvSpPr txBox="1"/>
          <p:nvPr/>
        </p:nvSpPr>
        <p:spPr>
          <a:xfrm>
            <a:off x="3004207" y="286066"/>
            <a:ext cx="6999032" cy="523220"/>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dirty="0">
                <a:ln>
                  <a:noFill/>
                </a:ln>
                <a:solidFill>
                  <a:prstClr val="black">
                    <a:lumMod val="95000"/>
                    <a:lumOff val="5000"/>
                  </a:prst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The development of China's digital economy</a:t>
            </a:r>
            <a:endParaRPr kumimoji="0" lang="en-us" altLang="en-US" sz="2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p:txBody>
      </p:sp>
      <p:pic>
        <p:nvPicPr>
          <p:cNvPr id="1026" name="Picture 2" descr="https://www.ourchinastory.com/images/content/policital-economy/2021/08/%E4%B8%AD%E5%9C%8B%E7%B6%B2%E6%B0%91%E6%95%B8%E7%A2%BC%E6%96%B0%E5%9F%BA%E5%BB%BA03_x1.jpg"/>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9993115" y="1498852"/>
            <a:ext cx="1629669" cy="2408586"/>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0" name="圖片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31311" y="4431454"/>
            <a:ext cx="3492426" cy="1964490"/>
          </a:xfrm>
          <a:prstGeom prst="rect">
            <a:avLst/>
          </a:prstGeom>
          <a:ln w="12700">
            <a:solidFill>
              <a:schemeClr val="tx1"/>
            </a:solidFill>
          </a:ln>
        </p:spPr>
      </p:pic>
      <p:sp>
        <p:nvSpPr>
          <p:cNvPr id="14" name="文本框 3"/>
          <p:cNvSpPr txBox="1"/>
          <p:nvPr/>
        </p:nvSpPr>
        <p:spPr>
          <a:xfrm>
            <a:off x="5487774" y="4429378"/>
            <a:ext cx="5157547" cy="954107"/>
          </a:xfrm>
          <a:prstGeom prst="rect">
            <a:avLst/>
          </a:prstGeom>
          <a:solidFill>
            <a:srgbClr val="5B9BD5">
              <a:lumMod val="20000"/>
              <a:lumOff val="80000"/>
            </a:srgbClr>
          </a:solidFill>
          <a:ln w="9525">
            <a:solidFill>
              <a:sysClr val="windowText" lastClr="000000"/>
            </a:solidFill>
          </a:ln>
        </p:spPr>
        <p:txBody>
          <a:bodyPr wrap="square" rtlCol="0">
            <a:spAutoFit/>
          </a:bodyPr>
          <a:lstStyle/>
          <a:p>
            <a:pPr lvl="0" algn="just" rtl="0"/>
            <a:r>
              <a:rPr kumimoji="0" lang="en-us" sz="1400" b="0" i="0" u="none" strike="noStrike" kern="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Name of the video: “</a:t>
            </a:r>
            <a:r>
              <a:rPr lang="en-us" sz="1400" b="0" i="0" u="none" kern="0"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With </a:t>
            </a:r>
            <a:r>
              <a:rPr lang="en-us" sz="1400" b="0" i="0" u="none" kern="0"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More Than One Billion of China’s Netizen, </a:t>
            </a:r>
            <a:r>
              <a:rPr lang="en-us" sz="1400" b="0" i="0" u="none" kern="0"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New Digital Infrastructure </a:t>
            </a:r>
            <a:r>
              <a:rPr lang="en-us" sz="1400" b="0" i="0" u="none" kern="0"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Has Become </a:t>
            </a:r>
            <a:r>
              <a:rPr lang="en-us" sz="1400" b="0" i="0" u="none" kern="0"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a Driver for Economic Development”</a:t>
            </a:r>
            <a:endParaRPr kumimoji="0" lang="en-us" altLang="zh-TW" sz="1400" b="0" i="0" u="none" strike="noStrike" kern="0" cap="none" spc="0" normalizeH="0" baseline="0" noProof="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a:p>
            <a:pPr lvl="0" algn="just" rtl="0"/>
            <a:r>
              <a:rPr lang="en-us" sz="1400" b="0" i="0" u="none" kern="0"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https://www.youtube.com/watch?v=XPjfyBsbl4U&amp;t=22s</a:t>
            </a:r>
            <a:endParaRPr kumimoji="0" lang="en-us" altLang="en-US" sz="1400" b="0" i="0" u="none" strike="noStrike" kern="0" cap="none" spc="0" normalizeH="0" baseline="0" noProof="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15" name="矩形 14"/>
          <p:cNvSpPr/>
          <p:nvPr/>
        </p:nvSpPr>
        <p:spPr>
          <a:xfrm>
            <a:off x="5487775" y="6027638"/>
            <a:ext cx="6060378" cy="523220"/>
          </a:xfrm>
          <a:prstGeom prst="rect">
            <a:avLst/>
          </a:prstGeom>
          <a:solidFill>
            <a:schemeClr val="accent5">
              <a:lumMod val="20000"/>
              <a:lumOff val="80000"/>
            </a:schemeClr>
          </a:solidFill>
          <a:ln w="6350">
            <a:solidFill>
              <a:schemeClr val="tx1"/>
            </a:solidFill>
          </a:ln>
        </p:spPr>
        <p:txBody>
          <a:bodyPr wrap="square">
            <a:spAutoFit/>
          </a:bodyPr>
          <a:lstStyle/>
          <a:p>
            <a:r>
              <a:rPr lang="en-us" sz="14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This video is produced by the </a:t>
            </a:r>
            <a:r>
              <a:rPr lang="en-US" sz="14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China Institute for Knowledge </a:t>
            </a:r>
            <a:r>
              <a:rPr lang="en-US"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Limited </a:t>
            </a:r>
            <a:r>
              <a:rPr lang="en-us" sz="14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under </a:t>
            </a:r>
            <a:r>
              <a:rPr lang="en-us" sz="14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the Our Hong Kong Foundation.</a:t>
            </a:r>
            <a:endParaRPr lang="en-us" altLang="en-US" sz="14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846745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00460" y="1497889"/>
            <a:ext cx="10381965" cy="3005951"/>
          </a:xfrm>
          <a:prstGeom prst="rect">
            <a:avLst/>
          </a:prstGeom>
          <a:noFill/>
        </p:spPr>
        <p:txBody>
          <a:bodyPr wrap="square" rtlCol="0" anchor="t">
            <a:spAutoFit/>
          </a:bodyPr>
          <a:lstStyle/>
          <a:p>
            <a:pPr lvl="0" algn="just" rtl="0" hangingPunct="0">
              <a:lnSpc>
                <a:spcPct val="130000"/>
              </a:lnSpc>
              <a:defRPr/>
            </a:pPr>
            <a:r>
              <a:rPr lang="en-us" sz="24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The </a:t>
            </a:r>
            <a:r>
              <a:rPr lang="en-us" sz="2400" b="0" i="0" u="none" baseline="0" dirty="0" err="1"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bioeconomy</a:t>
            </a:r>
            <a:r>
              <a:rPr lang="en-us" sz="24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sz="24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covers many fields such as food and nutrition, biopharmaceuticals and health, bioenergy, biomaterials, environmental </a:t>
            </a:r>
            <a:r>
              <a:rPr lang="en-us" sz="24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conservation and </a:t>
            </a:r>
            <a:r>
              <a:rPr lang="en-us" sz="24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ecological services</a:t>
            </a:r>
            <a:r>
              <a:rPr lang="en-us" sz="24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kumimoji="0" lang="en-us" sz="24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With the rapid development of modern life sciences and breakthroughs in modern biotechnology, the bioeconomy is evolving into a new economic form at a faster pace, which has a far-reaching impact on </a:t>
            </a:r>
            <a:r>
              <a:rPr kumimoji="0" lang="en-us" sz="24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production </a:t>
            </a:r>
            <a:r>
              <a:rPr kumimoji="0" lang="en-us" sz="24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and </a:t>
            </a:r>
            <a:r>
              <a:rPr kumimoji="0" lang="en-us" sz="24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life for human.</a:t>
            </a:r>
            <a:endParaRPr kumimoji="0" lang="en-us" altLang="zh-CN" sz="2400" b="0" i="0" u="none" strike="noStrike" kern="1200" cap="none" spc="0" normalizeH="0" baseline="0" noProof="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lvl="0" algn="just" rtl="0" hangingPunct="0">
              <a:lnSpc>
                <a:spcPts val="4000"/>
              </a:lnSpc>
              <a:defRPr/>
            </a:pPr>
            <a:r>
              <a:rPr kumimoji="0" lang="en-us" sz="2400" b="0" i="0" u="none" strike="noStrike" kern="1200" cap="none" spc="0" normalizeH="0" baseline="0" dirty="0">
                <a:ln>
                  <a:noFill/>
                </a:ln>
                <a:solidFill>
                  <a:schemeClr val="tx1">
                    <a:lumMod val="85000"/>
                    <a:lumOff val="15000"/>
                  </a:schemeClr>
                </a:solidFill>
                <a:effectLst/>
                <a:uLnTx/>
                <a:uFillTx/>
                <a:latin typeface="DFKai-SB" panose="03000509000000000000" pitchFamily="65" charset="-120"/>
                <a:ea typeface="DFKai-SB" panose="03000509000000000000" pitchFamily="65" charset="-120"/>
                <a:cs typeface="黑体" panose="02010609060101010101" charset="-122"/>
              </a:rPr>
              <a:t>    </a:t>
            </a:r>
            <a:endParaRPr kumimoji="0" lang="en-us" altLang="en-US" sz="2400" b="0" i="0" u="none" strike="noStrike" kern="1200" cap="none" spc="0" normalizeH="0" baseline="0" noProof="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4" name="文本框 13"/>
          <p:cNvSpPr txBox="1"/>
          <p:nvPr/>
        </p:nvSpPr>
        <p:spPr bwMode="auto">
          <a:xfrm>
            <a:off x="1344984" y="683317"/>
            <a:ext cx="3186430" cy="562526"/>
          </a:xfrm>
          <a:prstGeom prst="rect">
            <a:avLst/>
          </a:prstGeom>
          <a:noFill/>
          <a:ln>
            <a:noFill/>
            <a:prstDash val="dash"/>
          </a:ln>
        </p:spPr>
        <p:txBody>
          <a:bodyPr vert="horz" wrap="square" lIns="91440" tIns="45720" rIns="91440" bIns="45720" rtlCol="0" anchor="t">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2800" b="1" i="0" u="none" strike="noStrike" kern="1200" cap="none" spc="0" normalizeH="0" baseline="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Bioeconomy</a:t>
            </a:r>
          </a:p>
        </p:txBody>
      </p:sp>
      <p:sp>
        <p:nvSpPr>
          <p:cNvPr id="15" name="Freeform 5"/>
          <p:cNvSpPr/>
          <p:nvPr/>
        </p:nvSpPr>
        <p:spPr bwMode="auto">
          <a:xfrm>
            <a:off x="600460" y="844171"/>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
        <p:nvSpPr>
          <p:cNvPr id="2" name="矩形 1"/>
          <p:cNvSpPr/>
          <p:nvPr/>
        </p:nvSpPr>
        <p:spPr>
          <a:xfrm>
            <a:off x="2716869" y="5537860"/>
            <a:ext cx="8296976" cy="523220"/>
          </a:xfrm>
          <a:prstGeom prst="rect">
            <a:avLst/>
          </a:prstGeom>
          <a:solidFill>
            <a:schemeClr val="accent2">
              <a:lumMod val="20000"/>
              <a:lumOff val="80000"/>
            </a:schemeClr>
          </a:solidFill>
        </p:spPr>
        <p:txBody>
          <a:bodyPr wrap="square">
            <a:spAutoFit/>
          </a:bodyPr>
          <a:lstStyle/>
          <a:p>
            <a:pPr lvl="0" algn="just" rtl="0" hangingPunct="0">
              <a:spcBef>
                <a:spcPts val="1200"/>
              </a:spcBef>
              <a:defRPr/>
            </a:pPr>
            <a:r>
              <a:rPr lang="en-us" sz="1400" b="0" i="0" u="none" baseline="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Source: The “13</a:t>
            </a:r>
            <a:r>
              <a:rPr lang="en-us" sz="1400" b="0" i="0" u="none" baseline="30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th</a:t>
            </a:r>
            <a:r>
              <a:rPr lang="en-us" sz="1400" b="0" i="0" u="none" baseline="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Five-Year Plan for the Development of the Bioindustry”, extracted from www.gov.cn, http://www.gov.cn/xinwen/2017-01/12/5159179/files/516df96cc5254eb4976d14708e14056f.pdf</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3481009" y="608404"/>
            <a:ext cx="7755649" cy="523220"/>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dirty="0">
                <a:ln>
                  <a:noFill/>
                </a:ln>
                <a:solidFill>
                  <a:prstClr val="black">
                    <a:lumMod val="95000"/>
                    <a:lumOff val="5000"/>
                  </a:prst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Overview of Hong Kong's biotechnology industry</a:t>
            </a:r>
          </a:p>
        </p:txBody>
      </p:sp>
      <p:sp>
        <p:nvSpPr>
          <p:cNvPr id="4" name="文本框 3"/>
          <p:cNvSpPr txBox="1"/>
          <p:nvPr/>
        </p:nvSpPr>
        <p:spPr>
          <a:xfrm>
            <a:off x="3645237" y="6075750"/>
            <a:ext cx="7772539" cy="523220"/>
          </a:xfrm>
          <a:prstGeom prst="rect">
            <a:avLst/>
          </a:prstGeom>
          <a:solidFill>
            <a:schemeClr val="accent2">
              <a:lumMod val="20000"/>
              <a:lumOff val="80000"/>
            </a:schemeClr>
          </a:solidFill>
        </p:spPr>
        <p:txBody>
          <a:bodyPr wrap="square" rtlCol="0" anchor="t">
            <a:spAutoFit/>
          </a:bodyPr>
          <a:lstStyle/>
          <a:p>
            <a:pPr lvl="0" algn="l" rtl="0">
              <a:defRPr/>
            </a:pPr>
            <a:r>
              <a:rPr lang="en-us" sz="14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Reference</a:t>
            </a:r>
            <a:r>
              <a:rPr kumimoji="0" lang="en-us" sz="14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sz="14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Extracted from “</a:t>
            </a:r>
            <a:r>
              <a:rPr lang="en-us" sz="14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 Biotechnology, Medical &amp; Healthcare Industry in Hong Kong” on the website of HKTDC, https</a:t>
            </a:r>
            <a:r>
              <a:rPr kumimoji="0" lang="en-us" sz="14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sz="14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research.hktdc.com/</a:t>
            </a:r>
            <a:r>
              <a:rPr kumimoji="0" lang="en-us" sz="1400" b="0" i="0" u="none" strike="noStrike" kern="1200" cap="none" spc="0" normalizeH="0" baseline="0" dirty="0" err="1"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en</a:t>
            </a:r>
            <a:r>
              <a:rPr kumimoji="0" lang="en-us" sz="14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/article/MzEzOTQ1MjMz</a:t>
            </a:r>
            <a:endParaRPr kumimoji="0" lang="en-us" altLang="en-US" sz="1400" b="0" i="0" u="none" strike="noStrike" kern="1200" cap="none" spc="0" normalizeH="0" baseline="0" noProof="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內容版面配置區 4"/>
          <p:cNvSpPr>
            <a:spLocks noGrp="1"/>
          </p:cNvSpPr>
          <p:nvPr>
            <p:ph idx="1"/>
          </p:nvPr>
        </p:nvSpPr>
        <p:spPr>
          <a:xfrm>
            <a:off x="473559" y="1411870"/>
            <a:ext cx="11256698" cy="4351338"/>
          </a:xfrm>
        </p:spPr>
        <p:txBody>
          <a:bodyPr/>
          <a:lstStyle/>
          <a:p>
            <a:pPr algn="just" rtl="0">
              <a:lnSpc>
                <a:spcPct val="120000"/>
              </a:lnSpc>
            </a:pPr>
            <a:r>
              <a:rPr lang="en-us" sz="21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The HKSAR Government plays an important role in promoting the development of biotechnology. </a:t>
            </a:r>
            <a:r>
              <a:rPr lang="en-us" sz="21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 In </a:t>
            </a:r>
            <a:r>
              <a:rPr lang="en-us" sz="21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the 2018-19 Budget, the Government listed biotechnology as one of the four key areas in the field of innovation and technology (with the other three being AI &amp; robotics, smart city and fintech).</a:t>
            </a:r>
            <a:endParaRPr lang="en-us" altLang="en-US" sz="2100" dirty="0">
              <a:solidFill>
                <a:schemeClr val="tx1">
                  <a:lumMod val="85000"/>
                  <a:lumOff val="15000"/>
                </a:schemeClr>
              </a:solidFill>
            </a:endParaRPr>
          </a:p>
          <a:p>
            <a:pPr algn="just" rtl="0">
              <a:lnSpc>
                <a:spcPct val="120000"/>
              </a:lnSpc>
            </a:pPr>
            <a:r>
              <a:rPr lang="en-us" sz="21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There are </a:t>
            </a:r>
            <a:r>
              <a:rPr lang="en-us" sz="21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more </a:t>
            </a:r>
            <a:r>
              <a:rPr lang="en-us" sz="21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than 250 biotechnology-related companies in Hong </a:t>
            </a:r>
            <a:r>
              <a:rPr lang="en-us" sz="21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Kong,</a:t>
            </a:r>
            <a:r>
              <a:rPr lang="en-us" sz="2100" b="0" i="0" u="none"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 most of which</a:t>
            </a:r>
            <a:r>
              <a:rPr lang="en-us" sz="21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en-us" sz="21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are healthcare </a:t>
            </a:r>
            <a:r>
              <a:rPr lang="en-us" sz="21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companies</a:t>
            </a:r>
            <a:r>
              <a:rPr lang="en-us" sz="2100" b="0" i="0" u="none"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en-us" sz="21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engaged </a:t>
            </a:r>
            <a:r>
              <a:rPr lang="en-us" sz="21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in the fields of pharmaceuticals, traditional Chinese </a:t>
            </a:r>
            <a:r>
              <a:rPr lang="en-us" sz="21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medicinal </a:t>
            </a:r>
            <a:r>
              <a:rPr lang="en-us" sz="21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or health products, </a:t>
            </a:r>
            <a:r>
              <a:rPr lang="en-us" sz="21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or medical devices and diagnostics.</a:t>
            </a:r>
            <a:endParaRPr lang="en-us" sz="21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algn="just">
              <a:lnSpc>
                <a:spcPct val="120000"/>
              </a:lnSpc>
            </a:pPr>
            <a:r>
              <a:rPr lang="en-us" sz="21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The Hong Kong Science </a:t>
            </a:r>
            <a:r>
              <a:rPr lang="en-us" sz="21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and Technology Park Corporation plays </a:t>
            </a:r>
            <a:r>
              <a:rPr lang="en-us" sz="21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a key role in promoting </a:t>
            </a:r>
            <a:r>
              <a:rPr lang="en-us" sz="21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technological innovation</a:t>
            </a:r>
            <a:r>
              <a:rPr lang="en-us" sz="2100" b="0" i="0" u="none" strike="sngStrik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s</a:t>
            </a:r>
            <a:r>
              <a:rPr lang="en-us" sz="21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en-us" sz="21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in Hong Kong, and </a:t>
            </a:r>
            <a:r>
              <a:rPr lang="en-US" sz="21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aims to support biomedical research from innovation to </a:t>
            </a:r>
            <a:r>
              <a:rPr lang="en-US" sz="2100" dirty="0" err="1"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commercialisation</a:t>
            </a:r>
            <a:r>
              <a:rPr lang="en-us" sz="21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en-us" sz="21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As of </a:t>
            </a:r>
            <a:r>
              <a:rPr lang="en-us" sz="21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June 2022</a:t>
            </a:r>
            <a:r>
              <a:rPr lang="en-us" sz="21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en-us" sz="21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there were a total of </a:t>
            </a:r>
            <a:r>
              <a:rPr lang="en-us" sz="21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160 biomedical </a:t>
            </a:r>
            <a:r>
              <a:rPr lang="en-US" sz="21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technology </a:t>
            </a:r>
            <a:r>
              <a:rPr lang="en-US" sz="21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companies </a:t>
            </a:r>
            <a:r>
              <a:rPr lang="en-us" sz="21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&amp; start-ups </a:t>
            </a:r>
            <a:r>
              <a:rPr lang="en-US" sz="21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had </a:t>
            </a:r>
            <a:r>
              <a:rPr lang="en-US" sz="21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established their R&amp;D hubs at the Biomedical Technology (BMT) Cluster </a:t>
            </a:r>
            <a:r>
              <a:rPr lang="en-us" sz="21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in </a:t>
            </a:r>
            <a:r>
              <a:rPr lang="en-us" sz="21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the park.</a:t>
            </a:r>
            <a:endParaRPr lang="en-us" altLang="zh-CN" sz="21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8" name="组合 12"/>
          <p:cNvGrpSpPr/>
          <p:nvPr/>
        </p:nvGrpSpPr>
        <p:grpSpPr>
          <a:xfrm>
            <a:off x="987972" y="528659"/>
            <a:ext cx="2850460" cy="630850"/>
            <a:chOff x="1193537" y="1487936"/>
            <a:chExt cx="2792070" cy="531015"/>
          </a:xfrm>
        </p:grpSpPr>
        <p:sp>
          <p:nvSpPr>
            <p:cNvPr id="9" name="矩形 8"/>
            <p:cNvSpPr/>
            <p:nvPr/>
          </p:nvSpPr>
          <p:spPr>
            <a:xfrm>
              <a:off x="1193537" y="159350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10" name="矩形 9"/>
            <p:cNvSpPr/>
            <p:nvPr/>
          </p:nvSpPr>
          <p:spPr>
            <a:xfrm>
              <a:off x="1317362" y="1728439"/>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11" name="文本框 13"/>
            <p:cNvSpPr txBox="1">
              <a:spLocks noChangeArrowheads="1"/>
            </p:cNvSpPr>
            <p:nvPr/>
          </p:nvSpPr>
          <p:spPr bwMode="auto">
            <a:xfrm>
              <a:off x="1680900" y="1487936"/>
              <a:ext cx="2304707" cy="388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baseline="0" dirty="0" smtClean="0">
                  <a:solidFill>
                    <a:prstClr val="black"/>
                  </a:solidFill>
                  <a:latin typeface="Times New Roman" panose="02020603050405020304" pitchFamily="18" charset="0"/>
                  <a:cs typeface="Times New Roman" panose="02020603050405020304" pitchFamily="18" charset="0"/>
                </a:rPr>
                <a:t>Reference</a:t>
              </a:r>
              <a:endParaRPr kumimoji="0" lang="en-us" altLang="en-US" sz="2400" b="1" i="0" u="none" strike="sngStrike" kern="1200" cap="none" spc="0" normalizeH="0" baseline="0" noProof="0" dirty="0">
                <a:ln>
                  <a:noFill/>
                </a:ln>
                <a:solidFill>
                  <a:srgbClr val="7030A0"/>
                </a:solidFill>
                <a:effectLst/>
                <a:uLnTx/>
                <a:uFillTx/>
                <a:latin typeface="Times New Roman" panose="02020603050405020304" pitchFamily="18" charset="0"/>
                <a:ea typeface="Microsoft JhengHei" panose="020B0604030504040204" pitchFamily="34" charset="-120"/>
                <a:cs typeface="Times New Roman" panose="02020603050405020304" pitchFamily="18" charset="0"/>
              </a:endParaRPr>
            </a:p>
          </p:txBody>
        </p:sp>
        <p:cxnSp>
          <p:nvCxnSpPr>
            <p:cNvPr id="12" name="直接连接符 19"/>
            <p:cNvCxnSpPr/>
            <p:nvPr/>
          </p:nvCxnSpPr>
          <p:spPr>
            <a:xfrm>
              <a:off x="1710702" y="1957039"/>
              <a:ext cx="167711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92355" y="1059300"/>
            <a:ext cx="5827474" cy="4154984"/>
          </a:xfrm>
          <a:prstGeom prst="rect">
            <a:avLst/>
          </a:prstGeom>
          <a:noFill/>
          <a:ln>
            <a:noFill/>
            <a:prstDash val="dash"/>
          </a:ln>
        </p:spPr>
        <p:txBody>
          <a:bodyPr wrap="square" rtlCol="0" anchor="t">
            <a:spAutoFit/>
          </a:bodyPr>
          <a:lstStyle/>
          <a:p>
            <a:pPr algn="just" rtl="0" hangingPunct="0">
              <a:lnSpc>
                <a:spcPct val="120000"/>
              </a:lnSpc>
              <a:defRPr/>
            </a:pP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Green </a:t>
            </a:r>
            <a:r>
              <a:rPr lang="en-us" sz="20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economy is a low-carbon and highly efficient economic form underpinned by technology and </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innovation.  </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It </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mainly includes new </a:t>
            </a:r>
            <a:r>
              <a:rPr lang="en-us" sz="20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energy, </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energy saving and </a:t>
            </a:r>
            <a:r>
              <a:rPr lang="en-us" sz="20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environmental </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conservation, </a:t>
            </a:r>
            <a:r>
              <a:rPr lang="en-us" sz="20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new energy vehicles </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and so on.  </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As </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the international community </a:t>
            </a:r>
            <a:r>
              <a:rPr lang="en-us" sz="20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pays more </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attention </a:t>
            </a:r>
            <a:r>
              <a:rPr lang="en-us" sz="20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to the coordinated development of economy and environment, </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green </a:t>
            </a:r>
            <a:r>
              <a:rPr kumimoji="0" lang="en-us" sz="2000" b="0" i="0" u="non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thinking</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has </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gradually </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gaining popularity.</a:t>
            </a:r>
            <a:r>
              <a:rPr kumimoji="0" lang="en-us" sz="2000" b="0" i="0" u="none" strike="noStrike" kern="1200" cap="none" spc="0" normalizeH="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The </a:t>
            </a:r>
            <a:r>
              <a:rPr lang="en-us" sz="20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scale of green technology application</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has continued to expand, thereby promoting the rapid development of green economy.</a:t>
            </a:r>
            <a:endParaRPr kumimoji="0" lang="en-us" altLang="en-US" sz="2000" b="0" i="0" u="none" strike="noStrike" kern="1200" cap="none" spc="0" normalizeH="0" baseline="0" noProof="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1" name="文本框 10"/>
          <p:cNvSpPr txBox="1"/>
          <p:nvPr/>
        </p:nvSpPr>
        <p:spPr>
          <a:xfrm>
            <a:off x="278070" y="5174593"/>
            <a:ext cx="6456045" cy="556755"/>
          </a:xfrm>
          <a:prstGeom prst="rect">
            <a:avLst/>
          </a:prstGeom>
          <a:noFill/>
          <a:ln>
            <a:noFill/>
            <a:prstDash val="dashDot"/>
          </a:ln>
        </p:spPr>
        <p:txBody>
          <a:bodyPr wrap="square" rtlCol="0">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2600" b="0" i="0" u="none" strike="noStrike" kern="1200" cap="none" spc="0" normalizeH="0" baseline="0" dirty="0">
                <a:ln>
                  <a:noFill/>
                </a:ln>
                <a:solidFill>
                  <a:srgbClr val="C00000"/>
                </a:solidFill>
                <a:effectLst/>
                <a:uLnTx/>
                <a:uFillTx/>
                <a:latin typeface="DFKai-SB" panose="03000509000000000000" pitchFamily="65" charset="-120"/>
                <a:ea typeface="DFKai-SB" panose="03000509000000000000" pitchFamily="65" charset="-120"/>
                <a:cs typeface="黑体" panose="02010609060101010101" charset="-122"/>
              </a:rPr>
              <a:t>    </a:t>
            </a:r>
            <a:endParaRPr kumimoji="0" lang="en-us" altLang="en-US" sz="2600" b="0" i="0" u="none" strike="noStrike" kern="1200" cap="none" spc="0" normalizeH="0" baseline="0" noProof="0" dirty="0">
              <a:ln>
                <a:noFill/>
              </a:ln>
              <a:solidFill>
                <a:prstClr val="white">
                  <a:lumMod val="50000"/>
                </a:prstClr>
              </a:solidFill>
              <a:effectLst/>
              <a:uLnTx/>
              <a:uFillTx/>
              <a:latin typeface="DFKai-SB" panose="03000509000000000000" pitchFamily="65" charset="-120"/>
              <a:ea typeface="DFKai-SB" panose="03000509000000000000" pitchFamily="65" charset="-120"/>
              <a:cs typeface="楷体" panose="02010609060101010101" charset="-122"/>
            </a:endParaRPr>
          </a:p>
        </p:txBody>
      </p:sp>
      <p:sp>
        <p:nvSpPr>
          <p:cNvPr id="6" name="文本框 5">
            <a:hlinkClick r:id="rId3" action="ppaction://hlinkfile"/>
          </p:cNvPr>
          <p:cNvSpPr txBox="1"/>
          <p:nvPr/>
        </p:nvSpPr>
        <p:spPr>
          <a:xfrm>
            <a:off x="6734113" y="3918493"/>
            <a:ext cx="4480734" cy="1661993"/>
          </a:xfrm>
          <a:prstGeom prst="rect">
            <a:avLst/>
          </a:prstGeom>
          <a:solidFill>
            <a:schemeClr val="accent2">
              <a:lumMod val="20000"/>
              <a:lumOff val="80000"/>
            </a:schemeClr>
          </a:solid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Extracted from</a:t>
            </a:r>
            <a:r>
              <a:rPr lang="en-us" sz="1400" b="0" i="0" u="none" strike="sngStrik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sz="14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IFNG</a:t>
            </a:r>
            <a:r>
              <a:rPr lang="en-us" sz="1400" b="0" i="0" u="none"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 News </a:t>
            </a:r>
            <a:r>
              <a:rPr kumimoji="0" lang="en-us" sz="14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https</a:t>
            </a:r>
            <a:r>
              <a:rPr kumimoji="0" lang="en-us" sz="14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://vdse.bdstatic.com//8d4d16eab8fe9d38c83aea009d9bf803.mp4?authorization=bce-auth-v1%2F40f207e648424f47b2e3dfbb1014b1a5%2F2021-07-24T07%3A33%3A54Z%2F-1%2Fhost%2F630efc16dcaa8dcba5bca871736408d7992b19ddc052a4c85910dce785bd15c8</a:t>
            </a:r>
          </a:p>
        </p:txBody>
      </p:sp>
      <p:sp>
        <p:nvSpPr>
          <p:cNvPr id="10" name="文本框 9"/>
          <p:cNvSpPr txBox="1"/>
          <p:nvPr/>
        </p:nvSpPr>
        <p:spPr>
          <a:xfrm>
            <a:off x="524760" y="5983351"/>
            <a:ext cx="6542141" cy="738664"/>
          </a:xfrm>
          <a:prstGeom prst="rect">
            <a:avLst/>
          </a:prstGeom>
          <a:solidFill>
            <a:schemeClr val="accent2">
              <a:lumMod val="20000"/>
              <a:lumOff val="80000"/>
            </a:schemeClr>
          </a:solidFill>
        </p:spPr>
        <p:txBody>
          <a:bodyPr wrap="square" rtlCol="0">
            <a:spAutoFit/>
          </a:bodyPr>
          <a:lstStyle/>
          <a:p>
            <a:pPr lvl="0" algn="just" rtl="0">
              <a:defRPr/>
            </a:pPr>
            <a:r>
              <a:rPr kumimoji="0" lang="en-us" sz="1400" b="0" i="0" u="none" strike="noStrike" kern="1200" cap="none" spc="0" normalizeH="0" baseline="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Source</a:t>
            </a:r>
            <a:r>
              <a:rPr lang="en-us" sz="1400" b="0" i="0" u="none" baseline="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 Li Huajing “</a:t>
            </a:r>
            <a:r>
              <a:rPr kumimoji="0" lang="en-us" sz="1400" b="0" i="0" u="none" strike="noStrike" kern="1200" cap="none" spc="0" normalizeH="0" baseline="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Green Economy, Green Growth and Green Development:</a:t>
            </a:r>
            <a:endPar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a:p>
            <a:pPr lvl="0" algn="l" rtl="0">
              <a:defRPr/>
            </a:pPr>
            <a:r>
              <a:rPr kumimoji="0" lang="en-us" sz="1400" b="0" i="0" u="none" strike="noStrike" kern="1200" cap="none" spc="0" normalizeH="0" baseline="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Conceptual Implications and Research Review”, </a:t>
            </a:r>
            <a:r>
              <a:rPr kumimoji="0" lang="en-us" sz="1400" b="0" i="1" u="none" strike="noStrike" kern="1200" cap="none" spc="0" normalizeH="0" baseline="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Foreign Economics &amp; Management</a:t>
            </a:r>
            <a:r>
              <a:rPr lang="en-us" sz="1400" b="0" i="0" u="none" baseline="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 </a:t>
            </a:r>
            <a:r>
              <a:rPr kumimoji="0" lang="en-us" sz="1400" b="0" i="0" u="none" strike="noStrike" kern="1200" cap="none" spc="0" normalizeH="0" baseline="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12</a:t>
            </a:r>
            <a:r>
              <a:rPr kumimoji="0" lang="en-us" sz="1400" b="0" i="0" u="none" strike="noStrike" kern="1200" cap="none" spc="0" normalizeH="0" baseline="3000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th</a:t>
            </a:r>
            <a:r>
              <a:rPr kumimoji="0" lang="en-us" sz="1400" b="0" i="0" u="none" strike="noStrike" kern="1200" cap="none" spc="0" normalizeH="0" baseline="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Issue of 2020.</a:t>
            </a:r>
            <a:endParaRPr kumimoji="0" lang="en-us"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15" name="文本框 14"/>
          <p:cNvSpPr txBox="1"/>
          <p:nvPr/>
        </p:nvSpPr>
        <p:spPr bwMode="auto">
          <a:xfrm>
            <a:off x="1354609" y="422212"/>
            <a:ext cx="3186430" cy="562526"/>
          </a:xfrm>
          <a:prstGeom prst="rect">
            <a:avLst/>
          </a:prstGeom>
          <a:noFill/>
          <a:ln>
            <a:noFill/>
            <a:prstDash val="dash"/>
          </a:ln>
        </p:spPr>
        <p:txBody>
          <a:bodyPr vert="horz" wrap="square" lIns="91440" tIns="45720" rIns="91440" bIns="45720" rtlCol="0" anchor="t">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2800" b="1" i="0" u="none" strike="noStrike" kern="1200" cap="none" spc="0" normalizeH="0" baseline="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Green economy</a:t>
            </a:r>
          </a:p>
        </p:txBody>
      </p:sp>
      <p:sp>
        <p:nvSpPr>
          <p:cNvPr id="16" name="Freeform 5"/>
          <p:cNvSpPr/>
          <p:nvPr/>
        </p:nvSpPr>
        <p:spPr bwMode="auto">
          <a:xfrm>
            <a:off x="524760" y="463186"/>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4113" y="983515"/>
            <a:ext cx="4565945" cy="2934978"/>
          </a:xfrm>
          <a:prstGeom prst="rect">
            <a:avLst/>
          </a:prstGeom>
        </p:spPr>
      </p:pic>
    </p:spTree>
    <p:extLst>
      <p:ext uri="{BB962C8B-B14F-4D97-AF65-F5344CB8AC3E}">
        <p14:creationId xmlns:p14="http://schemas.microsoft.com/office/powerpoint/2010/main" val="6510247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0"/>
          </p:nvPr>
        </p:nvSpPr>
        <p:spPr>
          <a:xfrm>
            <a:off x="9120188" y="6381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68A1375-C6F2-41F5-93BB-BAEEB18A553A}" type="slidenum">
              <a:rPr kumimoji="0" sz="1200" b="0" i="0" u="none" strike="noStrike" kern="1200" cap="none" spc="0" normalizeH="0" baseline="0">
                <a:ln>
                  <a:noFill/>
                </a:ln>
                <a:solidFill>
                  <a:prstClr val="black">
                    <a:tint val="75000"/>
                  </a:prstClr>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en-US" sz="1200" b="0" i="0" u="none" strike="noStrike" kern="1200" cap="none" spc="0" normalizeH="0" baseline="0" noProof="0" dirty="0">
              <a:ln>
                <a:noFill/>
              </a:ln>
              <a:solidFill>
                <a:prstClr val="black">
                  <a:tint val="75000"/>
                </a:prstClr>
              </a:solidFill>
              <a:effectLst/>
              <a:uLnTx/>
              <a:uFillTx/>
              <a:latin typeface="等线"/>
              <a:ea typeface="+mn-ea"/>
              <a:cs typeface="+mn-cs"/>
            </a:endParaRPr>
          </a:p>
        </p:txBody>
      </p:sp>
      <p:sp>
        <p:nvSpPr>
          <p:cNvPr id="13" name="标题 1"/>
          <p:cNvSpPr txBox="1">
            <a:spLocks noChangeArrowheads="1"/>
          </p:cNvSpPr>
          <p:nvPr/>
        </p:nvSpPr>
        <p:spPr bwMode="auto">
          <a:xfrm>
            <a:off x="2760643" y="525653"/>
            <a:ext cx="9090254" cy="4247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仿宋_GB2312" pitchFamily="49" charset="-122"/>
              </a:rPr>
              <a:t>Major countries </a:t>
            </a:r>
            <a:r>
              <a:rPr kumimoji="0" lang="en-us" sz="2400" b="1"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仿宋_GB2312" pitchFamily="49" charset="-122"/>
              </a:rPr>
              <a:t>in the </a:t>
            </a:r>
            <a:r>
              <a:rPr kumimoji="0" lang="en-us" sz="2400" b="1"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仿宋_GB2312" pitchFamily="49" charset="-122"/>
              </a:rPr>
              <a:t>world are developing </a:t>
            </a:r>
            <a:r>
              <a:rPr kumimoji="0" lang="en-us" sz="2400" b="1"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仿宋_GB2312" pitchFamily="49" charset="-122"/>
              </a:rPr>
              <a:t>new energy vehicles</a:t>
            </a:r>
            <a:endParaRPr kumimoji="0" lang="en-us" sz="2400" b="1"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仿宋_GB2312" pitchFamily="49" charset="-122"/>
            </a:endParaRPr>
          </a:p>
        </p:txBody>
      </p:sp>
      <p:sp>
        <p:nvSpPr>
          <p:cNvPr id="12" name="文本框 11"/>
          <p:cNvSpPr txBox="1"/>
          <p:nvPr/>
        </p:nvSpPr>
        <p:spPr>
          <a:xfrm>
            <a:off x="908533" y="1285262"/>
            <a:ext cx="10138546" cy="4022640"/>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1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Integrating </a:t>
            </a:r>
            <a:r>
              <a:rPr kumimoji="0" lang="en-us" sz="21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 variety of transformative technologies including new energy, new materials, </a:t>
            </a:r>
            <a:r>
              <a:rPr kumimoji="0" lang="en-us" sz="21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the Internet </a:t>
            </a:r>
            <a:r>
              <a:rPr kumimoji="0" lang="en-us" sz="21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and AI, </a:t>
            </a:r>
            <a:r>
              <a:rPr kumimoji="0" lang="en-us" sz="2100" b="0" i="0" u="non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new energy vehicles</a:t>
            </a:r>
            <a:r>
              <a:rPr kumimoji="0" lang="en-us" sz="21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a:t>
            </a:r>
            <a:r>
              <a:rPr kumimoji="0" lang="en-us" sz="21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have become the main direction of transformation and development of the global </a:t>
            </a:r>
            <a:r>
              <a:rPr lang="en-us" sz="210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automotive </a:t>
            </a:r>
            <a:r>
              <a:rPr kumimoji="0" lang="en-us" sz="21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industry</a:t>
            </a:r>
            <a:r>
              <a:rPr kumimoji="0" lang="en-us" sz="21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a:t>
            </a:r>
            <a:r>
              <a:rPr lang="en-us" sz="21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as well as</a:t>
            </a:r>
            <a:r>
              <a:rPr kumimoji="0" lang="en-us" sz="21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an important engine for promoting the sustained growth of the world economy.</a:t>
            </a:r>
            <a:endParaRPr kumimoji="0" lang="en-us" altLang="zh-CN" sz="2100" b="0" i="0" u="none" strike="noStrike" kern="1200" cap="none" spc="0" normalizeH="0" baseline="0" noProof="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a:p>
            <a:pPr marL="0" marR="0" lvl="0" indent="0" algn="just" defTabSz="914400" rtl="0" eaLnBrk="1" fontAlgn="auto" latinLnBrk="0" hangingPunct="1">
              <a:lnSpc>
                <a:spcPct val="130000"/>
              </a:lnSpc>
              <a:spcBef>
                <a:spcPts val="1200"/>
              </a:spcBef>
              <a:spcAft>
                <a:spcPts val="0"/>
              </a:spcAft>
              <a:buClrTx/>
              <a:buSzTx/>
              <a:buFontTx/>
              <a:buNone/>
              <a:tabLst/>
              <a:defRPr/>
            </a:pPr>
            <a:r>
              <a:rPr kumimoji="0" lang="en-us" sz="21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In </a:t>
            </a:r>
            <a:r>
              <a:rPr kumimoji="0" lang="en-us" sz="21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recent years, the global </a:t>
            </a:r>
            <a:r>
              <a:rPr kumimoji="0" lang="en-us" sz="21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new energy</a:t>
            </a:r>
            <a:r>
              <a:rPr kumimoji="0" lang="en-us" sz="2100" b="0" i="0" u="none" strike="noStrike" kern="1200" cap="none" spc="0" normalizeH="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vehicle</a:t>
            </a:r>
            <a:r>
              <a:rPr kumimoji="0" lang="en-us" sz="21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a:t>
            </a:r>
            <a:r>
              <a:rPr kumimoji="0" lang="en-us" sz="21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industry </a:t>
            </a:r>
            <a:r>
              <a:rPr kumimoji="0" lang="en-us" sz="21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has developed</a:t>
            </a:r>
            <a:r>
              <a:rPr kumimoji="0" lang="en-us" sz="2100" b="0" i="0" u="none" strike="noStrike" kern="1200" cap="none" spc="0" normalizeH="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at a rapid rate</a:t>
            </a:r>
            <a:r>
              <a:rPr kumimoji="0" lang="en-us" sz="21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a:t>
            </a:r>
            <a:r>
              <a:rPr kumimoji="0" lang="en-us" sz="21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with an annual output of more than 2 million </a:t>
            </a:r>
            <a:r>
              <a:rPr kumimoji="0" lang="en-us" sz="2100" b="0" i="0" u="none" strike="noStrike" kern="1200" cap="none" spc="0" normalizeH="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vehicles</a:t>
            </a:r>
            <a:r>
              <a:rPr kumimoji="0" lang="en-us" sz="21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In </a:t>
            </a:r>
            <a:r>
              <a:rPr kumimoji="0" lang="en-us" sz="21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terms of sales volume, around 3.24 </a:t>
            </a:r>
            <a:r>
              <a:rPr kumimoji="0" lang="en-us" sz="21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million new energy vehicles were </a:t>
            </a:r>
            <a:r>
              <a:rPr kumimoji="0" lang="en-us" sz="21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sold worldwide in 2020, among which the European and the Chinese market accounted for 43.06% and 41.27</a:t>
            </a:r>
            <a:r>
              <a:rPr kumimoji="0" lang="en-us" sz="21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a:t>
            </a:r>
            <a:r>
              <a:rPr kumimoji="0" lang="en-us" sz="21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respectively, ranking first and second.</a:t>
            </a:r>
            <a:endParaRPr kumimoji="0" lang="en-us" sz="2100" b="0" i="0" u="none" strike="noStrike" kern="1200" cap="none" spc="0" normalizeH="0" baseline="0" noProof="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a:p>
            <a:pPr marL="0" marR="0" lvl="0" indent="0" algn="r" defTabSz="914400" rtl="0" eaLnBrk="1" fontAlgn="auto" latinLnBrk="0" hangingPunct="1">
              <a:lnSpc>
                <a:spcPct val="150000"/>
              </a:lnSpc>
              <a:spcBef>
                <a:spcPts val="0"/>
              </a:spcBef>
              <a:spcAft>
                <a:spcPts val="0"/>
              </a:spcAft>
              <a:buClrTx/>
              <a:buSzTx/>
              <a:buFontTx/>
              <a:buNone/>
              <a:tabLst/>
              <a:defRPr/>
            </a:pPr>
            <a:endParaRPr kumimoji="0" lang="en-us" altLang="zh-CN"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endParaRPr>
          </a:p>
        </p:txBody>
      </p:sp>
      <p:sp>
        <p:nvSpPr>
          <p:cNvPr id="3" name="矩形 2"/>
          <p:cNvSpPr/>
          <p:nvPr/>
        </p:nvSpPr>
        <p:spPr>
          <a:xfrm>
            <a:off x="843705" y="5290769"/>
            <a:ext cx="10203491" cy="415498"/>
          </a:xfrm>
          <a:prstGeom prst="rect">
            <a:avLst/>
          </a:prstGeom>
          <a:solidFill>
            <a:schemeClr val="accent2">
              <a:lumMod val="20000"/>
              <a:lumOff val="80000"/>
            </a:schemeClr>
          </a:solidFill>
        </p:spPr>
        <p:txBody>
          <a:bodyPr wrap="square">
            <a:spAutoFit/>
          </a:bodyPr>
          <a:lstStyle/>
          <a:p>
            <a:pPr lvl="0" rtl="0">
              <a:lnSpc>
                <a:spcPct val="150000"/>
              </a:lnSpc>
              <a:defRPr/>
            </a:pPr>
            <a:r>
              <a:rPr lang="en-us" sz="14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Reference: </a:t>
            </a:r>
            <a:r>
              <a:rPr lang="en-us" sz="14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Qianzhan Industry Research Institute - </a:t>
            </a:r>
            <a:r>
              <a:rPr lang="en-us" sz="1400" b="0" i="1"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Analysis Report </a:t>
            </a:r>
            <a:r>
              <a:rPr lang="en-us" sz="1400" b="0" i="1"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of Market Perspective</a:t>
            </a:r>
            <a:r>
              <a:rPr lang="en-us" sz="1400" b="0" i="1" u="none"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a:t>
            </a:r>
            <a:r>
              <a:rPr lang="en-us" sz="1400" b="0" i="1"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and </a:t>
            </a:r>
            <a:r>
              <a:rPr lang="en-us" sz="1400" b="0" i="1"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Investment Strategy </a:t>
            </a:r>
            <a:r>
              <a:rPr lang="en-us" sz="1400" b="0" i="1"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Planning on</a:t>
            </a:r>
            <a:r>
              <a:rPr lang="en-us" sz="1400" i="1"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a:t>
            </a:r>
            <a:r>
              <a:rPr lang="en-us" sz="1400" b="0" i="1"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China NEV</a:t>
            </a:r>
            <a:endParaRPr lang="en-us" sz="1400" b="0" i="1" u="none" strike="sngStrik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endParaRPr>
          </a:p>
        </p:txBody>
      </p:sp>
      <p:grpSp>
        <p:nvGrpSpPr>
          <p:cNvPr id="8" name="组合 12"/>
          <p:cNvGrpSpPr/>
          <p:nvPr/>
        </p:nvGrpSpPr>
        <p:grpSpPr>
          <a:xfrm>
            <a:off x="472566" y="261331"/>
            <a:ext cx="2836778" cy="550240"/>
            <a:chOff x="1193537" y="1555789"/>
            <a:chExt cx="2778669" cy="463162"/>
          </a:xfrm>
        </p:grpSpPr>
        <p:sp>
          <p:nvSpPr>
            <p:cNvPr id="9" name="矩形 8"/>
            <p:cNvSpPr/>
            <p:nvPr/>
          </p:nvSpPr>
          <p:spPr>
            <a:xfrm>
              <a:off x="1193537" y="159350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10" name="矩形 9"/>
            <p:cNvSpPr/>
            <p:nvPr/>
          </p:nvSpPr>
          <p:spPr>
            <a:xfrm>
              <a:off x="1317362" y="1728439"/>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11" name="文本框 13"/>
            <p:cNvSpPr txBox="1">
              <a:spLocks noChangeArrowheads="1"/>
            </p:cNvSpPr>
            <p:nvPr/>
          </p:nvSpPr>
          <p:spPr bwMode="auto">
            <a:xfrm>
              <a:off x="1667499" y="1555789"/>
              <a:ext cx="2304707" cy="336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u="none" baseline="0" dirty="0">
                  <a:solidFill>
                    <a:prstClr val="black"/>
                  </a:solidFill>
                  <a:latin typeface="Microsoft JhengHei" panose="020B0604030504040204" pitchFamily="34" charset="-120"/>
                  <a:ea typeface="Microsoft JhengHei" panose="020B0604030504040204" pitchFamily="34" charset="-120"/>
                </a:rPr>
                <a:t> </a:t>
              </a:r>
              <a:r>
                <a:rPr lang="en-us" sz="2000" b="1" i="0" u="none" baseline="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Reference</a:t>
              </a:r>
              <a:endParaRPr kumimoji="0" lang="en-us" altLang="en-US" sz="2000" b="1" i="0" u="none" strike="sngStrike" kern="1200" cap="none" spc="0" normalizeH="0" baseline="0" noProof="0" dirty="0">
                <a:ln>
                  <a:noFill/>
                </a:ln>
                <a:solidFill>
                  <a:srgbClr val="7030A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14" name="直接连接符 19"/>
            <p:cNvCxnSpPr/>
            <p:nvPr/>
          </p:nvCxnSpPr>
          <p:spPr>
            <a:xfrm>
              <a:off x="1710702" y="1957039"/>
              <a:ext cx="167711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3073"/>
          <p:cNvSpPr txBox="1">
            <a:spLocks noChangeArrowheads="1"/>
          </p:cNvSpPr>
          <p:nvPr/>
        </p:nvSpPr>
        <p:spPr bwMode="auto">
          <a:xfrm>
            <a:off x="1531774" y="1015207"/>
            <a:ext cx="9413034" cy="6492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II. </a:t>
            </a:r>
            <a:r>
              <a:rPr kumimoji="0" lang="en-us" sz="2800" b="1"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Impact brought by the </a:t>
            </a:r>
            <a:r>
              <a:rPr kumimoji="0" lang="en-us" sz="2800" b="1"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development of the new economy</a:t>
            </a:r>
            <a:endParaRPr kumimoji="0" lang="en-us" altLang="zh-CN" sz="2800" b="0" i="0" u="none" strike="noStrike" kern="100" cap="none" spc="0" normalizeH="0" baseline="0" noProof="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6" name="组合 3"/>
          <p:cNvGrpSpPr/>
          <p:nvPr/>
        </p:nvGrpSpPr>
        <p:grpSpPr bwMode="auto">
          <a:xfrm>
            <a:off x="2551851" y="2353469"/>
            <a:ext cx="6731635" cy="2129155"/>
            <a:chOff x="2208094" y="2477058"/>
            <a:chExt cx="4797292" cy="2128835"/>
          </a:xfrm>
        </p:grpSpPr>
        <p:sp>
          <p:nvSpPr>
            <p:cNvPr id="7" name="矩形 6"/>
            <p:cNvSpPr/>
            <p:nvPr/>
          </p:nvSpPr>
          <p:spPr>
            <a:xfrm>
              <a:off x="2208094" y="2779273"/>
              <a:ext cx="4797292" cy="554272"/>
            </a:xfrm>
            <a:prstGeom prst="rect">
              <a:avLst/>
            </a:prstGeom>
            <a:ln>
              <a:solidFill>
                <a:srgbClr val="14446E"/>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任意多边形: 形状 7"/>
            <p:cNvSpPr/>
            <p:nvPr/>
          </p:nvSpPr>
          <p:spPr>
            <a:xfrm>
              <a:off x="2612753" y="2477058"/>
              <a:ext cx="4081155" cy="648872"/>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77900" rtl="0" eaLnBrk="1" fontAlgn="auto" latinLnBrk="0" hangingPunct="1">
                <a:lnSpc>
                  <a:spcPct val="120000"/>
                </a:lnSpc>
                <a:spcBef>
                  <a:spcPts val="0"/>
                </a:spcBef>
                <a:spcAft>
                  <a:spcPts val="0"/>
                </a:spcAft>
                <a:buClrTx/>
                <a:buSzTx/>
                <a:buFontTx/>
                <a:buNone/>
                <a:tabLst/>
                <a:defRPr/>
              </a:pPr>
              <a:r>
                <a:rPr kumimoji="0" lang="en-us" sz="2000" b="1" i="0" u="none" strike="noStrike" kern="1200" cap="none" spc="0" normalizeH="0" baseline="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rPr>
                <a:t>1. </a:t>
              </a:r>
              <a:r>
                <a:rPr kumimoji="0" lang="en-us" sz="2000" b="1" i="0" u="none" strike="noStrike" kern="1200" cap="none" spc="0" normalizeH="0" baseline="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Impact on the development of individuals</a:t>
              </a:r>
            </a:p>
          </p:txBody>
        </p:sp>
        <p:sp>
          <p:nvSpPr>
            <p:cNvPr id="9" name="矩形 8"/>
            <p:cNvSpPr/>
            <p:nvPr/>
          </p:nvSpPr>
          <p:spPr>
            <a:xfrm>
              <a:off x="2208094" y="4051621"/>
              <a:ext cx="4797292" cy="554272"/>
            </a:xfrm>
            <a:prstGeom prst="rect">
              <a:avLst/>
            </a:prstGeom>
            <a:ln>
              <a:solidFill>
                <a:srgbClr val="14446E"/>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任意多边形: 形状 9"/>
            <p:cNvSpPr/>
            <p:nvPr/>
          </p:nvSpPr>
          <p:spPr>
            <a:xfrm>
              <a:off x="2612753" y="3821945"/>
              <a:ext cx="4088645" cy="649507"/>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77900" rtl="0" eaLnBrk="1" fontAlgn="auto" latinLnBrk="0" hangingPunct="1">
                <a:lnSpc>
                  <a:spcPct val="120000"/>
                </a:lnSpc>
                <a:spcBef>
                  <a:spcPct val="0"/>
                </a:spcBef>
                <a:spcAft>
                  <a:spcPts val="0"/>
                </a:spcAft>
                <a:buClrTx/>
                <a:buSzTx/>
                <a:buFontTx/>
                <a:buNone/>
                <a:tabLst/>
                <a:defRPr/>
              </a:pPr>
              <a:r>
                <a:rPr kumimoji="0" lang="en-us" sz="2000" b="1" i="0" u="none" strike="noStrike" kern="1200" cap="none" spc="0" normalizeH="0" baseline="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rPr>
                <a:t>2. Impact on </a:t>
              </a:r>
              <a:r>
                <a:rPr kumimoji="0" lang="en-us" sz="2000" b="1" i="0" u="none" strike="noStrike" kern="1200" cap="none" spc="0" normalizeH="0" baseline="0" dirty="0" smtClean="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rPr>
                <a:t>the </a:t>
              </a:r>
              <a:r>
                <a:rPr kumimoji="0" lang="en-us" sz="2000" b="1" i="0" u="none" strike="noStrike" kern="1200" cap="none" spc="0" normalizeH="0" baseline="0" dirty="0" smtClean="0">
                  <a:ln>
                    <a:noFill/>
                  </a:ln>
                  <a:solidFill>
                    <a:schemeClr val="bg1"/>
                  </a:solidFill>
                  <a:effectLst/>
                  <a:uLnTx/>
                  <a:uFillTx/>
                  <a:latin typeface="Times New Roman" panose="02020603050405020304" pitchFamily="18" charset="0"/>
                  <a:ea typeface="DFKai-SB" panose="03000509000000000000" pitchFamily="65" charset="-120"/>
                  <a:cs typeface="Times New Roman" panose="02020603050405020304" pitchFamily="18" charset="0"/>
                </a:rPr>
                <a:t>development of Hong Kong</a:t>
              </a:r>
              <a:endParaRPr kumimoji="0" lang="en-us" sz="2000" b="1" i="0" u="none" strike="noStrike" kern="1200" cap="none" spc="0" normalizeH="0" baseline="0" dirty="0">
                <a:ln>
                  <a:noFill/>
                </a:ln>
                <a:solidFill>
                  <a:schemeClr val="bg1"/>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grpSp>
      <p:sp>
        <p:nvSpPr>
          <p:cNvPr id="3" name="矩形 2"/>
          <p:cNvSpPr/>
          <p:nvPr/>
        </p:nvSpPr>
        <p:spPr>
          <a:xfrm>
            <a:off x="2627738" y="5037138"/>
            <a:ext cx="6731634" cy="554355"/>
          </a:xfrm>
          <a:prstGeom prst="rect">
            <a:avLst/>
          </a:prstGeom>
          <a:ln>
            <a:solidFill>
              <a:srgbClr val="14446E"/>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任意多边形: 形状 9"/>
          <p:cNvSpPr/>
          <p:nvPr/>
        </p:nvSpPr>
        <p:spPr>
          <a:xfrm>
            <a:off x="3164150" y="4712335"/>
            <a:ext cx="5692775" cy="649605"/>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77900" rtl="0" eaLnBrk="1" fontAlgn="auto" latinLnBrk="0" hangingPunct="1">
              <a:lnSpc>
                <a:spcPct val="120000"/>
              </a:lnSpc>
              <a:spcBef>
                <a:spcPct val="0"/>
              </a:spcBef>
              <a:spcAft>
                <a:spcPts val="0"/>
              </a:spcAft>
              <a:buClrTx/>
              <a:buSzTx/>
              <a:buFontTx/>
              <a:buNone/>
              <a:tabLst/>
              <a:defRPr/>
            </a:pPr>
            <a:r>
              <a:rPr kumimoji="0" lang="en-us" sz="2000" b="1" i="0" u="none" strike="noStrike" kern="1200" cap="none" spc="0" normalizeH="0" baseline="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rPr>
              <a:t>3. Impact on the development of our country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hlinkClick r:id="rId4" action="ppaction://hlinkfile"/>
          </p:cNvPr>
          <p:cNvSpPr txBox="1"/>
          <p:nvPr/>
        </p:nvSpPr>
        <p:spPr>
          <a:xfrm>
            <a:off x="4191454" y="4696365"/>
            <a:ext cx="6227289" cy="523220"/>
          </a:xfrm>
          <a:prstGeom prst="rect">
            <a:avLst/>
          </a:prstGeom>
          <a:solidFill>
            <a:schemeClr val="accent2">
              <a:lumMod val="20000"/>
              <a:lumOff val="80000"/>
            </a:schemeClr>
          </a:solidFill>
        </p:spPr>
        <p:txBody>
          <a:bodyPr wrap="square" rtlCol="0" anchor="t">
            <a:spAutoFit/>
          </a:bodyPr>
          <a:lstStyle/>
          <a:p>
            <a:pPr algn="l" rtl="0">
              <a:defRPr/>
            </a:pPr>
            <a:r>
              <a:rPr lang="en-us" sz="1400" b="0" i="0" u="none" baseline="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www.yangshipin.cn:</a:t>
            </a:r>
            <a:r>
              <a:rPr lang="en-us" sz="1400" b="0" i="0" u="none" baseline="0" dirty="0">
                <a:solidFill>
                  <a:prstClr val="black"/>
                </a:solidFill>
              </a:rPr>
              <a:t> </a:t>
            </a:r>
            <a:r>
              <a:rPr lang="en-us" sz="1400" b="0" i="0" u="none" baseline="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a:t>
            </a:r>
            <a:r>
              <a:rPr kumimoji="0" lang="en-us" sz="1400" b="0" i="0" u="none" strike="noStrike" kern="1200" cap="none" spc="0" normalizeH="0" baseline="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 Day in the Life of Sean, a China Hand</a:t>
            </a:r>
            <a:r>
              <a:rPr lang="en-us" sz="1400" b="0" i="0" u="none" baseline="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a:t>
            </a:r>
            <a:r>
              <a:rPr kumimoji="0" lang="en-us" sz="1400" b="0" i="0" u="none" strike="noStrike" kern="1200" cap="none" spc="0" normalizeH="0" baseline="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https://m.yangshipin.cn/video?type=0&amp;vid=o000022r9bc</a:t>
            </a:r>
          </a:p>
        </p:txBody>
      </p:sp>
      <p:sp>
        <p:nvSpPr>
          <p:cNvPr id="7" name="文本框 6"/>
          <p:cNvSpPr txBox="1"/>
          <p:nvPr/>
        </p:nvSpPr>
        <p:spPr>
          <a:xfrm>
            <a:off x="3411385" y="526535"/>
            <a:ext cx="71699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dirty="0">
                <a:ln>
                  <a:noFill/>
                </a:ln>
                <a:solidFill>
                  <a:prstClr val="black"/>
                </a:solidFill>
                <a:effectLst/>
                <a:uLnTx/>
                <a:uFillTx/>
                <a:latin typeface="DFKai-SB" panose="03000509000000000000" pitchFamily="65" charset="-120"/>
                <a:ea typeface="DFKai-SB" panose="03000509000000000000" pitchFamily="65" charset="-120"/>
                <a:cs typeface="方正公文小标宋" panose="02000500000000000000" charset="-122"/>
              </a:rPr>
              <a:t> </a:t>
            </a:r>
            <a:r>
              <a:rPr kumimoji="0" lang="en-us" sz="2400" b="1" i="0" u="none" strike="noStrike" kern="1200" cap="none" spc="0" normalizeH="0" baseline="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Watch the video </a:t>
            </a:r>
            <a:r>
              <a:rPr kumimoji="0" lang="en-us" sz="2400" b="1" i="0" u="none" strike="noStrike" kern="1200" cap="none" spc="0" normalizeH="0" baseline="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“China </a:t>
            </a:r>
            <a:r>
              <a:rPr kumimoji="0" lang="en-us" sz="2400" b="1" i="0" u="none" strike="noStrike" kern="1200" cap="none" spc="0" normalizeH="0" baseline="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Built on the Internet"</a:t>
            </a:r>
          </a:p>
        </p:txBody>
      </p:sp>
      <p:pic>
        <p:nvPicPr>
          <p:cNvPr id="2" name="图片 1"/>
          <p:cNvPicPr>
            <a:picLocks noChangeAspect="1"/>
          </p:cNvPicPr>
          <p:nvPr>
            <p:custDataLst>
              <p:tags r:id="rId1"/>
            </p:custDataLst>
          </p:nvPr>
        </p:nvPicPr>
        <p:blipFill>
          <a:blip r:embed="rId5" cstate="hqprint">
            <a:extLst>
              <a:ext uri="{28A0092B-C50C-407E-A947-70E740481C1C}">
                <a14:useLocalDpi xmlns:a14="http://schemas.microsoft.com/office/drawing/2010/main" val="0"/>
              </a:ext>
            </a:extLst>
          </a:blip>
          <a:srcRect/>
          <a:stretch>
            <a:fillRect/>
          </a:stretch>
        </p:blipFill>
        <p:spPr>
          <a:xfrm>
            <a:off x="4191454" y="1480642"/>
            <a:ext cx="5406789" cy="3162505"/>
          </a:xfrm>
          <a:prstGeom prst="rect">
            <a:avLst/>
          </a:prstGeom>
        </p:spPr>
      </p:pic>
      <p:sp>
        <p:nvSpPr>
          <p:cNvPr id="5" name="文本框 4"/>
          <p:cNvSpPr txBox="1"/>
          <p:nvPr/>
        </p:nvSpPr>
        <p:spPr>
          <a:xfrm>
            <a:off x="915261" y="5728800"/>
            <a:ext cx="10960251"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Based on the video and your own experience, share how our</a:t>
            </a:r>
            <a:r>
              <a:rPr kumimoji="0" lang="en-us" b="0" i="0" u="none" strike="noStrike" kern="1200" cap="none" spc="0" normalizeH="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 lives are affected by the new economies such as the Internet.</a:t>
            </a:r>
            <a:endParaRPr kumimoji="0" lang="en-us"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14" name="组合 13"/>
          <p:cNvGrpSpPr/>
          <p:nvPr/>
        </p:nvGrpSpPr>
        <p:grpSpPr>
          <a:xfrm>
            <a:off x="987272" y="695887"/>
            <a:ext cx="2798763" cy="558859"/>
            <a:chOff x="977900" y="673041"/>
            <a:chExt cx="2798763" cy="558859"/>
          </a:xfrm>
        </p:grpSpPr>
        <p:sp>
          <p:nvSpPr>
            <p:cNvPr id="15" name="矩形 14"/>
            <p:cNvSpPr/>
            <p:nvPr/>
          </p:nvSpPr>
          <p:spPr>
            <a:xfrm>
              <a:off x="977900" y="806450"/>
              <a:ext cx="363538"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16" name="矩形 15"/>
            <p:cNvSpPr/>
            <p:nvPr/>
          </p:nvSpPr>
          <p:spPr>
            <a:xfrm>
              <a:off x="1101725" y="941388"/>
              <a:ext cx="303213"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17" name="文本框 13"/>
            <p:cNvSpPr txBox="1">
              <a:spLocks noChangeArrowheads="1"/>
            </p:cNvSpPr>
            <p:nvPr/>
          </p:nvSpPr>
          <p:spPr bwMode="auto">
            <a:xfrm>
              <a:off x="1465263" y="673041"/>
              <a:ext cx="2311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dirty="0">
                  <a:ln>
                    <a:noFill/>
                  </a:ln>
                  <a:solidFill>
                    <a:prstClr val="black"/>
                  </a:solidFill>
                  <a:effectLst/>
                  <a:uLnTx/>
                  <a:uFillTx/>
                  <a:latin typeface="Times New Roman" panose="02020603050405020304" pitchFamily="18" charset="0"/>
                  <a:ea typeface="Microsoft JhengHei" panose="020B0604030504040204" pitchFamily="34" charset="-120"/>
                  <a:cs typeface="Times New Roman" panose="02020603050405020304" pitchFamily="18" charset="0"/>
                </a:rPr>
                <a:t>Lead-in</a:t>
              </a:r>
            </a:p>
          </p:txBody>
        </p:sp>
        <p:cxnSp>
          <p:nvCxnSpPr>
            <p:cNvPr id="19" name="直接连接符 18"/>
            <p:cNvCxnSpPr/>
            <p:nvPr/>
          </p:nvCxnSpPr>
          <p:spPr>
            <a:xfrm>
              <a:off x="1404938" y="1204913"/>
              <a:ext cx="193675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a:off x="1111097" y="5062018"/>
            <a:ext cx="2124228" cy="531844"/>
            <a:chOff x="1193537" y="1487107"/>
            <a:chExt cx="2124228" cy="531844"/>
          </a:xfrm>
        </p:grpSpPr>
        <p:sp>
          <p:nvSpPr>
            <p:cNvPr id="22" name="矩形 21"/>
            <p:cNvSpPr/>
            <p:nvPr/>
          </p:nvSpPr>
          <p:spPr>
            <a:xfrm>
              <a:off x="1193537" y="159350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23" name="矩形 22"/>
            <p:cNvSpPr/>
            <p:nvPr/>
          </p:nvSpPr>
          <p:spPr>
            <a:xfrm>
              <a:off x="1317362" y="1728439"/>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24" name="文本框 23"/>
            <p:cNvSpPr txBox="1">
              <a:spLocks noChangeArrowheads="1"/>
            </p:cNvSpPr>
            <p:nvPr/>
          </p:nvSpPr>
          <p:spPr bwMode="auto">
            <a:xfrm>
              <a:off x="1620574" y="1487107"/>
              <a:ext cx="169719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 </a:t>
              </a:r>
              <a:r>
                <a:rPr kumimoji="0" lang="en-us" sz="2000" b="1" i="0" u="none" strike="noStrike" kern="1200" cap="none" spc="0" normalizeH="0" baseline="0" dirty="0">
                  <a:ln>
                    <a:noFill/>
                  </a:ln>
                  <a:solidFill>
                    <a:prstClr val="black"/>
                  </a:solidFill>
                  <a:effectLst/>
                  <a:uLnTx/>
                  <a:uFillTx/>
                  <a:latin typeface="Times New Roman" panose="02020603050405020304" pitchFamily="18" charset="0"/>
                  <a:ea typeface="Microsoft JhengHei" panose="020B0604030504040204" pitchFamily="34" charset="-120"/>
                  <a:cs typeface="Times New Roman" panose="02020603050405020304" pitchFamily="18" charset="0"/>
                </a:rPr>
                <a:t>Activity</a:t>
              </a:r>
            </a:p>
          </p:txBody>
        </p:sp>
        <p:cxnSp>
          <p:nvCxnSpPr>
            <p:cNvPr id="26" name="直接连接符 25"/>
            <p:cNvCxnSpPr/>
            <p:nvPr/>
          </p:nvCxnSpPr>
          <p:spPr>
            <a:xfrm>
              <a:off x="1620574" y="1991964"/>
              <a:ext cx="140509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563972" y="1913747"/>
            <a:ext cx="10868642" cy="2336537"/>
          </a:xfrm>
          <a:prstGeom prst="rect">
            <a:avLst/>
          </a:prstGeom>
          <a:noFill/>
        </p:spPr>
        <p:txBody>
          <a:bodyPr wrap="square" rtlCol="0">
            <a:spAutoFit/>
          </a:bodyPr>
          <a:lstStyle/>
          <a:p>
            <a:pPr lvl="0" algn="just" hangingPunct="0">
              <a:lnSpc>
                <a:spcPts val="3500"/>
              </a:lnSpc>
              <a:defRPr/>
            </a:pP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The </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new </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economies have </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created new consumer products and services, from smartphones to smart homes, from online games to </a:t>
            </a:r>
            <a:r>
              <a:rPr lang="en-US" sz="200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video consultation </a:t>
            </a:r>
            <a:r>
              <a:rPr lang="en-US" sz="200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services</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from </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collecting </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free independent travel information to online virtual</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tours, </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etc. </a:t>
            </a:r>
            <a:r>
              <a:rPr lang="en-us" sz="20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The </a:t>
            </a:r>
            <a:r>
              <a:rPr lang="en-US" sz="200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continued </a:t>
            </a:r>
            <a:r>
              <a:rPr lang="en-US" sz="200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innovation </a:t>
            </a:r>
            <a:r>
              <a:rPr lang="en-US" sz="200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in</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a:t>
            </a:r>
            <a:r>
              <a:rPr lang="en-us" sz="20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the IoT and other technical means have brought new </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consumer products, and created </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brand new </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consumption scenarios, bringing consumers diversified and </a:t>
            </a:r>
            <a:r>
              <a:rPr kumimoji="0" lang="en-us" sz="2000" b="0" i="0" u="none" strike="noStrike" kern="1200" cap="none" spc="0" normalizeH="0" baseline="0" dirty="0" err="1"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personalised</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consumption experiences</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p>
        </p:txBody>
      </p:sp>
      <p:sp>
        <p:nvSpPr>
          <p:cNvPr id="5" name="文本框 4"/>
          <p:cNvSpPr txBox="1"/>
          <p:nvPr/>
        </p:nvSpPr>
        <p:spPr bwMode="auto">
          <a:xfrm>
            <a:off x="2903860" y="871948"/>
            <a:ext cx="6884226" cy="537135"/>
          </a:xfrm>
          <a:prstGeom prst="rect">
            <a:avLst/>
          </a:prstGeom>
          <a:noFill/>
          <a:ln>
            <a:noFill/>
            <a:prstDash val="dash"/>
          </a:ln>
        </p:spPr>
        <p:txBody>
          <a:bodyPr vert="horz" wrap="square" lIns="91440" tIns="45720" rIns="91440" bIns="45720" rtlCol="0" anchor="t">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2000" b="1"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1.1 The new </a:t>
            </a:r>
            <a:r>
              <a:rPr kumimoji="0" lang="en-us" sz="2000" b="1"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economies affect </a:t>
            </a:r>
            <a:r>
              <a:rPr kumimoji="0" lang="en-us" sz="2000" b="1"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personal consumption</a:t>
            </a:r>
          </a:p>
        </p:txBody>
      </p:sp>
      <p:sp>
        <p:nvSpPr>
          <p:cNvPr id="12" name="文本框 11"/>
          <p:cNvSpPr txBox="1"/>
          <p:nvPr/>
        </p:nvSpPr>
        <p:spPr bwMode="auto">
          <a:xfrm>
            <a:off x="1875580" y="1311538"/>
            <a:ext cx="8487508" cy="531171"/>
          </a:xfrm>
          <a:prstGeom prst="rect">
            <a:avLst/>
          </a:prstGeom>
          <a:noFill/>
          <a:ln>
            <a:noFill/>
            <a:prstDash val="dash"/>
          </a:ln>
        </p:spPr>
        <p:txBody>
          <a:bodyPr vert="horz" wrap="square" lIns="91440" tIns="45720" rIns="91440" bIns="45720" rtlCol="0" anchor="t">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us" b="1"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The new </a:t>
            </a:r>
            <a:r>
              <a:rPr kumimoji="0" lang="en-us" b="1"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economies have </a:t>
            </a:r>
            <a:r>
              <a:rPr kumimoji="0" lang="en-us" b="1"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created new consumer products and services.</a:t>
            </a:r>
          </a:p>
        </p:txBody>
      </p:sp>
      <p:sp>
        <p:nvSpPr>
          <p:cNvPr id="15" name="Freeform 5"/>
          <p:cNvSpPr/>
          <p:nvPr/>
        </p:nvSpPr>
        <p:spPr bwMode="auto">
          <a:xfrm>
            <a:off x="999546" y="1409852"/>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
        <p:nvSpPr>
          <p:cNvPr id="28" name="文本框 3"/>
          <p:cNvSpPr txBox="1"/>
          <p:nvPr/>
        </p:nvSpPr>
        <p:spPr>
          <a:xfrm>
            <a:off x="5123114" y="5035027"/>
            <a:ext cx="5239974" cy="954107"/>
          </a:xfrm>
          <a:prstGeom prst="rect">
            <a:avLst/>
          </a:prstGeom>
          <a:solidFill>
            <a:srgbClr val="5B9BD5">
              <a:lumMod val="20000"/>
              <a:lumOff val="80000"/>
            </a:srgbClr>
          </a:solidFill>
          <a:ln w="9525">
            <a:solidFill>
              <a:sysClr val="windowText" lastClr="000000"/>
            </a:solidFill>
          </a:ln>
        </p:spPr>
        <p:txBody>
          <a:bodyPr wrap="square" rtlCol="0">
            <a:spAutoFit/>
          </a:bodyPr>
          <a:lstStyle/>
          <a:p>
            <a:pPr lvl="0" algn="just" rtl="0"/>
            <a:r>
              <a:rPr kumimoji="0" lang="en-us" sz="1400" b="0" i="0" u="none" strike="noStrike" kern="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Name of the video: “</a:t>
            </a:r>
            <a:r>
              <a:rPr lang="en-us" sz="1400" b="0" i="1" u="none" kern="0"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Development of Intelligent Technologies in China</a:t>
            </a:r>
            <a:r>
              <a:rPr lang="en-us" sz="1400" b="0" i="0" u="none" kern="0"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 Episode 39: Smart Home and the Internet of Things</a:t>
            </a:r>
            <a:r>
              <a:rPr lang="en-us" sz="1400" b="0" i="0" u="none" kern="0"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produced by the</a:t>
            </a:r>
            <a:r>
              <a:rPr lang="en-us" sz="1400" b="0" i="0" u="none" kern="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a:t>
            </a:r>
            <a:r>
              <a:rPr lang="en-us" sz="1400" b="0" i="0" u="none" kern="0"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Our Hong Kong Foundation</a:t>
            </a:r>
            <a:endParaRPr kumimoji="0" lang="en-us" altLang="zh-TW" sz="1400" b="0" i="0" u="none" strike="noStrike" kern="0" cap="none" spc="0" normalizeH="0" baseline="0" noProof="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a:p>
            <a:pPr lvl="0" algn="just" rtl="0"/>
            <a:r>
              <a:rPr lang="en-us" sz="1400" b="0" i="0" u="none" kern="0"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https://www.youtube.com/watch?v=Uk_yv3XXqEM</a:t>
            </a:r>
            <a:endParaRPr kumimoji="0" lang="en-us" altLang="en-US" sz="1400" b="0" i="0" u="none" strike="noStrike" kern="0" cap="none" spc="0" normalizeH="0" baseline="0" noProof="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p:txBody>
      </p:sp>
      <p:pic>
        <p:nvPicPr>
          <p:cNvPr id="1026" name="Picture 2" descr="江山多智慧_Ep39"/>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a:stretch/>
        </p:blipFill>
        <p:spPr bwMode="auto">
          <a:xfrm>
            <a:off x="1303780" y="4699125"/>
            <a:ext cx="3444960" cy="2062472"/>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10" name="任意多边形: 形状 6"/>
          <p:cNvSpPr/>
          <p:nvPr/>
        </p:nvSpPr>
        <p:spPr>
          <a:xfrm>
            <a:off x="2217764" y="426023"/>
            <a:ext cx="7561058" cy="451824"/>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77900" rtl="0" eaLnBrk="1" fontAlgn="auto" latinLnBrk="0" hangingPunct="1">
              <a:lnSpc>
                <a:spcPct val="90000"/>
              </a:lnSpc>
              <a:spcBef>
                <a:spcPts val="0"/>
              </a:spcBef>
              <a:spcAft>
                <a:spcPct val="35000"/>
              </a:spcAft>
              <a:buClrTx/>
              <a:buSzTx/>
              <a:buFontTx/>
              <a:buNone/>
              <a:tabLst/>
              <a:defRPr/>
            </a:pPr>
            <a:r>
              <a:rPr kumimoji="0" lang="en-us" sz="2800" b="1" i="0" u="none" strike="noStrike" kern="1200" cap="none" spc="0" normalizeH="0" baseline="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rPr>
              <a:t>1. Impact on the development of individuals</a:t>
            </a:r>
            <a:endParaRPr kumimoji="0" lang="en-us" alt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48697" y="1125303"/>
            <a:ext cx="11248892" cy="2144177"/>
          </a:xfrm>
          <a:prstGeom prst="rect">
            <a:avLst/>
          </a:prstGeom>
          <a:noFill/>
          <a:ln>
            <a:noFill/>
            <a:prstDash val="dash"/>
          </a:ln>
        </p:spPr>
        <p:txBody>
          <a:bodyPr wrap="square" rtlCol="0" anchor="t">
            <a:spAutoFit/>
          </a:bodyPr>
          <a:lstStyle/>
          <a:p>
            <a:pPr algn="just" rtl="0" hangingPunct="0">
              <a:lnSpc>
                <a:spcPts val="4000"/>
              </a:lnSpc>
              <a:spcBef>
                <a:spcPts val="0"/>
              </a:spcBef>
              <a:spcAft>
                <a:spcPts val="0"/>
              </a:spcAft>
            </a:pP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The </a:t>
            </a:r>
            <a:r>
              <a:rPr lang="en-us" sz="20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rapid development of the </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Internet-based new economies have </a:t>
            </a:r>
            <a:r>
              <a:rPr lang="en-us" sz="20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prompted </a:t>
            </a:r>
            <a:r>
              <a:rPr lang="en-us" sz="2000" b="0" i="0" u="none" baseline="0" dirty="0">
                <a:ln>
                  <a:noFill/>
                </a:ln>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online shopping to become a consumer trend</a:t>
            </a:r>
            <a:r>
              <a:rPr lang="en-us" sz="20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Featuring convenience</a:t>
            </a:r>
            <a:r>
              <a:rPr lang="en-us" sz="20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safety and high speed, mobile payment integrates various services such as transportation and healthcare to promote consumption upgrading. This mode of integrated online and offline consumption has </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heightened</a:t>
            </a:r>
            <a:r>
              <a:rPr lang="en-us" sz="2000" b="0" i="0" u="none"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people's </a:t>
            </a:r>
            <a:r>
              <a:rPr lang="en-us" sz="20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consumption level.</a:t>
            </a:r>
            <a:endParaRPr lang="en-us" altLang="en-US" sz="2000" dirty="0">
              <a:ln>
                <a:noFill/>
              </a:ln>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10" name="文本框 9"/>
          <p:cNvSpPr txBox="1"/>
          <p:nvPr/>
        </p:nvSpPr>
        <p:spPr bwMode="auto">
          <a:xfrm>
            <a:off x="1343944" y="394459"/>
            <a:ext cx="10752805" cy="550343"/>
          </a:xfrm>
          <a:prstGeom prst="rect">
            <a:avLst/>
          </a:prstGeom>
          <a:noFill/>
          <a:ln>
            <a:noFill/>
            <a:prstDash val="dash"/>
          </a:ln>
        </p:spPr>
        <p:txBody>
          <a:bodyPr vert="horz" wrap="square" lIns="91440" tIns="45720" rIns="91440" bIns="45720" rtlCol="0" anchor="t">
            <a:spAutoFit/>
          </a:bodyPr>
          <a:lstStyle/>
          <a:p>
            <a:pPr lvl="0" algn="l" rtl="0">
              <a:lnSpc>
                <a:spcPts val="4000"/>
              </a:lnSpc>
              <a:buClrTx/>
              <a:buSzTx/>
              <a:buFontTx/>
            </a:pPr>
            <a:r>
              <a:rPr lang="en-us" sz="2400" b="1"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The new </a:t>
            </a:r>
            <a:r>
              <a:rPr lang="en-us" sz="2400" b="1"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economies drive </a:t>
            </a:r>
            <a:r>
              <a:rPr lang="en-us" sz="2400" b="1"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changes in consumption </a:t>
            </a:r>
            <a:r>
              <a:rPr lang="en-us" sz="2400" b="1"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patterns</a:t>
            </a:r>
            <a:endParaRPr lang="en-us" sz="2400" b="1" i="0" u="none" strike="sngStrike" baseline="0" dirty="0">
              <a:solidFill>
                <a:schemeClr val="tx1">
                  <a:lumMod val="85000"/>
                  <a:lumOff val="15000"/>
                </a:schemeClr>
              </a:solidFill>
              <a:latin typeface="DFKai-SB" panose="03000509000000000000" pitchFamily="65" charset="-120"/>
              <a:ea typeface="DFKai-SB" panose="03000509000000000000" pitchFamily="65" charset="-120"/>
              <a:cs typeface="黑体" panose="02010609060101010101" charset="-122"/>
              <a:sym typeface="+mn-ea"/>
            </a:endParaRPr>
          </a:p>
        </p:txBody>
      </p:sp>
      <p:sp>
        <p:nvSpPr>
          <p:cNvPr id="12" name="Freeform 5"/>
          <p:cNvSpPr/>
          <p:nvPr/>
        </p:nvSpPr>
        <p:spPr bwMode="auto">
          <a:xfrm>
            <a:off x="655229" y="452502"/>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pic>
        <p:nvPicPr>
          <p:cNvPr id="2050" name="Picture 2" descr="江山多驕37"/>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1888744" y="3746143"/>
            <a:ext cx="3333661" cy="2322371"/>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13" name="文本框 3"/>
          <p:cNvSpPr txBox="1"/>
          <p:nvPr/>
        </p:nvSpPr>
        <p:spPr>
          <a:xfrm>
            <a:off x="5749209" y="4322552"/>
            <a:ext cx="4775722" cy="1169551"/>
          </a:xfrm>
          <a:prstGeom prst="rect">
            <a:avLst/>
          </a:prstGeom>
          <a:solidFill>
            <a:srgbClr val="5B9BD5">
              <a:lumMod val="20000"/>
              <a:lumOff val="80000"/>
            </a:srgbClr>
          </a:solidFill>
          <a:ln w="9525">
            <a:solidFill>
              <a:sysClr val="windowText" lastClr="000000"/>
            </a:solidFill>
          </a:ln>
        </p:spPr>
        <p:txBody>
          <a:bodyPr wrap="square" rtlCol="0">
            <a:spAutoFit/>
          </a:bodyPr>
          <a:lstStyle/>
          <a:p>
            <a:pPr algn="just"/>
            <a:r>
              <a:rPr kumimoji="0" lang="en-us" sz="1400" b="0" i="0" u="none" strike="noStrike" kern="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Name of the video: “</a:t>
            </a:r>
            <a:r>
              <a:rPr lang="en-us" sz="1400" b="0" i="0" u="none" kern="0"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Our Beautiful Country - Episode 37: Online Shopping Market</a:t>
            </a:r>
            <a:r>
              <a:rPr lang="en-us" sz="1400" b="0" i="0" u="none" kern="0"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a:t>
            </a:r>
            <a:r>
              <a:rPr lang="en-us" altLang="zh-HK" sz="1400" kern="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produced by </a:t>
            </a:r>
            <a:r>
              <a:rPr lang="en-us" altLang="zh-HK" sz="1400" kern="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the Our </a:t>
            </a:r>
            <a:r>
              <a:rPr lang="en-us" altLang="zh-HK" sz="1400" kern="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Hong Kong Foundation</a:t>
            </a:r>
            <a:endParaRPr lang="en-us" altLang="zh-TW" sz="1400" kern="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endParaRPr>
          </a:p>
          <a:p>
            <a:pPr lvl="0" algn="just" rtl="0"/>
            <a:endParaRPr kumimoji="0" lang="en-us" altLang="zh-TW" sz="1400" b="0" i="0" u="none" strike="noStrike" kern="0" cap="none" spc="0" normalizeH="0" baseline="0" noProof="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a:p>
            <a:pPr lvl="0" algn="just" rtl="0"/>
            <a:r>
              <a:rPr lang="en-us" sz="1400" b="0" i="0" u="none" kern="0"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https://www.youtube.com/watch?v=yMQQq1BcxUA</a:t>
            </a:r>
            <a:endParaRPr kumimoji="0" lang="en-us" altLang="en-US" sz="1400" b="0" i="0" u="none" strike="noStrike" kern="0" cap="none" spc="0" normalizeH="0" baseline="0" noProof="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392408" y="1009894"/>
            <a:ext cx="11059018" cy="2419124"/>
          </a:xfrm>
          <a:prstGeom prst="rect">
            <a:avLst/>
          </a:prstGeom>
          <a:noFill/>
        </p:spPr>
        <p:txBody>
          <a:bodyPr wrap="square" rtlCol="0">
            <a:spAutoFit/>
          </a:bodyPr>
          <a:lstStyle/>
          <a:p>
            <a:pPr indent="0" algn="just" rtl="0" hangingPunct="0">
              <a:lnSpc>
                <a:spcPct val="120000"/>
              </a:lnSpc>
              <a:spcBef>
                <a:spcPts val="0"/>
              </a:spcBef>
              <a:spcAft>
                <a:spcPts val="0"/>
              </a:spcAft>
              <a:buFont typeface="Wingdings" panose="05000000000000000000" charset="0"/>
              <a:buNone/>
            </a:pPr>
            <a:r>
              <a:rPr lang="en-us" sz="21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As online </a:t>
            </a:r>
            <a:r>
              <a:rPr lang="en-us" sz="21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shopping, e-wallets, </a:t>
            </a:r>
            <a:r>
              <a:rPr lang="en-us" sz="21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“buy now, </a:t>
            </a:r>
            <a:r>
              <a:rPr lang="en-us" sz="21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pay </a:t>
            </a:r>
            <a:r>
              <a:rPr lang="en-us" sz="21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later” (BNPL), </a:t>
            </a:r>
            <a:r>
              <a:rPr lang="en-us" sz="21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and other consumption </a:t>
            </a:r>
            <a:r>
              <a:rPr lang="en-us" sz="21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modes are increasingly popular, go green</a:t>
            </a:r>
            <a:r>
              <a:rPr lang="en-us" sz="21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ecology, sharing and </a:t>
            </a:r>
            <a:r>
              <a:rPr lang="en-us" sz="21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healthiness have </a:t>
            </a:r>
            <a:r>
              <a:rPr lang="en-us" sz="21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also become the </a:t>
            </a:r>
            <a:r>
              <a:rPr lang="en-us" sz="21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consumer values and </a:t>
            </a:r>
            <a:r>
              <a:rPr lang="en-us" sz="21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lifestyles pursued by many people. </a:t>
            </a:r>
            <a:r>
              <a:rPr lang="en-us" sz="21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However</a:t>
            </a:r>
            <a:r>
              <a:rPr lang="en-us" sz="21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the </a:t>
            </a:r>
            <a:r>
              <a:rPr lang="en-us" sz="21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increasingly </a:t>
            </a:r>
            <a:r>
              <a:rPr lang="en-us" sz="21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convenience of online shopping will also constantly stimulate people's desire to consume, </a:t>
            </a:r>
            <a:r>
              <a:rPr lang="en-us" sz="21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bombarding the</a:t>
            </a:r>
            <a:r>
              <a:rPr lang="en-us" sz="2100" b="0" i="0" u="none"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a:t>
            </a:r>
            <a:r>
              <a:rPr lang="en-us" sz="21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cherished </a:t>
            </a:r>
            <a:r>
              <a:rPr lang="en-us" sz="21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traditional Chinese values such as making money in a proper way, frugalness, </a:t>
            </a:r>
            <a:r>
              <a:rPr lang="en-us" sz="21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simplicity and </a:t>
            </a:r>
            <a:r>
              <a:rPr lang="en-us" sz="21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living within one’s means.</a:t>
            </a:r>
            <a:endParaRPr lang="en-us" altLang="en-US" sz="210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100" name="文本框 99"/>
          <p:cNvSpPr txBox="1"/>
          <p:nvPr/>
        </p:nvSpPr>
        <p:spPr>
          <a:xfrm>
            <a:off x="333279" y="4054929"/>
            <a:ext cx="11269345" cy="776623"/>
          </a:xfrm>
          <a:prstGeom prst="rect">
            <a:avLst/>
          </a:prstGeom>
          <a:noFill/>
          <a:ln w="9525">
            <a:noFill/>
          </a:ln>
        </p:spPr>
        <p:txBody>
          <a:bodyPr wrap="square">
            <a:spAutoFit/>
          </a:bodyPr>
          <a:lstStyle/>
          <a:p>
            <a:pPr lvl="0" algn="just">
              <a:lnSpc>
                <a:spcPct val="130000"/>
              </a:lnSpc>
            </a:pPr>
            <a:r>
              <a:rPr lang="en-us"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Based </a:t>
            </a:r>
            <a:r>
              <a:rPr lang="en-us"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on the impact </a:t>
            </a:r>
            <a:r>
              <a:rPr lang="en-us"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brought by the </a:t>
            </a:r>
            <a:r>
              <a:rPr lang="en-us"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new </a:t>
            </a:r>
            <a:r>
              <a:rPr lang="en-us"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economies </a:t>
            </a:r>
            <a:r>
              <a:rPr lang="en-us"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on daily consumption, </a:t>
            </a:r>
            <a:r>
              <a:rPr lang="en-us" b="0" i="0" u="none" baseline="0" dirty="0" err="1"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analyse</a:t>
            </a:r>
            <a:r>
              <a:rPr lang="en-us"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a:t>
            </a:r>
            <a:r>
              <a:rPr lang="en-us"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the </a:t>
            </a:r>
            <a:r>
              <a:rPr lang="en-US"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consumer values </a:t>
            </a:r>
            <a:r>
              <a:rPr lang="en-us"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and </a:t>
            </a:r>
            <a:r>
              <a:rPr lang="en-us"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patterns of yourself or your classmates, and </a:t>
            </a:r>
            <a:r>
              <a:rPr lang="en-us"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discuss the proper consumer values that </a:t>
            </a:r>
            <a:r>
              <a:rPr lang="en-us"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young people should </a:t>
            </a:r>
            <a:r>
              <a:rPr lang="en-us"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uphold.</a:t>
            </a:r>
            <a:endParaRPr lang="en-us"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4" name="文本框 3"/>
          <p:cNvSpPr txBox="1"/>
          <p:nvPr/>
        </p:nvSpPr>
        <p:spPr>
          <a:xfrm>
            <a:off x="838725" y="5865609"/>
            <a:ext cx="10721454" cy="683264"/>
          </a:xfrm>
          <a:prstGeom prst="rect">
            <a:avLst/>
          </a:prstGeom>
          <a:noFill/>
          <a:ln>
            <a:noFill/>
            <a:prstDash val="dashDot"/>
          </a:ln>
        </p:spPr>
        <p:txBody>
          <a:bodyPr wrap="square" rtlCol="0">
            <a:spAutoFit/>
          </a:bodyPr>
          <a:lstStyle/>
          <a:p>
            <a:pPr lvl="0" algn="l" rtl="0">
              <a:lnSpc>
                <a:spcPct val="120000"/>
              </a:lnSpc>
              <a:spcBef>
                <a:spcPts val="0"/>
              </a:spcBef>
              <a:spcAft>
                <a:spcPts val="0"/>
              </a:spcAft>
              <a:buClrTx/>
              <a:buSzTx/>
              <a:buFontTx/>
            </a:pPr>
            <a:r>
              <a:rPr lang="en-us" sz="16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Young people should </a:t>
            </a:r>
            <a:r>
              <a:rPr lang="en-us" sz="16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uphold</a:t>
            </a:r>
            <a:r>
              <a:rPr lang="en-us" sz="1600" b="0" i="0" u="none"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the consumer values such as </a:t>
            </a:r>
            <a:r>
              <a:rPr lang="en-us" sz="16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moderation</a:t>
            </a:r>
            <a:r>
              <a:rPr lang="en-us" sz="16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reasonableness, sharing, healthiness, </a:t>
            </a:r>
            <a:r>
              <a:rPr lang="en-us" sz="16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go green</a:t>
            </a:r>
            <a:r>
              <a:rPr lang="en-us" sz="16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and low carbon.</a:t>
            </a:r>
          </a:p>
        </p:txBody>
      </p:sp>
      <p:sp>
        <p:nvSpPr>
          <p:cNvPr id="15" name="文本框 14"/>
          <p:cNvSpPr txBox="1"/>
          <p:nvPr/>
        </p:nvSpPr>
        <p:spPr bwMode="auto">
          <a:xfrm>
            <a:off x="1131383" y="300133"/>
            <a:ext cx="9581068" cy="537135"/>
          </a:xfrm>
          <a:prstGeom prst="rect">
            <a:avLst/>
          </a:prstGeom>
          <a:noFill/>
          <a:ln>
            <a:noFill/>
            <a:prstDash val="dash"/>
          </a:ln>
        </p:spPr>
        <p:txBody>
          <a:bodyPr vert="horz" wrap="square" lIns="91440" tIns="45720" rIns="91440" bIns="45720" rtlCol="0" anchor="t">
            <a:spAutoFit/>
          </a:bodyPr>
          <a:lstStyle/>
          <a:p>
            <a:pPr lvl="0" algn="l" rtl="0">
              <a:lnSpc>
                <a:spcPts val="4000"/>
              </a:lnSpc>
              <a:buClrTx/>
              <a:buSzTx/>
              <a:buFontTx/>
            </a:pPr>
            <a:r>
              <a:rPr lang="en-us" sz="2000" b="1"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The new </a:t>
            </a:r>
            <a:r>
              <a:rPr lang="en-us" sz="2000" b="1"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economies affect </a:t>
            </a:r>
            <a:r>
              <a:rPr lang="en-us" sz="2000" b="1"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people's consumption ideas and consumer behaviors</a:t>
            </a:r>
          </a:p>
        </p:txBody>
      </p:sp>
      <p:sp>
        <p:nvSpPr>
          <p:cNvPr id="16" name="Freeform 5"/>
          <p:cNvSpPr/>
          <p:nvPr/>
        </p:nvSpPr>
        <p:spPr bwMode="auto">
          <a:xfrm>
            <a:off x="522914" y="382395"/>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grpSp>
        <p:nvGrpSpPr>
          <p:cNvPr id="17" name="组合 16"/>
          <p:cNvGrpSpPr/>
          <p:nvPr/>
        </p:nvGrpSpPr>
        <p:grpSpPr>
          <a:xfrm>
            <a:off x="522914" y="3449159"/>
            <a:ext cx="2181895" cy="542295"/>
            <a:chOff x="1193537" y="1476656"/>
            <a:chExt cx="2181895" cy="542295"/>
          </a:xfrm>
        </p:grpSpPr>
        <p:sp>
          <p:nvSpPr>
            <p:cNvPr id="21" name="矩形 20"/>
            <p:cNvSpPr/>
            <p:nvPr/>
          </p:nvSpPr>
          <p:spPr>
            <a:xfrm>
              <a:off x="1193537" y="159350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altLang="en-US" sz="2000" dirty="0"/>
            </a:p>
          </p:txBody>
        </p:sp>
        <p:sp>
          <p:nvSpPr>
            <p:cNvPr id="22" name="矩形 21"/>
            <p:cNvSpPr/>
            <p:nvPr/>
          </p:nvSpPr>
          <p:spPr>
            <a:xfrm>
              <a:off x="1317362" y="1728439"/>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altLang="en-US" sz="2000" dirty="0"/>
            </a:p>
          </p:txBody>
        </p:sp>
        <p:sp>
          <p:nvSpPr>
            <p:cNvPr id="23" name="文本框 22"/>
            <p:cNvSpPr txBox="1">
              <a:spLocks noChangeArrowheads="1"/>
            </p:cNvSpPr>
            <p:nvPr/>
          </p:nvSpPr>
          <p:spPr bwMode="auto">
            <a:xfrm>
              <a:off x="1678241" y="1476656"/>
              <a:ext cx="169719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rtl="0"/>
              <a:r>
                <a:rPr lang="en-us" sz="2000" b="1" i="0" u="none" baseline="0" dirty="0">
                  <a:latin typeface="Times New Roman" panose="02020603050405020304" pitchFamily="18" charset="0"/>
                  <a:ea typeface="Microsoft JhengHei" panose="020B0604030504040204" pitchFamily="34" charset="-120"/>
                  <a:cs typeface="Times New Roman" panose="02020603050405020304" pitchFamily="18" charset="0"/>
                </a:rPr>
                <a:t>Activity</a:t>
              </a:r>
            </a:p>
          </p:txBody>
        </p:sp>
        <p:cxnSp>
          <p:nvCxnSpPr>
            <p:cNvPr id="24" name="直接连接符 23"/>
            <p:cNvCxnSpPr/>
            <p:nvPr/>
          </p:nvCxnSpPr>
          <p:spPr>
            <a:xfrm>
              <a:off x="1620574" y="1991964"/>
              <a:ext cx="140509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6" name="组合 25"/>
          <p:cNvGrpSpPr>
            <a:grpSpLocks noChangeAspect="1"/>
          </p:cNvGrpSpPr>
          <p:nvPr/>
        </p:nvGrpSpPr>
        <p:grpSpPr>
          <a:xfrm>
            <a:off x="522914" y="5367314"/>
            <a:ext cx="493472" cy="540000"/>
            <a:chOff x="6523756" y="488141"/>
            <a:chExt cx="883270" cy="966551"/>
          </a:xfrm>
        </p:grpSpPr>
        <p:sp>
          <p:nvSpPr>
            <p:cNvPr id="27" name="流程图: 离页连接符 26"/>
            <p:cNvSpPr/>
            <p:nvPr/>
          </p:nvSpPr>
          <p:spPr>
            <a:xfrm>
              <a:off x="6523756" y="488141"/>
              <a:ext cx="826517" cy="891903"/>
            </a:xfrm>
            <a:prstGeom prst="flowChartOffpageConnector">
              <a:avLst/>
            </a:prstGeom>
            <a:solidFill>
              <a:srgbClr val="21D0C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ltLang="en-US" dirty="0"/>
            </a:p>
          </p:txBody>
        </p:sp>
        <p:sp>
          <p:nvSpPr>
            <p:cNvPr id="28" name="流程图: 离页连接符 27"/>
            <p:cNvSpPr/>
            <p:nvPr/>
          </p:nvSpPr>
          <p:spPr>
            <a:xfrm>
              <a:off x="6580509" y="562789"/>
              <a:ext cx="826517" cy="891903"/>
            </a:xfrm>
            <a:prstGeom prst="flowChartOffpage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ltLang="en-US" dirty="0"/>
            </a:p>
          </p:txBody>
        </p:sp>
        <p:sp>
          <p:nvSpPr>
            <p:cNvPr id="29" name="流程图: 离页连接符 28"/>
            <p:cNvSpPr/>
            <p:nvPr/>
          </p:nvSpPr>
          <p:spPr>
            <a:xfrm>
              <a:off x="6560792" y="529167"/>
              <a:ext cx="826517" cy="891903"/>
            </a:xfrm>
            <a:prstGeom prst="flowChartOffpageConnector">
              <a:avLst/>
            </a:prstGeom>
            <a:solidFill>
              <a:srgbClr val="21D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ltLang="en-US" dirty="0"/>
            </a:p>
          </p:txBody>
        </p:sp>
        <p:grpSp>
          <p:nvGrpSpPr>
            <p:cNvPr id="30" name="组合 29"/>
            <p:cNvGrpSpPr/>
            <p:nvPr/>
          </p:nvGrpSpPr>
          <p:grpSpPr>
            <a:xfrm>
              <a:off x="6676279" y="647264"/>
              <a:ext cx="600075" cy="568325"/>
              <a:chOff x="5991226" y="2949576"/>
              <a:chExt cx="600075" cy="568325"/>
            </a:xfrm>
          </p:grpSpPr>
          <p:sp>
            <p:nvSpPr>
              <p:cNvPr id="31" name="Freeform 46"/>
              <p:cNvSpPr/>
              <p:nvPr/>
            </p:nvSpPr>
            <p:spPr bwMode="auto">
              <a:xfrm>
                <a:off x="5991226" y="3168651"/>
                <a:ext cx="349250" cy="349250"/>
              </a:xfrm>
              <a:custGeom>
                <a:avLst/>
                <a:gdLst>
                  <a:gd name="T0" fmla="*/ 36 w 43"/>
                  <a:gd name="T1" fmla="*/ 8 h 43"/>
                  <a:gd name="T2" fmla="*/ 41 w 43"/>
                  <a:gd name="T3" fmla="*/ 27 h 43"/>
                  <a:gd name="T4" fmla="*/ 27 w 43"/>
                  <a:gd name="T5" fmla="*/ 41 h 43"/>
                  <a:gd name="T6" fmla="*/ 8 w 43"/>
                  <a:gd name="T7" fmla="*/ 36 h 43"/>
                  <a:gd name="T8" fmla="*/ 8 w 43"/>
                  <a:gd name="T9" fmla="*/ 8 h 43"/>
                  <a:gd name="T10" fmla="*/ 36 w 43"/>
                  <a:gd name="T11" fmla="*/ 8 h 43"/>
                </a:gdLst>
                <a:ahLst/>
                <a:cxnLst>
                  <a:cxn ang="0">
                    <a:pos x="T0" y="T1"/>
                  </a:cxn>
                  <a:cxn ang="0">
                    <a:pos x="T2" y="T3"/>
                  </a:cxn>
                  <a:cxn ang="0">
                    <a:pos x="T4" y="T5"/>
                  </a:cxn>
                  <a:cxn ang="0">
                    <a:pos x="T6" y="T7"/>
                  </a:cxn>
                  <a:cxn ang="0">
                    <a:pos x="T8" y="T9"/>
                  </a:cxn>
                  <a:cxn ang="0">
                    <a:pos x="T10" y="T11"/>
                  </a:cxn>
                </a:cxnLst>
                <a:rect l="0" t="0" r="r" b="b"/>
                <a:pathLst>
                  <a:path w="43" h="43">
                    <a:moveTo>
                      <a:pt x="36" y="8"/>
                    </a:moveTo>
                    <a:cubicBezTo>
                      <a:pt x="41" y="13"/>
                      <a:pt x="43" y="20"/>
                      <a:pt x="41" y="27"/>
                    </a:cubicBezTo>
                    <a:cubicBezTo>
                      <a:pt x="39" y="34"/>
                      <a:pt x="34" y="39"/>
                      <a:pt x="27" y="41"/>
                    </a:cubicBezTo>
                    <a:cubicBezTo>
                      <a:pt x="20" y="43"/>
                      <a:pt x="13" y="41"/>
                      <a:pt x="8" y="36"/>
                    </a:cubicBezTo>
                    <a:cubicBezTo>
                      <a:pt x="0" y="28"/>
                      <a:pt x="0" y="15"/>
                      <a:pt x="8" y="8"/>
                    </a:cubicBezTo>
                    <a:cubicBezTo>
                      <a:pt x="16" y="0"/>
                      <a:pt x="28" y="0"/>
                      <a:pt x="36" y="8"/>
                    </a:cubicBezTo>
                    <a:close/>
                  </a:path>
                </a:pathLst>
              </a:custGeom>
              <a:noFill/>
              <a:ln w="38100" cap="flat">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ltLang="en-US" dirty="0"/>
              </a:p>
            </p:txBody>
          </p:sp>
          <p:sp>
            <p:nvSpPr>
              <p:cNvPr id="32" name="Line 47"/>
              <p:cNvSpPr>
                <a:spLocks noChangeShapeType="1"/>
              </p:cNvSpPr>
              <p:nvPr/>
            </p:nvSpPr>
            <p:spPr bwMode="auto">
              <a:xfrm flipV="1">
                <a:off x="6283326" y="2949576"/>
                <a:ext cx="274638" cy="276225"/>
              </a:xfrm>
              <a:prstGeom prst="line">
                <a:avLst/>
              </a:prstGeom>
              <a:noFill/>
              <a:ln w="3810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en-us" altLang="en-US" dirty="0"/>
              </a:p>
            </p:txBody>
          </p:sp>
          <p:sp>
            <p:nvSpPr>
              <p:cNvPr id="33" name="Freeform 48"/>
              <p:cNvSpPr/>
              <p:nvPr/>
            </p:nvSpPr>
            <p:spPr bwMode="auto">
              <a:xfrm>
                <a:off x="6403976" y="3006726"/>
                <a:ext cx="187325" cy="195263"/>
              </a:xfrm>
              <a:custGeom>
                <a:avLst/>
                <a:gdLst>
                  <a:gd name="T0" fmla="*/ 0 w 118"/>
                  <a:gd name="T1" fmla="*/ 67 h 123"/>
                  <a:gd name="T2" fmla="*/ 51 w 118"/>
                  <a:gd name="T3" fmla="*/ 123 h 123"/>
                  <a:gd name="T4" fmla="*/ 118 w 118"/>
                  <a:gd name="T5" fmla="*/ 56 h 123"/>
                  <a:gd name="T6" fmla="*/ 62 w 118"/>
                  <a:gd name="T7" fmla="*/ 0 h 123"/>
                  <a:gd name="T8" fmla="*/ 0 w 118"/>
                  <a:gd name="T9" fmla="*/ 67 h 123"/>
                </a:gdLst>
                <a:ahLst/>
                <a:cxnLst>
                  <a:cxn ang="0">
                    <a:pos x="T0" y="T1"/>
                  </a:cxn>
                  <a:cxn ang="0">
                    <a:pos x="T2" y="T3"/>
                  </a:cxn>
                  <a:cxn ang="0">
                    <a:pos x="T4" y="T5"/>
                  </a:cxn>
                  <a:cxn ang="0">
                    <a:pos x="T6" y="T7"/>
                  </a:cxn>
                  <a:cxn ang="0">
                    <a:pos x="T8" y="T9"/>
                  </a:cxn>
                </a:cxnLst>
                <a:rect l="0" t="0" r="r" b="b"/>
                <a:pathLst>
                  <a:path w="118" h="123">
                    <a:moveTo>
                      <a:pt x="0" y="67"/>
                    </a:moveTo>
                    <a:lnTo>
                      <a:pt x="51" y="123"/>
                    </a:lnTo>
                    <a:lnTo>
                      <a:pt x="118" y="56"/>
                    </a:lnTo>
                    <a:lnTo>
                      <a:pt x="62" y="0"/>
                    </a:lnTo>
                    <a:lnTo>
                      <a:pt x="0" y="67"/>
                    </a:lnTo>
                    <a:close/>
                  </a:path>
                </a:pathLst>
              </a:custGeom>
              <a:noFill/>
              <a:ln w="38100" cap="flat">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ltLang="en-US" dirty="0"/>
              </a:p>
            </p:txBody>
          </p:sp>
        </p:grpSp>
      </p:grpSp>
      <p:sp>
        <p:nvSpPr>
          <p:cNvPr id="34" name="文本框 33"/>
          <p:cNvSpPr txBox="1"/>
          <p:nvPr/>
        </p:nvSpPr>
        <p:spPr>
          <a:xfrm>
            <a:off x="1058876" y="5351012"/>
            <a:ext cx="2992423" cy="400110"/>
          </a:xfrm>
          <a:prstGeom prst="rect">
            <a:avLst/>
          </a:prstGeom>
          <a:noFill/>
        </p:spPr>
        <p:txBody>
          <a:bodyPr wrap="square">
            <a:spAutoFit/>
          </a:bodyPr>
          <a:lstStyle/>
          <a:p>
            <a:pPr algn="ctr" rtl="0">
              <a:defRPr/>
            </a:pPr>
            <a:r>
              <a:rPr lang="en-us" sz="2000" b="1" i="0" u="none" baseline="0" dirty="0">
                <a:solidFill>
                  <a:srgbClr val="0D0D0D"/>
                </a:solidFill>
                <a:latin typeface="Times New Roman" panose="02020603050405020304" pitchFamily="18" charset="0"/>
                <a:ea typeface="DFKai-SB" panose="03000509000000000000" pitchFamily="65" charset="-120"/>
                <a:cs typeface="Times New Roman" panose="02020603050405020304" pitchFamily="18" charset="0"/>
                <a:sym typeface="+mn-ea"/>
              </a:rPr>
              <a:t>Suggested answer: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33863" y="1037588"/>
            <a:ext cx="11477897" cy="4640108"/>
          </a:xfrm>
        </p:spPr>
        <p:txBody>
          <a:bodyPr>
            <a:noAutofit/>
          </a:bodyPr>
          <a:lstStyle/>
          <a:p>
            <a:pPr marL="0" indent="0" algn="just">
              <a:lnSpc>
                <a:spcPct val="120000"/>
              </a:lnSpc>
              <a:spcBef>
                <a:spcPct val="0"/>
              </a:spcBef>
              <a:spcAft>
                <a:spcPts val="300"/>
              </a:spcAft>
              <a:buFontTx/>
              <a:buNone/>
            </a:pPr>
            <a:r>
              <a:rPr lang="en-US" altLang="zh-CN" sz="2000" b="1"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Knowledge</a:t>
            </a:r>
          </a:p>
          <a:p>
            <a:pPr marL="571500" indent="-342900" algn="just">
              <a:lnSpc>
                <a:spcPct val="120000"/>
              </a:lnSpc>
              <a:spcBef>
                <a:spcPts val="0"/>
              </a:spcBef>
            </a:pPr>
            <a:r>
              <a:rPr lang="en-us" sz="18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Times New Roman" panose="02020603050405020304" pitchFamily="18" charset="0"/>
              </a:rPr>
              <a:t>To </a:t>
            </a:r>
            <a:r>
              <a:rPr lang="en-us" sz="18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Times New Roman" panose="02020603050405020304" pitchFamily="18" charset="0"/>
              </a:rPr>
              <a:t>understand the meaning of economic </a:t>
            </a:r>
            <a:r>
              <a:rPr lang="en-us" altLang="zh-HK" sz="1800" dirty="0" err="1"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Times New Roman" panose="02020603050405020304" pitchFamily="18" charset="0"/>
              </a:rPr>
              <a:t>globali</a:t>
            </a:r>
            <a:r>
              <a:rPr lang="en-US" altLang="zh-HK" sz="1800" dirty="0" err="1"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Times New Roman" panose="02020603050405020304" pitchFamily="18" charset="0"/>
              </a:rPr>
              <a:t>s</a:t>
            </a:r>
            <a:r>
              <a:rPr lang="en-us" altLang="zh-HK" sz="1800" dirty="0" err="1"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Times New Roman" panose="02020603050405020304" pitchFamily="18" charset="0"/>
              </a:rPr>
              <a:t>ation</a:t>
            </a:r>
            <a:r>
              <a:rPr lang="en-us" sz="18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Times New Roman" panose="02020603050405020304" pitchFamily="18" charset="0"/>
              </a:rPr>
              <a:t>, multinational corporations and </a:t>
            </a:r>
            <a:r>
              <a:rPr lang="en-us" sz="18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Times New Roman" panose="02020603050405020304" pitchFamily="18" charset="0"/>
              </a:rPr>
              <a:t>the new </a:t>
            </a:r>
            <a:r>
              <a:rPr lang="en-us" sz="18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Times New Roman" panose="02020603050405020304" pitchFamily="18" charset="0"/>
              </a:rPr>
              <a:t>economies, </a:t>
            </a:r>
            <a:r>
              <a:rPr lang="en-us" sz="18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Times New Roman" panose="02020603050405020304" pitchFamily="18" charset="0"/>
              </a:rPr>
              <a:t>as well as the interdependence and </a:t>
            </a:r>
            <a:r>
              <a:rPr lang="en-us" sz="18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Times New Roman" panose="02020603050405020304" pitchFamily="18" charset="0"/>
              </a:rPr>
              <a:t>interaction</a:t>
            </a:r>
            <a:r>
              <a:rPr lang="en-us" sz="1800" b="0" i="0" u="none"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Times New Roman" panose="02020603050405020304" pitchFamily="18" charset="0"/>
              </a:rPr>
              <a:t> </a:t>
            </a:r>
            <a:r>
              <a:rPr lang="en-us" sz="18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Times New Roman" panose="02020603050405020304" pitchFamily="18" charset="0"/>
              </a:rPr>
              <a:t>of all countries</a:t>
            </a:r>
            <a:endParaRPr lang="en-us" sz="1800" strike="sngStrike"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Times New Roman" panose="02020603050405020304" pitchFamily="18" charset="0"/>
            </a:endParaRPr>
          </a:p>
          <a:p>
            <a:pPr marL="571500" indent="-342900" algn="just" rtl="0">
              <a:lnSpc>
                <a:spcPct val="120000"/>
              </a:lnSpc>
              <a:spcBef>
                <a:spcPts val="0"/>
              </a:spcBef>
            </a:pPr>
            <a:r>
              <a:rPr lang="en-us" sz="18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Times New Roman" panose="02020603050405020304" pitchFamily="18" charset="0"/>
              </a:rPr>
              <a:t>To </a:t>
            </a:r>
            <a:r>
              <a:rPr lang="en-us" sz="18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Times New Roman" panose="02020603050405020304" pitchFamily="18" charset="0"/>
              </a:rPr>
              <a:t>understand major </a:t>
            </a:r>
            <a:r>
              <a:rPr lang="en-us" sz="18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Times New Roman" panose="02020603050405020304" pitchFamily="18" charset="0"/>
              </a:rPr>
              <a:t>international </a:t>
            </a:r>
            <a:r>
              <a:rPr lang="en-us" sz="18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Times New Roman" panose="02020603050405020304" pitchFamily="18" charset="0"/>
              </a:rPr>
              <a:t>economic </a:t>
            </a:r>
            <a:r>
              <a:rPr lang="en-us" sz="1800" b="0" i="0" u="none" baseline="0" dirty="0" err="1"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Times New Roman" panose="02020603050405020304" pitchFamily="18" charset="0"/>
              </a:rPr>
              <a:t>organisations</a:t>
            </a:r>
            <a:r>
              <a:rPr lang="en-us" sz="18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Times New Roman" panose="02020603050405020304" pitchFamily="18" charset="0"/>
              </a:rPr>
              <a:t> and the </a:t>
            </a:r>
            <a:r>
              <a:rPr lang="en-us" sz="18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Times New Roman" panose="02020603050405020304" pitchFamily="18" charset="0"/>
              </a:rPr>
              <a:t>main ways </a:t>
            </a:r>
            <a:r>
              <a:rPr lang="en-us" sz="18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Times New Roman" panose="02020603050405020304" pitchFamily="18" charset="0"/>
              </a:rPr>
              <a:t>they facilitate international </a:t>
            </a:r>
            <a:r>
              <a:rPr lang="en-us" sz="18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Times New Roman" panose="02020603050405020304" pitchFamily="18" charset="0"/>
              </a:rPr>
              <a:t>economic cooperation</a:t>
            </a:r>
          </a:p>
          <a:p>
            <a:pPr marL="571500" indent="-342900" algn="just">
              <a:lnSpc>
                <a:spcPct val="120000"/>
              </a:lnSpc>
              <a:spcBef>
                <a:spcPts val="0"/>
              </a:spcBef>
            </a:pPr>
            <a:r>
              <a:rPr lang="en-us" sz="18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Times New Roman" panose="02020603050405020304" pitchFamily="18" charset="0"/>
              </a:rPr>
              <a:t>To </a:t>
            </a:r>
            <a:r>
              <a:rPr lang="en-us" sz="18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Times New Roman" panose="02020603050405020304" pitchFamily="18" charset="0"/>
              </a:rPr>
              <a:t>learn about the major impacts of new economies on </a:t>
            </a:r>
            <a:r>
              <a:rPr lang="en-us" sz="18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Times New Roman" panose="02020603050405020304" pitchFamily="18" charset="0"/>
              </a:rPr>
              <a:t>individuals, </a:t>
            </a:r>
            <a:r>
              <a:rPr lang="en-US" sz="180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Times New Roman" panose="02020603050405020304" pitchFamily="18" charset="0"/>
              </a:rPr>
              <a:t>and the development of </a:t>
            </a:r>
            <a:r>
              <a:rPr lang="en-us" sz="18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Times New Roman" panose="02020603050405020304" pitchFamily="18" charset="0"/>
              </a:rPr>
              <a:t>Hong </a:t>
            </a:r>
            <a:r>
              <a:rPr lang="en-us" sz="18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Times New Roman" panose="02020603050405020304" pitchFamily="18" charset="0"/>
              </a:rPr>
              <a:t>Kong and our country</a:t>
            </a:r>
            <a:endParaRPr lang="en-us" altLang="zh-CN" sz="180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Times New Roman" panose="02020603050405020304" pitchFamily="18" charset="0"/>
            </a:endParaRPr>
          </a:p>
          <a:p>
            <a:pPr marL="0" indent="0" algn="just" rtl="0" latinLnBrk="0">
              <a:lnSpc>
                <a:spcPct val="120000"/>
              </a:lnSpc>
              <a:spcBef>
                <a:spcPts val="0"/>
              </a:spcBef>
              <a:spcAft>
                <a:spcPts val="0"/>
              </a:spcAft>
              <a:buNone/>
            </a:pPr>
            <a:r>
              <a:rPr lang="en-us" sz="2000" b="1"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Times New Roman" panose="02020603050405020304" pitchFamily="18" charset="0"/>
              </a:rPr>
              <a:t>Skills</a:t>
            </a:r>
            <a:endParaRPr lang="en-us" altLang="zh-TW" sz="2000" b="1"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Times New Roman" panose="02020603050405020304" pitchFamily="18" charset="0"/>
            </a:endParaRPr>
          </a:p>
          <a:p>
            <a:pPr marL="571500" indent="-342900" algn="just">
              <a:lnSpc>
                <a:spcPct val="120000"/>
              </a:lnSpc>
              <a:spcBef>
                <a:spcPts val="0"/>
              </a:spcBef>
            </a:pPr>
            <a:r>
              <a:rPr lang="en-us" sz="18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Times New Roman" panose="02020603050405020304" pitchFamily="18" charset="0"/>
              </a:rPr>
              <a:t>To </a:t>
            </a:r>
            <a:r>
              <a:rPr lang="en-us" sz="1800" b="0" i="0" u="none" baseline="0" dirty="0" err="1"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Times New Roman" panose="02020603050405020304" pitchFamily="18" charset="0"/>
              </a:rPr>
              <a:t>analyse</a:t>
            </a:r>
            <a:r>
              <a:rPr lang="en-us" sz="18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Times New Roman" panose="02020603050405020304" pitchFamily="18" charset="0"/>
              </a:rPr>
              <a:t> </a:t>
            </a:r>
            <a:r>
              <a:rPr lang="en-us" altLang="zh-HK" sz="180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Times New Roman" panose="02020603050405020304" pitchFamily="18" charset="0"/>
              </a:rPr>
              <a:t>objectively </a:t>
            </a:r>
            <a:r>
              <a:rPr lang="en-us" sz="18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Times New Roman" panose="02020603050405020304" pitchFamily="18" charset="0"/>
              </a:rPr>
              <a:t>the </a:t>
            </a:r>
            <a:r>
              <a:rPr lang="en-us" sz="18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Times New Roman" panose="02020603050405020304" pitchFamily="18" charset="0"/>
              </a:rPr>
              <a:t>impact </a:t>
            </a:r>
            <a:r>
              <a:rPr lang="en-us" sz="18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Times New Roman" panose="02020603050405020304" pitchFamily="18" charset="0"/>
              </a:rPr>
              <a:t>of economic </a:t>
            </a:r>
            <a:r>
              <a:rPr lang="en-us" sz="1800" b="0" i="0" u="none" baseline="0" dirty="0" err="1"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Times New Roman" panose="02020603050405020304" pitchFamily="18" charset="0"/>
              </a:rPr>
              <a:t>globalisation</a:t>
            </a:r>
            <a:r>
              <a:rPr lang="en-us" sz="18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Times New Roman" panose="02020603050405020304" pitchFamily="18" charset="0"/>
              </a:rPr>
              <a:t> </a:t>
            </a:r>
            <a:r>
              <a:rPr lang="en-US" sz="180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Times New Roman" panose="02020603050405020304" pitchFamily="18" charset="0"/>
              </a:rPr>
              <a:t>through examples </a:t>
            </a:r>
            <a:r>
              <a:rPr lang="en-US" sz="180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Times New Roman" panose="02020603050405020304" pitchFamily="18" charset="0"/>
              </a:rPr>
              <a:t>of</a:t>
            </a:r>
            <a:r>
              <a:rPr lang="en-GB" altLang="zh-HK" sz="1800" dirty="0">
                <a:solidFill>
                  <a:schemeClr val="tx1">
                    <a:lumMod val="85000"/>
                    <a:lumOff val="15000"/>
                  </a:schemeClr>
                </a:solidFill>
                <a:latin typeface="Times New Roman" panose="02020603050405020304" pitchFamily="18" charset="0"/>
                <a:ea typeface="DFKai-SB" panose="03000509000000000000" pitchFamily="65" charset="-120"/>
                <a:sym typeface="Times New Roman" panose="02020603050405020304" pitchFamily="18" charset="0"/>
              </a:rPr>
              <a:t> </a:t>
            </a:r>
            <a:r>
              <a:rPr lang="en-GB" altLang="zh-HK" sz="180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Times New Roman" panose="02020603050405020304" pitchFamily="18" charset="0"/>
              </a:rPr>
              <a:t>international economic cooperation and develop</a:t>
            </a:r>
            <a:r>
              <a:rPr lang="en-US" sz="180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Times New Roman" panose="02020603050405020304" pitchFamily="18" charset="0"/>
              </a:rPr>
              <a:t> </a:t>
            </a:r>
            <a:r>
              <a:rPr lang="en-us" sz="18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Times New Roman" panose="02020603050405020304" pitchFamily="18" charset="0"/>
              </a:rPr>
              <a:t>critical thinking skills </a:t>
            </a:r>
          </a:p>
          <a:p>
            <a:pPr algn="just">
              <a:lnSpc>
                <a:spcPct val="120000"/>
              </a:lnSpc>
              <a:spcBef>
                <a:spcPts val="0"/>
              </a:spcBef>
              <a:buNone/>
            </a:pPr>
            <a:r>
              <a:rPr lang="en-us" sz="2000" b="1"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Times New Roman" panose="02020603050405020304" pitchFamily="18" charset="0"/>
              </a:rPr>
              <a:t>Values</a:t>
            </a:r>
            <a:endParaRPr lang="en-us" altLang="zh-TW" sz="2000" b="1"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Times New Roman" panose="02020603050405020304" pitchFamily="18" charset="0"/>
            </a:endParaRPr>
          </a:p>
          <a:p>
            <a:pPr marL="571500" indent="-342900" algn="just">
              <a:lnSpc>
                <a:spcPct val="120000"/>
              </a:lnSpc>
              <a:spcBef>
                <a:spcPts val="0"/>
              </a:spcBef>
            </a:pPr>
            <a:r>
              <a:rPr lang="en-us" sz="18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Times New Roman" panose="02020603050405020304" pitchFamily="18" charset="0"/>
              </a:rPr>
              <a:t>To </a:t>
            </a:r>
            <a:r>
              <a:rPr lang="en-us" sz="18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Times New Roman" panose="02020603050405020304" pitchFamily="18" charset="0"/>
              </a:rPr>
              <a:t>broaden </a:t>
            </a:r>
            <a:r>
              <a:rPr lang="en-US" sz="180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Times New Roman" panose="02020603050405020304" pitchFamily="18" charset="0"/>
              </a:rPr>
              <a:t>international </a:t>
            </a:r>
            <a:r>
              <a:rPr lang="en-US" sz="180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Times New Roman" panose="02020603050405020304" pitchFamily="18" charset="0"/>
              </a:rPr>
              <a:t>perspectives</a:t>
            </a:r>
            <a:r>
              <a:rPr lang="en-us" sz="18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Times New Roman" panose="02020603050405020304" pitchFamily="18" charset="0"/>
              </a:rPr>
              <a:t>, develop the </a:t>
            </a:r>
            <a:r>
              <a:rPr lang="en-us" sz="18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Times New Roman" panose="02020603050405020304" pitchFamily="18" charset="0"/>
              </a:rPr>
              <a:t>concept of global economic interdependence and international economic cooperation, and cultivate a sense of personal and social responsibility for contributing to the economic development of our country and Hong Kong</a:t>
            </a:r>
          </a:p>
        </p:txBody>
      </p:sp>
      <p:sp>
        <p:nvSpPr>
          <p:cNvPr id="4" name="直接连接符 8">
            <a:extLst>
              <a:ext uri="{FF2B5EF4-FFF2-40B4-BE49-F238E27FC236}">
                <a16:creationId xmlns:a16="http://schemas.microsoft.com/office/drawing/2014/main" id="{53B66358-7B19-4D50-B634-9EB6A25BCA1D}"/>
              </a:ext>
            </a:extLst>
          </p:cNvPr>
          <p:cNvSpPr>
            <a:spLocks noChangeShapeType="1"/>
          </p:cNvSpPr>
          <p:nvPr/>
        </p:nvSpPr>
        <p:spPr bwMode="auto">
          <a:xfrm flipV="1">
            <a:off x="7532426" y="568642"/>
            <a:ext cx="1485900" cy="0"/>
          </a:xfrm>
          <a:prstGeom prst="line">
            <a:avLst/>
          </a:prstGeom>
          <a:noFill/>
          <a:ln w="6350">
            <a:solidFill>
              <a:srgbClr val="2F2637"/>
            </a:solidFill>
            <a:miter lim="800000"/>
            <a:headEnd/>
            <a:tailEnd/>
          </a:ln>
          <a:extLst>
            <a:ext uri="{909E8E84-426E-40DD-AFC4-6F175D3DCCD1}">
              <a14:hiddenFill xmlns:a14="http://schemas.microsoft.com/office/drawing/2010/main">
                <a:noFill/>
              </a14:hiddenFill>
            </a:ext>
          </a:extLst>
        </p:spPr>
        <p:txBody>
          <a:bodyPr/>
          <a:lstStyle/>
          <a:p>
            <a:endParaRPr lang="en-us" altLang="en-US" dirty="0">
              <a:solidFill>
                <a:prstClr val="black"/>
              </a:solidFill>
            </a:endParaRPr>
          </a:p>
        </p:txBody>
      </p:sp>
      <p:sp>
        <p:nvSpPr>
          <p:cNvPr id="5" name="直接连接符 10">
            <a:extLst>
              <a:ext uri="{FF2B5EF4-FFF2-40B4-BE49-F238E27FC236}">
                <a16:creationId xmlns:a16="http://schemas.microsoft.com/office/drawing/2014/main" id="{5D2D9A4D-0AC4-411F-AFBE-96BF7BA02EB7}"/>
              </a:ext>
            </a:extLst>
          </p:cNvPr>
          <p:cNvSpPr>
            <a:spLocks noChangeShapeType="1"/>
          </p:cNvSpPr>
          <p:nvPr/>
        </p:nvSpPr>
        <p:spPr bwMode="auto">
          <a:xfrm flipV="1">
            <a:off x="2615042" y="568642"/>
            <a:ext cx="1590675" cy="0"/>
          </a:xfrm>
          <a:prstGeom prst="line">
            <a:avLst/>
          </a:prstGeom>
          <a:noFill/>
          <a:ln w="6350">
            <a:solidFill>
              <a:srgbClr val="2F2637"/>
            </a:solidFill>
            <a:miter lim="800000"/>
            <a:headEnd/>
            <a:tailEnd/>
          </a:ln>
          <a:extLst>
            <a:ext uri="{909E8E84-426E-40DD-AFC4-6F175D3DCCD1}">
              <a14:hiddenFill xmlns:a14="http://schemas.microsoft.com/office/drawing/2010/main">
                <a:noFill/>
              </a14:hiddenFill>
            </a:ext>
          </a:extLst>
        </p:spPr>
        <p:txBody>
          <a:bodyPr/>
          <a:lstStyle/>
          <a:p>
            <a:endParaRPr lang="en-us" altLang="en-US" dirty="0">
              <a:solidFill>
                <a:prstClr val="black"/>
              </a:solidFill>
            </a:endParaRPr>
          </a:p>
        </p:txBody>
      </p:sp>
      <p:sp>
        <p:nvSpPr>
          <p:cNvPr id="6" name="椭圆 13">
            <a:extLst>
              <a:ext uri="{FF2B5EF4-FFF2-40B4-BE49-F238E27FC236}">
                <a16:creationId xmlns:a16="http://schemas.microsoft.com/office/drawing/2014/main" id="{DC5563D4-846C-425B-8C11-0215F52D8157}"/>
              </a:ext>
            </a:extLst>
          </p:cNvPr>
          <p:cNvSpPr>
            <a:spLocks noChangeArrowheads="1"/>
          </p:cNvSpPr>
          <p:nvPr/>
        </p:nvSpPr>
        <p:spPr bwMode="auto">
          <a:xfrm>
            <a:off x="4342242" y="494030"/>
            <a:ext cx="153987" cy="153987"/>
          </a:xfrm>
          <a:prstGeom prst="ellipse">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rtl="0"/>
            <a:endParaRPr lang="en-us" altLang="zh-CN" sz="1400" dirty="0">
              <a:solidFill>
                <a:srgbClr val="FFFFFF"/>
              </a:solidFill>
              <a:latin typeface="宋体" panose="02010600030101010101" pitchFamily="2" charset="-122"/>
              <a:sym typeface="宋体" panose="02010600030101010101" pitchFamily="2" charset="-122"/>
            </a:endParaRPr>
          </a:p>
        </p:txBody>
      </p:sp>
      <p:sp>
        <p:nvSpPr>
          <p:cNvPr id="7" name="椭圆 17">
            <a:extLst>
              <a:ext uri="{FF2B5EF4-FFF2-40B4-BE49-F238E27FC236}">
                <a16:creationId xmlns:a16="http://schemas.microsoft.com/office/drawing/2014/main" id="{8026878E-A35D-4089-8AE0-89228D19DB2B}"/>
              </a:ext>
            </a:extLst>
          </p:cNvPr>
          <p:cNvSpPr>
            <a:spLocks noChangeArrowheads="1"/>
          </p:cNvSpPr>
          <p:nvPr/>
        </p:nvSpPr>
        <p:spPr bwMode="auto">
          <a:xfrm>
            <a:off x="7226039" y="494030"/>
            <a:ext cx="153987" cy="153987"/>
          </a:xfrm>
          <a:prstGeom prst="ellipse">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rtl="0"/>
            <a:endParaRPr lang="en-us" altLang="zh-CN" sz="1400" dirty="0">
              <a:solidFill>
                <a:srgbClr val="FFFFFF"/>
              </a:solidFill>
              <a:latin typeface="宋体" panose="02010600030101010101" pitchFamily="2" charset="-122"/>
              <a:sym typeface="宋体" panose="02010600030101010101" pitchFamily="2" charset="-122"/>
            </a:endParaRPr>
          </a:p>
        </p:txBody>
      </p:sp>
      <p:sp>
        <p:nvSpPr>
          <p:cNvPr id="2" name="TextBox 1"/>
          <p:cNvSpPr txBox="1"/>
          <p:nvPr/>
        </p:nvSpPr>
        <p:spPr>
          <a:xfrm>
            <a:off x="4529566" y="310915"/>
            <a:ext cx="2850460" cy="461665"/>
          </a:xfrm>
          <a:prstGeom prst="rect">
            <a:avLst/>
          </a:prstGeom>
          <a:noFill/>
        </p:spPr>
        <p:txBody>
          <a:bodyPr wrap="none" rtlCol="0">
            <a:spAutoFit/>
          </a:bodyPr>
          <a:lstStyle/>
          <a:p>
            <a:r>
              <a:rPr lang="en-US" altLang="zh-HK" sz="2400" b="1" dirty="0" smtClean="0">
                <a:latin typeface="Times New Roman" panose="02020603050405020304" pitchFamily="18" charset="0"/>
                <a:cs typeface="Times New Roman" panose="02020603050405020304" pitchFamily="18" charset="0"/>
              </a:rPr>
              <a:t>Learning objectives </a:t>
            </a:r>
            <a:endParaRPr lang="zh-HK" alt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79783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867815" y="1857855"/>
            <a:ext cx="10326612" cy="1609671"/>
          </a:xfrm>
          <a:prstGeom prst="rect">
            <a:avLst/>
          </a:prstGeom>
          <a:noFill/>
        </p:spPr>
        <p:txBody>
          <a:bodyPr wrap="square" rtlCol="0">
            <a:spAutoFit/>
          </a:bodyPr>
          <a:lstStyle/>
          <a:p>
            <a:pPr indent="0" algn="just" rtl="0" hangingPunct="0">
              <a:lnSpc>
                <a:spcPct val="120000"/>
              </a:lnSpc>
              <a:spcBef>
                <a:spcPts val="0"/>
              </a:spcBef>
              <a:spcAft>
                <a:spcPts val="0"/>
              </a:spcAft>
              <a:buFont typeface="Wingdings" panose="05000000000000000000" charset="0"/>
              <a:buNone/>
            </a:pPr>
            <a:r>
              <a:rPr lang="en-us" sz="21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With </a:t>
            </a:r>
            <a:r>
              <a:rPr lang="en-us" sz="21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the continuous development of the technology industry, especially the development and application of AI, positions at different levels will </a:t>
            </a:r>
            <a:r>
              <a:rPr lang="en-us" sz="21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most likely </a:t>
            </a:r>
            <a:r>
              <a:rPr lang="en-us" sz="21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be replaced by intelligent robots. </a:t>
            </a:r>
            <a:r>
              <a:rPr lang="en-us" sz="21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Yet the </a:t>
            </a:r>
            <a:r>
              <a:rPr lang="en-us" sz="21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development of the new </a:t>
            </a:r>
            <a:r>
              <a:rPr lang="en-us" sz="21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economies have </a:t>
            </a:r>
            <a:r>
              <a:rPr lang="en-us" sz="21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also created new </a:t>
            </a:r>
            <a:r>
              <a:rPr lang="en-us" sz="21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occupations and </a:t>
            </a:r>
            <a:r>
              <a:rPr lang="en-us" sz="21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positions.</a:t>
            </a:r>
            <a:endParaRPr lang="en-us" sz="210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5" name="文本框 4"/>
          <p:cNvSpPr txBox="1"/>
          <p:nvPr/>
        </p:nvSpPr>
        <p:spPr bwMode="auto">
          <a:xfrm>
            <a:off x="478030" y="438373"/>
            <a:ext cx="10781640" cy="561179"/>
          </a:xfrm>
          <a:prstGeom prst="rect">
            <a:avLst/>
          </a:prstGeom>
          <a:noFill/>
          <a:ln>
            <a:noFill/>
            <a:prstDash val="dash"/>
          </a:ln>
        </p:spPr>
        <p:txBody>
          <a:bodyPr vert="horz" wrap="square" lIns="91440" tIns="45720" rIns="91440" bIns="45720" rtlCol="0" anchor="t">
            <a:spAutoFit/>
          </a:bodyPr>
          <a:lstStyle/>
          <a:p>
            <a:pPr lvl="0" algn="ctr" rtl="0">
              <a:lnSpc>
                <a:spcPts val="4000"/>
              </a:lnSpc>
              <a:buClrTx/>
              <a:buSzTx/>
              <a:buFontTx/>
            </a:pPr>
            <a:r>
              <a:rPr lang="en-us" sz="2800" b="1" i="0" u="none" baseline="0" dirty="0">
                <a:latin typeface="Times New Roman" panose="02020603050405020304" pitchFamily="18" charset="0"/>
                <a:ea typeface="DFKai-SB" panose="03000509000000000000" pitchFamily="65" charset="-120"/>
                <a:cs typeface="Times New Roman" panose="02020603050405020304" pitchFamily="18" charset="0"/>
                <a:sym typeface="+mn-ea"/>
              </a:rPr>
              <a:t>1.2 </a:t>
            </a:r>
            <a:r>
              <a:rPr lang="en-us" sz="2800" b="1"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The impact of new economies on employment</a:t>
            </a:r>
            <a:endParaRPr lang="en-us" sz="2800" b="1"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9" name="文本框 8"/>
          <p:cNvSpPr txBox="1"/>
          <p:nvPr/>
        </p:nvSpPr>
        <p:spPr bwMode="auto">
          <a:xfrm>
            <a:off x="1626867" y="1164834"/>
            <a:ext cx="10381629" cy="537135"/>
          </a:xfrm>
          <a:prstGeom prst="rect">
            <a:avLst/>
          </a:prstGeom>
          <a:noFill/>
          <a:ln>
            <a:noFill/>
            <a:prstDash val="dash"/>
          </a:ln>
        </p:spPr>
        <p:txBody>
          <a:bodyPr vert="horz" wrap="square" lIns="91440" tIns="45720" rIns="91440" bIns="45720" rtlCol="0" anchor="t">
            <a:spAutoFit/>
          </a:bodyPr>
          <a:lstStyle/>
          <a:p>
            <a:pPr lvl="0" algn="l" rtl="0">
              <a:lnSpc>
                <a:spcPts val="4000"/>
              </a:lnSpc>
              <a:buClrTx/>
              <a:buSzTx/>
              <a:buFontTx/>
            </a:pPr>
            <a:r>
              <a:rPr lang="en-us" sz="2000" b="1"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The development of the new </a:t>
            </a:r>
            <a:r>
              <a:rPr lang="en-us" sz="2000" b="1"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economies have </a:t>
            </a:r>
            <a:r>
              <a:rPr lang="en-us" sz="2000" b="1"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given rise to new </a:t>
            </a:r>
            <a:r>
              <a:rPr lang="en-us" sz="2000" b="1"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occupations</a:t>
            </a:r>
            <a:r>
              <a:rPr lang="en-us" sz="2000" b="1" i="0" u="none"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a:t>
            </a:r>
            <a:r>
              <a:rPr lang="en-us" sz="2000" b="1"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and positions </a:t>
            </a:r>
            <a:endParaRPr lang="en-us" sz="2000" b="1"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10" name="Freeform 5"/>
          <p:cNvSpPr/>
          <p:nvPr/>
        </p:nvSpPr>
        <p:spPr bwMode="auto">
          <a:xfrm>
            <a:off x="867815" y="1297528"/>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pic>
        <p:nvPicPr>
          <p:cNvPr id="27" name="圖片 26"/>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093648" y="3804382"/>
            <a:ext cx="3497934" cy="2125611"/>
          </a:xfrm>
          <a:prstGeom prst="rect">
            <a:avLst/>
          </a:prstGeom>
          <a:ln w="9525">
            <a:solidFill>
              <a:schemeClr val="tx1"/>
            </a:solidFill>
          </a:ln>
        </p:spPr>
      </p:pic>
      <p:sp>
        <p:nvSpPr>
          <p:cNvPr id="3" name="矩形 2"/>
          <p:cNvSpPr/>
          <p:nvPr/>
        </p:nvSpPr>
        <p:spPr>
          <a:xfrm>
            <a:off x="4801692" y="4429532"/>
            <a:ext cx="6617068" cy="523220"/>
          </a:xfrm>
          <a:prstGeom prst="rect">
            <a:avLst/>
          </a:prstGeom>
          <a:solidFill>
            <a:schemeClr val="accent2">
              <a:lumMod val="20000"/>
              <a:lumOff val="80000"/>
            </a:schemeClr>
          </a:solidFill>
        </p:spPr>
        <p:txBody>
          <a:bodyPr wrap="none">
            <a:spAutoFit/>
          </a:bodyPr>
          <a:lstStyle/>
          <a:p>
            <a:r>
              <a:rPr lang="en-us" sz="1400" b="0" i="0" u="none" baseline="0" dirty="0">
                <a:latin typeface="Times New Roman" panose="02020603050405020304" pitchFamily="18" charset="0"/>
                <a:ea typeface="標楷體" panose="03000509000000000000" pitchFamily="65" charset="-120"/>
                <a:cs typeface="Times New Roman" panose="02020603050405020304" pitchFamily="18" charset="0"/>
              </a:rPr>
              <a:t>wwww.yangshipin.cn: </a:t>
            </a:r>
            <a:r>
              <a:rPr lang="en-us" altLang="zh-CN" sz="1400" b="0" i="0" u="none" baseline="0" dirty="0">
                <a:latin typeface="Times New Roman" panose="02020603050405020304" pitchFamily="18" charset="0"/>
                <a:ea typeface="標楷體" panose="03000509000000000000" pitchFamily="65" charset="-120"/>
                <a:cs typeface="Times New Roman" panose="02020603050405020304" pitchFamily="18" charset="0"/>
              </a:rPr>
              <a:t>“</a:t>
            </a:r>
            <a:r>
              <a:rPr lang="en-us" sz="1400" b="0" i="0" u="none" baseline="0" dirty="0">
                <a:latin typeface="Times New Roman" panose="02020603050405020304" pitchFamily="18" charset="0"/>
                <a:ea typeface="標楷體" panose="03000509000000000000" pitchFamily="65" charset="-120"/>
                <a:cs typeface="Times New Roman" panose="02020603050405020304" pitchFamily="18" charset="0"/>
              </a:rPr>
              <a:t>What will we experience under the wave of the smart economy</a:t>
            </a:r>
            <a:r>
              <a:rPr lang="en-us" sz="1400" b="0" i="0" u="none" baseline="0"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en-us" sz="1400" b="0" i="0" u="none" baseline="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HK" sz="1400" dirty="0">
                <a:latin typeface="Times New Roman" panose="02020603050405020304" pitchFamily="18" charset="0"/>
                <a:cs typeface="Times New Roman" panose="02020603050405020304" pitchFamily="18" charset="0"/>
              </a:rPr>
              <a:t>https://</a:t>
            </a:r>
            <a:r>
              <a:rPr lang="en-us" altLang="zh-HK" sz="1400" dirty="0" smtClean="0">
                <a:latin typeface="Times New Roman" panose="02020603050405020304" pitchFamily="18" charset="0"/>
                <a:cs typeface="Times New Roman" panose="02020603050405020304" pitchFamily="18" charset="0"/>
              </a:rPr>
              <a:t>v.cctv.com/2021/02/08/VIDE4r7U0jkDlCHAsgvCAMBY210208.shtml</a:t>
            </a:r>
            <a:endParaRPr lang="en-us" alt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25303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014676" y="492778"/>
            <a:ext cx="10235166" cy="6467038"/>
          </a:xfrm>
        </p:spPr>
        <p:txBody>
          <a:bodyPr/>
          <a:lstStyle/>
          <a:p>
            <a:pPr marL="0" indent="0" algn="just">
              <a:lnSpc>
                <a:spcPct val="120000"/>
              </a:lnSpc>
              <a:buNone/>
            </a:pPr>
            <a:r>
              <a:rPr lang="en-us" sz="24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The </a:t>
            </a:r>
            <a:r>
              <a:rPr lang="en-us" sz="24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Internet and AI have spawned industrial robot </a:t>
            </a:r>
            <a:r>
              <a:rPr lang="en-us" sz="24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system operators and </a:t>
            </a:r>
            <a:r>
              <a:rPr lang="en-us" sz="24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IoT engineering technicians; the development of e-commerce has generated </a:t>
            </a:r>
            <a:r>
              <a:rPr lang="en-US" sz="2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occupations </a:t>
            </a:r>
            <a:r>
              <a:rPr lang="en-us" sz="24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such </a:t>
            </a:r>
            <a:r>
              <a:rPr lang="en-us" sz="24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as </a:t>
            </a:r>
            <a:r>
              <a:rPr lang="en-us" sz="24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delivery </a:t>
            </a:r>
            <a:r>
              <a:rPr lang="en-us" altLang="zh-HK" sz="2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personnel</a:t>
            </a:r>
            <a:r>
              <a:rPr lang="en-us" sz="24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en-us" sz="24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for online catering and fresh food orders. In addition, new </a:t>
            </a:r>
            <a:r>
              <a:rPr lang="en-us" sz="24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professions </a:t>
            </a:r>
            <a:r>
              <a:rPr lang="en-us" sz="24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such as food stylists, healthcare </a:t>
            </a:r>
            <a:r>
              <a:rPr lang="en-US" altLang="zh-HK" sz="2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practitioners</a:t>
            </a:r>
            <a:r>
              <a:rPr lang="en-us" sz="24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en-us" sz="24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and respiratory therapists have been developed to meet individual needs.</a:t>
            </a:r>
          </a:p>
          <a:p>
            <a:pPr marL="0" indent="0" algn="l" rtl="0">
              <a:buNone/>
            </a:pPr>
            <a:endParaRPr lang="en-us" altLang="en-US" sz="1800" dirty="0"/>
          </a:p>
        </p:txBody>
      </p:sp>
      <p:sp>
        <p:nvSpPr>
          <p:cNvPr id="4" name="圓角矩形 3"/>
          <p:cNvSpPr/>
          <p:nvPr/>
        </p:nvSpPr>
        <p:spPr>
          <a:xfrm>
            <a:off x="1838653" y="3414955"/>
            <a:ext cx="8757707" cy="271643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rtl="0">
              <a:lnSpc>
                <a:spcPct val="120000"/>
              </a:lnSpc>
              <a:spcBef>
                <a:spcPts val="1200"/>
              </a:spcBef>
              <a:buFont typeface="Arial" panose="020B0604020202020204" pitchFamily="34" charset="0"/>
              <a:buChar char="•"/>
            </a:pPr>
            <a:r>
              <a:rPr lang="en-us"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Food stylists: </a:t>
            </a:r>
            <a:r>
              <a:rPr lang="en-US" altLang="zh-TW"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People </a:t>
            </a:r>
            <a:r>
              <a:rPr lang="en-us"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who </a:t>
            </a:r>
            <a:r>
              <a:rPr lang="en-us"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beautify and style food products.</a:t>
            </a:r>
            <a:endParaRPr lang="en-us" altLang="zh-TW"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lgn="just">
              <a:lnSpc>
                <a:spcPct val="120000"/>
              </a:lnSpc>
              <a:spcBef>
                <a:spcPts val="1200"/>
              </a:spcBef>
              <a:buFont typeface="Arial" panose="020B0604020202020204" pitchFamily="34" charset="0"/>
              <a:buChar char="•"/>
            </a:pPr>
            <a:r>
              <a:rPr lang="en-us"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Healthcare </a:t>
            </a:r>
            <a:r>
              <a:rPr lang="en-US"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practitioners</a:t>
            </a:r>
            <a:r>
              <a:rPr lang="en-us"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People </a:t>
            </a:r>
            <a:r>
              <a:rPr lang="en-us"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who </a:t>
            </a:r>
            <a:r>
              <a:rPr lang="en-us"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provide health and daily care services by using basic medical care knowledge and skills.</a:t>
            </a:r>
            <a:endParaRPr lang="en-us" altLang="zh-TW"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lgn="just">
              <a:lnSpc>
                <a:spcPct val="120000"/>
              </a:lnSpc>
              <a:spcBef>
                <a:spcPts val="1200"/>
              </a:spcBef>
              <a:buFont typeface="Arial" panose="020B0604020202020204" pitchFamily="34" charset="0"/>
              <a:buChar char="•"/>
            </a:pPr>
            <a:r>
              <a:rPr lang="en-us"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Respiratory therapists: </a:t>
            </a:r>
            <a:r>
              <a:rPr lang="en-US"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People who, u</a:t>
            </a:r>
            <a:r>
              <a:rPr lang="en-us"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nder </a:t>
            </a:r>
            <a:r>
              <a:rPr lang="en-us"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the guidance of doctors, </a:t>
            </a:r>
            <a:r>
              <a:rPr lang="en-us"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diagnose</a:t>
            </a:r>
            <a:r>
              <a:rPr lang="en-us"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 treat, and care for people with </a:t>
            </a:r>
            <a:r>
              <a:rPr lang="en-us"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cardiopulmonary </a:t>
            </a:r>
            <a:r>
              <a:rPr lang="en-US"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insufficiency </a:t>
            </a:r>
            <a:r>
              <a:rPr lang="en-us"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or </a:t>
            </a:r>
            <a:r>
              <a:rPr lang="en-us"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abnormalities.</a:t>
            </a:r>
            <a:endParaRPr lang="en-us" altLang="en-US"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7555926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18844" y="996491"/>
            <a:ext cx="11032025" cy="1938992"/>
          </a:xfrm>
          <a:prstGeom prst="rect">
            <a:avLst/>
          </a:prstGeom>
        </p:spPr>
        <p:txBody>
          <a:bodyPr wrap="square">
            <a:spAutoFit/>
          </a:bodyPr>
          <a:lstStyle/>
          <a:p>
            <a:pPr marL="342900" lvl="0" indent="-342900" algn="just" hangingPunct="0">
              <a:lnSpc>
                <a:spcPct val="120000"/>
              </a:lnSpc>
              <a:buFont typeface="Arial" panose="020B0604020202020204" pitchFamily="34" charset="0"/>
              <a:buChar char="•"/>
            </a:pPr>
            <a:r>
              <a:rPr lang="en-us" sz="20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In March 2021, our country released information on </a:t>
            </a:r>
            <a:r>
              <a:rPr lang="en-us" sz="20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18 </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new professions, </a:t>
            </a:r>
            <a:r>
              <a:rPr lang="en-us" sz="20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which have several characteristics: </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a:t>
            </a:r>
            <a:r>
              <a:rPr lang="en-us" sz="2000" b="0" i="0" u="none" baseline="0" dirty="0" err="1"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i</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 new professions</a:t>
            </a:r>
            <a:r>
              <a:rPr lang="en-us" sz="2000" b="0" i="0" u="none"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 arisen from </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the </a:t>
            </a:r>
            <a:r>
              <a:rPr lang="en-us" sz="20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development of digital technologies </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such </a:t>
            </a:r>
            <a:r>
              <a:rPr lang="en-us" sz="20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as </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“d</a:t>
            </a:r>
            <a:r>
              <a:rPr lang="en-US" sz="200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igital </a:t>
            </a:r>
            <a:r>
              <a:rPr lang="en-US" sz="200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forensic </a:t>
            </a:r>
            <a:r>
              <a:rPr lang="en-US" sz="200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analysts”</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sz="20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(ii) </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new professions</a:t>
            </a:r>
            <a:r>
              <a:rPr lang="en-us" sz="2000" b="0" i="0" u="none"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 arisen from </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the </a:t>
            </a:r>
            <a:r>
              <a:rPr lang="en-us" sz="20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high-quality development of enterprises </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such </a:t>
            </a:r>
            <a:r>
              <a:rPr lang="en-us" sz="20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as “enterprise compliance </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officers”; </a:t>
            </a:r>
            <a:r>
              <a:rPr lang="en-us" sz="20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(ii) new professions </a:t>
            </a:r>
            <a:r>
              <a:rPr lang="en-US" altLang="zh-HK" sz="200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arisen from </a:t>
            </a:r>
            <a:r>
              <a:rPr lang="en-us" altLang="zh-HK" sz="200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the green development concept and food safety requirements </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such </a:t>
            </a:r>
            <a:r>
              <a:rPr lang="en-us" sz="20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as "carbon </a:t>
            </a:r>
            <a:r>
              <a:rPr lang="en-US" sz="200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sequestration assessors</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200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矩形 3"/>
          <p:cNvSpPr/>
          <p:nvPr/>
        </p:nvSpPr>
        <p:spPr>
          <a:xfrm>
            <a:off x="2928327" y="3049975"/>
            <a:ext cx="8904514" cy="523220"/>
          </a:xfrm>
          <a:prstGeom prst="rect">
            <a:avLst/>
          </a:prstGeom>
          <a:solidFill>
            <a:schemeClr val="accent2">
              <a:lumMod val="20000"/>
              <a:lumOff val="80000"/>
            </a:schemeClr>
          </a:solidFill>
        </p:spPr>
        <p:txBody>
          <a:bodyPr wrap="square">
            <a:spAutoFit/>
          </a:bodyPr>
          <a:lstStyle/>
          <a:p>
            <a:r>
              <a:rPr lang="en-us" sz="14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Source: Extracted from “Three departments released information on 18 new </a:t>
            </a:r>
            <a:r>
              <a:rPr lang="en-us" sz="14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professions </a:t>
            </a:r>
            <a:r>
              <a:rPr lang="en-US" sz="14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a:t>
            </a:r>
            <a:r>
              <a:rPr lang="en-us" sz="14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 the emergence of </a:t>
            </a:r>
            <a:r>
              <a:rPr lang="en-us" sz="14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new </a:t>
            </a:r>
            <a:r>
              <a:rPr lang="en-us" altLang="zh-HK" sz="140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professions </a:t>
            </a:r>
            <a:r>
              <a:rPr lang="en-us" sz="14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reflects </a:t>
            </a:r>
            <a:r>
              <a:rPr lang="en-us" sz="14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the new societal needs”, www.gov.cn, http://www.gov.cn/fuwu/2021-03/23/content_5595032.htm</a:t>
            </a:r>
            <a:endParaRPr lang="en-us" altLang="en-US" sz="1400" dirty="0">
              <a:solidFill>
                <a:schemeClr val="tx1">
                  <a:lumMod val="85000"/>
                  <a:lumOff val="15000"/>
                </a:schemeClr>
              </a:solidFill>
            </a:endParaRPr>
          </a:p>
        </p:txBody>
      </p:sp>
      <p:sp>
        <p:nvSpPr>
          <p:cNvPr id="5" name="矩形 4"/>
          <p:cNvSpPr/>
          <p:nvPr/>
        </p:nvSpPr>
        <p:spPr>
          <a:xfrm>
            <a:off x="506917" y="4306156"/>
            <a:ext cx="6393584" cy="1060547"/>
          </a:xfrm>
          <a:prstGeom prst="rect">
            <a:avLst/>
          </a:prstGeom>
        </p:spPr>
        <p:txBody>
          <a:bodyPr wrap="square">
            <a:spAutoFit/>
          </a:bodyPr>
          <a:lstStyle/>
          <a:p>
            <a:pPr marL="342900" lvl="0" indent="-342900" algn="just" rtl="0">
              <a:lnSpc>
                <a:spcPct val="120000"/>
              </a:lnSpc>
              <a:buFont typeface="Arial" panose="020B0604020202020204" pitchFamily="34" charset="0"/>
              <a:buChar char="•"/>
            </a:pPr>
            <a:r>
              <a:rPr lang="en-us"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mn-ea"/>
              </a:rPr>
              <a:t>In 2021, the </a:t>
            </a:r>
            <a:r>
              <a:rPr lang="en-US"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mn-ea"/>
              </a:rPr>
              <a:t>transaction</a:t>
            </a:r>
            <a:r>
              <a:rPr lang="en-us"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mn-ea"/>
              </a:rPr>
              <a:t> </a:t>
            </a:r>
            <a:r>
              <a:rPr lang="en-us"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mn-ea"/>
              </a:rPr>
              <a:t>size of China's sharing economy market reached around RMB3,688.1 billion, </a:t>
            </a:r>
            <a:r>
              <a:rPr lang="en-us"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mn-ea"/>
              </a:rPr>
              <a:t>with 9.2 % significant</a:t>
            </a:r>
            <a:r>
              <a:rPr lang="en-us" b="0" i="0" u="none"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mn-ea"/>
              </a:rPr>
              <a:t> increase when compared with that of last year.</a:t>
            </a:r>
            <a:r>
              <a:rPr lang="en-us"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mn-ea"/>
              </a:rPr>
              <a:t> </a:t>
            </a:r>
            <a:endParaRPr lang="en-us" altLang="en-US" strike="sngStrike"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mn-ea"/>
            </a:endParaRPr>
          </a:p>
        </p:txBody>
      </p:sp>
      <p:sp>
        <p:nvSpPr>
          <p:cNvPr id="10" name="矩形 9"/>
          <p:cNvSpPr/>
          <p:nvPr/>
        </p:nvSpPr>
        <p:spPr>
          <a:xfrm>
            <a:off x="425619" y="5855461"/>
            <a:ext cx="6429181" cy="461665"/>
          </a:xfrm>
          <a:prstGeom prst="rect">
            <a:avLst/>
          </a:prstGeom>
          <a:solidFill>
            <a:schemeClr val="accent2">
              <a:lumMod val="20000"/>
              <a:lumOff val="80000"/>
            </a:schemeClr>
          </a:solidFill>
        </p:spPr>
        <p:txBody>
          <a:bodyPr wrap="square">
            <a:spAutoFit/>
          </a:bodyPr>
          <a:lstStyle/>
          <a:p>
            <a:pPr algn="l" rtl="0"/>
            <a:r>
              <a:rPr lang="en-us" sz="1200" b="0" i="0" u="none" baseline="0" dirty="0">
                <a:latin typeface="Times New Roman" panose="02020603050405020304" pitchFamily="18" charset="0"/>
                <a:ea typeface="DFKai-SB" panose="03000509000000000000" pitchFamily="65" charset="-120"/>
                <a:cs typeface="Times New Roman" panose="02020603050405020304" pitchFamily="18" charset="0"/>
              </a:rPr>
              <a:t>Source: Extracted from the </a:t>
            </a:r>
            <a:r>
              <a:rPr lang="en-us" sz="1200" b="0" i="1" u="none" baseline="0" dirty="0">
                <a:latin typeface="Times New Roman" panose="02020603050405020304" pitchFamily="18" charset="0"/>
                <a:ea typeface="DFKai-SB" panose="03000509000000000000" pitchFamily="65" charset="-120"/>
                <a:cs typeface="Times New Roman" panose="02020603050405020304" pitchFamily="18" charset="0"/>
              </a:rPr>
              <a:t>China’s Sharing Economy Development Report (2022)</a:t>
            </a:r>
            <a:r>
              <a:rPr lang="en-us" sz="1200" b="0" i="0" u="none" baseline="0" dirty="0">
                <a:latin typeface="Times New Roman" panose="02020603050405020304" pitchFamily="18" charset="0"/>
                <a:ea typeface="DFKai-SB" panose="03000509000000000000" pitchFamily="65" charset="-120"/>
                <a:cs typeface="Times New Roman" panose="02020603050405020304" pitchFamily="18" charset="0"/>
              </a:rPr>
              <a:t>, http://www.sic.gov.cn/archiver/SIC/UpFile/Files/Default/20220222100312334558.pdf</a:t>
            </a:r>
            <a:endParaRPr lang="en-us" altLang="en-US" sz="1200" dirty="0">
              <a:latin typeface="Times New Roman" panose="02020603050405020304" pitchFamily="18" charset="0"/>
              <a:cs typeface="Times New Roman" panose="02020603050405020304" pitchFamily="18" charset="0"/>
            </a:endParaRPr>
          </a:p>
        </p:txBody>
      </p:sp>
      <p:grpSp>
        <p:nvGrpSpPr>
          <p:cNvPr id="12" name="组合 12"/>
          <p:cNvGrpSpPr/>
          <p:nvPr/>
        </p:nvGrpSpPr>
        <p:grpSpPr>
          <a:xfrm>
            <a:off x="851337" y="376561"/>
            <a:ext cx="2852372" cy="505438"/>
            <a:chOff x="1193537" y="1593501"/>
            <a:chExt cx="2793943" cy="425450"/>
          </a:xfrm>
        </p:grpSpPr>
        <p:sp>
          <p:nvSpPr>
            <p:cNvPr id="13" name="矩形 12"/>
            <p:cNvSpPr/>
            <p:nvPr/>
          </p:nvSpPr>
          <p:spPr>
            <a:xfrm>
              <a:off x="1193537" y="159350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14" name="矩形 13"/>
            <p:cNvSpPr/>
            <p:nvPr/>
          </p:nvSpPr>
          <p:spPr>
            <a:xfrm>
              <a:off x="1317362" y="1728439"/>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15" name="文本框 13"/>
            <p:cNvSpPr txBox="1">
              <a:spLocks noChangeArrowheads="1"/>
            </p:cNvSpPr>
            <p:nvPr/>
          </p:nvSpPr>
          <p:spPr bwMode="auto">
            <a:xfrm>
              <a:off x="1682773" y="1622624"/>
              <a:ext cx="2304707" cy="336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baseline="0" dirty="0" smtClean="0">
                  <a:solidFill>
                    <a:prstClr val="black"/>
                  </a:solidFill>
                  <a:latin typeface="Times New Roman" panose="02020603050405020304" pitchFamily="18" charset="0"/>
                  <a:cs typeface="Times New Roman" panose="02020603050405020304" pitchFamily="18" charset="0"/>
                </a:rPr>
                <a:t>Reference</a:t>
              </a:r>
              <a:endParaRPr kumimoji="0" lang="en-us" altLang="en-US" sz="2000" b="1" i="0" u="none" strike="sngStrike" kern="1200" cap="none" spc="0" normalizeH="0" baseline="0" noProof="0" dirty="0">
                <a:ln>
                  <a:noFill/>
                </a:ln>
                <a:solidFill>
                  <a:srgbClr val="7030A0"/>
                </a:solidFill>
                <a:effectLst/>
                <a:uLnTx/>
                <a:uFillTx/>
                <a:latin typeface="Times New Roman" panose="02020603050405020304" pitchFamily="18" charset="0"/>
                <a:ea typeface="Microsoft JhengHei" panose="020B0604030504040204" pitchFamily="34" charset="-120"/>
                <a:cs typeface="Times New Roman" panose="02020603050405020304" pitchFamily="18" charset="0"/>
              </a:endParaRPr>
            </a:p>
          </p:txBody>
        </p:sp>
        <p:cxnSp>
          <p:nvCxnSpPr>
            <p:cNvPr id="16" name="直接连接符 19"/>
            <p:cNvCxnSpPr/>
            <p:nvPr/>
          </p:nvCxnSpPr>
          <p:spPr>
            <a:xfrm>
              <a:off x="1710702" y="1957039"/>
              <a:ext cx="167711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2"/>
          <a:stretch>
            <a:fillRect/>
          </a:stretch>
        </p:blipFill>
        <p:spPr>
          <a:xfrm>
            <a:off x="7067831" y="3845340"/>
            <a:ext cx="4765010" cy="2578170"/>
          </a:xfrm>
          <a:prstGeom prst="rect">
            <a:avLst/>
          </a:prstGeom>
        </p:spPr>
      </p:pic>
      <p:sp>
        <p:nvSpPr>
          <p:cNvPr id="17" name="Rectangle 16"/>
          <p:cNvSpPr/>
          <p:nvPr/>
        </p:nvSpPr>
        <p:spPr>
          <a:xfrm>
            <a:off x="7044807" y="6422347"/>
            <a:ext cx="4987263" cy="246221"/>
          </a:xfrm>
          <a:prstGeom prst="rect">
            <a:avLst/>
          </a:prstGeom>
        </p:spPr>
        <p:txBody>
          <a:bodyPr wrap="none">
            <a:spAutoFit/>
          </a:bodyPr>
          <a:lstStyle/>
          <a:p>
            <a:pPr algn="l" rtl="0"/>
            <a:r>
              <a:rPr lang="en-us" sz="1000" b="0" i="0" u="none" baseline="0" dirty="0">
                <a:latin typeface="Times New Roman" panose="02020603050405020304" pitchFamily="18" charset="0"/>
                <a:ea typeface="DFKai-SB" panose="03000509000000000000" pitchFamily="65" charset="-120"/>
                <a:cs typeface="Times New Roman" panose="02020603050405020304" pitchFamily="18" charset="0"/>
              </a:rPr>
              <a:t>The table above is extracted from the </a:t>
            </a:r>
            <a:r>
              <a:rPr lang="en-us" sz="1000" b="0" i="1" u="none" baseline="0" dirty="0">
                <a:latin typeface="Times New Roman" panose="02020603050405020304" pitchFamily="18" charset="0"/>
                <a:ea typeface="DFKai-SB" panose="03000509000000000000" pitchFamily="65" charset="-120"/>
                <a:cs typeface="Times New Roman" panose="02020603050405020304" pitchFamily="18" charset="0"/>
              </a:rPr>
              <a:t>China’s Sharing Economy Development Report (2022).</a:t>
            </a:r>
          </a:p>
        </p:txBody>
      </p:sp>
    </p:spTree>
    <p:extLst>
      <p:ext uri="{BB962C8B-B14F-4D97-AF65-F5344CB8AC3E}">
        <p14:creationId xmlns:p14="http://schemas.microsoft.com/office/powerpoint/2010/main" val="2328876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48907" y="1480163"/>
            <a:ext cx="10852512" cy="5121210"/>
          </a:xfrm>
          <a:prstGeom prst="rect">
            <a:avLst/>
          </a:prstGeom>
          <a:noFill/>
        </p:spPr>
        <p:txBody>
          <a:bodyPr wrap="square" rtlCol="0" anchor="t">
            <a:spAutoFit/>
          </a:bodyPr>
          <a:lstStyle/>
          <a:p>
            <a:pPr marL="457200" indent="-457200" algn="just" rtl="0" hangingPunct="0">
              <a:lnSpc>
                <a:spcPct val="120000"/>
              </a:lnSpc>
              <a:spcBef>
                <a:spcPts val="1200"/>
              </a:spcBef>
              <a:buFont typeface="Arial" panose="020B0604020202020204" pitchFamily="34" charset="0"/>
              <a:buChar char="•"/>
            </a:pPr>
            <a:r>
              <a:rPr lang="en-us" sz="20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While generating new jobs, the new </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economies have </a:t>
            </a:r>
            <a:r>
              <a:rPr lang="en-us" sz="20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also brought changes in working styles and working environments</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a:t>
            </a:r>
            <a:r>
              <a:rPr lang="en-us" sz="20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For example, the digital economy has achieved </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the </a:t>
            </a:r>
            <a:r>
              <a:rPr lang="en-us" sz="2000" b="0" i="0" u="none" baseline="0" dirty="0" err="1"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optimisation</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of workforce</a:t>
            </a:r>
            <a:r>
              <a:rPr lang="en-us" sz="2000" b="0" i="0" u="none"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in </a:t>
            </a:r>
            <a:r>
              <a:rPr lang="en-us" sz="20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a more market-oriented, intelligent, flexible and efficient manner.</a:t>
            </a:r>
            <a:endParaRPr lang="en-us" altLang="zh-CN" sz="200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endParaRPr>
          </a:p>
          <a:p>
            <a:pPr marL="457200" indent="-457200" algn="just" rtl="0" hangingPunct="0">
              <a:lnSpc>
                <a:spcPct val="120000"/>
              </a:lnSpc>
              <a:spcBef>
                <a:spcPts val="1200"/>
              </a:spcBef>
              <a:buFont typeface="Arial" panose="020B0604020202020204" pitchFamily="34" charset="0"/>
              <a:buChar char="•"/>
            </a:pPr>
            <a:r>
              <a:rPr lang="en-us" sz="20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The new employment mode of </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quick </a:t>
            </a:r>
            <a:r>
              <a:rPr lang="en-us" sz="20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matching supply with demand through the Internet and mobile technologies has become a new trend for enterprise </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recruitments globally.  In </a:t>
            </a:r>
            <a:r>
              <a:rPr lang="en-us" sz="20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2019, the penetration rate of flexible recruitment in the corporate community in Japan and the United States reached 49% and 42%, respectively.</a:t>
            </a:r>
            <a:endParaRPr lang="en-us" altLang="zh-CN" sz="2000" strike="sngStrike"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endParaRPr>
          </a:p>
          <a:p>
            <a:pPr marL="457200" indent="-457200" algn="just" rtl="0" hangingPunct="0">
              <a:lnSpc>
                <a:spcPct val="120000"/>
              </a:lnSpc>
              <a:spcBef>
                <a:spcPts val="1200"/>
              </a:spcBef>
              <a:buFont typeface="Arial" panose="020B0604020202020204" pitchFamily="34" charset="0"/>
              <a:buChar char="•"/>
            </a:pPr>
            <a:r>
              <a:rPr lang="en-us" sz="20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With changes in </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skill set requirements </a:t>
            </a:r>
            <a:r>
              <a:rPr lang="en-us" sz="20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and the job market, some </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professions are facing risk of being </a:t>
            </a:r>
            <a:r>
              <a:rPr lang="en-us" sz="20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eliminated or </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replaced; </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t</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herefore, it </a:t>
            </a:r>
            <a:r>
              <a:rPr lang="en-us" sz="20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is necessary to continuously strengthen </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acquired</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a:t>
            </a:r>
            <a:r>
              <a:rPr lang="en-us" sz="20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skills and </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learn new skills, especially the digital-related ones.  It </a:t>
            </a:r>
            <a:r>
              <a:rPr lang="en-us" sz="20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is very important </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to adopt a </a:t>
            </a:r>
            <a:r>
              <a:rPr lang="en-us" sz="20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lifelong learning attitude and </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adapt </a:t>
            </a:r>
            <a:r>
              <a:rPr lang="en-us" sz="20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to the development trend of the new </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economies. Seize </a:t>
            </a:r>
            <a:r>
              <a:rPr lang="en-us" sz="20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opportunities to avoid </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being eliminated.</a:t>
            </a:r>
            <a:endParaRPr lang="en-us" sz="20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endParaRPr>
          </a:p>
          <a:p>
            <a:pPr algn="l" rtl="0">
              <a:lnSpc>
                <a:spcPct val="130000"/>
              </a:lnSpc>
            </a:pPr>
            <a:endParaRPr lang="en-us" altLang="zh-CN" sz="1600" dirty="0">
              <a:latin typeface="DFKai-SB" panose="03000509000000000000" pitchFamily="65" charset="-120"/>
              <a:ea typeface="DFKai-SB" panose="03000509000000000000" pitchFamily="65" charset="-120"/>
              <a:cs typeface="黑体" panose="02010609060101010101" charset="-122"/>
              <a:sym typeface="+mn-ea"/>
            </a:endParaRPr>
          </a:p>
        </p:txBody>
      </p:sp>
      <p:sp>
        <p:nvSpPr>
          <p:cNvPr id="10" name="文本框 9"/>
          <p:cNvSpPr txBox="1"/>
          <p:nvPr/>
        </p:nvSpPr>
        <p:spPr bwMode="auto">
          <a:xfrm>
            <a:off x="1088771" y="543787"/>
            <a:ext cx="11463745" cy="1074140"/>
          </a:xfrm>
          <a:prstGeom prst="rect">
            <a:avLst/>
          </a:prstGeom>
          <a:noFill/>
          <a:ln>
            <a:noFill/>
            <a:prstDash val="dash"/>
          </a:ln>
        </p:spPr>
        <p:txBody>
          <a:bodyPr vert="horz" wrap="square" lIns="91440" tIns="45720" rIns="91440" bIns="45720" rtlCol="0" anchor="t">
            <a:spAutoFit/>
          </a:bodyPr>
          <a:lstStyle/>
          <a:p>
            <a:pPr>
              <a:lnSpc>
                <a:spcPts val="4000"/>
              </a:lnSpc>
            </a:pPr>
            <a:r>
              <a:rPr lang="en-us" sz="2400" b="1"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The new </a:t>
            </a:r>
            <a:r>
              <a:rPr lang="en-us" sz="2400" b="1"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economies have </a:t>
            </a:r>
            <a:r>
              <a:rPr lang="en-us" sz="2400" b="1"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brought about </a:t>
            </a:r>
            <a:r>
              <a:rPr lang="en-us" sz="2400" b="1"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changes in </a:t>
            </a:r>
            <a:r>
              <a:rPr lang="en-us" sz="2400" b="1"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work and employment </a:t>
            </a:r>
            <a:r>
              <a:rPr lang="en-us" sz="2400" b="1"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modes</a:t>
            </a:r>
            <a:endParaRPr lang="en-us" altLang="zh-HK" sz="2400" b="1" strike="sngStrike"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endParaRPr>
          </a:p>
          <a:p>
            <a:pPr lvl="0" algn="l" rtl="0">
              <a:lnSpc>
                <a:spcPts val="4000"/>
              </a:lnSpc>
              <a:buClrTx/>
              <a:buSzTx/>
              <a:buFontTx/>
            </a:pPr>
            <a:endParaRPr lang="en-us" sz="2800" b="1" i="0" u="none" baseline="0" dirty="0">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11" name="Freeform 5"/>
          <p:cNvSpPr/>
          <p:nvPr/>
        </p:nvSpPr>
        <p:spPr bwMode="auto">
          <a:xfrm>
            <a:off x="480303" y="640594"/>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497617" y="1092271"/>
            <a:ext cx="11170285" cy="2308324"/>
          </a:xfrm>
          <a:prstGeom prst="rect">
            <a:avLst/>
          </a:prstGeom>
          <a:noFill/>
        </p:spPr>
        <p:txBody>
          <a:bodyPr wrap="square" rtlCol="0" anchor="t">
            <a:spAutoFit/>
          </a:bodyPr>
          <a:lstStyle/>
          <a:p>
            <a:pPr algn="just" rtl="0" hangingPunct="0">
              <a:lnSpc>
                <a:spcPct val="120000"/>
              </a:lnSpc>
              <a:spcBef>
                <a:spcPts val="0"/>
              </a:spcBef>
              <a:spcAft>
                <a:spcPts val="0"/>
              </a:spcAft>
            </a:pP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The </a:t>
            </a:r>
            <a:r>
              <a:rPr lang="en-us" sz="20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new </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economies involve</a:t>
            </a:r>
            <a:r>
              <a:rPr lang="en-us" sz="2000" b="0" i="0" u="none"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a wide range of fields</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a:t>
            </a:r>
            <a:r>
              <a:rPr lang="en-us" sz="200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high level of </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inclusiveness </a:t>
            </a:r>
            <a:r>
              <a:rPr lang="en-us" sz="20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and </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the employees</a:t>
            </a:r>
            <a:r>
              <a:rPr lang="en-us" sz="2000" b="0" i="0" u="none"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need </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strong adaptability.  The </a:t>
            </a:r>
            <a:r>
              <a:rPr lang="en-us" sz="20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emergence of </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new professions has </a:t>
            </a:r>
            <a:r>
              <a:rPr lang="en-us" sz="20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enriched the types of startups and positions, and provided broader employment space and more opportunities. </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At the sam</a:t>
            </a:r>
            <a:r>
              <a:rPr lang="en-us" sz="200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e time</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a:t>
            </a:r>
            <a:r>
              <a:rPr lang="en-us" sz="20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the new </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economies have also put forward </a:t>
            </a:r>
            <a:r>
              <a:rPr lang="en-us" sz="20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new </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requirements, with which people need to change </a:t>
            </a:r>
            <a:r>
              <a:rPr lang="en-us" sz="20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their </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employment concepts, </a:t>
            </a:r>
            <a:r>
              <a:rPr lang="en-us" sz="20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enhance entrepreneurial awareness, improve </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vocational </a:t>
            </a:r>
            <a:r>
              <a:rPr lang="en-us" sz="20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skills, and have a keen sense of market development</a:t>
            </a:r>
            <a:r>
              <a:rPr lang="en-us" sz="2000" b="0" i="0" u="none" strike="sngStrik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s</a:t>
            </a:r>
            <a:r>
              <a:rPr lang="en-us" sz="20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and changing trends</a:t>
            </a:r>
            <a:r>
              <a:rPr lang="en-us" sz="2000" b="0" i="0" u="none" baseline="0" dirty="0">
                <a:solidFill>
                  <a:schemeClr val="tx1">
                    <a:lumMod val="85000"/>
                    <a:lumOff val="15000"/>
                  </a:schemeClr>
                </a:solidFill>
                <a:latin typeface="DFKai-SB" panose="03000509000000000000" pitchFamily="65" charset="-120"/>
                <a:ea typeface="DFKai-SB" panose="03000509000000000000" pitchFamily="65" charset="-120"/>
                <a:cs typeface="黑体" panose="02010609060101010101" charset="-122"/>
                <a:sym typeface="+mn-ea"/>
              </a:rPr>
              <a:t>.</a:t>
            </a:r>
            <a:endParaRPr lang="en-us" altLang="zh-CN" sz="2000" dirty="0">
              <a:solidFill>
                <a:schemeClr val="tx1">
                  <a:lumMod val="85000"/>
                  <a:lumOff val="15000"/>
                </a:schemeClr>
              </a:solidFill>
              <a:latin typeface="DFKai-SB" panose="03000509000000000000" pitchFamily="65" charset="-120"/>
              <a:ea typeface="DFKai-SB" panose="03000509000000000000" pitchFamily="65" charset="-120"/>
              <a:cs typeface="黑体" panose="02010609060101010101" charset="-122"/>
              <a:sym typeface="+mn-ea"/>
            </a:endParaRPr>
          </a:p>
        </p:txBody>
      </p:sp>
      <p:sp>
        <p:nvSpPr>
          <p:cNvPr id="100" name="文本框 99"/>
          <p:cNvSpPr txBox="1"/>
          <p:nvPr/>
        </p:nvSpPr>
        <p:spPr>
          <a:xfrm>
            <a:off x="618352" y="4552768"/>
            <a:ext cx="5883764" cy="1274195"/>
          </a:xfrm>
          <a:prstGeom prst="rect">
            <a:avLst/>
          </a:prstGeom>
          <a:noFill/>
          <a:ln w="9525">
            <a:noFill/>
          </a:ln>
        </p:spPr>
        <p:txBody>
          <a:bodyPr wrap="square">
            <a:spAutoFit/>
          </a:bodyPr>
          <a:lstStyle/>
          <a:p>
            <a:pPr marL="457200" indent="-457200" algn="just" rtl="0">
              <a:lnSpc>
                <a:spcPct val="120000"/>
              </a:lnSpc>
              <a:spcBef>
                <a:spcPts val="0"/>
              </a:spcBef>
              <a:spcAft>
                <a:spcPts val="0"/>
              </a:spcAft>
              <a:buFont typeface="+mj-lt"/>
              <a:buAutoNum type="arabicPeriod"/>
            </a:pPr>
            <a:r>
              <a:rPr lang="en-us" sz="16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Select a form of </a:t>
            </a:r>
            <a:r>
              <a:rPr lang="en-us" sz="16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new economies </a:t>
            </a:r>
            <a:r>
              <a:rPr lang="en-us" sz="16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and </a:t>
            </a:r>
            <a:r>
              <a:rPr lang="en-us" sz="16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find out its </a:t>
            </a:r>
            <a:r>
              <a:rPr lang="en-us" sz="16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impact on the future job market.</a:t>
            </a:r>
          </a:p>
          <a:p>
            <a:pPr marL="457200" indent="-457200" algn="just" rtl="0">
              <a:lnSpc>
                <a:spcPct val="120000"/>
              </a:lnSpc>
              <a:spcBef>
                <a:spcPts val="0"/>
              </a:spcBef>
              <a:spcAft>
                <a:spcPts val="0"/>
              </a:spcAft>
              <a:buFont typeface="+mj-lt"/>
              <a:buAutoNum type="arabicPeriod"/>
            </a:pPr>
            <a:r>
              <a:rPr lang="en-us" sz="16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Develop </a:t>
            </a:r>
            <a:r>
              <a:rPr lang="en-us" sz="16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a career plan for </a:t>
            </a:r>
            <a:r>
              <a:rPr lang="en-us" sz="16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yourself </a:t>
            </a:r>
            <a:r>
              <a:rPr lang="en-US" sz="160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in the light of your own expertise and interests.</a:t>
            </a:r>
            <a:endParaRPr lang="en-us" sz="16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13" name="文本框 12"/>
          <p:cNvSpPr txBox="1"/>
          <p:nvPr/>
        </p:nvSpPr>
        <p:spPr bwMode="auto">
          <a:xfrm>
            <a:off x="1169144" y="282571"/>
            <a:ext cx="11022855" cy="546175"/>
          </a:xfrm>
          <a:prstGeom prst="rect">
            <a:avLst/>
          </a:prstGeom>
          <a:noFill/>
          <a:ln>
            <a:noFill/>
            <a:prstDash val="dash"/>
          </a:ln>
        </p:spPr>
        <p:txBody>
          <a:bodyPr vert="horz" wrap="square" lIns="91440" tIns="45720" rIns="91440" bIns="45720" rtlCol="0" anchor="t">
            <a:spAutoFit/>
          </a:bodyPr>
          <a:lstStyle/>
          <a:p>
            <a:pPr lvl="0" algn="l" rtl="0">
              <a:lnSpc>
                <a:spcPts val="4000"/>
              </a:lnSpc>
              <a:buClrTx/>
              <a:buSzTx/>
              <a:buFontTx/>
            </a:pPr>
            <a:r>
              <a:rPr lang="en-us" sz="2300" b="1"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Employees need to change their concept of employment and </a:t>
            </a:r>
            <a:r>
              <a:rPr lang="en-us" sz="2300" b="1"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enhance vocational skills</a:t>
            </a:r>
            <a:endParaRPr lang="en-us" sz="2300" b="1" i="0" u="none" strike="sngStrik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14" name="Freeform 5"/>
          <p:cNvSpPr/>
          <p:nvPr/>
        </p:nvSpPr>
        <p:spPr bwMode="auto">
          <a:xfrm>
            <a:off x="497617" y="346775"/>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grpSp>
        <p:nvGrpSpPr>
          <p:cNvPr id="15" name="组合 14"/>
          <p:cNvGrpSpPr/>
          <p:nvPr/>
        </p:nvGrpSpPr>
        <p:grpSpPr>
          <a:xfrm>
            <a:off x="683069" y="3704468"/>
            <a:ext cx="2060728" cy="596170"/>
            <a:chOff x="1193537" y="1422781"/>
            <a:chExt cx="2060728" cy="596170"/>
          </a:xfrm>
        </p:grpSpPr>
        <p:sp>
          <p:nvSpPr>
            <p:cNvPr id="16" name="矩形 15"/>
            <p:cNvSpPr/>
            <p:nvPr/>
          </p:nvSpPr>
          <p:spPr>
            <a:xfrm>
              <a:off x="1193537" y="159350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altLang="en-US" dirty="0"/>
            </a:p>
          </p:txBody>
        </p:sp>
        <p:sp>
          <p:nvSpPr>
            <p:cNvPr id="17" name="矩形 16"/>
            <p:cNvSpPr/>
            <p:nvPr/>
          </p:nvSpPr>
          <p:spPr>
            <a:xfrm>
              <a:off x="1317362" y="1728439"/>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altLang="en-US" dirty="0"/>
            </a:p>
          </p:txBody>
        </p:sp>
        <p:sp>
          <p:nvSpPr>
            <p:cNvPr id="18" name="文本框 17"/>
            <p:cNvSpPr txBox="1">
              <a:spLocks noChangeArrowheads="1"/>
            </p:cNvSpPr>
            <p:nvPr/>
          </p:nvSpPr>
          <p:spPr bwMode="auto">
            <a:xfrm>
              <a:off x="1557074" y="1422781"/>
              <a:ext cx="16971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rtl="0"/>
              <a:r>
                <a:rPr lang="en-us" sz="3200" b="1" i="0" u="none" baseline="0" dirty="0">
                  <a:latin typeface="Microsoft JhengHei" panose="020B0604030504040204" pitchFamily="34" charset="-120"/>
                  <a:ea typeface="Microsoft JhengHei" panose="020B0604030504040204" pitchFamily="34" charset="-120"/>
                </a:rPr>
                <a:t> </a:t>
              </a:r>
              <a:r>
                <a:rPr lang="en-us" sz="2000" b="1" i="0" u="none" baseline="0" dirty="0">
                  <a:latin typeface="Times New Roman" panose="02020603050405020304" pitchFamily="18" charset="0"/>
                  <a:ea typeface="Microsoft JhengHei" panose="020B0604030504040204" pitchFamily="34" charset="-120"/>
                  <a:cs typeface="Times New Roman" panose="02020603050405020304" pitchFamily="18" charset="0"/>
                </a:rPr>
                <a:t>Activity</a:t>
              </a:r>
            </a:p>
          </p:txBody>
        </p:sp>
        <p:cxnSp>
          <p:nvCxnSpPr>
            <p:cNvPr id="19" name="直接连接符 18"/>
            <p:cNvCxnSpPr/>
            <p:nvPr/>
          </p:nvCxnSpPr>
          <p:spPr>
            <a:xfrm>
              <a:off x="1620574" y="1991964"/>
              <a:ext cx="140509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3074" name="Picture 2" descr="與時代共舞 中國創客"/>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7678086" y="3654049"/>
            <a:ext cx="3086413" cy="1598076"/>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32" name="文本框 3"/>
          <p:cNvSpPr txBox="1"/>
          <p:nvPr/>
        </p:nvSpPr>
        <p:spPr>
          <a:xfrm>
            <a:off x="6945911" y="5499165"/>
            <a:ext cx="4550764" cy="954107"/>
          </a:xfrm>
          <a:prstGeom prst="rect">
            <a:avLst/>
          </a:prstGeom>
          <a:solidFill>
            <a:srgbClr val="5B9BD5">
              <a:lumMod val="20000"/>
              <a:lumOff val="80000"/>
            </a:srgbClr>
          </a:solidFill>
          <a:ln w="9525">
            <a:solidFill>
              <a:sysClr val="windowText" lastClr="000000"/>
            </a:solidFill>
          </a:ln>
        </p:spPr>
        <p:txBody>
          <a:bodyPr wrap="square" rtlCol="0">
            <a:spAutoFit/>
          </a:bodyPr>
          <a:lstStyle/>
          <a:p>
            <a:pPr lvl="0" algn="just"/>
            <a:r>
              <a:rPr kumimoji="0" lang="en-us" sz="1400" b="0" i="0" u="none" strike="noStrike" kern="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Name of the video: “</a:t>
            </a:r>
            <a:r>
              <a:rPr lang="en-us" sz="1400" b="0" i="1" u="none" kern="0"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Dancing with the Times</a:t>
            </a:r>
            <a:r>
              <a:rPr lang="en-us" sz="1400" b="0" i="0" u="none" kern="0"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 Episode 7: Chinese Makers</a:t>
            </a:r>
            <a:r>
              <a:rPr lang="en-us" sz="1400" b="0" i="0" u="none" kern="0"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a:t>
            </a:r>
            <a:r>
              <a:rPr lang="en-us" altLang="zh-HK" sz="14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produced by the Our Hong Kong </a:t>
            </a:r>
            <a:r>
              <a:rPr lang="en-us" altLang="zh-HK"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Foundation.</a:t>
            </a:r>
            <a:endParaRPr kumimoji="0" lang="en-us" altLang="zh-TW" sz="1400" b="0" i="0" u="none" strike="noStrike" kern="0" cap="none" spc="0" normalizeH="0" baseline="0" noProof="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a:p>
            <a:pPr lvl="0" algn="just" rtl="0"/>
            <a:r>
              <a:rPr lang="en-us" sz="1400" b="0" i="0" u="none" kern="0"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https://www.youtube.com/watch?v=SosKWXVK7PQ</a:t>
            </a:r>
            <a:endParaRPr kumimoji="0" lang="en-us" altLang="en-US" sz="1400" b="0" i="0" u="none" strike="noStrike" kern="0" cap="none" spc="0" normalizeH="0" baseline="0" noProof="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495273" y="2261399"/>
            <a:ext cx="10888718" cy="2571088"/>
          </a:xfrm>
          <a:prstGeom prst="rect">
            <a:avLst/>
          </a:prstGeom>
          <a:noFill/>
        </p:spPr>
        <p:txBody>
          <a:bodyPr wrap="square" rtlCol="0">
            <a:spAutoFit/>
          </a:bodyPr>
          <a:lstStyle/>
          <a:p>
            <a:pPr marR="0" lvl="0" algn="just" defTabSz="914400" rtl="0" eaLnBrk="1" fontAlgn="auto" latinLnBrk="0" hangingPunct="0">
              <a:lnSpc>
                <a:spcPct val="130000"/>
              </a:lnSpc>
              <a:spcBef>
                <a:spcPts val="0"/>
              </a:spcBef>
              <a:spcAft>
                <a:spcPts val="0"/>
              </a:spcAft>
              <a:buClrTx/>
              <a:buSzTx/>
              <a:tabLst/>
              <a:defRPr/>
            </a:pPr>
            <a:r>
              <a:rPr kumimoji="0" lang="en-us" sz="21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New </a:t>
            </a:r>
            <a:r>
              <a:rPr kumimoji="0" lang="en-us" sz="21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technologies </a:t>
            </a:r>
            <a:r>
              <a:rPr kumimoji="0" lang="en-us" sz="21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facilitate </a:t>
            </a:r>
            <a:r>
              <a:rPr kumimoji="0" lang="en-us" sz="21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Hong Kong's “</a:t>
            </a:r>
            <a:r>
              <a:rPr kumimoji="0" lang="en-us" sz="21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re-</a:t>
            </a:r>
            <a:r>
              <a:rPr kumimoji="0" lang="en-us" sz="2100" b="0" i="0" u="none" strike="noStrike" kern="1200" cap="none" spc="0" normalizeH="0" baseline="0" dirty="0" err="1"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industrialisation</a:t>
            </a:r>
            <a:r>
              <a:rPr kumimoji="0" lang="en-us" sz="21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a:t>
            </a:r>
            <a:r>
              <a:rPr kumimoji="0" lang="en-us" sz="2100" b="0" i="0" u="non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by </a:t>
            </a:r>
            <a:r>
              <a:rPr kumimoji="0" lang="en-us" sz="21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promoting </a:t>
            </a:r>
            <a:r>
              <a:rPr kumimoji="0" lang="en-us" sz="21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local innovations, design and manufacturing. </a:t>
            </a:r>
            <a:r>
              <a:rPr kumimoji="0" lang="en-us" sz="21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The direction for development</a:t>
            </a:r>
            <a:r>
              <a:rPr kumimoji="0" lang="en-us" sz="2100" b="0" i="0" u="none" strike="noStrike" kern="1200" cap="none" spc="0" normalizeH="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is based </a:t>
            </a:r>
            <a:r>
              <a:rPr kumimoji="0" lang="en-us" sz="21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on </a:t>
            </a:r>
            <a:r>
              <a:rPr kumimoji="0" lang="en-us" sz="21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new technologies and smart </a:t>
            </a:r>
            <a:r>
              <a:rPr kumimoji="0" lang="en-us" sz="21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production, without </a:t>
            </a:r>
            <a:r>
              <a:rPr kumimoji="0" lang="en-us" sz="21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requiring </a:t>
            </a:r>
            <a:r>
              <a:rPr kumimoji="0" lang="en-us" sz="21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much </a:t>
            </a:r>
            <a:r>
              <a:rPr kumimoji="0" lang="en-us" sz="21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land or </a:t>
            </a:r>
            <a:r>
              <a:rPr kumimoji="0" lang="en-us" sz="21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labor for advanced manufacturing.  It aims </a:t>
            </a:r>
            <a:r>
              <a:rPr kumimoji="0" lang="en-us" sz="21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to facilitate the transformation and value appreciation of traditional industries with the assistance of new technologies, and to develop emerging industries </a:t>
            </a:r>
            <a:r>
              <a:rPr kumimoji="0" lang="en-us" sz="21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promoting the </a:t>
            </a:r>
            <a:r>
              <a:rPr kumimoji="0" lang="en-us" sz="21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diversified development of Hong Kong's economy through high-end production.</a:t>
            </a:r>
            <a:endParaRPr kumimoji="0" lang="en-us" altLang="en-US" sz="2100" b="0" i="0" u="none" strike="noStrike" kern="1200" cap="none" spc="0" normalizeH="0" baseline="0" noProof="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4" name="文本框 3"/>
          <p:cNvSpPr txBox="1"/>
          <p:nvPr/>
        </p:nvSpPr>
        <p:spPr>
          <a:xfrm>
            <a:off x="-134379" y="4730941"/>
            <a:ext cx="10670805" cy="489621"/>
          </a:xfrm>
          <a:prstGeom prst="rect">
            <a:avLst/>
          </a:prstGeom>
          <a:noFill/>
        </p:spPr>
        <p:txBody>
          <a:bodyPr wrap="square" rtlCol="0">
            <a:spAutoFit/>
          </a:bodyPr>
          <a:lstStyle/>
          <a:p>
            <a:pPr marL="0" marR="0" lvl="0" indent="0" algn="just" defTabSz="914400" rtl="0" eaLnBrk="1" fontAlgn="auto" latinLnBrk="0" hangingPunct="0">
              <a:lnSpc>
                <a:spcPct val="130000"/>
              </a:lnSpc>
              <a:spcBef>
                <a:spcPts val="0"/>
              </a:spcBef>
              <a:spcAft>
                <a:spcPts val="0"/>
              </a:spcAft>
              <a:buClrTx/>
              <a:buSzTx/>
              <a:buFont typeface="Wingdings" panose="05000000000000000000" charset="0"/>
              <a:buNone/>
              <a:tabLst/>
              <a:defRPr/>
            </a:pPr>
            <a:r>
              <a:rPr kumimoji="0" lang="en-us" sz="2200" b="0" i="0" u="none" strike="noStrike" kern="1200" cap="none" spc="0" normalizeH="0" baseline="0" dirty="0">
                <a:ln>
                  <a:noFill/>
                </a:ln>
                <a:gradFill>
                  <a:gsLst>
                    <a:gs pos="0">
                      <a:srgbClr val="E30000"/>
                    </a:gs>
                    <a:gs pos="100000">
                      <a:srgbClr val="760303"/>
                    </a:gs>
                  </a:gsLst>
                  <a:lin scaled="0"/>
                </a:gradFill>
                <a:effectLst/>
                <a:uLnTx/>
                <a:uFillTx/>
                <a:latin typeface="DFKai-SB" panose="03000509000000000000" pitchFamily="65" charset="-120"/>
                <a:ea typeface="DFKai-SB" panose="03000509000000000000" pitchFamily="65" charset="-120"/>
                <a:cs typeface="黑体" panose="02010609060101010101" charset="-122"/>
                <a:sym typeface="+mn-ea"/>
              </a:rPr>
              <a:t>    </a:t>
            </a:r>
            <a:endPar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14" name="文本框 13"/>
          <p:cNvSpPr txBox="1"/>
          <p:nvPr/>
        </p:nvSpPr>
        <p:spPr bwMode="auto">
          <a:xfrm>
            <a:off x="1478237" y="1334163"/>
            <a:ext cx="9185227" cy="549189"/>
          </a:xfrm>
          <a:prstGeom prst="rect">
            <a:avLst/>
          </a:prstGeom>
          <a:noFill/>
          <a:ln>
            <a:noFill/>
            <a:prstDash val="dash"/>
          </a:ln>
        </p:spPr>
        <p:txBody>
          <a:bodyPr vert="horz" wrap="square" lIns="91440" tIns="45720" rIns="91440" bIns="45720" rtlCol="0" anchor="t">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2000" b="1" i="0" u="none" strike="noStrike" kern="1200" cap="none" spc="0" normalizeH="0" baseline="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The new economy has driven Hong Kong's economic </a:t>
            </a:r>
            <a:r>
              <a:rPr kumimoji="0" lang="en-us" sz="2000" b="1" i="0" u="none" strike="noStrike" kern="1200" cap="none" spc="0" normalizeH="0" baseline="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transformation</a:t>
            </a:r>
            <a:endParaRPr kumimoji="0" lang="en-us" sz="2000" b="1" i="0" u="none" strike="sngStrike" kern="1200" cap="none" spc="0" normalizeH="0" baseline="0" dirty="0">
              <a:ln>
                <a:noFill/>
              </a:ln>
              <a:solidFill>
                <a:srgbClr val="7030A0"/>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15" name="Freeform 5"/>
          <p:cNvSpPr/>
          <p:nvPr/>
        </p:nvSpPr>
        <p:spPr bwMode="auto">
          <a:xfrm>
            <a:off x="698712" y="1434576"/>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
        <p:nvSpPr>
          <p:cNvPr id="12" name="任意多边形: 形状 5"/>
          <p:cNvSpPr/>
          <p:nvPr/>
        </p:nvSpPr>
        <p:spPr>
          <a:xfrm>
            <a:off x="2286773" y="596193"/>
            <a:ext cx="7305095" cy="451824"/>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rtl="0">
              <a:lnSpc>
                <a:spcPct val="90000"/>
              </a:lnSpc>
              <a:spcAft>
                <a:spcPct val="35000"/>
              </a:spcAft>
              <a:defRPr/>
            </a:pPr>
            <a:r>
              <a:rPr lang="en-us" sz="2800" b="1" i="0" u="none" baseline="0"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2. Impact on </a:t>
            </a:r>
            <a:r>
              <a:rPr lang="en-us" sz="2800" b="1" i="0" u="none" baseline="0" dirty="0" smtClean="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the development</a:t>
            </a:r>
            <a:r>
              <a:rPr lang="en-us" sz="2800" b="1" i="0" u="none" dirty="0" smtClean="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 of </a:t>
            </a:r>
            <a:r>
              <a:rPr lang="en-us" sz="2800" b="1" i="0" u="none" baseline="0" dirty="0" smtClean="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Hong Kong</a:t>
            </a:r>
            <a:endParaRPr lang="en-us" altLang="en-US" sz="28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endParaRPr>
          </a:p>
        </p:txBody>
      </p:sp>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2"/>
          <p:cNvGrpSpPr/>
          <p:nvPr/>
        </p:nvGrpSpPr>
        <p:grpSpPr>
          <a:xfrm>
            <a:off x="485020" y="482701"/>
            <a:ext cx="2850460" cy="545185"/>
            <a:chOff x="1193537" y="1560044"/>
            <a:chExt cx="2792070" cy="458907"/>
          </a:xfrm>
        </p:grpSpPr>
        <p:sp>
          <p:nvSpPr>
            <p:cNvPr id="3" name="矩形 2"/>
            <p:cNvSpPr/>
            <p:nvPr/>
          </p:nvSpPr>
          <p:spPr>
            <a:xfrm>
              <a:off x="1193537" y="159350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4" name="矩形 3"/>
            <p:cNvSpPr/>
            <p:nvPr/>
          </p:nvSpPr>
          <p:spPr>
            <a:xfrm>
              <a:off x="1317362" y="1728439"/>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5" name="文本框 13"/>
            <p:cNvSpPr txBox="1">
              <a:spLocks noChangeArrowheads="1"/>
            </p:cNvSpPr>
            <p:nvPr/>
          </p:nvSpPr>
          <p:spPr bwMode="auto">
            <a:xfrm>
              <a:off x="1680900" y="1560044"/>
              <a:ext cx="2304707" cy="336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baseline="0" dirty="0" smtClean="0">
                  <a:solidFill>
                    <a:prstClr val="black"/>
                  </a:solidFill>
                  <a:latin typeface="Times New Roman" panose="02020603050405020304" pitchFamily="18" charset="0"/>
                  <a:cs typeface="Times New Roman" panose="02020603050405020304" pitchFamily="18" charset="0"/>
                </a:rPr>
                <a:t>Reference</a:t>
              </a:r>
              <a:endParaRPr kumimoji="0" lang="en-us" altLang="en-US" sz="2000" b="1" i="0" u="none" strike="sngStrike" kern="1200" cap="none" spc="0" normalizeH="0" baseline="0" noProof="0" dirty="0">
                <a:ln>
                  <a:noFill/>
                </a:ln>
                <a:solidFill>
                  <a:srgbClr val="7030A0"/>
                </a:solidFill>
                <a:effectLst/>
                <a:uLnTx/>
                <a:uFillTx/>
                <a:latin typeface="Times New Roman" panose="02020603050405020304" pitchFamily="18" charset="0"/>
                <a:ea typeface="Microsoft JhengHei" panose="020B0604030504040204" pitchFamily="34" charset="-120"/>
                <a:cs typeface="Times New Roman" panose="02020603050405020304" pitchFamily="18" charset="0"/>
              </a:endParaRPr>
            </a:p>
          </p:txBody>
        </p:sp>
        <p:cxnSp>
          <p:nvCxnSpPr>
            <p:cNvPr id="6" name="直接连接符 19"/>
            <p:cNvCxnSpPr/>
            <p:nvPr/>
          </p:nvCxnSpPr>
          <p:spPr>
            <a:xfrm>
              <a:off x="1710702" y="1957039"/>
              <a:ext cx="167711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8" name="內容版面配置區 7"/>
          <p:cNvSpPr>
            <a:spLocks noGrp="1"/>
          </p:cNvSpPr>
          <p:nvPr>
            <p:ph idx="1"/>
          </p:nvPr>
        </p:nvSpPr>
        <p:spPr>
          <a:xfrm>
            <a:off x="766211" y="1112561"/>
            <a:ext cx="10531367" cy="5124121"/>
          </a:xfrm>
        </p:spPr>
        <p:txBody>
          <a:bodyPr/>
          <a:lstStyle/>
          <a:p>
            <a:pPr algn="just" rtl="0">
              <a:lnSpc>
                <a:spcPct val="120000"/>
              </a:lnSpc>
            </a:pPr>
            <a:r>
              <a:rPr lang="en-us" sz="1800" b="0" i="0" u="none" baseline="0" dirty="0">
                <a:latin typeface="Times New Roman" panose="02020603050405020304" pitchFamily="18" charset="0"/>
                <a:ea typeface="標楷體" panose="03000509000000000000" pitchFamily="65" charset="-120"/>
                <a:cs typeface="Times New Roman" panose="02020603050405020304" pitchFamily="18" charset="0"/>
              </a:rPr>
              <a:t>“</a:t>
            </a:r>
            <a:r>
              <a:rPr lang="en-us" sz="18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Re-</a:t>
            </a:r>
            <a:r>
              <a:rPr lang="en-us" sz="1800" b="0" i="0" u="none" baseline="0" dirty="0" err="1"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industrialisation</a:t>
            </a:r>
            <a:r>
              <a:rPr lang="en-us" sz="18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en-us" sz="180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refers to </a:t>
            </a:r>
            <a:r>
              <a:rPr lang="en-us" sz="1800" i="0" u="none" baseline="0" dirty="0" err="1"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utilising</a:t>
            </a:r>
            <a:r>
              <a:rPr lang="en-us" sz="180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 Hong</a:t>
            </a:r>
            <a:r>
              <a:rPr lang="en-us" sz="1800" i="0" u="none"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 Kong’s existing </a:t>
            </a:r>
            <a:r>
              <a:rPr lang="en-us" sz="18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solid </a:t>
            </a:r>
            <a:r>
              <a:rPr lang="en-us" sz="18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foundation in scientific research, design and intellectual property </a:t>
            </a:r>
            <a:r>
              <a:rPr lang="en-us" sz="18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protection to develop high value-added industries and industrial chains locally.  </a:t>
            </a:r>
            <a:r>
              <a:rPr lang="en-us" sz="18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It is a process making use of</a:t>
            </a:r>
            <a:r>
              <a:rPr lang="en-us" sz="18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en-us" sz="18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innovation </a:t>
            </a:r>
            <a:r>
              <a:rPr lang="en-us" sz="18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technologies such </a:t>
            </a:r>
            <a:r>
              <a:rPr lang="en-us" sz="18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as the IoT, AI, new materials and “Industry 4.0” smart </a:t>
            </a:r>
            <a:r>
              <a:rPr lang="en-us" sz="18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production </a:t>
            </a:r>
            <a:r>
              <a:rPr lang="en-us" sz="18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processes</a:t>
            </a:r>
            <a:r>
              <a:rPr lang="en-us" sz="18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  </a:t>
            </a:r>
            <a:endParaRPr lang="en-us" altLang="zh-TW" sz="18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algn="just" rtl="0" hangingPunct="0">
              <a:lnSpc>
                <a:spcPct val="120000"/>
              </a:lnSpc>
            </a:pPr>
            <a:r>
              <a:rPr lang="en-us" sz="18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Hong</a:t>
            </a:r>
            <a:r>
              <a:rPr lang="en-us" sz="1800" b="0" i="0" u="none"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 Kong has </a:t>
            </a:r>
            <a:r>
              <a:rPr lang="en-us" sz="18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strong capabilities in R&amp;D, and advantages of </a:t>
            </a:r>
            <a:r>
              <a:rPr lang="en-us" sz="1800" b="0" i="0" u="none" baseline="0" dirty="0" err="1"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internationalisation</a:t>
            </a:r>
            <a:r>
              <a:rPr lang="en-us" sz="18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en-us" sz="18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and </a:t>
            </a:r>
            <a:r>
              <a:rPr lang="en-us" sz="18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being hi</a:t>
            </a:r>
            <a:r>
              <a:rPr lang="en-US" sz="18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gh</a:t>
            </a:r>
            <a:r>
              <a:rPr lang="en-us" sz="18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ly market-oriented. </a:t>
            </a:r>
            <a:r>
              <a:rPr lang="en-us" sz="18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Hong Kong’s </a:t>
            </a:r>
            <a:r>
              <a:rPr lang="en-us" sz="18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re-</a:t>
            </a:r>
            <a:r>
              <a:rPr lang="en-us" sz="1800" b="0" i="0" u="none" baseline="0" dirty="0" err="1"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industrialisation</a:t>
            </a:r>
            <a:r>
              <a:rPr lang="en-us" sz="18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 can </a:t>
            </a:r>
            <a:r>
              <a:rPr lang="en-us" sz="18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further </a:t>
            </a:r>
            <a:r>
              <a:rPr lang="en-us" sz="18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stimulate R&amp;D demands, </a:t>
            </a:r>
            <a:r>
              <a:rPr lang="en-us" sz="18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bring new growth drivers to Hong Kong's economy and </a:t>
            </a:r>
            <a:r>
              <a:rPr lang="en-us" sz="18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create quality employment </a:t>
            </a:r>
            <a:r>
              <a:rPr lang="en-us" sz="18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opportunities.</a:t>
            </a:r>
            <a:endParaRPr lang="en-us" altLang="en-US" sz="18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rtl="0">
              <a:lnSpc>
                <a:spcPct val="120000"/>
              </a:lnSpc>
              <a:buNone/>
            </a:pPr>
            <a:r>
              <a:rPr lang="en-us" sz="1800" b="1"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The following is a concrete</a:t>
            </a:r>
            <a:r>
              <a:rPr lang="en-us" sz="1800" b="1" i="0" u="none"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en-us" sz="1800" b="1"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example </a:t>
            </a:r>
            <a:r>
              <a:rPr lang="en-us" sz="1800" b="1"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of “</a:t>
            </a:r>
            <a:r>
              <a:rPr lang="en-us" sz="1800" b="1"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re-</a:t>
            </a:r>
            <a:r>
              <a:rPr lang="en-us" sz="1800" b="1" i="0" u="none" baseline="0" dirty="0" err="1"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industrialisation</a:t>
            </a:r>
            <a:r>
              <a:rPr lang="en-us" sz="1800" b="1"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a:t>
            </a:r>
          </a:p>
          <a:p>
            <a:pPr algn="just">
              <a:lnSpc>
                <a:spcPct val="120000"/>
              </a:lnSpc>
            </a:pPr>
            <a:r>
              <a:rPr lang="en-US" altLang="zh-HK" sz="1800" dirty="0">
                <a:solidFill>
                  <a:schemeClr val="tx1">
                    <a:lumMod val="85000"/>
                    <a:lumOff val="15000"/>
                  </a:schemeClr>
                </a:solidFill>
                <a:latin typeface="Times New Roman" panose="02020603050405020304" pitchFamily="18" charset="0"/>
                <a:cs typeface="Times New Roman" panose="02020603050405020304" pitchFamily="18" charset="0"/>
              </a:rPr>
              <a:t>With the funding support of Research and Development Cash Rebate </a:t>
            </a: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rPr>
              <a:t>Scheme, </a:t>
            </a:r>
            <a:r>
              <a:rPr lang="en-US" altLang="zh-HK" sz="1800" dirty="0">
                <a:solidFill>
                  <a:schemeClr val="tx1">
                    <a:lumMod val="85000"/>
                    <a:lumOff val="15000"/>
                  </a:schemeClr>
                </a:solidFill>
                <a:latin typeface="Times New Roman" panose="02020603050405020304" pitchFamily="18" charset="0"/>
                <a:cs typeface="Times New Roman" panose="02020603050405020304" pitchFamily="18" charset="0"/>
              </a:rPr>
              <a:t>a local company, with producing plastic products in the Mainland being its core business, commissioned </a:t>
            </a: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rPr>
              <a:t>Hong Kong Productivity Council </a:t>
            </a:r>
            <a:r>
              <a:rPr lang="en-US" altLang="zh-HK" sz="1800" dirty="0">
                <a:solidFill>
                  <a:schemeClr val="tx1">
                    <a:lumMod val="85000"/>
                    <a:lumOff val="15000"/>
                  </a:schemeClr>
                </a:solidFill>
                <a:latin typeface="Times New Roman" panose="02020603050405020304" pitchFamily="18" charset="0"/>
                <a:cs typeface="Times New Roman" panose="02020603050405020304" pitchFamily="18" charset="0"/>
              </a:rPr>
              <a:t>to develop and establish an intelligent production line for manufacturing optical adaptive lenses in Hong </a:t>
            </a: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rPr>
              <a:t>Kong.  Leveraging </a:t>
            </a:r>
            <a:r>
              <a:rPr lang="en-US" altLang="zh-HK" sz="1800" dirty="0">
                <a:solidFill>
                  <a:schemeClr val="tx1">
                    <a:lumMod val="85000"/>
                    <a:lumOff val="15000"/>
                  </a:schemeClr>
                </a:solidFill>
                <a:latin typeface="Times New Roman" panose="02020603050405020304" pitchFamily="18" charset="0"/>
                <a:cs typeface="Times New Roman" panose="02020603050405020304" pitchFamily="18" charset="0"/>
              </a:rPr>
              <a:t>this, the company is able to open the Mainland and European markets with its “Made in Hong Kong” products. </a:t>
            </a:r>
            <a:endParaRPr lang="en-us" altLang="en-US" sz="1800" strike="sngStrike"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 name="文本框 40"/>
          <p:cNvSpPr txBox="1"/>
          <p:nvPr/>
        </p:nvSpPr>
        <p:spPr bwMode="auto">
          <a:xfrm>
            <a:off x="2817203" y="393155"/>
            <a:ext cx="8980350" cy="561179"/>
          </a:xfrm>
          <a:prstGeom prst="rect">
            <a:avLst/>
          </a:prstGeom>
          <a:noFill/>
          <a:ln>
            <a:noFill/>
            <a:prstDash val="dash"/>
          </a:ln>
        </p:spPr>
        <p:txBody>
          <a:bodyPr vert="horz" wrap="square" lIns="91440" tIns="45720" rIns="91440" bIns="45720" rtlCol="0" anchor="t">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2800" b="1"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The </a:t>
            </a:r>
            <a:r>
              <a:rPr lang="en-us" sz="2800" b="1"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development</a:t>
            </a:r>
            <a:r>
              <a:rPr kumimoji="0" lang="en-us" sz="2800" b="1"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of “</a:t>
            </a:r>
            <a:r>
              <a:rPr kumimoji="0" lang="en-us" sz="2800" b="1"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re-</a:t>
            </a:r>
            <a:r>
              <a:rPr kumimoji="0" lang="en-US" sz="2800" b="1" i="0" u="none" strike="noStrike" kern="1200" cap="none" spc="0" normalizeH="0" baseline="0" dirty="0" err="1"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industrialisation</a:t>
            </a:r>
            <a:r>
              <a:rPr kumimoji="0" lang="en-us" sz="2800" b="1"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r>
              <a:rPr lang="en-us" sz="2800" b="1"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in Hong Kong </a:t>
            </a:r>
          </a:p>
        </p:txBody>
      </p:sp>
      <p:sp>
        <p:nvSpPr>
          <p:cNvPr id="11" name="矩形 10"/>
          <p:cNvSpPr/>
          <p:nvPr/>
        </p:nvSpPr>
        <p:spPr>
          <a:xfrm>
            <a:off x="982575" y="5968347"/>
            <a:ext cx="10415608" cy="480131"/>
          </a:xfrm>
          <a:prstGeom prst="rect">
            <a:avLst/>
          </a:prstGeom>
          <a:solidFill>
            <a:schemeClr val="accent2">
              <a:lumMod val="20000"/>
              <a:lumOff val="80000"/>
            </a:schemeClr>
          </a:solidFill>
        </p:spPr>
        <p:txBody>
          <a:bodyPr wrap="square">
            <a:spAutoFit/>
          </a:bodyPr>
          <a:lstStyle/>
          <a:p>
            <a:pPr lvl="0">
              <a:lnSpc>
                <a:spcPct val="90000"/>
              </a:lnSpc>
              <a:spcBef>
                <a:spcPts val="1000"/>
              </a:spcBef>
            </a:pPr>
            <a:r>
              <a:rPr lang="en-US"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Source: Latest </a:t>
            </a:r>
            <a:r>
              <a:rPr lang="en-US" sz="14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Progress of Innovation and Technology Fund </a:t>
            </a:r>
            <a:r>
              <a:rPr lang="en-US"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and Funding </a:t>
            </a:r>
            <a:r>
              <a:rPr lang="en-US" sz="14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Injection </a:t>
            </a:r>
            <a:r>
              <a:rPr lang="en-US"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Proposal, April 20, 2021 https</a:t>
            </a:r>
            <a:r>
              <a:rPr lang="en-US" sz="14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://www.legco.gov.hk/yr20-21/english/panels/ci/papers/ci20210420cb1-776-3-e.pdf</a:t>
            </a:r>
            <a:endParaRPr lang="en-us" sz="14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4301306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图片 99"/>
          <p:cNvPicPr/>
          <p:nvPr/>
        </p:nvPicPr>
        <p:blipFill>
          <a:blip r:link="rId3"/>
          <a:stretch>
            <a:fillRect/>
          </a:stretch>
        </p:blipFill>
        <p:spPr>
          <a:xfrm>
            <a:off x="6096000" y="3177540"/>
            <a:ext cx="0" cy="0"/>
          </a:xfrm>
          <a:prstGeom prst="rect">
            <a:avLst/>
          </a:prstGeom>
          <a:noFill/>
          <a:ln w="9525">
            <a:noFill/>
          </a:ln>
        </p:spPr>
      </p:pic>
      <p:sp>
        <p:nvSpPr>
          <p:cNvPr id="12" name="文本框 11"/>
          <p:cNvSpPr txBox="1"/>
          <p:nvPr/>
        </p:nvSpPr>
        <p:spPr>
          <a:xfrm>
            <a:off x="868281" y="1502458"/>
            <a:ext cx="10367278" cy="3548664"/>
          </a:xfrm>
          <a:prstGeom prst="rect">
            <a:avLst/>
          </a:prstGeom>
          <a:noFill/>
        </p:spPr>
        <p:txBody>
          <a:bodyPr wrap="square" rtlCol="0" anchor="t">
            <a:spAutoFit/>
          </a:bodyPr>
          <a:lstStyle/>
          <a:p>
            <a:pPr marL="571500" marR="0" lvl="0" indent="-571500" algn="just" defTabSz="914400" rtl="0" eaLnBrk="1" fontAlgn="auto" latinLnBrk="0" hangingPunct="0">
              <a:lnSpc>
                <a:spcPct val="12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Hong Kong has world-leading basic research </a:t>
            </a:r>
            <a:r>
              <a:rPr kumimoji="0" lang="en-us" sz="21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and development strength </a:t>
            </a:r>
            <a:r>
              <a:rPr kumimoji="0" lang="en-us" sz="21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and research capabilities in the field of smart technology. </a:t>
            </a:r>
            <a:r>
              <a:rPr kumimoji="0" lang="en-us" sz="2100" b="0" i="0" u="non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T</a:t>
            </a:r>
            <a:r>
              <a:rPr kumimoji="0" lang="en-us" sz="21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he </a:t>
            </a:r>
            <a:r>
              <a:rPr kumimoji="0" lang="en-us" sz="21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development of digital innovation </a:t>
            </a:r>
            <a:r>
              <a:rPr kumimoji="0" lang="en-us" sz="21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has accelerated in recent years.  </a:t>
            </a:r>
            <a:r>
              <a:rPr kumimoji="0" lang="en-us" sz="2100" b="0" i="0" u="none" strike="noStrike" kern="1200" cap="none" spc="0" normalizeH="0" baseline="0" dirty="0" err="1"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Cyberport</a:t>
            </a:r>
            <a:r>
              <a:rPr kumimoji="0" lang="en-us" sz="21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a:t>
            </a:r>
            <a:r>
              <a:rPr kumimoji="0" lang="en-us" sz="21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is the largest digital innovation community and the base of financial technology in </a:t>
            </a:r>
            <a:r>
              <a:rPr kumimoji="0" lang="en-us" sz="21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Hong Kong.</a:t>
            </a:r>
            <a:endParaRPr kumimoji="0" lang="en-us" altLang="zh-CN" sz="2100" b="0" i="0" u="none" strike="sngStrike" kern="1200" cap="none" spc="0" normalizeH="0" baseline="0" noProof="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a:p>
            <a:pPr marL="0" marR="0" lvl="0" indent="0" algn="just" defTabSz="914400" rtl="0" eaLnBrk="1" fontAlgn="auto" latinLnBrk="0" hangingPunct="0">
              <a:lnSpc>
                <a:spcPct val="120000"/>
              </a:lnSpc>
              <a:spcBef>
                <a:spcPts val="0"/>
              </a:spcBef>
              <a:spcAft>
                <a:spcPts val="0"/>
              </a:spcAft>
              <a:buClrTx/>
              <a:buSzTx/>
              <a:buFont typeface="Wingdings" panose="05000000000000000000" charset="0"/>
              <a:buNone/>
              <a:tabLst/>
              <a:defRPr/>
            </a:pPr>
            <a:endParaRPr kumimoji="0" lang="en-us" altLang="en-US" sz="2100" b="0" i="0" u="none" strike="noStrike" kern="1200" cap="none" spc="0" normalizeH="0" baseline="0" noProof="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a:p>
            <a:pPr marL="571500" lvl="0" indent="-571500" algn="just" hangingPunct="0">
              <a:lnSpc>
                <a:spcPct val="120000"/>
              </a:lnSpc>
              <a:buFont typeface="Arial" panose="020B0604020202020204" pitchFamily="34" charset="0"/>
              <a:buChar char="•"/>
              <a:defRPr/>
            </a:pPr>
            <a:r>
              <a:rPr kumimoji="0" lang="en-us" sz="21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The HKSAR Government attaches great importance to technological innovation, and has invested more than HK$100 billion in </a:t>
            </a:r>
            <a:r>
              <a:rPr lang="en-us" sz="210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developing </a:t>
            </a:r>
            <a:r>
              <a:rPr kumimoji="0" lang="en-us" sz="2100" b="0" i="0" u="none" strike="noStrike" kern="1200" cap="none" spc="0" normalizeH="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innovation and technology </a:t>
            </a:r>
            <a:r>
              <a:rPr kumimoji="0" lang="en-us" sz="21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in recent years.  </a:t>
            </a:r>
            <a:r>
              <a:rPr kumimoji="0" lang="en-us" sz="2100" b="0" i="0" u="non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L</a:t>
            </a:r>
            <a:r>
              <a:rPr kumimoji="0" lang="en-us" sz="21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ocal start-ups are also thriving, with </a:t>
            </a:r>
            <a:r>
              <a:rPr lang="en-US" sz="210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continuous </a:t>
            </a:r>
            <a:r>
              <a:rPr lang="en-US" sz="210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improvement </a:t>
            </a:r>
            <a:r>
              <a:rPr lang="en-US" sz="210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in </a:t>
            </a:r>
            <a:r>
              <a:rPr lang="en-US" sz="210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scientific and technological innovation </a:t>
            </a:r>
            <a:r>
              <a:rPr lang="en-US" sz="210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capabilities.</a:t>
            </a:r>
            <a:endParaRPr kumimoji="0" lang="en-us" altLang="en-US" sz="2100" b="0" i="0" u="none" strike="sngStrike" kern="1200" cap="none" spc="0" normalizeH="0" baseline="0" noProof="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 name="文本框 9"/>
          <p:cNvSpPr txBox="1"/>
          <p:nvPr/>
        </p:nvSpPr>
        <p:spPr bwMode="auto">
          <a:xfrm>
            <a:off x="1558772" y="658629"/>
            <a:ext cx="9274327" cy="537135"/>
          </a:xfrm>
          <a:prstGeom prst="rect">
            <a:avLst/>
          </a:prstGeom>
          <a:noFill/>
          <a:ln>
            <a:noFill/>
            <a:prstDash val="dash"/>
          </a:ln>
        </p:spPr>
        <p:txBody>
          <a:bodyPr vert="horz" wrap="square" lIns="91440" tIns="45720" rIns="91440" bIns="45720" rtlCol="0" anchor="t">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2000" b="1" i="0" u="none" strike="noStrike" kern="1200" cap="none" spc="0" normalizeH="0" baseline="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Promoting the development of innovations</a:t>
            </a:r>
            <a:r>
              <a:rPr lang="en-us" sz="2000" b="1" i="0" u="none" baseline="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 and </a:t>
            </a:r>
            <a:r>
              <a:rPr kumimoji="0" lang="en-us" sz="2000" b="1" i="0" u="none" strike="noStrike" kern="1200" cap="none" spc="0" normalizeH="0" baseline="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start</a:t>
            </a:r>
            <a:r>
              <a:rPr kumimoji="0" lang="en-us" sz="2000" b="1" i="0" u="none" strike="noStrike" kern="1200" cap="none" spc="0" normalizeH="0" baseline="0" dirty="0" smtClean="0">
                <a:ln>
                  <a:noFill/>
                </a:ln>
                <a:solidFill>
                  <a:srgbClr val="7030A0"/>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r>
              <a:rPr kumimoji="0" lang="en-us" sz="2000" b="1" i="0" u="none" strike="noStrike" kern="1200" cap="none" spc="0" normalizeH="0" baseline="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ups </a:t>
            </a:r>
            <a:r>
              <a:rPr kumimoji="0" lang="en-us" sz="2000" b="1" i="0" u="none" strike="noStrike" kern="1200" cap="none" spc="0" normalizeH="0" baseline="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in Hong Kong</a:t>
            </a:r>
          </a:p>
        </p:txBody>
      </p:sp>
      <p:sp>
        <p:nvSpPr>
          <p:cNvPr id="11" name="Freeform 5"/>
          <p:cNvSpPr/>
          <p:nvPr/>
        </p:nvSpPr>
        <p:spPr bwMode="auto">
          <a:xfrm>
            <a:off x="723973" y="741145"/>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2"/>
          <p:cNvGrpSpPr/>
          <p:nvPr/>
        </p:nvGrpSpPr>
        <p:grpSpPr>
          <a:xfrm>
            <a:off x="599090" y="561813"/>
            <a:ext cx="2788873" cy="555085"/>
            <a:chOff x="1193537" y="1551711"/>
            <a:chExt cx="2731745" cy="467240"/>
          </a:xfrm>
        </p:grpSpPr>
        <p:sp>
          <p:nvSpPr>
            <p:cNvPr id="3" name="矩形 2"/>
            <p:cNvSpPr/>
            <p:nvPr/>
          </p:nvSpPr>
          <p:spPr>
            <a:xfrm>
              <a:off x="1193537" y="159350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4" name="矩形 3"/>
            <p:cNvSpPr/>
            <p:nvPr/>
          </p:nvSpPr>
          <p:spPr>
            <a:xfrm>
              <a:off x="1317362" y="1728439"/>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5" name="文本框 13"/>
            <p:cNvSpPr txBox="1">
              <a:spLocks noChangeArrowheads="1"/>
            </p:cNvSpPr>
            <p:nvPr/>
          </p:nvSpPr>
          <p:spPr bwMode="auto">
            <a:xfrm>
              <a:off x="1620575" y="1551711"/>
              <a:ext cx="2304707" cy="336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baseline="0" dirty="0" smtClean="0">
                  <a:solidFill>
                    <a:prstClr val="black"/>
                  </a:solidFill>
                  <a:latin typeface="Times New Roman" panose="02020603050405020304" pitchFamily="18" charset="0"/>
                  <a:cs typeface="Times New Roman" panose="02020603050405020304" pitchFamily="18" charset="0"/>
                </a:rPr>
                <a:t>Reference</a:t>
              </a:r>
              <a:endParaRPr kumimoji="0" lang="en-us" altLang="en-US" sz="2000" b="1" i="0" u="none" strike="sngStrike" kern="1200" cap="none" spc="0" normalizeH="0" baseline="0" noProof="0" dirty="0">
                <a:ln>
                  <a:noFill/>
                </a:ln>
                <a:solidFill>
                  <a:srgbClr val="7030A0"/>
                </a:solidFill>
                <a:effectLst/>
                <a:uLnTx/>
                <a:uFillTx/>
                <a:latin typeface="Times New Roman" panose="02020603050405020304" pitchFamily="18" charset="0"/>
                <a:ea typeface="Microsoft JhengHei" panose="020B0604030504040204" pitchFamily="34" charset="-120"/>
                <a:cs typeface="Times New Roman" panose="02020603050405020304" pitchFamily="18" charset="0"/>
              </a:endParaRPr>
            </a:p>
          </p:txBody>
        </p:sp>
        <p:cxnSp>
          <p:nvCxnSpPr>
            <p:cNvPr id="6" name="直接连接符 19"/>
            <p:cNvCxnSpPr/>
            <p:nvPr/>
          </p:nvCxnSpPr>
          <p:spPr>
            <a:xfrm>
              <a:off x="1710702" y="1957039"/>
              <a:ext cx="167711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7" name="矩形 6"/>
          <p:cNvSpPr/>
          <p:nvPr/>
        </p:nvSpPr>
        <p:spPr>
          <a:xfrm>
            <a:off x="872359" y="4910160"/>
            <a:ext cx="8140134" cy="1392945"/>
          </a:xfrm>
          <a:prstGeom prst="rect">
            <a:avLst/>
          </a:prstGeom>
        </p:spPr>
        <p:txBody>
          <a:bodyPr wrap="square">
            <a:spAutoFit/>
          </a:bodyPr>
          <a:lstStyle/>
          <a:p>
            <a:pPr marL="342900" lvl="0" indent="-342900" algn="just" rtl="0" eaLnBrk="0" hangingPunct="0">
              <a:lnSpc>
                <a:spcPct val="120000"/>
              </a:lnSpc>
              <a:buFont typeface="Arial" panose="020B0604020202020204" pitchFamily="34" charset="0"/>
              <a:buChar char="•"/>
              <a:defRPr/>
            </a:pPr>
            <a:r>
              <a:rPr lang="en-us"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The two R&amp;D platforms, AIR@InnoHK and Health@InnoHK, established within </a:t>
            </a:r>
            <a:r>
              <a:rPr lang="en-us"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the </a:t>
            </a:r>
            <a:r>
              <a:rPr lang="en-us"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Hong Kong </a:t>
            </a:r>
            <a:r>
              <a:rPr lang="en-us"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Science and Technology </a:t>
            </a:r>
            <a:r>
              <a:rPr lang="en-us"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Park, bring together top talents from </a:t>
            </a:r>
            <a:r>
              <a:rPr lang="en-us"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local and </a:t>
            </a:r>
            <a:r>
              <a:rPr lang="en-us"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overseas </a:t>
            </a:r>
            <a:r>
              <a:rPr lang="en-us"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universities </a:t>
            </a:r>
            <a:r>
              <a:rPr lang="en-us"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and research institutes to carry out international collaborative research </a:t>
            </a:r>
            <a:r>
              <a:rPr lang="en-us"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in </a:t>
            </a:r>
            <a:r>
              <a:rPr lang="en-us"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the fields of healthcare, AI and robotics.</a:t>
            </a:r>
          </a:p>
        </p:txBody>
      </p:sp>
      <p:pic>
        <p:nvPicPr>
          <p:cNvPr id="8" name="图片 14"/>
          <p:cNvPicPr>
            <a:picLocks noChangeAspect="1"/>
          </p:cNvPicPr>
          <p:nvPr/>
        </p:nvPicPr>
        <p:blipFill rotWithShape="1">
          <a:blip r:embed="rId2" cstate="hqprint">
            <a:extLst>
              <a:ext uri="{28A0092B-C50C-407E-A947-70E740481C1C}">
                <a14:useLocalDpi xmlns:a14="http://schemas.microsoft.com/office/drawing/2010/main" val="0"/>
              </a:ext>
            </a:extLst>
          </a:blip>
          <a:srcRect l="6589"/>
          <a:stretch>
            <a:fillRect/>
          </a:stretch>
        </p:blipFill>
        <p:spPr>
          <a:xfrm>
            <a:off x="9099394" y="4633636"/>
            <a:ext cx="2711670" cy="1600222"/>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sp>
        <p:nvSpPr>
          <p:cNvPr id="9" name="文本框 15"/>
          <p:cNvSpPr txBox="1"/>
          <p:nvPr/>
        </p:nvSpPr>
        <p:spPr>
          <a:xfrm>
            <a:off x="9041460" y="6095359"/>
            <a:ext cx="2769604" cy="276999"/>
          </a:xfrm>
          <a:prstGeom prst="rect">
            <a:avLst/>
          </a:prstGeom>
          <a:solidFill>
            <a:schemeClr val="accent2">
              <a:lumMod val="20000"/>
              <a:lumOff val="80000"/>
            </a:schemeClr>
          </a:solid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Hong Kong Science </a:t>
            </a:r>
            <a:r>
              <a:rPr kumimoji="0" lang="en-us" sz="12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and Technology</a:t>
            </a:r>
            <a:r>
              <a:rPr kumimoji="0" lang="en-us" sz="1200" b="0" i="0" u="none" strike="noStrike" kern="1200" cap="none" spc="0" normalizeH="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a:t>
            </a:r>
            <a:r>
              <a:rPr kumimoji="0" lang="en-us" sz="12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Park</a:t>
            </a:r>
            <a:endParaRPr kumimoji="0" lang="en-us" sz="12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11" name="矩形 10"/>
          <p:cNvSpPr/>
          <p:nvPr/>
        </p:nvSpPr>
        <p:spPr>
          <a:xfrm>
            <a:off x="784660" y="1562612"/>
            <a:ext cx="10457792" cy="1392945"/>
          </a:xfrm>
          <a:prstGeom prst="rect">
            <a:avLst/>
          </a:prstGeom>
        </p:spPr>
        <p:txBody>
          <a:bodyPr wrap="square">
            <a:spAutoFit/>
          </a:bodyPr>
          <a:lstStyle/>
          <a:p>
            <a:pPr marL="457200" indent="-457200" algn="just" rtl="0">
              <a:lnSpc>
                <a:spcPct val="120000"/>
              </a:lnSpc>
              <a:buFont typeface="Arial" panose="020B0604020202020204" pitchFamily="34" charset="0"/>
              <a:buChar char="•"/>
            </a:pPr>
            <a:r>
              <a:rPr lang="en-us"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Hong Kong </a:t>
            </a:r>
            <a:r>
              <a:rPr lang="en-us"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has five </a:t>
            </a:r>
            <a:r>
              <a:rPr lang="en-us"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world </a:t>
            </a:r>
            <a:r>
              <a:rPr lang="en-us"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top-100 universities, </a:t>
            </a:r>
            <a:r>
              <a:rPr lang="en-us"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and many </a:t>
            </a:r>
            <a:r>
              <a:rPr lang="en-us"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local </a:t>
            </a:r>
            <a:r>
              <a:rPr lang="en-us"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scholars and experts have won top international and national research awards, </a:t>
            </a:r>
            <a:r>
              <a:rPr lang="en-us"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with recognition</a:t>
            </a:r>
            <a:r>
              <a:rPr lang="en-us" b="0" i="0" u="none"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 by our country and the international community.  </a:t>
            </a:r>
            <a:r>
              <a:rPr lang="en-us"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So </a:t>
            </a:r>
            <a:r>
              <a:rPr lang="en-us"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far, there are 16 </a:t>
            </a:r>
            <a:r>
              <a:rPr lang="en-us"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S</a:t>
            </a:r>
            <a:r>
              <a:rPr lang="en-us"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tate </a:t>
            </a:r>
            <a:r>
              <a:rPr lang="en-us"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K</a:t>
            </a:r>
            <a:r>
              <a:rPr lang="en-us"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ey </a:t>
            </a:r>
            <a:r>
              <a:rPr lang="en-us"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L</a:t>
            </a:r>
            <a:r>
              <a:rPr lang="en-us"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aboratories</a:t>
            </a:r>
            <a:r>
              <a:rPr lang="en-us"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en-us"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6 Hong Kong</a:t>
            </a:r>
            <a:r>
              <a:rPr lang="en-us" b="0" i="0" u="none"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en-us"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branches </a:t>
            </a:r>
            <a:r>
              <a:rPr lang="en-us"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of </a:t>
            </a:r>
            <a:r>
              <a:rPr lang="en-us"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Chinese National Engineering Research </a:t>
            </a:r>
            <a:r>
              <a:rPr lang="en-us" dirty="0" err="1"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C</a:t>
            </a:r>
            <a:r>
              <a:rPr lang="en-us" b="0" i="0" u="none" baseline="0" dirty="0" err="1"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entres</a:t>
            </a:r>
            <a:r>
              <a:rPr lang="en-us"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en-us"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and 22 </a:t>
            </a:r>
            <a:r>
              <a:rPr lang="en-us"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Joint Laboratories </a:t>
            </a:r>
            <a:r>
              <a:rPr lang="en-us"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with the Chinese Academy of </a:t>
            </a:r>
            <a:r>
              <a:rPr lang="en-us"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Sciences.  </a:t>
            </a:r>
            <a:endParaRPr lang="en-us" altLang="zh-TW"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 name="矩形 11"/>
          <p:cNvSpPr/>
          <p:nvPr/>
        </p:nvSpPr>
        <p:spPr>
          <a:xfrm>
            <a:off x="746234" y="3134999"/>
            <a:ext cx="10457792" cy="1392945"/>
          </a:xfrm>
          <a:prstGeom prst="rect">
            <a:avLst/>
          </a:prstGeom>
        </p:spPr>
        <p:txBody>
          <a:bodyPr wrap="square">
            <a:spAutoFit/>
          </a:bodyPr>
          <a:lstStyle/>
          <a:p>
            <a:pPr marL="457200" indent="-457200" algn="just">
              <a:lnSpc>
                <a:spcPct val="120000"/>
              </a:lnSpc>
              <a:buFont typeface="Arial" panose="020B0604020202020204" pitchFamily="34" charset="0"/>
              <a:buChar char="•"/>
            </a:pPr>
            <a:r>
              <a:rPr lang="en-us"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To consolidate Hong Kong's leading position in basic research, in its Policy Address 2022, the government proposed continuing to follow up</a:t>
            </a:r>
            <a:r>
              <a:rPr lang="en-us" altLang="zh-CN"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 with </a:t>
            </a:r>
            <a:r>
              <a:rPr lang="en-us"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the University of Hong Kong and the Chinese University of Hong Kong on the progress of constructing the scientific research building and facilities, and to support the Hong Kong Polytechnic University on using part of the premises for research development.</a:t>
            </a:r>
            <a:endParaRPr lang="en-us" altLang="en-US"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3" name="文本框 9"/>
          <p:cNvSpPr txBox="1"/>
          <p:nvPr/>
        </p:nvSpPr>
        <p:spPr bwMode="auto">
          <a:xfrm>
            <a:off x="3479975" y="416252"/>
            <a:ext cx="7361244" cy="830997"/>
          </a:xfrm>
          <a:prstGeom prst="rect">
            <a:avLst/>
          </a:prstGeom>
          <a:noFill/>
          <a:ln>
            <a:noFill/>
            <a:prstDash val="dash"/>
          </a:ln>
        </p:spPr>
        <p:txBody>
          <a:bodyPr vert="horz" wrap="square" lIns="91440" tIns="45720" rIns="91440" bIns="45720" rtlCol="0" anchor="t">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2400" b="1" i="0" u="none" strike="noStrike" kern="1200" cap="none" spc="0" normalizeH="0" baseline="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Innovation</a:t>
            </a:r>
            <a:r>
              <a:rPr kumimoji="0" lang="en-us" sz="2400" b="1" i="0" u="none" strike="noStrike" kern="1200" cap="none" spc="0" normalizeH="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and technology </a:t>
            </a:r>
            <a:r>
              <a:rPr kumimoji="0" lang="en-us" sz="2400" b="1" i="0" u="none" strike="noStrike" kern="1200" cap="none" spc="0" normalizeH="0" baseline="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strength </a:t>
            </a:r>
            <a:r>
              <a:rPr kumimoji="0" lang="en-us" sz="2400" b="1" i="0" u="none" strike="noStrike" kern="1200" cap="none" spc="0" normalizeH="0" baseline="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of Hong </a:t>
            </a:r>
            <a:r>
              <a:rPr kumimoji="0" lang="en-us" sz="2400" b="1" i="0" u="none" strike="noStrike" kern="1200" cap="none" spc="0" normalizeH="0" baseline="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Kong </a:t>
            </a:r>
            <a:r>
              <a:rPr kumimoji="0" lang="en-us" sz="2400" b="1" i="0" u="none" strike="noStrike" kern="1200" cap="none" spc="0" normalizeH="0" baseline="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higher education institutions</a:t>
            </a:r>
            <a:r>
              <a:rPr lang="en-us" sz="2400" b="1" i="0" u="none" baseline="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 and research institutes</a:t>
            </a:r>
          </a:p>
        </p:txBody>
      </p:sp>
    </p:spTree>
    <p:extLst>
      <p:ext uri="{BB962C8B-B14F-4D97-AF65-F5344CB8AC3E}">
        <p14:creationId xmlns:p14="http://schemas.microsoft.com/office/powerpoint/2010/main" val="26103860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2"/>
          <a:srcRect l="22724" t="39429" r="18284" b="13867"/>
          <a:stretch/>
        </p:blipFill>
        <p:spPr>
          <a:xfrm>
            <a:off x="503256" y="3069771"/>
            <a:ext cx="6199296" cy="3309894"/>
          </a:xfrm>
          <a:prstGeom prst="rect">
            <a:avLst/>
          </a:prstGeom>
          <a:solidFill>
            <a:schemeClr val="bg2">
              <a:lumMod val="90000"/>
            </a:schemeClr>
          </a:solidFill>
        </p:spPr>
      </p:pic>
      <p:sp>
        <p:nvSpPr>
          <p:cNvPr id="5" name="文本框 2"/>
          <p:cNvSpPr txBox="1"/>
          <p:nvPr/>
        </p:nvSpPr>
        <p:spPr>
          <a:xfrm>
            <a:off x="503256" y="888993"/>
            <a:ext cx="11205226" cy="1730858"/>
          </a:xfrm>
          <a:prstGeom prst="rect">
            <a:avLst/>
          </a:prstGeom>
          <a:noFill/>
        </p:spPr>
        <p:txBody>
          <a:bodyPr wrap="square" rtlCol="0">
            <a:spAutoFit/>
          </a:bodyPr>
          <a:lstStyle/>
          <a:p>
            <a:pPr lvl="0" algn="just" hangingPunct="0">
              <a:lnSpc>
                <a:spcPct val="130000"/>
              </a:lnSpc>
              <a:defRPr/>
            </a:pPr>
            <a:r>
              <a:rPr kumimoji="0" lang="en-us" sz="21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On </a:t>
            </a:r>
            <a:r>
              <a:rPr kumimoji="0" lang="en-us" sz="21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December 15, 2017, the </a:t>
            </a:r>
            <a:r>
              <a:rPr kumimoji="0" lang="en-us" sz="21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government</a:t>
            </a:r>
            <a:r>
              <a:rPr lang="en-us" sz="21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 published the</a:t>
            </a:r>
            <a:r>
              <a:rPr kumimoji="0" lang="en-us" sz="21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sz="2100" b="0" i="1"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Smart City Blueprint for Hong Kong</a:t>
            </a:r>
            <a:r>
              <a:rPr kumimoji="0" lang="en-us" sz="21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 which </a:t>
            </a:r>
            <a:r>
              <a:rPr kumimoji="0" lang="en-us" sz="21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proposed to build </a:t>
            </a:r>
            <a:r>
              <a:rPr kumimoji="0" lang="en-us" sz="21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Hong Kong into a world-leading smart city, </a:t>
            </a:r>
            <a:r>
              <a:rPr kumimoji="0" lang="en-us" sz="21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using innovative technology under </a:t>
            </a:r>
            <a:r>
              <a:rPr kumimoji="0" lang="en-us" sz="21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six </a:t>
            </a:r>
            <a:r>
              <a:rPr kumimoji="0" lang="en-us" sz="21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smart </a:t>
            </a:r>
            <a:r>
              <a:rPr kumimoji="0" lang="en-us" sz="21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areas to meet the challenges of urban</a:t>
            </a:r>
            <a:r>
              <a:rPr kumimoji="0" lang="en-us" sz="2100" b="0" i="0" u="none" strike="noStrike" kern="1200" cap="none" spc="0" normalizeH="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management and improve people’s lives, </a:t>
            </a:r>
            <a:r>
              <a:rPr lang="en-US" sz="210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strengthening </a:t>
            </a:r>
            <a:r>
              <a:rPr lang="en-US" sz="210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the attractiveness and sustainable development of Hong Kong</a:t>
            </a:r>
            <a:r>
              <a:rPr kumimoji="0" lang="en-us" sz="2100" b="0" i="0" u="none" strike="noStrike" kern="1200" cap="none" spc="0" normalizeH="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r>
              <a:rPr kumimoji="0" lang="en-us" sz="21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a:t>
            </a:r>
            <a:endParaRPr kumimoji="0" lang="en-us" sz="2100" b="0" i="0" u="none" strike="sng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文本框 40"/>
          <p:cNvSpPr txBox="1"/>
          <p:nvPr/>
        </p:nvSpPr>
        <p:spPr bwMode="auto">
          <a:xfrm>
            <a:off x="1338141" y="178369"/>
            <a:ext cx="8781710" cy="550279"/>
          </a:xfrm>
          <a:prstGeom prst="rect">
            <a:avLst/>
          </a:prstGeom>
          <a:noFill/>
          <a:ln>
            <a:noFill/>
            <a:prstDash val="dash"/>
          </a:ln>
        </p:spPr>
        <p:txBody>
          <a:bodyPr vert="horz" wrap="square" lIns="91440" tIns="45720" rIns="91440" bIns="45720" rtlCol="0" anchor="t">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2400" b="1" i="0" u="none" strike="noStrike" kern="1200" cap="none" spc="0" normalizeH="0" baseline="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Promoting the building of smart city in Hong Kong</a:t>
            </a:r>
          </a:p>
        </p:txBody>
      </p:sp>
      <p:sp>
        <p:nvSpPr>
          <p:cNvPr id="7" name="Freeform 5"/>
          <p:cNvSpPr/>
          <p:nvPr/>
        </p:nvSpPr>
        <p:spPr bwMode="auto">
          <a:xfrm>
            <a:off x="602807" y="252604"/>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pic>
        <p:nvPicPr>
          <p:cNvPr id="8" name="圖片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919012" y="3069771"/>
            <a:ext cx="2573010" cy="1652276"/>
          </a:xfrm>
          <a:prstGeom prst="rect">
            <a:avLst/>
          </a:prstGeom>
          <a:ln w="9525">
            <a:solidFill>
              <a:schemeClr val="tx1"/>
            </a:solidFill>
          </a:ln>
        </p:spPr>
      </p:pic>
      <p:sp>
        <p:nvSpPr>
          <p:cNvPr id="9" name="文本框 3"/>
          <p:cNvSpPr txBox="1"/>
          <p:nvPr/>
        </p:nvSpPr>
        <p:spPr>
          <a:xfrm>
            <a:off x="7336221" y="4785931"/>
            <a:ext cx="4224408" cy="954107"/>
          </a:xfrm>
          <a:prstGeom prst="rect">
            <a:avLst/>
          </a:prstGeom>
          <a:solidFill>
            <a:srgbClr val="5B9BD5">
              <a:lumMod val="20000"/>
              <a:lumOff val="80000"/>
            </a:srgbClr>
          </a:solidFill>
          <a:ln w="9525">
            <a:solidFill>
              <a:sysClr val="windowText" lastClr="000000"/>
            </a:solidFill>
          </a:ln>
        </p:spPr>
        <p:txBody>
          <a:bodyPr wrap="square" rtlCol="0">
            <a:spAutoFit/>
          </a:bodyPr>
          <a:lstStyle/>
          <a:p>
            <a:pPr lvl="0" algn="just"/>
            <a:r>
              <a:rPr kumimoji="0" lang="en-us" sz="1400" b="0" i="0" u="none" strike="noStrike" kern="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Name of the video: “</a:t>
            </a:r>
            <a:r>
              <a:rPr lang="en-us" sz="1400" b="0" i="0" u="none" kern="0"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Explanations for Key Concepts - Smart City · Hong Kong</a:t>
            </a:r>
            <a:r>
              <a:rPr lang="en-us" sz="1400" b="0" i="0" u="none" kern="0"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a:t>
            </a:r>
            <a:r>
              <a:rPr lang="en-us" altLang="zh-HK" sz="14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produced by the Academy of Chinese Studies</a:t>
            </a:r>
            <a:endParaRPr kumimoji="0" lang="en-us" altLang="zh-TW" sz="1400" b="0" i="0" u="none" strike="noStrike" kern="0" cap="none" spc="0" normalizeH="0" baseline="0" noProof="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a:p>
            <a:pPr lvl="0" algn="just" rtl="0"/>
            <a:r>
              <a:rPr lang="en-us" sz="1400" b="0" i="0" u="none" kern="0"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https://www.youtube.com/watch?v=b7LzwKKEsuc</a:t>
            </a:r>
            <a:endParaRPr kumimoji="0" lang="en-us" altLang="en-US" sz="1400" b="0" i="0" u="none" strike="noStrike" kern="0" cap="none" spc="0" normalizeH="0" baseline="0" noProof="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2" name="Rectangle 1"/>
          <p:cNvSpPr>
            <a:spLocks noChangeArrowheads="1"/>
          </p:cNvSpPr>
          <p:nvPr/>
        </p:nvSpPr>
        <p:spPr bwMode="auto">
          <a:xfrm>
            <a:off x="2040027" y="3164384"/>
            <a:ext cx="3125754" cy="282137"/>
          </a:xfrm>
          <a:prstGeom prst="rect">
            <a:avLst/>
          </a:prstGeom>
          <a:solidFill>
            <a:srgbClr val="FAF0D0"/>
          </a:solidFill>
          <a:ln>
            <a:noFill/>
          </a:ln>
          <a:effectLst/>
        </p:spPr>
        <p:txBody>
          <a:bodyPr vert="horz" wrap="square" lIns="0" tIns="-12696" rIns="0" bIns="-12696"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HK" sz="2000" b="0" i="0" u="none" strike="noStrike" cap="none" normalizeH="0" baseline="0" dirty="0" smtClean="0">
                <a:ln>
                  <a:noFill/>
                </a:ln>
                <a:solidFill>
                  <a:srgbClr val="202124"/>
                </a:solidFill>
                <a:effectLst/>
                <a:latin typeface="Times New Roman" panose="02020603050405020304" pitchFamily="18" charset="0"/>
                <a:ea typeface="inherit"/>
                <a:cs typeface="Times New Roman" panose="02020603050405020304" pitchFamily="18" charset="0"/>
              </a:rPr>
              <a:t>Six areas of HK smart city</a:t>
            </a:r>
            <a:r>
              <a:rPr kumimoji="0" lang="zh-HK" altLang="zh-HK"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
        <p:nvSpPr>
          <p:cNvPr id="10" name="TextBox 9"/>
          <p:cNvSpPr txBox="1"/>
          <p:nvPr/>
        </p:nvSpPr>
        <p:spPr>
          <a:xfrm>
            <a:off x="1111724" y="3823271"/>
            <a:ext cx="1191352" cy="292388"/>
          </a:xfrm>
          <a:prstGeom prst="rect">
            <a:avLst/>
          </a:prstGeom>
          <a:solidFill>
            <a:schemeClr val="bg1"/>
          </a:solidFill>
        </p:spPr>
        <p:txBody>
          <a:bodyPr wrap="none" rtlCol="0">
            <a:spAutoFit/>
          </a:bodyPr>
          <a:lstStyle/>
          <a:p>
            <a:r>
              <a:rPr lang="en-US" altLang="zh-HK" sz="1300" dirty="0" smtClean="0">
                <a:latin typeface="Times New Roman" panose="02020603050405020304" pitchFamily="18" charset="0"/>
                <a:cs typeface="Times New Roman" panose="02020603050405020304" pitchFamily="18" charset="0"/>
              </a:rPr>
              <a:t>Smart mobility</a:t>
            </a:r>
            <a:endParaRPr lang="zh-HK" altLang="en-US" sz="13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807490" y="4747334"/>
            <a:ext cx="1027845" cy="492443"/>
          </a:xfrm>
          <a:prstGeom prst="rect">
            <a:avLst/>
          </a:prstGeom>
          <a:solidFill>
            <a:schemeClr val="bg1"/>
          </a:solidFill>
        </p:spPr>
        <p:txBody>
          <a:bodyPr wrap="none" rtlCol="0">
            <a:spAutoFit/>
          </a:bodyPr>
          <a:lstStyle/>
          <a:p>
            <a:pPr algn="ctr"/>
            <a:r>
              <a:rPr lang="en-US" altLang="zh-HK" sz="1300" dirty="0" smtClean="0">
                <a:latin typeface="Times New Roman" panose="02020603050405020304" pitchFamily="18" charset="0"/>
                <a:cs typeface="Times New Roman" panose="02020603050405020304" pitchFamily="18" charset="0"/>
              </a:rPr>
              <a:t>Smart </a:t>
            </a:r>
          </a:p>
          <a:p>
            <a:pPr algn="ctr"/>
            <a:r>
              <a:rPr lang="en-US" altLang="zh-HK" sz="1300" dirty="0" smtClean="0">
                <a:latin typeface="Times New Roman" panose="02020603050405020304" pitchFamily="18" charset="0"/>
                <a:cs typeface="Times New Roman" panose="02020603050405020304" pitchFamily="18" charset="0"/>
              </a:rPr>
              <a:t>environment</a:t>
            </a:r>
            <a:endParaRPr lang="zh-HK" altLang="en-US" sz="13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1261833" y="5709994"/>
            <a:ext cx="981359" cy="492443"/>
          </a:xfrm>
          <a:prstGeom prst="rect">
            <a:avLst/>
          </a:prstGeom>
          <a:solidFill>
            <a:schemeClr val="bg1"/>
          </a:solidFill>
        </p:spPr>
        <p:txBody>
          <a:bodyPr wrap="none" rtlCol="0">
            <a:spAutoFit/>
          </a:bodyPr>
          <a:lstStyle/>
          <a:p>
            <a:pPr algn="ctr"/>
            <a:r>
              <a:rPr lang="en-US" altLang="zh-HK" sz="1300" dirty="0" smtClean="0">
                <a:latin typeface="Times New Roman" panose="02020603050405020304" pitchFamily="18" charset="0"/>
                <a:cs typeface="Times New Roman" panose="02020603050405020304" pitchFamily="18" charset="0"/>
              </a:rPr>
              <a:t>Smart </a:t>
            </a:r>
          </a:p>
          <a:p>
            <a:pPr algn="ctr"/>
            <a:r>
              <a:rPr lang="en-US" altLang="zh-HK" sz="1300" dirty="0" smtClean="0">
                <a:latin typeface="Times New Roman" panose="02020603050405020304" pitchFamily="18" charset="0"/>
                <a:cs typeface="Times New Roman" panose="02020603050405020304" pitchFamily="18" charset="0"/>
              </a:rPr>
              <a:t>government</a:t>
            </a:r>
            <a:endParaRPr lang="zh-HK" altLang="en-US" sz="13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4825528" y="3823271"/>
            <a:ext cx="1034096" cy="292388"/>
          </a:xfrm>
          <a:prstGeom prst="rect">
            <a:avLst/>
          </a:prstGeom>
          <a:solidFill>
            <a:schemeClr val="bg1"/>
          </a:solidFill>
        </p:spPr>
        <p:txBody>
          <a:bodyPr wrap="square" rtlCol="0">
            <a:spAutoFit/>
          </a:bodyPr>
          <a:lstStyle/>
          <a:p>
            <a:r>
              <a:rPr lang="en-US" altLang="zh-HK" sz="1300" dirty="0" smtClean="0">
                <a:latin typeface="Times New Roman" panose="02020603050405020304" pitchFamily="18" charset="0"/>
                <a:cs typeface="Times New Roman" panose="02020603050405020304" pitchFamily="18" charset="0"/>
              </a:rPr>
              <a:t>Smart living</a:t>
            </a:r>
            <a:endParaRPr lang="zh-HK" altLang="en-US" sz="13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5353508" y="4724718"/>
            <a:ext cx="898002" cy="492443"/>
          </a:xfrm>
          <a:prstGeom prst="rect">
            <a:avLst/>
          </a:prstGeom>
          <a:solidFill>
            <a:schemeClr val="bg1"/>
          </a:solidFill>
        </p:spPr>
        <p:txBody>
          <a:bodyPr wrap="square" rtlCol="0">
            <a:spAutoFit/>
          </a:bodyPr>
          <a:lstStyle/>
          <a:p>
            <a:pPr algn="ctr"/>
            <a:r>
              <a:rPr lang="en-US" altLang="zh-HK" sz="1300" dirty="0" smtClean="0">
                <a:latin typeface="Times New Roman" panose="02020603050405020304" pitchFamily="18" charset="0"/>
                <a:cs typeface="Times New Roman" panose="02020603050405020304" pitchFamily="18" charset="0"/>
              </a:rPr>
              <a:t>Smart </a:t>
            </a:r>
          </a:p>
          <a:p>
            <a:pPr algn="ctr"/>
            <a:r>
              <a:rPr lang="en-US" altLang="zh-HK" sz="1300" dirty="0" smtClean="0">
                <a:latin typeface="Times New Roman" panose="02020603050405020304" pitchFamily="18" charset="0"/>
                <a:cs typeface="Times New Roman" panose="02020603050405020304" pitchFamily="18" charset="0"/>
              </a:rPr>
              <a:t>people</a:t>
            </a:r>
            <a:endParaRPr lang="zh-HK" altLang="en-US" sz="130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4834034" y="5709994"/>
            <a:ext cx="894962" cy="492443"/>
          </a:xfrm>
          <a:prstGeom prst="rect">
            <a:avLst/>
          </a:prstGeom>
          <a:solidFill>
            <a:schemeClr val="bg1"/>
          </a:solidFill>
        </p:spPr>
        <p:txBody>
          <a:bodyPr wrap="square" rtlCol="0">
            <a:spAutoFit/>
          </a:bodyPr>
          <a:lstStyle/>
          <a:p>
            <a:pPr algn="ctr"/>
            <a:r>
              <a:rPr lang="en-US" altLang="zh-HK" sz="1300" dirty="0" smtClean="0">
                <a:latin typeface="Times New Roman" panose="02020603050405020304" pitchFamily="18" charset="0"/>
                <a:cs typeface="Times New Roman" panose="02020603050405020304" pitchFamily="18" charset="0"/>
              </a:rPr>
              <a:t>Smart </a:t>
            </a:r>
          </a:p>
          <a:p>
            <a:pPr algn="ctr"/>
            <a:r>
              <a:rPr lang="en-US" altLang="zh-HK" sz="1300" dirty="0" smtClean="0">
                <a:latin typeface="Times New Roman" panose="02020603050405020304" pitchFamily="18" charset="0"/>
                <a:cs typeface="Times New Roman" panose="02020603050405020304" pitchFamily="18" charset="0"/>
              </a:rPr>
              <a:t>economy</a:t>
            </a:r>
            <a:endParaRPr lang="zh-HK" altLang="en-US" sz="13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3146940" y="4539709"/>
            <a:ext cx="894962" cy="738664"/>
          </a:xfrm>
          <a:prstGeom prst="rect">
            <a:avLst/>
          </a:prstGeom>
          <a:solidFill>
            <a:schemeClr val="bg2"/>
          </a:solidFill>
        </p:spPr>
        <p:txBody>
          <a:bodyPr wrap="square" rtlCol="0">
            <a:spAutoFit/>
          </a:bodyPr>
          <a:lstStyle/>
          <a:p>
            <a:pPr algn="ctr"/>
            <a:r>
              <a:rPr lang="en-US" altLang="zh-HK" sz="1400" dirty="0" smtClean="0">
                <a:latin typeface="Times New Roman" panose="02020603050405020304" pitchFamily="18" charset="0"/>
                <a:cs typeface="Times New Roman" panose="02020603050405020304" pitchFamily="18" charset="0"/>
              </a:rPr>
              <a:t>Smart </a:t>
            </a:r>
          </a:p>
          <a:p>
            <a:pPr algn="ctr"/>
            <a:r>
              <a:rPr lang="en-US" altLang="zh-HK" sz="1400" dirty="0" smtClean="0">
                <a:latin typeface="Times New Roman" panose="02020603050405020304" pitchFamily="18" charset="0"/>
                <a:cs typeface="Times New Roman" panose="02020603050405020304" pitchFamily="18" charset="0"/>
              </a:rPr>
              <a:t>Hong Kong</a:t>
            </a:r>
            <a:endParaRPr lang="zh-HK" alt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5443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84358" y="1475521"/>
            <a:ext cx="10738857" cy="2419124"/>
          </a:xfrm>
          <a:prstGeom prst="rect">
            <a:avLst/>
          </a:prstGeom>
          <a:noFill/>
        </p:spPr>
        <p:txBody>
          <a:bodyPr wrap="square" rtlCol="0">
            <a:spAutoFit/>
          </a:bodyPr>
          <a:lstStyle/>
          <a:p>
            <a:pPr lvl="0" algn="just" rtl="0" eaLnBrk="0" hangingPunct="0">
              <a:lnSpc>
                <a:spcPct val="120000"/>
              </a:lnSpc>
              <a:defRPr/>
            </a:pPr>
            <a:r>
              <a:rPr kumimoji="0" lang="en-us" sz="21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In recent years, online economic activities have spread across various fields, from online shopping to online food ordering &amp; delivery services; from </a:t>
            </a:r>
            <a:r>
              <a:rPr kumimoji="0" lang="en-us" sz="21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online air </a:t>
            </a:r>
            <a:r>
              <a:rPr kumimoji="0" lang="en-us" sz="21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ticket booking </a:t>
            </a:r>
            <a:r>
              <a:rPr kumimoji="0" lang="en-us" sz="21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to </a:t>
            </a:r>
            <a:r>
              <a:rPr kumimoji="0" lang="en-us" sz="21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bike sharing; from smart wearable devices to smart home appliances and 3D printing; from </a:t>
            </a:r>
            <a:r>
              <a:rPr kumimoji="0" lang="en-us" sz="2100" b="0" i="0" u="non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I</a:t>
            </a:r>
            <a:r>
              <a:rPr kumimoji="0" lang="en-us" sz="21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nternet </a:t>
            </a:r>
            <a:r>
              <a:rPr kumimoji="0" lang="en-us" sz="21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finance to green industry and biomedicine</a:t>
            </a:r>
            <a:r>
              <a:rPr lang="en-us" sz="21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Moreover</a:t>
            </a:r>
            <a:r>
              <a:rPr lang="en-us" sz="21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they are closely related to technological innovation, convenient life, energy conservation and environmental protection, etc., which affects social development and everyone's life</a:t>
            </a:r>
            <a:r>
              <a:rPr kumimoji="0" lang="en-us" sz="21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endParaRPr kumimoji="0" sz="2100" b="0" i="0" u="none" strike="noStrike" kern="1200" cap="none" spc="0" normalizeH="0" baseline="0" noProof="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5" name="文本框 4"/>
          <p:cNvSpPr txBox="1"/>
          <p:nvPr/>
        </p:nvSpPr>
        <p:spPr>
          <a:xfrm>
            <a:off x="884358" y="5262914"/>
            <a:ext cx="10637082" cy="798745"/>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Give </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an example of an </a:t>
            </a:r>
            <a:r>
              <a:rPr lang="en-us" sz="20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online</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 economic activity that </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you are familiar with or </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once participated in, and </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share </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your feeling</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endParaRPr kumimoji="0" lang="en-us" altLang="en-US" sz="2000" b="0" i="0" u="none" strike="noStrike" kern="1200" cap="none" spc="0" normalizeH="0" baseline="0" noProof="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p:txBody>
      </p:sp>
      <p:grpSp>
        <p:nvGrpSpPr>
          <p:cNvPr id="16" name="组合 15"/>
          <p:cNvGrpSpPr/>
          <p:nvPr/>
        </p:nvGrpSpPr>
        <p:grpSpPr>
          <a:xfrm>
            <a:off x="977900" y="715049"/>
            <a:ext cx="2862263" cy="558859"/>
            <a:chOff x="977900" y="673041"/>
            <a:chExt cx="2862263" cy="558859"/>
          </a:xfrm>
        </p:grpSpPr>
        <p:sp>
          <p:nvSpPr>
            <p:cNvPr id="17" name="矩形 16"/>
            <p:cNvSpPr/>
            <p:nvPr/>
          </p:nvSpPr>
          <p:spPr>
            <a:xfrm>
              <a:off x="977900" y="806450"/>
              <a:ext cx="363538"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19" name="矩形 18"/>
            <p:cNvSpPr/>
            <p:nvPr/>
          </p:nvSpPr>
          <p:spPr>
            <a:xfrm>
              <a:off x="1101725" y="941388"/>
              <a:ext cx="303213"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21" name="文本框 13"/>
            <p:cNvSpPr txBox="1">
              <a:spLocks noChangeArrowheads="1"/>
            </p:cNvSpPr>
            <p:nvPr/>
          </p:nvSpPr>
          <p:spPr bwMode="auto">
            <a:xfrm>
              <a:off x="1528763" y="673041"/>
              <a:ext cx="2311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 </a:t>
              </a:r>
              <a:r>
                <a:rPr kumimoji="0" lang="en-us" sz="2400" b="1" i="0" u="none" strike="noStrike" kern="1200" cap="none" spc="0" normalizeH="0" baseline="0" dirty="0">
                  <a:ln>
                    <a:noFill/>
                  </a:ln>
                  <a:solidFill>
                    <a:prstClr val="black"/>
                  </a:solidFill>
                  <a:effectLst/>
                  <a:uLnTx/>
                  <a:uFillTx/>
                  <a:latin typeface="Times New Roman" panose="02020603050405020304" pitchFamily="18" charset="0"/>
                  <a:ea typeface="Microsoft JhengHei" panose="020B0604030504040204" pitchFamily="34" charset="-120"/>
                  <a:cs typeface="Times New Roman" panose="02020603050405020304" pitchFamily="18" charset="0"/>
                </a:rPr>
                <a:t>Lead-in</a:t>
              </a:r>
            </a:p>
          </p:txBody>
        </p:sp>
        <p:cxnSp>
          <p:nvCxnSpPr>
            <p:cNvPr id="22" name="直接连接符 21"/>
            <p:cNvCxnSpPr/>
            <p:nvPr/>
          </p:nvCxnSpPr>
          <p:spPr>
            <a:xfrm>
              <a:off x="1404938" y="1204913"/>
              <a:ext cx="193675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3" name="组合 22"/>
          <p:cNvGrpSpPr/>
          <p:nvPr/>
        </p:nvGrpSpPr>
        <p:grpSpPr>
          <a:xfrm>
            <a:off x="977900" y="4478025"/>
            <a:ext cx="2127556" cy="613736"/>
            <a:chOff x="1193537" y="1405215"/>
            <a:chExt cx="2127556" cy="613736"/>
          </a:xfrm>
        </p:grpSpPr>
        <p:sp>
          <p:nvSpPr>
            <p:cNvPr id="24" name="矩形 23"/>
            <p:cNvSpPr/>
            <p:nvPr/>
          </p:nvSpPr>
          <p:spPr>
            <a:xfrm>
              <a:off x="1193537" y="159350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26" name="矩形 25"/>
            <p:cNvSpPr/>
            <p:nvPr/>
          </p:nvSpPr>
          <p:spPr>
            <a:xfrm>
              <a:off x="1317362" y="1728439"/>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27" name="文本框 26"/>
            <p:cNvSpPr txBox="1">
              <a:spLocks noChangeArrowheads="1"/>
            </p:cNvSpPr>
            <p:nvPr/>
          </p:nvSpPr>
          <p:spPr bwMode="auto">
            <a:xfrm>
              <a:off x="1623902" y="1405215"/>
              <a:ext cx="16971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 </a:t>
              </a:r>
              <a:r>
                <a:rPr kumimoji="0" lang="en-us" sz="2400" b="1" i="0" u="none" strike="noStrike" kern="1200" cap="none" spc="0" normalizeH="0" baseline="0" dirty="0">
                  <a:ln>
                    <a:noFill/>
                  </a:ln>
                  <a:solidFill>
                    <a:prstClr val="black"/>
                  </a:solidFill>
                  <a:effectLst/>
                  <a:uLnTx/>
                  <a:uFillTx/>
                  <a:latin typeface="Times New Roman" panose="02020603050405020304" pitchFamily="18" charset="0"/>
                  <a:ea typeface="Microsoft JhengHei" panose="020B0604030504040204" pitchFamily="34" charset="-120"/>
                  <a:cs typeface="Times New Roman" panose="02020603050405020304" pitchFamily="18" charset="0"/>
                </a:rPr>
                <a:t>Activity</a:t>
              </a:r>
            </a:p>
          </p:txBody>
        </p:sp>
        <p:cxnSp>
          <p:nvCxnSpPr>
            <p:cNvPr id="28" name="直接连接符 27"/>
            <p:cNvCxnSpPr/>
            <p:nvPr/>
          </p:nvCxnSpPr>
          <p:spPr>
            <a:xfrm>
              <a:off x="1620574" y="1991964"/>
              <a:ext cx="140509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3018305" y="399297"/>
            <a:ext cx="921335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Smart </a:t>
            </a:r>
            <a:r>
              <a:rPr kumimoji="0" lang="en-us" sz="2400" b="1"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City</a:t>
            </a:r>
            <a:r>
              <a:rPr lang="en-us" sz="2400" b="1"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sz="2400" b="1"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brings about</a:t>
            </a:r>
            <a:r>
              <a:rPr kumimoji="0" lang="en-us" sz="2400" b="1"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 greater conveniences </a:t>
            </a:r>
            <a:r>
              <a:rPr kumimoji="0" lang="en-us" sz="2400" b="1" i="0" u="non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to</a:t>
            </a:r>
            <a:r>
              <a:rPr kumimoji="0" lang="en-us" sz="2400" b="1"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sz="2400" b="1"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Hong </a:t>
            </a:r>
            <a:r>
              <a:rPr kumimoji="0" lang="en-us" sz="2400" b="1"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Kong people</a:t>
            </a:r>
          </a:p>
        </p:txBody>
      </p:sp>
      <p:sp>
        <p:nvSpPr>
          <p:cNvPr id="11" name="文本框 10"/>
          <p:cNvSpPr txBox="1"/>
          <p:nvPr/>
        </p:nvSpPr>
        <p:spPr>
          <a:xfrm>
            <a:off x="3333888" y="1115026"/>
            <a:ext cx="8582187" cy="1615827"/>
          </a:xfrm>
          <a:prstGeom prst="rect">
            <a:avLst/>
          </a:prstGeom>
          <a:noFill/>
          <a:ln>
            <a:noFill/>
            <a:prstDash val="dashDot"/>
          </a:ln>
        </p:spPr>
        <p:txBody>
          <a:bodyPr wrap="square" rtlCol="0" anchor="t">
            <a:spAutoFit/>
          </a:bodyPr>
          <a:lstStyle/>
          <a:p>
            <a:pPr lvl="0" algn="just" hangingPunct="0">
              <a:lnSpc>
                <a:spcPct val="110000"/>
              </a:lnSpc>
              <a:defRPr/>
            </a:pPr>
            <a:r>
              <a:rPr kumimoji="0" lang="en-us"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As </a:t>
            </a:r>
            <a:r>
              <a:rPr kumimoji="0" lang="en-us"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of 2022, there were over 40,000 free WiFi hotspots in Hong Kong. </a:t>
            </a:r>
            <a:r>
              <a:rPr kumimoji="0" lang="en-us"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 Internet services in Hong Kong have </a:t>
            </a:r>
            <a:r>
              <a:rPr kumimoji="0" lang="en-us"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basically achieved </a:t>
            </a:r>
            <a:r>
              <a:rPr kumimoji="0" lang="en-us" b="0" i="0" u="none" strike="noStrike" kern="1200" cap="none" spc="0" normalizeH="0" baseline="0" dirty="0" err="1"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popularisation</a:t>
            </a:r>
            <a:r>
              <a:rPr kumimoji="0" lang="en-us"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automation,</a:t>
            </a:r>
            <a:r>
              <a:rPr kumimoji="0" lang="en-us" b="0" i="0" u="none" strike="noStrike" kern="1200" cap="none" spc="0" normalizeH="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a:t>
            </a:r>
            <a:r>
              <a:rPr kumimoji="0" lang="en-us"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convenience</a:t>
            </a:r>
            <a:r>
              <a:rPr kumimoji="0" lang="en-us" b="0" i="0" u="none" strike="noStrike" kern="1200" cap="none" spc="0" normalizeH="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a:t>
            </a:r>
            <a:r>
              <a:rPr kumimoji="0" lang="en-us"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and </a:t>
            </a:r>
            <a:r>
              <a:rPr kumimoji="0" lang="en-us"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environmentally </a:t>
            </a:r>
            <a:r>
              <a:rPr kumimoji="0" lang="en-us"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friendly.  </a:t>
            </a:r>
            <a:r>
              <a:rPr lang="en-us"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It </a:t>
            </a:r>
            <a:r>
              <a:rPr lang="en-us"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is now further promoting </a:t>
            </a:r>
            <a:r>
              <a:rPr lang="en-US"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Wi-Fi services in Hong Kong which are offered by the public and private </a:t>
            </a:r>
            <a:r>
              <a:rPr lang="en-US"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sectors completely </a:t>
            </a:r>
            <a:r>
              <a:rPr lang="en-us"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free of charge or time-limited free of charge.</a:t>
            </a:r>
            <a:endParaRPr lang="en-us"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14" name="文本框 13"/>
          <p:cNvSpPr txBox="1"/>
          <p:nvPr/>
        </p:nvSpPr>
        <p:spPr>
          <a:xfrm>
            <a:off x="3333888" y="3100299"/>
            <a:ext cx="8382000" cy="1289071"/>
          </a:xfrm>
          <a:prstGeom prst="rect">
            <a:avLst/>
          </a:prstGeom>
          <a:noFill/>
          <a:ln>
            <a:noFill/>
            <a:prstDash val="dashDot"/>
          </a:ln>
        </p:spPr>
        <p:txBody>
          <a:bodyPr wrap="square" rtlCol="0" anchor="t">
            <a:spAutoFit/>
          </a:bodyPr>
          <a:lstStyle/>
          <a:p>
            <a:pPr lvl="0" algn="just">
              <a:lnSpc>
                <a:spcPct val="110000"/>
              </a:lnSpc>
              <a:defRPr/>
            </a:pPr>
            <a:r>
              <a:rPr lang="en-us"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The </a:t>
            </a:r>
            <a:r>
              <a:rPr lang="en-US"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Office </a:t>
            </a:r>
            <a:r>
              <a:rPr lang="en-US"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of the Government Chief Information </a:t>
            </a:r>
            <a:r>
              <a:rPr lang="en-US"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Office</a:t>
            </a:r>
            <a:r>
              <a:rPr lang="en-us"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a:t>
            </a:r>
            <a:r>
              <a:rPr kumimoji="0" lang="en-us"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has provided free "iAM Smart" accounts to all Hong Kong residents, </a:t>
            </a:r>
            <a:r>
              <a:rPr kumimoji="0" lang="en-us" b="0" i="0" u="non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enabling</a:t>
            </a:r>
            <a:r>
              <a:rPr kumimoji="0" lang="en-us"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a:t>
            </a:r>
            <a:r>
              <a:rPr kumimoji="0" lang="en-us"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them to conduct online transactions with government departments and commercial </a:t>
            </a:r>
            <a:r>
              <a:rPr kumimoji="0" lang="en-US" b="0" i="0" u="none" strike="noStrike" kern="1200" cap="none" spc="0" normalizeH="0" baseline="0" dirty="0" err="1"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organisations</a:t>
            </a:r>
            <a:r>
              <a:rPr kumimoji="0" lang="en-us"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a:t>
            </a:r>
            <a:r>
              <a:rPr kumimoji="0" lang="en-us"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with a single digital identity and authentication method.</a:t>
            </a:r>
          </a:p>
        </p:txBody>
      </p:sp>
      <p:grpSp>
        <p:nvGrpSpPr>
          <p:cNvPr id="20" name="组合 19"/>
          <p:cNvGrpSpPr/>
          <p:nvPr/>
        </p:nvGrpSpPr>
        <p:grpSpPr>
          <a:xfrm>
            <a:off x="457987" y="1021238"/>
            <a:ext cx="2689502" cy="1632794"/>
            <a:chOff x="650" y="1871"/>
            <a:chExt cx="4486" cy="3354"/>
          </a:xfrm>
        </p:grpSpPr>
        <p:pic>
          <p:nvPicPr>
            <p:cNvPr id="16" name="图片 15"/>
            <p:cNvPicPr>
              <a:picLocks noChangeAspect="1"/>
            </p:cNvPicPr>
            <p:nvPr/>
          </p:nvPicPr>
          <p:blipFill>
            <a:blip r:embed="rId3" cstate="hqprint">
              <a:extLst>
                <a:ext uri="{28A0092B-C50C-407E-A947-70E740481C1C}">
                  <a14:useLocalDpi xmlns:a14="http://schemas.microsoft.com/office/drawing/2010/main" val="0"/>
                </a:ext>
              </a:extLst>
            </a:blip>
            <a:srcRect t="19774" b="2749"/>
            <a:stretch>
              <a:fillRect/>
            </a:stretch>
          </p:blipFill>
          <p:spPr>
            <a:xfrm>
              <a:off x="650" y="1871"/>
              <a:ext cx="4486" cy="3354"/>
            </a:xfrm>
            <a:prstGeom prst="rect">
              <a:avLst/>
            </a:prstGeom>
            <a:ln w="9525">
              <a:solidFill>
                <a:schemeClr val="tx1"/>
              </a:solidFill>
            </a:ln>
          </p:spPr>
        </p:pic>
        <p:sp>
          <p:nvSpPr>
            <p:cNvPr id="18" name="对角圆角矩形 17"/>
            <p:cNvSpPr/>
            <p:nvPr/>
          </p:nvSpPr>
          <p:spPr>
            <a:xfrm>
              <a:off x="650" y="4203"/>
              <a:ext cx="4486" cy="909"/>
            </a:xfrm>
            <a:prstGeom prst="round2DiagRect">
              <a:avLst/>
            </a:prstGeom>
            <a:solidFill>
              <a:schemeClr val="accent6">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200" b="1"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19" name="文本框 18"/>
            <p:cNvSpPr txBox="1"/>
            <p:nvPr/>
          </p:nvSpPr>
          <p:spPr>
            <a:xfrm>
              <a:off x="650" y="4221"/>
              <a:ext cx="4486" cy="632"/>
            </a:xfrm>
            <a:prstGeom prst="rect">
              <a:avLst/>
            </a:prstGeom>
            <a:noFill/>
            <a:ln w="952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Wi-Fi connected city together </a:t>
              </a:r>
              <a:endParaRPr kumimoji="0" lang="en-us" sz="1400" b="1"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grpSp>
      <p:grpSp>
        <p:nvGrpSpPr>
          <p:cNvPr id="23" name="组合 22"/>
          <p:cNvGrpSpPr/>
          <p:nvPr/>
        </p:nvGrpSpPr>
        <p:grpSpPr>
          <a:xfrm>
            <a:off x="457987" y="2974583"/>
            <a:ext cx="2689503" cy="1762482"/>
            <a:chOff x="898" y="6922"/>
            <a:chExt cx="3936" cy="3060"/>
          </a:xfrm>
        </p:grpSpPr>
        <p:pic>
          <p:nvPicPr>
            <p:cNvPr id="22" name="图片 21"/>
            <p:cNvPicPr>
              <a:picLocks noChangeAspect="1"/>
            </p:cNvPicPr>
            <p:nvPr/>
          </p:nvPicPr>
          <p:blipFill rotWithShape="1">
            <a:blip r:embed="rId4" cstate="hqprint">
              <a:extLst>
                <a:ext uri="{28A0092B-C50C-407E-A947-70E740481C1C}">
                  <a14:useLocalDpi xmlns:a14="http://schemas.microsoft.com/office/drawing/2010/main" val="0"/>
                </a:ext>
              </a:extLst>
            </a:blip>
            <a:srcRect l="8003" t="21253" r="8854" b="-1"/>
            <a:stretch/>
          </p:blipFill>
          <p:spPr>
            <a:xfrm>
              <a:off x="898" y="6922"/>
              <a:ext cx="3936" cy="3060"/>
            </a:xfrm>
            <a:prstGeom prst="rect">
              <a:avLst/>
            </a:prstGeom>
            <a:ln w="9525">
              <a:solidFill>
                <a:schemeClr val="tx1"/>
              </a:solidFill>
            </a:ln>
          </p:spPr>
        </p:pic>
        <p:grpSp>
          <p:nvGrpSpPr>
            <p:cNvPr id="10" name="组合 9"/>
            <p:cNvGrpSpPr/>
            <p:nvPr/>
          </p:nvGrpSpPr>
          <p:grpSpPr>
            <a:xfrm>
              <a:off x="1509" y="9337"/>
              <a:ext cx="2489" cy="550"/>
              <a:chOff x="9230263" y="6018951"/>
              <a:chExt cx="1581621" cy="348596"/>
            </a:xfrm>
          </p:grpSpPr>
          <p:sp>
            <p:nvSpPr>
              <p:cNvPr id="12" name="对角圆角矩形 11"/>
              <p:cNvSpPr/>
              <p:nvPr/>
            </p:nvSpPr>
            <p:spPr>
              <a:xfrm>
                <a:off x="9230263" y="6020855"/>
                <a:ext cx="1581621" cy="346692"/>
              </a:xfrm>
              <a:prstGeom prst="round2DiagRect">
                <a:avLst/>
              </a:prstGeom>
              <a:solidFill>
                <a:schemeClr val="accent6">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200" b="1"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13" name="文本框 12"/>
              <p:cNvSpPr txBox="1"/>
              <p:nvPr/>
            </p:nvSpPr>
            <p:spPr>
              <a:xfrm>
                <a:off x="9276090" y="6018951"/>
                <a:ext cx="1477387" cy="338729"/>
              </a:xfrm>
              <a:prstGeom prst="rect">
                <a:avLst/>
              </a:prstGeom>
              <a:noFill/>
              <a:ln w="9525">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"iAM Smart" app</a:t>
                </a:r>
              </a:p>
            </p:txBody>
          </p:sp>
        </p:grpSp>
      </p:grpSp>
      <p:pic>
        <p:nvPicPr>
          <p:cNvPr id="4" name="圖片 3"/>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23667" y="4970829"/>
            <a:ext cx="2723823" cy="1632531"/>
          </a:xfrm>
          <a:prstGeom prst="rect">
            <a:avLst/>
          </a:prstGeom>
        </p:spPr>
      </p:pic>
      <p:sp>
        <p:nvSpPr>
          <p:cNvPr id="29" name="文本框 12"/>
          <p:cNvSpPr txBox="1"/>
          <p:nvPr/>
        </p:nvSpPr>
        <p:spPr>
          <a:xfrm>
            <a:off x="165345" y="6415761"/>
            <a:ext cx="4457118" cy="276999"/>
          </a:xfrm>
          <a:prstGeom prst="rect">
            <a:avLst/>
          </a:prstGeom>
          <a:solidFill>
            <a:schemeClr val="accent6">
              <a:lumMod val="40000"/>
              <a:lumOff val="60000"/>
            </a:schemeClr>
          </a:solidFill>
          <a:ln w="952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Promoting innovation and the development of the new </a:t>
            </a:r>
            <a:r>
              <a:rPr kumimoji="0" lang="en-us" sz="1200" b="1"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economies</a:t>
            </a:r>
            <a:endParaRPr kumimoji="0" lang="en-us" altLang="en-US" sz="1200" b="1" i="0" u="none" strike="noStrike" kern="1200" cap="none" spc="0" normalizeH="0" baseline="0" noProof="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1" name="文本框 13"/>
          <p:cNvSpPr txBox="1"/>
          <p:nvPr/>
        </p:nvSpPr>
        <p:spPr>
          <a:xfrm>
            <a:off x="3333888" y="4608068"/>
            <a:ext cx="8382000" cy="1920526"/>
          </a:xfrm>
          <a:prstGeom prst="rect">
            <a:avLst/>
          </a:prstGeom>
          <a:noFill/>
          <a:ln>
            <a:noFill/>
            <a:prstDash val="dashDot"/>
          </a:ln>
        </p:spPr>
        <p:txBody>
          <a:bodyPr wrap="square" rtlCol="0" anchor="t">
            <a:spAutoFit/>
          </a:bodyPr>
          <a:lstStyle/>
          <a:p>
            <a:pPr lvl="0" algn="just" rtl="0">
              <a:lnSpc>
                <a:spcPct val="110000"/>
              </a:lnSpc>
              <a:defRPr/>
            </a:pPr>
            <a:r>
              <a:rPr lang="en-us"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Existing </a:t>
            </a:r>
            <a:r>
              <a:rPr lang="en-us"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legislations and regulations are being reviewed </a:t>
            </a:r>
            <a:r>
              <a:rPr lang="en-us"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to remove </a:t>
            </a:r>
            <a:r>
              <a:rPr lang="en-us"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or </a:t>
            </a:r>
            <a:r>
              <a:rPr lang="en-us"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update provisions </a:t>
            </a:r>
            <a:r>
              <a:rPr lang="en-us"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that </a:t>
            </a:r>
            <a:r>
              <a:rPr lang="en-us"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hinder innovation </a:t>
            </a:r>
            <a:r>
              <a:rPr lang="en-us"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and the development of the new </a:t>
            </a:r>
            <a:r>
              <a:rPr lang="en-us"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economies.  The </a:t>
            </a:r>
            <a:r>
              <a:rPr lang="en-us"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government encourages local enterprises</a:t>
            </a:r>
            <a:r>
              <a:rPr lang="en-us"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institutions </a:t>
            </a:r>
            <a:r>
              <a:rPr lang="en-us"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to adopt technological services or solutions to enhance operational efficiency through the </a:t>
            </a:r>
            <a:r>
              <a:rPr lang="en-us"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“Technology Voucher </a:t>
            </a:r>
            <a:r>
              <a:rPr lang="en-us" b="0" i="0" u="none" baseline="0" dirty="0" err="1"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Programme</a:t>
            </a:r>
            <a:r>
              <a:rPr lang="en-us"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a:t>
            </a:r>
            <a:r>
              <a:rPr lang="en-us"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a:t>
            </a:r>
            <a:r>
              <a:rPr lang="en-us"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Efforts </a:t>
            </a:r>
            <a:r>
              <a:rPr lang="en-us"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are also made to explore the use of new and emerging technology standards to facilitate the certification of companies.</a:t>
            </a:r>
            <a:endParaRPr kumimoji="0" lang="en-us" altLang="en-US" b="0" i="0" u="none" strike="noStrike" kern="1200" cap="none" spc="0" normalizeH="0" baseline="0" noProof="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nvSpPr>
        <p:spPr>
          <a:xfrm>
            <a:off x="850159" y="4700111"/>
            <a:ext cx="10747792" cy="1865126"/>
          </a:xfrm>
          <a:prstGeom prst="rect">
            <a:avLst/>
          </a:prstGeom>
          <a:noFill/>
        </p:spPr>
        <p:txBody>
          <a:bodyPr wrap="square" rtlCol="0">
            <a:spAutoFit/>
          </a:bodyPr>
          <a:lstStyle/>
          <a:p>
            <a:pPr lvl="0" algn="just" rtl="0" hangingPunct="0">
              <a:lnSpc>
                <a:spcPct val="120000"/>
              </a:lnSpc>
              <a:defRPr/>
            </a:pPr>
            <a:r>
              <a:rPr lang="en-us" sz="24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Download </a:t>
            </a:r>
            <a:r>
              <a:rPr lang="en-us" sz="24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and </a:t>
            </a:r>
            <a:r>
              <a:rPr kumimoji="0" lang="en-us" sz="24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read</a:t>
            </a:r>
            <a:r>
              <a:rPr lang="en-us" sz="24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the </a:t>
            </a:r>
            <a:r>
              <a:rPr lang="en-us" sz="2400" b="0" i="1"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Smart City Blueprint for Hong Kong 2.0</a:t>
            </a:r>
            <a:r>
              <a:rPr lang="en-us" sz="24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from the official </a:t>
            </a:r>
            <a:r>
              <a:rPr lang="en-us" sz="24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website, </a:t>
            </a:r>
            <a:r>
              <a:rPr lang="en-us" sz="24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then </a:t>
            </a:r>
            <a:r>
              <a:rPr kumimoji="0" lang="en-us" sz="24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research the smart living </a:t>
            </a:r>
            <a:r>
              <a:rPr kumimoji="0" lang="en-us" sz="2400" b="0" i="0" u="non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conditions</a:t>
            </a:r>
            <a:r>
              <a:rPr kumimoji="0" lang="en-us" sz="24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a:t>
            </a:r>
            <a:r>
              <a:rPr kumimoji="0" lang="en-us" sz="24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in Hong Kong under the theme of </a:t>
            </a:r>
            <a:r>
              <a:rPr kumimoji="0" lang="en-us" sz="24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build</a:t>
            </a:r>
            <a:r>
              <a:rPr lang="en-us" sz="240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ing a </a:t>
            </a:r>
            <a:r>
              <a:rPr kumimoji="0" lang="en-us" sz="24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smart city and </a:t>
            </a:r>
            <a:r>
              <a:rPr kumimoji="0" lang="en-us" sz="24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put forward a reasonable and feasible proposal for one of the </a:t>
            </a:r>
            <a:r>
              <a:rPr lang="en-us" sz="240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strategies</a:t>
            </a:r>
            <a:r>
              <a:rPr kumimoji="0" lang="en-us" sz="24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endParaRPr kumimoji="0" lang="en-us" sz="24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p:txBody>
      </p:sp>
      <p:cxnSp>
        <p:nvCxnSpPr>
          <p:cNvPr id="42" name="直接连接符 41"/>
          <p:cNvCxnSpPr/>
          <p:nvPr/>
        </p:nvCxnSpPr>
        <p:spPr>
          <a:xfrm>
            <a:off x="5731510" y="5575300"/>
            <a:ext cx="0" cy="9525"/>
          </a:xfrm>
          <a:prstGeom prst="line">
            <a:avLst/>
          </a:prstGeom>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84845" y="686051"/>
            <a:ext cx="7481210" cy="2308324"/>
          </a:xfrm>
          <a:prstGeom prst="rect">
            <a:avLst/>
          </a:prstGeom>
          <a:noFill/>
        </p:spPr>
        <p:txBody>
          <a:bodyPr wrap="square" rtlCol="0">
            <a:spAutoFit/>
          </a:bodyPr>
          <a:lstStyle/>
          <a:p>
            <a:pPr marL="0" marR="0" lvl="0" indent="0" algn="just" defTabSz="914400" rtl="0" eaLnBrk="1" fontAlgn="auto" latinLnBrk="0" hangingPunct="0">
              <a:lnSpc>
                <a:spcPct val="120000"/>
              </a:lnSpc>
              <a:spcBef>
                <a:spcPts val="0"/>
              </a:spcBef>
              <a:spcAft>
                <a:spcPts val="0"/>
              </a:spcAft>
              <a:buClrTx/>
              <a:buSzTx/>
              <a:buFontTx/>
              <a:buNone/>
              <a:tabLst/>
              <a:defRPr/>
            </a:pPr>
            <a:r>
              <a:rPr kumimoji="0" lang="en-us" sz="24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In </a:t>
            </a:r>
            <a:r>
              <a:rPr kumimoji="0" lang="en-us" sz="24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2020, the HKSAR Government </a:t>
            </a:r>
            <a:r>
              <a:rPr kumimoji="0" lang="en-us" sz="24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published the </a:t>
            </a:r>
            <a:r>
              <a:rPr kumimoji="0" lang="en-us" sz="2400" b="0" i="1"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Smart City Blueprint for Hong Kong 2.0</a:t>
            </a:r>
            <a:r>
              <a:rPr kumimoji="0" lang="en-us" sz="24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which was uploaded to its official website (www.smartcity.gov.hk). The site has also added the smart city real-time </a:t>
            </a:r>
            <a:r>
              <a:rPr kumimoji="0" lang="en-us" sz="24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city dashboards </a:t>
            </a:r>
            <a:r>
              <a:rPr kumimoji="0" lang="en-us" sz="24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to provide </a:t>
            </a:r>
            <a:r>
              <a:rPr kumimoji="0" lang="en-us" sz="24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the public </a:t>
            </a:r>
            <a:r>
              <a:rPr kumimoji="0" lang="en-us" sz="24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with the latest information. </a:t>
            </a:r>
          </a:p>
        </p:txBody>
      </p:sp>
      <p:grpSp>
        <p:nvGrpSpPr>
          <p:cNvPr id="12" name="组合 11"/>
          <p:cNvGrpSpPr/>
          <p:nvPr/>
        </p:nvGrpSpPr>
        <p:grpSpPr>
          <a:xfrm>
            <a:off x="957162" y="3796174"/>
            <a:ext cx="2060728" cy="674687"/>
            <a:chOff x="1193537" y="1344264"/>
            <a:chExt cx="2060728" cy="674687"/>
          </a:xfrm>
        </p:grpSpPr>
        <p:sp>
          <p:nvSpPr>
            <p:cNvPr id="13" name="矩形 12"/>
            <p:cNvSpPr/>
            <p:nvPr/>
          </p:nvSpPr>
          <p:spPr>
            <a:xfrm>
              <a:off x="1193537" y="159350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14" name="矩形 13"/>
            <p:cNvSpPr/>
            <p:nvPr/>
          </p:nvSpPr>
          <p:spPr>
            <a:xfrm>
              <a:off x="1317362" y="1728439"/>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15" name="文本框 13"/>
            <p:cNvSpPr txBox="1">
              <a:spLocks noChangeArrowheads="1"/>
            </p:cNvSpPr>
            <p:nvPr/>
          </p:nvSpPr>
          <p:spPr bwMode="auto">
            <a:xfrm>
              <a:off x="1557074" y="1344264"/>
              <a:ext cx="1697191"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 </a:t>
              </a:r>
              <a:r>
                <a:rPr kumimoji="0" lang="en-us" sz="2800" b="1" i="0" u="none" strike="noStrike" kern="1200" cap="none" spc="0" normalizeH="0" baseline="0" dirty="0">
                  <a:ln>
                    <a:noFill/>
                  </a:ln>
                  <a:solidFill>
                    <a:prstClr val="black"/>
                  </a:solidFill>
                  <a:effectLst/>
                  <a:uLnTx/>
                  <a:uFillTx/>
                  <a:latin typeface="Times New Roman" panose="02020603050405020304" pitchFamily="18" charset="0"/>
                  <a:ea typeface="Microsoft JhengHei" panose="020B0604030504040204" pitchFamily="34" charset="-120"/>
                  <a:cs typeface="Times New Roman" panose="02020603050405020304" pitchFamily="18" charset="0"/>
                </a:rPr>
                <a:t>Activity</a:t>
              </a:r>
            </a:p>
          </p:txBody>
        </p:sp>
        <p:cxnSp>
          <p:nvCxnSpPr>
            <p:cNvPr id="16" name="直接连接符 15"/>
            <p:cNvCxnSpPr/>
            <p:nvPr/>
          </p:nvCxnSpPr>
          <p:spPr>
            <a:xfrm>
              <a:off x="1620574" y="1991964"/>
              <a:ext cx="140509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rotWithShape="1">
          <a:blip r:embed="rId3"/>
          <a:srcRect l="42619" t="15115" r="28016" b="11940"/>
          <a:stretch/>
        </p:blipFill>
        <p:spPr>
          <a:xfrm>
            <a:off x="8813854" y="496950"/>
            <a:ext cx="2921578" cy="4082312"/>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2"/>
          <p:cNvGrpSpPr/>
          <p:nvPr/>
        </p:nvGrpSpPr>
        <p:grpSpPr>
          <a:xfrm>
            <a:off x="439998" y="874597"/>
            <a:ext cx="2880885" cy="562244"/>
            <a:chOff x="1193537" y="1545685"/>
            <a:chExt cx="2821872" cy="473266"/>
          </a:xfrm>
        </p:grpSpPr>
        <p:sp>
          <p:nvSpPr>
            <p:cNvPr id="3" name="矩形 2"/>
            <p:cNvSpPr/>
            <p:nvPr/>
          </p:nvSpPr>
          <p:spPr>
            <a:xfrm>
              <a:off x="1193537" y="159350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4" name="矩形 3"/>
            <p:cNvSpPr/>
            <p:nvPr/>
          </p:nvSpPr>
          <p:spPr>
            <a:xfrm>
              <a:off x="1317362" y="1728439"/>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5" name="文本框 13"/>
            <p:cNvSpPr txBox="1">
              <a:spLocks noChangeArrowheads="1"/>
            </p:cNvSpPr>
            <p:nvPr/>
          </p:nvSpPr>
          <p:spPr bwMode="auto">
            <a:xfrm>
              <a:off x="1710702" y="1545685"/>
              <a:ext cx="2304707" cy="336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baseline="0" dirty="0" smtClean="0">
                  <a:solidFill>
                    <a:prstClr val="black"/>
                  </a:solidFill>
                  <a:latin typeface="Times New Roman" panose="02020603050405020304" pitchFamily="18" charset="0"/>
                  <a:cs typeface="Times New Roman" panose="02020603050405020304" pitchFamily="18" charset="0"/>
                </a:rPr>
                <a:t>Reference</a:t>
              </a:r>
              <a:endPar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icrosoft JhengHei" panose="020B0604030504040204" pitchFamily="34" charset="-120"/>
                <a:cs typeface="Times New Roman" panose="02020603050405020304" pitchFamily="18" charset="0"/>
              </a:endParaRPr>
            </a:p>
          </p:txBody>
        </p:sp>
        <p:cxnSp>
          <p:nvCxnSpPr>
            <p:cNvPr id="6" name="直接连接符 19"/>
            <p:cNvCxnSpPr/>
            <p:nvPr/>
          </p:nvCxnSpPr>
          <p:spPr>
            <a:xfrm>
              <a:off x="1710702" y="1957039"/>
              <a:ext cx="167711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7" name="矩形 6"/>
          <p:cNvSpPr/>
          <p:nvPr/>
        </p:nvSpPr>
        <p:spPr>
          <a:xfrm>
            <a:off x="1005300" y="301994"/>
            <a:ext cx="10097414" cy="461665"/>
          </a:xfrm>
          <a:prstGeom prst="rect">
            <a:avLst/>
          </a:prstGeom>
        </p:spPr>
        <p:txBody>
          <a:bodyPr wrap="square">
            <a:spAutoFit/>
          </a:bodyPr>
          <a:lstStyle/>
          <a:p>
            <a:pPr algn="ctr" rtl="0" fontAlgn="base"/>
            <a:r>
              <a:rPr lang="en-us" sz="24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The Education Bureau </a:t>
            </a:r>
            <a:r>
              <a:rPr lang="en-us" sz="2400" b="0" i="0" u="none" baseline="0" dirty="0" err="1"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organised</a:t>
            </a:r>
            <a:r>
              <a:rPr lang="en-us" sz="24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sz="24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“Smart City Project Programme </a:t>
            </a:r>
            <a:r>
              <a:rPr lang="en-us" sz="2400" b="0" i="0" u="none" baseline="0" dirty="0">
                <a:solidFill>
                  <a:schemeClr val="tx1">
                    <a:lumMod val="85000"/>
                    <a:lumOff val="15000"/>
                  </a:schemeClr>
                </a:solidFill>
                <a:latin typeface="Times New Roman" panose="02020603050405020304" pitchFamily="18" charset="0"/>
                <a:cs typeface="Times New Roman" panose="02020603050405020304" pitchFamily="18" charset="0"/>
              </a:rPr>
              <a:t>2018/19”</a:t>
            </a:r>
            <a:endParaRPr lang="en-us" altLang="en-US" sz="2400" b="1" i="0" dirty="0">
              <a:solidFill>
                <a:schemeClr val="tx1">
                  <a:lumMod val="85000"/>
                  <a:lumOff val="15000"/>
                </a:schemeClr>
              </a:solidFill>
              <a:effectLst/>
              <a:latin typeface="Times New Roman" panose="02020603050405020304" pitchFamily="18" charset="0"/>
              <a:cs typeface="Times New Roman" panose="02020603050405020304" pitchFamily="18" charset="0"/>
            </a:endParaRPr>
          </a:p>
        </p:txBody>
      </p:sp>
      <p:sp>
        <p:nvSpPr>
          <p:cNvPr id="9" name="文本框 3"/>
          <p:cNvSpPr txBox="1"/>
          <p:nvPr/>
        </p:nvSpPr>
        <p:spPr>
          <a:xfrm>
            <a:off x="8067561" y="3401353"/>
            <a:ext cx="3411593" cy="1169551"/>
          </a:xfrm>
          <a:prstGeom prst="rect">
            <a:avLst/>
          </a:prstGeom>
          <a:solidFill>
            <a:srgbClr val="5B9BD5">
              <a:lumMod val="20000"/>
              <a:lumOff val="80000"/>
            </a:srgbClr>
          </a:solidFill>
          <a:ln w="9525">
            <a:solidFill>
              <a:sysClr val="windowText" lastClr="000000"/>
            </a:solidFill>
          </a:ln>
        </p:spPr>
        <p:txBody>
          <a:bodyPr wrap="square" rtlCol="0">
            <a:spAutoFit/>
          </a:bodyPr>
          <a:lstStyle/>
          <a:p>
            <a:pPr lvl="0" algn="just" rtl="0"/>
            <a:r>
              <a:rPr kumimoji="0" lang="en-us" sz="1400" b="0" i="0" u="none" strike="noStrike" kern="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Name of the video:</a:t>
            </a:r>
            <a:r>
              <a:rPr lang="en-us" sz="1400" b="0" i="0" u="none" kern="0"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“Highlights of the Smart City Project </a:t>
            </a:r>
            <a:r>
              <a:rPr lang="en-us" sz="1400" b="0" i="0" u="none" kern="0" baseline="0" dirty="0" err="1">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Programme</a:t>
            </a:r>
            <a:r>
              <a:rPr lang="en-us" sz="1400" b="0" i="0" u="none" kern="0"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produced by the Education Bureau.</a:t>
            </a:r>
            <a:endParaRPr kumimoji="0" lang="en-us" altLang="zh-TW" sz="1400" b="0" i="0" u="none" strike="noStrike" kern="0" cap="none" spc="0" normalizeH="0" baseline="0" noProof="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a:p>
            <a:pPr lvl="0" algn="just" rtl="0"/>
            <a:r>
              <a:rPr lang="en-us" sz="1400" b="0" i="0" u="none" kern="0"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https</a:t>
            </a:r>
            <a:r>
              <a:rPr lang="en-us" sz="1400" b="0" i="0" u="none" kern="0"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://cs.edb.hkedcity.net/tc/smartcity2019/file/20190802/sc_highlight_video.mp4</a:t>
            </a:r>
            <a:endParaRPr kumimoji="0" lang="en-us" altLang="en-US" sz="1400" b="0" i="0" u="none" strike="noStrike" kern="0" cap="none" spc="0" normalizeH="0" baseline="0" noProof="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p:txBody>
      </p:sp>
      <p:pic>
        <p:nvPicPr>
          <p:cNvPr id="2050" name="Picture 2" descr="https://ls.edb.hkedcity.net/tc/smartcity2019/file/20190802/sc_highlight_vide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8295" y="1703361"/>
            <a:ext cx="3440859" cy="1533716"/>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pic>
        <p:nvPicPr>
          <p:cNvPr id="13" name="圖片 12"/>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341306" y="1659422"/>
            <a:ext cx="7468471" cy="4047695"/>
          </a:xfrm>
          <a:prstGeom prst="rect">
            <a:avLst/>
          </a:prstGeom>
        </p:spPr>
      </p:pic>
      <p:sp>
        <p:nvSpPr>
          <p:cNvPr id="14" name="矩形 13"/>
          <p:cNvSpPr/>
          <p:nvPr/>
        </p:nvSpPr>
        <p:spPr>
          <a:xfrm>
            <a:off x="341307" y="5874771"/>
            <a:ext cx="6059494" cy="523220"/>
          </a:xfrm>
          <a:prstGeom prst="rect">
            <a:avLst/>
          </a:prstGeom>
          <a:solidFill>
            <a:schemeClr val="accent2">
              <a:lumMod val="20000"/>
              <a:lumOff val="80000"/>
            </a:schemeClr>
          </a:solidFill>
        </p:spPr>
        <p:txBody>
          <a:bodyPr wrap="square">
            <a:spAutoFit/>
          </a:bodyPr>
          <a:lstStyle/>
          <a:p>
            <a:pPr algn="l" rtl="0"/>
            <a:r>
              <a:rPr lang="en-us" sz="14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For more details of the “Project Programme”, please </a:t>
            </a:r>
            <a:r>
              <a:rPr lang="en-US" sz="140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surf the following webpage</a:t>
            </a:r>
          </a:p>
          <a:p>
            <a:pPr algn="l" rtl="0"/>
            <a:r>
              <a:rPr lang="en-us" sz="14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sz="14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https: </a:t>
            </a:r>
            <a:r>
              <a:rPr lang="en-us" sz="14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//cs.edb.hkedcity.net/</a:t>
            </a:r>
            <a:r>
              <a:rPr lang="en-us" sz="1400" b="0" i="0" u="none" baseline="0" dirty="0" err="1"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tc</a:t>
            </a:r>
            <a:r>
              <a:rPr lang="en-us" sz="14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/smartcity2019.php</a:t>
            </a:r>
            <a:endParaRPr lang="en-us" sz="14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437209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14639" y="1697306"/>
            <a:ext cx="11523883" cy="4862870"/>
          </a:xfrm>
          <a:prstGeom prst="rect">
            <a:avLst/>
          </a:prstGeom>
          <a:noFill/>
          <a:ln>
            <a:solidFill>
              <a:srgbClr val="000000">
                <a:alpha val="0"/>
              </a:srgbClr>
            </a:solidFill>
            <a:prstDash val="dash"/>
          </a:ln>
        </p:spPr>
        <p:txBody>
          <a:bodyPr wrap="square" rtlCol="0" anchor="t">
            <a:spAutoFit/>
          </a:bodyPr>
          <a:lstStyle/>
          <a:p>
            <a:pPr marL="457200" marR="0" lvl="0" indent="-457200" algn="just" defTabSz="914400" rtl="0" eaLnBrk="1" fontAlgn="auto" latinLnBrk="0" hangingPunct="1">
              <a:lnSpc>
                <a:spcPct val="15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The application of new technologies has boosted the competitiveness of industries and products, accelerated the transformation and upgrade of traditional industries, promoted the integration of manufacturing and </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service industries along the industrial </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chains, and facilitated the </a:t>
            </a:r>
            <a:r>
              <a:rPr kumimoji="0" lang="en-us" sz="2000" b="0" i="0" u="none" strike="noStrike" kern="1200" cap="none" spc="0" normalizeH="0" baseline="0" dirty="0" err="1"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optimisation</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and upgrade of the industrial structure.</a:t>
            </a:r>
            <a:endParaRPr kumimoji="0" lang="en-us" altLang="en-US" sz="2000" b="0" i="0" u="none" strike="noStrike" kern="1200" cap="none" spc="0" normalizeH="0" baseline="0" noProof="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a:p>
            <a:pPr marL="457200" marR="0" lvl="0" indent="-457200" algn="just" defTabSz="914400" rtl="0" eaLnBrk="1" fontAlgn="auto" latinLnBrk="0" hangingPunct="1">
              <a:lnSpc>
                <a:spcPct val="15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dirty="0" err="1"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Digitalisation</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and </a:t>
            </a:r>
            <a:r>
              <a:rPr kumimoji="0" lang="en-us" sz="2000" b="0" i="0" u="none" strike="noStrike" kern="1200" cap="none" spc="0" normalizeH="0" baseline="0" dirty="0" err="1"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smartisation</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have given rise to new business formats and models such as the Industrial </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Internet of things </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and Internet + services, accumulating new momentum for economic development.</a:t>
            </a:r>
            <a:endParaRPr kumimoji="0" lang="en-us" altLang="en-US" sz="2000" b="0" i="0" u="none" strike="noStrike" kern="1200" cap="none" spc="0" normalizeH="0" baseline="0" noProof="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a:p>
            <a:pPr marL="457200" marR="0" lvl="0" indent="-457200" algn="just" defTabSz="914400" rtl="0" eaLnBrk="1" fontAlgn="auto" latinLnBrk="0" hangingPunct="1">
              <a:lnSpc>
                <a:spcPct val="15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The new </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economies</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have </a:t>
            </a:r>
            <a:r>
              <a:rPr lang="en-us" sz="2000" b="0" i="0" u="none" baseline="0" dirty="0" err="1"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optimised</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our country’s supply and demand structure, with its innovation ability continuously improving, and the national economy fulfilling reasonable growth in terms of quantity and steady improvement in terms of quality. </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The </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Chinese economy has entered a stage of high-quality development.</a:t>
            </a:r>
          </a:p>
        </p:txBody>
      </p:sp>
      <p:sp>
        <p:nvSpPr>
          <p:cNvPr id="5" name="文本框 4"/>
          <p:cNvSpPr txBox="1"/>
          <p:nvPr/>
        </p:nvSpPr>
        <p:spPr bwMode="auto">
          <a:xfrm>
            <a:off x="1565822" y="1142122"/>
            <a:ext cx="8101636" cy="537135"/>
          </a:xfrm>
          <a:prstGeom prst="rect">
            <a:avLst/>
          </a:prstGeom>
          <a:noFill/>
          <a:ln>
            <a:noFill/>
            <a:prstDash val="dash"/>
          </a:ln>
        </p:spPr>
        <p:txBody>
          <a:bodyPr vert="horz" wrap="square" lIns="91440" tIns="45720" rIns="91440" bIns="45720" rtlCol="0" anchor="t">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2000" b="1" i="0" u="none" strike="noStrike" kern="1200" cap="none" spc="0" normalizeH="0" baseline="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Promoting the </a:t>
            </a:r>
            <a:r>
              <a:rPr kumimoji="0" lang="en-us" sz="2000" b="1" i="0" u="none" strike="noStrike" kern="1200" cap="none" spc="0" normalizeH="0" baseline="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quality </a:t>
            </a:r>
            <a:r>
              <a:rPr kumimoji="0" lang="en-us" sz="2000" b="1" i="0" u="none" strike="noStrike" kern="1200" cap="none" spc="0" normalizeH="0" baseline="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development of the national economy</a:t>
            </a:r>
          </a:p>
        </p:txBody>
      </p:sp>
      <p:sp>
        <p:nvSpPr>
          <p:cNvPr id="8" name="Freeform 5"/>
          <p:cNvSpPr/>
          <p:nvPr/>
        </p:nvSpPr>
        <p:spPr bwMode="auto">
          <a:xfrm>
            <a:off x="810021" y="1223932"/>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
        <p:nvSpPr>
          <p:cNvPr id="7" name="任意多边形: 形状 5"/>
          <p:cNvSpPr/>
          <p:nvPr/>
        </p:nvSpPr>
        <p:spPr>
          <a:xfrm>
            <a:off x="2062713" y="594625"/>
            <a:ext cx="7827736" cy="451824"/>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77900" rtl="0" eaLnBrk="1" fontAlgn="auto" latinLnBrk="0" hangingPunct="1">
              <a:lnSpc>
                <a:spcPct val="90000"/>
              </a:lnSpc>
              <a:spcBef>
                <a:spcPts val="0"/>
              </a:spcBef>
              <a:spcAft>
                <a:spcPct val="35000"/>
              </a:spcAft>
              <a:buClrTx/>
              <a:buSzTx/>
              <a:buFontTx/>
              <a:buNone/>
              <a:tabLst/>
              <a:defRPr/>
            </a:pPr>
            <a:r>
              <a:rPr kumimoji="0" lang="en-us" sz="2800" b="1" i="0" u="none" strike="noStrike" kern="1200" cap="none" spc="0" normalizeH="0" baseline="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rPr>
              <a:t>3.</a:t>
            </a:r>
            <a:r>
              <a:rPr kumimoji="0" lang="en-us" sz="2800" b="1" i="0" u="none" strike="noStrike" kern="1200" cap="none" spc="0" normalizeH="0" baseline="0" dirty="0">
                <a:ln>
                  <a:noFill/>
                </a:ln>
                <a:solidFill>
                  <a:srgbClr val="FFFFFF"/>
                </a:solidFill>
                <a:effectLst/>
                <a:uLnTx/>
                <a:uFillTx/>
                <a:latin typeface="DFKai-SB" panose="03000509000000000000" pitchFamily="65" charset="-120"/>
                <a:ea typeface="DFKai-SB" panose="03000509000000000000" pitchFamily="65" charset="-120"/>
                <a:cs typeface="+mn-cs"/>
              </a:rPr>
              <a:t> </a:t>
            </a:r>
            <a:r>
              <a:rPr kumimoji="0" lang="en-us" sz="2800" b="1" i="0" u="none" strike="noStrike" kern="1200" cap="none" spc="0" normalizeH="0" baseline="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rPr>
              <a:t>Impact on the development of our country</a:t>
            </a:r>
            <a:endParaRPr kumimoji="0" lang="en-us" alt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3578857" y="2273729"/>
            <a:ext cx="5221972" cy="3369137"/>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sp>
        <p:nvSpPr>
          <p:cNvPr id="4" name="文本框 3"/>
          <p:cNvSpPr txBox="1"/>
          <p:nvPr/>
        </p:nvSpPr>
        <p:spPr>
          <a:xfrm>
            <a:off x="513948" y="424443"/>
            <a:ext cx="11182350" cy="1938992"/>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In </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2020, China's new </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economies </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grew rapidly, among which the “three new” </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indexes </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(i.e. new </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industries, </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new </a:t>
            </a:r>
            <a:r>
              <a:rPr kumimoji="0" lang="en-us" sz="2000" b="0" i="0" u="non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business</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formats </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and new business </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models) </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grew the fastest, </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with an increase by 4.5</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compared with those of 2019</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and contributed 81.7% to the total index growth, ranking first among all areas. All </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these indicated </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that the new </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economies have </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become a powerful driver for the high-quality development of the national economy.</a:t>
            </a:r>
          </a:p>
        </p:txBody>
      </p:sp>
      <p:sp>
        <p:nvSpPr>
          <p:cNvPr id="6" name="文本框 5"/>
          <p:cNvSpPr txBox="1"/>
          <p:nvPr/>
        </p:nvSpPr>
        <p:spPr>
          <a:xfrm>
            <a:off x="1314595" y="5837748"/>
            <a:ext cx="9282820" cy="523220"/>
          </a:xfrm>
          <a:prstGeom prst="rect">
            <a:avLst/>
          </a:prstGeom>
          <a:solidFill>
            <a:schemeClr val="accent2">
              <a:lumMod val="20000"/>
              <a:lumOff val="80000"/>
            </a:schemeClr>
          </a:solidFill>
        </p:spPr>
        <p:txBody>
          <a:bodyPr wrap="square" rtlCol="0" anchor="t">
            <a:spAutoFit/>
          </a:bodyPr>
          <a:lstStyle/>
          <a:p>
            <a:pPr lvl="0" algn="l" rtl="0">
              <a:defRPr/>
            </a:pPr>
            <a:r>
              <a:rPr kumimoji="0" lang="en-us" sz="1400" b="0" i="0" u="none" strike="noStrike" kern="1200" cap="none" spc="0" normalizeH="0" baseline="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Reference: </a:t>
            </a:r>
            <a:r>
              <a:rPr kumimoji="0" lang="en-us" sz="1400" b="0" i="0" u="none" strike="noStrike" kern="1200" cap="none" spc="0" normalizeH="0" baseline="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lang="en-us" sz="1400" b="0" i="0" u="none" baseline="0" dirty="0">
                <a:latin typeface="Times New Roman" panose="02020603050405020304" pitchFamily="18" charset="0"/>
                <a:ea typeface="DFKai-SB" panose="03000509000000000000" pitchFamily="65" charset="-120"/>
                <a:cs typeface="Times New Roman" panose="02020603050405020304" pitchFamily="18" charset="0"/>
              </a:rPr>
              <a:t>National Bureau of Statistics: China’s “three new” </a:t>
            </a:r>
            <a:r>
              <a:rPr lang="en-us" sz="1400" b="0" i="0" u="none" baseline="0" dirty="0" smtClean="0">
                <a:latin typeface="Times New Roman" panose="02020603050405020304" pitchFamily="18" charset="0"/>
                <a:ea typeface="DFKai-SB" panose="03000509000000000000" pitchFamily="65" charset="-120"/>
                <a:cs typeface="Times New Roman" panose="02020603050405020304" pitchFamily="18" charset="0"/>
              </a:rPr>
              <a:t>economi</a:t>
            </a:r>
            <a:r>
              <a:rPr lang="en-us" sz="1400" b="0" i="0" u="none" baseline="0" dirty="0" smtClean="0">
                <a:solidFill>
                  <a:srgbClr val="7030A0"/>
                </a:solidFill>
                <a:latin typeface="Times New Roman" panose="02020603050405020304" pitchFamily="18" charset="0"/>
                <a:ea typeface="DFKai-SB" panose="03000509000000000000" pitchFamily="65" charset="-120"/>
                <a:cs typeface="Times New Roman" panose="02020603050405020304" pitchFamily="18" charset="0"/>
              </a:rPr>
              <a:t>es</a:t>
            </a:r>
            <a:r>
              <a:rPr lang="en-us" sz="1400" b="0" i="0" u="none" baseline="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sz="1400" b="0" i="0" u="none" baseline="0" dirty="0">
                <a:latin typeface="Times New Roman" panose="02020603050405020304" pitchFamily="18" charset="0"/>
                <a:ea typeface="DFKai-SB" panose="03000509000000000000" pitchFamily="65" charset="-120"/>
                <a:cs typeface="Times New Roman" panose="02020603050405020304" pitchFamily="18" charset="0"/>
              </a:rPr>
              <a:t>added value increased by 4.5% in 2020</a:t>
            </a:r>
            <a:r>
              <a:rPr kumimoji="0" lang="en-us" sz="1400" b="0" i="0" u="none" strike="noStrike" kern="1200" cap="none" spc="0" normalizeH="0" baseline="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www.cctv.com,</a:t>
            </a:r>
            <a:r>
              <a:rPr lang="en-us" sz="1400" b="0" i="0" u="none" baseline="0" dirty="0">
                <a:latin typeface="Times New Roman" panose="02020603050405020304" pitchFamily="18" charset="0"/>
                <a:ea typeface="DFKai-SB" panose="03000509000000000000" pitchFamily="65" charset="-120"/>
                <a:cs typeface="Times New Roman" panose="02020603050405020304" pitchFamily="18" charset="0"/>
              </a:rPr>
              <a:t> https://news.cctv.com/2021/07/06/ARTIag9M5msArVzZjWHxTPX0210706.shtml</a:t>
            </a:r>
            <a:endParaRPr kumimoji="0" lang="en-us"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p:nvPr/>
        </p:nvPicPr>
        <p:blipFill>
          <a:blip r:link="rId2"/>
          <a:stretch>
            <a:fillRect/>
          </a:stretch>
        </p:blipFill>
        <p:spPr>
          <a:xfrm>
            <a:off x="6467475" y="2876550"/>
            <a:ext cx="0" cy="0"/>
          </a:xfrm>
          <a:prstGeom prst="rect">
            <a:avLst/>
          </a:prstGeom>
          <a:noFill/>
          <a:ln w="9525">
            <a:noFill/>
          </a:ln>
        </p:spPr>
      </p:pic>
      <p:sp>
        <p:nvSpPr>
          <p:cNvPr id="18" name="文本框 17"/>
          <p:cNvSpPr txBox="1"/>
          <p:nvPr/>
        </p:nvSpPr>
        <p:spPr>
          <a:xfrm>
            <a:off x="487986" y="6082049"/>
            <a:ext cx="11100831" cy="523220"/>
          </a:xfrm>
          <a:prstGeom prst="rect">
            <a:avLst/>
          </a:prstGeom>
          <a:solidFill>
            <a:schemeClr val="accent2">
              <a:lumMod val="20000"/>
              <a:lumOff val="80000"/>
            </a:schemeClr>
          </a:solidFill>
        </p:spPr>
        <p:txBody>
          <a:bodyPr wrap="square" rtlCol="0" anchor="t">
            <a:spAutoFit/>
          </a:bodyPr>
          <a:lstStyle/>
          <a:p>
            <a:pPr lvl="0">
              <a:defRPr/>
            </a:pPr>
            <a:r>
              <a:rPr lang="en-us" sz="1400" b="0" i="0" u="none" baseline="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Reference</a:t>
            </a:r>
            <a:r>
              <a:rPr kumimoji="0" lang="en-us" sz="1400" b="0" i="0" u="none" strike="noStrike" kern="1200" cap="none" spc="0" normalizeH="0" baseline="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sz="1400" b="0" i="0" u="none" strike="noStrike" kern="1200" cap="none" spc="0" normalizeH="0" baseline="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lang="en-us" sz="1400" b="0" i="0" u="none" baseline="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In 2020, the added value of China's "three new" economy was equivalent to 17.08% of its GDP’, </a:t>
            </a:r>
            <a:r>
              <a:rPr kumimoji="0" lang="en-us" sz="1400" b="0" i="0" u="none" strike="noStrike" kern="1200" cap="none" spc="0" normalizeH="0" baseline="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t</a:t>
            </a:r>
            <a:r>
              <a:rPr kumimoji="0" lang="en-US" sz="1400" b="0" i="0" u="none" strike="noStrike" kern="1200" cap="none" spc="0" normalizeH="0" baseline="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he</a:t>
            </a:r>
            <a:r>
              <a:rPr kumimoji="0" lang="en-us" sz="1400" b="0" i="0" u="none" strike="noStrike" kern="1200" cap="none" spc="0" normalizeH="0" baseline="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State Council of the</a:t>
            </a:r>
            <a:r>
              <a:rPr kumimoji="0" lang="en-us" sz="1400" b="0" i="0" u="none" strike="noStrike" kern="1200" cap="none" spc="0" normalizeH="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Peop</a:t>
            </a:r>
            <a:r>
              <a:rPr kumimoji="0" lang="en-US" sz="1400" b="0" i="0" u="none" strike="noStrike" kern="1200" cap="none" spc="0" normalizeH="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le</a:t>
            </a:r>
            <a:r>
              <a:rPr kumimoji="0" lang="en-us" sz="1400" b="0" i="0" u="none" strike="noStrike" kern="1200" cap="none" spc="0" normalizeH="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’s Republic of China</a:t>
            </a:r>
            <a:r>
              <a:rPr kumimoji="0" lang="en-us" sz="1400" b="0" i="0" u="none" strike="noStrike" kern="1200" cap="none" spc="0" normalizeH="0" baseline="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lang="en-us" sz="1400" b="0" i="0" u="none" baseline="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r>
              <a:rPr lang="en-US"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https://www.gov.cn/xinwen/2021-07/06/content_5622752.htm</a:t>
            </a:r>
            <a:endParaRPr kumimoji="0" lang="en-us" altLang="en-US" sz="1400" b="0" i="0" u="none" strike="noStrike" kern="1200" cap="none" spc="0" normalizeH="0" baseline="0" noProof="0" dirty="0">
              <a:ln>
                <a:noFill/>
              </a:ln>
              <a:solidFill>
                <a:srgbClr val="FF0000"/>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24" name="组合 15"/>
          <p:cNvGrpSpPr/>
          <p:nvPr/>
        </p:nvGrpSpPr>
        <p:grpSpPr>
          <a:xfrm>
            <a:off x="487987" y="337481"/>
            <a:ext cx="2622033" cy="671756"/>
            <a:chOff x="1302229" y="1390475"/>
            <a:chExt cx="1981125" cy="770230"/>
          </a:xfrm>
        </p:grpSpPr>
        <p:sp>
          <p:nvSpPr>
            <p:cNvPr id="25" name="矩形 24"/>
            <p:cNvSpPr/>
            <p:nvPr/>
          </p:nvSpPr>
          <p:spPr>
            <a:xfrm>
              <a:off x="1302229" y="1797167"/>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26" name="矩形 25"/>
            <p:cNvSpPr/>
            <p:nvPr/>
          </p:nvSpPr>
          <p:spPr>
            <a:xfrm>
              <a:off x="1327308" y="1839232"/>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27" name="文本框 13"/>
            <p:cNvSpPr txBox="1">
              <a:spLocks noChangeArrowheads="1"/>
            </p:cNvSpPr>
            <p:nvPr/>
          </p:nvSpPr>
          <p:spPr bwMode="auto">
            <a:xfrm>
              <a:off x="1586163" y="1390475"/>
              <a:ext cx="1697191" cy="741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i="0" u="none" baseline="0" dirty="0">
                  <a:solidFill>
                    <a:prstClr val="black"/>
                  </a:solidFill>
                  <a:latin typeface="Microsoft JhengHei" panose="020B0604030504040204" pitchFamily="34" charset="-120"/>
                  <a:ea typeface="Microsoft JhengHei" panose="020B0604030504040204" pitchFamily="34" charset="-120"/>
                </a:rPr>
                <a:t>  </a:t>
              </a:r>
              <a:r>
                <a:rPr lang="en-us" sz="2000" b="1" i="0" u="none" baseline="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Reference</a:t>
              </a:r>
              <a:endParaRPr kumimoji="0" lang="en-us" altLang="en-US" sz="2000" b="1" i="0" u="none" strike="sng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28" name="直接连接符 19"/>
            <p:cNvCxnSpPr/>
            <p:nvPr/>
          </p:nvCxnSpPr>
          <p:spPr>
            <a:xfrm>
              <a:off x="1682747" y="2085341"/>
              <a:ext cx="1415039" cy="2212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9" name="矩形 8"/>
          <p:cNvSpPr/>
          <p:nvPr/>
        </p:nvSpPr>
        <p:spPr>
          <a:xfrm>
            <a:off x="3377864" y="568578"/>
            <a:ext cx="6417141" cy="564257"/>
          </a:xfrm>
          <a:prstGeom prst="rect">
            <a:avLst/>
          </a:prstGeom>
        </p:spPr>
        <p:txBody>
          <a:bodyPr wrap="none">
            <a:spAutoFit/>
          </a:bodyPr>
          <a:lstStyle/>
          <a:p>
            <a:pPr lvl="0" algn="l" rtl="0">
              <a:lnSpc>
                <a:spcPct val="120000"/>
              </a:lnSpc>
              <a:defRPr/>
            </a:pPr>
            <a:r>
              <a:rPr lang="en-us" sz="28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The meaning of the “three new” </a:t>
            </a:r>
            <a:r>
              <a:rPr lang="en-us" sz="28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economies</a:t>
            </a:r>
            <a:endParaRPr lang="en-us" altLang="en-US" sz="2800" spc="15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endParaRPr>
          </a:p>
        </p:txBody>
      </p:sp>
      <p:graphicFrame>
        <p:nvGraphicFramePr>
          <p:cNvPr id="10" name="表格 9"/>
          <p:cNvGraphicFramePr>
            <a:graphicFrameLocks noGrp="1"/>
          </p:cNvGraphicFramePr>
          <p:nvPr>
            <p:extLst>
              <p:ext uri="{D42A27DB-BD31-4B8C-83A1-F6EECF244321}">
                <p14:modId xmlns:p14="http://schemas.microsoft.com/office/powerpoint/2010/main" val="3515922940"/>
              </p:ext>
            </p:extLst>
          </p:nvPr>
        </p:nvGraphicFramePr>
        <p:xfrm>
          <a:off x="487987" y="2161611"/>
          <a:ext cx="11324122" cy="3885980"/>
        </p:xfrm>
        <a:graphic>
          <a:graphicData uri="http://schemas.openxmlformats.org/drawingml/2006/table">
            <a:tbl>
              <a:tblPr firstRow="1" bandRow="1">
                <a:tableStyleId>{5C22544A-7EE6-4342-B048-85BDC9FD1C3A}</a:tableStyleId>
              </a:tblPr>
              <a:tblGrid>
                <a:gridCol w="1203247">
                  <a:extLst>
                    <a:ext uri="{9D8B030D-6E8A-4147-A177-3AD203B41FA5}">
                      <a16:colId xmlns:a16="http://schemas.microsoft.com/office/drawing/2014/main" val="20000"/>
                    </a:ext>
                  </a:extLst>
                </a:gridCol>
                <a:gridCol w="10120875">
                  <a:extLst>
                    <a:ext uri="{9D8B030D-6E8A-4147-A177-3AD203B41FA5}">
                      <a16:colId xmlns:a16="http://schemas.microsoft.com/office/drawing/2014/main" val="20001"/>
                    </a:ext>
                  </a:extLst>
                </a:gridCol>
              </a:tblGrid>
              <a:tr h="1316695">
                <a:tc>
                  <a:txBody>
                    <a:bodyPr/>
                    <a:lstStyle/>
                    <a:p>
                      <a:pPr algn="ctr" rtl="0"/>
                      <a:r>
                        <a:rPr kumimoji="0" lang="en-us" sz="2000" b="0" i="0" u="none" strike="noStrike" kern="1200" cap="none" spc="0" normalizeH="0" baseline="0" dirty="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New industries</a:t>
                      </a:r>
                      <a:endParaRPr lang="en-us" altLang="en-US" sz="2000" dirty="0">
                        <a:solidFill>
                          <a:schemeClr val="tx1"/>
                        </a:solidFill>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algn="just" rtl="0">
                        <a:lnSpc>
                          <a:spcPct val="120000"/>
                        </a:lnSpc>
                        <a:spcBef>
                          <a:spcPts val="1200"/>
                        </a:spcBef>
                        <a:spcAft>
                          <a:spcPts val="1200"/>
                        </a:spcAft>
                      </a:pP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refer to the </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application of </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new scientific and technological achievements or emerging </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technologies to form a certain scale of new economic activities, </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such as new energy, new materials, and big healthcare (</a:t>
                      </a:r>
                      <a:r>
                        <a:rPr lang="en-us" sz="2000" b="0" i="0" u="none" baseline="0" dirty="0">
                          <a:solidFill>
                            <a:schemeClr val="tx1">
                              <a:lumMod val="85000"/>
                              <a:lumOff val="15000"/>
                            </a:schemeClr>
                          </a:solidFill>
                          <a:effectLst/>
                          <a:latin typeface="Times New Roman" panose="02020603050405020304" pitchFamily="18" charset="0"/>
                          <a:ea typeface="標楷體" panose="03000509000000000000" pitchFamily="65" charset="-120"/>
                          <a:cs typeface="Times New Roman" panose="02020603050405020304" pitchFamily="18" charset="0"/>
                        </a:rPr>
                        <a:t>a general term for sectors that meet various health needs</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r>
                        <a:rPr lang="en-us" sz="2000" b="0" i="0" u="none" baseline="0" dirty="0">
                          <a:solidFill>
                            <a:schemeClr val="tx1">
                              <a:lumMod val="85000"/>
                              <a:lumOff val="15000"/>
                            </a:schemeClr>
                          </a:solidFill>
                          <a:effectLst/>
                          <a:latin typeface="Times New Roman" panose="02020603050405020304" pitchFamily="18" charset="0"/>
                          <a:cs typeface="Times New Roman" panose="02020603050405020304" pitchFamily="18" charset="0"/>
                        </a:rPr>
                        <a:t>  </a:t>
                      </a:r>
                      <a:endParaRPr lang="en-us" altLang="en-US" sz="2000" dirty="0">
                        <a:solidFill>
                          <a:schemeClr val="tx1">
                            <a:lumMod val="85000"/>
                            <a:lumOff val="15000"/>
                          </a:schemeClr>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10000"/>
                  </a:ext>
                </a:extLst>
              </a:tr>
              <a:tr h="1380565">
                <a:tc>
                  <a:txBody>
                    <a:bodyPr/>
                    <a:lstStyle/>
                    <a:p>
                      <a:pPr algn="ctr" rtl="0"/>
                      <a:r>
                        <a:rPr kumimoji="0" lang="en-us" sz="2000" b="0" i="0" u="none" strike="noStrike" kern="1200" cap="none" spc="0" normalizeH="0" baseline="0" dirty="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New business formats</a:t>
                      </a:r>
                      <a:endParaRPr lang="en-us" altLang="en-US" sz="2000" dirty="0">
                        <a:solidFill>
                          <a:schemeClr val="tx1"/>
                        </a:solidFill>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algn="just" rtl="0">
                        <a:lnSpc>
                          <a:spcPct val="120000"/>
                        </a:lnSpc>
                        <a:spcBef>
                          <a:spcPts val="1200"/>
                        </a:spcBef>
                        <a:spcAft>
                          <a:spcPts val="1200"/>
                        </a:spcAft>
                      </a:pP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refer to those derived from existing industries and fields that </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cater for diversified </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and </a:t>
                      </a:r>
                      <a:r>
                        <a:rPr kumimoji="0" lang="en-us" sz="2000" b="0" i="0" u="none" strike="noStrike" kern="1200" cap="none" spc="0" normalizeH="0" baseline="0" dirty="0" err="1"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individualised</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product or service requirements </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underpinned by technological innovation, </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such as the Internet of Vehicles, online office, and telemedicine.</a:t>
                      </a:r>
                      <a:endParaRPr lang="en-us" altLang="en-US" sz="2000" dirty="0">
                        <a:solidFill>
                          <a:schemeClr val="tx1">
                            <a:lumMod val="85000"/>
                            <a:lumOff val="15000"/>
                          </a:schemeClr>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10001"/>
                  </a:ext>
                </a:extLst>
              </a:tr>
              <a:tr h="370840">
                <a:tc>
                  <a:txBody>
                    <a:bodyPr/>
                    <a:lstStyle/>
                    <a:p>
                      <a:pPr algn="ctr" rtl="0"/>
                      <a:r>
                        <a:rPr kumimoji="0" lang="en-us" sz="2000" b="0" i="0" u="none" strike="noStrike" kern="1200" cap="none" spc="0" normalizeH="0" baseline="0" dirty="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New business models</a:t>
                      </a:r>
                      <a:endParaRPr lang="en-us" altLang="en-US" sz="2000" dirty="0">
                        <a:solidFill>
                          <a:schemeClr val="tx1"/>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just" rtl="0">
                        <a:lnSpc>
                          <a:spcPct val="120000"/>
                        </a:lnSpc>
                        <a:spcBef>
                          <a:spcPts val="1200"/>
                        </a:spcBef>
                        <a:spcAft>
                          <a:spcPts val="1200"/>
                        </a:spcAft>
                      </a:pP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refer to the efficient </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and uniquely competitive business </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operation models </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created </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through </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integrated business </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factors to fulfill user value and the </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enterprise sustainable profit target. </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Digital </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entertainment </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service is an example.</a:t>
                      </a:r>
                      <a:endParaRPr lang="en-us" altLang="en-US" sz="2000" dirty="0">
                        <a:solidFill>
                          <a:schemeClr val="tx1">
                            <a:lumMod val="85000"/>
                            <a:lumOff val="15000"/>
                          </a:schemeClr>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10002"/>
                  </a:ext>
                </a:extLst>
              </a:tr>
            </a:tbl>
          </a:graphicData>
        </a:graphic>
      </p:graphicFrame>
      <p:sp>
        <p:nvSpPr>
          <p:cNvPr id="11" name="矩形 10"/>
          <p:cNvSpPr/>
          <p:nvPr/>
        </p:nvSpPr>
        <p:spPr>
          <a:xfrm>
            <a:off x="487987" y="1433268"/>
            <a:ext cx="11100831" cy="646331"/>
          </a:xfrm>
          <a:prstGeom prst="rect">
            <a:avLst/>
          </a:prstGeom>
        </p:spPr>
        <p:txBody>
          <a:bodyPr wrap="square">
            <a:spAutoFit/>
          </a:bodyPr>
          <a:lstStyle/>
          <a:p>
            <a:pPr algn="just" rtl="0"/>
            <a:r>
              <a:rPr lang="en-us"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The </a:t>
            </a:r>
            <a:r>
              <a:rPr lang="en-us"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“three new” </a:t>
            </a:r>
            <a:r>
              <a:rPr lang="en-us"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economies refer </a:t>
            </a:r>
            <a:r>
              <a:rPr lang="en-us"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to economic activities </a:t>
            </a:r>
            <a:r>
              <a:rPr lang="en-us"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with new </a:t>
            </a:r>
            <a:r>
              <a:rPr lang="en-us"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industries, new business formats and new business </a:t>
            </a:r>
            <a:r>
              <a:rPr lang="en-us"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models as the</a:t>
            </a:r>
            <a:r>
              <a:rPr lang="en-us" b="0" i="0" u="none"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a:t>
            </a:r>
            <a:r>
              <a:rPr lang="en-us"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core content.</a:t>
            </a:r>
            <a:endParaRPr lang="en-us" altLang="en-US"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93718" y="3912841"/>
            <a:ext cx="10819016" cy="2328898"/>
          </a:xfrm>
          <a:prstGeom prst="round2DiagRect">
            <a:avLst>
              <a:gd name="adj1" fmla="val 18734"/>
              <a:gd name="adj2" fmla="val 0"/>
            </a:avLst>
          </a:prstGeom>
          <a:solidFill>
            <a:schemeClr val="accent6">
              <a:lumMod val="20000"/>
              <a:lumOff val="80000"/>
            </a:schemeClr>
          </a:solidFill>
          <a:ln>
            <a:noFill/>
            <a:prstDash val="dash"/>
          </a:ln>
        </p:spPr>
        <p:txBody>
          <a:bodyPr wrap="square" rtlCol="0" anchor="t">
            <a:spAutoFit/>
          </a:bodyPr>
          <a:lstStyle>
            <a:defPPr>
              <a:defRPr lang="en-us"/>
            </a:defPPr>
            <a:lvl1pPr lvl="0" latinLnBrk="1">
              <a:lnSpc>
                <a:spcPts val="3500"/>
              </a:lnSpc>
              <a:spcBef>
                <a:spcPts val="0"/>
              </a:spcBef>
              <a:spcAft>
                <a:spcPts val="0"/>
              </a:spcAft>
              <a:buClrTx/>
              <a:buSzTx/>
              <a:buFont typeface="Wingdings" panose="05000000000000000000" charset="0"/>
              <a:defRPr sz="2400">
                <a:latin typeface="DFKai-SB" panose="03000509000000000000" pitchFamily="65" charset="-120"/>
                <a:ea typeface="DFKai-SB" panose="03000509000000000000" pitchFamily="65" charset="-120"/>
                <a:cs typeface="黑体" panose="02010609060101010101" charset="-122"/>
              </a:defRPr>
            </a:lvl1pPr>
          </a:lstStyle>
          <a:p>
            <a:pPr algn="just" rtl="0" eaLnBrk="0" latinLnBrk="0" hangingPunct="0">
              <a:lnSpc>
                <a:spcPct val="120000"/>
              </a:lnSpc>
              <a:defRPr/>
            </a:pPr>
            <a:r>
              <a:rPr kumimoji="0" lang="en-us" sz="18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cs typeface="Times New Roman" panose="02020603050405020304" pitchFamily="18" charset="0"/>
              </a:rPr>
              <a:t>By the end of 2019, around 8.9 billion kilowatts of coal-fired generating units with ultra-low emissions had been built in China, forming the world's largest ultra-low-emission clean coal-based power supply system.  China </a:t>
            </a:r>
            <a:r>
              <a:rPr lang="en-US" sz="1800" dirty="0" smtClean="0">
                <a:solidFill>
                  <a:schemeClr val="tx1">
                    <a:lumMod val="85000"/>
                    <a:lumOff val="15000"/>
                  </a:schemeClr>
                </a:solidFill>
                <a:latin typeface="Times New Roman" panose="02020603050405020304" pitchFamily="18" charset="0"/>
                <a:cs typeface="Times New Roman" panose="02020603050405020304" pitchFamily="18" charset="0"/>
              </a:rPr>
              <a:t>was </a:t>
            </a:r>
            <a:r>
              <a:rPr kumimoji="0" lang="en-us" sz="18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cs typeface="Times New Roman" panose="02020603050405020304" pitchFamily="18" charset="0"/>
              </a:rPr>
              <a:t>also ranked first in the world by the installed capacity of and generated photovoltaic and wind power</a:t>
            </a:r>
            <a:r>
              <a:rPr lang="en-us" sz="1800" dirty="0">
                <a:solidFill>
                  <a:schemeClr val="tx1">
                    <a:lumMod val="85000"/>
                    <a:lumOff val="15000"/>
                  </a:schemeClr>
                </a:solidFill>
                <a:latin typeface="Times New Roman" panose="02020603050405020304" pitchFamily="18" charset="0"/>
                <a:cs typeface="Times New Roman" panose="02020603050405020304" pitchFamily="18" charset="0"/>
              </a:rPr>
              <a:t>.</a:t>
            </a:r>
            <a:r>
              <a:rPr kumimoji="0" lang="en-us" sz="18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cs typeface="Times New Roman" panose="02020603050405020304" pitchFamily="18" charset="0"/>
              </a:rPr>
              <a:t>  Clean energy nationwide accounted for 23.4% of the total energy consumed.  In the meantime, our country has maintained a world-leading position for many years in terms of the number of patents, investment, installed capacity and power generation in the field of renewable energy.</a:t>
            </a:r>
            <a:endParaRPr lang="en-us" altLang="en-US" sz="1800" spc="200" dirty="0">
              <a:solidFill>
                <a:schemeClr val="tx1">
                  <a:lumMod val="85000"/>
                  <a:lumOff val="15000"/>
                </a:schemeClr>
              </a:solidFill>
              <a:cs typeface="等线" panose="02010600030101010101" charset="-122"/>
              <a:sym typeface="+mn-ea"/>
            </a:endParaRPr>
          </a:p>
        </p:txBody>
      </p:sp>
      <p:sp>
        <p:nvSpPr>
          <p:cNvPr id="10" name="文本框 9"/>
          <p:cNvSpPr txBox="1"/>
          <p:nvPr/>
        </p:nvSpPr>
        <p:spPr bwMode="auto">
          <a:xfrm>
            <a:off x="1259550" y="375862"/>
            <a:ext cx="8354350" cy="537135"/>
          </a:xfrm>
          <a:prstGeom prst="rect">
            <a:avLst/>
          </a:prstGeom>
          <a:noFill/>
          <a:ln>
            <a:noFill/>
            <a:prstDash val="dash"/>
          </a:ln>
        </p:spPr>
        <p:txBody>
          <a:bodyPr vert="horz" wrap="square" lIns="91440" tIns="45720" rIns="91440" bIns="45720" rtlCol="0" anchor="t">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2000" b="1" i="0" u="none" strike="noStrike" kern="1200" cap="none" spc="0" normalizeH="0" baseline="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Promoting green development and improving the ecological environment</a:t>
            </a:r>
          </a:p>
        </p:txBody>
      </p:sp>
      <p:sp>
        <p:nvSpPr>
          <p:cNvPr id="12" name="Freeform 5"/>
          <p:cNvSpPr/>
          <p:nvPr/>
        </p:nvSpPr>
        <p:spPr bwMode="auto">
          <a:xfrm>
            <a:off x="693718" y="456523"/>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grpSp>
        <p:nvGrpSpPr>
          <p:cNvPr id="6" name="组合 15"/>
          <p:cNvGrpSpPr/>
          <p:nvPr/>
        </p:nvGrpSpPr>
        <p:grpSpPr>
          <a:xfrm>
            <a:off x="755932" y="3127508"/>
            <a:ext cx="2664073" cy="682266"/>
            <a:chOff x="1302229" y="1378424"/>
            <a:chExt cx="2012889" cy="782281"/>
          </a:xfrm>
        </p:grpSpPr>
        <p:sp>
          <p:nvSpPr>
            <p:cNvPr id="7" name="矩形 6"/>
            <p:cNvSpPr/>
            <p:nvPr/>
          </p:nvSpPr>
          <p:spPr>
            <a:xfrm>
              <a:off x="1302229" y="1797167"/>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9" name="矩形 8"/>
            <p:cNvSpPr/>
            <p:nvPr/>
          </p:nvSpPr>
          <p:spPr>
            <a:xfrm>
              <a:off x="1327308" y="1839232"/>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11" name="文本框 13"/>
            <p:cNvSpPr txBox="1">
              <a:spLocks noChangeArrowheads="1"/>
            </p:cNvSpPr>
            <p:nvPr/>
          </p:nvSpPr>
          <p:spPr bwMode="auto">
            <a:xfrm>
              <a:off x="1617927" y="1378424"/>
              <a:ext cx="1697191" cy="741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i="0" u="none" baseline="0" dirty="0">
                  <a:solidFill>
                    <a:prstClr val="black"/>
                  </a:solidFill>
                  <a:latin typeface="Microsoft JhengHei" panose="020B0604030504040204" pitchFamily="34" charset="-120"/>
                  <a:ea typeface="Microsoft JhengHei" panose="020B0604030504040204" pitchFamily="34" charset="-120"/>
                </a:rPr>
                <a:t> </a:t>
              </a:r>
              <a:r>
                <a:rPr lang="en-us" sz="2000" b="1" i="0" u="none" baseline="0" dirty="0" smtClean="0">
                  <a:solidFill>
                    <a:prstClr val="black"/>
                  </a:solidFill>
                  <a:latin typeface="Times New Roman" panose="02020603050405020304" pitchFamily="18" charset="0"/>
                  <a:ea typeface="Microsoft JhengHei" panose="020B0604030504040204" pitchFamily="34" charset="-120"/>
                  <a:cs typeface="Times New Roman" panose="02020603050405020304" pitchFamily="18" charset="0"/>
                </a:rPr>
                <a:t>Reference</a:t>
              </a:r>
              <a:endParaRPr kumimoji="0" lang="en-us" altLang="en-US" sz="2000" b="1" i="0" u="none" kern="1200" cap="none" spc="0" normalizeH="0" baseline="0" noProof="0" dirty="0">
                <a:ln>
                  <a:noFill/>
                </a:ln>
                <a:solidFill>
                  <a:srgbClr val="7030A0"/>
                </a:solidFill>
                <a:effectLst/>
                <a:uLnTx/>
                <a:uFillTx/>
                <a:latin typeface="Times New Roman" panose="02020603050405020304" pitchFamily="18" charset="0"/>
                <a:ea typeface="Microsoft JhengHei" panose="020B0604030504040204" pitchFamily="34" charset="-120"/>
                <a:cs typeface="Times New Roman" panose="02020603050405020304" pitchFamily="18" charset="0"/>
              </a:endParaRPr>
            </a:p>
          </p:txBody>
        </p:sp>
        <p:cxnSp>
          <p:nvCxnSpPr>
            <p:cNvPr id="13" name="直接连接符 19"/>
            <p:cNvCxnSpPr/>
            <p:nvPr/>
          </p:nvCxnSpPr>
          <p:spPr>
            <a:xfrm flipV="1">
              <a:off x="1682747" y="2083972"/>
              <a:ext cx="1220878" cy="136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 name="矩形 1"/>
          <p:cNvSpPr/>
          <p:nvPr/>
        </p:nvSpPr>
        <p:spPr>
          <a:xfrm>
            <a:off x="4058816" y="6119336"/>
            <a:ext cx="7404165" cy="738664"/>
          </a:xfrm>
          <a:prstGeom prst="rect">
            <a:avLst/>
          </a:prstGeom>
          <a:solidFill>
            <a:schemeClr val="accent2">
              <a:lumMod val="20000"/>
              <a:lumOff val="80000"/>
            </a:schemeClr>
          </a:solidFill>
        </p:spPr>
        <p:txBody>
          <a:bodyPr wrap="square">
            <a:spAutoFit/>
          </a:bodyPr>
          <a:lstStyle/>
          <a:p>
            <a:r>
              <a:rPr lang="en-us" sz="14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Source: </a:t>
            </a:r>
            <a:r>
              <a:rPr lang="en-us" sz="1400" b="0" i="1"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The White Paper on </a:t>
            </a:r>
            <a:r>
              <a:rPr lang="en-us" sz="1400" b="0" i="1"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Energy in China's New </a:t>
            </a:r>
            <a:r>
              <a:rPr lang="en-us" sz="1400" b="0" i="1"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Era</a:t>
            </a:r>
            <a:r>
              <a:rPr lang="en-us" sz="14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 www.gov.cn, </a:t>
            </a:r>
            <a:r>
              <a:rPr lang="en-US" sz="1400" dirty="0" smtClean="0">
                <a:solidFill>
                  <a:schemeClr val="tx1">
                    <a:lumMod val="85000"/>
                    <a:lumOff val="15000"/>
                  </a:schemeClr>
                </a:solidFill>
                <a:latin typeface="Times New Roman" panose="02020603050405020304" pitchFamily="18" charset="0"/>
                <a:cs typeface="Times New Roman" panose="02020603050405020304" pitchFamily="18" charset="0"/>
              </a:rPr>
              <a:t>https</a:t>
            </a:r>
            <a:r>
              <a:rPr lang="en-US" sz="1400" dirty="0">
                <a:solidFill>
                  <a:schemeClr val="tx1">
                    <a:lumMod val="85000"/>
                    <a:lumOff val="15000"/>
                  </a:schemeClr>
                </a:solidFill>
                <a:latin typeface="Times New Roman" panose="02020603050405020304" pitchFamily="18" charset="0"/>
                <a:cs typeface="Times New Roman" panose="02020603050405020304" pitchFamily="18" charset="0"/>
              </a:rPr>
              <a:t>://english.www.gov.cn/archive/whitepaper/202012/21/content_WS5fe0572bc6d0f725769423cb.html</a:t>
            </a:r>
            <a:endParaRPr lang="en-us" sz="1400" b="0" i="0" u="none" baseline="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 name="Rectangle 2"/>
          <p:cNvSpPr/>
          <p:nvPr/>
        </p:nvSpPr>
        <p:spPr>
          <a:xfrm>
            <a:off x="789124" y="1005733"/>
            <a:ext cx="10575771" cy="1938992"/>
          </a:xfrm>
          <a:prstGeom prst="rect">
            <a:avLst/>
          </a:prstGeom>
        </p:spPr>
        <p:txBody>
          <a:bodyPr wrap="square">
            <a:spAutoFit/>
          </a:bodyPr>
          <a:lstStyle/>
          <a:p>
            <a:pPr algn="just">
              <a:lnSpc>
                <a:spcPct val="120000"/>
              </a:lnSpc>
              <a:spcAft>
                <a:spcPts val="0"/>
              </a:spcAft>
            </a:pPr>
            <a:r>
              <a:rPr lang="en-US" altLang="zh-HK" sz="2000" kern="100" dirty="0">
                <a:solidFill>
                  <a:schemeClr val="tx1">
                    <a:lumMod val="85000"/>
                    <a:lumOff val="15000"/>
                  </a:schemeClr>
                </a:solidFill>
                <a:latin typeface="Times New Roman" panose="02020603050405020304" pitchFamily="18" charset="0"/>
                <a:cs typeface="Times New Roman" panose="02020603050405020304" pitchFamily="18" charset="0"/>
              </a:rPr>
              <a:t>The new </a:t>
            </a:r>
            <a:r>
              <a:rPr lang="en-US" altLang="zh-HK" sz="2000" kern="100" dirty="0" smtClean="0">
                <a:solidFill>
                  <a:schemeClr val="tx1">
                    <a:lumMod val="85000"/>
                    <a:lumOff val="15000"/>
                  </a:schemeClr>
                </a:solidFill>
                <a:latin typeface="Times New Roman" panose="02020603050405020304" pitchFamily="18" charset="0"/>
                <a:cs typeface="Times New Roman" panose="02020603050405020304" pitchFamily="18" charset="0"/>
              </a:rPr>
              <a:t>economies, </a:t>
            </a:r>
            <a:r>
              <a:rPr lang="en-US" altLang="zh-HK" sz="2000" kern="100" dirty="0">
                <a:solidFill>
                  <a:schemeClr val="tx1">
                    <a:lumMod val="85000"/>
                    <a:lumOff val="15000"/>
                  </a:schemeClr>
                </a:solidFill>
                <a:latin typeface="Times New Roman" panose="02020603050405020304" pitchFamily="18" charset="0"/>
                <a:cs typeface="Times New Roman" panose="02020603050405020304" pitchFamily="18" charset="0"/>
              </a:rPr>
              <a:t>such as new energy and new materials, </a:t>
            </a:r>
            <a:r>
              <a:rPr lang="en-US" altLang="zh-HK" sz="2000" kern="100" dirty="0" smtClean="0">
                <a:solidFill>
                  <a:schemeClr val="tx1">
                    <a:lumMod val="85000"/>
                    <a:lumOff val="15000"/>
                  </a:schemeClr>
                </a:solidFill>
                <a:latin typeface="Times New Roman" panose="02020603050405020304" pitchFamily="18" charset="0"/>
                <a:cs typeface="Times New Roman" panose="02020603050405020304" pitchFamily="18" charset="0"/>
              </a:rPr>
              <a:t>have </a:t>
            </a:r>
            <a:r>
              <a:rPr lang="en-US" altLang="zh-HK" sz="2000" kern="100" dirty="0">
                <a:solidFill>
                  <a:schemeClr val="tx1">
                    <a:lumMod val="85000"/>
                    <a:lumOff val="15000"/>
                  </a:schemeClr>
                </a:solidFill>
                <a:latin typeface="Times New Roman" panose="02020603050405020304" pitchFamily="18" charset="0"/>
                <a:cs typeface="Times New Roman" panose="02020603050405020304" pitchFamily="18" charset="0"/>
              </a:rPr>
              <a:t>promoted energy conservation and </a:t>
            </a:r>
            <a:r>
              <a:rPr lang="en-US" altLang="zh-HK" sz="2000" kern="100" dirty="0" smtClean="0">
                <a:solidFill>
                  <a:schemeClr val="tx1">
                    <a:lumMod val="85000"/>
                    <a:lumOff val="15000"/>
                  </a:schemeClr>
                </a:solidFill>
                <a:latin typeface="Times New Roman" panose="02020603050405020304" pitchFamily="18" charset="0"/>
                <a:cs typeface="Times New Roman" panose="02020603050405020304" pitchFamily="18" charset="0"/>
              </a:rPr>
              <a:t>consumption reduction.  It has also helped </a:t>
            </a:r>
            <a:r>
              <a:rPr lang="en-US" altLang="zh-HK" sz="2000" kern="100" dirty="0">
                <a:solidFill>
                  <a:schemeClr val="tx1">
                    <a:lumMod val="85000"/>
                    <a:lumOff val="15000"/>
                  </a:schemeClr>
                </a:solidFill>
                <a:latin typeface="Times New Roman" panose="02020603050405020304" pitchFamily="18" charset="0"/>
                <a:cs typeface="Times New Roman" panose="02020603050405020304" pitchFamily="18" charset="0"/>
              </a:rPr>
              <a:t>achieve green and sustainable development, and gradually fulfilled a win-win situation between our country’s </a:t>
            </a:r>
            <a:r>
              <a:rPr lang="en-US" altLang="zh-HK" sz="2000" kern="100" dirty="0" smtClean="0">
                <a:solidFill>
                  <a:schemeClr val="tx1">
                    <a:lumMod val="85000"/>
                    <a:lumOff val="15000"/>
                  </a:schemeClr>
                </a:solidFill>
                <a:latin typeface="Times New Roman" panose="02020603050405020304" pitchFamily="18" charset="0"/>
                <a:cs typeface="Times New Roman" panose="02020603050405020304" pitchFamily="18" charset="0"/>
              </a:rPr>
              <a:t>socio-economic </a:t>
            </a:r>
            <a:r>
              <a:rPr lang="en-US" altLang="zh-HK" sz="2000" kern="100" dirty="0">
                <a:solidFill>
                  <a:schemeClr val="tx1">
                    <a:lumMod val="85000"/>
                    <a:lumOff val="15000"/>
                  </a:schemeClr>
                </a:solidFill>
                <a:latin typeface="Times New Roman" panose="02020603050405020304" pitchFamily="18" charset="0"/>
                <a:cs typeface="Times New Roman" panose="02020603050405020304" pitchFamily="18" charset="0"/>
              </a:rPr>
              <a:t>development and ecological </a:t>
            </a:r>
            <a:r>
              <a:rPr lang="en-US" altLang="zh-HK" sz="2000" kern="100" dirty="0" smtClean="0">
                <a:solidFill>
                  <a:schemeClr val="tx1">
                    <a:lumMod val="85000"/>
                    <a:lumOff val="15000"/>
                  </a:schemeClr>
                </a:solidFill>
                <a:latin typeface="Times New Roman" panose="02020603050405020304" pitchFamily="18" charset="0"/>
                <a:cs typeface="Times New Roman" panose="02020603050405020304" pitchFamily="18" charset="0"/>
              </a:rPr>
              <a:t>conservation.  With the continued improvement </a:t>
            </a:r>
            <a:r>
              <a:rPr lang="en-US" altLang="zh-HK" sz="2000" kern="100" dirty="0">
                <a:solidFill>
                  <a:schemeClr val="tx1">
                    <a:lumMod val="85000"/>
                    <a:lumOff val="15000"/>
                  </a:schemeClr>
                </a:solidFill>
                <a:latin typeface="Times New Roman" panose="02020603050405020304" pitchFamily="18" charset="0"/>
                <a:cs typeface="Times New Roman" panose="02020603050405020304" pitchFamily="18" charset="0"/>
              </a:rPr>
              <a:t>in economy and environment, </a:t>
            </a:r>
            <a:r>
              <a:rPr lang="en-US" altLang="zh-HK" sz="2000" kern="100" dirty="0" smtClean="0">
                <a:solidFill>
                  <a:schemeClr val="tx1">
                    <a:lumMod val="85000"/>
                    <a:lumOff val="15000"/>
                  </a:schemeClr>
                </a:solidFill>
                <a:latin typeface="Times New Roman" panose="02020603050405020304" pitchFamily="18" charset="0"/>
                <a:cs typeface="Times New Roman" panose="02020603050405020304" pitchFamily="18" charset="0"/>
              </a:rPr>
              <a:t>people's </a:t>
            </a:r>
            <a:r>
              <a:rPr lang="en-US" altLang="zh-HK" sz="2000" kern="100" dirty="0">
                <a:solidFill>
                  <a:schemeClr val="tx1">
                    <a:lumMod val="85000"/>
                    <a:lumOff val="15000"/>
                  </a:schemeClr>
                </a:solidFill>
                <a:latin typeface="Times New Roman" panose="02020603050405020304" pitchFamily="18" charset="0"/>
                <a:cs typeface="Times New Roman" panose="02020603050405020304" pitchFamily="18" charset="0"/>
              </a:rPr>
              <a:t>sense of happiness and security </a:t>
            </a:r>
            <a:r>
              <a:rPr lang="en-US" altLang="zh-HK" sz="2000" kern="100" dirty="0" smtClean="0">
                <a:solidFill>
                  <a:schemeClr val="tx1">
                    <a:lumMod val="85000"/>
                    <a:lumOff val="15000"/>
                  </a:schemeClr>
                </a:solidFill>
                <a:latin typeface="Times New Roman" panose="02020603050405020304" pitchFamily="18" charset="0"/>
                <a:cs typeface="Times New Roman" panose="02020603050405020304" pitchFamily="18" charset="0"/>
              </a:rPr>
              <a:t>have been enhancing.</a:t>
            </a:r>
            <a:r>
              <a:rPr lang="en-US" altLang="zh-HK" sz="2000" strike="sngStrike" kern="100" dirty="0" smtClean="0">
                <a:solidFill>
                  <a:schemeClr val="tx1">
                    <a:lumMod val="85000"/>
                    <a:lumOff val="15000"/>
                  </a:schemeClr>
                </a:solidFill>
                <a:latin typeface="Times New Roman" panose="02020603050405020304" pitchFamily="18" charset="0"/>
                <a:cs typeface="Times New Roman" panose="02020603050405020304" pitchFamily="18" charset="0"/>
              </a:rPr>
              <a:t> </a:t>
            </a:r>
            <a:endParaRPr lang="zh-TW" altLang="zh-HK" sz="2000" strike="sngStrike" kern="1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61029" y="1096059"/>
            <a:ext cx="11256250" cy="3046988"/>
          </a:xfrm>
          <a:prstGeom prst="rect">
            <a:avLst/>
          </a:prstGeom>
          <a:noFill/>
        </p:spPr>
        <p:txBody>
          <a:bodyPr wrap="square" rtlCol="0">
            <a:spAutoFit/>
          </a:bodyPr>
          <a:lstStyle/>
          <a:p>
            <a:pPr lvl="0" algn="just" hangingPunct="0">
              <a:lnSpc>
                <a:spcPct val="120000"/>
              </a:lnSpc>
              <a:defRPr/>
            </a:pP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The </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development of the new </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economies have </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accelerated the digital </a:t>
            </a:r>
            <a:r>
              <a:rPr lang="en-us" sz="20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governance</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and services of the government, promoted the building of smart cities, smart communities and smart rural areas, empowered the governance of urban communities and rural areas through </a:t>
            </a:r>
            <a:r>
              <a:rPr kumimoji="0" lang="en-us" sz="2000" b="0" i="0" u="none" strike="noStrike" kern="1200" cap="none" spc="0" normalizeH="0" baseline="0" dirty="0" err="1"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digitalisation</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and </a:t>
            </a:r>
            <a:r>
              <a:rPr kumimoji="0" lang="en-us" sz="2000" b="0" i="0" u="none" strike="noStrike" kern="1200" cap="none" spc="0" normalizeH="0" baseline="0" dirty="0" err="1"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smartisation</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It has also improved </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the efficiency of national government affairs services and social governance. </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Moreover</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the e-government platforms at all levels are currently being launched at a faster pace across </a:t>
            </a:r>
            <a:r>
              <a:rPr lang="en-US" sz="200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our </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country</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and information queries and certificate-related services can be easily handled through government service platforms</a:t>
            </a:r>
            <a:r>
              <a:rPr lang="en-us" sz="20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such as </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a:t>
            </a:r>
            <a:r>
              <a:rPr lang="en-US" sz="200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mobile affairs handling </a:t>
            </a:r>
            <a:r>
              <a:rPr lang="en-US" sz="200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services</a:t>
            </a:r>
            <a:r>
              <a:rPr lang="en-US" altLang="zh-TW" sz="200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and “</a:t>
            </a:r>
            <a:r>
              <a:rPr lang="en-US" sz="200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single </a:t>
            </a:r>
            <a:r>
              <a:rPr lang="en-US" sz="200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portal for online government </a:t>
            </a:r>
            <a:r>
              <a:rPr lang="en-US" sz="200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services</a:t>
            </a:r>
            <a:r>
              <a:rPr lang="en-US" altLang="zh-TW" sz="200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a:t>
            </a:r>
            <a:r>
              <a:rPr lang="en-us" sz="20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with government service capabilities significantly enhanced.</a:t>
            </a:r>
          </a:p>
        </p:txBody>
      </p:sp>
      <p:sp>
        <p:nvSpPr>
          <p:cNvPr id="181" name="文本框 180"/>
          <p:cNvSpPr txBox="1"/>
          <p:nvPr/>
        </p:nvSpPr>
        <p:spPr bwMode="auto">
          <a:xfrm>
            <a:off x="1333434" y="393755"/>
            <a:ext cx="7835966" cy="538096"/>
          </a:xfrm>
          <a:prstGeom prst="rect">
            <a:avLst/>
          </a:prstGeom>
          <a:noFill/>
          <a:ln>
            <a:noFill/>
            <a:prstDash val="dash"/>
          </a:ln>
        </p:spPr>
        <p:txBody>
          <a:bodyPr vert="horz" wrap="square" lIns="91440" tIns="45720" rIns="91440" bIns="45720" rtlCol="0" anchor="t">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2000" b="1" i="0" u="none" strike="noStrike" kern="1200" cap="none" spc="0" normalizeH="0" baseline="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Enhancing social governance and service efficiency</a:t>
            </a:r>
          </a:p>
        </p:txBody>
      </p:sp>
      <p:sp>
        <p:nvSpPr>
          <p:cNvPr id="182" name="Freeform 5"/>
          <p:cNvSpPr/>
          <p:nvPr/>
        </p:nvSpPr>
        <p:spPr bwMode="auto">
          <a:xfrm>
            <a:off x="598843" y="495863"/>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pic>
        <p:nvPicPr>
          <p:cNvPr id="1026" name="Picture 2" descr="https://chinacurrent.com/mediahk/2020/2020-04-076-smart-city-china.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03077" y="4369935"/>
            <a:ext cx="4562376" cy="2426352"/>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184" name="文本框 3"/>
          <p:cNvSpPr txBox="1"/>
          <p:nvPr/>
        </p:nvSpPr>
        <p:spPr>
          <a:xfrm>
            <a:off x="5678691" y="4892947"/>
            <a:ext cx="5275448" cy="952953"/>
          </a:xfrm>
          <a:prstGeom prst="rect">
            <a:avLst/>
          </a:prstGeom>
          <a:solidFill>
            <a:srgbClr val="5B9BD5">
              <a:lumMod val="20000"/>
              <a:lumOff val="80000"/>
            </a:srgbClr>
          </a:solidFill>
          <a:ln w="9525">
            <a:solidFill>
              <a:sysClr val="windowText" lastClr="000000"/>
            </a:solidFill>
          </a:ln>
        </p:spPr>
        <p:txBody>
          <a:bodyPr wrap="square" rtlCol="0">
            <a:spAutoFit/>
          </a:bodyPr>
          <a:lstStyle/>
          <a:p>
            <a:pPr lvl="0" algn="just" rtl="0">
              <a:lnSpc>
                <a:spcPct val="120000"/>
              </a:lnSpc>
            </a:pPr>
            <a:r>
              <a:rPr kumimoji="0" lang="en-us" sz="1600" b="0" i="0" u="none" strike="noStrike" kern="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Name of the video: “</a:t>
            </a:r>
            <a:r>
              <a:rPr lang="en-us" sz="1600" b="0" i="0" u="none" kern="0"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China’s ‘big’ cities are getting ‘smarter</a:t>
            </a:r>
            <a:r>
              <a:rPr lang="en-us" sz="1600" b="0" i="0" u="none" kern="0"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extracted from the webpage of The</a:t>
            </a:r>
            <a:r>
              <a:rPr lang="en-us" sz="1600" b="0" i="0" u="none" kern="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China Current.</a:t>
            </a:r>
            <a:endParaRPr kumimoji="0" lang="en-us" altLang="zh-TW" sz="1600" b="0" i="0" u="none" strike="noStrike" kern="0" cap="none" spc="0" normalizeH="0" baseline="0" noProof="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a:p>
            <a:pPr lvl="0" algn="just" rtl="0">
              <a:lnSpc>
                <a:spcPct val="120000"/>
              </a:lnSpc>
            </a:pPr>
            <a:r>
              <a:rPr lang="en-us" sz="1600" b="0" i="0" u="none" kern="0"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https://chinacurrent.com/hk/story/20418/smart-city-china</a:t>
            </a:r>
            <a:endParaRPr kumimoji="0" lang="en-us" altLang="en-US" sz="1600" b="0" i="0" u="none" strike="noStrike" kern="0" cap="none" spc="0" normalizeH="0" baseline="0" noProof="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8"/>
          <p:cNvSpPr/>
          <p:nvPr/>
        </p:nvSpPr>
        <p:spPr>
          <a:xfrm>
            <a:off x="777025" y="1365385"/>
            <a:ext cx="5982069" cy="4797036"/>
          </a:xfrm>
          <a:prstGeom prst="roundRect">
            <a:avLst>
              <a:gd name="adj" fmla="val 10110"/>
            </a:avLst>
          </a:prstGeom>
          <a:solidFill>
            <a:srgbClr val="92D050">
              <a:alpha val="10196"/>
            </a:srgbClr>
          </a:solidFill>
          <a:ln w="19050" cap="rnd" cmpd="sng">
            <a:solidFill>
              <a:srgbClr val="99CC00"/>
            </a:solidFill>
            <a:prstDash val="sysDot"/>
            <a:headEnd type="none" w="med" len="med"/>
            <a:tailEnd type="none" w="med" len="med"/>
          </a:ln>
          <a:effectLst>
            <a:outerShdw dist="35921" dir="2699999" algn="ctr" rotWithShape="0">
              <a:schemeClr val="bg1">
                <a:alpha val="50000"/>
              </a:schemeClr>
            </a:outerShdw>
          </a:effectLst>
        </p:spPr>
        <p:txBody>
          <a:bodyPr wrap="none"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Microsoft JhengHei" panose="020B0604030504040204" pitchFamily="34" charset="-120"/>
              <a:ea typeface="Microsoft JhengHei" panose="020B0604030504040204" pitchFamily="34" charset="-120"/>
              <a:cs typeface="+mn-cs"/>
            </a:endParaRPr>
          </a:p>
        </p:txBody>
      </p:sp>
      <p:sp>
        <p:nvSpPr>
          <p:cNvPr id="4" name="文本框 3"/>
          <p:cNvSpPr txBox="1"/>
          <p:nvPr/>
        </p:nvSpPr>
        <p:spPr>
          <a:xfrm>
            <a:off x="860815" y="1873036"/>
            <a:ext cx="5814488" cy="3323987"/>
          </a:xfrm>
          <a:prstGeom prst="rect">
            <a:avLst/>
          </a:prstGeom>
          <a:noFill/>
        </p:spPr>
        <p:txBody>
          <a:bodyPr wrap="square" rtlCol="0" anchor="t">
            <a:spAutoFit/>
          </a:bodyPr>
          <a:lstStyle/>
          <a:p>
            <a:pPr marL="0" marR="0" lvl="0" indent="0" algn="just" defTabSz="914400" rtl="0" eaLnBrk="1" fontAlgn="auto" latinLnBrk="0" hangingPunct="0">
              <a:lnSpc>
                <a:spcPct val="150000"/>
              </a:lnSpc>
              <a:spcBef>
                <a:spcPts val="0"/>
              </a:spcBef>
              <a:spcAft>
                <a:spcPts val="0"/>
              </a:spcAft>
              <a:buClrTx/>
              <a:buSzTx/>
              <a:buFontTx/>
              <a:buNone/>
              <a:tabLst/>
              <a:defRPr/>
            </a:pPr>
            <a:r>
              <a:rPr kumimoji="0" lang="en-us" sz="2000" b="0" i="0" u="none" strike="noStrike" kern="1200" cap="none" normalizeH="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In </a:t>
            </a:r>
            <a:r>
              <a:rPr kumimoji="0" lang="en-us" sz="2000" b="0" i="0" u="none" strike="noStrike" kern="1200" cap="none" normalizeH="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recent years</a:t>
            </a:r>
            <a:r>
              <a:rPr kumimoji="0" lang="en-us" sz="2000" b="0" i="0" u="none" strike="noStrike" kern="1200" cap="none" spc="20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our country has promoted “Internet + Education”, “Internet + Healthcare”, “Internet + Culture”, etc. </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The </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application of digital technology in various areas such as education, employment, elderly care, </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targeted</a:t>
            </a:r>
            <a:r>
              <a:rPr kumimoji="0" lang="en-us" sz="2000" b="0" i="0" u="none" strike="noStrike" kern="1200" cap="none" spc="0" normalizeH="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poverty </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alleviation, healthcare and food safety has provided people with more intelligent, convenient and higher-quality life services.</a:t>
            </a:r>
          </a:p>
        </p:txBody>
      </p:sp>
      <p:pic>
        <p:nvPicPr>
          <p:cNvPr id="3" name="图片 2">
            <a:hlinkClick r:id="rId2" action="ppaction://hlinkfile"/>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7391728" y="1365385"/>
            <a:ext cx="3541220" cy="3975076"/>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sp>
        <p:nvSpPr>
          <p:cNvPr id="5" name="文本框 4">
            <a:hlinkClick r:id="rId2" action="ppaction://hlinkfile"/>
          </p:cNvPr>
          <p:cNvSpPr txBox="1"/>
          <p:nvPr/>
        </p:nvSpPr>
        <p:spPr>
          <a:xfrm>
            <a:off x="7391728" y="5511397"/>
            <a:ext cx="4023834" cy="307777"/>
          </a:xfrm>
          <a:prstGeom prst="rect">
            <a:avLst/>
          </a:prstGeom>
          <a:noFill/>
        </p:spPr>
        <p:txBody>
          <a:bodyPr wrap="square" rtlCol="0" anchor="t">
            <a:spAutoFit/>
          </a:bodyPr>
          <a:lstStyle/>
          <a:p>
            <a:pPr lvl="0">
              <a:defRPr/>
            </a:pPr>
            <a:r>
              <a:rPr lang="en-US" sz="140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http://</a:t>
            </a:r>
            <a:r>
              <a:rPr lang="en-US" sz="140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webapp.vizen.cn/gugong_pano/index.html</a:t>
            </a:r>
            <a:endParaRPr kumimoji="0" lang="en-us" sz="14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文本框 7"/>
          <p:cNvSpPr txBox="1"/>
          <p:nvPr/>
        </p:nvSpPr>
        <p:spPr bwMode="auto">
          <a:xfrm>
            <a:off x="1585683" y="464256"/>
            <a:ext cx="4289600" cy="538096"/>
          </a:xfrm>
          <a:prstGeom prst="rect">
            <a:avLst/>
          </a:prstGeom>
          <a:noFill/>
          <a:ln>
            <a:noFill/>
            <a:prstDash val="dash"/>
          </a:ln>
        </p:spPr>
        <p:txBody>
          <a:bodyPr vert="horz" wrap="square" lIns="91440" tIns="45720" rIns="91440" bIns="45720" rtlCol="0" anchor="t">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2000" b="1" i="0" u="none" strike="noStrike" kern="1200" cap="none" spc="0" normalizeH="0" baseline="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Creating a better life for people</a:t>
            </a:r>
          </a:p>
        </p:txBody>
      </p:sp>
      <p:sp>
        <p:nvSpPr>
          <p:cNvPr id="9" name="Freeform 5"/>
          <p:cNvSpPr/>
          <p:nvPr/>
        </p:nvSpPr>
        <p:spPr bwMode="auto">
          <a:xfrm>
            <a:off x="977215" y="560354"/>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
        <p:nvSpPr>
          <p:cNvPr id="2" name="矩形 1"/>
          <p:cNvSpPr/>
          <p:nvPr/>
        </p:nvSpPr>
        <p:spPr>
          <a:xfrm>
            <a:off x="7436609" y="831340"/>
            <a:ext cx="3451458" cy="338554"/>
          </a:xfrm>
          <a:prstGeom prst="rect">
            <a:avLst/>
          </a:prstGeom>
          <a:solidFill>
            <a:schemeClr val="accent2">
              <a:lumMod val="20000"/>
              <a:lumOff val="80000"/>
            </a:schemeClr>
          </a:solidFill>
        </p:spPr>
        <p:txBody>
          <a:bodyPr wrap="none">
            <a:spAutoFit/>
          </a:bodyPr>
          <a:lstStyle/>
          <a:p>
            <a:pPr algn="l" rtl="0"/>
            <a:r>
              <a:rPr lang="en-us" sz="1600" b="0" i="0" u="none" baseline="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 panoramic tour of the Forbidden City</a:t>
            </a:r>
            <a:endParaRPr lang="en-us" altLang="en-US" sz="16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60148" y="866429"/>
            <a:ext cx="10671700" cy="2612510"/>
          </a:xfrm>
          <a:prstGeom prst="rect">
            <a:avLst/>
          </a:prstGeom>
          <a:noFill/>
          <a:ln>
            <a:noFill/>
            <a:prstDash val="dash"/>
          </a:ln>
        </p:spPr>
        <p:txBody>
          <a:bodyPr wrap="square" rtlCol="0" anchor="t">
            <a:spAutoFit/>
          </a:bodyPr>
          <a:lstStyle/>
          <a:p>
            <a:pPr marL="457200" lvl="0" indent="-457200" algn="just" rtl="0">
              <a:lnSpc>
                <a:spcPct val="150000"/>
              </a:lnSpc>
              <a:spcBef>
                <a:spcPts val="600"/>
              </a:spcBef>
              <a:buFont typeface="Arial" panose="020B0604020202020204" pitchFamily="34" charset="0"/>
              <a:buChar char="•"/>
              <a:defRPr/>
            </a:pPr>
            <a:r>
              <a:rPr lang="en-us" b="0" i="0" u="none" baseline="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en-us"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Internet + Healthcare” has alleviated people's difficulty in seeking </a:t>
            </a:r>
            <a:r>
              <a:rPr lang="en-us"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medical </a:t>
            </a:r>
            <a:r>
              <a:rPr lang="en-us"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services. </a:t>
            </a:r>
            <a:r>
              <a:rPr lang="en-us"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Currently, the telemedicine collaboration network has covered more than 24,000 medical institutions in all prefecture-level cities, and 5,595 hospitals above the second level generally provide online services.</a:t>
            </a:r>
            <a:endParaRPr lang="en-us"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marL="457200" marR="0" lvl="0" indent="-457200" algn="just" defTabSz="914400" rtl="0" eaLnBrk="1" fontAlgn="auto" latinLnBrk="0" hangingPunct="1">
              <a:lnSpc>
                <a:spcPct val="150000"/>
              </a:lnSpc>
              <a:spcBef>
                <a:spcPts val="600"/>
              </a:spcBef>
              <a:spcAft>
                <a:spcPts val="0"/>
              </a:spcAft>
              <a:buClrTx/>
              <a:buSzTx/>
              <a:buFont typeface="Arial" panose="020B0604020202020204" pitchFamily="34" charset="0"/>
              <a:buChar char="•"/>
              <a:tabLst/>
              <a:defRPr/>
            </a:pPr>
            <a:r>
              <a:rPr kumimoji="0" lang="en-us"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In terms of elderly care services, </a:t>
            </a:r>
            <a:r>
              <a:rPr lang="en-us"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intelligent</a:t>
            </a:r>
            <a:r>
              <a:rPr kumimoji="0" lang="en-us"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a:t>
            </a:r>
            <a:r>
              <a:rPr kumimoji="0" lang="en-us"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products </a:t>
            </a:r>
            <a:r>
              <a:rPr kumimoji="0" lang="en-us"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for </a:t>
            </a:r>
            <a:r>
              <a:rPr kumimoji="0" lang="en-us"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the </a:t>
            </a:r>
            <a:r>
              <a:rPr kumimoji="0" lang="en-us"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elderly </a:t>
            </a:r>
            <a:r>
              <a:rPr kumimoji="0" lang="en-us"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such as smart companion robots, </a:t>
            </a:r>
            <a:r>
              <a:rPr kumimoji="0" lang="en-us" b="0" i="0" u="non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intelligent nursing </a:t>
            </a:r>
            <a:r>
              <a:rPr kumimoji="0" lang="en-us"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beds</a:t>
            </a:r>
            <a:r>
              <a:rPr kumimoji="0" lang="en-us"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and </a:t>
            </a:r>
            <a:r>
              <a:rPr kumimoji="0" lang="en-us"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smart watches </a:t>
            </a:r>
            <a:r>
              <a:rPr kumimoji="0" lang="en-us"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have entered </a:t>
            </a:r>
            <a:r>
              <a:rPr kumimoji="0" lang="en-us"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ordinary homes </a:t>
            </a:r>
            <a:r>
              <a:rPr lang="en-us"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to </a:t>
            </a:r>
            <a:r>
              <a:rPr lang="en-us"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help the elderly enjoy their old age.</a:t>
            </a:r>
          </a:p>
        </p:txBody>
      </p:sp>
      <p:sp>
        <p:nvSpPr>
          <p:cNvPr id="4" name="文本框 3"/>
          <p:cNvSpPr txBox="1"/>
          <p:nvPr/>
        </p:nvSpPr>
        <p:spPr>
          <a:xfrm>
            <a:off x="1763595" y="342359"/>
            <a:ext cx="8147680"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dirty="0">
                <a:ln>
                  <a:noFill/>
                </a:ln>
                <a:solidFill>
                  <a:srgbClr val="080808"/>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Improving the quality of healthcare and elderly care services</a:t>
            </a:r>
          </a:p>
        </p:txBody>
      </p:sp>
      <p:pic>
        <p:nvPicPr>
          <p:cNvPr id="2050" name="Picture 2" descr="https://chinacurrent.com/mediahk/2019/2019-08-002-smart-pillbox.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64384" y="5163231"/>
            <a:ext cx="2591014" cy="1468568"/>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11" name="文本框 3"/>
          <p:cNvSpPr txBox="1"/>
          <p:nvPr/>
        </p:nvSpPr>
        <p:spPr>
          <a:xfrm>
            <a:off x="4167444" y="3747956"/>
            <a:ext cx="5180044" cy="738664"/>
          </a:xfrm>
          <a:prstGeom prst="rect">
            <a:avLst/>
          </a:prstGeom>
          <a:solidFill>
            <a:srgbClr val="5B9BD5">
              <a:lumMod val="20000"/>
              <a:lumOff val="80000"/>
            </a:srgbClr>
          </a:solidFill>
          <a:ln w="9525">
            <a:solidFill>
              <a:sysClr val="windowText" lastClr="000000"/>
            </a:solidFill>
          </a:ln>
        </p:spPr>
        <p:txBody>
          <a:bodyPr wrap="square" rtlCol="0">
            <a:spAutoFit/>
          </a:bodyPr>
          <a:lstStyle/>
          <a:p>
            <a:pPr lvl="0" algn="just" rtl="0"/>
            <a:r>
              <a:rPr kumimoji="0" lang="en-us" sz="1400" b="0" i="0" u="none" strike="noStrike" kern="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Name of the video: “</a:t>
            </a:r>
            <a:r>
              <a:rPr lang="en-us" sz="1400" b="0" i="0" u="none" kern="0"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Innovations in Medicine and Healthcare</a:t>
            </a:r>
            <a:r>
              <a:rPr lang="en-us" sz="1400" b="0" i="0" u="none" kern="0"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extracted from the</a:t>
            </a:r>
            <a:r>
              <a:rPr lang="en-us" sz="1400" b="0" i="0" u="none" kern="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China Current</a:t>
            </a:r>
            <a:endParaRPr kumimoji="0" lang="en-us" altLang="zh-TW" sz="1400" b="0" i="0" u="none" strike="noStrike" kern="0" cap="none" spc="0" normalizeH="0" baseline="0" noProof="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a:p>
            <a:pPr lvl="0" algn="just" rtl="0"/>
            <a:r>
              <a:rPr lang="en-us" sz="1400" b="0" i="0" u="none" kern="0"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https://chinacurrent.com/story/20424/new-tech-in-healthcare</a:t>
            </a:r>
            <a:endParaRPr kumimoji="0" lang="en-us" altLang="en-US" sz="1400" b="0" i="0" u="none" strike="noStrike" kern="0" cap="none" spc="0" normalizeH="0" baseline="0" noProof="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p:txBody>
      </p:sp>
      <p:pic>
        <p:nvPicPr>
          <p:cNvPr id="2052" name="Picture 4" descr="https://chinacurrent.com/mediahk/2020/2020-04-082-new-tech-in-healthcare.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1383547" y="3471232"/>
            <a:ext cx="2552689" cy="1556194"/>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14" name="文本框 3"/>
          <p:cNvSpPr txBox="1"/>
          <p:nvPr/>
        </p:nvSpPr>
        <p:spPr>
          <a:xfrm>
            <a:off x="4167444" y="5157540"/>
            <a:ext cx="5260330" cy="954107"/>
          </a:xfrm>
          <a:prstGeom prst="rect">
            <a:avLst/>
          </a:prstGeom>
          <a:solidFill>
            <a:srgbClr val="5B9BD5">
              <a:lumMod val="20000"/>
              <a:lumOff val="80000"/>
            </a:srgbClr>
          </a:solidFill>
          <a:ln w="9525">
            <a:solidFill>
              <a:sysClr val="windowText" lastClr="000000"/>
            </a:solidFill>
          </a:ln>
        </p:spPr>
        <p:txBody>
          <a:bodyPr wrap="square" rtlCol="0">
            <a:spAutoFit/>
          </a:bodyPr>
          <a:lstStyle/>
          <a:p>
            <a:pPr algn="just"/>
            <a:r>
              <a:rPr kumimoji="0" lang="en-us" sz="1400" b="0" i="0" u="none" strike="noStrike" kern="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Name of the video: “</a:t>
            </a:r>
            <a:r>
              <a:rPr lang="en-us" sz="1400" b="0" i="0" u="none" kern="0"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A smart pillbox can remind patients to take medicine</a:t>
            </a:r>
            <a:r>
              <a:rPr lang="en-us" sz="1400" b="0" i="0" u="none" kern="0"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a:t>
            </a:r>
            <a:r>
              <a:rPr lang="en-us" altLang="zh-HK" sz="1400" kern="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extracted </a:t>
            </a:r>
            <a:r>
              <a:rPr lang="en-us" altLang="zh-HK" sz="1400" kern="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from </a:t>
            </a:r>
            <a:r>
              <a:rPr lang="en-us" altLang="zh-HK" sz="1400" kern="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the China Current</a:t>
            </a:r>
            <a:endParaRPr lang="en-us" altLang="zh-TW" sz="1400" kern="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endParaRPr>
          </a:p>
          <a:p>
            <a:pPr lvl="0" algn="just" rtl="0"/>
            <a:endParaRPr kumimoji="0" lang="en-us" altLang="zh-TW" sz="1400" b="0" i="0" u="none" strike="noStrike" kern="0" cap="none" spc="0" normalizeH="0" baseline="0" noProof="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a:p>
            <a:pPr lvl="0" algn="just" rtl="0"/>
            <a:r>
              <a:rPr lang="en-us" sz="1400" b="0" i="0" u="none" kern="0"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https://chinacurrent.com/story/20307/smart-pillbox</a:t>
            </a:r>
            <a:endParaRPr kumimoji="0" lang="en-us" altLang="en-US" sz="1400" b="0" i="0" u="none" strike="noStrike" kern="0" cap="none" spc="0" normalizeH="0" baseline="0" noProof="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2" name="Rectangle 1"/>
          <p:cNvSpPr/>
          <p:nvPr/>
        </p:nvSpPr>
        <p:spPr>
          <a:xfrm>
            <a:off x="9347488" y="4318425"/>
            <a:ext cx="2608731" cy="830997"/>
          </a:xfrm>
          <a:prstGeom prst="rect">
            <a:avLst/>
          </a:prstGeom>
        </p:spPr>
        <p:txBody>
          <a:bodyPr wrap="square">
            <a:spAutoFit/>
          </a:bodyPr>
          <a:lstStyle/>
          <a:p>
            <a:pPr algn="l" rtl="0"/>
            <a:r>
              <a:rPr lang="en-us" sz="12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Source: www.gov.cn </a:t>
            </a:r>
            <a:r>
              <a:rPr lang="en-us" sz="1200" b="0" i="0" u="none" baseline="0" dirty="0">
                <a:solidFill>
                  <a:schemeClr val="tx1">
                    <a:lumMod val="85000"/>
                    <a:lumOff val="15000"/>
                  </a:schemeClr>
                </a:solidFill>
                <a:latin typeface="Times New Roman" panose="02020603050405020304" pitchFamily="18" charset="0"/>
                <a:cs typeface="Times New Roman" panose="02020603050405020304" pitchFamily="18" charset="0"/>
              </a:rPr>
              <a:t>(http://big5.www.gov.cn/gate/big5/www.gov.cn/xinwen/2021-07/03/content_5622668.htm)</a:t>
            </a:r>
            <a:endParaRPr lang="en-us"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3073"/>
          <p:cNvSpPr txBox="1">
            <a:spLocks noChangeArrowheads="1"/>
          </p:cNvSpPr>
          <p:nvPr/>
        </p:nvSpPr>
        <p:spPr bwMode="auto">
          <a:xfrm>
            <a:off x="2140652" y="1297723"/>
            <a:ext cx="7596898" cy="6489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I. </a:t>
            </a:r>
            <a:r>
              <a:rPr kumimoji="0" lang="en-us" sz="3200" b="1"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New economies and their development</a:t>
            </a:r>
            <a:endParaRPr kumimoji="0" lang="en-us" altLang="zh-CN" sz="3200" b="1" i="0" u="none" strike="noStrike" kern="1200" cap="none" spc="0" normalizeH="0" baseline="0" noProof="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endParaRPr>
          </a:p>
        </p:txBody>
      </p:sp>
      <p:grpSp>
        <p:nvGrpSpPr>
          <p:cNvPr id="6" name="组合 3"/>
          <p:cNvGrpSpPr/>
          <p:nvPr/>
        </p:nvGrpSpPr>
        <p:grpSpPr bwMode="auto">
          <a:xfrm>
            <a:off x="2165036" y="2625169"/>
            <a:ext cx="7548131" cy="2141813"/>
            <a:chOff x="2207568" y="2461820"/>
            <a:chExt cx="7203937" cy="2141476"/>
          </a:xfrm>
        </p:grpSpPr>
        <p:sp>
          <p:nvSpPr>
            <p:cNvPr id="7" name="矩形 6"/>
            <p:cNvSpPr/>
            <p:nvPr/>
          </p:nvSpPr>
          <p:spPr>
            <a:xfrm>
              <a:off x="2207568" y="2786889"/>
              <a:ext cx="7132695" cy="554268"/>
            </a:xfrm>
            <a:prstGeom prst="rect">
              <a:avLst/>
            </a:prstGeom>
            <a:ln>
              <a:solidFill>
                <a:srgbClr val="14446E"/>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任意多边形: 形状 7"/>
            <p:cNvSpPr/>
            <p:nvPr/>
          </p:nvSpPr>
          <p:spPr>
            <a:xfrm>
              <a:off x="2614058" y="2461820"/>
              <a:ext cx="6726204" cy="747460"/>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77900" rtl="0" eaLnBrk="1" fontAlgn="auto" latinLnBrk="0" hangingPunct="1">
                <a:lnSpc>
                  <a:spcPct val="120000"/>
                </a:lnSpc>
                <a:spcBef>
                  <a:spcPts val="0"/>
                </a:spcBef>
                <a:spcAft>
                  <a:spcPts val="0"/>
                </a:spcAft>
                <a:buClrTx/>
                <a:buSzTx/>
                <a:buFontTx/>
                <a:buNone/>
                <a:tabLst/>
                <a:defRPr/>
              </a:pPr>
              <a:r>
                <a:rPr kumimoji="0" lang="en-us" sz="2000" b="1" i="0" u="none" strike="noStrike" kern="1200" cap="none" spc="0" normalizeH="0" baseline="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rPr>
                <a:t>1.  </a:t>
              </a:r>
              <a:r>
                <a:rPr kumimoji="0" lang="en-us" sz="2400" b="1" i="0" u="none" strike="noStrike" kern="1200" cap="none" spc="0" normalizeH="0" baseline="0" dirty="0">
                  <a:ln>
                    <a:noFill/>
                  </a:ln>
                  <a:solidFill>
                    <a:schemeClr val="bg1"/>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General meaning of </a:t>
              </a:r>
              <a:r>
                <a:rPr kumimoji="0" lang="en-us" sz="2400" b="1" i="0" u="none" strike="noStrike" kern="1200" cap="none" spc="0" normalizeH="0" baseline="0" dirty="0" smtClean="0">
                  <a:ln>
                    <a:noFill/>
                  </a:ln>
                  <a:solidFill>
                    <a:schemeClr val="bg1"/>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new economies</a:t>
              </a:r>
              <a:endParaRPr kumimoji="0" lang="en-us" altLang="zh-CN" sz="2400" b="1" i="0" u="none" strike="sngStrike" kern="1200" cap="none" spc="0" normalizeH="0" baseline="0" noProof="0" dirty="0">
                <a:ln>
                  <a:noFill/>
                </a:ln>
                <a:solidFill>
                  <a:schemeClr val="bg1"/>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endParaRPr>
            </a:p>
          </p:txBody>
        </p:sp>
        <p:sp>
          <p:nvSpPr>
            <p:cNvPr id="9" name="矩形 8"/>
            <p:cNvSpPr/>
            <p:nvPr/>
          </p:nvSpPr>
          <p:spPr>
            <a:xfrm>
              <a:off x="2207568" y="4049028"/>
              <a:ext cx="7203937" cy="554268"/>
            </a:xfrm>
            <a:prstGeom prst="rect">
              <a:avLst/>
            </a:prstGeom>
            <a:ln>
              <a:solidFill>
                <a:srgbClr val="14446E"/>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任意多边形: 形状 9"/>
            <p:cNvSpPr/>
            <p:nvPr/>
          </p:nvSpPr>
          <p:spPr>
            <a:xfrm>
              <a:off x="2614059" y="3760037"/>
              <a:ext cx="6797446" cy="683266"/>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vertOverflow="overflow" horzOverflow="overflow" vert="horz" wrap="square" lIns="246756" tIns="31703" rIns="246756" bIns="31703" numCol="1" spcCol="0" rtlCol="0" fromWordArt="0" anchor="ctr" anchorCtr="0" forceAA="0" compatLnSpc="1">
              <a:no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77900" rtl="0" eaLnBrk="1" fontAlgn="auto" latinLnBrk="0" hangingPunct="1">
                <a:lnSpc>
                  <a:spcPct val="120000"/>
                </a:lnSpc>
                <a:spcBef>
                  <a:spcPts val="0"/>
                </a:spcBef>
                <a:spcAft>
                  <a:spcPts val="0"/>
                </a:spcAft>
                <a:buClrTx/>
                <a:buSzTx/>
                <a:buFontTx/>
                <a:buNone/>
                <a:tabLst/>
                <a:defRPr/>
              </a:pPr>
              <a:r>
                <a:rPr kumimoji="0" lang="en-us" sz="2000" b="1" i="0" u="none" strike="noStrike" kern="1200" cap="none" spc="0" normalizeH="0" baseline="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2</a:t>
              </a:r>
              <a:r>
                <a:rPr kumimoji="0" lang="en-us" sz="2400" b="1" i="0" u="none" strike="noStrike" kern="1200" cap="none" spc="0" normalizeH="0" baseline="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a:t>
              </a:r>
              <a:r>
                <a:rPr kumimoji="0" lang="en-us" sz="2400" b="1" i="0" u="none" strike="noStrike" kern="1200" cap="none" spc="0" normalizeH="0" baseline="0" dirty="0">
                  <a:ln>
                    <a:noFill/>
                  </a:ln>
                  <a:solidFill>
                    <a:schemeClr val="bg1"/>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Overview of the development of </a:t>
              </a:r>
              <a:r>
                <a:rPr kumimoji="0" lang="en-us" sz="2400" b="1" i="0" u="none" strike="noStrike" kern="1200" cap="none" spc="0" normalizeH="0" baseline="0" dirty="0" smtClean="0">
                  <a:ln>
                    <a:noFill/>
                  </a:ln>
                  <a:solidFill>
                    <a:schemeClr val="bg1"/>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new economies</a:t>
              </a:r>
              <a:endParaRPr kumimoji="0" lang="en-us" sz="2000" b="1" i="0" u="none" strike="sngStrike" kern="1200" cap="none" spc="0" normalizeH="0" baseline="0" dirty="0">
                <a:ln>
                  <a:noFill/>
                </a:ln>
                <a:solidFill>
                  <a:schemeClr val="bg1"/>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455497" y="4099464"/>
            <a:ext cx="5587479" cy="49988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dirty="0">
                <a:ln>
                  <a:noFill/>
                </a:ln>
                <a:solidFill>
                  <a:prstClr val="black"/>
                </a:solidFill>
                <a:effectLst/>
                <a:uLnTx/>
                <a:uFillTx/>
                <a:latin typeface="DFKai-SB" panose="03000509000000000000" pitchFamily="65" charset="-120"/>
                <a:ea typeface="DFKai-SB" panose="03000509000000000000" pitchFamily="65" charset="-120"/>
                <a:cs typeface="等线" panose="02010600030101010101" charset="-122"/>
                <a:sym typeface="+mn-ea"/>
              </a:rPr>
              <a:t>    </a:t>
            </a:r>
          </a:p>
        </p:txBody>
      </p:sp>
      <p:sp>
        <p:nvSpPr>
          <p:cNvPr id="6" name="文本框 5"/>
          <p:cNvSpPr txBox="1"/>
          <p:nvPr/>
        </p:nvSpPr>
        <p:spPr>
          <a:xfrm>
            <a:off x="542840" y="3269042"/>
            <a:ext cx="5816071" cy="1015663"/>
          </a:xfrm>
          <a:prstGeom prst="rect">
            <a:avLst/>
          </a:prstGeom>
          <a:solidFill>
            <a:schemeClr val="accent2">
              <a:lumMod val="20000"/>
              <a:lumOff val="80000"/>
            </a:schemeClr>
          </a:solidFill>
        </p:spPr>
        <p:txBody>
          <a:bodyPr wrap="square" rtlCol="0" anchor="t">
            <a:spAutoFit/>
          </a:bodyPr>
          <a:lstStyle/>
          <a:p>
            <a:pPr lvl="0" algn="l" rtl="0">
              <a:defRPr/>
            </a:pPr>
            <a:r>
              <a:rPr kumimoji="0" lang="en-us" sz="1200" b="0" i="0" u="none" strike="noStrike" kern="1200" cap="none" spc="0" normalizeH="0" baseline="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Source</a:t>
            </a:r>
            <a:r>
              <a:rPr kumimoji="0" lang="en-us" sz="12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s</a:t>
            </a:r>
            <a:r>
              <a:rPr kumimoji="0" lang="en-us" sz="1200" b="0" i="0" u="none" strike="noStrike" kern="1200" cap="none" spc="0" normalizeH="0" baseline="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lang="en-us" sz="1200" b="0" i="0" u="none" baseline="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a:p>
            <a:pPr marL="171450" lvl="0" indent="-171450" algn="l" rtl="0">
              <a:buFont typeface="Arial" panose="020B0604020202020204" pitchFamily="34" charset="0"/>
              <a:buChar char="•"/>
              <a:defRPr/>
            </a:pPr>
            <a:r>
              <a:rPr lang="en-us" sz="1200" b="0" i="0" u="none" baseline="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Report on the development of the digital economy 2022-11-28 </a:t>
            </a:r>
          </a:p>
          <a:p>
            <a:pPr lvl="0" algn="l" rtl="0">
              <a:defRPr/>
            </a:pPr>
            <a:r>
              <a:rPr lang="en-us" sz="1200" b="0" i="0" u="none" baseline="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http://www.gov.cn/xinwen/2022-11/28/content_5729249.htm</a:t>
            </a:r>
            <a:endParaRPr lang="en-us" altLang="zh-TW"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a:p>
            <a:pPr marL="171450" lvl="0" indent="-171450" algn="l" rtl="0">
              <a:buFont typeface="Arial" panose="020B0604020202020204" pitchFamily="34" charset="0"/>
              <a:buChar char="•"/>
              <a:defRPr/>
            </a:pPr>
            <a:r>
              <a:rPr lang="en-us"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en-us" sz="1200" b="0" i="0" u="none" baseline="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Cyberspace Administration of China Releases the </a:t>
            </a:r>
            <a:r>
              <a:rPr lang="en-us" sz="1200" b="0" i="1" u="none" baseline="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Digital China Development Report (2020)</a:t>
            </a:r>
            <a:r>
              <a:rPr lang="en-us" sz="1200" b="0" i="0" u="none" baseline="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http://www.cac.gov.cn/2021-06/28/c_1626464503226700.htm</a:t>
            </a:r>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1" name="文本框 10"/>
          <p:cNvSpPr txBox="1"/>
          <p:nvPr/>
        </p:nvSpPr>
        <p:spPr>
          <a:xfrm>
            <a:off x="455497" y="981361"/>
            <a:ext cx="5706447" cy="2276072"/>
          </a:xfrm>
          <a:prstGeom prst="rect">
            <a:avLst/>
          </a:prstGeom>
          <a:noFill/>
        </p:spPr>
        <p:txBody>
          <a:bodyPr wrap="square" rtlCol="0">
            <a:spAutoFit/>
          </a:bodyPr>
          <a:lstStyle/>
          <a:p>
            <a:pPr algn="just" rtl="0" hangingPunct="0">
              <a:lnSpc>
                <a:spcPct val="120000"/>
              </a:lnSpc>
              <a:defRPr/>
            </a:pPr>
            <a:r>
              <a:rPr lang="en-us" sz="2000" b="0" i="0" u="none" baseline="0" dirty="0">
                <a:latin typeface="Times New Roman" panose="02020603050405020304" pitchFamily="18" charset="0"/>
                <a:ea typeface="標楷體" panose="03000509000000000000" pitchFamily="65" charset="-120"/>
                <a:cs typeface="Times New Roman" panose="02020603050405020304" pitchFamily="18" charset="0"/>
              </a:rPr>
              <a:t>By the end of 2022, the Internet access rate of primary and secondary schools in China rose from 79.37% at the end of 2016 to 100% at the end of 2020, and 98.35% of primary and secondary schools already had multimedia classrooms (see figure on the right).  </a:t>
            </a:r>
            <a:endParaRPr lang="en-us" altLang="en-US" sz="20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5" name="文本框 14"/>
          <p:cNvSpPr txBox="1"/>
          <p:nvPr/>
        </p:nvSpPr>
        <p:spPr>
          <a:xfrm>
            <a:off x="1959165" y="289844"/>
            <a:ext cx="8167621"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dirty="0">
                <a:ln>
                  <a:noFill/>
                </a:ln>
                <a:solidFill>
                  <a:srgbClr val="080808"/>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Extensive application of information technology in education</a:t>
            </a:r>
            <a:endParaRPr kumimoji="0" lang="en-us" altLang="en-US" sz="2400" b="1" i="0" u="none" strike="noStrike" kern="1200" cap="none" spc="0" normalizeH="0" baseline="0" noProof="0" dirty="0">
              <a:ln>
                <a:noFill/>
              </a:ln>
              <a:solidFill>
                <a:srgbClr val="080808"/>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p:txBody>
      </p:sp>
      <p:pic>
        <p:nvPicPr>
          <p:cNvPr id="4098" name="Picture 2" descr="http://www.cac.gov.cn/rootimages/uploadimg/1626464503326943_html_m47148e8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4847" y="1779369"/>
            <a:ext cx="5278254" cy="2834619"/>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3" name="矩形 2"/>
          <p:cNvSpPr/>
          <p:nvPr/>
        </p:nvSpPr>
        <p:spPr>
          <a:xfrm>
            <a:off x="6631129" y="888909"/>
            <a:ext cx="5365689" cy="830997"/>
          </a:xfrm>
          <a:prstGeom prst="rect">
            <a:avLst/>
          </a:prstGeom>
          <a:solidFill>
            <a:schemeClr val="accent2">
              <a:lumMod val="20000"/>
              <a:lumOff val="80000"/>
            </a:schemeClr>
          </a:solidFill>
        </p:spPr>
        <p:txBody>
          <a:bodyPr wrap="square">
            <a:spAutoFit/>
          </a:bodyPr>
          <a:lstStyle/>
          <a:p>
            <a:pPr algn="just" rtl="0"/>
            <a:r>
              <a:rPr lang="en-us" sz="1600" b="0" i="0" u="none" baseline="0" dirty="0">
                <a:latin typeface="Times New Roman" panose="02020603050405020304" pitchFamily="18" charset="0"/>
                <a:ea typeface="標楷體" panose="03000509000000000000" pitchFamily="65" charset="-120"/>
                <a:cs typeface="Times New Roman" panose="02020603050405020304" pitchFamily="18" charset="0"/>
              </a:rPr>
              <a:t>The Internet access rate of primary and secondary schools in China and the proportion of such schools with multimedia classrooms in 2016-2020</a:t>
            </a:r>
            <a:endParaRPr lang="en-us" altLang="en-US" sz="16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0" name="Picture 2" descr="江山多智慧_Ep32"/>
          <p:cNvPicPr>
            <a:picLocks noChangeAspect="1" noChangeArrowheads="1"/>
          </p:cNvPicPr>
          <p:nvPr/>
        </p:nvPicPr>
        <p:blipFill rotWithShape="1">
          <a:blip r:embed="rId4">
            <a:extLst>
              <a:ext uri="{28A0092B-C50C-407E-A947-70E740481C1C}">
                <a14:useLocalDpi xmlns:a14="http://schemas.microsoft.com/office/drawing/2010/main" val="0"/>
              </a:ext>
            </a:extLst>
          </a:blip>
          <a:srcRect t="-1"/>
          <a:stretch/>
        </p:blipFill>
        <p:spPr bwMode="auto">
          <a:xfrm>
            <a:off x="941511" y="4858511"/>
            <a:ext cx="2638965" cy="1783071"/>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21" name="文本框 3"/>
          <p:cNvSpPr txBox="1"/>
          <p:nvPr/>
        </p:nvSpPr>
        <p:spPr>
          <a:xfrm>
            <a:off x="3882618" y="5272992"/>
            <a:ext cx="4558651" cy="954107"/>
          </a:xfrm>
          <a:prstGeom prst="rect">
            <a:avLst/>
          </a:prstGeom>
          <a:solidFill>
            <a:srgbClr val="5B9BD5">
              <a:lumMod val="20000"/>
              <a:lumOff val="80000"/>
            </a:srgbClr>
          </a:solidFill>
          <a:ln w="9525">
            <a:solidFill>
              <a:sysClr val="windowText" lastClr="000000"/>
            </a:solidFill>
          </a:ln>
        </p:spPr>
        <p:txBody>
          <a:bodyPr wrap="square" rtlCol="0">
            <a:spAutoFit/>
          </a:bodyPr>
          <a:lstStyle/>
          <a:p>
            <a:pPr lvl="0" algn="just" rtl="0"/>
            <a:r>
              <a:rPr kumimoji="0" lang="en-us" sz="1400" b="0" i="0" u="none" strike="noStrike" kern="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Name of the video: “</a:t>
            </a:r>
            <a:r>
              <a:rPr lang="en-us" sz="1400" b="0" i="1" u="none" kern="0"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Development of Intelligent Technologies in China</a:t>
            </a:r>
            <a:r>
              <a:rPr lang="en-us" sz="1400" b="0" i="0" u="none" kern="0"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 Episode 32: Smart Libraries and Smart Learning</a:t>
            </a:r>
            <a:r>
              <a:rPr lang="en-us" sz="1400" b="0" i="0" u="none" kern="0"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from Our Hong Kong Foundation</a:t>
            </a:r>
            <a:endParaRPr kumimoji="0" lang="en-us" altLang="zh-TW" sz="1400" b="0" i="0" u="none" strike="noStrike" kern="0" cap="none" spc="0" normalizeH="0" baseline="0" noProof="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a:p>
            <a:pPr lvl="0" algn="just" rtl="0"/>
            <a:r>
              <a:rPr lang="en-us" sz="1400" b="0" i="0" u="none" kern="0"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https://www.youtube.com/watch?v=KQkyIW1Cy0E&amp;t=20s</a:t>
            </a:r>
            <a:endParaRPr kumimoji="0" lang="en-us" altLang="en-US" sz="1400" b="0" i="0" u="none" strike="noStrike" kern="0" cap="none" spc="0" normalizeH="0" baseline="0" noProof="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0796" y="1441367"/>
            <a:ext cx="11878371" cy="4362541"/>
          </a:xfrm>
          <a:prstGeom prst="rect">
            <a:avLst/>
          </a:prstGeom>
          <a:ln w="38100">
            <a:solidFill>
              <a:srgbClr val="FF0000"/>
            </a:solidFill>
          </a:ln>
        </p:spPr>
        <p:txBody>
          <a:bodyPr wrap="square">
            <a:spAutoFit/>
          </a:bodyPr>
          <a:lstStyle/>
          <a:p>
            <a:pPr marL="457200" indent="-457200" algn="just">
              <a:lnSpc>
                <a:spcPct val="110000"/>
              </a:lnSpc>
              <a:spcBef>
                <a:spcPts val="600"/>
              </a:spcBef>
              <a:spcAft>
                <a:spcPts val="600"/>
              </a:spcAft>
              <a:buFont typeface="Arial" panose="020B0604020202020204" pitchFamily="34" charset="0"/>
              <a:buChar char="•"/>
            </a:pPr>
            <a:r>
              <a:rPr lang="en-us"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The “14</a:t>
            </a:r>
            <a:r>
              <a:rPr lang="en-us" b="0" i="0" u="none" baseline="300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th</a:t>
            </a:r>
            <a:r>
              <a:rPr lang="en-us"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 Five-Year Plan” </a:t>
            </a:r>
            <a:r>
              <a:rPr lang="en-us"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has supported </a:t>
            </a:r>
            <a:r>
              <a:rPr lang="en-us"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Hong Kong's development </a:t>
            </a:r>
            <a:r>
              <a:rPr lang="en-US"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of “eight </a:t>
            </a:r>
            <a:r>
              <a:rPr lang="en-US" dirty="0" err="1">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centres</a:t>
            </a:r>
            <a:r>
              <a:rPr lang="en-US"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 including </a:t>
            </a:r>
            <a:r>
              <a:rPr lang="en-us"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the</a:t>
            </a:r>
            <a:r>
              <a:rPr lang="en-us"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en-us"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international </a:t>
            </a:r>
            <a:r>
              <a:rPr lang="en-US"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Innovation and Technology </a:t>
            </a:r>
            <a:r>
              <a:rPr lang="en-US"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en-us"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I&amp;T) </a:t>
            </a:r>
            <a:r>
              <a:rPr lang="en-us" b="0" i="0" u="none" baseline="0" dirty="0" err="1"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centre</a:t>
            </a:r>
            <a:r>
              <a:rPr lang="en-us"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en-us"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The </a:t>
            </a:r>
            <a:r>
              <a:rPr lang="en-US"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delegation </a:t>
            </a:r>
            <a:r>
              <a:rPr lang="en-US"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for introducing the </a:t>
            </a:r>
            <a:r>
              <a:rPr lang="en-us"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en-us"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14</a:t>
            </a:r>
            <a:r>
              <a:rPr lang="en-us" b="0" i="0" u="none" baseline="300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th</a:t>
            </a:r>
            <a:r>
              <a:rPr lang="en-us"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 Five-Year Plan” </a:t>
            </a:r>
            <a:r>
              <a:rPr lang="en-us"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also suggeste</a:t>
            </a:r>
            <a:r>
              <a:rPr lang="en-us"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d </a:t>
            </a:r>
            <a:r>
              <a:rPr lang="en-us"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to </a:t>
            </a:r>
            <a:r>
              <a:rPr lang="en-us"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make </a:t>
            </a:r>
            <a:r>
              <a:rPr lang="en-us"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good use </a:t>
            </a:r>
            <a:r>
              <a:rPr lang="en-us"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of Hong Kong's unique advantages to jointly </a:t>
            </a:r>
            <a:r>
              <a:rPr lang="en-us"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develop the international </a:t>
            </a:r>
            <a:r>
              <a:rPr lang="en-us"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I&amp;T </a:t>
            </a:r>
            <a:r>
              <a:rPr lang="en-us" b="0" i="0" u="none" baseline="0" dirty="0" err="1"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centre</a:t>
            </a:r>
            <a:r>
              <a:rPr lang="en-us"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 and </a:t>
            </a:r>
            <a:r>
              <a:rPr lang="en-us"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announced a number of </a:t>
            </a:r>
            <a:r>
              <a:rPr lang="en-us"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measures </a:t>
            </a:r>
            <a:r>
              <a:rPr lang="en-US"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benefitting </a:t>
            </a:r>
            <a:r>
              <a:rPr lang="en-us"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Hong </a:t>
            </a:r>
            <a:r>
              <a:rPr lang="en-us"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Kong.</a:t>
            </a:r>
            <a:endParaRPr lang="en-us" altLang="zh-TW"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lgn="just" rtl="0">
              <a:lnSpc>
                <a:spcPct val="110000"/>
              </a:lnSpc>
              <a:spcBef>
                <a:spcPts val="600"/>
              </a:spcBef>
              <a:spcAft>
                <a:spcPts val="600"/>
              </a:spcAft>
              <a:buFont typeface="Arial" panose="020B0604020202020204" pitchFamily="34" charset="0"/>
              <a:buChar char="•"/>
            </a:pPr>
            <a:r>
              <a:rPr lang="en-us"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To better integrate into the overall </a:t>
            </a:r>
            <a:r>
              <a:rPr lang="en-us"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national development, </a:t>
            </a:r>
            <a:r>
              <a:rPr lang="en-us"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the HKSAR Government is committed to building Hong Kong into an international I&amp;T </a:t>
            </a:r>
            <a:r>
              <a:rPr lang="en-us" b="0" i="0" u="none" baseline="0" dirty="0" err="1"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centre</a:t>
            </a:r>
            <a:r>
              <a:rPr lang="en-us"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 and </a:t>
            </a:r>
            <a:r>
              <a:rPr lang="en-us"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actively supporting local I&amp;T development with </a:t>
            </a:r>
            <a:r>
              <a:rPr lang="en-us"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appropriations </a:t>
            </a:r>
            <a:r>
              <a:rPr lang="en-us"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and </a:t>
            </a:r>
            <a:r>
              <a:rPr lang="en-us"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policy support. </a:t>
            </a:r>
            <a:r>
              <a:rPr lang="en-us"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The current Government </a:t>
            </a:r>
            <a:r>
              <a:rPr lang="en-us"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has </a:t>
            </a:r>
            <a:r>
              <a:rPr lang="en-us"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unprecedentedly</a:t>
            </a:r>
            <a:r>
              <a:rPr lang="en-us"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en-us"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invested </a:t>
            </a:r>
            <a:r>
              <a:rPr lang="en-us"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over </a:t>
            </a:r>
            <a:r>
              <a:rPr lang="en-us"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HK$150 billion to support I&amp;T development in the </a:t>
            </a:r>
            <a:r>
              <a:rPr lang="en-us"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past five </a:t>
            </a:r>
            <a:r>
              <a:rPr lang="en-us"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years since 2018.</a:t>
            </a:r>
            <a:endParaRPr lang="en-us"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lgn="just">
              <a:lnSpc>
                <a:spcPct val="110000"/>
              </a:lnSpc>
              <a:spcBef>
                <a:spcPts val="600"/>
              </a:spcBef>
              <a:spcAft>
                <a:spcPts val="600"/>
              </a:spcAft>
              <a:buFont typeface="Arial" panose="020B0604020202020204" pitchFamily="34" charset="0"/>
              <a:buChar char="•"/>
            </a:pPr>
            <a:r>
              <a:rPr lang="en-us"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The HKSAR Government has also set up a </a:t>
            </a:r>
            <a:r>
              <a:rPr lang="en-us"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Steering </a:t>
            </a:r>
            <a:r>
              <a:rPr lang="en-us"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G</a:t>
            </a:r>
            <a:r>
              <a:rPr lang="en-us"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roup </a:t>
            </a:r>
            <a:r>
              <a:rPr lang="en-us"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on </a:t>
            </a:r>
            <a:r>
              <a:rPr lang="en-us"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I</a:t>
            </a:r>
            <a:r>
              <a:rPr lang="en-us"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ntegration </a:t>
            </a:r>
            <a:r>
              <a:rPr lang="en-us"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into </a:t>
            </a:r>
            <a:r>
              <a:rPr lang="en-us"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National </a:t>
            </a:r>
            <a:r>
              <a:rPr lang="en-us"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D</a:t>
            </a:r>
            <a:r>
              <a:rPr lang="en-us"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evelopment to </a:t>
            </a:r>
            <a:r>
              <a:rPr lang="en-us"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implement </a:t>
            </a:r>
            <a:r>
              <a:rPr lang="en-us"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short, medium</a:t>
            </a:r>
            <a:r>
              <a:rPr lang="en-us"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en-us"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and </a:t>
            </a:r>
            <a:r>
              <a:rPr lang="en-us"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long-term measures </a:t>
            </a:r>
            <a:r>
              <a:rPr lang="en-us"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concerning </a:t>
            </a:r>
            <a:r>
              <a:rPr lang="en-us"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its </a:t>
            </a:r>
            <a:r>
              <a:rPr lang="en-us"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development of eight </a:t>
            </a:r>
            <a:r>
              <a:rPr lang="en-us"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centres and </a:t>
            </a:r>
            <a:r>
              <a:rPr lang="en-us"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strengthen</a:t>
            </a:r>
            <a:r>
              <a:rPr lang="en-us" b="0" i="0" u="none"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 Hong </a:t>
            </a:r>
            <a:r>
              <a:rPr lang="en-us"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Kong’s competitive edge </a:t>
            </a:r>
            <a:r>
              <a:rPr lang="en-us"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under </a:t>
            </a:r>
            <a:r>
              <a:rPr lang="en-us"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the 14</a:t>
            </a:r>
            <a:r>
              <a:rPr lang="en-us" b="0" i="0" u="none" baseline="300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th </a:t>
            </a:r>
            <a:r>
              <a:rPr lang="en-us"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Five-Year </a:t>
            </a:r>
            <a:r>
              <a:rPr lang="en-us"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Plan </a:t>
            </a:r>
            <a:r>
              <a:rPr lang="en-us"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so as to create strong impetus for growth </a:t>
            </a:r>
            <a:r>
              <a:rPr lang="en-us"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a:t>
            </a:r>
            <a:endParaRPr lang="en-us"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algn="l" rtl="0">
              <a:lnSpc>
                <a:spcPct val="110000"/>
              </a:lnSpc>
              <a:spcBef>
                <a:spcPts val="600"/>
              </a:spcBef>
              <a:spcAft>
                <a:spcPts val="600"/>
              </a:spcAft>
            </a:pPr>
            <a:r>
              <a:rPr lang="en-us" sz="14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en-us" sz="14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Note: For </a:t>
            </a:r>
            <a:r>
              <a:rPr lang="en-us" sz="14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the </a:t>
            </a:r>
            <a:r>
              <a:rPr lang="en-us" sz="14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14</a:t>
            </a:r>
            <a:r>
              <a:rPr lang="en-us" sz="1400" b="0" i="0" u="none" baseline="300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th</a:t>
            </a:r>
            <a:r>
              <a:rPr lang="en-us" sz="14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 Five-Year Plan, </a:t>
            </a:r>
            <a:r>
              <a:rPr lang="en-us" sz="14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teachers please refer </a:t>
            </a:r>
            <a:r>
              <a:rPr lang="en-us" sz="14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to the </a:t>
            </a:r>
            <a:r>
              <a:rPr lang="en-us" sz="14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presentation slides on</a:t>
            </a:r>
            <a:r>
              <a:rPr lang="en-us" sz="1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 the topic of </a:t>
            </a:r>
            <a:r>
              <a:rPr lang="en-us" sz="14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“The Development </a:t>
            </a:r>
            <a:r>
              <a:rPr lang="en-us" sz="14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of Our Country and </a:t>
            </a:r>
            <a:r>
              <a:rPr lang="en-us" sz="14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the Integration of H</a:t>
            </a:r>
            <a:r>
              <a:rPr lang="en-US" sz="14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o</a:t>
            </a:r>
            <a:r>
              <a:rPr lang="en-us" sz="14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ng Kong into </a:t>
            </a:r>
            <a:r>
              <a:rPr lang="en-us" sz="14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the Overall </a:t>
            </a:r>
            <a:r>
              <a:rPr lang="en-us" sz="14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National Development” under theme 2.)</a:t>
            </a:r>
            <a:endParaRPr lang="en-us" sz="14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任意多边形: 形状 5"/>
          <p:cNvSpPr/>
          <p:nvPr/>
        </p:nvSpPr>
        <p:spPr>
          <a:xfrm>
            <a:off x="1290918" y="202983"/>
            <a:ext cx="9628094" cy="7288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rtl="0">
              <a:lnSpc>
                <a:spcPct val="90000"/>
              </a:lnSpc>
              <a:spcAft>
                <a:spcPct val="35000"/>
              </a:spcAft>
              <a:defRPr/>
            </a:pPr>
            <a:r>
              <a:rPr lang="en-us" sz="2400" b="1" i="0" u="none" baseline="0"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Integrating into the overall development of our country is closely related to Hong Kong's development</a:t>
            </a:r>
            <a:endParaRPr kumimoji="0" lang="en-us"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Rectangle 3"/>
          <p:cNvSpPr/>
          <p:nvPr/>
        </p:nvSpPr>
        <p:spPr>
          <a:xfrm>
            <a:off x="770964" y="5780782"/>
            <a:ext cx="10479740" cy="907941"/>
          </a:xfrm>
          <a:prstGeom prst="rect">
            <a:avLst/>
          </a:prstGeom>
        </p:spPr>
        <p:txBody>
          <a:bodyPr wrap="square">
            <a:spAutoFit/>
          </a:bodyPr>
          <a:lstStyle/>
          <a:p>
            <a:pPr algn="l" rtl="0"/>
            <a:r>
              <a:rPr lang="en-us" sz="1100" b="0" i="0" u="none" baseline="0" dirty="0">
                <a:latin typeface="Times New Roman" panose="02020603050405020304" pitchFamily="18" charset="0"/>
                <a:ea typeface="標楷體" panose="03000509000000000000" pitchFamily="65" charset="-120"/>
                <a:cs typeface="Times New Roman" panose="02020603050405020304" pitchFamily="18" charset="0"/>
              </a:rPr>
              <a:t>Source: </a:t>
            </a:r>
          </a:p>
          <a:p>
            <a:pPr marL="171450" indent="-171450" algn="l" rtl="0">
              <a:buFont typeface="Arial" panose="020B0604020202020204" pitchFamily="34" charset="0"/>
              <a:buChar char="•"/>
            </a:pPr>
            <a:r>
              <a:rPr lang="en-us" sz="11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Hong Kong Government Press Release,</a:t>
            </a:r>
            <a:r>
              <a:rPr lang="en-us" sz="10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 https://</a:t>
            </a:r>
            <a:r>
              <a:rPr lang="en-us" sz="1000" b="0" i="0" u="none" baseline="0" dirty="0" err="1"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www.news.gov.hk</a:t>
            </a:r>
            <a:r>
              <a:rPr lang="en-us" sz="10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/chi/2022/11/20221118/</a:t>
            </a:r>
            <a:r>
              <a:rPr lang="en-us" sz="1000" b="0" i="0" u="none" baseline="0" dirty="0" err="1"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20221118_163627_350.html</a:t>
            </a:r>
            <a:r>
              <a:rPr lang="en-us" sz="10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 ~:text=%E8%A8%BB%EF%BC%9A%E5%85%AB%E5%A4%A7%E4%B8%AD%E5%BF%83%E6%8C%87%E5%9C%8B%E9%9A%9B,%E4%B8%AD%E5%A4%96%E6%96%87%E5%8C%96%E8%97%9D%E8%A1%93%E4%BA%A4%E6%B5%81%E4%B8%AD%E5%BF%83%E3%80%82</a:t>
            </a:r>
          </a:p>
          <a:p>
            <a:pPr marL="171450" indent="-171450">
              <a:buFont typeface="Arial" panose="020B0604020202020204" pitchFamily="34" charset="0"/>
              <a:buChar char="•"/>
            </a:pPr>
            <a:r>
              <a:rPr lang="en-us" sz="11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The </a:t>
            </a:r>
            <a:r>
              <a:rPr lang="en-us" sz="11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Legislative Council promotes the development of innovation and technology </a:t>
            </a:r>
            <a:r>
              <a:rPr lang="en-us" sz="11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en-US" sz="10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https://</a:t>
            </a:r>
            <a:r>
              <a:rPr lang="en-US" sz="1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www.itib.gov.hk/en/legislative_council_business/questions/2022/pr_20220525b.html)</a:t>
            </a:r>
            <a:endParaRPr lang="en-us" sz="11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1864827" y="1005404"/>
            <a:ext cx="8292014" cy="369332"/>
          </a:xfrm>
          <a:prstGeom prst="rect">
            <a:avLst/>
          </a:prstGeom>
          <a:solidFill>
            <a:schemeClr val="accent5">
              <a:lumMod val="20000"/>
              <a:lumOff val="80000"/>
            </a:schemeClr>
          </a:solidFill>
        </p:spPr>
        <p:txBody>
          <a:bodyPr wrap="none">
            <a:spAutoFit/>
          </a:bodyPr>
          <a:lstStyle/>
          <a:p>
            <a:pPr algn="l" rtl="0"/>
            <a:r>
              <a:rPr lang="en-us" b="1" i="0" u="none" baseline="0" dirty="0">
                <a:latin typeface="Times New Roman" panose="02020603050405020304" pitchFamily="18" charset="0"/>
                <a:ea typeface="DFKai-SB" panose="03000509000000000000" pitchFamily="65" charset="-120"/>
                <a:cs typeface="Times New Roman" panose="02020603050405020304" pitchFamily="18" charset="0"/>
              </a:rPr>
              <a:t>Developments of the HKSAR Government policies related to the Topic (examples)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31488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7456" y="1327179"/>
            <a:ext cx="10336307" cy="3716467"/>
          </a:xfrm>
          <a:prstGeom prst="rect">
            <a:avLst/>
          </a:prstGeom>
          <a:ln w="38100">
            <a:solidFill>
              <a:srgbClr val="FF0000"/>
            </a:solidFill>
          </a:ln>
        </p:spPr>
        <p:txBody>
          <a:bodyPr wrap="square">
            <a:spAutoFit/>
          </a:bodyPr>
          <a:lstStyle/>
          <a:p>
            <a:pPr algn="l" rtl="0">
              <a:lnSpc>
                <a:spcPct val="120000"/>
              </a:lnSpc>
            </a:pPr>
            <a:r>
              <a:rPr lang="en-us"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The eight centres refer to:</a:t>
            </a:r>
          </a:p>
          <a:p>
            <a:pPr marL="457200" indent="-457200" algn="l" rtl="0">
              <a:lnSpc>
                <a:spcPct val="120000"/>
              </a:lnSpc>
              <a:buFont typeface="Arial" panose="020B0604020202020204" pitchFamily="34" charset="0"/>
              <a:buChar char="•"/>
            </a:pPr>
            <a:r>
              <a:rPr lang="en-us" sz="20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International financial </a:t>
            </a:r>
            <a:r>
              <a:rPr lang="en-us" sz="2000" b="0" i="0" u="none" baseline="0" dirty="0" err="1"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centre</a:t>
            </a:r>
            <a:endParaRPr lang="en-US" altLang="zh-TW" sz="20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lgn="l" rtl="0">
              <a:lnSpc>
                <a:spcPct val="120000"/>
              </a:lnSpc>
              <a:buFont typeface="Arial" panose="020B0604020202020204" pitchFamily="34" charset="0"/>
              <a:buChar char="•"/>
            </a:pPr>
            <a:r>
              <a:rPr lang="en-us" sz="20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International </a:t>
            </a:r>
            <a:r>
              <a:rPr lang="en-us" sz="20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shipping centre</a:t>
            </a:r>
            <a:endParaRPr lang="en-us" altLang="zh-TW" sz="20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lgn="l" rtl="0">
              <a:lnSpc>
                <a:spcPct val="120000"/>
              </a:lnSpc>
              <a:buFont typeface="Arial" panose="020B0604020202020204" pitchFamily="34" charset="0"/>
              <a:buChar char="•"/>
            </a:pPr>
            <a:r>
              <a:rPr lang="en-us" sz="20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International trade centre</a:t>
            </a:r>
            <a:endParaRPr lang="en-us" altLang="zh-TW" sz="20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lnSpc>
                <a:spcPct val="120000"/>
              </a:lnSpc>
              <a:buFont typeface="Arial" panose="020B0604020202020204" pitchFamily="34" charset="0"/>
              <a:buChar char="•"/>
            </a:pPr>
            <a:r>
              <a:rPr lang="en-US"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Centre </a:t>
            </a:r>
            <a:r>
              <a:rPr lang="en-US" sz="20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for international legal and dispute resolution services </a:t>
            </a:r>
            <a:endParaRPr lang="en-US"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a:lnSpc>
                <a:spcPct val="120000"/>
              </a:lnSpc>
            </a:pPr>
            <a:r>
              <a:rPr lang="en-US"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        in </a:t>
            </a:r>
            <a:r>
              <a:rPr lang="en-US" sz="20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the Asia‑Pacific region </a:t>
            </a:r>
            <a:endParaRPr lang="en-US"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lnSpc>
                <a:spcPct val="120000"/>
              </a:lnSpc>
              <a:buFont typeface="Arial" panose="020B0604020202020204" pitchFamily="34" charset="0"/>
              <a:buChar char="•"/>
            </a:pPr>
            <a:r>
              <a:rPr lang="en-us" sz="20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International aviation hub</a:t>
            </a:r>
            <a:endParaRPr lang="en-us" altLang="zh-TW"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lgn="l" rtl="0">
              <a:lnSpc>
                <a:spcPct val="120000"/>
              </a:lnSpc>
              <a:buFont typeface="Arial" panose="020B0604020202020204" pitchFamily="34" charset="0"/>
              <a:buChar char="•"/>
            </a:pPr>
            <a:r>
              <a:rPr lang="en-us" sz="20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International Innovation and Technology </a:t>
            </a:r>
            <a:r>
              <a:rPr lang="en-us" sz="2000" b="0" i="0" u="none" baseline="0" dirty="0" err="1"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centre</a:t>
            </a:r>
            <a:endParaRPr lang="en-us" altLang="zh-TW" sz="2000" strike="sngStrike"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lgn="l" rtl="0">
              <a:lnSpc>
                <a:spcPct val="120000"/>
              </a:lnSpc>
              <a:buFont typeface="Arial" panose="020B0604020202020204" pitchFamily="34" charset="0"/>
              <a:buChar char="•"/>
            </a:pPr>
            <a:r>
              <a:rPr lang="en-us" sz="20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Regional </a:t>
            </a:r>
            <a:r>
              <a:rPr lang="en-us" sz="20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intellectual</a:t>
            </a:r>
            <a:r>
              <a:rPr lang="en-us" sz="2000" b="0" i="0" u="none"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 property</a:t>
            </a:r>
            <a:r>
              <a:rPr lang="en-us" sz="20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 trading </a:t>
            </a:r>
            <a:r>
              <a:rPr lang="en-us" sz="20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centre</a:t>
            </a:r>
            <a:endParaRPr lang="en-us" altLang="zh-TW" sz="20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lnSpc>
                <a:spcPct val="120000"/>
              </a:lnSpc>
              <a:buFont typeface="Arial" panose="020B0604020202020204" pitchFamily="34" charset="0"/>
              <a:buChar char="•"/>
            </a:pPr>
            <a:r>
              <a:rPr lang="en-US" altLang="zh-TW" sz="20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East-meets-West </a:t>
            </a:r>
            <a:r>
              <a:rPr lang="en-US" altLang="zh-TW" sz="2000" dirty="0" err="1">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centre</a:t>
            </a:r>
            <a:r>
              <a:rPr lang="en-US" altLang="zh-TW" sz="20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 for international cultural exchange</a:t>
            </a:r>
            <a:endParaRPr lang="en-us" altLang="zh-TW" sz="20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任意多边形: 形状 5"/>
          <p:cNvSpPr/>
          <p:nvPr/>
        </p:nvSpPr>
        <p:spPr>
          <a:xfrm>
            <a:off x="2689411" y="484454"/>
            <a:ext cx="7807528" cy="7288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rtl="0">
              <a:lnSpc>
                <a:spcPct val="90000"/>
              </a:lnSpc>
              <a:spcAft>
                <a:spcPct val="35000"/>
              </a:spcAft>
              <a:defRPr/>
            </a:pPr>
            <a:r>
              <a:rPr lang="en-us" sz="2400" b="1" i="0" u="none" baseline="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The “eight centres”</a:t>
            </a:r>
            <a:r>
              <a:rPr lang="en-us" sz="2400" b="1" i="0" u="none" baseline="0"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 </a:t>
            </a:r>
            <a:r>
              <a:rPr lang="en-us" sz="2400" b="1" i="0" u="none" baseline="0" dirty="0" smtClean="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and </a:t>
            </a:r>
            <a:r>
              <a:rPr lang="en-us" sz="2400" b="1" i="0" u="none" baseline="0"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Hong Kong’s integration into </a:t>
            </a:r>
            <a:r>
              <a:rPr lang="en-us" sz="2400" b="1" i="0" u="none" baseline="0" dirty="0" smtClean="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the </a:t>
            </a:r>
            <a:r>
              <a:rPr lang="en-us" sz="2400" b="1" i="0" u="none" baseline="0"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overall </a:t>
            </a:r>
            <a:r>
              <a:rPr lang="en-us" sz="2400" b="1" i="0" u="none" baseline="0" dirty="0" smtClean="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national development</a:t>
            </a:r>
            <a:endParaRPr kumimoji="0" lang="en-us" altLang="en-US" sz="2400" b="1" i="0" u="none" strike="sngStrike" kern="1200" cap="none" spc="0" normalizeH="0" baseline="0" noProof="0" dirty="0">
              <a:ln>
                <a:noFill/>
              </a:ln>
              <a:solidFill>
                <a:schemeClr val="bg1"/>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Rectangle 3"/>
          <p:cNvSpPr/>
          <p:nvPr/>
        </p:nvSpPr>
        <p:spPr>
          <a:xfrm>
            <a:off x="714023" y="5268044"/>
            <a:ext cx="10479740" cy="1354217"/>
          </a:xfrm>
          <a:prstGeom prst="rect">
            <a:avLst/>
          </a:prstGeom>
        </p:spPr>
        <p:txBody>
          <a:bodyPr wrap="square">
            <a:spAutoFit/>
          </a:bodyPr>
          <a:lstStyle/>
          <a:p>
            <a:pPr algn="l" rtl="0"/>
            <a:r>
              <a:rPr lang="en-us" sz="11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Sources: </a:t>
            </a:r>
            <a:endParaRPr lang="en-us" sz="11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marL="171450" indent="-171450" algn="l" rtl="0">
              <a:buFont typeface="Arial" panose="020B0604020202020204" pitchFamily="34" charset="0"/>
              <a:buChar char="•"/>
            </a:pPr>
            <a:r>
              <a:rPr lang="en-us" sz="11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Hong Kong Government Press Release, </a:t>
            </a:r>
            <a:r>
              <a:rPr lang="en-us" sz="10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 https://www.news.gov.hk/chi/2022/11/20221118/20221118_163627_350.html#: ~:text=%E8%A8%BB%EF%BC%9A%E5%85%AB%E5%A4%A7%E4%B8%AD%E5%BF%83%E6%8C%87%E5%9C%8B%E9%9A%9B,%E4%B8%AD%E5%A4%96%E6%96%87%E5%8C%96%E8%97%9D%E8%A1%93%E4%BA%A4%E6%B5%81%E4%B8%AD%E5%BF%83%E3%80%82</a:t>
            </a:r>
          </a:p>
          <a:p>
            <a:pPr marL="171450" indent="-171450" algn="l" rtl="0">
              <a:buFont typeface="Arial" panose="020B0604020202020204" pitchFamily="34" charset="0"/>
              <a:buChar char="•"/>
            </a:pPr>
            <a:r>
              <a:rPr lang="en-us" sz="10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Tamar Talk Facebook of the HKSAR Government</a:t>
            </a:r>
          </a:p>
          <a:p>
            <a:pPr marL="171450" indent="-171450" algn="l" rtl="0">
              <a:buFont typeface="Arial" panose="020B0604020202020204" pitchFamily="34" charset="0"/>
              <a:buChar char="•"/>
            </a:pPr>
            <a:r>
              <a:rPr lang="en-us" sz="10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https://www.google.com/search?q=%E9%A6%99%E6%B8%AF%E6%94%BF%E5%BA%9C%EF%BC%8C%E5%85%AB%E5%A4%A7%E4%B8%AD%E5%BF%83&amp;rlz=1C1GCEU_zh-TWHK908HK908&amp;hl=en&amp;sxsrf=AJOqlzXWsiVJPr5njKvvLoOt0cGOBqR3lQ:1675214577188&amp;source=lnms&amp;tbm=isch&amp;sa=X&amp;ved=2ahUKEwi3ya7OlPP8AhUiyDgGHRkaBzc4HhD8BSgDegQIARAF&amp;biw=2133&amp;bih=1041&amp;dpr=0.9#imgrc=ljlcbjYtZvebjM</a:t>
            </a:r>
          </a:p>
        </p:txBody>
      </p:sp>
      <p:grpSp>
        <p:nvGrpSpPr>
          <p:cNvPr id="5" name="组合 15"/>
          <p:cNvGrpSpPr/>
          <p:nvPr/>
        </p:nvGrpSpPr>
        <p:grpSpPr>
          <a:xfrm>
            <a:off x="383548" y="227155"/>
            <a:ext cx="2305863" cy="621710"/>
            <a:chOff x="1302229" y="1390475"/>
            <a:chExt cx="1981125" cy="770230"/>
          </a:xfrm>
        </p:grpSpPr>
        <p:sp>
          <p:nvSpPr>
            <p:cNvPr id="6" name="矩形 24"/>
            <p:cNvSpPr/>
            <p:nvPr/>
          </p:nvSpPr>
          <p:spPr>
            <a:xfrm>
              <a:off x="1302229" y="1797167"/>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7" name="矩形 25"/>
            <p:cNvSpPr/>
            <p:nvPr/>
          </p:nvSpPr>
          <p:spPr>
            <a:xfrm>
              <a:off x="1327308" y="1839232"/>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8" name="文本框 13"/>
            <p:cNvSpPr txBox="1">
              <a:spLocks noChangeArrowheads="1"/>
            </p:cNvSpPr>
            <p:nvPr/>
          </p:nvSpPr>
          <p:spPr bwMode="auto">
            <a:xfrm>
              <a:off x="1586163" y="1390475"/>
              <a:ext cx="1697191" cy="64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i="0" u="none" baseline="0" dirty="0">
                  <a:solidFill>
                    <a:prstClr val="black"/>
                  </a:solidFill>
                  <a:latin typeface="Microsoft JhengHei" panose="020B0604030504040204" pitchFamily="34" charset="-120"/>
                  <a:ea typeface="Microsoft JhengHei" panose="020B0604030504040204" pitchFamily="34" charset="-120"/>
                </a:rPr>
                <a:t>  </a:t>
              </a:r>
              <a:r>
                <a:rPr lang="en-us" sz="2000" b="1" i="0" u="none" baseline="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Reference</a:t>
              </a:r>
              <a:endParaRPr kumimoji="0" lang="en-us" altLang="en-US" sz="2000" b="1" i="0" u="none" strike="sngStrike" kern="1200" cap="none" spc="0" normalizeH="0" baseline="0" noProof="0" dirty="0">
                <a:ln>
                  <a:noFill/>
                </a:ln>
                <a:solidFill>
                  <a:srgbClr val="7030A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9" name="直接连接符 19"/>
            <p:cNvCxnSpPr/>
            <p:nvPr/>
          </p:nvCxnSpPr>
          <p:spPr>
            <a:xfrm>
              <a:off x="1682747" y="2085341"/>
              <a:ext cx="1415039" cy="2212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0" name="Picture 9"/>
          <p:cNvPicPr>
            <a:picLocks noChangeAspect="1"/>
          </p:cNvPicPr>
          <p:nvPr/>
        </p:nvPicPr>
        <p:blipFill>
          <a:blip r:embed="rId2"/>
          <a:stretch>
            <a:fillRect/>
          </a:stretch>
        </p:blipFill>
        <p:spPr>
          <a:xfrm>
            <a:off x="7749219" y="1288119"/>
            <a:ext cx="3903003" cy="3794586"/>
          </a:xfrm>
          <a:prstGeom prst="rect">
            <a:avLst/>
          </a:prstGeom>
        </p:spPr>
      </p:pic>
      <p:sp>
        <p:nvSpPr>
          <p:cNvPr id="13" name="AutoShape 3" descr="data:image/png;base64,iVBORw0KGgoAAAANSUhEUgAAABAAAAAQCAYAAAAf8/9hAAACAElEQVQ4jW2TP2hUQRDGf7N5OTEQNZwGCXI2aiAH9toZ5CCNnRH7U7QNWIgogRQ2ku6MytlYprQRrkhlGRDEl8ZGD6tomphI7u3ujMW7d+/lzwfLN8POfMx+uyscQeOjNb2njdEyoYGBOPoIvfExuv07klbrpQia61bbMV1V47Fgrty2apmKsFYXt5QuSjYSaK5b7fcgfDJs/uhEhzDUEmTjwqlkIV2UzAFs7w9W1cd5C4Z5xYJhwTgjypubju93E37dT3g0K6hX1Mf57f3BKoBcfDdoZqZfGY1d4vWtGveujo3yl5ueV18imAGiNXHXk4PMt0XEAZgZIoKZAXD7Uq757POAD1uB/VD1xNyBxXZCtJYOG/JjlnH9dG5eZzM70VMRaSWaxUbZcjLU64kCTqSRmFdsJJkX/H167pDA7pOzANx4v8u3bR2qQAQS9dY3bK44QOXOj+HHTsynkbzGQT/RoD1gruw3Jp7/AeDfynkAJl7keWmyFh703Biuq15Vs4gGZcRBSw+yiGYRCzZii6jgum5vpZ6qZ02D5Y+kYF8RCIYOH1nBZLa2t1JPHcC1yeklC7phXqmuAkWuBQfduDI5vTT0AdJlyWanZhbMa8ei6bEJiuZgal47s1MzC+ly5TNVUXvwsxlE2oa19G1jDkAe9rcQ6dXGrZt1Lh/6zv8BnO5JvqcpNzEAAAAASUVORK5CYII="/>
          <p:cNvSpPr>
            <a:spLocks noChangeAspect="1" noChangeArrowheads="1"/>
          </p:cNvSpPr>
          <p:nvPr/>
        </p:nvSpPr>
        <p:spPr bwMode="auto">
          <a:xfrm>
            <a:off x="123825" y="66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654097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57546" y="1577971"/>
            <a:ext cx="10609169" cy="3637919"/>
          </a:xfrm>
          <a:prstGeom prst="rect">
            <a:avLst/>
          </a:prstGeom>
          <a:noFill/>
        </p:spPr>
        <p:txBody>
          <a:bodyPr wrap="square" rtlCol="0" anchor="t">
            <a:spAutoFit/>
          </a:bodyPr>
          <a:lstStyle/>
          <a:p>
            <a:pPr lvl="0" algn="just" rtl="0" hangingPunct="0">
              <a:lnSpc>
                <a:spcPct val="120000"/>
              </a:lnSpc>
              <a:spcBef>
                <a:spcPct val="0"/>
              </a:spcBef>
              <a:defRPr/>
            </a:pPr>
            <a:r>
              <a:rPr kumimoji="0" lang="en-us" sz="24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The </a:t>
            </a:r>
            <a:r>
              <a:rPr kumimoji="0" lang="en-us" sz="24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new </a:t>
            </a:r>
            <a:r>
              <a:rPr kumimoji="0" lang="en-us" sz="24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economies have </a:t>
            </a:r>
            <a:r>
              <a:rPr kumimoji="0" lang="en-us" sz="24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promoted the </a:t>
            </a:r>
            <a:r>
              <a:rPr kumimoji="0" lang="en-us" sz="24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high-quality</a:t>
            </a:r>
            <a:r>
              <a:rPr kumimoji="0" lang="en-us" sz="24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 development of the national economy, </a:t>
            </a:r>
            <a:r>
              <a:rPr kumimoji="0" lang="en-us" sz="24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improved the efficiency of social governance, and created a better life for people</a:t>
            </a:r>
            <a:r>
              <a:rPr lang="en-us" sz="24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a:t>
            </a:r>
            <a:r>
              <a:rPr lang="en-us" sz="24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a:t>
            </a:r>
            <a:r>
              <a:rPr kumimoji="0" lang="en-us" sz="24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Moreover</a:t>
            </a:r>
            <a:r>
              <a:rPr kumimoji="0" lang="en-us" sz="24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 the new </a:t>
            </a:r>
            <a:r>
              <a:rPr kumimoji="0" lang="en-us" sz="24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economies have </a:t>
            </a:r>
            <a:r>
              <a:rPr kumimoji="0" lang="en-us" sz="24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also promoted Hong Kong's economic </a:t>
            </a:r>
            <a:r>
              <a:rPr kumimoji="0" lang="en-us" sz="24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transformation</a:t>
            </a:r>
            <a:r>
              <a:rPr kumimoji="0" lang="en-us" sz="2400" b="0" i="0" u="non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 and </a:t>
            </a:r>
            <a:r>
              <a:rPr kumimoji="0" lang="en-us" sz="24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sz="24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accelerated the development of </a:t>
            </a:r>
            <a:r>
              <a:rPr kumimoji="0" lang="en-us" sz="24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technological innovation.  While </a:t>
            </a:r>
            <a:r>
              <a:rPr kumimoji="0" lang="en-us" sz="24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changing people's lives, the new </a:t>
            </a:r>
            <a:r>
              <a:rPr kumimoji="0" lang="en-us" sz="24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economies have </a:t>
            </a:r>
            <a:r>
              <a:rPr kumimoji="0" lang="en-us" sz="24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also provided individuals with broader development space. </a:t>
            </a:r>
            <a:r>
              <a:rPr kumimoji="0" lang="en-us" sz="24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 Therefore</a:t>
            </a:r>
            <a:r>
              <a:rPr kumimoji="0" lang="en-us" sz="24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lang="en-us" sz="24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young people</a:t>
            </a:r>
            <a:r>
              <a:rPr kumimoji="0" lang="en-us" sz="24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 should seize the </a:t>
            </a:r>
            <a:r>
              <a:rPr lang="en-us" sz="24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opportunities</a:t>
            </a:r>
            <a:r>
              <a:rPr kumimoji="0" lang="en-us" sz="24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 brought by the development of our country and Hong Kong, and </a:t>
            </a:r>
            <a:r>
              <a:rPr kumimoji="0" lang="en-us" sz="24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proactively</a:t>
            </a:r>
            <a:r>
              <a:rPr kumimoji="0" lang="en-us" sz="2400" b="0" i="0" u="none" strike="noStrike" kern="1200" cap="none" spc="0" normalizeH="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sz="24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equip themselves to </a:t>
            </a:r>
            <a:r>
              <a:rPr kumimoji="0" lang="en-us" sz="24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prepare for future challenges</a:t>
            </a:r>
            <a:r>
              <a:rPr kumimoji="0" lang="en-us" sz="24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p>
        </p:txBody>
      </p:sp>
      <p:sp>
        <p:nvSpPr>
          <p:cNvPr id="6" name="文本框 5"/>
          <p:cNvSpPr txBox="1"/>
          <p:nvPr/>
        </p:nvSpPr>
        <p:spPr>
          <a:xfrm>
            <a:off x="5011388" y="657787"/>
            <a:ext cx="190148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Conclusion</a:t>
            </a:r>
            <a:endParaRPr kumimoji="0" lang="en-us" sz="2800" b="1" i="0" u="none" strike="sng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78689" y="245144"/>
            <a:ext cx="10515600" cy="780503"/>
          </a:xfrm>
        </p:spPr>
        <p:txBody>
          <a:bodyPr/>
          <a:lstStyle/>
          <a:p>
            <a:pPr algn="ctr" rtl="0"/>
            <a:r>
              <a:rPr lang="en-us" sz="2800" b="1" i="0" u="none" baseline="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Websites for extended references</a:t>
            </a:r>
            <a:endParaRPr lang="en-us" altLang="en-US" sz="2800" b="1"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553643" y="704881"/>
            <a:ext cx="10658460" cy="5125929"/>
          </a:xfrm>
        </p:spPr>
        <p:txBody>
          <a:bodyPr/>
          <a:lstStyle/>
          <a:p>
            <a:pPr>
              <a:lnSpc>
                <a:spcPct val="120000"/>
              </a:lnSpc>
              <a:spcAft>
                <a:spcPts val="600"/>
              </a:spcAft>
            </a:pPr>
            <a:r>
              <a:rPr lang="en-us" sz="18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“Keynote speech made by LI Keqiang at the opening ceremony of the Boao Forum for Asia Annual Conference 2014”, April 11, 2014, website of the </a:t>
            </a:r>
            <a:r>
              <a:rPr lang="en-US" sz="18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Ministry of Foreign </a:t>
            </a:r>
            <a:r>
              <a:rPr lang="en-US" sz="18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Affairs </a:t>
            </a:r>
            <a:r>
              <a:rPr lang="en-us" sz="18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of </a:t>
            </a:r>
            <a:r>
              <a:rPr lang="en-us" sz="18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the People's Republic of China, </a:t>
            </a:r>
            <a:r>
              <a:rPr lang="en-US" sz="18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https</a:t>
            </a:r>
            <a:r>
              <a:rPr lang="en-US" sz="18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://www.fmprc.gov.cn/eng./wjb_663304/zzjg_663340/xws_665282/xgxw_665284/201404/t20140411_600246.html</a:t>
            </a:r>
            <a:endParaRPr lang="en-us" altLang="zh-HK" sz="18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lvl="0">
              <a:lnSpc>
                <a:spcPct val="120000"/>
              </a:lnSpc>
              <a:spcAft>
                <a:spcPts val="600"/>
              </a:spcAft>
            </a:pPr>
            <a:r>
              <a:rPr lang="en-us" sz="18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“The 2016 Government Work Report (full text)”, March 17, 2016, website of the Central People's Government of the People's Republic of China, </a:t>
            </a:r>
            <a:r>
              <a:rPr lang="en-US" sz="18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http</a:t>
            </a:r>
            <a:r>
              <a:rPr lang="en-US" sz="18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://english.www.gov.cn/premier/news/2016/03/17/content_281475309417987.htm</a:t>
            </a:r>
            <a:endParaRPr lang="en-us" altLang="zh-TW" sz="18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a:lnSpc>
                <a:spcPct val="120000"/>
              </a:lnSpc>
              <a:spcAft>
                <a:spcPts val="600"/>
              </a:spcAft>
            </a:pPr>
            <a:r>
              <a:rPr lang="en-us" sz="18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“What is Cloud Computing?”, “InfoCloud” website, </a:t>
            </a:r>
            <a:r>
              <a:rPr lang="en-US" sz="18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https</a:t>
            </a:r>
            <a:r>
              <a:rPr lang="en-US" sz="18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://www.infocloud.gov.hk/home/2?lang=en</a:t>
            </a:r>
            <a:endParaRPr lang="en-us" sz="18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algn="l" rtl="0">
              <a:lnSpc>
                <a:spcPct val="120000"/>
              </a:lnSpc>
              <a:spcAft>
                <a:spcPts val="600"/>
              </a:spcAft>
            </a:pPr>
            <a:r>
              <a:rPr lang="en-us" sz="18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“Basic Concept: Blockchain”, “The Chin Family” website of the Investor and Financial Education Council, </a:t>
            </a:r>
            <a:r>
              <a:rPr lang="en-US" sz="18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https</a:t>
            </a:r>
            <a:r>
              <a:rPr lang="en-US" sz="18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en-US" sz="18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www.ifec.org.hk/web/en/financial-products/fintech/ico-bitcoin/basic-concept-blockchain.page</a:t>
            </a:r>
            <a:endParaRPr lang="en-us" sz="18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lvl="0" algn="l" rtl="0">
              <a:lnSpc>
                <a:spcPct val="120000"/>
              </a:lnSpc>
              <a:spcAft>
                <a:spcPts val="600"/>
              </a:spcAft>
            </a:pPr>
            <a:r>
              <a:rPr lang="en-us" sz="18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Prof. Heiwai Tang: “Past, Present, and Future of Hong Kong's Economic Policies”, </a:t>
            </a:r>
            <a:r>
              <a:rPr lang="en-us" sz="1800" b="0" i="0" u="none" baseline="0" dirty="0">
                <a:solidFill>
                  <a:schemeClr val="tx1">
                    <a:lumMod val="85000"/>
                    <a:lumOff val="15000"/>
                  </a:schemeClr>
                </a:solidFill>
                <a:latin typeface="Times New Roman" panose="02020603050405020304" pitchFamily="18" charset="0"/>
                <a:cs typeface="Times New Roman" panose="02020603050405020304" pitchFamily="18" charset="0"/>
              </a:rPr>
              <a:t>https://www.edb.gov.hk/attachment/tc/curriculum-development/kla/pshe/references-and-resources/economics/Exploration%20of%20Economic%20Restructuring%20of%20Hong%20Kong_upload.pdf</a:t>
            </a:r>
          </a:p>
          <a:p>
            <a:pPr lvl="0" algn="l" rtl="0">
              <a:lnSpc>
                <a:spcPct val="120000"/>
              </a:lnSpc>
              <a:spcAft>
                <a:spcPts val="600"/>
              </a:spcAft>
            </a:pPr>
            <a:endParaRPr lang="en-us" altLang="zh-TW" sz="18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sz="1800" dirty="0">
              <a:latin typeface="Times New Roman" panose="02020603050405020304" pitchFamily="18" charset="0"/>
              <a:ea typeface="標楷體" panose="03000509000000000000" pitchFamily="65" charset="-120"/>
              <a:cs typeface="Times New Roman" panose="02020603050405020304" pitchFamily="18" charset="0"/>
            </a:endParaRPr>
          </a:p>
          <a:p>
            <a:pPr marL="0" indent="0" algn="just" rtl="0">
              <a:buNone/>
            </a:pPr>
            <a:endParaRPr lang="en-us" altLang="zh-TW" sz="1800" dirty="0">
              <a:latin typeface="Times New Roman" panose="02020603050405020304" pitchFamily="18" charset="0"/>
              <a:ea typeface="標楷體" panose="03000509000000000000" pitchFamily="65" charset="-120"/>
              <a:cs typeface="Times New Roman" panose="02020603050405020304" pitchFamily="18" charset="0"/>
            </a:endParaRPr>
          </a:p>
          <a:p>
            <a:pPr marL="0" indent="0" algn="just" rtl="0">
              <a:buNone/>
            </a:pPr>
            <a:endParaRPr lang="en-us" altLang="zh-TW" sz="1800" dirty="0">
              <a:latin typeface="Times New Roman" panose="02020603050405020304" pitchFamily="18" charset="0"/>
              <a:ea typeface="標楷體" panose="03000509000000000000" pitchFamily="65" charset="-120"/>
              <a:cs typeface="Times New Roman" panose="02020603050405020304" pitchFamily="18" charset="0"/>
            </a:endParaRPr>
          </a:p>
          <a:p>
            <a:pPr algn="just" rtl="0"/>
            <a:endParaRPr lang="en-us" altLang="zh-HK" sz="1800" dirty="0">
              <a:latin typeface="Times New Roman" panose="02020603050405020304" pitchFamily="18" charset="0"/>
              <a:ea typeface="標楷體" panose="03000509000000000000" pitchFamily="65" charset="-120"/>
              <a:cs typeface="Times New Roman" panose="02020603050405020304" pitchFamily="18" charset="0"/>
            </a:endParaRPr>
          </a:p>
          <a:p>
            <a:pPr algn="just" rtl="0"/>
            <a:endParaRPr lang="en-us" altLang="zh-HK" sz="18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en-US" sz="18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0712824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743431" y="1521648"/>
            <a:ext cx="11054121" cy="4708824"/>
          </a:xfrm>
        </p:spPr>
        <p:txBody>
          <a:bodyPr/>
          <a:lstStyle/>
          <a:p>
            <a:pPr algn="l" rtl="0" hangingPunct="0">
              <a:lnSpc>
                <a:spcPct val="120000"/>
              </a:lnSpc>
              <a:spcAft>
                <a:spcPts val="600"/>
              </a:spcAft>
            </a:pPr>
            <a:r>
              <a:rPr lang="en-us" sz="1800" b="0" i="0" u="none" baseline="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en-us" sz="18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Video: Greater Bay Area with a Great Future: Young people in Hong Kong are actively involving themselves in the development of the Guangdong-Hong Kong-Macao Greater Bay Area”, app.cctv.com, https://app.cctv.com/special/m/livevod/index.html?vtype=2&amp;guid=7430cef8f2d6482ea3dc6015b4b7cadb&amp;vsetId=C10336t</a:t>
            </a:r>
          </a:p>
          <a:p>
            <a:pPr algn="l" rtl="0" hangingPunct="0">
              <a:lnSpc>
                <a:spcPct val="120000"/>
              </a:lnSpc>
              <a:spcAft>
                <a:spcPts val="600"/>
              </a:spcAft>
            </a:pPr>
            <a:r>
              <a:rPr lang="en-us" sz="18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“Digital skills are needed across a wide variety of jobs”, 16-6-2021, https://www.oecd.org/coronavirus/en/data-insights/digital-skills-are-needed-across-a-wide-variety-of-jobs</a:t>
            </a:r>
          </a:p>
          <a:p>
            <a:pPr hangingPunct="0">
              <a:lnSpc>
                <a:spcPct val="120000"/>
              </a:lnSpc>
              <a:spcAft>
                <a:spcPts val="600"/>
              </a:spcAft>
            </a:pPr>
            <a:r>
              <a:rPr lang="en-us" sz="18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“Video: Innovating Hong Kong”, produced by the Innovation and Technology Bureau of the HKSAR Government, </a:t>
            </a:r>
            <a:r>
              <a:rPr lang="en-US" sz="18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https</a:t>
            </a:r>
            <a:r>
              <a:rPr lang="en-US" sz="18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://www.itib.gov.hk/assets/video/The_Best_is_Yet_to_Come_(Innovation_and_Technology</a:t>
            </a:r>
            <a:r>
              <a:rPr lang="en-US" sz="18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)_en.mp4</a:t>
            </a:r>
            <a:endParaRPr lang="en-US" sz="18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lgn="l" rtl="0" hangingPunct="0">
              <a:lnSpc>
                <a:spcPct val="120000"/>
              </a:lnSpc>
              <a:spcAft>
                <a:spcPts val="600"/>
              </a:spcAft>
              <a:buNone/>
            </a:pPr>
            <a:endParaRPr lang="en-us" altLang="zh-TW" sz="1800" strike="sngStrike"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a:lnSpc>
                <a:spcPct val="120000"/>
              </a:lnSpc>
            </a:pPr>
            <a:endParaRPr lang="en-us" altLang="en-US" sz="18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標題 1"/>
          <p:cNvSpPr>
            <a:spLocks noGrp="1"/>
          </p:cNvSpPr>
          <p:nvPr>
            <p:ph type="title"/>
          </p:nvPr>
        </p:nvSpPr>
        <p:spPr>
          <a:xfrm>
            <a:off x="712076" y="493144"/>
            <a:ext cx="10515600" cy="780503"/>
          </a:xfrm>
        </p:spPr>
        <p:txBody>
          <a:bodyPr/>
          <a:lstStyle/>
          <a:p>
            <a:pPr algn="ctr" rtl="0"/>
            <a:r>
              <a:rPr lang="en-us" sz="2800" b="1" i="0" u="none" baseline="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Websites for extended references</a:t>
            </a:r>
            <a:endParaRPr lang="en-us" alt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09616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725508" y="1013143"/>
            <a:ext cx="10161733" cy="4758663"/>
          </a:xfrm>
        </p:spPr>
        <p:txBody>
          <a:bodyPr/>
          <a:lstStyle/>
          <a:p>
            <a:pPr lvl="0" hangingPunct="0">
              <a:lnSpc>
                <a:spcPct val="120000"/>
              </a:lnSpc>
              <a:spcAft>
                <a:spcPts val="600"/>
              </a:spcAft>
            </a:pPr>
            <a:r>
              <a:rPr lang="en-us" sz="18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“Hong Kong Factsheet: </a:t>
            </a:r>
            <a:r>
              <a:rPr lang="en-us" sz="18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Innovation, Technology and </a:t>
            </a:r>
            <a:r>
              <a:rPr lang="en-us" sz="18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Industry</a:t>
            </a:r>
            <a:r>
              <a:rPr lang="en-us" sz="18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en-US" sz="18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https</a:t>
            </a:r>
            <a:r>
              <a:rPr lang="en-US" sz="18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://www.gov.hk/en/about/abouthk/factsheets/docs/technology.pdf</a:t>
            </a:r>
            <a:endParaRPr lang="en-us" sz="18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hangingPunct="0">
              <a:lnSpc>
                <a:spcPct val="120000"/>
              </a:lnSpc>
              <a:spcAft>
                <a:spcPts val="600"/>
              </a:spcAft>
            </a:pPr>
            <a:r>
              <a:rPr lang="en-us" sz="18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“The Secretary for Innovation and Technology continued to explain the I&amp;T measures in the </a:t>
            </a:r>
            <a:r>
              <a:rPr lang="en-us" sz="1800" b="0" i="1"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Policy Address</a:t>
            </a:r>
            <a:r>
              <a:rPr lang="en-us" sz="18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 to industry groups”, October 11, 2021, website of the Innovation and Technology Bureau, </a:t>
            </a:r>
            <a:r>
              <a:rPr lang="en-US" altLang="zh-HK" sz="18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https://</a:t>
            </a:r>
            <a:r>
              <a:rPr lang="en-US" altLang="zh-HK" sz="18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www.itib.gov.hk/en/speeches/2021/pr_20211011.html</a:t>
            </a:r>
            <a:r>
              <a:rPr lang="en-us" sz="18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     </a:t>
            </a:r>
            <a:endParaRPr lang="en-us" sz="1800" b="0" i="0" u="none" strike="sngStrik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lvl="0" algn="l" rtl="0" hangingPunct="0">
              <a:lnSpc>
                <a:spcPct val="120000"/>
              </a:lnSpc>
              <a:spcAft>
                <a:spcPts val="600"/>
              </a:spcAft>
            </a:pPr>
            <a:r>
              <a:rPr lang="en-us" sz="18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“Video: Industry 4.0 - What is a digital factory?” https://www.youtube.com/watch?v=N3XZsLIE6ag&amp;t=87s</a:t>
            </a:r>
          </a:p>
          <a:p>
            <a:pPr hangingPunct="0">
              <a:lnSpc>
                <a:spcPct val="120000"/>
              </a:lnSpc>
              <a:spcAft>
                <a:spcPts val="600"/>
              </a:spcAft>
            </a:pPr>
            <a:r>
              <a:rPr lang="en-us" sz="18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en-us" sz="18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LCQ5: </a:t>
            </a:r>
            <a:r>
              <a:rPr lang="en-us" sz="18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Re-</a:t>
            </a:r>
            <a:r>
              <a:rPr lang="en-us" sz="1800" b="0" i="0" u="none" baseline="0" dirty="0" err="1"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industrialisation</a:t>
            </a:r>
            <a:r>
              <a:rPr lang="en-us" sz="18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en-us" sz="18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of Hong Kong”, June 2, 2021, </a:t>
            </a:r>
            <a:r>
              <a:rPr lang="en-US" altLang="zh-HK" sz="18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https://www.info.gov.hk/gia/general/202106/02/P2021060200591.htm?fontSize=1</a:t>
            </a:r>
            <a:endParaRPr lang="en-us" altLang="zh-HK" sz="18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a:lnSpc>
                <a:spcPct val="120000"/>
              </a:lnSpc>
              <a:spcAft>
                <a:spcPts val="600"/>
              </a:spcAft>
            </a:pPr>
            <a:r>
              <a:rPr lang="en-us" sz="1800" b="0" i="0" u="none" baseline="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The </a:t>
            </a:r>
            <a:r>
              <a:rPr lang="en-us" sz="18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Innovation and Technology Bureau of the HKSAR Government, </a:t>
            </a:r>
            <a:r>
              <a:rPr lang="en-US" sz="18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https://</a:t>
            </a:r>
            <a:r>
              <a:rPr lang="en-US" sz="18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www.itib.gov.hk/en/index.html</a:t>
            </a:r>
            <a:endParaRPr lang="en-us" sz="1800" b="0" i="0" u="none" strike="sngStrik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a:lnSpc>
                <a:spcPct val="120000"/>
              </a:lnSpc>
              <a:spcAft>
                <a:spcPts val="600"/>
              </a:spcAft>
            </a:pPr>
            <a:r>
              <a:rPr lang="en-us" sz="1800" b="0" i="0" u="non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Hong Kong Science &amp; Technology Parks, </a:t>
            </a:r>
            <a:r>
              <a:rPr lang="en-US" sz="18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https://www.hkstp.org</a:t>
            </a:r>
            <a:r>
              <a:rPr lang="en-US" sz="18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 </a:t>
            </a:r>
            <a:endParaRPr lang="en-us" sz="1800" b="0" i="0" u="none" strike="sngStrike" baseline="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a:lnSpc>
                <a:spcPct val="120000"/>
              </a:lnSpc>
            </a:pPr>
            <a:endParaRPr lang="en-us" altLang="en-US" sz="18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標題 1"/>
          <p:cNvSpPr>
            <a:spLocks noGrp="1"/>
          </p:cNvSpPr>
          <p:nvPr>
            <p:ph type="title"/>
          </p:nvPr>
        </p:nvSpPr>
        <p:spPr>
          <a:xfrm>
            <a:off x="548575" y="232640"/>
            <a:ext cx="10515600" cy="780503"/>
          </a:xfrm>
        </p:spPr>
        <p:txBody>
          <a:bodyPr/>
          <a:lstStyle/>
          <a:p>
            <a:pPr algn="ctr" rtl="0"/>
            <a:r>
              <a:rPr lang="en-us" sz="2800" b="1" i="0" u="none" baseline="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Websites for extended references</a:t>
            </a:r>
            <a:endParaRPr lang="en-us" alt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48828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59815" y="1530152"/>
            <a:ext cx="10650935" cy="4042453"/>
          </a:xfrm>
          <a:prstGeom prst="rect">
            <a:avLst/>
          </a:prstGeom>
          <a:noFill/>
        </p:spPr>
        <p:txBody>
          <a:bodyPr wrap="square" rtlCol="0">
            <a:spAutoFit/>
          </a:bodyPr>
          <a:lstStyle/>
          <a:p>
            <a:pPr lvl="0" algn="just" hangingPunct="0">
              <a:lnSpc>
                <a:spcPct val="120000"/>
              </a:lnSpc>
              <a:defRPr/>
            </a:pPr>
            <a:r>
              <a:rPr kumimoji="0" lang="en-us" sz="24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In the era of economic </a:t>
            </a:r>
            <a:r>
              <a:rPr kumimoji="0" lang="en-us" sz="2400" b="0" i="0" u="none" strike="noStrike" kern="1200" cap="none" spc="0" normalizeH="0" baseline="0" dirty="0" err="1"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globalisation</a:t>
            </a:r>
            <a:r>
              <a:rPr kumimoji="0" lang="en-us" sz="24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countries all over the world have become an </a:t>
            </a:r>
            <a:r>
              <a:rPr lang="en-US" sz="240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interconnected </a:t>
            </a:r>
            <a:r>
              <a:rPr lang="en-US" sz="240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and </a:t>
            </a:r>
            <a:r>
              <a:rPr lang="en-US" sz="240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interdependent </a:t>
            </a:r>
            <a:r>
              <a:rPr kumimoji="0" lang="en-us" sz="24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community with a shared future and highly integrated interests.  International economic </a:t>
            </a:r>
            <a:r>
              <a:rPr kumimoji="0" lang="en-us" sz="2400" b="0" i="0" u="none" strike="noStrike" kern="1200" cap="none" spc="0" normalizeH="0" baseline="0" dirty="0" err="1"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organi</a:t>
            </a:r>
            <a:r>
              <a:rPr lang="en-us" sz="2400" dirty="0" err="1">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s</a:t>
            </a:r>
            <a:r>
              <a:rPr kumimoji="0" lang="en-us" sz="2400" b="0" i="0" u="none" strike="noStrike" kern="1200" cap="none" spc="0" normalizeH="0" baseline="0" dirty="0" err="1"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ations</a:t>
            </a:r>
            <a:r>
              <a:rPr kumimoji="0" lang="en-us" sz="24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are actively coordinating international economic affairs, while multinational companies are deepening economic </a:t>
            </a:r>
            <a:r>
              <a:rPr kumimoji="0" lang="en-us" sz="2400" b="0" i="0" u="none" strike="noStrike" kern="1200" cap="none" spc="0" normalizeH="0" baseline="0" dirty="0" err="1"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globalisation</a:t>
            </a:r>
            <a:r>
              <a:rPr kumimoji="0" lang="en-us" sz="24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a:t>
            </a:r>
            <a:r>
              <a:rPr kumimoji="0" lang="en-us" sz="24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which contributed to the rapid and robust development</a:t>
            </a:r>
            <a:r>
              <a:rPr kumimoji="0" lang="en-us" sz="24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of the new economies</a:t>
            </a:r>
            <a:r>
              <a:rPr kumimoji="0" lang="en-us" sz="24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  We should </a:t>
            </a:r>
            <a:r>
              <a:rPr kumimoji="0" lang="en-us" sz="24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have the awareness of tackling the issue of economic </a:t>
            </a:r>
            <a:r>
              <a:rPr kumimoji="0" lang="en-us" sz="2400" b="0" i="0" u="none" strike="noStrike" kern="1200" cap="none" spc="0" normalizeH="0" baseline="0" dirty="0" err="1"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globalisation</a:t>
            </a:r>
            <a:r>
              <a:rPr kumimoji="0" lang="en-us" sz="24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 form a global perspectives on employment and entrepreneurship</a:t>
            </a:r>
            <a:r>
              <a:rPr kumimoji="0" lang="en-us" sz="24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proactively think about </a:t>
            </a:r>
            <a:r>
              <a:rPr lang="en-us" sz="24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how to contribute to </a:t>
            </a:r>
            <a:r>
              <a:rPr kumimoji="0" lang="en-us" sz="24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our country and Hong Kong, and be a responsible citizen.</a:t>
            </a:r>
            <a:endParaRPr kumimoji="0" lang="en-us" sz="24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5" name="文本框 4"/>
          <p:cNvSpPr txBox="1"/>
          <p:nvPr/>
        </p:nvSpPr>
        <p:spPr>
          <a:xfrm>
            <a:off x="4450056" y="553808"/>
            <a:ext cx="273414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Topic conclusion</a:t>
            </a:r>
            <a:endParaRPr kumimoji="0" lang="en-us" sz="2800" b="1" i="0" u="none" strike="sng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10">
            <a:extLst>
              <a:ext uri="{FF2B5EF4-FFF2-40B4-BE49-F238E27FC236}">
                <a16:creationId xmlns:a16="http://schemas.microsoft.com/office/drawing/2014/main" id="{8E3EE96F-2378-4BA4-8202-5DCCE573319E}"/>
              </a:ext>
            </a:extLst>
          </p:cNvPr>
          <p:cNvSpPr txBox="1"/>
          <p:nvPr/>
        </p:nvSpPr>
        <p:spPr>
          <a:xfrm>
            <a:off x="4544361" y="0"/>
            <a:ext cx="300153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dirty="0">
                <a:ln>
                  <a:noFill/>
                </a:ln>
                <a:solidFill>
                  <a:srgbClr val="70AD47">
                    <a:lumMod val="50000"/>
                  </a:srgbClr>
                </a:solidFill>
                <a:effectLst/>
                <a:uLnTx/>
                <a:uFillTx/>
                <a:latin typeface="Times New Roman" panose="02020603050405020304" pitchFamily="18" charset="0"/>
                <a:ea typeface="標楷體" panose="03000509000000000000" pitchFamily="65" charset="-120"/>
                <a:cs typeface="Times New Roman" panose="02020603050405020304" pitchFamily="18" charset="0"/>
              </a:rPr>
              <a:t>User Guide</a:t>
            </a:r>
            <a:endParaRPr kumimoji="0" lang="en-us" alt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3" name="文本框 10">
            <a:extLst>
              <a:ext uri="{FF2B5EF4-FFF2-40B4-BE49-F238E27FC236}">
                <a16:creationId xmlns:a16="http://schemas.microsoft.com/office/drawing/2014/main" id="{8E3EE96F-2378-4BA4-8202-5DCCE573319E}"/>
              </a:ext>
            </a:extLst>
          </p:cNvPr>
          <p:cNvSpPr txBox="1"/>
          <p:nvPr/>
        </p:nvSpPr>
        <p:spPr>
          <a:xfrm>
            <a:off x="257072" y="507428"/>
            <a:ext cx="11576115" cy="6324808"/>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en-us" sz="1900" b="0" i="0" u="none" strike="noStrike" kern="1200" cap="none" spc="0" normalizeH="0" baseline="0" dirty="0">
                <a:ln>
                  <a:noFill/>
                </a:ln>
                <a:solidFill>
                  <a:schemeClr val="accent6">
                    <a:lumMod val="50000"/>
                  </a:schemeClr>
                </a:solidFill>
                <a:effectLst/>
                <a:uLnTx/>
                <a:uFillTx/>
                <a:latin typeface="Times New Roman" panose="02020603050405020304" pitchFamily="18" charset="0"/>
                <a:ea typeface="標楷體" panose="03000509000000000000" pitchFamily="65" charset="-120"/>
                <a:cs typeface="Times New Roman" panose="02020603050405020304" pitchFamily="18" charset="0"/>
              </a:rPr>
              <a:t>The primary users of this resource are teachers. It aims to provide teachers with content knowledge relevant to the topic to enable teachers to have a deeper understanding of teaching content when preparing for their lessons.</a:t>
            </a:r>
            <a:endParaRPr kumimoji="0" lang="en-us" altLang="zh-CN" sz="190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342900" marR="0" lvl="0" indent="-342900" algn="just"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en-us" sz="1900" b="0" i="0" u="none" strike="noStrike" kern="1200" cap="none" spc="0" normalizeH="0" baseline="0" dirty="0">
                <a:ln>
                  <a:noFill/>
                </a:ln>
                <a:solidFill>
                  <a:schemeClr val="accent6">
                    <a:lumMod val="50000"/>
                  </a:schemeClr>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All data, videos, photos, pictures, questions and suggested answers can be used for multiple purposes, such as teachers’ teaching materials, references for curriculum planning and learning and teaching, and student assignments, etc. To align with Citizenship and Social Development Curriculum and Assessment Guide (Secondary 4-6) (2021) (C&amp;A Guide), this resource should be adapted to cater for students’ learning </a:t>
            </a:r>
            <a:r>
              <a:rPr kumimoji="0" lang="en-us" sz="1900" b="0" i="0" u="none" strike="noStrike" kern="1200" cap="none" spc="0" normalizeH="0" baseline="0" dirty="0" smtClean="0">
                <a:ln>
                  <a:noFill/>
                </a:ln>
                <a:solidFill>
                  <a:schemeClr val="accent6">
                    <a:lumMod val="50000"/>
                  </a:schemeClr>
                </a:solidFill>
                <a:effectLst/>
                <a:uLnTx/>
                <a:uFillTx/>
                <a:latin typeface="Times New Roman" panose="02020603050405020304" pitchFamily="18" charset="0"/>
                <a:ea typeface="標楷體" panose="03000509000000000000" pitchFamily="65" charset="-120"/>
                <a:cs typeface="Times New Roman" panose="02020603050405020304" pitchFamily="18" charset="0"/>
              </a:rPr>
              <a:t>diversity, classroom teaching and assessment</a:t>
            </a:r>
            <a:r>
              <a:rPr kumimoji="0" lang="en-us" sz="1900" b="0" i="0" u="none" strike="noStrike" kern="1200" cap="none" spc="0" normalizeH="0" dirty="0" smtClean="0">
                <a:ln>
                  <a:noFill/>
                </a:ln>
                <a:solidFill>
                  <a:schemeClr val="accent6">
                    <a:lumMod val="50000"/>
                  </a:schemeClr>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needs</a:t>
            </a:r>
            <a:r>
              <a:rPr kumimoji="0" lang="en-us" sz="1900" b="0" i="0" u="none" strike="noStrike" kern="1200" cap="none" spc="0" normalizeH="0" baseline="0" dirty="0" smtClean="0">
                <a:ln>
                  <a:noFill/>
                </a:ln>
                <a:solidFill>
                  <a:schemeClr val="accent6">
                    <a:lumMod val="50000"/>
                  </a:schemeClr>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among</a:t>
            </a:r>
            <a:r>
              <a:rPr kumimoji="0" lang="en-us" sz="1900" b="0" i="0" u="none" strike="noStrike" kern="1200" cap="none" spc="0" normalizeH="0" dirty="0" smtClean="0">
                <a:ln>
                  <a:noFill/>
                </a:ln>
                <a:solidFill>
                  <a:schemeClr val="accent6">
                    <a:lumMod val="50000"/>
                  </a:schemeClr>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others</a:t>
            </a:r>
            <a:r>
              <a:rPr kumimoji="0" lang="en-us" sz="1900" b="0" i="0" u="none" strike="noStrike" kern="1200" cap="none" spc="0" normalizeH="0" baseline="0" dirty="0" smtClean="0">
                <a:ln>
                  <a:noFill/>
                </a:ln>
                <a:solidFill>
                  <a:schemeClr val="accent6">
                    <a:lumMod val="50000"/>
                  </a:schemeClr>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endParaRPr kumimoji="0" lang="en-us" altLang="zh-TW" sz="190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342900" marR="0" lvl="0" indent="-342900" algn="just"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en-us" sz="1900" b="0" i="0" u="none" strike="noStrike" kern="1200" cap="none" spc="0" normalizeH="0" baseline="0" dirty="0">
                <a:ln>
                  <a:noFill/>
                </a:ln>
                <a:solidFill>
                  <a:schemeClr val="accent6">
                    <a:lumMod val="50000"/>
                  </a:schemeClr>
                </a:solidFill>
                <a:effectLst/>
                <a:uLnTx/>
                <a:uFillTx/>
                <a:latin typeface="Times New Roman" panose="02020603050405020304" pitchFamily="18" charset="0"/>
                <a:ea typeface="標楷體" panose="03000509000000000000" pitchFamily="65" charset="-120"/>
                <a:cs typeface="Times New Roman" panose="02020603050405020304" pitchFamily="18" charset="0"/>
              </a:rPr>
              <a:t>Teachers may provide appropriate supplementary notes/ explanations to enrich this resource in order to enhance  students’ understanding of the topic and information provided.</a:t>
            </a:r>
            <a:endParaRPr kumimoji="0" lang="en-us" altLang="zh-TW" sz="190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342900" marR="0" lvl="0" indent="-342900" algn="just"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en-us" sz="1900" b="0" i="0" u="none" strike="noStrike" kern="1200" cap="none" spc="0" normalizeH="0" baseline="0" dirty="0">
                <a:ln>
                  <a:noFill/>
                </a:ln>
                <a:solidFill>
                  <a:schemeClr val="accent6">
                    <a:lumMod val="50000"/>
                  </a:schemeClr>
                </a:solidFill>
                <a:effectLst/>
                <a:uLnTx/>
                <a:uFillTx/>
                <a:latin typeface="Times New Roman" panose="02020603050405020304" pitchFamily="18" charset="0"/>
                <a:ea typeface="標楷體" panose="03000509000000000000" pitchFamily="65" charset="-120"/>
                <a:cs typeface="Times New Roman" panose="02020603050405020304" pitchFamily="18" charset="0"/>
              </a:rPr>
              <a:t>In accordance with the curriculum rationale and aims, teachers may select other learning and teaching resources which are correct, reliable, objective and impartial to help students build up a solid knowledge base, develop positive values and attitudes as well as enhance critical thinking and problem solving skills, and various generic skills.</a:t>
            </a:r>
            <a:endParaRPr kumimoji="0" lang="en-us" altLang="zh-TW" sz="190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342900" marR="0" lvl="0" indent="-342900" algn="just"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en-us" sz="1900" b="0" i="0" u="none" strike="noStrike" kern="1200" cap="none" spc="0" normalizeH="0" baseline="0" dirty="0">
                <a:ln>
                  <a:noFill/>
                </a:ln>
                <a:solidFill>
                  <a:schemeClr val="accent6">
                    <a:lumMod val="50000"/>
                  </a:schemeClr>
                </a:solidFill>
                <a:effectLst/>
                <a:uLnTx/>
                <a:uFillTx/>
                <a:latin typeface="Times New Roman" panose="02020603050405020304" pitchFamily="18" charset="0"/>
                <a:ea typeface="標楷體" panose="03000509000000000000" pitchFamily="65" charset="-120"/>
                <a:cs typeface="Times New Roman" panose="02020603050405020304" pitchFamily="18" charset="0"/>
              </a:rPr>
              <a:t>If some information cannot be provided in this resource due to copyright issue, teachers may visit relevant websites provided.</a:t>
            </a:r>
            <a:endParaRPr kumimoji="0" lang="en-us" altLang="zh-CN" sz="190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342900" marR="0" lvl="0" indent="-342900" algn="just"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en-us" sz="1900" b="0" i="0" u="none" strike="noStrike" kern="1200" cap="none" spc="0" normalizeH="0" baseline="0" dirty="0">
                <a:ln>
                  <a:noFill/>
                </a:ln>
                <a:solidFill>
                  <a:schemeClr val="accent6">
                    <a:lumMod val="50000"/>
                  </a:schemeClr>
                </a:solidFill>
                <a:effectLst/>
                <a:uLnTx/>
                <a:uFillTx/>
                <a:latin typeface="Times New Roman" panose="02020603050405020304" pitchFamily="18" charset="0"/>
                <a:ea typeface="標楷體" panose="03000509000000000000" pitchFamily="65" charset="-120"/>
                <a:cs typeface="Times New Roman" panose="02020603050405020304" pitchFamily="18" charset="0"/>
              </a:rPr>
              <a:t>Some information may have been updated when being used by teachers, teachers may visit the corresponding websites to obtain the up-to-date information.</a:t>
            </a:r>
            <a:endParaRPr kumimoji="0" lang="en-us" altLang="zh-CN" sz="190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342900" marR="0" lvl="0" indent="-342900" algn="just"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en-us" sz="1900" b="0" i="0" u="none" strike="noStrike" kern="1200" cap="none" spc="0" normalizeH="0" baseline="0" dirty="0">
                <a:ln>
                  <a:noFill/>
                </a:ln>
                <a:solidFill>
                  <a:schemeClr val="accent6">
                    <a:lumMod val="50000"/>
                  </a:schemeClr>
                </a:solidFill>
                <a:effectLst/>
                <a:uLnTx/>
                <a:uFillTx/>
                <a:latin typeface="Times New Roman" panose="02020603050405020304" pitchFamily="18" charset="0"/>
                <a:ea typeface="標楷體" panose="03000509000000000000" pitchFamily="65" charset="-120"/>
                <a:cs typeface="Times New Roman" panose="02020603050405020304" pitchFamily="18" charset="0"/>
              </a:rPr>
              <a:t>Please also refer to the C&amp;A Guide to understand the requirements and arrangements of the learning and teaching of the curriculum. Teachers are </a:t>
            </a:r>
            <a:r>
              <a:rPr kumimoji="0" lang="en-us" sz="1900" b="0" i="0" u="none" strike="noStrike" kern="1200" cap="none" spc="0" normalizeH="0" baseline="0" dirty="0" smtClean="0">
                <a:ln>
                  <a:noFill/>
                </a:ln>
                <a:solidFill>
                  <a:schemeClr val="accent6">
                    <a:lumMod val="50000"/>
                  </a:schemeClr>
                </a:solidFill>
                <a:effectLst/>
                <a:uLnTx/>
                <a:uFillTx/>
                <a:latin typeface="Times New Roman" panose="02020603050405020304" pitchFamily="18" charset="0"/>
                <a:ea typeface="標楷體" panose="03000509000000000000" pitchFamily="65" charset="-120"/>
                <a:cs typeface="Times New Roman" panose="02020603050405020304" pitchFamily="18" charset="0"/>
              </a:rPr>
              <a:t>welcome </a:t>
            </a:r>
            <a:r>
              <a:rPr kumimoji="0" lang="en-us" sz="1900" b="0" i="0" u="none" strike="noStrike" kern="1200" cap="none" spc="0" normalizeH="0" baseline="0" dirty="0">
                <a:ln>
                  <a:noFill/>
                </a:ln>
                <a:solidFill>
                  <a:schemeClr val="accent6">
                    <a:lumMod val="50000"/>
                  </a:schemeClr>
                </a:solidFill>
                <a:effectLst/>
                <a:uLnTx/>
                <a:uFillTx/>
                <a:latin typeface="Times New Roman" panose="02020603050405020304" pitchFamily="18" charset="0"/>
                <a:ea typeface="標楷體" panose="03000509000000000000" pitchFamily="65" charset="-120"/>
                <a:cs typeface="Times New Roman" panose="02020603050405020304" pitchFamily="18" charset="0"/>
              </a:rPr>
              <a:t>to </a:t>
            </a:r>
            <a:r>
              <a:rPr kumimoji="0" lang="en-us" sz="1900" b="0" i="0" u="none" strike="noStrike" kern="1200" cap="none" spc="0" normalizeH="0" baseline="0" dirty="0" smtClean="0">
                <a:ln>
                  <a:noFill/>
                </a:ln>
                <a:solidFill>
                  <a:schemeClr val="accent6">
                    <a:lumMod val="50000"/>
                  </a:schemeClr>
                </a:solidFill>
                <a:effectLst/>
                <a:uLnTx/>
                <a:uFillTx/>
                <a:latin typeface="Times New Roman" panose="02020603050405020304" pitchFamily="18" charset="0"/>
                <a:ea typeface="標楷體" panose="03000509000000000000" pitchFamily="65" charset="-120"/>
                <a:cs typeface="Times New Roman" panose="02020603050405020304" pitchFamily="18" charset="0"/>
              </a:rPr>
              <a:t>point out the areas</a:t>
            </a:r>
            <a:r>
              <a:rPr kumimoji="0" lang="en-us" sz="1900" b="0" i="0" u="none" strike="noStrike" kern="1200" cap="none" spc="0" normalizeH="0" dirty="0" smtClean="0">
                <a:ln>
                  <a:noFill/>
                </a:ln>
                <a:solidFill>
                  <a:schemeClr val="accent6">
                    <a:lumMod val="50000"/>
                  </a:schemeClr>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need</a:t>
            </a:r>
            <a:r>
              <a:rPr kumimoji="0" lang="en-us" sz="1900" b="0" i="0" u="none" strike="noStrike" kern="1200" cap="none" spc="0" normalizeH="0" baseline="0" dirty="0" smtClean="0">
                <a:ln>
                  <a:noFill/>
                </a:ln>
                <a:solidFill>
                  <a:schemeClr val="accent6">
                    <a:lumMod val="50000"/>
                  </a:schemeClr>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improvement, and welcome</a:t>
            </a:r>
            <a:r>
              <a:rPr kumimoji="0" lang="en-us" sz="1900" b="0" i="0" u="none" strike="noStrike" kern="1200" cap="none" spc="0" normalizeH="0" dirty="0" smtClean="0">
                <a:ln>
                  <a:noFill/>
                </a:ln>
                <a:solidFill>
                  <a:schemeClr val="accent6">
                    <a:lumMod val="50000"/>
                  </a:schemeClr>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to </a:t>
            </a:r>
            <a:r>
              <a:rPr kumimoji="0" lang="en-us" sz="1900" b="0" i="0" u="none" strike="noStrike" kern="1200" cap="none" spc="0" normalizeH="0" baseline="0" dirty="0" smtClean="0">
                <a:ln>
                  <a:noFill/>
                </a:ln>
                <a:solidFill>
                  <a:schemeClr val="accent6">
                    <a:lumMod val="50000"/>
                  </a:schemeClr>
                </a:solidFill>
                <a:effectLst/>
                <a:uLnTx/>
                <a:uFillTx/>
                <a:latin typeface="Times New Roman" panose="02020603050405020304" pitchFamily="18" charset="0"/>
                <a:ea typeface="標楷體" panose="03000509000000000000" pitchFamily="65" charset="-120"/>
                <a:cs typeface="Times New Roman" panose="02020603050405020304" pitchFamily="18" charset="0"/>
              </a:rPr>
              <a:t>provide </a:t>
            </a:r>
            <a:r>
              <a:rPr kumimoji="0" lang="en-us" sz="1900" b="0" i="0" u="none" strike="noStrike" kern="1200" cap="none" spc="0" normalizeH="0" baseline="0" dirty="0">
                <a:ln>
                  <a:noFill/>
                </a:ln>
                <a:solidFill>
                  <a:schemeClr val="accent6">
                    <a:lumMod val="50000"/>
                  </a:schemeClr>
                </a:solidFill>
                <a:effectLst/>
                <a:uLnTx/>
                <a:uFillTx/>
                <a:latin typeface="Times New Roman" panose="02020603050405020304" pitchFamily="18" charset="0"/>
                <a:ea typeface="標楷體" panose="03000509000000000000" pitchFamily="65" charset="-120"/>
                <a:cs typeface="Times New Roman" panose="02020603050405020304" pitchFamily="18" charset="0"/>
              </a:rPr>
              <a:t>updated </a:t>
            </a:r>
            <a:r>
              <a:rPr kumimoji="0" lang="en-us" sz="1900" b="0" i="0" u="none" strike="noStrike" kern="1200" cap="none" spc="0" normalizeH="0" baseline="0" dirty="0" smtClean="0">
                <a:ln>
                  <a:noFill/>
                </a:ln>
                <a:solidFill>
                  <a:schemeClr val="accent6">
                    <a:lumMod val="50000"/>
                  </a:schemeClr>
                </a:solidFill>
                <a:effectLst/>
                <a:uLnTx/>
                <a:uFillTx/>
                <a:latin typeface="Times New Roman" panose="02020603050405020304" pitchFamily="18" charset="0"/>
                <a:ea typeface="標楷體" panose="03000509000000000000" pitchFamily="65" charset="-120"/>
                <a:cs typeface="Times New Roman" panose="02020603050405020304" pitchFamily="18" charset="0"/>
              </a:rPr>
              <a:t>information to enrich the content </a:t>
            </a:r>
            <a:r>
              <a:rPr kumimoji="0" lang="en-us" sz="1900" b="0" i="0" u="none" strike="noStrike" kern="1200" cap="none" spc="0" normalizeH="0" baseline="0" dirty="0">
                <a:ln>
                  <a:noFill/>
                </a:ln>
                <a:solidFill>
                  <a:schemeClr val="accent6">
                    <a:lumMod val="50000"/>
                  </a:schemeClr>
                </a:solidFill>
                <a:effectLst/>
                <a:uLnTx/>
                <a:uFillTx/>
                <a:latin typeface="Times New Roman" panose="02020603050405020304" pitchFamily="18" charset="0"/>
                <a:ea typeface="標楷體" panose="03000509000000000000" pitchFamily="65" charset="-120"/>
                <a:cs typeface="Times New Roman" panose="02020603050405020304" pitchFamily="18" charset="0"/>
              </a:rPr>
              <a:t>for all teachers' reference.</a:t>
            </a:r>
            <a:endParaRPr kumimoji="0" lang="en-us" altLang="zh-CN" sz="190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9199485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62940" y="845185"/>
            <a:ext cx="10515600" cy="1325563"/>
          </a:xfrm>
        </p:spPr>
        <p:txBody>
          <a:bodyPr/>
          <a:lstStyle/>
          <a:p>
            <a:pPr algn="ctr"/>
            <a:r>
              <a:rPr lang="en-US" altLang="zh-HK" sz="3200" b="1" dirty="0" smtClean="0">
                <a:latin typeface="Times New Roman" panose="02020603050405020304" pitchFamily="18" charset="0"/>
                <a:cs typeface="Times New Roman" panose="02020603050405020304" pitchFamily="18" charset="0"/>
              </a:rPr>
              <a:t>Notice and Disclaimer</a:t>
            </a:r>
            <a:endParaRPr lang="zh-HK" altLang="en-US" sz="3200" b="1" dirty="0">
              <a:latin typeface="Times New Roman" panose="02020603050405020304" pitchFamily="18" charset="0"/>
              <a:cs typeface="Times New Roman" panose="02020603050405020304" pitchFamily="18" charset="0"/>
            </a:endParaRPr>
          </a:p>
        </p:txBody>
      </p:sp>
      <p:sp>
        <p:nvSpPr>
          <p:cNvPr id="5" name="文本框 10"/>
          <p:cNvSpPr txBox="1">
            <a:spLocks noChangeArrowheads="1"/>
          </p:cNvSpPr>
          <p:nvPr/>
        </p:nvSpPr>
        <p:spPr bwMode="auto">
          <a:xfrm>
            <a:off x="1811973" y="1946594"/>
            <a:ext cx="8335962" cy="16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9pPr>
          </a:lstStyle>
          <a:p>
            <a:pPr algn="just">
              <a:spcBef>
                <a:spcPts val="450"/>
              </a:spcBef>
            </a:pP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Some sources were not translated into English as the official English version is not available.</a:t>
            </a:r>
          </a:p>
          <a:p>
            <a:pPr algn="just">
              <a:spcBef>
                <a:spcPts val="450"/>
              </a:spcBef>
            </a:pP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In case of any discrepancy between the Chinese and English versions, the Chinese version shall prevail.</a:t>
            </a:r>
            <a:endParaRPr lang="en-US" altLang="zh-CN" sz="2400" b="1" dirty="0">
              <a:solidFill>
                <a:srgbClr val="77933C"/>
              </a:solidFill>
              <a:latin typeface="標楷體" panose="03000509000000000000" pitchFamily="65" charset="-12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627728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bwMode="auto">
          <a:xfrm>
            <a:off x="1537471" y="1223842"/>
            <a:ext cx="7172563" cy="549189"/>
          </a:xfrm>
          <a:prstGeom prst="rect">
            <a:avLst/>
          </a:prstGeom>
          <a:noFill/>
          <a:ln>
            <a:noFill/>
            <a:prstDash val="dash"/>
          </a:ln>
        </p:spPr>
        <p:txBody>
          <a:bodyPr vert="horz" wrap="square" lIns="91440" tIns="45720" rIns="91440" bIns="45720" rtlCol="0" anchor="t">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2400" b="1" i="0" u="non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Connotation </a:t>
            </a:r>
            <a:r>
              <a:rPr kumimoji="0" lang="en-us" sz="2400" b="1"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of new economies</a:t>
            </a:r>
            <a:endParaRPr kumimoji="0" lang="en-us" sz="2400" b="1" i="0" u="none" strike="sng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3" name="文本框 2"/>
          <p:cNvSpPr txBox="1"/>
          <p:nvPr/>
        </p:nvSpPr>
        <p:spPr>
          <a:xfrm>
            <a:off x="782097" y="2053224"/>
            <a:ext cx="8657114" cy="605294"/>
          </a:xfrm>
          <a:prstGeom prst="rect">
            <a:avLst/>
          </a:prstGeom>
          <a:noFill/>
        </p:spPr>
        <p:txBody>
          <a:bodyPr wrap="none" rtlCol="0">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2000" b="0" i="0" u="non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Transition </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from </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manufacturing-based economies to technology-based economies</a:t>
            </a:r>
            <a:r>
              <a:rPr kumimoji="0" lang="en-us" sz="2000" b="0" i="0" u="none" strike="noStrike" kern="1200" cap="none" spc="0" normalizeH="0" baseline="0" dirty="0" smtClean="0">
                <a:ln>
                  <a:noFill/>
                </a:ln>
                <a:solidFill>
                  <a:schemeClr val="tx1">
                    <a:lumMod val="85000"/>
                    <a:lumOff val="15000"/>
                  </a:schemeClr>
                </a:solidFill>
                <a:effectLst/>
                <a:uLnTx/>
                <a:uFillTx/>
                <a:latin typeface="DFKai-SB" panose="03000509000000000000" pitchFamily="65" charset="-120"/>
                <a:ea typeface="DFKai-SB" panose="03000509000000000000" pitchFamily="65" charset="-120"/>
                <a:cs typeface="黑体" panose="02010609060101010101" charset="-122"/>
                <a:sym typeface="+mn-ea"/>
              </a:rPr>
              <a:t>.</a:t>
            </a:r>
            <a:endParaRPr kumimoji="0" lang="en-us" altLang="en-US" sz="2000" b="0" i="0" u="none" strike="noStrike" kern="1200" cap="none" spc="0" normalizeH="0" baseline="0" noProof="0" dirty="0">
              <a:ln>
                <a:noFill/>
              </a:ln>
              <a:solidFill>
                <a:schemeClr val="tx1">
                  <a:lumMod val="85000"/>
                  <a:lumOff val="15000"/>
                </a:schemeClr>
              </a:solidFill>
              <a:effectLst/>
              <a:uLnTx/>
              <a:uFillTx/>
              <a:latin typeface="DFKai-SB" panose="03000509000000000000" pitchFamily="65" charset="-120"/>
              <a:ea typeface="DFKai-SB" panose="03000509000000000000" pitchFamily="65" charset="-120"/>
              <a:cs typeface="黑体" panose="02010609060101010101" charset="-122"/>
              <a:sym typeface="+mn-ea"/>
            </a:endParaRPr>
          </a:p>
        </p:txBody>
      </p:sp>
      <p:sp>
        <p:nvSpPr>
          <p:cNvPr id="10" name="文本框 9"/>
          <p:cNvSpPr txBox="1"/>
          <p:nvPr/>
        </p:nvSpPr>
        <p:spPr>
          <a:xfrm>
            <a:off x="543109" y="3835166"/>
            <a:ext cx="11084037" cy="2275046"/>
          </a:xfrm>
          <a:prstGeom prst="round2DiagRect">
            <a:avLst>
              <a:gd name="adj1" fmla="val 14047"/>
              <a:gd name="adj2" fmla="val 0"/>
            </a:avLst>
          </a:prstGeom>
          <a:solidFill>
            <a:schemeClr val="accent2">
              <a:lumMod val="20000"/>
              <a:lumOff val="80000"/>
            </a:schemeClr>
          </a:solidFill>
          <a:ln>
            <a:solidFill>
              <a:schemeClr val="bg1"/>
            </a:solidFill>
            <a:prstDash val="solid"/>
          </a:ln>
        </p:spPr>
        <p:txBody>
          <a:bodyPr wrap="square" rtlCol="0">
            <a:spAutoFit/>
          </a:bodyPr>
          <a:lstStyle/>
          <a:p>
            <a:pPr lvl="0" algn="just">
              <a:lnSpc>
                <a:spcPct val="120000"/>
              </a:lnSpc>
              <a:spcBef>
                <a:spcPts val="1200"/>
              </a:spcBef>
              <a:defRPr/>
            </a:pP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The </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term "new </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economies</a:t>
            </a:r>
            <a:r>
              <a:rPr kumimoji="0" lang="en-us" sz="2000" b="0" i="0" u="none" strike="noStrike" kern="1200" cap="none" spc="0" normalizeH="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generally refers to the </a:t>
            </a:r>
            <a:r>
              <a:rPr lang="en-us" altLang="zh-HK" sz="200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economies </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driven </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by high-tech industries due to the development of information technology</a:t>
            </a:r>
            <a:r>
              <a:rPr lang="en-us" sz="20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 in the context of economic </a:t>
            </a:r>
            <a:r>
              <a:rPr lang="en-us" sz="2000" b="0" i="0" u="none" baseline="0" dirty="0" err="1"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globalisation</a:t>
            </a:r>
            <a:r>
              <a:rPr lang="en-us" sz="20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a:t>
            </a:r>
          </a:p>
          <a:p>
            <a:pPr lvl="0" algn="just">
              <a:lnSpc>
                <a:spcPct val="120000"/>
              </a:lnSpc>
              <a:spcBef>
                <a:spcPts val="1200"/>
              </a:spcBef>
              <a:defRPr/>
            </a:pP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In </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2016, the term "new </a:t>
            </a:r>
            <a:r>
              <a:rPr lang="en-us" altLang="zh-HK" sz="200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economies</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was written into our government work report for the first time</a:t>
            </a:r>
            <a:r>
              <a:rPr lang="en-us" sz="20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HK" sz="200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indicating </a:t>
            </a:r>
            <a:r>
              <a:rPr lang="en-us" altLang="zh-HK" sz="200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that our country’s development was in a critical stage and must speed up the development of new economies.</a:t>
            </a:r>
            <a:endParaRPr kumimoji="0" lang="en-us" altLang="en-US" sz="2000" b="0" i="0" u="none" strike="sngStrike" kern="1200" cap="none" spc="0" normalizeH="0" baseline="0" noProof="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文本框 5"/>
          <p:cNvSpPr txBox="1"/>
          <p:nvPr/>
        </p:nvSpPr>
        <p:spPr>
          <a:xfrm>
            <a:off x="3942706" y="3160292"/>
            <a:ext cx="2627642" cy="400110"/>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About new economies </a:t>
            </a:r>
            <a:endParaRPr kumimoji="0" lang="en-us" sz="2000" b="1" i="0" u="none" strike="noStrike" kern="1200" cap="none" spc="0" normalizeH="0" baseline="0" noProof="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12" name="Freeform 5"/>
          <p:cNvSpPr/>
          <p:nvPr/>
        </p:nvSpPr>
        <p:spPr bwMode="auto">
          <a:xfrm>
            <a:off x="801628" y="1313500"/>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grpSp>
        <p:nvGrpSpPr>
          <p:cNvPr id="13" name="组合 12"/>
          <p:cNvGrpSpPr/>
          <p:nvPr/>
        </p:nvGrpSpPr>
        <p:grpSpPr>
          <a:xfrm>
            <a:off x="801628" y="3049731"/>
            <a:ext cx="2913175" cy="569826"/>
            <a:chOff x="1193537" y="1449125"/>
            <a:chExt cx="2913175" cy="569826"/>
          </a:xfrm>
        </p:grpSpPr>
        <p:sp>
          <p:nvSpPr>
            <p:cNvPr id="14" name="矩形 13"/>
            <p:cNvSpPr/>
            <p:nvPr/>
          </p:nvSpPr>
          <p:spPr>
            <a:xfrm>
              <a:off x="1193537" y="159350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15" name="矩形 14"/>
            <p:cNvSpPr/>
            <p:nvPr/>
          </p:nvSpPr>
          <p:spPr>
            <a:xfrm>
              <a:off x="1317362" y="1728439"/>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16" name="文本框 13"/>
            <p:cNvSpPr txBox="1">
              <a:spLocks noChangeArrowheads="1"/>
            </p:cNvSpPr>
            <p:nvPr/>
          </p:nvSpPr>
          <p:spPr bwMode="auto">
            <a:xfrm>
              <a:off x="1802005" y="1449125"/>
              <a:ext cx="230470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u="none" baseline="0" dirty="0" smtClean="0">
                  <a:solidFill>
                    <a:prstClr val="black"/>
                  </a:solidFill>
                  <a:latin typeface="Times New Roman" panose="02020603050405020304" pitchFamily="18" charset="0"/>
                  <a:ea typeface="Microsoft JhengHei" panose="020B0604030504040204" pitchFamily="34" charset="-120"/>
                  <a:cs typeface="Times New Roman" panose="02020603050405020304" pitchFamily="18" charset="0"/>
                </a:rPr>
                <a:t>Reference</a:t>
              </a:r>
              <a:endParaRPr kumimoji="0" lang="en-us" altLang="en-US" sz="2000" b="1" i="0" u="none" strike="sngStrike" kern="1200" cap="none" spc="0" normalizeH="0" baseline="0" noProof="0" dirty="0">
                <a:ln>
                  <a:noFill/>
                </a:ln>
                <a:solidFill>
                  <a:prstClr val="black"/>
                </a:solidFill>
                <a:effectLst/>
                <a:uLnTx/>
                <a:uFillTx/>
                <a:latin typeface="Times New Roman" panose="02020603050405020304" pitchFamily="18" charset="0"/>
                <a:ea typeface="Microsoft JhengHei" panose="020B0604030504040204" pitchFamily="34" charset="-120"/>
                <a:cs typeface="Times New Roman" panose="02020603050405020304" pitchFamily="18" charset="0"/>
              </a:endParaRPr>
            </a:p>
          </p:txBody>
        </p:sp>
        <p:cxnSp>
          <p:nvCxnSpPr>
            <p:cNvPr id="20" name="直接连接符 19"/>
            <p:cNvCxnSpPr/>
            <p:nvPr/>
          </p:nvCxnSpPr>
          <p:spPr>
            <a:xfrm>
              <a:off x="1710702" y="1957039"/>
              <a:ext cx="167711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8" name="任意多边形: 形状 3"/>
          <p:cNvSpPr/>
          <p:nvPr/>
        </p:nvSpPr>
        <p:spPr>
          <a:xfrm>
            <a:off x="1928298" y="308242"/>
            <a:ext cx="8579376" cy="451824"/>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77900" rtl="0" eaLnBrk="1" fontAlgn="auto" latinLnBrk="0" hangingPunct="1">
              <a:lnSpc>
                <a:spcPct val="90000"/>
              </a:lnSpc>
              <a:spcBef>
                <a:spcPts val="0"/>
              </a:spcBef>
              <a:spcAft>
                <a:spcPct val="35000"/>
              </a:spcAft>
              <a:buClrTx/>
              <a:buSzTx/>
              <a:buFontTx/>
              <a:buNone/>
              <a:tabLst/>
              <a:defRPr/>
            </a:pPr>
            <a:r>
              <a:rPr kumimoji="0" lang="en-us" sz="2800" b="1" i="0" u="none" strike="noStrike" kern="1200" cap="none" spc="0" normalizeH="0" baseline="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rPr>
              <a:t>1. </a:t>
            </a:r>
            <a:r>
              <a:rPr kumimoji="0" lang="en-us" sz="2800" b="1" i="0" u="none" strike="noStrike" kern="1200" cap="none" spc="0" normalizeH="0" baseline="0" dirty="0">
                <a:ln>
                  <a:noFill/>
                </a:ln>
                <a:solidFill>
                  <a:schemeClr val="bg1"/>
                </a:solidFill>
                <a:effectLst/>
                <a:uLnTx/>
                <a:uFillTx/>
                <a:latin typeface="Times New Roman" panose="02020603050405020304" pitchFamily="18" charset="0"/>
                <a:ea typeface="DFKai-SB" panose="03000509000000000000" pitchFamily="65" charset="-120"/>
                <a:cs typeface="Times New Roman" panose="02020603050405020304" pitchFamily="18" charset="0"/>
              </a:rPr>
              <a:t>General meaning of </a:t>
            </a:r>
            <a:r>
              <a:rPr kumimoji="0" lang="en-us" sz="2800" b="1" i="0" u="none" strike="noStrike" kern="1200" cap="none" spc="0" normalizeH="0" baseline="0" dirty="0" smtClean="0">
                <a:ln>
                  <a:noFill/>
                </a:ln>
                <a:solidFill>
                  <a:schemeClr val="bg1"/>
                </a:solidFill>
                <a:effectLst/>
                <a:uLnTx/>
                <a:uFillTx/>
                <a:latin typeface="Times New Roman" panose="02020603050405020304" pitchFamily="18" charset="0"/>
                <a:ea typeface="DFKai-SB" panose="03000509000000000000" pitchFamily="65" charset="-120"/>
                <a:cs typeface="Times New Roman" panose="02020603050405020304" pitchFamily="18" charset="0"/>
              </a:rPr>
              <a:t>new economies</a:t>
            </a:r>
            <a:endParaRPr kumimoji="0" lang="en-us" altLang="en-US" sz="2800" b="1" i="0" u="none" strike="sngStrike" kern="1200" cap="none" spc="0" normalizeH="0" baseline="0" noProof="0" dirty="0">
              <a:ln>
                <a:noFill/>
              </a:ln>
              <a:solidFill>
                <a:schemeClr val="bg1"/>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descr="7b0a202020202262756c6c6574223a20227b5c2263617465676f727949645c223a31303031322c5c2274656d706c61746549645c223a32303233313330307d220a7d0a"/>
          <p:cNvSpPr txBox="1"/>
          <p:nvPr/>
        </p:nvSpPr>
        <p:spPr>
          <a:xfrm>
            <a:off x="642533" y="1740584"/>
            <a:ext cx="10778009" cy="2985433"/>
          </a:xfrm>
          <a:prstGeom prst="rect">
            <a:avLst/>
          </a:prstGeom>
          <a:noFill/>
          <a:ln>
            <a:noFill/>
            <a:prstDash val="dash"/>
          </a:ln>
        </p:spPr>
        <p:txBody>
          <a:bodyPr wrap="square" rtlCol="0">
            <a:spAutoFit/>
          </a:bodyPr>
          <a:lstStyle/>
          <a:p>
            <a:pPr marL="457200" lvl="0" indent="-457200" algn="just" hangingPunct="0">
              <a:lnSpc>
                <a:spcPct val="120000"/>
              </a:lnSpc>
              <a:spcBef>
                <a:spcPts val="1200"/>
              </a:spcBef>
              <a:buFont typeface="Arial" panose="020B0604020202020204" pitchFamily="34" charset="0"/>
              <a:buChar char="•"/>
              <a:defRPr/>
            </a:pP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New </a:t>
            </a:r>
            <a:r>
              <a:rPr lang="en-us" sz="200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economies m</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ainly </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based on technologies including the </a:t>
            </a:r>
            <a:r>
              <a:rPr kumimoji="0" lang="en-us" sz="2000" b="0" i="0" u="non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I</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nternet</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big </a:t>
            </a:r>
            <a:r>
              <a:rPr kumimoji="0" lang="en-us" sz="2000" b="0" i="0" u="non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d</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ata</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cloud </a:t>
            </a:r>
            <a:r>
              <a:rPr kumimoji="0" lang="en-us" sz="2000" b="0" i="0" u="non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c</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omputing </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and artificial intelligence (AI), </a:t>
            </a:r>
            <a:r>
              <a:rPr lang="en-us" altLang="zh-HK" sz="200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with</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research and development as well as services </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as </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the focuses</a:t>
            </a:r>
            <a:r>
              <a:rPr kumimoji="0" lang="en-us" sz="2000" b="0" i="0" u="none" strike="noStrike" kern="1200" cap="none" spc="0" normalizeH="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of</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development.  </a:t>
            </a:r>
            <a:endParaRPr kumimoji="0" lang="en-us" altLang="en-US" sz="2000" b="0" i="0" u="none" strike="noStrike" kern="1200" cap="none" spc="0" normalizeH="0" baseline="0" noProof="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a:p>
            <a:pPr marL="457200" lvl="0" indent="-457200" algn="just" rtl="0" hangingPunct="0">
              <a:lnSpc>
                <a:spcPct val="120000"/>
              </a:lnSpc>
              <a:spcBef>
                <a:spcPts val="1200"/>
              </a:spcBef>
              <a:buFont typeface="Arial" panose="020B0604020202020204" pitchFamily="34" charset="0"/>
              <a:buChar char="•"/>
              <a:defRPr/>
            </a:pP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New economies adopt an intensive </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development mode, </a:t>
            </a:r>
            <a:r>
              <a:rPr kumimoji="0" lang="en-us" sz="2000" b="0" i="0" u="none" strike="noStrike" kern="1200" cap="none" spc="0" normalizeH="0" baseline="0" dirty="0" err="1"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emphasise</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technological innovations</a:t>
            </a:r>
            <a:r>
              <a:rPr lang="en-us" sz="20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invest</a:t>
            </a:r>
            <a:r>
              <a:rPr lang="en-us" sz="2000" b="0" i="0" u="none" strike="sngStrik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s</a:t>
            </a:r>
            <a:r>
              <a:rPr lang="en-us" sz="20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in high-end </a:t>
            </a:r>
            <a:r>
              <a:rPr lang="en-us" sz="2000" b="0" i="0" u="none" baseline="0" dirty="0" err="1"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labour</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force</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a:t>
            </a:r>
            <a:r>
              <a:rPr lang="en-us" sz="20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and </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involve </a:t>
            </a:r>
            <a:r>
              <a:rPr lang="en-us" sz="20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areas ranging </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from </a:t>
            </a:r>
            <a:r>
              <a:rPr lang="en-us" sz="20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primary to </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tertiary </a:t>
            </a:r>
            <a:r>
              <a:rPr lang="en-us" sz="20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industries.</a:t>
            </a:r>
            <a:endParaRPr kumimoji="0" lang="en-us" altLang="en-US" sz="2000" b="0" i="0" u="none" strike="noStrike" kern="1200" cap="none" spc="0" normalizeH="0" baseline="0" noProof="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a:p>
            <a:pPr marL="457200" lvl="0" indent="-457200" algn="just" hangingPunct="0">
              <a:lnSpc>
                <a:spcPct val="120000"/>
              </a:lnSpc>
              <a:spcBef>
                <a:spcPts val="1200"/>
              </a:spcBef>
              <a:buFont typeface="Arial" panose="020B0604020202020204" pitchFamily="34" charset="0"/>
              <a:buChar char="•"/>
              <a:defRPr/>
            </a:pPr>
            <a:r>
              <a:rPr lang="en-US" sz="200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New economies </a:t>
            </a:r>
            <a:r>
              <a:rPr lang="en-US" sz="200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v</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alue </a:t>
            </a:r>
            <a:r>
              <a:rPr kumimoji="0" lang="en-us" sz="20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intellectual </a:t>
            </a:r>
            <a:r>
              <a:rPr kumimoji="0" lang="en-us" sz="20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property</a:t>
            </a:r>
            <a:r>
              <a:rPr lang="en-us" sz="200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a:t>
            </a:r>
            <a:r>
              <a:rPr lang="en-us" sz="20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such as data with significant economic value as a </a:t>
            </a:r>
            <a:r>
              <a:rPr lang="en-us" sz="200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new type of asset. </a:t>
            </a:r>
            <a:endParaRPr kumimoji="0" lang="en-us" altLang="zh-CN" sz="2000" b="0" i="0" u="none" strike="sngStrike" kern="1200" cap="none" spc="0" normalizeH="0" baseline="0" noProof="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8" name="文本框 7"/>
          <p:cNvSpPr txBox="1"/>
          <p:nvPr/>
        </p:nvSpPr>
        <p:spPr>
          <a:xfrm>
            <a:off x="1168399" y="5654759"/>
            <a:ext cx="9890234" cy="707886"/>
          </a:xfrm>
          <a:prstGeom prst="rect">
            <a:avLst/>
          </a:prstGeom>
          <a:solidFill>
            <a:schemeClr val="accent2">
              <a:lumMod val="20000"/>
              <a:lumOff val="80000"/>
            </a:schemeClr>
          </a:solidFill>
        </p:spPr>
        <p:txBody>
          <a:bodyPr wrap="square" rtlCol="0" anchor="t">
            <a:spAutoFit/>
          </a:bodyPr>
          <a:lstStyle/>
          <a:p>
            <a:pPr lvl="0" algn="l" rtl="0">
              <a:defRPr/>
            </a:pPr>
            <a:r>
              <a:rPr kumimoji="0" lang="en-us" sz="2000" b="0" i="0" u="none" strike="noStrike" kern="1200" cap="none" spc="0" normalizeH="0" baseline="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Source: Xu Xianchun et al., “China's New Economy: Roles, Characteristics and Challenges”, </a:t>
            </a:r>
            <a:r>
              <a:rPr kumimoji="0" lang="en-us" sz="2000" b="0" i="1" u="none" strike="noStrike" kern="1200" cap="none" spc="0" normalizeH="0" baseline="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Finance &amp; Trade Economics</a:t>
            </a:r>
            <a:r>
              <a:rPr kumimoji="0" lang="en-us" sz="2000" b="0" i="0" u="none" strike="noStrike" kern="1200" cap="none" spc="0" normalizeH="0" baseline="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 1</a:t>
            </a:r>
            <a:r>
              <a:rPr kumimoji="0" lang="en-us" sz="2000" b="0" i="0" u="none" strike="noStrike" kern="1200" cap="none" spc="0" normalizeH="0" baseline="3000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st</a:t>
            </a:r>
            <a:r>
              <a:rPr kumimoji="0" lang="en-us" sz="2000" b="0" i="0" u="none" strike="noStrike" kern="1200" cap="none" spc="0" normalizeH="0" baseline="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 Issue of 2020</a:t>
            </a:r>
            <a:r>
              <a:rPr lang="en-us" sz="2000" b="0" i="0" u="none" baseline="0" dirty="0">
                <a:latin typeface="標楷體" panose="03000509000000000000" pitchFamily="65" charset="-120"/>
                <a:ea typeface="標楷體" panose="03000509000000000000" pitchFamily="65" charset="-120"/>
              </a:rPr>
              <a:t>.</a:t>
            </a:r>
            <a:endParaRPr kumimoji="0" lang="en-us" altLang="en-US" sz="2000" b="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p:txBody>
      </p:sp>
      <p:sp>
        <p:nvSpPr>
          <p:cNvPr id="9" name="文本框 8"/>
          <p:cNvSpPr txBox="1"/>
          <p:nvPr/>
        </p:nvSpPr>
        <p:spPr bwMode="auto">
          <a:xfrm>
            <a:off x="1616888" y="741144"/>
            <a:ext cx="7239245" cy="549189"/>
          </a:xfrm>
          <a:prstGeom prst="rect">
            <a:avLst/>
          </a:prstGeom>
          <a:noFill/>
          <a:ln>
            <a:noFill/>
            <a:prstDash val="dash"/>
          </a:ln>
        </p:spPr>
        <p:txBody>
          <a:bodyPr vert="horz" wrap="square" lIns="91440" tIns="45720" rIns="91440" bIns="45720" rtlCol="0" anchor="t">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2400" b="1"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Characteristics of </a:t>
            </a:r>
            <a:r>
              <a:rPr kumimoji="0" lang="en-us" sz="2400" b="1"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new economies</a:t>
            </a:r>
            <a:endParaRPr kumimoji="0" lang="en-us" sz="2400" b="1" i="0" u="none" strike="sng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10" name="Freeform 5"/>
          <p:cNvSpPr/>
          <p:nvPr/>
        </p:nvSpPr>
        <p:spPr bwMode="auto">
          <a:xfrm>
            <a:off x="1168399" y="956733"/>
            <a:ext cx="339051" cy="307190"/>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3561711" y="5649871"/>
            <a:ext cx="7873102" cy="584775"/>
          </a:xfrm>
          <a:prstGeom prst="rect">
            <a:avLst/>
          </a:prstGeom>
          <a:solidFill>
            <a:schemeClr val="accent2">
              <a:lumMod val="20000"/>
              <a:lumOff val="80000"/>
            </a:schemeClr>
          </a:solidFill>
        </p:spPr>
        <p:txBody>
          <a:bodyPr wrap="square">
            <a:spAutoFit/>
          </a:bodyPr>
          <a:lstStyle/>
          <a:p>
            <a:pPr lvl="0">
              <a:defRPr/>
            </a:pPr>
            <a:r>
              <a:rPr lang="en-us" sz="16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Source</a:t>
            </a:r>
            <a:r>
              <a:rPr kumimoji="0" lang="en-us" sz="16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lang="en-us" sz="16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Why Do We Need New Economy Indices?”, extracted from </a:t>
            </a:r>
            <a:r>
              <a:rPr lang="en-us" sz="1600"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www.gov.cn, </a:t>
            </a:r>
            <a:r>
              <a:rPr lang="en-US" sz="160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http</a:t>
            </a:r>
            <a:r>
              <a:rPr lang="en-US" sz="160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://big5.www.gov.cn/gate/big5/www.gov.cn/shuju/2016-08/05/content_5097804.htm</a:t>
            </a:r>
            <a:endParaRPr kumimoji="0" lang="en-us" altLang="en-US" sz="1600" b="0" i="0" u="none" strike="noStrike" kern="1200" cap="none" spc="0" normalizeH="0" baseline="0" noProof="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2" name="文本框 1"/>
          <p:cNvSpPr txBox="1"/>
          <p:nvPr/>
        </p:nvSpPr>
        <p:spPr>
          <a:xfrm>
            <a:off x="686297" y="1186387"/>
            <a:ext cx="10748516" cy="4233467"/>
          </a:xfrm>
          <a:prstGeom prst="rect">
            <a:avLst/>
          </a:prstGeom>
          <a:noFill/>
        </p:spPr>
        <p:txBody>
          <a:bodyPr wrap="square" rtlCol="0" anchor="t">
            <a:spAutoFit/>
          </a:bodyPr>
          <a:lstStyle/>
          <a:p>
            <a:pPr lvl="0" algn="just">
              <a:lnSpc>
                <a:spcPct val="130000"/>
              </a:lnSpc>
              <a:defRPr/>
            </a:pPr>
            <a:r>
              <a:rPr kumimoji="0" lang="en-us" sz="23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The new economies take shape </a:t>
            </a:r>
            <a:r>
              <a:rPr kumimoji="0" lang="en-US" sz="23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in course of </a:t>
            </a:r>
            <a:r>
              <a:rPr kumimoji="0" lang="en-us" sz="23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economic </a:t>
            </a:r>
            <a:r>
              <a:rPr kumimoji="0" lang="en-us" sz="2300" b="0" i="0" u="none" strike="noStrike" kern="1200" cap="none" spc="0" normalizeH="0" baseline="0" dirty="0" err="1"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globalisation</a:t>
            </a:r>
            <a:r>
              <a:rPr kumimoji="0" lang="en-us" sz="23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 and the development of information technology.  Initially the</a:t>
            </a:r>
            <a:r>
              <a:rPr kumimoji="0" lang="en-us" sz="2300" b="0" i="0" u="none" strike="noStrike" kern="1200" cap="none" spc="0" normalizeH="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 term </a:t>
            </a:r>
            <a:r>
              <a:rPr kumimoji="0" lang="en-us" sz="23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mainly refers to industries related to the development of information technology.  With technological advancement, especially the development of new technologies such as</a:t>
            </a:r>
            <a:r>
              <a:rPr lang="en-us" sz="230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kumimoji="0" lang="en-us" sz="2300" b="0" i="0" u="non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AI</a:t>
            </a:r>
            <a:r>
              <a:rPr lang="en-us" sz="2300"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HK" sz="230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internet of </a:t>
            </a:r>
            <a:r>
              <a:rPr lang="en-us" altLang="zh-HK" sz="230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things (</a:t>
            </a:r>
            <a:r>
              <a:rPr lang="en-us" altLang="zh-HK" sz="2300" dirty="0" err="1"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IoT</a:t>
            </a:r>
            <a:r>
              <a:rPr lang="en-us" altLang="zh-HK" sz="230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HK" sz="230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and big </a:t>
            </a:r>
            <a:r>
              <a:rPr lang="en-us" altLang="zh-HK" sz="230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data, </a:t>
            </a:r>
            <a:r>
              <a:rPr kumimoji="0" lang="en-us" sz="23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the new economies include </a:t>
            </a:r>
            <a:r>
              <a:rPr kumimoji="0" lang="en-us" sz="23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not only emerging industries such as new-generation information technology and information services industries, new energy vehicles, </a:t>
            </a:r>
            <a:r>
              <a:rPr kumimoji="0" lang="en-us" sz="23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but also intelligent manufacturing, energy saving and environmental conservation, as</a:t>
            </a:r>
            <a:r>
              <a:rPr kumimoji="0" lang="en-us" sz="2300" b="0" i="0" u="none" strike="noStrike" kern="1200" cap="none" spc="0" normalizeH="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 well as </a:t>
            </a:r>
            <a:r>
              <a:rPr kumimoji="0" lang="en-us" sz="23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biomedicine.  </a:t>
            </a:r>
            <a:r>
              <a:rPr lang="en-us" sz="230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Others include </a:t>
            </a:r>
            <a:r>
              <a:rPr kumimoji="0" lang="en-us" sz="23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new business models such as </a:t>
            </a:r>
            <a:r>
              <a:rPr kumimoji="0" lang="en-us" sz="23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e-commerce, mobile payment, sharing economy, and platform economy.</a:t>
            </a:r>
            <a:endParaRPr kumimoji="0" lang="en-us" altLang="en-US" sz="2300" b="0" i="0" u="none" strike="noStrike" kern="1200" cap="none" spc="0" normalizeH="0" baseline="0" noProof="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7" name="文本框 26"/>
          <p:cNvSpPr txBox="1"/>
          <p:nvPr/>
        </p:nvSpPr>
        <p:spPr bwMode="auto">
          <a:xfrm>
            <a:off x="1468218" y="551831"/>
            <a:ext cx="8300622" cy="561179"/>
          </a:xfrm>
          <a:prstGeom prst="rect">
            <a:avLst/>
          </a:prstGeom>
          <a:noFill/>
          <a:ln>
            <a:noFill/>
            <a:prstDash val="dash"/>
          </a:ln>
        </p:spPr>
        <p:txBody>
          <a:bodyPr vert="horz" wrap="square" lIns="91440" tIns="45720" rIns="91440" bIns="45720" rtlCol="0" anchor="t">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2800" b="1"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Wide </a:t>
            </a:r>
            <a:r>
              <a:rPr kumimoji="0" lang="en-us" sz="2800" b="1"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scope of </a:t>
            </a:r>
            <a:r>
              <a:rPr kumimoji="0" lang="en-us" sz="2800" b="1"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new </a:t>
            </a:r>
            <a:r>
              <a:rPr kumimoji="0" lang="en-us" sz="2800" b="1" i="0" u="non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economies</a:t>
            </a:r>
            <a:endParaRPr kumimoji="0" lang="en-us" sz="2800" b="1" i="0" u="none" strike="sng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28" name="Freeform 5"/>
          <p:cNvSpPr/>
          <p:nvPr/>
        </p:nvSpPr>
        <p:spPr bwMode="auto">
          <a:xfrm>
            <a:off x="686297" y="634347"/>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nvSpPr>
        <p:spPr>
          <a:xfrm>
            <a:off x="705993" y="1755708"/>
            <a:ext cx="10674528" cy="3416320"/>
          </a:xfrm>
          <a:prstGeom prst="rect">
            <a:avLst/>
          </a:prstGeom>
        </p:spPr>
        <p:txBody>
          <a:bodyPr vert="horz" wrap="square" lIns="91440" tIns="45720" rIns="91440" bIns="45720" rtlCol="0" anchor="ctr" anchorCtr="0">
            <a:spAutoFit/>
          </a:bodyPr>
          <a:lstStyle>
            <a:lvl1pPr marR="0" fontAlgn="auto">
              <a:lnSpc>
                <a:spcPct val="100000"/>
              </a:lnSpc>
              <a:spcBef>
                <a:spcPct val="0"/>
              </a:spcBef>
              <a:buNone/>
              <a:defRPr kumimoji="0" lang="en-us" altLang="en-US" sz="3600" b="1" i="0" u="none" strike="noStrike" cap="none" spc="300" normalizeH="0" baseline="0" noProof="1" dirty="0">
                <a:solidFill>
                  <a:schemeClr val="tx1">
                    <a:lumMod val="85000"/>
                    <a:lumOff val="15000"/>
                  </a:schemeClr>
                </a:solidFill>
                <a:uFillTx/>
                <a:latin typeface="微软雅黑" panose="020B0503020204020204" charset="-122"/>
                <a:ea typeface="微软雅黑" panose="020B0503020204020204" charset="-122"/>
                <a:cs typeface="+mj-cs"/>
                <a:sym typeface="+mn-ea"/>
              </a:defRPr>
            </a:lvl1pPr>
          </a:lstStyle>
          <a:p>
            <a:pPr lvl="0" algn="just" rtl="0" hangingPunct="0">
              <a:lnSpc>
                <a:spcPct val="150000"/>
              </a:lnSpc>
              <a:spcBef>
                <a:spcPts val="0"/>
              </a:spcBef>
              <a:defRPr/>
            </a:pPr>
            <a:r>
              <a:rPr kumimoji="0" lang="en-us" sz="2400" b="0" i="0" u="none" strike="noStrike" kern="1200" cap="none" spc="0" normalizeH="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With </a:t>
            </a:r>
            <a:r>
              <a:rPr kumimoji="0" lang="en-us" sz="2400" b="0" i="0" u="none" strike="noStrike" kern="1200" cap="none" spc="0" normalizeH="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 new round of technological </a:t>
            </a:r>
            <a:r>
              <a:rPr lang="en-us" sz="2400" b="0" i="0" u="none" spc="0" dirty="0">
                <a:latin typeface="Times New Roman" panose="02020603050405020304" pitchFamily="18" charset="0"/>
                <a:ea typeface="DFKai-SB" panose="03000509000000000000" pitchFamily="65" charset="-120"/>
                <a:cs typeface="Times New Roman" panose="02020603050405020304" pitchFamily="18" charset="0"/>
              </a:rPr>
              <a:t>progress</a:t>
            </a:r>
            <a:r>
              <a:rPr kumimoji="0" lang="en-us" sz="2400" b="0" i="0" u="none" strike="noStrike" kern="1200" cap="none" spc="0" normalizeH="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and faster development of industrial transformation, new technologies such as the </a:t>
            </a:r>
            <a:r>
              <a:rPr kumimoji="0" lang="en-us" sz="2400" b="0" i="0" u="none" kern="1200" cap="none" spc="0" normalizeH="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I</a:t>
            </a:r>
            <a:r>
              <a:rPr kumimoji="0" lang="en-us" sz="2400" b="0" i="0" u="none" strike="noStrike" kern="1200" cap="none" spc="0" normalizeH="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nternet</a:t>
            </a:r>
            <a:r>
              <a:rPr kumimoji="0" lang="en-us" sz="2400" b="0" i="0" u="none" strike="noStrike" kern="1200" cap="none" spc="0" normalizeH="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a:t>
            </a:r>
            <a:r>
              <a:rPr kumimoji="0" lang="en-us" sz="2400" b="0" i="0" u="none" strike="noStrike" kern="1200" cap="none" spc="0" normalizeH="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big data</a:t>
            </a:r>
            <a:r>
              <a:rPr kumimoji="0" lang="en-us" sz="2400" b="0" i="0" u="none" strike="noStrike" kern="1200" cap="none" spc="0" normalizeH="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new energy, and biomedicine are </a:t>
            </a:r>
            <a:r>
              <a:rPr kumimoji="0" lang="en-us" sz="2400" b="0" i="0" u="none" strike="noStrike" kern="1200" cap="none" spc="0" normalizeH="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extensively applied </a:t>
            </a:r>
            <a:r>
              <a:rPr kumimoji="0" lang="en-us" sz="2400" b="0" i="0" u="none" strike="noStrike" kern="1200" cap="none" spc="0" normalizeH="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in various fields of economic and social life, which gives rise to new economic forms such as digital</a:t>
            </a:r>
            <a:r>
              <a:rPr lang="en-us" sz="2400" b="0" i="0" u="none" spc="0" dirty="0">
                <a:latin typeface="Times New Roman" panose="02020603050405020304" pitchFamily="18" charset="0"/>
                <a:ea typeface="DFKai-SB" panose="03000509000000000000" pitchFamily="65" charset="-120"/>
                <a:cs typeface="Times New Roman" panose="02020603050405020304" pitchFamily="18" charset="0"/>
              </a:rPr>
              <a:t> economy, bioeconomy and green</a:t>
            </a:r>
            <a:r>
              <a:rPr kumimoji="0" lang="en-us" sz="2400" b="0" i="0" u="none" strike="noStrike" kern="1200" cap="none" spc="0" normalizeH="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a:t>
            </a:r>
            <a:r>
              <a:rPr kumimoji="0" lang="en-us" sz="2400" b="0" i="0" u="none" strike="noStrike" kern="1200" cap="none" spc="0" normalizeH="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economy.  It has become </a:t>
            </a:r>
            <a:r>
              <a:rPr kumimoji="0" lang="en-us" sz="2400" b="0" i="0" u="none" strike="noStrike" kern="1200" cap="none" spc="0" normalizeH="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an important force for promoting the development of the world economy.</a:t>
            </a:r>
            <a:endParaRPr kumimoji="0" lang="en-us" altLang="en-US" sz="2400" b="0" i="0" u="none" strike="noStrike" kern="1200" cap="none" spc="0" normalizeH="0" noProof="1">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4" name="任意多边形: 形状 3"/>
          <p:cNvSpPr/>
          <p:nvPr/>
        </p:nvSpPr>
        <p:spPr>
          <a:xfrm>
            <a:off x="1240971" y="917403"/>
            <a:ext cx="9134670" cy="451824"/>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77900" rtl="0" eaLnBrk="1" fontAlgn="auto" latinLnBrk="0" hangingPunct="1">
              <a:lnSpc>
                <a:spcPct val="90000"/>
              </a:lnSpc>
              <a:spcBef>
                <a:spcPts val="0"/>
              </a:spcBef>
              <a:spcAft>
                <a:spcPct val="35000"/>
              </a:spcAft>
              <a:buClrTx/>
              <a:buSzTx/>
              <a:buFontTx/>
              <a:buNone/>
              <a:tabLst/>
              <a:defRPr/>
            </a:pPr>
            <a:r>
              <a:rPr kumimoji="0" lang="en-us" sz="2800" b="1" i="0" u="none" strike="noStrike" kern="1200" cap="none" spc="0" normalizeH="0" baseline="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rPr>
              <a:t>2. </a:t>
            </a:r>
            <a:r>
              <a:rPr kumimoji="0" lang="en-us" sz="2800" b="1" i="0" u="none" strike="noStrike" kern="1200" cap="none" spc="0" normalizeH="0" baseline="0" dirty="0">
                <a:ln>
                  <a:noFill/>
                </a:ln>
                <a:solidFill>
                  <a:schemeClr val="bg1"/>
                </a:solidFill>
                <a:effectLst/>
                <a:uLnTx/>
                <a:uFillTx/>
                <a:latin typeface="Times New Roman" panose="02020603050405020304" pitchFamily="18" charset="0"/>
                <a:ea typeface="DFKai-SB" panose="03000509000000000000" pitchFamily="65" charset="-120"/>
                <a:cs typeface="Times New Roman" panose="02020603050405020304" pitchFamily="18" charset="0"/>
              </a:rPr>
              <a:t>Overview of the development of </a:t>
            </a:r>
            <a:r>
              <a:rPr kumimoji="0" lang="en-us" sz="2800" b="1" i="0" u="none" strike="noStrike" kern="1200" cap="none" spc="0" normalizeH="0" baseline="0" dirty="0" smtClean="0">
                <a:ln>
                  <a:noFill/>
                </a:ln>
                <a:solidFill>
                  <a:schemeClr val="bg1"/>
                </a:solidFill>
                <a:effectLst/>
                <a:uLnTx/>
                <a:uFillTx/>
                <a:latin typeface="Times New Roman" panose="02020603050405020304" pitchFamily="18" charset="0"/>
                <a:ea typeface="DFKai-SB" panose="03000509000000000000" pitchFamily="65" charset="-120"/>
                <a:cs typeface="Times New Roman" panose="02020603050405020304" pitchFamily="18" charset="0"/>
              </a:rPr>
              <a:t>new </a:t>
            </a:r>
            <a:r>
              <a:rPr lang="en-us" sz="2800" b="1" dirty="0" smtClean="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economies</a:t>
            </a:r>
            <a:endParaRPr kumimoji="0" lang="en-us" altLang="en-US" sz="2800" b="1" i="0" u="none" strike="sngStrike" kern="1200" cap="none" spc="0" normalizeH="0" baseline="0" noProof="0" dirty="0">
              <a:ln>
                <a:noFill/>
              </a:ln>
              <a:solidFill>
                <a:schemeClr val="bg1"/>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93930" y="968884"/>
            <a:ext cx="10701865" cy="1609671"/>
          </a:xfrm>
          <a:prstGeom prst="rect">
            <a:avLst/>
          </a:prstGeom>
          <a:noFill/>
        </p:spPr>
        <p:txBody>
          <a:bodyPr wrap="square" rtlCol="0">
            <a:spAutoFit/>
          </a:bodyPr>
          <a:lstStyle/>
          <a:p>
            <a:pPr marL="0" marR="0" lvl="0" indent="0" algn="just" defTabSz="914400" rtl="0" eaLnBrk="1" fontAlgn="auto" latinLnBrk="0" hangingPunct="0">
              <a:lnSpc>
                <a:spcPct val="120000"/>
              </a:lnSpc>
              <a:spcBef>
                <a:spcPts val="0"/>
              </a:spcBef>
              <a:spcAft>
                <a:spcPts val="0"/>
              </a:spcAft>
              <a:buClrTx/>
              <a:buSzTx/>
              <a:buFontTx/>
              <a:buNone/>
              <a:tabLst/>
              <a:defRPr/>
            </a:pPr>
            <a:r>
              <a:rPr kumimoji="0" lang="en-us" sz="21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In </a:t>
            </a:r>
            <a:r>
              <a:rPr kumimoji="0" lang="en-us" sz="21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recent years, </a:t>
            </a:r>
            <a:r>
              <a:rPr kumimoji="0" lang="en-us" sz="21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breakthroughs </a:t>
            </a:r>
            <a:r>
              <a:rPr kumimoji="0" lang="en-us" sz="21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and </a:t>
            </a:r>
            <a:r>
              <a:rPr kumimoji="0" lang="en-us" sz="21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the integrated development of information technology such as the Internet, AI, </a:t>
            </a:r>
            <a:r>
              <a:rPr kumimoji="0" lang="en-us" sz="21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cloud computing</a:t>
            </a:r>
            <a:r>
              <a:rPr kumimoji="0" lang="en-us" sz="21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and </a:t>
            </a:r>
            <a:r>
              <a:rPr kumimoji="0" lang="en-us" sz="2100" b="0" i="0" u="none" strike="noStrike" kern="1200" cap="none" spc="0" normalizeH="0" baseline="0" dirty="0" err="1"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blockchain</a:t>
            </a:r>
            <a:r>
              <a:rPr kumimoji="0" lang="en-us" sz="21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sz="21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have greatly promoted the rapid development of the digital economy, </a:t>
            </a:r>
            <a:r>
              <a:rPr kumimoji="0" lang="en-us" sz="21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which has extensively penetrated into </a:t>
            </a:r>
            <a:r>
              <a:rPr kumimoji="0" lang="en-us" sz="2100"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various domains of the </a:t>
            </a:r>
            <a:r>
              <a:rPr kumimoji="0" lang="en-us" sz="2100"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economy and society, and become an important driving force for economic growth all over the world.</a:t>
            </a:r>
          </a:p>
        </p:txBody>
      </p:sp>
      <p:sp>
        <p:nvSpPr>
          <p:cNvPr id="8" name="文本框 7"/>
          <p:cNvSpPr txBox="1"/>
          <p:nvPr/>
        </p:nvSpPr>
        <p:spPr bwMode="auto">
          <a:xfrm>
            <a:off x="1572684" y="363590"/>
            <a:ext cx="4859318" cy="562526"/>
          </a:xfrm>
          <a:prstGeom prst="rect">
            <a:avLst/>
          </a:prstGeom>
          <a:noFill/>
          <a:ln>
            <a:noFill/>
            <a:prstDash val="dash"/>
          </a:ln>
        </p:spPr>
        <p:txBody>
          <a:bodyPr vert="horz" wrap="square" lIns="91440" tIns="45720" rIns="91440" bIns="45720" rtlCol="0" anchor="t">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2800" b="1" i="0" u="none" strike="noStrike" kern="1200" cap="none" spc="0" normalizeH="0" baseline="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 </a:t>
            </a:r>
            <a:r>
              <a:rPr kumimoji="0" lang="en-us" sz="2800" b="1" i="0" u="none" strike="noStrike" kern="1200" cap="none" spc="0" normalizeH="0" baseline="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Digital economy</a:t>
            </a:r>
          </a:p>
        </p:txBody>
      </p:sp>
      <p:sp>
        <p:nvSpPr>
          <p:cNvPr id="9" name="Freeform 5"/>
          <p:cNvSpPr/>
          <p:nvPr/>
        </p:nvSpPr>
        <p:spPr bwMode="auto">
          <a:xfrm>
            <a:off x="954301" y="422359"/>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grpSp>
        <p:nvGrpSpPr>
          <p:cNvPr id="7" name="组合 73"/>
          <p:cNvGrpSpPr/>
          <p:nvPr/>
        </p:nvGrpSpPr>
        <p:grpSpPr>
          <a:xfrm>
            <a:off x="443029" y="2947184"/>
            <a:ext cx="7589740" cy="3590250"/>
            <a:chOff x="-660511" y="252535"/>
            <a:chExt cx="6528001" cy="2642990"/>
          </a:xfrm>
        </p:grpSpPr>
        <p:pic>
          <p:nvPicPr>
            <p:cNvPr id="11" name="图片 7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511" y="252535"/>
              <a:ext cx="6528001" cy="2642990"/>
            </a:xfrm>
            <a:prstGeom prst="rect">
              <a:avLst/>
            </a:prstGeom>
          </p:spPr>
        </p:pic>
        <p:pic>
          <p:nvPicPr>
            <p:cNvPr id="12" name="图片 7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1898" y="1820956"/>
              <a:ext cx="1074569" cy="1074569"/>
            </a:xfrm>
            <a:prstGeom prst="rect">
              <a:avLst/>
            </a:prstGeom>
          </p:spPr>
        </p:pic>
        <p:sp>
          <p:nvSpPr>
            <p:cNvPr id="13" name="文本框 76"/>
            <p:cNvSpPr txBox="1"/>
            <p:nvPr/>
          </p:nvSpPr>
          <p:spPr>
            <a:xfrm>
              <a:off x="718898" y="876903"/>
              <a:ext cx="4627710" cy="1578452"/>
            </a:xfrm>
            <a:prstGeom prst="rect">
              <a:avLst/>
            </a:prstGeom>
            <a:noFill/>
          </p:spPr>
          <p:txBody>
            <a:bodyPr wrap="square" rtlCol="0" anchor="t">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us"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The </a:t>
              </a:r>
              <a:r>
                <a:rPr kumimoji="0" lang="en-us"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global </a:t>
              </a:r>
              <a:r>
                <a:rPr kumimoji="0" lang="en-us"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digital </a:t>
              </a:r>
              <a:r>
                <a:rPr kumimoji="0" lang="en-us" b="0" i="0" u="none" strike="noStrike" kern="1200" cap="none" spc="0" normalizeH="0" baseline="0" dirty="0" smtClean="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economic scale </a:t>
              </a:r>
              <a:r>
                <a:rPr kumimoji="0" lang="en-us"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in 2021 was</a:t>
              </a:r>
              <a:endParaRPr kumimoji="0" lang="en-us" altLang="zh-CN" i="0" u="none" strike="noStrike" kern="1200" cap="none" spc="0" normalizeH="0" baseline="0" noProof="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a:p>
              <a:pPr marL="0" marR="0" lvl="0" indent="0" algn="l" defTabSz="914400" rtl="0" eaLnBrk="1" fontAlgn="auto" latinLnBrk="0" hangingPunct="1">
                <a:lnSpc>
                  <a:spcPts val="4000"/>
                </a:lnSpc>
                <a:spcBef>
                  <a:spcPts val="0"/>
                </a:spcBef>
                <a:spcAft>
                  <a:spcPts val="0"/>
                </a:spcAft>
                <a:buClrTx/>
                <a:buSzTx/>
                <a:buFontTx/>
                <a:buNone/>
                <a:tabLst/>
                <a:defRPr/>
              </a:pPr>
              <a:r>
                <a:rPr lang="en-us" b="0" i="0" u="none" baseline="0" dirty="0">
                  <a:solidFill>
                    <a:schemeClr val="tx1">
                      <a:lumMod val="85000"/>
                      <a:lumOff val="15000"/>
                    </a:schemeClr>
                  </a:solidFill>
                  <a:latin typeface="Times New Roman" panose="02020603050405020304" pitchFamily="18" charset="0"/>
                  <a:ea typeface="Microsoft JhengHei" panose="020B0604030504040204" pitchFamily="34" charset="-120"/>
                  <a:cs typeface="Times New Roman" panose="02020603050405020304" pitchFamily="18" charset="0"/>
                  <a:sym typeface="+mn-ea"/>
                </a:rPr>
                <a:t> USD38.1</a:t>
              </a:r>
              <a:r>
                <a:rPr kumimoji="0" lang="en-us" b="0" i="0" u="none" strike="noStrike" kern="1200" cap="none" spc="0" normalizeH="0" baseline="0" dirty="0">
                  <a:ln>
                    <a:noFill/>
                  </a:ln>
                  <a:solidFill>
                    <a:schemeClr val="tx1">
                      <a:lumMod val="85000"/>
                      <a:lumOff val="15000"/>
                    </a:schemeClr>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mn-ea"/>
                </a:rPr>
                <a:t> trillion.</a:t>
              </a:r>
              <a:endParaRPr kumimoji="0" lang="en-us" altLang="zh-TW" i="0" u="none" strike="noStrike" kern="1200" cap="none" spc="0" normalizeH="0" baseline="0" noProof="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a:p>
              <a:pPr lvl="0">
                <a:lnSpc>
                  <a:spcPts val="4000"/>
                </a:lnSpc>
                <a:defRPr/>
              </a:pPr>
              <a:r>
                <a:rPr lang="en-us"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The </a:t>
              </a:r>
              <a:r>
                <a:rPr lang="en-us"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China’s </a:t>
              </a:r>
              <a:r>
                <a:rPr lang="en-us"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digital </a:t>
              </a:r>
              <a:r>
                <a:rPr lang="en-us"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economic</a:t>
              </a:r>
              <a:r>
                <a:rPr lang="en-us" b="0" i="0" u="none"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scale</a:t>
              </a:r>
              <a:r>
                <a:rPr lang="en-us" b="0" i="0" u="none" baseline="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was USD7.1 trillion, ranking second </a:t>
              </a:r>
              <a:r>
                <a:rPr lang="en-us" b="0" i="0" u="none" baseline="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in the world.</a:t>
              </a:r>
              <a:endParaRPr kumimoji="0" lang="en-us" altLang="en-US" i="0" u="none" strike="noStrike" kern="1200" cap="none" spc="0" normalizeH="0" baseline="0" noProof="0" dirty="0">
                <a:ln>
                  <a:noFill/>
                </a:ln>
                <a:solidFill>
                  <a:schemeClr val="tx1">
                    <a:lumMod val="85000"/>
                    <a:lumOff val="1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p:txBody>
        </p:sp>
      </p:grpSp>
      <p:sp>
        <p:nvSpPr>
          <p:cNvPr id="14" name="文本框 6"/>
          <p:cNvSpPr txBox="1"/>
          <p:nvPr/>
        </p:nvSpPr>
        <p:spPr>
          <a:xfrm>
            <a:off x="8204026" y="4644843"/>
            <a:ext cx="3632200" cy="1169551"/>
          </a:xfrm>
          <a:prstGeom prst="rect">
            <a:avLst/>
          </a:prstGeom>
          <a:solidFill>
            <a:schemeClr val="accent2">
              <a:lumMod val="20000"/>
              <a:lumOff val="80000"/>
            </a:schemeClr>
          </a:solidFill>
        </p:spPr>
        <p:txBody>
          <a:bodyPr wrap="square" rtlCol="0" anchor="t">
            <a:spAutoFit/>
          </a:bodyPr>
          <a:lstStyle/>
          <a:p>
            <a:pPr lvl="0" algn="l" rtl="0" hangingPunct="0">
              <a:defRPr/>
            </a:pPr>
            <a:r>
              <a:rPr kumimoji="0" lang="en-us" sz="1400" b="0" i="0" u="none" strike="noStrike" kern="1200" cap="none" spc="0" normalizeH="0" baseline="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Source: China Academy of Information and Communications Technology, “White Paper on the Global Digital Economy”, </a:t>
            </a:r>
            <a:r>
              <a:rPr kumimoji="0" lang="en-us" sz="1400" b="0" i="0" u="none" strike="noStrike" kern="1200" cap="none" spc="0" normalizeH="0" baseline="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2022. </a:t>
            </a:r>
            <a:r>
              <a:rPr lang="en-us" sz="1400" b="0" i="0" u="none" baseline="0" dirty="0">
                <a:latin typeface="Times New Roman" panose="02020603050405020304" pitchFamily="18" charset="0"/>
                <a:ea typeface="DFKai-SB" panose="03000509000000000000" pitchFamily="65" charset="-120"/>
                <a:cs typeface="Times New Roman" panose="02020603050405020304" pitchFamily="18" charset="0"/>
              </a:rPr>
              <a:t>http://www.caict.ac.cn/kxyj/qwfb/bps/202212/P020221207397428021671.pdf</a:t>
            </a:r>
            <a:endParaRPr kumimoji="0" lang="en-us" altLang="en-US" sz="1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7550,&quot;width&quot;:8100}"/>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4478"/>
</p:tagLst>
</file>

<file path=ppt/theme/theme1.xml><?xml version="1.0" encoding="utf-8"?>
<a:theme xmlns:a="http://schemas.openxmlformats.org/drawingml/2006/main" name="Office 主题​​">
  <a:themeElements>
    <a:clrScheme na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6197</Words>
  <Application>Microsoft Office PowerPoint</Application>
  <PresentationFormat>寬螢幕</PresentationFormat>
  <Paragraphs>308</Paragraphs>
  <Slides>49</Slides>
  <Notes>22</Notes>
  <HiddenSlides>0</HiddenSlides>
  <MMClips>0</MMClips>
  <ScaleCrop>false</ScaleCrop>
  <HeadingPairs>
    <vt:vector size="6" baseType="variant">
      <vt:variant>
        <vt:lpstr>使用字型</vt:lpstr>
      </vt:variant>
      <vt:variant>
        <vt:i4>18</vt:i4>
      </vt:variant>
      <vt:variant>
        <vt:lpstr>佈景主題</vt:lpstr>
      </vt:variant>
      <vt:variant>
        <vt:i4>1</vt:i4>
      </vt:variant>
      <vt:variant>
        <vt:lpstr>投影片標題</vt:lpstr>
      </vt:variant>
      <vt:variant>
        <vt:i4>49</vt:i4>
      </vt:variant>
    </vt:vector>
  </HeadingPairs>
  <TitlesOfParts>
    <vt:vector size="68" baseType="lpstr">
      <vt:lpstr>等线</vt:lpstr>
      <vt:lpstr>等线 Light</vt:lpstr>
      <vt:lpstr>仿宋_GB2312</vt:lpstr>
      <vt:lpstr>inherit</vt:lpstr>
      <vt:lpstr>微软雅黑</vt:lpstr>
      <vt:lpstr>黑体</vt:lpstr>
      <vt:lpstr>宋体</vt:lpstr>
      <vt:lpstr>方正公文小标宋</vt:lpstr>
      <vt:lpstr>Microsoft JhengHei</vt:lpstr>
      <vt:lpstr>新細明體</vt:lpstr>
      <vt:lpstr>楷体</vt:lpstr>
      <vt:lpstr>標楷體</vt:lpstr>
      <vt:lpstr>標楷體</vt:lpstr>
      <vt:lpstr>Agency FB</vt:lpstr>
      <vt:lpstr>Arial</vt:lpstr>
      <vt:lpstr>Calibri</vt:lpstr>
      <vt:lpstr>Times New Roman</vt:lpstr>
      <vt:lpstr>Wingdings</vt:lpstr>
      <vt:lpstr>Office 主题​​</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Websites for extended references</vt:lpstr>
      <vt:lpstr>Websites for extended references</vt:lpstr>
      <vt:lpstr>Websites for extended references</vt:lpstr>
      <vt:lpstr>PowerPoint 簡報</vt:lpstr>
      <vt:lpstr>PowerPoint 簡報</vt:lpstr>
      <vt:lpstr>Notice and 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2</cp:revision>
  <dcterms:created xsi:type="dcterms:W3CDTF">2022-07-18T00:42:13Z</dcterms:created>
  <dcterms:modified xsi:type="dcterms:W3CDTF">2023-08-30T07:20:24Z</dcterms:modified>
</cp:coreProperties>
</file>